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2" r:id="rId1"/>
  </p:sldMasterIdLst>
  <p:notesMasterIdLst>
    <p:notesMasterId r:id="rId26"/>
  </p:notesMasterIdLst>
  <p:sldIdLst>
    <p:sldId id="286" r:id="rId2"/>
    <p:sldId id="287" r:id="rId3"/>
    <p:sldId id="259" r:id="rId4"/>
    <p:sldId id="289" r:id="rId5"/>
    <p:sldId id="280" r:id="rId6"/>
    <p:sldId id="292" r:id="rId7"/>
    <p:sldId id="264" r:id="rId8"/>
    <p:sldId id="265" r:id="rId9"/>
    <p:sldId id="266" r:id="rId10"/>
    <p:sldId id="267" r:id="rId11"/>
    <p:sldId id="268" r:id="rId12"/>
    <p:sldId id="283" r:id="rId13"/>
    <p:sldId id="269" r:id="rId14"/>
    <p:sldId id="284" r:id="rId15"/>
    <p:sldId id="282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chael Wang" initials="MW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FEF"/>
    <a:srgbClr val="FFE1E1"/>
    <a:srgbClr val="467A75"/>
    <a:srgbClr val="9BCCD1"/>
    <a:srgbClr val="D0F2D2"/>
    <a:srgbClr val="3E8282"/>
    <a:srgbClr val="FF6600"/>
    <a:srgbClr val="A0C0CC"/>
    <a:srgbClr val="DBC5DD"/>
    <a:srgbClr val="B73BBA"/>
  </p:clrMru>
</p:presentationPr>
</file>

<file path=ppt/tableStyles.xml><?xml version="1.0" encoding="utf-8"?>
<a:tblStyleLst xmlns:a="http://schemas.openxmlformats.org/drawingml/2006/main" def="{F4B27588-0EB5-4465-8AB5-64CBDED3E286}">
  <a:tblStyle styleId="{F4B27588-0EB5-4465-8AB5-64CBDED3E286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rgbClr val="FFFFFF"/>
      </a:tcTxStyle>
      <a:tcStyle>
        <a:tcBdr/>
        <a:fill>
          <a:solidFill>
            <a:srgbClr val="4F81BD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/>
        <a:fill>
          <a:solidFill>
            <a:srgbClr val="4F81BD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F81BD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F81BD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01" autoAdjust="0"/>
    <p:restoredTop sz="79778" autoAdjust="0"/>
  </p:normalViewPr>
  <p:slideViewPr>
    <p:cSldViewPr>
      <p:cViewPr varScale="1">
        <p:scale>
          <a:sx n="114" d="100"/>
          <a:sy n="114" d="100"/>
        </p:scale>
        <p:origin x="-1002" y="-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軟正黑體" pitchFamily="34" charset="-120"/>
        <a:ea typeface="微軟正黑體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1"/>
            <a:ext cx="54864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zh-TW" sz="1200" b="0" i="0" u="none" strike="noStrike" kern="1200" cap="non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File</a:t>
            </a:r>
            <a:r>
              <a:rPr lang="en-US" altLang="zh-TW" sz="1200" b="0" i="0" u="none" strike="noStrike" kern="1200" cap="none" baseline="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Station</a:t>
            </a:r>
          </a:p>
          <a:p>
            <a:r>
              <a:rPr lang="en-US" altLang="zh-TW" sz="1200" b="0" i="0" u="none" strike="noStrike" kern="1200" cap="none" baseline="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Code of Conduct</a:t>
            </a:r>
          </a:p>
          <a:p>
            <a:r>
              <a:rPr lang="en-US" altLang="zh-TW" sz="1200" b="0" i="0" u="none" strike="noStrike" kern="1200" cap="none" baseline="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Data Storage and Management exclusive for MIS</a:t>
            </a:r>
            <a:endParaRPr lang="zh-TW" altLang="en-US" sz="1200" b="0" i="0" u="none" strike="noStrike" kern="1200" cap="none" dirty="0" smtClean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2" name="Shape 352"/>
          <p:cNvSpPr txBox="1">
            <a:spLocks noGrp="1"/>
          </p:cNvSpPr>
          <p:nvPr>
            <p:ph type="body" idx="1"/>
          </p:nvPr>
        </p:nvSpPr>
        <p:spPr>
          <a:xfrm>
            <a:off x="914400" y="4343401"/>
            <a:ext cx="50292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9" name="Shape 389"/>
          <p:cNvSpPr txBox="1">
            <a:spLocks noGrp="1"/>
          </p:cNvSpPr>
          <p:nvPr>
            <p:ph type="body" idx="1"/>
          </p:nvPr>
        </p:nvSpPr>
        <p:spPr>
          <a:xfrm>
            <a:off x="914400" y="4343401"/>
            <a:ext cx="50292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9" name="Shape 389"/>
          <p:cNvSpPr txBox="1">
            <a:spLocks noGrp="1"/>
          </p:cNvSpPr>
          <p:nvPr>
            <p:ph type="body" idx="1"/>
          </p:nvPr>
        </p:nvSpPr>
        <p:spPr>
          <a:xfrm>
            <a:off x="914400" y="4343401"/>
            <a:ext cx="50292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3" name="Shape 403"/>
          <p:cNvSpPr txBox="1">
            <a:spLocks noGrp="1"/>
          </p:cNvSpPr>
          <p:nvPr>
            <p:ph type="body" idx="1"/>
          </p:nvPr>
        </p:nvSpPr>
        <p:spPr>
          <a:xfrm>
            <a:off x="914400" y="4343401"/>
            <a:ext cx="50292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914400" y="4343401"/>
            <a:ext cx="50292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914400" y="4343401"/>
            <a:ext cx="50292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 txBox="1">
            <a:spLocks noGrp="1"/>
          </p:cNvSpPr>
          <p:nvPr>
            <p:ph type="body" idx="1"/>
          </p:nvPr>
        </p:nvSpPr>
        <p:spPr>
          <a:xfrm>
            <a:off x="914400" y="4343401"/>
            <a:ext cx="5029200" cy="41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57" name="Shape 4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Shape 46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Shape 48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hape 4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Shape 49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914400" y="4343401"/>
            <a:ext cx="5029200" cy="41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>
                <a:latin typeface="微軟正黑體" pitchFamily="34" charset="-120"/>
                <a:ea typeface="微軟正黑體" pitchFamily="34" charset="-120"/>
              </a:rPr>
              <a:t>Facebook</a:t>
            </a:r>
            <a:r>
              <a:rPr lang="en-US" dirty="0" smtClean="0">
                <a:latin typeface="微軟正黑體" pitchFamily="34" charset="-120"/>
                <a:ea typeface="微軟正黑體" pitchFamily="34" charset="-120"/>
              </a:rPr>
              <a:t> trending</a:t>
            </a:r>
            <a:r>
              <a:rPr lang="en-US" baseline="0" dirty="0" smtClean="0">
                <a:latin typeface="微軟正黑體" pitchFamily="34" charset="-120"/>
                <a:ea typeface="微軟正黑體" pitchFamily="34" charset="-120"/>
              </a:rPr>
              <a:t> topics session</a:t>
            </a: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34" name="Shape 2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Shape 51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Shape 54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Shape 556"/>
          <p:cNvSpPr txBox="1">
            <a:spLocks noGrp="1"/>
          </p:cNvSpPr>
          <p:nvPr>
            <p:ph type="body" idx="1"/>
          </p:nvPr>
        </p:nvSpPr>
        <p:spPr>
          <a:xfrm>
            <a:off x="914400" y="4343401"/>
            <a:ext cx="5029200" cy="41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57" name="Shape 5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Shape 5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Shape 56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Shape 5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71" name="Shape 5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-US" sz="1100" b="0" i="0" u="none" strike="noStrike" cap="none" dirty="0" smtClean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File Station</a:t>
            </a:r>
            <a:br>
              <a:rPr lang="en-US" sz="1100" b="0" i="0" u="none" strike="noStrike" cap="none" dirty="0" smtClean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</a:br>
            <a:r>
              <a:rPr lang="en-US" sz="1100" b="0" i="0" u="none" strike="noStrike" cap="none" dirty="0" smtClean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Your best choice.</a:t>
            </a:r>
            <a:endParaRPr sz="1100" b="0" i="0" u="none" strike="noStrike" cap="none" dirty="0">
              <a:solidFill>
                <a:schemeClr val="dk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914400" y="4343401"/>
            <a:ext cx="50292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914400" y="4343401"/>
            <a:ext cx="50292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914400" y="4343401"/>
            <a:ext cx="50292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914400" y="4343401"/>
            <a:ext cx="50292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>
            <a:spLocks noGrp="1"/>
          </p:cNvSpPr>
          <p:nvPr>
            <p:ph type="body" idx="1"/>
          </p:nvPr>
        </p:nvSpPr>
        <p:spPr>
          <a:xfrm>
            <a:off x="914400" y="4343401"/>
            <a:ext cx="5029200" cy="41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07" name="Shape 3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Shape 31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914400" y="4343401"/>
            <a:ext cx="50292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hape 12" descr="D:\工作進行中\20170911直播母版16比9\母片\2017_Think Big母版16比9_C內頁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26" y="-18"/>
            <a:ext cx="9035939" cy="513346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311708" y="744574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311699" y="2834125"/>
            <a:ext cx="8520601" cy="792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Verdana"/>
              <a:buNone/>
              <a:defRPr sz="2800" b="0" i="0" u="none" strike="noStrike" cap="none">
                <a:solidFill>
                  <a:srgbClr val="585858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Verdana"/>
              <a:buNone/>
              <a:defRPr sz="2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Verdana"/>
              <a:buNone/>
              <a:defRPr sz="2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Verdana"/>
              <a:buNone/>
              <a:defRPr sz="2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Verdana"/>
              <a:buNone/>
              <a:defRPr sz="2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■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○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■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 dirty="0"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9899"/>
            <a:ext cx="393319" cy="380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mtClean="0"/>
              <a:pPr>
                <a:buClr>
                  <a:srgbClr val="000000"/>
                </a:buClr>
                <a:buSzPts val="1400"/>
                <a:buFont typeface="Arial"/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hape 17" descr="Picture 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3" y="-18"/>
            <a:ext cx="9052592" cy="513346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1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■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○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■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72457" y="4669899"/>
            <a:ext cx="393319" cy="380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mtClean="0"/>
              <a:pPr>
                <a:buClr>
                  <a:srgbClr val="000000"/>
                </a:buClr>
                <a:buSzPts val="1400"/>
                <a:buFont typeface="Arial"/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title and descri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Shape 22" descr="Picture 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3" y="-18"/>
            <a:ext cx="9052592" cy="5133462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hape 23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199" cy="1482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Verdana"/>
              <a:buNone/>
              <a:defRPr sz="42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265500" y="2803075"/>
            <a:ext cx="4045199" cy="1235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Verdana"/>
              <a:buNone/>
              <a:defRPr sz="21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Verdana"/>
              <a:buNone/>
              <a:defRPr sz="21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Verdana"/>
              <a:buNone/>
              <a:defRPr sz="21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Verdana"/>
              <a:buNone/>
              <a:defRPr sz="21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Verdana"/>
              <a:buNone/>
              <a:defRPr sz="21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■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○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■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2"/>
          </p:nvPr>
        </p:nvSpPr>
        <p:spPr>
          <a:xfrm>
            <a:off x="4939500" y="724074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○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■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○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■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○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■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9899"/>
            <a:ext cx="393319" cy="380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mtClean="0"/>
              <a:pPr>
                <a:buClr>
                  <a:srgbClr val="000000"/>
                </a:buClr>
                <a:buSzPts val="1400"/>
                <a:buFont typeface="Arial"/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472457" y="4669899"/>
            <a:ext cx="393319" cy="380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mtClean="0"/>
              <a:pPr>
                <a:buClr>
                  <a:srgbClr val="000000"/>
                </a:buClr>
                <a:buSzPts val="1400"/>
                <a:buFont typeface="Arial"/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標題投影片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pic" idx="2"/>
          </p:nvPr>
        </p:nvSpPr>
        <p:spPr>
          <a:xfrm>
            <a:off x="2403600" y="-45600"/>
            <a:ext cx="6769800" cy="52803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8" name="Shape 48"/>
          <p:cNvSpPr txBox="1">
            <a:spLocks noGrp="1"/>
          </p:cNvSpPr>
          <p:nvPr>
            <p:ph type="ctrTitle"/>
          </p:nvPr>
        </p:nvSpPr>
        <p:spPr>
          <a:xfrm>
            <a:off x="2500298" y="1598613"/>
            <a:ext cx="5958000" cy="1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49" name="Shape 49"/>
          <p:cNvSpPr txBox="1">
            <a:spLocks noGrp="1"/>
          </p:cNvSpPr>
          <p:nvPr>
            <p:ph type="subTitle" idx="1"/>
          </p:nvPr>
        </p:nvSpPr>
        <p:spPr>
          <a:xfrm>
            <a:off x="2500298" y="2914650"/>
            <a:ext cx="52722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algn="r"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</a:rPr>
              <a:pPr algn="r">
                <a:buClr>
                  <a:srgbClr val="888888"/>
                </a:buClr>
                <a:buSzPts val="1200"/>
                <a:buFont typeface="Arial"/>
                <a:buNone/>
              </a:pPr>
              <a:t>‹#›</a:t>
            </a:fld>
            <a:endParaRPr lang="en-US" sz="1200" dirty="0">
              <a:solidFill>
                <a:srgbClr val="888888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只有標題 1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+mj-lt"/>
                <a:ea typeface="微軟正黑體" pitchFamily="34" charset="-120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只有標題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285720" y="285734"/>
            <a:ext cx="85011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65" name="Shape 6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zh-TW" altLang="en-US" dirty="0"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algn="r"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</a:rPr>
              <a:pPr algn="r">
                <a:buClr>
                  <a:srgbClr val="888888"/>
                </a:buClr>
                <a:buSzPts val="1200"/>
                <a:buFont typeface="Arial"/>
                <a:buNone/>
              </a:pPr>
              <a:t>‹#›</a:t>
            </a:fld>
            <a:endParaRPr lang="en-US" sz="1200" dirty="0">
              <a:solidFill>
                <a:srgbClr val="888888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空白 1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zh-TW" altLang="en-US" dirty="0"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algn="r"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</a:rPr>
              <a:pPr algn="r">
                <a:buClr>
                  <a:srgbClr val="888888"/>
                </a:buClr>
                <a:buSzPts val="1200"/>
                <a:buFont typeface="Arial"/>
                <a:buNone/>
              </a:pPr>
              <a:t>‹#›</a:t>
            </a:fld>
            <a:endParaRPr lang="en-US" sz="1200" dirty="0">
              <a:solidFill>
                <a:srgbClr val="888888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6" descr="D:\工作進行中\20170911直播母版16比9\母片\2017_Think Big母版16比9_C內頁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32" y="-18"/>
            <a:ext cx="9052592" cy="5133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7" descr="Picture 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33" y="-18"/>
            <a:ext cx="9052592" cy="51334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9" name="Shape 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○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■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○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■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○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Verdana"/>
              <a:buChar char="■"/>
              <a:defRPr sz="1800" b="0" i="0" u="none" strike="noStrike" cap="none">
                <a:solidFill>
                  <a:srgbClr val="58585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8472457" y="4669899"/>
            <a:ext cx="393319" cy="380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mtClean="0"/>
              <a:pPr>
                <a:buClr>
                  <a:srgbClr val="000000"/>
                </a:buClr>
                <a:buSzPts val="1400"/>
                <a:buFont typeface="Arial"/>
                <a:buNone/>
              </a:pPr>
              <a:t>‹#›</a:t>
            </a:fld>
            <a:endParaRPr lang="en-US" dirty="0"/>
          </a:p>
        </p:txBody>
      </p:sp>
      <p:pic>
        <p:nvPicPr>
          <p:cNvPr id="11" name="Shape 12" descr="母片_(ZH+EN)2.png"/>
          <p:cNvPicPr preferRelativeResize="0"/>
          <p:nvPr userDrawn="1"/>
        </p:nvPicPr>
        <p:blipFill>
          <a:blip r:embed="rId11"/>
          <a:stretch>
            <a:fillRect/>
          </a:stretch>
        </p:blipFill>
        <p:spPr>
          <a:xfrm>
            <a:off x="3" y="-1"/>
            <a:ext cx="9151996" cy="514799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03" r:id="rId5"/>
    <p:sldLayoutId id="2147483704" r:id="rId6"/>
    <p:sldLayoutId id="2147483705" r:id="rId7"/>
    <p:sldLayoutId id="214748370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微軟正黑體" pitchFamily="34" charset="-120"/>
          <a:ea typeface="微軟正黑體" pitchFamily="34" charset="-120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QVR母片_(ZH+EN)如何開始使用 QVR Cen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" y="-1"/>
            <a:ext cx="9151994" cy="51479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hape 385"/>
          <p:cNvCxnSpPr/>
          <p:nvPr/>
        </p:nvCxnSpPr>
        <p:spPr>
          <a:xfrm>
            <a:off x="228600" y="1809750"/>
            <a:ext cx="2971800" cy="1588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ysDot"/>
            <a:round/>
            <a:headEnd type="none" w="med" len="med"/>
            <a:tailEnd type="none" w="med" len="med"/>
          </a:ln>
        </p:spPr>
      </p:cxnSp>
      <p:sp>
        <p:nvSpPr>
          <p:cNvPr id="354" name="Shape 354"/>
          <p:cNvSpPr/>
          <p:nvPr/>
        </p:nvSpPr>
        <p:spPr>
          <a:xfrm>
            <a:off x="201136" y="2495550"/>
            <a:ext cx="3614812" cy="2452364"/>
          </a:xfrm>
          <a:prstGeom prst="rect">
            <a:avLst/>
          </a:prstGeom>
          <a:gradFill>
            <a:gsLst>
              <a:gs pos="0">
                <a:srgbClr val="FDE9D8"/>
              </a:gs>
              <a:gs pos="45000">
                <a:srgbClr val="FDE9D8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355" name="Shape 355"/>
          <p:cNvSpPr/>
          <p:nvPr/>
        </p:nvSpPr>
        <p:spPr>
          <a:xfrm>
            <a:off x="5300380" y="1733550"/>
            <a:ext cx="3614400" cy="3214380"/>
          </a:xfrm>
          <a:prstGeom prst="rect">
            <a:avLst/>
          </a:prstGeom>
          <a:gradFill>
            <a:gsLst>
              <a:gs pos="0">
                <a:srgbClr val="DDD9C3"/>
              </a:gs>
              <a:gs pos="77000">
                <a:srgbClr val="EEECE1">
                  <a:alpha val="0"/>
                </a:srgbClr>
              </a:gs>
              <a:gs pos="100000">
                <a:srgbClr val="EEECE1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356" name="Shape 356"/>
          <p:cNvSpPr txBox="1">
            <a:spLocks noGrp="1"/>
          </p:cNvSpPr>
          <p:nvPr>
            <p:ph type="title"/>
          </p:nvPr>
        </p:nvSpPr>
        <p:spPr>
          <a:xfrm>
            <a:off x="0" y="0"/>
            <a:ext cx="7696200" cy="7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 i="0" u="none" strike="noStrike" cap="none" dirty="0" smtClean="0">
                <a:sym typeface="Arial"/>
              </a:rPr>
              <a:t>The center of everything</a:t>
            </a:r>
            <a:endParaRPr dirty="0"/>
          </a:p>
        </p:txBody>
      </p:sp>
      <p:sp>
        <p:nvSpPr>
          <p:cNvPr id="374" name="Shape 374"/>
          <p:cNvSpPr txBox="1"/>
          <p:nvPr/>
        </p:nvSpPr>
        <p:spPr>
          <a:xfrm>
            <a:off x="5791200" y="3795886"/>
            <a:ext cx="27513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b="1" i="0" u="none" strike="noStrike" cap="none" dirty="0" smtClean="0">
                <a:solidFill>
                  <a:schemeClr val="dk1"/>
                </a:solidFill>
                <a:latin typeface="+mj-lt"/>
                <a:ea typeface="微軟正黑體" pitchFamily="34" charset="-120"/>
                <a:sym typeface="Arial"/>
              </a:rPr>
              <a:t>SD</a:t>
            </a:r>
            <a:r>
              <a:rPr lang="en-US" b="1" dirty="0" smtClean="0">
                <a:solidFill>
                  <a:schemeClr val="dk1"/>
                </a:solidFill>
                <a:latin typeface="+mj-lt"/>
                <a:ea typeface="微軟正黑體" pitchFamily="34" charset="-120"/>
              </a:rPr>
              <a:t> Card</a:t>
            </a:r>
            <a:r>
              <a:rPr lang="en-US" b="1" i="0" u="none" strike="noStrike" cap="none" dirty="0" smtClean="0">
                <a:solidFill>
                  <a:schemeClr val="dk1"/>
                </a:solidFill>
                <a:latin typeface="+mj-lt"/>
                <a:ea typeface="微軟正黑體" pitchFamily="34" charset="-120"/>
                <a:sym typeface="Arial"/>
              </a:rPr>
              <a:t>, USB</a:t>
            </a:r>
            <a:r>
              <a:rPr lang="en-US" b="1" dirty="0" smtClean="0">
                <a:solidFill>
                  <a:schemeClr val="dk1"/>
                </a:solidFill>
                <a:latin typeface="+mj-lt"/>
                <a:ea typeface="微軟正黑體" pitchFamily="34" charset="-120"/>
              </a:rPr>
              <a:t> external device</a:t>
            </a:r>
            <a:endParaRPr b="1" i="0" u="none" strike="noStrike" cap="none" dirty="0">
              <a:solidFill>
                <a:schemeClr val="dk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375" name="Shape 375"/>
          <p:cNvSpPr txBox="1"/>
          <p:nvPr/>
        </p:nvSpPr>
        <p:spPr>
          <a:xfrm>
            <a:off x="-152400" y="3496550"/>
            <a:ext cx="3890100" cy="11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None/>
            </a:pPr>
            <a:r>
              <a:rPr lang="en-US" sz="1600" b="1" i="0" u="none" strike="noStrike" cap="none" dirty="0" smtClean="0">
                <a:solidFill>
                  <a:srgbClr val="C00000"/>
                </a:solidFill>
                <a:latin typeface="+mj-lt"/>
                <a:ea typeface="微軟正黑體" pitchFamily="34" charset="-120"/>
                <a:sym typeface="Arial"/>
              </a:rPr>
              <a:t> DVD/</a:t>
            </a:r>
            <a:r>
              <a:rPr lang="en-US" sz="1600" b="1" i="0" u="none" strike="noStrike" cap="none" dirty="0" err="1" smtClean="0">
                <a:solidFill>
                  <a:srgbClr val="C00000"/>
                </a:solidFill>
                <a:latin typeface="+mj-lt"/>
                <a:ea typeface="微軟正黑體" pitchFamily="34" charset="-120"/>
                <a:sym typeface="Arial"/>
              </a:rPr>
              <a:t>Blu</a:t>
            </a:r>
            <a:r>
              <a:rPr lang="en-US" sz="1600" b="1" i="0" u="none" strike="noStrike" cap="none" dirty="0" smtClean="0">
                <a:solidFill>
                  <a:srgbClr val="C00000"/>
                </a:solidFill>
                <a:latin typeface="+mj-lt"/>
                <a:ea typeface="微軟正黑體" pitchFamily="34" charset="-120"/>
                <a:sym typeface="Arial"/>
              </a:rPr>
              <a:t>-ray</a:t>
            </a:r>
            <a:r>
              <a:rPr lang="en-US" sz="1600" b="1" i="0" u="none" strike="noStrike" cap="none" dirty="0" smtClean="0">
                <a:solidFill>
                  <a:srgbClr val="C00000"/>
                </a:solidFill>
                <a:latin typeface="+mj-lt"/>
                <a:ea typeface="微軟正黑體" pitchFamily="34" charset="-120"/>
                <a:sym typeface="Arial"/>
              </a:rPr>
              <a:t>, mobile device</a:t>
            </a:r>
            <a:endParaRPr sz="1600" b="1" dirty="0">
              <a:solidFill>
                <a:srgbClr val="C00000"/>
              </a:solidFill>
              <a:latin typeface="+mj-lt"/>
              <a:ea typeface="微軟正黑體" pitchFamily="34" charset="-12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b="1" i="0" u="none" strike="noStrike" cap="none" dirty="0" smtClean="0">
                <a:solidFill>
                  <a:schemeClr val="dk1"/>
                </a:solidFill>
                <a:latin typeface="+mj-lt"/>
                <a:ea typeface="微軟正黑體" pitchFamily="34" charset="-120"/>
                <a:sym typeface="Arial"/>
              </a:rPr>
              <a:t>SD</a:t>
            </a:r>
            <a:r>
              <a:rPr lang="en-US" b="1" dirty="0" smtClean="0">
                <a:solidFill>
                  <a:schemeClr val="dk1"/>
                </a:solidFill>
                <a:latin typeface="+mj-lt"/>
                <a:ea typeface="微軟正黑體" pitchFamily="34" charset="-120"/>
              </a:rPr>
              <a:t> Card</a:t>
            </a:r>
            <a:r>
              <a:rPr lang="en-US" b="1" i="0" u="none" strike="noStrike" cap="none" dirty="0" smtClean="0">
                <a:solidFill>
                  <a:schemeClr val="dk1"/>
                </a:solidFill>
                <a:latin typeface="+mj-lt"/>
                <a:ea typeface="微軟正黑體" pitchFamily="34" charset="-120"/>
                <a:sym typeface="Arial"/>
              </a:rPr>
              <a:t>, USB external device</a:t>
            </a:r>
            <a:endParaRPr b="1" dirty="0">
              <a:latin typeface="+mj-lt"/>
              <a:ea typeface="微軟正黑體" pitchFamily="34" charset="-120"/>
            </a:endParaRPr>
          </a:p>
        </p:txBody>
      </p:sp>
      <p:pic>
        <p:nvPicPr>
          <p:cNvPr id="377" name="Shape 377" descr="公有雲VS私有雲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62400" y="1276350"/>
            <a:ext cx="1296310" cy="1259917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Shape 378"/>
          <p:cNvSpPr txBox="1"/>
          <p:nvPr/>
        </p:nvSpPr>
        <p:spPr>
          <a:xfrm>
            <a:off x="3408286" y="1019636"/>
            <a:ext cx="184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379" name="Shape 379"/>
          <p:cNvSpPr/>
          <p:nvPr/>
        </p:nvSpPr>
        <p:spPr>
          <a:xfrm>
            <a:off x="217628" y="1123950"/>
            <a:ext cx="3600300" cy="434700"/>
          </a:xfrm>
          <a:prstGeom prst="homePlate">
            <a:avLst>
              <a:gd name="adj" fmla="val 0"/>
            </a:avLst>
          </a:prstGeom>
          <a:solidFill>
            <a:srgbClr val="C0000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FFFF00"/>
                </a:solidFill>
                <a:latin typeface="+mj-lt"/>
                <a:ea typeface="微軟正黑體" pitchFamily="34" charset="-120"/>
                <a:sym typeface="Arial"/>
              </a:rPr>
              <a:t>QNAP File Station </a:t>
            </a:r>
            <a:endParaRPr sz="2400" b="1" i="0" u="none" strike="noStrike" cap="none" dirty="0">
              <a:solidFill>
                <a:srgbClr val="FFFF00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380" name="Shape 380"/>
          <p:cNvSpPr/>
          <p:nvPr/>
        </p:nvSpPr>
        <p:spPr>
          <a:xfrm>
            <a:off x="5334000" y="1123950"/>
            <a:ext cx="3600000" cy="434700"/>
          </a:xfrm>
          <a:prstGeom prst="homePlate">
            <a:avLst>
              <a:gd name="adj" fmla="val 0"/>
            </a:avLst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DSM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+mj-lt"/>
                <a:ea typeface="微軟正黑體" pitchFamily="34" charset="-120"/>
                <a:sym typeface="Arial"/>
              </a:rPr>
              <a:t> </a:t>
            </a:r>
            <a:r>
              <a:rPr lang="en-US" sz="2400" b="1" i="0" u="none" strike="noStrike" cap="none" dirty="0">
                <a:solidFill>
                  <a:schemeClr val="lt1"/>
                </a:solidFill>
                <a:latin typeface="+mj-lt"/>
                <a:ea typeface="微軟正黑體" pitchFamily="34" charset="-120"/>
                <a:sym typeface="Arial"/>
              </a:rPr>
              <a:t>File Station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+mj-lt"/>
                <a:ea typeface="微軟正黑體" pitchFamily="34" charset="-120"/>
                <a:sym typeface="Arial"/>
              </a:rPr>
              <a:t> </a:t>
            </a:r>
            <a:r>
              <a:rPr lang="en-US" sz="2400" b="0" i="0" u="none" strike="noStrike" cap="none" dirty="0">
                <a:solidFill>
                  <a:srgbClr val="FFFFFF"/>
                </a:solidFill>
                <a:latin typeface="+mj-lt"/>
                <a:ea typeface="微軟正黑體" pitchFamily="34" charset="-120"/>
                <a:sym typeface="Arial"/>
              </a:rPr>
              <a:t> </a:t>
            </a:r>
            <a:endParaRPr sz="2400" b="0" i="0" u="none" strike="noStrike" cap="none" dirty="0">
              <a:solidFill>
                <a:srgbClr val="FFFFFF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381" name="Shape 381"/>
          <p:cNvSpPr/>
          <p:nvPr/>
        </p:nvSpPr>
        <p:spPr>
          <a:xfrm>
            <a:off x="3919800" y="3178350"/>
            <a:ext cx="1261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-US" sz="1200" b="1" i="0" u="none" strike="noStrike" cap="none" dirty="0" smtClean="0">
                <a:solidFill>
                  <a:schemeClr val="tx1"/>
                </a:solidFill>
                <a:latin typeface="+mj-lt"/>
                <a:ea typeface="微軟正黑體" pitchFamily="34" charset="-120"/>
                <a:sym typeface="Arial"/>
              </a:rPr>
              <a:t>Cloud Service</a:t>
            </a:r>
            <a:endParaRPr sz="1200" dirty="0">
              <a:solidFill>
                <a:schemeClr val="tx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82" name="Shape 382"/>
          <p:cNvSpPr/>
          <p:nvPr/>
        </p:nvSpPr>
        <p:spPr>
          <a:xfrm>
            <a:off x="3962400" y="4227934"/>
            <a:ext cx="1371600" cy="40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-US" sz="1200" b="1" dirty="0" smtClean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External Device</a:t>
            </a:r>
            <a:endParaRPr sz="1200" dirty="0">
              <a:solidFill>
                <a:schemeClr val="tx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84" name="Shape 384"/>
          <p:cNvSpPr txBox="1"/>
          <p:nvPr/>
        </p:nvSpPr>
        <p:spPr>
          <a:xfrm>
            <a:off x="3473972" y="4894400"/>
            <a:ext cx="184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cxnSp>
        <p:nvCxnSpPr>
          <p:cNvPr id="385" name="Shape 385"/>
          <p:cNvCxnSpPr/>
          <p:nvPr/>
        </p:nvCxnSpPr>
        <p:spPr>
          <a:xfrm>
            <a:off x="228600" y="3507854"/>
            <a:ext cx="8640900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</p:spPr>
      </p:cxnSp>
      <p:cxnSp>
        <p:nvCxnSpPr>
          <p:cNvPr id="386" name="Shape 386"/>
          <p:cNvCxnSpPr/>
          <p:nvPr/>
        </p:nvCxnSpPr>
        <p:spPr>
          <a:xfrm>
            <a:off x="228600" y="4587974"/>
            <a:ext cx="8640900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</p:spPr>
      </p:cxnSp>
      <p:pic>
        <p:nvPicPr>
          <p:cNvPr id="359" name="Shape 359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491343" y="2016578"/>
            <a:ext cx="718457" cy="239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Shape 360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2286000" y="2037617"/>
            <a:ext cx="838200" cy="224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Shape 36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7201" y="1965718"/>
            <a:ext cx="301232" cy="301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Shape 36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83273" y="2011553"/>
            <a:ext cx="499528" cy="197166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Shape 1027"/>
          <p:cNvSpPr/>
          <p:nvPr/>
        </p:nvSpPr>
        <p:spPr>
          <a:xfrm>
            <a:off x="4267200" y="2747674"/>
            <a:ext cx="609600" cy="39286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2913" y="24710"/>
                </a:moveTo>
                <a:cubicBezTo>
                  <a:pt x="50176" y="24710"/>
                  <a:pt x="56601" y="30283"/>
                  <a:pt x="60186" y="39178"/>
                </a:cubicBezTo>
                <a:cubicBezTo>
                  <a:pt x="62445" y="35977"/>
                  <a:pt x="65469" y="34229"/>
                  <a:pt x="68757" y="34229"/>
                </a:cubicBezTo>
                <a:cubicBezTo>
                  <a:pt x="75897" y="34229"/>
                  <a:pt x="81797" y="42473"/>
                  <a:pt x="82468" y="53213"/>
                </a:cubicBezTo>
                <a:cubicBezTo>
                  <a:pt x="82591" y="53098"/>
                  <a:pt x="82716" y="53096"/>
                  <a:pt x="82841" y="53096"/>
                </a:cubicBezTo>
                <a:cubicBezTo>
                  <a:pt x="94748" y="53096"/>
                  <a:pt x="104400" y="68073"/>
                  <a:pt x="104400" y="86548"/>
                </a:cubicBezTo>
                <a:cubicBezTo>
                  <a:pt x="104400" y="103991"/>
                  <a:pt x="95795" y="118317"/>
                  <a:pt x="84812" y="119845"/>
                </a:cubicBezTo>
                <a:lnTo>
                  <a:pt x="84812" y="120000"/>
                </a:lnTo>
                <a:lnTo>
                  <a:pt x="82841" y="120000"/>
                </a:lnTo>
                <a:lnTo>
                  <a:pt x="24059" y="120000"/>
                </a:lnTo>
                <a:lnTo>
                  <a:pt x="24059" y="119750"/>
                </a:lnTo>
                <a:cubicBezTo>
                  <a:pt x="23240" y="119924"/>
                  <a:pt x="22404" y="120000"/>
                  <a:pt x="21558" y="120000"/>
                </a:cubicBezTo>
                <a:cubicBezTo>
                  <a:pt x="9652" y="120000"/>
                  <a:pt x="0" y="105023"/>
                  <a:pt x="0" y="86548"/>
                </a:cubicBezTo>
                <a:cubicBezTo>
                  <a:pt x="0" y="68073"/>
                  <a:pt x="9652" y="53096"/>
                  <a:pt x="21558" y="53096"/>
                </a:cubicBezTo>
                <a:lnTo>
                  <a:pt x="21996" y="53234"/>
                </a:lnTo>
                <a:cubicBezTo>
                  <a:pt x="23157" y="37047"/>
                  <a:pt x="32106" y="24710"/>
                  <a:pt x="42913" y="24710"/>
                </a:cubicBezTo>
                <a:close/>
                <a:moveTo>
                  <a:pt x="68642" y="0"/>
                </a:moveTo>
                <a:cubicBezTo>
                  <a:pt x="74709" y="0"/>
                  <a:pt x="80075" y="4655"/>
                  <a:pt x="83069" y="12084"/>
                </a:cubicBezTo>
                <a:cubicBezTo>
                  <a:pt x="84956" y="9410"/>
                  <a:pt x="87482" y="7950"/>
                  <a:pt x="90229" y="7950"/>
                </a:cubicBezTo>
                <a:cubicBezTo>
                  <a:pt x="96193" y="7950"/>
                  <a:pt x="101120" y="14837"/>
                  <a:pt x="101681" y="23808"/>
                </a:cubicBezTo>
                <a:cubicBezTo>
                  <a:pt x="101784" y="23711"/>
                  <a:pt x="101888" y="23710"/>
                  <a:pt x="101993" y="23710"/>
                </a:cubicBezTo>
                <a:cubicBezTo>
                  <a:pt x="111937" y="23710"/>
                  <a:pt x="120000" y="36220"/>
                  <a:pt x="120000" y="51651"/>
                </a:cubicBezTo>
                <a:cubicBezTo>
                  <a:pt x="120000" y="63340"/>
                  <a:pt x="115374" y="73352"/>
                  <a:pt x="108779" y="77406"/>
                </a:cubicBezTo>
                <a:cubicBezTo>
                  <a:pt x="106659" y="60582"/>
                  <a:pt x="97103" y="47896"/>
                  <a:pt x="85636" y="47896"/>
                </a:cubicBezTo>
                <a:cubicBezTo>
                  <a:pt x="85499" y="47896"/>
                  <a:pt x="85363" y="47898"/>
                  <a:pt x="85228" y="48024"/>
                </a:cubicBezTo>
                <a:cubicBezTo>
                  <a:pt x="84492" y="36264"/>
                  <a:pt x="78033" y="27237"/>
                  <a:pt x="70215" y="27237"/>
                </a:cubicBezTo>
                <a:cubicBezTo>
                  <a:pt x="66615" y="27237"/>
                  <a:pt x="63304" y="29151"/>
                  <a:pt x="60830" y="32656"/>
                </a:cubicBezTo>
                <a:cubicBezTo>
                  <a:pt x="58628" y="27193"/>
                  <a:pt x="55448" y="22874"/>
                  <a:pt x="51658" y="20196"/>
                </a:cubicBezTo>
                <a:cubicBezTo>
                  <a:pt x="53532" y="8493"/>
                  <a:pt x="60447" y="0"/>
                  <a:pt x="68642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41" name="Shape 381"/>
          <p:cNvSpPr/>
          <p:nvPr/>
        </p:nvSpPr>
        <p:spPr>
          <a:xfrm>
            <a:off x="4267200" y="3996028"/>
            <a:ext cx="250033" cy="25212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5274" y="39473"/>
                </a:moveTo>
                <a:cubicBezTo>
                  <a:pt x="53599" y="36371"/>
                  <a:pt x="41599" y="43242"/>
                  <a:pt x="38470" y="54820"/>
                </a:cubicBezTo>
                <a:cubicBezTo>
                  <a:pt x="35342" y="66398"/>
                  <a:pt x="42270" y="78299"/>
                  <a:pt x="53945" y="81402"/>
                </a:cubicBezTo>
                <a:cubicBezTo>
                  <a:pt x="65620" y="84504"/>
                  <a:pt x="77621" y="77633"/>
                  <a:pt x="80749" y="66055"/>
                </a:cubicBezTo>
                <a:cubicBezTo>
                  <a:pt x="83877" y="54477"/>
                  <a:pt x="76949" y="42576"/>
                  <a:pt x="65274" y="39473"/>
                </a:cubicBezTo>
                <a:close/>
                <a:moveTo>
                  <a:pt x="69168" y="25060"/>
                </a:moveTo>
                <a:cubicBezTo>
                  <a:pt x="88870" y="30296"/>
                  <a:pt x="100561" y="50379"/>
                  <a:pt x="95282" y="69917"/>
                </a:cubicBezTo>
                <a:cubicBezTo>
                  <a:pt x="90003" y="89455"/>
                  <a:pt x="69753" y="101050"/>
                  <a:pt x="50051" y="95815"/>
                </a:cubicBezTo>
                <a:cubicBezTo>
                  <a:pt x="30350" y="90579"/>
                  <a:pt x="18658" y="70496"/>
                  <a:pt x="23937" y="50958"/>
                </a:cubicBezTo>
                <a:cubicBezTo>
                  <a:pt x="29216" y="31420"/>
                  <a:pt x="49467" y="19825"/>
                  <a:pt x="69168" y="25060"/>
                </a:cubicBezTo>
                <a:close/>
                <a:moveTo>
                  <a:pt x="70584" y="19819"/>
                </a:moveTo>
                <a:cubicBezTo>
                  <a:pt x="47964" y="13808"/>
                  <a:pt x="24713" y="27121"/>
                  <a:pt x="18652" y="49554"/>
                </a:cubicBezTo>
                <a:cubicBezTo>
                  <a:pt x="12591" y="71987"/>
                  <a:pt x="26015" y="95045"/>
                  <a:pt x="48635" y="101056"/>
                </a:cubicBezTo>
                <a:cubicBezTo>
                  <a:pt x="71255" y="107067"/>
                  <a:pt x="94506" y="93754"/>
                  <a:pt x="100567" y="71321"/>
                </a:cubicBezTo>
                <a:cubicBezTo>
                  <a:pt x="106628" y="48888"/>
                  <a:pt x="93204" y="25830"/>
                  <a:pt x="70584" y="19819"/>
                </a:cubicBezTo>
                <a:close/>
                <a:moveTo>
                  <a:pt x="120000" y="28418"/>
                </a:moveTo>
                <a:lnTo>
                  <a:pt x="119819" y="29085"/>
                </a:lnTo>
                <a:lnTo>
                  <a:pt x="119636" y="28804"/>
                </a:lnTo>
                <a:close/>
                <a:moveTo>
                  <a:pt x="84120" y="4683"/>
                </a:moveTo>
                <a:lnTo>
                  <a:pt x="83867" y="19572"/>
                </a:lnTo>
                <a:lnTo>
                  <a:pt x="83406" y="19449"/>
                </a:lnTo>
                <a:cubicBezTo>
                  <a:pt x="87163" y="21546"/>
                  <a:pt x="90559" y="24117"/>
                  <a:pt x="93431" y="27166"/>
                </a:cubicBezTo>
                <a:lnTo>
                  <a:pt x="106796" y="23870"/>
                </a:lnTo>
                <a:lnTo>
                  <a:pt x="115363" y="39849"/>
                </a:lnTo>
                <a:lnTo>
                  <a:pt x="105840" y="48364"/>
                </a:lnTo>
                <a:cubicBezTo>
                  <a:pt x="107034" y="52676"/>
                  <a:pt x="107596" y="57191"/>
                  <a:pt x="107394" y="61781"/>
                </a:cubicBezTo>
                <a:lnTo>
                  <a:pt x="119289" y="68330"/>
                </a:lnTo>
                <a:lnTo>
                  <a:pt x="114566" y="85810"/>
                </a:lnTo>
                <a:lnTo>
                  <a:pt x="100132" y="85570"/>
                </a:lnTo>
                <a:cubicBezTo>
                  <a:pt x="98307" y="88594"/>
                  <a:pt x="96096" y="91321"/>
                  <a:pt x="93619" y="93756"/>
                </a:cubicBezTo>
                <a:lnTo>
                  <a:pt x="98359" y="106025"/>
                </a:lnTo>
                <a:lnTo>
                  <a:pt x="83411" y="116405"/>
                </a:lnTo>
                <a:lnTo>
                  <a:pt x="72073" y="106643"/>
                </a:lnTo>
                <a:lnTo>
                  <a:pt x="73453" y="105685"/>
                </a:lnTo>
                <a:cubicBezTo>
                  <a:pt x="69110" y="107079"/>
                  <a:pt x="64517" y="107749"/>
                  <a:pt x="59835" y="107723"/>
                </a:cubicBezTo>
                <a:lnTo>
                  <a:pt x="52963" y="119999"/>
                </a:lnTo>
                <a:lnTo>
                  <a:pt x="35336" y="115316"/>
                </a:lnTo>
                <a:lnTo>
                  <a:pt x="35574" y="101277"/>
                </a:lnTo>
                <a:cubicBezTo>
                  <a:pt x="31839" y="99165"/>
                  <a:pt x="28466" y="96583"/>
                  <a:pt x="25614" y="93529"/>
                </a:cubicBezTo>
                <a:lnTo>
                  <a:pt x="25843" y="94015"/>
                </a:lnTo>
                <a:lnTo>
                  <a:pt x="11102" y="96847"/>
                </a:lnTo>
                <a:lnTo>
                  <a:pt x="3390" y="80445"/>
                </a:lnTo>
                <a:lnTo>
                  <a:pt x="13359" y="72429"/>
                </a:lnTo>
                <a:cubicBezTo>
                  <a:pt x="12295" y="68561"/>
                  <a:pt x="11739" y="64530"/>
                  <a:pt x="11738" y="60428"/>
                </a:cubicBezTo>
                <a:lnTo>
                  <a:pt x="0" y="53965"/>
                </a:lnTo>
                <a:lnTo>
                  <a:pt x="4723" y="36484"/>
                </a:lnTo>
                <a:lnTo>
                  <a:pt x="18174" y="36709"/>
                </a:lnTo>
                <a:cubicBezTo>
                  <a:pt x="19999" y="33515"/>
                  <a:pt x="22203" y="30603"/>
                  <a:pt x="24696" y="27997"/>
                </a:cubicBezTo>
                <a:lnTo>
                  <a:pt x="20190" y="14215"/>
                </a:lnTo>
                <a:lnTo>
                  <a:pt x="35666" y="4625"/>
                </a:lnTo>
                <a:lnTo>
                  <a:pt x="46473" y="14962"/>
                </a:lnTo>
                <a:lnTo>
                  <a:pt x="46365" y="15030"/>
                </a:lnTo>
                <a:cubicBezTo>
                  <a:pt x="50613" y="13704"/>
                  <a:pt x="55098" y="13091"/>
                  <a:pt x="59667" y="13141"/>
                </a:cubicBezTo>
                <a:lnTo>
                  <a:pt x="59206" y="13018"/>
                </a:lnTo>
                <a:lnTo>
                  <a:pt x="66493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42" name="Shape 381"/>
          <p:cNvSpPr/>
          <p:nvPr/>
        </p:nvSpPr>
        <p:spPr>
          <a:xfrm>
            <a:off x="4495800" y="3767428"/>
            <a:ext cx="453412" cy="457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5274" y="39473"/>
                </a:moveTo>
                <a:cubicBezTo>
                  <a:pt x="53599" y="36371"/>
                  <a:pt x="41599" y="43242"/>
                  <a:pt x="38470" y="54820"/>
                </a:cubicBezTo>
                <a:cubicBezTo>
                  <a:pt x="35342" y="66398"/>
                  <a:pt x="42270" y="78299"/>
                  <a:pt x="53945" y="81402"/>
                </a:cubicBezTo>
                <a:cubicBezTo>
                  <a:pt x="65620" y="84504"/>
                  <a:pt x="77621" y="77633"/>
                  <a:pt x="80749" y="66055"/>
                </a:cubicBezTo>
                <a:cubicBezTo>
                  <a:pt x="83877" y="54477"/>
                  <a:pt x="76949" y="42576"/>
                  <a:pt x="65274" y="39473"/>
                </a:cubicBezTo>
                <a:close/>
                <a:moveTo>
                  <a:pt x="69168" y="25060"/>
                </a:moveTo>
                <a:cubicBezTo>
                  <a:pt x="88870" y="30296"/>
                  <a:pt x="100561" y="50379"/>
                  <a:pt x="95282" y="69917"/>
                </a:cubicBezTo>
                <a:cubicBezTo>
                  <a:pt x="90003" y="89455"/>
                  <a:pt x="69753" y="101050"/>
                  <a:pt x="50051" y="95815"/>
                </a:cubicBezTo>
                <a:cubicBezTo>
                  <a:pt x="30350" y="90579"/>
                  <a:pt x="18658" y="70496"/>
                  <a:pt x="23937" y="50958"/>
                </a:cubicBezTo>
                <a:cubicBezTo>
                  <a:pt x="29216" y="31420"/>
                  <a:pt x="49467" y="19825"/>
                  <a:pt x="69168" y="25060"/>
                </a:cubicBezTo>
                <a:close/>
                <a:moveTo>
                  <a:pt x="70584" y="19819"/>
                </a:moveTo>
                <a:cubicBezTo>
                  <a:pt x="47964" y="13808"/>
                  <a:pt x="24713" y="27121"/>
                  <a:pt x="18652" y="49554"/>
                </a:cubicBezTo>
                <a:cubicBezTo>
                  <a:pt x="12591" y="71987"/>
                  <a:pt x="26015" y="95045"/>
                  <a:pt x="48635" y="101056"/>
                </a:cubicBezTo>
                <a:cubicBezTo>
                  <a:pt x="71255" y="107067"/>
                  <a:pt x="94506" y="93754"/>
                  <a:pt x="100567" y="71321"/>
                </a:cubicBezTo>
                <a:cubicBezTo>
                  <a:pt x="106628" y="48888"/>
                  <a:pt x="93204" y="25830"/>
                  <a:pt x="70584" y="19819"/>
                </a:cubicBezTo>
                <a:close/>
                <a:moveTo>
                  <a:pt x="120000" y="28418"/>
                </a:moveTo>
                <a:lnTo>
                  <a:pt x="119819" y="29085"/>
                </a:lnTo>
                <a:lnTo>
                  <a:pt x="119636" y="28804"/>
                </a:lnTo>
                <a:close/>
                <a:moveTo>
                  <a:pt x="84120" y="4683"/>
                </a:moveTo>
                <a:lnTo>
                  <a:pt x="83867" y="19572"/>
                </a:lnTo>
                <a:lnTo>
                  <a:pt x="83406" y="19449"/>
                </a:lnTo>
                <a:cubicBezTo>
                  <a:pt x="87163" y="21546"/>
                  <a:pt x="90559" y="24117"/>
                  <a:pt x="93431" y="27166"/>
                </a:cubicBezTo>
                <a:lnTo>
                  <a:pt x="106796" y="23870"/>
                </a:lnTo>
                <a:lnTo>
                  <a:pt x="115363" y="39849"/>
                </a:lnTo>
                <a:lnTo>
                  <a:pt x="105840" y="48364"/>
                </a:lnTo>
                <a:cubicBezTo>
                  <a:pt x="107034" y="52676"/>
                  <a:pt x="107596" y="57191"/>
                  <a:pt x="107394" y="61781"/>
                </a:cubicBezTo>
                <a:lnTo>
                  <a:pt x="119289" y="68330"/>
                </a:lnTo>
                <a:lnTo>
                  <a:pt x="114566" y="85810"/>
                </a:lnTo>
                <a:lnTo>
                  <a:pt x="100132" y="85570"/>
                </a:lnTo>
                <a:cubicBezTo>
                  <a:pt x="98307" y="88594"/>
                  <a:pt x="96096" y="91321"/>
                  <a:pt x="93619" y="93756"/>
                </a:cubicBezTo>
                <a:lnTo>
                  <a:pt x="98359" y="106025"/>
                </a:lnTo>
                <a:lnTo>
                  <a:pt x="83411" y="116405"/>
                </a:lnTo>
                <a:lnTo>
                  <a:pt x="72073" y="106643"/>
                </a:lnTo>
                <a:lnTo>
                  <a:pt x="73453" y="105685"/>
                </a:lnTo>
                <a:cubicBezTo>
                  <a:pt x="69110" y="107079"/>
                  <a:pt x="64517" y="107749"/>
                  <a:pt x="59835" y="107723"/>
                </a:cubicBezTo>
                <a:lnTo>
                  <a:pt x="52963" y="119999"/>
                </a:lnTo>
                <a:lnTo>
                  <a:pt x="35336" y="115316"/>
                </a:lnTo>
                <a:lnTo>
                  <a:pt x="35574" y="101277"/>
                </a:lnTo>
                <a:cubicBezTo>
                  <a:pt x="31839" y="99165"/>
                  <a:pt x="28466" y="96583"/>
                  <a:pt x="25614" y="93529"/>
                </a:cubicBezTo>
                <a:lnTo>
                  <a:pt x="25843" y="94015"/>
                </a:lnTo>
                <a:lnTo>
                  <a:pt x="11102" y="96847"/>
                </a:lnTo>
                <a:lnTo>
                  <a:pt x="3390" y="80445"/>
                </a:lnTo>
                <a:lnTo>
                  <a:pt x="13359" y="72429"/>
                </a:lnTo>
                <a:cubicBezTo>
                  <a:pt x="12295" y="68561"/>
                  <a:pt x="11739" y="64530"/>
                  <a:pt x="11738" y="60428"/>
                </a:cubicBezTo>
                <a:lnTo>
                  <a:pt x="0" y="53965"/>
                </a:lnTo>
                <a:lnTo>
                  <a:pt x="4723" y="36484"/>
                </a:lnTo>
                <a:lnTo>
                  <a:pt x="18174" y="36709"/>
                </a:lnTo>
                <a:cubicBezTo>
                  <a:pt x="19999" y="33515"/>
                  <a:pt x="22203" y="30603"/>
                  <a:pt x="24696" y="27997"/>
                </a:cubicBezTo>
                <a:lnTo>
                  <a:pt x="20190" y="14215"/>
                </a:lnTo>
                <a:lnTo>
                  <a:pt x="35666" y="4625"/>
                </a:lnTo>
                <a:lnTo>
                  <a:pt x="46473" y="14962"/>
                </a:lnTo>
                <a:lnTo>
                  <a:pt x="46365" y="15030"/>
                </a:lnTo>
                <a:cubicBezTo>
                  <a:pt x="50613" y="13704"/>
                  <a:pt x="55098" y="13091"/>
                  <a:pt x="59667" y="13141"/>
                </a:cubicBezTo>
                <a:lnTo>
                  <a:pt x="59206" y="13018"/>
                </a:lnTo>
                <a:lnTo>
                  <a:pt x="66493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45" name="圖片 44" descr="P12-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" y="2724150"/>
            <a:ext cx="3352800" cy="512408"/>
          </a:xfrm>
          <a:prstGeom prst="rect">
            <a:avLst/>
          </a:prstGeom>
        </p:spPr>
      </p:pic>
      <p:pic>
        <p:nvPicPr>
          <p:cNvPr id="49" name="圖片 48" descr="P12-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0200" y="2266950"/>
            <a:ext cx="3352800" cy="512408"/>
          </a:xfrm>
          <a:prstGeom prst="rect">
            <a:avLst/>
          </a:prstGeom>
        </p:spPr>
      </p:pic>
      <p:sp>
        <p:nvSpPr>
          <p:cNvPr id="31" name="Shape 772"/>
          <p:cNvSpPr/>
          <p:nvPr/>
        </p:nvSpPr>
        <p:spPr>
          <a:xfrm>
            <a:off x="3213549" y="1657350"/>
            <a:ext cx="603842" cy="762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6623" y="98551"/>
                </a:moveTo>
                <a:lnTo>
                  <a:pt x="46623" y="99937"/>
                </a:lnTo>
                <a:lnTo>
                  <a:pt x="42499" y="99937"/>
                </a:lnTo>
                <a:lnTo>
                  <a:pt x="42499" y="112549"/>
                </a:lnTo>
                <a:lnTo>
                  <a:pt x="46623" y="112549"/>
                </a:lnTo>
                <a:lnTo>
                  <a:pt x="46623" y="113935"/>
                </a:lnTo>
                <a:lnTo>
                  <a:pt x="73445" y="113935"/>
                </a:lnTo>
                <a:lnTo>
                  <a:pt x="73445" y="112549"/>
                </a:lnTo>
                <a:lnTo>
                  <a:pt x="77568" y="112549"/>
                </a:lnTo>
                <a:lnTo>
                  <a:pt x="77568" y="99937"/>
                </a:lnTo>
                <a:lnTo>
                  <a:pt x="73445" y="99937"/>
                </a:lnTo>
                <a:lnTo>
                  <a:pt x="73445" y="98551"/>
                </a:lnTo>
                <a:close/>
                <a:moveTo>
                  <a:pt x="109392" y="6024"/>
                </a:moveTo>
                <a:cubicBezTo>
                  <a:pt x="105941" y="5750"/>
                  <a:pt x="100649" y="9243"/>
                  <a:pt x="93641" y="14185"/>
                </a:cubicBezTo>
                <a:lnTo>
                  <a:pt x="93641" y="34190"/>
                </a:lnTo>
                <a:lnTo>
                  <a:pt x="93458" y="34190"/>
                </a:lnTo>
                <a:cubicBezTo>
                  <a:pt x="93229" y="37813"/>
                  <a:pt x="92436" y="41275"/>
                  <a:pt x="91161" y="44485"/>
                </a:cubicBezTo>
                <a:cubicBezTo>
                  <a:pt x="98403" y="46950"/>
                  <a:pt x="103438" y="44225"/>
                  <a:pt x="107258" y="40380"/>
                </a:cubicBezTo>
                <a:cubicBezTo>
                  <a:pt x="111150" y="36463"/>
                  <a:pt x="114102" y="27993"/>
                  <a:pt x="114088" y="20861"/>
                </a:cubicBezTo>
                <a:cubicBezTo>
                  <a:pt x="114495" y="10444"/>
                  <a:pt x="112888" y="6301"/>
                  <a:pt x="109392" y="6024"/>
                </a:cubicBezTo>
                <a:close/>
                <a:moveTo>
                  <a:pt x="10607" y="6024"/>
                </a:moveTo>
                <a:cubicBezTo>
                  <a:pt x="7111" y="6301"/>
                  <a:pt x="5504" y="10444"/>
                  <a:pt x="5911" y="20861"/>
                </a:cubicBezTo>
                <a:cubicBezTo>
                  <a:pt x="5897" y="27993"/>
                  <a:pt x="8849" y="36463"/>
                  <a:pt x="12741" y="40380"/>
                </a:cubicBezTo>
                <a:cubicBezTo>
                  <a:pt x="16574" y="44238"/>
                  <a:pt x="21629" y="46968"/>
                  <a:pt x="28912" y="44464"/>
                </a:cubicBezTo>
                <a:cubicBezTo>
                  <a:pt x="27645" y="41256"/>
                  <a:pt x="26859" y="37801"/>
                  <a:pt x="26639" y="34190"/>
                </a:cubicBezTo>
                <a:lnTo>
                  <a:pt x="26426" y="34190"/>
                </a:lnTo>
                <a:lnTo>
                  <a:pt x="26426" y="14232"/>
                </a:lnTo>
                <a:cubicBezTo>
                  <a:pt x="19384" y="9265"/>
                  <a:pt x="14069" y="5749"/>
                  <a:pt x="10607" y="6024"/>
                </a:cubicBezTo>
                <a:close/>
                <a:moveTo>
                  <a:pt x="9691" y="15"/>
                </a:moveTo>
                <a:cubicBezTo>
                  <a:pt x="15111" y="328"/>
                  <a:pt x="21705" y="5426"/>
                  <a:pt x="26426" y="8245"/>
                </a:cubicBezTo>
                <a:lnTo>
                  <a:pt x="26426" y="5707"/>
                </a:lnTo>
                <a:cubicBezTo>
                  <a:pt x="25235" y="5395"/>
                  <a:pt x="24390" y="4500"/>
                  <a:pt x="24390" y="3449"/>
                </a:cubicBezTo>
                <a:cubicBezTo>
                  <a:pt x="24390" y="2112"/>
                  <a:pt x="25758" y="1028"/>
                  <a:pt x="27445" y="1028"/>
                </a:cubicBezTo>
                <a:lnTo>
                  <a:pt x="92622" y="1028"/>
                </a:lnTo>
                <a:cubicBezTo>
                  <a:pt x="94310" y="1028"/>
                  <a:pt x="95677" y="2112"/>
                  <a:pt x="95677" y="3449"/>
                </a:cubicBezTo>
                <a:cubicBezTo>
                  <a:pt x="95677" y="4500"/>
                  <a:pt x="94832" y="5395"/>
                  <a:pt x="93641" y="5707"/>
                </a:cubicBezTo>
                <a:lnTo>
                  <a:pt x="93641" y="8202"/>
                </a:lnTo>
                <a:cubicBezTo>
                  <a:pt x="98358" y="5376"/>
                  <a:pt x="104914" y="326"/>
                  <a:pt x="110308" y="15"/>
                </a:cubicBezTo>
                <a:cubicBezTo>
                  <a:pt x="115811" y="-302"/>
                  <a:pt x="120105" y="4310"/>
                  <a:pt x="119998" y="21239"/>
                </a:cubicBezTo>
                <a:cubicBezTo>
                  <a:pt x="119784" y="30215"/>
                  <a:pt x="116477" y="39118"/>
                  <a:pt x="111249" y="43685"/>
                </a:cubicBezTo>
                <a:cubicBezTo>
                  <a:pt x="106099" y="48184"/>
                  <a:pt x="98485" y="51984"/>
                  <a:pt x="89073" y="48762"/>
                </a:cubicBezTo>
                <a:cubicBezTo>
                  <a:pt x="84776" y="56343"/>
                  <a:pt x="77598" y="62016"/>
                  <a:pt x="69049" y="64330"/>
                </a:cubicBezTo>
                <a:lnTo>
                  <a:pt x="69049" y="68332"/>
                </a:lnTo>
                <a:cubicBezTo>
                  <a:pt x="70315" y="68562"/>
                  <a:pt x="71236" y="69470"/>
                  <a:pt x="71236" y="70549"/>
                </a:cubicBezTo>
                <a:lnTo>
                  <a:pt x="71236" y="79904"/>
                </a:lnTo>
                <a:cubicBezTo>
                  <a:pt x="71236" y="80983"/>
                  <a:pt x="70315" y="81891"/>
                  <a:pt x="69049" y="82121"/>
                </a:cubicBezTo>
                <a:lnTo>
                  <a:pt x="69049" y="85184"/>
                </a:lnTo>
                <a:cubicBezTo>
                  <a:pt x="69049" y="85573"/>
                  <a:pt x="68929" y="85939"/>
                  <a:pt x="68685" y="86249"/>
                </a:cubicBezTo>
                <a:cubicBezTo>
                  <a:pt x="83757" y="86965"/>
                  <a:pt x="94658" y="89496"/>
                  <a:pt x="95176" y="92486"/>
                </a:cubicBezTo>
                <a:lnTo>
                  <a:pt x="108922" y="92486"/>
                </a:lnTo>
                <a:lnTo>
                  <a:pt x="108922" y="120000"/>
                </a:lnTo>
                <a:lnTo>
                  <a:pt x="11145" y="120000"/>
                </a:lnTo>
                <a:lnTo>
                  <a:pt x="11145" y="92486"/>
                </a:lnTo>
                <a:lnTo>
                  <a:pt x="24186" y="92486"/>
                </a:lnTo>
                <a:cubicBezTo>
                  <a:pt x="24693" y="89455"/>
                  <a:pt x="35896" y="86889"/>
                  <a:pt x="51356" y="86219"/>
                </a:cubicBezTo>
                <a:cubicBezTo>
                  <a:pt x="51130" y="85915"/>
                  <a:pt x="51018" y="85560"/>
                  <a:pt x="51018" y="85184"/>
                </a:cubicBezTo>
                <a:lnTo>
                  <a:pt x="51018" y="82121"/>
                </a:lnTo>
                <a:cubicBezTo>
                  <a:pt x="49752" y="81891"/>
                  <a:pt x="48831" y="80983"/>
                  <a:pt x="48831" y="79904"/>
                </a:cubicBezTo>
                <a:lnTo>
                  <a:pt x="48831" y="70549"/>
                </a:lnTo>
                <a:cubicBezTo>
                  <a:pt x="48831" y="69470"/>
                  <a:pt x="49752" y="68562"/>
                  <a:pt x="51018" y="68332"/>
                </a:cubicBezTo>
                <a:lnTo>
                  <a:pt x="51018" y="64347"/>
                </a:lnTo>
                <a:cubicBezTo>
                  <a:pt x="42445" y="62018"/>
                  <a:pt x="35275" y="56324"/>
                  <a:pt x="30992" y="48744"/>
                </a:cubicBezTo>
                <a:cubicBezTo>
                  <a:pt x="21549" y="52001"/>
                  <a:pt x="13912" y="48194"/>
                  <a:pt x="8750" y="43685"/>
                </a:cubicBezTo>
                <a:cubicBezTo>
                  <a:pt x="3522" y="39118"/>
                  <a:pt x="215" y="30215"/>
                  <a:pt x="1" y="21239"/>
                </a:cubicBezTo>
                <a:cubicBezTo>
                  <a:pt x="-105" y="4310"/>
                  <a:pt x="4188" y="-302"/>
                  <a:pt x="9691" y="15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276600" y="1671151"/>
            <a:ext cx="5825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 smtClean="0">
                <a:solidFill>
                  <a:srgbClr val="FFFF00"/>
                </a:solidFill>
                <a:latin typeface="+mj-lt"/>
                <a:ea typeface="華康新特黑體(P)" pitchFamily="2" charset="-120"/>
              </a:rPr>
              <a:t>win</a:t>
            </a:r>
            <a:endParaRPr lang="zh-TW" altLang="en-US" b="1" dirty="0">
              <a:solidFill>
                <a:srgbClr val="FFFF00"/>
              </a:solidFill>
              <a:latin typeface="+mj-lt"/>
              <a:ea typeface="華康新特黑體(P)" pitchFamily="2" charset="-120"/>
            </a:endParaRPr>
          </a:p>
        </p:txBody>
      </p:sp>
      <p:cxnSp>
        <p:nvCxnSpPr>
          <p:cNvPr id="37" name="Shape 385"/>
          <p:cNvCxnSpPr/>
          <p:nvPr/>
        </p:nvCxnSpPr>
        <p:spPr>
          <a:xfrm>
            <a:off x="228600" y="2343150"/>
            <a:ext cx="3048000" cy="1588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ysDot"/>
            <a:round/>
            <a:headEnd type="none" w="med" len="med"/>
            <a:tailEnd type="none" w="med" len="med"/>
          </a:ln>
        </p:spPr>
      </p:cxnSp>
      <p:sp>
        <p:nvSpPr>
          <p:cNvPr id="35" name="Shape 772"/>
          <p:cNvSpPr/>
          <p:nvPr/>
        </p:nvSpPr>
        <p:spPr>
          <a:xfrm>
            <a:off x="3276600" y="3758755"/>
            <a:ext cx="603842" cy="762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6623" y="98551"/>
                </a:moveTo>
                <a:lnTo>
                  <a:pt x="46623" y="99937"/>
                </a:lnTo>
                <a:lnTo>
                  <a:pt x="42499" y="99937"/>
                </a:lnTo>
                <a:lnTo>
                  <a:pt x="42499" y="112549"/>
                </a:lnTo>
                <a:lnTo>
                  <a:pt x="46623" y="112549"/>
                </a:lnTo>
                <a:lnTo>
                  <a:pt x="46623" y="113935"/>
                </a:lnTo>
                <a:lnTo>
                  <a:pt x="73445" y="113935"/>
                </a:lnTo>
                <a:lnTo>
                  <a:pt x="73445" y="112549"/>
                </a:lnTo>
                <a:lnTo>
                  <a:pt x="77568" y="112549"/>
                </a:lnTo>
                <a:lnTo>
                  <a:pt x="77568" y="99937"/>
                </a:lnTo>
                <a:lnTo>
                  <a:pt x="73445" y="99937"/>
                </a:lnTo>
                <a:lnTo>
                  <a:pt x="73445" y="98551"/>
                </a:lnTo>
                <a:close/>
                <a:moveTo>
                  <a:pt x="109392" y="6024"/>
                </a:moveTo>
                <a:cubicBezTo>
                  <a:pt x="105941" y="5750"/>
                  <a:pt x="100649" y="9243"/>
                  <a:pt x="93641" y="14185"/>
                </a:cubicBezTo>
                <a:lnTo>
                  <a:pt x="93641" y="34190"/>
                </a:lnTo>
                <a:lnTo>
                  <a:pt x="93458" y="34190"/>
                </a:lnTo>
                <a:cubicBezTo>
                  <a:pt x="93229" y="37813"/>
                  <a:pt x="92436" y="41275"/>
                  <a:pt x="91161" y="44485"/>
                </a:cubicBezTo>
                <a:cubicBezTo>
                  <a:pt x="98403" y="46950"/>
                  <a:pt x="103438" y="44225"/>
                  <a:pt x="107258" y="40380"/>
                </a:cubicBezTo>
                <a:cubicBezTo>
                  <a:pt x="111150" y="36463"/>
                  <a:pt x="114102" y="27993"/>
                  <a:pt x="114088" y="20861"/>
                </a:cubicBezTo>
                <a:cubicBezTo>
                  <a:pt x="114495" y="10444"/>
                  <a:pt x="112888" y="6301"/>
                  <a:pt x="109392" y="6024"/>
                </a:cubicBezTo>
                <a:close/>
                <a:moveTo>
                  <a:pt x="10607" y="6024"/>
                </a:moveTo>
                <a:cubicBezTo>
                  <a:pt x="7111" y="6301"/>
                  <a:pt x="5504" y="10444"/>
                  <a:pt x="5911" y="20861"/>
                </a:cubicBezTo>
                <a:cubicBezTo>
                  <a:pt x="5897" y="27993"/>
                  <a:pt x="8849" y="36463"/>
                  <a:pt x="12741" y="40380"/>
                </a:cubicBezTo>
                <a:cubicBezTo>
                  <a:pt x="16574" y="44238"/>
                  <a:pt x="21629" y="46968"/>
                  <a:pt x="28912" y="44464"/>
                </a:cubicBezTo>
                <a:cubicBezTo>
                  <a:pt x="27645" y="41256"/>
                  <a:pt x="26859" y="37801"/>
                  <a:pt x="26639" y="34190"/>
                </a:cubicBezTo>
                <a:lnTo>
                  <a:pt x="26426" y="34190"/>
                </a:lnTo>
                <a:lnTo>
                  <a:pt x="26426" y="14232"/>
                </a:lnTo>
                <a:cubicBezTo>
                  <a:pt x="19384" y="9265"/>
                  <a:pt x="14069" y="5749"/>
                  <a:pt x="10607" y="6024"/>
                </a:cubicBezTo>
                <a:close/>
                <a:moveTo>
                  <a:pt x="9691" y="15"/>
                </a:moveTo>
                <a:cubicBezTo>
                  <a:pt x="15111" y="328"/>
                  <a:pt x="21705" y="5426"/>
                  <a:pt x="26426" y="8245"/>
                </a:cubicBezTo>
                <a:lnTo>
                  <a:pt x="26426" y="5707"/>
                </a:lnTo>
                <a:cubicBezTo>
                  <a:pt x="25235" y="5395"/>
                  <a:pt x="24390" y="4500"/>
                  <a:pt x="24390" y="3449"/>
                </a:cubicBezTo>
                <a:cubicBezTo>
                  <a:pt x="24390" y="2112"/>
                  <a:pt x="25758" y="1028"/>
                  <a:pt x="27445" y="1028"/>
                </a:cubicBezTo>
                <a:lnTo>
                  <a:pt x="92622" y="1028"/>
                </a:lnTo>
                <a:cubicBezTo>
                  <a:pt x="94310" y="1028"/>
                  <a:pt x="95677" y="2112"/>
                  <a:pt x="95677" y="3449"/>
                </a:cubicBezTo>
                <a:cubicBezTo>
                  <a:pt x="95677" y="4500"/>
                  <a:pt x="94832" y="5395"/>
                  <a:pt x="93641" y="5707"/>
                </a:cubicBezTo>
                <a:lnTo>
                  <a:pt x="93641" y="8202"/>
                </a:lnTo>
                <a:cubicBezTo>
                  <a:pt x="98358" y="5376"/>
                  <a:pt x="104914" y="326"/>
                  <a:pt x="110308" y="15"/>
                </a:cubicBezTo>
                <a:cubicBezTo>
                  <a:pt x="115811" y="-302"/>
                  <a:pt x="120105" y="4310"/>
                  <a:pt x="119998" y="21239"/>
                </a:cubicBezTo>
                <a:cubicBezTo>
                  <a:pt x="119784" y="30215"/>
                  <a:pt x="116477" y="39118"/>
                  <a:pt x="111249" y="43685"/>
                </a:cubicBezTo>
                <a:cubicBezTo>
                  <a:pt x="106099" y="48184"/>
                  <a:pt x="98485" y="51984"/>
                  <a:pt x="89073" y="48762"/>
                </a:cubicBezTo>
                <a:cubicBezTo>
                  <a:pt x="84776" y="56343"/>
                  <a:pt x="77598" y="62016"/>
                  <a:pt x="69049" y="64330"/>
                </a:cubicBezTo>
                <a:lnTo>
                  <a:pt x="69049" y="68332"/>
                </a:lnTo>
                <a:cubicBezTo>
                  <a:pt x="70315" y="68562"/>
                  <a:pt x="71236" y="69470"/>
                  <a:pt x="71236" y="70549"/>
                </a:cubicBezTo>
                <a:lnTo>
                  <a:pt x="71236" y="79904"/>
                </a:lnTo>
                <a:cubicBezTo>
                  <a:pt x="71236" y="80983"/>
                  <a:pt x="70315" y="81891"/>
                  <a:pt x="69049" y="82121"/>
                </a:cubicBezTo>
                <a:lnTo>
                  <a:pt x="69049" y="85184"/>
                </a:lnTo>
                <a:cubicBezTo>
                  <a:pt x="69049" y="85573"/>
                  <a:pt x="68929" y="85939"/>
                  <a:pt x="68685" y="86249"/>
                </a:cubicBezTo>
                <a:cubicBezTo>
                  <a:pt x="83757" y="86965"/>
                  <a:pt x="94658" y="89496"/>
                  <a:pt x="95176" y="92486"/>
                </a:cubicBezTo>
                <a:lnTo>
                  <a:pt x="108922" y="92486"/>
                </a:lnTo>
                <a:lnTo>
                  <a:pt x="108922" y="120000"/>
                </a:lnTo>
                <a:lnTo>
                  <a:pt x="11145" y="120000"/>
                </a:lnTo>
                <a:lnTo>
                  <a:pt x="11145" y="92486"/>
                </a:lnTo>
                <a:lnTo>
                  <a:pt x="24186" y="92486"/>
                </a:lnTo>
                <a:cubicBezTo>
                  <a:pt x="24693" y="89455"/>
                  <a:pt x="35896" y="86889"/>
                  <a:pt x="51356" y="86219"/>
                </a:cubicBezTo>
                <a:cubicBezTo>
                  <a:pt x="51130" y="85915"/>
                  <a:pt x="51018" y="85560"/>
                  <a:pt x="51018" y="85184"/>
                </a:cubicBezTo>
                <a:lnTo>
                  <a:pt x="51018" y="82121"/>
                </a:lnTo>
                <a:cubicBezTo>
                  <a:pt x="49752" y="81891"/>
                  <a:pt x="48831" y="80983"/>
                  <a:pt x="48831" y="79904"/>
                </a:cubicBezTo>
                <a:lnTo>
                  <a:pt x="48831" y="70549"/>
                </a:lnTo>
                <a:cubicBezTo>
                  <a:pt x="48831" y="69470"/>
                  <a:pt x="49752" y="68562"/>
                  <a:pt x="51018" y="68332"/>
                </a:cubicBezTo>
                <a:lnTo>
                  <a:pt x="51018" y="64347"/>
                </a:lnTo>
                <a:cubicBezTo>
                  <a:pt x="42445" y="62018"/>
                  <a:pt x="35275" y="56324"/>
                  <a:pt x="30992" y="48744"/>
                </a:cubicBezTo>
                <a:cubicBezTo>
                  <a:pt x="21549" y="52001"/>
                  <a:pt x="13912" y="48194"/>
                  <a:pt x="8750" y="43685"/>
                </a:cubicBezTo>
                <a:cubicBezTo>
                  <a:pt x="3522" y="39118"/>
                  <a:pt x="215" y="30215"/>
                  <a:pt x="1" y="21239"/>
                </a:cubicBezTo>
                <a:cubicBezTo>
                  <a:pt x="-105" y="4310"/>
                  <a:pt x="4188" y="-302"/>
                  <a:pt x="9691" y="15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344411" y="3789552"/>
            <a:ext cx="5825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 smtClean="0">
                <a:solidFill>
                  <a:srgbClr val="FFFF00"/>
                </a:solidFill>
                <a:ea typeface="華康新特黑體(P)" pitchFamily="2" charset="-120"/>
              </a:rPr>
              <a:t>win</a:t>
            </a:r>
            <a:endParaRPr lang="zh-TW" altLang="en-US" b="1" dirty="0">
              <a:solidFill>
                <a:srgbClr val="FFFF00"/>
              </a:solidFill>
              <a:ea typeface="華康新特黑體(P)" pitchFamily="2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/>
          <p:nvPr/>
        </p:nvSpPr>
        <p:spPr>
          <a:xfrm rot="5400000">
            <a:off x="4482612" y="3691064"/>
            <a:ext cx="1484676" cy="543900"/>
          </a:xfrm>
          <a:prstGeom prst="trapezoid">
            <a:avLst>
              <a:gd name="adj" fmla="val 75712"/>
            </a:avLst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j-lt"/>
              <a:ea typeface="微軟正黑體" pitchFamily="34" charset="-120"/>
            </a:endParaRPr>
          </a:p>
        </p:txBody>
      </p:sp>
      <p:sp>
        <p:nvSpPr>
          <p:cNvPr id="391" name="Shape 391"/>
          <p:cNvSpPr txBox="1">
            <a:spLocks noGrp="1"/>
          </p:cNvSpPr>
          <p:nvPr>
            <p:ph type="title"/>
          </p:nvPr>
        </p:nvSpPr>
        <p:spPr>
          <a:xfrm>
            <a:off x="0" y="0"/>
            <a:ext cx="7696200" cy="7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dirty="0" smtClean="0"/>
              <a:t>File preview at a glance</a:t>
            </a:r>
            <a:endParaRPr dirty="0"/>
          </a:p>
        </p:txBody>
      </p:sp>
      <p:sp>
        <p:nvSpPr>
          <p:cNvPr id="392" name="Shape 392"/>
          <p:cNvSpPr/>
          <p:nvPr/>
        </p:nvSpPr>
        <p:spPr>
          <a:xfrm>
            <a:off x="5181600" y="1944400"/>
            <a:ext cx="3489200" cy="7143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360 panoramic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videos/photos preview</a:t>
            </a:r>
            <a:endParaRPr sz="1800" b="1" dirty="0">
              <a:solidFill>
                <a:srgbClr val="FFFFFF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393" name="Shape 3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1198910"/>
            <a:ext cx="4419600" cy="3469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Shape 3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18469" y="3209255"/>
            <a:ext cx="2040995" cy="1459603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Shape 395"/>
          <p:cNvSpPr/>
          <p:nvPr/>
        </p:nvSpPr>
        <p:spPr>
          <a:xfrm>
            <a:off x="5181600" y="1142150"/>
            <a:ext cx="3489250" cy="7143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Music, Photo, Video instant preview and thumbnail.</a:t>
            </a:r>
            <a:endParaRPr sz="1800" b="1" dirty="0">
              <a:solidFill>
                <a:srgbClr val="FFFFFF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96" name="Shape 396"/>
          <p:cNvSpPr/>
          <p:nvPr/>
        </p:nvSpPr>
        <p:spPr>
          <a:xfrm>
            <a:off x="5181600" y="3603075"/>
            <a:ext cx="3489400" cy="714300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Streaming to VLC Client</a:t>
            </a:r>
            <a:endParaRPr sz="1800" b="1" dirty="0">
              <a:solidFill>
                <a:srgbClr val="FFFFFF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99" name="Shape 399"/>
          <p:cNvSpPr/>
          <p:nvPr/>
        </p:nvSpPr>
        <p:spPr>
          <a:xfrm>
            <a:off x="5181600" y="2754825"/>
            <a:ext cx="3489200" cy="7143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Streaming to various devices</a:t>
            </a:r>
            <a:endParaRPr sz="1800" b="1" dirty="0">
              <a:solidFill>
                <a:srgbClr val="FFFFFF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400" name="Shape 4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52556" y="3714750"/>
            <a:ext cx="691444" cy="71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 txBox="1">
            <a:spLocks noGrp="1"/>
          </p:cNvSpPr>
          <p:nvPr>
            <p:ph type="title"/>
          </p:nvPr>
        </p:nvSpPr>
        <p:spPr>
          <a:xfrm>
            <a:off x="0" y="0"/>
            <a:ext cx="7696200" cy="7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 smtClean="0"/>
              <a:t>Problems about file sharing</a:t>
            </a:r>
            <a:endParaRPr dirty="0"/>
          </a:p>
        </p:txBody>
      </p:sp>
      <p:pic>
        <p:nvPicPr>
          <p:cNvPr id="16" name="圖片 15" descr="90443747_xxl.png"/>
          <p:cNvPicPr>
            <a:picLocks noChangeAspect="1"/>
          </p:cNvPicPr>
          <p:nvPr/>
        </p:nvPicPr>
        <p:blipFill>
          <a:blip r:embed="rId3"/>
          <a:srcRect t="6083"/>
          <a:stretch>
            <a:fillRect/>
          </a:stretch>
        </p:blipFill>
        <p:spPr>
          <a:xfrm>
            <a:off x="0" y="747874"/>
            <a:ext cx="6096000" cy="4039048"/>
          </a:xfrm>
          <a:prstGeom prst="rect">
            <a:avLst/>
          </a:prstGeom>
        </p:spPr>
      </p:pic>
      <p:sp>
        <p:nvSpPr>
          <p:cNvPr id="12" name="Shape 407"/>
          <p:cNvSpPr txBox="1"/>
          <p:nvPr/>
        </p:nvSpPr>
        <p:spPr>
          <a:xfrm>
            <a:off x="3130893" y="1274476"/>
            <a:ext cx="5555907" cy="608400"/>
          </a:xfrm>
          <a:prstGeom prst="rect">
            <a:avLst/>
          </a:prstGeom>
          <a:solidFill>
            <a:srgbClr val="0070C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0000"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1800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How to share files with group members easily?</a:t>
            </a:r>
            <a:endParaRPr sz="1800" b="1" dirty="0">
              <a:solidFill>
                <a:srgbClr val="FFFFFF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3" name="Shape 408"/>
          <p:cNvSpPr txBox="1"/>
          <p:nvPr/>
        </p:nvSpPr>
        <p:spPr>
          <a:xfrm>
            <a:off x="3124200" y="2036701"/>
            <a:ext cx="5556560" cy="609600"/>
          </a:xfrm>
          <a:prstGeom prst="rect">
            <a:avLst/>
          </a:prstGeom>
          <a:solidFill>
            <a:srgbClr val="0070C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0000"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1800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How to gather files from all members quickly?</a:t>
            </a:r>
            <a:endParaRPr sz="1800" dirty="0">
              <a:latin typeface="+mj-lt"/>
              <a:ea typeface="微軟正黑體" pitchFamily="34" charset="-120"/>
            </a:endParaRPr>
          </a:p>
        </p:txBody>
      </p:sp>
      <p:sp>
        <p:nvSpPr>
          <p:cNvPr id="14" name="Shape 409"/>
          <p:cNvSpPr txBox="1"/>
          <p:nvPr/>
        </p:nvSpPr>
        <p:spPr>
          <a:xfrm>
            <a:off x="3124200" y="2800126"/>
            <a:ext cx="5555907" cy="608400"/>
          </a:xfrm>
          <a:prstGeom prst="rect">
            <a:avLst/>
          </a:prstGeom>
          <a:solidFill>
            <a:srgbClr val="0070C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0000"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1800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How to ensure file sharing security?</a:t>
            </a:r>
            <a:endParaRPr sz="1800" dirty="0">
              <a:latin typeface="+mj-lt"/>
              <a:ea typeface="微軟正黑體" pitchFamily="34" charset="-120"/>
            </a:endParaRPr>
          </a:p>
        </p:txBody>
      </p:sp>
      <p:sp>
        <p:nvSpPr>
          <p:cNvPr id="15" name="Shape 410"/>
          <p:cNvSpPr txBox="1"/>
          <p:nvPr/>
        </p:nvSpPr>
        <p:spPr>
          <a:xfrm>
            <a:off x="3124200" y="3562350"/>
            <a:ext cx="5555907" cy="609600"/>
          </a:xfrm>
          <a:prstGeom prst="rect">
            <a:avLst/>
          </a:prstGeom>
          <a:solidFill>
            <a:srgbClr val="0070C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0000"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1800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How to manage files that are being shared?</a:t>
            </a:r>
            <a:endParaRPr sz="1800" dirty="0"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/>
          <p:cNvSpPr/>
          <p:nvPr/>
        </p:nvSpPr>
        <p:spPr>
          <a:xfrm>
            <a:off x="-228600" y="4629150"/>
            <a:ext cx="96774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8" name="Shape 408"/>
          <p:cNvSpPr/>
          <p:nvPr/>
        </p:nvSpPr>
        <p:spPr>
          <a:xfrm>
            <a:off x="380999" y="3063837"/>
            <a:ext cx="4177675" cy="19966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rgbClr val="FFFFFF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981200" y="3022162"/>
            <a:ext cx="2590800" cy="203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407" name="Shape 407"/>
          <p:cNvSpPr/>
          <p:nvPr/>
        </p:nvSpPr>
        <p:spPr>
          <a:xfrm>
            <a:off x="380999" y="917037"/>
            <a:ext cx="4191001" cy="2010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978964" y="888562"/>
            <a:ext cx="2590800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410" name="Shape 410"/>
          <p:cNvSpPr/>
          <p:nvPr/>
        </p:nvSpPr>
        <p:spPr>
          <a:xfrm>
            <a:off x="4672500" y="3038284"/>
            <a:ext cx="4166700" cy="2022228"/>
          </a:xfrm>
          <a:prstGeom prst="rect">
            <a:avLst/>
          </a:prstGeom>
          <a:solidFill>
            <a:srgbClr val="DBC5DD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648200" y="3003112"/>
            <a:ext cx="2590800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409" name="Shape 409"/>
          <p:cNvSpPr/>
          <p:nvPr/>
        </p:nvSpPr>
        <p:spPr>
          <a:xfrm>
            <a:off x="4672500" y="917037"/>
            <a:ext cx="4166700" cy="2010600"/>
          </a:xfrm>
          <a:prstGeom prst="rect">
            <a:avLst/>
          </a:prstGeom>
          <a:solidFill>
            <a:srgbClr val="FFCCCC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648200" y="888562"/>
            <a:ext cx="2590800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406" name="Shape 406"/>
          <p:cNvSpPr txBox="1">
            <a:spLocks noGrp="1"/>
          </p:cNvSpPr>
          <p:nvPr>
            <p:ph type="title"/>
          </p:nvPr>
        </p:nvSpPr>
        <p:spPr>
          <a:xfrm>
            <a:off x="0" y="0"/>
            <a:ext cx="7696200" cy="7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dirty="0" smtClean="0"/>
              <a:t>Share files easily and securely</a:t>
            </a:r>
            <a:endParaRPr dirty="0"/>
          </a:p>
        </p:txBody>
      </p:sp>
      <p:sp>
        <p:nvSpPr>
          <p:cNvPr id="412" name="Shape 412"/>
          <p:cNvSpPr txBox="1"/>
          <p:nvPr/>
        </p:nvSpPr>
        <p:spPr>
          <a:xfrm>
            <a:off x="7467600" y="3255837"/>
            <a:ext cx="1097575" cy="394200"/>
          </a:xfrm>
          <a:prstGeom prst="rect">
            <a:avLst/>
          </a:prstGeom>
          <a:solidFill>
            <a:srgbClr val="B73BBA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Valid date</a:t>
            </a:r>
            <a:endParaRPr dirty="0">
              <a:latin typeface="+mj-lt"/>
              <a:ea typeface="微軟正黑體" pitchFamily="34" charset="-120"/>
            </a:endParaRPr>
          </a:p>
        </p:txBody>
      </p:sp>
      <p:sp>
        <p:nvSpPr>
          <p:cNvPr id="413" name="Shape 413"/>
          <p:cNvSpPr txBox="1"/>
          <p:nvPr/>
        </p:nvSpPr>
        <p:spPr>
          <a:xfrm>
            <a:off x="7467600" y="3859312"/>
            <a:ext cx="1097575" cy="394200"/>
          </a:xfrm>
          <a:prstGeom prst="rect">
            <a:avLst/>
          </a:prstGeom>
          <a:solidFill>
            <a:srgbClr val="B73BBA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Password</a:t>
            </a:r>
            <a:endParaRPr dirty="0">
              <a:latin typeface="+mj-lt"/>
              <a:ea typeface="微軟正黑體" pitchFamily="34" charset="-120"/>
            </a:endParaRPr>
          </a:p>
        </p:txBody>
      </p:sp>
      <p:sp>
        <p:nvSpPr>
          <p:cNvPr id="414" name="Shape 414"/>
          <p:cNvSpPr txBox="1"/>
          <p:nvPr/>
        </p:nvSpPr>
        <p:spPr>
          <a:xfrm>
            <a:off x="7467600" y="4421162"/>
            <a:ext cx="1097575" cy="394200"/>
          </a:xfrm>
          <a:prstGeom prst="rect">
            <a:avLst/>
          </a:prstGeom>
          <a:solidFill>
            <a:srgbClr val="B73BBA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1200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SSL Secured</a:t>
            </a:r>
            <a:endParaRPr sz="1200" dirty="0">
              <a:latin typeface="+mj-lt"/>
              <a:ea typeface="微軟正黑體" pitchFamily="34" charset="-120"/>
            </a:endParaRPr>
          </a:p>
        </p:txBody>
      </p:sp>
      <p:sp>
        <p:nvSpPr>
          <p:cNvPr id="416" name="Shape 416"/>
          <p:cNvSpPr txBox="1"/>
          <p:nvPr/>
        </p:nvSpPr>
        <p:spPr>
          <a:xfrm>
            <a:off x="685800" y="1193362"/>
            <a:ext cx="1126800" cy="394200"/>
          </a:xfrm>
          <a:prstGeom prst="rect">
            <a:avLst/>
          </a:prstGeom>
          <a:solidFill>
            <a:srgbClr val="0070C0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File</a:t>
            </a:r>
            <a:endParaRPr dirty="0">
              <a:latin typeface="+mj-lt"/>
              <a:ea typeface="微軟正黑體" pitchFamily="34" charset="-120"/>
            </a:endParaRPr>
          </a:p>
        </p:txBody>
      </p:sp>
      <p:sp>
        <p:nvSpPr>
          <p:cNvPr id="417" name="Shape 417"/>
          <p:cNvSpPr txBox="1"/>
          <p:nvPr/>
        </p:nvSpPr>
        <p:spPr>
          <a:xfrm>
            <a:off x="685800" y="1759087"/>
            <a:ext cx="1111625" cy="394200"/>
          </a:xfrm>
          <a:prstGeom prst="rect">
            <a:avLst/>
          </a:prstGeom>
          <a:solidFill>
            <a:srgbClr val="0070C0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Folder</a:t>
            </a:r>
            <a:endParaRPr dirty="0">
              <a:latin typeface="+mj-lt"/>
              <a:ea typeface="微軟正黑體" pitchFamily="34" charset="-120"/>
            </a:endParaRPr>
          </a:p>
        </p:txBody>
      </p:sp>
      <p:sp>
        <p:nvSpPr>
          <p:cNvPr id="418" name="Shape 418"/>
          <p:cNvSpPr txBox="1"/>
          <p:nvPr/>
        </p:nvSpPr>
        <p:spPr>
          <a:xfrm>
            <a:off x="685800" y="2326012"/>
            <a:ext cx="1111625" cy="394200"/>
          </a:xfrm>
          <a:prstGeom prst="rect">
            <a:avLst/>
          </a:prstGeom>
          <a:solidFill>
            <a:srgbClr val="0070C0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On Demand</a:t>
            </a:r>
            <a:endParaRPr sz="12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419" name="Shape 419"/>
          <p:cNvSpPr txBox="1"/>
          <p:nvPr/>
        </p:nvSpPr>
        <p:spPr>
          <a:xfrm>
            <a:off x="685801" y="3859312"/>
            <a:ext cx="1066800" cy="3942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1200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Custom domain</a:t>
            </a:r>
            <a:endParaRPr sz="1200" dirty="0">
              <a:latin typeface="+mj-lt"/>
              <a:ea typeface="微軟正黑體" pitchFamily="34" charset="-120"/>
            </a:endParaRPr>
          </a:p>
        </p:txBody>
      </p:sp>
      <p:sp>
        <p:nvSpPr>
          <p:cNvPr id="420" name="Shape 420"/>
          <p:cNvSpPr txBox="1"/>
          <p:nvPr/>
        </p:nvSpPr>
        <p:spPr>
          <a:xfrm>
            <a:off x="685801" y="3255837"/>
            <a:ext cx="1066800" cy="3942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1200" b="1" dirty="0" err="1">
                <a:solidFill>
                  <a:srgbClr val="FFFFFF"/>
                </a:solidFill>
                <a:latin typeface="+mj-lt"/>
                <a:ea typeface="微軟正黑體" pitchFamily="34" charset="-120"/>
              </a:rPr>
              <a:t>Smartshare</a:t>
            </a:r>
            <a:endParaRPr sz="1200" dirty="0">
              <a:latin typeface="+mj-lt"/>
              <a:ea typeface="微軟正黑體" pitchFamily="34" charset="-120"/>
            </a:endParaRPr>
          </a:p>
        </p:txBody>
      </p:sp>
      <p:sp>
        <p:nvSpPr>
          <p:cNvPr id="422" name="Shape 422"/>
          <p:cNvSpPr txBox="1"/>
          <p:nvPr/>
        </p:nvSpPr>
        <p:spPr>
          <a:xfrm>
            <a:off x="7391400" y="1193362"/>
            <a:ext cx="1125199" cy="394200"/>
          </a:xfrm>
          <a:prstGeom prst="rect">
            <a:avLst/>
          </a:prstGeom>
          <a:solidFill>
            <a:srgbClr val="C00000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NAS User</a:t>
            </a:r>
            <a:endParaRPr b="1" dirty="0">
              <a:solidFill>
                <a:srgbClr val="FFFFFF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423" name="Shape 423"/>
          <p:cNvSpPr txBox="1"/>
          <p:nvPr/>
        </p:nvSpPr>
        <p:spPr>
          <a:xfrm>
            <a:off x="7391400" y="1759087"/>
            <a:ext cx="1125199" cy="394200"/>
          </a:xfrm>
          <a:prstGeom prst="rect">
            <a:avLst/>
          </a:prstGeom>
          <a:solidFill>
            <a:srgbClr val="C00000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b="1" dirty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Email</a:t>
            </a:r>
            <a:endParaRPr dirty="0">
              <a:latin typeface="+mj-lt"/>
              <a:ea typeface="微軟正黑體" pitchFamily="34" charset="-120"/>
            </a:endParaRPr>
          </a:p>
        </p:txBody>
      </p:sp>
      <p:sp>
        <p:nvSpPr>
          <p:cNvPr id="424" name="Shape 424"/>
          <p:cNvSpPr txBox="1"/>
          <p:nvPr/>
        </p:nvSpPr>
        <p:spPr>
          <a:xfrm>
            <a:off x="7391400" y="2326012"/>
            <a:ext cx="1125199" cy="394200"/>
          </a:xfrm>
          <a:prstGeom prst="rect">
            <a:avLst/>
          </a:prstGeom>
          <a:solidFill>
            <a:srgbClr val="C00000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More SM</a:t>
            </a:r>
            <a:endParaRPr dirty="0">
              <a:latin typeface="+mj-lt"/>
              <a:ea typeface="微軟正黑體" pitchFamily="34" charset="-120"/>
            </a:endParaRPr>
          </a:p>
        </p:txBody>
      </p:sp>
      <p:sp>
        <p:nvSpPr>
          <p:cNvPr id="435" name="Shape 435"/>
          <p:cNvSpPr txBox="1"/>
          <p:nvPr/>
        </p:nvSpPr>
        <p:spPr>
          <a:xfrm>
            <a:off x="685801" y="4421162"/>
            <a:ext cx="1066800" cy="3942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High flexibility</a:t>
            </a:r>
            <a:endParaRPr sz="12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41" name="Shape 186" descr="Image result for crown icon png"/>
          <p:cNvPicPr preferRelativeResize="0"/>
          <p:nvPr/>
        </p:nvPicPr>
        <p:blipFill>
          <a:blip r:embed="rId3"/>
          <a:stretch>
            <a:fillRect/>
          </a:stretch>
        </p:blipFill>
        <p:spPr>
          <a:xfrm flipH="1">
            <a:off x="76200" y="4095750"/>
            <a:ext cx="766771" cy="766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r="19252"/>
          <a:stretch>
            <a:fillRect/>
          </a:stretch>
        </p:blipFill>
        <p:spPr bwMode="auto">
          <a:xfrm>
            <a:off x="2057400" y="971550"/>
            <a:ext cx="2456388" cy="1898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3" name="Shape 433"/>
          <p:cNvSpPr/>
          <p:nvPr/>
        </p:nvSpPr>
        <p:spPr>
          <a:xfrm>
            <a:off x="3415964" y="1767264"/>
            <a:ext cx="2305800" cy="2305800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434" name="Shape 434"/>
          <p:cNvSpPr txBox="1"/>
          <p:nvPr/>
        </p:nvSpPr>
        <p:spPr>
          <a:xfrm>
            <a:off x="3626647" y="2218274"/>
            <a:ext cx="851100" cy="6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500" tIns="16500" rIns="16500" bIns="165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b="1" dirty="0" smtClean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Flexible Selection</a:t>
            </a:r>
            <a:endParaRPr b="1" dirty="0">
              <a:latin typeface="+mj-lt"/>
              <a:ea typeface="微軟正黑體" pitchFamily="34" charset="-12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 r="10810"/>
          <a:stretch>
            <a:fillRect/>
          </a:stretch>
        </p:blipFill>
        <p:spPr bwMode="auto">
          <a:xfrm>
            <a:off x="4648200" y="895350"/>
            <a:ext cx="2514600" cy="2016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7" name="Shape 427"/>
          <p:cNvSpPr/>
          <p:nvPr/>
        </p:nvSpPr>
        <p:spPr>
          <a:xfrm>
            <a:off x="3515781" y="1767264"/>
            <a:ext cx="2305800" cy="2305800"/>
          </a:xfrm>
          <a:prstGeom prst="pie">
            <a:avLst>
              <a:gd name="adj1" fmla="val 16200000"/>
              <a:gd name="adj2" fmla="val 0"/>
            </a:avLst>
          </a:prstGeom>
          <a:solidFill>
            <a:srgbClr val="C0000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428" name="Shape 428"/>
          <p:cNvSpPr txBox="1"/>
          <p:nvPr/>
        </p:nvSpPr>
        <p:spPr>
          <a:xfrm>
            <a:off x="4773402" y="2218274"/>
            <a:ext cx="851100" cy="6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500" tIns="16500" rIns="16500" bIns="165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b="1" dirty="0" smtClean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Various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b="1" dirty="0" smtClean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Methods</a:t>
            </a:r>
          </a:p>
        </p:txBody>
      </p:sp>
      <p:pic>
        <p:nvPicPr>
          <p:cNvPr id="35" name="Shape 186" descr="Image result for crown icon png"/>
          <p:cNvPicPr preferRelativeResize="0"/>
          <p:nvPr/>
        </p:nvPicPr>
        <p:blipFill>
          <a:blip r:embed="rId3"/>
          <a:stretch>
            <a:fillRect/>
          </a:stretch>
        </p:blipFill>
        <p:spPr>
          <a:xfrm flipH="1">
            <a:off x="6858000" y="2031562"/>
            <a:ext cx="766771" cy="766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rcRect l="23065"/>
          <a:stretch>
            <a:fillRect/>
          </a:stretch>
        </p:blipFill>
        <p:spPr bwMode="auto">
          <a:xfrm>
            <a:off x="2057400" y="3028950"/>
            <a:ext cx="24574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1" name="Shape 431"/>
          <p:cNvSpPr/>
          <p:nvPr/>
        </p:nvSpPr>
        <p:spPr>
          <a:xfrm>
            <a:off x="3402516" y="1893977"/>
            <a:ext cx="2305800" cy="2305800"/>
          </a:xfrm>
          <a:prstGeom prst="pie">
            <a:avLst>
              <a:gd name="adj1" fmla="val 5400000"/>
              <a:gd name="adj2" fmla="val 10800000"/>
            </a:avLst>
          </a:prstGeom>
          <a:solidFill>
            <a:schemeClr val="accent4">
              <a:lumMod val="7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432" name="Shape 432"/>
          <p:cNvSpPr txBox="1"/>
          <p:nvPr/>
        </p:nvSpPr>
        <p:spPr>
          <a:xfrm>
            <a:off x="3581400" y="3159450"/>
            <a:ext cx="1004700" cy="6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500" tIns="16500" rIns="16500" bIns="165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b="1" dirty="0" smtClean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Custom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b="1" dirty="0" smtClean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Domain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/>
          <a:srcRect t="23077" r="19061"/>
          <a:stretch>
            <a:fillRect/>
          </a:stretch>
        </p:blipFill>
        <p:spPr bwMode="auto">
          <a:xfrm>
            <a:off x="4953000" y="3710268"/>
            <a:ext cx="2209800" cy="1299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9" name="Shape 429"/>
          <p:cNvSpPr/>
          <p:nvPr/>
        </p:nvSpPr>
        <p:spPr>
          <a:xfrm>
            <a:off x="3515781" y="1893977"/>
            <a:ext cx="2305800" cy="2305800"/>
          </a:xfrm>
          <a:prstGeom prst="pie">
            <a:avLst>
              <a:gd name="adj1" fmla="val 0"/>
              <a:gd name="adj2" fmla="val 5400000"/>
            </a:avLst>
          </a:prstGeom>
          <a:solidFill>
            <a:srgbClr val="7030A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430" name="Shape 430"/>
          <p:cNvSpPr txBox="1"/>
          <p:nvPr/>
        </p:nvSpPr>
        <p:spPr>
          <a:xfrm>
            <a:off x="4773402" y="3124148"/>
            <a:ext cx="851100" cy="6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500" tIns="16500" rIns="16500" bIns="165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b="1" dirty="0" smtClean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Secured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b="1" dirty="0" smtClean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Sharing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0" y="0"/>
            <a:ext cx="7696200" cy="7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dirty="0" smtClean="0"/>
              <a:t>Sharing in 3 steps</a:t>
            </a:r>
            <a:endParaRPr dirty="0"/>
          </a:p>
        </p:txBody>
      </p:sp>
      <p:sp>
        <p:nvSpPr>
          <p:cNvPr id="28" name="Shape 459"/>
          <p:cNvSpPr/>
          <p:nvPr/>
        </p:nvSpPr>
        <p:spPr>
          <a:xfrm>
            <a:off x="1371600" y="1149705"/>
            <a:ext cx="3124200" cy="954000"/>
          </a:xfrm>
          <a:prstGeom prst="rect">
            <a:avLst/>
          </a:prstGeom>
          <a:solidFill>
            <a:srgbClr val="9BCC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4000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1800" b="1" i="0" u="none" strike="noStrike" cap="none" dirty="0" smtClean="0">
                <a:solidFill>
                  <a:schemeClr val="tx1"/>
                </a:solidFill>
                <a:latin typeface="+mj-lt"/>
                <a:ea typeface="微軟正黑體" pitchFamily="34" charset="-120"/>
                <a:sym typeface="Arial"/>
              </a:rPr>
              <a:t>Pick folders and files</a:t>
            </a:r>
            <a:endParaRPr sz="1800" b="1" i="0" u="none" strike="noStrike" cap="none" dirty="0">
              <a:solidFill>
                <a:schemeClr val="tx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20" name="Shape 454"/>
          <p:cNvSpPr/>
          <p:nvPr/>
        </p:nvSpPr>
        <p:spPr>
          <a:xfrm rot="16200000">
            <a:off x="651476" y="861026"/>
            <a:ext cx="983048" cy="1524000"/>
          </a:xfrm>
          <a:prstGeom prst="flowChartOffpageConnector">
            <a:avLst/>
          </a:prstGeom>
          <a:solidFill>
            <a:srgbClr val="467A75"/>
          </a:solidFill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vert="eaVert" wrap="square" lIns="91425" tIns="91425" rIns="91425" bIns="91425" anchor="ctr" anchorCtr="0">
            <a:noAutofit/>
          </a:bodyPr>
          <a:lstStyle/>
          <a:p>
            <a:endParaRPr lang="en-US" altLang="zh-TW" sz="2000" b="1" dirty="0" smtClean="0">
              <a:latin typeface="+mj-lt"/>
            </a:endParaRPr>
          </a:p>
          <a:p>
            <a:endParaRPr lang="en-US" altLang="zh-TW" sz="2000" b="1" dirty="0" smtClean="0">
              <a:latin typeface="+mj-lt"/>
            </a:endParaRPr>
          </a:p>
          <a:p>
            <a:pPr marL="180000"/>
            <a:r>
              <a:rPr lang="en-US" altLang="zh-TW" sz="2000" b="1" dirty="0" smtClean="0">
                <a:solidFill>
                  <a:schemeClr val="bg1">
                    <a:lumMod val="95000"/>
                  </a:schemeClr>
                </a:solidFill>
                <a:latin typeface="+mj-lt"/>
                <a:ea typeface="微軟正黑體" pitchFamily="34" charset="-120"/>
              </a:rPr>
              <a:t>Select</a:t>
            </a:r>
            <a:endParaRPr lang="zh-TW" altLang="en-US" sz="2000" b="1" dirty="0" smtClean="0">
              <a:solidFill>
                <a:schemeClr val="bg1">
                  <a:lumMod val="95000"/>
                </a:schemeClr>
              </a:solidFill>
              <a:latin typeface="+mj-lt"/>
              <a:ea typeface="微軟正黑體" pitchFamily="34" charset="-120"/>
            </a:endParaRPr>
          </a:p>
          <a:p>
            <a:r>
              <a:rPr lang="zh-TW" altLang="en-US" sz="2000" dirty="0" smtClean="0">
                <a:latin typeface="+mj-lt"/>
              </a:rPr>
              <a:t/>
            </a:r>
            <a:br>
              <a:rPr lang="zh-TW" altLang="en-US" sz="2000" dirty="0" smtClean="0">
                <a:latin typeface="+mj-lt"/>
              </a:rPr>
            </a:br>
            <a:endParaRPr sz="2000" b="1" dirty="0">
              <a:solidFill>
                <a:srgbClr val="FFFFFF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42" name="Shape 459"/>
          <p:cNvSpPr/>
          <p:nvPr/>
        </p:nvSpPr>
        <p:spPr>
          <a:xfrm>
            <a:off x="1371600" y="2286267"/>
            <a:ext cx="3124200" cy="954000"/>
          </a:xfrm>
          <a:prstGeom prst="rect">
            <a:avLst/>
          </a:prstGeom>
          <a:solidFill>
            <a:srgbClr val="9BCC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40000" lvl="0">
              <a:buClr>
                <a:srgbClr val="000000"/>
              </a:buClr>
            </a:pPr>
            <a:r>
              <a:rPr lang="en-US" altLang="zh-TW" sz="1800" b="1" dirty="0" smtClean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Choose domain and security settings</a:t>
            </a:r>
            <a:endParaRPr lang="zh-TW" altLang="en-US" sz="1800" b="1" dirty="0">
              <a:solidFill>
                <a:schemeClr val="tx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43" name="Shape 454"/>
          <p:cNvSpPr/>
          <p:nvPr/>
        </p:nvSpPr>
        <p:spPr>
          <a:xfrm rot="16200000">
            <a:off x="651476" y="2004026"/>
            <a:ext cx="983048" cy="1524000"/>
          </a:xfrm>
          <a:prstGeom prst="flowChartOffpageConnector">
            <a:avLst/>
          </a:prstGeom>
          <a:solidFill>
            <a:srgbClr val="467A75"/>
          </a:solidFill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vert="eaVert" wrap="square" lIns="91425" tIns="91425" rIns="91425" bIns="91425" anchor="ctr" anchorCtr="0">
            <a:noAutofit/>
          </a:bodyPr>
          <a:lstStyle/>
          <a:p>
            <a:endParaRPr lang="en-US" altLang="zh-TW" sz="2000" b="1" dirty="0" smtClean="0">
              <a:latin typeface="+mj-lt"/>
            </a:endParaRPr>
          </a:p>
          <a:p>
            <a:endParaRPr lang="en-US" altLang="zh-TW" sz="2000" b="1" dirty="0" smtClean="0">
              <a:latin typeface="+mj-lt"/>
            </a:endParaRPr>
          </a:p>
          <a:p>
            <a:pPr marL="180000"/>
            <a:r>
              <a:rPr lang="en-US" sz="2000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Set</a:t>
            </a:r>
            <a:endParaRPr lang="zh-TW" altLang="en-US" sz="2000" b="1" dirty="0" smtClean="0">
              <a:solidFill>
                <a:schemeClr val="bg1">
                  <a:lumMod val="95000"/>
                </a:schemeClr>
              </a:solidFill>
              <a:latin typeface="+mj-lt"/>
              <a:ea typeface="微軟正黑體" pitchFamily="34" charset="-120"/>
            </a:endParaRPr>
          </a:p>
          <a:p>
            <a:r>
              <a:rPr lang="zh-TW" altLang="en-US" sz="2000" dirty="0" smtClean="0">
                <a:latin typeface="+mj-lt"/>
              </a:rPr>
              <a:t/>
            </a:r>
            <a:br>
              <a:rPr lang="zh-TW" altLang="en-US" sz="2000" dirty="0" smtClean="0">
                <a:latin typeface="+mj-lt"/>
              </a:rPr>
            </a:br>
            <a:endParaRPr sz="2000" b="1" dirty="0">
              <a:solidFill>
                <a:srgbClr val="FFFFFF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45" name="Shape 459"/>
          <p:cNvSpPr/>
          <p:nvPr/>
        </p:nvSpPr>
        <p:spPr>
          <a:xfrm>
            <a:off x="1371600" y="3440111"/>
            <a:ext cx="3124200" cy="954000"/>
          </a:xfrm>
          <a:prstGeom prst="rect">
            <a:avLst/>
          </a:prstGeom>
          <a:solidFill>
            <a:srgbClr val="9BCC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40000" lvl="0">
              <a:buClr>
                <a:srgbClr val="000000"/>
              </a:buClr>
            </a:pPr>
            <a:r>
              <a:rPr lang="en-US" altLang="zh-TW" sz="1800" b="1" dirty="0" smtClean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Send to forum or </a:t>
            </a:r>
          </a:p>
          <a:p>
            <a:pPr marL="540000" lvl="0">
              <a:buClr>
                <a:srgbClr val="000000"/>
              </a:buClr>
            </a:pPr>
            <a:r>
              <a:rPr lang="en-US" altLang="zh-TW" sz="1800" b="1" dirty="0" smtClean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NAS user</a:t>
            </a:r>
            <a:endParaRPr lang="zh-TW" altLang="en-US" sz="1800" b="1" dirty="0">
              <a:solidFill>
                <a:schemeClr val="tx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46" name="Shape 454"/>
          <p:cNvSpPr/>
          <p:nvPr/>
        </p:nvSpPr>
        <p:spPr>
          <a:xfrm rot="16200000">
            <a:off x="651476" y="3147026"/>
            <a:ext cx="983048" cy="1524000"/>
          </a:xfrm>
          <a:prstGeom prst="flowChartOffpageConnector">
            <a:avLst/>
          </a:prstGeom>
          <a:solidFill>
            <a:srgbClr val="467A75"/>
          </a:solidFill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vert="eaVert" wrap="square" lIns="91425" tIns="91425" rIns="91425" bIns="91425" anchor="ctr" anchorCtr="0">
            <a:noAutofit/>
          </a:bodyPr>
          <a:lstStyle/>
          <a:p>
            <a:endParaRPr lang="en-US" altLang="zh-TW" sz="2000" b="1" dirty="0" smtClean="0">
              <a:latin typeface="+mj-lt"/>
            </a:endParaRPr>
          </a:p>
          <a:p>
            <a:endParaRPr lang="en-US" altLang="zh-TW" sz="2000" b="1" dirty="0" smtClean="0">
              <a:latin typeface="+mj-lt"/>
            </a:endParaRPr>
          </a:p>
          <a:p>
            <a:pPr marL="180000"/>
            <a:r>
              <a:rPr lang="en-US" sz="2000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Send</a:t>
            </a:r>
            <a:endParaRPr lang="zh-TW" altLang="en-US" sz="2000" b="1" dirty="0" smtClean="0">
              <a:solidFill>
                <a:schemeClr val="bg1">
                  <a:lumMod val="95000"/>
                </a:schemeClr>
              </a:solidFill>
              <a:latin typeface="+mj-lt"/>
              <a:ea typeface="微軟正黑體" pitchFamily="34" charset="-120"/>
            </a:endParaRPr>
          </a:p>
          <a:p>
            <a:r>
              <a:rPr lang="zh-TW" altLang="en-US" sz="2000" dirty="0" smtClean="0">
                <a:latin typeface="+mj-lt"/>
              </a:rPr>
              <a:t/>
            </a:r>
            <a:br>
              <a:rPr lang="zh-TW" altLang="en-US" sz="2000" dirty="0" smtClean="0">
                <a:latin typeface="+mj-lt"/>
              </a:rPr>
            </a:br>
            <a:endParaRPr sz="2000" b="1" dirty="0">
              <a:solidFill>
                <a:srgbClr val="FFFFFF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16" name="圖片 15" descr="34405218_xx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652" y="1047750"/>
            <a:ext cx="3444662" cy="350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0" y="0"/>
            <a:ext cx="7696200" cy="7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dirty="0" smtClean="0"/>
              <a:t>Snapshots at your disposal</a:t>
            </a:r>
            <a:endParaRPr dirty="0"/>
          </a:p>
        </p:txBody>
      </p:sp>
      <p:grpSp>
        <p:nvGrpSpPr>
          <p:cNvPr id="19" name="群組 18"/>
          <p:cNvGrpSpPr/>
          <p:nvPr/>
        </p:nvGrpSpPr>
        <p:grpSpPr>
          <a:xfrm>
            <a:off x="1676400" y="4019550"/>
            <a:ext cx="5334000" cy="643142"/>
            <a:chOff x="1905000" y="4019550"/>
            <a:chExt cx="5334000" cy="643142"/>
          </a:xfrm>
        </p:grpSpPr>
        <p:sp>
          <p:nvSpPr>
            <p:cNvPr id="21" name="Shape 276"/>
            <p:cNvSpPr txBox="1"/>
            <p:nvPr/>
          </p:nvSpPr>
          <p:spPr>
            <a:xfrm>
              <a:off x="2209800" y="4143450"/>
              <a:ext cx="5029200" cy="485700"/>
            </a:xfrm>
            <a:prstGeom prst="rect">
              <a:avLst/>
            </a:prstGeom>
            <a:solidFill>
              <a:srgbClr val="C00000"/>
            </a:solidFill>
            <a:ln w="285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>
                <a:buClr>
                  <a:srgbClr val="FFFFFF"/>
                </a:buClr>
                <a:buSzPts val="2000"/>
              </a:pPr>
              <a:r>
                <a:rPr lang="en-US" sz="1800" dirty="0" smtClean="0">
                  <a:solidFill>
                    <a:srgbClr val="FFFFFF"/>
                  </a:solidFill>
                  <a:latin typeface="+mj-lt"/>
                  <a:ea typeface="微軟正黑體" pitchFamily="34" charset="-120"/>
                </a:rPr>
                <a:t>     </a:t>
              </a:r>
              <a:r>
                <a:rPr lang="en-US" altLang="zh-TW" sz="1600" b="1" dirty="0" smtClean="0">
                  <a:solidFill>
                    <a:srgbClr val="FFFFFF"/>
                  </a:solidFill>
                  <a:latin typeface="+mj-lt"/>
                  <a:ea typeface="微軟正黑體" pitchFamily="34" charset="-120"/>
                </a:rPr>
                <a:t>1+1 &gt; 2    Single interface, double the features</a:t>
              </a:r>
              <a:endParaRPr sz="1600" b="1" dirty="0">
                <a:solidFill>
                  <a:srgbClr val="FFFFFF"/>
                </a:solidFill>
                <a:latin typeface="+mj-lt"/>
                <a:ea typeface="微軟正黑體" pitchFamily="34" charset="-120"/>
              </a:endParaRPr>
            </a:p>
          </p:txBody>
        </p:sp>
        <p:pic>
          <p:nvPicPr>
            <p:cNvPr id="22" name="圖片 21" descr="燈泡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5000" y="4019550"/>
              <a:ext cx="604827" cy="643142"/>
            </a:xfrm>
            <a:prstGeom prst="rect">
              <a:avLst/>
            </a:prstGeom>
          </p:spPr>
        </p:pic>
      </p:grpSp>
      <p:sp>
        <p:nvSpPr>
          <p:cNvPr id="23" name="矩形 22"/>
          <p:cNvSpPr/>
          <p:nvPr/>
        </p:nvSpPr>
        <p:spPr>
          <a:xfrm>
            <a:off x="2895600" y="971550"/>
            <a:ext cx="3276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sz="2800" b="1" dirty="0" smtClean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QTS 4.3.4</a:t>
            </a:r>
            <a:endParaRPr lang="zh-TW" altLang="en-US" sz="2800" dirty="0">
              <a:solidFill>
                <a:srgbClr val="002060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6" name="圓角矩形 15"/>
          <p:cNvSpPr/>
          <p:nvPr/>
        </p:nvSpPr>
        <p:spPr>
          <a:xfrm>
            <a:off x="6477000" y="1288525"/>
            <a:ext cx="2209800" cy="265482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18" name="Shape 144"/>
          <p:cNvSpPr/>
          <p:nvPr/>
        </p:nvSpPr>
        <p:spPr>
          <a:xfrm>
            <a:off x="6629400" y="1200150"/>
            <a:ext cx="1905000" cy="5334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 w="28575">
            <a:solidFill>
              <a:schemeClr val="bg1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altLang="zh-TW" sz="1600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Snapshot Manager</a:t>
            </a:r>
            <a:endParaRPr lang="zh-TW" altLang="en-US" sz="1600" dirty="0">
              <a:latin typeface="+mj-lt"/>
              <a:ea typeface="微軟正黑體" pitchFamily="34" charset="-120"/>
            </a:endParaRPr>
          </a:p>
        </p:txBody>
      </p:sp>
      <p:sp>
        <p:nvSpPr>
          <p:cNvPr id="29" name="Shape 144"/>
          <p:cNvSpPr/>
          <p:nvPr/>
        </p:nvSpPr>
        <p:spPr>
          <a:xfrm>
            <a:off x="6629400" y="1990722"/>
            <a:ext cx="1905000" cy="428628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8575">
            <a:solidFill>
              <a:srgbClr val="0070C0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/>
            <a:r>
              <a:rPr lang="en-US" altLang="zh-TW" sz="1600" b="1" dirty="0" smtClean="0">
                <a:solidFill>
                  <a:srgbClr val="0070C0"/>
                </a:solidFill>
                <a:latin typeface="+mj-lt"/>
                <a:ea typeface="微軟正黑體" pitchFamily="34" charset="-120"/>
              </a:rPr>
              <a:t>Version Control</a:t>
            </a:r>
            <a:endParaRPr lang="zh-TW" altLang="en-US" sz="1600" b="1" dirty="0">
              <a:solidFill>
                <a:srgbClr val="0070C0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0" name="Shape 144"/>
          <p:cNvSpPr/>
          <p:nvPr/>
        </p:nvSpPr>
        <p:spPr>
          <a:xfrm>
            <a:off x="6629400" y="2600322"/>
            <a:ext cx="1905000" cy="428628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8575">
            <a:solidFill>
              <a:srgbClr val="0070C0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/>
            <a:r>
              <a:rPr lang="en-US" altLang="zh-TW" sz="1600" b="1" dirty="0" smtClean="0">
                <a:solidFill>
                  <a:srgbClr val="0070C0"/>
                </a:solidFill>
                <a:latin typeface="+mj-lt"/>
                <a:ea typeface="微軟正黑體" pitchFamily="34" charset="-120"/>
              </a:rPr>
              <a:t>File restore</a:t>
            </a:r>
            <a:endParaRPr lang="zh-TW" altLang="en-US" sz="1600" b="1" dirty="0">
              <a:solidFill>
                <a:srgbClr val="0070C0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1" name="Shape 144"/>
          <p:cNvSpPr/>
          <p:nvPr/>
        </p:nvSpPr>
        <p:spPr>
          <a:xfrm>
            <a:off x="6629400" y="3209922"/>
            <a:ext cx="1905000" cy="428628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8575">
            <a:solidFill>
              <a:srgbClr val="0070C0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/>
            <a:r>
              <a:rPr lang="en-US" altLang="zh-TW" sz="1600" b="1" dirty="0" smtClean="0">
                <a:solidFill>
                  <a:srgbClr val="0070C0"/>
                </a:solidFill>
                <a:latin typeface="+mj-lt"/>
                <a:ea typeface="微軟正黑體" pitchFamily="34" charset="-120"/>
              </a:rPr>
              <a:t>Snapshot vault</a:t>
            </a:r>
            <a:endParaRPr lang="zh-TW" altLang="en-US" sz="1600" b="1" dirty="0">
              <a:solidFill>
                <a:srgbClr val="0070C0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5" name="圓角矩形 34"/>
          <p:cNvSpPr/>
          <p:nvPr/>
        </p:nvSpPr>
        <p:spPr>
          <a:xfrm>
            <a:off x="228600" y="1288525"/>
            <a:ext cx="2209800" cy="265482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36" name="Shape 144"/>
          <p:cNvSpPr/>
          <p:nvPr/>
        </p:nvSpPr>
        <p:spPr>
          <a:xfrm>
            <a:off x="381000" y="1200150"/>
            <a:ext cx="1905000" cy="5334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 w="28575">
            <a:solidFill>
              <a:schemeClr val="bg1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altLang="zh-TW" sz="1800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File Station</a:t>
            </a:r>
            <a:endParaRPr lang="zh-TW" altLang="en-US" sz="1800" dirty="0">
              <a:latin typeface="+mj-lt"/>
              <a:ea typeface="微軟正黑體" pitchFamily="34" charset="-120"/>
            </a:endParaRPr>
          </a:p>
        </p:txBody>
      </p:sp>
      <p:sp>
        <p:nvSpPr>
          <p:cNvPr id="37" name="Shape 144"/>
          <p:cNvSpPr/>
          <p:nvPr/>
        </p:nvSpPr>
        <p:spPr>
          <a:xfrm>
            <a:off x="381000" y="1990722"/>
            <a:ext cx="1905000" cy="428628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8575">
            <a:solidFill>
              <a:srgbClr val="0070C0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/>
            <a:r>
              <a:rPr lang="en-US" altLang="zh-TW" sz="1600" b="1" dirty="0" smtClean="0">
                <a:solidFill>
                  <a:srgbClr val="0070C0"/>
                </a:solidFill>
                <a:latin typeface="+mj-lt"/>
                <a:ea typeface="微軟正黑體" pitchFamily="34" charset="-120"/>
              </a:rPr>
              <a:t>Manager Files</a:t>
            </a:r>
            <a:endParaRPr lang="zh-TW" altLang="en-US" sz="1600" b="1" dirty="0">
              <a:solidFill>
                <a:srgbClr val="0070C0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8" name="Shape 144"/>
          <p:cNvSpPr/>
          <p:nvPr/>
        </p:nvSpPr>
        <p:spPr>
          <a:xfrm>
            <a:off x="381000" y="2600322"/>
            <a:ext cx="1905000" cy="428628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8575">
            <a:solidFill>
              <a:srgbClr val="0070C0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/>
            <a:r>
              <a:rPr lang="en-US" altLang="zh-TW" sz="1600" b="1" dirty="0" smtClean="0">
                <a:solidFill>
                  <a:srgbClr val="0070C0"/>
                </a:solidFill>
                <a:latin typeface="+mj-lt"/>
                <a:ea typeface="微軟正黑體" pitchFamily="34" charset="-120"/>
              </a:rPr>
              <a:t>Instant Preview</a:t>
            </a:r>
            <a:endParaRPr lang="zh-TW" altLang="en-US" sz="1600" b="1" dirty="0">
              <a:solidFill>
                <a:srgbClr val="0070C0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9" name="Shape 144"/>
          <p:cNvSpPr/>
          <p:nvPr/>
        </p:nvSpPr>
        <p:spPr>
          <a:xfrm>
            <a:off x="381000" y="3209922"/>
            <a:ext cx="1905000" cy="428628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8575">
            <a:solidFill>
              <a:srgbClr val="0070C0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/>
            <a:r>
              <a:rPr lang="en-US" altLang="zh-TW" sz="1300" b="1" dirty="0" smtClean="0">
                <a:solidFill>
                  <a:srgbClr val="0070C0"/>
                </a:solidFill>
                <a:latin typeface="+mj-lt"/>
                <a:ea typeface="微軟正黑體" pitchFamily="34" charset="-120"/>
              </a:rPr>
              <a:t>All-in-one interface</a:t>
            </a:r>
            <a:endParaRPr lang="zh-TW" altLang="en-US" sz="1300" b="1" dirty="0">
              <a:solidFill>
                <a:srgbClr val="0070C0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4600" y="1504950"/>
            <a:ext cx="3886200" cy="2428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 descr="QVR母片_(ZH+EN)如何開始使用 QVR Cen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" y="-1"/>
            <a:ext cx="9151996" cy="5147998"/>
          </a:xfrm>
          <a:prstGeom prst="rect">
            <a:avLst/>
          </a:prstGeom>
        </p:spPr>
      </p:pic>
      <p:sp>
        <p:nvSpPr>
          <p:cNvPr id="22" name="Shape 310"/>
          <p:cNvSpPr txBox="1">
            <a:spLocks/>
          </p:cNvSpPr>
          <p:nvPr/>
        </p:nvSpPr>
        <p:spPr>
          <a:xfrm>
            <a:off x="1676400" y="2190750"/>
            <a:ext cx="4419600" cy="1114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rgbClr val="002060"/>
              </a:buClr>
              <a:buSzPts val="6000"/>
            </a:pPr>
            <a:r>
              <a:rPr lang="en-US" sz="5400" b="1" dirty="0" err="1" smtClean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Qfile</a:t>
            </a:r>
            <a:endParaRPr lang="en-US" sz="5400" b="1" dirty="0" smtClean="0">
              <a:solidFill>
                <a:srgbClr val="002060"/>
              </a:solidFill>
              <a:latin typeface="+mj-lt"/>
              <a:ea typeface="微軟正黑體" pitchFamily="34" charset="-120"/>
            </a:endParaRPr>
          </a:p>
          <a:p>
            <a:pPr lvl="0">
              <a:buClr>
                <a:srgbClr val="002060"/>
              </a:buClr>
              <a:buSzPts val="6000"/>
            </a:pPr>
            <a:r>
              <a:rPr kumimoji="0" lang="en-US" altLang="zh-TW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微軟正黑體" pitchFamily="34" charset="-120"/>
                <a:cs typeface="Arial"/>
                <a:sym typeface="Arial"/>
              </a:rPr>
              <a:t>Put</a:t>
            </a:r>
            <a:r>
              <a:rPr kumimoji="0" lang="en-US" altLang="zh-TW" sz="26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微軟正黑體" pitchFamily="34" charset="-120"/>
                <a:cs typeface="Arial"/>
                <a:sym typeface="Arial"/>
              </a:rPr>
              <a:t> massive files into </a:t>
            </a:r>
          </a:p>
          <a:p>
            <a:pPr lvl="0">
              <a:buClr>
                <a:srgbClr val="002060"/>
              </a:buClr>
              <a:buSzPts val="6000"/>
            </a:pPr>
            <a:r>
              <a:rPr kumimoji="0" lang="en-US" altLang="zh-TW" sz="26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微軟正黑體" pitchFamily="34" charset="-120"/>
                <a:cs typeface="Arial"/>
                <a:sym typeface="Arial"/>
              </a:rPr>
              <a:t>your pocket</a:t>
            </a:r>
            <a:endParaRPr kumimoji="0" lang="zh-TW" altLang="en-US" sz="2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微軟正黑體" pitchFamily="34" charset="-120"/>
              <a:cs typeface="Arial"/>
              <a:sym typeface="Arial"/>
            </a:endParaRPr>
          </a:p>
        </p:txBody>
      </p:sp>
      <p:pic>
        <p:nvPicPr>
          <p:cNvPr id="24" name="圖片 23" descr="Qfile ico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2114550"/>
            <a:ext cx="914400" cy="914400"/>
          </a:xfrm>
          <a:prstGeom prst="rect">
            <a:avLst/>
          </a:prstGeom>
        </p:spPr>
      </p:pic>
      <p:pic>
        <p:nvPicPr>
          <p:cNvPr id="6" name="圖片 5" descr="22234066_xx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1295400"/>
            <a:ext cx="3486150" cy="3486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 descr="Qfi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8" y="1428750"/>
            <a:ext cx="2635857" cy="2971800"/>
          </a:xfrm>
          <a:prstGeom prst="rect">
            <a:avLst/>
          </a:prstGeom>
        </p:spPr>
      </p:pic>
      <p:sp>
        <p:nvSpPr>
          <p:cNvPr id="467" name="Shape 467"/>
          <p:cNvSpPr txBox="1">
            <a:spLocks noGrp="1"/>
          </p:cNvSpPr>
          <p:nvPr>
            <p:ph type="title"/>
          </p:nvPr>
        </p:nvSpPr>
        <p:spPr>
          <a:xfrm>
            <a:off x="0" y="0"/>
            <a:ext cx="7696200" cy="7714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Qfile</a:t>
            </a:r>
            <a:r>
              <a:rPr lang="en-US" dirty="0">
                <a:latin typeface="微軟正黑體" pitchFamily="34" charset="-120"/>
              </a:rPr>
              <a:t>  </a:t>
            </a:r>
            <a:endParaRPr dirty="0">
              <a:latin typeface="微軟正黑體" pitchFamily="34" charset="-120"/>
            </a:endParaRPr>
          </a:p>
        </p:txBody>
      </p:sp>
      <p:pic>
        <p:nvPicPr>
          <p:cNvPr id="15" name="圖片 14" descr="TAG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1047750"/>
            <a:ext cx="3200400" cy="1882521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5587999" y="1246621"/>
            <a:ext cx="2933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altLang="zh-TW" sz="2000" b="1" dirty="0" smtClean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All-in-one App</a:t>
            </a:r>
            <a:endParaRPr lang="zh-TW" altLang="en-US" sz="2000" dirty="0">
              <a:solidFill>
                <a:srgbClr val="002060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5588000" y="1608011"/>
            <a:ext cx="2755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317500">
              <a:buSzPts val="1400"/>
              <a:buAutoNum type="arabicPeriod"/>
            </a:pPr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Local NAS files</a:t>
            </a:r>
            <a:endParaRPr lang="zh-TW" altLang="en-US" b="1" dirty="0" smtClean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pPr marL="457200" lvl="0" indent="-317500">
              <a:buSzPts val="1400"/>
              <a:buAutoNum type="arabicPeriod"/>
            </a:pPr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Cloud Service mounted</a:t>
            </a:r>
            <a:endParaRPr lang="zh-TW" altLang="en-US" b="1" dirty="0" smtClean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pPr marL="457200" lvl="0" indent="-317500">
              <a:buSzPts val="1400"/>
              <a:buAutoNum type="arabicPeriod"/>
            </a:pPr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Remote NAS files</a:t>
            </a:r>
            <a:endParaRPr lang="zh-TW" altLang="en-US" b="1" dirty="0" smtClean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pPr marL="457200" lvl="0" indent="-317500">
              <a:buSzPts val="1400"/>
              <a:buAutoNum type="arabicPeriod"/>
            </a:pPr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External devices </a:t>
            </a:r>
            <a:endParaRPr lang="zh-TW" altLang="en-US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21" name="圖片 20" descr="TAG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2878857"/>
            <a:ext cx="3200400" cy="1882521"/>
          </a:xfrm>
          <a:prstGeom prst="rect">
            <a:avLst/>
          </a:prstGeom>
        </p:spPr>
      </p:pic>
      <p:sp>
        <p:nvSpPr>
          <p:cNvPr id="22" name="文字方塊 21"/>
          <p:cNvSpPr txBox="1"/>
          <p:nvPr/>
        </p:nvSpPr>
        <p:spPr>
          <a:xfrm>
            <a:off x="5587999" y="3077728"/>
            <a:ext cx="2933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altLang="zh-TW" sz="2000" b="1" dirty="0" smtClean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Auto Upload</a:t>
            </a:r>
            <a:endParaRPr lang="zh-TW" altLang="en-US" sz="2000" dirty="0">
              <a:solidFill>
                <a:srgbClr val="002060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5588000" y="3486150"/>
            <a:ext cx="2755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317500">
              <a:buSzPts val="1400"/>
              <a:buAutoNum type="arabicPeriod"/>
            </a:pPr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Photo, Video, File auto upload</a:t>
            </a:r>
            <a:endParaRPr lang="zh-TW" altLang="en-US" b="1" dirty="0" smtClean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pPr marL="457200" lvl="0" indent="-317500">
              <a:buSzPts val="1400"/>
              <a:buAutoNum type="arabicPeriod"/>
            </a:pPr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Get instant status with status bar</a:t>
            </a:r>
            <a:endParaRPr lang="zh-TW" altLang="en-US" b="1" dirty="0" smtClean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24" name="圖片 23" descr="TAG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1047750"/>
            <a:ext cx="3200400" cy="1882521"/>
          </a:xfrm>
          <a:prstGeom prst="rect">
            <a:avLst/>
          </a:prstGeom>
        </p:spPr>
      </p:pic>
      <p:sp>
        <p:nvSpPr>
          <p:cNvPr id="25" name="文字方塊 24"/>
          <p:cNvSpPr txBox="1"/>
          <p:nvPr/>
        </p:nvSpPr>
        <p:spPr>
          <a:xfrm>
            <a:off x="2616199" y="1246621"/>
            <a:ext cx="2933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altLang="zh-TW" sz="2000" b="1" dirty="0" smtClean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Open </a:t>
            </a:r>
            <a:r>
              <a:rPr lang="en-US" altLang="zh-TW" sz="2000" b="1" dirty="0" err="1" smtClean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ShareLink</a:t>
            </a:r>
            <a:endParaRPr lang="zh-TW" altLang="en-US" sz="2000" b="1" dirty="0" smtClean="0">
              <a:solidFill>
                <a:srgbClr val="002060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2616200" y="1657350"/>
            <a:ext cx="2755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317500">
              <a:buSzPts val="1400"/>
              <a:buAutoNum type="arabicPeriod"/>
            </a:pPr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Support File Station sharing settings</a:t>
            </a:r>
            <a:endParaRPr lang="zh-TW" altLang="en-US" b="1" dirty="0" smtClean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pPr marL="457200" lvl="0" indent="-317500">
              <a:buSzPts val="1400"/>
              <a:buAutoNum type="arabicPeriod"/>
            </a:pPr>
            <a:r>
              <a:rPr lang="en-US" altLang="zh-TW" b="1" dirty="0" err="1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Qfile</a:t>
            </a:r>
            <a:r>
              <a:rPr lang="zh-TW" altLang="en-US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open share link</a:t>
            </a:r>
            <a:endParaRPr lang="zh-TW" altLang="en-US" b="1" dirty="0" smtClean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27" name="圖片 26" descr="TAG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2876550"/>
            <a:ext cx="3200400" cy="1882521"/>
          </a:xfrm>
          <a:prstGeom prst="rect">
            <a:avLst/>
          </a:prstGeom>
        </p:spPr>
      </p:pic>
      <p:sp>
        <p:nvSpPr>
          <p:cNvPr id="28" name="文字方塊 27"/>
          <p:cNvSpPr txBox="1"/>
          <p:nvPr/>
        </p:nvSpPr>
        <p:spPr>
          <a:xfrm>
            <a:off x="2616199" y="3075421"/>
            <a:ext cx="2933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altLang="zh-TW" sz="2000" b="1" dirty="0" smtClean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Advanced Security</a:t>
            </a:r>
            <a:endParaRPr lang="zh-TW" altLang="en-US" sz="2000" b="1" dirty="0" smtClean="0">
              <a:solidFill>
                <a:srgbClr val="002060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2616200" y="3446443"/>
            <a:ext cx="2933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317500">
              <a:buSzPts val="1400"/>
              <a:buAutoNum type="arabicPeriod"/>
            </a:pPr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Import NAS info with QNAP ID</a:t>
            </a:r>
            <a:endParaRPr lang="zh-TW" altLang="en-US" b="1" dirty="0" smtClean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pPr marL="457200" lvl="0" indent="-317500">
              <a:buSzPts val="1400"/>
              <a:buAutoNum type="arabicPeriod"/>
            </a:pPr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2-step authentication. </a:t>
            </a:r>
            <a:endParaRPr lang="zh-TW" altLang="en-US" b="1" dirty="0" smtClean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pPr marL="457200" lvl="0" indent="-317500">
              <a:buSzPts val="1400"/>
              <a:buAutoNum type="arabicPeriod"/>
            </a:pPr>
            <a:r>
              <a:rPr lang="en-US" altLang="zh-TW" b="1" dirty="0" err="1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Passcode</a:t>
            </a:r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&amp; Touch ID</a:t>
            </a:r>
            <a:endParaRPr lang="zh-TW" altLang="en-US" b="1" dirty="0" smtClean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Shape 483"/>
          <p:cNvSpPr txBox="1">
            <a:spLocks noGrp="1"/>
          </p:cNvSpPr>
          <p:nvPr>
            <p:ph type="title"/>
          </p:nvPr>
        </p:nvSpPr>
        <p:spPr>
          <a:xfrm>
            <a:off x="0" y="0"/>
            <a:ext cx="7696200" cy="7714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Qfile</a:t>
            </a:r>
            <a:r>
              <a:rPr lang="en-US" dirty="0" smtClean="0"/>
              <a:t> – an all-in-one app</a:t>
            </a:r>
            <a:endParaRPr dirty="0"/>
          </a:p>
        </p:txBody>
      </p:sp>
      <p:grpSp>
        <p:nvGrpSpPr>
          <p:cNvPr id="20" name="群組 19"/>
          <p:cNvGrpSpPr/>
          <p:nvPr/>
        </p:nvGrpSpPr>
        <p:grpSpPr>
          <a:xfrm>
            <a:off x="0" y="819150"/>
            <a:ext cx="3108960" cy="3657600"/>
            <a:chOff x="3404225" y="1239925"/>
            <a:chExt cx="2264102" cy="2663649"/>
          </a:xfrm>
        </p:grpSpPr>
        <p:pic>
          <p:nvPicPr>
            <p:cNvPr id="486" name="Shape 4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04225" y="1239925"/>
              <a:ext cx="2264102" cy="26636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8" name="Shape 48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001523" y="1620750"/>
              <a:ext cx="1069500" cy="190228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矩形 15"/>
          <p:cNvSpPr/>
          <p:nvPr/>
        </p:nvSpPr>
        <p:spPr>
          <a:xfrm>
            <a:off x="838200" y="2800350"/>
            <a:ext cx="1447800" cy="1143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pic>
        <p:nvPicPr>
          <p:cNvPr id="489" name="Shape 489"/>
          <p:cNvPicPr preferRelativeResize="0"/>
          <p:nvPr/>
        </p:nvPicPr>
        <p:blipFill rotWithShape="1">
          <a:blip r:embed="rId4">
            <a:alphaModFix/>
          </a:blip>
          <a:srcRect t="55287"/>
          <a:stretch/>
        </p:blipFill>
        <p:spPr>
          <a:xfrm>
            <a:off x="1940700" y="1581150"/>
            <a:ext cx="2391900" cy="1902300"/>
          </a:xfrm>
          <a:prstGeom prst="roundRect">
            <a:avLst>
              <a:gd name="adj" fmla="val 9832"/>
            </a:avLst>
          </a:prstGeom>
          <a:noFill/>
          <a:ln w="19050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19" name="直線接點 18"/>
          <p:cNvCxnSpPr/>
          <p:nvPr/>
        </p:nvCxnSpPr>
        <p:spPr>
          <a:xfrm>
            <a:off x="4267200" y="1733550"/>
            <a:ext cx="1447800" cy="1588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/>
          <p:cNvCxnSpPr/>
          <p:nvPr/>
        </p:nvCxnSpPr>
        <p:spPr>
          <a:xfrm>
            <a:off x="4267200" y="2056599"/>
            <a:ext cx="1447800" cy="1588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接點 27"/>
          <p:cNvCxnSpPr/>
          <p:nvPr/>
        </p:nvCxnSpPr>
        <p:spPr>
          <a:xfrm>
            <a:off x="4267200" y="3010701"/>
            <a:ext cx="1447800" cy="1588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/>
          <p:cNvCxnSpPr/>
          <p:nvPr/>
        </p:nvCxnSpPr>
        <p:spPr>
          <a:xfrm>
            <a:off x="4267200" y="3333750"/>
            <a:ext cx="1447800" cy="1588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5" name="Shape 485"/>
          <p:cNvSpPr txBox="1"/>
          <p:nvPr/>
        </p:nvSpPr>
        <p:spPr>
          <a:xfrm>
            <a:off x="5674500" y="1428750"/>
            <a:ext cx="2478900" cy="407100"/>
          </a:xfrm>
          <a:prstGeom prst="rect">
            <a:avLst/>
          </a:prstGeom>
          <a:solidFill>
            <a:srgbClr val="FF660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1800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External Device</a:t>
            </a:r>
            <a:endParaRPr sz="1800" dirty="0">
              <a:latin typeface="+mj-lt"/>
              <a:ea typeface="微軟正黑體" pitchFamily="34" charset="-120"/>
            </a:endParaRPr>
          </a:p>
        </p:txBody>
      </p:sp>
      <p:sp>
        <p:nvSpPr>
          <p:cNvPr id="22" name="Shape 485"/>
          <p:cNvSpPr txBox="1"/>
          <p:nvPr/>
        </p:nvSpPr>
        <p:spPr>
          <a:xfrm>
            <a:off x="5674500" y="1885950"/>
            <a:ext cx="2478900" cy="407100"/>
          </a:xfrm>
          <a:prstGeom prst="rect">
            <a:avLst/>
          </a:prstGeom>
          <a:solidFill>
            <a:srgbClr val="FF660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altLang="zh-TW" sz="1800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Local NAS files</a:t>
            </a:r>
            <a:endParaRPr lang="zh-TW" altLang="en-US" sz="1800" dirty="0">
              <a:latin typeface="+mj-lt"/>
              <a:ea typeface="微軟正黑體" pitchFamily="34" charset="-120"/>
            </a:endParaRPr>
          </a:p>
        </p:txBody>
      </p:sp>
      <p:sp>
        <p:nvSpPr>
          <p:cNvPr id="25" name="Shape 485"/>
          <p:cNvSpPr txBox="1"/>
          <p:nvPr/>
        </p:nvSpPr>
        <p:spPr>
          <a:xfrm>
            <a:off x="5674500" y="2724150"/>
            <a:ext cx="2478900" cy="407100"/>
          </a:xfrm>
          <a:prstGeom prst="rect">
            <a:avLst/>
          </a:prstGeom>
          <a:solidFill>
            <a:srgbClr val="FF660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sz="1800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Remote NAS files</a:t>
            </a:r>
            <a:endParaRPr lang="en-US" sz="1800" dirty="0">
              <a:latin typeface="+mj-lt"/>
              <a:ea typeface="微軟正黑體" pitchFamily="34" charset="-120"/>
            </a:endParaRPr>
          </a:p>
        </p:txBody>
      </p:sp>
      <p:sp>
        <p:nvSpPr>
          <p:cNvPr id="27" name="Shape 485"/>
          <p:cNvSpPr txBox="1"/>
          <p:nvPr/>
        </p:nvSpPr>
        <p:spPr>
          <a:xfrm>
            <a:off x="5674500" y="3181350"/>
            <a:ext cx="2478900" cy="407100"/>
          </a:xfrm>
          <a:prstGeom prst="rect">
            <a:avLst/>
          </a:prstGeom>
          <a:solidFill>
            <a:srgbClr val="FF660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altLang="zh-TW" sz="1800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Cloud Service mount</a:t>
            </a:r>
            <a:endParaRPr lang="zh-TW" altLang="en-US" sz="1800" dirty="0"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/>
          <p:nvPr/>
        </p:nvSpPr>
        <p:spPr>
          <a:xfrm>
            <a:off x="3433750" y="1469487"/>
            <a:ext cx="5314800" cy="2856900"/>
          </a:xfrm>
          <a:prstGeom prst="roundRect">
            <a:avLst>
              <a:gd name="adj" fmla="val 6466"/>
            </a:avLst>
          </a:prstGeom>
          <a:solidFill>
            <a:srgbClr val="D0F2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j-lt"/>
              <a:ea typeface="微軟正黑體" pitchFamily="34" charset="-120"/>
            </a:endParaRPr>
          </a:p>
        </p:txBody>
      </p:sp>
      <p:sp>
        <p:nvSpPr>
          <p:cNvPr id="21" name="Shape 392"/>
          <p:cNvSpPr/>
          <p:nvPr/>
        </p:nvSpPr>
        <p:spPr>
          <a:xfrm>
            <a:off x="5943600" y="1430787"/>
            <a:ext cx="2743200" cy="8382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23" name="Shape 213"/>
          <p:cNvSpPr/>
          <p:nvPr/>
        </p:nvSpPr>
        <p:spPr>
          <a:xfrm>
            <a:off x="5943600" y="1811787"/>
            <a:ext cx="2743200" cy="4572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8" name="Shape 501"/>
          <p:cNvSpPr/>
          <p:nvPr/>
        </p:nvSpPr>
        <p:spPr>
          <a:xfrm>
            <a:off x="609600" y="1506987"/>
            <a:ext cx="2209800" cy="2856900"/>
          </a:xfrm>
          <a:prstGeom prst="roundRect">
            <a:avLst>
              <a:gd name="adj" fmla="val 6466"/>
            </a:avLst>
          </a:prstGeom>
          <a:solidFill>
            <a:srgbClr val="FF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j-lt"/>
              <a:ea typeface="微軟正黑體" pitchFamily="34" charset="-120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title"/>
          </p:nvPr>
        </p:nvSpPr>
        <p:spPr>
          <a:xfrm>
            <a:off x="0" y="0"/>
            <a:ext cx="7696200" cy="7714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Qfile</a:t>
            </a:r>
            <a:r>
              <a:rPr lang="en-US" dirty="0" smtClean="0"/>
              <a:t> – sharing links </a:t>
            </a:r>
            <a:endParaRPr dirty="0"/>
          </a:p>
        </p:txBody>
      </p:sp>
      <p:sp>
        <p:nvSpPr>
          <p:cNvPr id="503" name="Shape 503"/>
          <p:cNvSpPr txBox="1"/>
          <p:nvPr/>
        </p:nvSpPr>
        <p:spPr>
          <a:xfrm>
            <a:off x="609599" y="819150"/>
            <a:ext cx="2209801" cy="574125"/>
          </a:xfrm>
          <a:prstGeom prst="rect">
            <a:avLst/>
          </a:prstGeom>
          <a:solidFill>
            <a:srgbClr val="1155CC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1800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Open with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1800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mobile browser</a:t>
            </a:r>
            <a:endParaRPr sz="1800" dirty="0">
              <a:latin typeface="+mj-lt"/>
              <a:ea typeface="微軟正黑體" pitchFamily="34" charset="-120"/>
            </a:endParaRPr>
          </a:p>
        </p:txBody>
      </p:sp>
      <p:pic>
        <p:nvPicPr>
          <p:cNvPr id="504" name="Shape 5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6825" y="1454856"/>
            <a:ext cx="2478901" cy="2916357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Shape 505"/>
          <p:cNvSpPr/>
          <p:nvPr/>
        </p:nvSpPr>
        <p:spPr>
          <a:xfrm>
            <a:off x="3950792" y="1871811"/>
            <a:ext cx="1170900" cy="2082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j-lt"/>
              <a:ea typeface="微軟正黑體" pitchFamily="34" charset="-120"/>
            </a:endParaRPr>
          </a:p>
        </p:txBody>
      </p:sp>
      <p:sp>
        <p:nvSpPr>
          <p:cNvPr id="507" name="Shape 507"/>
          <p:cNvSpPr txBox="1"/>
          <p:nvPr/>
        </p:nvSpPr>
        <p:spPr>
          <a:xfrm>
            <a:off x="3564589" y="819150"/>
            <a:ext cx="2014800" cy="559500"/>
          </a:xfrm>
          <a:prstGeom prst="rect">
            <a:avLst/>
          </a:prstGeom>
          <a:solidFill>
            <a:srgbClr val="FF660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1800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Open with </a:t>
            </a:r>
            <a:r>
              <a:rPr lang="en-US" sz="1800" b="1" dirty="0" err="1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Qfile</a:t>
            </a:r>
            <a:endParaRPr sz="1800" dirty="0">
              <a:latin typeface="+mj-lt"/>
              <a:ea typeface="微軟正黑體" pitchFamily="34" charset="-120"/>
            </a:endParaRPr>
          </a:p>
        </p:txBody>
      </p:sp>
      <p:pic>
        <p:nvPicPr>
          <p:cNvPr id="510" name="Shape 5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450" y="1454781"/>
            <a:ext cx="2478901" cy="2916357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Shape 511"/>
          <p:cNvSpPr/>
          <p:nvPr/>
        </p:nvSpPr>
        <p:spPr>
          <a:xfrm>
            <a:off x="1090417" y="1871736"/>
            <a:ext cx="1170900" cy="2082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j-lt"/>
              <a:ea typeface="微軟正黑體" pitchFamily="34" charset="-120"/>
            </a:endParaRPr>
          </a:p>
        </p:txBody>
      </p:sp>
      <p:pic>
        <p:nvPicPr>
          <p:cNvPr id="512" name="Shape 5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4587" y="1861212"/>
            <a:ext cx="1182634" cy="210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Shape 515"/>
          <p:cNvSpPr/>
          <p:nvPr/>
        </p:nvSpPr>
        <p:spPr>
          <a:xfrm>
            <a:off x="2438400" y="2192787"/>
            <a:ext cx="1371600" cy="895800"/>
          </a:xfrm>
          <a:prstGeom prst="rightArrow">
            <a:avLst>
              <a:gd name="adj1" fmla="val 50000"/>
              <a:gd name="adj2" fmla="val 37495"/>
            </a:avLst>
          </a:prstGeom>
          <a:solidFill>
            <a:srgbClr val="00B0F0"/>
          </a:solidFill>
          <a:ln w="2857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Open with </a:t>
            </a:r>
            <a:r>
              <a:rPr lang="en-US" sz="1200" b="1" dirty="0" err="1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Qfile</a:t>
            </a:r>
            <a:endParaRPr sz="1200" b="1" dirty="0">
              <a:solidFill>
                <a:srgbClr val="FFFFFF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6019800" y="1811787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TW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itchFamily="34" charset="-120"/>
              </a:rPr>
              <a:t>Share, receive, upload, and download, all actions covered.</a:t>
            </a:r>
            <a:endParaRPr lang="zh-TW" altLang="en-US" dirty="0">
              <a:latin typeface="+mj-lt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6172200" y="1455612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1600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Advanced </a:t>
            </a:r>
            <a:r>
              <a:rPr lang="en-US" altLang="zh-TW" sz="1600" b="1" dirty="0" err="1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Sharelink</a:t>
            </a:r>
            <a:endParaRPr lang="zh-TW" altLang="en-US" sz="1600" b="1" dirty="0" smtClean="0">
              <a:solidFill>
                <a:srgbClr val="FFFFFF"/>
              </a:solidFill>
              <a:latin typeface="+mj-lt"/>
              <a:ea typeface="微軟正黑體" pitchFamily="34" charset="-120"/>
            </a:endParaRPr>
          </a:p>
          <a:p>
            <a:endParaRPr lang="zh-TW" altLang="en-US" sz="1600" dirty="0">
              <a:latin typeface="+mj-lt"/>
            </a:endParaRPr>
          </a:p>
        </p:txBody>
      </p:sp>
      <p:pic>
        <p:nvPicPr>
          <p:cNvPr id="3074" name="Picture 2" descr="X:\File Station 直播\IMG_176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62400" y="1885950"/>
            <a:ext cx="1156709" cy="2057400"/>
          </a:xfrm>
          <a:prstGeom prst="rect">
            <a:avLst/>
          </a:prstGeom>
          <a:noFill/>
        </p:spPr>
      </p:pic>
      <p:pic>
        <p:nvPicPr>
          <p:cNvPr id="3075" name="Picture 3" descr="X:\File Station 直播\IMG_1760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48400" y="2343150"/>
            <a:ext cx="1028186" cy="1828800"/>
          </a:xfrm>
          <a:prstGeom prst="rect">
            <a:avLst/>
          </a:prstGeom>
          <a:noFill/>
        </p:spPr>
      </p:pic>
      <p:pic>
        <p:nvPicPr>
          <p:cNvPr id="3076" name="Picture 4" descr="X:\File Station 直播\IMG_1759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30014" y="2343151"/>
            <a:ext cx="1028186" cy="182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QVR母片_(ZH+EN)如何開始使用 QVR Cen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-1"/>
            <a:ext cx="9151998" cy="5147998"/>
          </a:xfrm>
          <a:prstGeom prst="rect">
            <a:avLst/>
          </a:prstGeom>
        </p:spPr>
      </p:pic>
      <p:sp>
        <p:nvSpPr>
          <p:cNvPr id="237" name="Shape 237"/>
          <p:cNvSpPr txBox="1">
            <a:spLocks noGrp="1"/>
          </p:cNvSpPr>
          <p:nvPr>
            <p:ph type="title" idx="4294967295"/>
          </p:nvPr>
        </p:nvSpPr>
        <p:spPr>
          <a:xfrm>
            <a:off x="609600" y="1504950"/>
            <a:ext cx="4343400" cy="1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000"/>
              <a:buFont typeface="Arial"/>
              <a:buNone/>
            </a:pPr>
            <a:r>
              <a:rPr lang="en-US" altLang="zh-TW" sz="3600" b="1" i="0" u="none" strike="noStrike" cap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軟正黑體" pitchFamily="34" charset="-120"/>
                <a:sym typeface="Arial"/>
              </a:rPr>
              <a:t>Most discussed features explained!</a:t>
            </a:r>
            <a:endParaRPr sz="3600" b="1" i="0" u="none" strike="noStrike" cap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微軟正黑體" pitchFamily="34" charset="-12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Shape 529"/>
          <p:cNvSpPr/>
          <p:nvPr/>
        </p:nvSpPr>
        <p:spPr>
          <a:xfrm rot="-5400000">
            <a:off x="3686695" y="2774895"/>
            <a:ext cx="2643810" cy="455100"/>
          </a:xfrm>
          <a:prstGeom prst="trapezoid">
            <a:avLst>
              <a:gd name="adj" fmla="val 193369"/>
            </a:avLst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j-lt"/>
              <a:ea typeface="微軟正黑體" pitchFamily="34" charset="-120"/>
            </a:endParaRPr>
          </a:p>
        </p:txBody>
      </p:sp>
      <p:sp>
        <p:nvSpPr>
          <p:cNvPr id="520" name="Shape 520"/>
          <p:cNvSpPr/>
          <p:nvPr/>
        </p:nvSpPr>
        <p:spPr>
          <a:xfrm>
            <a:off x="381000" y="1676975"/>
            <a:ext cx="2806800" cy="2689800"/>
          </a:xfrm>
          <a:prstGeom prst="roundRect">
            <a:avLst>
              <a:gd name="adj" fmla="val 6466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j-lt"/>
              <a:ea typeface="微軟正黑體" pitchFamily="34" charset="-120"/>
            </a:endParaRPr>
          </a:p>
        </p:txBody>
      </p:sp>
      <p:sp>
        <p:nvSpPr>
          <p:cNvPr id="521" name="Shape 521"/>
          <p:cNvSpPr txBox="1">
            <a:spLocks noGrp="1"/>
          </p:cNvSpPr>
          <p:nvPr>
            <p:ph type="title"/>
          </p:nvPr>
        </p:nvSpPr>
        <p:spPr>
          <a:xfrm>
            <a:off x="0" y="0"/>
            <a:ext cx="7696200" cy="7714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/>
              <a:t>Auto upload - massive space for you</a:t>
            </a:r>
            <a:endParaRPr sz="3200" dirty="0"/>
          </a:p>
        </p:txBody>
      </p:sp>
      <p:sp>
        <p:nvSpPr>
          <p:cNvPr id="523" name="Shape 523"/>
          <p:cNvSpPr/>
          <p:nvPr/>
        </p:nvSpPr>
        <p:spPr>
          <a:xfrm>
            <a:off x="3538167" y="1820974"/>
            <a:ext cx="1170900" cy="2082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j-lt"/>
              <a:ea typeface="微軟正黑體" pitchFamily="34" charset="-120"/>
            </a:endParaRPr>
          </a:p>
        </p:txBody>
      </p:sp>
      <p:sp>
        <p:nvSpPr>
          <p:cNvPr id="526" name="Shape 526"/>
          <p:cNvSpPr/>
          <p:nvPr/>
        </p:nvSpPr>
        <p:spPr>
          <a:xfrm>
            <a:off x="5130025" y="1676975"/>
            <a:ext cx="3519900" cy="2689800"/>
          </a:xfrm>
          <a:prstGeom prst="roundRect">
            <a:avLst>
              <a:gd name="adj" fmla="val 6466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j-lt"/>
              <a:ea typeface="微軟正黑體" pitchFamily="34" charset="-120"/>
            </a:endParaRPr>
          </a:p>
        </p:txBody>
      </p:sp>
      <p:sp>
        <p:nvSpPr>
          <p:cNvPr id="527" name="Shape 527"/>
          <p:cNvSpPr/>
          <p:nvPr/>
        </p:nvSpPr>
        <p:spPr>
          <a:xfrm>
            <a:off x="5181600" y="1123950"/>
            <a:ext cx="3429000" cy="446200"/>
          </a:xfrm>
          <a:prstGeom prst="roundRect">
            <a:avLst>
              <a:gd name="adj" fmla="val 6466"/>
            </a:avLst>
          </a:prstGeom>
          <a:solidFill>
            <a:srgbClr val="FF6600"/>
          </a:solidFill>
          <a:ln w="28575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Auto Upload Status Bar</a:t>
            </a:r>
            <a:endParaRPr sz="1800" b="1" dirty="0">
              <a:solidFill>
                <a:srgbClr val="FFFFFF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533" name="Shape 533"/>
          <p:cNvSpPr/>
          <p:nvPr/>
        </p:nvSpPr>
        <p:spPr>
          <a:xfrm>
            <a:off x="5748775" y="3947125"/>
            <a:ext cx="2282400" cy="301200"/>
          </a:xfrm>
          <a:prstGeom prst="roundRect">
            <a:avLst>
              <a:gd name="adj" fmla="val 6466"/>
            </a:avLst>
          </a:prstGeom>
          <a:solidFill>
            <a:srgbClr val="FF6600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Recent files preview</a:t>
            </a:r>
            <a:endParaRPr b="1" dirty="0">
              <a:solidFill>
                <a:srgbClr val="FFFFFF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534" name="Shape 534"/>
          <p:cNvSpPr txBox="1"/>
          <p:nvPr/>
        </p:nvSpPr>
        <p:spPr>
          <a:xfrm>
            <a:off x="381000" y="1134938"/>
            <a:ext cx="2819400" cy="407100"/>
          </a:xfrm>
          <a:prstGeom prst="rect">
            <a:avLst/>
          </a:prstGeom>
          <a:solidFill>
            <a:srgbClr val="0070C0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1800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Custom Settings</a:t>
            </a:r>
            <a:endParaRPr sz="1800" dirty="0">
              <a:latin typeface="+mj-lt"/>
              <a:ea typeface="微軟正黑體" pitchFamily="34" charset="-120"/>
            </a:endParaRPr>
          </a:p>
        </p:txBody>
      </p:sp>
      <p:grpSp>
        <p:nvGrpSpPr>
          <p:cNvPr id="22" name="群組 21"/>
          <p:cNvGrpSpPr/>
          <p:nvPr/>
        </p:nvGrpSpPr>
        <p:grpSpPr>
          <a:xfrm>
            <a:off x="5519575" y="1809750"/>
            <a:ext cx="2844100" cy="533400"/>
            <a:chOff x="5519575" y="1809750"/>
            <a:chExt cx="2844100" cy="401775"/>
          </a:xfrm>
        </p:grpSpPr>
        <p:sp>
          <p:nvSpPr>
            <p:cNvPr id="532" name="Shape 532"/>
            <p:cNvSpPr/>
            <p:nvPr/>
          </p:nvSpPr>
          <p:spPr>
            <a:xfrm>
              <a:off x="7052375" y="1809750"/>
              <a:ext cx="1311300" cy="401775"/>
            </a:xfrm>
            <a:prstGeom prst="roundRect">
              <a:avLst>
                <a:gd name="adj" fmla="val 6466"/>
              </a:avLst>
            </a:prstGeom>
            <a:solidFill>
              <a:srgbClr val="FF6600"/>
            </a:solidFill>
            <a:ln w="285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 dirty="0" smtClean="0">
                  <a:solidFill>
                    <a:srgbClr val="FFFFFF"/>
                  </a:solidFill>
                  <a:latin typeface="+mj-lt"/>
                  <a:ea typeface="微軟正黑體" pitchFamily="34" charset="-120"/>
                </a:rPr>
                <a:t>Files waiting in list</a:t>
              </a:r>
              <a:endParaRPr b="1" dirty="0">
                <a:solidFill>
                  <a:srgbClr val="FFFFFF"/>
                </a:solidFill>
                <a:latin typeface="+mj-lt"/>
                <a:ea typeface="微軟正黑體" pitchFamily="34" charset="-120"/>
              </a:endParaRPr>
            </a:p>
          </p:txBody>
        </p:sp>
        <p:sp>
          <p:nvSpPr>
            <p:cNvPr id="535" name="Shape 535"/>
            <p:cNvSpPr/>
            <p:nvPr/>
          </p:nvSpPr>
          <p:spPr>
            <a:xfrm>
              <a:off x="5519575" y="1809750"/>
              <a:ext cx="1311300" cy="401775"/>
            </a:xfrm>
            <a:prstGeom prst="roundRect">
              <a:avLst>
                <a:gd name="adj" fmla="val 6466"/>
              </a:avLst>
            </a:prstGeom>
            <a:solidFill>
              <a:srgbClr val="FF6600"/>
            </a:solidFill>
            <a:ln w="285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 dirty="0" smtClean="0">
                  <a:solidFill>
                    <a:srgbClr val="FFFFFF"/>
                  </a:solidFill>
                  <a:latin typeface="+mj-lt"/>
                  <a:ea typeface="微軟正黑體" pitchFamily="34" charset="-120"/>
                </a:rPr>
                <a:t>Current status</a:t>
              </a:r>
              <a:endParaRPr b="1" dirty="0">
                <a:solidFill>
                  <a:srgbClr val="FFFFFF"/>
                </a:solidFill>
                <a:latin typeface="+mj-lt"/>
                <a:ea typeface="微軟正黑體" pitchFamily="34" charset="-120"/>
              </a:endParaRPr>
            </a:p>
          </p:txBody>
        </p:sp>
      </p:grpSp>
      <p:cxnSp>
        <p:nvCxnSpPr>
          <p:cNvPr id="536" name="Shape 536"/>
          <p:cNvCxnSpPr/>
          <p:nvPr/>
        </p:nvCxnSpPr>
        <p:spPr>
          <a:xfrm rot="5400000">
            <a:off x="5983212" y="2545993"/>
            <a:ext cx="381002" cy="3025"/>
          </a:xfrm>
          <a:prstGeom prst="straightConnector1">
            <a:avLst/>
          </a:prstGeom>
          <a:noFill/>
          <a:ln w="19050" cap="flat" cmpd="sng">
            <a:solidFill>
              <a:srgbClr val="0070C0"/>
            </a:solidFill>
            <a:prstDash val="solid"/>
            <a:round/>
            <a:headEnd type="oval" w="lg" len="lg"/>
            <a:tailEnd type="none" w="lg" len="lg"/>
          </a:ln>
        </p:spPr>
      </p:cxnSp>
      <p:cxnSp>
        <p:nvCxnSpPr>
          <p:cNvPr id="537" name="Shape 537"/>
          <p:cNvCxnSpPr/>
          <p:nvPr/>
        </p:nvCxnSpPr>
        <p:spPr>
          <a:xfrm>
            <a:off x="7707125" y="2357004"/>
            <a:ext cx="1800" cy="335100"/>
          </a:xfrm>
          <a:prstGeom prst="straightConnector1">
            <a:avLst/>
          </a:prstGeom>
          <a:noFill/>
          <a:ln w="19050" cap="flat" cmpd="sng">
            <a:solidFill>
              <a:srgbClr val="0070C0"/>
            </a:solidFill>
            <a:prstDash val="solid"/>
            <a:round/>
            <a:headEnd type="oval" w="lg" len="lg"/>
            <a:tailEnd type="none" w="lg" len="lg"/>
          </a:ln>
        </p:spPr>
      </p:cxnSp>
      <p:cxnSp>
        <p:nvCxnSpPr>
          <p:cNvPr id="538" name="Shape 538"/>
          <p:cNvCxnSpPr/>
          <p:nvPr/>
        </p:nvCxnSpPr>
        <p:spPr>
          <a:xfrm>
            <a:off x="6858000" y="3585825"/>
            <a:ext cx="1800" cy="335100"/>
          </a:xfrm>
          <a:prstGeom prst="straightConnector1">
            <a:avLst/>
          </a:prstGeom>
          <a:noFill/>
          <a:ln w="19050" cap="flat" cmpd="sng">
            <a:solidFill>
              <a:srgbClr val="0070C0"/>
            </a:solidFill>
            <a:prstDash val="solid"/>
            <a:round/>
            <a:headEnd type="none" w="lg" len="lg"/>
            <a:tailEnd type="oval" w="lg" len="lg"/>
          </a:ln>
        </p:spPr>
      </p:cxnSp>
      <p:pic>
        <p:nvPicPr>
          <p:cNvPr id="26" name="Shape 522"/>
          <p:cNvPicPr preferRelativeResize="0"/>
          <p:nvPr/>
        </p:nvPicPr>
        <p:blipFill>
          <a:blip r:embed="rId3">
            <a:alphaModFix/>
          </a:blip>
          <a:srcRect l="20077" r="18444"/>
          <a:stretch>
            <a:fillRect/>
          </a:stretch>
        </p:blipFill>
        <p:spPr>
          <a:xfrm>
            <a:off x="3352800" y="1352550"/>
            <a:ext cx="1524000" cy="2916357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Shape 144"/>
          <p:cNvSpPr/>
          <p:nvPr/>
        </p:nvSpPr>
        <p:spPr>
          <a:xfrm>
            <a:off x="560296" y="1962150"/>
            <a:ext cx="2438400" cy="533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8575">
            <a:solidFill>
              <a:srgbClr val="0070C0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/>
            <a:r>
              <a:rPr lang="en-US" altLang="zh-TW" sz="1600" b="1" dirty="0" smtClean="0">
                <a:solidFill>
                  <a:srgbClr val="0070C0"/>
                </a:solidFill>
                <a:latin typeface="+mj-lt"/>
                <a:ea typeface="微軟正黑體" pitchFamily="34" charset="-120"/>
              </a:rPr>
              <a:t>Enable with </a:t>
            </a:r>
          </a:p>
          <a:p>
            <a:pPr lvl="0" algn="ctr"/>
            <a:r>
              <a:rPr lang="en-US" altLang="zh-TW" sz="1600" b="1" dirty="0" smtClean="0">
                <a:solidFill>
                  <a:srgbClr val="0070C0"/>
                </a:solidFill>
                <a:latin typeface="+mj-lt"/>
                <a:ea typeface="微軟正黑體" pitchFamily="34" charset="-120"/>
              </a:rPr>
              <a:t>one switch</a:t>
            </a:r>
            <a:endParaRPr lang="zh-TW" altLang="en-US" sz="1600" b="1" dirty="0">
              <a:solidFill>
                <a:srgbClr val="0070C0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0" name="Shape 144"/>
          <p:cNvSpPr/>
          <p:nvPr/>
        </p:nvSpPr>
        <p:spPr>
          <a:xfrm>
            <a:off x="533400" y="2647950"/>
            <a:ext cx="2438400" cy="533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8575">
            <a:solidFill>
              <a:srgbClr val="0070C0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/>
            <a:r>
              <a:rPr lang="en-US" altLang="zh-TW" sz="1600" b="1" dirty="0" err="1" smtClean="0">
                <a:solidFill>
                  <a:srgbClr val="0070C0"/>
                </a:solidFill>
                <a:latin typeface="+mj-lt"/>
                <a:ea typeface="微軟正黑體" pitchFamily="34" charset="-120"/>
              </a:rPr>
              <a:t>Wifi</a:t>
            </a:r>
            <a:r>
              <a:rPr lang="zh-TW" altLang="en-US" sz="1600" b="1" dirty="0" smtClean="0">
                <a:solidFill>
                  <a:srgbClr val="0070C0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1600" b="1" dirty="0" smtClean="0">
                <a:solidFill>
                  <a:srgbClr val="0070C0"/>
                </a:solidFill>
                <a:latin typeface="+mj-lt"/>
                <a:ea typeface="微軟正黑體" pitchFamily="34" charset="-120"/>
              </a:rPr>
              <a:t>Only</a:t>
            </a:r>
            <a:endParaRPr lang="zh-TW" altLang="en-US" sz="1600" b="1" dirty="0" smtClean="0">
              <a:solidFill>
                <a:srgbClr val="0070C0"/>
              </a:solidFill>
              <a:latin typeface="+mj-lt"/>
              <a:ea typeface="微軟正黑體" pitchFamily="34" charset="-120"/>
            </a:endParaRPr>
          </a:p>
          <a:p>
            <a:pPr lvl="0" algn="ctr"/>
            <a:r>
              <a:rPr lang="en-US" altLang="zh-TW" sz="1600" b="1" dirty="0" smtClean="0">
                <a:solidFill>
                  <a:srgbClr val="0070C0"/>
                </a:solidFill>
                <a:latin typeface="+mj-lt"/>
                <a:ea typeface="微軟正黑體" pitchFamily="34" charset="-120"/>
              </a:rPr>
              <a:t>saves your data plan</a:t>
            </a:r>
            <a:endParaRPr lang="zh-TW" altLang="en-US" sz="1600" b="1" dirty="0">
              <a:solidFill>
                <a:srgbClr val="0070C0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1" name="Shape 144"/>
          <p:cNvSpPr/>
          <p:nvPr/>
        </p:nvSpPr>
        <p:spPr>
          <a:xfrm>
            <a:off x="533400" y="3333750"/>
            <a:ext cx="2438400" cy="533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8575">
            <a:solidFill>
              <a:srgbClr val="0070C0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/>
            <a:r>
              <a:rPr lang="en-US" altLang="zh-TW" sz="1600" b="1" dirty="0" smtClean="0">
                <a:solidFill>
                  <a:srgbClr val="0070C0"/>
                </a:solidFill>
                <a:latin typeface="+mj-lt"/>
                <a:ea typeface="微軟正黑體" pitchFamily="34" charset="-120"/>
              </a:rPr>
              <a:t>Background Upload</a:t>
            </a:r>
            <a:endParaRPr lang="zh-TW" altLang="en-US" sz="1600" b="1" dirty="0" smtClean="0">
              <a:solidFill>
                <a:srgbClr val="0070C0"/>
              </a:solidFill>
              <a:latin typeface="+mj-lt"/>
              <a:ea typeface="微軟正黑體" pitchFamily="34" charset="-120"/>
            </a:endParaRPr>
          </a:p>
          <a:p>
            <a:pPr lvl="0" algn="ctr"/>
            <a:r>
              <a:rPr lang="en-US" altLang="zh-TW" sz="1600" b="1" dirty="0" smtClean="0">
                <a:solidFill>
                  <a:srgbClr val="0070C0"/>
                </a:solidFill>
                <a:latin typeface="+mj-lt"/>
                <a:ea typeface="微軟正黑體" pitchFamily="34" charset="-120"/>
              </a:rPr>
              <a:t>Non-stop upload</a:t>
            </a:r>
            <a:endParaRPr lang="zh-TW" altLang="en-US" sz="1600" b="1" dirty="0">
              <a:solidFill>
                <a:srgbClr val="0070C0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4098" name="Picture 2" descr="X:\File Station 直播\IMG_171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1733550"/>
            <a:ext cx="1199550" cy="2133600"/>
          </a:xfrm>
          <a:prstGeom prst="rect">
            <a:avLst/>
          </a:prstGeom>
          <a:noFill/>
        </p:spPr>
      </p:pic>
      <p:pic>
        <p:nvPicPr>
          <p:cNvPr id="23" name="Picture 2" descr="X:\File Station 直播\IMG_1713.PNG"/>
          <p:cNvPicPr>
            <a:picLocks noChangeAspect="1" noChangeArrowheads="1"/>
          </p:cNvPicPr>
          <p:nvPr/>
        </p:nvPicPr>
        <p:blipFill>
          <a:blip r:embed="rId4"/>
          <a:srcRect t="9895" b="69415"/>
          <a:stretch>
            <a:fillRect/>
          </a:stretch>
        </p:blipFill>
        <p:spPr bwMode="auto">
          <a:xfrm>
            <a:off x="5486400" y="2647950"/>
            <a:ext cx="2819400" cy="1037539"/>
          </a:xfrm>
          <a:prstGeom prst="rect">
            <a:avLst/>
          </a:prstGeom>
          <a:noFill/>
        </p:spPr>
      </p:pic>
      <p:sp>
        <p:nvSpPr>
          <p:cNvPr id="28" name="矩形 27"/>
          <p:cNvSpPr/>
          <p:nvPr/>
        </p:nvSpPr>
        <p:spPr>
          <a:xfrm>
            <a:off x="3491346" y="1955223"/>
            <a:ext cx="1219200" cy="4572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Shape 543"/>
          <p:cNvSpPr txBox="1">
            <a:spLocks noGrp="1"/>
          </p:cNvSpPr>
          <p:nvPr>
            <p:ph type="title"/>
          </p:nvPr>
        </p:nvSpPr>
        <p:spPr>
          <a:xfrm>
            <a:off x="0" y="0"/>
            <a:ext cx="7696200" cy="7714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/>
              <a:t>Triple protections secure your data</a:t>
            </a:r>
            <a:endParaRPr sz="3200" dirty="0"/>
          </a:p>
        </p:txBody>
      </p:sp>
      <p:sp>
        <p:nvSpPr>
          <p:cNvPr id="544" name="Shape 544"/>
          <p:cNvSpPr/>
          <p:nvPr/>
        </p:nvSpPr>
        <p:spPr>
          <a:xfrm>
            <a:off x="5739475" y="1439450"/>
            <a:ext cx="2579400" cy="3109200"/>
          </a:xfrm>
          <a:prstGeom prst="roundRect">
            <a:avLst>
              <a:gd name="adj" fmla="val 6466"/>
            </a:avLst>
          </a:prstGeom>
          <a:solidFill>
            <a:srgbClr val="D0F2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j-lt"/>
              <a:ea typeface="微軟正黑體" pitchFamily="34" charset="-120"/>
            </a:endParaRPr>
          </a:p>
        </p:txBody>
      </p:sp>
      <p:sp>
        <p:nvSpPr>
          <p:cNvPr id="545" name="Shape 545"/>
          <p:cNvSpPr/>
          <p:nvPr/>
        </p:nvSpPr>
        <p:spPr>
          <a:xfrm>
            <a:off x="613650" y="1439450"/>
            <a:ext cx="2378250" cy="3109200"/>
          </a:xfrm>
          <a:prstGeom prst="roundRect">
            <a:avLst>
              <a:gd name="adj" fmla="val 6466"/>
            </a:avLst>
          </a:prstGeom>
          <a:solidFill>
            <a:srgbClr val="FF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j-lt"/>
              <a:ea typeface="微軟正黑體" pitchFamily="34" charset="-120"/>
            </a:endParaRPr>
          </a:p>
        </p:txBody>
      </p:sp>
      <p:sp>
        <p:nvSpPr>
          <p:cNvPr id="546" name="Shape 546"/>
          <p:cNvSpPr/>
          <p:nvPr/>
        </p:nvSpPr>
        <p:spPr>
          <a:xfrm>
            <a:off x="3142738" y="1439450"/>
            <a:ext cx="2445900" cy="3109200"/>
          </a:xfrm>
          <a:prstGeom prst="roundRect">
            <a:avLst>
              <a:gd name="adj" fmla="val 6466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j-lt"/>
              <a:ea typeface="微軟正黑體" pitchFamily="34" charset="-120"/>
            </a:endParaRPr>
          </a:p>
        </p:txBody>
      </p:sp>
      <p:sp>
        <p:nvSpPr>
          <p:cNvPr id="547" name="Shape 547"/>
          <p:cNvSpPr/>
          <p:nvPr/>
        </p:nvSpPr>
        <p:spPr>
          <a:xfrm>
            <a:off x="5562600" y="1168038"/>
            <a:ext cx="2895600" cy="462300"/>
          </a:xfrm>
          <a:prstGeom prst="homePlate">
            <a:avLst>
              <a:gd name="adj" fmla="val 50000"/>
            </a:avLst>
          </a:prstGeom>
          <a:solidFill>
            <a:srgbClr val="3C944B"/>
          </a:solidFill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1800" b="1" i="0" u="none" strike="noStrike" cap="none" dirty="0" smtClean="0">
                <a:solidFill>
                  <a:srgbClr val="FFFFFF"/>
                </a:solidFill>
                <a:latin typeface="+mj-lt"/>
                <a:ea typeface="微軟正黑體" pitchFamily="34" charset="-120"/>
                <a:sym typeface="Arial"/>
              </a:rPr>
              <a:t>  </a:t>
            </a:r>
            <a:r>
              <a:rPr lang="en-US" sz="1600" b="1" i="0" u="none" strike="noStrike" cap="none" dirty="0" smtClean="0">
                <a:solidFill>
                  <a:srgbClr val="FFFFFF"/>
                </a:solidFill>
                <a:latin typeface="+mj-lt"/>
                <a:ea typeface="微軟正黑體" pitchFamily="34" charset="-120"/>
                <a:sym typeface="Arial"/>
              </a:rPr>
              <a:t>2-step authentication</a:t>
            </a:r>
            <a:endParaRPr sz="1600" b="1" i="0" u="none" strike="noStrike" cap="none" dirty="0">
              <a:solidFill>
                <a:srgbClr val="FFFFFF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548" name="Shape 548"/>
          <p:cNvSpPr/>
          <p:nvPr/>
        </p:nvSpPr>
        <p:spPr>
          <a:xfrm>
            <a:off x="2991825" y="1168050"/>
            <a:ext cx="2806800" cy="462300"/>
          </a:xfrm>
          <a:prstGeom prst="homePlate">
            <a:avLst>
              <a:gd name="adj" fmla="val 50000"/>
            </a:avLst>
          </a:prstGeom>
          <a:solidFill>
            <a:srgbClr val="FF6600"/>
          </a:solidFill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2000" b="1" dirty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QNAP ID</a:t>
            </a:r>
            <a:endParaRPr sz="2000" b="1" i="0" u="none" strike="noStrike" cap="none" dirty="0">
              <a:solidFill>
                <a:srgbClr val="FFFFFF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549" name="Shape 549"/>
          <p:cNvSpPr/>
          <p:nvPr/>
        </p:nvSpPr>
        <p:spPr>
          <a:xfrm>
            <a:off x="609600" y="1168050"/>
            <a:ext cx="2579400" cy="462300"/>
          </a:xfrm>
          <a:prstGeom prst="homePlate">
            <a:avLst>
              <a:gd name="adj" fmla="val 50000"/>
            </a:avLst>
          </a:prstGeom>
          <a:solidFill>
            <a:srgbClr val="C00000"/>
          </a:solidFill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1600" b="1" dirty="0" err="1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Passcode</a:t>
            </a:r>
            <a:r>
              <a:rPr lang="en-US" sz="1600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 &amp; Touch ID</a:t>
            </a:r>
            <a:endParaRPr sz="1600" b="1" i="0" u="none" strike="noStrike" cap="none" dirty="0">
              <a:solidFill>
                <a:srgbClr val="FFFFFF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16" name="Shape 144"/>
          <p:cNvSpPr/>
          <p:nvPr/>
        </p:nvSpPr>
        <p:spPr>
          <a:xfrm>
            <a:off x="5924113" y="1885950"/>
            <a:ext cx="2209800" cy="661582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8575">
            <a:solidFill>
              <a:schemeClr val="accent5">
                <a:lumMod val="50000"/>
              </a:schemeClr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r>
              <a:rPr lang="en-US" altLang="zh-TW" sz="18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Install authenticator</a:t>
            </a:r>
            <a:endParaRPr lang="zh-TW" altLang="en-US" sz="1800" b="1" dirty="0" smtClean="0">
              <a:solidFill>
                <a:schemeClr val="accent5">
                  <a:lumMod val="50000"/>
                </a:schemeClr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8" name="Shape 144"/>
          <p:cNvSpPr/>
          <p:nvPr/>
        </p:nvSpPr>
        <p:spPr>
          <a:xfrm>
            <a:off x="5897217" y="2660059"/>
            <a:ext cx="2209800" cy="661582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8575">
            <a:solidFill>
              <a:schemeClr val="accent5">
                <a:lumMod val="50000"/>
              </a:schemeClr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r>
              <a:rPr lang="en-US" altLang="zh-TW" sz="18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Setup in QTS</a:t>
            </a:r>
            <a:endParaRPr lang="zh-TW" altLang="en-US" sz="1800" b="1" dirty="0" smtClean="0">
              <a:solidFill>
                <a:schemeClr val="accent5">
                  <a:lumMod val="50000"/>
                </a:schemeClr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0" name="Shape 144"/>
          <p:cNvSpPr/>
          <p:nvPr/>
        </p:nvSpPr>
        <p:spPr>
          <a:xfrm>
            <a:off x="5897217" y="3434168"/>
            <a:ext cx="2209800" cy="661582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8575">
            <a:solidFill>
              <a:schemeClr val="accent5">
                <a:lumMod val="50000"/>
              </a:schemeClr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/>
            <a:r>
              <a:rPr lang="en-US" altLang="zh-TW" sz="16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Get authentication codes when login</a:t>
            </a:r>
            <a:endParaRPr lang="zh-TW" altLang="en-US" sz="1600" b="1" dirty="0" smtClean="0">
              <a:solidFill>
                <a:schemeClr val="accent5">
                  <a:lumMod val="50000"/>
                </a:schemeClr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5122" name="Picture 2" descr="X:\File Station 直播\IMG_176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599" y="1733549"/>
            <a:ext cx="1524001" cy="2710689"/>
          </a:xfrm>
          <a:prstGeom prst="rect">
            <a:avLst/>
          </a:prstGeom>
          <a:noFill/>
        </p:spPr>
      </p:pic>
      <p:pic>
        <p:nvPicPr>
          <p:cNvPr id="5123" name="Picture 3" descr="X:\File Station 直播\IMG_176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7600" y="1733550"/>
            <a:ext cx="1524000" cy="2710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QVR母片_(ZH+EN)如何開始使用 QVR Cen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" y="-1"/>
            <a:ext cx="9151996" cy="5147998"/>
          </a:xfrm>
          <a:prstGeom prst="rect">
            <a:avLst/>
          </a:prstGeom>
        </p:spPr>
      </p:pic>
      <p:pic>
        <p:nvPicPr>
          <p:cNvPr id="4" name="Shape 1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2600" y="1276350"/>
            <a:ext cx="5979877" cy="32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矩形 4"/>
          <p:cNvSpPr/>
          <p:nvPr/>
        </p:nvSpPr>
        <p:spPr>
          <a:xfrm>
            <a:off x="2848003" y="1504950"/>
            <a:ext cx="3931974" cy="2457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Shape 560"/>
          <p:cNvSpPr txBox="1">
            <a:spLocks/>
          </p:cNvSpPr>
          <p:nvPr/>
        </p:nvSpPr>
        <p:spPr>
          <a:xfrm>
            <a:off x="3962400" y="2190750"/>
            <a:ext cx="5715000" cy="1114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000"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Demo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6" name="Shape 1009"/>
          <p:cNvSpPr/>
          <p:nvPr/>
        </p:nvSpPr>
        <p:spPr>
          <a:xfrm>
            <a:off x="3124200" y="2343150"/>
            <a:ext cx="762000" cy="762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2677" y="34177"/>
                </a:moveTo>
                <a:lnTo>
                  <a:pt x="87200" y="60000"/>
                </a:lnTo>
                <a:lnTo>
                  <a:pt x="42677" y="85822"/>
                </a:lnTo>
                <a:close/>
                <a:moveTo>
                  <a:pt x="60000" y="12681"/>
                </a:moveTo>
                <a:cubicBezTo>
                  <a:pt x="33866" y="12681"/>
                  <a:pt x="12681" y="33866"/>
                  <a:pt x="12681" y="60000"/>
                </a:cubicBezTo>
                <a:cubicBezTo>
                  <a:pt x="12681" y="86133"/>
                  <a:pt x="33866" y="107318"/>
                  <a:pt x="60000" y="107318"/>
                </a:cubicBezTo>
                <a:cubicBezTo>
                  <a:pt x="86133" y="107318"/>
                  <a:pt x="107318" y="86133"/>
                  <a:pt x="107318" y="60000"/>
                </a:cubicBezTo>
                <a:cubicBezTo>
                  <a:pt x="107318" y="33866"/>
                  <a:pt x="86133" y="12681"/>
                  <a:pt x="60000" y="12681"/>
                </a:cubicBezTo>
                <a:close/>
                <a:moveTo>
                  <a:pt x="60000" y="0"/>
                </a:moveTo>
                <a:cubicBezTo>
                  <a:pt x="93137" y="0"/>
                  <a:pt x="120000" y="26862"/>
                  <a:pt x="120000" y="60000"/>
                </a:cubicBezTo>
                <a:cubicBezTo>
                  <a:pt x="120000" y="93137"/>
                  <a:pt x="93137" y="120000"/>
                  <a:pt x="60000" y="120000"/>
                </a:cubicBezTo>
                <a:cubicBezTo>
                  <a:pt x="26862" y="120000"/>
                  <a:pt x="0" y="93137"/>
                  <a:pt x="0" y="60000"/>
                </a:cubicBezTo>
                <a:cubicBezTo>
                  <a:pt x="0" y="26862"/>
                  <a:pt x="26862" y="0"/>
                  <a:pt x="60000" y="0"/>
                </a:cubicBezTo>
                <a:close/>
              </a:path>
            </a:pathLst>
          </a:custGeom>
          <a:solidFill>
            <a:srgbClr val="FF66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Shape 567"/>
          <p:cNvSpPr txBox="1">
            <a:spLocks noGrp="1"/>
          </p:cNvSpPr>
          <p:nvPr>
            <p:ph type="title"/>
          </p:nvPr>
        </p:nvSpPr>
        <p:spPr>
          <a:xfrm>
            <a:off x="0" y="0"/>
            <a:ext cx="7696200" cy="7714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Core competence analysis</a:t>
            </a:r>
            <a:endParaRPr dirty="0"/>
          </a:p>
        </p:txBody>
      </p:sp>
      <p:graphicFrame>
        <p:nvGraphicFramePr>
          <p:cNvPr id="568" name="Shape 568"/>
          <p:cNvGraphicFramePr/>
          <p:nvPr/>
        </p:nvGraphicFramePr>
        <p:xfrm>
          <a:off x="374729" y="1212663"/>
          <a:ext cx="8388271" cy="3422197"/>
        </p:xfrm>
        <a:graphic>
          <a:graphicData uri="http://schemas.openxmlformats.org/drawingml/2006/table">
            <a:tbl>
              <a:tblPr firstRow="1" bandRow="1">
                <a:noFill/>
                <a:tableStyleId>{F4B27588-0EB5-4465-8AB5-64CBDED3E286}</a:tableStyleId>
              </a:tblPr>
              <a:tblGrid>
                <a:gridCol w="1869575"/>
                <a:gridCol w="3318296"/>
                <a:gridCol w="3200400"/>
              </a:tblGrid>
              <a:tr h="50508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 dirty="0" smtClean="0">
                          <a:latin typeface="+mj-lt"/>
                          <a:ea typeface="微軟正黑體" pitchFamily="34" charset="-120"/>
                        </a:rPr>
                        <a:t>Item</a:t>
                      </a:r>
                      <a:endParaRPr sz="1800" b="1" u="none" strike="noStrike" cap="none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latin typeface="+mj-lt"/>
                          <a:ea typeface="微軟正黑體" pitchFamily="34" charset="-120"/>
                        </a:rPr>
                        <a:t>QNAP QTS</a:t>
                      </a:r>
                      <a:endParaRPr sz="1800" b="1" dirty="0">
                        <a:solidFill>
                          <a:srgbClr val="FFFF00"/>
                        </a:solidFill>
                        <a:latin typeface="+mj-lt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1" u="none" strike="noStrike" cap="none" dirty="0" err="1">
                          <a:latin typeface="+mj-lt"/>
                          <a:ea typeface="微軟正黑體" pitchFamily="34" charset="-120"/>
                        </a:rPr>
                        <a:t>Synology</a:t>
                      </a:r>
                      <a:r>
                        <a:rPr lang="en-US" sz="1800" b="1" dirty="0">
                          <a:latin typeface="+mj-lt"/>
                          <a:ea typeface="微軟正黑體" pitchFamily="34" charset="-120"/>
                        </a:rPr>
                        <a:t> DSM</a:t>
                      </a:r>
                      <a:endParaRPr sz="1800"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rgbClr val="0070C0"/>
                    </a:solidFill>
                  </a:tcPr>
                </a:tc>
              </a:tr>
              <a:tr h="533400">
                <a:tc rowSpan="4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>
                          <a:latin typeface="+mj-lt"/>
                          <a:ea typeface="微軟正黑體" pitchFamily="34" charset="-120"/>
                        </a:rPr>
                        <a:t>File Station</a:t>
                      </a:r>
                      <a:endParaRPr b="1" dirty="0">
                        <a:solidFill>
                          <a:srgbClr val="000000"/>
                        </a:solidFill>
                        <a:latin typeface="+mj-lt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 smtClean="0">
                          <a:latin typeface="+mj-lt"/>
                          <a:ea typeface="微軟正黑體" pitchFamily="34" charset="-120"/>
                        </a:rPr>
                        <a:t>Manage 8</a:t>
                      </a:r>
                      <a:r>
                        <a:rPr lang="en-US" b="1" baseline="0" dirty="0" smtClean="0">
                          <a:latin typeface="+mj-lt"/>
                          <a:ea typeface="微軟正黑體" pitchFamily="34" charset="-120"/>
                        </a:rPr>
                        <a:t> cloud services, </a:t>
                      </a:r>
                      <a:r>
                        <a:rPr lang="en-US" b="1" baseline="0" dirty="0" err="1" smtClean="0">
                          <a:latin typeface="+mj-lt"/>
                          <a:ea typeface="微軟正黑體" pitchFamily="34" charset="-120"/>
                        </a:rPr>
                        <a:t>blu</a:t>
                      </a:r>
                      <a:r>
                        <a:rPr lang="en-US" b="1" baseline="0" dirty="0" smtClean="0">
                          <a:latin typeface="+mj-lt"/>
                          <a:ea typeface="微軟正黑體" pitchFamily="34" charset="-120"/>
                        </a:rPr>
                        <a:t>-ray/DVD, mobile device, USB external devices with one interface</a:t>
                      </a:r>
                      <a:endParaRPr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 smtClean="0">
                          <a:latin typeface="+mj-lt"/>
                          <a:ea typeface="微軟正黑體" pitchFamily="34" charset="-120"/>
                        </a:rPr>
                        <a:t>4 cloud services, USB external devices</a:t>
                      </a:r>
                      <a:endParaRPr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</a:tr>
              <a:tr h="302875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baseline="0" dirty="0" smtClean="0">
                          <a:latin typeface="+mj-lt"/>
                          <a:ea typeface="微軟正黑體" pitchFamily="34" charset="-120"/>
                        </a:rPr>
                        <a:t>360 panoramic video/photo preview</a:t>
                      </a:r>
                      <a:endParaRPr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 smtClean="0">
                          <a:latin typeface="+mj-lt"/>
                          <a:ea typeface="微軟正黑體" pitchFamily="34" charset="-120"/>
                        </a:rPr>
                        <a:t>N/A</a:t>
                      </a:r>
                      <a:endParaRPr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</a:tr>
              <a:tr h="32985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 smtClean="0">
                          <a:latin typeface="+mj-lt"/>
                          <a:ea typeface="微軟正黑體" pitchFamily="34" charset="-120"/>
                        </a:rPr>
                        <a:t>Snapshot</a:t>
                      </a:r>
                      <a:r>
                        <a:rPr lang="en-US" b="1" baseline="0" dirty="0" smtClean="0">
                          <a:latin typeface="+mj-lt"/>
                          <a:ea typeface="微軟正黑體" pitchFamily="34" charset="-120"/>
                        </a:rPr>
                        <a:t> at your disposal</a:t>
                      </a:r>
                      <a:endParaRPr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latin typeface="+mj-lt"/>
                          <a:ea typeface="微軟正黑體" pitchFamily="34" charset="-120"/>
                        </a:rPr>
                        <a:t>N/A</a:t>
                      </a:r>
                    </a:p>
                  </a:txBody>
                  <a:tcPr marL="91450" marR="91450" marT="45725" marB="45725" anchor="ctr"/>
                </a:tc>
              </a:tr>
              <a:tr h="345075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 smtClean="0">
                          <a:latin typeface="+mj-lt"/>
                          <a:ea typeface="微軟正黑體" pitchFamily="34" charset="-120"/>
                        </a:rPr>
                        <a:t>Outstanding </a:t>
                      </a:r>
                      <a:r>
                        <a:rPr lang="en-US" b="1" baseline="0" dirty="0" smtClean="0">
                          <a:latin typeface="+mj-lt"/>
                          <a:ea typeface="微軟正黑體" pitchFamily="34" charset="-120"/>
                        </a:rPr>
                        <a:t>performance</a:t>
                      </a:r>
                      <a:endParaRPr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 smtClean="0">
                          <a:solidFill>
                            <a:schemeClr val="dk1"/>
                          </a:solidFill>
                          <a:latin typeface="+mj-lt"/>
                          <a:ea typeface="微軟正黑體" pitchFamily="34" charset="-120"/>
                        </a:rPr>
                        <a:t>Average performance</a:t>
                      </a:r>
                      <a:endParaRPr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950">
                <a:tc rowSpan="3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>
                          <a:latin typeface="+mj-lt"/>
                          <a:ea typeface="微軟正黑體" pitchFamily="34" charset="-120"/>
                        </a:rPr>
                        <a:t>Mobile App</a:t>
                      </a:r>
                      <a:endParaRPr b="1" dirty="0">
                        <a:latin typeface="+mj-lt"/>
                        <a:ea typeface="微軟正黑體" pitchFamily="34" charset="-12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>
                          <a:latin typeface="+mj-lt"/>
                          <a:ea typeface="微軟正黑體" pitchFamily="34" charset="-120"/>
                        </a:rPr>
                        <a:t>(</a:t>
                      </a:r>
                      <a:r>
                        <a:rPr lang="en-US" b="1" dirty="0" err="1">
                          <a:latin typeface="+mj-lt"/>
                          <a:ea typeface="微軟正黑體" pitchFamily="34" charset="-120"/>
                        </a:rPr>
                        <a:t>Qfile</a:t>
                      </a:r>
                      <a:r>
                        <a:rPr lang="en-US" b="1" dirty="0">
                          <a:latin typeface="+mj-lt"/>
                          <a:ea typeface="微軟正黑體" pitchFamily="34" charset="-120"/>
                        </a:rPr>
                        <a:t>)</a:t>
                      </a:r>
                      <a:endParaRPr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 smtClean="0">
                          <a:latin typeface="+mj-lt"/>
                          <a:ea typeface="微軟正黑體" pitchFamily="34" charset="-120"/>
                        </a:rPr>
                        <a:t>Open</a:t>
                      </a:r>
                      <a:r>
                        <a:rPr lang="en-US" b="1" baseline="0" dirty="0" smtClean="0">
                          <a:latin typeface="+mj-lt"/>
                          <a:ea typeface="微軟正黑體" pitchFamily="34" charset="-120"/>
                        </a:rPr>
                        <a:t> share link in </a:t>
                      </a:r>
                      <a:r>
                        <a:rPr lang="en-US" b="1" baseline="0" dirty="0" err="1" smtClean="0">
                          <a:latin typeface="+mj-lt"/>
                          <a:ea typeface="微軟正黑體" pitchFamily="34" charset="-120"/>
                        </a:rPr>
                        <a:t>Qfile</a:t>
                      </a:r>
                      <a:endParaRPr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latin typeface="+mj-lt"/>
                          <a:ea typeface="微軟正黑體" pitchFamily="34" charset="-120"/>
                        </a:rPr>
                        <a:t>N/A</a:t>
                      </a:r>
                    </a:p>
                  </a:txBody>
                  <a:tcPr marL="91450" marR="91450" marT="45725" marB="45725" anchor="ctr"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95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 smtClean="0">
                          <a:latin typeface="+mj-lt"/>
                          <a:ea typeface="微軟正黑體" pitchFamily="34" charset="-120"/>
                        </a:rPr>
                        <a:t>Monitor</a:t>
                      </a:r>
                      <a:r>
                        <a:rPr lang="en-US" b="1" baseline="0" dirty="0" smtClean="0">
                          <a:latin typeface="+mj-lt"/>
                          <a:ea typeface="微軟正黑體" pitchFamily="34" charset="-120"/>
                        </a:rPr>
                        <a:t> auto upload with status bar</a:t>
                      </a:r>
                      <a:endParaRPr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baseline="0" dirty="0" smtClean="0">
                          <a:latin typeface="+mj-lt"/>
                          <a:ea typeface="微軟正黑體" pitchFamily="34" charset="-120"/>
                        </a:rPr>
                        <a:t>Need to go to settings page. </a:t>
                      </a:r>
                      <a:endParaRPr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95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 smtClean="0">
                          <a:latin typeface="+mj-lt"/>
                          <a:ea typeface="微軟正黑體" pitchFamily="34" charset="-120"/>
                        </a:rPr>
                        <a:t>Manage</a:t>
                      </a:r>
                      <a:r>
                        <a:rPr lang="en-US" b="1" baseline="0" dirty="0" smtClean="0">
                          <a:latin typeface="+mj-lt"/>
                          <a:ea typeface="微軟正黑體" pitchFamily="34" charset="-120"/>
                        </a:rPr>
                        <a:t> remote mount space</a:t>
                      </a:r>
                      <a:endParaRPr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latin typeface="+mj-lt"/>
                          <a:ea typeface="微軟正黑體" pitchFamily="34" charset="-120"/>
                        </a:rPr>
                        <a:t>N/A</a:t>
                      </a: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圖片 3" descr="皇冠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54201">
            <a:off x="2579765" y="1084577"/>
            <a:ext cx="687201" cy="4778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QVR母片_(ZH+EN)如何開始使用 QVR Cen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" y="-1"/>
            <a:ext cx="9151994" cy="51479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xfrm>
            <a:off x="0" y="0"/>
            <a:ext cx="7696200" cy="7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A top storage solution should be… </a:t>
            </a:r>
            <a:endParaRPr sz="3200" dirty="0">
              <a:solidFill>
                <a:schemeClr val="bg1"/>
              </a:solidFill>
            </a:endParaRPr>
          </a:p>
        </p:txBody>
      </p:sp>
      <p:pic>
        <p:nvPicPr>
          <p:cNvPr id="29" name="圖片 28" descr="TAG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50" y="1444327"/>
            <a:ext cx="3775175" cy="2590713"/>
          </a:xfrm>
          <a:prstGeom prst="rect">
            <a:avLst/>
          </a:prstGeom>
        </p:spPr>
      </p:pic>
      <p:sp>
        <p:nvSpPr>
          <p:cNvPr id="30" name="文字方塊 29"/>
          <p:cNvSpPr txBox="1"/>
          <p:nvPr/>
        </p:nvSpPr>
        <p:spPr>
          <a:xfrm>
            <a:off x="796825" y="1657350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" altLang="zh-TW" sz="3200" b="1" dirty="0" smtClean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A.</a:t>
            </a:r>
          </a:p>
        </p:txBody>
      </p:sp>
      <p:sp>
        <p:nvSpPr>
          <p:cNvPr id="31" name="文字方塊 30"/>
          <p:cNvSpPr txBox="1"/>
          <p:nvPr/>
        </p:nvSpPr>
        <p:spPr>
          <a:xfrm>
            <a:off x="838201" y="2419350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69850" algn="ctr">
              <a:buClr>
                <a:schemeClr val="dk1"/>
              </a:buClr>
              <a:buSzPts val="1100"/>
            </a:pPr>
            <a:r>
              <a:rPr lang="en-US" altLang="zh-TW" sz="20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Highly efficient to save time and efforts for users</a:t>
            </a:r>
            <a:endParaRPr lang="en" altLang="zh-TW" sz="2000" b="1" dirty="0" smtClean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35" name="圖片 34" descr="TAG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025" y="1489459"/>
            <a:ext cx="3775175" cy="2590713"/>
          </a:xfrm>
          <a:prstGeom prst="rect">
            <a:avLst/>
          </a:prstGeom>
        </p:spPr>
      </p:pic>
      <p:sp>
        <p:nvSpPr>
          <p:cNvPr id="36" name="文字方塊 35"/>
          <p:cNvSpPr txBox="1"/>
          <p:nvPr/>
        </p:nvSpPr>
        <p:spPr>
          <a:xfrm>
            <a:off x="4911625" y="1657350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TW" sz="3200" b="1" dirty="0" smtClean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B.</a:t>
            </a:r>
            <a:endParaRPr lang="en" altLang="zh-TW" sz="3200" b="1" dirty="0" smtClean="0">
              <a:solidFill>
                <a:srgbClr val="002060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4876800" y="2419350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69850" algn="ctr">
              <a:buClr>
                <a:schemeClr val="dk1"/>
              </a:buClr>
              <a:buSzPts val="1100"/>
            </a:pPr>
            <a:r>
              <a:rPr lang="en-US" altLang="zh-TW" sz="20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Easy to manage without any side-effects</a:t>
            </a:r>
            <a:endParaRPr lang="zh-TW" altLang="en-US" sz="2000" b="1" dirty="0" smtClean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圓角矩形 56"/>
          <p:cNvSpPr/>
          <p:nvPr/>
        </p:nvSpPr>
        <p:spPr>
          <a:xfrm>
            <a:off x="4953000" y="1200150"/>
            <a:ext cx="2895600" cy="146834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23" name="圓角矩形 22"/>
          <p:cNvSpPr/>
          <p:nvPr/>
        </p:nvSpPr>
        <p:spPr>
          <a:xfrm>
            <a:off x="1066800" y="1200150"/>
            <a:ext cx="2895600" cy="146834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100">
              <a:latin typeface="+mj-lt"/>
            </a:endParaRPr>
          </a:p>
        </p:txBody>
      </p:sp>
      <p:grpSp>
        <p:nvGrpSpPr>
          <p:cNvPr id="2" name="群組 32"/>
          <p:cNvGrpSpPr/>
          <p:nvPr/>
        </p:nvGrpSpPr>
        <p:grpSpPr>
          <a:xfrm>
            <a:off x="1295400" y="1504950"/>
            <a:ext cx="6400800" cy="1011146"/>
            <a:chOff x="1295400" y="1449296"/>
            <a:chExt cx="6400800" cy="1143000"/>
          </a:xfrm>
        </p:grpSpPr>
        <p:sp>
          <p:nvSpPr>
            <p:cNvPr id="58" name="圓角矩形 57"/>
            <p:cNvSpPr/>
            <p:nvPr/>
          </p:nvSpPr>
          <p:spPr>
            <a:xfrm>
              <a:off x="5181600" y="1449296"/>
              <a:ext cx="914400" cy="1143000"/>
            </a:xfrm>
            <a:prstGeom prst="roundRect">
              <a:avLst/>
            </a:prstGeom>
            <a:solidFill>
              <a:srgbClr val="0070C0"/>
            </a:solidFill>
            <a:ln w="28575"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lt"/>
              </a:endParaRPr>
            </a:p>
          </p:txBody>
        </p:sp>
        <p:sp>
          <p:nvSpPr>
            <p:cNvPr id="59" name="圓角矩形 58"/>
            <p:cNvSpPr/>
            <p:nvPr/>
          </p:nvSpPr>
          <p:spPr>
            <a:xfrm>
              <a:off x="6781800" y="1449296"/>
              <a:ext cx="914400" cy="1143000"/>
            </a:xfrm>
            <a:prstGeom prst="roundRect">
              <a:avLst/>
            </a:prstGeom>
            <a:solidFill>
              <a:srgbClr val="0070C0"/>
            </a:solidFill>
            <a:ln w="28575"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lt"/>
              </a:endParaRPr>
            </a:p>
          </p:txBody>
        </p:sp>
        <p:sp>
          <p:nvSpPr>
            <p:cNvPr id="17" name="圓角矩形 16"/>
            <p:cNvSpPr/>
            <p:nvPr/>
          </p:nvSpPr>
          <p:spPr>
            <a:xfrm>
              <a:off x="1295400" y="1449296"/>
              <a:ext cx="914400" cy="1143000"/>
            </a:xfrm>
            <a:prstGeom prst="roundRect">
              <a:avLst/>
            </a:prstGeom>
            <a:solidFill>
              <a:srgbClr val="0070C0"/>
            </a:solidFill>
            <a:ln w="28575"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+mj-lt"/>
              </a:endParaRPr>
            </a:p>
          </p:txBody>
        </p:sp>
        <p:sp>
          <p:nvSpPr>
            <p:cNvPr id="21" name="圓角矩形 20"/>
            <p:cNvSpPr/>
            <p:nvPr/>
          </p:nvSpPr>
          <p:spPr>
            <a:xfrm>
              <a:off x="2895600" y="1449296"/>
              <a:ext cx="914400" cy="1143000"/>
            </a:xfrm>
            <a:prstGeom prst="roundRect">
              <a:avLst/>
            </a:prstGeom>
            <a:solidFill>
              <a:srgbClr val="0070C0"/>
            </a:solidFill>
            <a:ln w="28575"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+mj-lt"/>
              </a:endParaRPr>
            </a:p>
          </p:txBody>
        </p:sp>
      </p:grpSp>
      <p:sp>
        <p:nvSpPr>
          <p:cNvPr id="60" name="矩形 59"/>
          <p:cNvSpPr/>
          <p:nvPr/>
        </p:nvSpPr>
        <p:spPr>
          <a:xfrm>
            <a:off x="5957436" y="3398145"/>
            <a:ext cx="637273" cy="424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61" name="文字方塊 60"/>
          <p:cNvSpPr txBox="1"/>
          <p:nvPr/>
        </p:nvSpPr>
        <p:spPr>
          <a:xfrm>
            <a:off x="5232044" y="1608951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1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Folder A</a:t>
            </a:r>
            <a:endParaRPr lang="en" altLang="zh-TW" sz="1200" b="1" dirty="0" smtClean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62" name="文字方塊 61"/>
          <p:cNvSpPr txBox="1"/>
          <p:nvPr/>
        </p:nvSpPr>
        <p:spPr>
          <a:xfrm>
            <a:off x="6845122" y="1608951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1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Folder B</a:t>
            </a:r>
            <a:endParaRPr lang="en" altLang="zh-TW" sz="1200" b="1" dirty="0" smtClean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63" name="Shape 993"/>
          <p:cNvSpPr/>
          <p:nvPr/>
        </p:nvSpPr>
        <p:spPr>
          <a:xfrm>
            <a:off x="5494275" y="1915012"/>
            <a:ext cx="423569" cy="5043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1123" y="91467"/>
                </a:moveTo>
                <a:lnTo>
                  <a:pt x="97097" y="103247"/>
                </a:lnTo>
                <a:lnTo>
                  <a:pt x="88332" y="95886"/>
                </a:lnTo>
                <a:lnTo>
                  <a:pt x="83862" y="99640"/>
                </a:lnTo>
                <a:lnTo>
                  <a:pt x="97189" y="110832"/>
                </a:lnTo>
                <a:lnTo>
                  <a:pt x="101659" y="107078"/>
                </a:lnTo>
                <a:lnTo>
                  <a:pt x="101567" y="107001"/>
                </a:lnTo>
                <a:lnTo>
                  <a:pt x="115593" y="95221"/>
                </a:lnTo>
                <a:close/>
                <a:moveTo>
                  <a:pt x="99837" y="82924"/>
                </a:moveTo>
                <a:cubicBezTo>
                  <a:pt x="110973" y="82924"/>
                  <a:pt x="120000" y="90506"/>
                  <a:pt x="120000" y="99858"/>
                </a:cubicBezTo>
                <a:cubicBezTo>
                  <a:pt x="120000" y="109210"/>
                  <a:pt x="110973" y="116791"/>
                  <a:pt x="99837" y="116791"/>
                </a:cubicBezTo>
                <a:cubicBezTo>
                  <a:pt x="88702" y="116791"/>
                  <a:pt x="79675" y="109210"/>
                  <a:pt x="79675" y="99858"/>
                </a:cubicBezTo>
                <a:cubicBezTo>
                  <a:pt x="79675" y="90506"/>
                  <a:pt x="88702" y="82924"/>
                  <a:pt x="99837" y="82924"/>
                </a:cubicBezTo>
                <a:close/>
                <a:moveTo>
                  <a:pt x="69506" y="630"/>
                </a:moveTo>
                <a:lnTo>
                  <a:pt x="100402" y="630"/>
                </a:lnTo>
                <a:lnTo>
                  <a:pt x="100402" y="630"/>
                </a:lnTo>
                <a:lnTo>
                  <a:pt x="69506" y="630"/>
                </a:lnTo>
                <a:close/>
                <a:moveTo>
                  <a:pt x="0" y="630"/>
                </a:moveTo>
                <a:lnTo>
                  <a:pt x="58294" y="630"/>
                </a:lnTo>
                <a:lnTo>
                  <a:pt x="58294" y="36893"/>
                </a:lnTo>
                <a:lnTo>
                  <a:pt x="100402" y="36893"/>
                </a:lnTo>
                <a:lnTo>
                  <a:pt x="100402" y="80006"/>
                </a:lnTo>
                <a:cubicBezTo>
                  <a:pt x="87288" y="80037"/>
                  <a:pt x="76670" y="88977"/>
                  <a:pt x="76670" y="100000"/>
                </a:cubicBezTo>
                <a:cubicBezTo>
                  <a:pt x="76670" y="111022"/>
                  <a:pt x="87288" y="119962"/>
                  <a:pt x="100402" y="119993"/>
                </a:cubicBezTo>
                <a:lnTo>
                  <a:pt x="100402" y="120000"/>
                </a:lnTo>
                <a:lnTo>
                  <a:pt x="0" y="120000"/>
                </a:lnTo>
                <a:close/>
                <a:moveTo>
                  <a:pt x="63330" y="0"/>
                </a:moveTo>
                <a:lnTo>
                  <a:pt x="100885" y="32918"/>
                </a:lnTo>
                <a:lnTo>
                  <a:pt x="63330" y="329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bg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cxnSp>
        <p:nvCxnSpPr>
          <p:cNvPr id="64" name="圖案 28"/>
          <p:cNvCxnSpPr/>
          <p:nvPr/>
        </p:nvCxnSpPr>
        <p:spPr>
          <a:xfrm rot="16200000" flipH="1">
            <a:off x="5295898" y="2858996"/>
            <a:ext cx="914403" cy="380999"/>
          </a:xfrm>
          <a:prstGeom prst="bentConnector3">
            <a:avLst>
              <a:gd name="adj1" fmla="val 99296"/>
            </a:avLst>
          </a:prstGeom>
          <a:ln w="381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矩形 65"/>
          <p:cNvSpPr/>
          <p:nvPr/>
        </p:nvSpPr>
        <p:spPr>
          <a:xfrm>
            <a:off x="4953000" y="2820896"/>
            <a:ext cx="990600" cy="304800"/>
          </a:xfrm>
          <a:prstGeom prst="rect">
            <a:avLst/>
          </a:prstGeom>
          <a:solidFill>
            <a:srgbClr val="FF6600"/>
          </a:solidFill>
          <a:ln w="190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00" b="1" dirty="0" smtClean="0">
                <a:solidFill>
                  <a:schemeClr val="bg1">
                    <a:lumMod val="95000"/>
                  </a:schemeClr>
                </a:solidFill>
                <a:latin typeface="+mj-lt"/>
                <a:ea typeface="微軟正黑體" pitchFamily="34" charset="-120"/>
              </a:rPr>
              <a:t>Send Instruction</a:t>
            </a:r>
            <a:endParaRPr lang="zh-TW" altLang="en-US" sz="1000" dirty="0" smtClean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6019800" y="1754096"/>
            <a:ext cx="794195" cy="304800"/>
          </a:xfrm>
          <a:prstGeom prst="rect">
            <a:avLst/>
          </a:prstGeom>
          <a:solidFill>
            <a:srgbClr val="FF6600"/>
          </a:solidFill>
          <a:ln w="190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TW" sz="1050" b="1" dirty="0" smtClean="0">
                <a:solidFill>
                  <a:schemeClr val="bg1">
                    <a:lumMod val="95000"/>
                  </a:schemeClr>
                </a:solidFill>
                <a:latin typeface="+mj-lt"/>
                <a:ea typeface="微軟正黑體" pitchFamily="34" charset="-120"/>
              </a:rPr>
              <a:t>File Copy</a:t>
            </a:r>
            <a:endParaRPr lang="zh-TW" altLang="en-US" sz="1050" b="1" dirty="0">
              <a:solidFill>
                <a:schemeClr val="bg1">
                  <a:lumMod val="95000"/>
                </a:schemeClr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69" name="Shape 993"/>
          <p:cNvSpPr/>
          <p:nvPr/>
        </p:nvSpPr>
        <p:spPr>
          <a:xfrm>
            <a:off x="7073722" y="1915012"/>
            <a:ext cx="423569" cy="5043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1123" y="91467"/>
                </a:moveTo>
                <a:lnTo>
                  <a:pt x="97097" y="103247"/>
                </a:lnTo>
                <a:lnTo>
                  <a:pt x="88332" y="95886"/>
                </a:lnTo>
                <a:lnTo>
                  <a:pt x="83862" y="99640"/>
                </a:lnTo>
                <a:lnTo>
                  <a:pt x="97189" y="110832"/>
                </a:lnTo>
                <a:lnTo>
                  <a:pt x="101659" y="107078"/>
                </a:lnTo>
                <a:lnTo>
                  <a:pt x="101567" y="107001"/>
                </a:lnTo>
                <a:lnTo>
                  <a:pt x="115593" y="95221"/>
                </a:lnTo>
                <a:close/>
                <a:moveTo>
                  <a:pt x="99837" y="82924"/>
                </a:moveTo>
                <a:cubicBezTo>
                  <a:pt x="110973" y="82924"/>
                  <a:pt x="120000" y="90506"/>
                  <a:pt x="120000" y="99858"/>
                </a:cubicBezTo>
                <a:cubicBezTo>
                  <a:pt x="120000" y="109210"/>
                  <a:pt x="110973" y="116791"/>
                  <a:pt x="99837" y="116791"/>
                </a:cubicBezTo>
                <a:cubicBezTo>
                  <a:pt x="88702" y="116791"/>
                  <a:pt x="79675" y="109210"/>
                  <a:pt x="79675" y="99858"/>
                </a:cubicBezTo>
                <a:cubicBezTo>
                  <a:pt x="79675" y="90506"/>
                  <a:pt x="88702" y="82924"/>
                  <a:pt x="99837" y="82924"/>
                </a:cubicBezTo>
                <a:close/>
                <a:moveTo>
                  <a:pt x="69506" y="630"/>
                </a:moveTo>
                <a:lnTo>
                  <a:pt x="100402" y="630"/>
                </a:lnTo>
                <a:lnTo>
                  <a:pt x="100402" y="630"/>
                </a:lnTo>
                <a:lnTo>
                  <a:pt x="69506" y="630"/>
                </a:lnTo>
                <a:close/>
                <a:moveTo>
                  <a:pt x="0" y="630"/>
                </a:moveTo>
                <a:lnTo>
                  <a:pt x="58294" y="630"/>
                </a:lnTo>
                <a:lnTo>
                  <a:pt x="58294" y="36893"/>
                </a:lnTo>
                <a:lnTo>
                  <a:pt x="100402" y="36893"/>
                </a:lnTo>
                <a:lnTo>
                  <a:pt x="100402" y="80006"/>
                </a:lnTo>
                <a:cubicBezTo>
                  <a:pt x="87288" y="80037"/>
                  <a:pt x="76670" y="88977"/>
                  <a:pt x="76670" y="100000"/>
                </a:cubicBezTo>
                <a:cubicBezTo>
                  <a:pt x="76670" y="111022"/>
                  <a:pt x="87288" y="119962"/>
                  <a:pt x="100402" y="119993"/>
                </a:cubicBezTo>
                <a:lnTo>
                  <a:pt x="100402" y="120000"/>
                </a:lnTo>
                <a:lnTo>
                  <a:pt x="0" y="120000"/>
                </a:lnTo>
                <a:close/>
                <a:moveTo>
                  <a:pt x="63330" y="0"/>
                </a:moveTo>
                <a:lnTo>
                  <a:pt x="100885" y="32918"/>
                </a:lnTo>
                <a:lnTo>
                  <a:pt x="63330" y="329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bg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264" name="Shape 264"/>
          <p:cNvSpPr txBox="1">
            <a:spLocks noGrp="1"/>
          </p:cNvSpPr>
          <p:nvPr>
            <p:ph type="title"/>
          </p:nvPr>
        </p:nvSpPr>
        <p:spPr>
          <a:xfrm>
            <a:off x="0" y="0"/>
            <a:ext cx="7696200" cy="7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dirty="0" smtClean="0"/>
              <a:t>What is server-side copy?</a:t>
            </a:r>
            <a:endParaRPr dirty="0"/>
          </a:p>
        </p:txBody>
      </p:sp>
      <p:sp>
        <p:nvSpPr>
          <p:cNvPr id="13" name="Shape 276"/>
          <p:cNvSpPr txBox="1"/>
          <p:nvPr/>
        </p:nvSpPr>
        <p:spPr>
          <a:xfrm>
            <a:off x="381000" y="4219650"/>
            <a:ext cx="5486400" cy="485700"/>
          </a:xfrm>
          <a:prstGeom prst="rect">
            <a:avLst/>
          </a:prstGeom>
          <a:solidFill>
            <a:srgbClr val="C00000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FFFFFF"/>
              </a:buClr>
              <a:buSzPts val="2000"/>
            </a:pPr>
            <a:r>
              <a:rPr lang="en-US" altLang="zh-TW" sz="1600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    </a:t>
            </a:r>
            <a:r>
              <a:rPr lang="en-US" altLang="zh-TW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With server-side copy, copying is instantly done inside the   </a:t>
            </a:r>
          </a:p>
          <a:p>
            <a:pPr lvl="0">
              <a:buClr>
                <a:srgbClr val="FFFFFF"/>
              </a:buClr>
              <a:buSzPts val="2000"/>
            </a:pPr>
            <a:r>
              <a:rPr lang="en-US" altLang="zh-TW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     server (NAS). No additional network traffic is generated.</a:t>
            </a:r>
            <a:endParaRPr b="1" dirty="0">
              <a:solidFill>
                <a:srgbClr val="FFFFFF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5" name="圖片 4" descr="燈泡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3948392"/>
            <a:ext cx="604827" cy="643142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838200" y="81915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TW" sz="1800" b="1" dirty="0" smtClean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Client-side copy</a:t>
            </a:r>
            <a:endParaRPr lang="en" altLang="zh-TW" sz="1200" b="1" dirty="0" smtClean="0">
              <a:solidFill>
                <a:srgbClr val="002060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724400" y="819151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TW" sz="1800" b="1" dirty="0" smtClean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Server-side copy</a:t>
            </a:r>
            <a:endParaRPr lang="en" altLang="zh-TW" sz="1800" b="1" dirty="0" smtClean="0">
              <a:solidFill>
                <a:srgbClr val="002060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071236" y="3398145"/>
            <a:ext cx="637273" cy="424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100">
              <a:latin typeface="+mj-lt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1371600" y="1608951"/>
            <a:ext cx="838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11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Folder A</a:t>
            </a:r>
            <a:endParaRPr lang="en" altLang="zh-TW" sz="1100" b="1" dirty="0" smtClean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2971800" y="1608951"/>
            <a:ext cx="838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11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Folder B</a:t>
            </a:r>
            <a:endParaRPr lang="en" altLang="zh-TW" sz="1100" b="1" dirty="0" smtClean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6" name="Shape 993"/>
          <p:cNvSpPr/>
          <p:nvPr/>
        </p:nvSpPr>
        <p:spPr>
          <a:xfrm>
            <a:off x="1549756" y="1915012"/>
            <a:ext cx="423569" cy="5043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1123" y="91467"/>
                </a:moveTo>
                <a:lnTo>
                  <a:pt x="97097" y="103247"/>
                </a:lnTo>
                <a:lnTo>
                  <a:pt x="88332" y="95886"/>
                </a:lnTo>
                <a:lnTo>
                  <a:pt x="83862" y="99640"/>
                </a:lnTo>
                <a:lnTo>
                  <a:pt x="97189" y="110832"/>
                </a:lnTo>
                <a:lnTo>
                  <a:pt x="101659" y="107078"/>
                </a:lnTo>
                <a:lnTo>
                  <a:pt x="101567" y="107001"/>
                </a:lnTo>
                <a:lnTo>
                  <a:pt x="115593" y="95221"/>
                </a:lnTo>
                <a:close/>
                <a:moveTo>
                  <a:pt x="99837" y="82924"/>
                </a:moveTo>
                <a:cubicBezTo>
                  <a:pt x="110973" y="82924"/>
                  <a:pt x="120000" y="90506"/>
                  <a:pt x="120000" y="99858"/>
                </a:cubicBezTo>
                <a:cubicBezTo>
                  <a:pt x="120000" y="109210"/>
                  <a:pt x="110973" y="116791"/>
                  <a:pt x="99837" y="116791"/>
                </a:cubicBezTo>
                <a:cubicBezTo>
                  <a:pt x="88702" y="116791"/>
                  <a:pt x="79675" y="109210"/>
                  <a:pt x="79675" y="99858"/>
                </a:cubicBezTo>
                <a:cubicBezTo>
                  <a:pt x="79675" y="90506"/>
                  <a:pt x="88702" y="82924"/>
                  <a:pt x="99837" y="82924"/>
                </a:cubicBezTo>
                <a:close/>
                <a:moveTo>
                  <a:pt x="69506" y="630"/>
                </a:moveTo>
                <a:lnTo>
                  <a:pt x="100402" y="630"/>
                </a:lnTo>
                <a:lnTo>
                  <a:pt x="100402" y="630"/>
                </a:lnTo>
                <a:lnTo>
                  <a:pt x="69506" y="630"/>
                </a:lnTo>
                <a:close/>
                <a:moveTo>
                  <a:pt x="0" y="630"/>
                </a:moveTo>
                <a:lnTo>
                  <a:pt x="58294" y="630"/>
                </a:lnTo>
                <a:lnTo>
                  <a:pt x="58294" y="36893"/>
                </a:lnTo>
                <a:lnTo>
                  <a:pt x="100402" y="36893"/>
                </a:lnTo>
                <a:lnTo>
                  <a:pt x="100402" y="80006"/>
                </a:lnTo>
                <a:cubicBezTo>
                  <a:pt x="87288" y="80037"/>
                  <a:pt x="76670" y="88977"/>
                  <a:pt x="76670" y="100000"/>
                </a:cubicBezTo>
                <a:cubicBezTo>
                  <a:pt x="76670" y="111022"/>
                  <a:pt x="87288" y="119962"/>
                  <a:pt x="100402" y="119993"/>
                </a:cubicBezTo>
                <a:lnTo>
                  <a:pt x="100402" y="120000"/>
                </a:lnTo>
                <a:lnTo>
                  <a:pt x="0" y="120000"/>
                </a:lnTo>
                <a:close/>
                <a:moveTo>
                  <a:pt x="63330" y="0"/>
                </a:moveTo>
                <a:lnTo>
                  <a:pt x="100885" y="32918"/>
                </a:lnTo>
                <a:lnTo>
                  <a:pt x="63330" y="329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100">
              <a:solidFill>
                <a:schemeClr val="bg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cxnSp>
        <p:nvCxnSpPr>
          <p:cNvPr id="29" name="圖案 28"/>
          <p:cNvCxnSpPr/>
          <p:nvPr/>
        </p:nvCxnSpPr>
        <p:spPr>
          <a:xfrm rot="16200000" flipH="1">
            <a:off x="1409698" y="2858996"/>
            <a:ext cx="914403" cy="380999"/>
          </a:xfrm>
          <a:prstGeom prst="bentConnector3">
            <a:avLst>
              <a:gd name="adj1" fmla="val 99296"/>
            </a:avLst>
          </a:prstGeom>
          <a:ln w="381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圖案 31"/>
          <p:cNvCxnSpPr/>
          <p:nvPr/>
        </p:nvCxnSpPr>
        <p:spPr>
          <a:xfrm rot="5400000">
            <a:off x="2676143" y="2887953"/>
            <a:ext cx="942227" cy="350912"/>
          </a:xfrm>
          <a:prstGeom prst="bentConnector2">
            <a:avLst/>
          </a:prstGeom>
          <a:ln w="381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 35"/>
          <p:cNvSpPr/>
          <p:nvPr/>
        </p:nvSpPr>
        <p:spPr>
          <a:xfrm>
            <a:off x="1066800" y="2820896"/>
            <a:ext cx="914400" cy="304800"/>
          </a:xfrm>
          <a:prstGeom prst="rect">
            <a:avLst/>
          </a:prstGeom>
          <a:solidFill>
            <a:srgbClr val="FF6600"/>
          </a:solidFill>
          <a:ln w="190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TW" sz="1100" b="1" dirty="0" smtClean="0">
                <a:solidFill>
                  <a:schemeClr val="bg1">
                    <a:lumMod val="95000"/>
                  </a:schemeClr>
                </a:solidFill>
                <a:latin typeface="+mj-lt"/>
                <a:ea typeface="微軟正黑體" pitchFamily="34" charset="-120"/>
              </a:rPr>
              <a:t>Download</a:t>
            </a:r>
            <a:endParaRPr lang="zh-TW" altLang="en-US" sz="1100" b="1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2971800" y="2820896"/>
            <a:ext cx="838200" cy="304800"/>
          </a:xfrm>
          <a:prstGeom prst="rect">
            <a:avLst/>
          </a:prstGeom>
          <a:solidFill>
            <a:srgbClr val="FF6600"/>
          </a:solidFill>
          <a:ln w="190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TW" sz="1100" b="1" dirty="0" smtClean="0">
                <a:solidFill>
                  <a:schemeClr val="bg1">
                    <a:lumMod val="95000"/>
                  </a:schemeClr>
                </a:solidFill>
                <a:latin typeface="+mj-lt"/>
                <a:ea typeface="微軟正黑體" pitchFamily="34" charset="-120"/>
              </a:rPr>
              <a:t>Upload</a:t>
            </a:r>
            <a:endParaRPr lang="zh-TW" altLang="en-US" sz="11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54" name="Shape 993"/>
          <p:cNvSpPr/>
          <p:nvPr/>
        </p:nvSpPr>
        <p:spPr>
          <a:xfrm>
            <a:off x="3156395" y="1915012"/>
            <a:ext cx="423569" cy="5043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1123" y="91467"/>
                </a:moveTo>
                <a:lnTo>
                  <a:pt x="97097" y="103247"/>
                </a:lnTo>
                <a:lnTo>
                  <a:pt x="88332" y="95886"/>
                </a:lnTo>
                <a:lnTo>
                  <a:pt x="83862" y="99640"/>
                </a:lnTo>
                <a:lnTo>
                  <a:pt x="97189" y="110832"/>
                </a:lnTo>
                <a:lnTo>
                  <a:pt x="101659" y="107078"/>
                </a:lnTo>
                <a:lnTo>
                  <a:pt x="101567" y="107001"/>
                </a:lnTo>
                <a:lnTo>
                  <a:pt x="115593" y="95221"/>
                </a:lnTo>
                <a:close/>
                <a:moveTo>
                  <a:pt x="99837" y="82924"/>
                </a:moveTo>
                <a:cubicBezTo>
                  <a:pt x="110973" y="82924"/>
                  <a:pt x="120000" y="90506"/>
                  <a:pt x="120000" y="99858"/>
                </a:cubicBezTo>
                <a:cubicBezTo>
                  <a:pt x="120000" y="109210"/>
                  <a:pt x="110973" y="116791"/>
                  <a:pt x="99837" y="116791"/>
                </a:cubicBezTo>
                <a:cubicBezTo>
                  <a:pt x="88702" y="116791"/>
                  <a:pt x="79675" y="109210"/>
                  <a:pt x="79675" y="99858"/>
                </a:cubicBezTo>
                <a:cubicBezTo>
                  <a:pt x="79675" y="90506"/>
                  <a:pt x="88702" y="82924"/>
                  <a:pt x="99837" y="82924"/>
                </a:cubicBezTo>
                <a:close/>
                <a:moveTo>
                  <a:pt x="69506" y="630"/>
                </a:moveTo>
                <a:lnTo>
                  <a:pt x="100402" y="630"/>
                </a:lnTo>
                <a:lnTo>
                  <a:pt x="100402" y="630"/>
                </a:lnTo>
                <a:lnTo>
                  <a:pt x="69506" y="630"/>
                </a:lnTo>
                <a:close/>
                <a:moveTo>
                  <a:pt x="0" y="630"/>
                </a:moveTo>
                <a:lnTo>
                  <a:pt x="58294" y="630"/>
                </a:lnTo>
                <a:lnTo>
                  <a:pt x="58294" y="36893"/>
                </a:lnTo>
                <a:lnTo>
                  <a:pt x="100402" y="36893"/>
                </a:lnTo>
                <a:lnTo>
                  <a:pt x="100402" y="80006"/>
                </a:lnTo>
                <a:cubicBezTo>
                  <a:pt x="87288" y="80037"/>
                  <a:pt x="76670" y="88977"/>
                  <a:pt x="76670" y="100000"/>
                </a:cubicBezTo>
                <a:cubicBezTo>
                  <a:pt x="76670" y="111022"/>
                  <a:pt x="87288" y="119962"/>
                  <a:pt x="100402" y="119993"/>
                </a:cubicBezTo>
                <a:lnTo>
                  <a:pt x="100402" y="120000"/>
                </a:lnTo>
                <a:lnTo>
                  <a:pt x="0" y="120000"/>
                </a:lnTo>
                <a:close/>
                <a:moveTo>
                  <a:pt x="63330" y="0"/>
                </a:moveTo>
                <a:lnTo>
                  <a:pt x="100885" y="32918"/>
                </a:lnTo>
                <a:lnTo>
                  <a:pt x="63330" y="329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100">
              <a:solidFill>
                <a:schemeClr val="bg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cxnSp>
        <p:nvCxnSpPr>
          <p:cNvPr id="72" name="直線接點 71"/>
          <p:cNvCxnSpPr/>
          <p:nvPr/>
        </p:nvCxnSpPr>
        <p:spPr>
          <a:xfrm>
            <a:off x="6096000" y="2211296"/>
            <a:ext cx="685800" cy="1588"/>
          </a:xfrm>
          <a:prstGeom prst="line">
            <a:avLst/>
          </a:prstGeom>
          <a:ln w="381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字方塊 33"/>
          <p:cNvSpPr txBox="1"/>
          <p:nvPr/>
        </p:nvSpPr>
        <p:spPr>
          <a:xfrm>
            <a:off x="1066800" y="1227951"/>
            <a:ext cx="289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TW" sz="1200" b="1" dirty="0" smtClean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Server (NAS)</a:t>
            </a:r>
            <a:endParaRPr lang="en" altLang="zh-TW" sz="1200" b="1" dirty="0" smtClean="0">
              <a:solidFill>
                <a:schemeClr val="tx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4953000" y="1227951"/>
            <a:ext cx="289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TW" sz="1200" b="1" dirty="0" smtClean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Server (NAS)</a:t>
            </a:r>
            <a:endParaRPr lang="en" altLang="zh-TW" sz="1200" b="1" dirty="0" smtClean="0">
              <a:solidFill>
                <a:schemeClr val="tx1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38" name="圖片 37" descr="PC-01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028950"/>
            <a:ext cx="1613622" cy="1295400"/>
          </a:xfrm>
          <a:prstGeom prst="rect">
            <a:avLst/>
          </a:prstGeom>
        </p:spPr>
      </p:pic>
      <p:pic>
        <p:nvPicPr>
          <p:cNvPr id="39" name="圖片 38" descr="PC-01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028950"/>
            <a:ext cx="1613622" cy="129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>
            <a:spLocks noGrp="1"/>
          </p:cNvSpPr>
          <p:nvPr>
            <p:ph type="title"/>
          </p:nvPr>
        </p:nvSpPr>
        <p:spPr>
          <a:xfrm>
            <a:off x="0" y="0"/>
            <a:ext cx="7696200" cy="7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dirty="0" smtClean="0"/>
              <a:t>A highly efficient storage…</a:t>
            </a:r>
            <a:endParaRPr dirty="0"/>
          </a:p>
        </p:txBody>
      </p:sp>
      <p:graphicFrame>
        <p:nvGraphicFramePr>
          <p:cNvPr id="265" name="Shape 265"/>
          <p:cNvGraphicFramePr/>
          <p:nvPr/>
        </p:nvGraphicFramePr>
        <p:xfrm>
          <a:off x="228600" y="1047750"/>
          <a:ext cx="8686800" cy="2662040"/>
        </p:xfrm>
        <a:graphic>
          <a:graphicData uri="http://schemas.openxmlformats.org/drawingml/2006/table">
            <a:tbl>
              <a:tblPr firstRow="1" bandRow="1">
                <a:noFill/>
                <a:tableStyleId>{F4B27588-0EB5-4465-8AB5-64CBDED3E286}</a:tableStyleId>
              </a:tblPr>
              <a:tblGrid>
                <a:gridCol w="1600200"/>
                <a:gridCol w="838200"/>
                <a:gridCol w="1905000"/>
                <a:gridCol w="2209800"/>
                <a:gridCol w="2133600"/>
              </a:tblGrid>
              <a:tr h="658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 smtClean="0">
                          <a:latin typeface="+mj-lt"/>
                          <a:ea typeface="微軟正黑體" pitchFamily="34" charset="-120"/>
                        </a:rPr>
                        <a:t>Action</a:t>
                      </a:r>
                      <a:r>
                        <a:rPr lang="en-US" sz="1800" b="1" dirty="0">
                          <a:latin typeface="+mj-lt"/>
                          <a:ea typeface="微軟正黑體" pitchFamily="34" charset="-120"/>
                        </a:rPr>
                        <a:t/>
                      </a:r>
                      <a:br>
                        <a:rPr lang="en-US" sz="1800" b="1" dirty="0">
                          <a:latin typeface="+mj-lt"/>
                          <a:ea typeface="微軟正黑體" pitchFamily="34" charset="-120"/>
                        </a:rPr>
                      </a:br>
                      <a:r>
                        <a:rPr lang="en-US" sz="1400" b="1" dirty="0">
                          <a:latin typeface="+mj-lt"/>
                          <a:ea typeface="微軟正黑體" pitchFamily="34" charset="-120"/>
                        </a:rPr>
                        <a:t>(23GB </a:t>
                      </a:r>
                      <a:r>
                        <a:rPr lang="en-US" sz="1400" b="1" dirty="0" smtClean="0">
                          <a:latin typeface="+mj-lt"/>
                          <a:ea typeface="微軟正黑體" pitchFamily="34" charset="-120"/>
                        </a:rPr>
                        <a:t>file x 1</a:t>
                      </a:r>
                      <a:r>
                        <a:rPr lang="en-US" sz="1400" b="1" dirty="0">
                          <a:latin typeface="+mj-lt"/>
                          <a:ea typeface="微軟正黑體" pitchFamily="34" charset="-120"/>
                        </a:rPr>
                        <a:t>)</a:t>
                      </a:r>
                      <a:endParaRPr sz="1400" b="1" u="none" strike="noStrike" cap="none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 smtClean="0">
                          <a:latin typeface="+mj-lt"/>
                          <a:ea typeface="微軟正黑體" pitchFamily="34" charset="-120"/>
                        </a:rPr>
                        <a:t>Clip</a:t>
                      </a:r>
                      <a:endParaRPr sz="1800"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 smtClean="0">
                          <a:latin typeface="+mj-lt"/>
                          <a:ea typeface="微軟正黑體" pitchFamily="34" charset="-120"/>
                        </a:rPr>
                        <a:t>Item</a:t>
                      </a:r>
                      <a:endParaRPr sz="1800"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latin typeface="+mj-lt"/>
                          <a:ea typeface="微軟正黑體" pitchFamily="34" charset="-120"/>
                        </a:rPr>
                        <a:t>QNAP</a:t>
                      </a:r>
                      <a:endParaRPr sz="1800" b="1" dirty="0">
                        <a:solidFill>
                          <a:srgbClr val="FFFF00"/>
                        </a:solidFill>
                        <a:latin typeface="+mj-lt"/>
                        <a:ea typeface="微軟正黑體" pitchFamily="34" charset="-12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1" dirty="0" smtClean="0">
                          <a:solidFill>
                            <a:srgbClr val="FFFF00"/>
                          </a:solidFill>
                          <a:latin typeface="+mj-lt"/>
                          <a:ea typeface="微軟正黑體" pitchFamily="34" charset="-120"/>
                        </a:rPr>
                        <a:t>TS-253B</a:t>
                      </a:r>
                      <a:r>
                        <a:rPr lang="en-US" sz="1800" b="1" baseline="0" dirty="0">
                          <a:solidFill>
                            <a:srgbClr val="FFFF00"/>
                          </a:solidFill>
                          <a:latin typeface="+mj-lt"/>
                          <a:ea typeface="微軟正黑體" pitchFamily="34" charset="-120"/>
                        </a:rPr>
                        <a:t> </a:t>
                      </a:r>
                      <a:r>
                        <a:rPr lang="en-US" sz="1800" b="1" baseline="0" dirty="0" smtClean="0">
                          <a:solidFill>
                            <a:srgbClr val="FFFF00"/>
                          </a:solidFill>
                          <a:latin typeface="+mj-lt"/>
                          <a:ea typeface="微軟正黑體" pitchFamily="34" charset="-12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FFFF00"/>
                          </a:solidFill>
                          <a:latin typeface="+mj-lt"/>
                          <a:ea typeface="微軟正黑體" pitchFamily="34" charset="-120"/>
                        </a:rPr>
                        <a:t>EXT4</a:t>
                      </a:r>
                      <a:endParaRPr sz="1800" b="1" dirty="0">
                        <a:solidFill>
                          <a:srgbClr val="FFFF00"/>
                        </a:solidFill>
                        <a:latin typeface="+mj-lt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1" u="none" strike="noStrike" cap="none" dirty="0" err="1">
                          <a:latin typeface="+mj-lt"/>
                          <a:ea typeface="微軟正黑體" pitchFamily="34" charset="-120"/>
                        </a:rPr>
                        <a:t>Synology</a:t>
                      </a:r>
                      <a:endParaRPr sz="1800" b="1" u="none" strike="noStrike" cap="none" dirty="0">
                        <a:latin typeface="+mj-lt"/>
                        <a:ea typeface="微軟正黑體" pitchFamily="34" charset="-12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1" dirty="0">
                          <a:latin typeface="+mj-lt"/>
                          <a:ea typeface="微軟正黑體" pitchFamily="34" charset="-120"/>
                        </a:rPr>
                        <a:t>DS </a:t>
                      </a:r>
                      <a:r>
                        <a:rPr lang="en-US" sz="1800" b="1" dirty="0" smtClean="0">
                          <a:latin typeface="+mj-lt"/>
                          <a:ea typeface="微軟正黑體" pitchFamily="34" charset="-120"/>
                        </a:rPr>
                        <a:t>718+</a:t>
                      </a:r>
                      <a:r>
                        <a:rPr lang="en-US" sz="1800" b="1" baseline="0" dirty="0">
                          <a:latin typeface="+mj-lt"/>
                          <a:ea typeface="微軟正黑體" pitchFamily="34" charset="-120"/>
                        </a:rPr>
                        <a:t> </a:t>
                      </a:r>
                      <a:r>
                        <a:rPr lang="en-US" sz="1800" b="1" dirty="0" smtClean="0">
                          <a:latin typeface="+mj-lt"/>
                          <a:ea typeface="微軟正黑體" pitchFamily="34" charset="-120"/>
                        </a:rPr>
                        <a:t>EXT4</a:t>
                      </a:r>
                      <a:endParaRPr sz="1800"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rgbClr val="0070C0"/>
                    </a:solidFill>
                  </a:tcPr>
                </a:tc>
              </a:tr>
              <a:tr h="529775"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 smtClean="0">
                          <a:latin typeface="+mj-lt"/>
                          <a:ea typeface="微軟正黑體" pitchFamily="34" charset="-120"/>
                        </a:rPr>
                        <a:t>Server-side</a:t>
                      </a:r>
                      <a:r>
                        <a:rPr lang="en-US" b="1" baseline="0" dirty="0" smtClean="0">
                          <a:latin typeface="+mj-lt"/>
                          <a:ea typeface="微軟正黑體" pitchFamily="34" charset="-120"/>
                        </a:rPr>
                        <a:t> copy in </a:t>
                      </a:r>
                      <a:r>
                        <a:rPr lang="en-US" b="1" dirty="0" smtClean="0">
                          <a:latin typeface="+mj-lt"/>
                          <a:ea typeface="微軟正黑體" pitchFamily="34" charset="-120"/>
                        </a:rPr>
                        <a:t> Windows 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 smtClean="0">
                          <a:latin typeface="+mj-lt"/>
                          <a:ea typeface="微軟正黑體" pitchFamily="34" charset="-120"/>
                        </a:rPr>
                        <a:t>(SMB 3.0</a:t>
                      </a:r>
                      <a:r>
                        <a:rPr lang="en-US" b="1" dirty="0" smtClean="0">
                          <a:solidFill>
                            <a:schemeClr val="dk1"/>
                          </a:solidFill>
                          <a:latin typeface="+mj-lt"/>
                          <a:ea typeface="微軟正黑體" pitchFamily="34" charset="-120"/>
                        </a:rPr>
                        <a:t>)</a:t>
                      </a:r>
                      <a:endParaRPr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 smtClean="0">
                          <a:latin typeface="+mj-lt"/>
                          <a:ea typeface="微軟正黑體" pitchFamily="34" charset="-120"/>
                        </a:rPr>
                        <a:t>Time spent </a:t>
                      </a:r>
                      <a:r>
                        <a:rPr lang="en-US" b="1" dirty="0">
                          <a:latin typeface="+mj-lt"/>
                          <a:ea typeface="微軟正黑體" pitchFamily="34" charset="-120"/>
                        </a:rPr>
                        <a:t>(</a:t>
                      </a:r>
                      <a:r>
                        <a:rPr lang="en-US" b="1" dirty="0" smtClean="0">
                          <a:latin typeface="+mj-lt"/>
                          <a:ea typeface="微軟正黑體" pitchFamily="34" charset="-120"/>
                        </a:rPr>
                        <a:t>m:ss)</a:t>
                      </a:r>
                      <a:endParaRPr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b="1" dirty="0">
                          <a:solidFill>
                            <a:schemeClr val="dk1"/>
                          </a:solidFill>
                          <a:latin typeface="+mj-lt"/>
                          <a:ea typeface="微軟正黑體" pitchFamily="34" charset="-120"/>
                        </a:rPr>
                        <a:t>0:11</a:t>
                      </a:r>
                      <a:endParaRPr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b="1" dirty="0">
                          <a:solidFill>
                            <a:schemeClr val="dk1"/>
                          </a:solidFill>
                          <a:latin typeface="+mj-lt"/>
                          <a:ea typeface="微軟正黑體" pitchFamily="34" charset="-120"/>
                        </a:rPr>
                        <a:t>2:33</a:t>
                      </a:r>
                      <a:endParaRPr b="1" dirty="0">
                        <a:solidFill>
                          <a:schemeClr val="dk1"/>
                        </a:solidFill>
                        <a:latin typeface="+mj-lt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</a:tr>
              <a:tr h="54419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>
                          <a:latin typeface="+mj-lt"/>
                          <a:ea typeface="微軟正黑體" pitchFamily="34" charset="-120"/>
                        </a:rPr>
                        <a:t>Throughput (MB/s)</a:t>
                      </a:r>
                      <a:endParaRPr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b="1" dirty="0">
                          <a:solidFill>
                            <a:schemeClr val="dk1"/>
                          </a:solidFill>
                          <a:latin typeface="+mj-lt"/>
                          <a:ea typeface="微軟正黑體" pitchFamily="34" charset="-120"/>
                        </a:rPr>
                        <a:t>2189(MB/s)</a:t>
                      </a:r>
                      <a:endParaRPr b="1" dirty="0">
                        <a:solidFill>
                          <a:schemeClr val="dk1"/>
                        </a:solidFill>
                        <a:latin typeface="+mj-lt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b="1" dirty="0">
                          <a:solidFill>
                            <a:schemeClr val="dk1"/>
                          </a:solidFill>
                          <a:latin typeface="+mj-lt"/>
                          <a:ea typeface="微軟正黑體" pitchFamily="34" charset="-120"/>
                        </a:rPr>
                        <a:t>157(MB/s)</a:t>
                      </a:r>
                      <a:endParaRPr b="1" dirty="0">
                        <a:solidFill>
                          <a:schemeClr val="dk1"/>
                        </a:solidFill>
                        <a:latin typeface="+mj-lt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</a:tr>
              <a:tr h="444950"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 smtClean="0">
                          <a:latin typeface="+mj-lt"/>
                          <a:ea typeface="微軟正黑體" pitchFamily="34" charset="-120"/>
                        </a:rPr>
                        <a:t>Copy</a:t>
                      </a:r>
                      <a:r>
                        <a:rPr lang="en-US" b="1" baseline="0" dirty="0" smtClean="0">
                          <a:latin typeface="+mj-lt"/>
                          <a:ea typeface="微軟正黑體" pitchFamily="34" charset="-120"/>
                        </a:rPr>
                        <a:t> via </a:t>
                      </a:r>
                      <a:r>
                        <a:rPr lang="en-US" b="1" dirty="0" smtClean="0">
                          <a:latin typeface="+mj-lt"/>
                          <a:ea typeface="微軟正黑體" pitchFamily="34" charset="-120"/>
                        </a:rPr>
                        <a:t>File Station</a:t>
                      </a:r>
                      <a:endParaRPr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 smtClean="0">
                          <a:latin typeface="+mj-lt"/>
                          <a:ea typeface="微軟正黑體" pitchFamily="34" charset="-120"/>
                        </a:rPr>
                        <a:t>Time spent </a:t>
                      </a:r>
                      <a:r>
                        <a:rPr lang="en-US" b="1" dirty="0">
                          <a:latin typeface="+mj-lt"/>
                          <a:ea typeface="微軟正黑體" pitchFamily="34" charset="-120"/>
                        </a:rPr>
                        <a:t>(</a:t>
                      </a:r>
                      <a:r>
                        <a:rPr lang="en-US" b="1" dirty="0" smtClean="0">
                          <a:latin typeface="+mj-lt"/>
                          <a:ea typeface="微軟正黑體" pitchFamily="34" charset="-120"/>
                        </a:rPr>
                        <a:t>m:ss)</a:t>
                      </a:r>
                      <a:endParaRPr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>
                          <a:latin typeface="+mj-lt"/>
                          <a:ea typeface="微軟正黑體" pitchFamily="34" charset="-120"/>
                        </a:rPr>
                        <a:t>0:03</a:t>
                      </a:r>
                      <a:endParaRPr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>
                          <a:latin typeface="+mj-lt"/>
                          <a:ea typeface="微軟正黑體" pitchFamily="34" charset="-120"/>
                        </a:rPr>
                        <a:t>2:46</a:t>
                      </a:r>
                      <a:endParaRPr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</a:tr>
              <a:tr h="48430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>
                          <a:latin typeface="+mj-lt"/>
                          <a:ea typeface="微軟正黑體" pitchFamily="34" charset="-120"/>
                        </a:rPr>
                        <a:t>Throughput (MB/s)</a:t>
                      </a:r>
                      <a:endParaRPr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>
                          <a:latin typeface="+mj-lt"/>
                          <a:ea typeface="微軟正黑體" pitchFamily="34" charset="-120"/>
                        </a:rPr>
                        <a:t>8028(MB/s)</a:t>
                      </a:r>
                      <a:endParaRPr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>
                          <a:latin typeface="+mj-lt"/>
                          <a:ea typeface="微軟正黑體" pitchFamily="34" charset="-120"/>
                        </a:rPr>
                        <a:t>145(MB/s)</a:t>
                      </a:r>
                      <a:endParaRPr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</a:tr>
            </a:tbl>
          </a:graphicData>
        </a:graphic>
      </p:graphicFrame>
      <p:pic>
        <p:nvPicPr>
          <p:cNvPr id="15" name="圖片 14" descr="皇冠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54201">
            <a:off x="4637164" y="855978"/>
            <a:ext cx="687201" cy="477831"/>
          </a:xfrm>
          <a:prstGeom prst="rect">
            <a:avLst/>
          </a:prstGeom>
        </p:spPr>
      </p:pic>
      <p:sp>
        <p:nvSpPr>
          <p:cNvPr id="16" name="Shape 276"/>
          <p:cNvSpPr txBox="1"/>
          <p:nvPr/>
        </p:nvSpPr>
        <p:spPr>
          <a:xfrm>
            <a:off x="381000" y="4143450"/>
            <a:ext cx="5791200" cy="485700"/>
          </a:xfrm>
          <a:prstGeom prst="rect">
            <a:avLst/>
          </a:prstGeom>
          <a:solidFill>
            <a:srgbClr val="C00000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FFFFFF"/>
              </a:buClr>
              <a:buSzPts val="2000"/>
            </a:pPr>
            <a:r>
              <a:rPr lang="zh-TW" altLang="en-US" sz="18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en-US" altLang="zh-TW" sz="1600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TS-253B has 13 times higher efficiency than DS 718+.</a:t>
            </a:r>
            <a:endParaRPr sz="1600" b="1" dirty="0">
              <a:solidFill>
                <a:srgbClr val="FFFFFF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17" name="圖片 16" descr="燈泡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4019550"/>
            <a:ext cx="604827" cy="643142"/>
          </a:xfrm>
          <a:prstGeom prst="rect">
            <a:avLst/>
          </a:prstGeom>
        </p:spPr>
      </p:pic>
      <p:sp>
        <p:nvSpPr>
          <p:cNvPr id="18" name="Shape 1011"/>
          <p:cNvSpPr/>
          <p:nvPr/>
        </p:nvSpPr>
        <p:spPr>
          <a:xfrm>
            <a:off x="2043952" y="2109590"/>
            <a:ext cx="411575" cy="34404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8823" y="107034"/>
                </a:moveTo>
                <a:lnTo>
                  <a:pt x="98823" y="113520"/>
                </a:lnTo>
                <a:lnTo>
                  <a:pt x="111175" y="113520"/>
                </a:lnTo>
                <a:lnTo>
                  <a:pt x="111175" y="107034"/>
                </a:lnTo>
                <a:close/>
                <a:moveTo>
                  <a:pt x="7941" y="107034"/>
                </a:moveTo>
                <a:lnTo>
                  <a:pt x="7941" y="113520"/>
                </a:lnTo>
                <a:lnTo>
                  <a:pt x="20293" y="113520"/>
                </a:lnTo>
                <a:lnTo>
                  <a:pt x="20293" y="107034"/>
                </a:lnTo>
                <a:close/>
                <a:moveTo>
                  <a:pt x="98823" y="94383"/>
                </a:moveTo>
                <a:lnTo>
                  <a:pt x="98823" y="100870"/>
                </a:lnTo>
                <a:lnTo>
                  <a:pt x="111175" y="100870"/>
                </a:lnTo>
                <a:lnTo>
                  <a:pt x="111175" y="94383"/>
                </a:lnTo>
                <a:close/>
                <a:moveTo>
                  <a:pt x="7941" y="94383"/>
                </a:moveTo>
                <a:lnTo>
                  <a:pt x="7941" y="100870"/>
                </a:lnTo>
                <a:lnTo>
                  <a:pt x="20293" y="100870"/>
                </a:lnTo>
                <a:lnTo>
                  <a:pt x="20293" y="94383"/>
                </a:lnTo>
                <a:close/>
                <a:moveTo>
                  <a:pt x="98823" y="81733"/>
                </a:moveTo>
                <a:lnTo>
                  <a:pt x="98823" y="88219"/>
                </a:lnTo>
                <a:lnTo>
                  <a:pt x="111175" y="88219"/>
                </a:lnTo>
                <a:lnTo>
                  <a:pt x="111175" y="81733"/>
                </a:lnTo>
                <a:close/>
                <a:moveTo>
                  <a:pt x="7941" y="81733"/>
                </a:moveTo>
                <a:lnTo>
                  <a:pt x="7941" y="88219"/>
                </a:lnTo>
                <a:lnTo>
                  <a:pt x="20293" y="88219"/>
                </a:lnTo>
                <a:lnTo>
                  <a:pt x="20293" y="81733"/>
                </a:lnTo>
                <a:close/>
                <a:moveTo>
                  <a:pt x="98823" y="69082"/>
                </a:moveTo>
                <a:lnTo>
                  <a:pt x="98823" y="75569"/>
                </a:lnTo>
                <a:lnTo>
                  <a:pt x="111175" y="75569"/>
                </a:lnTo>
                <a:lnTo>
                  <a:pt x="111175" y="69082"/>
                </a:lnTo>
                <a:close/>
                <a:moveTo>
                  <a:pt x="7941" y="69082"/>
                </a:moveTo>
                <a:lnTo>
                  <a:pt x="7941" y="75569"/>
                </a:lnTo>
                <a:lnTo>
                  <a:pt x="20293" y="75569"/>
                </a:lnTo>
                <a:lnTo>
                  <a:pt x="20293" y="69082"/>
                </a:lnTo>
                <a:close/>
                <a:moveTo>
                  <a:pt x="98823" y="56432"/>
                </a:moveTo>
                <a:lnTo>
                  <a:pt x="98823" y="62919"/>
                </a:lnTo>
                <a:lnTo>
                  <a:pt x="111175" y="62919"/>
                </a:lnTo>
                <a:lnTo>
                  <a:pt x="111175" y="56432"/>
                </a:lnTo>
                <a:close/>
                <a:moveTo>
                  <a:pt x="7941" y="56432"/>
                </a:moveTo>
                <a:lnTo>
                  <a:pt x="7941" y="62919"/>
                </a:lnTo>
                <a:lnTo>
                  <a:pt x="20293" y="62919"/>
                </a:lnTo>
                <a:lnTo>
                  <a:pt x="20293" y="56432"/>
                </a:lnTo>
                <a:close/>
                <a:moveTo>
                  <a:pt x="98823" y="43781"/>
                </a:moveTo>
                <a:lnTo>
                  <a:pt x="98823" y="50268"/>
                </a:lnTo>
                <a:lnTo>
                  <a:pt x="111175" y="50268"/>
                </a:lnTo>
                <a:lnTo>
                  <a:pt x="111175" y="43781"/>
                </a:lnTo>
                <a:close/>
                <a:moveTo>
                  <a:pt x="7941" y="43781"/>
                </a:moveTo>
                <a:lnTo>
                  <a:pt x="7941" y="50268"/>
                </a:lnTo>
                <a:lnTo>
                  <a:pt x="20293" y="50268"/>
                </a:lnTo>
                <a:lnTo>
                  <a:pt x="20293" y="43781"/>
                </a:lnTo>
                <a:close/>
                <a:moveTo>
                  <a:pt x="98823" y="31131"/>
                </a:moveTo>
                <a:lnTo>
                  <a:pt x="98823" y="37618"/>
                </a:lnTo>
                <a:lnTo>
                  <a:pt x="111175" y="37618"/>
                </a:lnTo>
                <a:lnTo>
                  <a:pt x="111175" y="31131"/>
                </a:lnTo>
                <a:close/>
                <a:moveTo>
                  <a:pt x="7941" y="31131"/>
                </a:moveTo>
                <a:lnTo>
                  <a:pt x="7941" y="37618"/>
                </a:lnTo>
                <a:lnTo>
                  <a:pt x="20293" y="37618"/>
                </a:lnTo>
                <a:lnTo>
                  <a:pt x="20293" y="31131"/>
                </a:lnTo>
                <a:close/>
                <a:moveTo>
                  <a:pt x="37203" y="24881"/>
                </a:moveTo>
                <a:lnTo>
                  <a:pt x="37203" y="95118"/>
                </a:lnTo>
                <a:lnTo>
                  <a:pt x="87817" y="60000"/>
                </a:lnTo>
                <a:close/>
                <a:moveTo>
                  <a:pt x="98823" y="18481"/>
                </a:moveTo>
                <a:lnTo>
                  <a:pt x="98823" y="24967"/>
                </a:lnTo>
                <a:lnTo>
                  <a:pt x="111175" y="24967"/>
                </a:lnTo>
                <a:lnTo>
                  <a:pt x="111175" y="18481"/>
                </a:lnTo>
                <a:close/>
                <a:moveTo>
                  <a:pt x="7941" y="18481"/>
                </a:moveTo>
                <a:lnTo>
                  <a:pt x="7941" y="24967"/>
                </a:lnTo>
                <a:lnTo>
                  <a:pt x="20293" y="24967"/>
                </a:lnTo>
                <a:lnTo>
                  <a:pt x="20293" y="18481"/>
                </a:lnTo>
                <a:close/>
                <a:moveTo>
                  <a:pt x="98823" y="5830"/>
                </a:moveTo>
                <a:lnTo>
                  <a:pt x="98823" y="12317"/>
                </a:lnTo>
                <a:lnTo>
                  <a:pt x="111175" y="12317"/>
                </a:lnTo>
                <a:lnTo>
                  <a:pt x="111175" y="5830"/>
                </a:lnTo>
                <a:close/>
                <a:moveTo>
                  <a:pt x="7941" y="5830"/>
                </a:moveTo>
                <a:lnTo>
                  <a:pt x="7941" y="12317"/>
                </a:lnTo>
                <a:lnTo>
                  <a:pt x="20293" y="12317"/>
                </a:lnTo>
                <a:lnTo>
                  <a:pt x="20293" y="5830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Shape 1011"/>
          <p:cNvSpPr/>
          <p:nvPr/>
        </p:nvSpPr>
        <p:spPr>
          <a:xfrm>
            <a:off x="2043952" y="3100190"/>
            <a:ext cx="411575" cy="34404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8823" y="107034"/>
                </a:moveTo>
                <a:lnTo>
                  <a:pt x="98823" y="113520"/>
                </a:lnTo>
                <a:lnTo>
                  <a:pt x="111175" y="113520"/>
                </a:lnTo>
                <a:lnTo>
                  <a:pt x="111175" y="107034"/>
                </a:lnTo>
                <a:close/>
                <a:moveTo>
                  <a:pt x="7941" y="107034"/>
                </a:moveTo>
                <a:lnTo>
                  <a:pt x="7941" y="113520"/>
                </a:lnTo>
                <a:lnTo>
                  <a:pt x="20293" y="113520"/>
                </a:lnTo>
                <a:lnTo>
                  <a:pt x="20293" y="107034"/>
                </a:lnTo>
                <a:close/>
                <a:moveTo>
                  <a:pt x="98823" y="94383"/>
                </a:moveTo>
                <a:lnTo>
                  <a:pt x="98823" y="100870"/>
                </a:lnTo>
                <a:lnTo>
                  <a:pt x="111175" y="100870"/>
                </a:lnTo>
                <a:lnTo>
                  <a:pt x="111175" y="94383"/>
                </a:lnTo>
                <a:close/>
                <a:moveTo>
                  <a:pt x="7941" y="94383"/>
                </a:moveTo>
                <a:lnTo>
                  <a:pt x="7941" y="100870"/>
                </a:lnTo>
                <a:lnTo>
                  <a:pt x="20293" y="100870"/>
                </a:lnTo>
                <a:lnTo>
                  <a:pt x="20293" y="94383"/>
                </a:lnTo>
                <a:close/>
                <a:moveTo>
                  <a:pt x="98823" y="81733"/>
                </a:moveTo>
                <a:lnTo>
                  <a:pt x="98823" y="88219"/>
                </a:lnTo>
                <a:lnTo>
                  <a:pt x="111175" y="88219"/>
                </a:lnTo>
                <a:lnTo>
                  <a:pt x="111175" y="81733"/>
                </a:lnTo>
                <a:close/>
                <a:moveTo>
                  <a:pt x="7941" y="81733"/>
                </a:moveTo>
                <a:lnTo>
                  <a:pt x="7941" y="88219"/>
                </a:lnTo>
                <a:lnTo>
                  <a:pt x="20293" y="88219"/>
                </a:lnTo>
                <a:lnTo>
                  <a:pt x="20293" y="81733"/>
                </a:lnTo>
                <a:close/>
                <a:moveTo>
                  <a:pt x="98823" y="69082"/>
                </a:moveTo>
                <a:lnTo>
                  <a:pt x="98823" y="75569"/>
                </a:lnTo>
                <a:lnTo>
                  <a:pt x="111175" y="75569"/>
                </a:lnTo>
                <a:lnTo>
                  <a:pt x="111175" y="69082"/>
                </a:lnTo>
                <a:close/>
                <a:moveTo>
                  <a:pt x="7941" y="69082"/>
                </a:moveTo>
                <a:lnTo>
                  <a:pt x="7941" y="75569"/>
                </a:lnTo>
                <a:lnTo>
                  <a:pt x="20293" y="75569"/>
                </a:lnTo>
                <a:lnTo>
                  <a:pt x="20293" y="69082"/>
                </a:lnTo>
                <a:close/>
                <a:moveTo>
                  <a:pt x="98823" y="56432"/>
                </a:moveTo>
                <a:lnTo>
                  <a:pt x="98823" y="62919"/>
                </a:lnTo>
                <a:lnTo>
                  <a:pt x="111175" y="62919"/>
                </a:lnTo>
                <a:lnTo>
                  <a:pt x="111175" y="56432"/>
                </a:lnTo>
                <a:close/>
                <a:moveTo>
                  <a:pt x="7941" y="56432"/>
                </a:moveTo>
                <a:lnTo>
                  <a:pt x="7941" y="62919"/>
                </a:lnTo>
                <a:lnTo>
                  <a:pt x="20293" y="62919"/>
                </a:lnTo>
                <a:lnTo>
                  <a:pt x="20293" y="56432"/>
                </a:lnTo>
                <a:close/>
                <a:moveTo>
                  <a:pt x="98823" y="43781"/>
                </a:moveTo>
                <a:lnTo>
                  <a:pt x="98823" y="50268"/>
                </a:lnTo>
                <a:lnTo>
                  <a:pt x="111175" y="50268"/>
                </a:lnTo>
                <a:lnTo>
                  <a:pt x="111175" y="43781"/>
                </a:lnTo>
                <a:close/>
                <a:moveTo>
                  <a:pt x="7941" y="43781"/>
                </a:moveTo>
                <a:lnTo>
                  <a:pt x="7941" y="50268"/>
                </a:lnTo>
                <a:lnTo>
                  <a:pt x="20293" y="50268"/>
                </a:lnTo>
                <a:lnTo>
                  <a:pt x="20293" y="43781"/>
                </a:lnTo>
                <a:close/>
                <a:moveTo>
                  <a:pt x="98823" y="31131"/>
                </a:moveTo>
                <a:lnTo>
                  <a:pt x="98823" y="37618"/>
                </a:lnTo>
                <a:lnTo>
                  <a:pt x="111175" y="37618"/>
                </a:lnTo>
                <a:lnTo>
                  <a:pt x="111175" y="31131"/>
                </a:lnTo>
                <a:close/>
                <a:moveTo>
                  <a:pt x="7941" y="31131"/>
                </a:moveTo>
                <a:lnTo>
                  <a:pt x="7941" y="37618"/>
                </a:lnTo>
                <a:lnTo>
                  <a:pt x="20293" y="37618"/>
                </a:lnTo>
                <a:lnTo>
                  <a:pt x="20293" y="31131"/>
                </a:lnTo>
                <a:close/>
                <a:moveTo>
                  <a:pt x="37203" y="24881"/>
                </a:moveTo>
                <a:lnTo>
                  <a:pt x="37203" y="95118"/>
                </a:lnTo>
                <a:lnTo>
                  <a:pt x="87817" y="60000"/>
                </a:lnTo>
                <a:close/>
                <a:moveTo>
                  <a:pt x="98823" y="18481"/>
                </a:moveTo>
                <a:lnTo>
                  <a:pt x="98823" y="24967"/>
                </a:lnTo>
                <a:lnTo>
                  <a:pt x="111175" y="24967"/>
                </a:lnTo>
                <a:lnTo>
                  <a:pt x="111175" y="18481"/>
                </a:lnTo>
                <a:close/>
                <a:moveTo>
                  <a:pt x="7941" y="18481"/>
                </a:moveTo>
                <a:lnTo>
                  <a:pt x="7941" y="24967"/>
                </a:lnTo>
                <a:lnTo>
                  <a:pt x="20293" y="24967"/>
                </a:lnTo>
                <a:lnTo>
                  <a:pt x="20293" y="18481"/>
                </a:lnTo>
                <a:close/>
                <a:moveTo>
                  <a:pt x="98823" y="5830"/>
                </a:moveTo>
                <a:lnTo>
                  <a:pt x="98823" y="12317"/>
                </a:lnTo>
                <a:lnTo>
                  <a:pt x="111175" y="12317"/>
                </a:lnTo>
                <a:lnTo>
                  <a:pt x="111175" y="5830"/>
                </a:lnTo>
                <a:close/>
                <a:moveTo>
                  <a:pt x="7941" y="5830"/>
                </a:moveTo>
                <a:lnTo>
                  <a:pt x="7941" y="12317"/>
                </a:lnTo>
                <a:lnTo>
                  <a:pt x="20293" y="12317"/>
                </a:lnTo>
                <a:lnTo>
                  <a:pt x="20293" y="5830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28600" y="3790950"/>
            <a:ext cx="70471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 dirty="0" smtClean="0">
                <a:latin typeface="+mj-lt"/>
                <a:ea typeface="微軟正黑體" pitchFamily="34" charset="-120"/>
              </a:rPr>
              <a:t>Above testing used QNAP QTS</a:t>
            </a:r>
            <a:r>
              <a:rPr lang="zh-TW" altLang="en-US" sz="1200" b="1" dirty="0" smtClean="0">
                <a:latin typeface="+mj-lt"/>
                <a:ea typeface="微軟正黑體" pitchFamily="34" charset="-120"/>
              </a:rPr>
              <a:t> </a:t>
            </a:r>
            <a:r>
              <a:rPr lang="en-US" altLang="zh-TW" sz="1200" b="1" dirty="0" smtClean="0">
                <a:latin typeface="+mj-lt"/>
                <a:ea typeface="微軟正黑體" pitchFamily="34" charset="-120"/>
              </a:rPr>
              <a:t>4.3.4.0464, RAM 4GB vs. </a:t>
            </a:r>
            <a:r>
              <a:rPr lang="en-US" altLang="zh-TW" sz="1200" b="1" dirty="0" err="1" smtClean="0">
                <a:latin typeface="+mj-lt"/>
                <a:ea typeface="微軟正黑體" pitchFamily="34" charset="-120"/>
              </a:rPr>
              <a:t>Synology</a:t>
            </a:r>
            <a:r>
              <a:rPr lang="en-US" altLang="zh-TW" sz="1200" b="1" dirty="0" smtClean="0">
                <a:latin typeface="+mj-lt"/>
                <a:ea typeface="微軟正黑體" pitchFamily="34" charset="-120"/>
              </a:rPr>
              <a:t> DSM 6.2 - 23511, RAM 4GB</a:t>
            </a:r>
            <a:endParaRPr lang="zh-TW" altLang="en-US" sz="1200" b="1" dirty="0"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>
            <a:spLocks noGrp="1"/>
          </p:cNvSpPr>
          <p:nvPr>
            <p:ph type="title"/>
          </p:nvPr>
        </p:nvSpPr>
        <p:spPr>
          <a:xfrm>
            <a:off x="0" y="0"/>
            <a:ext cx="7696200" cy="7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altLang="zh-TW" dirty="0" smtClean="0"/>
              <a:t>…and a worry-free storage</a:t>
            </a:r>
            <a:endParaRPr dirty="0"/>
          </a:p>
        </p:txBody>
      </p:sp>
      <p:graphicFrame>
        <p:nvGraphicFramePr>
          <p:cNvPr id="286" name="Shape 286"/>
          <p:cNvGraphicFramePr/>
          <p:nvPr/>
        </p:nvGraphicFramePr>
        <p:xfrm>
          <a:off x="381001" y="1123950"/>
          <a:ext cx="8534398" cy="2895600"/>
        </p:xfrm>
        <a:graphic>
          <a:graphicData uri="http://schemas.openxmlformats.org/drawingml/2006/table">
            <a:tbl>
              <a:tblPr firstRow="1" bandRow="1">
                <a:noFill/>
                <a:tableStyleId>{F4B27588-0EB5-4465-8AB5-64CBDED3E286}</a:tableStyleId>
              </a:tblPr>
              <a:tblGrid>
                <a:gridCol w="1262142"/>
                <a:gridCol w="1226221"/>
                <a:gridCol w="1570710"/>
                <a:gridCol w="1732126"/>
                <a:gridCol w="2743199"/>
              </a:tblGrid>
              <a:tr h="103049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50" marR="91450" marT="45725" marB="457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1" dirty="0" smtClean="0">
                          <a:latin typeface="+mj-lt"/>
                          <a:ea typeface="微軟正黑體" pitchFamily="34" charset="-120"/>
                        </a:rPr>
                        <a:t>File</a:t>
                      </a:r>
                      <a:r>
                        <a:rPr lang="en-US" sz="1800" b="1" baseline="0" dirty="0" smtClean="0">
                          <a:latin typeface="+mj-lt"/>
                          <a:ea typeface="微軟正黑體" pitchFamily="34" charset="-120"/>
                        </a:rPr>
                        <a:t> </a:t>
                      </a:r>
                      <a:r>
                        <a:rPr lang="en-US" sz="1800" b="1" dirty="0" smtClean="0">
                          <a:latin typeface="+mj-lt"/>
                          <a:ea typeface="微軟正黑體" pitchFamily="34" charset="-120"/>
                        </a:rPr>
                        <a:t>System</a:t>
                      </a:r>
                      <a:endParaRPr sz="1800"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1" dirty="0" smtClean="0">
                          <a:latin typeface="+mj-lt"/>
                          <a:ea typeface="微軟正黑體" pitchFamily="34" charset="-120"/>
                        </a:rPr>
                        <a:t>Properties</a:t>
                      </a:r>
                      <a:endParaRPr sz="1800"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1" dirty="0" smtClean="0">
                          <a:latin typeface="+mj-lt"/>
                          <a:ea typeface="微軟正黑體" pitchFamily="34" charset="-120"/>
                        </a:rPr>
                        <a:t>Original</a:t>
                      </a:r>
                      <a:r>
                        <a:rPr lang="en-US" sz="1800" b="1" baseline="0" dirty="0" smtClean="0">
                          <a:latin typeface="+mj-lt"/>
                          <a:ea typeface="微軟正黑體" pitchFamily="34" charset="-120"/>
                        </a:rPr>
                        <a:t> File Damaged</a:t>
                      </a:r>
                      <a:endParaRPr sz="1800"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altLang="zh-TW" sz="1800" b="1" dirty="0" smtClean="0">
                          <a:latin typeface="+mj-lt"/>
                          <a:ea typeface="微軟正黑體" pitchFamily="34" charset="-120"/>
                        </a:rPr>
                        <a:t>Upload copied file to overwrite original file</a:t>
                      </a:r>
                      <a:endParaRPr sz="1800"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rgbClr val="0070C0"/>
                    </a:solidFill>
                  </a:tcPr>
                </a:tc>
              </a:tr>
              <a:tr h="893889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 smtClean="0">
                          <a:solidFill>
                            <a:srgbClr val="FFFF00"/>
                          </a:solidFill>
                          <a:latin typeface="+mj-lt"/>
                          <a:ea typeface="微軟正黑體" pitchFamily="34" charset="-120"/>
                        </a:rPr>
                        <a:t>QNAP</a:t>
                      </a:r>
                      <a:endParaRPr lang="en-US" sz="1400" b="1" i="0" u="none" strike="noStrike" baseline="0" dirty="0" smtClean="0">
                        <a:solidFill>
                          <a:srgbClr val="FFFF00"/>
                        </a:solidFill>
                        <a:latin typeface="+mj-lt"/>
                        <a:ea typeface="微軟正黑體" pitchFamily="34" charset="-120"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 smtClean="0">
                          <a:solidFill>
                            <a:srgbClr val="FFFF00"/>
                          </a:solidFill>
                          <a:latin typeface="+mj-lt"/>
                          <a:ea typeface="微軟正黑體" pitchFamily="34" charset="-120"/>
                        </a:rPr>
                        <a:t>Fast Block Cloning</a:t>
                      </a:r>
                    </a:p>
                  </a:txBody>
                  <a:tcPr marL="91450" marR="91450" marT="45725" marB="45725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>
                          <a:solidFill>
                            <a:schemeClr val="dk1"/>
                          </a:solidFill>
                          <a:latin typeface="+mj-lt"/>
                          <a:ea typeface="微軟正黑體" pitchFamily="34" charset="-120"/>
                        </a:rPr>
                        <a:t>EXT4</a:t>
                      </a:r>
                      <a:endParaRPr b="1" dirty="0">
                        <a:solidFill>
                          <a:schemeClr val="dk1"/>
                        </a:solidFill>
                        <a:latin typeface="+mj-lt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b="1" dirty="0" smtClean="0">
                          <a:solidFill>
                            <a:schemeClr val="dk1"/>
                          </a:solidFill>
                          <a:latin typeface="+mj-lt"/>
                          <a:ea typeface="微軟正黑體" pitchFamily="34" charset="-120"/>
                        </a:rPr>
                        <a:t>O</a:t>
                      </a:r>
                      <a:r>
                        <a:rPr lang="en-US" b="1" dirty="0" smtClean="0">
                          <a:solidFill>
                            <a:schemeClr val="dk1"/>
                          </a:solidFill>
                          <a:latin typeface="+mj-lt"/>
                          <a:ea typeface="微軟正黑體" pitchFamily="34" charset="-120"/>
                        </a:rPr>
                        <a:t>ccupied space </a:t>
                      </a:r>
                      <a:r>
                        <a:rPr lang="en-US" altLang="zh-TW" b="1" dirty="0" smtClean="0">
                          <a:solidFill>
                            <a:schemeClr val="dk1"/>
                          </a:solidFill>
                          <a:latin typeface="+mj-lt"/>
                          <a:ea typeface="微軟正黑體" pitchFamily="34" charset="-120"/>
                        </a:rPr>
                        <a:t>=</a:t>
                      </a:r>
                      <a:r>
                        <a:rPr lang="zh-TW" altLang="en-US" b="1" dirty="0" smtClean="0">
                          <a:solidFill>
                            <a:schemeClr val="dk1"/>
                          </a:solidFill>
                          <a:latin typeface="+mj-lt"/>
                          <a:ea typeface="微軟正黑體" pitchFamily="34" charset="-120"/>
                        </a:rPr>
                        <a:t> </a:t>
                      </a:r>
                      <a:r>
                        <a:rPr lang="en-US" b="1" dirty="0" smtClean="0">
                          <a:solidFill>
                            <a:schemeClr val="dk1"/>
                          </a:solidFill>
                          <a:latin typeface="+mj-lt"/>
                          <a:ea typeface="微軟正黑體" pitchFamily="34" charset="-120"/>
                        </a:rPr>
                        <a:t>file size</a:t>
                      </a:r>
                      <a:r>
                        <a:rPr lang="en-US" b="1" baseline="0" dirty="0" smtClean="0">
                          <a:solidFill>
                            <a:schemeClr val="dk1"/>
                          </a:solidFill>
                          <a:latin typeface="+mj-lt"/>
                          <a:ea typeface="微軟正黑體" pitchFamily="34" charset="-120"/>
                        </a:rPr>
                        <a:t>.</a:t>
                      </a:r>
                      <a:endParaRPr lang="en-US"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b="1" dirty="0" smtClean="0">
                          <a:latin typeface="+mj-lt"/>
                          <a:ea typeface="微軟正黑體" pitchFamily="34" charset="-120"/>
                        </a:rPr>
                        <a:t>           Copied file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b="1" dirty="0" smtClean="0">
                          <a:latin typeface="+mj-lt"/>
                          <a:ea typeface="微軟正黑體" pitchFamily="34" charset="-120"/>
                        </a:rPr>
                        <a:t>           stays   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b="1" dirty="0" smtClean="0">
                          <a:latin typeface="+mj-lt"/>
                          <a:ea typeface="微軟正黑體" pitchFamily="34" charset="-120"/>
                        </a:rPr>
                        <a:t>           normal</a:t>
                      </a:r>
                      <a:endParaRPr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 smtClean="0">
                          <a:latin typeface="+mj-lt"/>
                          <a:ea typeface="微軟正黑體" pitchFamily="34" charset="-120"/>
                        </a:rPr>
                        <a:t>      Performs</a:t>
                      </a:r>
                      <a:r>
                        <a:rPr lang="en-US" b="1" baseline="0" dirty="0" smtClean="0">
                          <a:latin typeface="+mj-lt"/>
                          <a:ea typeface="微軟正黑體" pitchFamily="34" charset="-120"/>
                        </a:rPr>
                        <a:t> as normal</a:t>
                      </a:r>
                      <a:endParaRPr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>
                    <a:solidFill>
                      <a:srgbClr val="FFE1E1"/>
                    </a:solidFill>
                  </a:tcPr>
                </a:tc>
              </a:tr>
              <a:tr h="9712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err="1" smtClean="0">
                          <a:solidFill>
                            <a:schemeClr val="dk1"/>
                          </a:solidFill>
                          <a:latin typeface="+mj-lt"/>
                          <a:ea typeface="微軟正黑體" pitchFamily="34" charset="-120"/>
                        </a:rPr>
                        <a:t>Synology</a:t>
                      </a:r>
                      <a:endParaRPr lang="en-US" b="1" dirty="0" smtClean="0">
                        <a:solidFill>
                          <a:schemeClr val="dk1"/>
                        </a:solidFill>
                        <a:latin typeface="+mj-lt"/>
                        <a:ea typeface="微軟正黑體" pitchFamily="34" charset="-12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dk1"/>
                          </a:solidFill>
                          <a:latin typeface="+mj-lt"/>
                          <a:ea typeface="微軟正黑體" pitchFamily="34" charset="-120"/>
                        </a:rPr>
                        <a:t>Fast Clone</a:t>
                      </a:r>
                      <a:endParaRPr lang="en-US" b="1" dirty="0" smtClean="0">
                        <a:latin typeface="+mj-lt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>
                          <a:solidFill>
                            <a:schemeClr val="dk1"/>
                          </a:solidFill>
                          <a:latin typeface="+mj-lt"/>
                          <a:ea typeface="微軟正黑體" pitchFamily="34" charset="-120"/>
                        </a:rPr>
                        <a:t>BTRFS</a:t>
                      </a:r>
                      <a:endParaRPr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 smtClean="0">
                          <a:solidFill>
                            <a:schemeClr val="dk1"/>
                          </a:solidFill>
                          <a:latin typeface="+mj-lt"/>
                          <a:ea typeface="微軟正黑體" pitchFamily="34" charset="-120"/>
                        </a:rPr>
                        <a:t>Occupied space ≠</a:t>
                      </a:r>
                      <a:r>
                        <a:rPr lang="zh-TW" altLang="en-US" b="1" dirty="0" smtClean="0">
                          <a:solidFill>
                            <a:schemeClr val="dk1"/>
                          </a:solidFill>
                          <a:latin typeface="+mj-lt"/>
                          <a:ea typeface="微軟正黑體" pitchFamily="34" charset="-120"/>
                        </a:rPr>
                        <a:t> </a:t>
                      </a:r>
                      <a:r>
                        <a:rPr lang="en-US" b="1" dirty="0" smtClean="0">
                          <a:solidFill>
                            <a:schemeClr val="dk1"/>
                          </a:solidFill>
                          <a:latin typeface="+mj-lt"/>
                          <a:ea typeface="微軟正黑體" pitchFamily="34" charset="-120"/>
                        </a:rPr>
                        <a:t>file size</a:t>
                      </a:r>
                      <a:r>
                        <a:rPr lang="en-US" b="1" baseline="0" dirty="0" smtClean="0">
                          <a:solidFill>
                            <a:schemeClr val="dk1"/>
                          </a:solidFill>
                          <a:latin typeface="+mj-lt"/>
                          <a:ea typeface="微軟正黑體" pitchFamily="34" charset="-120"/>
                        </a:rPr>
                        <a:t> </a:t>
                      </a:r>
                      <a:endParaRPr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b="1" dirty="0" smtClean="0">
                          <a:latin typeface="+mj-lt"/>
                          <a:ea typeface="微軟正黑體" pitchFamily="34" charset="-120"/>
                        </a:rPr>
                        <a:t>           Copied file 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b="1" dirty="0" smtClean="0">
                          <a:latin typeface="+mj-lt"/>
                          <a:ea typeface="微軟正黑體" pitchFamily="34" charset="-120"/>
                        </a:rPr>
                        <a:t>           damaged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b="1" dirty="0" smtClean="0">
                          <a:latin typeface="+mj-lt"/>
                          <a:ea typeface="微軟正黑體" pitchFamily="34" charset="-120"/>
                        </a:rPr>
                        <a:t>           as well</a:t>
                      </a:r>
                      <a:endParaRPr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b="1" dirty="0" smtClean="0">
                          <a:latin typeface="+mj-lt"/>
                          <a:ea typeface="微軟正黑體" pitchFamily="34" charset="-120"/>
                        </a:rPr>
                        <a:t>Required space</a:t>
                      </a:r>
                      <a:r>
                        <a:rPr lang="en-US" altLang="zh-TW" b="1" baseline="0" dirty="0" smtClean="0">
                          <a:latin typeface="+mj-lt"/>
                          <a:ea typeface="微軟正黑體" pitchFamily="34" charset="-120"/>
                        </a:rPr>
                        <a:t> increases </a:t>
                      </a:r>
                      <a:r>
                        <a:rPr lang="en-US" altLang="zh-TW" b="1" dirty="0" smtClean="0">
                          <a:latin typeface="+mj-lt"/>
                          <a:ea typeface="微軟正黑體" pitchFamily="34" charset="-120"/>
                        </a:rPr>
                        <a:t/>
                      </a:r>
                      <a:br>
                        <a:rPr lang="en-US" altLang="zh-TW" b="1" dirty="0" smtClean="0">
                          <a:latin typeface="+mj-lt"/>
                          <a:ea typeface="微軟正黑體" pitchFamily="34" charset="-120"/>
                        </a:rPr>
                      </a:br>
                      <a:endParaRPr b="1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  <p:pic>
        <p:nvPicPr>
          <p:cNvPr id="21" name="圖片 20" descr="皇冠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54201">
            <a:off x="141365" y="1922777"/>
            <a:ext cx="687201" cy="477831"/>
          </a:xfrm>
          <a:prstGeom prst="rect">
            <a:avLst/>
          </a:prstGeom>
        </p:spPr>
      </p:pic>
      <p:pic>
        <p:nvPicPr>
          <p:cNvPr id="17" name="圖片 16" descr="打勾.png"/>
          <p:cNvPicPr>
            <a:picLocks noChangeAspect="1"/>
          </p:cNvPicPr>
          <p:nvPr/>
        </p:nvPicPr>
        <p:blipFill>
          <a:blip r:embed="rId4"/>
          <a:srcRect l="84678" t="32057" b="50133"/>
          <a:stretch>
            <a:fillRect/>
          </a:stretch>
        </p:blipFill>
        <p:spPr>
          <a:xfrm>
            <a:off x="4495800" y="2343150"/>
            <a:ext cx="463220" cy="457200"/>
          </a:xfrm>
          <a:prstGeom prst="rect">
            <a:avLst/>
          </a:prstGeom>
        </p:spPr>
      </p:pic>
      <p:sp>
        <p:nvSpPr>
          <p:cNvPr id="18" name="Shape 276"/>
          <p:cNvSpPr txBox="1"/>
          <p:nvPr/>
        </p:nvSpPr>
        <p:spPr>
          <a:xfrm>
            <a:off x="381000" y="4171950"/>
            <a:ext cx="7162800" cy="533400"/>
          </a:xfrm>
          <a:prstGeom prst="rect">
            <a:avLst/>
          </a:prstGeom>
          <a:solidFill>
            <a:srgbClr val="C00000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FFFFFF"/>
              </a:buClr>
              <a:buSzPts val="2000"/>
            </a:pPr>
            <a:r>
              <a:rPr lang="en-US" altLang="zh-TW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en-US" altLang="zh-TW" sz="1600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QNAP EXT4 is advanced in data protection and storage management.</a:t>
            </a:r>
            <a:endParaRPr sz="1600" b="1" dirty="0">
              <a:solidFill>
                <a:srgbClr val="FFFFFF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20" name="圖片 19" descr="打勾.png"/>
          <p:cNvPicPr>
            <a:picLocks noChangeAspect="1"/>
          </p:cNvPicPr>
          <p:nvPr/>
        </p:nvPicPr>
        <p:blipFill>
          <a:blip r:embed="rId4"/>
          <a:srcRect l="84678" t="32057" b="50133"/>
          <a:stretch>
            <a:fillRect/>
          </a:stretch>
        </p:blipFill>
        <p:spPr>
          <a:xfrm>
            <a:off x="6318580" y="2266950"/>
            <a:ext cx="463220" cy="457200"/>
          </a:xfrm>
          <a:prstGeom prst="rect">
            <a:avLst/>
          </a:prstGeom>
        </p:spPr>
      </p:pic>
      <p:pic>
        <p:nvPicPr>
          <p:cNvPr id="23" name="圖片 22" descr="打勾.png"/>
          <p:cNvPicPr>
            <a:picLocks noChangeAspect="1"/>
          </p:cNvPicPr>
          <p:nvPr/>
        </p:nvPicPr>
        <p:blipFill>
          <a:blip r:embed="rId4"/>
          <a:srcRect l="84678" t="52488" b="32189"/>
          <a:stretch>
            <a:fillRect/>
          </a:stretch>
        </p:blipFill>
        <p:spPr>
          <a:xfrm>
            <a:off x="4495800" y="3333750"/>
            <a:ext cx="448665" cy="381000"/>
          </a:xfrm>
          <a:prstGeom prst="rect">
            <a:avLst/>
          </a:prstGeom>
        </p:spPr>
      </p:pic>
      <p:sp>
        <p:nvSpPr>
          <p:cNvPr id="14" name="Shape 276"/>
          <p:cNvSpPr txBox="1"/>
          <p:nvPr/>
        </p:nvSpPr>
        <p:spPr>
          <a:xfrm>
            <a:off x="6206835" y="3333750"/>
            <a:ext cx="2667000" cy="304800"/>
          </a:xfrm>
          <a:prstGeom prst="rect">
            <a:avLst/>
          </a:prstGeom>
          <a:solidFill>
            <a:srgbClr val="C00000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zh-TW" altLang="en-US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    </a:t>
            </a:r>
            <a:r>
              <a:rPr lang="en-US" altLang="zh-TW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Unpredictable usage</a:t>
            </a:r>
            <a:endParaRPr b="1" dirty="0">
              <a:solidFill>
                <a:srgbClr val="FFFFFF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5" name="Shape 276"/>
          <p:cNvSpPr txBox="1"/>
          <p:nvPr/>
        </p:nvSpPr>
        <p:spPr>
          <a:xfrm>
            <a:off x="6206836" y="3638550"/>
            <a:ext cx="2667000" cy="304800"/>
          </a:xfrm>
          <a:prstGeom prst="rect">
            <a:avLst/>
          </a:prstGeom>
          <a:solidFill>
            <a:srgbClr val="C00000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zh-TW" altLang="en-US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    </a:t>
            </a:r>
            <a:r>
              <a:rPr lang="en-US" altLang="zh-TW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Worse with multiple users </a:t>
            </a:r>
            <a:endParaRPr b="1" dirty="0">
              <a:solidFill>
                <a:srgbClr val="FFFFFF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12" name="圖片 11" descr="燈泡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943350"/>
            <a:ext cx="604827" cy="6431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QVR母片_(ZH+EN)如何開始使用 QVR Cen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" y="-1"/>
            <a:ext cx="9151996" cy="5147997"/>
          </a:xfrm>
          <a:prstGeom prst="rect">
            <a:avLst/>
          </a:prstGeom>
        </p:spPr>
      </p:pic>
      <p:grpSp>
        <p:nvGrpSpPr>
          <p:cNvPr id="12" name="群組 11"/>
          <p:cNvGrpSpPr/>
          <p:nvPr/>
        </p:nvGrpSpPr>
        <p:grpSpPr>
          <a:xfrm>
            <a:off x="533400" y="2038350"/>
            <a:ext cx="8839200" cy="1114425"/>
            <a:chOff x="457200" y="2038350"/>
            <a:chExt cx="8839200" cy="1114425"/>
          </a:xfrm>
        </p:grpSpPr>
        <p:sp>
          <p:nvSpPr>
            <p:cNvPr id="10" name="Shape 310"/>
            <p:cNvSpPr txBox="1">
              <a:spLocks/>
            </p:cNvSpPr>
            <p:nvPr/>
          </p:nvSpPr>
          <p:spPr>
            <a:xfrm>
              <a:off x="1600200" y="2038350"/>
              <a:ext cx="7696200" cy="1114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>
                <a:buClr>
                  <a:srgbClr val="002060"/>
                </a:buClr>
                <a:buSzPts val="6000"/>
              </a:pPr>
              <a:r>
                <a:rPr lang="en-US" sz="5400" b="1" dirty="0" smtClean="0">
                  <a:solidFill>
                    <a:srgbClr val="002060"/>
                  </a:solidFill>
                  <a:latin typeface="+mj-lt"/>
                  <a:ea typeface="微軟正黑體" pitchFamily="34" charset="-120"/>
                </a:rPr>
                <a:t>File Station</a:t>
              </a:r>
              <a:r>
                <a:rPr lang="en-US" sz="5400" b="1" dirty="0" smtClean="0">
                  <a:solidFill>
                    <a:srgbClr val="0070C0"/>
                  </a:solidFill>
                  <a:latin typeface="+mj-lt"/>
                  <a:ea typeface="微軟正黑體" pitchFamily="34" charset="-120"/>
                </a:rPr>
                <a:t> </a:t>
              </a:r>
            </a:p>
            <a:p>
              <a:pPr lvl="0">
                <a:buClr>
                  <a:srgbClr val="002060"/>
                </a:buClr>
                <a:buSzPts val="6000"/>
              </a:pPr>
              <a:r>
                <a:rPr kumimoji="0" lang="en-US" altLang="zh-TW" sz="2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微軟正黑體" pitchFamily="34" charset="-120"/>
                  <a:cs typeface="Arial"/>
                  <a:sym typeface="Arial"/>
                </a:rPr>
                <a:t>Intuitively</a:t>
              </a:r>
              <a:r>
                <a:rPr kumimoji="0" lang="en-US" altLang="zh-TW" sz="2600" b="1" i="0" u="none" strike="noStrike" kern="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微軟正黑體" pitchFamily="34" charset="-120"/>
                  <a:cs typeface="Arial"/>
                  <a:sym typeface="Arial"/>
                </a:rPr>
                <a:t> manage all files</a:t>
              </a:r>
              <a:endParaRPr kumimoji="0" lang="zh-TW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微軟正黑體" pitchFamily="34" charset="-120"/>
                <a:cs typeface="Arial"/>
                <a:sym typeface="Arial"/>
              </a:endParaRPr>
            </a:p>
          </p:txBody>
        </p:sp>
        <p:pic>
          <p:nvPicPr>
            <p:cNvPr id="11" name="圖片 10" descr="Qfile icon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2114550"/>
              <a:ext cx="914400" cy="914400"/>
            </a:xfrm>
            <a:prstGeom prst="rect">
              <a:avLst/>
            </a:prstGeom>
          </p:spPr>
        </p:pic>
      </p:grpSp>
      <p:pic>
        <p:nvPicPr>
          <p:cNvPr id="7" name="圖片 6" descr="PC-01-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7938" y="1657350"/>
            <a:ext cx="3556062" cy="2844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 txBox="1">
            <a:spLocks noGrp="1"/>
          </p:cNvSpPr>
          <p:nvPr>
            <p:ph type="title"/>
          </p:nvPr>
        </p:nvSpPr>
        <p:spPr>
          <a:xfrm>
            <a:off x="0" y="0"/>
            <a:ext cx="7696200" cy="7714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File </a:t>
            </a:r>
            <a:r>
              <a:rPr lang="en-US" sz="3600" dirty="0" smtClean="0"/>
              <a:t>Station core competences</a:t>
            </a:r>
            <a:endParaRPr sz="3600" dirty="0"/>
          </a:p>
        </p:txBody>
      </p:sp>
      <p:sp>
        <p:nvSpPr>
          <p:cNvPr id="320" name="Shape 320"/>
          <p:cNvSpPr/>
          <p:nvPr/>
        </p:nvSpPr>
        <p:spPr>
          <a:xfrm>
            <a:off x="1752600" y="3028950"/>
            <a:ext cx="25908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 b="1" dirty="0" smtClean="0">
                <a:latin typeface="+mj-lt"/>
                <a:ea typeface="微軟正黑體" pitchFamily="34" charset="-120"/>
              </a:rPr>
              <a:t>Social Media</a:t>
            </a:r>
            <a:endParaRPr b="1" dirty="0">
              <a:latin typeface="+mj-lt"/>
              <a:ea typeface="微軟正黑體" pitchFamily="34" charset="-120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 b="1" dirty="0" smtClean="0">
                <a:latin typeface="+mj-lt"/>
                <a:ea typeface="微軟正黑體" pitchFamily="34" charset="-120"/>
              </a:rPr>
              <a:t>Security – Password, Valid Date</a:t>
            </a:r>
            <a:endParaRPr b="1" dirty="0">
              <a:latin typeface="+mj-lt"/>
              <a:ea typeface="微軟正黑體" pitchFamily="34" charset="-120"/>
            </a:endParaRPr>
          </a:p>
          <a:p>
            <a:pPr marL="457200" lvl="0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 b="1" dirty="0" err="1">
                <a:latin typeface="+mj-lt"/>
                <a:ea typeface="微軟正黑體" pitchFamily="34" charset="-120"/>
              </a:rPr>
              <a:t>Smartshare</a:t>
            </a:r>
            <a:endParaRPr b="1" dirty="0">
              <a:latin typeface="+mj-lt"/>
              <a:ea typeface="微軟正黑體" pitchFamily="34" charset="-120"/>
            </a:endParaRPr>
          </a:p>
        </p:txBody>
      </p:sp>
      <p:sp>
        <p:nvSpPr>
          <p:cNvPr id="318" name="Shape 318"/>
          <p:cNvSpPr/>
          <p:nvPr/>
        </p:nvSpPr>
        <p:spPr>
          <a:xfrm>
            <a:off x="1752600" y="1276350"/>
            <a:ext cx="25908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2" indent="-317500">
              <a:buSzPts val="1400"/>
              <a:buAutoNum type="arabicPeriod"/>
            </a:pPr>
            <a:r>
              <a:rPr lang="en-US" b="1" dirty="0" smtClean="0">
                <a:latin typeface="+mj-lt"/>
                <a:ea typeface="微軟正黑體" pitchFamily="34" charset="-120"/>
              </a:rPr>
              <a:t>Local NAS</a:t>
            </a:r>
            <a:endParaRPr b="1" dirty="0">
              <a:latin typeface="+mj-lt"/>
              <a:ea typeface="微軟正黑體" pitchFamily="34" charset="-120"/>
            </a:endParaRPr>
          </a:p>
          <a:p>
            <a:pPr marL="457200" lvl="2" indent="-317500">
              <a:buSzPts val="1400"/>
              <a:buAutoNum type="arabicPeriod"/>
            </a:pPr>
            <a:r>
              <a:rPr lang="en-US" b="1" dirty="0" smtClean="0">
                <a:latin typeface="+mj-lt"/>
                <a:ea typeface="微軟正黑體" pitchFamily="34" charset="-120"/>
              </a:rPr>
              <a:t>Cloud Service </a:t>
            </a:r>
          </a:p>
          <a:p>
            <a:pPr marL="457200" lvl="2" indent="-317500">
              <a:buSzPts val="1400"/>
            </a:pPr>
            <a:r>
              <a:rPr lang="en-US" b="1" dirty="0" smtClean="0">
                <a:latin typeface="+mj-lt"/>
                <a:ea typeface="微軟正黑體" pitchFamily="34" charset="-120"/>
              </a:rPr>
              <a:t>       Mounted</a:t>
            </a:r>
            <a:endParaRPr b="1" dirty="0">
              <a:latin typeface="+mj-lt"/>
              <a:ea typeface="微軟正黑體" pitchFamily="34" charset="-120"/>
            </a:endParaRPr>
          </a:p>
          <a:p>
            <a:pPr marL="457200" lvl="2" indent="-317500">
              <a:buSzPts val="1400"/>
              <a:buAutoNum type="arabicPeriod"/>
            </a:pPr>
            <a:r>
              <a:rPr lang="en-US" b="1" dirty="0" smtClean="0">
                <a:latin typeface="+mj-lt"/>
                <a:ea typeface="微軟正黑體" pitchFamily="34" charset="-120"/>
              </a:rPr>
              <a:t>Remote NAS</a:t>
            </a:r>
            <a:endParaRPr b="1" dirty="0">
              <a:latin typeface="+mj-lt"/>
              <a:ea typeface="微軟正黑體" pitchFamily="34" charset="-120"/>
            </a:endParaRPr>
          </a:p>
          <a:p>
            <a:pPr marL="457200" lvl="2" indent="-317500">
              <a:buSzPts val="1400"/>
              <a:buAutoNum type="arabicPeriod"/>
            </a:pPr>
            <a:r>
              <a:rPr lang="en-US" b="1" dirty="0" smtClean="0">
                <a:latin typeface="+mj-lt"/>
                <a:ea typeface="微軟正黑體" pitchFamily="34" charset="-120"/>
              </a:rPr>
              <a:t>External Devices</a:t>
            </a:r>
            <a:endParaRPr b="1" dirty="0">
              <a:latin typeface="+mj-lt"/>
              <a:ea typeface="微軟正黑體" pitchFamily="34" charset="-120"/>
            </a:endParaRPr>
          </a:p>
        </p:txBody>
      </p:sp>
      <p:sp>
        <p:nvSpPr>
          <p:cNvPr id="322" name="Shape 322"/>
          <p:cNvSpPr txBox="1"/>
          <p:nvPr/>
        </p:nvSpPr>
        <p:spPr>
          <a:xfrm>
            <a:off x="457200" y="1276350"/>
            <a:ext cx="1468552" cy="1341800"/>
          </a:xfrm>
          <a:prstGeom prst="rect">
            <a:avLst/>
          </a:prstGeom>
          <a:solidFill>
            <a:srgbClr val="FF660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1800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The Center of Everything</a:t>
            </a:r>
            <a:endParaRPr sz="1800" b="1" dirty="0">
              <a:latin typeface="+mj-lt"/>
              <a:ea typeface="微軟正黑體" pitchFamily="34" charset="-120"/>
            </a:endParaRPr>
          </a:p>
        </p:txBody>
      </p:sp>
      <p:sp>
        <p:nvSpPr>
          <p:cNvPr id="324" name="Shape 324"/>
          <p:cNvSpPr txBox="1"/>
          <p:nvPr/>
        </p:nvSpPr>
        <p:spPr>
          <a:xfrm>
            <a:off x="436448" y="3021473"/>
            <a:ext cx="1468552" cy="1342800"/>
          </a:xfrm>
          <a:prstGeom prst="rect">
            <a:avLst/>
          </a:prstGeom>
          <a:solidFill>
            <a:srgbClr val="FF660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1800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Instant file sharing</a:t>
            </a:r>
            <a:endParaRPr sz="1800" b="1" dirty="0">
              <a:latin typeface="+mj-lt"/>
              <a:ea typeface="微軟正黑體" pitchFamily="34" charset="-120"/>
            </a:endParaRPr>
          </a:p>
        </p:txBody>
      </p:sp>
      <p:sp>
        <p:nvSpPr>
          <p:cNvPr id="13" name="Shape 318"/>
          <p:cNvSpPr/>
          <p:nvPr/>
        </p:nvSpPr>
        <p:spPr>
          <a:xfrm>
            <a:off x="5943600" y="1276350"/>
            <a:ext cx="25146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>
              <a:buSzPts val="1400"/>
              <a:buAutoNum type="arabicPeriod"/>
            </a:pPr>
            <a:r>
              <a:rPr lang="en-US" b="1" dirty="0" smtClean="0">
                <a:latin typeface="+mj-lt"/>
                <a:ea typeface="微軟正黑體" pitchFamily="34" charset="-120"/>
              </a:rPr>
              <a:t>Online Office, Google Doc</a:t>
            </a:r>
            <a:endParaRPr lang="zh-TW" altLang="en-US" b="1" dirty="0" smtClean="0">
              <a:latin typeface="+mj-lt"/>
              <a:ea typeface="微軟正黑體" pitchFamily="34" charset="-120"/>
            </a:endParaRPr>
          </a:p>
          <a:p>
            <a:pPr marL="457200" lvl="0" indent="-317500">
              <a:buSzPts val="1400"/>
              <a:buAutoNum type="arabicPeriod"/>
            </a:pPr>
            <a:r>
              <a:rPr lang="en-US" altLang="zh-TW" b="1" dirty="0" smtClean="0">
                <a:latin typeface="+mj-lt"/>
                <a:ea typeface="微軟正黑體" pitchFamily="34" charset="-120"/>
              </a:rPr>
              <a:t>Multimedia file</a:t>
            </a:r>
            <a:endParaRPr lang="zh-TW" altLang="en-US" b="1" dirty="0" smtClean="0">
              <a:latin typeface="+mj-lt"/>
              <a:ea typeface="微軟正黑體" pitchFamily="34" charset="-120"/>
            </a:endParaRPr>
          </a:p>
          <a:p>
            <a:pPr marL="457200" lvl="0" indent="-317500">
              <a:buSzPts val="1400"/>
              <a:buAutoNum type="arabicPeriod"/>
            </a:pPr>
            <a:r>
              <a:rPr lang="en-US" altLang="zh-TW" b="1" dirty="0" smtClean="0">
                <a:latin typeface="+mj-lt"/>
                <a:ea typeface="微軟正黑體" pitchFamily="34" charset="-120"/>
              </a:rPr>
              <a:t>360 panoramic videos &amp; photos</a:t>
            </a:r>
            <a:endParaRPr lang="zh-TW" altLang="en-US" b="1" dirty="0" smtClean="0">
              <a:latin typeface="+mj-lt"/>
              <a:ea typeface="微軟正黑體" pitchFamily="34" charset="-120"/>
            </a:endParaRPr>
          </a:p>
          <a:p>
            <a:pPr marL="457200" lvl="0" indent="-317500">
              <a:buSzPts val="1400"/>
              <a:buAutoNum type="arabicPeriod"/>
            </a:pPr>
            <a:r>
              <a:rPr lang="en-US" altLang="zh-TW" b="1" dirty="0" smtClean="0">
                <a:latin typeface="+mj-lt"/>
                <a:ea typeface="微軟正黑體" pitchFamily="34" charset="-120"/>
              </a:rPr>
              <a:t>Stream to client VLC</a:t>
            </a:r>
            <a:endParaRPr lang="zh-TW" altLang="en-US" b="1" dirty="0">
              <a:latin typeface="+mj-lt"/>
              <a:ea typeface="微軟正黑體" pitchFamily="34" charset="-120"/>
            </a:endParaRPr>
          </a:p>
        </p:txBody>
      </p:sp>
      <p:sp>
        <p:nvSpPr>
          <p:cNvPr id="14" name="Shape 322"/>
          <p:cNvSpPr txBox="1"/>
          <p:nvPr/>
        </p:nvSpPr>
        <p:spPr>
          <a:xfrm>
            <a:off x="4648200" y="1276350"/>
            <a:ext cx="1468552" cy="1341800"/>
          </a:xfrm>
          <a:prstGeom prst="rect">
            <a:avLst/>
          </a:prstGeom>
          <a:solidFill>
            <a:srgbClr val="FF660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altLang="zh-TW" sz="1800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File Preview</a:t>
            </a:r>
            <a:endParaRPr lang="zh-TW" altLang="en-US" sz="1800" b="1" dirty="0">
              <a:latin typeface="+mj-lt"/>
              <a:ea typeface="微軟正黑體" pitchFamily="34" charset="-120"/>
            </a:endParaRPr>
          </a:p>
        </p:txBody>
      </p:sp>
      <p:sp>
        <p:nvSpPr>
          <p:cNvPr id="17" name="Shape 320"/>
          <p:cNvSpPr/>
          <p:nvPr/>
        </p:nvSpPr>
        <p:spPr>
          <a:xfrm>
            <a:off x="5943600" y="3036427"/>
            <a:ext cx="25908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>
              <a:buSzPts val="1400"/>
              <a:buAutoNum type="arabicPeriod"/>
            </a:pPr>
            <a:r>
              <a:rPr lang="en-US" altLang="zh-TW" b="1" dirty="0" smtClean="0">
                <a:latin typeface="+mj-lt"/>
                <a:ea typeface="微軟正黑體" pitchFamily="34" charset="-120"/>
              </a:rPr>
              <a:t>Snapshot, snapshot vault</a:t>
            </a:r>
            <a:endParaRPr lang="zh-TW" altLang="en-US" b="1" dirty="0" smtClean="0">
              <a:latin typeface="+mj-lt"/>
              <a:ea typeface="微軟正黑體" pitchFamily="34" charset="-120"/>
            </a:endParaRPr>
          </a:p>
          <a:p>
            <a:pPr marL="457200" lvl="0" indent="-317500">
              <a:buSzPts val="1400"/>
              <a:buAutoNum type="arabicPeriod"/>
            </a:pPr>
            <a:r>
              <a:rPr lang="en-US" altLang="zh-TW" b="1" dirty="0" smtClean="0">
                <a:latin typeface="+mj-lt"/>
                <a:ea typeface="微軟正黑體" pitchFamily="34" charset="-120"/>
              </a:rPr>
              <a:t>Restore snapshot</a:t>
            </a:r>
            <a:endParaRPr lang="zh-TW" altLang="en-US" b="1" dirty="0" smtClean="0">
              <a:latin typeface="+mj-lt"/>
              <a:ea typeface="微軟正黑體" pitchFamily="34" charset="-120"/>
            </a:endParaRPr>
          </a:p>
          <a:p>
            <a:pPr marL="457200" lvl="0" indent="-317500">
              <a:buSzPts val="1400"/>
              <a:buAutoNum type="arabicPeriod"/>
            </a:pPr>
            <a:r>
              <a:rPr lang="en-US" altLang="zh-TW" b="1" dirty="0" smtClean="0">
                <a:latin typeface="+mj-lt"/>
                <a:ea typeface="微軟正黑體" pitchFamily="34" charset="-120"/>
              </a:rPr>
              <a:t>Volumes, folders, </a:t>
            </a:r>
            <a:r>
              <a:rPr lang="en-US" b="1" dirty="0" smtClean="0">
                <a:latin typeface="+mj-lt"/>
              </a:rPr>
              <a:t>File flexibly select</a:t>
            </a:r>
            <a:endParaRPr lang="zh-TW" altLang="en-US" b="1" dirty="0" smtClean="0">
              <a:latin typeface="+mj-lt"/>
              <a:ea typeface="微軟正黑體" pitchFamily="34" charset="-120"/>
            </a:endParaRPr>
          </a:p>
        </p:txBody>
      </p:sp>
      <p:sp>
        <p:nvSpPr>
          <p:cNvPr id="18" name="Shape 324"/>
          <p:cNvSpPr txBox="1"/>
          <p:nvPr/>
        </p:nvSpPr>
        <p:spPr>
          <a:xfrm>
            <a:off x="4627448" y="3028950"/>
            <a:ext cx="1468552" cy="1342800"/>
          </a:xfrm>
          <a:prstGeom prst="rect">
            <a:avLst/>
          </a:prstGeom>
          <a:solidFill>
            <a:srgbClr val="FF660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altLang="zh-TW" sz="1800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Snapshot</a:t>
            </a:r>
            <a:endParaRPr lang="zh-TW" altLang="en-US" sz="1800" b="1" dirty="0"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Shape 33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66154" y="590550"/>
            <a:ext cx="7892046" cy="4080188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Shape 330"/>
          <p:cNvSpPr txBox="1">
            <a:spLocks noGrp="1"/>
          </p:cNvSpPr>
          <p:nvPr>
            <p:ph type="title"/>
          </p:nvPr>
        </p:nvSpPr>
        <p:spPr>
          <a:xfrm>
            <a:off x="0" y="0"/>
            <a:ext cx="7696200" cy="7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</a:pPr>
            <a:r>
              <a:rPr lang="en-US" sz="3600" b="1" i="0" u="none" strike="noStrike" cap="none" dirty="0" smtClean="0">
                <a:sym typeface="Arial"/>
              </a:rPr>
              <a:t>The center of </a:t>
            </a:r>
            <a:r>
              <a:rPr lang="en-US" sz="3600" dirty="0" smtClean="0"/>
              <a:t>e</a:t>
            </a:r>
            <a:r>
              <a:rPr lang="en-US" sz="3600" b="1" i="0" u="none" strike="noStrike" cap="none" dirty="0" smtClean="0">
                <a:sym typeface="Arial"/>
              </a:rPr>
              <a:t>verything</a:t>
            </a:r>
            <a:endParaRPr dirty="0"/>
          </a:p>
        </p:txBody>
      </p:sp>
      <p:sp>
        <p:nvSpPr>
          <p:cNvPr id="332" name="Shape 332"/>
          <p:cNvSpPr/>
          <p:nvPr/>
        </p:nvSpPr>
        <p:spPr>
          <a:xfrm>
            <a:off x="5422794" y="3382242"/>
            <a:ext cx="1663806" cy="928800"/>
          </a:xfrm>
          <a:prstGeom prst="rect">
            <a:avLst/>
          </a:prstGeom>
          <a:noFill/>
          <a:ln w="28575" cap="flat" cmpd="sng">
            <a:solidFill>
              <a:srgbClr val="CC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335" name="Shape 335"/>
          <p:cNvSpPr/>
          <p:nvPr/>
        </p:nvSpPr>
        <p:spPr>
          <a:xfrm>
            <a:off x="6184794" y="3333750"/>
            <a:ext cx="1072500" cy="325500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 w="254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"/>
              <a:buFont typeface="Arial"/>
              <a:buNone/>
            </a:pPr>
            <a:r>
              <a:rPr lang="en-US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New</a:t>
            </a:r>
            <a:endParaRPr dirty="0">
              <a:latin typeface="+mj-lt"/>
              <a:ea typeface="微軟正黑體" pitchFamily="34" charset="-120"/>
            </a:endParaRPr>
          </a:p>
        </p:txBody>
      </p:sp>
      <p:grpSp>
        <p:nvGrpSpPr>
          <p:cNvPr id="339" name="Shape 339"/>
          <p:cNvGrpSpPr/>
          <p:nvPr/>
        </p:nvGrpSpPr>
        <p:grpSpPr>
          <a:xfrm>
            <a:off x="7327794" y="1200150"/>
            <a:ext cx="1740006" cy="716259"/>
            <a:chOff x="7105769" y="1114477"/>
            <a:chExt cx="1740006" cy="716259"/>
          </a:xfrm>
        </p:grpSpPr>
        <p:grpSp>
          <p:nvGrpSpPr>
            <p:cNvPr id="340" name="Shape 340"/>
            <p:cNvGrpSpPr/>
            <p:nvPr/>
          </p:nvGrpSpPr>
          <p:grpSpPr>
            <a:xfrm rot="10313135">
              <a:off x="7132496" y="1226033"/>
              <a:ext cx="1615678" cy="493146"/>
              <a:chOff x="3960472" y="1092651"/>
              <a:chExt cx="1736890" cy="493137"/>
            </a:xfrm>
          </p:grpSpPr>
          <p:sp>
            <p:nvSpPr>
              <p:cNvPr id="341" name="Shape 341"/>
              <p:cNvSpPr/>
              <p:nvPr/>
            </p:nvSpPr>
            <p:spPr>
              <a:xfrm>
                <a:off x="4132862" y="1092651"/>
                <a:ext cx="1564500" cy="362700"/>
              </a:xfrm>
              <a:prstGeom prst="homePlate">
                <a:avLst>
                  <a:gd name="adj" fmla="val 50000"/>
                </a:avLst>
              </a:prstGeom>
              <a:solidFill>
                <a:srgbClr val="1155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+mj-lt"/>
                  <a:ea typeface="微軟正黑體" pitchFamily="34" charset="-120"/>
                  <a:sym typeface="Arial"/>
                </a:endParaRPr>
              </a:p>
            </p:txBody>
          </p:sp>
          <p:sp>
            <p:nvSpPr>
              <p:cNvPr id="342" name="Shape 342"/>
              <p:cNvSpPr txBox="1"/>
              <p:nvPr/>
            </p:nvSpPr>
            <p:spPr>
              <a:xfrm>
                <a:off x="3960472" y="1183488"/>
                <a:ext cx="1601700" cy="40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 dirty="0">
                  <a:solidFill>
                    <a:srgbClr val="FFFFFF"/>
                  </a:solidFill>
                  <a:latin typeface="+mj-lt"/>
                  <a:ea typeface="微軟正黑體" pitchFamily="34" charset="-120"/>
                  <a:sym typeface="Arial"/>
                </a:endParaRPr>
              </a:p>
            </p:txBody>
          </p:sp>
        </p:grpSp>
        <p:sp>
          <p:nvSpPr>
            <p:cNvPr id="343" name="Shape 343"/>
            <p:cNvSpPr txBox="1"/>
            <p:nvPr/>
          </p:nvSpPr>
          <p:spPr>
            <a:xfrm rot="-468804">
              <a:off x="7243149" y="1365884"/>
              <a:ext cx="1588851" cy="3130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 dirty="0">
                  <a:solidFill>
                    <a:srgbClr val="FFFFFF"/>
                  </a:solidFill>
                  <a:latin typeface="+mj-lt"/>
                  <a:ea typeface="微軟正黑體" pitchFamily="34" charset="-120"/>
                  <a:sym typeface="Arial"/>
                </a:rPr>
                <a:t>8 </a:t>
              </a:r>
              <a:r>
                <a:rPr lang="en-US" sz="1200" b="1" dirty="0" smtClean="0">
                  <a:solidFill>
                    <a:srgbClr val="FFFFFF"/>
                  </a:solidFill>
                  <a:latin typeface="+mj-lt"/>
                  <a:ea typeface="微軟正黑體" pitchFamily="34" charset="-120"/>
                </a:rPr>
                <a:t>Cloud Services</a:t>
              </a:r>
              <a:endParaRPr dirty="0">
                <a:latin typeface="+mj-lt"/>
                <a:ea typeface="微軟正黑體" pitchFamily="34" charset="-120"/>
              </a:endParaRPr>
            </a:p>
          </p:txBody>
        </p:sp>
      </p:grpSp>
      <p:grpSp>
        <p:nvGrpSpPr>
          <p:cNvPr id="344" name="Shape 344"/>
          <p:cNvGrpSpPr/>
          <p:nvPr/>
        </p:nvGrpSpPr>
        <p:grpSpPr>
          <a:xfrm>
            <a:off x="6248400" y="2266950"/>
            <a:ext cx="1366707" cy="638958"/>
            <a:chOff x="6408504" y="2504430"/>
            <a:chExt cx="1366707" cy="638958"/>
          </a:xfrm>
        </p:grpSpPr>
        <p:sp>
          <p:nvSpPr>
            <p:cNvPr id="345" name="Shape 345"/>
            <p:cNvSpPr/>
            <p:nvPr/>
          </p:nvSpPr>
          <p:spPr>
            <a:xfrm rot="731618">
              <a:off x="6488517" y="2651359"/>
              <a:ext cx="1262687" cy="362758"/>
            </a:xfrm>
            <a:prstGeom prst="homePlate">
              <a:avLst>
                <a:gd name="adj" fmla="val 50000"/>
              </a:avLst>
            </a:prstGeom>
            <a:solidFill>
              <a:srgbClr val="1155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+mj-lt"/>
                <a:ea typeface="微軟正黑體" pitchFamily="34" charset="-120"/>
                <a:sym typeface="Arial"/>
              </a:endParaRPr>
            </a:p>
          </p:txBody>
        </p:sp>
        <p:sp>
          <p:nvSpPr>
            <p:cNvPr id="346" name="Shape 346"/>
            <p:cNvSpPr txBox="1"/>
            <p:nvPr/>
          </p:nvSpPr>
          <p:spPr>
            <a:xfrm rot="716143">
              <a:off x="6434028" y="2630691"/>
              <a:ext cx="1260553" cy="3789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</a:pPr>
              <a:r>
                <a:rPr lang="en-US" sz="1200" b="1" dirty="0" smtClean="0">
                  <a:solidFill>
                    <a:srgbClr val="FFFFFF"/>
                  </a:solidFill>
                  <a:latin typeface="+mj-lt"/>
                  <a:ea typeface="微軟正黑體" pitchFamily="34" charset="-120"/>
                </a:rPr>
                <a:t>Remote </a:t>
              </a:r>
              <a:r>
                <a:rPr lang="en-US" sz="1200" b="1" i="0" u="none" strike="noStrike" cap="none" dirty="0" smtClean="0">
                  <a:solidFill>
                    <a:srgbClr val="FFFFFF"/>
                  </a:solidFill>
                  <a:latin typeface="+mj-lt"/>
                  <a:ea typeface="微軟正黑體" pitchFamily="34" charset="-120"/>
                  <a:sym typeface="Arial"/>
                </a:rPr>
                <a:t>NAS</a:t>
              </a:r>
              <a:endParaRPr dirty="0">
                <a:latin typeface="+mj-lt"/>
                <a:ea typeface="微軟正黑體" pitchFamily="34" charset="-120"/>
              </a:endParaRPr>
            </a:p>
          </p:txBody>
        </p:sp>
      </p:grpSp>
      <p:grpSp>
        <p:nvGrpSpPr>
          <p:cNvPr id="347" name="Shape 347"/>
          <p:cNvGrpSpPr/>
          <p:nvPr/>
        </p:nvGrpSpPr>
        <p:grpSpPr>
          <a:xfrm>
            <a:off x="3581400" y="4105061"/>
            <a:ext cx="2025102" cy="394818"/>
            <a:chOff x="6325167" y="2619299"/>
            <a:chExt cx="1426037" cy="394818"/>
          </a:xfrm>
        </p:grpSpPr>
        <p:sp>
          <p:nvSpPr>
            <p:cNvPr id="348" name="Shape 348"/>
            <p:cNvSpPr/>
            <p:nvPr/>
          </p:nvSpPr>
          <p:spPr>
            <a:xfrm rot="731618">
              <a:off x="6488517" y="2651359"/>
              <a:ext cx="1262687" cy="362758"/>
            </a:xfrm>
            <a:prstGeom prst="homePlate">
              <a:avLst>
                <a:gd name="adj" fmla="val 50000"/>
              </a:avLst>
            </a:prstGeom>
            <a:solidFill>
              <a:srgbClr val="1155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+mj-lt"/>
                <a:ea typeface="微軟正黑體" pitchFamily="34" charset="-120"/>
                <a:sym typeface="Arial"/>
              </a:endParaRPr>
            </a:p>
          </p:txBody>
        </p:sp>
        <p:sp>
          <p:nvSpPr>
            <p:cNvPr id="349" name="Shape 349"/>
            <p:cNvSpPr txBox="1"/>
            <p:nvPr/>
          </p:nvSpPr>
          <p:spPr>
            <a:xfrm rot="716029">
              <a:off x="6325167" y="2619299"/>
              <a:ext cx="1372463" cy="3612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 dirty="0" smtClean="0">
                  <a:solidFill>
                    <a:srgbClr val="FFFFFF"/>
                  </a:solidFill>
                  <a:latin typeface="+mj-lt"/>
                  <a:ea typeface="微軟正黑體" pitchFamily="34" charset="-120"/>
                  <a:sym typeface="Arial"/>
                </a:rPr>
                <a:t>       4</a:t>
              </a:r>
              <a:r>
                <a:rPr lang="en-US" sz="1200" b="1" dirty="0" smtClean="0">
                  <a:solidFill>
                    <a:srgbClr val="FFFFFF"/>
                  </a:solidFill>
                  <a:latin typeface="+mj-lt"/>
                  <a:ea typeface="微軟正黑體" pitchFamily="34" charset="-120"/>
                </a:rPr>
                <a:t> External Devices</a:t>
              </a:r>
              <a:endParaRPr dirty="0">
                <a:latin typeface="+mj-lt"/>
                <a:ea typeface="微軟正黑體" pitchFamily="34" charset="-120"/>
              </a:endParaRPr>
            </a:p>
          </p:txBody>
        </p:sp>
      </p:grpSp>
      <p:sp>
        <p:nvSpPr>
          <p:cNvPr id="24" name="Shape 276"/>
          <p:cNvSpPr txBox="1"/>
          <p:nvPr/>
        </p:nvSpPr>
        <p:spPr>
          <a:xfrm>
            <a:off x="317394" y="4186108"/>
            <a:ext cx="2425806" cy="519242"/>
          </a:xfrm>
          <a:prstGeom prst="rect">
            <a:avLst/>
          </a:prstGeom>
          <a:solidFill>
            <a:srgbClr val="C00000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FFFFFF"/>
              </a:buClr>
              <a:buSzPts val="2000"/>
            </a:pPr>
            <a:r>
              <a:rPr lang="zh-TW" altLang="en-US" sz="1800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    </a:t>
            </a:r>
            <a:r>
              <a:rPr lang="en-US" altLang="zh-TW" sz="1600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All-in-one interface.</a:t>
            </a:r>
            <a:endParaRPr sz="1600" b="1" dirty="0">
              <a:solidFill>
                <a:srgbClr val="FFFFFF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25" name="圖片 24" descr="燈泡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4" y="4062208"/>
            <a:ext cx="604827" cy="6431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2514</TotalTime>
  <Words>785</Words>
  <Application>Microsoft Office PowerPoint</Application>
  <PresentationFormat>如螢幕大小 (16:9)</PresentationFormat>
  <Paragraphs>244</Paragraphs>
  <Slides>24</Slides>
  <Notes>24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25" baseType="lpstr">
      <vt:lpstr>1_Simple Light</vt:lpstr>
      <vt:lpstr>投影片 1</vt:lpstr>
      <vt:lpstr>Most discussed features explained!</vt:lpstr>
      <vt:lpstr>A top storage solution should be… </vt:lpstr>
      <vt:lpstr>What is server-side copy?</vt:lpstr>
      <vt:lpstr>A highly efficient storage…</vt:lpstr>
      <vt:lpstr>…and a worry-free storage</vt:lpstr>
      <vt:lpstr>投影片 7</vt:lpstr>
      <vt:lpstr>File Station core competences</vt:lpstr>
      <vt:lpstr>The center of everything</vt:lpstr>
      <vt:lpstr>The center of everything</vt:lpstr>
      <vt:lpstr>File preview at a glance</vt:lpstr>
      <vt:lpstr>Problems about file sharing</vt:lpstr>
      <vt:lpstr>Share files easily and securely</vt:lpstr>
      <vt:lpstr>Sharing in 3 steps</vt:lpstr>
      <vt:lpstr>Snapshots at your disposal</vt:lpstr>
      <vt:lpstr>投影片 16</vt:lpstr>
      <vt:lpstr>Qfile  </vt:lpstr>
      <vt:lpstr>Qfile – an all-in-one app</vt:lpstr>
      <vt:lpstr>Qfile – sharing links </vt:lpstr>
      <vt:lpstr>Auto upload - massive space for you</vt:lpstr>
      <vt:lpstr>Triple protections secure your data</vt:lpstr>
      <vt:lpstr>投影片 22</vt:lpstr>
      <vt:lpstr>Core competence analysis</vt:lpstr>
      <vt:lpstr>投影片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 Station 全面解析</dc:title>
  <dc:creator>Chin-Chen Lin</dc:creator>
  <cp:lastModifiedBy>user</cp:lastModifiedBy>
  <cp:revision>229</cp:revision>
  <dcterms:modified xsi:type="dcterms:W3CDTF">2018-01-30T08:47:18Z</dcterms:modified>
</cp:coreProperties>
</file>