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26"/>
  </p:notesMasterIdLst>
  <p:sldIdLst>
    <p:sldId id="256" r:id="rId2"/>
    <p:sldId id="257" r:id="rId3"/>
    <p:sldId id="259" r:id="rId4"/>
    <p:sldId id="285" r:id="rId5"/>
    <p:sldId id="280" r:id="rId6"/>
    <p:sldId id="262" r:id="rId7"/>
    <p:sldId id="264" r:id="rId8"/>
    <p:sldId id="265" r:id="rId9"/>
    <p:sldId id="266" r:id="rId10"/>
    <p:sldId id="267" r:id="rId11"/>
    <p:sldId id="268" r:id="rId12"/>
    <p:sldId id="283" r:id="rId13"/>
    <p:sldId id="269" r:id="rId14"/>
    <p:sldId id="284" r:id="rId15"/>
    <p:sldId id="282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A0C0CC"/>
    <a:srgbClr val="9BCCD1"/>
    <a:srgbClr val="FFCCCC"/>
    <a:srgbClr val="FFE1E1"/>
    <a:srgbClr val="DBC5DD"/>
    <a:srgbClr val="467A75"/>
    <a:srgbClr val="D0F2D2"/>
    <a:srgbClr val="3E8282"/>
    <a:srgbClr val="FFEFEF"/>
  </p:clrMru>
</p:presentationPr>
</file>

<file path=ppt/tableStyles.xml><?xml version="1.0" encoding="utf-8"?>
<a:tblStyleLst xmlns:a="http://schemas.openxmlformats.org/drawingml/2006/main" def="{F4B27588-0EB5-4465-8AB5-64CBDED3E286}">
  <a:tblStyle styleId="{F4B27588-0EB5-4465-8AB5-64CBDED3E28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121" autoAdjust="0"/>
    <p:restoredTop sz="94660"/>
  </p:normalViewPr>
  <p:slideViewPr>
    <p:cSldViewPr>
      <p:cViewPr>
        <p:scale>
          <a:sx n="125" d="100"/>
          <a:sy n="125" d="100"/>
        </p:scale>
        <p:origin x="-1344" y="-7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File Station </a:t>
            </a:r>
            <a:r>
              <a:rPr lang="zh-TW" altLang="en-US" sz="1200" b="0" i="0" u="none" strike="noStrike" kern="1200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教戰守則 </a:t>
            </a:r>
          </a:p>
          <a:p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MIS </a:t>
            </a:r>
            <a:r>
              <a:rPr lang="zh-TW" altLang="en-US" sz="1200" b="0" i="0" u="none" strike="noStrike" kern="1200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資料儲存與空間管理必修課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File Station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影片縮圖預覽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File Station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分享檔案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File Station Snapshot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介面介紹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微軟正黑體" pitchFamily="34" charset="-120"/>
                <a:ea typeface="微軟正黑體" pitchFamily="34" charset="-120"/>
              </a:rPr>
              <a:t>Qfile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自動上傳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6" y="-18"/>
            <a:ext cx="9035939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1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and descri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199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algn="r"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</a:rPr>
              <a:pPr algn="r"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dirty="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dirty="0"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algn="r"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</a:rPr>
              <a:pPr algn="r"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dirty="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dirty="0"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algn="r"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</a:rPr>
              <a:pPr algn="r"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dirty="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2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" descr="Picture 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3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  <p:pic>
        <p:nvPicPr>
          <p:cNvPr id="11" name="Shape 12" descr="母片_(ZH+EN)2.png"/>
          <p:cNvPicPr preferRelativeResize="0"/>
          <p:nvPr userDrawn="1"/>
        </p:nvPicPr>
        <p:blipFill>
          <a:blip r:embed="rId11"/>
          <a:stretch>
            <a:fillRect/>
          </a:stretch>
        </p:blipFill>
        <p:spPr>
          <a:xfrm>
            <a:off x="3" y="-1"/>
            <a:ext cx="9151996" cy="51479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03" r:id="rId5"/>
    <p:sldLayoutId id="2147483704" r:id="rId6"/>
    <p:sldLayoutId id="2147483705" r:id="rId7"/>
    <p:sldLayoutId id="214748370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10.64.106.154:8080/share.cgi?ssid=02raxFu" TargetMode="External"/><Relationship Id="rId5" Type="http://schemas.openxmlformats.org/officeDocument/2006/relationships/hyperlink" Target="http://10.64.106.154:8080/share.cgi?ssid=0IJ9ovO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-1"/>
            <a:ext cx="9151994" cy="5147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/>
        </p:nvSpPr>
        <p:spPr>
          <a:xfrm>
            <a:off x="201136" y="2495550"/>
            <a:ext cx="3614812" cy="2452364"/>
          </a:xfrm>
          <a:prstGeom prst="rect">
            <a:avLst/>
          </a:prstGeom>
          <a:gradFill>
            <a:gsLst>
              <a:gs pos="0">
                <a:srgbClr val="FDE9D8"/>
              </a:gs>
              <a:gs pos="45000">
                <a:srgbClr val="FDE9D8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300380" y="1733550"/>
            <a:ext cx="3614400" cy="3214380"/>
          </a:xfrm>
          <a:prstGeom prst="rect">
            <a:avLst/>
          </a:prstGeom>
          <a:gradFill>
            <a:gsLst>
              <a:gs pos="0">
                <a:srgbClr val="DDD9C3"/>
              </a:gs>
              <a:gs pos="77000">
                <a:srgbClr val="EEECE1">
                  <a:alpha val="0"/>
                </a:srgbClr>
              </a:gs>
              <a:gs pos="100000">
                <a:srgbClr val="EEECE1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i="0" u="none" strike="noStrike" cap="none" dirty="0">
                <a:sym typeface="Arial"/>
              </a:rPr>
              <a:t>File Station </a:t>
            </a:r>
            <a:r>
              <a:rPr lang="en-US" sz="3600" b="1" i="0" u="none" strike="noStrike" cap="none" dirty="0" err="1">
                <a:sym typeface="Arial"/>
              </a:rPr>
              <a:t>所有檔案</a:t>
            </a:r>
            <a:r>
              <a:rPr lang="en-US" sz="3600" b="1" i="0" u="none" strike="noStrike" cap="none" dirty="0">
                <a:sym typeface="Arial"/>
              </a:rPr>
              <a:t> </a:t>
            </a:r>
            <a:r>
              <a:rPr lang="en-US" sz="3600" b="1" i="0" u="none" strike="noStrike" cap="none" dirty="0" err="1">
                <a:sym typeface="Arial"/>
              </a:rPr>
              <a:t>一覽無遺</a:t>
            </a:r>
            <a:endParaRPr dirty="0"/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00" y="3790950"/>
            <a:ext cx="484923" cy="48492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5906260" y="3795886"/>
            <a:ext cx="27513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SD記憶卡、USB外接裝置</a:t>
            </a:r>
            <a:endParaRPr b="1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-152400" y="3572750"/>
            <a:ext cx="3890100" cy="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n-US" sz="1700" b="1" i="0" u="none" strike="noStrike" cap="none" dirty="0" err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藍光光碟機_外接行動裝置</a:t>
            </a:r>
            <a:endParaRPr sz="17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77" name="Shape 377" descr="公有雲VS私有雲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1276350"/>
            <a:ext cx="1296310" cy="125991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3408286" y="1019636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9" name="Shape 379"/>
          <p:cNvSpPr/>
          <p:nvPr/>
        </p:nvSpPr>
        <p:spPr>
          <a:xfrm>
            <a:off x="217628" y="1123950"/>
            <a:ext cx="3600300" cy="434700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QNAP File Station </a:t>
            </a:r>
            <a:endParaRPr sz="2400" b="1" i="0" u="none" strike="noStrike" cap="none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5334000" y="1123950"/>
            <a:ext cx="3600000" cy="434700"/>
          </a:xfrm>
          <a:prstGeom prst="homePlate">
            <a:avLst>
              <a:gd name="adj" fmla="val 0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DSM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File Station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endParaRPr sz="24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81" name="Shape 381"/>
          <p:cNvSpPr/>
          <p:nvPr/>
        </p:nvSpPr>
        <p:spPr>
          <a:xfrm>
            <a:off x="3919800" y="3178350"/>
            <a:ext cx="12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200" b="1" i="0" u="none" strike="noStrike" cap="none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雲端掛載服務</a:t>
            </a:r>
            <a:endParaRPr sz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2" name="Shape 382"/>
          <p:cNvSpPr/>
          <p:nvPr/>
        </p:nvSpPr>
        <p:spPr>
          <a:xfrm>
            <a:off x="4114800" y="4227934"/>
            <a:ext cx="90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200" b="1" i="0" u="none" strike="noStrike" cap="none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外接裝置</a:t>
            </a:r>
            <a:endParaRPr sz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3473972" y="4894400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385" name="Shape 385"/>
          <p:cNvCxnSpPr/>
          <p:nvPr/>
        </p:nvCxnSpPr>
        <p:spPr>
          <a:xfrm>
            <a:off x="152400" y="3507854"/>
            <a:ext cx="86409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386" name="Shape 386"/>
          <p:cNvCxnSpPr/>
          <p:nvPr/>
        </p:nvCxnSpPr>
        <p:spPr>
          <a:xfrm>
            <a:off x="228600" y="4587974"/>
            <a:ext cx="86409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</p:cxnSp>
      <p:pic>
        <p:nvPicPr>
          <p:cNvPr id="359" name="Shape 35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491343" y="2016578"/>
            <a:ext cx="718457" cy="23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286000" y="2037617"/>
            <a:ext cx="838200" cy="22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1" y="1965718"/>
            <a:ext cx="301232" cy="30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3273" y="2011553"/>
            <a:ext cx="499528" cy="19716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1027"/>
          <p:cNvSpPr/>
          <p:nvPr/>
        </p:nvSpPr>
        <p:spPr>
          <a:xfrm>
            <a:off x="4267200" y="2747674"/>
            <a:ext cx="609600" cy="39286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913" y="24710"/>
                </a:moveTo>
                <a:cubicBezTo>
                  <a:pt x="50176" y="24710"/>
                  <a:pt x="56601" y="30283"/>
                  <a:pt x="60186" y="39178"/>
                </a:cubicBezTo>
                <a:cubicBezTo>
                  <a:pt x="62445" y="35977"/>
                  <a:pt x="65469" y="34229"/>
                  <a:pt x="68757" y="34229"/>
                </a:cubicBezTo>
                <a:cubicBezTo>
                  <a:pt x="75897" y="34229"/>
                  <a:pt x="81797" y="42473"/>
                  <a:pt x="82468" y="53213"/>
                </a:cubicBezTo>
                <a:cubicBezTo>
                  <a:pt x="82591" y="53098"/>
                  <a:pt x="82716" y="53096"/>
                  <a:pt x="82841" y="53096"/>
                </a:cubicBezTo>
                <a:cubicBezTo>
                  <a:pt x="94748" y="53096"/>
                  <a:pt x="104400" y="68073"/>
                  <a:pt x="104400" y="86548"/>
                </a:cubicBezTo>
                <a:cubicBezTo>
                  <a:pt x="104400" y="103991"/>
                  <a:pt x="95795" y="118317"/>
                  <a:pt x="84812" y="119845"/>
                </a:cubicBezTo>
                <a:lnTo>
                  <a:pt x="84812" y="120000"/>
                </a:lnTo>
                <a:lnTo>
                  <a:pt x="82841" y="120000"/>
                </a:lnTo>
                <a:lnTo>
                  <a:pt x="24059" y="120000"/>
                </a:lnTo>
                <a:lnTo>
                  <a:pt x="24059" y="119750"/>
                </a:lnTo>
                <a:cubicBezTo>
                  <a:pt x="23240" y="119924"/>
                  <a:pt x="22404" y="120000"/>
                  <a:pt x="21558" y="120000"/>
                </a:cubicBezTo>
                <a:cubicBezTo>
                  <a:pt x="9652" y="120000"/>
                  <a:pt x="0" y="105023"/>
                  <a:pt x="0" y="86548"/>
                </a:cubicBezTo>
                <a:cubicBezTo>
                  <a:pt x="0" y="68073"/>
                  <a:pt x="9652" y="53096"/>
                  <a:pt x="21558" y="53096"/>
                </a:cubicBezTo>
                <a:lnTo>
                  <a:pt x="21996" y="53234"/>
                </a:lnTo>
                <a:cubicBezTo>
                  <a:pt x="23157" y="37047"/>
                  <a:pt x="32106" y="24710"/>
                  <a:pt x="42913" y="24710"/>
                </a:cubicBezTo>
                <a:close/>
                <a:moveTo>
                  <a:pt x="68642" y="0"/>
                </a:moveTo>
                <a:cubicBezTo>
                  <a:pt x="74709" y="0"/>
                  <a:pt x="80075" y="4655"/>
                  <a:pt x="83069" y="12084"/>
                </a:cubicBezTo>
                <a:cubicBezTo>
                  <a:pt x="84956" y="9410"/>
                  <a:pt x="87482" y="7950"/>
                  <a:pt x="90229" y="7950"/>
                </a:cubicBezTo>
                <a:cubicBezTo>
                  <a:pt x="96193" y="7950"/>
                  <a:pt x="101120" y="14837"/>
                  <a:pt x="101681" y="23808"/>
                </a:cubicBezTo>
                <a:cubicBezTo>
                  <a:pt x="101784" y="23711"/>
                  <a:pt x="101888" y="23710"/>
                  <a:pt x="101993" y="23710"/>
                </a:cubicBezTo>
                <a:cubicBezTo>
                  <a:pt x="111937" y="23710"/>
                  <a:pt x="120000" y="36220"/>
                  <a:pt x="120000" y="51651"/>
                </a:cubicBezTo>
                <a:cubicBezTo>
                  <a:pt x="120000" y="63340"/>
                  <a:pt x="115374" y="73352"/>
                  <a:pt x="108779" y="77406"/>
                </a:cubicBezTo>
                <a:cubicBezTo>
                  <a:pt x="106659" y="60582"/>
                  <a:pt x="97103" y="47896"/>
                  <a:pt x="85636" y="47896"/>
                </a:cubicBezTo>
                <a:cubicBezTo>
                  <a:pt x="85499" y="47896"/>
                  <a:pt x="85363" y="47898"/>
                  <a:pt x="85228" y="48024"/>
                </a:cubicBezTo>
                <a:cubicBezTo>
                  <a:pt x="84492" y="36264"/>
                  <a:pt x="78033" y="27237"/>
                  <a:pt x="70215" y="27237"/>
                </a:cubicBezTo>
                <a:cubicBezTo>
                  <a:pt x="66615" y="27237"/>
                  <a:pt x="63304" y="29151"/>
                  <a:pt x="60830" y="32656"/>
                </a:cubicBezTo>
                <a:cubicBezTo>
                  <a:pt x="58628" y="27193"/>
                  <a:pt x="55448" y="22874"/>
                  <a:pt x="51658" y="20196"/>
                </a:cubicBezTo>
                <a:cubicBezTo>
                  <a:pt x="53532" y="8493"/>
                  <a:pt x="60447" y="0"/>
                  <a:pt x="6864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381"/>
          <p:cNvSpPr/>
          <p:nvPr/>
        </p:nvSpPr>
        <p:spPr>
          <a:xfrm>
            <a:off x="4267200" y="3996028"/>
            <a:ext cx="250033" cy="25212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381"/>
          <p:cNvSpPr/>
          <p:nvPr/>
        </p:nvSpPr>
        <p:spPr>
          <a:xfrm>
            <a:off x="4495800" y="3767428"/>
            <a:ext cx="453412" cy="457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圖片 44" descr="P12-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2724150"/>
            <a:ext cx="3352800" cy="512408"/>
          </a:xfrm>
          <a:prstGeom prst="rect">
            <a:avLst/>
          </a:prstGeom>
        </p:spPr>
      </p:pic>
      <p:pic>
        <p:nvPicPr>
          <p:cNvPr id="49" name="圖片 48" descr="P12-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2364142"/>
            <a:ext cx="3352800" cy="512408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3213549" y="1613345"/>
            <a:ext cx="672651" cy="806005"/>
            <a:chOff x="2971800" y="1613345"/>
            <a:chExt cx="672651" cy="806005"/>
          </a:xfrm>
        </p:grpSpPr>
        <p:sp>
          <p:nvSpPr>
            <p:cNvPr id="31" name="Shape 772"/>
            <p:cNvSpPr/>
            <p:nvPr/>
          </p:nvSpPr>
          <p:spPr>
            <a:xfrm>
              <a:off x="2971800" y="1657350"/>
              <a:ext cx="603842" cy="76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23" y="98551"/>
                  </a:moveTo>
                  <a:lnTo>
                    <a:pt x="46623" y="99937"/>
                  </a:lnTo>
                  <a:lnTo>
                    <a:pt x="42499" y="99937"/>
                  </a:lnTo>
                  <a:lnTo>
                    <a:pt x="42499" y="112549"/>
                  </a:lnTo>
                  <a:lnTo>
                    <a:pt x="46623" y="112549"/>
                  </a:lnTo>
                  <a:lnTo>
                    <a:pt x="46623" y="113935"/>
                  </a:lnTo>
                  <a:lnTo>
                    <a:pt x="73445" y="113935"/>
                  </a:lnTo>
                  <a:lnTo>
                    <a:pt x="73445" y="112549"/>
                  </a:lnTo>
                  <a:lnTo>
                    <a:pt x="77568" y="112549"/>
                  </a:lnTo>
                  <a:lnTo>
                    <a:pt x="77568" y="99937"/>
                  </a:lnTo>
                  <a:lnTo>
                    <a:pt x="73445" y="99937"/>
                  </a:lnTo>
                  <a:lnTo>
                    <a:pt x="73445" y="98551"/>
                  </a:lnTo>
                  <a:close/>
                  <a:moveTo>
                    <a:pt x="109392" y="6024"/>
                  </a:moveTo>
                  <a:cubicBezTo>
                    <a:pt x="105941" y="5750"/>
                    <a:pt x="100649" y="9243"/>
                    <a:pt x="93641" y="14185"/>
                  </a:cubicBezTo>
                  <a:lnTo>
                    <a:pt x="93641" y="34190"/>
                  </a:lnTo>
                  <a:lnTo>
                    <a:pt x="93458" y="34190"/>
                  </a:lnTo>
                  <a:cubicBezTo>
                    <a:pt x="93229" y="37813"/>
                    <a:pt x="92436" y="41275"/>
                    <a:pt x="91161" y="44485"/>
                  </a:cubicBezTo>
                  <a:cubicBezTo>
                    <a:pt x="98403" y="46950"/>
                    <a:pt x="103438" y="44225"/>
                    <a:pt x="107258" y="40380"/>
                  </a:cubicBezTo>
                  <a:cubicBezTo>
                    <a:pt x="111150" y="36463"/>
                    <a:pt x="114102" y="27993"/>
                    <a:pt x="114088" y="20861"/>
                  </a:cubicBezTo>
                  <a:cubicBezTo>
                    <a:pt x="114495" y="10444"/>
                    <a:pt x="112888" y="6301"/>
                    <a:pt x="109392" y="6024"/>
                  </a:cubicBezTo>
                  <a:close/>
                  <a:moveTo>
                    <a:pt x="10607" y="6024"/>
                  </a:moveTo>
                  <a:cubicBezTo>
                    <a:pt x="7111" y="6301"/>
                    <a:pt x="5504" y="10444"/>
                    <a:pt x="5911" y="20861"/>
                  </a:cubicBezTo>
                  <a:cubicBezTo>
                    <a:pt x="5897" y="27993"/>
                    <a:pt x="8849" y="36463"/>
                    <a:pt x="12741" y="40380"/>
                  </a:cubicBezTo>
                  <a:cubicBezTo>
                    <a:pt x="16574" y="44238"/>
                    <a:pt x="21629" y="46968"/>
                    <a:pt x="28912" y="44464"/>
                  </a:cubicBezTo>
                  <a:cubicBezTo>
                    <a:pt x="27645" y="41256"/>
                    <a:pt x="26859" y="37801"/>
                    <a:pt x="26639" y="34190"/>
                  </a:cubicBezTo>
                  <a:lnTo>
                    <a:pt x="26426" y="34190"/>
                  </a:lnTo>
                  <a:lnTo>
                    <a:pt x="26426" y="14232"/>
                  </a:lnTo>
                  <a:cubicBezTo>
                    <a:pt x="19384" y="9265"/>
                    <a:pt x="14069" y="5749"/>
                    <a:pt x="10607" y="6024"/>
                  </a:cubicBezTo>
                  <a:close/>
                  <a:moveTo>
                    <a:pt x="9691" y="15"/>
                  </a:moveTo>
                  <a:cubicBezTo>
                    <a:pt x="15111" y="328"/>
                    <a:pt x="21705" y="5426"/>
                    <a:pt x="26426" y="8245"/>
                  </a:cubicBezTo>
                  <a:lnTo>
                    <a:pt x="26426" y="5707"/>
                  </a:lnTo>
                  <a:cubicBezTo>
                    <a:pt x="25235" y="5395"/>
                    <a:pt x="24390" y="4500"/>
                    <a:pt x="24390" y="3449"/>
                  </a:cubicBezTo>
                  <a:cubicBezTo>
                    <a:pt x="24390" y="2112"/>
                    <a:pt x="25758" y="1028"/>
                    <a:pt x="27445" y="1028"/>
                  </a:cubicBezTo>
                  <a:lnTo>
                    <a:pt x="92622" y="1028"/>
                  </a:lnTo>
                  <a:cubicBezTo>
                    <a:pt x="94310" y="1028"/>
                    <a:pt x="95677" y="2112"/>
                    <a:pt x="95677" y="3449"/>
                  </a:cubicBezTo>
                  <a:cubicBezTo>
                    <a:pt x="95677" y="4500"/>
                    <a:pt x="94832" y="5395"/>
                    <a:pt x="93641" y="5707"/>
                  </a:cubicBezTo>
                  <a:lnTo>
                    <a:pt x="93641" y="8202"/>
                  </a:lnTo>
                  <a:cubicBezTo>
                    <a:pt x="98358" y="5376"/>
                    <a:pt x="104914" y="326"/>
                    <a:pt x="110308" y="15"/>
                  </a:cubicBezTo>
                  <a:cubicBezTo>
                    <a:pt x="115811" y="-302"/>
                    <a:pt x="120105" y="4310"/>
                    <a:pt x="119998" y="21239"/>
                  </a:cubicBezTo>
                  <a:cubicBezTo>
                    <a:pt x="119784" y="30215"/>
                    <a:pt x="116477" y="39118"/>
                    <a:pt x="111249" y="43685"/>
                  </a:cubicBezTo>
                  <a:cubicBezTo>
                    <a:pt x="106099" y="48184"/>
                    <a:pt x="98485" y="51984"/>
                    <a:pt x="89073" y="48762"/>
                  </a:cubicBezTo>
                  <a:cubicBezTo>
                    <a:pt x="84776" y="56343"/>
                    <a:pt x="77598" y="62016"/>
                    <a:pt x="69049" y="64330"/>
                  </a:cubicBezTo>
                  <a:lnTo>
                    <a:pt x="69049" y="68332"/>
                  </a:lnTo>
                  <a:cubicBezTo>
                    <a:pt x="70315" y="68562"/>
                    <a:pt x="71236" y="69470"/>
                    <a:pt x="71236" y="70549"/>
                  </a:cubicBezTo>
                  <a:lnTo>
                    <a:pt x="71236" y="79904"/>
                  </a:lnTo>
                  <a:cubicBezTo>
                    <a:pt x="71236" y="80983"/>
                    <a:pt x="70315" y="81891"/>
                    <a:pt x="69049" y="82121"/>
                  </a:cubicBezTo>
                  <a:lnTo>
                    <a:pt x="69049" y="85184"/>
                  </a:lnTo>
                  <a:cubicBezTo>
                    <a:pt x="69049" y="85573"/>
                    <a:pt x="68929" y="85939"/>
                    <a:pt x="68685" y="86249"/>
                  </a:cubicBezTo>
                  <a:cubicBezTo>
                    <a:pt x="83757" y="86965"/>
                    <a:pt x="94658" y="89496"/>
                    <a:pt x="95176" y="92486"/>
                  </a:cubicBezTo>
                  <a:lnTo>
                    <a:pt x="108922" y="92486"/>
                  </a:lnTo>
                  <a:lnTo>
                    <a:pt x="108922" y="120000"/>
                  </a:lnTo>
                  <a:lnTo>
                    <a:pt x="11145" y="120000"/>
                  </a:lnTo>
                  <a:lnTo>
                    <a:pt x="11145" y="92486"/>
                  </a:lnTo>
                  <a:lnTo>
                    <a:pt x="24186" y="92486"/>
                  </a:lnTo>
                  <a:cubicBezTo>
                    <a:pt x="24693" y="89455"/>
                    <a:pt x="35896" y="86889"/>
                    <a:pt x="51356" y="86219"/>
                  </a:cubicBezTo>
                  <a:cubicBezTo>
                    <a:pt x="51130" y="85915"/>
                    <a:pt x="51018" y="85560"/>
                    <a:pt x="51018" y="85184"/>
                  </a:cubicBezTo>
                  <a:lnTo>
                    <a:pt x="51018" y="82121"/>
                  </a:lnTo>
                  <a:cubicBezTo>
                    <a:pt x="49752" y="81891"/>
                    <a:pt x="48831" y="80983"/>
                    <a:pt x="48831" y="79904"/>
                  </a:cubicBezTo>
                  <a:lnTo>
                    <a:pt x="48831" y="70549"/>
                  </a:lnTo>
                  <a:cubicBezTo>
                    <a:pt x="48831" y="69470"/>
                    <a:pt x="49752" y="68562"/>
                    <a:pt x="51018" y="68332"/>
                  </a:cubicBezTo>
                  <a:lnTo>
                    <a:pt x="51018" y="64347"/>
                  </a:lnTo>
                  <a:cubicBezTo>
                    <a:pt x="42445" y="62018"/>
                    <a:pt x="35275" y="56324"/>
                    <a:pt x="30992" y="48744"/>
                  </a:cubicBezTo>
                  <a:cubicBezTo>
                    <a:pt x="21549" y="52001"/>
                    <a:pt x="13912" y="48194"/>
                    <a:pt x="8750" y="43685"/>
                  </a:cubicBezTo>
                  <a:cubicBezTo>
                    <a:pt x="3522" y="39118"/>
                    <a:pt x="215" y="30215"/>
                    <a:pt x="1" y="21239"/>
                  </a:cubicBezTo>
                  <a:cubicBezTo>
                    <a:pt x="-105" y="4310"/>
                    <a:pt x="4188" y="-302"/>
                    <a:pt x="9691" y="1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061946" y="1613345"/>
              <a:ext cx="5825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dirty="0" smtClean="0">
                  <a:solidFill>
                    <a:srgbClr val="FFFF00"/>
                  </a:solidFill>
                  <a:latin typeface="華康新特黑體(P)" pitchFamily="2" charset="-120"/>
                  <a:ea typeface="華康新特黑體(P)" pitchFamily="2" charset="-120"/>
                </a:rPr>
                <a:t>勝</a:t>
              </a:r>
              <a:endParaRPr lang="zh-TW" altLang="en-US" sz="2000" dirty="0">
                <a:solidFill>
                  <a:srgbClr val="FFFF00"/>
                </a:solidFill>
                <a:latin typeface="華康新特黑體(P)" pitchFamily="2" charset="-120"/>
                <a:ea typeface="華康新特黑體(P)" pitchFamily="2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3124200" y="3562350"/>
            <a:ext cx="672651" cy="806005"/>
            <a:chOff x="2971800" y="1613345"/>
            <a:chExt cx="672651" cy="806005"/>
          </a:xfrm>
        </p:grpSpPr>
        <p:sp>
          <p:nvSpPr>
            <p:cNvPr id="36" name="Shape 772"/>
            <p:cNvSpPr/>
            <p:nvPr/>
          </p:nvSpPr>
          <p:spPr>
            <a:xfrm>
              <a:off x="2971800" y="1657350"/>
              <a:ext cx="603842" cy="762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23" y="98551"/>
                  </a:moveTo>
                  <a:lnTo>
                    <a:pt x="46623" y="99937"/>
                  </a:lnTo>
                  <a:lnTo>
                    <a:pt x="42499" y="99937"/>
                  </a:lnTo>
                  <a:lnTo>
                    <a:pt x="42499" y="112549"/>
                  </a:lnTo>
                  <a:lnTo>
                    <a:pt x="46623" y="112549"/>
                  </a:lnTo>
                  <a:lnTo>
                    <a:pt x="46623" y="113935"/>
                  </a:lnTo>
                  <a:lnTo>
                    <a:pt x="73445" y="113935"/>
                  </a:lnTo>
                  <a:lnTo>
                    <a:pt x="73445" y="112549"/>
                  </a:lnTo>
                  <a:lnTo>
                    <a:pt x="77568" y="112549"/>
                  </a:lnTo>
                  <a:lnTo>
                    <a:pt x="77568" y="99937"/>
                  </a:lnTo>
                  <a:lnTo>
                    <a:pt x="73445" y="99937"/>
                  </a:lnTo>
                  <a:lnTo>
                    <a:pt x="73445" y="98551"/>
                  </a:lnTo>
                  <a:close/>
                  <a:moveTo>
                    <a:pt x="109392" y="6024"/>
                  </a:moveTo>
                  <a:cubicBezTo>
                    <a:pt x="105941" y="5750"/>
                    <a:pt x="100649" y="9243"/>
                    <a:pt x="93641" y="14185"/>
                  </a:cubicBezTo>
                  <a:lnTo>
                    <a:pt x="93641" y="34190"/>
                  </a:lnTo>
                  <a:lnTo>
                    <a:pt x="93458" y="34190"/>
                  </a:lnTo>
                  <a:cubicBezTo>
                    <a:pt x="93229" y="37813"/>
                    <a:pt x="92436" y="41275"/>
                    <a:pt x="91161" y="44485"/>
                  </a:cubicBezTo>
                  <a:cubicBezTo>
                    <a:pt x="98403" y="46950"/>
                    <a:pt x="103438" y="44225"/>
                    <a:pt x="107258" y="40380"/>
                  </a:cubicBezTo>
                  <a:cubicBezTo>
                    <a:pt x="111150" y="36463"/>
                    <a:pt x="114102" y="27993"/>
                    <a:pt x="114088" y="20861"/>
                  </a:cubicBezTo>
                  <a:cubicBezTo>
                    <a:pt x="114495" y="10444"/>
                    <a:pt x="112888" y="6301"/>
                    <a:pt x="109392" y="6024"/>
                  </a:cubicBezTo>
                  <a:close/>
                  <a:moveTo>
                    <a:pt x="10607" y="6024"/>
                  </a:moveTo>
                  <a:cubicBezTo>
                    <a:pt x="7111" y="6301"/>
                    <a:pt x="5504" y="10444"/>
                    <a:pt x="5911" y="20861"/>
                  </a:cubicBezTo>
                  <a:cubicBezTo>
                    <a:pt x="5897" y="27993"/>
                    <a:pt x="8849" y="36463"/>
                    <a:pt x="12741" y="40380"/>
                  </a:cubicBezTo>
                  <a:cubicBezTo>
                    <a:pt x="16574" y="44238"/>
                    <a:pt x="21629" y="46968"/>
                    <a:pt x="28912" y="44464"/>
                  </a:cubicBezTo>
                  <a:cubicBezTo>
                    <a:pt x="27645" y="41256"/>
                    <a:pt x="26859" y="37801"/>
                    <a:pt x="26639" y="34190"/>
                  </a:cubicBezTo>
                  <a:lnTo>
                    <a:pt x="26426" y="34190"/>
                  </a:lnTo>
                  <a:lnTo>
                    <a:pt x="26426" y="14232"/>
                  </a:lnTo>
                  <a:cubicBezTo>
                    <a:pt x="19384" y="9265"/>
                    <a:pt x="14069" y="5749"/>
                    <a:pt x="10607" y="6024"/>
                  </a:cubicBezTo>
                  <a:close/>
                  <a:moveTo>
                    <a:pt x="9691" y="15"/>
                  </a:moveTo>
                  <a:cubicBezTo>
                    <a:pt x="15111" y="328"/>
                    <a:pt x="21705" y="5426"/>
                    <a:pt x="26426" y="8245"/>
                  </a:cubicBezTo>
                  <a:lnTo>
                    <a:pt x="26426" y="5707"/>
                  </a:lnTo>
                  <a:cubicBezTo>
                    <a:pt x="25235" y="5395"/>
                    <a:pt x="24390" y="4500"/>
                    <a:pt x="24390" y="3449"/>
                  </a:cubicBezTo>
                  <a:cubicBezTo>
                    <a:pt x="24390" y="2112"/>
                    <a:pt x="25758" y="1028"/>
                    <a:pt x="27445" y="1028"/>
                  </a:cubicBezTo>
                  <a:lnTo>
                    <a:pt x="92622" y="1028"/>
                  </a:lnTo>
                  <a:cubicBezTo>
                    <a:pt x="94310" y="1028"/>
                    <a:pt x="95677" y="2112"/>
                    <a:pt x="95677" y="3449"/>
                  </a:cubicBezTo>
                  <a:cubicBezTo>
                    <a:pt x="95677" y="4500"/>
                    <a:pt x="94832" y="5395"/>
                    <a:pt x="93641" y="5707"/>
                  </a:cubicBezTo>
                  <a:lnTo>
                    <a:pt x="93641" y="8202"/>
                  </a:lnTo>
                  <a:cubicBezTo>
                    <a:pt x="98358" y="5376"/>
                    <a:pt x="104914" y="326"/>
                    <a:pt x="110308" y="15"/>
                  </a:cubicBezTo>
                  <a:cubicBezTo>
                    <a:pt x="115811" y="-302"/>
                    <a:pt x="120105" y="4310"/>
                    <a:pt x="119998" y="21239"/>
                  </a:cubicBezTo>
                  <a:cubicBezTo>
                    <a:pt x="119784" y="30215"/>
                    <a:pt x="116477" y="39118"/>
                    <a:pt x="111249" y="43685"/>
                  </a:cubicBezTo>
                  <a:cubicBezTo>
                    <a:pt x="106099" y="48184"/>
                    <a:pt x="98485" y="51984"/>
                    <a:pt x="89073" y="48762"/>
                  </a:cubicBezTo>
                  <a:cubicBezTo>
                    <a:pt x="84776" y="56343"/>
                    <a:pt x="77598" y="62016"/>
                    <a:pt x="69049" y="64330"/>
                  </a:cubicBezTo>
                  <a:lnTo>
                    <a:pt x="69049" y="68332"/>
                  </a:lnTo>
                  <a:cubicBezTo>
                    <a:pt x="70315" y="68562"/>
                    <a:pt x="71236" y="69470"/>
                    <a:pt x="71236" y="70549"/>
                  </a:cubicBezTo>
                  <a:lnTo>
                    <a:pt x="71236" y="79904"/>
                  </a:lnTo>
                  <a:cubicBezTo>
                    <a:pt x="71236" y="80983"/>
                    <a:pt x="70315" y="81891"/>
                    <a:pt x="69049" y="82121"/>
                  </a:cubicBezTo>
                  <a:lnTo>
                    <a:pt x="69049" y="85184"/>
                  </a:lnTo>
                  <a:cubicBezTo>
                    <a:pt x="69049" y="85573"/>
                    <a:pt x="68929" y="85939"/>
                    <a:pt x="68685" y="86249"/>
                  </a:cubicBezTo>
                  <a:cubicBezTo>
                    <a:pt x="83757" y="86965"/>
                    <a:pt x="94658" y="89496"/>
                    <a:pt x="95176" y="92486"/>
                  </a:cubicBezTo>
                  <a:lnTo>
                    <a:pt x="108922" y="92486"/>
                  </a:lnTo>
                  <a:lnTo>
                    <a:pt x="108922" y="120000"/>
                  </a:lnTo>
                  <a:lnTo>
                    <a:pt x="11145" y="120000"/>
                  </a:lnTo>
                  <a:lnTo>
                    <a:pt x="11145" y="92486"/>
                  </a:lnTo>
                  <a:lnTo>
                    <a:pt x="24186" y="92486"/>
                  </a:lnTo>
                  <a:cubicBezTo>
                    <a:pt x="24693" y="89455"/>
                    <a:pt x="35896" y="86889"/>
                    <a:pt x="51356" y="86219"/>
                  </a:cubicBezTo>
                  <a:cubicBezTo>
                    <a:pt x="51130" y="85915"/>
                    <a:pt x="51018" y="85560"/>
                    <a:pt x="51018" y="85184"/>
                  </a:cubicBezTo>
                  <a:lnTo>
                    <a:pt x="51018" y="82121"/>
                  </a:lnTo>
                  <a:cubicBezTo>
                    <a:pt x="49752" y="81891"/>
                    <a:pt x="48831" y="80983"/>
                    <a:pt x="48831" y="79904"/>
                  </a:cubicBezTo>
                  <a:lnTo>
                    <a:pt x="48831" y="70549"/>
                  </a:lnTo>
                  <a:cubicBezTo>
                    <a:pt x="48831" y="69470"/>
                    <a:pt x="49752" y="68562"/>
                    <a:pt x="51018" y="68332"/>
                  </a:cubicBezTo>
                  <a:lnTo>
                    <a:pt x="51018" y="64347"/>
                  </a:lnTo>
                  <a:cubicBezTo>
                    <a:pt x="42445" y="62018"/>
                    <a:pt x="35275" y="56324"/>
                    <a:pt x="30992" y="48744"/>
                  </a:cubicBezTo>
                  <a:cubicBezTo>
                    <a:pt x="21549" y="52001"/>
                    <a:pt x="13912" y="48194"/>
                    <a:pt x="8750" y="43685"/>
                  </a:cubicBezTo>
                  <a:cubicBezTo>
                    <a:pt x="3522" y="39118"/>
                    <a:pt x="215" y="30215"/>
                    <a:pt x="1" y="21239"/>
                  </a:cubicBezTo>
                  <a:cubicBezTo>
                    <a:pt x="-105" y="4310"/>
                    <a:pt x="4188" y="-302"/>
                    <a:pt x="9691" y="1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061946" y="1613345"/>
              <a:ext cx="5825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dirty="0" smtClean="0">
                  <a:solidFill>
                    <a:srgbClr val="FFFF00"/>
                  </a:solidFill>
                  <a:latin typeface="華康新特黑體(P)" pitchFamily="2" charset="-120"/>
                  <a:ea typeface="華康新特黑體(P)" pitchFamily="2" charset="-120"/>
                </a:rPr>
                <a:t>勝</a:t>
              </a:r>
              <a:endParaRPr lang="zh-TW" altLang="en-US" sz="2000" dirty="0">
                <a:solidFill>
                  <a:srgbClr val="FFFF00"/>
                </a:solidFill>
                <a:latin typeface="華康新特黑體(P)" pitchFamily="2" charset="-120"/>
                <a:ea typeface="華康新特黑體(P)" pitchFamily="2" charset="-120"/>
              </a:endParaRPr>
            </a:p>
          </p:txBody>
        </p:sp>
      </p:grpSp>
      <p:sp>
        <p:nvSpPr>
          <p:cNvPr id="39" name="Shape 374"/>
          <p:cNvSpPr txBox="1"/>
          <p:nvPr/>
        </p:nvSpPr>
        <p:spPr>
          <a:xfrm>
            <a:off x="356312" y="3943350"/>
            <a:ext cx="27513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i="0" u="none" strike="noStrike" cap="none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SD記憶卡、USB外接裝置</a:t>
            </a:r>
            <a:endParaRPr b="1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 rot="5400000">
            <a:off x="4348650" y="3176100"/>
            <a:ext cx="1524000" cy="467700"/>
          </a:xfrm>
          <a:prstGeom prst="trapezoid">
            <a:avLst>
              <a:gd name="adj" fmla="val 88321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err="1"/>
              <a:t>檔案預覽，即點即看</a:t>
            </a:r>
            <a:endParaRPr dirty="0"/>
          </a:p>
        </p:txBody>
      </p:sp>
      <p:sp>
        <p:nvSpPr>
          <p:cNvPr id="392" name="Shape 392"/>
          <p:cNvSpPr/>
          <p:nvPr/>
        </p:nvSpPr>
        <p:spPr>
          <a:xfrm>
            <a:off x="5181600" y="1733550"/>
            <a:ext cx="3489200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360度全景檔案瀏覽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98910"/>
            <a:ext cx="4419600" cy="346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536" y="2571750"/>
            <a:ext cx="2597264" cy="179230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/>
          <p:nvPr/>
        </p:nvSpPr>
        <p:spPr>
          <a:xfrm>
            <a:off x="5181600" y="1142150"/>
            <a:ext cx="3489250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支援音樂</a:t>
            </a: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、圖片</a:t>
            </a: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、影片</a:t>
            </a: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即</a:t>
            </a: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時預覽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5181600" y="2952750"/>
            <a:ext cx="1828800" cy="8382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支援VLC</a:t>
            </a:r>
            <a:r>
              <a:rPr 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Client串流播放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5181600" y="2343150"/>
            <a:ext cx="3489200" cy="4926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支援多裝置串流播放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0" name="Shape 4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5600" y="3333750"/>
            <a:ext cx="691444" cy="7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dirty="0" smtClean="0"/>
              <a:t>檔案分享的各類疑難雜症</a:t>
            </a:r>
            <a:endParaRPr dirty="0"/>
          </a:p>
        </p:txBody>
      </p:sp>
      <p:pic>
        <p:nvPicPr>
          <p:cNvPr id="16" name="圖片 15" descr="90443747_xxl.png"/>
          <p:cNvPicPr>
            <a:picLocks noChangeAspect="1"/>
          </p:cNvPicPr>
          <p:nvPr/>
        </p:nvPicPr>
        <p:blipFill>
          <a:blip r:embed="rId3"/>
          <a:srcRect t="6083"/>
          <a:stretch>
            <a:fillRect/>
          </a:stretch>
        </p:blipFill>
        <p:spPr>
          <a:xfrm>
            <a:off x="0" y="747874"/>
            <a:ext cx="6096000" cy="4039048"/>
          </a:xfrm>
          <a:prstGeom prst="rect">
            <a:avLst/>
          </a:prstGeom>
        </p:spPr>
      </p:pic>
      <p:sp>
        <p:nvSpPr>
          <p:cNvPr id="12" name="Shape 407"/>
          <p:cNvSpPr txBox="1"/>
          <p:nvPr/>
        </p:nvSpPr>
        <p:spPr>
          <a:xfrm>
            <a:off x="3130893" y="1274476"/>
            <a:ext cx="5555907" cy="6084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如何簡易迅速地將檔案分享給團隊成員</a:t>
            </a:r>
            <a:r>
              <a:rPr 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408"/>
          <p:cNvSpPr txBox="1"/>
          <p:nvPr/>
        </p:nvSpPr>
        <p:spPr>
          <a:xfrm>
            <a:off x="3124200" y="2036701"/>
            <a:ext cx="5556560" cy="6096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如何快速蒐集團隊的檔案，彙整到共用空間中</a:t>
            </a:r>
            <a:r>
              <a:rPr 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409"/>
          <p:cNvSpPr txBox="1"/>
          <p:nvPr/>
        </p:nvSpPr>
        <p:spPr>
          <a:xfrm>
            <a:off x="3124200" y="2800126"/>
            <a:ext cx="5555907" cy="6084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如何加強檔案分享的安全性，不被有心人取得</a:t>
            </a:r>
            <a:r>
              <a:rPr 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Shape 410"/>
          <p:cNvSpPr txBox="1"/>
          <p:nvPr/>
        </p:nvSpPr>
        <p:spPr>
          <a:xfrm>
            <a:off x="3124200" y="3562350"/>
            <a:ext cx="5555907" cy="6096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如何追蹤和管理分享中的檔案？</a:t>
            </a:r>
            <a:endParaRPr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-228600" y="4629150"/>
            <a:ext cx="9677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8" name="Shape 408"/>
          <p:cNvSpPr/>
          <p:nvPr/>
        </p:nvSpPr>
        <p:spPr>
          <a:xfrm>
            <a:off x="380999" y="3063837"/>
            <a:ext cx="4177675" cy="1996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1200" y="3022162"/>
            <a:ext cx="2590800" cy="203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7" name="Shape 407"/>
          <p:cNvSpPr/>
          <p:nvPr/>
        </p:nvSpPr>
        <p:spPr>
          <a:xfrm>
            <a:off x="380999" y="917037"/>
            <a:ext cx="4191001" cy="2010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978964" y="888562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0" name="Shape 410"/>
          <p:cNvSpPr/>
          <p:nvPr/>
        </p:nvSpPr>
        <p:spPr>
          <a:xfrm>
            <a:off x="4672500" y="3038284"/>
            <a:ext cx="4166700" cy="2022228"/>
          </a:xfrm>
          <a:prstGeom prst="rect">
            <a:avLst/>
          </a:prstGeom>
          <a:solidFill>
            <a:srgbClr val="DBC5D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648200" y="3003112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9" name="Shape 409"/>
          <p:cNvSpPr/>
          <p:nvPr/>
        </p:nvSpPr>
        <p:spPr>
          <a:xfrm>
            <a:off x="4672500" y="917037"/>
            <a:ext cx="4166700" cy="2010600"/>
          </a:xfrm>
          <a:prstGeom prst="rect">
            <a:avLst/>
          </a:prstGeom>
          <a:solidFill>
            <a:srgbClr val="FFCCCC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48200" y="888562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err="1"/>
              <a:t>檔案分享安全又便利</a:t>
            </a:r>
            <a:endParaRPr dirty="0"/>
          </a:p>
        </p:txBody>
      </p:sp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rcRect r="18288"/>
          <a:stretch>
            <a:fillRect/>
          </a:stretch>
        </p:blipFill>
        <p:spPr>
          <a:xfrm>
            <a:off x="2017056" y="951314"/>
            <a:ext cx="2521324" cy="192807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7467600" y="3255837"/>
            <a:ext cx="1097575" cy="394200"/>
          </a:xfrm>
          <a:prstGeom prst="rect">
            <a:avLst/>
          </a:prstGeom>
          <a:solidFill>
            <a:srgbClr val="B73BBA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有效期限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7467600" y="3859312"/>
            <a:ext cx="1097575" cy="394200"/>
          </a:xfrm>
          <a:prstGeom prst="rect">
            <a:avLst/>
          </a:prstGeom>
          <a:solidFill>
            <a:srgbClr val="B73BBA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密碼保護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7467600" y="4421162"/>
            <a:ext cx="1097575" cy="394200"/>
          </a:xfrm>
          <a:prstGeom prst="rect">
            <a:avLst/>
          </a:prstGeom>
          <a:solidFill>
            <a:srgbClr val="B73BBA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SSL </a:t>
            </a: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加密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5" name="Shape 41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981200" y="3085186"/>
            <a:ext cx="2514600" cy="198744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16" name="Shape 416"/>
          <p:cNvSpPr txBox="1"/>
          <p:nvPr/>
        </p:nvSpPr>
        <p:spPr>
          <a:xfrm>
            <a:off x="685800" y="1193362"/>
            <a:ext cx="1126800" cy="3942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檔案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685800" y="1759087"/>
            <a:ext cx="1111625" cy="3942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資料夾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685800" y="2326012"/>
            <a:ext cx="1111625" cy="3942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隨選分享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685801" y="3859312"/>
            <a:ext cx="1066800" cy="394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自訂網域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685801" y="3255837"/>
            <a:ext cx="1066800" cy="394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2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Smartshare</a:t>
            </a:r>
            <a:endParaRPr sz="1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21" name="Shape 42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648199" y="1042155"/>
            <a:ext cx="2514601" cy="190261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Shape 422"/>
          <p:cNvSpPr txBox="1"/>
          <p:nvPr/>
        </p:nvSpPr>
        <p:spPr>
          <a:xfrm>
            <a:off x="7391400" y="1193362"/>
            <a:ext cx="1125199" cy="3942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NAS使用者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7391400" y="1759087"/>
            <a:ext cx="1125199" cy="3942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Email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7391400" y="2326012"/>
            <a:ext cx="1125199" cy="3942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更多社群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25" name="Shape 42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039516" y="3860362"/>
            <a:ext cx="2199067" cy="985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/>
          <p:nvPr/>
        </p:nvSpPr>
        <p:spPr>
          <a:xfrm>
            <a:off x="3515781" y="1767264"/>
            <a:ext cx="2305800" cy="2305800"/>
          </a:xfrm>
          <a:prstGeom prst="pie">
            <a:avLst>
              <a:gd name="adj1" fmla="val 16200000"/>
              <a:gd name="adj2" fmla="val 0"/>
            </a:avLst>
          </a:prstGeom>
          <a:solidFill>
            <a:srgbClr val="C0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4773402" y="2218274"/>
            <a:ext cx="851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多元</a:t>
            </a:r>
            <a:endParaRPr lang="en-US" sz="18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管道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3515781" y="1893977"/>
            <a:ext cx="2305800" cy="2305800"/>
          </a:xfrm>
          <a:prstGeom prst="pie">
            <a:avLst>
              <a:gd name="adj1" fmla="val 0"/>
              <a:gd name="adj2" fmla="val 5400000"/>
            </a:avLst>
          </a:prstGeom>
          <a:solidFill>
            <a:srgbClr val="7030A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4773402" y="3124148"/>
            <a:ext cx="851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安全</a:t>
            </a:r>
            <a:endParaRPr lang="en-US" sz="18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3402516" y="1893977"/>
            <a:ext cx="2305800" cy="2305800"/>
          </a:xfrm>
          <a:prstGeom prst="pie">
            <a:avLst>
              <a:gd name="adj1" fmla="val 5400000"/>
              <a:gd name="adj2" fmla="val 10800000"/>
            </a:avLst>
          </a:prstGeom>
          <a:solidFill>
            <a:schemeClr val="accent4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3581400" y="3159450"/>
            <a:ext cx="10047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自訂</a:t>
            </a:r>
            <a:endParaRPr lang="en-US" sz="18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網域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3415964" y="1767264"/>
            <a:ext cx="2305800" cy="230580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3626647" y="2218274"/>
            <a:ext cx="851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彈性</a:t>
            </a:r>
            <a:endParaRPr lang="en-US" sz="18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685801" y="4421162"/>
            <a:ext cx="1066800" cy="394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彈性選擇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" name="Shape 186" descr="Image result for crown icon 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 flipH="1">
            <a:off x="6858000" y="2031562"/>
            <a:ext cx="766771" cy="76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186" descr="Image result for crown icon 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 flipH="1">
            <a:off x="76200" y="4095750"/>
            <a:ext cx="766771" cy="766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dirty="0" smtClean="0"/>
              <a:t>三步驟，輕鬆分享檔案</a:t>
            </a:r>
            <a:endParaRPr dirty="0"/>
          </a:p>
        </p:txBody>
      </p:sp>
      <p:sp>
        <p:nvSpPr>
          <p:cNvPr id="28" name="Shape 459"/>
          <p:cNvSpPr/>
          <p:nvPr/>
        </p:nvSpPr>
        <p:spPr>
          <a:xfrm>
            <a:off x="1143000" y="1352550"/>
            <a:ext cx="3352800" cy="808039"/>
          </a:xfrm>
          <a:prstGeom prst="rect">
            <a:avLst/>
          </a:prstGeom>
          <a:solidFill>
            <a:srgbClr val="9BCC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00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挑選資料夾與檔案</a:t>
            </a:r>
            <a:endParaRPr sz="24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" name="Shape 454"/>
          <p:cNvSpPr/>
          <p:nvPr/>
        </p:nvSpPr>
        <p:spPr>
          <a:xfrm rot="16200000">
            <a:off x="688578" y="1179169"/>
            <a:ext cx="832643" cy="1143000"/>
          </a:xfrm>
          <a:prstGeom prst="flowChartOffpageConnector">
            <a:avLst/>
          </a:prstGeom>
          <a:solidFill>
            <a:srgbClr val="467A75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vert="eaVert" wrap="square" lIns="91425" tIns="91425" rIns="91425" bIns="91425" anchor="ctr" anchorCtr="0">
            <a:noAutofit/>
          </a:bodyPr>
          <a:lstStyle/>
          <a:p>
            <a:endParaRPr lang="en-US" altLang="zh-TW" sz="2000" b="1" dirty="0" smtClean="0"/>
          </a:p>
          <a:p>
            <a:endParaRPr lang="en-US" altLang="zh-TW" sz="2000" b="1" dirty="0" smtClean="0"/>
          </a:p>
          <a:p>
            <a:pPr marL="18000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  <a:endParaRPr lang="en-US" altLang="zh-TW" sz="2000" b="1" dirty="0" smtClean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000"/>
            <a:r>
              <a:rPr lang="zh-TW" altLang="en-US" sz="20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檔案</a:t>
            </a:r>
          </a:p>
          <a:p>
            <a:r>
              <a:rPr lang="zh-TW" altLang="en-US" sz="2000" dirty="0" smtClean="0"/>
              <a:t/>
            </a:r>
            <a:br>
              <a:rPr lang="zh-TW" altLang="en-US" sz="2000" dirty="0" smtClean="0"/>
            </a:br>
            <a:endParaRPr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Shape 459"/>
          <p:cNvSpPr/>
          <p:nvPr/>
        </p:nvSpPr>
        <p:spPr>
          <a:xfrm>
            <a:off x="1143000" y="2286267"/>
            <a:ext cx="3352800" cy="808039"/>
          </a:xfrm>
          <a:prstGeom prst="rect">
            <a:avLst/>
          </a:prstGeom>
          <a:solidFill>
            <a:srgbClr val="9BCC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0000" lvl="0">
              <a:buClr>
                <a:srgbClr val="000000"/>
              </a:buClr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網域、安全設定</a:t>
            </a:r>
            <a:endParaRPr lang="zh-TW" altLang="en-US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454"/>
          <p:cNvSpPr/>
          <p:nvPr/>
        </p:nvSpPr>
        <p:spPr>
          <a:xfrm rot="16200000">
            <a:off x="688578" y="2119324"/>
            <a:ext cx="832643" cy="1143000"/>
          </a:xfrm>
          <a:prstGeom prst="flowChartOffpageConnector">
            <a:avLst/>
          </a:prstGeom>
          <a:solidFill>
            <a:srgbClr val="467A75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vert="eaVert" wrap="square" lIns="91425" tIns="91425" rIns="91425" bIns="91425" anchor="ctr" anchorCtr="0">
            <a:noAutofit/>
          </a:bodyPr>
          <a:lstStyle/>
          <a:p>
            <a:endParaRPr lang="en-US" altLang="zh-TW" sz="2000" b="1" dirty="0" smtClean="0"/>
          </a:p>
          <a:p>
            <a:endParaRPr lang="en-US" altLang="zh-TW" sz="2000" b="1" dirty="0" smtClean="0"/>
          </a:p>
          <a:p>
            <a:pPr marL="180000"/>
            <a:r>
              <a:rPr lang="en-US" sz="20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分享設定</a:t>
            </a:r>
            <a:endParaRPr lang="zh-TW" altLang="en-US" sz="2000" b="1" dirty="0" smtClean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 smtClean="0"/>
              <a:t/>
            </a:r>
            <a:br>
              <a:rPr lang="zh-TW" altLang="en-US" sz="2000" dirty="0" smtClean="0"/>
            </a:br>
            <a:endParaRPr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459"/>
          <p:cNvSpPr/>
          <p:nvPr/>
        </p:nvSpPr>
        <p:spPr>
          <a:xfrm>
            <a:off x="1143000" y="3257550"/>
            <a:ext cx="3352800" cy="808039"/>
          </a:xfrm>
          <a:prstGeom prst="rect">
            <a:avLst/>
          </a:prstGeom>
          <a:solidFill>
            <a:srgbClr val="9BCC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0000" lvl="0">
              <a:buClr>
                <a:srgbClr val="000000"/>
              </a:buClr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社群、</a:t>
            </a:r>
            <a:r>
              <a:rPr 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使用者</a:t>
            </a:r>
            <a:endParaRPr lang="zh-TW" altLang="en-US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Shape 454"/>
          <p:cNvSpPr/>
          <p:nvPr/>
        </p:nvSpPr>
        <p:spPr>
          <a:xfrm rot="16200000">
            <a:off x="688578" y="3079763"/>
            <a:ext cx="832643" cy="1143000"/>
          </a:xfrm>
          <a:prstGeom prst="flowChartOffpageConnector">
            <a:avLst/>
          </a:prstGeom>
          <a:solidFill>
            <a:srgbClr val="467A75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vert="eaVert" wrap="square" lIns="91425" tIns="91425" rIns="91425" bIns="91425" anchor="ctr" anchorCtr="0">
            <a:noAutofit/>
          </a:bodyPr>
          <a:lstStyle/>
          <a:p>
            <a:endParaRPr lang="en-US" altLang="zh-TW" sz="2000" b="1" dirty="0" smtClean="0"/>
          </a:p>
          <a:p>
            <a:endParaRPr lang="en-US" altLang="zh-TW" sz="2000" b="1" dirty="0" smtClean="0"/>
          </a:p>
          <a:p>
            <a:pPr marL="180000"/>
            <a:r>
              <a:rPr lang="en-US" sz="20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傳送連結</a:t>
            </a:r>
            <a:endParaRPr lang="zh-TW" altLang="en-US" sz="2000" b="1" dirty="0" smtClean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 smtClean="0"/>
              <a:t/>
            </a:r>
            <a:br>
              <a:rPr lang="zh-TW" altLang="en-US" sz="2000" dirty="0" smtClean="0"/>
            </a:br>
            <a:endParaRPr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 descr="34405218_x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19150"/>
            <a:ext cx="3669314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err="1"/>
              <a:t>快照管理，信手可得</a:t>
            </a:r>
            <a:endParaRPr dirty="0"/>
          </a:p>
        </p:txBody>
      </p:sp>
      <p:pic>
        <p:nvPicPr>
          <p:cNvPr id="446" name="Shape 4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2880" y="1587450"/>
            <a:ext cx="3668100" cy="22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76"/>
          <p:cNvSpPr txBox="1"/>
          <p:nvPr/>
        </p:nvSpPr>
        <p:spPr>
          <a:xfrm>
            <a:off x="2667000" y="4143450"/>
            <a:ext cx="3733800" cy="4857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sz="1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1+1 &gt; 2    (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一個介面滿足兩倍需求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019550"/>
            <a:ext cx="604827" cy="64314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895600" y="97155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QTS 4.3.4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全新設計</a:t>
            </a:r>
            <a:endParaRPr lang="zh-TW" altLang="en-US" sz="28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32"/>
          <p:cNvGrpSpPr/>
          <p:nvPr/>
        </p:nvGrpSpPr>
        <p:grpSpPr>
          <a:xfrm>
            <a:off x="6477000" y="1200150"/>
            <a:ext cx="2209800" cy="2743200"/>
            <a:chOff x="6477000" y="1200150"/>
            <a:chExt cx="2209800" cy="2743200"/>
          </a:xfrm>
        </p:grpSpPr>
        <p:sp>
          <p:nvSpPr>
            <p:cNvPr id="16" name="圓角矩形 15"/>
            <p:cNvSpPr/>
            <p:nvPr/>
          </p:nvSpPr>
          <p:spPr>
            <a:xfrm>
              <a:off x="6477000" y="1288525"/>
              <a:ext cx="2209800" cy="265482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Shape 144"/>
            <p:cNvSpPr/>
            <p:nvPr/>
          </p:nvSpPr>
          <p:spPr>
            <a:xfrm>
              <a:off x="6629400" y="1200150"/>
              <a:ext cx="1905000" cy="53340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快照總管</a:t>
              </a:r>
              <a:endParaRPr lang="zh-TW" altLang="en-US" sz="2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" name="Shape 144"/>
            <p:cNvSpPr/>
            <p:nvPr/>
          </p:nvSpPr>
          <p:spPr>
            <a:xfrm>
              <a:off x="6629400" y="1990722"/>
              <a:ext cx="1905000" cy="42862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>
              <a:solidFill>
                <a:srgbClr val="0070C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版本查看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0" name="Shape 144"/>
            <p:cNvSpPr/>
            <p:nvPr/>
          </p:nvSpPr>
          <p:spPr>
            <a:xfrm>
              <a:off x="6629400" y="2600322"/>
              <a:ext cx="1905000" cy="42862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>
              <a:solidFill>
                <a:srgbClr val="0070C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檔案還原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1" name="Shape 144"/>
            <p:cNvSpPr/>
            <p:nvPr/>
          </p:nvSpPr>
          <p:spPr>
            <a:xfrm>
              <a:off x="6629400" y="3209922"/>
              <a:ext cx="1905000" cy="42862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>
              <a:solidFill>
                <a:srgbClr val="0070C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快照保險庫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群組 33"/>
          <p:cNvGrpSpPr/>
          <p:nvPr/>
        </p:nvGrpSpPr>
        <p:grpSpPr>
          <a:xfrm>
            <a:off x="228600" y="1200150"/>
            <a:ext cx="2209800" cy="2743200"/>
            <a:chOff x="6477000" y="1200150"/>
            <a:chExt cx="2209800" cy="2743200"/>
          </a:xfrm>
        </p:grpSpPr>
        <p:sp>
          <p:nvSpPr>
            <p:cNvPr id="35" name="圓角矩形 34"/>
            <p:cNvSpPr/>
            <p:nvPr/>
          </p:nvSpPr>
          <p:spPr>
            <a:xfrm>
              <a:off x="6477000" y="1288525"/>
              <a:ext cx="2209800" cy="265482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Shape 144"/>
            <p:cNvSpPr/>
            <p:nvPr/>
          </p:nvSpPr>
          <p:spPr>
            <a:xfrm>
              <a:off x="6629400" y="1200150"/>
              <a:ext cx="1905000" cy="53340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20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檔案總管</a:t>
              </a:r>
              <a:endParaRPr lang="zh-TW" altLang="en-US" sz="20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7" name="Shape 144"/>
            <p:cNvSpPr/>
            <p:nvPr/>
          </p:nvSpPr>
          <p:spPr>
            <a:xfrm>
              <a:off x="6629400" y="1990722"/>
              <a:ext cx="1905000" cy="42862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>
              <a:solidFill>
                <a:srgbClr val="0070C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檔案查看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8" name="Shape 144"/>
            <p:cNvSpPr/>
            <p:nvPr/>
          </p:nvSpPr>
          <p:spPr>
            <a:xfrm>
              <a:off x="6629400" y="2600322"/>
              <a:ext cx="1905000" cy="42862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>
              <a:solidFill>
                <a:srgbClr val="0070C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即時預覽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Shape 144"/>
            <p:cNvSpPr/>
            <p:nvPr/>
          </p:nvSpPr>
          <p:spPr>
            <a:xfrm>
              <a:off x="6629400" y="3209922"/>
              <a:ext cx="1905000" cy="42862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>
              <a:solidFill>
                <a:srgbClr val="0070C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多來源管理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9151996" cy="5147998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533400" y="2038350"/>
            <a:ext cx="4648200" cy="1114425"/>
            <a:chOff x="457200" y="2038350"/>
            <a:chExt cx="4648200" cy="1114425"/>
          </a:xfrm>
        </p:grpSpPr>
        <p:sp>
          <p:nvSpPr>
            <p:cNvPr id="22" name="Shape 310"/>
            <p:cNvSpPr txBox="1">
              <a:spLocks/>
            </p:cNvSpPr>
            <p:nvPr/>
          </p:nvSpPr>
          <p:spPr>
            <a:xfrm>
              <a:off x="1600200" y="2038350"/>
              <a:ext cx="3505200" cy="1114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buClr>
                  <a:srgbClr val="002060"/>
                </a:buClr>
                <a:buSzPts val="6000"/>
              </a:pPr>
              <a:r>
                <a:rPr lang="en-US" sz="5400" b="1" dirty="0" err="1" smtClean="0">
                  <a:solidFill>
                    <a:srgbClr val="002060"/>
                  </a:solidFill>
                  <a:latin typeface="+mn-lt"/>
                  <a:ea typeface="微軟正黑體" pitchFamily="34" charset="-120"/>
                </a:rPr>
                <a:t>Qfile</a:t>
              </a:r>
              <a:endParaRPr lang="en-US" sz="5400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endParaRPr>
            </a:p>
            <a:p>
              <a:pPr lvl="0">
                <a:buClr>
                  <a:srgbClr val="002060"/>
                </a:buClr>
                <a:buSzPts val="6000"/>
              </a:pPr>
              <a:r>
                <a:rPr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海量資料隨身攜帶</a:t>
              </a:r>
              <a:endPara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pic>
          <p:nvPicPr>
            <p:cNvPr id="24" name="圖片 23" descr="Qfile ic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114550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圖片 5" descr="22234066_xx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295400"/>
            <a:ext cx="3486150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Qfi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8" y="1428750"/>
            <a:ext cx="2635857" cy="2971800"/>
          </a:xfrm>
          <a:prstGeom prst="rect">
            <a:avLst/>
          </a:prstGeom>
        </p:spPr>
      </p:pic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Qfile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 </a:t>
            </a:r>
            <a:endParaRPr dirty="0"/>
          </a:p>
        </p:txBody>
      </p:sp>
      <p:grpSp>
        <p:nvGrpSpPr>
          <p:cNvPr id="34" name="群組 33"/>
          <p:cNvGrpSpPr/>
          <p:nvPr/>
        </p:nvGrpSpPr>
        <p:grpSpPr>
          <a:xfrm>
            <a:off x="5410200" y="1047750"/>
            <a:ext cx="3200400" cy="1882521"/>
            <a:chOff x="457200" y="1097089"/>
            <a:chExt cx="3200400" cy="1882521"/>
          </a:xfrm>
        </p:grpSpPr>
        <p:pic>
          <p:nvPicPr>
            <p:cNvPr id="15" name="圖片 14" descr="TAG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097089"/>
              <a:ext cx="3200400" cy="1882521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634999" y="1295960"/>
              <a:ext cx="2933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一覽所有檔案</a:t>
              </a:r>
              <a:endParaRPr lang="zh-TW" altLang="en-US" sz="2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635000" y="1657350"/>
              <a:ext cx="2755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本機檔案</a:t>
              </a:r>
            </a:p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雲端服務掛載</a:t>
              </a:r>
            </a:p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遠端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連線</a:t>
              </a:r>
            </a:p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外接裝置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5410200" y="2878857"/>
            <a:ext cx="3200400" cy="1882521"/>
            <a:chOff x="457200" y="2876550"/>
            <a:chExt cx="3200400" cy="1882521"/>
          </a:xfrm>
        </p:grpSpPr>
        <p:pic>
          <p:nvPicPr>
            <p:cNvPr id="21" name="圖片 20" descr="TAG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876550"/>
              <a:ext cx="3200400" cy="1882521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634999" y="3075421"/>
              <a:ext cx="2933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自動上傳</a:t>
              </a:r>
              <a:endParaRPr lang="zh-TW" altLang="en-US" sz="2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635000" y="3522643"/>
              <a:ext cx="2755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支援照片、影片、檔案自動上傳</a:t>
              </a:r>
            </a:p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資訊列隨時掌控備份進度</a:t>
              </a: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2438400" y="1047750"/>
            <a:ext cx="3200400" cy="1882521"/>
            <a:chOff x="5257800" y="1070229"/>
            <a:chExt cx="3200400" cy="1882521"/>
          </a:xfrm>
        </p:grpSpPr>
        <p:pic>
          <p:nvPicPr>
            <p:cNvPr id="24" name="圖片 23" descr="TAG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800" y="1070229"/>
              <a:ext cx="3200400" cy="1882521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5435599" y="1269100"/>
              <a:ext cx="2933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收發連結，自在瀏覽</a:t>
              </a: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435600" y="1855565"/>
              <a:ext cx="27559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支援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File Station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分享設定</a:t>
              </a:r>
            </a:p>
            <a:p>
              <a:pPr marL="457200" lvl="0" indent="-317500">
                <a:buSzPts val="1400"/>
                <a:buAutoNum type="arabicPeriod"/>
              </a:pPr>
              <a:r>
                <a:rPr lang="en-US" altLang="zh-TW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Qfile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開啟分享連結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2438400" y="2876550"/>
            <a:ext cx="3200400" cy="1882521"/>
            <a:chOff x="5257800" y="2899029"/>
            <a:chExt cx="3200400" cy="1882521"/>
          </a:xfrm>
        </p:grpSpPr>
        <p:pic>
          <p:nvPicPr>
            <p:cNvPr id="27" name="圖片 26" descr="TAG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800" y="2899029"/>
              <a:ext cx="3200400" cy="1882521"/>
            </a:xfrm>
            <a:prstGeom prst="rect">
              <a:avLst/>
            </a:prstGeom>
          </p:spPr>
        </p:pic>
        <p:sp>
          <p:nvSpPr>
            <p:cNvPr id="28" name="文字方塊 27"/>
            <p:cNvSpPr txBox="1"/>
            <p:nvPr/>
          </p:nvSpPr>
          <p:spPr>
            <a:xfrm>
              <a:off x="5435599" y="3097900"/>
              <a:ext cx="2933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安全把關，刻不容緩</a:t>
              </a: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5435600" y="3562350"/>
              <a:ext cx="29337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317500">
                <a:buSzPts val="1400"/>
                <a:buAutoNum type="arabicPeriod"/>
              </a:pP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QNAP ID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匯入連線資訊</a:t>
              </a:r>
            </a:p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兩階段認證</a:t>
              </a:r>
            </a:p>
            <a:p>
              <a:pPr marL="457200" lvl="0" indent="-317500">
                <a:buSzPts val="1400"/>
                <a:buAutoNum type="arabicPeriod"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密碼與指紋辨識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Qfile</a:t>
            </a:r>
            <a:r>
              <a:rPr lang="en-US" dirty="0"/>
              <a:t> </a:t>
            </a:r>
            <a:r>
              <a:rPr lang="en-US" dirty="0" err="1"/>
              <a:t>一覽所有檔案</a:t>
            </a:r>
            <a:r>
              <a:rPr lang="en-US" dirty="0"/>
              <a:t> </a:t>
            </a:r>
            <a:endParaRPr dirty="0"/>
          </a:p>
        </p:txBody>
      </p:sp>
      <p:grpSp>
        <p:nvGrpSpPr>
          <p:cNvPr id="20" name="群組 19"/>
          <p:cNvGrpSpPr/>
          <p:nvPr/>
        </p:nvGrpSpPr>
        <p:grpSpPr>
          <a:xfrm>
            <a:off x="0" y="819150"/>
            <a:ext cx="3108960" cy="3657600"/>
            <a:chOff x="3404225" y="1239925"/>
            <a:chExt cx="2264102" cy="2663649"/>
          </a:xfrm>
        </p:grpSpPr>
        <p:pic>
          <p:nvPicPr>
            <p:cNvPr id="486" name="Shape 4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Shape 4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矩形 15"/>
          <p:cNvSpPr/>
          <p:nvPr/>
        </p:nvSpPr>
        <p:spPr>
          <a:xfrm>
            <a:off x="838200" y="2800350"/>
            <a:ext cx="1447800" cy="1143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4">
            <a:alphaModFix/>
          </a:blip>
          <a:srcRect t="55287"/>
          <a:stretch/>
        </p:blipFill>
        <p:spPr>
          <a:xfrm>
            <a:off x="1940700" y="1581150"/>
            <a:ext cx="2391900" cy="1902300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9" name="直線接點 18"/>
          <p:cNvCxnSpPr/>
          <p:nvPr/>
        </p:nvCxnSpPr>
        <p:spPr>
          <a:xfrm>
            <a:off x="4267200" y="1733550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4267200" y="2056599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4267200" y="3010701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4267200" y="3333750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Shape 485"/>
          <p:cNvSpPr txBox="1"/>
          <p:nvPr/>
        </p:nvSpPr>
        <p:spPr>
          <a:xfrm>
            <a:off x="5674500" y="14287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外接裝置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Shape 485"/>
          <p:cNvSpPr txBox="1"/>
          <p:nvPr/>
        </p:nvSpPr>
        <p:spPr>
          <a:xfrm>
            <a:off x="5674500" y="18859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本機檔案</a:t>
            </a:r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485"/>
          <p:cNvSpPr txBox="1"/>
          <p:nvPr/>
        </p:nvSpPr>
        <p:spPr>
          <a:xfrm>
            <a:off x="5674500" y="27241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遠端</a:t>
            </a:r>
            <a:r>
              <a:rPr 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485"/>
          <p:cNvSpPr txBox="1"/>
          <p:nvPr/>
        </p:nvSpPr>
        <p:spPr>
          <a:xfrm>
            <a:off x="5674500" y="31813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雲端服務</a:t>
            </a:r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/>
        </p:nvSpPr>
        <p:spPr>
          <a:xfrm>
            <a:off x="3433750" y="1469487"/>
            <a:ext cx="5314800" cy="2856900"/>
          </a:xfrm>
          <a:prstGeom prst="roundRect">
            <a:avLst>
              <a:gd name="adj" fmla="val 6466"/>
            </a:avLst>
          </a:prstGeom>
          <a:solidFill>
            <a:srgbClr val="D0F2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392"/>
          <p:cNvSpPr/>
          <p:nvPr/>
        </p:nvSpPr>
        <p:spPr>
          <a:xfrm>
            <a:off x="6096000" y="1430787"/>
            <a:ext cx="2209800" cy="838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13"/>
          <p:cNvSpPr/>
          <p:nvPr/>
        </p:nvSpPr>
        <p:spPr>
          <a:xfrm>
            <a:off x="6096000" y="1811787"/>
            <a:ext cx="2209800" cy="457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501"/>
          <p:cNvSpPr/>
          <p:nvPr/>
        </p:nvSpPr>
        <p:spPr>
          <a:xfrm>
            <a:off x="609600" y="1506987"/>
            <a:ext cx="2209800" cy="2856900"/>
          </a:xfrm>
          <a:prstGeom prst="roundRect">
            <a:avLst>
              <a:gd name="adj" fmla="val 6466"/>
            </a:avLst>
          </a:prstGeom>
          <a:solidFill>
            <a:srgbClr val="FF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分享連結</a:t>
            </a:r>
            <a:r>
              <a:rPr lang="en-US" dirty="0"/>
              <a:t> </a:t>
            </a:r>
            <a:r>
              <a:rPr lang="en-US" dirty="0" err="1"/>
              <a:t>自在瀏覽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503" name="Shape 503"/>
          <p:cNvSpPr txBox="1"/>
          <p:nvPr/>
        </p:nvSpPr>
        <p:spPr>
          <a:xfrm>
            <a:off x="609599" y="986175"/>
            <a:ext cx="2209801" cy="407100"/>
          </a:xfrm>
          <a:prstGeom prst="rect">
            <a:avLst/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以手機瀏覽器開啟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825" y="1454856"/>
            <a:ext cx="2478901" cy="291635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/>
          <p:nvPr/>
        </p:nvSpPr>
        <p:spPr>
          <a:xfrm>
            <a:off x="3950792" y="1871811"/>
            <a:ext cx="1170900" cy="20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06" name="Shape 5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4968" y="1861212"/>
            <a:ext cx="1182624" cy="210351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 txBox="1"/>
          <p:nvPr/>
        </p:nvSpPr>
        <p:spPr>
          <a:xfrm>
            <a:off x="3564589" y="971550"/>
            <a:ext cx="20148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以Qfile開啟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08" name="Shape 5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2751" y="2300959"/>
            <a:ext cx="1053049" cy="18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4300" y="2300964"/>
            <a:ext cx="1053049" cy="18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50" y="1454781"/>
            <a:ext cx="2478901" cy="291635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/>
          <p:nvPr/>
        </p:nvSpPr>
        <p:spPr>
          <a:xfrm>
            <a:off x="1090417" y="1871736"/>
            <a:ext cx="1170900" cy="20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" name="Shape 5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4587" y="1861212"/>
            <a:ext cx="1182634" cy="210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/>
          <p:nvPr/>
        </p:nvSpPr>
        <p:spPr>
          <a:xfrm>
            <a:off x="2438400" y="2192787"/>
            <a:ext cx="1371600" cy="895800"/>
          </a:xfrm>
          <a:prstGeom prst="rightArrow">
            <a:avLst>
              <a:gd name="adj1" fmla="val 50000"/>
              <a:gd name="adj2" fmla="val 37495"/>
            </a:avLst>
          </a:prstGeom>
          <a:solidFill>
            <a:srgbClr val="00B0F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以Qfile開啟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019800" y="181178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分享、接收、上傳、下載</a:t>
            </a:r>
          </a:p>
          <a:p>
            <a:pPr lvl="0" algn="ctr"/>
            <a: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滿足所有分享需求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172200" y="145561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分享連結功能大升級</a:t>
            </a:r>
          </a:p>
          <a:p>
            <a:endParaRPr lang="zh-TW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1"/>
            <a:ext cx="9151998" cy="5147998"/>
          </a:xfrm>
          <a:prstGeom prst="rect">
            <a:avLst/>
          </a:prstGeom>
        </p:spPr>
      </p:pic>
      <p:sp>
        <p:nvSpPr>
          <p:cNvPr id="237" name="Shape 237"/>
          <p:cNvSpPr txBox="1">
            <a:spLocks noGrp="1"/>
          </p:cNvSpPr>
          <p:nvPr>
            <p:ph type="title" idx="4294967295"/>
          </p:nvPr>
        </p:nvSpPr>
        <p:spPr>
          <a:xfrm>
            <a:off x="609600" y="1504950"/>
            <a:ext cx="43434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rial"/>
              <a:buNone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FB</a:t>
            </a:r>
            <a:r>
              <a:rPr lang="en-US" sz="6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熱門議題</a:t>
            </a:r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sz="6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大解析</a:t>
            </a:r>
            <a:r>
              <a:rPr lang="zh-TW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！</a:t>
            </a:r>
            <a:endParaRPr sz="60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/>
        </p:nvSpPr>
        <p:spPr>
          <a:xfrm rot="-5400000">
            <a:off x="3686695" y="2774895"/>
            <a:ext cx="2643810" cy="455100"/>
          </a:xfrm>
          <a:prstGeom prst="trapezoid">
            <a:avLst>
              <a:gd name="adj" fmla="val 1933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381000" y="1676975"/>
            <a:ext cx="2806800" cy="2689800"/>
          </a:xfrm>
          <a:prstGeom prst="roundRect">
            <a:avLst>
              <a:gd name="adj" fmla="val 646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7630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自動上傳，隨時擁有超大空間</a:t>
            </a:r>
            <a:endParaRPr dirty="0"/>
          </a:p>
        </p:txBody>
      </p:sp>
      <p:sp>
        <p:nvSpPr>
          <p:cNvPr id="523" name="Shape 523"/>
          <p:cNvSpPr/>
          <p:nvPr/>
        </p:nvSpPr>
        <p:spPr>
          <a:xfrm>
            <a:off x="3538167" y="1820974"/>
            <a:ext cx="1170900" cy="20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5130025" y="1676975"/>
            <a:ext cx="3519900" cy="2689800"/>
          </a:xfrm>
          <a:prstGeom prst="roundRect">
            <a:avLst>
              <a:gd name="adj" fmla="val 646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5562600" y="1123950"/>
            <a:ext cx="2667000" cy="446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自動上傳資訊列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t="9859" b="69064"/>
          <a:stretch/>
        </p:blipFill>
        <p:spPr>
          <a:xfrm>
            <a:off x="5519575" y="2603825"/>
            <a:ext cx="2740800" cy="10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Shape 532"/>
          <p:cNvSpPr/>
          <p:nvPr/>
        </p:nvSpPr>
        <p:spPr>
          <a:xfrm>
            <a:off x="7052375" y="1986525"/>
            <a:ext cx="1311300" cy="301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待上傳數量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5748775" y="3947125"/>
            <a:ext cx="2282400" cy="301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預覽最近拍攝的新照片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544948" y="1134938"/>
            <a:ext cx="2478900" cy="4071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彈性選項，客製上傳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5519575" y="1986525"/>
            <a:ext cx="1311300" cy="301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當下上傳進度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36" name="Shape 536"/>
          <p:cNvCxnSpPr>
            <a:stCxn id="535" idx="2"/>
          </p:cNvCxnSpPr>
          <p:nvPr/>
        </p:nvCxnSpPr>
        <p:spPr>
          <a:xfrm>
            <a:off x="6175225" y="2287725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oval" w="lg" len="lg"/>
            <a:tailEnd type="none" w="lg" len="lg"/>
          </a:ln>
        </p:spPr>
      </p:cxnSp>
      <p:cxnSp>
        <p:nvCxnSpPr>
          <p:cNvPr id="537" name="Shape 537"/>
          <p:cNvCxnSpPr/>
          <p:nvPr/>
        </p:nvCxnSpPr>
        <p:spPr>
          <a:xfrm>
            <a:off x="7707125" y="2287725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oval" w="lg" len="lg"/>
            <a:tailEnd type="none" w="lg" len="lg"/>
          </a:ln>
        </p:spPr>
      </p:cxnSp>
      <p:cxnSp>
        <p:nvCxnSpPr>
          <p:cNvPr id="538" name="Shape 538"/>
          <p:cNvCxnSpPr/>
          <p:nvPr/>
        </p:nvCxnSpPr>
        <p:spPr>
          <a:xfrm>
            <a:off x="6691775" y="3585825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lg" len="lg"/>
            <a:tailEnd type="oval" w="lg" len="lg"/>
          </a:ln>
        </p:spPr>
      </p:cxnSp>
      <p:pic>
        <p:nvPicPr>
          <p:cNvPr id="26" name="Shape 522"/>
          <p:cNvPicPr preferRelativeResize="0"/>
          <p:nvPr/>
        </p:nvPicPr>
        <p:blipFill>
          <a:blip r:embed="rId4">
            <a:alphaModFix/>
          </a:blip>
          <a:srcRect l="20077" r="18444"/>
          <a:stretch>
            <a:fillRect/>
          </a:stretch>
        </p:blipFill>
        <p:spPr>
          <a:xfrm>
            <a:off x="3352800" y="1352550"/>
            <a:ext cx="1524000" cy="291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074" y="1769506"/>
            <a:ext cx="1170900" cy="20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144"/>
          <p:cNvSpPr/>
          <p:nvPr/>
        </p:nvSpPr>
        <p:spPr>
          <a:xfrm>
            <a:off x="560296" y="1962150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一鍵啟用，靈活應用</a:t>
            </a:r>
            <a:endParaRPr lang="zh-TW" alt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Shape 144"/>
          <p:cNvSpPr/>
          <p:nvPr/>
        </p:nvSpPr>
        <p:spPr>
          <a:xfrm>
            <a:off x="533400" y="2647950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Wifi</a:t>
            </a:r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開關</a:t>
            </a:r>
          </a:p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手機流量省著用</a:t>
            </a:r>
            <a:endParaRPr lang="zh-TW" alt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Shape 144"/>
          <p:cNvSpPr/>
          <p:nvPr/>
        </p:nvSpPr>
        <p:spPr>
          <a:xfrm>
            <a:off x="533400" y="3333750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背景上傳</a:t>
            </a:r>
          </a:p>
          <a:p>
            <a:pPr lvl="0" algn="ctr"/>
            <a:r>
              <a:rPr lang="zh-TW" altLang="en-US" sz="1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走到哪傳到哪</a:t>
            </a:r>
            <a:endParaRPr lang="zh-TW" altLang="en-US" sz="1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32096" y="1962150"/>
            <a:ext cx="11430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三重防護，縝密的安全機制</a:t>
            </a:r>
            <a:endParaRPr dirty="0"/>
          </a:p>
        </p:txBody>
      </p:sp>
      <p:sp>
        <p:nvSpPr>
          <p:cNvPr id="544" name="Shape 544"/>
          <p:cNvSpPr/>
          <p:nvPr/>
        </p:nvSpPr>
        <p:spPr>
          <a:xfrm>
            <a:off x="5739475" y="1439450"/>
            <a:ext cx="2579400" cy="3109200"/>
          </a:xfrm>
          <a:prstGeom prst="roundRect">
            <a:avLst>
              <a:gd name="adj" fmla="val 6466"/>
            </a:avLst>
          </a:prstGeom>
          <a:solidFill>
            <a:srgbClr val="D0F2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613650" y="1439450"/>
            <a:ext cx="2378250" cy="3109200"/>
          </a:xfrm>
          <a:prstGeom prst="roundRect">
            <a:avLst>
              <a:gd name="adj" fmla="val 6466"/>
            </a:avLst>
          </a:prstGeom>
          <a:solidFill>
            <a:srgbClr val="FF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3142738" y="1439450"/>
            <a:ext cx="2445900" cy="3109200"/>
          </a:xfrm>
          <a:prstGeom prst="roundRect">
            <a:avLst>
              <a:gd name="adj" fmla="val 646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7" name="Shape 547"/>
          <p:cNvSpPr/>
          <p:nvPr/>
        </p:nvSpPr>
        <p:spPr>
          <a:xfrm>
            <a:off x="5476525" y="1168038"/>
            <a:ext cx="2971800" cy="462300"/>
          </a:xfrm>
          <a:prstGeom prst="homePlate">
            <a:avLst>
              <a:gd name="adj" fmla="val 50000"/>
            </a:avLst>
          </a:prstGeom>
          <a:solidFill>
            <a:srgbClr val="3C944B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兩階段驗證</a:t>
            </a:r>
            <a:endParaRPr sz="20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48" name="Shape 548"/>
          <p:cNvSpPr/>
          <p:nvPr/>
        </p:nvSpPr>
        <p:spPr>
          <a:xfrm>
            <a:off x="2991825" y="1168050"/>
            <a:ext cx="2806800" cy="462300"/>
          </a:xfrm>
          <a:prstGeom prst="homePlate">
            <a:avLst>
              <a:gd name="adj" fmla="val 50000"/>
            </a:avLst>
          </a:prstGeom>
          <a:solidFill>
            <a:srgbClr val="FF6600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QNAP ID</a:t>
            </a:r>
            <a:endParaRPr sz="20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49" name="Shape 549"/>
          <p:cNvSpPr/>
          <p:nvPr/>
        </p:nvSpPr>
        <p:spPr>
          <a:xfrm>
            <a:off x="609600" y="1168050"/>
            <a:ext cx="2579400" cy="46230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密碼與指紋辨識</a:t>
            </a:r>
            <a:endParaRPr sz="20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550" name="Shape 5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801" y="1729675"/>
            <a:ext cx="1512257" cy="26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Shape 5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562" y="1729650"/>
            <a:ext cx="1512249" cy="26898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44"/>
          <p:cNvSpPr/>
          <p:nvPr/>
        </p:nvSpPr>
        <p:spPr>
          <a:xfrm>
            <a:off x="5924113" y="2138768"/>
            <a:ext cx="22098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1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手機安裝驗證程式</a:t>
            </a:r>
          </a:p>
        </p:txBody>
      </p:sp>
      <p:sp>
        <p:nvSpPr>
          <p:cNvPr id="18" name="Shape 144"/>
          <p:cNvSpPr/>
          <p:nvPr/>
        </p:nvSpPr>
        <p:spPr>
          <a:xfrm>
            <a:off x="5897217" y="2800350"/>
            <a:ext cx="22098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1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前往</a:t>
            </a:r>
            <a:r>
              <a:rPr lang="en-US" altLang="zh-TW" sz="1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r>
              <a:rPr lang="zh-TW" altLang="en-US" sz="1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</a:p>
        </p:txBody>
      </p:sp>
      <p:sp>
        <p:nvSpPr>
          <p:cNvPr id="20" name="Shape 144"/>
          <p:cNvSpPr/>
          <p:nvPr/>
        </p:nvSpPr>
        <p:spPr>
          <a:xfrm>
            <a:off x="5897217" y="3434168"/>
            <a:ext cx="22098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定時自動變換驗證碼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9151996" cy="5147998"/>
          </a:xfrm>
          <a:prstGeom prst="rect">
            <a:avLst/>
          </a:prstGeom>
        </p:spPr>
      </p:pic>
      <p:pic>
        <p:nvPicPr>
          <p:cNvPr id="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2600" y="1276350"/>
            <a:ext cx="597987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2848003" y="1504950"/>
            <a:ext cx="3931974" cy="2457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560"/>
          <p:cNvSpPr txBox="1">
            <a:spLocks/>
          </p:cNvSpPr>
          <p:nvPr/>
        </p:nvSpPr>
        <p:spPr>
          <a:xfrm>
            <a:off x="3886200" y="2190750"/>
            <a:ext cx="57150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Demo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6" name="Shape 1009"/>
          <p:cNvSpPr/>
          <p:nvPr/>
        </p:nvSpPr>
        <p:spPr>
          <a:xfrm>
            <a:off x="3124200" y="2343150"/>
            <a:ext cx="762000" cy="762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677" y="34177"/>
                </a:moveTo>
                <a:lnTo>
                  <a:pt x="87200" y="60000"/>
                </a:lnTo>
                <a:lnTo>
                  <a:pt x="42677" y="85822"/>
                </a:lnTo>
                <a:close/>
                <a:moveTo>
                  <a:pt x="60000" y="12681"/>
                </a:moveTo>
                <a:cubicBezTo>
                  <a:pt x="33866" y="12681"/>
                  <a:pt x="12681" y="33866"/>
                  <a:pt x="12681" y="60000"/>
                </a:cubicBezTo>
                <a:cubicBezTo>
                  <a:pt x="12681" y="86133"/>
                  <a:pt x="33866" y="107318"/>
                  <a:pt x="60000" y="107318"/>
                </a:cubicBezTo>
                <a:cubicBezTo>
                  <a:pt x="86133" y="107318"/>
                  <a:pt x="107318" y="86133"/>
                  <a:pt x="107318" y="60000"/>
                </a:cubicBezTo>
                <a:cubicBezTo>
                  <a:pt x="107318" y="33866"/>
                  <a:pt x="86133" y="12681"/>
                  <a:pt x="60000" y="12681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檔案總管優勢分析</a:t>
            </a:r>
            <a:endParaRPr dirty="0"/>
          </a:p>
        </p:txBody>
      </p:sp>
      <p:graphicFrame>
        <p:nvGraphicFramePr>
          <p:cNvPr id="568" name="Shape 568"/>
          <p:cNvGraphicFramePr/>
          <p:nvPr/>
        </p:nvGraphicFramePr>
        <p:xfrm>
          <a:off x="374729" y="1047750"/>
          <a:ext cx="8388271" cy="3521015"/>
        </p:xfrm>
        <a:graphic>
          <a:graphicData uri="http://schemas.openxmlformats.org/drawingml/2006/table">
            <a:tbl>
              <a:tblPr firstRow="1" bandRow="1">
                <a:noFill/>
                <a:tableStyleId>{F4B27588-0EB5-4465-8AB5-64CBDED3E286}</a:tableStyleId>
              </a:tblPr>
              <a:tblGrid>
                <a:gridCol w="1869575"/>
                <a:gridCol w="3318296"/>
                <a:gridCol w="3200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分類</a:t>
                      </a:r>
                      <a:endParaRPr sz="1800" b="1" u="none" strike="noStrike" cap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 QTS</a:t>
                      </a:r>
                      <a:endParaRPr sz="1800" b="1" dirty="0">
                        <a:solidFill>
                          <a:srgbClr val="FFFF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latin typeface="微軟正黑體" pitchFamily="34" charset="-120"/>
                          <a:ea typeface="微軟正黑體" pitchFamily="34" charset="-120"/>
                        </a:rPr>
                        <a:t>Synology</a:t>
                      </a:r>
                      <a:r>
                        <a:rPr 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 DSM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</a:tr>
              <a:tr h="533400">
                <a:tc row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File Station</a:t>
                      </a:r>
                      <a:endParaRPr b="1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一個介面管理：8種雲端服務、藍光光碟機、手機等外接裝置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4種雲端、USB外接硬碟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3028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支援影片縮圖預覽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3028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支援</a:t>
                      </a: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360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度</a:t>
                      </a:r>
                      <a:r>
                        <a:rPr lang="en-US" b="1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影片照片瀏覽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3298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快照管理信手可得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3450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檔案操作效能出色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檔案操作效能維持水平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50">
                <a:tc row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Qfile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行動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App</a:t>
                      </a: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開啟分享連結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支援自動上傳資訊列，直覺顯示，輕鬆掌握備份進度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可於設定頁面查看備份進度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查看掛載空間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圖片 3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4201">
            <a:off x="2829034" y="703578"/>
            <a:ext cx="687201" cy="47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-1"/>
            <a:ext cx="9151994" cy="5147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err="1">
                <a:solidFill>
                  <a:schemeClr val="bg1"/>
                </a:solidFill>
              </a:rPr>
              <a:t>打造一流的儲存方案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9" name="圖片 28" descr="TAG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50" y="1444327"/>
            <a:ext cx="3775175" cy="2590713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796825" y="1729085"/>
            <a:ext cx="3429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重點一</a:t>
            </a:r>
            <a:endParaRPr lang="en" altLang="zh-TW" sz="2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49225" y="2426553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需有省時省力、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indent="-69850">
              <a:buClr>
                <a:schemeClr val="dk1"/>
              </a:buClr>
              <a:buSzPts val="11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不斷精進的頂級效能</a:t>
            </a:r>
            <a:endParaRPr lang="en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" name="圖片 34" descr="TAG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025" y="1489459"/>
            <a:ext cx="3775175" cy="2590713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4911625" y="1729085"/>
            <a:ext cx="335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重點二</a:t>
            </a:r>
            <a:endParaRPr lang="en" altLang="zh-TW" sz="2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5105400" y="2419350"/>
            <a:ext cx="293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需有讓管理者輕鬆管理，無後顧之憂的儲存機制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圓角矩形 56"/>
          <p:cNvSpPr/>
          <p:nvPr/>
        </p:nvSpPr>
        <p:spPr>
          <a:xfrm>
            <a:off x="4953000" y="1276350"/>
            <a:ext cx="2895600" cy="1468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1066800" y="1276350"/>
            <a:ext cx="2895600" cy="1468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/>
          </a:p>
        </p:txBody>
      </p:sp>
      <p:grpSp>
        <p:nvGrpSpPr>
          <p:cNvPr id="33" name="群組 32"/>
          <p:cNvGrpSpPr/>
          <p:nvPr/>
        </p:nvGrpSpPr>
        <p:grpSpPr>
          <a:xfrm>
            <a:off x="1295400" y="1581150"/>
            <a:ext cx="6400800" cy="1011146"/>
            <a:chOff x="1295400" y="1449296"/>
            <a:chExt cx="6400800" cy="1143000"/>
          </a:xfrm>
        </p:grpSpPr>
        <p:sp>
          <p:nvSpPr>
            <p:cNvPr id="58" name="圓角矩形 57"/>
            <p:cNvSpPr/>
            <p:nvPr/>
          </p:nvSpPr>
          <p:spPr>
            <a:xfrm>
              <a:off x="51816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圓角矩形 58"/>
            <p:cNvSpPr/>
            <p:nvPr/>
          </p:nvSpPr>
          <p:spPr>
            <a:xfrm>
              <a:off x="67818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12954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28956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</p:grpSp>
      <p:sp>
        <p:nvSpPr>
          <p:cNvPr id="60" name="矩形 59"/>
          <p:cNvSpPr/>
          <p:nvPr/>
        </p:nvSpPr>
        <p:spPr>
          <a:xfrm>
            <a:off x="5957436" y="3474345"/>
            <a:ext cx="637273" cy="42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/>
          <p:cNvSpPr txBox="1"/>
          <p:nvPr/>
        </p:nvSpPr>
        <p:spPr>
          <a:xfrm>
            <a:off x="5232044" y="168515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Folder A</a:t>
            </a:r>
            <a:endParaRPr lang="en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6845122" y="168515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Folder B</a:t>
            </a:r>
            <a:endParaRPr lang="en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Shape 993"/>
          <p:cNvSpPr/>
          <p:nvPr/>
        </p:nvSpPr>
        <p:spPr>
          <a:xfrm>
            <a:off x="5494275" y="19912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" name="圖案 28"/>
          <p:cNvCxnSpPr/>
          <p:nvPr/>
        </p:nvCxnSpPr>
        <p:spPr>
          <a:xfrm rot="16200000" flipH="1">
            <a:off x="5295898" y="2935196"/>
            <a:ext cx="914403" cy="380999"/>
          </a:xfrm>
          <a:prstGeom prst="bentConnector3">
            <a:avLst>
              <a:gd name="adj1" fmla="val 99296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4953000" y="2897096"/>
            <a:ext cx="914400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給予指令</a:t>
            </a:r>
            <a:endParaRPr lang="zh-TW" altLang="en-US" sz="11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42660" y="1830296"/>
            <a:ext cx="794195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11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檔案複製</a:t>
            </a:r>
            <a:endParaRPr lang="zh-TW" altLang="en-US" sz="11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9" name="Shape 993"/>
          <p:cNvSpPr/>
          <p:nvPr/>
        </p:nvSpPr>
        <p:spPr>
          <a:xfrm>
            <a:off x="7073722" y="19912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altLang="en-US" dirty="0" smtClean="0"/>
              <a:t>什麼是伺服器端複製</a:t>
            </a:r>
            <a:endParaRPr dirty="0"/>
          </a:p>
        </p:txBody>
      </p:sp>
      <p:sp>
        <p:nvSpPr>
          <p:cNvPr id="13" name="Shape 276"/>
          <p:cNvSpPr txBox="1"/>
          <p:nvPr/>
        </p:nvSpPr>
        <p:spPr>
          <a:xfrm>
            <a:off x="609600" y="4290808"/>
            <a:ext cx="6629400" cy="4857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伺服器端複製不需透過網路傳輸檔案，可即時完成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端的檔案複製</a:t>
            </a:r>
            <a:endParaRPr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燈泡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138408"/>
            <a:ext cx="604827" cy="6431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38200" y="89535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用戶端複製</a:t>
            </a:r>
            <a:endParaRPr lang="en" altLang="zh-TW" sz="1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24400" y="895351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伺服器端複製</a:t>
            </a:r>
            <a:endParaRPr lang="en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71236" y="3474345"/>
            <a:ext cx="637273" cy="42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/>
          </a:p>
        </p:txBody>
      </p:sp>
      <p:sp>
        <p:nvSpPr>
          <p:cNvPr id="18" name="文字方塊 17"/>
          <p:cNvSpPr txBox="1"/>
          <p:nvPr/>
        </p:nvSpPr>
        <p:spPr>
          <a:xfrm>
            <a:off x="1371600" y="1685151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Folder A</a:t>
            </a:r>
            <a:endParaRPr lang="en" altLang="zh-TW" sz="11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971800" y="1685151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1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Folder B</a:t>
            </a:r>
            <a:endParaRPr lang="en" altLang="zh-TW" sz="11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Shape 993"/>
          <p:cNvSpPr/>
          <p:nvPr/>
        </p:nvSpPr>
        <p:spPr>
          <a:xfrm>
            <a:off x="1549756" y="19912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1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圖案 28"/>
          <p:cNvCxnSpPr/>
          <p:nvPr/>
        </p:nvCxnSpPr>
        <p:spPr>
          <a:xfrm rot="16200000" flipH="1">
            <a:off x="1409698" y="2935196"/>
            <a:ext cx="914403" cy="380999"/>
          </a:xfrm>
          <a:prstGeom prst="bentConnector3">
            <a:avLst>
              <a:gd name="adj1" fmla="val 99296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圖案 31"/>
          <p:cNvCxnSpPr/>
          <p:nvPr/>
        </p:nvCxnSpPr>
        <p:spPr>
          <a:xfrm rot="5400000">
            <a:off x="2676143" y="2964153"/>
            <a:ext cx="942227" cy="350912"/>
          </a:xfrm>
          <a:prstGeom prst="bentConnector2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1066800" y="2897096"/>
            <a:ext cx="914400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11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下載檔案</a:t>
            </a:r>
            <a:endParaRPr lang="zh-TW" altLang="en-US" sz="11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971800" y="2897096"/>
            <a:ext cx="838200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11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上傳檔案</a:t>
            </a:r>
            <a:endParaRPr lang="zh-TW" altLang="en-US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Shape 993"/>
          <p:cNvSpPr/>
          <p:nvPr/>
        </p:nvSpPr>
        <p:spPr>
          <a:xfrm>
            <a:off x="3156395" y="19912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1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直線接點 71"/>
          <p:cNvCxnSpPr/>
          <p:nvPr/>
        </p:nvCxnSpPr>
        <p:spPr>
          <a:xfrm>
            <a:off x="6096000" y="2287496"/>
            <a:ext cx="685800" cy="1588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1066800" y="130415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Server (NAS)</a:t>
            </a:r>
            <a:endParaRPr lang="en" altLang="zh-TW" sz="1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953000" y="130415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Server (NAS)</a:t>
            </a:r>
            <a:endParaRPr lang="en" altLang="zh-TW" sz="1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" name="圖片 37" descr="PC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05150"/>
            <a:ext cx="1613622" cy="1295400"/>
          </a:xfrm>
          <a:prstGeom prst="rect">
            <a:avLst/>
          </a:prstGeom>
        </p:spPr>
      </p:pic>
      <p:pic>
        <p:nvPicPr>
          <p:cNvPr id="39" name="圖片 38" descr="PC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105150"/>
            <a:ext cx="1613622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altLang="en-US" dirty="0" smtClean="0"/>
              <a:t>省時省力的頂級效能</a:t>
            </a:r>
            <a:endParaRPr dirty="0"/>
          </a:p>
        </p:txBody>
      </p:sp>
      <p:graphicFrame>
        <p:nvGraphicFramePr>
          <p:cNvPr id="265" name="Shape 265"/>
          <p:cNvGraphicFramePr/>
          <p:nvPr/>
        </p:nvGraphicFramePr>
        <p:xfrm>
          <a:off x="228600" y="1128910"/>
          <a:ext cx="8686800" cy="2662040"/>
        </p:xfrm>
        <a:graphic>
          <a:graphicData uri="http://schemas.openxmlformats.org/drawingml/2006/table">
            <a:tbl>
              <a:tblPr firstRow="1" bandRow="1">
                <a:noFill/>
                <a:tableStyleId>{F4B27588-0EB5-4465-8AB5-64CBDED3E286}</a:tableStyleId>
              </a:tblPr>
              <a:tblGrid>
                <a:gridCol w="1600200"/>
                <a:gridCol w="838200"/>
                <a:gridCol w="1905000"/>
                <a:gridCol w="2209800"/>
                <a:gridCol w="2133600"/>
              </a:tblGrid>
              <a:tr h="658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  <a:r>
                        <a:rPr 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en-US" sz="1400" b="1" dirty="0">
                          <a:latin typeface="微軟正黑體" pitchFamily="34" charset="-120"/>
                          <a:ea typeface="微軟正黑體" pitchFamily="34" charset="-120"/>
                        </a:rPr>
                        <a:t>(23GB </a:t>
                      </a:r>
                      <a:r>
                        <a:rPr lang="en-US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file x 1</a:t>
                      </a:r>
                      <a:r>
                        <a:rPr lang="en-US" sz="1400" b="1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影片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</a:t>
                      </a:r>
                      <a:endParaRPr sz="1800" b="1" dirty="0">
                        <a:solidFill>
                          <a:srgbClr val="FFFF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TS-253B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EXT4</a:t>
                      </a:r>
                      <a:endParaRPr sz="1800" b="1" dirty="0">
                        <a:solidFill>
                          <a:srgbClr val="FFFF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latin typeface="微軟正黑體" pitchFamily="34" charset="-120"/>
                          <a:ea typeface="微軟正黑體" pitchFamily="34" charset="-120"/>
                        </a:rPr>
                        <a:t>Synology</a:t>
                      </a:r>
                      <a:endParaRPr sz="1800" b="1" u="none" strike="noStrike" cap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DS </a:t>
                      </a:r>
                      <a:r>
                        <a:rPr 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718+</a:t>
                      </a:r>
                      <a:r>
                        <a:rPr lang="en-US" sz="1800" b="1" baseline="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EXT4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</a:tr>
              <a:tr h="52977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透過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 Windows </a:t>
                      </a:r>
                      <a:endParaRPr lang="en-US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SMB 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3.0 </a:t>
                      </a: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進行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b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en-US" b="1" dirty="0" err="1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伺服器端複製</a:t>
                      </a:r>
                      <a:r>
                        <a:rPr lang="en-US" b="1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傳輸時間</a:t>
                      </a: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(</a:t>
                      </a: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min:sec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0:11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2:33</a:t>
                      </a:r>
                      <a:endParaRPr b="1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4419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傳輸效能</a:t>
                      </a: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(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MB/s)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2189(MB/s)</a:t>
                      </a:r>
                      <a:endParaRPr b="1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157(MB/s)</a:t>
                      </a:r>
                      <a:endParaRPr b="1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444950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透過File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Station進行複製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傳輸時間</a:t>
                      </a: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(</a:t>
                      </a:r>
                      <a:r>
                        <a:rPr lang="en-US" b="1" dirty="0" err="1">
                          <a:latin typeface="微軟正黑體" pitchFamily="34" charset="-120"/>
                          <a:ea typeface="微軟正黑體" pitchFamily="34" charset="-120"/>
                        </a:rPr>
                        <a:t>min:sec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0:03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2:46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4843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傳輸效能</a:t>
                      </a:r>
                      <a:r>
                        <a:rPr 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(</a:t>
                      </a: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MB/s)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8028(MB/s)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145(MB/s)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5" name="圖片 14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4201">
            <a:off x="4935161" y="844175"/>
            <a:ext cx="615444" cy="427936"/>
          </a:xfrm>
          <a:prstGeom prst="rect">
            <a:avLst/>
          </a:prstGeom>
        </p:spPr>
      </p:pic>
      <p:sp>
        <p:nvSpPr>
          <p:cNvPr id="16" name="Shape 276"/>
          <p:cNvSpPr txBox="1"/>
          <p:nvPr/>
        </p:nvSpPr>
        <p:spPr>
          <a:xfrm>
            <a:off x="609600" y="4143450"/>
            <a:ext cx="4876800" cy="4857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相同條件下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TS-253B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複製效能為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DS 718+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倍</a:t>
            </a:r>
            <a:endParaRPr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019550"/>
            <a:ext cx="604827" cy="643142"/>
          </a:xfrm>
          <a:prstGeom prst="rect">
            <a:avLst/>
          </a:prstGeom>
        </p:spPr>
      </p:pic>
      <p:sp>
        <p:nvSpPr>
          <p:cNvPr id="18" name="Shape 1011">
            <a:hlinkClick r:id="rId5"/>
          </p:cNvPr>
          <p:cNvSpPr/>
          <p:nvPr/>
        </p:nvSpPr>
        <p:spPr>
          <a:xfrm>
            <a:off x="2043952" y="2190750"/>
            <a:ext cx="411575" cy="3440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011">
            <a:hlinkClick r:id="rId6"/>
          </p:cNvPr>
          <p:cNvSpPr/>
          <p:nvPr/>
        </p:nvSpPr>
        <p:spPr>
          <a:xfrm>
            <a:off x="2043952" y="3181350"/>
            <a:ext cx="411575" cy="3440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8600" y="3790950"/>
            <a:ext cx="53351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本測試使用</a:t>
            </a:r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QNAP QTS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4.3.4.0464, RAM 4GB vs. </a:t>
            </a:r>
            <a:r>
              <a:rPr lang="en-US" altLang="zh-TW" sz="1000" b="1" dirty="0" err="1" smtClean="0">
                <a:latin typeface="微軟正黑體" pitchFamily="34" charset="-120"/>
                <a:ea typeface="微軟正黑體" pitchFamily="34" charset="-120"/>
              </a:rPr>
              <a:t>Synology</a:t>
            </a:r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 DSM 6.2 - 23511, RAM 4GB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zh-TW" altLang="en-US" dirty="0" smtClean="0"/>
              <a:t>無後顧之憂的儲存機制</a:t>
            </a:r>
            <a:endParaRPr dirty="0"/>
          </a:p>
        </p:txBody>
      </p:sp>
      <p:graphicFrame>
        <p:nvGraphicFramePr>
          <p:cNvPr id="286" name="Shape 286"/>
          <p:cNvGraphicFramePr/>
          <p:nvPr/>
        </p:nvGraphicFramePr>
        <p:xfrm>
          <a:off x="685800" y="1123950"/>
          <a:ext cx="7848600" cy="2895600"/>
        </p:xfrm>
        <a:graphic>
          <a:graphicData uri="http://schemas.openxmlformats.org/drawingml/2006/table">
            <a:tbl>
              <a:tblPr firstRow="1" bandRow="1">
                <a:noFill/>
                <a:tableStyleId>{F4B27588-0EB5-4465-8AB5-64CBDED3E286}</a:tableStyleId>
              </a:tblPr>
              <a:tblGrid>
                <a:gridCol w="1183259"/>
                <a:gridCol w="1149583"/>
                <a:gridCol w="1472540"/>
                <a:gridCol w="1731827"/>
                <a:gridCol w="2311391"/>
              </a:tblGrid>
              <a:tr h="10304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File</a:t>
                      </a:r>
                      <a:r>
                        <a:rPr lang="en-US" sz="1800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System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特性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原始檔案</a:t>
                      </a:r>
                      <a:endParaRPr lang="en-US" altLang="zh-TW" sz="18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損毀時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上傳複製檔</a:t>
                      </a: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以覆蓋原始檔案</a:t>
                      </a: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</a:tr>
              <a:tr h="89388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</a:t>
                      </a:r>
                      <a:endParaRPr lang="en-US" sz="1400" b="1" i="0" u="none" strike="noStrike" baseline="0" dirty="0" smtClean="0">
                        <a:solidFill>
                          <a:srgbClr val="FFFF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FFFF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Fast Block Cloning</a:t>
                      </a:r>
                    </a:p>
                  </a:txBody>
                  <a:tcPr marL="91450" marR="91450" marT="45725" marB="45725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EXT4</a:t>
                      </a:r>
                      <a:endParaRPr b="1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複製檔案</a:t>
                      </a:r>
                      <a:r>
                        <a:rPr lang="zh-TW" altLang="en-US" b="1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會如實占用檔案所需空間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備份檔案</a:t>
                      </a:r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不受影響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正常操作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</a:tr>
              <a:tr h="971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Synology</a:t>
                      </a:r>
                      <a:endParaRPr lang="en-US" b="1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Fast Clone</a:t>
                      </a:r>
                      <a:endParaRPr lang="en-US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BTRFS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複</a:t>
                      </a:r>
                      <a:r>
                        <a:rPr lang="zh-TW" altLang="en-US" b="1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製檔案不會占用檔案空間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備份檔案</a:t>
                      </a:r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無法使用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檔案所需空間增加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21" name="圖片 20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4201">
            <a:off x="522365" y="1846578"/>
            <a:ext cx="687201" cy="477831"/>
          </a:xfrm>
          <a:prstGeom prst="rect">
            <a:avLst/>
          </a:prstGeom>
        </p:spPr>
      </p:pic>
      <p:pic>
        <p:nvPicPr>
          <p:cNvPr id="17" name="圖片 16" descr="打勾.png"/>
          <p:cNvPicPr>
            <a:picLocks noChangeAspect="1"/>
          </p:cNvPicPr>
          <p:nvPr/>
        </p:nvPicPr>
        <p:blipFill>
          <a:blip r:embed="rId4"/>
          <a:srcRect l="84678" t="32057" b="50133"/>
          <a:stretch>
            <a:fillRect/>
          </a:stretch>
        </p:blipFill>
        <p:spPr>
          <a:xfrm>
            <a:off x="4419600" y="2343150"/>
            <a:ext cx="463220" cy="457200"/>
          </a:xfrm>
          <a:prstGeom prst="rect">
            <a:avLst/>
          </a:prstGeom>
        </p:spPr>
      </p:pic>
      <p:sp>
        <p:nvSpPr>
          <p:cNvPr id="18" name="Shape 276"/>
          <p:cNvSpPr txBox="1"/>
          <p:nvPr/>
        </p:nvSpPr>
        <p:spPr>
          <a:xfrm>
            <a:off x="685800" y="4095750"/>
            <a:ext cx="3657600" cy="5334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altLang="zh-TW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QNAP EXT4 </a:t>
            </a: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兼顧資料保護與空間管理優勢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圖片 19" descr="打勾.png"/>
          <p:cNvPicPr>
            <a:picLocks noChangeAspect="1"/>
          </p:cNvPicPr>
          <p:nvPr/>
        </p:nvPicPr>
        <p:blipFill>
          <a:blip r:embed="rId4"/>
          <a:srcRect l="84678" t="32057" b="50133"/>
          <a:stretch>
            <a:fillRect/>
          </a:stretch>
        </p:blipFill>
        <p:spPr>
          <a:xfrm>
            <a:off x="6324600" y="2343150"/>
            <a:ext cx="463220" cy="457200"/>
          </a:xfrm>
          <a:prstGeom prst="rect">
            <a:avLst/>
          </a:prstGeom>
        </p:spPr>
      </p:pic>
      <p:pic>
        <p:nvPicPr>
          <p:cNvPr id="23" name="圖片 22" descr="打勾.png"/>
          <p:cNvPicPr>
            <a:picLocks noChangeAspect="1"/>
          </p:cNvPicPr>
          <p:nvPr/>
        </p:nvPicPr>
        <p:blipFill>
          <a:blip r:embed="rId4"/>
          <a:srcRect l="84678" t="52488" b="32189"/>
          <a:stretch>
            <a:fillRect/>
          </a:stretch>
        </p:blipFill>
        <p:spPr>
          <a:xfrm>
            <a:off x="4495800" y="3333750"/>
            <a:ext cx="448665" cy="381000"/>
          </a:xfrm>
          <a:prstGeom prst="rect">
            <a:avLst/>
          </a:prstGeom>
        </p:spPr>
      </p:pic>
      <p:pic>
        <p:nvPicPr>
          <p:cNvPr id="16" name="圖片 15" descr="燈泡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986008"/>
            <a:ext cx="531267" cy="643142"/>
          </a:xfrm>
          <a:prstGeom prst="rect">
            <a:avLst/>
          </a:prstGeom>
        </p:spPr>
      </p:pic>
      <p:sp>
        <p:nvSpPr>
          <p:cNvPr id="14" name="Shape 276"/>
          <p:cNvSpPr txBox="1"/>
          <p:nvPr/>
        </p:nvSpPr>
        <p:spPr>
          <a:xfrm>
            <a:off x="6271260" y="3333750"/>
            <a:ext cx="2209800" cy="304800"/>
          </a:xfrm>
          <a:prstGeom prst="rect">
            <a:avLst/>
          </a:prstGeom>
          <a:solidFill>
            <a:srgbClr val="FF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無法預期所需儲存空間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Shape 276"/>
          <p:cNvSpPr txBox="1"/>
          <p:nvPr/>
        </p:nvSpPr>
        <p:spPr>
          <a:xfrm>
            <a:off x="6271260" y="3638550"/>
            <a:ext cx="2209800" cy="304800"/>
          </a:xfrm>
          <a:prstGeom prst="rect">
            <a:avLst/>
          </a:prstGeom>
          <a:solidFill>
            <a:srgbClr val="FF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多人使用，問題更劇</a:t>
            </a:r>
            <a:endParaRPr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9151996" cy="5147997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533400" y="2038350"/>
            <a:ext cx="8839200" cy="1114425"/>
            <a:chOff x="457200" y="2038350"/>
            <a:chExt cx="8839200" cy="1114425"/>
          </a:xfrm>
        </p:grpSpPr>
        <p:sp>
          <p:nvSpPr>
            <p:cNvPr id="10" name="Shape 310"/>
            <p:cNvSpPr txBox="1">
              <a:spLocks/>
            </p:cNvSpPr>
            <p:nvPr/>
          </p:nvSpPr>
          <p:spPr>
            <a:xfrm>
              <a:off x="1600200" y="2038350"/>
              <a:ext cx="7696200" cy="1114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buClr>
                  <a:srgbClr val="002060"/>
                </a:buClr>
                <a:buSzPts val="6000"/>
              </a:pPr>
              <a:r>
                <a:rPr lang="en-US" sz="5400" b="1" dirty="0" smtClean="0">
                  <a:solidFill>
                    <a:srgbClr val="002060"/>
                  </a:solidFill>
                  <a:latin typeface="+mn-lt"/>
                  <a:ea typeface="微軟正黑體" pitchFamily="34" charset="-120"/>
                </a:rPr>
                <a:t>File Station</a:t>
              </a:r>
              <a:r>
                <a:rPr lang="en-US" sz="54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</a:p>
            <a:p>
              <a:pPr lvl="0">
                <a:buClr>
                  <a:srgbClr val="002060"/>
                </a:buClr>
                <a:buSzPts val="6000"/>
              </a:pPr>
              <a:r>
                <a:rPr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操作介面最完善</a:t>
              </a:r>
              <a:endPara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pic>
          <p:nvPicPr>
            <p:cNvPr id="11" name="圖片 10" descr="Qfile ic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114550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圖片 6" descr="PC-01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938" y="1657350"/>
            <a:ext cx="3556062" cy="284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File </a:t>
            </a:r>
            <a:r>
              <a:rPr lang="en-US" dirty="0" smtClean="0"/>
              <a:t>Station </a:t>
            </a:r>
            <a:r>
              <a:rPr lang="en-US" dirty="0" err="1" smtClean="0"/>
              <a:t>四大特色</a:t>
            </a:r>
            <a:endParaRPr dirty="0"/>
          </a:p>
        </p:txBody>
      </p:sp>
      <p:sp>
        <p:nvSpPr>
          <p:cNvPr id="320" name="Shape 320"/>
          <p:cNvSpPr/>
          <p:nvPr/>
        </p:nvSpPr>
        <p:spPr>
          <a:xfrm>
            <a:off x="1752600" y="3097673"/>
            <a:ext cx="25908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社群分享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安全設定</a:t>
            </a:r>
            <a:r>
              <a:rPr lang="en-US" b="1" dirty="0">
                <a:latin typeface="微軟正黑體" pitchFamily="34" charset="-120"/>
                <a:ea typeface="微軟正黑體" pitchFamily="34" charset="-120"/>
              </a:rPr>
              <a:t> - </a:t>
            </a: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密碼、期限雙管齊下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Smartshare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1752600" y="1345073"/>
            <a:ext cx="25908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本機檔案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雲端服務掛載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遠端NAS連線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外接裝置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457200" y="1345073"/>
            <a:ext cx="1468552" cy="1341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所有檔案</a:t>
            </a:r>
            <a:endParaRPr lang="en-US" sz="18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一覽無遺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436448" y="3090196"/>
            <a:ext cx="1468552" cy="1342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檔案分享</a:t>
            </a:r>
            <a:endParaRPr lang="en-US" sz="18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彈指之間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318"/>
          <p:cNvSpPr/>
          <p:nvPr/>
        </p:nvSpPr>
        <p:spPr>
          <a:xfrm>
            <a:off x="5943600" y="1345073"/>
            <a:ext cx="2736476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Online Office, Google Docs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文件預覽</a:t>
            </a:r>
          </a:p>
          <a:p>
            <a:pPr marL="457200" lvl="0" indent="-317500">
              <a:buSzPts val="1400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多媒體檔案預覽</a:t>
            </a: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360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度全景檔案預覽</a:t>
            </a:r>
          </a:p>
          <a:p>
            <a:pPr marL="457200" lvl="0" indent="-317500">
              <a:buSzPts val="1400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VLC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串流觀看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322"/>
          <p:cNvSpPr txBox="1"/>
          <p:nvPr/>
        </p:nvSpPr>
        <p:spPr>
          <a:xfrm>
            <a:off x="4648200" y="1345073"/>
            <a:ext cx="1468552" cy="1341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檔案預覽</a:t>
            </a:r>
            <a:endParaRPr lang="en-US" altLang="zh-TW" sz="18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即點觀看</a:t>
            </a:r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320"/>
          <p:cNvSpPr/>
          <p:nvPr/>
        </p:nvSpPr>
        <p:spPr>
          <a:xfrm>
            <a:off x="5943600" y="3105150"/>
            <a:ext cx="28194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快照庫、快照保險庫</a:t>
            </a:r>
          </a:p>
          <a:p>
            <a:pPr marL="457200" lvl="0" indent="-317500">
              <a:buSzPts val="1400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回復版本</a:t>
            </a:r>
          </a:p>
          <a:p>
            <a:pPr marL="457200" lvl="0" indent="-317500">
              <a:buSzPts val="1400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磁碟區、資料夾、檔案，彈性管理</a:t>
            </a:r>
          </a:p>
        </p:txBody>
      </p:sp>
      <p:sp>
        <p:nvSpPr>
          <p:cNvPr id="18" name="Shape 324"/>
          <p:cNvSpPr txBox="1"/>
          <p:nvPr/>
        </p:nvSpPr>
        <p:spPr>
          <a:xfrm>
            <a:off x="4627448" y="3097673"/>
            <a:ext cx="1468552" cy="1342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快照管理</a:t>
            </a:r>
            <a:endParaRPr lang="en-US" altLang="zh-TW" sz="18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信手可得</a:t>
            </a:r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94" y="590550"/>
            <a:ext cx="8458200" cy="408018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ym typeface="Arial"/>
              </a:rPr>
              <a:t>File Station </a:t>
            </a:r>
            <a:r>
              <a:rPr lang="en-US" sz="3600" b="1" i="0" u="none" strike="noStrike" cap="none" dirty="0" err="1">
                <a:sym typeface="Arial"/>
              </a:rPr>
              <a:t>所有檔案</a:t>
            </a:r>
            <a:r>
              <a:rPr lang="en-US" sz="3600" b="1" i="0" u="none" strike="noStrike" cap="none" dirty="0">
                <a:sym typeface="Arial"/>
              </a:rPr>
              <a:t> </a:t>
            </a:r>
            <a:r>
              <a:rPr lang="en-US" sz="3600" b="1" i="0" u="none" strike="noStrike" cap="none" dirty="0" err="1">
                <a:sym typeface="Arial"/>
              </a:rPr>
              <a:t>一覽無遺</a:t>
            </a:r>
            <a:endParaRPr dirty="0"/>
          </a:p>
        </p:txBody>
      </p:sp>
      <p:sp>
        <p:nvSpPr>
          <p:cNvPr id="332" name="Shape 332"/>
          <p:cNvSpPr/>
          <p:nvPr/>
        </p:nvSpPr>
        <p:spPr>
          <a:xfrm>
            <a:off x="5422794" y="3409950"/>
            <a:ext cx="1524000" cy="9288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6184794" y="3333750"/>
            <a:ext cx="1072500" cy="3255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新支援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39" name="Shape 339"/>
          <p:cNvGrpSpPr/>
          <p:nvPr/>
        </p:nvGrpSpPr>
        <p:grpSpPr>
          <a:xfrm>
            <a:off x="7327794" y="1200150"/>
            <a:ext cx="1740006" cy="716259"/>
            <a:chOff x="7105769" y="1114477"/>
            <a:chExt cx="1740006" cy="716259"/>
          </a:xfrm>
        </p:grpSpPr>
        <p:grpSp>
          <p:nvGrpSpPr>
            <p:cNvPr id="340" name="Shape 340"/>
            <p:cNvGrpSpPr/>
            <p:nvPr/>
          </p:nvGrpSpPr>
          <p:grpSpPr>
            <a:xfrm rot="10313135">
              <a:off x="7132496" y="1226033"/>
              <a:ext cx="1615678" cy="493146"/>
              <a:chOff x="3960472" y="1092651"/>
              <a:chExt cx="1736890" cy="493137"/>
            </a:xfrm>
          </p:grpSpPr>
          <p:sp>
            <p:nvSpPr>
              <p:cNvPr id="341" name="Shape 341"/>
              <p:cNvSpPr/>
              <p:nvPr/>
            </p:nvSpPr>
            <p:spPr>
              <a:xfrm>
                <a:off x="4132862" y="1092651"/>
                <a:ext cx="1564500" cy="362700"/>
              </a:xfrm>
              <a:prstGeom prst="homePlate">
                <a:avLst>
                  <a:gd name="adj" fmla="val 50000"/>
                </a:avLst>
              </a:prstGeom>
              <a:solidFill>
                <a:srgbClr val="1155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342" name="Shape 342"/>
              <p:cNvSpPr txBox="1"/>
              <p:nvPr/>
            </p:nvSpPr>
            <p:spPr>
              <a:xfrm>
                <a:off x="3960472" y="1183488"/>
                <a:ext cx="16017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endParaRPr>
              </a:p>
            </p:txBody>
          </p:sp>
        </p:grpSp>
        <p:sp>
          <p:nvSpPr>
            <p:cNvPr id="343" name="Shape 343"/>
            <p:cNvSpPr txBox="1"/>
            <p:nvPr/>
          </p:nvSpPr>
          <p:spPr>
            <a:xfrm rot="-468804">
              <a:off x="7243149" y="1365884"/>
              <a:ext cx="1588851" cy="3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8 </a:t>
              </a:r>
              <a:r>
                <a:rPr lang="en-US" sz="1200" b="1" i="0" u="none" strike="noStrike" cap="none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種雲端掛載服務</a:t>
              </a:r>
              <a:endParaRPr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44" name="Shape 344"/>
          <p:cNvGrpSpPr/>
          <p:nvPr/>
        </p:nvGrpSpPr>
        <p:grpSpPr>
          <a:xfrm>
            <a:off x="6260994" y="2114550"/>
            <a:ext cx="1366707" cy="638958"/>
            <a:chOff x="6408504" y="2504430"/>
            <a:chExt cx="1366707" cy="638958"/>
          </a:xfrm>
        </p:grpSpPr>
        <p:sp>
          <p:nvSpPr>
            <p:cNvPr id="345" name="Shape 345"/>
            <p:cNvSpPr/>
            <p:nvPr/>
          </p:nvSpPr>
          <p:spPr>
            <a:xfrm rot="731618">
              <a:off x="6488517" y="2651359"/>
              <a:ext cx="1262687" cy="362758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46" name="Shape 346"/>
            <p:cNvSpPr txBox="1"/>
            <p:nvPr/>
          </p:nvSpPr>
          <p:spPr>
            <a:xfrm rot="716143">
              <a:off x="6434028" y="2630691"/>
              <a:ext cx="1260553" cy="37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 err="1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遠端NAS連線</a:t>
              </a:r>
              <a:endParaRPr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3962400" y="3967065"/>
            <a:ext cx="1472562" cy="662085"/>
            <a:chOff x="6302649" y="2481303"/>
            <a:chExt cx="1472562" cy="662085"/>
          </a:xfrm>
        </p:grpSpPr>
        <p:sp>
          <p:nvSpPr>
            <p:cNvPr id="348" name="Shape 348"/>
            <p:cNvSpPr/>
            <p:nvPr/>
          </p:nvSpPr>
          <p:spPr>
            <a:xfrm rot="731618">
              <a:off x="6488517" y="2651359"/>
              <a:ext cx="1262687" cy="362758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49" name="Shape 349"/>
            <p:cNvSpPr txBox="1"/>
            <p:nvPr/>
          </p:nvSpPr>
          <p:spPr>
            <a:xfrm rot="716029">
              <a:off x="6325167" y="2619299"/>
              <a:ext cx="1372463" cy="361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4種外接裝置</a:t>
              </a:r>
              <a:endParaRPr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4" name="Shape 276"/>
          <p:cNvSpPr txBox="1"/>
          <p:nvPr/>
        </p:nvSpPr>
        <p:spPr>
          <a:xfrm>
            <a:off x="317394" y="4186108"/>
            <a:ext cx="2197206" cy="4857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一個介面 輕鬆讀取</a:t>
            </a:r>
            <a:endParaRPr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4" y="4062208"/>
            <a:ext cx="604827" cy="643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</TotalTime>
  <Words>731</Words>
  <PresentationFormat>如螢幕大小 (16:9)</PresentationFormat>
  <Paragraphs>247</Paragraphs>
  <Slides>24</Slides>
  <Notes>24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1_Simple Light</vt:lpstr>
      <vt:lpstr>投影片 1</vt:lpstr>
      <vt:lpstr>FB熱門議題 大解析！</vt:lpstr>
      <vt:lpstr>打造一流的儲存方案</vt:lpstr>
      <vt:lpstr>什麼是伺服器端複製</vt:lpstr>
      <vt:lpstr>省時省力的頂級效能</vt:lpstr>
      <vt:lpstr>無後顧之憂的儲存機制</vt:lpstr>
      <vt:lpstr>投影片 7</vt:lpstr>
      <vt:lpstr>File Station 四大特色</vt:lpstr>
      <vt:lpstr>File Station 所有檔案 一覽無遺</vt:lpstr>
      <vt:lpstr>File Station 所有檔案 一覽無遺</vt:lpstr>
      <vt:lpstr>檔案預覽，即點即看</vt:lpstr>
      <vt:lpstr>檔案分享的各類疑難雜症</vt:lpstr>
      <vt:lpstr>檔案分享安全又便利</vt:lpstr>
      <vt:lpstr>三步驟，輕鬆分享檔案</vt:lpstr>
      <vt:lpstr>快照管理，信手可得</vt:lpstr>
      <vt:lpstr>投影片 16</vt:lpstr>
      <vt:lpstr>Qfile  </vt:lpstr>
      <vt:lpstr>Qfile 一覽所有檔案 </vt:lpstr>
      <vt:lpstr>分享連結 自在瀏覽 </vt:lpstr>
      <vt:lpstr>自動上傳，隨時擁有超大空間</vt:lpstr>
      <vt:lpstr>三重防護，縝密的安全機制</vt:lpstr>
      <vt:lpstr>投影片 22</vt:lpstr>
      <vt:lpstr>檔案總管優勢分析</vt:lpstr>
      <vt:lpstr>投影片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Station 全面解析</dc:title>
  <dc:creator>Chin-Chen Lin</dc:creator>
  <cp:lastModifiedBy>user</cp:lastModifiedBy>
  <cp:revision>212</cp:revision>
  <dcterms:modified xsi:type="dcterms:W3CDTF">2018-01-30T03:31:18Z</dcterms:modified>
</cp:coreProperties>
</file>