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6"/>
  </p:notes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77" r:id="rId24"/>
    <p:sldId id="278" r:id="rId25"/>
  </p:sldIdLst>
  <p:sldSz cx="9144000" cy="5143500" type="screen16x9"/>
  <p:notesSz cx="6858000" cy="9144000"/>
  <p:embeddedFontLst>
    <p:embeddedFont>
      <p:font typeface="微軟正黑體" pitchFamily="34" charset="-12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Tsa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7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30" d="100"/>
          <a:sy n="130" d="100"/>
        </p:scale>
        <p:origin x="-990" y="-5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0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endParaRPr/>
          </a:p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7620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Q:為何 QVR Guard 接管 QVR Pro 後，QVR Pro Client 無法使用 admin 以外的帳號登入。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A:QVR Guard 為防止此錄影伺服器上的使用者對其進行變更，禁止使用者登入QVR Pro ，限制存取該伺服器的各項設定。請使用 admin 帳號登入進行管理。(包含 Web Server 及QVR Pro Client )</a:t>
            </a:r>
            <a:endParaRPr/>
          </a:p>
          <a:p>
            <a:pPr marL="0" lvl="0" indent="4546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Q: QVR Pro 有設定事件錄影，請問 QVR Guard 接管時期會執行設定的事件條件錄影嗎?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A:會，但 QVR Guard 接管錄影服務將以 24 小時全天候錄影。例如 QVR Pro 在事件管理設定攝影機位移事件觸發錄影，QVR Guard 接管後啟動24 小時全天候錄影)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Q: QVR Pro 有設定事件錄影，請問 QVR Guard 接管時期會執行設定的事件條件錄影嗎?</a:t>
            </a:r>
            <a:endParaRPr dirty="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A:會，但 QVR Guard 接管錄影服務將以 24 小時全天候錄影。例如 QVR Pro 在事件管理設定攝影機位移事件觸發錄影，QVR Guard 接管後啟動24 小時全天候錄影)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1"/>
          <p:cNvSpPr txBox="1">
            <a:spLocks noGrp="1"/>
          </p:cNvSpPr>
          <p:nvPr>
            <p:ph type="title"/>
          </p:nvPr>
        </p:nvSpPr>
        <p:spPr>
          <a:xfrm>
            <a:off x="500034" y="214296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Shape 62"/>
          <p:cNvSpPr txBox="1">
            <a:spLocks noGrp="1"/>
          </p:cNvSpPr>
          <p:nvPr>
            <p:ph type="body" idx="1"/>
          </p:nvPr>
        </p:nvSpPr>
        <p:spPr>
          <a:xfrm>
            <a:off x="500034" y="1000115"/>
            <a:ext cx="821537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00034" y="214296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4000" b="1" i="0" u="none" strike="noStrike" cap="none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500034" y="1000115"/>
            <a:ext cx="821537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"/>
          <p:cNvSpPr txBox="1">
            <a:spLocks noGrp="1"/>
          </p:cNvSpPr>
          <p:nvPr>
            <p:ph type="title"/>
          </p:nvPr>
        </p:nvSpPr>
        <p:spPr>
          <a:xfrm>
            <a:off x="500034" y="214296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62"/>
          <p:cNvSpPr txBox="1">
            <a:spLocks noGrp="1"/>
          </p:cNvSpPr>
          <p:nvPr>
            <p:ph type="body" idx="1"/>
          </p:nvPr>
        </p:nvSpPr>
        <p:spPr>
          <a:xfrm>
            <a:off x="500034" y="1000115"/>
            <a:ext cx="821537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124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C0C0C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124_16比9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fld id="{00000000-1234-1234-1234-123412341234}" type="slidenum"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"/>
                <a:buFont typeface="Calibri"/>
                <a:buNone/>
              </a:p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1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Shape 62"/>
          <p:cNvSpPr txBox="1">
            <a:spLocks noGrp="1"/>
          </p:cNvSpPr>
          <p:nvPr>
            <p:ph type="body" idx="1"/>
          </p:nvPr>
        </p:nvSpPr>
        <p:spPr>
          <a:xfrm>
            <a:off x="500034" y="1000115"/>
            <a:ext cx="821537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2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124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124_16比9_內頁母片_(ZH+EN)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59" r:id="rId2"/>
    <p:sldLayoutId id="2147483665" r:id="rId3"/>
    <p:sldLayoutId id="2147483660" r:id="rId4"/>
    <p:sldLayoutId id="214748366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2571736" y="2428874"/>
            <a:ext cx="6572264" cy="13573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FFFFFF"/>
              </a:buClr>
              <a:buSzPts val="3600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軟正黑體" pitchFamily="34" charset="-120"/>
              </a:rPr>
              <a:t>QVR Pro 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的高可用性</a:t>
            </a:r>
            <a:endParaRPr lang="en-US" altLang="zh-TW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buClr>
                <a:srgbClr val="FFFFFF"/>
              </a:buClr>
              <a:buSzPts val="3600"/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備援管理套件</a:t>
            </a:r>
            <a:endParaRPr sz="36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5500693" y="1214428"/>
            <a:ext cx="2714645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lang="zh-TW" sz="6600" b="1" i="0" u="none" strike="noStrike" cap="none" dirty="0" smtClean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Guard</a:t>
            </a:r>
            <a:endParaRPr sz="6600" b="1" i="0" u="none" strike="noStrike" cap="none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3286116" y="1214428"/>
            <a:ext cx="2286016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5400"/>
              <a:buFont typeface="Arial"/>
              <a:buNone/>
            </a:pPr>
            <a:r>
              <a:rPr lang="zh-TW" sz="6600" b="1" i="0" u="none" strike="noStrike" cap="none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QVR</a:t>
            </a:r>
            <a:endParaRPr sz="6600" b="1" i="0" u="none" strike="noStrike" cap="none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3143240" y="2357436"/>
            <a:ext cx="5429288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214546" y="1428742"/>
            <a:ext cx="4929222" cy="2857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500034" y="1000115"/>
            <a:ext cx="8215370" cy="4143300"/>
          </a:xfrm>
        </p:spPr>
        <p:txBody>
          <a:bodyPr/>
          <a:lstStyle/>
          <a:p>
            <a:pPr algn="ctr">
              <a:buClrTx/>
              <a:buNone/>
            </a:pPr>
            <a:r>
              <a:rPr lang="zh-TW" altLang="en-US" dirty="0" smtClean="0"/>
              <a:t>進入 </a:t>
            </a:r>
            <a:r>
              <a:rPr lang="en-US" altLang="zh-TW" dirty="0" smtClean="0"/>
              <a:t>QTS 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App Center </a:t>
            </a:r>
            <a:r>
              <a:rPr lang="zh-TW" altLang="en-US" dirty="0" smtClean="0"/>
              <a:t>。點選監控類，即可找到 </a:t>
            </a:r>
            <a:r>
              <a:rPr lang="en-US" altLang="zh-TW" dirty="0" smtClean="0"/>
              <a:t>QVR Guard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algn="ctr">
              <a:buClrTx/>
              <a:buNone/>
            </a:pP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(NAS) 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上無法同時安裝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Guard 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Pro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圖片 26" descr="App Center -Surveillance (CHT).PNG"/>
          <p:cNvPicPr>
            <a:picLocks noChangeAspect="1"/>
          </p:cNvPicPr>
          <p:nvPr/>
        </p:nvPicPr>
        <p:blipFill>
          <a:blip r:embed="rId3"/>
          <a:srcRect b="14287"/>
          <a:stretch>
            <a:fillRect/>
          </a:stretch>
        </p:blipFill>
        <p:spPr>
          <a:xfrm>
            <a:off x="1714480" y="1785932"/>
            <a:ext cx="5715040" cy="2714644"/>
          </a:xfrm>
          <a:prstGeom prst="roundRect">
            <a:avLst>
              <a:gd name="adj" fmla="val 259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dirty="0" smtClean="0"/>
              <a:t>如何安裝 </a:t>
            </a:r>
            <a:r>
              <a:rPr lang="en-US" dirty="0" smtClean="0">
                <a:latin typeface="+mj-lt"/>
              </a:rPr>
              <a:t>QVR Guard</a:t>
            </a:r>
            <a:endParaRPr dirty="0">
              <a:latin typeface="+mj-lt"/>
            </a:endParaRPr>
          </a:p>
        </p:txBody>
      </p:sp>
      <p:sp>
        <p:nvSpPr>
          <p:cNvPr id="18" name="Shape 174"/>
          <p:cNvSpPr/>
          <p:nvPr/>
        </p:nvSpPr>
        <p:spPr>
          <a:xfrm>
            <a:off x="3428992" y="3000378"/>
            <a:ext cx="642942" cy="928694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  <p:sp>
        <p:nvSpPr>
          <p:cNvPr id="19" name="Shape 175"/>
          <p:cNvSpPr/>
          <p:nvPr/>
        </p:nvSpPr>
        <p:spPr>
          <a:xfrm>
            <a:off x="2000232" y="3897568"/>
            <a:ext cx="642942" cy="214314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5" descr="One Finger_000000_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3714758"/>
            <a:ext cx="642858" cy="642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/>
          <p:cNvGrpSpPr/>
          <p:nvPr/>
        </p:nvGrpSpPr>
        <p:grpSpPr>
          <a:xfrm>
            <a:off x="1531670" y="3786196"/>
            <a:ext cx="397124" cy="397124"/>
            <a:chOff x="1000100" y="3786196"/>
            <a:chExt cx="397124" cy="397124"/>
          </a:xfrm>
        </p:grpSpPr>
        <p:sp>
          <p:nvSpPr>
            <p:cNvPr id="22" name="Shape 145"/>
            <p:cNvSpPr/>
            <p:nvPr/>
          </p:nvSpPr>
          <p:spPr>
            <a:xfrm>
              <a:off x="1000100" y="3786196"/>
              <a:ext cx="397124" cy="3971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46"/>
            <p:cNvSpPr txBox="1"/>
            <p:nvPr/>
          </p:nvSpPr>
          <p:spPr>
            <a:xfrm>
              <a:off x="1040995" y="3786196"/>
              <a:ext cx="315335" cy="3395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857620" y="2714626"/>
            <a:ext cx="397124" cy="397124"/>
            <a:chOff x="1000100" y="3786196"/>
            <a:chExt cx="397124" cy="397124"/>
          </a:xfrm>
        </p:grpSpPr>
        <p:sp>
          <p:nvSpPr>
            <p:cNvPr id="25" name="Shape 145"/>
            <p:cNvSpPr/>
            <p:nvPr/>
          </p:nvSpPr>
          <p:spPr>
            <a:xfrm>
              <a:off x="1000100" y="3786196"/>
              <a:ext cx="397124" cy="3971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146"/>
            <p:cNvSpPr txBox="1"/>
            <p:nvPr/>
          </p:nvSpPr>
          <p:spPr>
            <a:xfrm>
              <a:off x="1040995" y="3786196"/>
              <a:ext cx="315335" cy="3395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altLang="zh-TW" sz="20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Gurad-initial setup -2(CHT).PNG"/>
          <p:cNvPicPr>
            <a:picLocks noChangeAspect="1"/>
          </p:cNvPicPr>
          <p:nvPr/>
        </p:nvPicPr>
        <p:blipFill>
          <a:blip r:embed="rId3"/>
          <a:srcRect t="4082"/>
          <a:stretch>
            <a:fillRect/>
          </a:stretch>
        </p:blipFill>
        <p:spPr>
          <a:xfrm>
            <a:off x="4143372" y="1357304"/>
            <a:ext cx="4631514" cy="2643206"/>
          </a:xfrm>
          <a:prstGeom prst="roundRect">
            <a:avLst>
              <a:gd name="adj" fmla="val 2829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初始設定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85720" y="1000115"/>
            <a:ext cx="3857652" cy="4143300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None/>
            </a:pP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altLang="zh-TW" dirty="0" smtClean="0"/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zh-TW" altLang="en-US" dirty="0" smtClean="0">
                <a:solidFill>
                  <a:srgbClr val="0070C0"/>
                </a:solidFill>
              </a:rPr>
              <a:t>請依初始設定精靈完成下列步驟：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zh-TW" altLang="en-US" dirty="0" smtClean="0"/>
          </a:p>
          <a:p>
            <a:pPr marL="182563" lvl="0" indent="-169863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zh-TW" altLang="en-US" dirty="0" smtClean="0"/>
              <a:t>最低需求：確認硬體與軟體相容性</a:t>
            </a:r>
            <a:endParaRPr lang="zh-TW" altLang="en-US" b="0" dirty="0" smtClean="0"/>
          </a:p>
          <a:p>
            <a:pPr marL="182563" indent="-169863">
              <a:buClrTx/>
            </a:pPr>
            <a:r>
              <a:rPr lang="zh-TW" altLang="en-US" dirty="0" smtClean="0"/>
              <a:t>確認系統時區與時間</a:t>
            </a: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錄影</a:t>
            </a:r>
            <a:r>
              <a:rPr lang="zh-TW" altLang="en-US" dirty="0" smtClean="0"/>
              <a:t>記錄</a:t>
            </a: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將採用系統的時區</a:t>
            </a:r>
            <a:r>
              <a:rPr lang="en-US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時間</a:t>
            </a:r>
          </a:p>
          <a:p>
            <a:pPr marL="182563" lvl="0" indent="-169863">
              <a:spcBef>
                <a:spcPts val="600"/>
              </a:spcBef>
              <a:buClrTx/>
              <a:tabLst>
                <a:tab pos="182563" algn="l"/>
              </a:tabLst>
            </a:pPr>
            <a:r>
              <a:rPr lang="zh-TW" altLang="en-US" dirty="0" smtClean="0"/>
              <a:t>開始安裝</a:t>
            </a:r>
          </a:p>
          <a:p>
            <a:pPr marL="355600" lvl="0" indent="101600">
              <a:spcBef>
                <a:spcPts val="560"/>
              </a:spcBef>
              <a:buClr>
                <a:srgbClr val="0E7988"/>
              </a:buClr>
              <a:buNone/>
            </a:pPr>
            <a:endParaRPr lang="zh-TW" altLang="en-US" sz="1800" b="0" dirty="0" smtClean="0">
              <a:solidFill>
                <a:srgbClr val="3D4752"/>
              </a:solidFill>
              <a:latin typeface="Arial"/>
              <a:ea typeface="Arial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登入 </a:t>
            </a:r>
            <a:r>
              <a:rPr lang="en-US" altLang="zh-TW" dirty="0" smtClean="0">
                <a:latin typeface="+mj-lt"/>
              </a:rPr>
              <a:t>QVR Guard</a:t>
            </a:r>
            <a:endParaRPr lang="zh-TW" altLang="en-US" dirty="0">
              <a:latin typeface="+mj-lt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14282" y="1000115"/>
            <a:ext cx="4357718" cy="4143300"/>
          </a:xfrm>
        </p:spPr>
        <p:txBody>
          <a:bodyPr/>
          <a:lstStyle/>
          <a:p>
            <a:pPr marL="357188" indent="-242888">
              <a:buClrTx/>
            </a:pPr>
            <a:r>
              <a:rPr lang="en-US" altLang="zh-TW" dirty="0" smtClean="0"/>
              <a:t>QVR Guard</a:t>
            </a:r>
            <a:r>
              <a:rPr lang="zh-TW" altLang="en-US" dirty="0" smtClean="0"/>
              <a:t> 有獨立的登入頁面</a:t>
            </a:r>
          </a:p>
          <a:p>
            <a:pPr marL="357188" indent="0">
              <a:spcBef>
                <a:spcPts val="800"/>
              </a:spcBef>
              <a:buClrTx/>
              <a:buNone/>
            </a:pP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登入途徑：</a:t>
            </a:r>
          </a:p>
          <a:p>
            <a:pPr marL="357188" indent="0">
              <a:spcBef>
                <a:spcPts val="800"/>
              </a:spcBef>
              <a:buClrTx/>
              <a:buNone/>
            </a:pP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 從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QTS 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桌面的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QVR Guard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en-US" altLang="zh-TW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57188" indent="0">
              <a:spcBef>
                <a:spcPts val="800"/>
              </a:spcBef>
              <a:buClrTx/>
              <a:buNone/>
            </a:pP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 不透過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QTS</a:t>
            </a: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，直接在瀏覽器輸入網址 </a:t>
            </a:r>
            <a:endParaRPr lang="en-US" altLang="zh-TW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57188" indent="0">
              <a:spcBef>
                <a:spcPts val="800"/>
              </a:spcBef>
              <a:buClrTx/>
              <a:buNone/>
            </a:pPr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(https:// NAS IP /</a:t>
            </a:r>
            <a:r>
              <a:rPr lang="en-US" altLang="zh-TW" sz="1600" dirty="0" err="1" smtClean="0">
                <a:solidFill>
                  <a:schemeClr val="accent6">
                    <a:lumMod val="75000"/>
                  </a:schemeClr>
                </a:solidFill>
              </a:rPr>
              <a:t>qvrpro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/)</a:t>
            </a:r>
            <a:endParaRPr lang="zh-TW" alt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57188" indent="-242888">
              <a:buClrTx/>
            </a:pPr>
            <a:r>
              <a:rPr lang="en-US" altLang="zh-TW" dirty="0" smtClean="0"/>
              <a:t>QVR Guard 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admin</a:t>
            </a:r>
            <a:r>
              <a:rPr lang="zh-TW" altLang="en-US" dirty="0" smtClean="0"/>
              <a:t> 帳號密碼</a:t>
            </a:r>
            <a:endParaRPr lang="en-US" altLang="zh-TW" dirty="0" smtClean="0"/>
          </a:p>
          <a:p>
            <a:pPr marL="357188" indent="0">
              <a:buClrTx/>
              <a:buNone/>
            </a:pPr>
            <a:r>
              <a:rPr lang="zh-TW" altLang="en-US" dirty="0" smtClean="0"/>
              <a:t>與 </a:t>
            </a:r>
            <a:r>
              <a:rPr lang="en-US" altLang="zh-TW" dirty="0" smtClean="0"/>
              <a:t>QTS </a:t>
            </a:r>
            <a:r>
              <a:rPr lang="zh-TW" altLang="en-US" dirty="0" smtClean="0"/>
              <a:t>相同</a:t>
            </a:r>
          </a:p>
          <a:p>
            <a:endParaRPr lang="zh-TW" altLang="en-US" dirty="0"/>
          </a:p>
        </p:txBody>
      </p:sp>
      <p:pic>
        <p:nvPicPr>
          <p:cNvPr id="8" name="Picture 3" descr="\\MARKETING\Marketing\TO 明俐\直播PPT\20180124_QVR Guard\素材\QVR Guard-1.0.0-Screenshot(CHT)\Gurad-login page(CHT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0779" y="1142990"/>
            <a:ext cx="4394625" cy="3214710"/>
          </a:xfrm>
          <a:prstGeom prst="roundRect">
            <a:avLst>
              <a:gd name="adj" fmla="val 2321"/>
            </a:avLst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Gurad-Set the wizard-1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1500180"/>
            <a:ext cx="4723951" cy="3073340"/>
          </a:xfrm>
          <a:prstGeom prst="roundRect">
            <a:avLst>
              <a:gd name="adj" fmla="val 24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新增錄影空間、</a:t>
            </a:r>
            <a:r>
              <a:rPr lang="en-US" altLang="zh-TW" dirty="0" smtClean="0">
                <a:latin typeface="+mj-lt"/>
              </a:rPr>
              <a:t>QVR Pro</a:t>
            </a:r>
            <a:endParaRPr lang="zh-TW" altLang="en-US" dirty="0">
              <a:latin typeface="+mj-lt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428596" y="1000115"/>
            <a:ext cx="8358246" cy="4143300"/>
          </a:xfrm>
        </p:spPr>
        <p:txBody>
          <a:bodyPr/>
          <a:lstStyle/>
          <a:p>
            <a:pPr marL="0" lvl="0" indent="0">
              <a:buClrTx/>
              <a:buNone/>
            </a:pPr>
            <a:r>
              <a:rPr lang="zh-TW" altLang="en-US" dirty="0" smtClean="0"/>
              <a:t>初次登入系統精靈將引導您完成新增錄影空間及選擇要保護的 </a:t>
            </a:r>
            <a:r>
              <a:rPr lang="en-US" altLang="zh-TW" dirty="0" smtClean="0"/>
              <a:t>QVR Pro </a:t>
            </a:r>
            <a:r>
              <a:rPr lang="zh-TW" altLang="en-US" dirty="0" smtClean="0"/>
              <a:t>錄影服務。</a:t>
            </a:r>
          </a:p>
          <a:p>
            <a:endParaRPr lang="zh-TW" altLang="en-US" dirty="0"/>
          </a:p>
        </p:txBody>
      </p:sp>
      <p:sp>
        <p:nvSpPr>
          <p:cNvPr id="8" name="Shape 174"/>
          <p:cNvSpPr/>
          <p:nvPr/>
        </p:nvSpPr>
        <p:spPr>
          <a:xfrm>
            <a:off x="2643174" y="2786064"/>
            <a:ext cx="1643074" cy="1285884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dirty="0" smtClean="0"/>
              <a:t>新增錄影空間</a:t>
            </a:r>
            <a:endParaRPr dirty="0"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dirty="0"/>
              <a:t>新增錄影空間</a:t>
            </a:r>
            <a:r>
              <a:rPr lang="zh-TW" dirty="0" smtClean="0"/>
              <a:t>用於</a:t>
            </a:r>
            <a:r>
              <a:rPr lang="zh-TW" altLang="en-US" dirty="0" smtClean="0"/>
              <a:t> </a:t>
            </a:r>
            <a:r>
              <a:rPr lang="zh-TW" dirty="0" smtClean="0"/>
              <a:t>QVR </a:t>
            </a:r>
            <a:r>
              <a:rPr lang="zh-TW" dirty="0"/>
              <a:t>Guard </a:t>
            </a:r>
            <a:r>
              <a:rPr lang="zh-TW" dirty="0" smtClean="0"/>
              <a:t>接管</a:t>
            </a:r>
            <a:r>
              <a:rPr lang="zh-TW" altLang="en-US" dirty="0" smtClean="0"/>
              <a:t> </a:t>
            </a:r>
            <a:r>
              <a:rPr lang="zh-TW" dirty="0" smtClean="0"/>
              <a:t>QVR </a:t>
            </a:r>
            <a:r>
              <a:rPr lang="zh-TW" dirty="0"/>
              <a:t>Pro 後儲存錄影資料</a:t>
            </a:r>
            <a:r>
              <a:rPr lang="zh-TW" dirty="0" smtClean="0"/>
              <a:t>用</a:t>
            </a:r>
            <a:r>
              <a:rPr lang="zh-TW" altLang="en-US" dirty="0" smtClean="0"/>
              <a:t>。</a:t>
            </a:r>
            <a:endParaRPr dirty="0"/>
          </a:p>
        </p:txBody>
      </p:sp>
      <p:pic>
        <p:nvPicPr>
          <p:cNvPr id="5" name="圖片 4" descr="Gurad-Add Recording Space-3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684" y="1643056"/>
            <a:ext cx="5267522" cy="2786082"/>
          </a:xfrm>
          <a:prstGeom prst="roundRect">
            <a:avLst>
              <a:gd name="adj" fmla="val 239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Gurad-Add Recording Space-5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1500180"/>
            <a:ext cx="6190502" cy="3000396"/>
          </a:xfrm>
          <a:prstGeom prst="roundRect">
            <a:avLst>
              <a:gd name="adj" fmla="val 2622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zh-TW" altLang="en-US" dirty="0" smtClean="0"/>
              <a:t>完成建立錄影空間</a:t>
            </a:r>
            <a:endParaRPr dirty="0"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dirty="0"/>
              <a:t>完成建立錄影空間，繼續新增 QVR </a:t>
            </a:r>
            <a:r>
              <a:rPr lang="zh-TW" dirty="0" smtClean="0"/>
              <a:t>Pro</a:t>
            </a:r>
            <a:r>
              <a:rPr lang="zh-TW" altLang="en-US" dirty="0" smtClean="0"/>
              <a:t>。</a:t>
            </a:r>
            <a:endParaRPr dirty="0"/>
          </a:p>
        </p:txBody>
      </p:sp>
      <p:sp>
        <p:nvSpPr>
          <p:cNvPr id="218" name="Shape 218"/>
          <p:cNvSpPr/>
          <p:nvPr/>
        </p:nvSpPr>
        <p:spPr>
          <a:xfrm>
            <a:off x="4714876" y="3143254"/>
            <a:ext cx="720710" cy="30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000000"/>
              </a:buClr>
              <a:buSzPts val="1400"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Gurad-Add QVR Pro -1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2" y="1571618"/>
            <a:ext cx="5284988" cy="2714644"/>
          </a:xfrm>
          <a:prstGeom prst="roundRect">
            <a:avLst>
              <a:gd name="adj" fmla="val 231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 </a:t>
            </a:r>
            <a:r>
              <a:rPr lang="en-US" altLang="zh-TW" dirty="0" smtClean="0">
                <a:latin typeface="+mj-lt"/>
              </a:rPr>
              <a:t>QVR Pro</a:t>
            </a:r>
            <a:endParaRPr lang="zh-TW" altLang="en-US" dirty="0">
              <a:latin typeface="+mj-lt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ts val="1800"/>
              <a:buFont typeface="Arial"/>
              <a:buNone/>
            </a:pPr>
            <a:r>
              <a:rPr lang="zh-TW" dirty="0" smtClean="0"/>
              <a:t>新增要</a:t>
            </a:r>
            <a:r>
              <a:rPr lang="zh-TW" dirty="0"/>
              <a:t>保護</a:t>
            </a:r>
            <a:r>
              <a:rPr lang="zh-TW" dirty="0" smtClean="0"/>
              <a:t>的</a:t>
            </a:r>
            <a:r>
              <a:rPr lang="zh-TW" altLang="en-US" dirty="0" smtClean="0"/>
              <a:t> </a:t>
            </a:r>
            <a:r>
              <a:rPr lang="zh-TW" dirty="0" smtClean="0"/>
              <a:t>QVR Pro</a:t>
            </a:r>
            <a:r>
              <a:rPr lang="zh-TW" altLang="en-US" dirty="0" smtClean="0"/>
              <a:t>，</a:t>
            </a:r>
            <a:r>
              <a:rPr lang="zh-TW" dirty="0" smtClean="0"/>
              <a:t>當</a:t>
            </a:r>
            <a:r>
              <a:rPr lang="zh-TW" altLang="en-US" dirty="0" smtClean="0"/>
              <a:t> </a:t>
            </a:r>
            <a:r>
              <a:rPr lang="zh-TW" dirty="0" smtClean="0"/>
              <a:t>QVR </a:t>
            </a:r>
            <a:r>
              <a:rPr lang="zh-TW" dirty="0"/>
              <a:t>Pro 異常時可進行接管錄影</a:t>
            </a:r>
            <a:r>
              <a:rPr lang="zh-TW" dirty="0" smtClean="0"/>
              <a:t>服務</a:t>
            </a:r>
            <a:r>
              <a:rPr lang="zh-TW" altLang="en-US" dirty="0" smtClean="0"/>
              <a:t>。</a:t>
            </a:r>
            <a:endParaRPr sz="1800" b="0" i="0" u="none" strike="noStrike" cap="none" dirty="0">
              <a:solidFill>
                <a:srgbClr val="3D47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643174" y="3357568"/>
            <a:ext cx="1143008" cy="3571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  <p:pic>
        <p:nvPicPr>
          <p:cNvPr id="10" name="圖片 9" descr="Gurad-Add QVR Pro -2(CHT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1571618"/>
            <a:ext cx="2571768" cy="1789951"/>
          </a:xfrm>
          <a:prstGeom prst="roundRect">
            <a:avLst>
              <a:gd name="adj" fmla="val 376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7" name="Shape 227"/>
          <p:cNvSpPr/>
          <p:nvPr/>
        </p:nvSpPr>
        <p:spPr>
          <a:xfrm>
            <a:off x="3786182" y="3071816"/>
            <a:ext cx="3071834" cy="5565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6">
              <a:lumMod val="7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Guard - message (CHT).PNG"/>
          <p:cNvPicPr>
            <a:picLocks noChangeAspect="1"/>
          </p:cNvPicPr>
          <p:nvPr/>
        </p:nvPicPr>
        <p:blipFill>
          <a:blip r:embed="rId3"/>
          <a:srcRect l="1286" t="1256" r="1286" b="1256"/>
          <a:stretch>
            <a:fillRect/>
          </a:stretch>
        </p:blipFill>
        <p:spPr>
          <a:xfrm>
            <a:off x="1714480" y="1785931"/>
            <a:ext cx="3407044" cy="2684337"/>
          </a:xfrm>
          <a:prstGeom prst="roundRect">
            <a:avLst>
              <a:gd name="adj" fmla="val 189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貼心叮嚀</a:t>
            </a:r>
            <a:endParaRPr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Tx/>
              <a:buNone/>
            </a:pPr>
            <a:r>
              <a:rPr lang="zh-TW" altLang="en-US" dirty="0" smtClean="0"/>
              <a:t>為確保 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可正常接管 </a:t>
            </a:r>
            <a:r>
              <a:rPr lang="en-US" altLang="zh-TW" dirty="0" smtClean="0"/>
              <a:t>QVR Pro </a:t>
            </a:r>
            <a:r>
              <a:rPr lang="zh-TW" altLang="en-US" dirty="0" smtClean="0"/>
              <a:t>錄影服務，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與 </a:t>
            </a:r>
            <a:r>
              <a:rPr lang="en-US" altLang="zh-TW" dirty="0" smtClean="0"/>
              <a:t>QVR Pro </a:t>
            </a:r>
            <a:r>
              <a:rPr lang="zh-TW" altLang="en-US" dirty="0" smtClean="0"/>
              <a:t>版本須一致。若出現版本不一致訊息，請至 </a:t>
            </a:r>
            <a:r>
              <a:rPr lang="en-US" altLang="zh-TW" dirty="0" smtClean="0">
                <a:latin typeface="+mn-lt"/>
              </a:rPr>
              <a:t>“</a:t>
            </a:r>
            <a:r>
              <a:rPr lang="zh-TW" altLang="en-US" dirty="0" smtClean="0"/>
              <a:t>關於</a:t>
            </a:r>
            <a:r>
              <a:rPr lang="en-US" altLang="zh-TW" dirty="0" smtClean="0">
                <a:latin typeface="+mn-lt"/>
              </a:rPr>
              <a:t>”</a:t>
            </a:r>
            <a:r>
              <a:rPr lang="zh-TW" altLang="en-US" dirty="0" smtClean="0">
                <a:latin typeface="+mn-lt"/>
              </a:rPr>
              <a:t> </a:t>
            </a:r>
            <a:r>
              <a:rPr lang="zh-TW" altLang="en-US" dirty="0" smtClean="0"/>
              <a:t>檢查版本。</a:t>
            </a:r>
          </a:p>
          <a:p>
            <a:endParaRPr lang="zh-TW" altLang="en-US" dirty="0"/>
          </a:p>
        </p:txBody>
      </p:sp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819" y="1785932"/>
            <a:ext cx="1478772" cy="128588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>
            <a:off x="5715008" y="2428874"/>
            <a:ext cx="785818" cy="28575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000000"/>
              </a:buClr>
              <a:buSzPts val="1400"/>
            </a:pPr>
            <a:endParaRPr/>
          </a:p>
        </p:txBody>
      </p:sp>
      <p:sp>
        <p:nvSpPr>
          <p:cNvPr id="13" name="Shape 228"/>
          <p:cNvSpPr/>
          <p:nvPr/>
        </p:nvSpPr>
        <p:spPr>
          <a:xfrm>
            <a:off x="1857356" y="3429006"/>
            <a:ext cx="2357454" cy="3571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  <p:pic>
        <p:nvPicPr>
          <p:cNvPr id="14" name="圖片 13" descr="GUard-About (CHT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214692"/>
            <a:ext cx="1479980" cy="1285884"/>
          </a:xfrm>
          <a:prstGeom prst="rect">
            <a:avLst/>
          </a:prstGeom>
        </p:spPr>
      </p:pic>
      <p:sp>
        <p:nvSpPr>
          <p:cNvPr id="15" name="Shape 240"/>
          <p:cNvSpPr/>
          <p:nvPr/>
        </p:nvSpPr>
        <p:spPr>
          <a:xfrm>
            <a:off x="5715008" y="3857634"/>
            <a:ext cx="785818" cy="28575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000000"/>
              </a:buClr>
              <a:buSzPts val="1400"/>
            </a:pPr>
            <a:endParaRPr/>
          </a:p>
        </p:txBody>
      </p:sp>
      <p:grpSp>
        <p:nvGrpSpPr>
          <p:cNvPr id="24" name="群組 23"/>
          <p:cNvGrpSpPr/>
          <p:nvPr/>
        </p:nvGrpSpPr>
        <p:grpSpPr>
          <a:xfrm>
            <a:off x="6357950" y="2143122"/>
            <a:ext cx="428628" cy="428628"/>
            <a:chOff x="6357950" y="2214560"/>
            <a:chExt cx="428628" cy="428628"/>
          </a:xfrm>
        </p:grpSpPr>
        <p:sp>
          <p:nvSpPr>
            <p:cNvPr id="22" name="Shape 145"/>
            <p:cNvSpPr/>
            <p:nvPr/>
          </p:nvSpPr>
          <p:spPr>
            <a:xfrm>
              <a:off x="6357950" y="2214560"/>
              <a:ext cx="428628" cy="4286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Shape 517"/>
            <p:cNvGrpSpPr/>
            <p:nvPr/>
          </p:nvGrpSpPr>
          <p:grpSpPr>
            <a:xfrm>
              <a:off x="6429388" y="2283004"/>
              <a:ext cx="285752" cy="291741"/>
              <a:chOff x="3951850" y="2985350"/>
              <a:chExt cx="407950" cy="416500"/>
            </a:xfrm>
          </p:grpSpPr>
          <p:sp>
            <p:nvSpPr>
              <p:cNvPr id="17" name="Shape 518"/>
              <p:cNvSpPr/>
              <p:nvPr/>
            </p:nvSpPr>
            <p:spPr>
              <a:xfrm>
                <a:off x="3951850" y="2985350"/>
                <a:ext cx="314800" cy="314825"/>
              </a:xfrm>
              <a:custGeom>
                <a:avLst/>
                <a:gdLst/>
                <a:ahLst/>
                <a:cxnLst/>
                <a:rect l="0" t="0" r="0" b="0"/>
                <a:pathLst>
                  <a:path w="12592" h="12593" fill="none" extrusionOk="0">
                    <a:moveTo>
                      <a:pt x="6284" y="1"/>
                    </a:moveTo>
                    <a:lnTo>
                      <a:pt x="6284" y="1"/>
                    </a:lnTo>
                    <a:lnTo>
                      <a:pt x="5967" y="25"/>
                    </a:lnTo>
                    <a:lnTo>
                      <a:pt x="5651" y="49"/>
                    </a:lnTo>
                    <a:lnTo>
                      <a:pt x="5334" y="74"/>
                    </a:lnTo>
                    <a:lnTo>
                      <a:pt x="5017" y="147"/>
                    </a:lnTo>
                    <a:lnTo>
                      <a:pt x="4725" y="220"/>
                    </a:lnTo>
                    <a:lnTo>
                      <a:pt x="4433" y="293"/>
                    </a:lnTo>
                    <a:lnTo>
                      <a:pt x="4141" y="390"/>
                    </a:lnTo>
                    <a:lnTo>
                      <a:pt x="3848" y="512"/>
                    </a:lnTo>
                    <a:lnTo>
                      <a:pt x="3556" y="634"/>
                    </a:lnTo>
                    <a:lnTo>
                      <a:pt x="3288" y="780"/>
                    </a:lnTo>
                    <a:lnTo>
                      <a:pt x="3020" y="926"/>
                    </a:lnTo>
                    <a:lnTo>
                      <a:pt x="2777" y="1072"/>
                    </a:lnTo>
                    <a:lnTo>
                      <a:pt x="2290" y="1437"/>
                    </a:lnTo>
                    <a:lnTo>
                      <a:pt x="1851" y="1852"/>
                    </a:lnTo>
                    <a:lnTo>
                      <a:pt x="1437" y="2290"/>
                    </a:lnTo>
                    <a:lnTo>
                      <a:pt x="1072" y="2777"/>
                    </a:lnTo>
                    <a:lnTo>
                      <a:pt x="901" y="3045"/>
                    </a:lnTo>
                    <a:lnTo>
                      <a:pt x="755" y="3313"/>
                    </a:lnTo>
                    <a:lnTo>
                      <a:pt x="609" y="3581"/>
                    </a:lnTo>
                    <a:lnTo>
                      <a:pt x="487" y="3849"/>
                    </a:lnTo>
                    <a:lnTo>
                      <a:pt x="390" y="4141"/>
                    </a:lnTo>
                    <a:lnTo>
                      <a:pt x="292" y="4433"/>
                    </a:lnTo>
                    <a:lnTo>
                      <a:pt x="195" y="4725"/>
                    </a:lnTo>
                    <a:lnTo>
                      <a:pt x="122" y="5042"/>
                    </a:lnTo>
                    <a:lnTo>
                      <a:pt x="73" y="5334"/>
                    </a:lnTo>
                    <a:lnTo>
                      <a:pt x="25" y="5651"/>
                    </a:lnTo>
                    <a:lnTo>
                      <a:pt x="0" y="5968"/>
                    </a:lnTo>
                    <a:lnTo>
                      <a:pt x="0" y="6308"/>
                    </a:lnTo>
                    <a:lnTo>
                      <a:pt x="0" y="6308"/>
                    </a:lnTo>
                    <a:lnTo>
                      <a:pt x="0" y="6625"/>
                    </a:lnTo>
                    <a:lnTo>
                      <a:pt x="25" y="6942"/>
                    </a:lnTo>
                    <a:lnTo>
                      <a:pt x="73" y="7258"/>
                    </a:lnTo>
                    <a:lnTo>
                      <a:pt x="122" y="7575"/>
                    </a:lnTo>
                    <a:lnTo>
                      <a:pt x="195" y="7867"/>
                    </a:lnTo>
                    <a:lnTo>
                      <a:pt x="292" y="8184"/>
                    </a:lnTo>
                    <a:lnTo>
                      <a:pt x="390" y="8476"/>
                    </a:lnTo>
                    <a:lnTo>
                      <a:pt x="487" y="8744"/>
                    </a:lnTo>
                    <a:lnTo>
                      <a:pt x="609" y="9036"/>
                    </a:lnTo>
                    <a:lnTo>
                      <a:pt x="755" y="9304"/>
                    </a:lnTo>
                    <a:lnTo>
                      <a:pt x="901" y="9572"/>
                    </a:lnTo>
                    <a:lnTo>
                      <a:pt x="1072" y="9816"/>
                    </a:lnTo>
                    <a:lnTo>
                      <a:pt x="1437" y="10303"/>
                    </a:lnTo>
                    <a:lnTo>
                      <a:pt x="1851" y="10741"/>
                    </a:lnTo>
                    <a:lnTo>
                      <a:pt x="2290" y="11155"/>
                    </a:lnTo>
                    <a:lnTo>
                      <a:pt x="2777" y="11520"/>
                    </a:lnTo>
                    <a:lnTo>
                      <a:pt x="3020" y="11691"/>
                    </a:lnTo>
                    <a:lnTo>
                      <a:pt x="3288" y="11837"/>
                    </a:lnTo>
                    <a:lnTo>
                      <a:pt x="3556" y="11983"/>
                    </a:lnTo>
                    <a:lnTo>
                      <a:pt x="3848" y="12105"/>
                    </a:lnTo>
                    <a:lnTo>
                      <a:pt x="4141" y="12202"/>
                    </a:lnTo>
                    <a:lnTo>
                      <a:pt x="4433" y="12300"/>
                    </a:lnTo>
                    <a:lnTo>
                      <a:pt x="4725" y="12397"/>
                    </a:lnTo>
                    <a:lnTo>
                      <a:pt x="5017" y="12470"/>
                    </a:lnTo>
                    <a:lnTo>
                      <a:pt x="5334" y="12519"/>
                    </a:lnTo>
                    <a:lnTo>
                      <a:pt x="5651" y="12568"/>
                    </a:lnTo>
                    <a:lnTo>
                      <a:pt x="5967" y="12592"/>
                    </a:lnTo>
                    <a:lnTo>
                      <a:pt x="6284" y="12592"/>
                    </a:lnTo>
                    <a:lnTo>
                      <a:pt x="6284" y="12592"/>
                    </a:lnTo>
                    <a:lnTo>
                      <a:pt x="6625" y="12592"/>
                    </a:lnTo>
                    <a:lnTo>
                      <a:pt x="6941" y="12568"/>
                    </a:lnTo>
                    <a:lnTo>
                      <a:pt x="7258" y="12519"/>
                    </a:lnTo>
                    <a:lnTo>
                      <a:pt x="7550" y="12470"/>
                    </a:lnTo>
                    <a:lnTo>
                      <a:pt x="7867" y="12397"/>
                    </a:lnTo>
                    <a:lnTo>
                      <a:pt x="8159" y="12300"/>
                    </a:lnTo>
                    <a:lnTo>
                      <a:pt x="8451" y="12202"/>
                    </a:lnTo>
                    <a:lnTo>
                      <a:pt x="8744" y="12105"/>
                    </a:lnTo>
                    <a:lnTo>
                      <a:pt x="9012" y="11983"/>
                    </a:lnTo>
                    <a:lnTo>
                      <a:pt x="9279" y="11837"/>
                    </a:lnTo>
                    <a:lnTo>
                      <a:pt x="9547" y="11691"/>
                    </a:lnTo>
                    <a:lnTo>
                      <a:pt x="9815" y="11520"/>
                    </a:lnTo>
                    <a:lnTo>
                      <a:pt x="10302" y="11155"/>
                    </a:lnTo>
                    <a:lnTo>
                      <a:pt x="10741" y="10741"/>
                    </a:lnTo>
                    <a:lnTo>
                      <a:pt x="11155" y="10303"/>
                    </a:lnTo>
                    <a:lnTo>
                      <a:pt x="11520" y="9816"/>
                    </a:lnTo>
                    <a:lnTo>
                      <a:pt x="11666" y="9572"/>
                    </a:lnTo>
                    <a:lnTo>
                      <a:pt x="11812" y="9304"/>
                    </a:lnTo>
                    <a:lnTo>
                      <a:pt x="11958" y="9036"/>
                    </a:lnTo>
                    <a:lnTo>
                      <a:pt x="12080" y="8744"/>
                    </a:lnTo>
                    <a:lnTo>
                      <a:pt x="12202" y="8476"/>
                    </a:lnTo>
                    <a:lnTo>
                      <a:pt x="12299" y="8184"/>
                    </a:lnTo>
                    <a:lnTo>
                      <a:pt x="12397" y="7867"/>
                    </a:lnTo>
                    <a:lnTo>
                      <a:pt x="12446" y="7575"/>
                    </a:lnTo>
                    <a:lnTo>
                      <a:pt x="12519" y="7258"/>
                    </a:lnTo>
                    <a:lnTo>
                      <a:pt x="12543" y="6942"/>
                    </a:lnTo>
                    <a:lnTo>
                      <a:pt x="12567" y="6625"/>
                    </a:lnTo>
                    <a:lnTo>
                      <a:pt x="12592" y="6308"/>
                    </a:lnTo>
                    <a:lnTo>
                      <a:pt x="12592" y="6308"/>
                    </a:lnTo>
                    <a:lnTo>
                      <a:pt x="12567" y="5968"/>
                    </a:lnTo>
                    <a:lnTo>
                      <a:pt x="12543" y="5651"/>
                    </a:lnTo>
                    <a:lnTo>
                      <a:pt x="12519" y="5334"/>
                    </a:lnTo>
                    <a:lnTo>
                      <a:pt x="12446" y="5042"/>
                    </a:lnTo>
                    <a:lnTo>
                      <a:pt x="12397" y="4725"/>
                    </a:lnTo>
                    <a:lnTo>
                      <a:pt x="12299" y="4433"/>
                    </a:lnTo>
                    <a:lnTo>
                      <a:pt x="12202" y="4141"/>
                    </a:lnTo>
                    <a:lnTo>
                      <a:pt x="12080" y="3849"/>
                    </a:lnTo>
                    <a:lnTo>
                      <a:pt x="11958" y="3581"/>
                    </a:lnTo>
                    <a:lnTo>
                      <a:pt x="11812" y="3313"/>
                    </a:lnTo>
                    <a:lnTo>
                      <a:pt x="11666" y="3045"/>
                    </a:lnTo>
                    <a:lnTo>
                      <a:pt x="11520" y="2777"/>
                    </a:lnTo>
                    <a:lnTo>
                      <a:pt x="11155" y="2290"/>
                    </a:lnTo>
                    <a:lnTo>
                      <a:pt x="10741" y="1852"/>
                    </a:lnTo>
                    <a:lnTo>
                      <a:pt x="10302" y="1437"/>
                    </a:lnTo>
                    <a:lnTo>
                      <a:pt x="9815" y="1072"/>
                    </a:lnTo>
                    <a:lnTo>
                      <a:pt x="9547" y="926"/>
                    </a:lnTo>
                    <a:lnTo>
                      <a:pt x="9279" y="780"/>
                    </a:lnTo>
                    <a:lnTo>
                      <a:pt x="9012" y="634"/>
                    </a:lnTo>
                    <a:lnTo>
                      <a:pt x="8744" y="512"/>
                    </a:lnTo>
                    <a:lnTo>
                      <a:pt x="8451" y="390"/>
                    </a:lnTo>
                    <a:lnTo>
                      <a:pt x="8159" y="293"/>
                    </a:lnTo>
                    <a:lnTo>
                      <a:pt x="7867" y="220"/>
                    </a:lnTo>
                    <a:lnTo>
                      <a:pt x="7550" y="147"/>
                    </a:lnTo>
                    <a:lnTo>
                      <a:pt x="7258" y="74"/>
                    </a:lnTo>
                    <a:lnTo>
                      <a:pt x="6941" y="49"/>
                    </a:lnTo>
                    <a:lnTo>
                      <a:pt x="6625" y="25"/>
                    </a:lnTo>
                    <a:lnTo>
                      <a:pt x="6284" y="1"/>
                    </a:lnTo>
                    <a:lnTo>
                      <a:pt x="6284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" name="Shape 519"/>
              <p:cNvSpPr/>
              <p:nvPr/>
            </p:nvSpPr>
            <p:spPr>
              <a:xfrm>
                <a:off x="3988375" y="3021874"/>
                <a:ext cx="241750" cy="241750"/>
              </a:xfrm>
              <a:custGeom>
                <a:avLst/>
                <a:gdLst/>
                <a:ahLst/>
                <a:cxnLst/>
                <a:rect l="0" t="0" r="0" b="0"/>
                <a:pathLst>
                  <a:path w="9670" h="9670" fill="none" extrusionOk="0">
                    <a:moveTo>
                      <a:pt x="4823" y="1"/>
                    </a:moveTo>
                    <a:lnTo>
                      <a:pt x="4823" y="1"/>
                    </a:lnTo>
                    <a:lnTo>
                      <a:pt x="4336" y="25"/>
                    </a:lnTo>
                    <a:lnTo>
                      <a:pt x="3849" y="98"/>
                    </a:lnTo>
                    <a:lnTo>
                      <a:pt x="3386" y="220"/>
                    </a:lnTo>
                    <a:lnTo>
                      <a:pt x="2947" y="391"/>
                    </a:lnTo>
                    <a:lnTo>
                      <a:pt x="2533" y="585"/>
                    </a:lnTo>
                    <a:lnTo>
                      <a:pt x="2144" y="829"/>
                    </a:lnTo>
                    <a:lnTo>
                      <a:pt x="1754" y="1121"/>
                    </a:lnTo>
                    <a:lnTo>
                      <a:pt x="1413" y="1438"/>
                    </a:lnTo>
                    <a:lnTo>
                      <a:pt x="1096" y="1779"/>
                    </a:lnTo>
                    <a:lnTo>
                      <a:pt x="829" y="2144"/>
                    </a:lnTo>
                    <a:lnTo>
                      <a:pt x="585" y="2534"/>
                    </a:lnTo>
                    <a:lnTo>
                      <a:pt x="390" y="2972"/>
                    </a:lnTo>
                    <a:lnTo>
                      <a:pt x="220" y="3411"/>
                    </a:lnTo>
                    <a:lnTo>
                      <a:pt x="98" y="3873"/>
                    </a:lnTo>
                    <a:lnTo>
                      <a:pt x="25" y="4336"/>
                    </a:lnTo>
                    <a:lnTo>
                      <a:pt x="1" y="4847"/>
                    </a:lnTo>
                    <a:lnTo>
                      <a:pt x="1" y="4847"/>
                    </a:lnTo>
                    <a:lnTo>
                      <a:pt x="25" y="5335"/>
                    </a:lnTo>
                    <a:lnTo>
                      <a:pt x="98" y="5822"/>
                    </a:lnTo>
                    <a:lnTo>
                      <a:pt x="220" y="6284"/>
                    </a:lnTo>
                    <a:lnTo>
                      <a:pt x="390" y="6723"/>
                    </a:lnTo>
                    <a:lnTo>
                      <a:pt x="585" y="7137"/>
                    </a:lnTo>
                    <a:lnTo>
                      <a:pt x="829" y="7527"/>
                    </a:lnTo>
                    <a:lnTo>
                      <a:pt x="1096" y="7916"/>
                    </a:lnTo>
                    <a:lnTo>
                      <a:pt x="1413" y="8257"/>
                    </a:lnTo>
                    <a:lnTo>
                      <a:pt x="1754" y="8574"/>
                    </a:lnTo>
                    <a:lnTo>
                      <a:pt x="2144" y="8842"/>
                    </a:lnTo>
                    <a:lnTo>
                      <a:pt x="2533" y="9085"/>
                    </a:lnTo>
                    <a:lnTo>
                      <a:pt x="2947" y="9280"/>
                    </a:lnTo>
                    <a:lnTo>
                      <a:pt x="3386" y="9451"/>
                    </a:lnTo>
                    <a:lnTo>
                      <a:pt x="3849" y="9572"/>
                    </a:lnTo>
                    <a:lnTo>
                      <a:pt x="4336" y="9645"/>
                    </a:lnTo>
                    <a:lnTo>
                      <a:pt x="4823" y="9670"/>
                    </a:lnTo>
                    <a:lnTo>
                      <a:pt x="4823" y="9670"/>
                    </a:lnTo>
                    <a:lnTo>
                      <a:pt x="5334" y="9645"/>
                    </a:lnTo>
                    <a:lnTo>
                      <a:pt x="5797" y="9572"/>
                    </a:lnTo>
                    <a:lnTo>
                      <a:pt x="6260" y="9451"/>
                    </a:lnTo>
                    <a:lnTo>
                      <a:pt x="6698" y="9280"/>
                    </a:lnTo>
                    <a:lnTo>
                      <a:pt x="7136" y="9085"/>
                    </a:lnTo>
                    <a:lnTo>
                      <a:pt x="7526" y="8842"/>
                    </a:lnTo>
                    <a:lnTo>
                      <a:pt x="7892" y="8574"/>
                    </a:lnTo>
                    <a:lnTo>
                      <a:pt x="8232" y="8257"/>
                    </a:lnTo>
                    <a:lnTo>
                      <a:pt x="8549" y="7916"/>
                    </a:lnTo>
                    <a:lnTo>
                      <a:pt x="8841" y="7527"/>
                    </a:lnTo>
                    <a:lnTo>
                      <a:pt x="9085" y="7137"/>
                    </a:lnTo>
                    <a:lnTo>
                      <a:pt x="9280" y="6723"/>
                    </a:lnTo>
                    <a:lnTo>
                      <a:pt x="9450" y="6284"/>
                    </a:lnTo>
                    <a:lnTo>
                      <a:pt x="9572" y="5822"/>
                    </a:lnTo>
                    <a:lnTo>
                      <a:pt x="9645" y="5335"/>
                    </a:lnTo>
                    <a:lnTo>
                      <a:pt x="9669" y="4847"/>
                    </a:lnTo>
                    <a:lnTo>
                      <a:pt x="9669" y="4847"/>
                    </a:lnTo>
                    <a:lnTo>
                      <a:pt x="9645" y="4336"/>
                    </a:lnTo>
                    <a:lnTo>
                      <a:pt x="9572" y="3873"/>
                    </a:lnTo>
                    <a:lnTo>
                      <a:pt x="9450" y="3411"/>
                    </a:lnTo>
                    <a:lnTo>
                      <a:pt x="9280" y="2972"/>
                    </a:lnTo>
                    <a:lnTo>
                      <a:pt x="9085" y="2534"/>
                    </a:lnTo>
                    <a:lnTo>
                      <a:pt x="8841" y="2144"/>
                    </a:lnTo>
                    <a:lnTo>
                      <a:pt x="8549" y="1779"/>
                    </a:lnTo>
                    <a:lnTo>
                      <a:pt x="8232" y="1438"/>
                    </a:lnTo>
                    <a:lnTo>
                      <a:pt x="7892" y="1121"/>
                    </a:lnTo>
                    <a:lnTo>
                      <a:pt x="7526" y="829"/>
                    </a:lnTo>
                    <a:lnTo>
                      <a:pt x="7136" y="585"/>
                    </a:lnTo>
                    <a:lnTo>
                      <a:pt x="6698" y="391"/>
                    </a:lnTo>
                    <a:lnTo>
                      <a:pt x="6260" y="220"/>
                    </a:lnTo>
                    <a:lnTo>
                      <a:pt x="5797" y="98"/>
                    </a:lnTo>
                    <a:lnTo>
                      <a:pt x="5334" y="25"/>
                    </a:lnTo>
                    <a:lnTo>
                      <a:pt x="4823" y="1"/>
                    </a:lnTo>
                    <a:lnTo>
                      <a:pt x="4823" y="1"/>
                    </a:lnTo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" name="Shape 520"/>
              <p:cNvSpPr/>
              <p:nvPr/>
            </p:nvSpPr>
            <p:spPr>
              <a:xfrm>
                <a:off x="4024300" y="3058425"/>
                <a:ext cx="84650" cy="84650"/>
              </a:xfrm>
              <a:custGeom>
                <a:avLst/>
                <a:gdLst/>
                <a:ahLst/>
                <a:cxnLst/>
                <a:rect l="0" t="0" r="0" b="0"/>
                <a:pathLst>
                  <a:path w="3386" h="3386" fill="none" extrusionOk="0">
                    <a:moveTo>
                      <a:pt x="0" y="3385"/>
                    </a:moveTo>
                    <a:lnTo>
                      <a:pt x="0" y="3385"/>
                    </a:lnTo>
                    <a:lnTo>
                      <a:pt x="25" y="3020"/>
                    </a:lnTo>
                    <a:lnTo>
                      <a:pt x="74" y="2704"/>
                    </a:lnTo>
                    <a:lnTo>
                      <a:pt x="147" y="2363"/>
                    </a:lnTo>
                    <a:lnTo>
                      <a:pt x="268" y="2070"/>
                    </a:lnTo>
                    <a:lnTo>
                      <a:pt x="414" y="1754"/>
                    </a:lnTo>
                    <a:lnTo>
                      <a:pt x="585" y="1486"/>
                    </a:lnTo>
                    <a:lnTo>
                      <a:pt x="780" y="1218"/>
                    </a:lnTo>
                    <a:lnTo>
                      <a:pt x="999" y="974"/>
                    </a:lnTo>
                    <a:lnTo>
                      <a:pt x="1243" y="755"/>
                    </a:lnTo>
                    <a:lnTo>
                      <a:pt x="1510" y="560"/>
                    </a:lnTo>
                    <a:lnTo>
                      <a:pt x="1778" y="390"/>
                    </a:lnTo>
                    <a:lnTo>
                      <a:pt x="2071" y="244"/>
                    </a:lnTo>
                    <a:lnTo>
                      <a:pt x="2387" y="146"/>
                    </a:lnTo>
                    <a:lnTo>
                      <a:pt x="2704" y="49"/>
                    </a:lnTo>
                    <a:lnTo>
                      <a:pt x="3045" y="0"/>
                    </a:lnTo>
                    <a:lnTo>
                      <a:pt x="3386" y="0"/>
                    </a:lnTo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" name="Shape 521"/>
              <p:cNvSpPr/>
              <p:nvPr/>
            </p:nvSpPr>
            <p:spPr>
              <a:xfrm>
                <a:off x="4205750" y="3248375"/>
                <a:ext cx="154050" cy="153475"/>
              </a:xfrm>
              <a:custGeom>
                <a:avLst/>
                <a:gdLst/>
                <a:ahLst/>
                <a:cxnLst/>
                <a:rect l="0" t="0" r="0" b="0"/>
                <a:pathLst>
                  <a:path w="6162" h="6139" fill="none" extrusionOk="0">
                    <a:moveTo>
                      <a:pt x="0" y="1024"/>
                    </a:moveTo>
                    <a:lnTo>
                      <a:pt x="4969" y="5992"/>
                    </a:lnTo>
                    <a:lnTo>
                      <a:pt x="4969" y="5992"/>
                    </a:lnTo>
                    <a:lnTo>
                      <a:pt x="5042" y="6041"/>
                    </a:lnTo>
                    <a:lnTo>
                      <a:pt x="5115" y="6090"/>
                    </a:lnTo>
                    <a:lnTo>
                      <a:pt x="5212" y="6114"/>
                    </a:lnTo>
                    <a:lnTo>
                      <a:pt x="5310" y="6138"/>
                    </a:lnTo>
                    <a:lnTo>
                      <a:pt x="5407" y="6114"/>
                    </a:lnTo>
                    <a:lnTo>
                      <a:pt x="5480" y="6090"/>
                    </a:lnTo>
                    <a:lnTo>
                      <a:pt x="5577" y="6041"/>
                    </a:lnTo>
                    <a:lnTo>
                      <a:pt x="5651" y="5992"/>
                    </a:lnTo>
                    <a:lnTo>
                      <a:pt x="6016" y="5627"/>
                    </a:lnTo>
                    <a:lnTo>
                      <a:pt x="6016" y="5627"/>
                    </a:lnTo>
                    <a:lnTo>
                      <a:pt x="6089" y="5554"/>
                    </a:lnTo>
                    <a:lnTo>
                      <a:pt x="6138" y="5456"/>
                    </a:lnTo>
                    <a:lnTo>
                      <a:pt x="6162" y="5359"/>
                    </a:lnTo>
                    <a:lnTo>
                      <a:pt x="6162" y="5286"/>
                    </a:lnTo>
                    <a:lnTo>
                      <a:pt x="6162" y="5188"/>
                    </a:lnTo>
                    <a:lnTo>
                      <a:pt x="6138" y="5091"/>
                    </a:lnTo>
                    <a:lnTo>
                      <a:pt x="6089" y="5018"/>
                    </a:lnTo>
                    <a:lnTo>
                      <a:pt x="6016" y="4921"/>
                    </a:lnTo>
                    <a:lnTo>
                      <a:pt x="1072" y="1"/>
                    </a:lnTo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6357950" y="3571882"/>
            <a:ext cx="428628" cy="428628"/>
            <a:chOff x="6357950" y="2214560"/>
            <a:chExt cx="428628" cy="428628"/>
          </a:xfrm>
        </p:grpSpPr>
        <p:sp>
          <p:nvSpPr>
            <p:cNvPr id="26" name="Shape 145"/>
            <p:cNvSpPr/>
            <p:nvPr/>
          </p:nvSpPr>
          <p:spPr>
            <a:xfrm>
              <a:off x="6357950" y="2214560"/>
              <a:ext cx="428628" cy="4286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Shape 517"/>
            <p:cNvGrpSpPr/>
            <p:nvPr/>
          </p:nvGrpSpPr>
          <p:grpSpPr>
            <a:xfrm>
              <a:off x="6429388" y="2283004"/>
              <a:ext cx="285752" cy="291741"/>
              <a:chOff x="3951850" y="2985350"/>
              <a:chExt cx="407950" cy="416500"/>
            </a:xfrm>
          </p:grpSpPr>
          <p:sp>
            <p:nvSpPr>
              <p:cNvPr id="28" name="Shape 518"/>
              <p:cNvSpPr/>
              <p:nvPr/>
            </p:nvSpPr>
            <p:spPr>
              <a:xfrm>
                <a:off x="3951850" y="2985350"/>
                <a:ext cx="314800" cy="314825"/>
              </a:xfrm>
              <a:custGeom>
                <a:avLst/>
                <a:gdLst/>
                <a:ahLst/>
                <a:cxnLst/>
                <a:rect l="0" t="0" r="0" b="0"/>
                <a:pathLst>
                  <a:path w="12592" h="12593" fill="none" extrusionOk="0">
                    <a:moveTo>
                      <a:pt x="6284" y="1"/>
                    </a:moveTo>
                    <a:lnTo>
                      <a:pt x="6284" y="1"/>
                    </a:lnTo>
                    <a:lnTo>
                      <a:pt x="5967" y="25"/>
                    </a:lnTo>
                    <a:lnTo>
                      <a:pt x="5651" y="49"/>
                    </a:lnTo>
                    <a:lnTo>
                      <a:pt x="5334" y="74"/>
                    </a:lnTo>
                    <a:lnTo>
                      <a:pt x="5017" y="147"/>
                    </a:lnTo>
                    <a:lnTo>
                      <a:pt x="4725" y="220"/>
                    </a:lnTo>
                    <a:lnTo>
                      <a:pt x="4433" y="293"/>
                    </a:lnTo>
                    <a:lnTo>
                      <a:pt x="4141" y="390"/>
                    </a:lnTo>
                    <a:lnTo>
                      <a:pt x="3848" y="512"/>
                    </a:lnTo>
                    <a:lnTo>
                      <a:pt x="3556" y="634"/>
                    </a:lnTo>
                    <a:lnTo>
                      <a:pt x="3288" y="780"/>
                    </a:lnTo>
                    <a:lnTo>
                      <a:pt x="3020" y="926"/>
                    </a:lnTo>
                    <a:lnTo>
                      <a:pt x="2777" y="1072"/>
                    </a:lnTo>
                    <a:lnTo>
                      <a:pt x="2290" y="1437"/>
                    </a:lnTo>
                    <a:lnTo>
                      <a:pt x="1851" y="1852"/>
                    </a:lnTo>
                    <a:lnTo>
                      <a:pt x="1437" y="2290"/>
                    </a:lnTo>
                    <a:lnTo>
                      <a:pt x="1072" y="2777"/>
                    </a:lnTo>
                    <a:lnTo>
                      <a:pt x="901" y="3045"/>
                    </a:lnTo>
                    <a:lnTo>
                      <a:pt x="755" y="3313"/>
                    </a:lnTo>
                    <a:lnTo>
                      <a:pt x="609" y="3581"/>
                    </a:lnTo>
                    <a:lnTo>
                      <a:pt x="487" y="3849"/>
                    </a:lnTo>
                    <a:lnTo>
                      <a:pt x="390" y="4141"/>
                    </a:lnTo>
                    <a:lnTo>
                      <a:pt x="292" y="4433"/>
                    </a:lnTo>
                    <a:lnTo>
                      <a:pt x="195" y="4725"/>
                    </a:lnTo>
                    <a:lnTo>
                      <a:pt x="122" y="5042"/>
                    </a:lnTo>
                    <a:lnTo>
                      <a:pt x="73" y="5334"/>
                    </a:lnTo>
                    <a:lnTo>
                      <a:pt x="25" y="5651"/>
                    </a:lnTo>
                    <a:lnTo>
                      <a:pt x="0" y="5968"/>
                    </a:lnTo>
                    <a:lnTo>
                      <a:pt x="0" y="6308"/>
                    </a:lnTo>
                    <a:lnTo>
                      <a:pt x="0" y="6308"/>
                    </a:lnTo>
                    <a:lnTo>
                      <a:pt x="0" y="6625"/>
                    </a:lnTo>
                    <a:lnTo>
                      <a:pt x="25" y="6942"/>
                    </a:lnTo>
                    <a:lnTo>
                      <a:pt x="73" y="7258"/>
                    </a:lnTo>
                    <a:lnTo>
                      <a:pt x="122" y="7575"/>
                    </a:lnTo>
                    <a:lnTo>
                      <a:pt x="195" y="7867"/>
                    </a:lnTo>
                    <a:lnTo>
                      <a:pt x="292" y="8184"/>
                    </a:lnTo>
                    <a:lnTo>
                      <a:pt x="390" y="8476"/>
                    </a:lnTo>
                    <a:lnTo>
                      <a:pt x="487" y="8744"/>
                    </a:lnTo>
                    <a:lnTo>
                      <a:pt x="609" y="9036"/>
                    </a:lnTo>
                    <a:lnTo>
                      <a:pt x="755" y="9304"/>
                    </a:lnTo>
                    <a:lnTo>
                      <a:pt x="901" y="9572"/>
                    </a:lnTo>
                    <a:lnTo>
                      <a:pt x="1072" y="9816"/>
                    </a:lnTo>
                    <a:lnTo>
                      <a:pt x="1437" y="10303"/>
                    </a:lnTo>
                    <a:lnTo>
                      <a:pt x="1851" y="10741"/>
                    </a:lnTo>
                    <a:lnTo>
                      <a:pt x="2290" y="11155"/>
                    </a:lnTo>
                    <a:lnTo>
                      <a:pt x="2777" y="11520"/>
                    </a:lnTo>
                    <a:lnTo>
                      <a:pt x="3020" y="11691"/>
                    </a:lnTo>
                    <a:lnTo>
                      <a:pt x="3288" y="11837"/>
                    </a:lnTo>
                    <a:lnTo>
                      <a:pt x="3556" y="11983"/>
                    </a:lnTo>
                    <a:lnTo>
                      <a:pt x="3848" y="12105"/>
                    </a:lnTo>
                    <a:lnTo>
                      <a:pt x="4141" y="12202"/>
                    </a:lnTo>
                    <a:lnTo>
                      <a:pt x="4433" y="12300"/>
                    </a:lnTo>
                    <a:lnTo>
                      <a:pt x="4725" y="12397"/>
                    </a:lnTo>
                    <a:lnTo>
                      <a:pt x="5017" y="12470"/>
                    </a:lnTo>
                    <a:lnTo>
                      <a:pt x="5334" y="12519"/>
                    </a:lnTo>
                    <a:lnTo>
                      <a:pt x="5651" y="12568"/>
                    </a:lnTo>
                    <a:lnTo>
                      <a:pt x="5967" y="12592"/>
                    </a:lnTo>
                    <a:lnTo>
                      <a:pt x="6284" y="12592"/>
                    </a:lnTo>
                    <a:lnTo>
                      <a:pt x="6284" y="12592"/>
                    </a:lnTo>
                    <a:lnTo>
                      <a:pt x="6625" y="12592"/>
                    </a:lnTo>
                    <a:lnTo>
                      <a:pt x="6941" y="12568"/>
                    </a:lnTo>
                    <a:lnTo>
                      <a:pt x="7258" y="12519"/>
                    </a:lnTo>
                    <a:lnTo>
                      <a:pt x="7550" y="12470"/>
                    </a:lnTo>
                    <a:lnTo>
                      <a:pt x="7867" y="12397"/>
                    </a:lnTo>
                    <a:lnTo>
                      <a:pt x="8159" y="12300"/>
                    </a:lnTo>
                    <a:lnTo>
                      <a:pt x="8451" y="12202"/>
                    </a:lnTo>
                    <a:lnTo>
                      <a:pt x="8744" y="12105"/>
                    </a:lnTo>
                    <a:lnTo>
                      <a:pt x="9012" y="11983"/>
                    </a:lnTo>
                    <a:lnTo>
                      <a:pt x="9279" y="11837"/>
                    </a:lnTo>
                    <a:lnTo>
                      <a:pt x="9547" y="11691"/>
                    </a:lnTo>
                    <a:lnTo>
                      <a:pt x="9815" y="11520"/>
                    </a:lnTo>
                    <a:lnTo>
                      <a:pt x="10302" y="11155"/>
                    </a:lnTo>
                    <a:lnTo>
                      <a:pt x="10741" y="10741"/>
                    </a:lnTo>
                    <a:lnTo>
                      <a:pt x="11155" y="10303"/>
                    </a:lnTo>
                    <a:lnTo>
                      <a:pt x="11520" y="9816"/>
                    </a:lnTo>
                    <a:lnTo>
                      <a:pt x="11666" y="9572"/>
                    </a:lnTo>
                    <a:lnTo>
                      <a:pt x="11812" y="9304"/>
                    </a:lnTo>
                    <a:lnTo>
                      <a:pt x="11958" y="9036"/>
                    </a:lnTo>
                    <a:lnTo>
                      <a:pt x="12080" y="8744"/>
                    </a:lnTo>
                    <a:lnTo>
                      <a:pt x="12202" y="8476"/>
                    </a:lnTo>
                    <a:lnTo>
                      <a:pt x="12299" y="8184"/>
                    </a:lnTo>
                    <a:lnTo>
                      <a:pt x="12397" y="7867"/>
                    </a:lnTo>
                    <a:lnTo>
                      <a:pt x="12446" y="7575"/>
                    </a:lnTo>
                    <a:lnTo>
                      <a:pt x="12519" y="7258"/>
                    </a:lnTo>
                    <a:lnTo>
                      <a:pt x="12543" y="6942"/>
                    </a:lnTo>
                    <a:lnTo>
                      <a:pt x="12567" y="6625"/>
                    </a:lnTo>
                    <a:lnTo>
                      <a:pt x="12592" y="6308"/>
                    </a:lnTo>
                    <a:lnTo>
                      <a:pt x="12592" y="6308"/>
                    </a:lnTo>
                    <a:lnTo>
                      <a:pt x="12567" y="5968"/>
                    </a:lnTo>
                    <a:lnTo>
                      <a:pt x="12543" y="5651"/>
                    </a:lnTo>
                    <a:lnTo>
                      <a:pt x="12519" y="5334"/>
                    </a:lnTo>
                    <a:lnTo>
                      <a:pt x="12446" y="5042"/>
                    </a:lnTo>
                    <a:lnTo>
                      <a:pt x="12397" y="4725"/>
                    </a:lnTo>
                    <a:lnTo>
                      <a:pt x="12299" y="4433"/>
                    </a:lnTo>
                    <a:lnTo>
                      <a:pt x="12202" y="4141"/>
                    </a:lnTo>
                    <a:lnTo>
                      <a:pt x="12080" y="3849"/>
                    </a:lnTo>
                    <a:lnTo>
                      <a:pt x="11958" y="3581"/>
                    </a:lnTo>
                    <a:lnTo>
                      <a:pt x="11812" y="3313"/>
                    </a:lnTo>
                    <a:lnTo>
                      <a:pt x="11666" y="3045"/>
                    </a:lnTo>
                    <a:lnTo>
                      <a:pt x="11520" y="2777"/>
                    </a:lnTo>
                    <a:lnTo>
                      <a:pt x="11155" y="2290"/>
                    </a:lnTo>
                    <a:lnTo>
                      <a:pt x="10741" y="1852"/>
                    </a:lnTo>
                    <a:lnTo>
                      <a:pt x="10302" y="1437"/>
                    </a:lnTo>
                    <a:lnTo>
                      <a:pt x="9815" y="1072"/>
                    </a:lnTo>
                    <a:lnTo>
                      <a:pt x="9547" y="926"/>
                    </a:lnTo>
                    <a:lnTo>
                      <a:pt x="9279" y="780"/>
                    </a:lnTo>
                    <a:lnTo>
                      <a:pt x="9012" y="634"/>
                    </a:lnTo>
                    <a:lnTo>
                      <a:pt x="8744" y="512"/>
                    </a:lnTo>
                    <a:lnTo>
                      <a:pt x="8451" y="390"/>
                    </a:lnTo>
                    <a:lnTo>
                      <a:pt x="8159" y="293"/>
                    </a:lnTo>
                    <a:lnTo>
                      <a:pt x="7867" y="220"/>
                    </a:lnTo>
                    <a:lnTo>
                      <a:pt x="7550" y="147"/>
                    </a:lnTo>
                    <a:lnTo>
                      <a:pt x="7258" y="74"/>
                    </a:lnTo>
                    <a:lnTo>
                      <a:pt x="6941" y="49"/>
                    </a:lnTo>
                    <a:lnTo>
                      <a:pt x="6625" y="25"/>
                    </a:lnTo>
                    <a:lnTo>
                      <a:pt x="6284" y="1"/>
                    </a:lnTo>
                    <a:lnTo>
                      <a:pt x="6284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" name="Shape 519"/>
              <p:cNvSpPr/>
              <p:nvPr/>
            </p:nvSpPr>
            <p:spPr>
              <a:xfrm>
                <a:off x="3988375" y="3021874"/>
                <a:ext cx="241750" cy="241750"/>
              </a:xfrm>
              <a:custGeom>
                <a:avLst/>
                <a:gdLst/>
                <a:ahLst/>
                <a:cxnLst/>
                <a:rect l="0" t="0" r="0" b="0"/>
                <a:pathLst>
                  <a:path w="9670" h="9670" fill="none" extrusionOk="0">
                    <a:moveTo>
                      <a:pt x="4823" y="1"/>
                    </a:moveTo>
                    <a:lnTo>
                      <a:pt x="4823" y="1"/>
                    </a:lnTo>
                    <a:lnTo>
                      <a:pt x="4336" y="25"/>
                    </a:lnTo>
                    <a:lnTo>
                      <a:pt x="3849" y="98"/>
                    </a:lnTo>
                    <a:lnTo>
                      <a:pt x="3386" y="220"/>
                    </a:lnTo>
                    <a:lnTo>
                      <a:pt x="2947" y="391"/>
                    </a:lnTo>
                    <a:lnTo>
                      <a:pt x="2533" y="585"/>
                    </a:lnTo>
                    <a:lnTo>
                      <a:pt x="2144" y="829"/>
                    </a:lnTo>
                    <a:lnTo>
                      <a:pt x="1754" y="1121"/>
                    </a:lnTo>
                    <a:lnTo>
                      <a:pt x="1413" y="1438"/>
                    </a:lnTo>
                    <a:lnTo>
                      <a:pt x="1096" y="1779"/>
                    </a:lnTo>
                    <a:lnTo>
                      <a:pt x="829" y="2144"/>
                    </a:lnTo>
                    <a:lnTo>
                      <a:pt x="585" y="2534"/>
                    </a:lnTo>
                    <a:lnTo>
                      <a:pt x="390" y="2972"/>
                    </a:lnTo>
                    <a:lnTo>
                      <a:pt x="220" y="3411"/>
                    </a:lnTo>
                    <a:lnTo>
                      <a:pt x="98" y="3873"/>
                    </a:lnTo>
                    <a:lnTo>
                      <a:pt x="25" y="4336"/>
                    </a:lnTo>
                    <a:lnTo>
                      <a:pt x="1" y="4847"/>
                    </a:lnTo>
                    <a:lnTo>
                      <a:pt x="1" y="4847"/>
                    </a:lnTo>
                    <a:lnTo>
                      <a:pt x="25" y="5335"/>
                    </a:lnTo>
                    <a:lnTo>
                      <a:pt x="98" y="5822"/>
                    </a:lnTo>
                    <a:lnTo>
                      <a:pt x="220" y="6284"/>
                    </a:lnTo>
                    <a:lnTo>
                      <a:pt x="390" y="6723"/>
                    </a:lnTo>
                    <a:lnTo>
                      <a:pt x="585" y="7137"/>
                    </a:lnTo>
                    <a:lnTo>
                      <a:pt x="829" y="7527"/>
                    </a:lnTo>
                    <a:lnTo>
                      <a:pt x="1096" y="7916"/>
                    </a:lnTo>
                    <a:lnTo>
                      <a:pt x="1413" y="8257"/>
                    </a:lnTo>
                    <a:lnTo>
                      <a:pt x="1754" y="8574"/>
                    </a:lnTo>
                    <a:lnTo>
                      <a:pt x="2144" y="8842"/>
                    </a:lnTo>
                    <a:lnTo>
                      <a:pt x="2533" y="9085"/>
                    </a:lnTo>
                    <a:lnTo>
                      <a:pt x="2947" y="9280"/>
                    </a:lnTo>
                    <a:lnTo>
                      <a:pt x="3386" y="9451"/>
                    </a:lnTo>
                    <a:lnTo>
                      <a:pt x="3849" y="9572"/>
                    </a:lnTo>
                    <a:lnTo>
                      <a:pt x="4336" y="9645"/>
                    </a:lnTo>
                    <a:lnTo>
                      <a:pt x="4823" y="9670"/>
                    </a:lnTo>
                    <a:lnTo>
                      <a:pt x="4823" y="9670"/>
                    </a:lnTo>
                    <a:lnTo>
                      <a:pt x="5334" y="9645"/>
                    </a:lnTo>
                    <a:lnTo>
                      <a:pt x="5797" y="9572"/>
                    </a:lnTo>
                    <a:lnTo>
                      <a:pt x="6260" y="9451"/>
                    </a:lnTo>
                    <a:lnTo>
                      <a:pt x="6698" y="9280"/>
                    </a:lnTo>
                    <a:lnTo>
                      <a:pt x="7136" y="9085"/>
                    </a:lnTo>
                    <a:lnTo>
                      <a:pt x="7526" y="8842"/>
                    </a:lnTo>
                    <a:lnTo>
                      <a:pt x="7892" y="8574"/>
                    </a:lnTo>
                    <a:lnTo>
                      <a:pt x="8232" y="8257"/>
                    </a:lnTo>
                    <a:lnTo>
                      <a:pt x="8549" y="7916"/>
                    </a:lnTo>
                    <a:lnTo>
                      <a:pt x="8841" y="7527"/>
                    </a:lnTo>
                    <a:lnTo>
                      <a:pt x="9085" y="7137"/>
                    </a:lnTo>
                    <a:lnTo>
                      <a:pt x="9280" y="6723"/>
                    </a:lnTo>
                    <a:lnTo>
                      <a:pt x="9450" y="6284"/>
                    </a:lnTo>
                    <a:lnTo>
                      <a:pt x="9572" y="5822"/>
                    </a:lnTo>
                    <a:lnTo>
                      <a:pt x="9645" y="5335"/>
                    </a:lnTo>
                    <a:lnTo>
                      <a:pt x="9669" y="4847"/>
                    </a:lnTo>
                    <a:lnTo>
                      <a:pt x="9669" y="4847"/>
                    </a:lnTo>
                    <a:lnTo>
                      <a:pt x="9645" y="4336"/>
                    </a:lnTo>
                    <a:lnTo>
                      <a:pt x="9572" y="3873"/>
                    </a:lnTo>
                    <a:lnTo>
                      <a:pt x="9450" y="3411"/>
                    </a:lnTo>
                    <a:lnTo>
                      <a:pt x="9280" y="2972"/>
                    </a:lnTo>
                    <a:lnTo>
                      <a:pt x="9085" y="2534"/>
                    </a:lnTo>
                    <a:lnTo>
                      <a:pt x="8841" y="2144"/>
                    </a:lnTo>
                    <a:lnTo>
                      <a:pt x="8549" y="1779"/>
                    </a:lnTo>
                    <a:lnTo>
                      <a:pt x="8232" y="1438"/>
                    </a:lnTo>
                    <a:lnTo>
                      <a:pt x="7892" y="1121"/>
                    </a:lnTo>
                    <a:lnTo>
                      <a:pt x="7526" y="829"/>
                    </a:lnTo>
                    <a:lnTo>
                      <a:pt x="7136" y="585"/>
                    </a:lnTo>
                    <a:lnTo>
                      <a:pt x="6698" y="391"/>
                    </a:lnTo>
                    <a:lnTo>
                      <a:pt x="6260" y="220"/>
                    </a:lnTo>
                    <a:lnTo>
                      <a:pt x="5797" y="98"/>
                    </a:lnTo>
                    <a:lnTo>
                      <a:pt x="5334" y="25"/>
                    </a:lnTo>
                    <a:lnTo>
                      <a:pt x="4823" y="1"/>
                    </a:lnTo>
                    <a:lnTo>
                      <a:pt x="4823" y="1"/>
                    </a:lnTo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520"/>
              <p:cNvSpPr/>
              <p:nvPr/>
            </p:nvSpPr>
            <p:spPr>
              <a:xfrm>
                <a:off x="4024300" y="3058425"/>
                <a:ext cx="84650" cy="84650"/>
              </a:xfrm>
              <a:custGeom>
                <a:avLst/>
                <a:gdLst/>
                <a:ahLst/>
                <a:cxnLst/>
                <a:rect l="0" t="0" r="0" b="0"/>
                <a:pathLst>
                  <a:path w="3386" h="3386" fill="none" extrusionOk="0">
                    <a:moveTo>
                      <a:pt x="0" y="3385"/>
                    </a:moveTo>
                    <a:lnTo>
                      <a:pt x="0" y="3385"/>
                    </a:lnTo>
                    <a:lnTo>
                      <a:pt x="25" y="3020"/>
                    </a:lnTo>
                    <a:lnTo>
                      <a:pt x="74" y="2704"/>
                    </a:lnTo>
                    <a:lnTo>
                      <a:pt x="147" y="2363"/>
                    </a:lnTo>
                    <a:lnTo>
                      <a:pt x="268" y="2070"/>
                    </a:lnTo>
                    <a:lnTo>
                      <a:pt x="414" y="1754"/>
                    </a:lnTo>
                    <a:lnTo>
                      <a:pt x="585" y="1486"/>
                    </a:lnTo>
                    <a:lnTo>
                      <a:pt x="780" y="1218"/>
                    </a:lnTo>
                    <a:lnTo>
                      <a:pt x="999" y="974"/>
                    </a:lnTo>
                    <a:lnTo>
                      <a:pt x="1243" y="755"/>
                    </a:lnTo>
                    <a:lnTo>
                      <a:pt x="1510" y="560"/>
                    </a:lnTo>
                    <a:lnTo>
                      <a:pt x="1778" y="390"/>
                    </a:lnTo>
                    <a:lnTo>
                      <a:pt x="2071" y="244"/>
                    </a:lnTo>
                    <a:lnTo>
                      <a:pt x="2387" y="146"/>
                    </a:lnTo>
                    <a:lnTo>
                      <a:pt x="2704" y="49"/>
                    </a:lnTo>
                    <a:lnTo>
                      <a:pt x="3045" y="0"/>
                    </a:lnTo>
                    <a:lnTo>
                      <a:pt x="3386" y="0"/>
                    </a:lnTo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" name="Shape 521"/>
              <p:cNvSpPr/>
              <p:nvPr/>
            </p:nvSpPr>
            <p:spPr>
              <a:xfrm>
                <a:off x="4205750" y="3248375"/>
                <a:ext cx="154050" cy="153475"/>
              </a:xfrm>
              <a:custGeom>
                <a:avLst/>
                <a:gdLst/>
                <a:ahLst/>
                <a:cxnLst/>
                <a:rect l="0" t="0" r="0" b="0"/>
                <a:pathLst>
                  <a:path w="6162" h="6139" fill="none" extrusionOk="0">
                    <a:moveTo>
                      <a:pt x="0" y="1024"/>
                    </a:moveTo>
                    <a:lnTo>
                      <a:pt x="4969" y="5992"/>
                    </a:lnTo>
                    <a:lnTo>
                      <a:pt x="4969" y="5992"/>
                    </a:lnTo>
                    <a:lnTo>
                      <a:pt x="5042" y="6041"/>
                    </a:lnTo>
                    <a:lnTo>
                      <a:pt x="5115" y="6090"/>
                    </a:lnTo>
                    <a:lnTo>
                      <a:pt x="5212" y="6114"/>
                    </a:lnTo>
                    <a:lnTo>
                      <a:pt x="5310" y="6138"/>
                    </a:lnTo>
                    <a:lnTo>
                      <a:pt x="5407" y="6114"/>
                    </a:lnTo>
                    <a:lnTo>
                      <a:pt x="5480" y="6090"/>
                    </a:lnTo>
                    <a:lnTo>
                      <a:pt x="5577" y="6041"/>
                    </a:lnTo>
                    <a:lnTo>
                      <a:pt x="5651" y="5992"/>
                    </a:lnTo>
                    <a:lnTo>
                      <a:pt x="6016" y="5627"/>
                    </a:lnTo>
                    <a:lnTo>
                      <a:pt x="6016" y="5627"/>
                    </a:lnTo>
                    <a:lnTo>
                      <a:pt x="6089" y="5554"/>
                    </a:lnTo>
                    <a:lnTo>
                      <a:pt x="6138" y="5456"/>
                    </a:lnTo>
                    <a:lnTo>
                      <a:pt x="6162" y="5359"/>
                    </a:lnTo>
                    <a:lnTo>
                      <a:pt x="6162" y="5286"/>
                    </a:lnTo>
                    <a:lnTo>
                      <a:pt x="6162" y="5188"/>
                    </a:lnTo>
                    <a:lnTo>
                      <a:pt x="6138" y="5091"/>
                    </a:lnTo>
                    <a:lnTo>
                      <a:pt x="6089" y="5018"/>
                    </a:lnTo>
                    <a:lnTo>
                      <a:pt x="6016" y="4921"/>
                    </a:lnTo>
                    <a:lnTo>
                      <a:pt x="1072" y="1"/>
                    </a:lnTo>
                  </a:path>
                </a:pathLst>
              </a:custGeom>
              <a:noFill/>
              <a:ln w="121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428596" y="1714494"/>
            <a:ext cx="3643338" cy="1287020"/>
            <a:chOff x="428596" y="2071684"/>
            <a:chExt cx="3643338" cy="1287020"/>
          </a:xfrm>
        </p:grpSpPr>
        <p:sp>
          <p:nvSpPr>
            <p:cNvPr id="16" name="Shape 392"/>
            <p:cNvSpPr/>
            <p:nvPr/>
          </p:nvSpPr>
          <p:spPr>
            <a:xfrm rot="16200000">
              <a:off x="1714480" y="785800"/>
              <a:ext cx="1071570" cy="36433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393"/>
            <p:cNvSpPr/>
            <p:nvPr/>
          </p:nvSpPr>
          <p:spPr>
            <a:xfrm rot="10800000">
              <a:off x="810185" y="3071816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780336" y="1714494"/>
            <a:ext cx="3649317" cy="1287020"/>
            <a:chOff x="4780336" y="2071684"/>
            <a:chExt cx="3649317" cy="1287020"/>
          </a:xfrm>
        </p:grpSpPr>
        <p:sp>
          <p:nvSpPr>
            <p:cNvPr id="18" name="Shape 392"/>
            <p:cNvSpPr/>
            <p:nvPr/>
          </p:nvSpPr>
          <p:spPr>
            <a:xfrm rot="16200000">
              <a:off x="6069210" y="782810"/>
              <a:ext cx="1071570" cy="36493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393"/>
            <p:cNvSpPr/>
            <p:nvPr/>
          </p:nvSpPr>
          <p:spPr>
            <a:xfrm rot="10800000">
              <a:off x="5167904" y="3071816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4000" dirty="0" smtClean="0">
                <a:latin typeface="+mj-lt"/>
              </a:rPr>
              <a:t>QVR Guard </a:t>
            </a:r>
            <a:r>
              <a:rPr lang="zh-TW" altLang="en-US" sz="4000" dirty="0" smtClean="0"/>
              <a:t>工作模式</a:t>
            </a:r>
            <a:endParaRPr sz="3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28728" y="1924432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TW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待命模式表示 </a:t>
            </a: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處於正常運作中</a:t>
            </a:r>
          </a:p>
        </p:txBody>
      </p:sp>
      <p:sp>
        <p:nvSpPr>
          <p:cNvPr id="11" name="文字版面配置區 9"/>
          <p:cNvSpPr txBox="1">
            <a:spLocks/>
          </p:cNvSpPr>
          <p:nvPr/>
        </p:nvSpPr>
        <p:spPr>
          <a:xfrm>
            <a:off x="500034" y="1000115"/>
            <a:ext cx="821537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ctr">
              <a:buClr>
                <a:srgbClr val="3D4752"/>
              </a:buClr>
            </a:pP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即時顯示 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 Guard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工作模式，隨時掌握 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運作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狀態。</a:t>
            </a:r>
            <a:endParaRPr lang="en-US" altLang="zh-TW" sz="18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 descr="Gurad-desktop-1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158936"/>
            <a:ext cx="4274527" cy="2053056"/>
          </a:xfrm>
          <a:prstGeom prst="rect">
            <a:avLst/>
          </a:prstGeom>
        </p:spPr>
      </p:pic>
      <p:pic>
        <p:nvPicPr>
          <p:cNvPr id="13" name="圖片 12" descr="Gurad-desktop-2(CHT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58936"/>
            <a:ext cx="4286280" cy="205602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5786446" y="1785932"/>
            <a:ext cx="257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TW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接管模式表示 </a:t>
            </a: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處於異常運作或 </a:t>
            </a: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斷線、故障</a:t>
            </a:r>
          </a:p>
        </p:txBody>
      </p:sp>
      <p:sp>
        <p:nvSpPr>
          <p:cNvPr id="30" name="橢圓 29"/>
          <p:cNvSpPr/>
          <p:nvPr/>
        </p:nvSpPr>
        <p:spPr>
          <a:xfrm>
            <a:off x="785786" y="3071816"/>
            <a:ext cx="357190" cy="35719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92D050"/>
              </a:solidFill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5143504" y="3071816"/>
            <a:ext cx="357190" cy="35719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4929190" y="1857370"/>
            <a:ext cx="785818" cy="7858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 descr="接管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1928809"/>
            <a:ext cx="357189" cy="357189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4929190" y="227385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接管</a:t>
            </a:r>
            <a:endParaRPr lang="zh-TW" altLang="en-US" sz="1800" b="1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571472" y="1857370"/>
            <a:ext cx="785818" cy="78581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571472" y="227385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待命</a:t>
            </a:r>
            <a:endParaRPr lang="zh-TW" altLang="en-US" sz="1800" b="1" dirty="0">
              <a:solidFill>
                <a:srgbClr val="92D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9" name="圖片 38" descr="待命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86" y="1928809"/>
            <a:ext cx="357190" cy="3571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Gurad-Management -1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1714494"/>
            <a:ext cx="4736541" cy="2428892"/>
          </a:xfrm>
          <a:prstGeom prst="roundRect">
            <a:avLst>
              <a:gd name="adj" fmla="val 2515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dirty="0" smtClean="0">
                <a:latin typeface="Arial"/>
              </a:rPr>
              <a:t>QVR Guard </a:t>
            </a:r>
            <a:r>
              <a:rPr lang="zh-TW" dirty="0" smtClean="0"/>
              <a:t>管理</a:t>
            </a:r>
            <a:endParaRPr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en-US" dirty="0" smtClean="0"/>
              <a:t>您可於主選單或桌面開啟 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管理</a:t>
            </a:r>
            <a:r>
              <a:rPr lang="zh-TW" altLang="en-US" dirty="0" smtClean="0"/>
              <a:t>介面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265" name="Shape 265"/>
          <p:cNvSpPr/>
          <p:nvPr/>
        </p:nvSpPr>
        <p:spPr>
          <a:xfrm>
            <a:off x="3500430" y="2492816"/>
            <a:ext cx="496663" cy="22930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/>
          <p:cNvSpPr txBox="1"/>
          <p:nvPr/>
        </p:nvSpPr>
        <p:spPr>
          <a:xfrm>
            <a:off x="500034" y="2250338"/>
            <a:ext cx="2946861" cy="714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560"/>
              </a:spcBef>
              <a:spcAft>
                <a:spcPts val="0"/>
              </a:spcAft>
              <a:buClr>
                <a:srgbClr val="3D4752"/>
              </a:buClr>
              <a:buSzPts val="1400"/>
            </a:pPr>
            <a:r>
              <a:rPr 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Pro 與 QVR Guard 運作</a:t>
            </a: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TW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 rtl="0">
              <a:spcBef>
                <a:spcPts val="560"/>
              </a:spcBef>
              <a:spcAft>
                <a:spcPts val="0"/>
              </a:spcAft>
              <a:buClr>
                <a:srgbClr val="3D4752"/>
              </a:buClr>
              <a:buSzPts val="1400"/>
            </a:pP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連線</a:t>
            </a:r>
            <a:r>
              <a:rPr 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狀態，系統資訊與 IP 位置</a:t>
            </a:r>
            <a:endParaRPr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</a:pPr>
            <a:endParaRPr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500034" y="3139358"/>
            <a:ext cx="2928958" cy="10040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560"/>
              </a:spcBef>
              <a:buClr>
                <a:srgbClr val="3D4752"/>
              </a:buClr>
              <a:buSzPts val="1400"/>
            </a:pPr>
            <a:r>
              <a:rPr 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Guard </a:t>
            </a: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系統</a:t>
            </a:r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記錄</a:t>
            </a:r>
            <a:endParaRPr lang="en-US" altLang="zh-TW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>
              <a:spcBef>
                <a:spcPts val="560"/>
              </a:spcBef>
              <a:buClr>
                <a:srgbClr val="3D4752"/>
              </a:buClr>
              <a:buSzPts val="1400"/>
            </a:pP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即時</a:t>
            </a:r>
            <a:r>
              <a:rPr 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的系統紀錄讓你隨時</a:t>
            </a: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掌握</a:t>
            </a:r>
            <a:endParaRPr lang="en-US" altLang="zh-TW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>
              <a:spcBef>
                <a:spcPts val="560"/>
              </a:spcBef>
              <a:buClr>
                <a:srgbClr val="3D4752"/>
              </a:buClr>
              <a:buSzPts val="1400"/>
            </a:pP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 </a:t>
            </a:r>
            <a:r>
              <a:rPr 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Pro 運作</a:t>
            </a:r>
            <a:r>
              <a:rPr 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狀態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3" descr="C:\Users\user\Desktop\QVR_Pro_直播_CHT_20171025場次 (1)\ppt\media\image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500180"/>
            <a:ext cx="642942" cy="642942"/>
          </a:xfrm>
          <a:prstGeom prst="rect">
            <a:avLst/>
          </a:prstGeom>
          <a:noFill/>
        </p:spPr>
      </p:pic>
      <p:sp>
        <p:nvSpPr>
          <p:cNvPr id="16" name="Shape 228"/>
          <p:cNvSpPr/>
          <p:nvPr/>
        </p:nvSpPr>
        <p:spPr>
          <a:xfrm>
            <a:off x="4000496" y="3214692"/>
            <a:ext cx="4500594" cy="85530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  <p:sp>
        <p:nvSpPr>
          <p:cNvPr id="17" name="Shape 265"/>
          <p:cNvSpPr/>
          <p:nvPr/>
        </p:nvSpPr>
        <p:spPr>
          <a:xfrm>
            <a:off x="3500430" y="3526719"/>
            <a:ext cx="496663" cy="22930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228"/>
          <p:cNvSpPr/>
          <p:nvPr/>
        </p:nvSpPr>
        <p:spPr>
          <a:xfrm>
            <a:off x="4000496" y="2000246"/>
            <a:ext cx="4500594" cy="114300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QVR_P2.jpg"/>
          <p:cNvPicPr>
            <a:picLocks noChangeAspect="1"/>
          </p:cNvPicPr>
          <p:nvPr/>
        </p:nvPicPr>
        <p:blipFill>
          <a:blip r:embed="rId3"/>
          <a:srcRect l="9927" t="17647"/>
          <a:stretch>
            <a:fillRect/>
          </a:stretch>
        </p:blipFill>
        <p:spPr>
          <a:xfrm>
            <a:off x="1214414" y="1853291"/>
            <a:ext cx="5286411" cy="2718724"/>
          </a:xfrm>
          <a:prstGeom prst="roundRect">
            <a:avLst>
              <a:gd name="adj" fmla="val 2629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如何在關鍵時刻錄影不遺漏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7188" indent="-242888">
              <a:buClrTx/>
            </a:pPr>
            <a:r>
              <a:rPr lang="zh-TW" altLang="en-US" dirty="0" smtClean="0"/>
              <a:t>當您的攝影機錄影儲存系統故障時，如何確保重要的錄影不中斷</a:t>
            </a:r>
            <a:r>
              <a:rPr lang="en-US" altLang="zh-TW" dirty="0" smtClean="0"/>
              <a:t>?</a:t>
            </a:r>
          </a:p>
          <a:p>
            <a:pPr marL="357188" indent="-242888">
              <a:buClrTx/>
            </a:pPr>
            <a:r>
              <a:rPr lang="zh-TW" altLang="en-US" dirty="0" smtClean="0"/>
              <a:t>如何選擇有效應用備援硬體設備，可執行多功能服務應用</a:t>
            </a:r>
            <a:r>
              <a:rPr lang="en-US" altLang="zh-TW" dirty="0" smtClean="0"/>
              <a:t>?</a:t>
            </a:r>
          </a:p>
          <a:p>
            <a:pPr>
              <a:buClrTx/>
            </a:pPr>
            <a:endParaRPr lang="en-US" altLang="zh-TW" dirty="0" smtClean="0"/>
          </a:p>
          <a:p>
            <a:pPr>
              <a:buClrTx/>
            </a:pPr>
            <a:endParaRPr lang="en-US" altLang="zh-TW" dirty="0" smtClean="0"/>
          </a:p>
          <a:p>
            <a:pPr>
              <a:buClrTx/>
            </a:pP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929058" y="2214560"/>
            <a:ext cx="4000528" cy="3231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無法遠端監看及查詢關注事件的錄影資料</a:t>
            </a:r>
            <a:endParaRPr lang="zh-TW" alt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2786050" y="3071815"/>
            <a:ext cx="1643074" cy="64294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143240" y="1857370"/>
            <a:ext cx="1143008" cy="114300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 rot="20317491">
            <a:off x="5525524" y="2908986"/>
            <a:ext cx="3571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b="1" dirty="0" smtClean="0">
                <a:solidFill>
                  <a:srgbClr val="C00000"/>
                </a:solidFill>
              </a:rPr>
              <a:t>?</a:t>
            </a:r>
            <a:endParaRPr lang="zh-TW" altLang="en-US" sz="1500" b="1" dirty="0">
              <a:solidFill>
                <a:srgbClr val="C0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 rot="1363458">
            <a:off x="6492806" y="2832558"/>
            <a:ext cx="357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C00000"/>
                </a:solidFill>
              </a:rPr>
              <a:t>?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 rot="834298">
            <a:off x="6052848" y="2536241"/>
            <a:ext cx="3571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 smtClean="0">
                <a:solidFill>
                  <a:srgbClr val="C00000"/>
                </a:solidFill>
              </a:rPr>
              <a:t>?</a:t>
            </a:r>
            <a:endParaRPr lang="zh-TW" altLang="en-US" sz="25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瀏覽攝影機設定</a:t>
            </a:r>
            <a:endParaRPr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dirty="0" smtClean="0"/>
              <a:t>在接管 </a:t>
            </a:r>
            <a:r>
              <a:rPr lang="en-US" altLang="zh-TW" dirty="0" smtClean="0"/>
              <a:t>QVR Pro </a:t>
            </a:r>
            <a:r>
              <a:rPr lang="zh-TW" altLang="en-US" dirty="0" smtClean="0"/>
              <a:t>期間，可在 </a:t>
            </a:r>
            <a:r>
              <a:rPr lang="en-US" altLang="zh-TW" dirty="0" smtClean="0"/>
              <a:t>QVR Guard</a:t>
            </a:r>
            <a:r>
              <a:rPr lang="zh-TW" altLang="en-US" dirty="0" smtClean="0"/>
              <a:t> 主選單或桌面開啟攝影機設定，並瀏覽攝影機資訊。</a:t>
            </a:r>
          </a:p>
          <a:p>
            <a:endParaRPr lang="zh-TW" altLang="en-US" dirty="0"/>
          </a:p>
        </p:txBody>
      </p:sp>
      <p:pic>
        <p:nvPicPr>
          <p:cNvPr id="7" name="圖片 6" descr="Guard- view camera setting 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1714495"/>
            <a:ext cx="5429288" cy="2796009"/>
          </a:xfrm>
          <a:prstGeom prst="roundRect">
            <a:avLst>
              <a:gd name="adj" fmla="val 2572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 smtClean="0"/>
              <a:t>取得</a:t>
            </a:r>
            <a:r>
              <a:rPr lang="zh-TW" altLang="en-US" dirty="0" smtClean="0"/>
              <a:t> </a:t>
            </a:r>
            <a:r>
              <a:rPr lang="zh-TW" dirty="0" smtClean="0">
                <a:latin typeface="+mj-lt"/>
              </a:rPr>
              <a:t>QVR</a:t>
            </a:r>
            <a:r>
              <a:rPr lang="en-US" altLang="zh-TW" dirty="0" smtClean="0">
                <a:latin typeface="+mj-lt"/>
              </a:rPr>
              <a:t> Pro</a:t>
            </a:r>
            <a:r>
              <a:rPr lang="zh-TW" dirty="0" smtClean="0">
                <a:latin typeface="+mj-lt"/>
              </a:rPr>
              <a:t> </a:t>
            </a:r>
            <a:r>
              <a:rPr lang="zh-TW" dirty="0">
                <a:latin typeface="+mj-lt"/>
              </a:rPr>
              <a:t>Client</a:t>
            </a:r>
            <a:endParaRPr dirty="0">
              <a:latin typeface="+mj-lt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zh-TW" altLang="en-US" dirty="0" smtClean="0"/>
              <a:t>若您的 </a:t>
            </a:r>
            <a:r>
              <a:rPr lang="en-US" altLang="zh-TW" dirty="0" smtClean="0"/>
              <a:t>PC </a:t>
            </a:r>
            <a:r>
              <a:rPr lang="zh-TW" altLang="en-US" dirty="0" smtClean="0"/>
              <a:t>上尚未安裝 </a:t>
            </a:r>
            <a:r>
              <a:rPr lang="en-US" altLang="zh-TW" dirty="0" smtClean="0"/>
              <a:t>QVR Pro Client</a:t>
            </a:r>
            <a:r>
              <a:rPr lang="zh-TW" altLang="en-US" dirty="0" smtClean="0"/>
              <a:t>，可於主選單或桌面點選安裝。</a:t>
            </a:r>
          </a:p>
        </p:txBody>
      </p:sp>
      <p:pic>
        <p:nvPicPr>
          <p:cNvPr id="7" name="圖片 6" descr="Guard - get QVR Pro Client (CHT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86" y="1500180"/>
            <a:ext cx="4694168" cy="3000396"/>
          </a:xfrm>
          <a:prstGeom prst="roundRect">
            <a:avLst>
              <a:gd name="adj" fmla="val 252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+mj-lt"/>
              </a:rPr>
              <a:t>QVR </a:t>
            </a:r>
            <a:r>
              <a:rPr lang="en-US" altLang="zh-TW" dirty="0" smtClean="0">
                <a:latin typeface="+mj-lt"/>
              </a:rPr>
              <a:t>Pro </a:t>
            </a:r>
            <a:r>
              <a:rPr lang="zh-TW" dirty="0" smtClean="0">
                <a:latin typeface="+mj-lt"/>
              </a:rPr>
              <a:t>Client </a:t>
            </a:r>
            <a:r>
              <a:rPr lang="zh-TW" dirty="0"/>
              <a:t>即時監看</a:t>
            </a:r>
            <a:endParaRPr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0034" y="1285865"/>
            <a:ext cx="3500462" cy="2214579"/>
          </a:xfrm>
        </p:spPr>
        <p:txBody>
          <a:bodyPr/>
          <a:lstStyle/>
          <a:p>
            <a:pPr marL="357188" indent="-242888"/>
            <a:r>
              <a:rPr lang="zh-TW" altLang="en-US" dirty="0" smtClean="0"/>
              <a:t>當 </a:t>
            </a:r>
            <a:r>
              <a:rPr lang="en-US" altLang="zh-TW" dirty="0" smtClean="0"/>
              <a:t>QVR Pro </a:t>
            </a:r>
            <a:r>
              <a:rPr lang="zh-TW" altLang="en-US" dirty="0" smtClean="0"/>
              <a:t>故障時，您可使用 </a:t>
            </a:r>
            <a:r>
              <a:rPr lang="en-US" altLang="zh-TW" dirty="0" smtClean="0"/>
              <a:t>QVR Pro Client </a:t>
            </a:r>
            <a:r>
              <a:rPr lang="zh-TW" altLang="en-US" dirty="0" smtClean="0"/>
              <a:t>連線至接管的 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繼續監視或回放錄影資料。</a:t>
            </a:r>
          </a:p>
          <a:p>
            <a:pPr marL="357188" indent="-242888"/>
            <a:r>
              <a:rPr lang="en-US" altLang="zh-TW" dirty="0" smtClean="0"/>
              <a:t>QVR Pro Client </a:t>
            </a:r>
            <a:r>
              <a:rPr lang="zh-TW" altLang="en-US" dirty="0" smtClean="0"/>
              <a:t>將限制編輯相關服務，避免 </a:t>
            </a:r>
            <a:r>
              <a:rPr lang="en-US" altLang="zh-TW" dirty="0" smtClean="0"/>
              <a:t>QVR Pro </a:t>
            </a:r>
            <a:r>
              <a:rPr lang="zh-TW" altLang="en-US" dirty="0" smtClean="0"/>
              <a:t>恢復前後設定不同。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7" name="Shape 45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934" y="1388561"/>
            <a:ext cx="4643470" cy="2611949"/>
          </a:xfrm>
          <a:prstGeom prst="roundRect">
            <a:avLst>
              <a:gd name="adj" fmla="val 1751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5"/>
          <p:cNvSpPr/>
          <p:nvPr/>
        </p:nvSpPr>
        <p:spPr>
          <a:xfrm>
            <a:off x="2143108" y="2000246"/>
            <a:ext cx="7000892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lang="en-US" sz="6000" b="1" dirty="0" smtClean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Demo</a:t>
            </a:r>
            <a:endParaRPr sz="6000" b="1" i="0" u="none" strike="noStrike" cap="none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5"/>
          <p:cNvSpPr/>
          <p:nvPr/>
        </p:nvSpPr>
        <p:spPr>
          <a:xfrm>
            <a:off x="2143108" y="1571618"/>
            <a:ext cx="7000892" cy="1852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lang="en-US" sz="6000" b="1" dirty="0" smtClean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QVR Guard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lang="zh-TW" altLang="en-US" sz="4500" b="1" dirty="0" smtClean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是您最好的</a:t>
            </a:r>
            <a:r>
              <a:rPr lang="zh-TW" altLang="en-US" sz="45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選擇</a:t>
            </a:r>
            <a:endParaRPr lang="en-US" altLang="zh-TW" sz="4500" b="1" dirty="0" smtClean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為何需要 </a:t>
            </a:r>
            <a:r>
              <a:rPr lang="en-US" altLang="zh-TW" dirty="0" smtClean="0">
                <a:latin typeface="+mn-lt"/>
              </a:rPr>
              <a:t>QVR Guard </a:t>
            </a:r>
            <a:endParaRPr lang="zh-TW" altLang="en-US" dirty="0">
              <a:latin typeface="+mn-lt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500034" y="2500313"/>
            <a:ext cx="8215370" cy="16430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1270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zh-TW" altLang="en-US" sz="1800" dirty="0" smtClean="0">
                <a:solidFill>
                  <a:srgbClr val="7030A0"/>
                </a:solidFill>
              </a:rPr>
              <a:t>只要在相同型號的 </a:t>
            </a:r>
            <a:r>
              <a:rPr lang="en-US" altLang="zh-TW" sz="1800" dirty="0" smtClean="0">
                <a:solidFill>
                  <a:srgbClr val="7030A0"/>
                </a:solidFill>
              </a:rPr>
              <a:t>NAS</a:t>
            </a:r>
            <a:r>
              <a:rPr lang="zh-TW" altLang="en-US" sz="1800" dirty="0" smtClean="0">
                <a:solidFill>
                  <a:srgbClr val="7030A0"/>
                </a:solidFill>
              </a:rPr>
              <a:t> 上安裝 </a:t>
            </a:r>
            <a:r>
              <a:rPr lang="en-US" altLang="zh-TW" sz="1800" dirty="0" smtClean="0">
                <a:solidFill>
                  <a:srgbClr val="7030A0"/>
                </a:solidFill>
              </a:rPr>
              <a:t>QVR Guard</a:t>
            </a:r>
            <a:r>
              <a:rPr lang="zh-TW" altLang="en-US" sz="1800" dirty="0" smtClean="0">
                <a:solidFill>
                  <a:srgbClr val="7030A0"/>
                </a:solidFill>
              </a:rPr>
              <a:t>，即可使用備援方案，確保重要的錄影工作不中斷</a:t>
            </a:r>
          </a:p>
          <a:p>
            <a:pPr marL="342900" lvl="0" indent="12700">
              <a:spcBef>
                <a:spcPts val="0"/>
              </a:spcBef>
              <a:buSzPts val="1100"/>
              <a:buNone/>
            </a:pPr>
            <a:endParaRPr lang="zh-TW" altLang="en-US" sz="1400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7188" lvl="0" indent="-217488">
              <a:spcBef>
                <a:spcPts val="0"/>
              </a:spcBef>
              <a:buClrTx/>
              <a:buSzPts val="1400"/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提供一個備援錄影儲存空間，確保錄影服務不中斷。</a:t>
            </a:r>
          </a:p>
          <a:p>
            <a:pPr marL="357188" lvl="0" indent="-217488">
              <a:spcBef>
                <a:spcPts val="0"/>
              </a:spcBef>
              <a:buClrTx/>
              <a:buSzPts val="1400"/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接管期間進行 </a:t>
            </a:r>
            <a:r>
              <a: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24 </a:t>
            </a:r>
            <a:r>
              <a:rPr lang="zh-TW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小時不間斷錄影。</a:t>
            </a:r>
          </a:p>
          <a:p>
            <a:pPr marL="357188" lvl="0" indent="-217488">
              <a:spcBef>
                <a:spcPts val="0"/>
              </a:spcBef>
              <a:buClrTx/>
              <a:buSzPts val="1400"/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接管期間，</a:t>
            </a:r>
            <a:r>
              <a:rPr lang="en-US" altLang="zh-TW" sz="1400" dirty="0" smtClean="0">
                <a:sym typeface="Calibri"/>
              </a:rPr>
              <a:t>QVR Pro</a:t>
            </a:r>
            <a:r>
              <a:rPr lang="zh-TW" altLang="en-US" sz="1400" dirty="0" smtClean="0">
                <a:sym typeface="Calibri"/>
              </a:rPr>
              <a:t> </a:t>
            </a:r>
            <a:r>
              <a:rPr lang="en-US" altLang="zh-TW" sz="1400" dirty="0" smtClean="0">
                <a:sym typeface="Calibri"/>
              </a:rPr>
              <a:t>Client</a:t>
            </a:r>
            <a:r>
              <a:rPr lang="zh-TW" altLang="en-US" sz="1400" dirty="0" smtClean="0">
                <a:sym typeface="Calibri"/>
              </a:rPr>
              <a:t> </a:t>
            </a:r>
            <a:r>
              <a:rPr lang="zh-TW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可用 </a:t>
            </a:r>
            <a:r>
              <a: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admin </a:t>
            </a:r>
            <a:r>
              <a:rPr lang="zh-TW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帳號持續進行監看管理。</a:t>
            </a:r>
          </a:p>
          <a:p>
            <a:pPr marL="342900" lvl="0" indent="12700">
              <a:spcBef>
                <a:spcPts val="0"/>
              </a:spcBef>
              <a:buClr>
                <a:srgbClr val="000000"/>
              </a:buClr>
              <a:buSzPts val="707"/>
              <a:buNone/>
            </a:pPr>
            <a:r>
              <a:rPr lang="zh-TW" altLang="en-US" sz="1800" b="0" dirty="0" smtClean="0">
                <a:solidFill>
                  <a:srgbClr val="3D4752"/>
                </a:solidFill>
              </a:rPr>
              <a:t> </a:t>
            </a:r>
          </a:p>
          <a:p>
            <a:pPr marL="342900" lvl="0" indent="12700">
              <a:spcBef>
                <a:spcPts val="0"/>
              </a:spcBef>
              <a:buClr>
                <a:srgbClr val="000000"/>
              </a:buClr>
              <a:buSzPts val="707"/>
              <a:buNone/>
            </a:pPr>
            <a:r>
              <a:rPr lang="zh-TW" altLang="en-US" sz="1800" dirty="0" smtClean="0"/>
              <a:t>       </a:t>
            </a:r>
          </a:p>
          <a:p>
            <a:pPr marL="342900" lvl="0" indent="12700">
              <a:spcBef>
                <a:spcPts val="0"/>
              </a:spcBef>
              <a:buClr>
                <a:srgbClr val="000000"/>
              </a:buClr>
              <a:buSzPts val="707"/>
              <a:buNone/>
            </a:pPr>
            <a:endParaRPr lang="zh-TW" altLang="en-US" sz="1800" dirty="0"/>
          </a:p>
        </p:txBody>
      </p:sp>
      <p:sp>
        <p:nvSpPr>
          <p:cNvPr id="106" name="Shape 106"/>
          <p:cNvSpPr/>
          <p:nvPr/>
        </p:nvSpPr>
        <p:spPr>
          <a:xfrm>
            <a:off x="714348" y="1428743"/>
            <a:ext cx="6429420" cy="800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222"/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設備可以選擇雙電源機型，硬碟可以多裝幾顆做磁碟陣列做備援，整台故障要怎麼辦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?! 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42910" y="1357304"/>
            <a:ext cx="7000924" cy="92869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Shape 108" descr="煩惱的人-2-01.png"/>
          <p:cNvPicPr preferRelativeResize="0"/>
          <p:nvPr/>
        </p:nvPicPr>
        <p:blipFill rotWithShape="1">
          <a:blip r:embed="rId3">
            <a:alphaModFix/>
          </a:blip>
          <a:srcRect b="2399"/>
          <a:stretch/>
        </p:blipFill>
        <p:spPr>
          <a:xfrm>
            <a:off x="7033492" y="464441"/>
            <a:ext cx="1396160" cy="189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為何需要 </a:t>
            </a:r>
            <a:r>
              <a:rPr lang="en-US" altLang="zh-TW" dirty="0" smtClean="0">
                <a:latin typeface="+mn-lt"/>
              </a:rPr>
              <a:t>QVR Guard </a:t>
            </a:r>
            <a:endParaRPr lang="zh-TW" altLang="en-US" dirty="0">
              <a:latin typeface="+mn-lt"/>
            </a:endParaRPr>
          </a:p>
        </p:txBody>
      </p:sp>
      <p:sp>
        <p:nvSpPr>
          <p:cNvPr id="9" name="Shape 106"/>
          <p:cNvSpPr/>
          <p:nvPr/>
        </p:nvSpPr>
        <p:spPr>
          <a:xfrm>
            <a:off x="785786" y="1285866"/>
            <a:ext cx="6715172" cy="800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222"/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有了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穩定備援設計的硬體，重要的錄影工作不中斷，還需要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?  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Shape 105"/>
          <p:cNvSpPr txBox="1">
            <a:spLocks/>
          </p:cNvSpPr>
          <p:nvPr/>
        </p:nvSpPr>
        <p:spPr>
          <a:xfrm>
            <a:off x="2143108" y="2357436"/>
            <a:ext cx="6500858" cy="2143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2700">
              <a:buSzPts val="1100"/>
              <a:defRPr/>
            </a:pP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QVR Guard 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的管理介面，讓您即時掌控設備運作狀態</a:t>
            </a:r>
            <a:endParaRPr lang="en-US" altLang="zh-TW" sz="1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57188" indent="-217488">
              <a:buSzPct val="100000"/>
              <a:buFont typeface="Arial"/>
              <a:buChar char="•"/>
              <a:defRPr/>
            </a:pP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桌面工作列清楚呈現目前系統工作模式，輕鬆掌握 </a:t>
            </a:r>
            <a:r>
              <a:rPr lang="en-US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運作狀態。</a:t>
            </a:r>
            <a:endPara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57188" indent="-217488">
              <a:buSzPct val="100000"/>
              <a:buFont typeface="Arial"/>
              <a:buChar char="•"/>
              <a:defRPr/>
            </a:pP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系統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記錄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logs)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詳細顯示故障接管的時間與執行內容，方便管理人隨時查閱，第一時間進行故障排除。</a:t>
            </a:r>
            <a:endPara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  <a:buFont typeface="Arial"/>
              <a:buChar char="•"/>
              <a:defRPr/>
            </a:pPr>
            <a:endParaRPr lang="en-US" altLang="zh-TW" sz="18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12700">
              <a:buSzPts val="1100"/>
              <a:defRPr/>
            </a:pP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遠端監控任務不中斷</a:t>
            </a:r>
            <a:endParaRPr lang="en-US" altLang="zh-TW" sz="1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57188" indent="-217488">
              <a:buSzPct val="100000"/>
              <a:buFont typeface="Arial"/>
              <a:buChar char="•"/>
              <a:defRPr/>
            </a:pP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Pro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異常時，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QVR Pro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Client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可連線至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Guard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持續監控。</a:t>
            </a:r>
            <a:endParaRPr lang="zh-TW" altLang="en-US" sz="2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Shape 45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8596" y="3504910"/>
            <a:ext cx="1643074" cy="92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07"/>
          <p:cNvSpPr/>
          <p:nvPr/>
        </p:nvSpPr>
        <p:spPr>
          <a:xfrm>
            <a:off x="642910" y="1214428"/>
            <a:ext cx="7000924" cy="92869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08" descr="煩惱的人-2-01.png"/>
          <p:cNvPicPr preferRelativeResize="0"/>
          <p:nvPr/>
        </p:nvPicPr>
        <p:blipFill rotWithShape="1">
          <a:blip r:embed="rId3">
            <a:alphaModFix/>
          </a:blip>
          <a:srcRect b="2399"/>
          <a:stretch/>
        </p:blipFill>
        <p:spPr>
          <a:xfrm>
            <a:off x="7604996" y="285734"/>
            <a:ext cx="1396160" cy="189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\\MARKETING\Marketing\TO 明俐\直播PPT\20180124_QVR Guard\素材\QVR Guard-1.0.0-Screenshot(CHT)\OK\Gurad-Management -1(CHT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7" y="2500312"/>
            <a:ext cx="1643074" cy="842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/>
          <p:cNvSpPr>
            <a:spLocks noGrp="1"/>
          </p:cNvSpPr>
          <p:nvPr>
            <p:ph type="title"/>
          </p:nvPr>
        </p:nvSpPr>
        <p:spPr>
          <a:xfrm>
            <a:off x="1571604" y="2428874"/>
            <a:ext cx="8143932" cy="785818"/>
          </a:xfrm>
        </p:spPr>
        <p:txBody>
          <a:bodyPr/>
          <a:lstStyle/>
          <a:p>
            <a:r>
              <a:rPr lang="zh-TW" altLang="en-US" dirty="0" smtClean="0"/>
              <a:t>備援接管運作說明</a:t>
            </a:r>
            <a:endParaRPr lang="zh-TW" altLang="en-US" dirty="0"/>
          </a:p>
        </p:txBody>
      </p:sp>
      <p:sp>
        <p:nvSpPr>
          <p:cNvPr id="18" name="Shape 85"/>
          <p:cNvSpPr/>
          <p:nvPr/>
        </p:nvSpPr>
        <p:spPr>
          <a:xfrm>
            <a:off x="2143108" y="1571618"/>
            <a:ext cx="7000892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lang="en-US" sz="6000" b="1" dirty="0" smtClean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QVR Guard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圖案 26"/>
          <p:cNvCxnSpPr>
            <a:stCxn id="7" idx="3"/>
          </p:cNvCxnSpPr>
          <p:nvPr/>
        </p:nvCxnSpPr>
        <p:spPr>
          <a:xfrm>
            <a:off x="1428728" y="2321717"/>
            <a:ext cx="4929222" cy="607223"/>
          </a:xfrm>
          <a:prstGeom prst="bentConnector3">
            <a:avLst>
              <a:gd name="adj1" fmla="val 79751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2214546" y="3286130"/>
            <a:ext cx="2000264" cy="12144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214546" y="1857370"/>
            <a:ext cx="2000264" cy="12144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Shape 5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57421" y="3143254"/>
            <a:ext cx="1485327" cy="92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待命模式</a:t>
            </a:r>
            <a:endParaRPr lang="zh-TW" altLang="en-US" dirty="0"/>
          </a:p>
        </p:txBody>
      </p:sp>
      <p:sp>
        <p:nvSpPr>
          <p:cNvPr id="5" name="文字版面配置區 9"/>
          <p:cNvSpPr txBox="1">
            <a:spLocks/>
          </p:cNvSpPr>
          <p:nvPr/>
        </p:nvSpPr>
        <p:spPr>
          <a:xfrm>
            <a:off x="500034" y="1000115"/>
            <a:ext cx="821537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/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當 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系統運作正常時，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 Guard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將處於待命模式，並可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執行 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上其他的應用工作。</a:t>
            </a:r>
          </a:p>
        </p:txBody>
      </p:sp>
      <p:pic>
        <p:nvPicPr>
          <p:cNvPr id="7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86" y="2000246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86" y="2643188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86" y="3286130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57421" y="1714494"/>
            <a:ext cx="1485327" cy="9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user\Desktop\QVR_Pro_直播_CHT_20171025場次 (1)\ppt\media\image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148376"/>
            <a:ext cx="566250" cy="566250"/>
          </a:xfrm>
          <a:prstGeom prst="rect">
            <a:avLst/>
          </a:prstGeom>
          <a:noFill/>
        </p:spPr>
      </p:pic>
      <p:pic>
        <p:nvPicPr>
          <p:cNvPr id="14" name="Picture 3" descr="C:\Users\user\Desktop\QVR_Pro_直播_CHT_20171025場次 (1)\ppt\media\image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571882"/>
            <a:ext cx="571504" cy="571504"/>
          </a:xfrm>
          <a:prstGeom prst="rect">
            <a:avLst/>
          </a:prstGeom>
          <a:noFill/>
        </p:spPr>
      </p:pic>
      <p:pic>
        <p:nvPicPr>
          <p:cNvPr id="17" name="Picture 3" descr="C:\Users\user\Desktop\QVR PPT\p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2428874"/>
            <a:ext cx="2505818" cy="1006402"/>
          </a:xfrm>
          <a:prstGeom prst="rect">
            <a:avLst/>
          </a:prstGeom>
          <a:noFill/>
        </p:spPr>
      </p:pic>
      <p:sp>
        <p:nvSpPr>
          <p:cNvPr id="18" name="Shape 545"/>
          <p:cNvSpPr txBox="1"/>
          <p:nvPr/>
        </p:nvSpPr>
        <p:spPr>
          <a:xfrm>
            <a:off x="500034" y="4143386"/>
            <a:ext cx="128588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IP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攝影機</a:t>
            </a:r>
            <a:endParaRPr lang="en-GB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2" name="Shape 545"/>
          <p:cNvSpPr txBox="1"/>
          <p:nvPr/>
        </p:nvSpPr>
        <p:spPr>
          <a:xfrm>
            <a:off x="2214546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Guard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待命模式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3" name="Shape 545"/>
          <p:cNvSpPr txBox="1"/>
          <p:nvPr/>
        </p:nvSpPr>
        <p:spPr>
          <a:xfrm>
            <a:off x="2214546" y="271462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Pro</a:t>
            </a:r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正常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25" name="圖片 24" descr="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14" y="2857502"/>
            <a:ext cx="1214446" cy="225902"/>
          </a:xfrm>
          <a:prstGeom prst="rect">
            <a:avLst/>
          </a:prstGeom>
        </p:spPr>
      </p:pic>
      <p:sp>
        <p:nvSpPr>
          <p:cNvPr id="42" name="Shape 545"/>
          <p:cNvSpPr txBox="1"/>
          <p:nvPr/>
        </p:nvSpPr>
        <p:spPr>
          <a:xfrm>
            <a:off x="6357950" y="2000246"/>
            <a:ext cx="2143140" cy="298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Pro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Client</a:t>
            </a:r>
          </a:p>
        </p:txBody>
      </p:sp>
      <p:cxnSp>
        <p:nvCxnSpPr>
          <p:cNvPr id="44" name="肘形接點 43"/>
          <p:cNvCxnSpPr>
            <a:stCxn id="13" idx="3"/>
            <a:endCxn id="14" idx="3"/>
          </p:cNvCxnSpPr>
          <p:nvPr/>
        </p:nvCxnSpPr>
        <p:spPr>
          <a:xfrm>
            <a:off x="3995242" y="2431501"/>
            <a:ext cx="5254" cy="1426133"/>
          </a:xfrm>
          <a:prstGeom prst="bentConnector3">
            <a:avLst>
              <a:gd name="adj1" fmla="val 9212432"/>
            </a:avLst>
          </a:prstGeom>
          <a:ln w="444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545"/>
          <p:cNvSpPr txBox="1"/>
          <p:nvPr/>
        </p:nvSpPr>
        <p:spPr>
          <a:xfrm>
            <a:off x="5072066" y="3500444"/>
            <a:ext cx="114300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 b="1" i="0" u="none" dirty="0" smtClean="0">
                <a:solidFill>
                  <a:schemeClr val="accent3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健康偵測</a:t>
            </a:r>
            <a:endParaRPr lang="en-US" altLang="zh-TW" sz="1800" b="1" i="0" u="none" dirty="0" smtClean="0">
              <a:solidFill>
                <a:schemeClr val="accent3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r>
              <a:rPr lang="zh-TW" altLang="en-US" sz="1800" b="1" i="0" u="none" dirty="0" smtClean="0">
                <a:solidFill>
                  <a:schemeClr val="accent3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運作正常</a:t>
            </a:r>
            <a:endParaRPr lang="en-GB" sz="1800" b="1" i="0" u="none" dirty="0">
              <a:solidFill>
                <a:schemeClr val="accent3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52" name="圖片 51" descr="打勾.png"/>
          <p:cNvPicPr>
            <a:picLocks noChangeAspect="1"/>
          </p:cNvPicPr>
          <p:nvPr/>
        </p:nvPicPr>
        <p:blipFill>
          <a:blip r:embed="rId9"/>
          <a:srcRect l="84678" t="32057" b="50133"/>
          <a:stretch>
            <a:fillRect/>
          </a:stretch>
        </p:blipFill>
        <p:spPr>
          <a:xfrm>
            <a:off x="4429124" y="3357568"/>
            <a:ext cx="673002" cy="66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接管模式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500034" y="928676"/>
            <a:ext cx="8215370" cy="41433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zh-TW" dirty="0" smtClean="0"/>
              <a:t>QVR Pro </a:t>
            </a:r>
            <a:r>
              <a:rPr lang="zh-TW" altLang="en-US" dirty="0" smtClean="0"/>
              <a:t>伺服器發生故障或失常，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會開始接管錄影任務。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4071934" y="1357304"/>
            <a:ext cx="4857784" cy="10001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Guard 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接管期間，可用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admin 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帳號從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Client 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登入監看、查詢錄影資料，但限制編輯相關功能。可在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WEB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瀏覽接管的 </a:t>
            </a:r>
            <a:r>
              <a:rPr lang="en-US" altLang="zh-TW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攝影機設定。</a:t>
            </a:r>
            <a:endParaRPr lang="zh-TW" alt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8" name="圖案 26"/>
          <p:cNvCxnSpPr>
            <a:stCxn id="34" idx="3"/>
          </p:cNvCxnSpPr>
          <p:nvPr/>
        </p:nvCxnSpPr>
        <p:spPr>
          <a:xfrm flipV="1">
            <a:off x="928662" y="3286132"/>
            <a:ext cx="5357850" cy="535785"/>
          </a:xfrm>
          <a:prstGeom prst="bentConnector3">
            <a:avLst>
              <a:gd name="adj1" fmla="val 80591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圓角矩形 28"/>
          <p:cNvSpPr/>
          <p:nvPr/>
        </p:nvSpPr>
        <p:spPr>
          <a:xfrm>
            <a:off x="1928794" y="3357570"/>
            <a:ext cx="200026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1928794" y="1928810"/>
            <a:ext cx="200026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Shape 5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71669" y="3214694"/>
            <a:ext cx="1485327" cy="9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2357438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2928942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3500446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5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71669" y="1785934"/>
            <a:ext cx="1485327" cy="9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 descr="C:\Users\user\Desktop\QVR_Pro_直播_CHT_20171025場次 (1)\ppt\media\image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2219816"/>
            <a:ext cx="566250" cy="566250"/>
          </a:xfrm>
          <a:prstGeom prst="rect">
            <a:avLst/>
          </a:prstGeom>
          <a:noFill/>
        </p:spPr>
      </p:pic>
      <p:pic>
        <p:nvPicPr>
          <p:cNvPr id="37" name="Picture 3" descr="C:\Users\user\Desktop\QVR_Pro_直播_CHT_20171025場次 (1)\ppt\media\image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643322"/>
            <a:ext cx="571504" cy="571504"/>
          </a:xfrm>
          <a:prstGeom prst="rect">
            <a:avLst/>
          </a:prstGeom>
          <a:noFill/>
        </p:spPr>
      </p:pic>
      <p:pic>
        <p:nvPicPr>
          <p:cNvPr id="38" name="Picture 3" descr="C:\Users\user\Desktop\QVR PPT\p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3000380"/>
            <a:ext cx="2505818" cy="1006402"/>
          </a:xfrm>
          <a:prstGeom prst="rect">
            <a:avLst/>
          </a:prstGeom>
          <a:noFill/>
        </p:spPr>
      </p:pic>
      <p:sp>
        <p:nvSpPr>
          <p:cNvPr id="39" name="Shape 545"/>
          <p:cNvSpPr txBox="1"/>
          <p:nvPr/>
        </p:nvSpPr>
        <p:spPr>
          <a:xfrm>
            <a:off x="71406" y="4143388"/>
            <a:ext cx="128588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IP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攝影機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0" name="Shape 545"/>
          <p:cNvSpPr txBox="1"/>
          <p:nvPr/>
        </p:nvSpPr>
        <p:spPr>
          <a:xfrm>
            <a:off x="1928794" y="421482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Guard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接管模式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1" name="Shape 545"/>
          <p:cNvSpPr txBox="1"/>
          <p:nvPr/>
        </p:nvSpPr>
        <p:spPr>
          <a:xfrm>
            <a:off x="1928794" y="278606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Pro</a:t>
            </a:r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異常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42" name="圖片 41" descr="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38" y="3714760"/>
            <a:ext cx="1214446" cy="225902"/>
          </a:xfrm>
          <a:prstGeom prst="rect">
            <a:avLst/>
          </a:prstGeom>
        </p:spPr>
      </p:pic>
      <p:sp>
        <p:nvSpPr>
          <p:cNvPr id="43" name="Shape 545"/>
          <p:cNvSpPr txBox="1"/>
          <p:nvPr/>
        </p:nvSpPr>
        <p:spPr>
          <a:xfrm>
            <a:off x="6357950" y="2428876"/>
            <a:ext cx="2143140" cy="298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Pro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Client</a:t>
            </a:r>
          </a:p>
        </p:txBody>
      </p:sp>
      <p:cxnSp>
        <p:nvCxnSpPr>
          <p:cNvPr id="44" name="肘形接點 43"/>
          <p:cNvCxnSpPr>
            <a:stCxn id="36" idx="3"/>
            <a:endCxn id="37" idx="3"/>
          </p:cNvCxnSpPr>
          <p:nvPr/>
        </p:nvCxnSpPr>
        <p:spPr>
          <a:xfrm>
            <a:off x="3709490" y="2502941"/>
            <a:ext cx="5254" cy="1426133"/>
          </a:xfrm>
          <a:prstGeom prst="bentConnector3">
            <a:avLst>
              <a:gd name="adj1" fmla="val 8555675"/>
            </a:avLst>
          </a:prstGeom>
          <a:ln w="444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hape 545"/>
          <p:cNvSpPr txBox="1"/>
          <p:nvPr/>
        </p:nvSpPr>
        <p:spPr>
          <a:xfrm>
            <a:off x="4816374" y="2500314"/>
            <a:ext cx="114300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 b="1" i="0" u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健康偵測</a:t>
            </a:r>
            <a:endParaRPr lang="en-US" altLang="zh-TW" sz="1800" b="1" i="0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r>
              <a:rPr lang="zh-TW" altLang="en-US" sz="1800" b="1" i="0" u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運作異常</a:t>
            </a:r>
            <a:endParaRPr lang="en-GB" sz="1800" b="1" i="0" u="none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49" name="圖片 48" descr="打勾.png"/>
          <p:cNvPicPr>
            <a:picLocks noChangeAspect="1"/>
          </p:cNvPicPr>
          <p:nvPr/>
        </p:nvPicPr>
        <p:blipFill>
          <a:blip r:embed="rId9"/>
          <a:srcRect l="84678" t="52488" b="32189"/>
          <a:stretch>
            <a:fillRect/>
          </a:stretch>
        </p:blipFill>
        <p:spPr>
          <a:xfrm>
            <a:off x="4143372" y="2500314"/>
            <a:ext cx="673002" cy="571504"/>
          </a:xfrm>
          <a:prstGeom prst="rect">
            <a:avLst/>
          </a:prstGeom>
        </p:spPr>
      </p:pic>
      <p:sp>
        <p:nvSpPr>
          <p:cNvPr id="53" name="Shape 545"/>
          <p:cNvSpPr txBox="1"/>
          <p:nvPr/>
        </p:nvSpPr>
        <p:spPr>
          <a:xfrm>
            <a:off x="6357950" y="2656435"/>
            <a:ext cx="2143140" cy="298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手動切換連線</a:t>
            </a:r>
            <a:endPara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4" name="Shape 545"/>
          <p:cNvSpPr txBox="1"/>
          <p:nvPr/>
        </p:nvSpPr>
        <p:spPr>
          <a:xfrm>
            <a:off x="928662" y="3214694"/>
            <a:ext cx="107157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自動接管錄影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故障復原</a:t>
            </a:r>
            <a:r>
              <a:rPr lang="en-US" altLang="zh-TW" dirty="0" smtClean="0"/>
              <a:t>-&gt;</a:t>
            </a:r>
            <a:r>
              <a:rPr lang="zh-TW" altLang="en-US" dirty="0" smtClean="0"/>
              <a:t>待命模式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7188" indent="-242888">
              <a:buClrTx/>
            </a:pPr>
            <a:r>
              <a:rPr lang="zh-TW" altLang="en-US" dirty="0" smtClean="0"/>
              <a:t>透過網路監測，在 </a:t>
            </a:r>
            <a:r>
              <a:rPr lang="en-US" altLang="zh-TW" dirty="0" smtClean="0"/>
              <a:t>QVR Pro</a:t>
            </a:r>
            <a:r>
              <a:rPr lang="zh-TW" altLang="en-US" dirty="0" smtClean="0"/>
              <a:t> 恢復正常後 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將停止接管錄影任務。</a:t>
            </a:r>
          </a:p>
          <a:p>
            <a:pPr marL="357188" indent="-242888">
              <a:buClrTx/>
            </a:pPr>
            <a:r>
              <a:rPr lang="zh-TW" altLang="en-US" dirty="0" smtClean="0"/>
              <a:t>接管時期的錄影資料需連線至 </a:t>
            </a:r>
            <a:r>
              <a:rPr lang="en-US" altLang="zh-TW" dirty="0" smtClean="0"/>
              <a:t>QVR Guard </a:t>
            </a:r>
            <a:r>
              <a:rPr lang="zh-TW" altLang="en-US" dirty="0" smtClean="0"/>
              <a:t>查詢。</a:t>
            </a:r>
          </a:p>
          <a:p>
            <a:pPr>
              <a:buClrTx/>
            </a:pPr>
            <a:endParaRPr lang="zh-TW" altLang="en-US" dirty="0" smtClean="0"/>
          </a:p>
          <a:p>
            <a:pPr>
              <a:buClrTx/>
            </a:pPr>
            <a:endParaRPr lang="zh-TW" altLang="en-US" dirty="0"/>
          </a:p>
        </p:txBody>
      </p:sp>
      <p:cxnSp>
        <p:nvCxnSpPr>
          <p:cNvPr id="9" name="圖案 26"/>
          <p:cNvCxnSpPr/>
          <p:nvPr/>
        </p:nvCxnSpPr>
        <p:spPr>
          <a:xfrm>
            <a:off x="1071538" y="2409341"/>
            <a:ext cx="5357850" cy="802004"/>
          </a:xfrm>
          <a:prstGeom prst="bentConnector3">
            <a:avLst>
              <a:gd name="adj1" fmla="val 83328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圓角矩形 9"/>
          <p:cNvSpPr/>
          <p:nvPr/>
        </p:nvSpPr>
        <p:spPr>
          <a:xfrm>
            <a:off x="1428728" y="3357568"/>
            <a:ext cx="2000264" cy="12144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428728" y="1928808"/>
            <a:ext cx="2000264" cy="12144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Shape 5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71603" y="3214692"/>
            <a:ext cx="1485327" cy="9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596" y="2071684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596" y="2714626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5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596" y="3357568"/>
            <a:ext cx="642942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5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71603" y="1785932"/>
            <a:ext cx="1485327" cy="9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C:\Users\user\Desktop\QVR_Pro_直播_CHT_20171025場次 (1)\ppt\media\image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219814"/>
            <a:ext cx="566250" cy="566250"/>
          </a:xfrm>
          <a:prstGeom prst="rect">
            <a:avLst/>
          </a:prstGeom>
          <a:noFill/>
        </p:spPr>
      </p:pic>
      <p:pic>
        <p:nvPicPr>
          <p:cNvPr id="18" name="Picture 3" descr="C:\Users\user\Desktop\QVR_Pro_直播_CHT_20171025場次 (1)\ppt\media\image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3643320"/>
            <a:ext cx="571504" cy="571504"/>
          </a:xfrm>
          <a:prstGeom prst="rect">
            <a:avLst/>
          </a:prstGeom>
          <a:noFill/>
        </p:spPr>
      </p:pic>
      <p:pic>
        <p:nvPicPr>
          <p:cNvPr id="19" name="Picture 3" descr="C:\Users\user\Desktop\QVR PPT\p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1024" y="2617385"/>
            <a:ext cx="2505818" cy="1006402"/>
          </a:xfrm>
          <a:prstGeom prst="rect">
            <a:avLst/>
          </a:prstGeom>
          <a:noFill/>
        </p:spPr>
      </p:pic>
      <p:sp>
        <p:nvSpPr>
          <p:cNvPr id="20" name="Shape 545"/>
          <p:cNvSpPr txBox="1"/>
          <p:nvPr/>
        </p:nvSpPr>
        <p:spPr>
          <a:xfrm>
            <a:off x="142844" y="4214824"/>
            <a:ext cx="128588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IP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攝影機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1" name="Shape 545"/>
          <p:cNvSpPr txBox="1"/>
          <p:nvPr/>
        </p:nvSpPr>
        <p:spPr>
          <a:xfrm>
            <a:off x="1428728" y="4214824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Guard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待命模式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2" name="Shape 545"/>
          <p:cNvSpPr txBox="1"/>
          <p:nvPr/>
        </p:nvSpPr>
        <p:spPr>
          <a:xfrm>
            <a:off x="1428728" y="2786064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Pro</a:t>
            </a:r>
            <a:r>
              <a:rPr lang="en-GB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正常</a:t>
            </a:r>
            <a:endParaRPr lang="en-GB" b="1" i="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545"/>
          <p:cNvSpPr txBox="1"/>
          <p:nvPr/>
        </p:nvSpPr>
        <p:spPr>
          <a:xfrm>
            <a:off x="6572264" y="2195027"/>
            <a:ext cx="2143140" cy="298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QVR Pro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Client</a:t>
            </a:r>
          </a:p>
        </p:txBody>
      </p:sp>
      <p:cxnSp>
        <p:nvCxnSpPr>
          <p:cNvPr id="25" name="肘形接點 24"/>
          <p:cNvCxnSpPr>
            <a:stCxn id="17" idx="3"/>
            <a:endCxn id="18" idx="3"/>
          </p:cNvCxnSpPr>
          <p:nvPr/>
        </p:nvCxnSpPr>
        <p:spPr>
          <a:xfrm>
            <a:off x="3209424" y="2502939"/>
            <a:ext cx="5254" cy="1426133"/>
          </a:xfrm>
          <a:prstGeom prst="bentConnector3">
            <a:avLst>
              <a:gd name="adj1" fmla="val 8227277"/>
            </a:avLst>
          </a:prstGeom>
          <a:ln w="444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hape 545"/>
          <p:cNvSpPr txBox="1"/>
          <p:nvPr/>
        </p:nvSpPr>
        <p:spPr>
          <a:xfrm>
            <a:off x="3714744" y="3195159"/>
            <a:ext cx="114300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 b="1" i="0" u="none" dirty="0" smtClean="0">
                <a:solidFill>
                  <a:schemeClr val="accent3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健康偵測</a:t>
            </a:r>
            <a:endParaRPr lang="en-US" altLang="zh-TW" sz="1800" b="1" i="0" u="none" dirty="0" smtClean="0">
              <a:solidFill>
                <a:schemeClr val="accent3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r>
              <a:rPr lang="zh-TW" altLang="en-US" sz="1800" b="1" i="0" u="none" dirty="0" smtClean="0">
                <a:solidFill>
                  <a:schemeClr val="accent3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運作正常</a:t>
            </a:r>
            <a:endParaRPr lang="en-GB" sz="1800" b="1" i="0" u="none" dirty="0">
              <a:solidFill>
                <a:schemeClr val="accent3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27" name="圖片 26" descr="打勾.png"/>
          <p:cNvPicPr>
            <a:picLocks noChangeAspect="1"/>
          </p:cNvPicPr>
          <p:nvPr/>
        </p:nvPicPr>
        <p:blipFill>
          <a:blip r:embed="rId8"/>
          <a:srcRect l="84678" t="32057" b="50133"/>
          <a:stretch>
            <a:fillRect/>
          </a:stretch>
        </p:blipFill>
        <p:spPr>
          <a:xfrm>
            <a:off x="3827560" y="2480779"/>
            <a:ext cx="673002" cy="664255"/>
          </a:xfrm>
          <a:prstGeom prst="rect">
            <a:avLst/>
          </a:prstGeom>
        </p:spPr>
      </p:pic>
      <p:sp>
        <p:nvSpPr>
          <p:cNvPr id="28" name="Shape 545"/>
          <p:cNvSpPr txBox="1"/>
          <p:nvPr/>
        </p:nvSpPr>
        <p:spPr>
          <a:xfrm>
            <a:off x="3857620" y="1980713"/>
            <a:ext cx="1285884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監看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/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查詢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34" name="肘形接點 33"/>
          <p:cNvCxnSpPr/>
          <p:nvPr/>
        </p:nvCxnSpPr>
        <p:spPr>
          <a:xfrm flipV="1">
            <a:off x="3428992" y="3266597"/>
            <a:ext cx="3000396" cy="785818"/>
          </a:xfrm>
          <a:prstGeom prst="bentConnector3">
            <a:avLst>
              <a:gd name="adj1" fmla="val 70413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 descr="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190" y="3123721"/>
            <a:ext cx="1214446" cy="225902"/>
          </a:xfrm>
          <a:prstGeom prst="rect">
            <a:avLst/>
          </a:prstGeom>
        </p:spPr>
      </p:pic>
      <p:sp>
        <p:nvSpPr>
          <p:cNvPr id="44" name="Shape 545"/>
          <p:cNvSpPr txBox="1"/>
          <p:nvPr/>
        </p:nvSpPr>
        <p:spPr>
          <a:xfrm>
            <a:off x="3857620" y="4195291"/>
            <a:ext cx="1285884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查詢錄影資料</a:t>
            </a:r>
            <a:endParaRPr lang="en-US" altLang="zh-TW" b="1" dirty="0" smtClean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5"/>
          <p:cNvSpPr txBox="1">
            <a:spLocks/>
          </p:cNvSpPr>
          <p:nvPr/>
        </p:nvSpPr>
        <p:spPr>
          <a:xfrm>
            <a:off x="1571604" y="2428874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如何開始使用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6" name="Shape 85"/>
          <p:cNvSpPr/>
          <p:nvPr/>
        </p:nvSpPr>
        <p:spPr>
          <a:xfrm>
            <a:off x="2143108" y="1571618"/>
            <a:ext cx="7000892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lang="en-US" sz="6000" b="1" dirty="0" smtClean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QVR Guard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1113</Words>
  <PresentationFormat>如螢幕大小 (16:9)</PresentationFormat>
  <Paragraphs>146</Paragraphs>
  <Slides>24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Arial</vt:lpstr>
      <vt:lpstr>新細明體</vt:lpstr>
      <vt:lpstr>微軟正黑體</vt:lpstr>
      <vt:lpstr>Calibri</vt:lpstr>
      <vt:lpstr>Wingdings</vt:lpstr>
      <vt:lpstr>3_自訂設計</vt:lpstr>
      <vt:lpstr>投影片 1</vt:lpstr>
      <vt:lpstr>如何在關鍵時刻錄影不遺漏</vt:lpstr>
      <vt:lpstr>為何需要 QVR Guard </vt:lpstr>
      <vt:lpstr>為何需要 QVR Guard </vt:lpstr>
      <vt:lpstr>備援接管運作說明</vt:lpstr>
      <vt:lpstr>待命模式</vt:lpstr>
      <vt:lpstr>接管模式</vt:lpstr>
      <vt:lpstr>故障復原-&gt;待命模式</vt:lpstr>
      <vt:lpstr>投影片 9</vt:lpstr>
      <vt:lpstr>如何安裝 QVR Guard</vt:lpstr>
      <vt:lpstr>初始設定</vt:lpstr>
      <vt:lpstr>登入 QVR Guard</vt:lpstr>
      <vt:lpstr>新增錄影空間、QVR Pro</vt:lpstr>
      <vt:lpstr>新增錄影空間</vt:lpstr>
      <vt:lpstr>完成建立錄影空間</vt:lpstr>
      <vt:lpstr>新增 QVR Pro</vt:lpstr>
      <vt:lpstr>貼心叮嚀</vt:lpstr>
      <vt:lpstr>QVR Guard 工作模式</vt:lpstr>
      <vt:lpstr>QVR Guard 管理</vt:lpstr>
      <vt:lpstr>瀏覽攝影機設定</vt:lpstr>
      <vt:lpstr>取得 QVR Pro Client</vt:lpstr>
      <vt:lpstr>QVR Pro Client 即時監看</vt:lpstr>
      <vt:lpstr>投影片 23</vt:lpstr>
      <vt:lpstr>投影片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NVR-PM</dc:creator>
  <cp:lastModifiedBy>ChrisTest</cp:lastModifiedBy>
  <cp:revision>72</cp:revision>
  <dcterms:modified xsi:type="dcterms:W3CDTF">2018-01-24T05:46:53Z</dcterms:modified>
</cp:coreProperties>
</file>