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41"/>
  </p:notesMasterIdLst>
  <p:sldIdLst>
    <p:sldId id="256" r:id="rId2"/>
    <p:sldId id="257" r:id="rId3"/>
    <p:sldId id="299" r:id="rId4"/>
    <p:sldId id="296" r:id="rId5"/>
    <p:sldId id="300" r:id="rId6"/>
    <p:sldId id="301" r:id="rId7"/>
    <p:sldId id="302" r:id="rId8"/>
    <p:sldId id="263" r:id="rId9"/>
    <p:sldId id="264" r:id="rId10"/>
    <p:sldId id="266" r:id="rId11"/>
    <p:sldId id="267" r:id="rId12"/>
    <p:sldId id="268" r:id="rId13"/>
    <p:sldId id="271" r:id="rId14"/>
    <p:sldId id="272" r:id="rId15"/>
    <p:sldId id="265" r:id="rId16"/>
    <p:sldId id="269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30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8" r:id="rId38"/>
    <p:sldId id="305" r:id="rId39"/>
    <p:sldId id="294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Wang" initials="MW" lastIdx="4" clrIdx="0"/>
  <p:cmAuthor id="1" name="Windows 使用者" initials="W使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7F0"/>
    <a:srgbClr val="0097A7"/>
    <a:srgbClr val="824744"/>
    <a:srgbClr val="EF8600"/>
    <a:srgbClr val="00518E"/>
    <a:srgbClr val="EAF1DD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38DC852-B4F4-403D-91EE-87527D747147}">
  <a:tblStyle styleId="{638DC852-B4F4-403D-91EE-87527D74714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3" autoAdjust="0"/>
    <p:restoredTop sz="94660"/>
  </p:normalViewPr>
  <p:slideViewPr>
    <p:cSldViewPr snapToGrid="0">
      <p:cViewPr>
        <p:scale>
          <a:sx n="77" d="100"/>
          <a:sy n="77" d="100"/>
        </p:scale>
        <p:origin x="-1344" y="-378"/>
      </p:cViewPr>
      <p:guideLst>
        <p:guide orient="horz" pos="2009"/>
        <p:guide pos="4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-4040" y="-72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19272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Shape 5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Shape 5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2" name="Shape 5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Shape 6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Shape 6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Shape 6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Shape 6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Shape 6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Shape 6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Shape 7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Shape 7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3" descr="C:\Users\user\Desktop\RAID 50.60 進階功能介紹\RAID 5060封面-01-01.png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0" y="1064"/>
            <a:ext cx="9180512" cy="51729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472008" y="2067694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 descr="C:\Users\user\Desktop\RAID 50.60 進階功能介紹\RAID 5060中間頁2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3941" y="-10954"/>
            <a:ext cx="9147941" cy="515445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395536" y="2067694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9" descr="C:\Users\user\Desktop\RAID 50.60 進階功能介紹\RAID 5060頁眉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445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10930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￭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ape 24" descr="C:\Users\user\Desktop\RAID 50.60 進階功能介紹\RAID 5060中間頁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9144001" cy="515657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395536" y="2067694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4200"/>
              <a:buFont typeface="Arial"/>
              <a:buNone/>
              <a:defRPr sz="4200" b="1" i="0" u="none" strike="noStrike" cap="none">
                <a:solidFill>
                  <a:srgbClr val="000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 descr="C:\Users\user\Desktop\RAID 50.60 進階功能介紹\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158" y="253369"/>
            <a:ext cx="1656184" cy="318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32"/>
          <p:cNvSpPr/>
          <p:nvPr/>
        </p:nvSpPr>
        <p:spPr>
          <a:xfrm>
            <a:off x="0" y="2194765"/>
            <a:ext cx="9144000" cy="269292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-32" y="285734"/>
            <a:ext cx="91440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Advanced Tip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Safety Detach Storage Pool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766734" y="1288434"/>
            <a:ext cx="7474226" cy="703809"/>
            <a:chOff x="4857752" y="1337487"/>
            <a:chExt cx="2329260" cy="511841"/>
          </a:xfrm>
        </p:grpSpPr>
        <p:sp>
          <p:nvSpPr>
            <p:cNvPr id="9" name="平行四邊形 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1" name="Shape 258"/>
          <p:cNvSpPr txBox="1">
            <a:spLocks/>
          </p:cNvSpPr>
          <p:nvPr/>
        </p:nvSpPr>
        <p:spPr>
          <a:xfrm>
            <a:off x="1295560" y="1330017"/>
            <a:ext cx="8229600" cy="92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2200"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For non-system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volume and storage pool, the space &amp; disk</a:t>
            </a:r>
            <a:b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can be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safely detached and roaming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between NAS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1798" t="7976" r="12774" b="2688"/>
          <a:stretch>
            <a:fillRect/>
          </a:stretch>
        </p:blipFill>
        <p:spPr bwMode="auto">
          <a:xfrm>
            <a:off x="4586715" y="2250466"/>
            <a:ext cx="4391247" cy="2549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群組 20"/>
          <p:cNvGrpSpPr/>
          <p:nvPr/>
        </p:nvGrpSpPr>
        <p:grpSpPr>
          <a:xfrm>
            <a:off x="150528" y="2251769"/>
            <a:ext cx="5918171" cy="2312048"/>
            <a:chOff x="150529" y="2251769"/>
            <a:chExt cx="5839142" cy="2312048"/>
          </a:xfrm>
        </p:grpSpPr>
        <p:sp>
          <p:nvSpPr>
            <p:cNvPr id="7" name="平行四邊形 6"/>
            <p:cNvSpPr/>
            <p:nvPr/>
          </p:nvSpPr>
          <p:spPr>
            <a:xfrm>
              <a:off x="172280" y="2354423"/>
              <a:ext cx="4330192" cy="684735"/>
            </a:xfrm>
            <a:prstGeom prst="parallelogram">
              <a:avLst>
                <a:gd name="adj" fmla="val 5572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Shape 258"/>
            <p:cNvSpPr txBox="1">
              <a:spLocks/>
            </p:cNvSpPr>
            <p:nvPr/>
          </p:nvSpPr>
          <p:spPr>
            <a:xfrm>
              <a:off x="733858" y="2369702"/>
              <a:ext cx="3904974" cy="931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44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tabLst/>
                <a:defRPr/>
              </a:pPr>
              <a:r>
                <a:rPr kumimoji="0" lang="en-US" altLang="zh-TW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JhengHei"/>
                  <a:cs typeface="Microsoft JhengHei"/>
                  <a:sym typeface="Microsoft JhengHei"/>
                </a:rPr>
                <a:t>Storage/Snapshot&gt;</a:t>
              </a:r>
              <a:r>
                <a:rPr kumimoji="0" lang="en-US" altLang="zh-TW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JhengHei"/>
                  <a:cs typeface="Microsoft JhengHei"/>
                  <a:sym typeface="Microsoft JhengHei"/>
                </a:rPr>
                <a:t> Storage Pool manage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44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tabLst/>
                <a:defRPr/>
              </a:pPr>
              <a:r>
                <a:rPr kumimoji="0" lang="en-US" altLang="zh-TW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JhengHei"/>
                  <a:cs typeface="Microsoft JhengHei"/>
                  <a:sym typeface="Microsoft JhengHei"/>
                </a:rPr>
                <a:t>&gt; Remove &gt; Safely Detach</a:t>
              </a:r>
              <a:endPara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" name="平行四邊形 14"/>
            <p:cNvSpPr/>
            <p:nvPr/>
          </p:nvSpPr>
          <p:spPr>
            <a:xfrm>
              <a:off x="172275" y="3142928"/>
              <a:ext cx="4330197" cy="497004"/>
            </a:xfrm>
            <a:prstGeom prst="parallelogram">
              <a:avLst>
                <a:gd name="adj" fmla="val 5572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Shape 258"/>
            <p:cNvSpPr txBox="1">
              <a:spLocks/>
            </p:cNvSpPr>
            <p:nvPr/>
          </p:nvSpPr>
          <p:spPr>
            <a:xfrm>
              <a:off x="739465" y="3169234"/>
              <a:ext cx="4585253" cy="494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44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tabLst/>
                <a:defRPr/>
              </a:pPr>
              <a:r>
                <a:rPr lang="en-US" altLang="zh-TW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Remove and plug in disks to new NAS</a:t>
              </a:r>
              <a:endPara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" name="平行四邊形 16"/>
            <p:cNvSpPr/>
            <p:nvPr/>
          </p:nvSpPr>
          <p:spPr>
            <a:xfrm>
              <a:off x="172277" y="3728254"/>
              <a:ext cx="4372158" cy="711218"/>
            </a:xfrm>
            <a:prstGeom prst="parallelogram">
              <a:avLst>
                <a:gd name="adj" fmla="val 5572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Shape 258"/>
            <p:cNvSpPr txBox="1">
              <a:spLocks/>
            </p:cNvSpPr>
            <p:nvPr/>
          </p:nvSpPr>
          <p:spPr>
            <a:xfrm>
              <a:off x="748442" y="3749508"/>
              <a:ext cx="5241229" cy="814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44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tabLst/>
                <a:defRPr/>
              </a:pPr>
              <a:r>
                <a:rPr kumimoji="0" lang="en-US" altLang="zh-TW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JhengHei"/>
                  <a:cs typeface="Microsoft JhengHei"/>
                  <a:sym typeface="Microsoft JhengHei"/>
                </a:rPr>
                <a:t>Storage &amp; Snapshot &gt; Disk/VJBOD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44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tabLst/>
                <a:defRPr/>
              </a:pPr>
              <a:r>
                <a:rPr kumimoji="0" lang="en-US" altLang="zh-TW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JhengHei"/>
                  <a:cs typeface="Microsoft JhengHei"/>
                  <a:sym typeface="Microsoft JhengHei"/>
                </a:rPr>
                <a:t>&gt; </a:t>
              </a:r>
              <a:r>
                <a:rPr lang="en-US" altLang="zh-TW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R</a:t>
              </a:r>
              <a:r>
                <a:rPr kumimoji="0" lang="en-US" altLang="zh-TW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JhengHei"/>
                  <a:cs typeface="Microsoft JhengHei"/>
                  <a:sym typeface="Microsoft JhengHei"/>
                </a:rPr>
                <a:t>ecover</a:t>
              </a:r>
              <a:r>
                <a:rPr kumimoji="0" lang="en-US" altLang="zh-TW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JhengHei"/>
                  <a:cs typeface="Microsoft JhengHei"/>
                  <a:sym typeface="Microsoft JhengHei"/>
                </a:rPr>
                <a:t> &gt; Scan all free drives</a:t>
              </a:r>
              <a:endParaRPr kumimoji="0" lang="zh-TW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18" name="Picture 2" descr="C:\Users\Han Tsai\Desktop\QNAP_直播\Photo Station 5.6 直播\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1795" y="2251769"/>
              <a:ext cx="612703" cy="614458"/>
            </a:xfrm>
            <a:prstGeom prst="rect">
              <a:avLst/>
            </a:prstGeom>
            <a:noFill/>
          </p:spPr>
        </p:pic>
        <p:pic>
          <p:nvPicPr>
            <p:cNvPr id="19" name="Picture 2" descr="C:\Users\Han Tsai\Desktop\QNAP_直播\Photo Station 5.6 直播\1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150529" y="3007013"/>
              <a:ext cx="612702" cy="614457"/>
            </a:xfrm>
            <a:prstGeom prst="rect">
              <a:avLst/>
            </a:prstGeom>
            <a:noFill/>
          </p:spPr>
        </p:pic>
        <p:pic>
          <p:nvPicPr>
            <p:cNvPr id="20" name="Picture 2" descr="C:\Users\Han Tsai\Desktop\QNAP_直播\Photo Station 5.6 直播\1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171795" y="3730362"/>
              <a:ext cx="612702" cy="614457"/>
            </a:xfrm>
            <a:prstGeom prst="rect">
              <a:avLst/>
            </a:prstGeom>
            <a:noFill/>
          </p:spPr>
        </p:pic>
      </p:grpSp>
      <p:pic>
        <p:nvPicPr>
          <p:cNvPr id="22" name="Picture 2" descr="C:\Users\Han Tsai\Desktop\NAS擴充_PPT直播\放大鏡_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822599" y="2297365"/>
            <a:ext cx="1310802" cy="1331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32"/>
          <p:cNvSpPr/>
          <p:nvPr/>
        </p:nvSpPr>
        <p:spPr>
          <a:xfrm>
            <a:off x="0" y="2225684"/>
            <a:ext cx="9144000" cy="2584852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92"/>
          <p:cNvSpPr txBox="1"/>
          <p:nvPr/>
        </p:nvSpPr>
        <p:spPr>
          <a:xfrm>
            <a:off x="715617" y="3103200"/>
            <a:ext cx="8089983" cy="1562400"/>
          </a:xfrm>
          <a:prstGeom prst="rect">
            <a:avLst/>
          </a:prstGeom>
          <a:solidFill>
            <a:srgbClr val="824744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 algn="ctr"/>
            <a:endParaRPr lang="en-US" altLang="zh-TW" sz="19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-32" y="285734"/>
            <a:ext cx="91440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Start expanding from only 1 disk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4716016" y="3651878"/>
            <a:ext cx="1008112" cy="504056"/>
          </a:xfrm>
          <a:prstGeom prst="flowChartMagneticDisk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4716016" y="3291838"/>
            <a:ext cx="1008112" cy="504056"/>
          </a:xfrm>
          <a:prstGeom prst="flowChartMagneticDisk">
            <a:avLst/>
          </a:prstGeom>
          <a:solidFill>
            <a:srgbClr val="6AA84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6084168" y="3651878"/>
            <a:ext cx="1008112" cy="504056"/>
          </a:xfrm>
          <a:prstGeom prst="flowChartMagneticDisk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6084168" y="3291838"/>
            <a:ext cx="1008112" cy="504056"/>
          </a:xfrm>
          <a:prstGeom prst="flowChartMagneticDisk">
            <a:avLst/>
          </a:prstGeom>
          <a:solidFill>
            <a:srgbClr val="6AA84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7452320" y="3651878"/>
            <a:ext cx="1008112" cy="504056"/>
          </a:xfrm>
          <a:prstGeom prst="flowChartMagneticDisk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7452320" y="3291838"/>
            <a:ext cx="1008112" cy="504056"/>
          </a:xfrm>
          <a:prstGeom prst="flowChartMagneticDisk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7452320" y="2931798"/>
            <a:ext cx="1008112" cy="504056"/>
          </a:xfrm>
          <a:prstGeom prst="flowChartMagneticDisk">
            <a:avLst/>
          </a:prstGeom>
          <a:solidFill>
            <a:srgbClr val="6AA84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7452320" y="2571758"/>
            <a:ext cx="1008112" cy="504056"/>
          </a:xfrm>
          <a:prstGeom prst="flowChartMagneticDisk">
            <a:avLst/>
          </a:prstGeom>
          <a:solidFill>
            <a:srgbClr val="6AA84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6084168" y="2931798"/>
            <a:ext cx="1008112" cy="504056"/>
          </a:xfrm>
          <a:prstGeom prst="flowChartMagneticDisk">
            <a:avLst/>
          </a:prstGeom>
          <a:solidFill>
            <a:srgbClr val="6AA84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5771753" y="3507862"/>
            <a:ext cx="288032" cy="4320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97A7"/>
          </a:solidFill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7139905" y="3507862"/>
            <a:ext cx="288032" cy="4320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97A7"/>
          </a:solidFill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平行四邊形 16"/>
          <p:cNvSpPr/>
          <p:nvPr/>
        </p:nvSpPr>
        <p:spPr>
          <a:xfrm>
            <a:off x="4734816" y="4230485"/>
            <a:ext cx="1042517" cy="344611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平行四邊形 17"/>
          <p:cNvSpPr/>
          <p:nvPr/>
        </p:nvSpPr>
        <p:spPr>
          <a:xfrm>
            <a:off x="6126924" y="4228276"/>
            <a:ext cx="1071225" cy="344611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平行四邊形 18"/>
          <p:cNvSpPr/>
          <p:nvPr/>
        </p:nvSpPr>
        <p:spPr>
          <a:xfrm>
            <a:off x="7452147" y="4226068"/>
            <a:ext cx="1108757" cy="344611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329412" y="1364965"/>
            <a:ext cx="8610126" cy="614022"/>
            <a:chOff x="4857752" y="1337487"/>
            <a:chExt cx="2329260" cy="511841"/>
          </a:xfrm>
        </p:grpSpPr>
        <p:sp>
          <p:nvSpPr>
            <p:cNvPr id="21" name="平行四邊形 2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72519" y="2306775"/>
            <a:ext cx="3173723" cy="1017219"/>
            <a:chOff x="500034" y="2285998"/>
            <a:chExt cx="3173723" cy="1017219"/>
          </a:xfrm>
        </p:grpSpPr>
        <p:sp>
          <p:nvSpPr>
            <p:cNvPr id="24" name="平行四邊形 23"/>
            <p:cNvSpPr/>
            <p:nvPr/>
          </p:nvSpPr>
          <p:spPr>
            <a:xfrm>
              <a:off x="592943" y="2695426"/>
              <a:ext cx="3080814" cy="607791"/>
            </a:xfrm>
            <a:prstGeom prst="parallelogram">
              <a:avLst>
                <a:gd name="adj" fmla="val 5343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+mj-lt"/>
              </a:endParaRPr>
            </a:p>
          </p:txBody>
        </p:sp>
        <p:grpSp>
          <p:nvGrpSpPr>
            <p:cNvPr id="25" name="群組 12"/>
            <p:cNvGrpSpPr/>
            <p:nvPr/>
          </p:nvGrpSpPr>
          <p:grpSpPr>
            <a:xfrm>
              <a:off x="500034" y="2285998"/>
              <a:ext cx="2357454" cy="500066"/>
              <a:chOff x="4857752" y="1337487"/>
              <a:chExt cx="2329260" cy="511841"/>
            </a:xfrm>
          </p:grpSpPr>
          <p:sp>
            <p:nvSpPr>
              <p:cNvPr id="28" name="平行四邊形 27"/>
              <p:cNvSpPr/>
              <p:nvPr/>
            </p:nvSpPr>
            <p:spPr>
              <a:xfrm>
                <a:off x="4857752" y="1357305"/>
                <a:ext cx="2329260" cy="492023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+mj-lt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5021429" y="1337487"/>
                <a:ext cx="2089628" cy="378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1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sp>
          <p:nvSpPr>
            <p:cNvPr id="26" name="Shape 163"/>
            <p:cNvSpPr txBox="1">
              <a:spLocks/>
            </p:cNvSpPr>
            <p:nvPr/>
          </p:nvSpPr>
          <p:spPr>
            <a:xfrm>
              <a:off x="1030902" y="2297358"/>
              <a:ext cx="1625604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Solution:</a:t>
              </a:r>
            </a:p>
          </p:txBody>
        </p:sp>
      </p:grpSp>
      <p:sp>
        <p:nvSpPr>
          <p:cNvPr id="30" name="Shape 265"/>
          <p:cNvSpPr txBox="1">
            <a:spLocks/>
          </p:cNvSpPr>
          <p:nvPr/>
        </p:nvSpPr>
        <p:spPr>
          <a:xfrm>
            <a:off x="615207" y="1440440"/>
            <a:ext cx="8229600" cy="66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Challenge: How to expand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a single disk to benefit from RAID protection? 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1226540" y="2811011"/>
            <a:ext cx="3984758" cy="52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Migration</a:t>
            </a:r>
            <a:endParaRPr sz="1800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01432" y="3674765"/>
            <a:ext cx="2194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With method </a:t>
            </a:r>
            <a:br>
              <a:rPr lang="en-US" altLang="zh-TW" sz="16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based on “Reshape”</a:t>
            </a:r>
            <a:endParaRPr lang="en-US" altLang="zh-TW" sz="1600"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Shape 266"/>
          <p:cNvSpPr/>
          <p:nvPr/>
        </p:nvSpPr>
        <p:spPr>
          <a:xfrm>
            <a:off x="3253298" y="3645251"/>
            <a:ext cx="1008112" cy="504056"/>
          </a:xfrm>
          <a:prstGeom prst="flowChartMagneticDisk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hape 275"/>
          <p:cNvSpPr/>
          <p:nvPr/>
        </p:nvSpPr>
        <p:spPr>
          <a:xfrm>
            <a:off x="4348800" y="3491298"/>
            <a:ext cx="288032" cy="4320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97A7"/>
          </a:solidFill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平行四邊形 35"/>
          <p:cNvSpPr/>
          <p:nvPr/>
        </p:nvSpPr>
        <p:spPr>
          <a:xfrm>
            <a:off x="3195433" y="4213920"/>
            <a:ext cx="1042517" cy="344611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7" name="Shape 277"/>
          <p:cNvSpPr txBox="1"/>
          <p:nvPr/>
        </p:nvSpPr>
        <p:spPr>
          <a:xfrm>
            <a:off x="4881212" y="4206100"/>
            <a:ext cx="4112132" cy="63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1      </a:t>
            </a:r>
            <a:r>
              <a:rPr lang="zh-TW" altLang="en-US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&gt;        RAID </a:t>
            </a:r>
            <a:r>
              <a:rPr lang="zh-TW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5      &gt;      </a:t>
            </a:r>
            <a:r>
              <a:rPr lang="zh-TW" altLang="en-US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6</a:t>
            </a:r>
            <a:endParaRPr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" name="Shape 277"/>
          <p:cNvSpPr txBox="1"/>
          <p:nvPr/>
        </p:nvSpPr>
        <p:spPr>
          <a:xfrm>
            <a:off x="3365967" y="4183140"/>
            <a:ext cx="1469419" cy="63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Single         </a:t>
            </a:r>
            <a:r>
              <a:rPr lang="zh-TW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&gt;</a:t>
            </a:r>
            <a:endParaRPr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232"/>
          <p:cNvSpPr/>
          <p:nvPr/>
        </p:nvSpPr>
        <p:spPr>
          <a:xfrm>
            <a:off x="0" y="2235200"/>
            <a:ext cx="9144000" cy="2646017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3147" y="26979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Migration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476985" y="3509655"/>
            <a:ext cx="720080" cy="288032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395536" y="3296655"/>
            <a:ext cx="3915300" cy="1540387"/>
          </a:xfrm>
          <a:prstGeom prst="rect">
            <a:avLst/>
          </a:prstGeom>
          <a:solidFill>
            <a:srgbClr val="9537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4690913" y="3299681"/>
            <a:ext cx="4127100" cy="154178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691729" y="4547224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</a:t>
            </a:r>
            <a:endParaRPr sz="1100" b="1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8" name="Shape 288"/>
          <p:cNvSpPr txBox="1"/>
          <p:nvPr/>
        </p:nvSpPr>
        <p:spPr>
          <a:xfrm>
            <a:off x="1413087" y="4547224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</a:t>
            </a:r>
            <a:endParaRPr sz="1100" b="1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2449719" y="4547224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</a:t>
            </a:r>
            <a:endParaRPr sz="1100" b="1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5093941" y="4554083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</a:t>
            </a:r>
            <a:endParaRPr sz="11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1" name="Shape 291"/>
          <p:cNvSpPr txBox="1"/>
          <p:nvPr/>
        </p:nvSpPr>
        <p:spPr>
          <a:xfrm>
            <a:off x="6022049" y="4549891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</a:t>
            </a:r>
            <a:endParaRPr sz="11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6929421" y="4554083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</a:t>
            </a:r>
            <a:endParaRPr sz="11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293" name="Shape 293"/>
          <p:cNvCxnSpPr>
            <a:endCxn id="294" idx="2"/>
          </p:cNvCxnSpPr>
          <p:nvPr/>
        </p:nvCxnSpPr>
        <p:spPr>
          <a:xfrm rot="10800000" flipH="1">
            <a:off x="910735" y="3176710"/>
            <a:ext cx="1440300" cy="5673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cxnSp>
        <p:nvCxnSpPr>
          <p:cNvPr id="295" name="Shape 295"/>
          <p:cNvCxnSpPr>
            <a:stCxn id="296" idx="0"/>
            <a:endCxn id="294" idx="2"/>
          </p:cNvCxnSpPr>
          <p:nvPr/>
        </p:nvCxnSpPr>
        <p:spPr>
          <a:xfrm rot="5400000" flipH="1" flipV="1">
            <a:off x="1835371" y="3141032"/>
            <a:ext cx="479986" cy="551342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cxnSp>
        <p:nvCxnSpPr>
          <p:cNvPr id="297" name="Shape 297"/>
          <p:cNvCxnSpPr>
            <a:stCxn id="298" idx="1"/>
            <a:endCxn id="294" idx="2"/>
          </p:cNvCxnSpPr>
          <p:nvPr/>
        </p:nvCxnSpPr>
        <p:spPr>
          <a:xfrm rot="16200000" flipV="1">
            <a:off x="2282526" y="3245220"/>
            <a:ext cx="476961" cy="339942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sp>
        <p:nvSpPr>
          <p:cNvPr id="299" name="Shape 299"/>
          <p:cNvSpPr txBox="1"/>
          <p:nvPr/>
        </p:nvSpPr>
        <p:spPr>
          <a:xfrm>
            <a:off x="3324448" y="4547224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</a:t>
            </a:r>
            <a:endParaRPr sz="11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7862146" y="4554083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</a:t>
            </a:r>
            <a:endParaRPr sz="11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01" name="Shape 301"/>
          <p:cNvCxnSpPr>
            <a:endCxn id="302" idx="2"/>
          </p:cNvCxnSpPr>
          <p:nvPr/>
        </p:nvCxnSpPr>
        <p:spPr>
          <a:xfrm flipV="1">
            <a:off x="5420650" y="3166254"/>
            <a:ext cx="1329704" cy="5673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cxnSp>
        <p:nvCxnSpPr>
          <p:cNvPr id="303" name="Shape 303"/>
          <p:cNvCxnSpPr>
            <a:endCxn id="302" idx="2"/>
          </p:cNvCxnSpPr>
          <p:nvPr/>
        </p:nvCxnSpPr>
        <p:spPr>
          <a:xfrm rot="5400000" flipH="1" flipV="1">
            <a:off x="6233852" y="3217052"/>
            <a:ext cx="567300" cy="465704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sp>
        <p:nvSpPr>
          <p:cNvPr id="302" name="Shape 302"/>
          <p:cNvSpPr txBox="1"/>
          <p:nvPr/>
        </p:nvSpPr>
        <p:spPr>
          <a:xfrm>
            <a:off x="4685590" y="2399454"/>
            <a:ext cx="4129528" cy="766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latin typeface="+mj-lt"/>
                <a:ea typeface="Microsoft JhengHei"/>
                <a:cs typeface="Microsoft JhengHei"/>
                <a:sym typeface="Microsoft JhengHei"/>
              </a:rPr>
              <a:t>QTS 4.3.4</a:t>
            </a:r>
            <a:r>
              <a:rPr lang="zh-TW" b="1" dirty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en-US" altLang="zh-TW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Using</a:t>
            </a:r>
            <a:r>
              <a:rPr lang="zh-TW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b="1" dirty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Reshape </a:t>
            </a:r>
            <a:r>
              <a:rPr lang="en-US" altLang="zh-TW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 ensure 4 disks can all be used when read </a:t>
            </a:r>
            <a:r>
              <a:rPr lang="en-US" altLang="zh-TW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data</a:t>
            </a:r>
            <a:endParaRPr b="1" dirty="0">
              <a:solidFill>
                <a:srgbClr val="0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406885" y="2409910"/>
            <a:ext cx="3888300" cy="766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zh-TW" b="1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DSM 6.</a:t>
            </a:r>
            <a:r>
              <a:rPr lang="zh-TW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2</a:t>
            </a:r>
            <a:r>
              <a:rPr lang="en-US" altLang="zh-TW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Using </a:t>
            </a:r>
            <a:r>
              <a:rPr lang="zh-TW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b="1" dirty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Recover </a:t>
            </a:r>
            <a:r>
              <a:rPr lang="en-US" altLang="zh-TW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for faster migration but </a:t>
            </a:r>
            <a:r>
              <a:rPr lang="en-US" altLang="zh-TW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the newly added disk will not be used when </a:t>
            </a:r>
            <a:r>
              <a:rPr lang="en-US" altLang="zh-TW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reading data</a:t>
            </a:r>
            <a:endParaRPr b="1" dirty="0">
              <a:solidFill>
                <a:srgbClr val="0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04" name="Shape 304"/>
          <p:cNvCxnSpPr>
            <a:endCxn id="302" idx="2"/>
          </p:cNvCxnSpPr>
          <p:nvPr/>
        </p:nvCxnSpPr>
        <p:spPr>
          <a:xfrm rot="10800000">
            <a:off x="6750354" y="3166254"/>
            <a:ext cx="1406596" cy="5673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cxnSp>
        <p:nvCxnSpPr>
          <p:cNvPr id="305" name="Shape 305"/>
          <p:cNvCxnSpPr>
            <a:endCxn id="302" idx="2"/>
          </p:cNvCxnSpPr>
          <p:nvPr/>
        </p:nvCxnSpPr>
        <p:spPr>
          <a:xfrm rot="16200000" flipV="1">
            <a:off x="6701852" y="3214756"/>
            <a:ext cx="567300" cy="470296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sp>
        <p:nvSpPr>
          <p:cNvPr id="306" name="Shape 306"/>
          <p:cNvSpPr/>
          <p:nvPr/>
        </p:nvSpPr>
        <p:spPr>
          <a:xfrm>
            <a:off x="621001" y="3653671"/>
            <a:ext cx="648072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621001" y="3941703"/>
            <a:ext cx="648072" cy="288032"/>
          </a:xfrm>
          <a:prstGeom prst="flowChartMagneticDisk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621001" y="4229735"/>
            <a:ext cx="648072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1485097" y="3653671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1485097" y="3941703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/>
          <p:nvPr/>
        </p:nvSpPr>
        <p:spPr>
          <a:xfrm>
            <a:off x="1485097" y="4229735"/>
            <a:ext cx="683568" cy="288032"/>
          </a:xfrm>
          <a:prstGeom prst="flowChartMagneticDisk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2349193" y="3653671"/>
            <a:ext cx="683568" cy="288032"/>
          </a:xfrm>
          <a:prstGeom prst="flowChartMagneticDisk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/>
          <p:nvPr/>
        </p:nvSpPr>
        <p:spPr>
          <a:xfrm>
            <a:off x="2349193" y="3941703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2349193" y="4229735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/>
          <p:nvPr/>
        </p:nvSpPr>
        <p:spPr>
          <a:xfrm>
            <a:off x="3213289" y="3653671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Shape 315"/>
          <p:cNvSpPr/>
          <p:nvPr/>
        </p:nvSpPr>
        <p:spPr>
          <a:xfrm>
            <a:off x="3213289" y="3941703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3213289" y="4229735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5004048" y="3656696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5004048" y="3944728"/>
            <a:ext cx="683568" cy="288032"/>
          </a:xfrm>
          <a:prstGeom prst="flowChartMagneticDisk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5004048" y="4232760"/>
            <a:ext cx="683568" cy="288032"/>
          </a:xfrm>
          <a:prstGeom prst="flowChartMagneticDisk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5904656" y="3656696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5904656" y="3944728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5904656" y="4232760"/>
            <a:ext cx="683568" cy="288032"/>
          </a:xfrm>
          <a:prstGeom prst="flowChartMagneticDisk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Shape 323"/>
          <p:cNvSpPr/>
          <p:nvPr/>
        </p:nvSpPr>
        <p:spPr>
          <a:xfrm>
            <a:off x="6804248" y="3656696"/>
            <a:ext cx="683568" cy="288032"/>
          </a:xfrm>
          <a:prstGeom prst="flowChartMagneticDisk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6804248" y="3944728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6804248" y="4232760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7740352" y="3656696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Shape 327"/>
          <p:cNvSpPr/>
          <p:nvPr/>
        </p:nvSpPr>
        <p:spPr>
          <a:xfrm>
            <a:off x="7740352" y="3944728"/>
            <a:ext cx="683568" cy="288032"/>
          </a:xfrm>
          <a:prstGeom prst="flowChartMagneticDisk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7740352" y="4232760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539553" y="3656696"/>
            <a:ext cx="2520280" cy="288032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4941465" y="3675621"/>
            <a:ext cx="3528300" cy="288000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Shape 330"/>
          <p:cNvSpPr/>
          <p:nvPr/>
        </p:nvSpPr>
        <p:spPr>
          <a:xfrm>
            <a:off x="539552" y="3944728"/>
            <a:ext cx="2520280" cy="288032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Shape 331"/>
          <p:cNvSpPr/>
          <p:nvPr/>
        </p:nvSpPr>
        <p:spPr>
          <a:xfrm>
            <a:off x="539552" y="4232760"/>
            <a:ext cx="2520280" cy="288032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Shape 332"/>
          <p:cNvSpPr/>
          <p:nvPr/>
        </p:nvSpPr>
        <p:spPr>
          <a:xfrm>
            <a:off x="4941465" y="3959278"/>
            <a:ext cx="3528300" cy="288000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4941477" y="4256685"/>
            <a:ext cx="3528300" cy="288000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953042" y="4881900"/>
            <a:ext cx="7325985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050" b="1" dirty="0" smtClean="0">
                <a:solidFill>
                  <a:srgbClr val="F2F2F2"/>
                </a:solidFill>
                <a:ea typeface="Microsoft JhengHei"/>
                <a:cs typeface="Microsoft JhengHei"/>
                <a:sym typeface="Microsoft JhengHei"/>
              </a:rPr>
              <a:t>The actual performance may differ based on NAS models. </a:t>
            </a:r>
            <a:r>
              <a:rPr lang="zh-TW" sz="1050" b="1" dirty="0" smtClean="0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50</a:t>
            </a:r>
            <a:r>
              <a:rPr lang="zh-TW" altLang="en-US" sz="1050" b="1" dirty="0" smtClean="0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 smtClean="0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1050" b="1" dirty="0" smtClean="0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60 </a:t>
            </a:r>
            <a:r>
              <a:rPr lang="en-US" altLang="zh-TW" sz="1050" b="1" dirty="0" smtClean="0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do not support direct RAID migration</a:t>
            </a:r>
            <a:endParaRPr sz="1050" b="1" dirty="0">
              <a:solidFill>
                <a:srgbClr val="F2F2F2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1449564" y="1221084"/>
            <a:ext cx="6542165" cy="384321"/>
            <a:chOff x="4857752" y="1337487"/>
            <a:chExt cx="2329260" cy="511841"/>
          </a:xfrm>
        </p:grpSpPr>
        <p:sp>
          <p:nvSpPr>
            <p:cNvPr id="59" name="平行四邊形 5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61" name="群組 60"/>
          <p:cNvGrpSpPr/>
          <p:nvPr/>
        </p:nvGrpSpPr>
        <p:grpSpPr>
          <a:xfrm>
            <a:off x="823513" y="1663149"/>
            <a:ext cx="7360634" cy="660400"/>
            <a:chOff x="4857752" y="1337487"/>
            <a:chExt cx="2329260" cy="511841"/>
          </a:xfrm>
        </p:grpSpPr>
        <p:sp>
          <p:nvSpPr>
            <p:cNvPr id="62" name="平行四邊形 61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64" name="Shape 283"/>
          <p:cNvSpPr txBox="1">
            <a:spLocks/>
          </p:cNvSpPr>
          <p:nvPr/>
        </p:nvSpPr>
        <p:spPr>
          <a:xfrm>
            <a:off x="1718841" y="1225799"/>
            <a:ext cx="6961283" cy="45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Supports migrating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Single &gt; RAID 1 &gt; RAID 5 &gt; RAID 6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</a:b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1232578" y="1614856"/>
            <a:ext cx="6882556" cy="1561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/>
            <a:r>
              <a:rPr lang="en-US" alt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Using </a:t>
            </a:r>
            <a:r>
              <a:rPr 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Linux 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Reshape: 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Requiring longer time to re-sync every disk to ensure post-migration performance</a:t>
            </a:r>
            <a:endParaRPr sz="1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32"/>
          <p:cNvSpPr/>
          <p:nvPr/>
        </p:nvSpPr>
        <p:spPr>
          <a:xfrm>
            <a:off x="0" y="2262289"/>
            <a:ext cx="9144000" cy="2546777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965" y="2635586"/>
            <a:ext cx="5677787" cy="242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5815" y="2218560"/>
            <a:ext cx="3166951" cy="284919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0" y="313122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 Steps to Migrate a 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-1033668" y="1195155"/>
            <a:ext cx="7651035" cy="1360619"/>
            <a:chOff x="4798388" y="1337487"/>
            <a:chExt cx="2388624" cy="511841"/>
          </a:xfrm>
        </p:grpSpPr>
        <p:sp>
          <p:nvSpPr>
            <p:cNvPr id="9" name="平行四邊形 8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39768" y="1780901"/>
            <a:ext cx="6825987" cy="406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23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-720036" y="1634124"/>
            <a:ext cx="8461199" cy="450253"/>
            <a:chOff x="4857752" y="1337487"/>
            <a:chExt cx="2329260" cy="511841"/>
          </a:xfrm>
        </p:grpSpPr>
        <p:sp>
          <p:nvSpPr>
            <p:cNvPr id="15" name="平行四邊形 14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337920" y="1264347"/>
            <a:ext cx="9201556" cy="457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altLang="zh-TW" sz="172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Plug in new disks into the NAS</a:t>
            </a:r>
            <a:endParaRPr sz="172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Shape 409"/>
          <p:cNvSpPr txBox="1">
            <a:spLocks/>
          </p:cNvSpPr>
          <p:nvPr/>
        </p:nvSpPr>
        <p:spPr>
          <a:xfrm>
            <a:off x="334960" y="1637627"/>
            <a:ext cx="9201556" cy="723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72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    </a:t>
            </a:r>
            <a:r>
              <a:rPr kumimoji="0" lang="en-US" altLang="zh-TW" sz="172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Storage/Snapshot&gt; Pool Management&gt; RAID Manage&gt; Migrate</a:t>
            </a:r>
            <a:r>
              <a:rPr kumimoji="0" lang="en-US" altLang="zh-TW" sz="172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endParaRPr kumimoji="0" lang="zh-TW" altLang="en-US" sz="172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Shape 409"/>
          <p:cNvSpPr txBox="1">
            <a:spLocks/>
          </p:cNvSpPr>
          <p:nvPr/>
        </p:nvSpPr>
        <p:spPr>
          <a:xfrm>
            <a:off x="333760" y="2092747"/>
            <a:ext cx="9201556" cy="49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72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   </a:t>
            </a:r>
            <a:r>
              <a:rPr kumimoji="0" lang="zh-TW" altLang="en-US" sz="172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72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Follow the wizard to select new disk for migration</a:t>
            </a:r>
            <a:endParaRPr kumimoji="0" lang="zh-TW" altLang="en-US" sz="172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948" y="1155166"/>
            <a:ext cx="500066" cy="501499"/>
          </a:xfrm>
          <a:prstGeom prst="rect">
            <a:avLst/>
          </a:prstGeom>
          <a:noFill/>
        </p:spPr>
      </p:pic>
      <p:pic>
        <p:nvPicPr>
          <p:cNvPr id="20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30628" y="1634096"/>
            <a:ext cx="500065" cy="501498"/>
          </a:xfrm>
          <a:prstGeom prst="rect">
            <a:avLst/>
          </a:prstGeom>
          <a:noFill/>
        </p:spPr>
      </p:pic>
      <p:pic>
        <p:nvPicPr>
          <p:cNvPr id="21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30629" y="2101664"/>
            <a:ext cx="500065" cy="501498"/>
          </a:xfrm>
          <a:prstGeom prst="rect">
            <a:avLst/>
          </a:prstGeom>
          <a:noFill/>
        </p:spPr>
      </p:pic>
      <p:sp>
        <p:nvSpPr>
          <p:cNvPr id="22" name="Shape 410"/>
          <p:cNvSpPr/>
          <p:nvPr/>
        </p:nvSpPr>
        <p:spPr>
          <a:xfrm>
            <a:off x="4380813" y="3957272"/>
            <a:ext cx="992998" cy="112021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hape 417" descr="C:\Users\user\Desktop\RAID 50.60 進階功能介紹\logo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411510"/>
            <a:ext cx="1440160" cy="2766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91"/>
          <p:cNvSpPr txBox="1">
            <a:spLocks/>
          </p:cNvSpPr>
          <p:nvPr/>
        </p:nvSpPr>
        <p:spPr>
          <a:xfrm>
            <a:off x="0" y="2634604"/>
            <a:ext cx="9144000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D8D8D8"/>
              </a:buClr>
              <a:buSzPts val="1620"/>
            </a:pPr>
            <a:r>
              <a:rPr lang="en-US" altLang="zh-TW" sz="2800" b="1" dirty="0" smtClean="0">
                <a:solidFill>
                  <a:srgbClr val="D8D8D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Demo: </a:t>
            </a:r>
            <a: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</a:t>
            </a:r>
            <a:r>
              <a:rPr lang="zh-TW" altLang="en-US" sz="3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NAS to perform </a:t>
            </a:r>
            <a:r>
              <a:rPr lang="zh-TW" altLang="en-US" sz="3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br>
              <a:rPr lang="zh-TW" altLang="en-US" sz="3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200" b="1" dirty="0" smtClean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migration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232"/>
          <p:cNvSpPr/>
          <p:nvPr/>
        </p:nvSpPr>
        <p:spPr>
          <a:xfrm>
            <a:off x="0" y="2194765"/>
            <a:ext cx="9144000" cy="269292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:\Users\Han Tsai\Desktop\NAS擴充_PPT直播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7915" y="2580183"/>
            <a:ext cx="2753779" cy="2243308"/>
          </a:xfrm>
          <a:prstGeom prst="rect">
            <a:avLst/>
          </a:prstGeom>
          <a:noFill/>
        </p:spPr>
      </p:pic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-32" y="278894"/>
            <a:ext cx="9144032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Advanced Tip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zh-TW" sz="32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1 </a:t>
            </a: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Parallel Read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323528" y="3316269"/>
            <a:ext cx="2088232" cy="1440160"/>
          </a:xfrm>
          <a:prstGeom prst="rect">
            <a:avLst/>
          </a:prstGeom>
          <a:solidFill>
            <a:srgbClr val="953734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2555776" y="3316269"/>
            <a:ext cx="2304256" cy="1440160"/>
          </a:xfrm>
          <a:prstGeom prst="rect">
            <a:avLst/>
          </a:prstGeom>
          <a:solidFill>
            <a:srgbClr val="E36C09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539552" y="3460285"/>
            <a:ext cx="648072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539552" y="3748317"/>
            <a:ext cx="648072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539552" y="4036349"/>
            <a:ext cx="648072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1403648" y="3460285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1403648" y="3748317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1403648" y="4036349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2915816" y="3460285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2915816" y="3748317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3923928" y="3460285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3923928" y="3748317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3923928" y="4036349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323528" y="2595102"/>
            <a:ext cx="2088232" cy="64633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Normal </a:t>
            </a:r>
            <a:br>
              <a:rPr lang="en-US" sz="1600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sz="1600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1</a:t>
            </a:r>
            <a:endParaRPr sz="1600" b="1" dirty="0">
              <a:solidFill>
                <a:srgbClr val="0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2" name="Shape 232"/>
          <p:cNvSpPr txBox="1"/>
          <p:nvPr/>
        </p:nvSpPr>
        <p:spPr>
          <a:xfrm>
            <a:off x="2555776" y="2596189"/>
            <a:ext cx="2304256" cy="64633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zh-TW" sz="1600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</a:t>
            </a:r>
            <a:r>
              <a:rPr lang="zh-TW" sz="1600" b="1" dirty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AID</a:t>
            </a:r>
            <a:r>
              <a:rPr lang="zh-TW" sz="1600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en-US" altLang="zh-TW" sz="1600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with</a:t>
            </a:r>
            <a:br>
              <a:rPr lang="en-US" altLang="zh-TW" sz="1600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600" b="1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Parallel Read</a:t>
            </a:r>
            <a:endParaRPr sz="1600" b="1" dirty="0">
              <a:solidFill>
                <a:srgbClr val="0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395536" y="3457457"/>
            <a:ext cx="936104" cy="1152128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539552" y="4324381"/>
            <a:ext cx="648072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1403648" y="4324381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2915816" y="4036349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2915816" y="4324381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3923928" y="4324381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Shape 239"/>
          <p:cNvSpPr/>
          <p:nvPr/>
        </p:nvSpPr>
        <p:spPr>
          <a:xfrm>
            <a:off x="2843808" y="3457457"/>
            <a:ext cx="792088" cy="576064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3851920" y="4033521"/>
            <a:ext cx="792088" cy="576064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2" name="Shape 242"/>
          <p:cNvCxnSpPr>
            <a:stCxn id="231" idx="2"/>
            <a:endCxn id="233" idx="0"/>
          </p:cNvCxnSpPr>
          <p:nvPr/>
        </p:nvCxnSpPr>
        <p:spPr>
          <a:xfrm rot="5400000">
            <a:off x="1007604" y="3097417"/>
            <a:ext cx="216024" cy="504056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243" name="Shape 243"/>
          <p:cNvCxnSpPr>
            <a:stCxn id="232" idx="2"/>
            <a:endCxn id="239" idx="0"/>
          </p:cNvCxnSpPr>
          <p:nvPr/>
        </p:nvCxnSpPr>
        <p:spPr>
          <a:xfrm flipH="1">
            <a:off x="3239904" y="3242520"/>
            <a:ext cx="468000" cy="2148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244" name="Shape 244"/>
          <p:cNvCxnSpPr>
            <a:stCxn id="232" idx="2"/>
            <a:endCxn id="240" idx="0"/>
          </p:cNvCxnSpPr>
          <p:nvPr/>
        </p:nvCxnSpPr>
        <p:spPr>
          <a:xfrm>
            <a:off x="3707904" y="3242520"/>
            <a:ext cx="540000" cy="791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dash"/>
            <a:round/>
            <a:headEnd type="stealth" w="lg" len="lg"/>
            <a:tailEnd type="stealth" w="lg" len="lg"/>
          </a:ln>
        </p:spPr>
      </p:cxnSp>
      <p:sp>
        <p:nvSpPr>
          <p:cNvPr id="247" name="Shape 247"/>
          <p:cNvSpPr/>
          <p:nvPr/>
        </p:nvSpPr>
        <p:spPr>
          <a:xfrm>
            <a:off x="6732240" y="2164141"/>
            <a:ext cx="2298110" cy="1224136"/>
          </a:xfrm>
          <a:prstGeom prst="wedgeEllipseCallout">
            <a:avLst>
              <a:gd name="adj1" fmla="val -90084"/>
              <a:gd name="adj2" fmla="val 4455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SSD RAID 1 </a:t>
            </a:r>
            <a:r>
              <a:rPr lang="en-US" alt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Sequential Read</a:t>
            </a:r>
            <a:r>
              <a:rPr lang="en-US" altLang="zh-TW" sz="1600" b="1" dirty="0"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Increase </a:t>
            </a:r>
            <a:r>
              <a:rPr 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50</a:t>
            </a:r>
            <a:r>
              <a:rPr lang="zh-TW" sz="16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%</a:t>
            </a:r>
            <a:endParaRPr sz="16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2" name="群組 51"/>
          <p:cNvGrpSpPr/>
          <p:nvPr/>
        </p:nvGrpSpPr>
        <p:grpSpPr>
          <a:xfrm>
            <a:off x="5102560" y="3145751"/>
            <a:ext cx="648072" cy="1440162"/>
            <a:chOff x="6701656" y="2483141"/>
            <a:chExt cx="648072" cy="1440162"/>
          </a:xfrm>
        </p:grpSpPr>
        <p:sp>
          <p:nvSpPr>
            <p:cNvPr id="245" name="Shape 245"/>
            <p:cNvSpPr/>
            <p:nvPr/>
          </p:nvSpPr>
          <p:spPr>
            <a:xfrm rot="5400000">
              <a:off x="6953683" y="2231114"/>
              <a:ext cx="144017" cy="648072"/>
            </a:xfrm>
            <a:prstGeom prst="rect">
              <a:avLst/>
            </a:prstGeom>
            <a:solidFill>
              <a:srgbClr val="92D05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Shape 246"/>
            <p:cNvSpPr/>
            <p:nvPr/>
          </p:nvSpPr>
          <p:spPr>
            <a:xfrm rot="5400000">
              <a:off x="6953684" y="2375131"/>
              <a:ext cx="144016" cy="648072"/>
            </a:xfrm>
            <a:prstGeom prst="rect">
              <a:avLst/>
            </a:prstGeom>
            <a:solidFill>
              <a:srgbClr val="00B0F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 rot="5400000">
              <a:off x="6377619" y="3311235"/>
              <a:ext cx="936105" cy="288032"/>
            </a:xfrm>
            <a:prstGeom prst="rect">
              <a:avLst/>
            </a:prstGeom>
            <a:solidFill>
              <a:srgbClr val="92D05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 rot="5400000">
              <a:off x="6665653" y="3311234"/>
              <a:ext cx="936102" cy="288032"/>
            </a:xfrm>
            <a:prstGeom prst="rect">
              <a:avLst/>
            </a:prstGeom>
            <a:solidFill>
              <a:srgbClr val="00B0F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Shape 250"/>
          <p:cNvSpPr/>
          <p:nvPr/>
        </p:nvSpPr>
        <p:spPr>
          <a:xfrm>
            <a:off x="6660232" y="3532293"/>
            <a:ext cx="2366725" cy="1296144"/>
          </a:xfrm>
          <a:prstGeom prst="wedgeEllipseCallout">
            <a:avLst>
              <a:gd name="adj1" fmla="val -89174"/>
              <a:gd name="adj2" fmla="val -923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HDD RAID 1 </a:t>
            </a:r>
            <a:r>
              <a:rPr lang="en-US" alt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Sequential Read Increase </a:t>
            </a:r>
            <a:r>
              <a:rPr 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10</a:t>
            </a:r>
            <a:r>
              <a:rPr lang="zh-TW" sz="16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%</a:t>
            </a:r>
            <a:endParaRPr sz="16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2754621" y="4881890"/>
            <a:ext cx="857069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100" b="1" dirty="0" smtClean="0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The actual performance may differ based on NAS models</a:t>
            </a:r>
            <a:endParaRPr sz="1100" b="1" dirty="0">
              <a:solidFill>
                <a:srgbClr val="F2F2F2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-388089" y="1226596"/>
            <a:ext cx="8271239" cy="496319"/>
            <a:chOff x="4857752" y="1337487"/>
            <a:chExt cx="2329260" cy="511841"/>
          </a:xfrm>
        </p:grpSpPr>
        <p:sp>
          <p:nvSpPr>
            <p:cNvPr id="46" name="平行四邊形 45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386369" y="1284429"/>
            <a:ext cx="9036600" cy="48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</a:pPr>
            <a:r>
              <a:rPr lang="zh-TW" sz="18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RAID 1 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support read data from both disks</a:t>
            </a:r>
            <a:r>
              <a:rPr lang="zh-TW" altLang="en-US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at the same time</a:t>
            </a:r>
            <a:endParaRPr sz="1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8" name="群組 47"/>
          <p:cNvGrpSpPr/>
          <p:nvPr/>
        </p:nvGrpSpPr>
        <p:grpSpPr>
          <a:xfrm>
            <a:off x="-490020" y="1788101"/>
            <a:ext cx="7608770" cy="714466"/>
            <a:chOff x="4857752" y="1337487"/>
            <a:chExt cx="2329260" cy="511841"/>
          </a:xfrm>
        </p:grpSpPr>
        <p:sp>
          <p:nvSpPr>
            <p:cNvPr id="49" name="平行四邊形 4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44" name="Shape 217"/>
          <p:cNvSpPr txBox="1">
            <a:spLocks/>
          </p:cNvSpPr>
          <p:nvPr/>
        </p:nvSpPr>
        <p:spPr>
          <a:xfrm>
            <a:off x="391189" y="1763080"/>
            <a:ext cx="7005660" cy="114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Apart from normal RAID 1, performance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can be</a:t>
            </a:r>
          </a:p>
          <a:p>
            <a:pPr lvl="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boosted even when migrate from Single to RAID 1</a:t>
            </a:r>
            <a:endParaRPr kumimoji="0" lang="en-US" altLang="zh-TW" sz="18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232"/>
          <p:cNvSpPr/>
          <p:nvPr/>
        </p:nvSpPr>
        <p:spPr>
          <a:xfrm>
            <a:off x="0" y="2262289"/>
            <a:ext cx="9144000" cy="2546777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0" y="409660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altLang="zh-TW" sz="32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Advanced Tip:</a:t>
            </a:r>
            <a:r>
              <a:rPr lang="zh-TW" sz="32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move to </a:t>
            </a:r>
            <a:r>
              <a:rPr lang="zh-TW" sz="32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5</a:t>
            </a:r>
            <a:r>
              <a:rPr lang="en-US" altLang="zh-TW" sz="32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0</a:t>
            </a:r>
            <a:r>
              <a:rPr lang="zh-TW" sz="32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/6</a:t>
            </a:r>
            <a:r>
              <a:rPr lang="en-US" altLang="zh-TW" sz="32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0 from 5/6</a:t>
            </a:r>
            <a:endParaRPr sz="32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0" name="Shape 340"/>
          <p:cNvSpPr txBox="1"/>
          <p:nvPr/>
        </p:nvSpPr>
        <p:spPr>
          <a:xfrm>
            <a:off x="373475" y="1139975"/>
            <a:ext cx="8359800" cy="10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/>
          <p:nvPr/>
        </p:nvSpPr>
        <p:spPr>
          <a:xfrm>
            <a:off x="214287" y="2668694"/>
            <a:ext cx="4392600" cy="64060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358303" y="3021336"/>
            <a:ext cx="648000" cy="216000"/>
          </a:xfrm>
          <a:prstGeom prst="rect">
            <a:avLst/>
          </a:prstGeom>
          <a:solidFill>
            <a:srgbClr val="9537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A1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1006375" y="3021336"/>
            <a:ext cx="648000" cy="2160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A2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Shape 345"/>
          <p:cNvSpPr/>
          <p:nvPr/>
        </p:nvSpPr>
        <p:spPr>
          <a:xfrm>
            <a:off x="1726455" y="3021336"/>
            <a:ext cx="648000" cy="216000"/>
          </a:xfrm>
          <a:prstGeom prst="rect">
            <a:avLst/>
          </a:prstGeom>
          <a:solidFill>
            <a:srgbClr val="9537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B1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/>
          <p:nvPr/>
        </p:nvSpPr>
        <p:spPr>
          <a:xfrm>
            <a:off x="2374527" y="3021336"/>
            <a:ext cx="648000" cy="2160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B2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Shape 347"/>
          <p:cNvSpPr/>
          <p:nvPr/>
        </p:nvSpPr>
        <p:spPr>
          <a:xfrm>
            <a:off x="3094607" y="3021336"/>
            <a:ext cx="648000" cy="216000"/>
          </a:xfrm>
          <a:prstGeom prst="rect">
            <a:avLst/>
          </a:prstGeom>
          <a:solidFill>
            <a:srgbClr val="9537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C1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Shape 348"/>
          <p:cNvSpPr/>
          <p:nvPr/>
        </p:nvSpPr>
        <p:spPr>
          <a:xfrm>
            <a:off x="3742679" y="3021336"/>
            <a:ext cx="648000" cy="2160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C2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214287" y="3574158"/>
            <a:ext cx="2160300" cy="1368300"/>
          </a:xfrm>
          <a:prstGeom prst="rect">
            <a:avLst/>
          </a:prstGeom>
          <a:solidFill>
            <a:srgbClr val="9537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RAID 5</a:t>
            </a:r>
            <a:r>
              <a:rPr lang="zh-TW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#1</a:t>
            </a:r>
            <a:endParaRPr dirty="0"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0" name="Shape 350"/>
          <p:cNvSpPr/>
          <p:nvPr/>
        </p:nvSpPr>
        <p:spPr>
          <a:xfrm>
            <a:off x="2446535" y="3574158"/>
            <a:ext cx="2160300" cy="13683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RAID 5 </a:t>
            </a:r>
            <a:r>
              <a:rPr lang="zh-TW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#2</a:t>
            </a:r>
            <a:endParaRPr dirty="0"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1" name="Shape 351"/>
          <p:cNvSpPr/>
          <p:nvPr/>
        </p:nvSpPr>
        <p:spPr>
          <a:xfrm>
            <a:off x="358303" y="4006206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Shape 352"/>
          <p:cNvSpPr/>
          <p:nvPr/>
        </p:nvSpPr>
        <p:spPr>
          <a:xfrm>
            <a:off x="358303" y="4222230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Shape 353"/>
          <p:cNvSpPr/>
          <p:nvPr/>
        </p:nvSpPr>
        <p:spPr>
          <a:xfrm>
            <a:off x="358303" y="4438254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Shape 354"/>
          <p:cNvSpPr/>
          <p:nvPr/>
        </p:nvSpPr>
        <p:spPr>
          <a:xfrm>
            <a:off x="1006375" y="4006206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1006375" y="4222230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Shape 356"/>
          <p:cNvSpPr/>
          <p:nvPr/>
        </p:nvSpPr>
        <p:spPr>
          <a:xfrm>
            <a:off x="1006375" y="4438254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Shape 357"/>
          <p:cNvSpPr/>
          <p:nvPr/>
        </p:nvSpPr>
        <p:spPr>
          <a:xfrm>
            <a:off x="1654447" y="4006206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Shape 358"/>
          <p:cNvSpPr/>
          <p:nvPr/>
        </p:nvSpPr>
        <p:spPr>
          <a:xfrm>
            <a:off x="1654447" y="4222230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1654447" y="4438254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358303" y="4654278"/>
            <a:ext cx="548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rPr>
              <a:t>Disk</a:t>
            </a:r>
            <a:endParaRPr sz="1100" b="1" i="0" u="none" strike="noStrike" cap="none" dirty="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361" name="Shape 361"/>
          <p:cNvSpPr txBox="1"/>
          <p:nvPr/>
        </p:nvSpPr>
        <p:spPr>
          <a:xfrm>
            <a:off x="1006375" y="4654278"/>
            <a:ext cx="548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rPr>
              <a:t>Disk</a:t>
            </a:r>
            <a:endParaRPr sz="1100" b="1" i="0" u="none" strike="noStrike" cap="none" dirty="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1654447" y="4654278"/>
            <a:ext cx="548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rPr>
              <a:t>Disk</a:t>
            </a:r>
            <a:endParaRPr sz="1100" b="1" i="0" u="none" strike="noStrike" cap="none" dirty="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363" name="Shape 363"/>
          <p:cNvSpPr/>
          <p:nvPr/>
        </p:nvSpPr>
        <p:spPr>
          <a:xfrm>
            <a:off x="2662559" y="4006206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/>
          <p:nvPr/>
        </p:nvSpPr>
        <p:spPr>
          <a:xfrm>
            <a:off x="2662559" y="4222230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2662559" y="4438254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3310631" y="4006206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Shape 367"/>
          <p:cNvSpPr/>
          <p:nvPr/>
        </p:nvSpPr>
        <p:spPr>
          <a:xfrm>
            <a:off x="3310631" y="4222230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Shape 368"/>
          <p:cNvSpPr/>
          <p:nvPr/>
        </p:nvSpPr>
        <p:spPr>
          <a:xfrm>
            <a:off x="3310631" y="4438254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3958703" y="4006206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/>
          <p:nvPr/>
        </p:nvSpPr>
        <p:spPr>
          <a:xfrm>
            <a:off x="3958703" y="4222230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3958703" y="4438254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Shape 372"/>
          <p:cNvSpPr txBox="1"/>
          <p:nvPr/>
        </p:nvSpPr>
        <p:spPr>
          <a:xfrm>
            <a:off x="2662559" y="4654278"/>
            <a:ext cx="548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rPr>
              <a:t>Disk</a:t>
            </a:r>
            <a:endParaRPr sz="1100" b="1" i="0" u="none" strike="noStrike" cap="none" dirty="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3310631" y="4654278"/>
            <a:ext cx="548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rPr>
              <a:t>Disk</a:t>
            </a:r>
            <a:endParaRPr sz="1100" b="1" i="0" u="none" strike="noStrike" cap="none" dirty="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3958703" y="4654278"/>
            <a:ext cx="548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100" b="1" dirty="0" smtClean="0">
                <a:solidFill>
                  <a:schemeClr val="lt1"/>
                </a:solidFill>
                <a:latin typeface="+mn-lt"/>
                <a:ea typeface="微軟正黑體" pitchFamily="34" charset="-120"/>
              </a:rPr>
              <a:t>Disk</a:t>
            </a:r>
            <a:endParaRPr sz="1100" b="1" i="0" u="none" strike="noStrike" cap="none" dirty="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cxnSp>
        <p:nvCxnSpPr>
          <p:cNvPr id="375" name="Shape 375"/>
          <p:cNvCxnSpPr/>
          <p:nvPr/>
        </p:nvCxnSpPr>
        <p:spPr>
          <a:xfrm flipV="1">
            <a:off x="1280160" y="3508730"/>
            <a:ext cx="2260879" cy="8039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6" name="Shape 376"/>
          <p:cNvCxnSpPr/>
          <p:nvPr/>
        </p:nvCxnSpPr>
        <p:spPr>
          <a:xfrm>
            <a:off x="2374527" y="3294510"/>
            <a:ext cx="0" cy="2160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Shape 377"/>
          <p:cNvCxnSpPr/>
          <p:nvPr/>
        </p:nvCxnSpPr>
        <p:spPr>
          <a:xfrm>
            <a:off x="1294407" y="3510534"/>
            <a:ext cx="0" cy="2160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78" name="Shape 378"/>
          <p:cNvCxnSpPr/>
          <p:nvPr/>
        </p:nvCxnSpPr>
        <p:spPr>
          <a:xfrm>
            <a:off x="3526655" y="3510534"/>
            <a:ext cx="0" cy="2160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379" name="Shape 379"/>
          <p:cNvSpPr txBox="1"/>
          <p:nvPr/>
        </p:nvSpPr>
        <p:spPr>
          <a:xfrm>
            <a:off x="2158500" y="2271087"/>
            <a:ext cx="7201200" cy="26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Shape 380" descr="相關圖片"/>
          <p:cNvPicPr preferRelativeResize="0"/>
          <p:nvPr/>
        </p:nvPicPr>
        <p:blipFill rotWithShape="1">
          <a:blip r:embed="rId3">
            <a:alphaModFix/>
          </a:blip>
          <a:srcRect b="14288"/>
          <a:stretch/>
        </p:blipFill>
        <p:spPr>
          <a:xfrm>
            <a:off x="4759919" y="2906347"/>
            <a:ext cx="785688" cy="64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 descr="相關圖片"/>
          <p:cNvPicPr preferRelativeResize="0"/>
          <p:nvPr/>
        </p:nvPicPr>
        <p:blipFill rotWithShape="1">
          <a:blip r:embed="rId3">
            <a:alphaModFix/>
          </a:blip>
          <a:srcRect b="14288"/>
          <a:stretch/>
        </p:blipFill>
        <p:spPr>
          <a:xfrm>
            <a:off x="5371995" y="2906347"/>
            <a:ext cx="785688" cy="64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 descr="相關圖片"/>
          <p:cNvPicPr preferRelativeResize="0"/>
          <p:nvPr/>
        </p:nvPicPr>
        <p:blipFill rotWithShape="1">
          <a:blip r:embed="rId3">
            <a:alphaModFix/>
          </a:blip>
          <a:srcRect b="14288"/>
          <a:stretch/>
        </p:blipFill>
        <p:spPr>
          <a:xfrm>
            <a:off x="5992275" y="2906347"/>
            <a:ext cx="785688" cy="64890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/>
          <p:nvPr/>
        </p:nvSpPr>
        <p:spPr>
          <a:xfrm>
            <a:off x="4736897" y="2838672"/>
            <a:ext cx="1997700" cy="12237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953734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Shape 384" descr="相關圖片"/>
          <p:cNvPicPr preferRelativeResize="0"/>
          <p:nvPr/>
        </p:nvPicPr>
        <p:blipFill rotWithShape="1">
          <a:blip r:embed="rId4">
            <a:alphaModFix/>
          </a:blip>
          <a:srcRect b="14288"/>
          <a:stretch/>
        </p:blipFill>
        <p:spPr>
          <a:xfrm>
            <a:off x="5347380" y="3783858"/>
            <a:ext cx="785688" cy="648907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/>
          <p:nvPr/>
        </p:nvSpPr>
        <p:spPr>
          <a:xfrm>
            <a:off x="6971270" y="2857345"/>
            <a:ext cx="1985100" cy="12237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Shape 386" descr="相關圖片"/>
          <p:cNvPicPr preferRelativeResize="0"/>
          <p:nvPr/>
        </p:nvPicPr>
        <p:blipFill rotWithShape="1">
          <a:blip r:embed="rId3">
            <a:alphaModFix/>
          </a:blip>
          <a:srcRect b="14288"/>
          <a:stretch/>
        </p:blipFill>
        <p:spPr>
          <a:xfrm>
            <a:off x="6950266" y="2927525"/>
            <a:ext cx="785688" cy="64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 descr="相關圖片"/>
          <p:cNvPicPr preferRelativeResize="0"/>
          <p:nvPr/>
        </p:nvPicPr>
        <p:blipFill rotWithShape="1">
          <a:blip r:embed="rId3">
            <a:alphaModFix/>
          </a:blip>
          <a:srcRect b="14288"/>
          <a:stretch/>
        </p:blipFill>
        <p:spPr>
          <a:xfrm>
            <a:off x="7549870" y="2927525"/>
            <a:ext cx="785688" cy="64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 descr="相關圖片"/>
          <p:cNvPicPr preferRelativeResize="0"/>
          <p:nvPr/>
        </p:nvPicPr>
        <p:blipFill rotWithShape="1">
          <a:blip r:embed="rId3">
            <a:alphaModFix/>
          </a:blip>
          <a:srcRect b="14288"/>
          <a:stretch/>
        </p:blipFill>
        <p:spPr>
          <a:xfrm>
            <a:off x="8170151" y="2927525"/>
            <a:ext cx="785688" cy="64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 descr="相關圖片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7287" y="3584317"/>
            <a:ext cx="372168" cy="358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 descr="相關圖片"/>
          <p:cNvPicPr preferRelativeResize="0"/>
          <p:nvPr/>
        </p:nvPicPr>
        <p:blipFill rotWithShape="1">
          <a:blip r:embed="rId4">
            <a:alphaModFix/>
          </a:blip>
          <a:srcRect b="14288"/>
          <a:stretch/>
        </p:blipFill>
        <p:spPr>
          <a:xfrm>
            <a:off x="7538055" y="3812943"/>
            <a:ext cx="785688" cy="64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 descr="相關圖片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0717" y="3613401"/>
            <a:ext cx="372168" cy="358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群組 59"/>
          <p:cNvGrpSpPr/>
          <p:nvPr/>
        </p:nvGrpSpPr>
        <p:grpSpPr>
          <a:xfrm>
            <a:off x="219598" y="1241023"/>
            <a:ext cx="8742657" cy="1338157"/>
            <a:chOff x="4857752" y="1337487"/>
            <a:chExt cx="2329260" cy="501147"/>
          </a:xfrm>
        </p:grpSpPr>
        <p:sp>
          <p:nvSpPr>
            <p:cNvPr id="61" name="平行四邊形 60"/>
            <p:cNvSpPr/>
            <p:nvPr/>
          </p:nvSpPr>
          <p:spPr>
            <a:xfrm>
              <a:off x="4857752" y="1357305"/>
              <a:ext cx="2329260" cy="443207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736287" y="1278204"/>
            <a:ext cx="9777896" cy="146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87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Wingdings" pitchFamily="2" charset="2"/>
              <a:buChar char="ü"/>
            </a:pPr>
            <a:r>
              <a:rPr lang="zh-TW" sz="16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RAID </a:t>
            </a:r>
            <a:r>
              <a:rPr lang="zh-TW" sz="16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50</a:t>
            </a:r>
            <a:r>
              <a:rPr lang="en-US" altLang="zh-TW" sz="165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16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60 </a:t>
            </a:r>
            <a:r>
              <a:rPr lang="en-US" altLang="zh-TW" sz="165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sub-array can only be set up when creating storage pool</a:t>
            </a:r>
            <a:endParaRPr sz="165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58775" lvl="0" indent="-257175">
              <a:spcBef>
                <a:spcPts val="0"/>
              </a:spcBef>
              <a:buClr>
                <a:schemeClr val="bg1"/>
              </a:buClr>
              <a:buSzPts val="2000"/>
              <a:buFont typeface="Wingdings" pitchFamily="2" charset="2"/>
              <a:buChar char="ü"/>
            </a:pPr>
            <a:r>
              <a:rPr lang="en-US" altLang="zh-TW" sz="16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 move to RAID 50/60 from </a:t>
            </a:r>
            <a:r>
              <a:rPr lang="zh-TW" sz="16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5</a:t>
            </a:r>
            <a:r>
              <a:rPr lang="zh-TW" sz="16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16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en-US" altLang="zh-TW" sz="16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purchase NAS with doubled bays</a:t>
            </a:r>
            <a:endParaRPr sz="1650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58775" lvl="0" indent="-257175">
              <a:spcBef>
                <a:spcPts val="0"/>
              </a:spcBef>
              <a:buClr>
                <a:schemeClr val="bg1"/>
              </a:buClr>
              <a:buSzPts val="2000"/>
              <a:buFont typeface="Wingdings" pitchFamily="2" charset="2"/>
              <a:buChar char="ü"/>
            </a:pPr>
            <a:r>
              <a:rPr lang="en-US" altLang="zh-TW" sz="16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Create</a:t>
            </a:r>
            <a:r>
              <a:rPr lang="zh-TW" sz="16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6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sz="16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50</a:t>
            </a:r>
            <a:r>
              <a:rPr lang="zh-TW" sz="16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/60 </a:t>
            </a:r>
            <a:r>
              <a:rPr lang="en-US" altLang="zh-TW" sz="16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with minimum disks</a:t>
            </a:r>
            <a:r>
              <a:rPr lang="zh-TW" sz="16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6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(6/8) </a:t>
            </a:r>
            <a:r>
              <a:rPr lang="en-US" altLang="zh-TW" sz="16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and copy data to it</a:t>
            </a:r>
          </a:p>
          <a:p>
            <a:pPr marL="358775" lvl="0" indent="-257175">
              <a:spcBef>
                <a:spcPts val="0"/>
              </a:spcBef>
              <a:buClr>
                <a:schemeClr val="bg1"/>
              </a:buClr>
              <a:buSzPts val="2000"/>
              <a:buFont typeface="Wingdings" pitchFamily="2" charset="2"/>
              <a:buChar char="ü"/>
            </a:pPr>
            <a:r>
              <a:rPr lang="en-US" sz="165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Finally, add old disks to new sub-arrays </a:t>
            </a:r>
            <a:endParaRPr sz="165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50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rial"/>
              <a:buNone/>
            </a:pPr>
            <a:r>
              <a:rPr lang="zh-TW" sz="16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endParaRPr sz="16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188053" y="2675250"/>
            <a:ext cx="2363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alt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RAID 50 Storage Pool</a:t>
            </a:r>
            <a:endParaRPr lang="zh-TW" altLang="en-US" sz="16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232"/>
          <p:cNvSpPr/>
          <p:nvPr/>
        </p:nvSpPr>
        <p:spPr>
          <a:xfrm>
            <a:off x="0" y="2310848"/>
            <a:ext cx="9144000" cy="261399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5680" y="35683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31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Bigger Capacity Comes Greater Responsibility </a:t>
            </a:r>
            <a:endParaRPr sz="31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Shape 92"/>
          <p:cNvSpPr txBox="1"/>
          <p:nvPr/>
        </p:nvSpPr>
        <p:spPr>
          <a:xfrm>
            <a:off x="856584" y="3575063"/>
            <a:ext cx="6003615" cy="4315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342900" lvl="0" indent="-342900" algn="ctr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Add new disks to the RAID group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-607708" y="1246725"/>
            <a:ext cx="9621078" cy="787835"/>
            <a:chOff x="4857752" y="1337487"/>
            <a:chExt cx="2329260" cy="511841"/>
          </a:xfrm>
        </p:grpSpPr>
        <p:sp>
          <p:nvSpPr>
            <p:cNvPr id="8" name="平行四邊形 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444121" y="2105632"/>
            <a:ext cx="7950185" cy="1091928"/>
            <a:chOff x="500036" y="2268958"/>
            <a:chExt cx="7950185" cy="1091928"/>
          </a:xfrm>
        </p:grpSpPr>
        <p:sp>
          <p:nvSpPr>
            <p:cNvPr id="11" name="平行四邊形 10"/>
            <p:cNvSpPr/>
            <p:nvPr/>
          </p:nvSpPr>
          <p:spPr>
            <a:xfrm>
              <a:off x="664942" y="2582546"/>
              <a:ext cx="7785279" cy="778340"/>
            </a:xfrm>
            <a:prstGeom prst="parallelogram">
              <a:avLst>
                <a:gd name="adj" fmla="val 5343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+mj-lt"/>
              </a:endParaRPr>
            </a:p>
          </p:txBody>
        </p:sp>
        <p:grpSp>
          <p:nvGrpSpPr>
            <p:cNvPr id="12" name="群組 12"/>
            <p:cNvGrpSpPr/>
            <p:nvPr/>
          </p:nvGrpSpPr>
          <p:grpSpPr>
            <a:xfrm>
              <a:off x="500036" y="2285998"/>
              <a:ext cx="2280579" cy="441624"/>
              <a:chOff x="4857753" y="1337487"/>
              <a:chExt cx="2253304" cy="452023"/>
            </a:xfrm>
          </p:grpSpPr>
          <p:sp>
            <p:nvSpPr>
              <p:cNvPr id="14" name="平行四邊形 13"/>
              <p:cNvSpPr/>
              <p:nvPr/>
            </p:nvSpPr>
            <p:spPr>
              <a:xfrm>
                <a:off x="4857753" y="1357305"/>
                <a:ext cx="1855622" cy="432205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+mj-lt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5021429" y="1337487"/>
                <a:ext cx="2089628" cy="378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1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sp>
          <p:nvSpPr>
            <p:cNvPr id="13" name="Shape 163"/>
            <p:cNvSpPr txBox="1">
              <a:spLocks/>
            </p:cNvSpPr>
            <p:nvPr/>
          </p:nvSpPr>
          <p:spPr>
            <a:xfrm>
              <a:off x="716102" y="2268958"/>
              <a:ext cx="1625604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Challenges:</a:t>
              </a:r>
            </a:p>
          </p:txBody>
        </p:sp>
      </p:grpSp>
      <p:sp>
        <p:nvSpPr>
          <p:cNvPr id="16" name="Shape 423"/>
          <p:cNvSpPr txBox="1">
            <a:spLocks/>
          </p:cNvSpPr>
          <p:nvPr/>
        </p:nvSpPr>
        <p:spPr>
          <a:xfrm>
            <a:off x="230398" y="1328397"/>
            <a:ext cx="9373640" cy="974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89013" lvl="0" indent="-989013">
              <a:buClr>
                <a:srgbClr val="0070C0"/>
              </a:buClr>
              <a:buSzPts val="2200"/>
              <a:defRPr/>
            </a:pPr>
            <a:r>
              <a:rPr kumimoji="0" lang="en-US" altLang="zh-TW" sz="162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Scenario: </a:t>
            </a:r>
            <a:r>
              <a:rPr kumimoji="0" lang="zh-TW" altLang="en-US" sz="162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62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Mike</a:t>
            </a:r>
            <a:r>
              <a:rPr kumimoji="0" lang="zh-TW" altLang="en-US" sz="162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62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has finished system and</a:t>
            </a:r>
            <a:r>
              <a:rPr lang="zh-TW" altLang="en-US" sz="162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62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RAID migration,</a:t>
            </a:r>
            <a:r>
              <a:rPr kumimoji="0" lang="en-US" altLang="zh-TW" sz="162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but the requirement of   </a:t>
            </a:r>
          </a:p>
          <a:p>
            <a:pPr marL="989013" lvl="0" indent="-989013">
              <a:buClr>
                <a:srgbClr val="0070C0"/>
              </a:buClr>
              <a:buSzPts val="2200"/>
              <a:defRPr/>
            </a:pPr>
            <a:r>
              <a:rPr lang="en-US" altLang="zh-TW" sz="162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             </a:t>
            </a:r>
            <a:r>
              <a:rPr kumimoji="0" lang="en-US" altLang="zh-TW" sz="162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capacity, performance and protection also increase as his channel grows</a:t>
            </a:r>
            <a:endParaRPr kumimoji="0" lang="zh-TW" altLang="en-US" sz="162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77063" y="2530689"/>
            <a:ext cx="726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How to increase capacity, performance and protection with the same RAID configuration?</a:t>
            </a:r>
            <a:endParaRPr lang="zh-TW" altLang="en-US" sz="18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400923" y="3282592"/>
            <a:ext cx="2230887" cy="642942"/>
            <a:chOff x="549738" y="2285998"/>
            <a:chExt cx="2230887" cy="642942"/>
          </a:xfrm>
        </p:grpSpPr>
        <p:grpSp>
          <p:nvGrpSpPr>
            <p:cNvPr id="21" name="群組 12"/>
            <p:cNvGrpSpPr/>
            <p:nvPr/>
          </p:nvGrpSpPr>
          <p:grpSpPr>
            <a:xfrm>
              <a:off x="549738" y="2285998"/>
              <a:ext cx="2230887" cy="436785"/>
              <a:chOff x="4906855" y="1337487"/>
              <a:chExt cx="2204202" cy="447070"/>
            </a:xfrm>
          </p:grpSpPr>
          <p:sp>
            <p:nvSpPr>
              <p:cNvPr id="23" name="平行四邊形 22"/>
              <p:cNvSpPr/>
              <p:nvPr/>
            </p:nvSpPr>
            <p:spPr>
              <a:xfrm>
                <a:off x="4906855" y="1367479"/>
                <a:ext cx="1899004" cy="417078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+mj-lt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5021429" y="1337487"/>
                <a:ext cx="2089628" cy="378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1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sp>
          <p:nvSpPr>
            <p:cNvPr id="22" name="Shape 163"/>
            <p:cNvSpPr txBox="1">
              <a:spLocks/>
            </p:cNvSpPr>
            <p:nvPr/>
          </p:nvSpPr>
          <p:spPr>
            <a:xfrm>
              <a:off x="891652" y="2285998"/>
              <a:ext cx="1552853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Solutions:</a:t>
              </a:r>
            </a:p>
          </p:txBody>
        </p:sp>
      </p:grpSp>
      <p:sp>
        <p:nvSpPr>
          <p:cNvPr id="26" name="Shape 92"/>
          <p:cNvSpPr txBox="1"/>
          <p:nvPr/>
        </p:nvSpPr>
        <p:spPr>
          <a:xfrm>
            <a:off x="872185" y="4065863"/>
            <a:ext cx="6000014" cy="4315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342900" lvl="0" indent="-342900" algn="ctr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Upgrade to Qtier Pool (With optional QM2 expansion card)</a:t>
            </a:r>
          </a:p>
        </p:txBody>
      </p:sp>
      <p:sp>
        <p:nvSpPr>
          <p:cNvPr id="27" name="Shape 92"/>
          <p:cNvSpPr txBox="1"/>
          <p:nvPr/>
        </p:nvSpPr>
        <p:spPr>
          <a:xfrm>
            <a:off x="880585" y="4561711"/>
            <a:ext cx="5997705" cy="4315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342900" lvl="0" indent="-342900" algn="ctr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zh-TW" altLang="en-US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Setup hot spare disk</a:t>
            </a:r>
            <a:endParaRPr lang="zh-TW" altLang="en-US" sz="16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2"/>
          <p:cNvSpPr/>
          <p:nvPr/>
        </p:nvSpPr>
        <p:spPr>
          <a:xfrm>
            <a:off x="0" y="2296800"/>
            <a:ext cx="9144000" cy="261360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0" y="2746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32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sz="32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5</a:t>
            </a:r>
            <a:r>
              <a:rPr lang="en-US" altLang="zh-TW" sz="32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32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en-US" altLang="zh-TW" sz="32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32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50</a:t>
            </a:r>
            <a:r>
              <a:rPr lang="en-US" altLang="zh-TW" sz="32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32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60 </a:t>
            </a:r>
            <a:r>
              <a:rPr lang="en-US" altLang="zh-TW" sz="32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Add Disk</a:t>
            </a:r>
            <a:endParaRPr sz="32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3365800" y="2733088"/>
            <a:ext cx="3856650" cy="2410400"/>
            <a:chOff x="3380200" y="2733088"/>
            <a:chExt cx="3856650" cy="2410400"/>
          </a:xfrm>
        </p:grpSpPr>
        <p:pic>
          <p:nvPicPr>
            <p:cNvPr id="431" name="Shape 4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80200" y="2733088"/>
              <a:ext cx="3856650" cy="241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Shape 432"/>
            <p:cNvSpPr/>
            <p:nvPr/>
          </p:nvSpPr>
          <p:spPr>
            <a:xfrm>
              <a:off x="3720850" y="3472500"/>
              <a:ext cx="3197400" cy="632400"/>
            </a:xfrm>
            <a:prstGeom prst="rect">
              <a:avLst/>
            </a:prstGeom>
            <a:solidFill>
              <a:schemeClr val="accent1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RAID </a:t>
              </a:r>
              <a:r>
                <a:rPr lang="zh-TW" sz="18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6</a:t>
              </a:r>
              <a:endParaRPr sz="18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3720850" y="4174725"/>
              <a:ext cx="3197400" cy="546300"/>
            </a:xfrm>
            <a:prstGeom prst="rect">
              <a:avLst/>
            </a:prstGeom>
            <a:solidFill>
              <a:srgbClr val="FF33CC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800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Half # of empty bays for </a:t>
              </a:r>
              <a:r>
                <a:rPr lang="zh-TW" sz="1800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RAID 60</a:t>
              </a:r>
              <a:r>
                <a:rPr lang="en-US" altLang="zh-TW" sz="1800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expansion</a:t>
              </a:r>
              <a:endParaRPr sz="18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34" name="Shape 434"/>
          <p:cNvSpPr/>
          <p:nvPr/>
        </p:nvSpPr>
        <p:spPr>
          <a:xfrm>
            <a:off x="5803200" y="2215007"/>
            <a:ext cx="3225600" cy="1538286"/>
          </a:xfrm>
          <a:prstGeom prst="wedgeEllipseCallout">
            <a:avLst>
              <a:gd name="adj1" fmla="val -35932"/>
              <a:gd name="adj2" fmla="val 70667"/>
            </a:avLst>
          </a:prstGeom>
          <a:solidFill>
            <a:srgbClr val="0097A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04000" y="1233796"/>
            <a:ext cx="8172000" cy="479804"/>
            <a:chOff x="4798388" y="1337487"/>
            <a:chExt cx="2388624" cy="511841"/>
          </a:xfrm>
        </p:grpSpPr>
        <p:sp>
          <p:nvSpPr>
            <p:cNvPr id="11" name="平行四邊形 10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5875618" y="2572758"/>
            <a:ext cx="302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Best-practice under limited budget: load half # of bays first for future 50/60 expansion</a:t>
            </a:r>
            <a:endParaRPr lang="zh-TW" altLang="en-US" sz="16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309600" y="1300940"/>
            <a:ext cx="8784900" cy="560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5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50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60 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support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online 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expansion</a:t>
            </a:r>
            <a:endParaRPr sz="1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482400" y="1782196"/>
            <a:ext cx="8200800" cy="479804"/>
            <a:chOff x="4798388" y="1337487"/>
            <a:chExt cx="2388624" cy="511841"/>
          </a:xfrm>
        </p:grpSpPr>
        <p:sp>
          <p:nvSpPr>
            <p:cNvPr id="17" name="平行四邊形 16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5" name="Shape 429"/>
          <p:cNvSpPr txBox="1">
            <a:spLocks/>
          </p:cNvSpPr>
          <p:nvPr/>
        </p:nvSpPr>
        <p:spPr>
          <a:xfrm>
            <a:off x="612480" y="1786060"/>
            <a:ext cx="7890000" cy="530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RAID 50/60 has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dedicated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UI to add disks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to all 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sub-arrays 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at once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203200" algn="ctr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b="1177"/>
          <a:stretch>
            <a:fillRect/>
          </a:stretch>
        </p:blipFill>
        <p:spPr bwMode="auto">
          <a:xfrm>
            <a:off x="479674" y="2349796"/>
            <a:ext cx="2935150" cy="26311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97A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Shape 410"/>
          <p:cNvSpPr/>
          <p:nvPr/>
        </p:nvSpPr>
        <p:spPr>
          <a:xfrm>
            <a:off x="631338" y="3536273"/>
            <a:ext cx="2547797" cy="101446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232"/>
          <p:cNvSpPr/>
          <p:nvPr/>
        </p:nvSpPr>
        <p:spPr>
          <a:xfrm>
            <a:off x="0" y="1670400"/>
            <a:ext cx="9144000" cy="318240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92"/>
          <p:cNvSpPr txBox="1"/>
          <p:nvPr/>
        </p:nvSpPr>
        <p:spPr>
          <a:xfrm>
            <a:off x="4223059" y="1649132"/>
            <a:ext cx="4750553" cy="3009268"/>
          </a:xfrm>
          <a:prstGeom prst="rect">
            <a:avLst/>
          </a:prstGeom>
          <a:solidFill>
            <a:srgbClr val="EAF1D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6720" y="296286"/>
            <a:ext cx="913728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Replace SSD Cache with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32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Qtier 2.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0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0" name="Shape 440"/>
          <p:cNvSpPr/>
          <p:nvPr/>
        </p:nvSpPr>
        <p:spPr>
          <a:xfrm>
            <a:off x="230540" y="1718881"/>
            <a:ext cx="3798976" cy="1216903"/>
          </a:xfrm>
          <a:prstGeom prst="roundRect">
            <a:avLst>
              <a:gd name="adj" fmla="val 14518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Shape 441"/>
          <p:cNvSpPr/>
          <p:nvPr/>
        </p:nvSpPr>
        <p:spPr>
          <a:xfrm>
            <a:off x="4499992" y="2917366"/>
            <a:ext cx="485400" cy="677364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Shape 442"/>
          <p:cNvSpPr/>
          <p:nvPr/>
        </p:nvSpPr>
        <p:spPr>
          <a:xfrm>
            <a:off x="6889679" y="2336822"/>
            <a:ext cx="485400" cy="1876687"/>
          </a:xfrm>
          <a:prstGeom prst="rect">
            <a:avLst/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/>
          <p:nvPr/>
        </p:nvSpPr>
        <p:spPr>
          <a:xfrm>
            <a:off x="6889685" y="2336823"/>
            <a:ext cx="485400" cy="580543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5" name="Shape 445"/>
          <p:cNvCxnSpPr/>
          <p:nvPr/>
        </p:nvCxnSpPr>
        <p:spPr>
          <a:xfrm rot="10800000" flipH="1">
            <a:off x="7692436" y="2320625"/>
            <a:ext cx="1800" cy="1720623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446" name="Shape 446"/>
          <p:cNvCxnSpPr/>
          <p:nvPr/>
        </p:nvCxnSpPr>
        <p:spPr>
          <a:xfrm>
            <a:off x="4427984" y="2917366"/>
            <a:ext cx="1584176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47" name="Shape 447"/>
          <p:cNvSpPr/>
          <p:nvPr/>
        </p:nvSpPr>
        <p:spPr>
          <a:xfrm>
            <a:off x="4351002" y="1473550"/>
            <a:ext cx="3650488" cy="404561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Shape 448"/>
          <p:cNvSpPr/>
          <p:nvPr/>
        </p:nvSpPr>
        <p:spPr>
          <a:xfrm>
            <a:off x="5159723" y="2917366"/>
            <a:ext cx="485400" cy="1296144"/>
          </a:xfrm>
          <a:prstGeom prst="rect">
            <a:avLst/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Shape 449"/>
          <p:cNvCxnSpPr/>
          <p:nvPr/>
        </p:nvCxnSpPr>
        <p:spPr>
          <a:xfrm rot="10800000">
            <a:off x="4644008" y="1981262"/>
            <a:ext cx="0" cy="86409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450" name="Shape 450"/>
          <p:cNvCxnSpPr/>
          <p:nvPr/>
        </p:nvCxnSpPr>
        <p:spPr>
          <a:xfrm>
            <a:off x="4813504" y="1983054"/>
            <a:ext cx="0" cy="86230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451" name="Shape 451"/>
          <p:cNvCxnSpPr/>
          <p:nvPr/>
        </p:nvCxnSpPr>
        <p:spPr>
          <a:xfrm flipH="1">
            <a:off x="4889556" y="3105858"/>
            <a:ext cx="323400" cy="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52" name="Shape 452"/>
          <p:cNvCxnSpPr/>
          <p:nvPr/>
        </p:nvCxnSpPr>
        <p:spPr>
          <a:xfrm rot="10800000">
            <a:off x="5783904" y="2626605"/>
            <a:ext cx="0" cy="142830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453" name="Shape 453"/>
          <p:cNvCxnSpPr/>
          <p:nvPr/>
        </p:nvCxnSpPr>
        <p:spPr>
          <a:xfrm>
            <a:off x="4355976" y="4213510"/>
            <a:ext cx="15573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54" name="Shape 454"/>
          <p:cNvCxnSpPr/>
          <p:nvPr/>
        </p:nvCxnSpPr>
        <p:spPr>
          <a:xfrm rot="16200000" flipV="1">
            <a:off x="5929702" y="2514697"/>
            <a:ext cx="1115487" cy="3993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sp>
        <p:nvSpPr>
          <p:cNvPr id="455" name="Shape 455"/>
          <p:cNvSpPr txBox="1"/>
          <p:nvPr/>
        </p:nvSpPr>
        <p:spPr>
          <a:xfrm>
            <a:off x="4350920" y="1554410"/>
            <a:ext cx="3650570" cy="23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"/>
              <a:buFont typeface="Arial"/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Application</a:t>
            </a:r>
            <a:endParaRPr sz="18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457" name="Shape 457"/>
          <p:cNvCxnSpPr/>
          <p:nvPr/>
        </p:nvCxnSpPr>
        <p:spPr>
          <a:xfrm>
            <a:off x="6300192" y="2917366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58" name="Shape 458"/>
          <p:cNvCxnSpPr/>
          <p:nvPr/>
        </p:nvCxnSpPr>
        <p:spPr>
          <a:xfrm>
            <a:off x="6279360" y="2323503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59" name="Shape 459"/>
          <p:cNvCxnSpPr/>
          <p:nvPr/>
        </p:nvCxnSpPr>
        <p:spPr>
          <a:xfrm>
            <a:off x="6300192" y="4213510"/>
            <a:ext cx="16839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60" name="Shape 460"/>
          <p:cNvCxnSpPr/>
          <p:nvPr/>
        </p:nvCxnSpPr>
        <p:spPr>
          <a:xfrm>
            <a:off x="4933048" y="3384545"/>
            <a:ext cx="294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61" name="Shape 461"/>
          <p:cNvCxnSpPr/>
          <p:nvPr/>
        </p:nvCxnSpPr>
        <p:spPr>
          <a:xfrm rot="10800000">
            <a:off x="6997319" y="1949276"/>
            <a:ext cx="0" cy="310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462" name="Shape 462"/>
          <p:cNvCxnSpPr/>
          <p:nvPr/>
        </p:nvCxnSpPr>
        <p:spPr>
          <a:xfrm>
            <a:off x="7228198" y="1950070"/>
            <a:ext cx="0" cy="308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463" name="Shape 463"/>
          <p:cNvCxnSpPr/>
          <p:nvPr/>
        </p:nvCxnSpPr>
        <p:spPr>
          <a:xfrm>
            <a:off x="6491056" y="3061382"/>
            <a:ext cx="385200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grpSp>
        <p:nvGrpSpPr>
          <p:cNvPr id="464" name="Shape 464"/>
          <p:cNvGrpSpPr/>
          <p:nvPr/>
        </p:nvGrpSpPr>
        <p:grpSpPr>
          <a:xfrm>
            <a:off x="5292080" y="1981262"/>
            <a:ext cx="216024" cy="852032"/>
            <a:chOff x="5101975" y="1872100"/>
            <a:chExt cx="177593" cy="564000"/>
          </a:xfrm>
        </p:grpSpPr>
        <p:cxnSp>
          <p:nvCxnSpPr>
            <p:cNvPr id="465" name="Shape 465"/>
            <p:cNvCxnSpPr/>
            <p:nvPr/>
          </p:nvCxnSpPr>
          <p:spPr>
            <a:xfrm rot="10800000">
              <a:off x="5101975" y="1872100"/>
              <a:ext cx="0" cy="56400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466" name="Shape 466"/>
            <p:cNvCxnSpPr/>
            <p:nvPr/>
          </p:nvCxnSpPr>
          <p:spPr>
            <a:xfrm>
              <a:off x="5279568" y="1873892"/>
              <a:ext cx="0" cy="56040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</p:grpSp>
      <p:sp>
        <p:nvSpPr>
          <p:cNvPr id="467" name="Shape 467"/>
          <p:cNvSpPr/>
          <p:nvPr/>
        </p:nvSpPr>
        <p:spPr>
          <a:xfrm>
            <a:off x="7919256" y="2340934"/>
            <a:ext cx="182700" cy="1797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Shape 468"/>
          <p:cNvSpPr/>
          <p:nvPr/>
        </p:nvSpPr>
        <p:spPr>
          <a:xfrm>
            <a:off x="7919256" y="2629334"/>
            <a:ext cx="182700" cy="179700"/>
          </a:xfrm>
          <a:prstGeom prst="rect">
            <a:avLst/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9" name="Shape 469"/>
          <p:cNvCxnSpPr/>
          <p:nvPr/>
        </p:nvCxnSpPr>
        <p:spPr>
          <a:xfrm>
            <a:off x="7912264" y="3117808"/>
            <a:ext cx="198770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srgbClr val="7F7F7F">
                <a:alpha val="78823"/>
              </a:srgbClr>
            </a:outerShdw>
          </a:effectLst>
        </p:spPr>
      </p:cxnSp>
      <p:cxnSp>
        <p:nvCxnSpPr>
          <p:cNvPr id="470" name="Shape 470"/>
          <p:cNvCxnSpPr/>
          <p:nvPr/>
        </p:nvCxnSpPr>
        <p:spPr>
          <a:xfrm>
            <a:off x="7912264" y="3375186"/>
            <a:ext cx="19877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srgbClr val="7F7F7F">
                <a:alpha val="78823"/>
              </a:srgbClr>
            </a:outerShdw>
          </a:effectLst>
        </p:spPr>
      </p:cxnSp>
      <p:sp>
        <p:nvSpPr>
          <p:cNvPr id="471" name="Shape 471"/>
          <p:cNvSpPr txBox="1"/>
          <p:nvPr/>
        </p:nvSpPr>
        <p:spPr>
          <a:xfrm>
            <a:off x="8100392" y="2308260"/>
            <a:ext cx="642900" cy="19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lang="zh-TW" sz="1200" b="1">
                <a:solidFill>
                  <a:srgbClr val="0C0C0C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SSD</a:t>
            </a:r>
            <a:endParaRPr sz="120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2" name="Shape 472"/>
          <p:cNvSpPr txBox="1"/>
          <p:nvPr/>
        </p:nvSpPr>
        <p:spPr>
          <a:xfrm>
            <a:off x="8100392" y="2629334"/>
            <a:ext cx="642900" cy="17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lang="zh-TW" sz="1200" b="1">
                <a:solidFill>
                  <a:srgbClr val="0C0C0C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HDD</a:t>
            </a:r>
            <a:endParaRPr sz="120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230540" y="3269739"/>
            <a:ext cx="3798975" cy="1438569"/>
          </a:xfrm>
          <a:prstGeom prst="roundRect">
            <a:avLst>
              <a:gd name="adj" fmla="val 7805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230539" y="3042538"/>
            <a:ext cx="3798976" cy="401582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Qtier 2.</a:t>
            </a:r>
            <a:r>
              <a:rPr lang="zh-TW" sz="18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0</a:t>
            </a: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Auto </a:t>
            </a:r>
            <a:r>
              <a:rPr lang="en-US" altLang="zh-TW" sz="1800" b="1" dirty="0" err="1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Tiering</a:t>
            </a:r>
            <a:endParaRPr sz="1800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5" name="Shape 475"/>
          <p:cNvSpPr/>
          <p:nvPr/>
        </p:nvSpPr>
        <p:spPr>
          <a:xfrm rot="5400000">
            <a:off x="3334980" y="2556352"/>
            <a:ext cx="914063" cy="475005"/>
          </a:xfrm>
          <a:prstGeom prst="chevron">
            <a:avLst>
              <a:gd name="adj" fmla="val 47018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227180" y="1997168"/>
            <a:ext cx="38080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73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ts val="1800"/>
              <a:buFont typeface="Microsoft JhengHei"/>
              <a:buChar char="●"/>
            </a:pPr>
            <a:r>
              <a:rPr lang="en-US" altLang="zh-TW" sz="1700" b="1" dirty="0" smtClean="0">
                <a:solidFill>
                  <a:srgbClr val="262626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The cache space cannot be used as data storage </a:t>
            </a:r>
            <a:endParaRPr sz="1700" b="1" dirty="0">
              <a:solidFill>
                <a:srgbClr val="262626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230540" y="1502766"/>
            <a:ext cx="3798976" cy="401582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en-US" altLang="zh-TW" sz="18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Cache</a:t>
            </a:r>
            <a:endParaRPr sz="1800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8" name="Shape 478"/>
          <p:cNvSpPr/>
          <p:nvPr/>
        </p:nvSpPr>
        <p:spPr>
          <a:xfrm rot="5400000">
            <a:off x="3626758" y="2877193"/>
            <a:ext cx="330510" cy="475005"/>
          </a:xfrm>
          <a:prstGeom prst="chevron">
            <a:avLst>
              <a:gd name="adj" fmla="val 47018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Shape 479"/>
          <p:cNvSpPr/>
          <p:nvPr/>
        </p:nvSpPr>
        <p:spPr>
          <a:xfrm rot="5400000">
            <a:off x="3656248" y="2537734"/>
            <a:ext cx="271530" cy="475005"/>
          </a:xfrm>
          <a:prstGeom prst="chevron">
            <a:avLst>
              <a:gd name="adj" fmla="val 47018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236220" y="3560845"/>
            <a:ext cx="380190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73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ts val="1800"/>
              <a:buFont typeface="Microsoft JhengHei"/>
              <a:buChar char="●"/>
            </a:pPr>
            <a:r>
              <a:rPr lang="en-US" altLang="zh-TW" sz="1700" b="1" dirty="0" smtClean="0">
                <a:solidFill>
                  <a:srgbClr val="262626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The SSD can be used to store hot data directly, </a:t>
            </a:r>
            <a:r>
              <a:rPr lang="en-US" altLang="zh-TW" sz="1700" b="1" dirty="0" smtClean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resulting to higher ROI from purchased SSD </a:t>
            </a:r>
            <a:endParaRPr sz="1700" b="1" dirty="0">
              <a:solidFill>
                <a:srgbClr val="FF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1" name="Shape 481"/>
          <p:cNvSpPr txBox="1"/>
          <p:nvPr/>
        </p:nvSpPr>
        <p:spPr>
          <a:xfrm>
            <a:off x="8089759" y="2917366"/>
            <a:ext cx="120240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lang="en-US" sz="1200" b="1" dirty="0" smtClean="0">
                <a:solidFill>
                  <a:srgbClr val="0C0C0C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Cold Data</a:t>
            </a:r>
            <a:endParaRPr sz="1200" b="1" dirty="0">
              <a:solidFill>
                <a:srgbClr val="0C0C0C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8069309" y="3207449"/>
            <a:ext cx="992100" cy="36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lang="en-US" sz="1200" b="1" dirty="0" smtClean="0">
                <a:solidFill>
                  <a:srgbClr val="0C0C0C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Hot Data</a:t>
            </a:r>
            <a:endParaRPr sz="1200" b="1" dirty="0">
              <a:solidFill>
                <a:srgbClr val="0C0C0C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" name="Shape 93"/>
          <p:cNvSpPr txBox="1"/>
          <p:nvPr/>
        </p:nvSpPr>
        <p:spPr>
          <a:xfrm>
            <a:off x="4426925" y="4252928"/>
            <a:ext cx="1673573" cy="335943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4139952" y="4285518"/>
            <a:ext cx="216024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zh-TW" sz="17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Cache</a:t>
            </a:r>
            <a:endParaRPr sz="17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" name="Shape 93"/>
          <p:cNvSpPr txBox="1"/>
          <p:nvPr/>
        </p:nvSpPr>
        <p:spPr>
          <a:xfrm>
            <a:off x="6245588" y="4253489"/>
            <a:ext cx="2102107" cy="335943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6" name="Shape 456"/>
          <p:cNvSpPr txBox="1"/>
          <p:nvPr/>
        </p:nvSpPr>
        <p:spPr>
          <a:xfrm>
            <a:off x="6039152" y="4285518"/>
            <a:ext cx="238615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zh-TW" sz="17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Qtier 2.</a:t>
            </a:r>
            <a:r>
              <a:rPr 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0</a:t>
            </a:r>
            <a:endParaRPr sz="1700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0" y="2808843"/>
            <a:ext cx="9144000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D8D8D8"/>
              </a:buClr>
              <a:buSzPts val="1620"/>
            </a:pPr>
            <a:r>
              <a:rPr lang="en-US" altLang="zh-TW" sz="1620" i="0" u="none" strike="noStrike" cap="none" dirty="0" smtClean="0">
                <a:solidFill>
                  <a:srgbClr val="D8D8D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Your Challenges, Our Solutions</a:t>
            </a:r>
            <a:r>
              <a:rPr lang="zh-TW" sz="1620" i="0" u="none" strike="noStrike" cap="none" dirty="0" smtClean="0">
                <a:solidFill>
                  <a:srgbClr val="D8D8D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sz="1260" i="0" u="none" strike="noStrike" cap="none" dirty="0">
                <a:solidFill>
                  <a:srgbClr val="D8D8D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260" i="0" u="none" strike="noStrike" cap="none" dirty="0">
                <a:solidFill>
                  <a:srgbClr val="D8D8D8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Storage budget is limited</a:t>
            </a:r>
            <a:r>
              <a:rPr lang="en-US" altLang="zh-TW" sz="3200" dirty="0" smtClean="0">
                <a:solidFill>
                  <a:srgbClr val="D8D8D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</a:t>
            </a:r>
            <a:br>
              <a:rPr lang="en-US" altLang="zh-TW" sz="3200" dirty="0" smtClean="0">
                <a:solidFill>
                  <a:srgbClr val="D8D8D8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200" dirty="0" smtClean="0">
                <a:solidFill>
                  <a:srgbClr val="D8D8D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but data growth is not!</a:t>
            </a:r>
            <a:r>
              <a:rPr lang="zh-TW" sz="32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32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200" i="0" u="none" strike="noStrike" cap="none" dirty="0" smtClean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How to expand </a:t>
            </a:r>
            <a:r>
              <a:rPr lang="en-US" altLang="zh-TW" sz="3200" dirty="0" smtClean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en-US" altLang="zh-TW" sz="3200" i="0" u="none" strike="noStrike" cap="none" dirty="0" smtClean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torage </a:t>
            </a:r>
            <a:r>
              <a:rPr lang="en-US" altLang="zh-TW" sz="3200" dirty="0" smtClean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en-US" altLang="zh-TW" sz="3200" i="0" u="none" strike="noStrike" cap="none" dirty="0" smtClean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apacity</a:t>
            </a:r>
            <a:r>
              <a:rPr lang="zh-TW" sz="3200" i="0" u="none" strike="noStrike" cap="none" dirty="0" smtClean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?</a:t>
            </a:r>
            <a:endParaRPr sz="3200" i="0" u="none" strike="noStrike" cap="none" dirty="0">
              <a:solidFill>
                <a:srgbClr val="FFFF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2" name="Shape 92" descr="C:\Users\user\Desktop\RAID 50.60 進階功能介紹\logo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411510"/>
            <a:ext cx="1440160" cy="276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2"/>
          <p:cNvSpPr/>
          <p:nvPr/>
        </p:nvSpPr>
        <p:spPr>
          <a:xfrm>
            <a:off x="0" y="2241274"/>
            <a:ext cx="9144000" cy="274320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0" y="289086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 QM2 to upgrade to Qtier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88" name="Shape 488" descr="C:\Users\user\Desktop\PPT\QM2.png"/>
          <p:cNvPicPr preferRelativeResize="0"/>
          <p:nvPr/>
        </p:nvPicPr>
        <p:blipFill rotWithShape="1">
          <a:blip r:embed="rId3">
            <a:alphaModFix/>
          </a:blip>
          <a:srcRect l="7304" r="44547"/>
          <a:stretch/>
        </p:blipFill>
        <p:spPr>
          <a:xfrm>
            <a:off x="553343" y="1791274"/>
            <a:ext cx="3710528" cy="39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" name="Shape 489"/>
          <p:cNvGrpSpPr/>
          <p:nvPr/>
        </p:nvGrpSpPr>
        <p:grpSpPr>
          <a:xfrm>
            <a:off x="5095184" y="2544865"/>
            <a:ext cx="2714748" cy="2481250"/>
            <a:chOff x="5071963" y="2226780"/>
            <a:chExt cx="2714748" cy="2481250"/>
          </a:xfrm>
        </p:grpSpPr>
        <p:pic>
          <p:nvPicPr>
            <p:cNvPr id="490" name="Shape 490" descr="D:\工作進行中\20170911直播母版16比9\20171012直播ppt元素\QM2爆炸圖_coco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71963" y="2226780"/>
              <a:ext cx="2714748" cy="248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1" name="Shape 491"/>
            <p:cNvSpPr txBox="1"/>
            <p:nvPr/>
          </p:nvSpPr>
          <p:spPr>
            <a:xfrm>
              <a:off x="5917889" y="3070480"/>
              <a:ext cx="1521561" cy="53284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zh-TW" sz="18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QM2 SSD RAID</a:t>
              </a:r>
              <a:endParaRPr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Shape 621"/>
          <p:cNvSpPr/>
          <p:nvPr/>
        </p:nvSpPr>
        <p:spPr>
          <a:xfrm>
            <a:off x="4356440" y="3297938"/>
            <a:ext cx="795600" cy="790500"/>
          </a:xfrm>
          <a:prstGeom prst="mathPlus">
            <a:avLst>
              <a:gd name="adj1" fmla="val 2352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群組 9"/>
          <p:cNvGrpSpPr/>
          <p:nvPr/>
        </p:nvGrpSpPr>
        <p:grpSpPr>
          <a:xfrm>
            <a:off x="699250" y="1258646"/>
            <a:ext cx="7723439" cy="376255"/>
            <a:chOff x="4798388" y="1337487"/>
            <a:chExt cx="2388624" cy="511841"/>
          </a:xfrm>
        </p:grpSpPr>
        <p:sp>
          <p:nvSpPr>
            <p:cNvPr id="11" name="平行四邊形 10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706051" y="1707646"/>
            <a:ext cx="6978303" cy="376255"/>
            <a:chOff x="4798388" y="1337487"/>
            <a:chExt cx="2388624" cy="511841"/>
          </a:xfrm>
        </p:grpSpPr>
        <p:sp>
          <p:nvSpPr>
            <p:cNvPr id="14" name="平行四邊形 13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634822" y="2168159"/>
            <a:ext cx="6509979" cy="376255"/>
            <a:chOff x="4798388" y="1337487"/>
            <a:chExt cx="2388624" cy="511841"/>
          </a:xfrm>
        </p:grpSpPr>
        <p:sp>
          <p:nvSpPr>
            <p:cNvPr id="17" name="平行四邊形 16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9" name="Shape 492"/>
          <p:cNvSpPr txBox="1">
            <a:spLocks/>
          </p:cNvSpPr>
          <p:nvPr/>
        </p:nvSpPr>
        <p:spPr>
          <a:xfrm>
            <a:off x="901476" y="1255287"/>
            <a:ext cx="8015324" cy="4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000"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QM2 Support TS-x31X</a:t>
            </a:r>
            <a:r>
              <a:rPr lang="en-US" altLang="zh-TW" sz="1800" noProof="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</a:t>
            </a:r>
            <a:r>
              <a:rPr lang="zh-TW" alt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53B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and above (with PCIe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expansion slots)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" name="Shape 492"/>
          <p:cNvSpPr txBox="1">
            <a:spLocks/>
          </p:cNvSpPr>
          <p:nvPr/>
        </p:nvSpPr>
        <p:spPr>
          <a:xfrm>
            <a:off x="911495" y="1657814"/>
            <a:ext cx="6995762" cy="42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00"/>
              </a:spcBef>
              <a:buClr>
                <a:schemeClr val="dk1"/>
              </a:buClr>
              <a:buSzPts val="2000"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QM2 also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has T sensor and heat sink to ensure disk health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913161" y="2111706"/>
            <a:ext cx="8435280" cy="49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 can be expanded with 2 additional M.2 SSD slots</a:t>
            </a:r>
            <a:endParaRPr sz="1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2"/>
          <p:cNvSpPr/>
          <p:nvPr/>
        </p:nvSpPr>
        <p:spPr>
          <a:xfrm>
            <a:off x="0" y="2370483"/>
            <a:ext cx="9144000" cy="2435088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xfrm>
            <a:off x="0" y="2746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 Steps to expand 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group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0" name="Shape 500"/>
          <p:cNvSpPr txBox="1"/>
          <p:nvPr/>
        </p:nvSpPr>
        <p:spPr>
          <a:xfrm>
            <a:off x="254172" y="4866941"/>
            <a:ext cx="8420253" cy="31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1000" b="1" dirty="0" smtClean="0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expansion can be conducted online, while upgrading to Qtier temporarily suspends services to move metadata to SSD</a:t>
            </a:r>
            <a:endParaRPr sz="1000" b="1" dirty="0">
              <a:solidFill>
                <a:srgbClr val="F2F2F2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611967" y="1101825"/>
            <a:ext cx="7752522" cy="1692491"/>
            <a:chOff x="4857752" y="1337487"/>
            <a:chExt cx="2329260" cy="515780"/>
          </a:xfrm>
        </p:grpSpPr>
        <p:sp>
          <p:nvSpPr>
            <p:cNvPr id="10" name="平行四邊形 9"/>
            <p:cNvSpPr/>
            <p:nvPr/>
          </p:nvSpPr>
          <p:spPr>
            <a:xfrm>
              <a:off x="4857752" y="1337487"/>
              <a:ext cx="2329260" cy="515780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81439" y="1531332"/>
            <a:ext cx="7737613" cy="768863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1089979" y="2286464"/>
            <a:ext cx="6554631" cy="55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Follow the wizard to select new disks</a:t>
            </a:r>
            <a:endParaRPr sz="1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922" y="920080"/>
            <a:ext cx="571692" cy="573330"/>
          </a:xfrm>
          <a:prstGeom prst="rect">
            <a:avLst/>
          </a:prstGeom>
          <a:noFill/>
        </p:spPr>
      </p:pic>
      <p:pic>
        <p:nvPicPr>
          <p:cNvPr id="17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46947" y="1464259"/>
            <a:ext cx="571691" cy="573329"/>
          </a:xfrm>
          <a:prstGeom prst="rect">
            <a:avLst/>
          </a:prstGeom>
          <a:noFill/>
        </p:spPr>
      </p:pic>
      <p:pic>
        <p:nvPicPr>
          <p:cNvPr id="18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34296" y="2129030"/>
            <a:ext cx="571691" cy="573329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 l="12073" t="7660" r="12336" b="5895"/>
          <a:stretch>
            <a:fillRect/>
          </a:stretch>
        </p:blipFill>
        <p:spPr bwMode="auto">
          <a:xfrm>
            <a:off x="686162" y="2737653"/>
            <a:ext cx="3732029" cy="211222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Shape 352"/>
          <p:cNvPicPr preferRelativeResize="0"/>
          <p:nvPr/>
        </p:nvPicPr>
        <p:blipFill rotWithShape="1">
          <a:blip r:embed="rId7">
            <a:alphaModFix/>
          </a:blip>
          <a:srcRect b="7"/>
          <a:stretch/>
        </p:blipFill>
        <p:spPr>
          <a:xfrm>
            <a:off x="4581774" y="2709982"/>
            <a:ext cx="3721395" cy="212895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hape 499"/>
          <p:cNvSpPr txBox="1">
            <a:spLocks/>
          </p:cNvSpPr>
          <p:nvPr/>
        </p:nvSpPr>
        <p:spPr>
          <a:xfrm>
            <a:off x="1560433" y="1115535"/>
            <a:ext cx="8229600" cy="46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Insert new disks into NAS</a:t>
            </a:r>
          </a:p>
        </p:txBody>
      </p:sp>
      <p:sp>
        <p:nvSpPr>
          <p:cNvPr id="21" name="Shape 499"/>
          <p:cNvSpPr txBox="1">
            <a:spLocks/>
          </p:cNvSpPr>
          <p:nvPr/>
        </p:nvSpPr>
        <p:spPr>
          <a:xfrm>
            <a:off x="1293495" y="1524461"/>
            <a:ext cx="6816836" cy="71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Storage/Snapshot &gt; Storage Pool Management &gt;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Expand Storage Pool &gt; Expand or Upgrade to </a:t>
            </a:r>
            <a:r>
              <a:rPr kumimoji="0" lang="en-US" altLang="zh-TW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Qtier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4" name="Picture 2" descr="C:\Users\Han Tsai\Desktop\NAS擴充_PPT直播\放大鏡_1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3055664" y="2653747"/>
            <a:ext cx="1310802" cy="1331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93"/>
          <p:cNvSpPr txBox="1"/>
          <p:nvPr/>
        </p:nvSpPr>
        <p:spPr>
          <a:xfrm>
            <a:off x="645014" y="1261642"/>
            <a:ext cx="7834477" cy="751034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Shape 232"/>
          <p:cNvSpPr/>
          <p:nvPr/>
        </p:nvSpPr>
        <p:spPr>
          <a:xfrm>
            <a:off x="0" y="2623939"/>
            <a:ext cx="9144000" cy="2281032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Shape 507"/>
          <p:cNvSpPr/>
          <p:nvPr/>
        </p:nvSpPr>
        <p:spPr>
          <a:xfrm>
            <a:off x="3995935" y="3274259"/>
            <a:ext cx="2351283" cy="1459223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Shape 508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3924462" y="3355044"/>
            <a:ext cx="875969" cy="833843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Shape 509"/>
          <p:cNvSpPr txBox="1">
            <a:spLocks noGrp="1"/>
          </p:cNvSpPr>
          <p:nvPr>
            <p:ph type="title"/>
          </p:nvPr>
        </p:nvSpPr>
        <p:spPr>
          <a:xfrm>
            <a:off x="0" y="34690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Microsoft JhengHei"/>
              </a:rPr>
              <a:t>Add hot spare disks for additional protection</a:t>
            </a:r>
            <a:endParaRPr sz="3200" i="0" u="none" strike="noStrike" cap="none" dirty="0">
              <a:solidFill>
                <a:schemeClr val="lt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Microsoft JhengHei"/>
            </a:endParaRPr>
          </a:p>
        </p:txBody>
      </p:sp>
      <p:pic>
        <p:nvPicPr>
          <p:cNvPr id="511" name="Shape 511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4697489" y="3355044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5417569" y="3355044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5009524" y="3715084"/>
            <a:ext cx="875969" cy="833843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Shape 514"/>
          <p:cNvSpPr/>
          <p:nvPr/>
        </p:nvSpPr>
        <p:spPr>
          <a:xfrm>
            <a:off x="6444208" y="3284546"/>
            <a:ext cx="2351283" cy="1459223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Shape 515" descr="相關圖片"/>
          <p:cNvPicPr preferRelativeResize="0"/>
          <p:nvPr/>
        </p:nvPicPr>
        <p:blipFill rotWithShape="1">
          <a:blip r:embed="rId4">
            <a:alphaModFix/>
          </a:blip>
          <a:srcRect b="14286"/>
          <a:stretch/>
        </p:blipFill>
        <p:spPr>
          <a:xfrm>
            <a:off x="1835695" y="3058235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Shape 516" descr="相關圖片"/>
          <p:cNvPicPr preferRelativeResize="0"/>
          <p:nvPr/>
        </p:nvPicPr>
        <p:blipFill rotWithShape="1">
          <a:blip r:embed="rId4">
            <a:alphaModFix/>
          </a:blip>
          <a:srcRect b="14286"/>
          <a:stretch/>
        </p:blipFill>
        <p:spPr>
          <a:xfrm>
            <a:off x="2699791" y="3058235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6516216" y="3346267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Shape 520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7212293" y="3346267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Shape 521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7932373" y="3346267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Shape 522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6708237" y="3706307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 descr="相關圖片"/>
          <p:cNvPicPr preferRelativeResize="0"/>
          <p:nvPr/>
        </p:nvPicPr>
        <p:blipFill rotWithShape="1">
          <a:blip r:embed="rId5">
            <a:alphaModFix/>
          </a:blip>
          <a:srcRect b="14286"/>
          <a:stretch/>
        </p:blipFill>
        <p:spPr>
          <a:xfrm>
            <a:off x="7500325" y="3716593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 descr="相關圖片"/>
          <p:cNvPicPr preferRelativeResize="0"/>
          <p:nvPr/>
        </p:nvPicPr>
        <p:blipFill rotWithShape="1">
          <a:blip r:embed="rId5">
            <a:alphaModFix/>
          </a:blip>
          <a:srcRect b="14288"/>
          <a:stretch/>
        </p:blipFill>
        <p:spPr>
          <a:xfrm>
            <a:off x="4245617" y="3725370"/>
            <a:ext cx="875969" cy="833843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Shape 525"/>
          <p:cNvSpPr/>
          <p:nvPr/>
        </p:nvSpPr>
        <p:spPr>
          <a:xfrm rot="10800000" flipH="1">
            <a:off x="3563888" y="3274258"/>
            <a:ext cx="4472176" cy="399610"/>
          </a:xfrm>
          <a:prstGeom prst="leftUpArrow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Shape 526"/>
          <p:cNvSpPr/>
          <p:nvPr/>
        </p:nvSpPr>
        <p:spPr>
          <a:xfrm flipH="1">
            <a:off x="2267743" y="3922332"/>
            <a:ext cx="2081875" cy="342526"/>
          </a:xfrm>
          <a:prstGeom prst="leftUpArrow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414"/>
          <p:cNvSpPr/>
          <p:nvPr/>
        </p:nvSpPr>
        <p:spPr>
          <a:xfrm>
            <a:off x="180329" y="3469653"/>
            <a:ext cx="1557358" cy="6252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Shape 517"/>
          <p:cNvSpPr txBox="1"/>
          <p:nvPr/>
        </p:nvSpPr>
        <p:spPr>
          <a:xfrm>
            <a:off x="210346" y="3446468"/>
            <a:ext cx="1468871" cy="496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ts val="2000"/>
              <a:buFont typeface="Arial"/>
              <a:buNone/>
            </a:pPr>
            <a:r>
              <a:rPr lang="en-US" altLang="zh-TW" sz="16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Global</a:t>
            </a:r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ts val="2000"/>
              <a:buFont typeface="Arial"/>
              <a:buNone/>
            </a:pPr>
            <a:r>
              <a:rPr lang="en-US" altLang="zh-TW" sz="16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Hot Spare</a:t>
            </a:r>
            <a:endParaRPr sz="1600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757629" y="1304204"/>
            <a:ext cx="8435280" cy="756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SzPts val="2000"/>
            </a:pP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Hot Spare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en-US" alt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When a disk in the RAID 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becomes unavailable, system </a:t>
            </a:r>
            <a:endParaRPr lang="en-US" altLang="zh-TW" sz="1800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lvl="0" indent="-342900">
              <a:spcBef>
                <a:spcPts val="0"/>
              </a:spcBef>
              <a:buSzPts val="2000"/>
            </a:pPr>
            <a:r>
              <a:rPr lang="en-US" alt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will auto use hot spare disk to replace the faulty disk </a:t>
            </a:r>
            <a:endParaRPr lang="en-US" altLang="zh-TW" sz="1800" i="0" u="none" strike="noStrike" cap="none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" name="Shape 93"/>
          <p:cNvSpPr txBox="1"/>
          <p:nvPr/>
        </p:nvSpPr>
        <p:spPr>
          <a:xfrm>
            <a:off x="658268" y="2070026"/>
            <a:ext cx="7826094" cy="751034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Shape 510"/>
          <p:cNvSpPr txBox="1">
            <a:spLocks/>
          </p:cNvSpPr>
          <p:nvPr/>
        </p:nvSpPr>
        <p:spPr>
          <a:xfrm>
            <a:off x="768762" y="2024558"/>
            <a:ext cx="7919353" cy="867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RAID 1/5/6/10 support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</a:t>
            </a:r>
            <a:r>
              <a:rPr kumimoji="0" lang="en-US" altLang="zh-TW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ocal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hot spare</a:t>
            </a:r>
            <a:endParaRPr kumimoji="0" lang="en-US" altLang="zh-TW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lvl="0" indent="-342900">
              <a:spcBef>
                <a:spcPts val="400"/>
              </a:spcBef>
              <a:buClr>
                <a:schemeClr val="dk1"/>
              </a:buClr>
              <a:buSzPts val="2000"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With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multiple RAID or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RAID 50/60, global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hot spare is also supported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3971086" y="2919304"/>
            <a:ext cx="4771704" cy="28111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6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RAID 50/60 </a:t>
            </a:r>
            <a:r>
              <a:rPr lang="en-US" altLang="zh-TW" sz="1600" b="1" i="0" u="none" strike="noStrike" cap="none" dirty="0" smtClean="0">
                <a:solidFill>
                  <a:schemeClr val="lt1"/>
                </a:solidFill>
                <a:latin typeface="+mj-lt"/>
                <a:ea typeface="微軟正黑體" pitchFamily="34" charset="-120"/>
                <a:sym typeface="Arial"/>
              </a:rPr>
              <a:t>Pool</a:t>
            </a:r>
            <a:endParaRPr sz="1600" dirty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32"/>
          <p:cNvSpPr/>
          <p:nvPr/>
        </p:nvSpPr>
        <p:spPr>
          <a:xfrm>
            <a:off x="0" y="2370482"/>
            <a:ext cx="9144000" cy="2589143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-417445" y="1282904"/>
            <a:ext cx="8816009" cy="513244"/>
            <a:chOff x="4857752" y="1337487"/>
            <a:chExt cx="2329260" cy="511841"/>
          </a:xfrm>
        </p:grpSpPr>
        <p:sp>
          <p:nvSpPr>
            <p:cNvPr id="8" name="平行四邊形 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533" name="Shape 533"/>
          <p:cNvSpPr txBox="1">
            <a:spLocks noGrp="1"/>
          </p:cNvSpPr>
          <p:nvPr>
            <p:ph type="title"/>
          </p:nvPr>
        </p:nvSpPr>
        <p:spPr>
          <a:xfrm>
            <a:off x="0" y="27490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 steps to configure hot spare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-528432" y="1887534"/>
            <a:ext cx="8961784" cy="768352"/>
            <a:chOff x="4857752" y="1337487"/>
            <a:chExt cx="2329260" cy="511841"/>
          </a:xfrm>
        </p:grpSpPr>
        <p:sp>
          <p:nvSpPr>
            <p:cNvPr id="11" name="平行四邊形 1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3" name="Shape 534"/>
          <p:cNvSpPr txBox="1">
            <a:spLocks/>
          </p:cNvSpPr>
          <p:nvPr/>
        </p:nvSpPr>
        <p:spPr>
          <a:xfrm>
            <a:off x="829816" y="1352970"/>
            <a:ext cx="6692726" cy="62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Insert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new disks into NAS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Shape 534"/>
          <p:cNvSpPr txBox="1">
            <a:spLocks/>
          </p:cNvSpPr>
          <p:nvPr/>
        </p:nvSpPr>
        <p:spPr>
          <a:xfrm>
            <a:off x="829109" y="1878814"/>
            <a:ext cx="8435280" cy="1032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Storage/Snapshot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&gt; Storage Pool Management &gt;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RAID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Group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 &gt; 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Manage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&gt;Set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Hot Spare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-1212574" y="2707511"/>
            <a:ext cx="7628284" cy="1688426"/>
            <a:chOff x="4857752" y="1337487"/>
            <a:chExt cx="2329260" cy="511841"/>
          </a:xfrm>
        </p:grpSpPr>
        <p:sp>
          <p:nvSpPr>
            <p:cNvPr id="17" name="平行四邊形 1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898231" y="2843851"/>
            <a:ext cx="3868355" cy="193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</a:pP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Disk/VJBOD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TW" sz="1800" i="0" u="none" strike="noStrike" cap="none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</a:pP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&gt; Select a free disk</a:t>
            </a:r>
          </a:p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</a:pP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&gt; Action</a:t>
            </a:r>
          </a:p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</a:pP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&gt; 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Set as Spare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8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endParaRPr sz="1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4454" y="2351180"/>
            <a:ext cx="5062119" cy="249456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952" y="1275304"/>
            <a:ext cx="572390" cy="574030"/>
          </a:xfrm>
          <a:prstGeom prst="rect">
            <a:avLst/>
          </a:prstGeom>
          <a:noFill/>
        </p:spPr>
      </p:pic>
      <p:pic>
        <p:nvPicPr>
          <p:cNvPr id="24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78951" y="1994254"/>
            <a:ext cx="572389" cy="574029"/>
          </a:xfrm>
          <a:prstGeom prst="rect">
            <a:avLst/>
          </a:prstGeom>
          <a:noFill/>
        </p:spPr>
      </p:pic>
      <p:pic>
        <p:nvPicPr>
          <p:cNvPr id="25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78951" y="2868962"/>
            <a:ext cx="572389" cy="574029"/>
          </a:xfrm>
          <a:prstGeom prst="rect">
            <a:avLst/>
          </a:prstGeom>
          <a:noFill/>
        </p:spPr>
      </p:pic>
      <p:pic>
        <p:nvPicPr>
          <p:cNvPr id="26" name="Picture 2" descr="C:\Users\Han Tsai\Desktop\NAS擴充_PPT直播\放大鏡_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814028" y="3377881"/>
            <a:ext cx="1310801" cy="1331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-536714" y="1260210"/>
            <a:ext cx="9680713" cy="787835"/>
            <a:chOff x="4857752" y="1337487"/>
            <a:chExt cx="2329260" cy="511841"/>
          </a:xfrm>
        </p:grpSpPr>
        <p:sp>
          <p:nvSpPr>
            <p:cNvPr id="8" name="平行四邊形 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6" name="Shape 232"/>
          <p:cNvSpPr/>
          <p:nvPr/>
        </p:nvSpPr>
        <p:spPr>
          <a:xfrm>
            <a:off x="0" y="2927075"/>
            <a:ext cx="9144000" cy="1794024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Shape 540"/>
          <p:cNvSpPr txBox="1">
            <a:spLocks noGrp="1"/>
          </p:cNvSpPr>
          <p:nvPr>
            <p:ph type="title"/>
          </p:nvPr>
        </p:nvSpPr>
        <p:spPr>
          <a:xfrm>
            <a:off x="0" y="2890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Add JBOD if one NAS is not enough 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42" name="Shape 542" descr="「usb 3.1 external hard drive」的圖片搜尋結果"/>
          <p:cNvPicPr preferRelativeResize="0"/>
          <p:nvPr/>
        </p:nvPicPr>
        <p:blipFill rotWithShape="1">
          <a:blip r:embed="rId3">
            <a:alphaModFix/>
          </a:blip>
          <a:srcRect t="20689"/>
          <a:stretch/>
        </p:blipFill>
        <p:spPr>
          <a:xfrm>
            <a:off x="162170" y="2964250"/>
            <a:ext cx="2736304" cy="2012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541"/>
          <p:cNvSpPr txBox="1">
            <a:spLocks/>
          </p:cNvSpPr>
          <p:nvPr/>
        </p:nvSpPr>
        <p:spPr>
          <a:xfrm>
            <a:off x="589949" y="1344825"/>
            <a:ext cx="8029409" cy="786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rgbClr val="0070C0"/>
              </a:buClr>
              <a:buSzPts val="2200"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icrosoft JhengHei"/>
                <a:cs typeface="Microsoft JhengHei"/>
                <a:sym typeface="Microsoft JhengHei"/>
              </a:rPr>
              <a:t>Scenario:  As Mike's </a:t>
            </a:r>
            <a:r>
              <a:rPr kumimoji="0" lang="en-US" altLang="zh-TW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icrosoft JhengHei"/>
                <a:cs typeface="Microsoft JhengHei"/>
                <a:sym typeface="Microsoft JhengHei"/>
              </a:rPr>
              <a:t>YouTuber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icrosoft JhengHei"/>
                <a:cs typeface="Microsoft JhengHei"/>
                <a:sym typeface="Microsoft JhengHei"/>
              </a:rPr>
              <a:t> career soars,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icrosoft JhengHei"/>
                <a:cs typeface="Microsoft JhengHei"/>
                <a:sym typeface="Microsoft JhengHei"/>
              </a:rPr>
              <a:t> he now needs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icrosoft JhengHei"/>
                <a:cs typeface="Microsoft JhengHei"/>
                <a:sym typeface="Microsoft JhengHei"/>
              </a:rPr>
              <a:t>a </a:t>
            </a:r>
            <a:r>
              <a:rPr lang="en-US" altLang="zh-TW" sz="18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storage to</a:t>
            </a:r>
          </a:p>
          <a:p>
            <a:pPr marL="180975" lvl="0" indent="-180975">
              <a:buClr>
                <a:srgbClr val="0070C0"/>
              </a:buClr>
              <a:buSzPts val="2200"/>
              <a:defRPr/>
            </a:pPr>
            <a:r>
              <a:rPr lang="zh-TW" altLang="en-US" sz="18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                </a:t>
            </a:r>
            <a:r>
              <a:rPr lang="en-US" altLang="zh-TW" sz="18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back up and archive data.</a:t>
            </a:r>
            <a:endParaRPr kumimoji="0" lang="en-US" altLang="zh-TW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686235" y="2104916"/>
            <a:ext cx="7771965" cy="906635"/>
            <a:chOff x="500036" y="2263278"/>
            <a:chExt cx="7771965" cy="906635"/>
          </a:xfrm>
        </p:grpSpPr>
        <p:sp>
          <p:nvSpPr>
            <p:cNvPr id="24" name="平行四邊形 23"/>
            <p:cNvSpPr/>
            <p:nvPr/>
          </p:nvSpPr>
          <p:spPr>
            <a:xfrm>
              <a:off x="1115841" y="2645027"/>
              <a:ext cx="7156160" cy="524886"/>
            </a:xfrm>
            <a:prstGeom prst="parallelogram">
              <a:avLst>
                <a:gd name="adj" fmla="val 5343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5" name="群組 12"/>
            <p:cNvGrpSpPr/>
            <p:nvPr/>
          </p:nvGrpSpPr>
          <p:grpSpPr>
            <a:xfrm>
              <a:off x="500036" y="2285998"/>
              <a:ext cx="2280579" cy="441624"/>
              <a:chOff x="4857753" y="1337487"/>
              <a:chExt cx="2253304" cy="452023"/>
            </a:xfrm>
          </p:grpSpPr>
          <p:sp>
            <p:nvSpPr>
              <p:cNvPr id="27" name="平行四邊形 26"/>
              <p:cNvSpPr/>
              <p:nvPr/>
            </p:nvSpPr>
            <p:spPr>
              <a:xfrm>
                <a:off x="4857753" y="1357305"/>
                <a:ext cx="1855622" cy="432205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021429" y="1337487"/>
                <a:ext cx="2089628" cy="378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1800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endParaRPr>
              </a:p>
            </p:txBody>
          </p:sp>
        </p:grpSp>
        <p:sp>
          <p:nvSpPr>
            <p:cNvPr id="26" name="Shape 163"/>
            <p:cNvSpPr txBox="1">
              <a:spLocks/>
            </p:cNvSpPr>
            <p:nvPr/>
          </p:nvSpPr>
          <p:spPr>
            <a:xfrm>
              <a:off x="761542" y="2263278"/>
              <a:ext cx="1625604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en-US" altLang="zh-TW" sz="1800" b="1" dirty="0" smtClean="0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Challenge: </a:t>
              </a:r>
            </a:p>
          </p:txBody>
        </p:sp>
      </p:grp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1718943" y="2541302"/>
            <a:ext cx="8784976" cy="54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/>
            <a:r>
              <a:rPr lang="en-US" sz="1800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When RAID cannot be expanded further, how to expand?</a:t>
            </a:r>
            <a:endParaRPr sz="1800" i="0" u="none" strike="noStrike" cap="none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Shape 92"/>
          <p:cNvSpPr txBox="1"/>
          <p:nvPr/>
        </p:nvSpPr>
        <p:spPr>
          <a:xfrm>
            <a:off x="3361956" y="3585712"/>
            <a:ext cx="4873772" cy="431598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449263" lvl="0" indent="-358775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en-US" altLang="zh-TW" sz="1700" b="1" dirty="0" smtClean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Use</a:t>
            </a:r>
            <a:r>
              <a:rPr lang="zh-TW" altLang="en-US" sz="1700" b="1" dirty="0" smtClean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700" b="1" dirty="0" smtClean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USB/SAS/Thunderbolt JBOD</a:t>
            </a:r>
          </a:p>
        </p:txBody>
      </p:sp>
      <p:sp>
        <p:nvSpPr>
          <p:cNvPr id="35" name="Shape 92"/>
          <p:cNvSpPr txBox="1"/>
          <p:nvPr/>
        </p:nvSpPr>
        <p:spPr>
          <a:xfrm>
            <a:off x="3377556" y="4076512"/>
            <a:ext cx="4858171" cy="431598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342900" lvl="0" indent="-252413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en-US" altLang="zh-TW" sz="1700" b="1" dirty="0" smtClean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Use</a:t>
            </a:r>
            <a:r>
              <a:rPr lang="zh-TW" altLang="en-US" sz="1700" b="1" dirty="0" smtClean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700" b="1" dirty="0" smtClean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USB 3.1/Thunderbolt External Storage 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3080247" y="3144135"/>
            <a:ext cx="2230887" cy="642942"/>
            <a:chOff x="549738" y="2268958"/>
            <a:chExt cx="2230887" cy="642942"/>
          </a:xfrm>
        </p:grpSpPr>
        <p:grpSp>
          <p:nvGrpSpPr>
            <p:cNvPr id="30" name="群組 12"/>
            <p:cNvGrpSpPr/>
            <p:nvPr/>
          </p:nvGrpSpPr>
          <p:grpSpPr>
            <a:xfrm>
              <a:off x="549738" y="2285998"/>
              <a:ext cx="2230887" cy="436785"/>
              <a:chOff x="4906855" y="1337487"/>
              <a:chExt cx="2204202" cy="447070"/>
            </a:xfrm>
          </p:grpSpPr>
          <p:sp>
            <p:nvSpPr>
              <p:cNvPr id="32" name="平行四邊形 31"/>
              <p:cNvSpPr/>
              <p:nvPr/>
            </p:nvSpPr>
            <p:spPr>
              <a:xfrm>
                <a:off x="4906855" y="1367479"/>
                <a:ext cx="1899004" cy="417078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5021429" y="1337487"/>
                <a:ext cx="2089628" cy="346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1600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endParaRPr>
              </a:p>
            </p:txBody>
          </p:sp>
        </p:grpSp>
        <p:sp>
          <p:nvSpPr>
            <p:cNvPr id="31" name="Shape 163"/>
            <p:cNvSpPr txBox="1">
              <a:spLocks/>
            </p:cNvSpPr>
            <p:nvPr/>
          </p:nvSpPr>
          <p:spPr>
            <a:xfrm>
              <a:off x="885972" y="2268958"/>
              <a:ext cx="1552853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en-US" altLang="zh-TW" sz="1800" b="1" dirty="0" smtClean="0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Solutions: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32"/>
          <p:cNvSpPr/>
          <p:nvPr/>
        </p:nvSpPr>
        <p:spPr>
          <a:xfrm>
            <a:off x="0" y="1500808"/>
            <a:ext cx="9144000" cy="3190462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0" y="2962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Expansion Units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549" name="Shape 549"/>
          <p:cNvGraphicFramePr/>
          <p:nvPr/>
        </p:nvGraphicFramePr>
        <p:xfrm>
          <a:off x="160358" y="1271237"/>
          <a:ext cx="8856975" cy="2685045"/>
        </p:xfrm>
        <a:graphic>
          <a:graphicData uri="http://schemas.openxmlformats.org/drawingml/2006/table">
            <a:tbl>
              <a:tblPr firstRow="1" bandRow="1"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{638DC852-B4F4-403D-91EE-87527D747147}</a:tableStyleId>
              </a:tblPr>
              <a:tblGrid>
                <a:gridCol w="1872200"/>
                <a:gridCol w="2232250"/>
                <a:gridCol w="2304250"/>
                <a:gridCol w="2448275"/>
              </a:tblGrid>
              <a:tr h="36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Interface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USB 3.0 </a:t>
                      </a:r>
                      <a:r>
                        <a:rPr 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(UX)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SAS </a:t>
                      </a:r>
                      <a:r>
                        <a:rPr 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(REXP)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Thunderbolt 2 </a:t>
                      </a:r>
                      <a:r>
                        <a:rPr 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(TX)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2060"/>
                    </a:solidFill>
                  </a:tcPr>
                </a:tc>
              </a:tr>
              <a:tr h="419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Major Use for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Tower</a:t>
                      </a:r>
                      <a:r>
                        <a:rPr lang="en-US" sz="1400" b="1" baseline="0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NAS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 err="1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Rack</a:t>
                      </a:r>
                      <a:r>
                        <a:rPr lang="en-US" altLang="zh-TW" sz="1400" b="1" baseline="0" dirty="0" err="1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mount</a:t>
                      </a:r>
                      <a:r>
                        <a:rPr lang="en-US" altLang="zh-TW" sz="1400" b="1" baseline="0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NAS 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Thunderbolt  NAS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</a:tr>
              <a:tr h="419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Maximum</a:t>
                      </a:r>
                      <a:r>
                        <a:rPr lang="en-US" sz="1400" b="1" baseline="0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Slots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1400" b="1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12 (</a:t>
                      </a:r>
                      <a:r>
                        <a:rPr lang="zh-TW" sz="1400" b="1" i="0">
                          <a:solidFill>
                            <a:schemeClr val="dk1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UX-1200U-RP)</a:t>
                      </a:r>
                      <a:endParaRPr sz="1400" b="1" i="0">
                        <a:solidFill>
                          <a:schemeClr val="dk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16 (REXP-1620U-RP)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8 (TX-800P)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</a:tr>
              <a:tr h="419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Theory Speed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5Gb/s</a:t>
                      </a:r>
                      <a:endParaRPr sz="1400" b="1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12Gb/s </a:t>
                      </a:r>
                      <a:r>
                        <a:rPr lang="en-US" alt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or</a:t>
                      </a:r>
                      <a:r>
                        <a:rPr 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zh-TW" sz="1400" b="1" dirty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6Gb/s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20Gb/s</a:t>
                      </a:r>
                      <a:endParaRPr sz="1400" b="1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Connection Method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Direct Connect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Direct Connect/Daisy Chain 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Direct Connect/Daisy Chain </a:t>
                      </a:r>
                      <a:endParaRPr lang="en-US" altLang="zh-TW"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</a:tr>
              <a:tr h="549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Scenario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File server expansion or archiving</a:t>
                      </a:r>
                      <a:r>
                        <a:rPr lang="en-US" altLang="zh-TW" sz="1400" b="1" baseline="0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storage</a:t>
                      </a:r>
                      <a:endParaRPr sz="1400" b="1" dirty="0">
                        <a:solidFill>
                          <a:schemeClr val="tx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Deploy high capacity</a:t>
                      </a:r>
                      <a:r>
                        <a:rPr lang="en-US" altLang="zh-TW" sz="1400" b="1" baseline="0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storage from the start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Deploy high capacity</a:t>
                      </a:r>
                      <a:r>
                        <a:rPr lang="en-US" altLang="zh-TW" sz="1400" b="1" baseline="0" dirty="0" smtClean="0"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video editing server</a:t>
                      </a:r>
                      <a:endParaRPr sz="14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sp>
        <p:nvSpPr>
          <p:cNvPr id="551" name="Shape 551"/>
          <p:cNvSpPr txBox="1"/>
          <p:nvPr/>
        </p:nvSpPr>
        <p:spPr>
          <a:xfrm>
            <a:off x="54651" y="4771276"/>
            <a:ext cx="8669756" cy="31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 connect </a:t>
            </a:r>
            <a:r>
              <a:rPr 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REXP</a:t>
            </a:r>
            <a:r>
              <a:rPr lang="zh-TW" sz="10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-1620U-RP </a:t>
            </a:r>
            <a:r>
              <a:rPr lang="en-US" alt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 </a:t>
            </a:r>
            <a:r>
              <a:rPr 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0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6Gb/s SAS NAS </a:t>
            </a:r>
            <a:r>
              <a:rPr lang="en-US" alt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or other </a:t>
            </a:r>
            <a:r>
              <a:rPr 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zh-TW" sz="10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Gb/s SAS </a:t>
            </a:r>
            <a:r>
              <a:rPr lang="en-US" alt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expansion unit, additional </a:t>
            </a:r>
            <a:r>
              <a:rPr 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12</a:t>
            </a:r>
            <a:r>
              <a:rPr lang="zh-TW" sz="10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Gb/s </a:t>
            </a:r>
            <a:r>
              <a:rPr lang="en-US" alt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</a:t>
            </a:r>
            <a:r>
              <a:rPr 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0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6Gb/s </a:t>
            </a:r>
            <a:r>
              <a:rPr lang="en-US" alt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converter is required.</a:t>
            </a:r>
            <a:endParaRPr sz="10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8583" y="4025126"/>
            <a:ext cx="8822069" cy="541194"/>
          </a:xfrm>
          <a:prstGeom prst="rect">
            <a:avLst/>
          </a:prstGeom>
          <a:solidFill>
            <a:srgbClr val="0097A7"/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0" name="Shape 550"/>
          <p:cNvSpPr txBox="1"/>
          <p:nvPr/>
        </p:nvSpPr>
        <p:spPr>
          <a:xfrm>
            <a:off x="312400" y="4044213"/>
            <a:ext cx="8473819" cy="47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Daisy Chain</a:t>
            </a:r>
            <a:r>
              <a:rPr lang="zh-TW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Connect a JBOD to another JBOD that is already connected to host, so the maximum connection count will not limited to # of physical interfaces of host</a:t>
            </a:r>
            <a:endParaRPr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232"/>
          <p:cNvSpPr/>
          <p:nvPr/>
        </p:nvSpPr>
        <p:spPr>
          <a:xfrm>
            <a:off x="0" y="2961861"/>
            <a:ext cx="9144000" cy="1888438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Shape 556"/>
          <p:cNvSpPr txBox="1">
            <a:spLocks noGrp="1"/>
          </p:cNvSpPr>
          <p:nvPr>
            <p:ph type="title"/>
          </p:nvPr>
        </p:nvSpPr>
        <p:spPr>
          <a:xfrm>
            <a:off x="0" y="3898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Linear expansion or new storage pool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58" name="Shape 558"/>
          <p:cNvGrpSpPr/>
          <p:nvPr/>
        </p:nvGrpSpPr>
        <p:grpSpPr>
          <a:xfrm>
            <a:off x="2391433" y="2809225"/>
            <a:ext cx="6697479" cy="2602404"/>
            <a:chOff x="1475656" y="2067694"/>
            <a:chExt cx="7253064" cy="2818284"/>
          </a:xfrm>
        </p:grpSpPr>
        <p:pic>
          <p:nvPicPr>
            <p:cNvPr id="559" name="Shape 559" descr="https://www.qnap.com/i/_attach_file/product/photo/800_500/227_1451992684_TVS-EC1280U-SAS-RP_Fron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75656" y="2643758"/>
              <a:ext cx="3571597" cy="2232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Shape 560" descr="https://www.qnap.com/i/_attach_file/product/photo/800_500/227_1451992684_TVS-EC1280U-SAS-RP_Fron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04048" y="2571750"/>
              <a:ext cx="3702765" cy="23142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1" name="Shape 561"/>
            <p:cNvSpPr/>
            <p:nvPr/>
          </p:nvSpPr>
          <p:spPr>
            <a:xfrm>
              <a:off x="1763688" y="3507854"/>
              <a:ext cx="3024336" cy="576064"/>
            </a:xfrm>
            <a:prstGeom prst="rect">
              <a:avLst/>
            </a:prstGeom>
            <a:solidFill>
              <a:srgbClr val="92D05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Shape 562"/>
            <p:cNvSpPr/>
            <p:nvPr/>
          </p:nvSpPr>
          <p:spPr>
            <a:xfrm>
              <a:off x="5292080" y="3507854"/>
              <a:ext cx="3096344" cy="576064"/>
            </a:xfrm>
            <a:prstGeom prst="rect">
              <a:avLst/>
            </a:prstGeom>
            <a:solidFill>
              <a:srgbClr val="92D05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3" name="Shape 563" descr="https://www.qnap.com/i/_attach_file/product/photo/800_500/180_1436783716_1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33664" y="2067694"/>
              <a:ext cx="3528392" cy="2205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Shape 564"/>
            <p:cNvSpPr/>
            <p:nvPr/>
          </p:nvSpPr>
          <p:spPr>
            <a:xfrm>
              <a:off x="4245573" y="2925445"/>
              <a:ext cx="2885161" cy="545841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5" name="Shape 565" descr="相關圖片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55976" y="3579862"/>
              <a:ext cx="710208" cy="710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Shape 566" descr="「Green check png」的圖片搜尋結果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72400" y="3651870"/>
              <a:ext cx="556320" cy="556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Shape 567" descr="「Green check png」的圖片搜尋結果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74780" y="3081399"/>
              <a:ext cx="556319" cy="55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8" name="Shape 568"/>
            <p:cNvSpPr/>
            <p:nvPr/>
          </p:nvSpPr>
          <p:spPr>
            <a:xfrm rot="2074504">
              <a:off x="6005000" y="2663249"/>
              <a:ext cx="1152128" cy="504056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ln w="1270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9" name="Shape 56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24842" y="2881332"/>
            <a:ext cx="2339752" cy="1800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</p:pic>
      <p:sp>
        <p:nvSpPr>
          <p:cNvPr id="570" name="Shape 570"/>
          <p:cNvSpPr/>
          <p:nvPr/>
        </p:nvSpPr>
        <p:spPr>
          <a:xfrm>
            <a:off x="1669258" y="2785184"/>
            <a:ext cx="3600300" cy="864000"/>
          </a:xfrm>
          <a:prstGeom prst="wedgeRectCallout">
            <a:avLst>
              <a:gd name="adj1" fmla="val -59916"/>
              <a:gd name="adj2" fmla="val 40769"/>
            </a:avLst>
          </a:prstGeom>
          <a:solidFill>
            <a:srgbClr val="0097A7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When using expansion unit as backup or archiving server, new storage pool is recommended</a:t>
            </a:r>
            <a:endParaRPr sz="16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1" name="Shape 571"/>
          <p:cNvSpPr/>
          <p:nvPr/>
        </p:nvSpPr>
        <p:spPr>
          <a:xfrm>
            <a:off x="3365202" y="3713180"/>
            <a:ext cx="1224000" cy="360000"/>
          </a:xfrm>
          <a:prstGeom prst="notchedRightArrow">
            <a:avLst>
              <a:gd name="adj1" fmla="val 50000"/>
              <a:gd name="adj2" fmla="val 50000"/>
            </a:avLst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1016620" y="1265180"/>
            <a:ext cx="6868650" cy="787835"/>
            <a:chOff x="4857752" y="1337487"/>
            <a:chExt cx="2329260" cy="511841"/>
          </a:xfrm>
        </p:grpSpPr>
        <p:sp>
          <p:nvSpPr>
            <p:cNvPr id="20" name="平行四邊形 1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2" name="Shape 557"/>
          <p:cNvSpPr txBox="1">
            <a:spLocks/>
          </p:cNvSpPr>
          <p:nvPr/>
        </p:nvSpPr>
        <p:spPr>
          <a:xfrm>
            <a:off x="1514368" y="1312911"/>
            <a:ext cx="6598172" cy="77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Liner: Combine New RAID with existing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RAID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Drawback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&gt;Any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failed RAID will affect entire storage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344048" y="2137473"/>
            <a:ext cx="8533015" cy="495694"/>
            <a:chOff x="4857752" y="1337487"/>
            <a:chExt cx="2329260" cy="511841"/>
          </a:xfrm>
        </p:grpSpPr>
        <p:sp>
          <p:nvSpPr>
            <p:cNvPr id="24" name="平行四邊形 23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6" name="Shape 557"/>
          <p:cNvSpPr txBox="1">
            <a:spLocks/>
          </p:cNvSpPr>
          <p:nvPr/>
        </p:nvSpPr>
        <p:spPr>
          <a:xfrm>
            <a:off x="616270" y="2200824"/>
            <a:ext cx="8987747" cy="50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200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New Storage Pool: Independent expansion units can roam between NAS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-1028698" y="1113181"/>
            <a:ext cx="10172698" cy="1743608"/>
            <a:chOff x="4737635" y="1337487"/>
            <a:chExt cx="2373422" cy="501147"/>
          </a:xfrm>
        </p:grpSpPr>
        <p:sp>
          <p:nvSpPr>
            <p:cNvPr id="20" name="平行四邊形 19"/>
            <p:cNvSpPr/>
            <p:nvPr/>
          </p:nvSpPr>
          <p:spPr>
            <a:xfrm>
              <a:off x="4737635" y="1352842"/>
              <a:ext cx="2224579" cy="45756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-1412065" y="1588126"/>
            <a:ext cx="7737613" cy="808624"/>
            <a:chOff x="4847494" y="1337487"/>
            <a:chExt cx="2329260" cy="501147"/>
          </a:xfrm>
        </p:grpSpPr>
        <p:sp>
          <p:nvSpPr>
            <p:cNvPr id="30" name="平行四邊形 29"/>
            <p:cNvSpPr/>
            <p:nvPr/>
          </p:nvSpPr>
          <p:spPr>
            <a:xfrm>
              <a:off x="4847494" y="1387553"/>
              <a:ext cx="2329260" cy="378598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8" name="Shape 92"/>
          <p:cNvSpPr txBox="1"/>
          <p:nvPr/>
        </p:nvSpPr>
        <p:spPr>
          <a:xfrm>
            <a:off x="4944717" y="1873526"/>
            <a:ext cx="3980623" cy="3274944"/>
          </a:xfrm>
          <a:prstGeom prst="rect">
            <a:avLst/>
          </a:prstGeom>
          <a:solidFill>
            <a:srgbClr val="EAF1D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3034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 Tips to manage expansion units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81" name="Shape 581" descr="https://www.qnap.com/i/_attach_file/product/photo/800_500/180_1436783716_1.png"/>
          <p:cNvPicPr preferRelativeResize="0"/>
          <p:nvPr/>
        </p:nvPicPr>
        <p:blipFill rotWithShape="1">
          <a:blip r:embed="rId3">
            <a:alphaModFix/>
          </a:blip>
          <a:srcRect b="32735"/>
          <a:stretch/>
        </p:blipFill>
        <p:spPr>
          <a:xfrm>
            <a:off x="5940152" y="1851670"/>
            <a:ext cx="2808312" cy="122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Shape 582" descr="https://www.qnap.com/i/_attach_file/product/photo/800_500/180_1436783716_1.png"/>
          <p:cNvPicPr preferRelativeResize="0"/>
          <p:nvPr/>
        </p:nvPicPr>
        <p:blipFill rotWithShape="1">
          <a:blip r:embed="rId4">
            <a:alphaModFix/>
          </a:blip>
          <a:srcRect t="24540" b="29414"/>
          <a:stretch/>
        </p:blipFill>
        <p:spPr>
          <a:xfrm>
            <a:off x="5940152" y="1848678"/>
            <a:ext cx="2808312" cy="805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群組 15"/>
          <p:cNvGrpSpPr/>
          <p:nvPr/>
        </p:nvGrpSpPr>
        <p:grpSpPr>
          <a:xfrm>
            <a:off x="5955062" y="3771890"/>
            <a:ext cx="2808312" cy="1267240"/>
            <a:chOff x="5940152" y="3001617"/>
            <a:chExt cx="2808312" cy="1267240"/>
          </a:xfrm>
        </p:grpSpPr>
        <p:pic>
          <p:nvPicPr>
            <p:cNvPr id="579" name="Shape 579" descr="https://www.qnap.com/i/_attach_file/product/photo/800_500/180_1436783716_1.png"/>
            <p:cNvPicPr preferRelativeResize="0"/>
            <p:nvPr/>
          </p:nvPicPr>
          <p:blipFill rotWithShape="1">
            <a:blip r:embed="rId3">
              <a:alphaModFix/>
            </a:blip>
            <a:srcRect t="32912" b="30507"/>
            <a:stretch/>
          </p:blipFill>
          <p:spPr>
            <a:xfrm>
              <a:off x="5940152" y="3602935"/>
              <a:ext cx="2808312" cy="6659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Shape 580" descr="https://www.qnap.com/i/_attach_file/product/photo/800_500/180_1436783716_1.png"/>
            <p:cNvPicPr preferRelativeResize="0"/>
            <p:nvPr/>
          </p:nvPicPr>
          <p:blipFill rotWithShape="1">
            <a:blip r:embed="rId4">
              <a:alphaModFix/>
            </a:blip>
            <a:srcRect t="24586" b="27662"/>
            <a:stretch/>
          </p:blipFill>
          <p:spPr>
            <a:xfrm>
              <a:off x="5940152" y="3001617"/>
              <a:ext cx="2808312" cy="8348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3" name="Shape 583"/>
            <p:cNvSpPr/>
            <p:nvPr/>
          </p:nvSpPr>
          <p:spPr>
            <a:xfrm>
              <a:off x="6012160" y="3147814"/>
              <a:ext cx="2664296" cy="1080120"/>
            </a:xfrm>
            <a:prstGeom prst="rect">
              <a:avLst/>
            </a:prstGeom>
            <a:noFill/>
            <a:ln w="28575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4" name="Shape 584"/>
          <p:cNvSpPr/>
          <p:nvPr/>
        </p:nvSpPr>
        <p:spPr>
          <a:xfrm>
            <a:off x="6012160" y="1995686"/>
            <a:ext cx="2664296" cy="1008112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Shape 585"/>
          <p:cNvSpPr/>
          <p:nvPr/>
        </p:nvSpPr>
        <p:spPr>
          <a:xfrm>
            <a:off x="4904961" y="3687423"/>
            <a:ext cx="1059574" cy="834882"/>
          </a:xfrm>
          <a:prstGeom prst="leftBrace">
            <a:avLst>
              <a:gd name="adj1" fmla="val 8333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Shape 586"/>
          <p:cNvSpPr/>
          <p:nvPr/>
        </p:nvSpPr>
        <p:spPr>
          <a:xfrm>
            <a:off x="4903465" y="2556488"/>
            <a:ext cx="1080120" cy="1008822"/>
          </a:xfrm>
          <a:prstGeom prst="leftBrace">
            <a:avLst>
              <a:gd name="adj1" fmla="val 8333"/>
              <a:gd name="adj2" fmla="val 33123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Shape 587"/>
          <p:cNvSpPr/>
          <p:nvPr/>
        </p:nvSpPr>
        <p:spPr>
          <a:xfrm>
            <a:off x="3938838" y="3877720"/>
            <a:ext cx="1152128" cy="432048"/>
          </a:xfrm>
          <a:prstGeom prst="rect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Chain 2</a:t>
            </a:r>
            <a:endParaRPr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8" name="Shape 588"/>
          <p:cNvSpPr/>
          <p:nvPr/>
        </p:nvSpPr>
        <p:spPr>
          <a:xfrm>
            <a:off x="3923928" y="2694650"/>
            <a:ext cx="1152128" cy="432048"/>
          </a:xfrm>
          <a:prstGeom prst="rect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Chain 1</a:t>
            </a:r>
            <a:endParaRPr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9" name="Shape 589"/>
          <p:cNvSpPr txBox="1"/>
          <p:nvPr/>
        </p:nvSpPr>
        <p:spPr>
          <a:xfrm>
            <a:off x="122830" y="462609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SAS-12G2E </a:t>
            </a:r>
            <a:r>
              <a:rPr lang="en-US" altLang="zh-TW" sz="9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expansion card  and</a:t>
            </a:r>
            <a:r>
              <a:rPr lang="zh-TW" sz="9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 </a:t>
            </a:r>
            <a:r>
              <a:rPr lang="zh-TW" sz="9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mini SAS </a:t>
            </a:r>
            <a:r>
              <a:rPr lang="en-US" altLang="zh-TW" sz="9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cable info</a:t>
            </a:r>
            <a:r>
              <a:rPr lang="zh-TW" sz="9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:</a:t>
            </a:r>
            <a:endParaRPr lang="en-US" altLang="zh-TW" sz="900" b="1" dirty="0" smtClean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http</a:t>
            </a:r>
            <a:r>
              <a:rPr lang="zh-TW" sz="9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://shop.qnap.com/index.php?route=product/category&amp;path=35_430</a:t>
            </a:r>
            <a:endParaRPr sz="9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578" name="Shape 578" descr="https://www.qnap.com/i/_attach_file/product/photo/800_500/227_1451992684_TVS-EC1280U-SAS-RP_Fron.png"/>
          <p:cNvPicPr preferRelativeResize="0"/>
          <p:nvPr/>
        </p:nvPicPr>
        <p:blipFill rotWithShape="1">
          <a:blip r:embed="rId5">
            <a:alphaModFix/>
          </a:blip>
          <a:srcRect t="25951" b="29931"/>
          <a:stretch/>
        </p:blipFill>
        <p:spPr>
          <a:xfrm>
            <a:off x="5868144" y="3001606"/>
            <a:ext cx="3024336" cy="90943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圓角化對角線角落矩形 23"/>
          <p:cNvSpPr/>
          <p:nvPr/>
        </p:nvSpPr>
        <p:spPr>
          <a:xfrm>
            <a:off x="198790" y="2893773"/>
            <a:ext cx="3558207" cy="1633500"/>
          </a:xfrm>
          <a:prstGeom prst="round2DiagRect">
            <a:avLst>
              <a:gd name="adj1" fmla="val 33876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Shape 577"/>
          <p:cNvSpPr txBox="1">
            <a:spLocks/>
          </p:cNvSpPr>
          <p:nvPr/>
        </p:nvSpPr>
        <p:spPr>
          <a:xfrm>
            <a:off x="311612" y="3047412"/>
            <a:ext cx="3432584" cy="183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en-US" altLang="zh-TW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Multiple daisy chains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decrease the chance of storage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being affected by abnormal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connection.  </a:t>
            </a:r>
            <a:endParaRPr kumimoji="0" lang="zh-TW" altLang="en-US" sz="17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206" y="1136530"/>
            <a:ext cx="562271" cy="563882"/>
          </a:xfrm>
          <a:prstGeom prst="rect">
            <a:avLst/>
          </a:prstGeom>
          <a:noFill/>
        </p:spPr>
      </p:pic>
      <p:pic>
        <p:nvPicPr>
          <p:cNvPr id="26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27175" y="2279043"/>
            <a:ext cx="562270" cy="563881"/>
          </a:xfrm>
          <a:prstGeom prst="rect">
            <a:avLst/>
          </a:prstGeom>
          <a:noFill/>
        </p:spPr>
      </p:pic>
      <p:sp>
        <p:nvSpPr>
          <p:cNvPr id="27" name="Shape 577"/>
          <p:cNvSpPr txBox="1">
            <a:spLocks/>
          </p:cNvSpPr>
          <p:nvPr/>
        </p:nvSpPr>
        <p:spPr>
          <a:xfrm>
            <a:off x="373398" y="1227581"/>
            <a:ext cx="8435280" cy="4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     When expanding, use SAS expansion cards for higher performance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77601" y="2324681"/>
            <a:ext cx="3896625" cy="395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</a:pP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Expand as a new storage pool</a:t>
            </a:r>
            <a:endParaRPr sz="1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" name="Shape 577"/>
          <p:cNvSpPr txBox="1">
            <a:spLocks/>
          </p:cNvSpPr>
          <p:nvPr/>
        </p:nvSpPr>
        <p:spPr>
          <a:xfrm>
            <a:off x="776662" y="1653541"/>
            <a:ext cx="6493105" cy="37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Use multiple daisy chains and add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new expansion units in turns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5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27175" y="1707788"/>
            <a:ext cx="562270" cy="563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32"/>
          <p:cNvSpPr/>
          <p:nvPr/>
        </p:nvSpPr>
        <p:spPr>
          <a:xfrm>
            <a:off x="-49701" y="3076171"/>
            <a:ext cx="9248361" cy="1794002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92"/>
          <p:cNvSpPr txBox="1"/>
          <p:nvPr/>
        </p:nvSpPr>
        <p:spPr>
          <a:xfrm>
            <a:off x="340243" y="3041376"/>
            <a:ext cx="5337543" cy="1719466"/>
          </a:xfrm>
          <a:prstGeom prst="rect">
            <a:avLst/>
          </a:prstGeom>
          <a:solidFill>
            <a:srgbClr val="EAF1DD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4" name="Shape 594"/>
          <p:cNvSpPr txBox="1">
            <a:spLocks noGrp="1"/>
          </p:cNvSpPr>
          <p:nvPr>
            <p:ph type="title"/>
          </p:nvPr>
        </p:nvSpPr>
        <p:spPr>
          <a:xfrm>
            <a:off x="0" y="38683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Advanced Tip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USB </a:t>
            </a:r>
            <a:r>
              <a:rPr lang="zh-TW" sz="32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3.1 </a:t>
            </a: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external storage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8" name="Shape 598"/>
          <p:cNvSpPr txBox="1"/>
          <p:nvPr/>
        </p:nvSpPr>
        <p:spPr>
          <a:xfrm>
            <a:off x="306066" y="4878255"/>
            <a:ext cx="88379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External device: </a:t>
            </a:r>
            <a:r>
              <a:rPr 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SanDisk Extreme</a:t>
            </a:r>
            <a:r>
              <a:rPr lang="en-US" alt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900</a:t>
            </a:r>
            <a:r>
              <a:rPr lang="zh-TW" sz="10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USB 3.1 </a:t>
            </a:r>
            <a:r>
              <a:rPr lang="en-US" alt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Gen 2 </a:t>
            </a:r>
            <a:r>
              <a:rPr 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Type C</a:t>
            </a:r>
            <a:r>
              <a:rPr lang="en-US" alt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;</a:t>
            </a:r>
            <a:r>
              <a:rPr lang="zh-TW" altLang="zh-TW" sz="10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CP</a:t>
            </a:r>
            <a:r>
              <a:rPr lang="zh-TW" altLang="en-US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command used for testing</a:t>
            </a:r>
            <a:endParaRPr lang="zh-TW" altLang="en-US" sz="1000" b="1" dirty="0" smtClean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</a:t>
            </a:r>
            <a:endParaRPr sz="10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-541678" y="1265172"/>
            <a:ext cx="8017560" cy="787835"/>
            <a:chOff x="4857752" y="1337487"/>
            <a:chExt cx="2329260" cy="511841"/>
          </a:xfrm>
        </p:grpSpPr>
        <p:sp>
          <p:nvSpPr>
            <p:cNvPr id="9" name="平行四邊形 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-806721" y="2138157"/>
            <a:ext cx="8017560" cy="787835"/>
            <a:chOff x="4857752" y="1337487"/>
            <a:chExt cx="2329260" cy="511841"/>
          </a:xfrm>
        </p:grpSpPr>
        <p:sp>
          <p:nvSpPr>
            <p:cNvPr id="15" name="平行四邊形 14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pic>
        <p:nvPicPr>
          <p:cNvPr id="596" name="Shape 596" descr="QNAP USB 3.1 擴充卡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7886" y="1761352"/>
            <a:ext cx="3590031" cy="27116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Shape 595"/>
          <p:cNvSpPr txBox="1">
            <a:spLocks/>
          </p:cNvSpPr>
          <p:nvPr/>
        </p:nvSpPr>
        <p:spPr>
          <a:xfrm>
            <a:off x="243451" y="1353897"/>
            <a:ext cx="8775900" cy="71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2000"/>
              <a:defRPr/>
            </a:pPr>
            <a:r>
              <a:rPr kumimoji="0" lang="en-US" altLang="zh-TW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QNAP</a:t>
            </a:r>
            <a:r>
              <a:rPr kumimoji="0" lang="zh-TW" altLang="en-US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NAS support USB 3.1 </a:t>
            </a:r>
            <a:r>
              <a:rPr lang="en-US" altLang="zh-TW" sz="17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Gen 2 </a:t>
            </a:r>
            <a:r>
              <a:rPr kumimoji="0" lang="en-US" altLang="zh-TW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Type A dual port</a:t>
            </a:r>
            <a:r>
              <a:rPr kumimoji="0" lang="zh-TW" altLang="en-US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kumimoji="0" lang="en-US" altLang="zh-TW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kumimoji="0" lang="en-US" altLang="zh-TW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USB-U31A2P01</a:t>
            </a:r>
            <a:r>
              <a:rPr lang="zh-TW" altLang="zh-TW" sz="17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75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expansion card</a:t>
            </a:r>
            <a:endParaRPr kumimoji="0" lang="zh-TW" altLang="en-US" sz="175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5" name="Shape 595"/>
          <p:cNvSpPr txBox="1">
            <a:spLocks noGrp="1"/>
          </p:cNvSpPr>
          <p:nvPr>
            <p:ph type="body" idx="1"/>
          </p:nvPr>
        </p:nvSpPr>
        <p:spPr>
          <a:xfrm>
            <a:off x="259988" y="2149261"/>
            <a:ext cx="6367975" cy="76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400"/>
              </a:spcBef>
              <a:buSzPts val="2000"/>
            </a:pPr>
            <a:r>
              <a:rPr lang="zh-TW" sz="1750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Q</a:t>
            </a:r>
            <a:r>
              <a:rPr lang="zh-TW" sz="1750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TS4.3.4 TVS-882</a:t>
            </a:r>
            <a:r>
              <a:rPr lang="zh-TW" sz="1750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ST3</a:t>
            </a:r>
            <a:r>
              <a:rPr lang="zh-TW" sz="1750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1750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with </a:t>
            </a:r>
            <a:r>
              <a:rPr lang="zh-TW" sz="1750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USB </a:t>
            </a:r>
            <a:r>
              <a:rPr lang="zh-TW" sz="1750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3.1 </a:t>
            </a:r>
            <a:r>
              <a:rPr lang="en-US" altLang="zh-TW" sz="1750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Gen 2 Sequential </a:t>
            </a:r>
            <a:r>
              <a:rPr lang="en-US" altLang="zh-TW" sz="1750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Write is faster than</a:t>
            </a:r>
            <a:r>
              <a:rPr lang="zh-TW" altLang="en-US" sz="1750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750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RS-3614RPxs USB 3.0 for 25% </a:t>
            </a:r>
            <a:endParaRPr sz="1750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1750" i="0" u="none" strike="noStrike" cap="none" dirty="0">
              <a:solidFill>
                <a:schemeClr val="dk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130" y="3084440"/>
            <a:ext cx="5214493" cy="160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92"/>
          <p:cNvSpPr txBox="1"/>
          <p:nvPr/>
        </p:nvSpPr>
        <p:spPr>
          <a:xfrm>
            <a:off x="188847" y="1531326"/>
            <a:ext cx="8736496" cy="337433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3" name="Shape 603"/>
          <p:cNvSpPr txBox="1">
            <a:spLocks noGrp="1"/>
          </p:cNvSpPr>
          <p:nvPr>
            <p:ph type="title"/>
          </p:nvPr>
        </p:nvSpPr>
        <p:spPr>
          <a:xfrm>
            <a:off x="0" y="197621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Advanced Tip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zh-TW" sz="32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Thunder</a:t>
            </a:r>
            <a:r>
              <a:rPr lang="zh-TW" sz="3200" dirty="0">
                <a:latin typeface="+mj-lt"/>
                <a:ea typeface="Microsoft JhengHei"/>
                <a:cs typeface="Microsoft JhengHei"/>
                <a:sym typeface="Microsoft JhengHei"/>
              </a:rPr>
              <a:t>bolt 3 </a:t>
            </a:r>
            <a:r>
              <a:rPr lang="en-US" alt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is </a:t>
            </a:r>
            <a:br>
              <a:rPr lang="en-US" alt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compatible with</a:t>
            </a:r>
            <a:r>
              <a:rPr 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3200" dirty="0">
                <a:latin typeface="+mj-lt"/>
                <a:ea typeface="Microsoft JhengHei"/>
                <a:cs typeface="Microsoft JhengHei"/>
                <a:sym typeface="Microsoft JhengHei"/>
              </a:rPr>
              <a:t>USB 3.</a:t>
            </a:r>
            <a:r>
              <a:rPr 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en-US" alt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 Gen 2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05" name="Shape 605"/>
          <p:cNvPicPr preferRelativeResize="0"/>
          <p:nvPr/>
        </p:nvPicPr>
        <p:blipFill rotWithShape="1">
          <a:blip r:embed="rId3">
            <a:alphaModFix/>
          </a:blip>
          <a:srcRect l="30642"/>
          <a:stretch/>
        </p:blipFill>
        <p:spPr>
          <a:xfrm>
            <a:off x="3313720" y="3335660"/>
            <a:ext cx="3933924" cy="166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Shape 606"/>
          <p:cNvSpPr txBox="1"/>
          <p:nvPr/>
        </p:nvSpPr>
        <p:spPr>
          <a:xfrm>
            <a:off x="183877" y="4870210"/>
            <a:ext cx="8902813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 use </a:t>
            </a:r>
            <a:r>
              <a:rPr lang="zh-TW" sz="9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zh-TW" sz="9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Thunderbolt™ 3 NAS </a:t>
            </a:r>
            <a:r>
              <a:rPr lang="en-US" altLang="zh-TW" sz="9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with </a:t>
            </a:r>
            <a:r>
              <a:rPr lang="zh-TW" sz="9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Thunderbolt</a:t>
            </a:r>
            <a:r>
              <a:rPr lang="zh-TW" sz="9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™ 2 </a:t>
            </a:r>
            <a:r>
              <a:rPr lang="en-US" altLang="zh-TW" sz="9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expansion device, </a:t>
            </a:r>
            <a:r>
              <a:rPr lang="zh-TW" sz="9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Thunderbolt </a:t>
            </a:r>
            <a:r>
              <a:rPr lang="zh-TW" sz="9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 (USB-C) </a:t>
            </a:r>
            <a:r>
              <a:rPr lang="en-US" altLang="zh-TW" sz="9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</a:t>
            </a:r>
            <a:r>
              <a:rPr lang="zh-TW" sz="9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9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Thunderbolt 2 </a:t>
            </a:r>
            <a:r>
              <a:rPr lang="en-US" altLang="zh-TW" sz="9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converter is required</a:t>
            </a:r>
            <a:r>
              <a:rPr lang="zh-TW" sz="9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endParaRPr sz="900"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07" name="Shape 6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490" y="2007255"/>
            <a:ext cx="3144625" cy="28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Shape 608"/>
          <p:cNvSpPr txBox="1"/>
          <p:nvPr/>
        </p:nvSpPr>
        <p:spPr>
          <a:xfrm>
            <a:off x="3411011" y="1880708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400"/>
              </a:spcBef>
            </a:pPr>
            <a:r>
              <a:rPr lang="en-US" alt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Mount </a:t>
            </a:r>
            <a:r>
              <a:rPr 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</a:t>
            </a:r>
            <a:r>
              <a:rPr lang="en-US" alt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</a:t>
            </a:r>
            <a:r>
              <a:rPr 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S-882ST3</a:t>
            </a:r>
            <a:r>
              <a:rPr lang="en-US" alt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’s</a:t>
            </a:r>
            <a:r>
              <a:rPr 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SanDisk </a:t>
            </a:r>
            <a:r>
              <a:rPr lang="en-US" alt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Extreme</a:t>
            </a:r>
            <a:r>
              <a:rPr lang="en-US" alt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900</a:t>
            </a:r>
            <a:r>
              <a:rPr lang="en-US" alt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from </a:t>
            </a:r>
            <a:r>
              <a:rPr lang="zh-TW" alt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Windows </a:t>
            </a:r>
            <a:r>
              <a:rPr lang="en-US" alt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can reach</a:t>
            </a:r>
            <a:r>
              <a:rPr lang="zh-TW" sz="1600" b="1" dirty="0" smtClean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700MB/s</a:t>
            </a:r>
            <a:r>
              <a:rPr lang="en-US" altLang="zh-TW" sz="1600" b="1" dirty="0" smtClean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1600" b="1" dirty="0" smtClean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600" b="1" dirty="0" smtClean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(with NAS cache)</a:t>
            </a:r>
            <a:endParaRPr sz="1600" b="1" dirty="0">
              <a:solidFill>
                <a:srgbClr val="FF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pic>
        <p:nvPicPr>
          <p:cNvPr id="609" name="Shape 6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376" y="2681415"/>
            <a:ext cx="1981831" cy="138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Shape 6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2938" y="3452950"/>
            <a:ext cx="1690550" cy="1690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Shape 255"/>
          <p:cNvGrpSpPr/>
          <p:nvPr/>
        </p:nvGrpSpPr>
        <p:grpSpPr>
          <a:xfrm>
            <a:off x="3067128" y="2784281"/>
            <a:ext cx="4617243" cy="1066368"/>
            <a:chOff x="3864505" y="1322075"/>
            <a:chExt cx="4617243" cy="1066368"/>
          </a:xfrm>
        </p:grpSpPr>
        <p:sp>
          <p:nvSpPr>
            <p:cNvPr id="15" name="Shape 256"/>
            <p:cNvSpPr/>
            <p:nvPr/>
          </p:nvSpPr>
          <p:spPr>
            <a:xfrm rot="5216876">
              <a:off x="7151864" y="1909992"/>
              <a:ext cx="627388" cy="329514"/>
            </a:xfrm>
            <a:prstGeom prst="rightArrow">
              <a:avLst>
                <a:gd name="adj1" fmla="val 20034"/>
                <a:gd name="adj2" fmla="val 48411"/>
              </a:avLst>
            </a:prstGeom>
            <a:solidFill>
              <a:srgbClr val="0097A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 sz="1600">
                <a:latin typeface="+mj-lt"/>
              </a:endParaRPr>
            </a:p>
          </p:txBody>
        </p:sp>
        <p:grpSp>
          <p:nvGrpSpPr>
            <p:cNvPr id="16" name="Shape 257"/>
            <p:cNvGrpSpPr/>
            <p:nvPr/>
          </p:nvGrpSpPr>
          <p:grpSpPr>
            <a:xfrm>
              <a:off x="3864505" y="1322075"/>
              <a:ext cx="4617243" cy="652992"/>
              <a:chOff x="3345155" y="1617975"/>
              <a:chExt cx="4617243" cy="652992"/>
            </a:xfrm>
          </p:grpSpPr>
          <p:sp>
            <p:nvSpPr>
              <p:cNvPr id="17" name="Shape 258"/>
              <p:cNvSpPr/>
              <p:nvPr/>
            </p:nvSpPr>
            <p:spPr>
              <a:xfrm>
                <a:off x="4005983" y="1617975"/>
                <a:ext cx="3956415" cy="556200"/>
              </a:xfrm>
              <a:prstGeom prst="parallelogram">
                <a:avLst>
                  <a:gd name="adj" fmla="val 25000"/>
                </a:avLst>
              </a:prstGeom>
              <a:solidFill>
                <a:srgbClr val="CCCCCC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 sz="1600">
                  <a:latin typeface="+mj-lt"/>
                </a:endParaRPr>
              </a:p>
            </p:txBody>
          </p:sp>
          <p:sp>
            <p:nvSpPr>
              <p:cNvPr id="18" name="Shape 259"/>
              <p:cNvSpPr/>
              <p:nvPr/>
            </p:nvSpPr>
            <p:spPr>
              <a:xfrm>
                <a:off x="3345155" y="1714767"/>
                <a:ext cx="4492291" cy="556200"/>
              </a:xfrm>
              <a:prstGeom prst="parallelogram">
                <a:avLst>
                  <a:gd name="adj" fmla="val 25000"/>
                </a:avLst>
              </a:prstGeom>
              <a:solidFill>
                <a:srgbClr val="0097A7"/>
              </a:solidFill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 sz="1600">
                  <a:latin typeface="+mj-lt"/>
                </a:endParaRPr>
              </a:p>
            </p:txBody>
          </p:sp>
          <p:sp>
            <p:nvSpPr>
              <p:cNvPr id="19" name="Shape 260"/>
              <p:cNvSpPr txBox="1"/>
              <p:nvPr/>
            </p:nvSpPr>
            <p:spPr>
              <a:xfrm>
                <a:off x="3482652" y="1696485"/>
                <a:ext cx="4332072" cy="45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/>
                <a:r>
                  <a:rPr lang="en-US" altLang="zh-TW" sz="1300" b="1" dirty="0" smtClean="0">
                    <a:solidFill>
                      <a:srgbClr val="FFFFFF"/>
                    </a:solidFill>
                    <a:latin typeface="+mj-lt"/>
                    <a:ea typeface="Microsoft JhengHei"/>
                    <a:cs typeface="Microsoft JhengHei"/>
                    <a:sym typeface="Microsoft JhengHei"/>
                  </a:rPr>
                  <a:t>Thunderbolt3 and</a:t>
                </a:r>
                <a:r>
                  <a:rPr lang="zh-TW" altLang="en-US" sz="1300" b="1" dirty="0" smtClean="0">
                    <a:solidFill>
                      <a:srgbClr val="FFFFFF"/>
                    </a:solidFill>
                    <a:latin typeface="+mj-lt"/>
                    <a:ea typeface="Microsoft JhengHei"/>
                    <a:cs typeface="Microsoft JhengHei"/>
                    <a:sym typeface="Microsoft JhengHei"/>
                  </a:rPr>
                  <a:t> </a:t>
                </a:r>
                <a:r>
                  <a:rPr lang="en-US" altLang="zh-TW" sz="1300" b="1" dirty="0" smtClean="0">
                    <a:solidFill>
                      <a:srgbClr val="FFFFFF"/>
                    </a:solidFill>
                    <a:latin typeface="+mj-lt"/>
                    <a:ea typeface="Microsoft JhengHei"/>
                    <a:cs typeface="Microsoft JhengHei"/>
                    <a:sym typeface="Microsoft JhengHei"/>
                  </a:rPr>
                  <a:t>USB 3.1 Type C port are the </a:t>
                </a:r>
              </a:p>
              <a:p>
                <a:pPr lvl="0"/>
                <a:r>
                  <a:rPr lang="en-US" altLang="zh-TW" sz="1300" b="1" dirty="0" smtClean="0">
                    <a:solidFill>
                      <a:srgbClr val="FFFFFF"/>
                    </a:solidFill>
                    <a:latin typeface="+mj-lt"/>
                    <a:ea typeface="Microsoft JhengHei"/>
                    <a:cs typeface="Microsoft JhengHei"/>
                    <a:sym typeface="Microsoft JhengHei"/>
                  </a:rPr>
                  <a:t>same, with lighting mark as Thunderbolt supported</a:t>
                </a:r>
                <a:endParaRPr lang="en-US" sz="1300" b="1" dirty="0">
                  <a:solidFill>
                    <a:srgbClr val="FFFFFF"/>
                  </a:solidFill>
                  <a:latin typeface="+mj-lt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</p:grpSp>
      <p:grpSp>
        <p:nvGrpSpPr>
          <p:cNvPr id="20" name="群組 19"/>
          <p:cNvGrpSpPr/>
          <p:nvPr/>
        </p:nvGrpSpPr>
        <p:grpSpPr>
          <a:xfrm>
            <a:off x="-573971" y="1245297"/>
            <a:ext cx="9604380" cy="707741"/>
            <a:chOff x="4857752" y="1337487"/>
            <a:chExt cx="2329260" cy="511841"/>
          </a:xfrm>
        </p:grpSpPr>
        <p:sp>
          <p:nvSpPr>
            <p:cNvPr id="21" name="平行四邊形 2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>
          <a:xfrm>
            <a:off x="445716" y="1268301"/>
            <a:ext cx="8435280" cy="70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2000"/>
            </a:pP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Thunderbolt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 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port on supported models support both 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Thunderbolt</a:t>
            </a:r>
            <a:r>
              <a:rPr 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&amp;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USB 3.1 Type C </a:t>
            </a:r>
            <a:r>
              <a:rPr lang="en-US" alt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external storage device, with speed of </a:t>
            </a:r>
            <a:r>
              <a:rPr 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USB </a:t>
            </a:r>
            <a:r>
              <a:rPr lang="zh-TW" sz="1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3.1 Gen</a:t>
            </a:r>
            <a:r>
              <a:rPr 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2</a:t>
            </a:r>
            <a:r>
              <a:rPr lang="en-US" alt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endParaRPr sz="1800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lvl="0" indent="-3429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JhengHei"/>
              <a:buChar char="■"/>
            </a:pPr>
            <a:endParaRPr sz="1600" dirty="0">
              <a:solidFill>
                <a:srgbClr val="FF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endParaRPr sz="1600" dirty="0">
              <a:solidFill>
                <a:srgbClr val="0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23759" y="2026593"/>
            <a:ext cx="25837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/>
              <a:t>From windows write data to external disk on NAS</a:t>
            </a:r>
            <a:endParaRPr lang="zh-TW" altLang="en-US" sz="1200" b="1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3042274" y="3520154"/>
            <a:ext cx="6450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/>
              <a:t>MB/s</a:t>
            </a:r>
            <a:endParaRPr lang="zh-TW" altLang="en-US" sz="1200" b="1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659220" y="4678322"/>
            <a:ext cx="1024272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700" b="1" dirty="0" smtClean="0"/>
              <a:t>Sequential Write</a:t>
            </a:r>
            <a:endParaRPr lang="zh-TW" altLang="en-US" sz="700" b="1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1874873" y="4671233"/>
            <a:ext cx="1024272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700" b="1" dirty="0" smtClean="0"/>
              <a:t>Sequential Read</a:t>
            </a:r>
            <a:endParaRPr lang="zh-TW" altLang="en-US" sz="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 descr="https://previews.123rf.com/images/ideyweb/ideyweb1512/ideyweb151200026/49870972-flat-line-design-concept-for-investment-finance-banking-market-data-analytics-strategic-management-s-Stock-Photo.jp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58210" y="1600804"/>
            <a:ext cx="5416827" cy="3125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F8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7002" y="298704"/>
            <a:ext cx="91440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Why </a:t>
            </a:r>
            <a:r>
              <a:rPr lang="zh-TW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Expansion </a:t>
            </a:r>
            <a:r>
              <a:rPr lang="en-US" altLang="zh-TW" dirty="0" smtClean="0">
                <a:latin typeface="+mj-lt"/>
                <a:ea typeface="Microsoft JhengHei"/>
                <a:cs typeface="Microsoft JhengHei"/>
                <a:sym typeface="Microsoft JhengHei"/>
              </a:rPr>
              <a:t>Important</a:t>
            </a:r>
            <a:endParaRPr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255566" y="2650313"/>
            <a:ext cx="2617128" cy="1711545"/>
          </a:xfrm>
          <a:prstGeom prst="wedgeRectCallout">
            <a:avLst>
              <a:gd name="adj1" fmla="val 66071"/>
              <a:gd name="adj2" fmla="val -2974"/>
            </a:avLst>
          </a:prstGeom>
          <a:solidFill>
            <a:srgbClr val="0097A7"/>
          </a:solidFill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88900" lvl="0"/>
            <a:r>
              <a:rPr lang="en-US" altLang="zh-TW" sz="18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As your company grows, IT</a:t>
            </a:r>
            <a:r>
              <a:rPr lang="zh-TW" altLang="en-US" sz="18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managers will </a:t>
            </a:r>
            <a:r>
              <a:rPr lang="en-US" altLang="zh-TW" sz="1800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n</a:t>
            </a:r>
            <a:r>
              <a:rPr lang="en-US" altLang="zh-TW" sz="18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eed a solid plan to ensure  continued operation</a:t>
            </a:r>
            <a:endParaRPr sz="18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7"/>
          <p:cNvGrpSpPr/>
          <p:nvPr/>
        </p:nvGrpSpPr>
        <p:grpSpPr>
          <a:xfrm>
            <a:off x="-1405196" y="1226227"/>
            <a:ext cx="10102629" cy="736752"/>
            <a:chOff x="4857752" y="1337487"/>
            <a:chExt cx="2329260" cy="511841"/>
          </a:xfrm>
        </p:grpSpPr>
        <p:sp>
          <p:nvSpPr>
            <p:cNvPr id="9" name="平行四邊形 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415450" y="1267844"/>
            <a:ext cx="8010275" cy="71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000"/>
            </a:pP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When purchasing NAS with 8+ bays,</a:t>
            </a:r>
            <a:r>
              <a:rPr lang="en-US" altLang="zh-TW" sz="1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about 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50% of SMBs choose not to fill all bays initially</a:t>
            </a:r>
            <a:endParaRPr sz="1800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" name="群組 11"/>
          <p:cNvGrpSpPr/>
          <p:nvPr/>
        </p:nvGrpSpPr>
        <p:grpSpPr>
          <a:xfrm>
            <a:off x="-1466464" y="2024676"/>
            <a:ext cx="8281934" cy="479985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5" name="Shape 100"/>
          <p:cNvSpPr txBox="1">
            <a:spLocks/>
          </p:cNvSpPr>
          <p:nvPr/>
        </p:nvSpPr>
        <p:spPr>
          <a:xfrm>
            <a:off x="409053" y="2082958"/>
            <a:ext cx="6427795" cy="43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000"/>
              <a:tabLst/>
              <a:defRPr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Primary considerations are budget and flexibility 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7" name="Shape 9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766091" y="2966821"/>
            <a:ext cx="2133896" cy="21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232"/>
          <p:cNvSpPr/>
          <p:nvPr/>
        </p:nvSpPr>
        <p:spPr>
          <a:xfrm>
            <a:off x="-49701" y="3096039"/>
            <a:ext cx="9248361" cy="194310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92"/>
          <p:cNvSpPr txBox="1"/>
          <p:nvPr/>
        </p:nvSpPr>
        <p:spPr>
          <a:xfrm>
            <a:off x="945275" y="3478699"/>
            <a:ext cx="7279352" cy="1431239"/>
          </a:xfrm>
          <a:prstGeom prst="rect">
            <a:avLst/>
          </a:prstGeom>
          <a:solidFill>
            <a:srgbClr val="EAF1D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6" name="Shape 616"/>
          <p:cNvSpPr txBox="1">
            <a:spLocks noGrp="1"/>
          </p:cNvSpPr>
          <p:nvPr>
            <p:ph type="title"/>
          </p:nvPr>
        </p:nvSpPr>
        <p:spPr>
          <a:xfrm>
            <a:off x="0" y="3322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Multiple NAS can work together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619" name="Shape 619"/>
          <p:cNvCxnSpPr/>
          <p:nvPr/>
        </p:nvCxnSpPr>
        <p:spPr>
          <a:xfrm>
            <a:off x="3228599" y="4300141"/>
            <a:ext cx="4025157" cy="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0" name="Shape 620"/>
          <p:cNvCxnSpPr/>
          <p:nvPr/>
        </p:nvCxnSpPr>
        <p:spPr>
          <a:xfrm>
            <a:off x="3274806" y="4300141"/>
            <a:ext cx="4025157" cy="0"/>
          </a:xfrm>
          <a:prstGeom prst="straightConnector1">
            <a:avLst/>
          </a:prstGeom>
          <a:noFill/>
          <a:ln w="38100" cap="flat" cmpd="sng">
            <a:solidFill>
              <a:srgbClr val="D955D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21" name="Shape 621"/>
          <p:cNvCxnSpPr/>
          <p:nvPr/>
        </p:nvCxnSpPr>
        <p:spPr>
          <a:xfrm>
            <a:off x="2336157" y="4300141"/>
            <a:ext cx="1344604" cy="0"/>
          </a:xfrm>
          <a:prstGeom prst="straightConnector1">
            <a:avLst/>
          </a:prstGeom>
          <a:noFill/>
          <a:ln w="762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2" name="Shape 622"/>
          <p:cNvCxnSpPr/>
          <p:nvPr/>
        </p:nvCxnSpPr>
        <p:spPr>
          <a:xfrm>
            <a:off x="2382364" y="4300141"/>
            <a:ext cx="1784884" cy="0"/>
          </a:xfrm>
          <a:prstGeom prst="straightConnector1">
            <a:avLst/>
          </a:prstGeom>
          <a:noFill/>
          <a:ln w="38100" cap="flat" cmpd="sng">
            <a:solidFill>
              <a:srgbClr val="B6DDE7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623" name="Shape 6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6384" y="3839045"/>
            <a:ext cx="2235756" cy="72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Shape 6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50002" y="3655090"/>
            <a:ext cx="1147657" cy="93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Shape 6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2261" y="3706824"/>
            <a:ext cx="1901650" cy="118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6528" y="3551845"/>
            <a:ext cx="772141" cy="51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Shape 630"/>
          <p:cNvPicPr preferRelativeResize="0"/>
          <p:nvPr/>
        </p:nvPicPr>
        <p:blipFill rotWithShape="1">
          <a:blip r:embed="rId7">
            <a:alphaModFix/>
          </a:blip>
          <a:srcRect l="14199" t="17401" r="15815" b="22553"/>
          <a:stretch/>
        </p:blipFill>
        <p:spPr>
          <a:xfrm>
            <a:off x="2649308" y="3546899"/>
            <a:ext cx="765176" cy="54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Shape 631" descr="資料夾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34587" y="4440265"/>
            <a:ext cx="403140" cy="299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群組 18"/>
          <p:cNvGrpSpPr/>
          <p:nvPr/>
        </p:nvGrpSpPr>
        <p:grpSpPr>
          <a:xfrm>
            <a:off x="-536713" y="1250270"/>
            <a:ext cx="9409148" cy="787835"/>
            <a:chOff x="4857752" y="1337487"/>
            <a:chExt cx="2329260" cy="511841"/>
          </a:xfrm>
        </p:grpSpPr>
        <p:sp>
          <p:nvSpPr>
            <p:cNvPr id="20" name="平行四邊形 1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2" name="Shape 617"/>
          <p:cNvSpPr txBox="1">
            <a:spLocks/>
          </p:cNvSpPr>
          <p:nvPr/>
        </p:nvSpPr>
        <p:spPr>
          <a:xfrm>
            <a:off x="571389" y="1321026"/>
            <a:ext cx="8197702" cy="274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63638" lvl="0" indent="-1163638">
              <a:buClr>
                <a:srgbClr val="0070C0"/>
              </a:buClr>
              <a:buSzPts val="2200"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Scenario: 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Mike is now a famous </a:t>
            </a:r>
            <a:r>
              <a:rPr lang="en-US" altLang="zh-TW" sz="1800" b="1" dirty="0" err="1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YouTuber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and works with others</a:t>
            </a:r>
            <a:r>
              <a:rPr lang="zh-TW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 a studio. He finds not all space on every NAS is fully utilized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716096" y="2136152"/>
            <a:ext cx="3468322" cy="1213333"/>
            <a:chOff x="500036" y="2274638"/>
            <a:chExt cx="3468322" cy="1213333"/>
          </a:xfrm>
        </p:grpSpPr>
        <p:sp>
          <p:nvSpPr>
            <p:cNvPr id="24" name="平行四邊形 23"/>
            <p:cNvSpPr/>
            <p:nvPr/>
          </p:nvSpPr>
          <p:spPr>
            <a:xfrm>
              <a:off x="593991" y="2645027"/>
              <a:ext cx="3374367" cy="842944"/>
            </a:xfrm>
            <a:prstGeom prst="parallelogram">
              <a:avLst>
                <a:gd name="adj" fmla="val 5343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+mj-lt"/>
              </a:endParaRPr>
            </a:p>
          </p:txBody>
        </p:sp>
        <p:grpSp>
          <p:nvGrpSpPr>
            <p:cNvPr id="25" name="群組 12"/>
            <p:cNvGrpSpPr/>
            <p:nvPr/>
          </p:nvGrpSpPr>
          <p:grpSpPr>
            <a:xfrm>
              <a:off x="500036" y="2286000"/>
              <a:ext cx="2280579" cy="441626"/>
              <a:chOff x="4857753" y="1337486"/>
              <a:chExt cx="2253304" cy="452024"/>
            </a:xfrm>
          </p:grpSpPr>
          <p:sp>
            <p:nvSpPr>
              <p:cNvPr id="27" name="平行四邊形 26"/>
              <p:cNvSpPr/>
              <p:nvPr/>
            </p:nvSpPr>
            <p:spPr>
              <a:xfrm>
                <a:off x="4857753" y="1357305"/>
                <a:ext cx="1855622" cy="432205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+mj-lt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021429" y="1337486"/>
                <a:ext cx="2089628" cy="378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1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sp>
          <p:nvSpPr>
            <p:cNvPr id="26" name="Shape 163"/>
            <p:cNvSpPr txBox="1">
              <a:spLocks/>
            </p:cNvSpPr>
            <p:nvPr/>
          </p:nvSpPr>
          <p:spPr>
            <a:xfrm>
              <a:off x="784262" y="2274638"/>
              <a:ext cx="1625604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Challenge</a:t>
              </a:r>
            </a:p>
          </p:txBody>
        </p:sp>
      </p:grpSp>
      <p:sp>
        <p:nvSpPr>
          <p:cNvPr id="617" name="Shape 617"/>
          <p:cNvSpPr txBox="1">
            <a:spLocks noGrp="1"/>
          </p:cNvSpPr>
          <p:nvPr>
            <p:ph type="body" idx="1"/>
          </p:nvPr>
        </p:nvSpPr>
        <p:spPr>
          <a:xfrm>
            <a:off x="1220604" y="2580614"/>
            <a:ext cx="4156515" cy="55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How to share space on </a:t>
            </a:r>
          </a:p>
          <a:p>
            <a:pPr marL="0" marR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multiple NAS?</a:t>
            </a:r>
            <a:endParaRPr sz="1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4655305" y="2129528"/>
            <a:ext cx="3768144" cy="1213333"/>
            <a:chOff x="500036" y="2274638"/>
            <a:chExt cx="3768144" cy="1213333"/>
          </a:xfrm>
        </p:grpSpPr>
        <p:sp>
          <p:nvSpPr>
            <p:cNvPr id="30" name="平行四邊形 29"/>
            <p:cNvSpPr/>
            <p:nvPr/>
          </p:nvSpPr>
          <p:spPr>
            <a:xfrm>
              <a:off x="593992" y="2645027"/>
              <a:ext cx="3674188" cy="842944"/>
            </a:xfrm>
            <a:prstGeom prst="parallelogram">
              <a:avLst>
                <a:gd name="adj" fmla="val 5343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+mj-lt"/>
              </a:endParaRPr>
            </a:p>
          </p:txBody>
        </p:sp>
        <p:grpSp>
          <p:nvGrpSpPr>
            <p:cNvPr id="31" name="群組 12"/>
            <p:cNvGrpSpPr/>
            <p:nvPr/>
          </p:nvGrpSpPr>
          <p:grpSpPr>
            <a:xfrm>
              <a:off x="500036" y="2286000"/>
              <a:ext cx="2280579" cy="441626"/>
              <a:chOff x="4857753" y="1337486"/>
              <a:chExt cx="2253304" cy="452024"/>
            </a:xfrm>
          </p:grpSpPr>
          <p:sp>
            <p:nvSpPr>
              <p:cNvPr id="33" name="平行四邊形 32"/>
              <p:cNvSpPr/>
              <p:nvPr/>
            </p:nvSpPr>
            <p:spPr>
              <a:xfrm>
                <a:off x="4857753" y="1357305"/>
                <a:ext cx="1855622" cy="432205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+mj-lt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5021429" y="1337486"/>
                <a:ext cx="2089628" cy="378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1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sp>
          <p:nvSpPr>
            <p:cNvPr id="32" name="Shape 163"/>
            <p:cNvSpPr txBox="1">
              <a:spLocks/>
            </p:cNvSpPr>
            <p:nvPr/>
          </p:nvSpPr>
          <p:spPr>
            <a:xfrm>
              <a:off x="926262" y="2274638"/>
              <a:ext cx="1625604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Solution</a:t>
              </a:r>
            </a:p>
          </p:txBody>
        </p:sp>
      </p:grpSp>
      <p:sp>
        <p:nvSpPr>
          <p:cNvPr id="35" name="Shape 617"/>
          <p:cNvSpPr txBox="1">
            <a:spLocks/>
          </p:cNvSpPr>
          <p:nvPr/>
        </p:nvSpPr>
        <p:spPr>
          <a:xfrm>
            <a:off x="5200993" y="2564084"/>
            <a:ext cx="4156515" cy="55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en-US" altLang="zh-TW" sz="1800" b="1" dirty="0" err="1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Initiator </a:t>
            </a:r>
            <a:r>
              <a:rPr lang="zh-TW" altLang="en-US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TW" sz="18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Virtual JBOD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" name="Shape 93"/>
          <p:cNvSpPr txBox="1"/>
          <p:nvPr/>
        </p:nvSpPr>
        <p:spPr>
          <a:xfrm>
            <a:off x="1364846" y="4604889"/>
            <a:ext cx="742251" cy="205651"/>
          </a:xfrm>
          <a:prstGeom prst="rect">
            <a:avLst/>
          </a:prstGeom>
          <a:solidFill>
            <a:srgbClr val="351C75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26" name="Shape 626"/>
          <p:cNvSpPr txBox="1"/>
          <p:nvPr/>
        </p:nvSpPr>
        <p:spPr>
          <a:xfrm>
            <a:off x="1391872" y="4602539"/>
            <a:ext cx="1010130" cy="204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</a:pPr>
            <a:r>
              <a:rPr lang="zh-TW" sz="1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TVS-882</a:t>
            </a:r>
            <a:endParaRPr sz="1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93"/>
          <p:cNvSpPr txBox="1"/>
          <p:nvPr/>
        </p:nvSpPr>
        <p:spPr>
          <a:xfrm>
            <a:off x="3950810" y="4548565"/>
            <a:ext cx="1088331" cy="205651"/>
          </a:xfrm>
          <a:prstGeom prst="rect">
            <a:avLst/>
          </a:prstGeom>
          <a:solidFill>
            <a:srgbClr val="351C75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" name="Shape 93"/>
          <p:cNvSpPr txBox="1"/>
          <p:nvPr/>
        </p:nvSpPr>
        <p:spPr>
          <a:xfrm>
            <a:off x="6428961" y="4551880"/>
            <a:ext cx="1288774" cy="205651"/>
          </a:xfrm>
          <a:prstGeom prst="rect">
            <a:avLst/>
          </a:prstGeom>
          <a:solidFill>
            <a:srgbClr val="351C75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27" name="Shape 627"/>
          <p:cNvSpPr txBox="1"/>
          <p:nvPr/>
        </p:nvSpPr>
        <p:spPr>
          <a:xfrm>
            <a:off x="6203999" y="4531228"/>
            <a:ext cx="1735242" cy="232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</a:pPr>
            <a:r>
              <a:rPr lang="zh-TW" sz="1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REXP-1220U-RP#1</a:t>
            </a:r>
            <a:endParaRPr sz="1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Shape 628"/>
          <p:cNvSpPr txBox="1"/>
          <p:nvPr/>
        </p:nvSpPr>
        <p:spPr>
          <a:xfrm>
            <a:off x="3463780" y="4555215"/>
            <a:ext cx="2075117" cy="19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</a:pPr>
            <a:r>
              <a:rPr lang="zh-TW" sz="1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TS-1263U-RP</a:t>
            </a:r>
            <a:endParaRPr sz="1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>
            <a:spLocks noGrp="1"/>
          </p:cNvSpPr>
          <p:nvPr>
            <p:ph type="title"/>
          </p:nvPr>
        </p:nvSpPr>
        <p:spPr>
          <a:xfrm>
            <a:off x="0" y="223517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Use</a:t>
            </a:r>
            <a:r>
              <a:rPr 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 iSCSI </a:t>
            </a:r>
            <a:r>
              <a:rPr lang="en-US" alt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initiator to </a:t>
            </a:r>
            <a:br>
              <a:rPr lang="en-US" alt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mount different storage devices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37777" y="3334604"/>
            <a:ext cx="5917692" cy="1799923"/>
            <a:chOff x="592441" y="2872408"/>
            <a:chExt cx="5917692" cy="1799923"/>
          </a:xfrm>
        </p:grpSpPr>
        <p:sp>
          <p:nvSpPr>
            <p:cNvPr id="10" name="Shape 92"/>
            <p:cNvSpPr txBox="1"/>
            <p:nvPr/>
          </p:nvSpPr>
          <p:spPr>
            <a:xfrm>
              <a:off x="592441" y="2872408"/>
              <a:ext cx="5917692" cy="1436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 lang="zh-TW" sz="2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638" name="Shape 638"/>
            <p:cNvPicPr preferRelativeResize="0"/>
            <p:nvPr/>
          </p:nvPicPr>
          <p:blipFill rotWithShape="1">
            <a:blip r:embed="rId3">
              <a:alphaModFix/>
            </a:blip>
            <a:srcRect t="22405" r="32441" b="59805"/>
            <a:stretch/>
          </p:blipFill>
          <p:spPr>
            <a:xfrm>
              <a:off x="685040" y="2954351"/>
              <a:ext cx="2351042" cy="563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Shape 639"/>
            <p:cNvPicPr preferRelativeResize="0"/>
            <p:nvPr/>
          </p:nvPicPr>
          <p:blipFill rotWithShape="1">
            <a:blip r:embed="rId4">
              <a:alphaModFix/>
            </a:blip>
            <a:srcRect t="16289"/>
            <a:stretch/>
          </p:blipFill>
          <p:spPr>
            <a:xfrm>
              <a:off x="3059832" y="2931790"/>
              <a:ext cx="2244520" cy="681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Shape 640"/>
            <p:cNvPicPr preferRelativeResize="0"/>
            <p:nvPr/>
          </p:nvPicPr>
          <p:blipFill rotWithShape="1">
            <a:blip r:embed="rId5">
              <a:alphaModFix/>
            </a:blip>
            <a:srcRect l="10037" t="10177" r="8415" b="10918"/>
            <a:stretch/>
          </p:blipFill>
          <p:spPr>
            <a:xfrm>
              <a:off x="685040" y="3678903"/>
              <a:ext cx="1835838" cy="50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Shape 64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08104" y="2931790"/>
              <a:ext cx="761540" cy="761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2" name="Shape 6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75856" y="3723878"/>
              <a:ext cx="1556864" cy="4292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3" name="Shape 643"/>
            <p:cNvSpPr txBox="1"/>
            <p:nvPr/>
          </p:nvSpPr>
          <p:spPr>
            <a:xfrm>
              <a:off x="731117" y="4364531"/>
              <a:ext cx="3816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000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The trademarks belong to respective companies.</a:t>
              </a:r>
              <a:endParaRPr sz="10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2" name="Shape 92"/>
          <p:cNvSpPr txBox="1"/>
          <p:nvPr/>
        </p:nvSpPr>
        <p:spPr>
          <a:xfrm>
            <a:off x="512366" y="1318788"/>
            <a:ext cx="8213476" cy="450379"/>
          </a:xfrm>
          <a:prstGeom prst="rect">
            <a:avLst/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179388" lvl="0"/>
            <a:r>
              <a:rPr lang="en-US" altLang="zh-TW" sz="1800" b="1" dirty="0" err="1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initiator and target are industry standards</a:t>
            </a:r>
            <a:endParaRPr lang="zh-TW" altLang="en-US" sz="1800" b="1" dirty="0" smtClean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Shape 92"/>
          <p:cNvSpPr txBox="1"/>
          <p:nvPr/>
        </p:nvSpPr>
        <p:spPr>
          <a:xfrm>
            <a:off x="525619" y="1878477"/>
            <a:ext cx="8195253" cy="760350"/>
          </a:xfrm>
          <a:prstGeom prst="rect">
            <a:avLst/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179388" lvl="0"/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en-US" altLang="zh-TW" sz="1800" b="1" dirty="0" err="1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initiator can be used with EMC</a:t>
            </a:r>
            <a:r>
              <a:rPr lang="en-US" altLang="zh-TW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en-US" altLang="zh-TW" sz="1800" b="1" dirty="0" err="1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NetApp</a:t>
            </a: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Synology, QSAN and </a:t>
            </a:r>
            <a:r>
              <a:rPr lang="en-US" altLang="zh-TW" sz="1800" b="1" dirty="0" err="1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target with special configuration</a:t>
            </a:r>
            <a:endParaRPr lang="zh-TW" altLang="en-US" sz="1800" b="1" dirty="0" smtClean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" name="Shape 92"/>
          <p:cNvSpPr txBox="1"/>
          <p:nvPr/>
        </p:nvSpPr>
        <p:spPr>
          <a:xfrm>
            <a:off x="525618" y="2743418"/>
            <a:ext cx="8213476" cy="450379"/>
          </a:xfrm>
          <a:prstGeom prst="rect">
            <a:avLst/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179388" lvl="0"/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Utilize different storages space while enjoying QNAP software features  </a:t>
            </a:r>
            <a:endParaRPr lang="zh-TW" altLang="en-US" sz="1800" b="1" dirty="0" smtClean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562271" y="1194746"/>
            <a:ext cx="8428377" cy="429261"/>
            <a:chOff x="4785633" y="1337487"/>
            <a:chExt cx="2388624" cy="511841"/>
          </a:xfrm>
        </p:grpSpPr>
        <p:sp>
          <p:nvSpPr>
            <p:cNvPr id="9" name="平行四邊形 8"/>
            <p:cNvSpPr/>
            <p:nvPr/>
          </p:nvSpPr>
          <p:spPr>
            <a:xfrm>
              <a:off x="4785633" y="1357306"/>
              <a:ext cx="2388624" cy="492022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13995" y="1711906"/>
            <a:ext cx="7674340" cy="429261"/>
            <a:chOff x="4779405" y="1337487"/>
            <a:chExt cx="2331652" cy="511841"/>
          </a:xfrm>
        </p:grpSpPr>
        <p:sp>
          <p:nvSpPr>
            <p:cNvPr id="12" name="平行四邊形 11"/>
            <p:cNvSpPr/>
            <p:nvPr/>
          </p:nvSpPr>
          <p:spPr>
            <a:xfrm>
              <a:off x="4779405" y="1357306"/>
              <a:ext cx="1986995" cy="492022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7" name="Shape 232"/>
          <p:cNvSpPr/>
          <p:nvPr/>
        </p:nvSpPr>
        <p:spPr>
          <a:xfrm>
            <a:off x="0" y="2623930"/>
            <a:ext cx="9144000" cy="2266121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Shape 648"/>
          <p:cNvSpPr txBox="1">
            <a:spLocks noGrp="1"/>
          </p:cNvSpPr>
          <p:nvPr>
            <p:ph type="title"/>
          </p:nvPr>
        </p:nvSpPr>
        <p:spPr>
          <a:xfrm>
            <a:off x="0" y="2602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3 Steps to use remote disk space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62271" y="2247675"/>
            <a:ext cx="7554831" cy="423582"/>
            <a:chOff x="4815714" y="1337487"/>
            <a:chExt cx="2295343" cy="505070"/>
          </a:xfrm>
        </p:grpSpPr>
        <p:sp>
          <p:nvSpPr>
            <p:cNvPr id="15" name="平行四邊形 14"/>
            <p:cNvSpPr/>
            <p:nvPr/>
          </p:nvSpPr>
          <p:spPr>
            <a:xfrm>
              <a:off x="4815714" y="1350534"/>
              <a:ext cx="1841185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7" name="Shape 649"/>
          <p:cNvSpPr txBox="1">
            <a:spLocks/>
          </p:cNvSpPr>
          <p:nvPr/>
        </p:nvSpPr>
        <p:spPr>
          <a:xfrm>
            <a:off x="882477" y="1234695"/>
            <a:ext cx="8435280" cy="37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tabLst/>
              <a:defRPr/>
            </a:pP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Configure </a:t>
            </a:r>
            <a:r>
              <a:rPr kumimoji="0" lang="zh-TW" alt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iSCSI</a:t>
            </a:r>
            <a:r>
              <a:rPr kumimoji="0" lang="en-US" altLang="zh-TW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LUN </a:t>
            </a: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and</a:t>
            </a:r>
            <a:r>
              <a:rPr kumimoji="0" lang="zh-TW" alt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iSCSI</a:t>
            </a:r>
            <a:r>
              <a:rPr kumimoji="0" lang="en-US" altLang="zh-TW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target at the</a:t>
            </a:r>
            <a:r>
              <a:rPr kumimoji="0" lang="en-US" altLang="zh-TW" sz="17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storage device with free space</a:t>
            </a:r>
            <a:endParaRPr kumimoji="0" lang="zh-TW" altLang="en-US" sz="17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Shape 649"/>
          <p:cNvSpPr txBox="1">
            <a:spLocks/>
          </p:cNvSpPr>
          <p:nvPr/>
        </p:nvSpPr>
        <p:spPr>
          <a:xfrm>
            <a:off x="903776" y="1694026"/>
            <a:ext cx="7726671" cy="60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tabLst/>
              <a:defRPr/>
            </a:pPr>
            <a:r>
              <a:rPr kumimoji="0" lang="en-US" altLang="zh-TW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Storage &amp; Snapshot &gt; Remote Disk &gt; Create Virtual Disk</a:t>
            </a:r>
            <a:endParaRPr kumimoji="0" lang="zh-TW" altLang="en-US" sz="17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49" name="Shape 649"/>
          <p:cNvSpPr txBox="1">
            <a:spLocks noGrp="1"/>
          </p:cNvSpPr>
          <p:nvPr>
            <p:ph type="body" idx="1"/>
          </p:nvPr>
        </p:nvSpPr>
        <p:spPr>
          <a:xfrm>
            <a:off x="905435" y="2218206"/>
            <a:ext cx="8435280" cy="48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altLang="zh-TW" sz="17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Follow the wizard’s instructions to connect to disk</a:t>
            </a:r>
            <a:endParaRPr sz="17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644" y="1147260"/>
            <a:ext cx="567345" cy="568971"/>
          </a:xfrm>
          <a:prstGeom prst="rect">
            <a:avLst/>
          </a:prstGeom>
          <a:noFill/>
        </p:spPr>
      </p:pic>
      <p:pic>
        <p:nvPicPr>
          <p:cNvPr id="20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78963" y="1688535"/>
            <a:ext cx="567344" cy="568970"/>
          </a:xfrm>
          <a:prstGeom prst="rect">
            <a:avLst/>
          </a:prstGeom>
          <a:noFill/>
        </p:spPr>
      </p:pic>
      <p:pic>
        <p:nvPicPr>
          <p:cNvPr id="21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84644" y="2213497"/>
            <a:ext cx="567344" cy="56897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5027" y="2727350"/>
            <a:ext cx="4685167" cy="235255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4660" y="2871497"/>
            <a:ext cx="3845102" cy="207322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2"/>
          <p:cNvSpPr/>
          <p:nvPr/>
        </p:nvSpPr>
        <p:spPr>
          <a:xfrm>
            <a:off x="0" y="1530627"/>
            <a:ext cx="9143999" cy="3024334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群組 36"/>
          <p:cNvGrpSpPr/>
          <p:nvPr/>
        </p:nvGrpSpPr>
        <p:grpSpPr>
          <a:xfrm>
            <a:off x="134174" y="3107192"/>
            <a:ext cx="5710031" cy="1527035"/>
            <a:chOff x="4857752" y="1337487"/>
            <a:chExt cx="2329260" cy="511841"/>
          </a:xfrm>
        </p:grpSpPr>
        <p:sp>
          <p:nvSpPr>
            <p:cNvPr id="38" name="平行四邊形 3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119259" y="1599533"/>
            <a:ext cx="5710031" cy="1353810"/>
            <a:chOff x="4857752" y="1337487"/>
            <a:chExt cx="2329260" cy="511841"/>
          </a:xfrm>
        </p:grpSpPr>
        <p:sp>
          <p:nvSpPr>
            <p:cNvPr id="34" name="平行四邊形 33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4" name="Shape 92"/>
          <p:cNvSpPr txBox="1"/>
          <p:nvPr/>
        </p:nvSpPr>
        <p:spPr>
          <a:xfrm>
            <a:off x="3703387" y="1416323"/>
            <a:ext cx="5266678" cy="3374335"/>
          </a:xfrm>
          <a:prstGeom prst="rect">
            <a:avLst/>
          </a:prstGeom>
          <a:solidFill>
            <a:srgbClr val="EAF1D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6" name="Shape 656"/>
          <p:cNvSpPr txBox="1">
            <a:spLocks noGrp="1"/>
          </p:cNvSpPr>
          <p:nvPr>
            <p:ph type="title"/>
          </p:nvPr>
        </p:nvSpPr>
        <p:spPr>
          <a:xfrm>
            <a:off x="0" y="2674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32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iSCSI 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VJBOD</a:t>
            </a: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to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replace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32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JBOD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1013791" y="3163723"/>
            <a:ext cx="2584180" cy="173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44981"/>
              </a:buClr>
              <a:buSzPts val="2000"/>
            </a:pP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Create Storage Pool;</a:t>
            </a:r>
            <a:b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 snapshot, media </a:t>
            </a:r>
            <a:b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indexing, </a:t>
            </a:r>
            <a:r>
              <a:rPr lang="en-US" altLang="zh-TW" sz="1800" i="0" u="none" strike="noStrike" cap="none" dirty="0" err="1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Qsirch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and other features </a:t>
            </a:r>
            <a:endParaRPr sz="1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203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endParaRPr sz="1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9" name="Shape 659"/>
          <p:cNvSpPr txBox="1"/>
          <p:nvPr/>
        </p:nvSpPr>
        <p:spPr>
          <a:xfrm>
            <a:off x="4447640" y="1934453"/>
            <a:ext cx="982147" cy="347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Container Station</a:t>
            </a:r>
            <a:endParaRPr sz="1200" b="1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Shape 660"/>
          <p:cNvSpPr txBox="1"/>
          <p:nvPr/>
        </p:nvSpPr>
        <p:spPr>
          <a:xfrm>
            <a:off x="5342197" y="2365086"/>
            <a:ext cx="890988" cy="347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</a:pPr>
            <a:r>
              <a:rPr lang="zh-TW" sz="1200" b="1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 x 10G SFP+</a:t>
            </a:r>
            <a:endParaRPr sz="1200" b="1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Shape 661"/>
          <p:cNvSpPr txBox="1"/>
          <p:nvPr/>
        </p:nvSpPr>
        <p:spPr>
          <a:xfrm>
            <a:off x="3823730" y="3290967"/>
            <a:ext cx="1377829" cy="392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</a:pPr>
            <a:r>
              <a:rPr lang="zh-TW" sz="1200" b="1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TS-831X</a:t>
            </a:r>
            <a:endParaRPr sz="1200" b="1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Shape 663"/>
          <p:cNvSpPr txBox="1"/>
          <p:nvPr/>
        </p:nvSpPr>
        <p:spPr>
          <a:xfrm>
            <a:off x="7693245" y="4294433"/>
            <a:ext cx="1067617" cy="267844"/>
          </a:xfrm>
          <a:prstGeom prst="rect">
            <a:avLst/>
          </a:prstGeom>
          <a:solidFill>
            <a:srgbClr val="3B7AE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  <a:sym typeface="Arial"/>
              </a:rPr>
              <a:t>Virtual Pool</a:t>
            </a:r>
            <a:endParaRPr sz="1200" b="1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664" name="Shape 664"/>
          <p:cNvSpPr txBox="1"/>
          <p:nvPr/>
        </p:nvSpPr>
        <p:spPr>
          <a:xfrm>
            <a:off x="7653068" y="2244687"/>
            <a:ext cx="1092563" cy="257734"/>
          </a:xfrm>
          <a:prstGeom prst="rect">
            <a:avLst/>
          </a:prstGeom>
          <a:solidFill>
            <a:srgbClr val="3185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2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iSCSI  LUN</a:t>
            </a:r>
            <a:endParaRPr sz="1200" b="1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665" name="Shape 66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810587" y="2622830"/>
            <a:ext cx="851445" cy="693612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Shape 666"/>
          <p:cNvSpPr txBox="1"/>
          <p:nvPr/>
        </p:nvSpPr>
        <p:spPr>
          <a:xfrm>
            <a:off x="7685930" y="3369197"/>
            <a:ext cx="1064530" cy="257734"/>
          </a:xfrm>
          <a:prstGeom prst="rect">
            <a:avLst/>
          </a:prstGeom>
          <a:solidFill>
            <a:srgbClr val="8C55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  <a:sym typeface="Arial"/>
              </a:rPr>
              <a:t>Virtual Pool</a:t>
            </a:r>
            <a:endParaRPr sz="1200" b="1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667" name="Shape 667"/>
          <p:cNvPicPr preferRelativeResize="0"/>
          <p:nvPr/>
        </p:nvPicPr>
        <p:blipFill rotWithShape="1">
          <a:blip r:embed="rId4">
            <a:alphaModFix/>
          </a:blip>
          <a:srcRect r="36396"/>
          <a:stretch/>
        </p:blipFill>
        <p:spPr>
          <a:xfrm>
            <a:off x="7823450" y="3678940"/>
            <a:ext cx="607510" cy="59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Shape 668"/>
          <p:cNvPicPr preferRelativeResize="0"/>
          <p:nvPr/>
        </p:nvPicPr>
        <p:blipFill rotWithShape="1">
          <a:blip r:embed="rId5">
            <a:alphaModFix/>
          </a:blip>
          <a:srcRect l="9169" t="5367" r="9013" b="4818"/>
          <a:stretch/>
        </p:blipFill>
        <p:spPr>
          <a:xfrm>
            <a:off x="7707875" y="1630953"/>
            <a:ext cx="936104" cy="57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Shape 669" descr="\\Marketing\Marketing\MarketingMaterials\DM\NAS\Software_Section_brochure\QNAP product icon_20170816-assets\Container_statio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39946" y="1836835"/>
            <a:ext cx="494148" cy="4949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70" name="Shape 670"/>
          <p:cNvCxnSpPr/>
          <p:nvPr/>
        </p:nvCxnSpPr>
        <p:spPr>
          <a:xfrm>
            <a:off x="5221947" y="3144937"/>
            <a:ext cx="2322085" cy="1282596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71" name="Shape 671"/>
          <p:cNvCxnSpPr/>
          <p:nvPr/>
        </p:nvCxnSpPr>
        <p:spPr>
          <a:xfrm rot="10800000" flipH="1">
            <a:off x="5221947" y="2030355"/>
            <a:ext cx="2471298" cy="853633"/>
          </a:xfrm>
          <a:prstGeom prst="bentConnector3">
            <a:avLst>
              <a:gd name="adj1" fmla="val 45560"/>
            </a:avLst>
          </a:prstGeom>
          <a:noFill/>
          <a:ln w="38100" cap="flat" cmpd="sng">
            <a:solidFill>
              <a:srgbClr val="31859B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72" name="Shape 672"/>
          <p:cNvCxnSpPr/>
          <p:nvPr/>
        </p:nvCxnSpPr>
        <p:spPr>
          <a:xfrm rot="10800000" flipH="1">
            <a:off x="5221947" y="3002081"/>
            <a:ext cx="2536788" cy="4820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673" name="Shape 6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5210" y="2412257"/>
            <a:ext cx="1522016" cy="9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Shape 675"/>
          <p:cNvSpPr/>
          <p:nvPr/>
        </p:nvSpPr>
        <p:spPr>
          <a:xfrm>
            <a:off x="4978474" y="3673073"/>
            <a:ext cx="593465" cy="237718"/>
          </a:xfrm>
          <a:prstGeom prst="roundRect">
            <a:avLst>
              <a:gd name="adj" fmla="val 50000"/>
            </a:avLst>
          </a:prstGeom>
          <a:ln w="1270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RAID</a:t>
            </a:r>
            <a:endParaRPr sz="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Shape 676" descr="分享器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30776" y="2782150"/>
            <a:ext cx="1146008" cy="45222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93"/>
          <p:cNvSpPr txBox="1"/>
          <p:nvPr/>
        </p:nvSpPr>
        <p:spPr>
          <a:xfrm>
            <a:off x="4664636" y="3988662"/>
            <a:ext cx="1606955" cy="35970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2" name="Shape 662"/>
          <p:cNvSpPr txBox="1"/>
          <p:nvPr/>
        </p:nvSpPr>
        <p:spPr>
          <a:xfrm>
            <a:off x="4708816" y="3915761"/>
            <a:ext cx="1682496" cy="522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3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Flexible Ethernet </a:t>
            </a:r>
            <a:endParaRPr sz="1300" b="1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4657903" y="3364149"/>
            <a:ext cx="414282" cy="507142"/>
            <a:chOff x="5587211" y="2951676"/>
            <a:chExt cx="1008112" cy="1234076"/>
          </a:xfrm>
        </p:grpSpPr>
        <p:sp>
          <p:nvSpPr>
            <p:cNvPr id="26" name="Shape 268"/>
            <p:cNvSpPr/>
            <p:nvPr/>
          </p:nvSpPr>
          <p:spPr>
            <a:xfrm>
              <a:off x="5587211" y="3681696"/>
              <a:ext cx="1008112" cy="504056"/>
            </a:xfrm>
            <a:prstGeom prst="flowChartMagneticDisk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Shape 269"/>
            <p:cNvSpPr/>
            <p:nvPr/>
          </p:nvSpPr>
          <p:spPr>
            <a:xfrm>
              <a:off x="5587211" y="3311716"/>
              <a:ext cx="1008112" cy="504056"/>
            </a:xfrm>
            <a:prstGeom prst="flowChartMagneticDisk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Shape 274"/>
            <p:cNvSpPr/>
            <p:nvPr/>
          </p:nvSpPr>
          <p:spPr>
            <a:xfrm>
              <a:off x="5587211" y="2951676"/>
              <a:ext cx="1008112" cy="504056"/>
            </a:xfrm>
            <a:prstGeom prst="flowChartMagneticDisk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Shape 657"/>
          <p:cNvSpPr txBox="1">
            <a:spLocks/>
          </p:cNvSpPr>
          <p:nvPr/>
        </p:nvSpPr>
        <p:spPr>
          <a:xfrm>
            <a:off x="1007164" y="1766341"/>
            <a:ext cx="3528392" cy="1551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ts val="2000"/>
              <a:tabLst/>
              <a:defRPr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VJBOD to 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</a:t>
            </a:r>
            <a:r>
              <a:rPr kumimoji="0" lang="en-US" altLang="zh-TW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ount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other NAS's LUN as </a:t>
            </a:r>
            <a:b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local 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</a:t>
            </a:r>
            <a:r>
              <a:rPr kumimoji="0" lang="en-US" altLang="zh-TW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isk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232"/>
          <p:cNvSpPr/>
          <p:nvPr/>
        </p:nvSpPr>
        <p:spPr>
          <a:xfrm>
            <a:off x="3235186" y="1530627"/>
            <a:ext cx="5908813" cy="3140764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92"/>
          <p:cNvSpPr txBox="1"/>
          <p:nvPr/>
        </p:nvSpPr>
        <p:spPr>
          <a:xfrm>
            <a:off x="3703387" y="1803199"/>
            <a:ext cx="5266678" cy="2520333"/>
          </a:xfrm>
          <a:prstGeom prst="rect">
            <a:avLst/>
          </a:prstGeom>
          <a:solidFill>
            <a:srgbClr val="EAF1D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1" name="Shape 681"/>
          <p:cNvSpPr txBox="1">
            <a:spLocks noGrp="1"/>
          </p:cNvSpPr>
          <p:nvPr>
            <p:ph type="title"/>
          </p:nvPr>
        </p:nvSpPr>
        <p:spPr>
          <a:xfrm>
            <a:off x="6712" y="417158"/>
            <a:ext cx="913728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15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Build a super storage With JBOD and VJBOD</a:t>
            </a:r>
            <a:endParaRPr sz="315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3" name="Shape 683"/>
          <p:cNvSpPr/>
          <p:nvPr/>
        </p:nvSpPr>
        <p:spPr>
          <a:xfrm>
            <a:off x="3808337" y="2123691"/>
            <a:ext cx="1864336" cy="461665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Shape 684"/>
          <p:cNvSpPr/>
          <p:nvPr/>
        </p:nvSpPr>
        <p:spPr>
          <a:xfrm>
            <a:off x="3816857" y="2127951"/>
            <a:ext cx="186433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b="1" dirty="0" smtClean="0">
                <a:solidFill>
                  <a:srgbClr val="FFFFFF"/>
                </a:solidFill>
              </a:rPr>
              <a:t>Over </a:t>
            </a:r>
            <a:r>
              <a:rPr lang="zh-TW" sz="24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zh-TW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PB  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Shape 685"/>
          <p:cNvSpPr/>
          <p:nvPr/>
        </p:nvSpPr>
        <p:spPr>
          <a:xfrm>
            <a:off x="3963882" y="3759596"/>
            <a:ext cx="149730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b="1" dirty="0">
                <a:solidFill>
                  <a:srgbClr val="262626"/>
                </a:solidFill>
                <a:latin typeface="+mj-lt"/>
                <a:ea typeface="Arial"/>
                <a:cs typeface="Arial"/>
                <a:sym typeface="Arial"/>
              </a:rPr>
              <a:t>8TB x 8=64TB  </a:t>
            </a:r>
            <a:endParaRPr sz="1050" b="1" dirty="0">
              <a:solidFill>
                <a:srgbClr val="262626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86" name="Shape 686"/>
          <p:cNvSpPr/>
          <p:nvPr/>
        </p:nvSpPr>
        <p:spPr>
          <a:xfrm>
            <a:off x="5491011" y="2739159"/>
            <a:ext cx="800014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b="1" dirty="0">
                <a:solidFill>
                  <a:srgbClr val="660066"/>
                </a:solidFill>
                <a:latin typeface="+mj-lt"/>
                <a:ea typeface="Calibri"/>
                <a:cs typeface="Calibri"/>
                <a:sym typeface="Calibri"/>
              </a:rPr>
              <a:t>USB 3.0</a:t>
            </a:r>
            <a:endParaRPr sz="1050" b="1" dirty="0">
              <a:solidFill>
                <a:srgbClr val="660066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87" name="Shape 687"/>
          <p:cNvSpPr/>
          <p:nvPr/>
        </p:nvSpPr>
        <p:spPr>
          <a:xfrm>
            <a:off x="6954922" y="2957554"/>
            <a:ext cx="193165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b="1" dirty="0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JBOD 8TB x 8 x 6 = 384TB</a:t>
            </a:r>
            <a:endParaRPr sz="1050" b="1" dirty="0">
              <a:solidFill>
                <a:srgbClr val="262626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88" name="Shape 688"/>
          <p:cNvSpPr/>
          <p:nvPr/>
        </p:nvSpPr>
        <p:spPr>
          <a:xfrm>
            <a:off x="6879526" y="3969881"/>
            <a:ext cx="180327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b="1" dirty="0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8TB x 12 x 8 = 768TB</a:t>
            </a:r>
            <a:endParaRPr sz="1050" b="1" dirty="0">
              <a:solidFill>
                <a:srgbClr val="262626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89" name="Shape 689"/>
          <p:cNvSpPr/>
          <p:nvPr/>
        </p:nvSpPr>
        <p:spPr>
          <a:xfrm>
            <a:off x="5652559" y="3372879"/>
            <a:ext cx="800014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b="1" dirty="0">
                <a:solidFill>
                  <a:srgbClr val="244061"/>
                </a:solidFill>
                <a:latin typeface="+mj-lt"/>
                <a:ea typeface="Calibri"/>
                <a:cs typeface="Calibri"/>
                <a:sym typeface="Calibri"/>
              </a:rPr>
              <a:t>iSCSI</a:t>
            </a:r>
            <a:endParaRPr sz="1050" b="1" dirty="0">
              <a:solidFill>
                <a:srgbClr val="24406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cxnSp>
        <p:nvCxnSpPr>
          <p:cNvPr id="690" name="Shape 690"/>
          <p:cNvCxnSpPr/>
          <p:nvPr/>
        </p:nvCxnSpPr>
        <p:spPr>
          <a:xfrm>
            <a:off x="5491011" y="3200979"/>
            <a:ext cx="1542600" cy="6573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24406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91" name="Shape 691"/>
          <p:cNvCxnSpPr/>
          <p:nvPr/>
        </p:nvCxnSpPr>
        <p:spPr>
          <a:xfrm rot="10800000" flipH="1">
            <a:off x="5456756" y="2611526"/>
            <a:ext cx="1576800" cy="507600"/>
          </a:xfrm>
          <a:prstGeom prst="bentConnector3">
            <a:avLst>
              <a:gd name="adj1" fmla="val 50001"/>
            </a:avLst>
          </a:prstGeom>
          <a:noFill/>
          <a:ln w="38100" cap="flat" cmpd="sng">
            <a:solidFill>
              <a:srgbClr val="8C55D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92" name="Shape 6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2613" y="2967054"/>
            <a:ext cx="1026812" cy="4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Shape 69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93581" y="2671261"/>
            <a:ext cx="1316993" cy="107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Shape 694" descr="QJBOD Express_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5222" y="1953765"/>
            <a:ext cx="1714512" cy="104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Shape 695" descr="QJBOD Express_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8719" y="3407355"/>
            <a:ext cx="2042712" cy="62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圓角化對角線角落矩形 17"/>
          <p:cNvSpPr/>
          <p:nvPr/>
        </p:nvSpPr>
        <p:spPr>
          <a:xfrm>
            <a:off x="144117" y="1447387"/>
            <a:ext cx="3374335" cy="3288610"/>
          </a:xfrm>
          <a:prstGeom prst="round2DiagRect">
            <a:avLst>
              <a:gd name="adj1" fmla="val 10021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平行四邊形 19"/>
          <p:cNvSpPr/>
          <p:nvPr/>
        </p:nvSpPr>
        <p:spPr>
          <a:xfrm>
            <a:off x="323010" y="1720097"/>
            <a:ext cx="3014884" cy="789539"/>
          </a:xfrm>
          <a:prstGeom prst="parallelogram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Shape 682"/>
          <p:cNvSpPr txBox="1">
            <a:spLocks/>
          </p:cNvSpPr>
          <p:nvPr/>
        </p:nvSpPr>
        <p:spPr>
          <a:xfrm>
            <a:off x="384733" y="1772500"/>
            <a:ext cx="2876688" cy="88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Connect with 8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NAS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as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VJBOD disks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" name="平行四邊形 20"/>
          <p:cNvSpPr/>
          <p:nvPr/>
        </p:nvSpPr>
        <p:spPr>
          <a:xfrm>
            <a:off x="326324" y="2662658"/>
            <a:ext cx="3014884" cy="789539"/>
          </a:xfrm>
          <a:prstGeom prst="parallelogram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Shape 682"/>
          <p:cNvSpPr txBox="1">
            <a:spLocks/>
          </p:cNvSpPr>
          <p:nvPr/>
        </p:nvSpPr>
        <p:spPr>
          <a:xfrm>
            <a:off x="406567" y="2662749"/>
            <a:ext cx="3022545" cy="90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Connect 4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UX-800P </a:t>
            </a: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expansion enclosures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平行四邊形 22"/>
          <p:cNvSpPr/>
          <p:nvPr/>
        </p:nvSpPr>
        <p:spPr>
          <a:xfrm>
            <a:off x="324665" y="3625097"/>
            <a:ext cx="3014884" cy="789539"/>
          </a:xfrm>
          <a:prstGeom prst="parallelogram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2" name="Shape 682"/>
          <p:cNvSpPr txBox="1">
            <a:spLocks noGrp="1"/>
          </p:cNvSpPr>
          <p:nvPr>
            <p:ph type="body" idx="1"/>
          </p:nvPr>
        </p:nvSpPr>
        <p:spPr>
          <a:xfrm>
            <a:off x="368345" y="3588724"/>
            <a:ext cx="3528392" cy="979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Total Raw Storage Space </a:t>
            </a:r>
          </a:p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can exceed 1 PB</a:t>
            </a:r>
            <a:endParaRPr sz="1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32"/>
          <p:cNvSpPr/>
          <p:nvPr/>
        </p:nvSpPr>
        <p:spPr>
          <a:xfrm>
            <a:off x="0" y="2927075"/>
            <a:ext cx="9144000" cy="1794024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76470" y="2312350"/>
            <a:ext cx="5534675" cy="768848"/>
            <a:chOff x="4798388" y="1337487"/>
            <a:chExt cx="2388624" cy="511841"/>
          </a:xfrm>
        </p:grpSpPr>
        <p:sp>
          <p:nvSpPr>
            <p:cNvPr id="15" name="平行四邊形 14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700" name="Shape 700"/>
          <p:cNvSpPr txBox="1">
            <a:spLocks noGrp="1"/>
          </p:cNvSpPr>
          <p:nvPr>
            <p:ph type="title"/>
          </p:nvPr>
        </p:nvSpPr>
        <p:spPr>
          <a:xfrm>
            <a:off x="0" y="2962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 steps to use </a:t>
            </a:r>
            <a:r>
              <a:rPr 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zh-TW" sz="3200" dirty="0">
                <a:latin typeface="+mj-lt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zh-TW" sz="32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VJBOD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01" name="Shape 701"/>
          <p:cNvSpPr txBox="1"/>
          <p:nvPr/>
        </p:nvSpPr>
        <p:spPr>
          <a:xfrm>
            <a:off x="1146768" y="2305822"/>
            <a:ext cx="4792589" cy="79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altLang="zh-TW" sz="18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After creation, </a:t>
            </a:r>
            <a:r>
              <a:rPr lang="en-US" altLang="zh-TW" sz="18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create </a:t>
            </a:r>
            <a:r>
              <a:rPr lang="en-US" altLang="zh-TW" sz="18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new Storage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altLang="zh-TW" sz="18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Pool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with 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the VJBOD 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</a:t>
            </a:r>
            <a:endParaRPr lang="en-US" altLang="zh-TW" sz="1800" b="1" i="0" u="none" strike="noStrike" cap="none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670122" y="1228826"/>
            <a:ext cx="7372055" cy="479804"/>
            <a:chOff x="4798388" y="1337487"/>
            <a:chExt cx="2388624" cy="511841"/>
          </a:xfrm>
        </p:grpSpPr>
        <p:sp>
          <p:nvSpPr>
            <p:cNvPr id="9" name="平行四邊形 8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75166" y="1777226"/>
            <a:ext cx="6728675" cy="479804"/>
            <a:chOff x="4798388" y="1337487"/>
            <a:chExt cx="2388624" cy="511841"/>
          </a:xfrm>
        </p:grpSpPr>
        <p:sp>
          <p:nvSpPr>
            <p:cNvPr id="12" name="平行四邊形 11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7" name="Shape 701"/>
          <p:cNvSpPr txBox="1"/>
          <p:nvPr/>
        </p:nvSpPr>
        <p:spPr>
          <a:xfrm>
            <a:off x="1128819" y="1278309"/>
            <a:ext cx="8407118" cy="59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Storage &amp; Snapshot &gt; Disk</a:t>
            </a:r>
            <a:r>
              <a:rPr lang="zh-TW" sz="18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1800" b="1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VJBOD &gt;VJBOD </a:t>
            </a:r>
            <a:r>
              <a:rPr lang="zh-TW" sz="18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en-US" altLang="zh-TW" sz="18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Create VJBOD</a:t>
            </a:r>
            <a:endParaRPr sz="1800"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Shape 701"/>
          <p:cNvSpPr txBox="1"/>
          <p:nvPr/>
        </p:nvSpPr>
        <p:spPr>
          <a:xfrm>
            <a:off x="1138734" y="1765330"/>
            <a:ext cx="8258032" cy="51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altLang="zh-TW" sz="18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Input remote QNAP NAS address and allocate space</a:t>
            </a:r>
            <a:endParaRPr sz="1800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479" y="1106811"/>
            <a:ext cx="619023" cy="620797"/>
          </a:xfrm>
          <a:prstGeom prst="rect">
            <a:avLst/>
          </a:prstGeom>
          <a:noFill/>
        </p:spPr>
      </p:pic>
      <p:pic>
        <p:nvPicPr>
          <p:cNvPr id="21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2479" y="1745238"/>
            <a:ext cx="619022" cy="620796"/>
          </a:xfrm>
          <a:prstGeom prst="rect">
            <a:avLst/>
          </a:prstGeom>
          <a:noFill/>
        </p:spPr>
      </p:pic>
      <p:pic>
        <p:nvPicPr>
          <p:cNvPr id="22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42480" y="2400706"/>
            <a:ext cx="619022" cy="620796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51389" y="2548937"/>
            <a:ext cx="3543941" cy="248919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8933" y="3057096"/>
            <a:ext cx="4103838" cy="2031017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C:\Users\Han Tsai\Desktop\NAS擴充_PPT直播\放大鏡_1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3863935" y="2798588"/>
            <a:ext cx="1310801" cy="1331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Shape 710" descr="C:\Users\user\Desktop\RAID 50.60 進階功能介紹\logo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411510"/>
            <a:ext cx="1440160" cy="2766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91"/>
          <p:cNvSpPr txBox="1">
            <a:spLocks/>
          </p:cNvSpPr>
          <p:nvPr/>
        </p:nvSpPr>
        <p:spPr>
          <a:xfrm>
            <a:off x="0" y="2697084"/>
            <a:ext cx="9144000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D8D8D8"/>
              </a:buClr>
              <a:buSzPts val="1620"/>
            </a:pPr>
            <a:r>
              <a:rPr lang="en-US" altLang="zh-TW" sz="2800" b="1" dirty="0" smtClean="0">
                <a:solidFill>
                  <a:srgbClr val="D8D8D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Demo: </a:t>
            </a:r>
            <a: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</a:t>
            </a:r>
            <a:r>
              <a:rPr lang="zh-TW" altLang="en-US" sz="3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NAS with </a:t>
            </a:r>
          </a:p>
          <a:p>
            <a:pPr lvl="0" algn="ctr">
              <a:buClr>
                <a:srgbClr val="D8D8D8"/>
              </a:buClr>
              <a:buSzPts val="1620"/>
            </a:pPr>
            <a:r>
              <a:rPr lang="zh-TW" altLang="en-US" sz="32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3200" b="1" dirty="0" err="1" smtClean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3200" b="1" dirty="0" smtClean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VJBOD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32"/>
          <p:cNvSpPr/>
          <p:nvPr/>
        </p:nvSpPr>
        <p:spPr>
          <a:xfrm>
            <a:off x="0" y="1575239"/>
            <a:ext cx="9144000" cy="3006589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0" y="2962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3200" dirty="0" smtClean="0">
                <a:latin typeface="+mj-lt"/>
                <a:ea typeface="微軟正黑體" pitchFamily="34" charset="-120"/>
              </a:rPr>
              <a:t>Summary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843993"/>
              </p:ext>
            </p:extLst>
          </p:nvPr>
        </p:nvGraphicFramePr>
        <p:xfrm>
          <a:off x="126181" y="1311945"/>
          <a:ext cx="8874642" cy="369030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924143"/>
                <a:gridCol w="790833"/>
                <a:gridCol w="928988"/>
                <a:gridCol w="911435"/>
                <a:gridCol w="779142"/>
                <a:gridCol w="903767"/>
                <a:gridCol w="828957"/>
                <a:gridCol w="1034297"/>
                <a:gridCol w="890579"/>
                <a:gridCol w="882501"/>
              </a:tblGrid>
              <a:tr h="611136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dirty="0" smtClean="0">
                          <a:solidFill>
                            <a:schemeClr val="bg1"/>
                          </a:solidFill>
                          <a:latin typeface="+mj-lt"/>
                          <a:ea typeface="微軟正黑體" pitchFamily="34" charset="-120"/>
                        </a:rPr>
                        <a:t>Scenario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Expand</a:t>
                      </a:r>
                      <a:r>
                        <a:rPr lang="en-US" altLang="zh-TW" sz="1400" b="1" i="0" u="none" strike="noStrike" baseline="0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 on original NAS</a:t>
                      </a:r>
                      <a:endParaRPr lang="zh-TW" altLang="en-US" sz="14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Additional Devices</a:t>
                      </a:r>
                      <a:endParaRPr lang="zh-TW" altLang="en-US" sz="14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2702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dirty="0" smtClean="0">
                          <a:solidFill>
                            <a:schemeClr val="bg1"/>
                          </a:solidFill>
                          <a:latin typeface="+mj-lt"/>
                          <a:ea typeface="微軟正黑體" pitchFamily="34" charset="-120"/>
                        </a:rPr>
                        <a:t>Method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RAID </a:t>
                      </a:r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/>
                      </a:r>
                      <a:b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</a:br>
                      <a:r>
                        <a:rPr lang="en-US" altLang="zh-TW" sz="12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Migration</a:t>
                      </a:r>
                      <a:endParaRPr lang="zh-TW" altLang="en-US" sz="12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RAID </a:t>
                      </a:r>
                      <a:endParaRPr lang="en-US" sz="1200" b="1" dirty="0">
                        <a:latin typeface="+mj-lt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Expansion</a:t>
                      </a:r>
                      <a:endParaRPr lang="zh-TW" altLang="en-US" sz="12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Upgrade</a:t>
                      </a:r>
                      <a:r>
                        <a:rPr lang="en-US" altLang="zh-TW" sz="1200" b="1" i="0" u="none" strike="noStrike" baseline="0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 to </a:t>
                      </a:r>
                      <a:r>
                        <a:rPr lang="en-US" altLang="zh-TW" sz="1200" b="1" i="0" u="none" strike="noStrike" baseline="0" dirty="0" err="1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Qtier</a:t>
                      </a:r>
                      <a:endParaRPr lang="en-US" sz="12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Replace Disk</a:t>
                      </a:r>
                      <a:endParaRPr lang="zh-TW" altLang="en-US" sz="12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System Migration</a:t>
                      </a:r>
                      <a:endParaRPr lang="zh-TW" altLang="en-US" sz="12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JBOD</a:t>
                      </a:r>
                      <a:endParaRPr lang="zh-TW" altLang="en-US" sz="12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VJBOD</a:t>
                      </a:r>
                      <a:endParaRPr lang="en-US" sz="12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Remote Disk</a:t>
                      </a:r>
                      <a:endParaRPr lang="zh-TW" altLang="en-US" sz="12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  <a:ea typeface="微軟正黑體" pitchFamily="34" charset="-120"/>
                        </a:rPr>
                        <a:t>External Disk</a:t>
                      </a:r>
                      <a:endParaRPr lang="zh-TW" altLang="en-US" sz="12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</a:tr>
              <a:tr h="53955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Empty Bays</a:t>
                      </a:r>
                      <a:endParaRPr lang="zh-TW" altLang="en-US" sz="12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Needed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Needed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dirty="0" smtClean="0">
                          <a:latin typeface="+mj-lt"/>
                          <a:ea typeface="微軟正黑體" pitchFamily="34" charset="-120"/>
                        </a:rPr>
                        <a:t>Needed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-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-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-</a:t>
                      </a:r>
                      <a:endParaRPr lang="zh-TW" altLang="en-US" sz="1000" b="1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-</a:t>
                      </a:r>
                      <a:endParaRPr lang="zh-TW" altLang="en-US" sz="1000" b="1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-</a:t>
                      </a:r>
                      <a:endParaRPr lang="zh-TW" altLang="en-US" sz="1000" b="1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-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2181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Other</a:t>
                      </a:r>
                      <a:r>
                        <a:rPr lang="en-US" altLang="zh-TW" sz="12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 Benefits</a:t>
                      </a:r>
                      <a:endParaRPr lang="zh-TW" altLang="en-US" sz="12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Improve</a:t>
                      </a:r>
                      <a:r>
                        <a:rPr lang="en-US" altLang="zh-TW" sz="10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 Protection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Improve</a:t>
                      </a:r>
                      <a:r>
                        <a:rPr lang="en-US" altLang="zh-TW" sz="10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 Performance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Greatly Improve</a:t>
                      </a:r>
                      <a:b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</a:b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Performance 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-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Increase # of Available Bays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Support</a:t>
                      </a:r>
                      <a:r>
                        <a:rPr lang="en-US" altLang="zh-TW" sz="10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 Storage Pool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Support</a:t>
                      </a:r>
                      <a:r>
                        <a:rPr lang="en-US" altLang="zh-TW" sz="10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 Storage Pool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Connect</a:t>
                      </a:r>
                      <a:r>
                        <a:rPr lang="en-US" altLang="zh-TW" sz="10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 and Go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Plug and Go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7F0"/>
                    </a:solidFill>
                  </a:tcPr>
                </a:tc>
              </a:tr>
              <a:tr h="11423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Notes</a:t>
                      </a:r>
                      <a:endParaRPr lang="zh-TW" altLang="en-US" sz="12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Support</a:t>
                      </a:r>
                      <a:r>
                        <a:rPr lang="zh-TW" altLang="en-US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</a:b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Single</a:t>
                      </a:r>
                      <a:r>
                        <a:rPr lang="zh-TW" altLang="en-US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→</a:t>
                      </a: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</a:b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RAID</a:t>
                      </a:r>
                      <a:b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</a:b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→5→ 6 </a:t>
                      </a: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</a:b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Support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RAID 5</a:t>
                      </a: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,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6, 50, 60</a:t>
                      </a:r>
                      <a:endParaRPr 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Storage Service</a:t>
                      </a:r>
                      <a:r>
                        <a:rPr lang="en-US" altLang="zh-TW" sz="10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 Will be paused when upgrading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Replace </a:t>
                      </a:r>
                      <a:r>
                        <a:rPr lang="en-US" altLang="zh-TW" sz="10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every disk need re-sync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dirty="0" smtClean="0">
                          <a:latin typeface="+mj-lt"/>
                          <a:ea typeface="微軟正黑體" pitchFamily="34" charset="-120"/>
                        </a:rPr>
                        <a:t>Advance</a:t>
                      </a:r>
                      <a:r>
                        <a:rPr lang="en-US" altLang="zh-TW" sz="1000" b="1" baseline="0" dirty="0" smtClean="0">
                          <a:latin typeface="+mj-lt"/>
                          <a:ea typeface="微軟正黑體" pitchFamily="34" charset="-120"/>
                        </a:rPr>
                        <a:t> models may </a:t>
                      </a:r>
                      <a:r>
                        <a:rPr lang="en-US" altLang="zh-TW" sz="1000" b="1" baseline="0" dirty="0" smtClean="0">
                          <a:latin typeface="+mj-lt"/>
                          <a:ea typeface="微軟正黑體" pitchFamily="34" charset="-120"/>
                        </a:rPr>
                        <a:t>not </a:t>
                      </a:r>
                      <a:r>
                        <a:rPr lang="en-US" altLang="zh-TW" sz="1000" b="1" baseline="0" dirty="0" smtClean="0">
                          <a:latin typeface="+mj-lt"/>
                          <a:ea typeface="微軟正黑體" pitchFamily="34" charset="-120"/>
                        </a:rPr>
                        <a:t>migrate to entry-level models 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Maximum number depends on models</a:t>
                      </a:r>
                      <a:endParaRPr lang="zh-TW" alt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</a:rPr>
                        <a:t>Maximum 8 NAS</a:t>
                      </a:r>
                      <a:endParaRPr lang="en-US" sz="10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cap="none" baseline="0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Storage Pool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Not</a:t>
                      </a:r>
                      <a:r>
                        <a:rPr lang="en-US" altLang="zh-TW" sz="1000" b="1" i="0" u="none" strike="noStrike" cap="none" baseline="0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 Supported</a:t>
                      </a:r>
                      <a:endParaRPr lang="zh-TW" altLang="en-US" sz="1000" b="1" i="0" u="none" strike="noStrike" cap="none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cap="none" baseline="0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Storage Pool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Not</a:t>
                      </a:r>
                      <a:r>
                        <a:rPr lang="en-US" altLang="zh-TW" sz="1000" b="1" i="0" u="none" strike="noStrike" cap="none" baseline="0" dirty="0" smtClean="0">
                          <a:solidFill>
                            <a:srgbClr val="000000"/>
                          </a:solidFill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 Supported</a:t>
                      </a:r>
                      <a:endParaRPr lang="zh-TW" altLang="en-US" sz="1000" b="1" i="0" u="none" strike="noStrike" cap="none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3434" marR="63434" marT="63434" marB="634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232"/>
          <p:cNvSpPr/>
          <p:nvPr/>
        </p:nvSpPr>
        <p:spPr>
          <a:xfrm>
            <a:off x="-72462" y="1845992"/>
            <a:ext cx="9248361" cy="848148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232"/>
          <p:cNvSpPr/>
          <p:nvPr/>
        </p:nvSpPr>
        <p:spPr>
          <a:xfrm>
            <a:off x="-97312" y="3636701"/>
            <a:ext cx="9248361" cy="866361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5" name="Shape 7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09069" y="2217740"/>
            <a:ext cx="1656184" cy="36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Shape 716" descr="相關圖片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91195" y="1833197"/>
            <a:ext cx="634021" cy="1101502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Shape 719"/>
          <p:cNvSpPr/>
          <p:nvPr/>
        </p:nvSpPr>
        <p:spPr>
          <a:xfrm>
            <a:off x="84733" y="3035025"/>
            <a:ext cx="8640960" cy="1440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Shape 720"/>
          <p:cNvSpPr/>
          <p:nvPr/>
        </p:nvSpPr>
        <p:spPr>
          <a:xfrm>
            <a:off x="300757" y="303502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Shape 721"/>
          <p:cNvSpPr/>
          <p:nvPr/>
        </p:nvSpPr>
        <p:spPr>
          <a:xfrm>
            <a:off x="833616" y="303502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Shape 722"/>
          <p:cNvSpPr/>
          <p:nvPr/>
        </p:nvSpPr>
        <p:spPr>
          <a:xfrm>
            <a:off x="1366475" y="303502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Shape 723"/>
          <p:cNvSpPr/>
          <p:nvPr/>
        </p:nvSpPr>
        <p:spPr>
          <a:xfrm>
            <a:off x="1899334" y="303502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Shape 724"/>
          <p:cNvSpPr/>
          <p:nvPr/>
        </p:nvSpPr>
        <p:spPr>
          <a:xfrm>
            <a:off x="2432193" y="303502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Shape 725"/>
          <p:cNvSpPr/>
          <p:nvPr/>
        </p:nvSpPr>
        <p:spPr>
          <a:xfrm>
            <a:off x="2965052" y="303502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Shape 726"/>
          <p:cNvSpPr/>
          <p:nvPr/>
        </p:nvSpPr>
        <p:spPr>
          <a:xfrm>
            <a:off x="3497911" y="303502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Shape 727"/>
          <p:cNvSpPr/>
          <p:nvPr/>
        </p:nvSpPr>
        <p:spPr>
          <a:xfrm>
            <a:off x="4030770" y="303502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4563629" y="303502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Shape 729"/>
          <p:cNvSpPr/>
          <p:nvPr/>
        </p:nvSpPr>
        <p:spPr>
          <a:xfrm>
            <a:off x="5096488" y="303502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Shape 730"/>
          <p:cNvSpPr/>
          <p:nvPr/>
        </p:nvSpPr>
        <p:spPr>
          <a:xfrm>
            <a:off x="5629347" y="303502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Shape 731"/>
          <p:cNvSpPr/>
          <p:nvPr/>
        </p:nvSpPr>
        <p:spPr>
          <a:xfrm>
            <a:off x="6162206" y="303502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Shape 732"/>
          <p:cNvSpPr/>
          <p:nvPr/>
        </p:nvSpPr>
        <p:spPr>
          <a:xfrm>
            <a:off x="6695065" y="303502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Shape 733"/>
          <p:cNvSpPr/>
          <p:nvPr/>
        </p:nvSpPr>
        <p:spPr>
          <a:xfrm>
            <a:off x="7227924" y="303502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7760783" y="303502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8293645" y="303502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Shape 736"/>
          <p:cNvGrpSpPr/>
          <p:nvPr/>
        </p:nvGrpSpPr>
        <p:grpSpPr>
          <a:xfrm>
            <a:off x="948829" y="2819001"/>
            <a:ext cx="576064" cy="576064"/>
            <a:chOff x="755576" y="2643758"/>
            <a:chExt cx="576064" cy="576064"/>
          </a:xfrm>
        </p:grpSpPr>
        <p:sp>
          <p:nvSpPr>
            <p:cNvPr id="737" name="Shape 737"/>
            <p:cNvSpPr/>
            <p:nvPr/>
          </p:nvSpPr>
          <p:spPr>
            <a:xfrm>
              <a:off x="755576" y="2643758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Shape 738"/>
            <p:cNvSpPr/>
            <p:nvPr/>
          </p:nvSpPr>
          <p:spPr>
            <a:xfrm>
              <a:off x="899592" y="2773487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Shape 739"/>
          <p:cNvGrpSpPr/>
          <p:nvPr/>
        </p:nvGrpSpPr>
        <p:grpSpPr>
          <a:xfrm>
            <a:off x="2677021" y="2819001"/>
            <a:ext cx="576064" cy="576064"/>
            <a:chOff x="2277269" y="2643758"/>
            <a:chExt cx="576064" cy="576064"/>
          </a:xfrm>
        </p:grpSpPr>
        <p:sp>
          <p:nvSpPr>
            <p:cNvPr id="740" name="Shape 740"/>
            <p:cNvSpPr/>
            <p:nvPr/>
          </p:nvSpPr>
          <p:spPr>
            <a:xfrm>
              <a:off x="2277269" y="2643758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Shape 741"/>
            <p:cNvSpPr/>
            <p:nvPr/>
          </p:nvSpPr>
          <p:spPr>
            <a:xfrm>
              <a:off x="2411760" y="2773487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Shape 742"/>
          <p:cNvGrpSpPr/>
          <p:nvPr/>
        </p:nvGrpSpPr>
        <p:grpSpPr>
          <a:xfrm>
            <a:off x="4477221" y="2819001"/>
            <a:ext cx="576064" cy="576064"/>
            <a:chOff x="4005461" y="2643758"/>
            <a:chExt cx="576064" cy="576064"/>
          </a:xfrm>
        </p:grpSpPr>
        <p:sp>
          <p:nvSpPr>
            <p:cNvPr id="743" name="Shape 743"/>
            <p:cNvSpPr/>
            <p:nvPr/>
          </p:nvSpPr>
          <p:spPr>
            <a:xfrm>
              <a:off x="4005461" y="2643758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Shape 744"/>
            <p:cNvSpPr/>
            <p:nvPr/>
          </p:nvSpPr>
          <p:spPr>
            <a:xfrm>
              <a:off x="4139952" y="2773487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0" name="Shape 75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668910" y="3435269"/>
            <a:ext cx="1152128" cy="89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Shape 7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40317" y="3929318"/>
            <a:ext cx="1872208" cy="41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Shape 75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21445" y="3530009"/>
            <a:ext cx="1816343" cy="36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Shape 75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141517" y="2507945"/>
            <a:ext cx="1733036" cy="3845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Shape 754"/>
          <p:cNvGrpSpPr/>
          <p:nvPr/>
        </p:nvGrpSpPr>
        <p:grpSpPr>
          <a:xfrm>
            <a:off x="6565453" y="2833288"/>
            <a:ext cx="576064" cy="576064"/>
            <a:chOff x="6660232" y="2658045"/>
            <a:chExt cx="576064" cy="576064"/>
          </a:xfrm>
        </p:grpSpPr>
        <p:sp>
          <p:nvSpPr>
            <p:cNvPr id="755" name="Shape 755"/>
            <p:cNvSpPr/>
            <p:nvPr/>
          </p:nvSpPr>
          <p:spPr>
            <a:xfrm>
              <a:off x="6660232" y="2658045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Shape 756"/>
            <p:cNvSpPr/>
            <p:nvPr/>
          </p:nvSpPr>
          <p:spPr>
            <a:xfrm>
              <a:off x="6775673" y="2787774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9" name="Shape 759"/>
          <p:cNvSpPr/>
          <p:nvPr/>
        </p:nvSpPr>
        <p:spPr>
          <a:xfrm>
            <a:off x="84733" y="3539081"/>
            <a:ext cx="1440160" cy="792088"/>
          </a:xfrm>
          <a:prstGeom prst="wedgeRectCallout">
            <a:avLst>
              <a:gd name="adj1" fmla="val 32078"/>
              <a:gd name="adj2" fmla="val -109461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Replace disks and system migration </a:t>
            </a:r>
            <a:endParaRPr sz="145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0" name="Shape 760"/>
          <p:cNvSpPr/>
          <p:nvPr/>
        </p:nvSpPr>
        <p:spPr>
          <a:xfrm>
            <a:off x="1308869" y="1954905"/>
            <a:ext cx="1728192" cy="792088"/>
          </a:xfrm>
          <a:prstGeom prst="wedgeRectCallout">
            <a:avLst>
              <a:gd name="adj1" fmla="val 45305"/>
              <a:gd name="adj2" fmla="val 96171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Add new disks to migrate RAID type</a:t>
            </a:r>
            <a:endParaRPr sz="145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1" name="Shape 761"/>
          <p:cNvSpPr/>
          <p:nvPr/>
        </p:nvSpPr>
        <p:spPr>
          <a:xfrm>
            <a:off x="3003153" y="3539081"/>
            <a:ext cx="1872208" cy="792088"/>
          </a:xfrm>
          <a:prstGeom prst="wedgeRectCallout">
            <a:avLst>
              <a:gd name="adj1" fmla="val 44721"/>
              <a:gd name="adj2" fmla="val -106548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Add new disks to expand RAID or upgrade to Qtier </a:t>
            </a:r>
            <a:endParaRPr sz="145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2" name="Shape 762"/>
          <p:cNvSpPr/>
          <p:nvPr/>
        </p:nvSpPr>
        <p:spPr>
          <a:xfrm>
            <a:off x="4837261" y="1954905"/>
            <a:ext cx="1944216" cy="792088"/>
          </a:xfrm>
          <a:prstGeom prst="wedgeRectCallout">
            <a:avLst>
              <a:gd name="adj1" fmla="val 51895"/>
              <a:gd name="adj2" fmla="val 95454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Connect expansion unit or external storage </a:t>
            </a:r>
            <a:endParaRPr sz="145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3" name="Shape 763"/>
          <p:cNvSpPr/>
          <p:nvPr/>
        </p:nvSpPr>
        <p:spPr>
          <a:xfrm>
            <a:off x="8473157" y="2833288"/>
            <a:ext cx="576064" cy="576064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Shape 764"/>
          <p:cNvSpPr/>
          <p:nvPr/>
        </p:nvSpPr>
        <p:spPr>
          <a:xfrm>
            <a:off x="8607648" y="2963017"/>
            <a:ext cx="316607" cy="31660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Shape 765"/>
          <p:cNvSpPr/>
          <p:nvPr/>
        </p:nvSpPr>
        <p:spPr>
          <a:xfrm>
            <a:off x="7141516" y="3539081"/>
            <a:ext cx="1843458" cy="792088"/>
          </a:xfrm>
          <a:prstGeom prst="wedgeRectCallout">
            <a:avLst>
              <a:gd name="adj1" fmla="val 39836"/>
              <a:gd name="adj2" fmla="val -106061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 </a:t>
            </a:r>
            <a:r>
              <a:rPr lang="zh-TW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iSCSI </a:t>
            </a:r>
            <a:r>
              <a:rPr lang="zh-TW" sz="145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VJBOD</a:t>
            </a:r>
            <a:br>
              <a:rPr lang="zh-TW" sz="145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 share NAS space</a:t>
            </a:r>
            <a:endParaRPr sz="145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" name="Shape 92"/>
          <p:cNvSpPr txBox="1"/>
          <p:nvPr/>
        </p:nvSpPr>
        <p:spPr>
          <a:xfrm>
            <a:off x="167288" y="4415470"/>
            <a:ext cx="1161661" cy="505199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2" name="Shape 92"/>
          <p:cNvSpPr txBox="1"/>
          <p:nvPr/>
        </p:nvSpPr>
        <p:spPr>
          <a:xfrm>
            <a:off x="1656500" y="4413812"/>
            <a:ext cx="1252771" cy="522377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" name="Shape 92"/>
          <p:cNvSpPr txBox="1"/>
          <p:nvPr/>
        </p:nvSpPr>
        <p:spPr>
          <a:xfrm>
            <a:off x="3389224" y="4407187"/>
            <a:ext cx="1295839" cy="607819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4" name="Shape 92"/>
          <p:cNvSpPr txBox="1"/>
          <p:nvPr/>
        </p:nvSpPr>
        <p:spPr>
          <a:xfrm>
            <a:off x="5203117" y="4392277"/>
            <a:ext cx="1448237" cy="524830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" name="Shape 92"/>
          <p:cNvSpPr txBox="1"/>
          <p:nvPr/>
        </p:nvSpPr>
        <p:spPr>
          <a:xfrm>
            <a:off x="7131068" y="4405530"/>
            <a:ext cx="1825508" cy="490476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153347" y="4509501"/>
            <a:ext cx="1168701" cy="27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1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6" name="Shape 746"/>
          <p:cNvSpPr txBox="1"/>
          <p:nvPr/>
        </p:nvSpPr>
        <p:spPr>
          <a:xfrm>
            <a:off x="1652736" y="4520134"/>
            <a:ext cx="1260849" cy="27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5/6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7" name="Shape 747"/>
          <p:cNvSpPr txBox="1"/>
          <p:nvPr/>
        </p:nvSpPr>
        <p:spPr>
          <a:xfrm>
            <a:off x="3390663" y="4429390"/>
            <a:ext cx="1294927" cy="56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en-US" altLang="zh-TW" sz="15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Expansion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8" name="Shape 748"/>
          <p:cNvSpPr txBox="1"/>
          <p:nvPr/>
        </p:nvSpPr>
        <p:spPr>
          <a:xfrm>
            <a:off x="5203413" y="4489621"/>
            <a:ext cx="1460656" cy="27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NAS+JBOD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9" name="Shape 749"/>
          <p:cNvSpPr txBox="1"/>
          <p:nvPr/>
        </p:nvSpPr>
        <p:spPr>
          <a:xfrm>
            <a:off x="7154589" y="4483958"/>
            <a:ext cx="1819026" cy="27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NAS+VJBOD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3" name="Shape 109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32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Road to Expansion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4428" y="2047066"/>
            <a:ext cx="1198157" cy="37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" name="群組 56"/>
          <p:cNvGrpSpPr/>
          <p:nvPr/>
        </p:nvGrpSpPr>
        <p:grpSpPr>
          <a:xfrm>
            <a:off x="-62773" y="1228980"/>
            <a:ext cx="9144273" cy="494039"/>
            <a:chOff x="5021429" y="1337487"/>
            <a:chExt cx="2089628" cy="511841"/>
          </a:xfrm>
        </p:grpSpPr>
        <p:sp>
          <p:nvSpPr>
            <p:cNvPr id="60" name="平行四邊形 59"/>
            <p:cNvSpPr/>
            <p:nvPr/>
          </p:nvSpPr>
          <p:spPr>
            <a:xfrm>
              <a:off x="5221848" y="1357305"/>
              <a:ext cx="1776544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70" name="Shape 718"/>
          <p:cNvSpPr txBox="1">
            <a:spLocks noGrp="1"/>
          </p:cNvSpPr>
          <p:nvPr>
            <p:ph type="body" idx="1"/>
          </p:nvPr>
        </p:nvSpPr>
        <p:spPr>
          <a:xfrm>
            <a:off x="1009196" y="1293566"/>
            <a:ext cx="7356699" cy="50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2000"/>
              <a:tabLst>
                <a:tab pos="179388" algn="l"/>
              </a:tabLst>
            </a:pPr>
            <a:r>
              <a:rPr lang="zh-TW" sz="18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Storage &amp; Snapshot allow the NAS to grow with the user!</a:t>
            </a:r>
            <a:endParaRPr sz="1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57" name="Shape 757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8130755" y="1820630"/>
            <a:ext cx="871261" cy="64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66" descr="「win icon」的圖片搜尋結果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56306" y="1686813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67" descr="「win icon」的圖片搜尋結果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33058" y="3986302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68" descr="「win icon」的圖片搜尋結果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7701" y="1676183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69" descr="「win icon」的圖片搜尋結果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88824" y="3912653"/>
            <a:ext cx="504056" cy="504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G_ba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74" name="Shape 774"/>
          <p:cNvSpPr txBox="1">
            <a:spLocks noGrp="1"/>
          </p:cNvSpPr>
          <p:nvPr>
            <p:ph type="ctrTitle"/>
          </p:nvPr>
        </p:nvSpPr>
        <p:spPr>
          <a:xfrm>
            <a:off x="0" y="2009774"/>
            <a:ext cx="91440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3800" dirty="0" smtClean="0">
                <a:latin typeface="+mj-lt"/>
                <a:ea typeface="Microsoft JhengHei"/>
                <a:cs typeface="Microsoft JhengHei"/>
                <a:sym typeface="Microsoft JhengHei"/>
              </a:rPr>
              <a:t>QNAP NAS ,Your best choice! </a:t>
            </a:r>
            <a:endParaRPr sz="38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75" name="Shape 775" descr="C:\Users\user\Desktop\RAID 50.60 進階功能介紹\logo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52" y="411510"/>
            <a:ext cx="1440160" cy="276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232"/>
          <p:cNvSpPr/>
          <p:nvPr/>
        </p:nvSpPr>
        <p:spPr>
          <a:xfrm>
            <a:off x="-72462" y="1556312"/>
            <a:ext cx="9248361" cy="848148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232"/>
          <p:cNvSpPr/>
          <p:nvPr/>
        </p:nvSpPr>
        <p:spPr>
          <a:xfrm>
            <a:off x="-97312" y="3347021"/>
            <a:ext cx="9248361" cy="866361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5" name="Shape 7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09069" y="1928060"/>
            <a:ext cx="1656184" cy="36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Shape 716" descr="相關圖片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91195" y="1543517"/>
            <a:ext cx="634021" cy="1101502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Shape 719"/>
          <p:cNvSpPr/>
          <p:nvPr/>
        </p:nvSpPr>
        <p:spPr>
          <a:xfrm>
            <a:off x="84733" y="2745345"/>
            <a:ext cx="8640960" cy="1440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Shape 720"/>
          <p:cNvSpPr/>
          <p:nvPr/>
        </p:nvSpPr>
        <p:spPr>
          <a:xfrm>
            <a:off x="300757" y="274534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Shape 721"/>
          <p:cNvSpPr/>
          <p:nvPr/>
        </p:nvSpPr>
        <p:spPr>
          <a:xfrm>
            <a:off x="833616" y="274534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Shape 722"/>
          <p:cNvSpPr/>
          <p:nvPr/>
        </p:nvSpPr>
        <p:spPr>
          <a:xfrm>
            <a:off x="1366475" y="274534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Shape 723"/>
          <p:cNvSpPr/>
          <p:nvPr/>
        </p:nvSpPr>
        <p:spPr>
          <a:xfrm>
            <a:off x="1899334" y="274534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Shape 724"/>
          <p:cNvSpPr/>
          <p:nvPr/>
        </p:nvSpPr>
        <p:spPr>
          <a:xfrm>
            <a:off x="2432193" y="274534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Shape 725"/>
          <p:cNvSpPr/>
          <p:nvPr/>
        </p:nvSpPr>
        <p:spPr>
          <a:xfrm>
            <a:off x="2965052" y="274534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Shape 726"/>
          <p:cNvSpPr/>
          <p:nvPr/>
        </p:nvSpPr>
        <p:spPr>
          <a:xfrm>
            <a:off x="3497911" y="274534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Shape 727"/>
          <p:cNvSpPr/>
          <p:nvPr/>
        </p:nvSpPr>
        <p:spPr>
          <a:xfrm>
            <a:off x="4030770" y="274534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4563629" y="274534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Shape 729"/>
          <p:cNvSpPr/>
          <p:nvPr/>
        </p:nvSpPr>
        <p:spPr>
          <a:xfrm>
            <a:off x="5096488" y="274534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Shape 730"/>
          <p:cNvSpPr/>
          <p:nvPr/>
        </p:nvSpPr>
        <p:spPr>
          <a:xfrm>
            <a:off x="5629347" y="274534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Shape 731"/>
          <p:cNvSpPr/>
          <p:nvPr/>
        </p:nvSpPr>
        <p:spPr>
          <a:xfrm>
            <a:off x="6162206" y="274534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Shape 732"/>
          <p:cNvSpPr/>
          <p:nvPr/>
        </p:nvSpPr>
        <p:spPr>
          <a:xfrm>
            <a:off x="6695065" y="274534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Shape 733"/>
          <p:cNvSpPr/>
          <p:nvPr/>
        </p:nvSpPr>
        <p:spPr>
          <a:xfrm>
            <a:off x="7227924" y="274534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7760783" y="2745345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8293645" y="2745345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Shape 736"/>
          <p:cNvGrpSpPr/>
          <p:nvPr/>
        </p:nvGrpSpPr>
        <p:grpSpPr>
          <a:xfrm>
            <a:off x="948829" y="2529321"/>
            <a:ext cx="576064" cy="576064"/>
            <a:chOff x="755576" y="2643758"/>
            <a:chExt cx="576064" cy="576064"/>
          </a:xfrm>
        </p:grpSpPr>
        <p:sp>
          <p:nvSpPr>
            <p:cNvPr id="737" name="Shape 737"/>
            <p:cNvSpPr/>
            <p:nvPr/>
          </p:nvSpPr>
          <p:spPr>
            <a:xfrm>
              <a:off x="755576" y="2643758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Shape 738"/>
            <p:cNvSpPr/>
            <p:nvPr/>
          </p:nvSpPr>
          <p:spPr>
            <a:xfrm>
              <a:off x="899592" y="2773487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Shape 739"/>
          <p:cNvGrpSpPr/>
          <p:nvPr/>
        </p:nvGrpSpPr>
        <p:grpSpPr>
          <a:xfrm>
            <a:off x="2677021" y="2529321"/>
            <a:ext cx="576064" cy="576064"/>
            <a:chOff x="2277269" y="2643758"/>
            <a:chExt cx="576064" cy="576064"/>
          </a:xfrm>
        </p:grpSpPr>
        <p:sp>
          <p:nvSpPr>
            <p:cNvPr id="740" name="Shape 740"/>
            <p:cNvSpPr/>
            <p:nvPr/>
          </p:nvSpPr>
          <p:spPr>
            <a:xfrm>
              <a:off x="2277269" y="2643758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Shape 741"/>
            <p:cNvSpPr/>
            <p:nvPr/>
          </p:nvSpPr>
          <p:spPr>
            <a:xfrm>
              <a:off x="2411760" y="2773487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Shape 742"/>
          <p:cNvGrpSpPr/>
          <p:nvPr/>
        </p:nvGrpSpPr>
        <p:grpSpPr>
          <a:xfrm>
            <a:off x="4477221" y="2529321"/>
            <a:ext cx="576064" cy="576064"/>
            <a:chOff x="4005461" y="2643758"/>
            <a:chExt cx="576064" cy="576064"/>
          </a:xfrm>
        </p:grpSpPr>
        <p:sp>
          <p:nvSpPr>
            <p:cNvPr id="743" name="Shape 743"/>
            <p:cNvSpPr/>
            <p:nvPr/>
          </p:nvSpPr>
          <p:spPr>
            <a:xfrm>
              <a:off x="4005461" y="2643758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Shape 744"/>
            <p:cNvSpPr/>
            <p:nvPr/>
          </p:nvSpPr>
          <p:spPr>
            <a:xfrm>
              <a:off x="4139952" y="2773487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0" name="Shape 75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668910" y="3145589"/>
            <a:ext cx="1152128" cy="89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Shape 7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981277" y="3662358"/>
            <a:ext cx="1872208" cy="41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Shape 75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053285" y="3240329"/>
            <a:ext cx="1816343" cy="36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Shape 75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141517" y="2218265"/>
            <a:ext cx="1733036" cy="3845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hape 754"/>
          <p:cNvGrpSpPr/>
          <p:nvPr/>
        </p:nvGrpSpPr>
        <p:grpSpPr>
          <a:xfrm>
            <a:off x="6565453" y="2543608"/>
            <a:ext cx="576064" cy="576064"/>
            <a:chOff x="6660232" y="2658045"/>
            <a:chExt cx="576064" cy="576064"/>
          </a:xfrm>
        </p:grpSpPr>
        <p:sp>
          <p:nvSpPr>
            <p:cNvPr id="755" name="Shape 755"/>
            <p:cNvSpPr/>
            <p:nvPr/>
          </p:nvSpPr>
          <p:spPr>
            <a:xfrm>
              <a:off x="6660232" y="2658045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Shape 756"/>
            <p:cNvSpPr/>
            <p:nvPr/>
          </p:nvSpPr>
          <p:spPr>
            <a:xfrm>
              <a:off x="6775673" y="2787774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9" name="Shape 759"/>
          <p:cNvSpPr/>
          <p:nvPr/>
        </p:nvSpPr>
        <p:spPr>
          <a:xfrm>
            <a:off x="84733" y="3249401"/>
            <a:ext cx="1440160" cy="792088"/>
          </a:xfrm>
          <a:prstGeom prst="wedgeRectCallout">
            <a:avLst>
              <a:gd name="adj1" fmla="val 32078"/>
              <a:gd name="adj2" fmla="val -109461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Replace disks and system migration </a:t>
            </a:r>
            <a:endParaRPr sz="145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0" name="Shape 760"/>
          <p:cNvSpPr/>
          <p:nvPr/>
        </p:nvSpPr>
        <p:spPr>
          <a:xfrm>
            <a:off x="1308869" y="1665225"/>
            <a:ext cx="1728192" cy="792088"/>
          </a:xfrm>
          <a:prstGeom prst="wedgeRectCallout">
            <a:avLst>
              <a:gd name="adj1" fmla="val 45305"/>
              <a:gd name="adj2" fmla="val 96171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Add new disks to migrate RAID type</a:t>
            </a:r>
            <a:endParaRPr sz="145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1" name="Shape 761"/>
          <p:cNvSpPr/>
          <p:nvPr/>
        </p:nvSpPr>
        <p:spPr>
          <a:xfrm>
            <a:off x="3003153" y="3249401"/>
            <a:ext cx="1872208" cy="792088"/>
          </a:xfrm>
          <a:prstGeom prst="wedgeRectCallout">
            <a:avLst>
              <a:gd name="adj1" fmla="val 44721"/>
              <a:gd name="adj2" fmla="val -106548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Add new disks to expand RAID or upgrade to Qtier </a:t>
            </a:r>
            <a:endParaRPr sz="145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2" name="Shape 762"/>
          <p:cNvSpPr/>
          <p:nvPr/>
        </p:nvSpPr>
        <p:spPr>
          <a:xfrm>
            <a:off x="4837261" y="1665225"/>
            <a:ext cx="1944216" cy="792088"/>
          </a:xfrm>
          <a:prstGeom prst="wedgeRectCallout">
            <a:avLst>
              <a:gd name="adj1" fmla="val 51895"/>
              <a:gd name="adj2" fmla="val 95454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Connect expansion unit or external storage </a:t>
            </a:r>
            <a:endParaRPr sz="145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3" name="Shape 763"/>
          <p:cNvSpPr/>
          <p:nvPr/>
        </p:nvSpPr>
        <p:spPr>
          <a:xfrm>
            <a:off x="8473157" y="2543608"/>
            <a:ext cx="576064" cy="576064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Shape 764"/>
          <p:cNvSpPr/>
          <p:nvPr/>
        </p:nvSpPr>
        <p:spPr>
          <a:xfrm>
            <a:off x="8607648" y="2673337"/>
            <a:ext cx="316607" cy="31660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Shape 765"/>
          <p:cNvSpPr/>
          <p:nvPr/>
        </p:nvSpPr>
        <p:spPr>
          <a:xfrm>
            <a:off x="7141516" y="3249401"/>
            <a:ext cx="1843458" cy="792088"/>
          </a:xfrm>
          <a:prstGeom prst="wedgeRectCallout">
            <a:avLst>
              <a:gd name="adj1" fmla="val 39836"/>
              <a:gd name="adj2" fmla="val -106061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 </a:t>
            </a:r>
            <a:r>
              <a:rPr lang="zh-TW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iSCSI </a:t>
            </a:r>
            <a:r>
              <a:rPr lang="zh-TW" sz="145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VJBOD</a:t>
            </a:r>
            <a:br>
              <a:rPr lang="zh-TW" sz="145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45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 share NAS space</a:t>
            </a:r>
            <a:endParaRPr sz="145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" name="Shape 92"/>
          <p:cNvSpPr txBox="1"/>
          <p:nvPr/>
        </p:nvSpPr>
        <p:spPr>
          <a:xfrm>
            <a:off x="167288" y="4125790"/>
            <a:ext cx="1161661" cy="505199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2" name="Shape 92"/>
          <p:cNvSpPr txBox="1"/>
          <p:nvPr/>
        </p:nvSpPr>
        <p:spPr>
          <a:xfrm>
            <a:off x="1656500" y="4124132"/>
            <a:ext cx="1252771" cy="522377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" name="Shape 92"/>
          <p:cNvSpPr txBox="1"/>
          <p:nvPr/>
        </p:nvSpPr>
        <p:spPr>
          <a:xfrm>
            <a:off x="3389224" y="4117507"/>
            <a:ext cx="1295839" cy="664636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4" name="Shape 92"/>
          <p:cNvSpPr txBox="1"/>
          <p:nvPr/>
        </p:nvSpPr>
        <p:spPr>
          <a:xfrm>
            <a:off x="5203117" y="4102597"/>
            <a:ext cx="1448237" cy="524830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" name="Shape 92"/>
          <p:cNvSpPr txBox="1"/>
          <p:nvPr/>
        </p:nvSpPr>
        <p:spPr>
          <a:xfrm>
            <a:off x="7131068" y="4115850"/>
            <a:ext cx="1825508" cy="490476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153347" y="4219821"/>
            <a:ext cx="1168701" cy="27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1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6" name="Shape 746"/>
          <p:cNvSpPr txBox="1"/>
          <p:nvPr/>
        </p:nvSpPr>
        <p:spPr>
          <a:xfrm>
            <a:off x="1652736" y="4230454"/>
            <a:ext cx="1260849" cy="27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5/6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7" name="Shape 747"/>
          <p:cNvSpPr txBox="1"/>
          <p:nvPr/>
        </p:nvSpPr>
        <p:spPr>
          <a:xfrm>
            <a:off x="3390663" y="4145390"/>
            <a:ext cx="1294927" cy="653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en-US" altLang="zh-TW" sz="15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Expansion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8" name="Shape 748"/>
          <p:cNvSpPr txBox="1"/>
          <p:nvPr/>
        </p:nvSpPr>
        <p:spPr>
          <a:xfrm>
            <a:off x="5203413" y="4199941"/>
            <a:ext cx="1460656" cy="27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NAS+JBOD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9" name="Shape 749"/>
          <p:cNvSpPr txBox="1"/>
          <p:nvPr/>
        </p:nvSpPr>
        <p:spPr>
          <a:xfrm>
            <a:off x="7154589" y="4194278"/>
            <a:ext cx="1819026" cy="27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NAS+VJBOD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3" name="Shape 109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32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Road to Expansion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10348" y="1672186"/>
            <a:ext cx="1198157" cy="37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" name="Shape 757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8102355" y="1519590"/>
            <a:ext cx="871261" cy="644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32"/>
          <p:cNvSpPr/>
          <p:nvPr/>
        </p:nvSpPr>
        <p:spPr>
          <a:xfrm>
            <a:off x="0" y="2479274"/>
            <a:ext cx="9144000" cy="2265526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8"/>
          <p:cNvGrpSpPr/>
          <p:nvPr/>
        </p:nvGrpSpPr>
        <p:grpSpPr>
          <a:xfrm>
            <a:off x="-1285916" y="1285866"/>
            <a:ext cx="10287072" cy="980256"/>
            <a:chOff x="4857752" y="1337487"/>
            <a:chExt cx="2329260" cy="511841"/>
          </a:xfrm>
        </p:grpSpPr>
        <p:sp>
          <p:nvSpPr>
            <p:cNvPr id="10" name="平行四邊形 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0" y="367600"/>
            <a:ext cx="91440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 grows as your applications expand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719100" y="1323224"/>
            <a:ext cx="7919478" cy="85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70C0"/>
              </a:buClr>
            </a:pPr>
            <a:r>
              <a:rPr lang="en-US" altLang="zh-TW" sz="175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Scenario </a:t>
            </a:r>
            <a:r>
              <a:rPr lang="zh-TW" sz="175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altLang="en-US" sz="175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75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Mike</a:t>
            </a:r>
            <a:r>
              <a:rPr lang="zh-TW" altLang="en-US" sz="175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75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 a </a:t>
            </a:r>
            <a:r>
              <a:rPr lang="en-US" altLang="zh-TW" sz="1750" i="0" u="none" strike="noStrike" cap="none" dirty="0" err="1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YouTuber</a:t>
            </a:r>
            <a:r>
              <a:rPr lang="en-US" altLang="zh-TW" sz="175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and he always stores his materials in the </a:t>
            </a:r>
            <a:r>
              <a:rPr lang="zh-TW" sz="175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TS</a:t>
            </a:r>
            <a:r>
              <a:rPr lang="zh-TW" sz="175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-228</a:t>
            </a:r>
            <a:r>
              <a:rPr lang="zh-TW" sz="175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</a:t>
            </a:r>
            <a:r>
              <a:rPr lang="en-US" altLang="zh-TW" sz="175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. With his followers increasing</a:t>
            </a:r>
            <a:r>
              <a:rPr lang="en-US" altLang="zh-TW" sz="175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he now needs a NAS with more storage to keep more video…</a:t>
            </a:r>
            <a:endParaRPr sz="175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" name="群組 21"/>
          <p:cNvGrpSpPr/>
          <p:nvPr/>
        </p:nvGrpSpPr>
        <p:grpSpPr>
          <a:xfrm>
            <a:off x="875040" y="2391118"/>
            <a:ext cx="8066814" cy="1056346"/>
            <a:chOff x="428596" y="2285995"/>
            <a:chExt cx="8066814" cy="1071573"/>
          </a:xfrm>
        </p:grpSpPr>
        <p:sp>
          <p:nvSpPr>
            <p:cNvPr id="12" name="平行四邊形 11"/>
            <p:cNvSpPr/>
            <p:nvPr/>
          </p:nvSpPr>
          <p:spPr>
            <a:xfrm>
              <a:off x="428596" y="2571750"/>
              <a:ext cx="6926082" cy="785818"/>
            </a:xfrm>
            <a:prstGeom prst="parallelogram">
              <a:avLst>
                <a:gd name="adj" fmla="val 5572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+mj-lt"/>
              </a:endParaRPr>
            </a:p>
          </p:txBody>
        </p:sp>
        <p:grpSp>
          <p:nvGrpSpPr>
            <p:cNvPr id="4" name="群組 12"/>
            <p:cNvGrpSpPr/>
            <p:nvPr/>
          </p:nvGrpSpPr>
          <p:grpSpPr>
            <a:xfrm>
              <a:off x="500034" y="2285995"/>
              <a:ext cx="2357454" cy="522788"/>
              <a:chOff x="4857752" y="1337487"/>
              <a:chExt cx="2329260" cy="535099"/>
            </a:xfrm>
          </p:grpSpPr>
          <p:sp>
            <p:nvSpPr>
              <p:cNvPr id="14" name="平行四邊形 13"/>
              <p:cNvSpPr/>
              <p:nvPr/>
            </p:nvSpPr>
            <p:spPr>
              <a:xfrm>
                <a:off x="4857752" y="1380562"/>
                <a:ext cx="2329260" cy="492024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>
                  <a:latin typeface="+mj-lt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5021429" y="1337487"/>
                <a:ext cx="2089628" cy="346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16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sp>
          <p:nvSpPr>
            <p:cNvPr id="16" name="Shape 163"/>
            <p:cNvSpPr txBox="1">
              <a:spLocks/>
            </p:cNvSpPr>
            <p:nvPr/>
          </p:nvSpPr>
          <p:spPr>
            <a:xfrm>
              <a:off x="922982" y="2320078"/>
              <a:ext cx="7572428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44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  <a:tabLst/>
                <a:defRPr/>
              </a:pPr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Challenge</a:t>
              </a:r>
              <a:r>
                <a:rPr kumimoji="0" lang="en-US" altLang="zh-TW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JhengHei"/>
                  <a:cs typeface="Microsoft JhengHei"/>
                  <a:sym typeface="Microsoft JhengHei"/>
                </a:rPr>
                <a:t>: </a:t>
              </a:r>
              <a:endPara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" name="Shape 163"/>
            <p:cNvSpPr txBox="1">
              <a:spLocks/>
            </p:cNvSpPr>
            <p:nvPr/>
          </p:nvSpPr>
          <p:spPr>
            <a:xfrm>
              <a:off x="810233" y="2833007"/>
              <a:ext cx="7572428" cy="500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kumimoji="0" lang="en-US" altLang="zh-TW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JhengHei"/>
                  <a:cs typeface="Microsoft JhengHei"/>
                  <a:sym typeface="Microsoft JhengHei"/>
                </a:rPr>
                <a:t>How to expand a 2-bay NAS?</a:t>
              </a:r>
              <a:endPara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8" name="平行四邊形 17"/>
          <p:cNvSpPr/>
          <p:nvPr/>
        </p:nvSpPr>
        <p:spPr>
          <a:xfrm>
            <a:off x="859400" y="3786197"/>
            <a:ext cx="6711378" cy="831239"/>
          </a:xfrm>
          <a:prstGeom prst="parallelogram">
            <a:avLst>
              <a:gd name="adj" fmla="val 55727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18"/>
          <p:cNvGrpSpPr/>
          <p:nvPr/>
        </p:nvGrpSpPr>
        <p:grpSpPr>
          <a:xfrm>
            <a:off x="943074" y="3571882"/>
            <a:ext cx="2357454" cy="500066"/>
            <a:chOff x="4857752" y="1337487"/>
            <a:chExt cx="2329260" cy="511841"/>
          </a:xfrm>
        </p:grpSpPr>
        <p:sp>
          <p:nvSpPr>
            <p:cNvPr id="20" name="平行四邊形 1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6" name="群組 7"/>
          <p:cNvGrpSpPr/>
          <p:nvPr/>
        </p:nvGrpSpPr>
        <p:grpSpPr>
          <a:xfrm>
            <a:off x="4664632" y="2000246"/>
            <a:ext cx="5029207" cy="3143254"/>
            <a:chOff x="5148064" y="1923678"/>
            <a:chExt cx="4464496" cy="2790310"/>
          </a:xfrm>
        </p:grpSpPr>
        <p:pic>
          <p:nvPicPr>
            <p:cNvPr id="164" name="Shape 164" descr="https://www.qnap.com/i/_attach_file/product/photo/800_500/301_1510642966_TS-228A_Front.png?v=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48064" y="1923678"/>
              <a:ext cx="4464496" cy="27903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Shape 165"/>
            <p:cNvSpPr/>
            <p:nvPr/>
          </p:nvSpPr>
          <p:spPr>
            <a:xfrm>
              <a:off x="6823298" y="2283718"/>
              <a:ext cx="576064" cy="2160240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7404695" y="2285998"/>
              <a:ext cx="507462" cy="2160240"/>
            </a:xfrm>
            <a:prstGeom prst="rect">
              <a:avLst/>
            </a:prstGeom>
            <a:solidFill>
              <a:srgbClr val="FF33CC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Shape 163"/>
          <p:cNvSpPr txBox="1">
            <a:spLocks/>
          </p:cNvSpPr>
          <p:nvPr/>
        </p:nvSpPr>
        <p:spPr>
          <a:xfrm>
            <a:off x="1388742" y="3594602"/>
            <a:ext cx="6215106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Solution: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Shape 163"/>
          <p:cNvSpPr txBox="1">
            <a:spLocks/>
          </p:cNvSpPr>
          <p:nvPr/>
        </p:nvSpPr>
        <p:spPr>
          <a:xfrm>
            <a:off x="1230528" y="4092789"/>
            <a:ext cx="6215106" cy="164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Replace Disks One by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One,</a:t>
            </a:r>
            <a:r>
              <a:rPr lang="zh-TW" altLang="en-US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System Migration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2"/>
          <p:cNvSpPr/>
          <p:nvPr/>
        </p:nvSpPr>
        <p:spPr>
          <a:xfrm>
            <a:off x="0" y="2428874"/>
            <a:ext cx="9144000" cy="1928826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Shape 171" descr="https://www.backblaze.com/blog/wp-content/uploads/2017/07/chart-cost-per-drive-20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7350" y="1619986"/>
            <a:ext cx="3312368" cy="2952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Replace Disk One By One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4" name="Shape 174" descr="婦女手在可視屏幕上用黑色記號筆寫計劃B.在白色隔離。業務，技術，互聯網概念。圖片 版權商用圖片 - 6329580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85720" y="3000378"/>
            <a:ext cx="3007200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5" name="Shape 175"/>
          <p:cNvSpPr/>
          <p:nvPr/>
        </p:nvSpPr>
        <p:spPr>
          <a:xfrm>
            <a:off x="2714612" y="3220279"/>
            <a:ext cx="2612300" cy="1317644"/>
          </a:xfrm>
          <a:prstGeom prst="wedgeRectCallout">
            <a:avLst>
              <a:gd name="adj1" fmla="val -62437"/>
              <a:gd name="adj2" fmla="val 4124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/>
            <a:r>
              <a:rPr lang="en-US" alt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When planning for expansion, technology advancements need to be evaluated.</a:t>
            </a:r>
            <a:endParaRPr sz="16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5672253" y="4725791"/>
            <a:ext cx="31175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Source: </a:t>
            </a:r>
            <a:r>
              <a:rPr lang="zh-TW" sz="8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https</a:t>
            </a:r>
            <a:r>
              <a:rPr lang="zh-TW" sz="8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://www.backblaze.com/blog/hard-drive-cost-per-gigabyte/</a:t>
            </a:r>
            <a:endParaRPr sz="800" b="1" dirty="0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Shape 93"/>
          <p:cNvSpPr txBox="1"/>
          <p:nvPr/>
        </p:nvSpPr>
        <p:spPr>
          <a:xfrm>
            <a:off x="285720" y="1285866"/>
            <a:ext cx="5143536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90488" lvl="0">
              <a:buClr>
                <a:schemeClr val="bg1"/>
              </a:buClr>
              <a:buSzPts val="22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 capacity/price ratio drops year over year</a:t>
            </a:r>
            <a:endParaRPr lang="zh-TW" altLang="en-US" sz="16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93"/>
          <p:cNvSpPr txBox="1"/>
          <p:nvPr/>
        </p:nvSpPr>
        <p:spPr>
          <a:xfrm>
            <a:off x="285720" y="1785932"/>
            <a:ext cx="5143536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90488" lvl="0">
              <a:buClr>
                <a:schemeClr val="bg1"/>
              </a:buClr>
              <a:buSzPts val="22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Mainstream size from 2 TB in 2010 to 8 TB now</a:t>
            </a:r>
            <a:endParaRPr lang="zh-TW" altLang="en-US" sz="16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93"/>
          <p:cNvSpPr txBox="1"/>
          <p:nvPr/>
        </p:nvSpPr>
        <p:spPr>
          <a:xfrm>
            <a:off x="285720" y="2285998"/>
            <a:ext cx="5143536" cy="642942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268288" lvl="0" indent="-177800">
              <a:buClr>
                <a:schemeClr val="bg1"/>
              </a:buClr>
              <a:buSzPts val="22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NAS RAID 1/5/6/10 support replacing </a:t>
            </a:r>
          </a:p>
          <a:p>
            <a:pPr marL="268288" lvl="0" indent="-177800">
              <a:buClr>
                <a:schemeClr val="bg1"/>
              </a:buClr>
              <a:buSzPts val="22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 on line</a:t>
            </a:r>
            <a:endParaRPr lang="zh-TW" altLang="en-US" sz="16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-32" y="214296"/>
            <a:ext cx="91440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dirty="0" smtClean="0">
                <a:latin typeface="+mj-lt"/>
                <a:ea typeface="Microsoft JhengHei"/>
                <a:cs typeface="Microsoft JhengHei"/>
                <a:sym typeface="Microsoft JhengHei"/>
              </a:rPr>
              <a:t>3 Steps to Replace Disks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87557" y="4881908"/>
            <a:ext cx="631884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smtClean="0">
                <a:solidFill>
                  <a:srgbClr val="F2F2F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“Replace disk one by one” only supports replacing smaller disk  with larger disk</a:t>
            </a:r>
            <a:endParaRPr sz="1000" b="1" dirty="0">
              <a:solidFill>
                <a:srgbClr val="F2F2F2"/>
              </a:solidFill>
              <a:latin typeface="+mj-lt"/>
              <a:ea typeface="微軟正黑體" pitchFamily="34" charset="-120"/>
              <a:cs typeface="Calibri"/>
              <a:sym typeface="Calibri"/>
            </a:endParaRPr>
          </a:p>
        </p:txBody>
      </p:sp>
      <p:grpSp>
        <p:nvGrpSpPr>
          <p:cNvPr id="2" name="群組 18"/>
          <p:cNvGrpSpPr/>
          <p:nvPr/>
        </p:nvGrpSpPr>
        <p:grpSpPr>
          <a:xfrm>
            <a:off x="536908" y="1121945"/>
            <a:ext cx="7885796" cy="1501630"/>
            <a:chOff x="100311" y="1082185"/>
            <a:chExt cx="7885796" cy="1501630"/>
          </a:xfrm>
        </p:grpSpPr>
        <p:sp>
          <p:nvSpPr>
            <p:cNvPr id="13" name="Shape 93"/>
            <p:cNvSpPr txBox="1"/>
            <p:nvPr/>
          </p:nvSpPr>
          <p:spPr>
            <a:xfrm>
              <a:off x="428595" y="1154350"/>
              <a:ext cx="5825264" cy="345040"/>
            </a:xfrm>
            <a:prstGeom prst="rect">
              <a:avLst/>
            </a:prstGeom>
            <a:solidFill>
              <a:srgbClr val="351C75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180975" lvl="0">
                <a:buClr>
                  <a:schemeClr val="bg1"/>
                </a:buClr>
                <a:buSzPts val="2200"/>
              </a:pPr>
              <a:r>
                <a:rPr lang="zh-TW" altLang="en-US" sz="13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3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Prepare new disks with the same number as the NAS’s RAID group </a:t>
              </a:r>
              <a:endParaRPr lang="zh-TW" altLang="en-US" sz="13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" name="Shape 93"/>
            <p:cNvSpPr txBox="1"/>
            <p:nvPr/>
          </p:nvSpPr>
          <p:spPr>
            <a:xfrm>
              <a:off x="428596" y="1567543"/>
              <a:ext cx="7557511" cy="509821"/>
            </a:xfrm>
            <a:prstGeom prst="rect">
              <a:avLst/>
            </a:prstGeom>
            <a:solidFill>
              <a:srgbClr val="351C75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180975" lvl="0">
                <a:buClr>
                  <a:schemeClr val="bg1"/>
                </a:buClr>
                <a:buSzPts val="2200"/>
              </a:pPr>
              <a:r>
                <a:rPr lang="en-US" altLang="zh-TW" sz="13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Storage &amp; Snapshot &gt; Storage/Snapshot &gt; Manage Storage Pool &gt; Select a RAID Group &gt; Manage &gt;</a:t>
              </a:r>
              <a:r>
                <a:rPr lang="zh-TW" altLang="en-US" sz="13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3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Select “Replace disk one by one” </a:t>
              </a:r>
              <a:endParaRPr lang="zh-TW" altLang="en-US" sz="13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" name="Shape 93"/>
            <p:cNvSpPr txBox="1"/>
            <p:nvPr/>
          </p:nvSpPr>
          <p:spPr>
            <a:xfrm>
              <a:off x="428595" y="2143122"/>
              <a:ext cx="4019181" cy="428628"/>
            </a:xfrm>
            <a:prstGeom prst="rect">
              <a:avLst/>
            </a:prstGeom>
            <a:solidFill>
              <a:srgbClr val="351C75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180975" lvl="0">
                <a:buClr>
                  <a:schemeClr val="bg1"/>
                </a:buClr>
                <a:buSzPts val="2200"/>
              </a:pPr>
              <a:r>
                <a:rPr lang="en-US" altLang="zh-TW" sz="13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Following wizard guide to unplug, plug</a:t>
              </a:r>
              <a:r>
                <a:rPr lang="zh-TW" altLang="en-US" sz="13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3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in and sync disk one by one</a:t>
              </a:r>
            </a:p>
          </p:txBody>
        </p:sp>
        <p:pic>
          <p:nvPicPr>
            <p:cNvPr id="16" name="Picture 2" descr="C:\Users\Han Tsai\Desktop\QNAP_直播\Photo Station 5.6 直播\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0312" y="1082185"/>
              <a:ext cx="500066" cy="501499"/>
            </a:xfrm>
            <a:prstGeom prst="rect">
              <a:avLst/>
            </a:prstGeom>
            <a:noFill/>
          </p:spPr>
        </p:pic>
        <p:pic>
          <p:nvPicPr>
            <p:cNvPr id="17" name="Picture 2" descr="C:\Users\Han Tsai\Desktop\QNAP_直播\Photo Station 5.6 直播\1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00311" y="1582251"/>
              <a:ext cx="500065" cy="501498"/>
            </a:xfrm>
            <a:prstGeom prst="rect">
              <a:avLst/>
            </a:prstGeom>
            <a:noFill/>
          </p:spPr>
        </p:pic>
        <p:pic>
          <p:nvPicPr>
            <p:cNvPr id="18" name="Picture 2" descr="C:\Users\Han Tsai\Desktop\QNAP_直播\Photo Station 5.6 直播\1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100311" y="2082317"/>
              <a:ext cx="500065" cy="501498"/>
            </a:xfrm>
            <a:prstGeom prst="rect">
              <a:avLst/>
            </a:prstGeom>
            <a:no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083" y="2698446"/>
            <a:ext cx="4518837" cy="2209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6" name="Shape 186"/>
          <p:cNvSpPr/>
          <p:nvPr/>
        </p:nvSpPr>
        <p:spPr>
          <a:xfrm>
            <a:off x="341907" y="2816142"/>
            <a:ext cx="2436500" cy="1296000"/>
          </a:xfrm>
          <a:prstGeom prst="wedgeEllipseCallout">
            <a:avLst>
              <a:gd name="adj1" fmla="val 93060"/>
              <a:gd name="adj2" fmla="val 93820"/>
            </a:avLst>
          </a:prstGeom>
          <a:solidFill>
            <a:srgbClr val="8064A2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lang="zh-TW" altLang="en-US" sz="1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9877" y="3039480"/>
            <a:ext cx="20313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 “Priority “ to </a:t>
            </a:r>
            <a:br>
              <a:rPr lang="en-US" alt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increase </a:t>
            </a:r>
          </a:p>
          <a:p>
            <a:pPr lvl="0" algn="ctr"/>
            <a:r>
              <a:rPr lang="en-US" alt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 re-sync speed</a:t>
            </a:r>
            <a:endParaRPr lang="zh-TW" altLang="en-US" sz="16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0123" y="2284171"/>
            <a:ext cx="3838879" cy="2691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Shape 185"/>
          <p:cNvSpPr/>
          <p:nvPr/>
        </p:nvSpPr>
        <p:spPr>
          <a:xfrm>
            <a:off x="3747932" y="3797733"/>
            <a:ext cx="903581" cy="432048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2"/>
          <p:cNvSpPr/>
          <p:nvPr/>
        </p:nvSpPr>
        <p:spPr>
          <a:xfrm>
            <a:off x="0" y="2857502"/>
            <a:ext cx="9215470" cy="178595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-777767" y="3071816"/>
            <a:ext cx="6643734" cy="1117413"/>
            <a:chOff x="4885631" y="1337487"/>
            <a:chExt cx="2329260" cy="433473"/>
          </a:xfrm>
        </p:grpSpPr>
        <p:sp>
          <p:nvSpPr>
            <p:cNvPr id="19" name="平行四邊形 18"/>
            <p:cNvSpPr/>
            <p:nvPr/>
          </p:nvSpPr>
          <p:spPr>
            <a:xfrm>
              <a:off x="4885631" y="1357305"/>
              <a:ext cx="2329260" cy="413655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+mj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021429" y="1337487"/>
              <a:ext cx="2089628" cy="127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-532653" y="2167381"/>
            <a:ext cx="7000924" cy="735311"/>
            <a:chOff x="4918221" y="1337487"/>
            <a:chExt cx="2329260" cy="511841"/>
          </a:xfrm>
        </p:grpSpPr>
        <p:sp>
          <p:nvSpPr>
            <p:cNvPr id="16" name="平行四邊形 15"/>
            <p:cNvSpPr/>
            <p:nvPr/>
          </p:nvSpPr>
          <p:spPr>
            <a:xfrm>
              <a:off x="4918221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0" y="202936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System Migration</a:t>
            </a: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With </a:t>
            </a:r>
            <a:b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Auto Re-Ordering 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-10625" y="3143254"/>
            <a:ext cx="5143536" cy="128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15875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altLang="zh-TW" sz="16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order can be auto </a:t>
            </a:r>
            <a:r>
              <a:rPr lang="en-US" altLang="zh-TW" sz="16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detected :</a:t>
            </a:r>
            <a:br>
              <a:rPr lang="en-US" altLang="zh-TW" sz="16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6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No need to worry if plug in the </a:t>
            </a:r>
            <a:br>
              <a:rPr lang="en-US" altLang="zh-TW" sz="16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6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disk with a wrong order</a:t>
            </a:r>
            <a:endParaRPr lang="en-US" altLang="zh-TW" sz="1600" i="0" u="none" strike="noStrike" cap="none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2132" y="2357436"/>
            <a:ext cx="3240360" cy="2073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5" name="Shape 195"/>
          <p:cNvSpPr/>
          <p:nvPr/>
        </p:nvSpPr>
        <p:spPr>
          <a:xfrm rot="-2598835">
            <a:off x="6182917" y="3821168"/>
            <a:ext cx="576064" cy="925437"/>
          </a:xfrm>
          <a:prstGeom prst="curvedRightArrow">
            <a:avLst>
              <a:gd name="adj1" fmla="val 25000"/>
              <a:gd name="adj2" fmla="val 47581"/>
              <a:gd name="adj3" fmla="val 25000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3714744" y="3003798"/>
            <a:ext cx="1656184" cy="1656184"/>
            <a:chOff x="3419872" y="3003798"/>
            <a:chExt cx="1656184" cy="1656184"/>
          </a:xfrm>
        </p:grpSpPr>
        <p:pic>
          <p:nvPicPr>
            <p:cNvPr id="196" name="Shape 196" descr="相關圖片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19872" y="3003798"/>
              <a:ext cx="1656184" cy="1656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Shape 197"/>
            <p:cNvSpPr/>
            <p:nvPr/>
          </p:nvSpPr>
          <p:spPr>
            <a:xfrm>
              <a:off x="3563888" y="3075806"/>
              <a:ext cx="1368300" cy="288000"/>
            </a:xfrm>
            <a:prstGeom prst="rect">
              <a:avLst/>
            </a:prstGeom>
            <a:solidFill>
              <a:srgbClr val="92D05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800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Settings</a:t>
              </a:r>
              <a:endParaRPr sz="18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8" name="Shape 198"/>
            <p:cNvSpPr/>
            <p:nvPr/>
          </p:nvSpPr>
          <p:spPr>
            <a:xfrm>
              <a:off x="3563888" y="3363838"/>
              <a:ext cx="1368300" cy="1118100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-424732" y="1428742"/>
            <a:ext cx="7429552" cy="571504"/>
            <a:chOff x="4948566" y="1337487"/>
            <a:chExt cx="2329260" cy="511841"/>
          </a:xfrm>
        </p:grpSpPr>
        <p:sp>
          <p:nvSpPr>
            <p:cNvPr id="11" name="平行四邊形 10"/>
            <p:cNvSpPr/>
            <p:nvPr/>
          </p:nvSpPr>
          <p:spPr>
            <a:xfrm>
              <a:off x="4948566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+mj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37487"/>
              <a:ext cx="2089628" cy="303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13" name="Shape 193"/>
          <p:cNvSpPr txBox="1">
            <a:spLocks/>
          </p:cNvSpPr>
          <p:nvPr/>
        </p:nvSpPr>
        <p:spPr>
          <a:xfrm>
            <a:off x="310457" y="1542712"/>
            <a:ext cx="6643734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200"/>
              <a:defRPr/>
            </a:pP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On</a:t>
            </a: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QNAP NAS, system configurations will be backed up to disks</a:t>
            </a:r>
            <a:endParaRPr kumimoji="0" lang="zh-TW" alt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Shape 193"/>
          <p:cNvSpPr txBox="1">
            <a:spLocks/>
          </p:cNvSpPr>
          <p:nvPr/>
        </p:nvSpPr>
        <p:spPr>
          <a:xfrm>
            <a:off x="313881" y="2167381"/>
            <a:ext cx="5000660" cy="92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When purchasing</a:t>
            </a:r>
            <a:r>
              <a:rPr kumimoji="0" lang="en-US" altLang="zh-TW" sz="1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new NAS, the system settings can be migrated with disk directly</a:t>
            </a:r>
            <a:endParaRPr kumimoji="0" lang="zh-TW" alt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" name="Shape 197"/>
          <p:cNvSpPr/>
          <p:nvPr/>
        </p:nvSpPr>
        <p:spPr>
          <a:xfrm>
            <a:off x="3852760" y="3761006"/>
            <a:ext cx="1368300" cy="288000"/>
          </a:xfrm>
          <a:prstGeom prst="rect">
            <a:avLst/>
          </a:prstGeom>
          <a:solidFill>
            <a:srgbClr val="00B0F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Data</a:t>
            </a:r>
            <a:endParaRPr sz="18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2"/>
          <p:cNvSpPr/>
          <p:nvPr/>
        </p:nvSpPr>
        <p:spPr>
          <a:xfrm>
            <a:off x="0" y="2026310"/>
            <a:ext cx="9144000" cy="269292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-32" y="214296"/>
            <a:ext cx="91440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2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 Steps to Migrate System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211628" y="4712613"/>
            <a:ext cx="841504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1000" b="1" dirty="0" smtClean="0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System migration may not support migrating NAS from an enterprise model </a:t>
            </a:r>
            <a:r>
              <a:rPr lang="en-US" sz="1000" b="1" dirty="0" smtClean="0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back to an entry one. For details please visit</a:t>
            </a:r>
            <a:r>
              <a:rPr lang="zh-TW" sz="1000" b="1" dirty="0" smtClean="0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zh-TW" sz="1000" b="1" dirty="0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http://docs.qnap.com/nas/4.3/cat2/en/index.html?system_migration.htm</a:t>
            </a:r>
            <a:endParaRPr sz="1000" b="1" dirty="0">
              <a:solidFill>
                <a:srgbClr val="F2F2F2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8" name="Shape 208" descr="https://www.qnap.com/i/_attach_file/product/photo/800_500/301_1510642966_TS-228A_Top-left.png?v=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7883" y="2614891"/>
            <a:ext cx="3528392" cy="2205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 descr="「Disk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Shape 211" descr="相關圖片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4468" y="2807435"/>
            <a:ext cx="1656184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1444" y="2516020"/>
            <a:ext cx="4385274" cy="2147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7" name="Shape 207"/>
          <p:cNvSpPr/>
          <p:nvPr/>
        </p:nvSpPr>
        <p:spPr>
          <a:xfrm>
            <a:off x="6729223" y="2896053"/>
            <a:ext cx="1320346" cy="921036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1389888" y="3762496"/>
            <a:ext cx="3527521" cy="864096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圓角化對角線角落矩形 15"/>
          <p:cNvSpPr/>
          <p:nvPr/>
        </p:nvSpPr>
        <p:spPr>
          <a:xfrm>
            <a:off x="653296" y="1273515"/>
            <a:ext cx="6110992" cy="380534"/>
          </a:xfrm>
          <a:prstGeom prst="round2DiagRect">
            <a:avLst>
              <a:gd name="adj1" fmla="val 35887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730" y="1245740"/>
            <a:ext cx="505334" cy="506783"/>
          </a:xfrm>
          <a:prstGeom prst="rect">
            <a:avLst/>
          </a:prstGeom>
          <a:noFill/>
        </p:spPr>
      </p:pic>
      <p:sp>
        <p:nvSpPr>
          <p:cNvPr id="18" name="圓角化對角線角落矩形 17"/>
          <p:cNvSpPr/>
          <p:nvPr/>
        </p:nvSpPr>
        <p:spPr>
          <a:xfrm>
            <a:off x="1037345" y="1734779"/>
            <a:ext cx="6130188" cy="380534"/>
          </a:xfrm>
          <a:prstGeom prst="round2DiagRect">
            <a:avLst>
              <a:gd name="adj1" fmla="val 35887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化對角線角落矩形 19"/>
          <p:cNvSpPr/>
          <p:nvPr/>
        </p:nvSpPr>
        <p:spPr>
          <a:xfrm>
            <a:off x="1299473" y="2200107"/>
            <a:ext cx="3931349" cy="380534"/>
          </a:xfrm>
          <a:prstGeom prst="round2DiagRect">
            <a:avLst>
              <a:gd name="adj1" fmla="val 35887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843915" y="1700438"/>
            <a:ext cx="505333" cy="506782"/>
          </a:xfrm>
          <a:prstGeom prst="rect">
            <a:avLst/>
          </a:prstGeom>
          <a:noFill/>
        </p:spPr>
      </p:pic>
      <p:pic>
        <p:nvPicPr>
          <p:cNvPr id="22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154099" y="2167330"/>
            <a:ext cx="505333" cy="506782"/>
          </a:xfrm>
          <a:prstGeom prst="rect">
            <a:avLst/>
          </a:prstGeom>
          <a:noFill/>
        </p:spPr>
      </p:pic>
      <p:sp>
        <p:nvSpPr>
          <p:cNvPr id="23" name="Shape 205"/>
          <p:cNvSpPr txBox="1">
            <a:spLocks/>
          </p:cNvSpPr>
          <p:nvPr/>
        </p:nvSpPr>
        <p:spPr>
          <a:xfrm>
            <a:off x="664497" y="1277415"/>
            <a:ext cx="6684775" cy="398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     Initialize new NAS and upgrade to the latest QTS version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    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" name="Shape 205"/>
          <p:cNvSpPr txBox="1">
            <a:spLocks/>
          </p:cNvSpPr>
          <p:nvPr/>
        </p:nvSpPr>
        <p:spPr>
          <a:xfrm>
            <a:off x="1319239" y="1738158"/>
            <a:ext cx="6030035" cy="329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Shutdown both NAS and plug original disks into new NAS 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1672321" y="2215240"/>
            <a:ext cx="6988925" cy="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</a:pPr>
            <a:r>
              <a:rPr lang="en-US" altLang="zh-TW" sz="16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Power on new NAS and start QTS</a:t>
            </a:r>
            <a:endParaRPr sz="1600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2236</Words>
  <Application>Microsoft Office PowerPoint</Application>
  <PresentationFormat>全屏显示(16:9)</PresentationFormat>
  <Paragraphs>401</Paragraphs>
  <Slides>39</Slides>
  <Notes>39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0" baseType="lpstr">
      <vt:lpstr>Office 佈景主題</vt:lpstr>
      <vt:lpstr>PowerPoint 演示文稿</vt:lpstr>
      <vt:lpstr>Your Challenges, Our Solutions: Storage budget is limited,  but data growth is not! How to expand storage capacity?</vt:lpstr>
      <vt:lpstr>Why NAS Expansion Important</vt:lpstr>
      <vt:lpstr>QNAP NAS Road to Expansion</vt:lpstr>
      <vt:lpstr>NAS grows as your applications expand</vt:lpstr>
      <vt:lpstr>Replace Disk One By One</vt:lpstr>
      <vt:lpstr>3 Steps to Replace Disks</vt:lpstr>
      <vt:lpstr>System Migration With  RAID Auto Re-Ordering </vt:lpstr>
      <vt:lpstr>3 Steps to Migrate System</vt:lpstr>
      <vt:lpstr>Advanced Tip: Safety Detach Storage Pool</vt:lpstr>
      <vt:lpstr>Start expanding from only 1 disk</vt:lpstr>
      <vt:lpstr>RAID Migration</vt:lpstr>
      <vt:lpstr>3 Steps to Migrate a RAID</vt:lpstr>
      <vt:lpstr>PowerPoint 演示文稿</vt:lpstr>
      <vt:lpstr>Advanced Tip: RAID 1 Parallel Read</vt:lpstr>
      <vt:lpstr>Advanced Tip: move to RAID 50/60 from 5/6</vt:lpstr>
      <vt:lpstr>Bigger Capacity Comes Greater Responsibility </vt:lpstr>
      <vt:lpstr>RAID 5/6/50/60 Add Disk</vt:lpstr>
      <vt:lpstr>Replace SSD Cache with Qtier 2.0</vt:lpstr>
      <vt:lpstr>Use QM2 to upgrade to Qtier</vt:lpstr>
      <vt:lpstr>3 Steps to expand RAID group</vt:lpstr>
      <vt:lpstr>Add hot spare disks for additional protection</vt:lpstr>
      <vt:lpstr>3 steps to configure hot spare</vt:lpstr>
      <vt:lpstr>Add JBOD if one NAS is not enough </vt:lpstr>
      <vt:lpstr>QNAP Expansion Units</vt:lpstr>
      <vt:lpstr>Linear expansion or new storage pool</vt:lpstr>
      <vt:lpstr>3 Tips to manage expansion units</vt:lpstr>
      <vt:lpstr>Advanced Tip: USB 3.1 external storage</vt:lpstr>
      <vt:lpstr>Advanced Tip: Thunderbolt 3 is  compatible with USB 3.1 Gen 2</vt:lpstr>
      <vt:lpstr>Multiple NAS can work together</vt:lpstr>
      <vt:lpstr>Use iSCSI initiator to  mount different storage devices</vt:lpstr>
      <vt:lpstr>3 Steps to use remote disk space</vt:lpstr>
      <vt:lpstr>Use iSCSI VJBOD to replace JBOD</vt:lpstr>
      <vt:lpstr>Build a super storage With JBOD and VJBOD</vt:lpstr>
      <vt:lpstr>3 steps to use QNAP iSCSI VJBOD</vt:lpstr>
      <vt:lpstr>PowerPoint 演示文稿</vt:lpstr>
      <vt:lpstr>Summary</vt:lpstr>
      <vt:lpstr>QNAP NAS Road to Expansion</vt:lpstr>
      <vt:lpstr>QNAP NAS ,Your best choice!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NAS 安全首要，擴充有術</dc:title>
  <dc:creator>RippleWu-NB</dc:creator>
  <cp:lastModifiedBy>Windows 使用者</cp:lastModifiedBy>
  <cp:revision>105</cp:revision>
  <dcterms:modified xsi:type="dcterms:W3CDTF">2018-01-23T11:00:14Z</dcterms:modified>
</cp:coreProperties>
</file>