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41"/>
  </p:notesMasterIdLst>
  <p:sldIdLst>
    <p:sldId id="256" r:id="rId2"/>
    <p:sldId id="257" r:id="rId3"/>
    <p:sldId id="299" r:id="rId4"/>
    <p:sldId id="296" r:id="rId5"/>
    <p:sldId id="300" r:id="rId6"/>
    <p:sldId id="301" r:id="rId7"/>
    <p:sldId id="302" r:id="rId8"/>
    <p:sldId id="263" r:id="rId9"/>
    <p:sldId id="264" r:id="rId10"/>
    <p:sldId id="266" r:id="rId11"/>
    <p:sldId id="267" r:id="rId12"/>
    <p:sldId id="268" r:id="rId13"/>
    <p:sldId id="271" r:id="rId14"/>
    <p:sldId id="272" r:id="rId15"/>
    <p:sldId id="265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30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8" r:id="rId38"/>
    <p:sldId id="297" r:id="rId39"/>
    <p:sldId id="294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5EE"/>
    <a:srgbClr val="0097A7"/>
    <a:srgbClr val="0036A2"/>
    <a:srgbClr val="824744"/>
    <a:srgbClr val="EF8600"/>
    <a:srgbClr val="00518E"/>
    <a:srgbClr val="EAF1DD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38DC852-B4F4-403D-91EE-87527D747147}">
  <a:tblStyle styleId="{638DC852-B4F4-403D-91EE-87527D74714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8" autoAdjust="0"/>
  </p:normalViewPr>
  <p:slideViewPr>
    <p:cSldViewPr snapToGrid="0">
      <p:cViewPr>
        <p:scale>
          <a:sx n="90" d="100"/>
          <a:sy n="90" d="100"/>
        </p:scale>
        <p:origin x="-816" y="-84"/>
      </p:cViewPr>
      <p:guideLst>
        <p:guide orient="horz" pos="2009"/>
        <p:guide pos="4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01021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Shape 5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Shape 5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2" name="Shape 5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Shape 6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Shape 6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Shape 6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Shape 6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Shape 6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Shape 6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Shape 7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Shape 7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C:\Users\user\Desktop\RAID 50.60 進階功能介紹\RAID 5060封面-01-01.png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80512" cy="517503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472008" y="206769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 descr="C:\Users\user\Desktop\RAID 50.60 進階功能介紹\RAID 5060中間頁2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941" y="-10954"/>
            <a:ext cx="9147941" cy="51544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395536" y="206769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9" descr="C:\Users\user\Desktop\RAID 50.60 進階功能介紹\RAID 5060頁眉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445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10930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￭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 descr="C:\Users\user\Desktop\RAID 50.60 進階功能介紹\RAID 5060中間頁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1" cy="515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395536" y="206769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4200"/>
              <a:buFont typeface="Arial"/>
              <a:buNone/>
              <a:defRPr sz="4200" b="1" i="0" u="none" strike="noStrike" cap="none">
                <a:solidFill>
                  <a:srgbClr val="000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 descr="C:\Users\user\Desktop\RAID 50.60 進階功能介紹\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158" y="253369"/>
            <a:ext cx="1656184" cy="318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/>
          <p:cNvSpPr/>
          <p:nvPr/>
        </p:nvSpPr>
        <p:spPr>
          <a:xfrm>
            <a:off x="0" y="2194765"/>
            <a:ext cx="9144000" cy="269292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-32" y="285734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秘訣: 安全卸載儲存池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6704160" y="2672333"/>
            <a:ext cx="657102" cy="475481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平行四邊形 6"/>
          <p:cNvSpPr/>
          <p:nvPr/>
        </p:nvSpPr>
        <p:spPr>
          <a:xfrm>
            <a:off x="172280" y="2354423"/>
            <a:ext cx="5088790" cy="684735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490324" y="1288434"/>
            <a:ext cx="8181008" cy="703809"/>
            <a:chOff x="4857752" y="1337487"/>
            <a:chExt cx="2329260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1" name="Shape 258"/>
          <p:cNvSpPr txBox="1">
            <a:spLocks/>
          </p:cNvSpPr>
          <p:nvPr/>
        </p:nvSpPr>
        <p:spPr>
          <a:xfrm>
            <a:off x="1091080" y="1295937"/>
            <a:ext cx="8229600" cy="92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2200"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除了系統遷移</a:t>
            </a:r>
            <a:r>
              <a:rPr lang="zh-TW" altLang="zh-TW" sz="20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對非系統磁碟區的儲存池 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或靜態磁碟區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)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r>
              <a:rPr lang="zh-TW" altLang="zh-TW" sz="20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可使用儲存池安全卸載功能在 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間遷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移：</a:t>
            </a:r>
            <a:endParaRPr kumimoji="0" lang="zh-TW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Shape 258"/>
          <p:cNvSpPr txBox="1">
            <a:spLocks/>
          </p:cNvSpPr>
          <p:nvPr/>
        </p:nvSpPr>
        <p:spPr>
          <a:xfrm>
            <a:off x="543316" y="2324262"/>
            <a:ext cx="3904974" cy="93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儲存與快照總管</a:t>
            </a: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儲存與快照</a:t>
            </a: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lang="en-US" altLang="zh-TW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儲存池管理 </a:t>
            </a: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移除</a:t>
            </a: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安全卸載</a:t>
            </a:r>
          </a:p>
        </p:txBody>
      </p:sp>
      <p:sp>
        <p:nvSpPr>
          <p:cNvPr id="15" name="平行四邊形 14"/>
          <p:cNvSpPr/>
          <p:nvPr/>
        </p:nvSpPr>
        <p:spPr>
          <a:xfrm>
            <a:off x="172275" y="3142928"/>
            <a:ext cx="5121905" cy="497004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Shape 258"/>
          <p:cNvSpPr txBox="1">
            <a:spLocks/>
          </p:cNvSpPr>
          <p:nvPr/>
        </p:nvSpPr>
        <p:spPr>
          <a:xfrm>
            <a:off x="543319" y="3163554"/>
            <a:ext cx="4585253" cy="49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將儲存池所屬的磁碟插入新 </a:t>
            </a: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endParaRPr kumimoji="0" lang="zh-TW" altLang="en-US" sz="175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172277" y="3728254"/>
            <a:ext cx="5106445" cy="514137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926" y="2163123"/>
            <a:ext cx="4805074" cy="2412726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2" name="Shape 258"/>
          <p:cNvSpPr txBox="1">
            <a:spLocks/>
          </p:cNvSpPr>
          <p:nvPr/>
        </p:nvSpPr>
        <p:spPr>
          <a:xfrm>
            <a:off x="541088" y="3726788"/>
            <a:ext cx="5241235" cy="814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/VJBOD&gt; </a:t>
            </a: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回復</a:t>
            </a:r>
            <a:r>
              <a:rPr kumimoji="0" lang="en-US" altLang="zh-TW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kumimoji="0" lang="zh-TW" altLang="en-US" sz="17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掃描閒置磁碟</a:t>
            </a:r>
          </a:p>
          <a:p>
            <a:pPr marL="342900" marR="0" lvl="0" indent="-2032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  <a:tabLst/>
              <a:defRPr/>
            </a:pPr>
            <a:endParaRPr kumimoji="0" lang="zh-TW" altLang="en-US" sz="175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50" name="Picture 2" descr="C:\Users\Han Tsai\Desktop\NAS擴充_PPT直播\放大鏡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4542" y="2166730"/>
            <a:ext cx="1310803" cy="1331843"/>
          </a:xfrm>
          <a:prstGeom prst="rect">
            <a:avLst/>
          </a:prstGeom>
          <a:noFill/>
        </p:spPr>
      </p:pic>
      <p:pic>
        <p:nvPicPr>
          <p:cNvPr id="18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796" y="2315564"/>
            <a:ext cx="500066" cy="501499"/>
          </a:xfrm>
          <a:prstGeom prst="rect">
            <a:avLst/>
          </a:prstGeom>
          <a:noFill/>
        </p:spPr>
      </p:pic>
      <p:pic>
        <p:nvPicPr>
          <p:cNvPr id="19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65226" y="3085506"/>
            <a:ext cx="500065" cy="501498"/>
          </a:xfrm>
          <a:prstGeom prst="rect">
            <a:avLst/>
          </a:prstGeom>
          <a:noFill/>
        </p:spPr>
      </p:pic>
      <p:pic>
        <p:nvPicPr>
          <p:cNvPr id="20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61163" y="3740996"/>
            <a:ext cx="500065" cy="501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32"/>
          <p:cNvSpPr/>
          <p:nvPr/>
        </p:nvSpPr>
        <p:spPr>
          <a:xfrm>
            <a:off x="0" y="2225684"/>
            <a:ext cx="9144000" cy="2584852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92"/>
          <p:cNvSpPr txBox="1"/>
          <p:nvPr/>
        </p:nvSpPr>
        <p:spPr>
          <a:xfrm>
            <a:off x="715617" y="3103200"/>
            <a:ext cx="8089983" cy="1562400"/>
          </a:xfrm>
          <a:prstGeom prst="rect">
            <a:avLst/>
          </a:prstGeom>
          <a:solidFill>
            <a:srgbClr val="824744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 algn="ctr"/>
            <a:endParaRPr lang="en-US" altLang="zh-TW" sz="19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-32" y="285734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從一顆磁碟，擴充到多顆磁碟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4716016" y="3651878"/>
            <a:ext cx="1008112" cy="504056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4716016" y="3291838"/>
            <a:ext cx="1008112" cy="504056"/>
          </a:xfrm>
          <a:prstGeom prst="flowChartMagneticDisk">
            <a:avLst/>
          </a:prstGeom>
          <a:solidFill>
            <a:srgbClr val="6AA84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6084168" y="3651878"/>
            <a:ext cx="1008112" cy="504056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6084168" y="3291838"/>
            <a:ext cx="1008112" cy="504056"/>
          </a:xfrm>
          <a:prstGeom prst="flowChartMagneticDisk">
            <a:avLst/>
          </a:prstGeom>
          <a:solidFill>
            <a:srgbClr val="6AA84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7452320" y="3651878"/>
            <a:ext cx="1008112" cy="504056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7452320" y="3291838"/>
            <a:ext cx="1008112" cy="504056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7452320" y="2931798"/>
            <a:ext cx="1008112" cy="504056"/>
          </a:xfrm>
          <a:prstGeom prst="flowChartMagneticDisk">
            <a:avLst/>
          </a:prstGeom>
          <a:solidFill>
            <a:srgbClr val="6AA84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7452320" y="2571758"/>
            <a:ext cx="1008112" cy="504056"/>
          </a:xfrm>
          <a:prstGeom prst="flowChartMagneticDisk">
            <a:avLst/>
          </a:prstGeom>
          <a:solidFill>
            <a:srgbClr val="6AA84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6084168" y="2931798"/>
            <a:ext cx="1008112" cy="504056"/>
          </a:xfrm>
          <a:prstGeom prst="flowChartMagneticDisk">
            <a:avLst/>
          </a:prstGeom>
          <a:solidFill>
            <a:srgbClr val="6AA84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4717776" y="4230485"/>
            <a:ext cx="1042517" cy="344611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平行四邊形 17"/>
          <p:cNvSpPr/>
          <p:nvPr/>
        </p:nvSpPr>
        <p:spPr>
          <a:xfrm>
            <a:off x="6126924" y="4228276"/>
            <a:ext cx="1071225" cy="344611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平行四邊形 18"/>
          <p:cNvSpPr/>
          <p:nvPr/>
        </p:nvSpPr>
        <p:spPr>
          <a:xfrm>
            <a:off x="7452147" y="4226068"/>
            <a:ext cx="1108757" cy="344611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556600" y="1364965"/>
            <a:ext cx="8136834" cy="614022"/>
            <a:chOff x="4857752" y="1337487"/>
            <a:chExt cx="2329260" cy="511841"/>
          </a:xfrm>
        </p:grpSpPr>
        <p:sp>
          <p:nvSpPr>
            <p:cNvPr id="21" name="平行四邊形 2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72519" y="2338672"/>
            <a:ext cx="4201081" cy="1017219"/>
            <a:chOff x="500034" y="2285998"/>
            <a:chExt cx="4201081" cy="1017219"/>
          </a:xfrm>
        </p:grpSpPr>
        <p:sp>
          <p:nvSpPr>
            <p:cNvPr id="24" name="平行四邊形 23"/>
            <p:cNvSpPr/>
            <p:nvPr/>
          </p:nvSpPr>
          <p:spPr>
            <a:xfrm>
              <a:off x="592942" y="2695426"/>
              <a:ext cx="4108173" cy="607791"/>
            </a:xfrm>
            <a:prstGeom prst="parallelogram">
              <a:avLst>
                <a:gd name="adj" fmla="val 5343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5" name="群組 12"/>
            <p:cNvGrpSpPr/>
            <p:nvPr/>
          </p:nvGrpSpPr>
          <p:grpSpPr>
            <a:xfrm>
              <a:off x="500034" y="2285998"/>
              <a:ext cx="2357454" cy="500066"/>
              <a:chOff x="4857752" y="1337487"/>
              <a:chExt cx="2329260" cy="511841"/>
            </a:xfrm>
          </p:grpSpPr>
          <p:sp>
            <p:nvSpPr>
              <p:cNvPr id="28" name="平行四邊形 27"/>
              <p:cNvSpPr/>
              <p:nvPr/>
            </p:nvSpPr>
            <p:spPr>
              <a:xfrm>
                <a:off x="4857752" y="1357305"/>
                <a:ext cx="2329260" cy="492023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26" name="Shape 163"/>
            <p:cNvSpPr txBox="1">
              <a:spLocks/>
            </p:cNvSpPr>
            <p:nvPr/>
          </p:nvSpPr>
          <p:spPr>
            <a:xfrm>
              <a:off x="928662" y="2285998"/>
              <a:ext cx="1625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zh-TW" altLang="en-US" sz="22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解決</a:t>
              </a:r>
              <a:r>
                <a:rPr lang="zh-TW" altLang="en-US" sz="22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方案：</a:t>
              </a:r>
              <a:endParaRPr lang="en-US" altLang="zh-TW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0" name="Shape 265"/>
          <p:cNvSpPr txBox="1">
            <a:spLocks/>
          </p:cNvSpPr>
          <p:nvPr/>
        </p:nvSpPr>
        <p:spPr>
          <a:xfrm>
            <a:off x="883893" y="1406360"/>
            <a:ext cx="8229600" cy="66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只從 </a:t>
            </a:r>
            <a:r>
              <a:rPr kumimoji="0" lang="en-US" altLang="zh-TW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Single 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開始使用</a:t>
            </a:r>
            <a:r>
              <a:rPr lang="zh-TW" altLang="zh-TW" sz="24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如何升級到更具保護的 </a:t>
            </a:r>
            <a:r>
              <a:rPr kumimoji="0" lang="en-US" altLang="zh-TW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組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態？</a:t>
            </a:r>
            <a:endParaRPr kumimoji="0" lang="zh-TW" alt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874380" y="2842908"/>
            <a:ext cx="3984758" cy="52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2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遷移 (RAID Migration)</a:t>
            </a:r>
            <a:endParaRPr sz="2000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266"/>
          <p:cNvSpPr/>
          <p:nvPr/>
        </p:nvSpPr>
        <p:spPr>
          <a:xfrm>
            <a:off x="3253298" y="3645251"/>
            <a:ext cx="1008112" cy="504056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275"/>
          <p:cNvSpPr/>
          <p:nvPr/>
        </p:nvSpPr>
        <p:spPr>
          <a:xfrm>
            <a:off x="4348800" y="3629527"/>
            <a:ext cx="288032" cy="3045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平行四邊形 35"/>
          <p:cNvSpPr/>
          <p:nvPr/>
        </p:nvSpPr>
        <p:spPr>
          <a:xfrm>
            <a:off x="3195433" y="4213920"/>
            <a:ext cx="1042517" cy="344611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7" name="Shape 277"/>
          <p:cNvSpPr txBox="1"/>
          <p:nvPr/>
        </p:nvSpPr>
        <p:spPr>
          <a:xfrm>
            <a:off x="4818732" y="4194740"/>
            <a:ext cx="4112132" cy="63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   </a:t>
            </a:r>
            <a:r>
              <a:rPr 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     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6</a:t>
            </a:r>
            <a:endParaRPr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" name="Shape 277"/>
          <p:cNvSpPr txBox="1"/>
          <p:nvPr/>
        </p:nvSpPr>
        <p:spPr>
          <a:xfrm>
            <a:off x="3365967" y="4183140"/>
            <a:ext cx="1469419" cy="63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Single         </a:t>
            </a:r>
            <a:endParaRPr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4348800" y="4354326"/>
            <a:ext cx="223200" cy="18887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右箭头 37"/>
          <p:cNvSpPr/>
          <p:nvPr/>
        </p:nvSpPr>
        <p:spPr>
          <a:xfrm>
            <a:off x="5804169" y="4354326"/>
            <a:ext cx="223200" cy="18887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右箭头 38"/>
          <p:cNvSpPr/>
          <p:nvPr/>
        </p:nvSpPr>
        <p:spPr>
          <a:xfrm>
            <a:off x="7218314" y="4354326"/>
            <a:ext cx="223200" cy="18887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Shape 275"/>
          <p:cNvSpPr/>
          <p:nvPr/>
        </p:nvSpPr>
        <p:spPr>
          <a:xfrm>
            <a:off x="5760293" y="3629527"/>
            <a:ext cx="288032" cy="3045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Shape 275"/>
          <p:cNvSpPr/>
          <p:nvPr/>
        </p:nvSpPr>
        <p:spPr>
          <a:xfrm>
            <a:off x="7153482" y="3629527"/>
            <a:ext cx="288032" cy="3045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232"/>
          <p:cNvSpPr/>
          <p:nvPr/>
        </p:nvSpPr>
        <p:spPr>
          <a:xfrm>
            <a:off x="0" y="2235200"/>
            <a:ext cx="9144000" cy="2646017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8587" y="28115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遷移 (RAID Migration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476985" y="3509655"/>
            <a:ext cx="720080" cy="288032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395536" y="3296655"/>
            <a:ext cx="3915300" cy="1540387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4690913" y="3299681"/>
            <a:ext cx="4127100" cy="154178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712997" y="4547224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磁碟1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1413089" y="4547224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磁碟2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2407189" y="4547224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磁碟3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5062044" y="4554083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磁碟1</a:t>
            </a:r>
            <a:endParaRPr sz="11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5979519" y="4549891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磁碟2</a:t>
            </a:r>
            <a:endParaRPr sz="11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6876256" y="4554083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磁碟3</a:t>
            </a:r>
            <a:endParaRPr sz="11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93" name="Shape 293"/>
          <p:cNvCxnSpPr>
            <a:endCxn id="294" idx="2"/>
          </p:cNvCxnSpPr>
          <p:nvPr/>
        </p:nvCxnSpPr>
        <p:spPr>
          <a:xfrm rot="10800000" flipH="1">
            <a:off x="899375" y="3165350"/>
            <a:ext cx="1440300" cy="5673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295" name="Shape 295"/>
          <p:cNvCxnSpPr>
            <a:stCxn id="296" idx="0"/>
            <a:endCxn id="294" idx="2"/>
          </p:cNvCxnSpPr>
          <p:nvPr/>
        </p:nvCxnSpPr>
        <p:spPr>
          <a:xfrm rot="10800000" flipH="1">
            <a:off x="1799693" y="3165296"/>
            <a:ext cx="540000" cy="4914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297" name="Shape 297"/>
          <p:cNvCxnSpPr>
            <a:stCxn id="298" idx="1"/>
            <a:endCxn id="294" idx="2"/>
          </p:cNvCxnSpPr>
          <p:nvPr/>
        </p:nvCxnSpPr>
        <p:spPr>
          <a:xfrm rot="10800000">
            <a:off x="2339677" y="3165271"/>
            <a:ext cx="351300" cy="4884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sp>
        <p:nvSpPr>
          <p:cNvPr id="299" name="Shape 299"/>
          <p:cNvSpPr txBox="1"/>
          <p:nvPr/>
        </p:nvSpPr>
        <p:spPr>
          <a:xfrm>
            <a:off x="3271285" y="4547224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磁碟4</a:t>
            </a:r>
            <a:endParaRPr sz="11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7798348" y="4554083"/>
            <a:ext cx="80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磁碟4</a:t>
            </a:r>
            <a:endParaRPr sz="11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01" name="Shape 301"/>
          <p:cNvCxnSpPr>
            <a:endCxn id="302" idx="2"/>
          </p:cNvCxnSpPr>
          <p:nvPr/>
        </p:nvCxnSpPr>
        <p:spPr>
          <a:xfrm rot="10800000" flipH="1">
            <a:off x="5430555" y="3165527"/>
            <a:ext cx="1296000" cy="5673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303" name="Shape 303"/>
          <p:cNvCxnSpPr>
            <a:endCxn id="302" idx="2"/>
          </p:cNvCxnSpPr>
          <p:nvPr/>
        </p:nvCxnSpPr>
        <p:spPr>
          <a:xfrm rot="10800000" flipH="1">
            <a:off x="6294555" y="3165527"/>
            <a:ext cx="432000" cy="5673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sp>
        <p:nvSpPr>
          <p:cNvPr id="302" name="Shape 302"/>
          <p:cNvSpPr txBox="1"/>
          <p:nvPr/>
        </p:nvSpPr>
        <p:spPr>
          <a:xfrm>
            <a:off x="4638255" y="2398727"/>
            <a:ext cx="4176600" cy="766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QTS 4.3.4</a:t>
            </a:r>
            <a:r>
              <a:rPr 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以 RAID Reshape </a:t>
            </a:r>
            <a:r>
              <a:rPr lang="en-US" alt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遷移的R</a:t>
            </a:r>
            <a:r>
              <a:rPr 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AID </a:t>
            </a: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TW" altLang="zh-TW" sz="16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遷移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時間長</a:t>
            </a:r>
            <a:r>
              <a:rPr lang="zh-TW" altLang="zh-TW" sz="16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後續四顆磁碟均</a:t>
            </a: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可讀</a:t>
            </a:r>
            <a:r>
              <a:rPr lang="zh-TW" altLang="en-US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取</a:t>
            </a: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endParaRPr sz="16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395525" y="2398550"/>
            <a:ext cx="3888300" cy="766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DSM 6.2</a:t>
            </a:r>
            <a:r>
              <a:rPr 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以 RAID Recover 遷移的</a:t>
            </a:r>
            <a:br>
              <a:rPr 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TW" altLang="zh-TW" sz="16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遷移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速度</a:t>
            </a: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</a:t>
            </a:r>
            <a:r>
              <a:rPr lang="zh-TW" altLang="zh-TW" sz="16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</a:t>
            </a:r>
            <a:r>
              <a:rPr 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新磁碟</a:t>
            </a: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</a:t>
            </a:r>
            <a:r>
              <a:rPr lang="en-US" alt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做保護</a:t>
            </a:r>
            <a:r>
              <a:rPr lang="zh-TW" altLang="zh-TW" sz="16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r>
              <a:rPr lang="zh-TW" altLang="en-US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從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三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顆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zh-TW" altLang="en-US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讀取</a:t>
            </a:r>
            <a:endParaRPr sz="16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04" name="Shape 304"/>
          <p:cNvCxnSpPr>
            <a:endCxn id="302" idx="2"/>
          </p:cNvCxnSpPr>
          <p:nvPr/>
        </p:nvCxnSpPr>
        <p:spPr>
          <a:xfrm rot="10800000">
            <a:off x="6726555" y="3165527"/>
            <a:ext cx="1440300" cy="5673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305" name="Shape 305"/>
          <p:cNvCxnSpPr>
            <a:endCxn id="302" idx="2"/>
          </p:cNvCxnSpPr>
          <p:nvPr/>
        </p:nvCxnSpPr>
        <p:spPr>
          <a:xfrm rot="10800000">
            <a:off x="6726555" y="3165527"/>
            <a:ext cx="504000" cy="5673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stealth" w="lg" len="lg"/>
          </a:ln>
        </p:spPr>
      </p:cxnSp>
      <p:sp>
        <p:nvSpPr>
          <p:cNvPr id="306" name="Shape 306"/>
          <p:cNvSpPr/>
          <p:nvPr/>
        </p:nvSpPr>
        <p:spPr>
          <a:xfrm>
            <a:off x="621001" y="3653671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621001" y="3941703"/>
            <a:ext cx="648072" cy="288032"/>
          </a:xfrm>
          <a:prstGeom prst="flowChartMagneticDisk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621001" y="4229735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1485097" y="3653671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1485097" y="3941703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1485097" y="4229735"/>
            <a:ext cx="683568" cy="288032"/>
          </a:xfrm>
          <a:prstGeom prst="flowChartMagneticDisk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2349193" y="3653671"/>
            <a:ext cx="683568" cy="288032"/>
          </a:xfrm>
          <a:prstGeom prst="flowChartMagneticDisk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2349193" y="3941703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2349193" y="4229735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3213289" y="3653671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3213289" y="3941703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3213289" y="4229735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5004048" y="3656696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5004048" y="3944728"/>
            <a:ext cx="683568" cy="288032"/>
          </a:xfrm>
          <a:prstGeom prst="flowChartMagneticDisk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5004048" y="4232760"/>
            <a:ext cx="683568" cy="288032"/>
          </a:xfrm>
          <a:prstGeom prst="flowChartMagneticDisk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5904656" y="3656696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5904656" y="3944728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5904656" y="4232760"/>
            <a:ext cx="683568" cy="288032"/>
          </a:xfrm>
          <a:prstGeom prst="flowChartMagneticDisk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6804248" y="3656696"/>
            <a:ext cx="683568" cy="288032"/>
          </a:xfrm>
          <a:prstGeom prst="flowChartMagneticDisk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6804248" y="3944728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6804248" y="4232760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7740352" y="3656696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Shape 327"/>
          <p:cNvSpPr/>
          <p:nvPr/>
        </p:nvSpPr>
        <p:spPr>
          <a:xfrm>
            <a:off x="7740352" y="3944728"/>
            <a:ext cx="683568" cy="288032"/>
          </a:xfrm>
          <a:prstGeom prst="flowChartMagneticDisk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7740352" y="4232760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539553" y="3656696"/>
            <a:ext cx="2520280" cy="288032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4941465" y="3675621"/>
            <a:ext cx="3528300" cy="288000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Shape 330"/>
          <p:cNvSpPr/>
          <p:nvPr/>
        </p:nvSpPr>
        <p:spPr>
          <a:xfrm>
            <a:off x="539552" y="3944728"/>
            <a:ext cx="2520280" cy="288032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Shape 331"/>
          <p:cNvSpPr/>
          <p:nvPr/>
        </p:nvSpPr>
        <p:spPr>
          <a:xfrm>
            <a:off x="539552" y="4232760"/>
            <a:ext cx="2520280" cy="288032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4941465" y="3959278"/>
            <a:ext cx="3528300" cy="288000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4941477" y="4256685"/>
            <a:ext cx="3528300" cy="288000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1619525" y="4881900"/>
            <a:ext cx="654733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altLang="en-US" sz="105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實際遷移後的效能將依照各 </a:t>
            </a:r>
            <a:r>
              <a:rPr lang="en-US" altLang="zh-TW" sz="105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105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型號而有所差</a:t>
            </a:r>
            <a:r>
              <a:rPr lang="zh-TW" altLang="en-US" sz="105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異，</a:t>
            </a:r>
            <a:r>
              <a:rPr lang="en-US" altLang="zh-TW" sz="105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05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50</a:t>
            </a:r>
            <a:r>
              <a:rPr lang="zh-TW" altLang="en-US" sz="105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05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60 </a:t>
            </a:r>
            <a:r>
              <a:rPr lang="zh-TW" sz="105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並不支援 </a:t>
            </a:r>
            <a:r>
              <a:rPr lang="zh-TW" sz="105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altLang="en-US" sz="105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05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遷移</a:t>
            </a:r>
            <a:r>
              <a:rPr lang="zh-TW" sz="105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功能</a:t>
            </a:r>
            <a:endParaRPr sz="1050" b="1" dirty="0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1108764" y="1232444"/>
            <a:ext cx="6542165" cy="384321"/>
            <a:chOff x="4857752" y="1337487"/>
            <a:chExt cx="2329260" cy="511841"/>
          </a:xfrm>
        </p:grpSpPr>
        <p:sp>
          <p:nvSpPr>
            <p:cNvPr id="59" name="平行四邊形 5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61" name="群組 60"/>
          <p:cNvGrpSpPr/>
          <p:nvPr/>
        </p:nvGrpSpPr>
        <p:grpSpPr>
          <a:xfrm>
            <a:off x="1025810" y="1663149"/>
            <a:ext cx="6682795" cy="660400"/>
            <a:chOff x="4857752" y="1337487"/>
            <a:chExt cx="2329260" cy="511841"/>
          </a:xfrm>
        </p:grpSpPr>
        <p:sp>
          <p:nvSpPr>
            <p:cNvPr id="62" name="平行四邊形 61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64" name="Shape 283"/>
          <p:cNvSpPr txBox="1">
            <a:spLocks/>
          </p:cNvSpPr>
          <p:nvPr/>
        </p:nvSpPr>
        <p:spPr>
          <a:xfrm>
            <a:off x="1440521" y="1237159"/>
            <a:ext cx="6961283" cy="45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 Single &gt; RAID 1 &gt; RAID 5 &gt; RAID 6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升級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kumimoji="0" lang="zh-TW" altLang="en-US" sz="1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1442738" y="1614856"/>
            <a:ext cx="6882556" cy="69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/>
            <a:r>
              <a:rPr lang="zh-TW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標準</a:t>
            </a:r>
            <a:r>
              <a:rPr lang="zh-TW" sz="19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 Linux 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Reshape</a:t>
            </a:r>
            <a:r>
              <a:rPr lang="zh-TW" altLang="en-US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較長時間將整個 </a:t>
            </a:r>
            <a:r>
              <a:rPr lang="en-US" alt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群組</a:t>
            </a:r>
            <a:r>
              <a:rPr lang="zh-TW" sz="19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完整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同步</a:t>
            </a:r>
            <a:r>
              <a:rPr lang="zh-TW" altLang="zh-TW" sz="18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保障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遷移後的效能</a:t>
            </a:r>
            <a:b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19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32"/>
          <p:cNvSpPr/>
          <p:nvPr/>
        </p:nvSpPr>
        <p:spPr>
          <a:xfrm>
            <a:off x="0" y="2262289"/>
            <a:ext cx="9144000" cy="2546777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Shape 4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130" y="2499891"/>
            <a:ext cx="4848171" cy="2160240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0" y="313122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遷移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1 2 3 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3931129" y="3610816"/>
            <a:ext cx="662135" cy="1060791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-748801" y="1212196"/>
            <a:ext cx="5076001" cy="1178204"/>
            <a:chOff x="4798388" y="1337487"/>
            <a:chExt cx="2388624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39768" y="1780901"/>
            <a:ext cx="6825987" cy="406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-720036" y="1628445"/>
            <a:ext cx="9734436" cy="358756"/>
            <a:chOff x="4857752" y="1337487"/>
            <a:chExt cx="2329260" cy="511841"/>
          </a:xfrm>
        </p:grpSpPr>
        <p:sp>
          <p:nvSpPr>
            <p:cNvPr id="15" name="平行四邊形 14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201600" y="1270027"/>
            <a:ext cx="9201556" cy="45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altLang="zh-TW" sz="185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zh-TW" sz="185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lang="zh-TW" sz="185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欲加入的新磁碟插入NAS</a:t>
            </a:r>
            <a:r>
              <a:rPr lang="zh-TW" sz="185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185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Shape 409"/>
          <p:cNvSpPr txBox="1">
            <a:spLocks/>
          </p:cNvSpPr>
          <p:nvPr/>
        </p:nvSpPr>
        <p:spPr>
          <a:xfrm>
            <a:off x="210000" y="1580827"/>
            <a:ext cx="9201556" cy="72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 儲存與快照總管</a:t>
            </a:r>
            <a:r>
              <a:rPr kumimoji="0" lang="en-US" altLang="zh-TW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kumimoji="0" lang="zh-TW" altLang="en-US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儲存與快照</a:t>
            </a:r>
            <a:r>
              <a:rPr kumimoji="0" lang="en-US" altLang="zh-TW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kumimoji="0" lang="zh-TW" altLang="en-US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儲存池管理</a:t>
            </a:r>
            <a:r>
              <a:rPr kumimoji="0" lang="en-US" altLang="zh-TW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kumimoji="0" lang="zh-TW" altLang="en-US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選擇</a:t>
            </a:r>
            <a:r>
              <a:rPr kumimoji="0" lang="en-US" altLang="zh-TW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</a:t>
            </a:r>
            <a:r>
              <a:rPr kumimoji="0" lang="zh-TW" altLang="en-US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群組</a:t>
            </a:r>
            <a:r>
              <a:rPr kumimoji="0" lang="en-US" altLang="zh-TW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kumimoji="0" lang="zh-TW" altLang="en-US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管理</a:t>
            </a:r>
            <a:r>
              <a:rPr kumimoji="0" lang="en-US" altLang="zh-TW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RAID </a:t>
            </a:r>
            <a:r>
              <a:rPr kumimoji="0" lang="zh-TW" altLang="en-US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遷移</a:t>
            </a:r>
            <a:endParaRPr kumimoji="0" lang="zh-TW" altLang="en-US" sz="185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Shape 409"/>
          <p:cNvSpPr txBox="1">
            <a:spLocks/>
          </p:cNvSpPr>
          <p:nvPr/>
        </p:nvSpPr>
        <p:spPr>
          <a:xfrm>
            <a:off x="208800" y="1956427"/>
            <a:ext cx="9201556" cy="49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 選擇新磁碟後開始進行遷</a:t>
            </a:r>
            <a:r>
              <a:rPr kumimoji="0" lang="zh-TW" altLang="en-US" sz="18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移</a:t>
            </a:r>
            <a:endParaRPr kumimoji="0" lang="zh-TW" altLang="en-US" sz="185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2605" y="2206795"/>
            <a:ext cx="3035707" cy="27346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32" y="1114086"/>
            <a:ext cx="500066" cy="501499"/>
          </a:xfrm>
          <a:prstGeom prst="rect">
            <a:avLst/>
          </a:prstGeom>
          <a:noFill/>
        </p:spPr>
      </p:pic>
      <p:pic>
        <p:nvPicPr>
          <p:cNvPr id="20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2832" y="1614151"/>
            <a:ext cx="500065" cy="501498"/>
          </a:xfrm>
          <a:prstGeom prst="rect">
            <a:avLst/>
          </a:prstGeom>
          <a:noFill/>
        </p:spPr>
      </p:pic>
      <p:pic>
        <p:nvPicPr>
          <p:cNvPr id="21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3465" y="2114216"/>
            <a:ext cx="500065" cy="501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hape 417" descr="C:\Users\user\Desktop\RAID 50.60 進階功能介紹\logo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411510"/>
            <a:ext cx="1440160" cy="2766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91"/>
          <p:cNvSpPr txBox="1">
            <a:spLocks/>
          </p:cNvSpPr>
          <p:nvPr/>
        </p:nvSpPr>
        <p:spPr>
          <a:xfrm>
            <a:off x="0" y="2833404"/>
            <a:ext cx="91440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D8D8D8"/>
              </a:buClr>
              <a:buSzPts val="1620"/>
            </a:pPr>
            <a:r>
              <a:rPr lang="zh-TW" altLang="en-US" sz="3000" b="1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演</a:t>
            </a:r>
            <a:r>
              <a:rPr lang="zh-TW" altLang="en-US" sz="3000" b="1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示：</a:t>
            </a:r>
            <a:r>
              <a:rPr lang="en-US" altLang="zh-TW" sz="3000" b="1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zh-TW" altLang="en-US" sz="1260" b="1" i="0" u="none" strike="noStrike" kern="0" cap="none" spc="0" normalizeH="0" baseline="0" noProof="0" dirty="0" smtClean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zh-TW" altLang="en-US" sz="1260" b="1" i="0" u="none" strike="noStrike" kern="0" cap="none" spc="0" normalizeH="0" baseline="0" noProof="0" dirty="0" smtClean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3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lang="en-US" altLang="zh-TW" sz="3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 </a:t>
            </a:r>
            <a:r>
              <a:rPr lang="zh-TW" altLang="en-US" sz="3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進行 </a:t>
            </a:r>
            <a:br>
              <a:rPr lang="zh-TW" altLang="en-US" sz="3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600" b="1" dirty="0" smtClean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en-US" altLang="zh-TW" sz="36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36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群組遷移</a:t>
            </a:r>
            <a:endParaRPr kumimoji="0" lang="zh-TW" altLang="en-US" sz="378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232"/>
          <p:cNvSpPr/>
          <p:nvPr/>
        </p:nvSpPr>
        <p:spPr>
          <a:xfrm>
            <a:off x="0" y="2194765"/>
            <a:ext cx="9144000" cy="269292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Han Tsai\Desktop\NAS擴充_PPT直播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7915" y="2580183"/>
            <a:ext cx="2753779" cy="2243308"/>
          </a:xfrm>
          <a:prstGeom prst="rect">
            <a:avLst/>
          </a:prstGeom>
          <a:noFill/>
        </p:spPr>
      </p:pic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-32" y="278894"/>
            <a:ext cx="914403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秘訣: RAID 1 </a:t>
            </a:r>
            <a:r>
              <a:rPr lang="zh-TW" altLang="en-US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平行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323528" y="3316269"/>
            <a:ext cx="2088232" cy="1440160"/>
          </a:xfrm>
          <a:prstGeom prst="rect">
            <a:avLst/>
          </a:prstGeom>
          <a:solidFill>
            <a:srgbClr val="953734"/>
          </a:solidFill>
          <a:ln w="2857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2555776" y="3316269"/>
            <a:ext cx="2304256" cy="1440160"/>
          </a:xfrm>
          <a:prstGeom prst="rect">
            <a:avLst/>
          </a:prstGeom>
          <a:solidFill>
            <a:srgbClr val="E36C09"/>
          </a:solidFill>
          <a:ln w="38100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539552" y="3460285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539552" y="3748317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539552" y="4036349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1403648" y="3460285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1403648" y="3748317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403648" y="4036349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2915816" y="3460285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2915816" y="3748317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3923928" y="3460285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3923928" y="3748317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3923928" y="4036349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323528" y="2595102"/>
            <a:ext cx="2088232" cy="64633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一般 RAID 1 </a:t>
            </a:r>
            <a:br>
              <a:rPr lang="zh-TW" sz="18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僅從一顆磁碟讀取</a:t>
            </a:r>
            <a:endParaRPr sz="18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2555776" y="2596189"/>
            <a:ext cx="2304256" cy="64633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RAID1</a:t>
            </a:r>
            <a:br>
              <a:rPr lang="zh-TW" sz="18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從兩顆磁碟讀取資料</a:t>
            </a:r>
            <a:endParaRPr sz="18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95536" y="3457457"/>
            <a:ext cx="936104" cy="1152128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539552" y="4324381"/>
            <a:ext cx="648072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1403648" y="4324381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2915816" y="4036349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2915816" y="4324381"/>
            <a:ext cx="683568" cy="288032"/>
          </a:xfrm>
          <a:prstGeom prst="flowChartMagneticDisk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3923928" y="4324381"/>
            <a:ext cx="683568" cy="288032"/>
          </a:xfrm>
          <a:prstGeom prst="flowChartMagneticDisk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2843808" y="3457457"/>
            <a:ext cx="792088" cy="576064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3851920" y="4033521"/>
            <a:ext cx="792088" cy="576064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2" name="Shape 242"/>
          <p:cNvCxnSpPr>
            <a:stCxn id="231" idx="2"/>
            <a:endCxn id="233" idx="0"/>
          </p:cNvCxnSpPr>
          <p:nvPr/>
        </p:nvCxnSpPr>
        <p:spPr>
          <a:xfrm rot="5400000">
            <a:off x="1007604" y="3097417"/>
            <a:ext cx="216024" cy="504056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243" name="Shape 243"/>
          <p:cNvCxnSpPr>
            <a:stCxn id="232" idx="2"/>
            <a:endCxn id="239" idx="0"/>
          </p:cNvCxnSpPr>
          <p:nvPr/>
        </p:nvCxnSpPr>
        <p:spPr>
          <a:xfrm flipH="1">
            <a:off x="3239904" y="3242520"/>
            <a:ext cx="468000" cy="2148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244" name="Shape 244"/>
          <p:cNvCxnSpPr>
            <a:stCxn id="232" idx="2"/>
            <a:endCxn id="240" idx="0"/>
          </p:cNvCxnSpPr>
          <p:nvPr/>
        </p:nvCxnSpPr>
        <p:spPr>
          <a:xfrm>
            <a:off x="3707904" y="3242520"/>
            <a:ext cx="540000" cy="791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dash"/>
            <a:round/>
            <a:headEnd type="stealth" w="lg" len="lg"/>
            <a:tailEnd type="stealth" w="lg" len="lg"/>
          </a:ln>
        </p:spPr>
      </p:cxnSp>
      <p:grpSp>
        <p:nvGrpSpPr>
          <p:cNvPr id="52" name="群組 51"/>
          <p:cNvGrpSpPr/>
          <p:nvPr/>
        </p:nvGrpSpPr>
        <p:grpSpPr>
          <a:xfrm>
            <a:off x="5102560" y="3145751"/>
            <a:ext cx="648072" cy="1440162"/>
            <a:chOff x="6701656" y="2483141"/>
            <a:chExt cx="648072" cy="1440162"/>
          </a:xfrm>
        </p:grpSpPr>
        <p:sp>
          <p:nvSpPr>
            <p:cNvPr id="245" name="Shape 245"/>
            <p:cNvSpPr/>
            <p:nvPr/>
          </p:nvSpPr>
          <p:spPr>
            <a:xfrm rot="5400000">
              <a:off x="6953683" y="2231114"/>
              <a:ext cx="144017" cy="648072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 rot="5400000">
              <a:off x="6953684" y="2375131"/>
              <a:ext cx="144016" cy="648072"/>
            </a:xfrm>
            <a:prstGeom prst="rect">
              <a:avLst/>
            </a:prstGeom>
            <a:solidFill>
              <a:srgbClr val="00B0F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 rot="5400000">
              <a:off x="6377619" y="3311235"/>
              <a:ext cx="936105" cy="288032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 rot="5400000">
              <a:off x="6665653" y="3311234"/>
              <a:ext cx="936102" cy="288032"/>
            </a:xfrm>
            <a:prstGeom prst="rect">
              <a:avLst/>
            </a:prstGeom>
            <a:solidFill>
              <a:srgbClr val="00B0F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Shape 250"/>
          <p:cNvSpPr/>
          <p:nvPr/>
        </p:nvSpPr>
        <p:spPr>
          <a:xfrm>
            <a:off x="6088526" y="2956229"/>
            <a:ext cx="2366725" cy="1296144"/>
          </a:xfrm>
          <a:prstGeom prst="wedgeEllipseCallout">
            <a:avLst>
              <a:gd name="adj1" fmla="val -63567"/>
              <a:gd name="adj2" fmla="val 32605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RAID 1 連續讀取</a:t>
            </a:r>
            <a:b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效能提升 10%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2540326" y="4881890"/>
            <a:ext cx="511648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實際遷移後的效能將依照各 NAS 型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號而</a:t>
            </a:r>
            <a:r>
              <a:rPr lang="zh-TW" sz="11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有所差異</a:t>
            </a:r>
            <a:endParaRPr sz="1100" b="1" dirty="0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-399448" y="1226596"/>
            <a:ext cx="7903920" cy="496319"/>
            <a:chOff x="4857752" y="1337487"/>
            <a:chExt cx="2329260" cy="511841"/>
          </a:xfrm>
        </p:grpSpPr>
        <p:sp>
          <p:nvSpPr>
            <p:cNvPr id="46" name="平行四邊形 4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261409" y="1284429"/>
            <a:ext cx="9036600" cy="48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</a:pP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RAID 1 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</a:t>
            </a:r>
            <a:r>
              <a:rPr lang="zh-TW" altLang="en-US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平行 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(Parallel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 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</a:t>
            </a:r>
            <a:r>
              <a:rPr lang="zh-TW" altLang="zh-TW" sz="20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需求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可發送到 2 顆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endParaRPr sz="19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8" name="群組 47"/>
          <p:cNvGrpSpPr/>
          <p:nvPr/>
        </p:nvGrpSpPr>
        <p:grpSpPr>
          <a:xfrm>
            <a:off x="-495700" y="1788101"/>
            <a:ext cx="7608770" cy="714466"/>
            <a:chOff x="4857752" y="1337487"/>
            <a:chExt cx="2329260" cy="511841"/>
          </a:xfrm>
        </p:grpSpPr>
        <p:sp>
          <p:nvSpPr>
            <p:cNvPr id="49" name="平行四邊形 4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44" name="Shape 217"/>
          <p:cNvSpPr txBox="1">
            <a:spLocks/>
          </p:cNvSpPr>
          <p:nvPr/>
        </p:nvSpPr>
        <p:spPr>
          <a:xfrm>
            <a:off x="266229" y="1763080"/>
            <a:ext cx="7005660" cy="114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與一般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 1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不同</a:t>
            </a:r>
            <a:r>
              <a:rPr lang="zh-TW" altLang="zh-TW" sz="20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從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Single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遷移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後，在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高等級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空間或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快取時</a:t>
            </a:r>
            <a:r>
              <a:rPr lang="zh-TW" altLang="zh-TW" sz="18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可顯著提升效能</a:t>
            </a:r>
            <a:endParaRPr kumimoji="0" lang="zh-TW" altLang="en-US" sz="1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6507754" y="1875572"/>
            <a:ext cx="2298110" cy="1224136"/>
          </a:xfrm>
          <a:prstGeom prst="wedgeEllipseCallout">
            <a:avLst>
              <a:gd name="adj1" fmla="val -79906"/>
              <a:gd name="adj2" fmla="val 61059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RAID 1 連續讀取</a:t>
            </a:r>
            <a:b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效能提升50%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232"/>
          <p:cNvSpPr/>
          <p:nvPr/>
        </p:nvSpPr>
        <p:spPr>
          <a:xfrm>
            <a:off x="0" y="2262289"/>
            <a:ext cx="9144000" cy="2546777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0" y="40966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zh-TW" sz="40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 RAID 5/6 使用</a:t>
            </a:r>
            <a:r>
              <a:rPr lang="zh-TW" sz="4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RAID 50/6</a:t>
            </a:r>
            <a:r>
              <a:rPr lang="zh-TW" sz="40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</a:t>
            </a:r>
            <a:endParaRPr sz="40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0" name="Shape 340"/>
          <p:cNvSpPr txBox="1"/>
          <p:nvPr/>
        </p:nvSpPr>
        <p:spPr>
          <a:xfrm>
            <a:off x="373475" y="1139975"/>
            <a:ext cx="83598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214287" y="2668694"/>
            <a:ext cx="4392600" cy="64060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358303" y="3021336"/>
            <a:ext cx="648000" cy="216000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A1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1006375" y="3021336"/>
            <a:ext cx="648000" cy="2160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A2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1726455" y="3021336"/>
            <a:ext cx="648000" cy="216000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B1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2374527" y="3021336"/>
            <a:ext cx="648000" cy="2160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B2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3094607" y="3021336"/>
            <a:ext cx="648000" cy="216000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C1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3742679" y="3021336"/>
            <a:ext cx="648000" cy="2160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C2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214287" y="3574158"/>
            <a:ext cx="2160300" cy="1368300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</a:t>
            </a:r>
            <a:r>
              <a: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#1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2446535" y="3574158"/>
            <a:ext cx="2160300" cy="13683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 </a:t>
            </a:r>
            <a:r>
              <a: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#2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1" name="Shape 351"/>
          <p:cNvSpPr/>
          <p:nvPr/>
        </p:nvSpPr>
        <p:spPr>
          <a:xfrm>
            <a:off x="358303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358303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Shape 353"/>
          <p:cNvSpPr/>
          <p:nvPr/>
        </p:nvSpPr>
        <p:spPr>
          <a:xfrm>
            <a:off x="358303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Shape 354"/>
          <p:cNvSpPr/>
          <p:nvPr/>
        </p:nvSpPr>
        <p:spPr>
          <a:xfrm>
            <a:off x="1006375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1006375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1006375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1654447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Shape 358"/>
          <p:cNvSpPr/>
          <p:nvPr/>
        </p:nvSpPr>
        <p:spPr>
          <a:xfrm>
            <a:off x="1654447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1654447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358303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磁碟1</a:t>
            </a:r>
            <a:endParaRPr sz="11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61" name="Shape 361"/>
          <p:cNvSpPr txBox="1"/>
          <p:nvPr/>
        </p:nvSpPr>
        <p:spPr>
          <a:xfrm>
            <a:off x="1006375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磁碟2</a:t>
            </a:r>
            <a:endParaRPr sz="1100" b="1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1654447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磁碟3</a:t>
            </a:r>
            <a:endParaRPr sz="1100" b="1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63" name="Shape 363"/>
          <p:cNvSpPr/>
          <p:nvPr/>
        </p:nvSpPr>
        <p:spPr>
          <a:xfrm>
            <a:off x="2662559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2662559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2662559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3310631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Shape 367"/>
          <p:cNvSpPr/>
          <p:nvPr/>
        </p:nvSpPr>
        <p:spPr>
          <a:xfrm>
            <a:off x="3310631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3310631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3958703" y="4006206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3958703" y="4222230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3958703" y="4438254"/>
            <a:ext cx="504056" cy="216024"/>
          </a:xfrm>
          <a:prstGeom prst="flowChartMagneticDisk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Shape 372"/>
          <p:cNvSpPr txBox="1"/>
          <p:nvPr/>
        </p:nvSpPr>
        <p:spPr>
          <a:xfrm>
            <a:off x="2662559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磁碟4</a:t>
            </a:r>
            <a:endParaRPr sz="1100" b="1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3310631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磁碟5</a:t>
            </a:r>
            <a:endParaRPr sz="1100" b="1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3958703" y="4654278"/>
            <a:ext cx="548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磁碟6</a:t>
            </a:r>
            <a:endParaRPr sz="1100" b="1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375" name="Shape 375"/>
          <p:cNvCxnSpPr/>
          <p:nvPr/>
        </p:nvCxnSpPr>
        <p:spPr>
          <a:xfrm flipV="1">
            <a:off x="1280160" y="3508730"/>
            <a:ext cx="2260879" cy="8039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6" name="Shape 376"/>
          <p:cNvCxnSpPr/>
          <p:nvPr/>
        </p:nvCxnSpPr>
        <p:spPr>
          <a:xfrm>
            <a:off x="2374527" y="3294510"/>
            <a:ext cx="0" cy="2160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Shape 377"/>
          <p:cNvCxnSpPr/>
          <p:nvPr/>
        </p:nvCxnSpPr>
        <p:spPr>
          <a:xfrm>
            <a:off x="1294407" y="3510534"/>
            <a:ext cx="0" cy="2160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78" name="Shape 378"/>
          <p:cNvCxnSpPr/>
          <p:nvPr/>
        </p:nvCxnSpPr>
        <p:spPr>
          <a:xfrm>
            <a:off x="3526655" y="3510534"/>
            <a:ext cx="0" cy="2160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379" name="Shape 379"/>
          <p:cNvSpPr txBox="1"/>
          <p:nvPr/>
        </p:nvSpPr>
        <p:spPr>
          <a:xfrm>
            <a:off x="2158500" y="2271087"/>
            <a:ext cx="7201200" cy="26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Shape 380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4759919" y="2906347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5371995" y="2906347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5992275" y="2906347"/>
            <a:ext cx="785688" cy="64890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/>
          <p:nvPr/>
        </p:nvSpPr>
        <p:spPr>
          <a:xfrm>
            <a:off x="4736897" y="2838672"/>
            <a:ext cx="1997700" cy="12237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953734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Shape 384" descr="相關圖片"/>
          <p:cNvPicPr preferRelativeResize="0"/>
          <p:nvPr/>
        </p:nvPicPr>
        <p:blipFill rotWithShape="1">
          <a:blip r:embed="rId4">
            <a:alphaModFix/>
          </a:blip>
          <a:srcRect b="14288"/>
          <a:stretch/>
        </p:blipFill>
        <p:spPr>
          <a:xfrm>
            <a:off x="5347380" y="3783858"/>
            <a:ext cx="785688" cy="648907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/>
          <p:nvPr/>
        </p:nvSpPr>
        <p:spPr>
          <a:xfrm>
            <a:off x="6971270" y="2857345"/>
            <a:ext cx="1985100" cy="12237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Shape 386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6950266" y="2927525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7549870" y="2927525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 descr="相關圖片"/>
          <p:cNvPicPr preferRelativeResize="0"/>
          <p:nvPr/>
        </p:nvPicPr>
        <p:blipFill rotWithShape="1">
          <a:blip r:embed="rId3">
            <a:alphaModFix/>
          </a:blip>
          <a:srcRect b="14288"/>
          <a:stretch/>
        </p:blipFill>
        <p:spPr>
          <a:xfrm>
            <a:off x="8170151" y="2927525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 descr="相關圖片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7287" y="3584317"/>
            <a:ext cx="372168" cy="35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 descr="相關圖片"/>
          <p:cNvPicPr preferRelativeResize="0"/>
          <p:nvPr/>
        </p:nvPicPr>
        <p:blipFill rotWithShape="1">
          <a:blip r:embed="rId4">
            <a:alphaModFix/>
          </a:blip>
          <a:srcRect b="14288"/>
          <a:stretch/>
        </p:blipFill>
        <p:spPr>
          <a:xfrm>
            <a:off x="7538055" y="3812943"/>
            <a:ext cx="785688" cy="64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 descr="相關圖片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0717" y="3613401"/>
            <a:ext cx="372168" cy="358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群組 59"/>
          <p:cNvGrpSpPr/>
          <p:nvPr/>
        </p:nvGrpSpPr>
        <p:grpSpPr>
          <a:xfrm>
            <a:off x="304798" y="1241023"/>
            <a:ext cx="8581813" cy="1366712"/>
            <a:chOff x="4857752" y="1337487"/>
            <a:chExt cx="2329260" cy="511841"/>
          </a:xfrm>
        </p:grpSpPr>
        <p:sp>
          <p:nvSpPr>
            <p:cNvPr id="61" name="平行四邊形 6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861247" y="1278204"/>
            <a:ext cx="9777896" cy="146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87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Wingdings" pitchFamily="2" charset="2"/>
              <a:buChar char="ü"/>
            </a:pP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RAID </a:t>
            </a: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en-US" altLang="zh-TW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60 </a:t>
            </a: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的建立與子群組數需要在建立儲存池時即設定 </a:t>
            </a:r>
            <a:endParaRPr sz="19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58775" lvl="0" indent="-257175">
              <a:spcBef>
                <a:spcPts val="0"/>
              </a:spcBef>
              <a:buClr>
                <a:schemeClr val="bg1"/>
              </a:buClr>
              <a:buSzPts val="2000"/>
              <a:buFont typeface="Wingdings" pitchFamily="2" charset="2"/>
              <a:buChar char="ü"/>
            </a:pP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欲從RAID 5/6 改採 RAID </a:t>
            </a: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en-US" alt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60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建議</a:t>
            </a: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購買兩倍盤位的 NAS </a:t>
            </a:r>
            <a:endParaRPr sz="19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58775" lvl="0" indent="-257175">
              <a:spcBef>
                <a:spcPts val="0"/>
              </a:spcBef>
              <a:buClr>
                <a:schemeClr val="bg1"/>
              </a:buClr>
              <a:buSzPts val="2000"/>
              <a:buFont typeface="Wingdings" pitchFamily="2" charset="2"/>
              <a:buChar char="ü"/>
            </a:pP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以RAID 50/60 最小磁碟數 (6/8) 建立並複製資料</a:t>
            </a: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 </a:t>
            </a: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再將既有磁碟</a:t>
            </a: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</a:t>
            </a:r>
            <a:r>
              <a:rPr lang="en-US" alt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"</a:t>
            </a: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增加</a:t>
            </a: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磁碟"</a:t>
            </a:r>
            <a:r>
              <a:rPr lang="en-US" alt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</a:t>
            </a: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充到個子陣列 </a:t>
            </a:r>
            <a:endParaRPr sz="19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rial"/>
              <a:buNone/>
            </a:pP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19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518268" y="2675250"/>
            <a:ext cx="1702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alt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RAID 50 </a:t>
            </a:r>
            <a:r>
              <a:rPr lang="zh-TW" altLang="en-US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</a:t>
            </a:r>
            <a:endParaRPr lang="zh-TW" altLang="en-US"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32"/>
          <p:cNvSpPr/>
          <p:nvPr/>
        </p:nvSpPr>
        <p:spPr>
          <a:xfrm>
            <a:off x="0" y="2310848"/>
            <a:ext cx="9144000" cy="261399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260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NAS長大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了</a:t>
            </a:r>
            <a:r>
              <a:rPr lang="zh-TW" altLang="zh-TW" sz="4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責任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也越大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Shape 92"/>
          <p:cNvSpPr txBox="1"/>
          <p:nvPr/>
        </p:nvSpPr>
        <p:spPr>
          <a:xfrm>
            <a:off x="856585" y="3575063"/>
            <a:ext cx="5902024" cy="4315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RAID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群組增加磁碟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(Add Disk)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596348" y="1235365"/>
            <a:ext cx="9409148" cy="787835"/>
            <a:chOff x="4857752" y="1337487"/>
            <a:chExt cx="2329260" cy="511841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472521" y="2122672"/>
            <a:ext cx="7757079" cy="883915"/>
            <a:chOff x="500036" y="2285998"/>
            <a:chExt cx="7757079" cy="883915"/>
          </a:xfrm>
        </p:grpSpPr>
        <p:sp>
          <p:nvSpPr>
            <p:cNvPr id="11" name="平行四邊形 10"/>
            <p:cNvSpPr/>
            <p:nvPr/>
          </p:nvSpPr>
          <p:spPr>
            <a:xfrm>
              <a:off x="664942" y="2645027"/>
              <a:ext cx="7592173" cy="524886"/>
            </a:xfrm>
            <a:prstGeom prst="parallelogram">
              <a:avLst>
                <a:gd name="adj" fmla="val 5343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2"/>
            <p:cNvGrpSpPr/>
            <p:nvPr/>
          </p:nvGrpSpPr>
          <p:grpSpPr>
            <a:xfrm>
              <a:off x="500036" y="2285998"/>
              <a:ext cx="2280579" cy="489618"/>
              <a:chOff x="4857753" y="1337487"/>
              <a:chExt cx="2253304" cy="501147"/>
            </a:xfrm>
          </p:grpSpPr>
          <p:sp>
            <p:nvSpPr>
              <p:cNvPr id="14" name="平行四邊形 13"/>
              <p:cNvSpPr/>
              <p:nvPr/>
            </p:nvSpPr>
            <p:spPr>
              <a:xfrm>
                <a:off x="4857753" y="1357305"/>
                <a:ext cx="1855622" cy="432205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13" name="Shape 163"/>
            <p:cNvSpPr txBox="1">
              <a:spLocks/>
            </p:cNvSpPr>
            <p:nvPr/>
          </p:nvSpPr>
          <p:spPr>
            <a:xfrm>
              <a:off x="755862" y="2285998"/>
              <a:ext cx="1625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使用</a:t>
              </a: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需求：</a:t>
              </a:r>
              <a:endParaRPr lang="en-US" alt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6" name="Shape 423"/>
          <p:cNvSpPr txBox="1">
            <a:spLocks/>
          </p:cNvSpPr>
          <p:nvPr/>
        </p:nvSpPr>
        <p:spPr>
          <a:xfrm>
            <a:off x="1236960" y="1285008"/>
            <a:ext cx="7307280" cy="97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7063" lvl="0" indent="-627063">
              <a:buClr>
                <a:srgbClr val="0070C0"/>
              </a:buClr>
              <a:buSzPts val="2200"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情境：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Jack</a:t>
            </a:r>
            <a:r>
              <a:rPr kumimoji="0" lang="zh-TW" alt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完成了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系統和 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的遷移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但容量和保護還需要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繼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續提升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且線上編輯只靠 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HDD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效能開始顯得不足了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44110" y="2596090"/>
            <a:ext cx="72612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如何在相同的</a:t>
            </a:r>
            <a:r>
              <a:rPr lang="en-US" alt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組態下繼續提升容量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保護與</a:t>
            </a: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效能？</a:t>
            </a:r>
            <a:endParaRPr lang="zh-TW" altLang="en-US" sz="19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423643" y="3146272"/>
            <a:ext cx="2230887" cy="642942"/>
            <a:chOff x="549738" y="2285998"/>
            <a:chExt cx="2230887" cy="642942"/>
          </a:xfrm>
        </p:grpSpPr>
        <p:grpSp>
          <p:nvGrpSpPr>
            <p:cNvPr id="21" name="群組 12"/>
            <p:cNvGrpSpPr/>
            <p:nvPr/>
          </p:nvGrpSpPr>
          <p:grpSpPr>
            <a:xfrm>
              <a:off x="549738" y="2285998"/>
              <a:ext cx="2230887" cy="489618"/>
              <a:chOff x="4906855" y="1337487"/>
              <a:chExt cx="2204202" cy="501147"/>
            </a:xfrm>
          </p:grpSpPr>
          <p:sp>
            <p:nvSpPr>
              <p:cNvPr id="23" name="平行四邊形 22"/>
              <p:cNvSpPr/>
              <p:nvPr/>
            </p:nvSpPr>
            <p:spPr>
              <a:xfrm>
                <a:off x="4906855" y="1367479"/>
                <a:ext cx="1899004" cy="417078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22" name="Shape 163"/>
            <p:cNvSpPr txBox="1">
              <a:spLocks/>
            </p:cNvSpPr>
            <p:nvPr/>
          </p:nvSpPr>
          <p:spPr>
            <a:xfrm>
              <a:off x="885972" y="2285998"/>
              <a:ext cx="1552853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解決</a:t>
              </a: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方案：</a:t>
              </a:r>
              <a:endParaRPr lang="en-US" alt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6" name="Shape 92"/>
          <p:cNvSpPr txBox="1"/>
          <p:nvPr/>
        </p:nvSpPr>
        <p:spPr>
          <a:xfrm>
            <a:off x="872185" y="4065863"/>
            <a:ext cx="5903015" cy="4315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升級至 </a:t>
            </a:r>
            <a:r>
              <a:rPr lang="en-US" altLang="zh-TW" sz="18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增加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QM2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擴充卡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</a:p>
        </p:txBody>
      </p:sp>
      <p:sp>
        <p:nvSpPr>
          <p:cNvPr id="27" name="Shape 92"/>
          <p:cNvSpPr txBox="1"/>
          <p:nvPr/>
        </p:nvSpPr>
        <p:spPr>
          <a:xfrm>
            <a:off x="880585" y="4561711"/>
            <a:ext cx="5882993" cy="4315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設定熱備援磁碟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2"/>
          <p:cNvSpPr/>
          <p:nvPr/>
        </p:nvSpPr>
        <p:spPr>
          <a:xfrm>
            <a:off x="0" y="2296800"/>
            <a:ext cx="9144000" cy="261360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0" y="2746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sz="4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r>
              <a:rPr lang="en-US" altLang="zh-TW" sz="4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4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en-US" altLang="zh-TW" sz="4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4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en-US" altLang="zh-TW" sz="4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4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60 </a:t>
            </a:r>
            <a:r>
              <a:rPr lang="zh-TW" sz="4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增加磁碟</a:t>
            </a:r>
            <a:endParaRPr sz="40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0" name="Shape 430" descr="C:\Users\user\Desktop\1222\Page14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200" y="2419648"/>
            <a:ext cx="2671048" cy="2541151"/>
          </a:xfrm>
          <a:prstGeom prst="round2DiagRect">
            <a:avLst>
              <a:gd name="adj1" fmla="val 12878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群組 13"/>
          <p:cNvGrpSpPr/>
          <p:nvPr/>
        </p:nvGrpSpPr>
        <p:grpSpPr>
          <a:xfrm>
            <a:off x="3365800" y="2733088"/>
            <a:ext cx="3856650" cy="2410400"/>
            <a:chOff x="3380200" y="2733088"/>
            <a:chExt cx="3856650" cy="2410400"/>
          </a:xfrm>
        </p:grpSpPr>
        <p:pic>
          <p:nvPicPr>
            <p:cNvPr id="431" name="Shape 4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80200" y="2733088"/>
              <a:ext cx="3856650" cy="241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Shape 432"/>
            <p:cNvSpPr/>
            <p:nvPr/>
          </p:nvSpPr>
          <p:spPr>
            <a:xfrm>
              <a:off x="3720850" y="3472500"/>
              <a:ext cx="3197400" cy="632400"/>
            </a:xfrm>
            <a:prstGeom prst="rect">
              <a:avLst/>
            </a:prstGeom>
            <a:solidFill>
              <a:schemeClr val="accent1">
                <a:alpha val="4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預先配置 RAID 6</a:t>
              </a: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3720850" y="4174725"/>
              <a:ext cx="3197400" cy="546300"/>
            </a:xfrm>
            <a:prstGeom prst="rect">
              <a:avLst/>
            </a:prstGeom>
            <a:solidFill>
              <a:srgbClr val="FF33CC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RAID 6/60 擴充槽位</a:t>
              </a: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34" name="Shape 434"/>
          <p:cNvSpPr/>
          <p:nvPr/>
        </p:nvSpPr>
        <p:spPr>
          <a:xfrm>
            <a:off x="5667153" y="2296800"/>
            <a:ext cx="3361647" cy="1393422"/>
          </a:xfrm>
          <a:prstGeom prst="wedgeEllipseCallout">
            <a:avLst>
              <a:gd name="adj1" fmla="val -33085"/>
              <a:gd name="adj2" fmla="val 57149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04000" y="1233796"/>
            <a:ext cx="8172000" cy="479804"/>
            <a:chOff x="4798388" y="1337487"/>
            <a:chExt cx="2388624" cy="511841"/>
          </a:xfrm>
        </p:grpSpPr>
        <p:sp>
          <p:nvSpPr>
            <p:cNvPr id="11" name="平行四邊形 10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6130800" y="2461340"/>
            <a:ext cx="302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在預算限制下的最佳實務</a:t>
            </a:r>
            <a:r>
              <a:rPr lang="en-US" altLang="zh-TW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</a:p>
          <a:p>
            <a:pPr lvl="0"/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即是先購置一半的磁碟建立</a:t>
            </a:r>
            <a:r>
              <a:rPr lang="en-US" altLang="zh-TW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6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，</a:t>
            </a:r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再依照需求擴充</a:t>
            </a:r>
            <a:endParaRPr lang="zh-TW" altLang="en-US" sz="17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309600" y="1261180"/>
            <a:ext cx="8784900" cy="56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22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儲存池與靜態磁碟區支援 RAID 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r>
              <a:rPr lang="en-US" alt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en-US" alt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en-US" alt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60 </a:t>
            </a:r>
            <a:r>
              <a:rPr lang="zh-TW" sz="22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線上 RAID 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</a:t>
            </a:r>
            <a:endParaRPr sz="22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82400" y="1782196"/>
            <a:ext cx="8200800" cy="479804"/>
            <a:chOff x="4798388" y="1337487"/>
            <a:chExt cx="2388624" cy="511841"/>
          </a:xfrm>
        </p:grpSpPr>
        <p:sp>
          <p:nvSpPr>
            <p:cNvPr id="17" name="平行四邊形 16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5" name="Shape 429"/>
          <p:cNvSpPr txBox="1">
            <a:spLocks/>
          </p:cNvSpPr>
          <p:nvPr/>
        </p:nvSpPr>
        <p:spPr>
          <a:xfrm>
            <a:off x="663600" y="1751980"/>
            <a:ext cx="7890000" cy="53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en-US" altLang="zh-TW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 50/60 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透過專屬 </a:t>
            </a:r>
            <a:r>
              <a:rPr kumimoji="0" lang="en-US" altLang="zh-TW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UI 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為所有的子陣列一次增加磁碟</a:t>
            </a:r>
          </a:p>
          <a:p>
            <a:pPr marL="342900" marR="0" lvl="0" indent="-203200" algn="ctr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  <a:tabLst/>
              <a:defRPr/>
            </a:pPr>
            <a:endParaRPr kumimoji="0" lang="zh-TW" altLang="en-US" sz="2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Shape 410"/>
          <p:cNvSpPr/>
          <p:nvPr/>
        </p:nvSpPr>
        <p:spPr>
          <a:xfrm>
            <a:off x="631338" y="3536273"/>
            <a:ext cx="2340461" cy="817066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32"/>
          <p:cNvSpPr/>
          <p:nvPr/>
        </p:nvSpPr>
        <p:spPr>
          <a:xfrm>
            <a:off x="0" y="1670400"/>
            <a:ext cx="9144000" cy="318240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92"/>
          <p:cNvSpPr txBox="1"/>
          <p:nvPr/>
        </p:nvSpPr>
        <p:spPr>
          <a:xfrm>
            <a:off x="4240100" y="1649132"/>
            <a:ext cx="4695100" cy="3009268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6720" y="296286"/>
            <a:ext cx="913728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升級至 Qtier 2.0 進行擴充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0" name="Shape 440"/>
          <p:cNvSpPr/>
          <p:nvPr/>
        </p:nvSpPr>
        <p:spPr>
          <a:xfrm>
            <a:off x="230540" y="1718881"/>
            <a:ext cx="3798976" cy="1216903"/>
          </a:xfrm>
          <a:prstGeom prst="roundRect">
            <a:avLst>
              <a:gd name="adj" fmla="val 14518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4499992" y="2917366"/>
            <a:ext cx="485400" cy="677364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6889679" y="2336822"/>
            <a:ext cx="485400" cy="1876687"/>
          </a:xfrm>
          <a:prstGeom prst="rect">
            <a:avLst/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/>
          <p:nvPr/>
        </p:nvSpPr>
        <p:spPr>
          <a:xfrm>
            <a:off x="6889685" y="2336823"/>
            <a:ext cx="485400" cy="580543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5" name="Shape 445"/>
          <p:cNvCxnSpPr/>
          <p:nvPr/>
        </p:nvCxnSpPr>
        <p:spPr>
          <a:xfrm rot="10800000" flipH="1">
            <a:off x="7692436" y="2320625"/>
            <a:ext cx="1800" cy="1720623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446" name="Shape 446"/>
          <p:cNvCxnSpPr/>
          <p:nvPr/>
        </p:nvCxnSpPr>
        <p:spPr>
          <a:xfrm>
            <a:off x="4427984" y="2917366"/>
            <a:ext cx="1584176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47" name="Shape 447"/>
          <p:cNvSpPr/>
          <p:nvPr/>
        </p:nvSpPr>
        <p:spPr>
          <a:xfrm>
            <a:off x="4351002" y="1473550"/>
            <a:ext cx="3650488" cy="404561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Shape 448"/>
          <p:cNvSpPr/>
          <p:nvPr/>
        </p:nvSpPr>
        <p:spPr>
          <a:xfrm>
            <a:off x="5159723" y="2917366"/>
            <a:ext cx="485400" cy="1296144"/>
          </a:xfrm>
          <a:prstGeom prst="rect">
            <a:avLst/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Shape 449"/>
          <p:cNvCxnSpPr/>
          <p:nvPr/>
        </p:nvCxnSpPr>
        <p:spPr>
          <a:xfrm rot="10800000">
            <a:off x="4644008" y="1981262"/>
            <a:ext cx="0" cy="86409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450" name="Shape 450"/>
          <p:cNvCxnSpPr/>
          <p:nvPr/>
        </p:nvCxnSpPr>
        <p:spPr>
          <a:xfrm>
            <a:off x="4813504" y="1983054"/>
            <a:ext cx="0" cy="86230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451" name="Shape 451"/>
          <p:cNvCxnSpPr/>
          <p:nvPr/>
        </p:nvCxnSpPr>
        <p:spPr>
          <a:xfrm flipH="1">
            <a:off x="4889556" y="3105858"/>
            <a:ext cx="323400" cy="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52" name="Shape 452"/>
          <p:cNvCxnSpPr/>
          <p:nvPr/>
        </p:nvCxnSpPr>
        <p:spPr>
          <a:xfrm rot="10800000">
            <a:off x="5783904" y="2626605"/>
            <a:ext cx="0" cy="14283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453" name="Shape 453"/>
          <p:cNvCxnSpPr/>
          <p:nvPr/>
        </p:nvCxnSpPr>
        <p:spPr>
          <a:xfrm>
            <a:off x="4355976" y="4213510"/>
            <a:ext cx="15573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54" name="Shape 454"/>
          <p:cNvCxnSpPr/>
          <p:nvPr/>
        </p:nvCxnSpPr>
        <p:spPr>
          <a:xfrm rot="16200000" flipV="1">
            <a:off x="5929702" y="2514697"/>
            <a:ext cx="1115487" cy="3993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sp>
        <p:nvSpPr>
          <p:cNvPr id="455" name="Shape 455"/>
          <p:cNvSpPr txBox="1"/>
          <p:nvPr/>
        </p:nvSpPr>
        <p:spPr>
          <a:xfrm>
            <a:off x="4350920" y="1554410"/>
            <a:ext cx="3650570" cy="23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"/>
              <a:buFont typeface="Arial"/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應用層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457" name="Shape 457"/>
          <p:cNvCxnSpPr/>
          <p:nvPr/>
        </p:nvCxnSpPr>
        <p:spPr>
          <a:xfrm>
            <a:off x="6300192" y="2917366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58" name="Shape 458"/>
          <p:cNvCxnSpPr/>
          <p:nvPr/>
        </p:nvCxnSpPr>
        <p:spPr>
          <a:xfrm>
            <a:off x="6279360" y="2323503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59" name="Shape 459"/>
          <p:cNvCxnSpPr/>
          <p:nvPr/>
        </p:nvCxnSpPr>
        <p:spPr>
          <a:xfrm>
            <a:off x="6300192" y="4213510"/>
            <a:ext cx="16839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60" name="Shape 460"/>
          <p:cNvCxnSpPr/>
          <p:nvPr/>
        </p:nvCxnSpPr>
        <p:spPr>
          <a:xfrm>
            <a:off x="4933048" y="3384545"/>
            <a:ext cx="294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61" name="Shape 461"/>
          <p:cNvCxnSpPr/>
          <p:nvPr/>
        </p:nvCxnSpPr>
        <p:spPr>
          <a:xfrm rot="10800000">
            <a:off x="6997319" y="1949276"/>
            <a:ext cx="0" cy="31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462" name="Shape 462"/>
          <p:cNvCxnSpPr/>
          <p:nvPr/>
        </p:nvCxnSpPr>
        <p:spPr>
          <a:xfrm>
            <a:off x="7228198" y="1950070"/>
            <a:ext cx="0" cy="30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463" name="Shape 463"/>
          <p:cNvCxnSpPr/>
          <p:nvPr/>
        </p:nvCxnSpPr>
        <p:spPr>
          <a:xfrm>
            <a:off x="6491056" y="3061382"/>
            <a:ext cx="385200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grpSp>
        <p:nvGrpSpPr>
          <p:cNvPr id="464" name="Shape 464"/>
          <p:cNvGrpSpPr/>
          <p:nvPr/>
        </p:nvGrpSpPr>
        <p:grpSpPr>
          <a:xfrm>
            <a:off x="5292080" y="1981262"/>
            <a:ext cx="216024" cy="852032"/>
            <a:chOff x="5101975" y="1872100"/>
            <a:chExt cx="177593" cy="564000"/>
          </a:xfrm>
        </p:grpSpPr>
        <p:cxnSp>
          <p:nvCxnSpPr>
            <p:cNvPr id="465" name="Shape 465"/>
            <p:cNvCxnSpPr/>
            <p:nvPr/>
          </p:nvCxnSpPr>
          <p:spPr>
            <a:xfrm rot="10800000">
              <a:off x="5101975" y="18721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466" name="Shape 466"/>
            <p:cNvCxnSpPr/>
            <p:nvPr/>
          </p:nvCxnSpPr>
          <p:spPr>
            <a:xfrm>
              <a:off x="5279568" y="18738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</p:grpSp>
      <p:sp>
        <p:nvSpPr>
          <p:cNvPr id="467" name="Shape 467"/>
          <p:cNvSpPr/>
          <p:nvPr/>
        </p:nvSpPr>
        <p:spPr>
          <a:xfrm>
            <a:off x="7919256" y="2340934"/>
            <a:ext cx="182700" cy="1797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Shape 468"/>
          <p:cNvSpPr/>
          <p:nvPr/>
        </p:nvSpPr>
        <p:spPr>
          <a:xfrm>
            <a:off x="7919256" y="2629334"/>
            <a:ext cx="182700" cy="179700"/>
          </a:xfrm>
          <a:prstGeom prst="rect">
            <a:avLst/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9" name="Shape 469"/>
          <p:cNvCxnSpPr/>
          <p:nvPr/>
        </p:nvCxnSpPr>
        <p:spPr>
          <a:xfrm>
            <a:off x="7912264" y="3117808"/>
            <a:ext cx="198770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7F7F7F">
                <a:alpha val="78823"/>
              </a:srgbClr>
            </a:outerShdw>
          </a:effectLst>
        </p:spPr>
      </p:cxnSp>
      <p:cxnSp>
        <p:nvCxnSpPr>
          <p:cNvPr id="470" name="Shape 470"/>
          <p:cNvCxnSpPr/>
          <p:nvPr/>
        </p:nvCxnSpPr>
        <p:spPr>
          <a:xfrm>
            <a:off x="7912264" y="3375186"/>
            <a:ext cx="19877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7F7F7F">
                <a:alpha val="78823"/>
              </a:srgbClr>
            </a:outerShdw>
          </a:effectLst>
        </p:spPr>
      </p:cxnSp>
      <p:sp>
        <p:nvSpPr>
          <p:cNvPr id="471" name="Shape 471"/>
          <p:cNvSpPr txBox="1"/>
          <p:nvPr/>
        </p:nvSpPr>
        <p:spPr>
          <a:xfrm>
            <a:off x="8100392" y="2308260"/>
            <a:ext cx="642900" cy="19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lang="zh-TW" sz="1200" b="1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2" name="Shape 472"/>
          <p:cNvSpPr txBox="1"/>
          <p:nvPr/>
        </p:nvSpPr>
        <p:spPr>
          <a:xfrm>
            <a:off x="8100392" y="2629334"/>
            <a:ext cx="642900" cy="17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lang="zh-TW" sz="1200" b="1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230540" y="3269739"/>
            <a:ext cx="3798975" cy="1289227"/>
          </a:xfrm>
          <a:prstGeom prst="roundRect">
            <a:avLst>
              <a:gd name="adj" fmla="val 7805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230539" y="3042538"/>
            <a:ext cx="3798976" cy="40158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 2.0 自動分層技術 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5" name="Shape 475"/>
          <p:cNvSpPr/>
          <p:nvPr/>
        </p:nvSpPr>
        <p:spPr>
          <a:xfrm rot="5400000">
            <a:off x="3334980" y="2556352"/>
            <a:ext cx="914063" cy="475005"/>
          </a:xfrm>
          <a:prstGeom prst="chevron">
            <a:avLst>
              <a:gd name="adj" fmla="val 47018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164942" y="1997168"/>
            <a:ext cx="38645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73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ts val="1800"/>
              <a:buFont typeface="Microsoft JhengHei"/>
              <a:buChar char="●"/>
            </a:pPr>
            <a:r>
              <a:rPr lang="zh-TW" sz="18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快取純加速，不能當做儲存使用 </a:t>
            </a:r>
            <a:endParaRPr sz="1800" b="1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87350" marR="0" lvl="0" indent="-2857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無法兼顧儲存空間擴充與效能提升</a:t>
            </a:r>
            <a:endParaRPr sz="1800" b="1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230540" y="1502766"/>
            <a:ext cx="3798976" cy="40158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快取技術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8" name="Shape 478"/>
          <p:cNvSpPr/>
          <p:nvPr/>
        </p:nvSpPr>
        <p:spPr>
          <a:xfrm rot="5400000">
            <a:off x="3626758" y="2877193"/>
            <a:ext cx="330510" cy="475005"/>
          </a:xfrm>
          <a:prstGeom prst="chevron">
            <a:avLst>
              <a:gd name="adj" fmla="val 47018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Shape 479"/>
          <p:cNvSpPr/>
          <p:nvPr/>
        </p:nvSpPr>
        <p:spPr>
          <a:xfrm rot="5400000">
            <a:off x="3656248" y="2537734"/>
            <a:ext cx="271530" cy="475005"/>
          </a:xfrm>
          <a:prstGeom prst="chevron">
            <a:avLst>
              <a:gd name="adj" fmla="val 47018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230540" y="3589245"/>
            <a:ext cx="386003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73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ts val="1800"/>
              <a:buFont typeface="Microsoft JhengHei"/>
              <a:buChar char="●"/>
            </a:pPr>
            <a:r>
              <a:rPr 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SD空間直接用來存放關鍵資料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87350" lvl="0" indent="-285750"/>
            <a:r>
              <a:rPr 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不僅擴充儲存</a:t>
            </a:r>
            <a:r>
              <a:rPr 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</a:t>
            </a:r>
            <a:r>
              <a:rPr lang="zh-TW" altLang="zh-TW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</a:t>
            </a:r>
            <a:r>
              <a:rPr 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從長短期</a:t>
            </a:r>
            <a:endParaRPr sz="18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87350" marR="0" lvl="0" indent="-2857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全面提升儲存效能性價比</a:t>
            </a:r>
            <a:r>
              <a:rPr 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18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8100392" y="2917366"/>
            <a:ext cx="12024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lang="zh-TW" sz="1200" b="1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慢速讀寫</a:t>
            </a:r>
            <a:endParaRPr sz="1200" b="1">
              <a:solidFill>
                <a:srgbClr val="0C0C0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8111841" y="3207449"/>
            <a:ext cx="992100" cy="36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lang="zh-TW" sz="1200" b="1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高速讀寫</a:t>
            </a:r>
            <a:endParaRPr sz="1200" b="1">
              <a:solidFill>
                <a:srgbClr val="0C0C0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" name="Shape 93"/>
          <p:cNvSpPr txBox="1"/>
          <p:nvPr/>
        </p:nvSpPr>
        <p:spPr>
          <a:xfrm>
            <a:off x="4426925" y="4252928"/>
            <a:ext cx="1673573" cy="335943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4139952" y="4285518"/>
            <a:ext cx="216024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快取加速</a:t>
            </a:r>
            <a:endParaRPr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" name="Shape 93"/>
          <p:cNvSpPr txBox="1"/>
          <p:nvPr/>
        </p:nvSpPr>
        <p:spPr>
          <a:xfrm>
            <a:off x="6245588" y="4253489"/>
            <a:ext cx="2102107" cy="335943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6" name="Shape 456"/>
          <p:cNvSpPr txBox="1"/>
          <p:nvPr/>
        </p:nvSpPr>
        <p:spPr>
          <a:xfrm>
            <a:off x="6039152" y="4285518"/>
            <a:ext cx="238615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 2.0 自動分層</a:t>
            </a:r>
            <a:endParaRPr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0" y="2775804"/>
            <a:ext cx="91440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D8D8D8"/>
              </a:buClr>
              <a:buSzPts val="1620"/>
            </a:pPr>
            <a:r>
              <a:rPr lang="zh-TW" sz="1620" i="0" u="none" strike="noStrike" cap="none" dirty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您的挑戰，我們</a:t>
            </a:r>
            <a:r>
              <a:rPr lang="zh-TW" sz="1620" i="0" u="none" strike="noStrike" cap="none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解</a:t>
            </a:r>
            <a:r>
              <a:rPr lang="zh-TW" altLang="en-US" sz="162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決</a:t>
            </a:r>
            <a:r>
              <a:rPr lang="zh-TW" altLang="en-US" sz="1620" dirty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1260" i="0" u="none" strike="noStrike" cap="none" dirty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260" i="0" u="none" strike="noStrike" cap="none" dirty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6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每季儲存預算</a:t>
            </a:r>
            <a:r>
              <a:rPr lang="zh-TW" sz="36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有限</a:t>
            </a:r>
            <a:r>
              <a:rPr lang="zh-TW" altLang="zh-TW" sz="36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36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</a:t>
            </a:r>
            <a:r>
              <a:rPr lang="zh-TW" sz="36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資料成長無</a:t>
            </a:r>
            <a:r>
              <a:rPr lang="zh-TW" sz="36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限</a:t>
            </a:r>
            <a:r>
              <a:rPr lang="zh-TW" altLang="en-US" sz="36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r>
              <a:rPr lang="en-US" altLang="zh-TW" sz="36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36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600" i="0" u="none" strike="noStrike" cap="none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</a:t>
            </a:r>
            <a:r>
              <a:rPr lang="zh-TW" sz="3600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讓儲存空間彈性擴</a:t>
            </a:r>
            <a:r>
              <a:rPr lang="zh-TW" sz="3600" i="0" u="none" strike="noStrike" cap="none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充</a:t>
            </a:r>
            <a:r>
              <a:rPr lang="zh-TW" altLang="en-US" sz="3600" i="0" u="none" strike="noStrike" cap="none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sz="3780" i="0" u="none" strike="noStrike" cap="none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2" name="Shape 92" descr="C:\Users\user\Desktop\RAID 50.60 進階功能介紹\logo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411510"/>
            <a:ext cx="1440160" cy="276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2"/>
          <p:cNvSpPr/>
          <p:nvPr/>
        </p:nvSpPr>
        <p:spPr>
          <a:xfrm>
            <a:off x="0" y="2241274"/>
            <a:ext cx="9144000" cy="274320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0" y="289086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結合 QM2 擴充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並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升級至 Qtier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88" name="Shape 488" descr="C:\Users\user\Desktop\PPT\QM2.png"/>
          <p:cNvPicPr preferRelativeResize="0"/>
          <p:nvPr/>
        </p:nvPicPr>
        <p:blipFill rotWithShape="1">
          <a:blip r:embed="rId3">
            <a:alphaModFix/>
          </a:blip>
          <a:srcRect l="7304" r="44547"/>
          <a:stretch/>
        </p:blipFill>
        <p:spPr>
          <a:xfrm>
            <a:off x="553343" y="1774234"/>
            <a:ext cx="3710528" cy="39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Shape 489"/>
          <p:cNvGrpSpPr/>
          <p:nvPr/>
        </p:nvGrpSpPr>
        <p:grpSpPr>
          <a:xfrm>
            <a:off x="5095184" y="2544865"/>
            <a:ext cx="2714748" cy="2481250"/>
            <a:chOff x="5071963" y="2226780"/>
            <a:chExt cx="2714748" cy="2481250"/>
          </a:xfrm>
        </p:grpSpPr>
        <p:pic>
          <p:nvPicPr>
            <p:cNvPr id="490" name="Shape 490" descr="D:\工作進行中\20170911直播母版16比9\20171012直播ppt元素\QM2爆炸圖_coco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71963" y="2226780"/>
              <a:ext cx="2714748" cy="248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1" name="Shape 491"/>
            <p:cNvSpPr txBox="1"/>
            <p:nvPr/>
          </p:nvSpPr>
          <p:spPr>
            <a:xfrm>
              <a:off x="5917889" y="3070480"/>
              <a:ext cx="1521561" cy="53284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zh-TW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QM2 SSD RAID</a:t>
              </a:r>
              <a:endParaRPr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Shape 621"/>
          <p:cNvSpPr/>
          <p:nvPr/>
        </p:nvSpPr>
        <p:spPr>
          <a:xfrm>
            <a:off x="4356440" y="3297938"/>
            <a:ext cx="795600" cy="790500"/>
          </a:xfrm>
          <a:prstGeom prst="mathPlus">
            <a:avLst>
              <a:gd name="adj1" fmla="val 2352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群組 9"/>
          <p:cNvGrpSpPr/>
          <p:nvPr/>
        </p:nvGrpSpPr>
        <p:grpSpPr>
          <a:xfrm>
            <a:off x="886690" y="1258646"/>
            <a:ext cx="7373312" cy="376255"/>
            <a:chOff x="4798388" y="1337487"/>
            <a:chExt cx="2388624" cy="511841"/>
          </a:xfrm>
        </p:grpSpPr>
        <p:sp>
          <p:nvSpPr>
            <p:cNvPr id="11" name="平行四邊形 10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865090" y="1707646"/>
            <a:ext cx="7399297" cy="376255"/>
            <a:chOff x="4798388" y="1337487"/>
            <a:chExt cx="2388624" cy="511841"/>
          </a:xfrm>
        </p:grpSpPr>
        <p:sp>
          <p:nvSpPr>
            <p:cNvPr id="14" name="平行四邊形 13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793862" y="2168159"/>
            <a:ext cx="7399297" cy="376255"/>
            <a:chOff x="4798388" y="1337487"/>
            <a:chExt cx="2388624" cy="511841"/>
          </a:xfrm>
        </p:grpSpPr>
        <p:sp>
          <p:nvSpPr>
            <p:cNvPr id="17" name="平行四邊形 16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9" name="Shape 492"/>
          <p:cNvSpPr txBox="1">
            <a:spLocks/>
          </p:cNvSpPr>
          <p:nvPr/>
        </p:nvSpPr>
        <p:spPr>
          <a:xfrm>
            <a:off x="1253636" y="1266647"/>
            <a:ext cx="6975963" cy="4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000"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支援由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31X</a:t>
            </a:r>
            <a:r>
              <a:rPr lang="zh-TW" altLang="en-US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53B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及以上搭載 </a:t>
            </a:r>
            <a:r>
              <a:rPr kumimoji="0" lang="en-US" altLang="zh-TW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PCIe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擴充卡的機種</a:t>
            </a:r>
          </a:p>
        </p:txBody>
      </p:sp>
      <p:sp>
        <p:nvSpPr>
          <p:cNvPr id="20" name="Shape 492"/>
          <p:cNvSpPr txBox="1">
            <a:spLocks/>
          </p:cNvSpPr>
          <p:nvPr/>
        </p:nvSpPr>
        <p:spPr>
          <a:xfrm>
            <a:off x="1263655" y="1669174"/>
            <a:ext cx="6995762" cy="42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00"/>
              </a:spcBef>
              <a:buClr>
                <a:schemeClr val="dk1"/>
              </a:buClr>
              <a:buSzPts val="2000"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同樣具溫度偵測元件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並有散熱模組維持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傳輸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的高效能與穩定性</a:t>
            </a:r>
          </a:p>
        </p:txBody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1265321" y="2123066"/>
            <a:ext cx="8435280" cy="49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增加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至多兩個 </a:t>
            </a:r>
            <a:r>
              <a:rPr lang="en-US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M.2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進行升級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</a:t>
            </a: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 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</a:t>
            </a:r>
            <a:endParaRPr sz="18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2"/>
          <p:cNvSpPr/>
          <p:nvPr/>
        </p:nvSpPr>
        <p:spPr>
          <a:xfrm>
            <a:off x="0" y="2370483"/>
            <a:ext cx="9144000" cy="2435088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Shape 4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2656240"/>
            <a:ext cx="4248720" cy="2088232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0" y="2746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 RAID 群組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1 2 3 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0" name="Shape 500"/>
          <p:cNvSpPr txBox="1"/>
          <p:nvPr/>
        </p:nvSpPr>
        <p:spPr>
          <a:xfrm>
            <a:off x="1110303" y="4830420"/>
            <a:ext cx="804359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sz="11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增加磁碟的過程為線上進行服務不須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中斷</a:t>
            </a:r>
            <a:r>
              <a:rPr lang="zh-TW" altLang="zh-TW" sz="11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</a:t>
            </a:r>
            <a:r>
              <a:rPr lang="zh-TW" sz="11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</a:t>
            </a:r>
            <a:r>
              <a:rPr lang="en-US" alt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sz="11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途中將需要中斷服務以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lang="en-US" alt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Meta Data</a:t>
            </a:r>
            <a:r>
              <a:rPr lang="en-US" alt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移動</a:t>
            </a:r>
            <a:r>
              <a:rPr lang="zh-TW" sz="11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至高速層</a:t>
            </a:r>
            <a:endParaRPr sz="1100" b="1" dirty="0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2" name="Shape 5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056" y="2651270"/>
            <a:ext cx="3339969" cy="2112586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群組 8"/>
          <p:cNvGrpSpPr/>
          <p:nvPr/>
        </p:nvGrpSpPr>
        <p:grpSpPr>
          <a:xfrm>
            <a:off x="606287" y="1211195"/>
            <a:ext cx="7752522" cy="1366712"/>
            <a:chOff x="4857752" y="1337487"/>
            <a:chExt cx="2329260" cy="511841"/>
          </a:xfrm>
        </p:grpSpPr>
        <p:sp>
          <p:nvSpPr>
            <p:cNvPr id="10" name="平行四邊形 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81439" y="1565413"/>
            <a:ext cx="7737613" cy="651014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1626655" y="1244746"/>
            <a:ext cx="5005793" cy="332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欲加入的新磁碟安裝到 NAS 盤位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18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" name="Picture 2" descr="C:\Users\Han Tsai\Desktop\NAS擴充_PPT直播\放大鏡_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055664" y="2653747"/>
            <a:ext cx="1310802" cy="1331843"/>
          </a:xfrm>
          <a:prstGeom prst="rect">
            <a:avLst/>
          </a:prstGeom>
          <a:noFill/>
        </p:spPr>
      </p:pic>
      <p:pic>
        <p:nvPicPr>
          <p:cNvPr id="16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5775" y="1055016"/>
            <a:ext cx="599764" cy="601483"/>
          </a:xfrm>
          <a:prstGeom prst="rect">
            <a:avLst/>
          </a:prstGeom>
          <a:noFill/>
        </p:spPr>
      </p:pic>
      <p:pic>
        <p:nvPicPr>
          <p:cNvPr id="17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42415" y="1560373"/>
            <a:ext cx="599763" cy="601482"/>
          </a:xfrm>
          <a:prstGeom prst="rect">
            <a:avLst/>
          </a:prstGeom>
          <a:noFill/>
        </p:spPr>
      </p:pic>
      <p:pic>
        <p:nvPicPr>
          <p:cNvPr id="18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376932" y="2129526"/>
            <a:ext cx="599763" cy="601482"/>
          </a:xfrm>
          <a:prstGeom prst="rect">
            <a:avLst/>
          </a:prstGeom>
          <a:noFill/>
        </p:spPr>
      </p:pic>
      <p:sp>
        <p:nvSpPr>
          <p:cNvPr id="19" name="Shape 499"/>
          <p:cNvSpPr txBox="1">
            <a:spLocks/>
          </p:cNvSpPr>
          <p:nvPr/>
        </p:nvSpPr>
        <p:spPr>
          <a:xfrm>
            <a:off x="1295439" y="1596282"/>
            <a:ext cx="5528017" cy="62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2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儲存與快照總管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儲存與快照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儲存池管理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</a:p>
          <a:p>
            <a:pPr marL="342900" lvl="0" indent="-342900">
              <a:buClr>
                <a:schemeClr val="dk1"/>
              </a:buClr>
              <a:buSzPts val="22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選擇擴充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選擇擴充或升級至 </a:t>
            </a:r>
            <a:r>
              <a:rPr lang="en-US" altLang="zh-TW" sz="18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endParaRPr lang="en-US" altLang="zh-TW" sz="18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buClr>
                <a:schemeClr val="dk1"/>
              </a:buClr>
              <a:buSzPts val="2200"/>
            </a:pPr>
            <a:endParaRPr lang="en-US" altLang="zh-TW" sz="18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" name="Shape 499"/>
          <p:cNvSpPr txBox="1">
            <a:spLocks/>
          </p:cNvSpPr>
          <p:nvPr/>
        </p:nvSpPr>
        <p:spPr>
          <a:xfrm>
            <a:off x="971296" y="2167274"/>
            <a:ext cx="4685792" cy="4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選擇新的磁碟並將其加入存在的儲存空間中</a:t>
            </a:r>
            <a:b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93"/>
          <p:cNvSpPr txBox="1"/>
          <p:nvPr/>
        </p:nvSpPr>
        <p:spPr>
          <a:xfrm>
            <a:off x="713175" y="1261642"/>
            <a:ext cx="7715208" cy="751034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Shape 232"/>
          <p:cNvSpPr/>
          <p:nvPr/>
        </p:nvSpPr>
        <p:spPr>
          <a:xfrm>
            <a:off x="0" y="2623939"/>
            <a:ext cx="9144000" cy="2281032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Shape 507"/>
          <p:cNvSpPr/>
          <p:nvPr/>
        </p:nvSpPr>
        <p:spPr>
          <a:xfrm>
            <a:off x="3995935" y="3274259"/>
            <a:ext cx="2351283" cy="1459223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Shape 508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3924462" y="3355044"/>
            <a:ext cx="875969" cy="833843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Shape 509"/>
          <p:cNvSpPr txBox="1">
            <a:spLocks noGrp="1"/>
          </p:cNvSpPr>
          <p:nvPr>
            <p:ph type="title"/>
          </p:nvPr>
        </p:nvSpPr>
        <p:spPr>
          <a:xfrm>
            <a:off x="0" y="34690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搭配熱備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援</a:t>
            </a:r>
            <a:r>
              <a:rPr lang="zh-TW" altLang="en-US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護再上一層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1" name="Shape 511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4697489" y="3355044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5417569" y="3355044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5009524" y="3715084"/>
            <a:ext cx="875969" cy="83384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/>
          <p:nvPr/>
        </p:nvSpPr>
        <p:spPr>
          <a:xfrm>
            <a:off x="6444208" y="3284546"/>
            <a:ext cx="2351283" cy="1459223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Shape 515" descr="相關圖片"/>
          <p:cNvPicPr preferRelativeResize="0"/>
          <p:nvPr/>
        </p:nvPicPr>
        <p:blipFill rotWithShape="1">
          <a:blip r:embed="rId4">
            <a:alphaModFix/>
          </a:blip>
          <a:srcRect b="14286"/>
          <a:stretch/>
        </p:blipFill>
        <p:spPr>
          <a:xfrm>
            <a:off x="1835695" y="3058235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 descr="相關圖片"/>
          <p:cNvPicPr preferRelativeResize="0"/>
          <p:nvPr/>
        </p:nvPicPr>
        <p:blipFill rotWithShape="1">
          <a:blip r:embed="rId4">
            <a:alphaModFix/>
          </a:blip>
          <a:srcRect b="14286"/>
          <a:stretch/>
        </p:blipFill>
        <p:spPr>
          <a:xfrm>
            <a:off x="2699791" y="3058235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6516216" y="3346267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7212293" y="3346267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7932373" y="3346267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 descr="相關圖片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6708237" y="3706307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 descr="相關圖片"/>
          <p:cNvPicPr preferRelativeResize="0"/>
          <p:nvPr/>
        </p:nvPicPr>
        <p:blipFill rotWithShape="1">
          <a:blip r:embed="rId5">
            <a:alphaModFix/>
          </a:blip>
          <a:srcRect b="14286"/>
          <a:stretch/>
        </p:blipFill>
        <p:spPr>
          <a:xfrm>
            <a:off x="7500325" y="3716593"/>
            <a:ext cx="875969" cy="83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 descr="相關圖片"/>
          <p:cNvPicPr preferRelativeResize="0"/>
          <p:nvPr/>
        </p:nvPicPr>
        <p:blipFill rotWithShape="1">
          <a:blip r:embed="rId5">
            <a:alphaModFix/>
          </a:blip>
          <a:srcRect b="14288"/>
          <a:stretch/>
        </p:blipFill>
        <p:spPr>
          <a:xfrm>
            <a:off x="4245617" y="3725370"/>
            <a:ext cx="875969" cy="83384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Shape 525"/>
          <p:cNvSpPr/>
          <p:nvPr/>
        </p:nvSpPr>
        <p:spPr>
          <a:xfrm rot="10800000" flipH="1">
            <a:off x="3563888" y="3274258"/>
            <a:ext cx="4472176" cy="399610"/>
          </a:xfrm>
          <a:prstGeom prst="leftUpArrow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/>
          <p:nvPr/>
        </p:nvSpPr>
        <p:spPr>
          <a:xfrm flipH="1">
            <a:off x="2267743" y="3922332"/>
            <a:ext cx="2081875" cy="342526"/>
          </a:xfrm>
          <a:prstGeom prst="leftUpArrow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414"/>
          <p:cNvSpPr/>
          <p:nvPr/>
        </p:nvSpPr>
        <p:spPr>
          <a:xfrm>
            <a:off x="168969" y="3492374"/>
            <a:ext cx="1557358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232339" y="3480548"/>
            <a:ext cx="1590682" cy="46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全域熱備</a:t>
            </a:r>
            <a:r>
              <a:rPr lang="zh-TW" sz="18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援</a:t>
            </a:r>
            <a:endParaRPr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746173" y="1275804"/>
            <a:ext cx="8435280" cy="75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SzPts val="2000"/>
            </a:pP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熱備援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zh-TW" altLang="en-US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 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群組中磁碟異常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由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系統自動更換</a:t>
            </a:r>
            <a:endParaRPr sz="19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有效降低因一顆異常磁碟未更換造成後續的資料遺失風險 </a:t>
            </a:r>
            <a:endParaRPr sz="19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Shape 93"/>
          <p:cNvSpPr txBox="1"/>
          <p:nvPr/>
        </p:nvSpPr>
        <p:spPr>
          <a:xfrm>
            <a:off x="726428" y="2070026"/>
            <a:ext cx="7706953" cy="751034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Shape 510"/>
          <p:cNvSpPr txBox="1">
            <a:spLocks/>
          </p:cNvSpPr>
          <p:nvPr/>
        </p:nvSpPr>
        <p:spPr>
          <a:xfrm>
            <a:off x="774346" y="2024558"/>
            <a:ext cx="7919353" cy="86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tabLst/>
              <a:defRPr/>
            </a:pP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 1/5/6/10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支援專屬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(Local)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熱備援磁碟設定</a:t>
            </a:r>
            <a:endParaRPr kumimoji="0" lang="en-US" altLang="zh-TW" sz="19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spcBef>
                <a:spcPts val="400"/>
              </a:spcBef>
              <a:buClr>
                <a:schemeClr val="dk1"/>
              </a:buClr>
              <a:buSzPts val="2000"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若有多組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或使用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 50/60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可選用全域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(Global)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熱備援</a:t>
            </a:r>
            <a:endParaRPr kumimoji="0" lang="zh-TW" altLang="en-US" sz="1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3971086" y="2919304"/>
            <a:ext cx="4771704" cy="28111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RAID 50/60 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儲存池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/>
          <p:cNvSpPr/>
          <p:nvPr/>
        </p:nvSpPr>
        <p:spPr>
          <a:xfrm>
            <a:off x="0" y="2370482"/>
            <a:ext cx="9144000" cy="2589143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-417445" y="1265864"/>
            <a:ext cx="8816009" cy="513244"/>
            <a:chOff x="4857752" y="1337487"/>
            <a:chExt cx="2329260" cy="511841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533" name="Shape 533"/>
          <p:cNvSpPr txBox="1">
            <a:spLocks noGrp="1"/>
          </p:cNvSpPr>
          <p:nvPr>
            <p:ph type="title"/>
          </p:nvPr>
        </p:nvSpPr>
        <p:spPr>
          <a:xfrm>
            <a:off x="0" y="27490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熱備援設定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1 2 3 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-528432" y="1870494"/>
            <a:ext cx="8961784" cy="768352"/>
            <a:chOff x="4857752" y="1337487"/>
            <a:chExt cx="2329260" cy="511841"/>
          </a:xfrm>
        </p:grpSpPr>
        <p:sp>
          <p:nvSpPr>
            <p:cNvPr id="11" name="平行四邊形 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3" name="Shape 534"/>
          <p:cNvSpPr txBox="1">
            <a:spLocks/>
          </p:cNvSpPr>
          <p:nvPr/>
        </p:nvSpPr>
        <p:spPr>
          <a:xfrm>
            <a:off x="403816" y="1324570"/>
            <a:ext cx="6692726" cy="62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將欲設定為熱備援的新磁碟安裝到 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盤位中</a:t>
            </a:r>
          </a:p>
        </p:txBody>
      </p:sp>
      <p:sp>
        <p:nvSpPr>
          <p:cNvPr id="14" name="Shape 534"/>
          <p:cNvSpPr txBox="1">
            <a:spLocks/>
          </p:cNvSpPr>
          <p:nvPr/>
        </p:nvSpPr>
        <p:spPr>
          <a:xfrm>
            <a:off x="408789" y="1844734"/>
            <a:ext cx="8435280" cy="103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儲存與快照總管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儲存與快照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儲存池管理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選擇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群組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管理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設定專屬熱備援磁碟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-1212574" y="2690471"/>
            <a:ext cx="7628284" cy="1901414"/>
            <a:chOff x="4857752" y="1337487"/>
            <a:chExt cx="2329260" cy="511841"/>
          </a:xfrm>
        </p:grpSpPr>
        <p:sp>
          <p:nvSpPr>
            <p:cNvPr id="17" name="平行四邊形 1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532" name="Shape 5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8774" y="2301168"/>
            <a:ext cx="4968552" cy="2448395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415431" y="2815451"/>
            <a:ext cx="3868355" cy="193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</a:pPr>
            <a:r>
              <a:rPr lang="en-US" altLang="zh-TW" sz="2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zh-TW" sz="2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</a:t>
            </a:r>
            <a: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與快照總管&gt; </a:t>
            </a:r>
            <a:b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磁碟/VJBOD </a:t>
            </a:r>
            <a:b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選擇新插入的磁碟</a:t>
            </a:r>
            <a:b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操作</a:t>
            </a:r>
            <a:b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設為全域熱備援</a:t>
            </a:r>
            <a:b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20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Picture 2" descr="C:\Users\Han Tsai\Desktop\NAS擴充_PPT直播\放大鏡_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848108" y="3468761"/>
            <a:ext cx="1310802" cy="1331842"/>
          </a:xfrm>
          <a:prstGeom prst="rect">
            <a:avLst/>
          </a:prstGeom>
          <a:noFill/>
        </p:spPr>
      </p:pic>
      <p:pic>
        <p:nvPicPr>
          <p:cNvPr id="20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952" y="1258264"/>
            <a:ext cx="572390" cy="574030"/>
          </a:xfrm>
          <a:prstGeom prst="rect">
            <a:avLst/>
          </a:prstGeom>
          <a:noFill/>
        </p:spPr>
      </p:pic>
      <p:pic>
        <p:nvPicPr>
          <p:cNvPr id="21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78951" y="1977214"/>
            <a:ext cx="572389" cy="574029"/>
          </a:xfrm>
          <a:prstGeom prst="rect">
            <a:avLst/>
          </a:prstGeom>
          <a:noFill/>
        </p:spPr>
      </p:pic>
      <p:pic>
        <p:nvPicPr>
          <p:cNvPr id="2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78951" y="2851922"/>
            <a:ext cx="572389" cy="574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-536714" y="1260210"/>
            <a:ext cx="9680713" cy="787835"/>
            <a:chOff x="4857752" y="1337487"/>
            <a:chExt cx="2329260" cy="511841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6" name="Shape 232"/>
          <p:cNvSpPr/>
          <p:nvPr/>
        </p:nvSpPr>
        <p:spPr>
          <a:xfrm>
            <a:off x="0" y="2927075"/>
            <a:ext cx="9144000" cy="1794024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xfrm>
            <a:off x="0" y="2890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一台不夠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，就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再加一台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2" name="Shape 542" descr="「usb 3.1 external hard drive」的圖片搜尋結果"/>
          <p:cNvPicPr preferRelativeResize="0"/>
          <p:nvPr/>
        </p:nvPicPr>
        <p:blipFill rotWithShape="1">
          <a:blip r:embed="rId3">
            <a:alphaModFix/>
          </a:blip>
          <a:srcRect t="20689"/>
          <a:stretch/>
        </p:blipFill>
        <p:spPr>
          <a:xfrm>
            <a:off x="162170" y="2964250"/>
            <a:ext cx="2736304" cy="2012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Shape 541"/>
          <p:cNvSpPr txBox="1">
            <a:spLocks/>
          </p:cNvSpPr>
          <p:nvPr/>
        </p:nvSpPr>
        <p:spPr>
          <a:xfrm>
            <a:off x="572909" y="1310745"/>
            <a:ext cx="8255411" cy="78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rgbClr val="0070C0"/>
              </a:buClr>
              <a:buSzPts val="2200"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情境：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Jack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的網路主播事業已經過了一年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持續的產出產生了影片備份</a:t>
            </a:r>
            <a:endParaRPr kumimoji="0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buClr>
                <a:srgbClr val="0070C0"/>
              </a:buClr>
              <a:buSzPts val="2200"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與歸檔需求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要如何才能獲得更多容量兼顧線上編輯與影片歸檔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呢？</a:t>
            </a:r>
            <a:endParaRPr kumimoji="0" lang="zh-TW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86235" y="2127636"/>
            <a:ext cx="7771965" cy="883915"/>
            <a:chOff x="500036" y="2285998"/>
            <a:chExt cx="7771965" cy="883915"/>
          </a:xfrm>
        </p:grpSpPr>
        <p:sp>
          <p:nvSpPr>
            <p:cNvPr id="24" name="平行四邊形 23"/>
            <p:cNvSpPr/>
            <p:nvPr/>
          </p:nvSpPr>
          <p:spPr>
            <a:xfrm>
              <a:off x="1115841" y="2645027"/>
              <a:ext cx="7156160" cy="524886"/>
            </a:xfrm>
            <a:prstGeom prst="parallelogram">
              <a:avLst>
                <a:gd name="adj" fmla="val 5343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5" name="群組 12"/>
            <p:cNvGrpSpPr/>
            <p:nvPr/>
          </p:nvGrpSpPr>
          <p:grpSpPr>
            <a:xfrm>
              <a:off x="500036" y="2285998"/>
              <a:ext cx="2280579" cy="489618"/>
              <a:chOff x="4857753" y="1337487"/>
              <a:chExt cx="2253304" cy="501147"/>
            </a:xfrm>
          </p:grpSpPr>
          <p:sp>
            <p:nvSpPr>
              <p:cNvPr id="27" name="平行四邊形 26"/>
              <p:cNvSpPr/>
              <p:nvPr/>
            </p:nvSpPr>
            <p:spPr>
              <a:xfrm>
                <a:off x="4857753" y="1357305"/>
                <a:ext cx="1855622" cy="432205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26" name="Shape 163"/>
            <p:cNvSpPr txBox="1">
              <a:spLocks/>
            </p:cNvSpPr>
            <p:nvPr/>
          </p:nvSpPr>
          <p:spPr>
            <a:xfrm>
              <a:off x="755862" y="2285998"/>
              <a:ext cx="1625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使用</a:t>
              </a: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需求</a:t>
              </a:r>
              <a:r>
                <a:rPr lang="zh-TW" altLang="en-US" sz="19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：</a:t>
              </a:r>
              <a:endParaRPr lang="en-US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1667823" y="2529942"/>
            <a:ext cx="8784976" cy="54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/>
            <a:r>
              <a:rPr lang="zh-TW" sz="2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</a:t>
            </a:r>
            <a: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RAID組態和磁碟數都已經最大</a:t>
            </a:r>
            <a:r>
              <a:rPr lang="zh-TW" sz="2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化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2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怎麼</a:t>
            </a:r>
            <a: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繼續提升</a:t>
            </a:r>
            <a:r>
              <a:rPr lang="zh-TW" sz="20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容量</a:t>
            </a:r>
            <a:r>
              <a:rPr lang="zh-TW" altLang="en-US" sz="20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sz="20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92"/>
          <p:cNvSpPr txBox="1"/>
          <p:nvPr/>
        </p:nvSpPr>
        <p:spPr>
          <a:xfrm>
            <a:off x="3270757" y="3580032"/>
            <a:ext cx="4098081" cy="431598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USB/SAS/Thunderbolt JBOD</a:t>
            </a:r>
          </a:p>
        </p:txBody>
      </p:sp>
      <p:sp>
        <p:nvSpPr>
          <p:cNvPr id="35" name="Shape 92"/>
          <p:cNvSpPr txBox="1"/>
          <p:nvPr/>
        </p:nvSpPr>
        <p:spPr>
          <a:xfrm>
            <a:off x="3286358" y="4070832"/>
            <a:ext cx="4082480" cy="431598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連接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 3.1/Thunderbolt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外接裝置</a:t>
            </a:r>
            <a:endParaRPr lang="en-US" altLang="zh-TW" sz="18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3137047" y="3161175"/>
            <a:ext cx="2230887" cy="642942"/>
            <a:chOff x="549738" y="2285998"/>
            <a:chExt cx="2230887" cy="642942"/>
          </a:xfrm>
        </p:grpSpPr>
        <p:grpSp>
          <p:nvGrpSpPr>
            <p:cNvPr id="30" name="群組 12"/>
            <p:cNvGrpSpPr/>
            <p:nvPr/>
          </p:nvGrpSpPr>
          <p:grpSpPr>
            <a:xfrm>
              <a:off x="549738" y="2285998"/>
              <a:ext cx="2230887" cy="489618"/>
              <a:chOff x="4906855" y="1337487"/>
              <a:chExt cx="2204202" cy="501147"/>
            </a:xfrm>
          </p:grpSpPr>
          <p:sp>
            <p:nvSpPr>
              <p:cNvPr id="32" name="平行四邊形 31"/>
              <p:cNvSpPr/>
              <p:nvPr/>
            </p:nvSpPr>
            <p:spPr>
              <a:xfrm>
                <a:off x="4906855" y="1367479"/>
                <a:ext cx="1899004" cy="417078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31" name="Shape 163"/>
            <p:cNvSpPr txBox="1">
              <a:spLocks/>
            </p:cNvSpPr>
            <p:nvPr/>
          </p:nvSpPr>
          <p:spPr>
            <a:xfrm>
              <a:off x="885972" y="2285998"/>
              <a:ext cx="1552853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解決</a:t>
              </a: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方案：</a:t>
              </a:r>
              <a:endParaRPr lang="en-US" alt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/>
          <p:cNvSpPr/>
          <p:nvPr/>
        </p:nvSpPr>
        <p:spPr>
          <a:xfrm>
            <a:off x="0" y="1500808"/>
            <a:ext cx="9144000" cy="3006589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0" y="296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擴充裝置間的選擇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549" name="Shape 549"/>
          <p:cNvGraphicFramePr/>
          <p:nvPr/>
        </p:nvGraphicFramePr>
        <p:xfrm>
          <a:off x="144722" y="1342758"/>
          <a:ext cx="8856975" cy="2675345"/>
        </p:xfrm>
        <a:graphic>
          <a:graphicData uri="http://schemas.openxmlformats.org/drawingml/2006/table">
            <a:tbl>
              <a:tblPr firstRow="1" bandRow="1">
                <a:noFill/>
                <a:tableStyleId>{638DC852-B4F4-403D-91EE-87527D747147}</a:tableStyleId>
              </a:tblPr>
              <a:tblGrid>
                <a:gridCol w="1872200"/>
                <a:gridCol w="2232250"/>
                <a:gridCol w="2304250"/>
                <a:gridCol w="2448275"/>
              </a:tblGrid>
              <a:tr h="36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擴充裝置介面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USB 3.0 (UX系列)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SAS (REXP系列)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Thunderbolt 2 (TX系列)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2060"/>
                    </a:solidFill>
                  </a:tcPr>
                </a:tc>
              </a:tr>
              <a:tr h="419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適用型號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通用型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機</a:t>
                      </a:r>
                      <a:r>
                        <a:rPr 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架式 </a:t>
                      </a: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NAS 或</a:t>
                      </a:r>
                      <a:b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搭配 SAS 擴充卡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Thunderbolt  NAS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</a:tr>
              <a:tr h="419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提供最大擴充槽位</a:t>
                      </a:r>
                      <a:endParaRPr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zh-TW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12 (</a:t>
                      </a:r>
                      <a:r>
                        <a:rPr lang="zh-TW" b="1" i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UX-1200U-RP)</a:t>
                      </a:r>
                      <a:endParaRPr b="1" i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 (REXP-1620U-RP)</a:t>
                      </a:r>
                      <a:endParaRPr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 (TX-800P)</a:t>
                      </a:r>
                      <a:endParaRPr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</a:tr>
              <a:tr h="419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理論連接速度</a:t>
                      </a:r>
                      <a:endParaRPr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5Gb/s</a:t>
                      </a:r>
                      <a:endParaRPr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12Gb/s 或 6Gb/s</a:t>
                      </a:r>
                      <a:endParaRPr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20Gb/s</a:t>
                      </a:r>
                      <a:endParaRPr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連接方式</a:t>
                      </a:r>
                      <a:endParaRPr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對接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對接</a:t>
                      </a:r>
                      <a:r>
                        <a:rPr lang="en-US" alt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/</a:t>
                      </a:r>
                      <a:r>
                        <a:rPr 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串</a:t>
                      </a: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接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對接</a:t>
                      </a:r>
                      <a:r>
                        <a:rPr lang="en-US" alt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/</a:t>
                      </a:r>
                      <a:r>
                        <a:rPr 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串</a:t>
                      </a: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接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</a:tr>
              <a:tr h="54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適用情境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家用/中小企業檔案</a:t>
                      </a:r>
                      <a:b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伺服器</a:t>
                      </a:r>
                      <a:r>
                        <a:rPr lang="zh-TW" b="1" dirty="0" smtClean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擴充</a:t>
                      </a:r>
                      <a:r>
                        <a:rPr lang="zh-TW" altLang="zh-TW" sz="1400" dirty="0" smtClean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，</a:t>
                      </a:r>
                      <a:r>
                        <a:rPr lang="zh-TW" b="1" dirty="0" smtClean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歸檔</a:t>
                      </a:r>
                      <a:r>
                        <a:rPr lang="zh-TW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用途</a:t>
                      </a:r>
                      <a:endParaRPr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部署大容量儲存</a:t>
                      </a:r>
                      <a:r>
                        <a:rPr 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或</a:t>
                      </a:r>
                      <a:r>
                        <a:rPr lang="en-US" alt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VDI</a:t>
                      </a:r>
                      <a:r>
                        <a:rPr lang="en-US" alt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br>
                        <a:rPr lang="en-US" alt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b="1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架設</a:t>
                      </a: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系統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部署大容量且高速</a:t>
                      </a:r>
                      <a:b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線上影片編輯系統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sp>
        <p:nvSpPr>
          <p:cNvPr id="551" name="Shape 551"/>
          <p:cNvSpPr txBox="1"/>
          <p:nvPr/>
        </p:nvSpPr>
        <p:spPr>
          <a:xfrm>
            <a:off x="591202" y="4562250"/>
            <a:ext cx="787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sz="1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如需連接 REXP-1620U-RP 至 6Gb/s SAS NAS 或 6Gb/s SAS 儲存擴充設備 </a:t>
            </a:r>
            <a:r>
              <a:rPr lang="zh-TW" sz="1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</a:t>
            </a:r>
            <a:r>
              <a:rPr lang="zh-TW" sz="1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額外</a:t>
            </a:r>
            <a:r>
              <a:rPr lang="zh-TW" sz="1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購買</a:t>
            </a:r>
            <a:r>
              <a:rPr lang="zh-TW" altLang="en-US" sz="1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12</a:t>
            </a:r>
            <a:r>
              <a:rPr lang="zh-TW" sz="1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Gb/s 轉 6Gb/s 外</a:t>
            </a:r>
            <a:r>
              <a:rPr lang="zh-TW" sz="1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接線。外接線傳輸速度會以 6Gb/s 作傳輸</a:t>
            </a:r>
            <a:r>
              <a:rPr lang="zh-TW" altLang="zh-TW" sz="1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1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1696" y="4104640"/>
            <a:ext cx="8461248" cy="337312"/>
          </a:xfrm>
          <a:prstGeom prst="rect">
            <a:avLst/>
          </a:prstGeom>
          <a:solidFill>
            <a:srgbClr val="0097A7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0" name="Shape 550"/>
          <p:cNvSpPr txBox="1"/>
          <p:nvPr/>
        </p:nvSpPr>
        <p:spPr>
          <a:xfrm>
            <a:off x="0" y="4093744"/>
            <a:ext cx="9144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接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</a:t>
            </a: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一台擴充單位上再連接另一台擴充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單位</a:t>
            </a:r>
            <a:r>
              <a:rPr lang="zh-TW" altLang="zh-TW" sz="16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</a:t>
            </a: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整體擴充連接數不受 NAS 本機介面限制</a:t>
            </a:r>
            <a:endParaRPr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32"/>
          <p:cNvSpPr/>
          <p:nvPr/>
        </p:nvSpPr>
        <p:spPr>
          <a:xfrm>
            <a:off x="0" y="2961861"/>
            <a:ext cx="9144000" cy="1888438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0" y="3898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擴充裝置</a:t>
            </a:r>
            <a:r>
              <a:rPr 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部署</a:t>
            </a:r>
            <a:r>
              <a:rPr lang="zh-TW" altLang="en-US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性擴充或新儲存池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58" name="Shape 558"/>
          <p:cNvGrpSpPr/>
          <p:nvPr/>
        </p:nvGrpSpPr>
        <p:grpSpPr>
          <a:xfrm>
            <a:off x="2391433" y="2809225"/>
            <a:ext cx="6697479" cy="2602404"/>
            <a:chOff x="1475656" y="2067694"/>
            <a:chExt cx="7253064" cy="2818284"/>
          </a:xfrm>
        </p:grpSpPr>
        <p:pic>
          <p:nvPicPr>
            <p:cNvPr id="559" name="Shape 559" descr="https://www.qnap.com/i/_attach_file/product/photo/800_500/227_1451992684_TVS-EC1280U-SAS-RP_Fron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75656" y="2643758"/>
              <a:ext cx="3571597" cy="2232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Shape 560" descr="https://www.qnap.com/i/_attach_file/product/photo/800_500/227_1451992684_TVS-EC1280U-SAS-RP_Fron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04048" y="2571750"/>
              <a:ext cx="3702765" cy="2314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1" name="Shape 561"/>
            <p:cNvSpPr/>
            <p:nvPr/>
          </p:nvSpPr>
          <p:spPr>
            <a:xfrm>
              <a:off x="1763688" y="3507854"/>
              <a:ext cx="3024336" cy="576064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Shape 562"/>
            <p:cNvSpPr/>
            <p:nvPr/>
          </p:nvSpPr>
          <p:spPr>
            <a:xfrm>
              <a:off x="5292080" y="3507854"/>
              <a:ext cx="3096344" cy="576064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3" name="Shape 563" descr="https://www.qnap.com/i/_attach_file/product/photo/800_500/180_1436783716_1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33664" y="2067694"/>
              <a:ext cx="3528392" cy="2205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Shape 564"/>
            <p:cNvSpPr/>
            <p:nvPr/>
          </p:nvSpPr>
          <p:spPr>
            <a:xfrm>
              <a:off x="4245573" y="2925445"/>
              <a:ext cx="2885161" cy="545841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5" name="Shape 565" descr="相關圖片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55976" y="3579862"/>
              <a:ext cx="710208" cy="710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Shape 566" descr="「Green check png」的圖片搜尋結果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72400" y="3651870"/>
              <a:ext cx="556320" cy="556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Shape 567" descr="「Green check png」的圖片搜尋結果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74780" y="3081399"/>
              <a:ext cx="556319" cy="55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Shape 568"/>
            <p:cNvSpPr/>
            <p:nvPr/>
          </p:nvSpPr>
          <p:spPr>
            <a:xfrm rot="2074504">
              <a:off x="6005000" y="2663249"/>
              <a:ext cx="1152128" cy="504056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ln w="1270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9" name="Shape 5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24842" y="2881332"/>
            <a:ext cx="2339752" cy="1800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</p:pic>
      <p:sp>
        <p:nvSpPr>
          <p:cNvPr id="570" name="Shape 570"/>
          <p:cNvSpPr/>
          <p:nvPr/>
        </p:nvSpPr>
        <p:spPr>
          <a:xfrm>
            <a:off x="1669257" y="2779504"/>
            <a:ext cx="3880938" cy="864000"/>
          </a:xfrm>
          <a:prstGeom prst="wedgeRectCallout">
            <a:avLst>
              <a:gd name="adj1" fmla="val -59916"/>
              <a:gd name="adj2" fmla="val 40769"/>
            </a:avLst>
          </a:prstGeom>
          <a:solidFill>
            <a:srgbClr val="0097A7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</a:t>
            </a:r>
            <a:r>
              <a:rPr lang="en-US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lt1"/>
                </a:solidFill>
                <a:latin typeface="Calibri" panose="020F0502020204030204" pitchFamily="34" charset="0"/>
                <a:ea typeface="Microsoft JhengHei"/>
                <a:cs typeface="Calibri" panose="020F0502020204030204" pitchFamily="34" charset="0"/>
                <a:sym typeface="Microsoft JhengHei"/>
              </a:rPr>
              <a:t>【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歸檔</a:t>
            </a:r>
            <a:r>
              <a:rPr lang="en-US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】</a:t>
            </a:r>
            <a:r>
              <a:rPr lang="zh-TW" altLang="en-US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en-US" altLang="zh-TW" sz="1800" b="1" dirty="0" smtClean="0">
                <a:latin typeface="Calibri" panose="020F0502020204030204" pitchFamily="34" charset="0"/>
                <a:ea typeface="Microsoft JhengHei"/>
                <a:cs typeface="Calibri" panose="020F0502020204030204" pitchFamily="34" charset="0"/>
                <a:sym typeface="Microsoft JhengHei"/>
              </a:rPr>
              <a:t>【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備份</a:t>
            </a:r>
            <a:r>
              <a:rPr lang="en-US" altLang="zh-TW" sz="1800" b="1" dirty="0" smtClean="0">
                <a:latin typeface="Calibri" panose="020F0502020204030204" pitchFamily="34" charset="0"/>
                <a:ea typeface="Microsoft JhengHei"/>
                <a:cs typeface="Calibri" panose="020F0502020204030204" pitchFamily="34" charset="0"/>
                <a:sym typeface="Microsoft JhengHei"/>
              </a:rPr>
              <a:t>】</a:t>
            </a:r>
            <a:r>
              <a:rPr lang="en-US" altLang="zh-TW" sz="1800" b="1" dirty="0" smtClean="0">
                <a:latin typeface="Calibri" panose="020F0502020204030204" pitchFamily="34" charset="0"/>
                <a:ea typeface="Microsoft JhengHei"/>
                <a:cs typeface="Calibri" panose="020F0502020204030204" pitchFamily="34" charset="0"/>
                <a:sym typeface="Microsoft JhengHei"/>
              </a:rPr>
              <a:t> 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</a:t>
            </a: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充應用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 </a:t>
            </a:r>
            <a:endParaRPr lang="en-US" altLang="zh-TW" sz="1800" b="1" dirty="0" smtClean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/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</a:t>
            </a: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擇建立新儲存池是最佳實務</a:t>
            </a:r>
            <a:endParaRPr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3365202" y="3713180"/>
            <a:ext cx="1224000" cy="360000"/>
          </a:xfrm>
          <a:prstGeom prst="notchedRightArrow">
            <a:avLst>
              <a:gd name="adj1" fmla="val 50000"/>
              <a:gd name="adj2" fmla="val 50000"/>
            </a:avLst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844827" y="1265180"/>
            <a:ext cx="7171083" cy="787835"/>
            <a:chOff x="4857752" y="1337487"/>
            <a:chExt cx="2329260" cy="511841"/>
          </a:xfrm>
        </p:grpSpPr>
        <p:sp>
          <p:nvSpPr>
            <p:cNvPr id="20" name="平行四邊形 1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2" name="Shape 557"/>
          <p:cNvSpPr txBox="1">
            <a:spLocks/>
          </p:cNvSpPr>
          <p:nvPr/>
        </p:nvSpPr>
        <p:spPr>
          <a:xfrm>
            <a:off x="1417808" y="1312911"/>
            <a:ext cx="6598172" cy="77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線性擴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充：以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擴充裝置上的磁碟與現存的儲存空間整合</a:t>
            </a:r>
          </a:p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缺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點：在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任何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受損時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都將會影響整體資料安全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758688" y="2143153"/>
            <a:ext cx="7449647" cy="495694"/>
            <a:chOff x="4857752" y="1337487"/>
            <a:chExt cx="2329260" cy="511841"/>
          </a:xfrm>
        </p:grpSpPr>
        <p:sp>
          <p:nvSpPr>
            <p:cNvPr id="24" name="平行四邊形 23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6" name="Shape 557"/>
          <p:cNvSpPr txBox="1">
            <a:spLocks/>
          </p:cNvSpPr>
          <p:nvPr/>
        </p:nvSpPr>
        <p:spPr>
          <a:xfrm>
            <a:off x="1053348" y="2200824"/>
            <a:ext cx="6977445" cy="50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200"/>
            </a:pP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新儲存</a:t>
            </a: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池：儲</a:t>
            </a: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存空間彼此獨立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更可讓擴充裝置在 </a:t>
            </a:r>
            <a:r>
              <a:rPr lang="en-US" alt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間遷移</a:t>
            </a:r>
            <a:endParaRPr kumimoji="0" lang="zh-TW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-870202" y="1227485"/>
            <a:ext cx="9524979" cy="1495834"/>
            <a:chOff x="4737635" y="1337487"/>
            <a:chExt cx="2373422" cy="513547"/>
          </a:xfrm>
        </p:grpSpPr>
        <p:sp>
          <p:nvSpPr>
            <p:cNvPr id="20" name="平行四邊形 19"/>
            <p:cNvSpPr/>
            <p:nvPr/>
          </p:nvSpPr>
          <p:spPr>
            <a:xfrm>
              <a:off x="4737635" y="1352842"/>
              <a:ext cx="1815362" cy="498192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8" name="Shape 92"/>
          <p:cNvSpPr txBox="1"/>
          <p:nvPr/>
        </p:nvSpPr>
        <p:spPr>
          <a:xfrm>
            <a:off x="4944717" y="1873526"/>
            <a:ext cx="3980623" cy="3274944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3034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擴充裝置串接管理實務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1 2 3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34126" y="1332431"/>
            <a:ext cx="8435280" cy="43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</a:pPr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規劃擴充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</a:t>
            </a:r>
            <a:r>
              <a:rPr lang="zh-TW" altLang="en-US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考量購買 SAS 擴充卡做多組串接</a:t>
            </a:r>
            <a:endParaRPr sz="18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/>
            <a:r>
              <a:rPr lang="en-US" alt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endParaRPr sz="18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81" name="Shape 581" descr="https://www.qnap.com/i/_attach_file/product/photo/800_500/180_1436783716_1.png"/>
          <p:cNvPicPr preferRelativeResize="0"/>
          <p:nvPr/>
        </p:nvPicPr>
        <p:blipFill rotWithShape="1">
          <a:blip r:embed="rId3">
            <a:alphaModFix/>
          </a:blip>
          <a:srcRect b="32735"/>
          <a:stretch/>
        </p:blipFill>
        <p:spPr>
          <a:xfrm>
            <a:off x="5940152" y="1851670"/>
            <a:ext cx="2808312" cy="122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Shape 582" descr="https://www.qnap.com/i/_attach_file/product/photo/800_500/180_1436783716_1.png"/>
          <p:cNvPicPr preferRelativeResize="0"/>
          <p:nvPr/>
        </p:nvPicPr>
        <p:blipFill rotWithShape="1">
          <a:blip r:embed="rId4">
            <a:alphaModFix/>
          </a:blip>
          <a:srcRect t="24540" b="29414"/>
          <a:stretch/>
        </p:blipFill>
        <p:spPr>
          <a:xfrm>
            <a:off x="5940152" y="1848678"/>
            <a:ext cx="2808312" cy="805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群組 15"/>
          <p:cNvGrpSpPr/>
          <p:nvPr/>
        </p:nvGrpSpPr>
        <p:grpSpPr>
          <a:xfrm>
            <a:off x="5955062" y="3771890"/>
            <a:ext cx="2808312" cy="1267240"/>
            <a:chOff x="5940152" y="3001617"/>
            <a:chExt cx="2808312" cy="1267240"/>
          </a:xfrm>
        </p:grpSpPr>
        <p:pic>
          <p:nvPicPr>
            <p:cNvPr id="579" name="Shape 579" descr="https://www.qnap.com/i/_attach_file/product/photo/800_500/180_1436783716_1.png"/>
            <p:cNvPicPr preferRelativeResize="0"/>
            <p:nvPr/>
          </p:nvPicPr>
          <p:blipFill rotWithShape="1">
            <a:blip r:embed="rId3">
              <a:alphaModFix/>
            </a:blip>
            <a:srcRect t="32912" b="30507"/>
            <a:stretch/>
          </p:blipFill>
          <p:spPr>
            <a:xfrm>
              <a:off x="5940152" y="3602935"/>
              <a:ext cx="2808312" cy="6659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Shape 580" descr="https://www.qnap.com/i/_attach_file/product/photo/800_500/180_1436783716_1.png"/>
            <p:cNvPicPr preferRelativeResize="0"/>
            <p:nvPr/>
          </p:nvPicPr>
          <p:blipFill rotWithShape="1">
            <a:blip r:embed="rId4">
              <a:alphaModFix/>
            </a:blip>
            <a:srcRect t="24586" b="27662"/>
            <a:stretch/>
          </p:blipFill>
          <p:spPr>
            <a:xfrm>
              <a:off x="5940152" y="3001617"/>
              <a:ext cx="2808312" cy="8348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3" name="Shape 583"/>
            <p:cNvSpPr/>
            <p:nvPr/>
          </p:nvSpPr>
          <p:spPr>
            <a:xfrm>
              <a:off x="6012160" y="3147814"/>
              <a:ext cx="2664296" cy="1080120"/>
            </a:xfrm>
            <a:prstGeom prst="rect">
              <a:avLst/>
            </a:prstGeom>
            <a:noFill/>
            <a:ln w="28575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4" name="Shape 584"/>
          <p:cNvSpPr/>
          <p:nvPr/>
        </p:nvSpPr>
        <p:spPr>
          <a:xfrm>
            <a:off x="6012160" y="1995686"/>
            <a:ext cx="2664296" cy="1008112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Shape 585"/>
          <p:cNvSpPr/>
          <p:nvPr/>
        </p:nvSpPr>
        <p:spPr>
          <a:xfrm>
            <a:off x="4904961" y="3687423"/>
            <a:ext cx="1059574" cy="834882"/>
          </a:xfrm>
          <a:prstGeom prst="leftBrace">
            <a:avLst>
              <a:gd name="adj1" fmla="val 8333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Shape 586"/>
          <p:cNvSpPr/>
          <p:nvPr/>
        </p:nvSpPr>
        <p:spPr>
          <a:xfrm>
            <a:off x="4903465" y="2539448"/>
            <a:ext cx="1080120" cy="1008822"/>
          </a:xfrm>
          <a:prstGeom prst="leftBrace">
            <a:avLst>
              <a:gd name="adj1" fmla="val 8333"/>
              <a:gd name="adj2" fmla="val 3312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3938838" y="3877720"/>
            <a:ext cx="1152128" cy="432048"/>
          </a:xfrm>
          <a:prstGeom prst="rect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串接組一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3923928" y="2683290"/>
            <a:ext cx="1152128" cy="432048"/>
          </a:xfrm>
          <a:prstGeom prst="rect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串接組二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9" name="Shape 589"/>
          <p:cNvSpPr txBox="1"/>
          <p:nvPr/>
        </p:nvSpPr>
        <p:spPr>
          <a:xfrm>
            <a:off x="94430" y="466585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SAS-12G2E 擴充卡與 mini SAS 線材詳細資訊</a:t>
            </a:r>
            <a:r>
              <a:rPr lang="zh-TW" sz="9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endParaRPr lang="en-US" altLang="zh-TW" sz="9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http</a:t>
            </a:r>
            <a:r>
              <a:rPr lang="zh-TW" sz="9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://shop.qnap.com/index.php?route=product/category&amp;path=35_430</a:t>
            </a:r>
            <a:endParaRPr sz="9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78" name="Shape 578" descr="https://www.qnap.com/i/_attach_file/product/photo/800_500/227_1451992684_TVS-EC1280U-SAS-RP_Fron.png"/>
          <p:cNvPicPr preferRelativeResize="0"/>
          <p:nvPr/>
        </p:nvPicPr>
        <p:blipFill rotWithShape="1">
          <a:blip r:embed="rId5">
            <a:alphaModFix/>
          </a:blip>
          <a:srcRect t="25951" b="29931"/>
          <a:stretch/>
        </p:blipFill>
        <p:spPr>
          <a:xfrm>
            <a:off x="5868144" y="3001606"/>
            <a:ext cx="3024336" cy="90943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圓角化對角線角落矩形 23"/>
          <p:cNvSpPr/>
          <p:nvPr/>
        </p:nvSpPr>
        <p:spPr>
          <a:xfrm>
            <a:off x="198790" y="2893773"/>
            <a:ext cx="3558207" cy="1633500"/>
          </a:xfrm>
          <a:prstGeom prst="round2DiagRect">
            <a:avLst>
              <a:gd name="adj1" fmla="val 33876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577"/>
          <p:cNvSpPr txBox="1">
            <a:spLocks/>
          </p:cNvSpPr>
          <p:nvPr/>
        </p:nvSpPr>
        <p:spPr>
          <a:xfrm>
            <a:off x="493372" y="2967892"/>
            <a:ext cx="3432584" cy="183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讓多組擴充單位的傳輸效能</a:t>
            </a:r>
          </a:p>
          <a:p>
            <a:pPr marL="342900" lvl="0" indent="-342900">
              <a:spcBef>
                <a:spcPts val="440"/>
              </a:spcBef>
              <a:buClr>
                <a:srgbClr val="0070C0"/>
              </a:buClr>
              <a:buSzPts val="2200"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可分散在多</a:t>
            </a: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線路，也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降低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儲存運營受到單一裝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置或</a:t>
            </a:r>
            <a:endParaRPr kumimoji="0" lang="en-US" altLang="zh-TW" sz="19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線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路影響的機會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endParaRPr kumimoji="0" lang="zh-TW" altLang="en-US" sz="2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1" y="1297344"/>
            <a:ext cx="500066" cy="501499"/>
          </a:xfrm>
          <a:prstGeom prst="rect">
            <a:avLst/>
          </a:prstGeom>
          <a:noFill/>
        </p:spPr>
      </p:pic>
      <p:pic>
        <p:nvPicPr>
          <p:cNvPr id="25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82880" y="1763004"/>
            <a:ext cx="500065" cy="501498"/>
          </a:xfrm>
          <a:prstGeom prst="rect">
            <a:avLst/>
          </a:prstGeom>
          <a:noFill/>
        </p:spPr>
      </p:pic>
      <p:pic>
        <p:nvPicPr>
          <p:cNvPr id="26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82880" y="2252437"/>
            <a:ext cx="500065" cy="501498"/>
          </a:xfrm>
          <a:prstGeom prst="rect">
            <a:avLst/>
          </a:prstGeom>
          <a:noFill/>
        </p:spPr>
      </p:pic>
      <p:sp>
        <p:nvSpPr>
          <p:cNvPr id="27" name="Shape 577"/>
          <p:cNvSpPr txBox="1">
            <a:spLocks/>
          </p:cNvSpPr>
          <p:nvPr/>
        </p:nvSpPr>
        <p:spPr>
          <a:xfrm>
            <a:off x="697854" y="1675839"/>
            <a:ext cx="8435280" cy="12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選用多組串接，每當需要接上新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JBOD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，</a:t>
            </a:r>
            <a:endParaRPr kumimoji="0" lang="en-US" altLang="zh-TW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採用輪流方式追加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" name="Shape 577"/>
          <p:cNvSpPr txBox="1">
            <a:spLocks/>
          </p:cNvSpPr>
          <p:nvPr/>
        </p:nvSpPr>
        <p:spPr>
          <a:xfrm>
            <a:off x="700592" y="2305021"/>
            <a:ext cx="4229040" cy="47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以新儲存池方式增加新儲存空間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32"/>
          <p:cNvSpPr/>
          <p:nvPr/>
        </p:nvSpPr>
        <p:spPr>
          <a:xfrm>
            <a:off x="-49701" y="3076171"/>
            <a:ext cx="9248361" cy="1794002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92"/>
          <p:cNvSpPr txBox="1"/>
          <p:nvPr/>
        </p:nvSpPr>
        <p:spPr>
          <a:xfrm>
            <a:off x="382772" y="3041376"/>
            <a:ext cx="5295014" cy="1719466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4" name="Shape 594"/>
          <p:cNvSpPr txBox="1">
            <a:spLocks noGrp="1"/>
          </p:cNvSpPr>
          <p:nvPr>
            <p:ph type="title"/>
          </p:nvPr>
        </p:nvSpPr>
        <p:spPr>
          <a:xfrm>
            <a:off x="0" y="3754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秘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訣</a:t>
            </a:r>
            <a:r>
              <a:rPr lang="zh-TW" altLang="en-US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整合 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 3.1 外接擴充裝置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8" name="Shape 598"/>
          <p:cNvSpPr txBox="1"/>
          <p:nvPr/>
        </p:nvSpPr>
        <p:spPr>
          <a:xfrm>
            <a:off x="306066" y="4878255"/>
            <a:ext cx="88379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11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外接裝置 使用 SanDisk </a:t>
            </a:r>
            <a:r>
              <a:rPr lang="zh-TW" sz="11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Extreme</a:t>
            </a:r>
            <a:r>
              <a:rPr lang="en-US" altLang="zh-TW" sz="11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1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900</a:t>
            </a:r>
            <a:r>
              <a:rPr lang="zh-TW" sz="11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USB 3.1 Type </a:t>
            </a:r>
            <a:r>
              <a:rPr lang="zh-TW" sz="11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altLang="zh-TW" sz="11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，</a:t>
            </a:r>
            <a:r>
              <a:rPr lang="zh-TW" altLang="en-US" sz="11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lang="en-US" altLang="zh-TW" sz="11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CP</a:t>
            </a:r>
            <a:r>
              <a:rPr lang="zh-TW" altLang="en-US" sz="11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指令測試</a:t>
            </a:r>
            <a:endParaRPr lang="zh-TW" altLang="en-US" sz="1100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1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 sz="11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-541678" y="1265172"/>
            <a:ext cx="8017560" cy="787835"/>
            <a:chOff x="4857752" y="1337487"/>
            <a:chExt cx="2329260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-806721" y="2138157"/>
            <a:ext cx="8017560" cy="787835"/>
            <a:chOff x="4857752" y="1337487"/>
            <a:chExt cx="2329260" cy="511841"/>
          </a:xfrm>
        </p:grpSpPr>
        <p:sp>
          <p:nvSpPr>
            <p:cNvPr id="15" name="平行四邊形 14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596" name="Shape 596" descr="QNAP USB 3.1 擴充卡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1764" y="1922759"/>
            <a:ext cx="3590031" cy="27116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Shape 595"/>
          <p:cNvSpPr txBox="1">
            <a:spLocks/>
          </p:cNvSpPr>
          <p:nvPr/>
        </p:nvSpPr>
        <p:spPr>
          <a:xfrm>
            <a:off x="430891" y="1302777"/>
            <a:ext cx="8775900" cy="71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2000"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USB 3.1 Type A </a:t>
            </a: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雙埠擴充卡 </a:t>
            </a: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USB-U31A2P01</a:t>
            </a:r>
            <a:r>
              <a:rPr lang="zh-TW" altLang="zh-TW" sz="16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TW" sz="1600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buClr>
                <a:schemeClr val="dk1"/>
              </a:buClr>
              <a:buSzPts val="2000"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理論速度 </a:t>
            </a: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10 </a:t>
            </a:r>
            <a:r>
              <a:rPr kumimoji="0" lang="en-US" altLang="zh-TW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Gb</a:t>
            </a: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/s </a:t>
            </a:r>
            <a:endParaRPr kumimoji="0" lang="zh-TW" alt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5" name="Shape 595"/>
          <p:cNvSpPr txBox="1">
            <a:spLocks noGrp="1"/>
          </p:cNvSpPr>
          <p:nvPr>
            <p:ph type="body" idx="1"/>
          </p:nvPr>
        </p:nvSpPr>
        <p:spPr>
          <a:xfrm>
            <a:off x="447428" y="2149261"/>
            <a:ext cx="6176655" cy="76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400"/>
              </a:spcBef>
              <a:buSzPts val="2000"/>
            </a:pPr>
            <a:r>
              <a:rPr lang="zh-TW" sz="1600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以</a:t>
            </a:r>
            <a:r>
              <a:rPr lang="en-US" altLang="zh-TW" sz="1600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zh-TW" sz="1600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Q</a:t>
            </a:r>
            <a:r>
              <a:rPr lang="zh-TW" sz="1600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TS4.3.4 TVS-882</a:t>
            </a:r>
            <a:r>
              <a:rPr lang="zh-TW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ST3</a:t>
            </a:r>
            <a:r>
              <a:rPr lang="zh-TW" sz="1600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連接 USB 3.1 外接</a:t>
            </a:r>
            <a:br>
              <a:rPr lang="zh-TW" sz="1600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r>
              <a:rPr lang="zh-TW" sz="1600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裝置</a:t>
            </a:r>
            <a:r>
              <a:rPr lang="zh-TW" altLang="zh-TW" sz="16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連續寫入比同級 </a:t>
            </a:r>
            <a:r>
              <a:rPr lang="en-US" altLang="zh-TW" sz="1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DSM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6.2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RS3-614RPxs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 3.0 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 </a:t>
            </a:r>
            <a:r>
              <a:rPr lang="en-US" altLang="zh-TW" sz="1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25% </a:t>
            </a:r>
            <a:endParaRPr sz="1600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130" y="3084440"/>
            <a:ext cx="5214493" cy="160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92"/>
          <p:cNvSpPr txBox="1"/>
          <p:nvPr/>
        </p:nvSpPr>
        <p:spPr>
          <a:xfrm>
            <a:off x="188847" y="1531326"/>
            <a:ext cx="8736496" cy="33743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3" name="Shape 603"/>
          <p:cNvSpPr txBox="1">
            <a:spLocks noGrp="1"/>
          </p:cNvSpPr>
          <p:nvPr>
            <p:ph type="title"/>
          </p:nvPr>
        </p:nvSpPr>
        <p:spPr>
          <a:xfrm>
            <a:off x="0" y="3898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秘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訣</a:t>
            </a:r>
            <a:r>
              <a:rPr lang="zh-TW" altLang="en-US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Thunder</a:t>
            </a:r>
            <a:r>
              <a:rPr 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bolt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3 兼容 USB 3.1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05" name="Shape 605"/>
          <p:cNvPicPr preferRelativeResize="0"/>
          <p:nvPr/>
        </p:nvPicPr>
        <p:blipFill rotWithShape="1">
          <a:blip r:embed="rId3">
            <a:alphaModFix/>
          </a:blip>
          <a:srcRect l="30642"/>
          <a:stretch/>
        </p:blipFill>
        <p:spPr>
          <a:xfrm>
            <a:off x="3467080" y="3216380"/>
            <a:ext cx="3933924" cy="166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Shape 606"/>
          <p:cNvSpPr txBox="1"/>
          <p:nvPr/>
        </p:nvSpPr>
        <p:spPr>
          <a:xfrm>
            <a:off x="183877" y="4870210"/>
            <a:ext cx="8902813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Thunderbolt™ 3 NAS 可向下相容於 Thunderbolt™ 2 裝置 </a:t>
            </a:r>
            <a:r>
              <a:rPr lang="zh-TW" sz="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sz="9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需另外選購 Thunderbolt 3 (USB-C) 轉 Thunderbolt 2 轉接頭 </a:t>
            </a:r>
            <a:endParaRPr sz="9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07" name="Shape 6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490" y="2007255"/>
            <a:ext cx="3144625" cy="28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Shape 608"/>
          <p:cNvSpPr txBox="1"/>
          <p:nvPr/>
        </p:nvSpPr>
        <p:spPr>
          <a:xfrm>
            <a:off x="3342851" y="1922513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400"/>
              </a:spcBef>
            </a:pPr>
            <a:r>
              <a:rPr lang="zh-TW" sz="19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</a:t>
            </a:r>
            <a:r>
              <a:rPr lang="en-US" altLang="zh-TW" sz="19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9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Windows 掛載 T</a:t>
            </a:r>
            <a:r>
              <a:rPr lang="en-US" altLang="zh-TW" sz="19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</a:t>
            </a:r>
            <a:r>
              <a:rPr lang="zh-TW" sz="19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S-882ST3 上的 SanDisk </a:t>
            </a:r>
            <a:r>
              <a:rPr lang="en-US" altLang="zh-TW" sz="19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19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9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Extrem</a:t>
            </a:r>
            <a:r>
              <a:rPr lang="zh-TW" sz="1900" b="1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e900</a:t>
            </a:r>
            <a:r>
              <a:rPr lang="zh-TW" altLang="zh-TW" sz="180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，</a:t>
            </a:r>
            <a:r>
              <a:rPr lang="zh-TW" sz="1900" b="1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寫入</a:t>
            </a:r>
            <a:r>
              <a:rPr lang="zh-TW" sz="19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速度可達</a:t>
            </a:r>
            <a:r>
              <a:rPr lang="zh-TW" sz="19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700MB/s </a:t>
            </a:r>
            <a:r>
              <a:rPr lang="en-US" altLang="zh-TW" sz="12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2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有系統快取</a:t>
            </a:r>
            <a:r>
              <a:rPr lang="en-US" altLang="zh-TW" sz="12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12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09" name="Shape 6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4295" y="2852765"/>
            <a:ext cx="1816400" cy="126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Shape 6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5525" y="3397969"/>
            <a:ext cx="1570050" cy="1570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Shape 255"/>
          <p:cNvGrpSpPr/>
          <p:nvPr/>
        </p:nvGrpSpPr>
        <p:grpSpPr>
          <a:xfrm>
            <a:off x="3072809" y="2699081"/>
            <a:ext cx="4230948" cy="1066368"/>
            <a:chOff x="3864506" y="1322075"/>
            <a:chExt cx="4230948" cy="1066368"/>
          </a:xfrm>
        </p:grpSpPr>
        <p:sp>
          <p:nvSpPr>
            <p:cNvPr id="15" name="Shape 256"/>
            <p:cNvSpPr/>
            <p:nvPr/>
          </p:nvSpPr>
          <p:spPr>
            <a:xfrm rot="5216876">
              <a:off x="7151864" y="1909992"/>
              <a:ext cx="627388" cy="329514"/>
            </a:xfrm>
            <a:prstGeom prst="rightArrow">
              <a:avLst>
                <a:gd name="adj1" fmla="val 20034"/>
                <a:gd name="adj2" fmla="val 48411"/>
              </a:avLst>
            </a:prstGeom>
            <a:solidFill>
              <a:srgbClr val="0097A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6" name="Shape 257"/>
            <p:cNvGrpSpPr/>
            <p:nvPr/>
          </p:nvGrpSpPr>
          <p:grpSpPr>
            <a:xfrm>
              <a:off x="3864506" y="1322075"/>
              <a:ext cx="4230948" cy="652992"/>
              <a:chOff x="3345156" y="1617975"/>
              <a:chExt cx="4230948" cy="652992"/>
            </a:xfrm>
          </p:grpSpPr>
          <p:sp>
            <p:nvSpPr>
              <p:cNvPr id="17" name="Shape 258"/>
              <p:cNvSpPr/>
              <p:nvPr/>
            </p:nvSpPr>
            <p:spPr>
              <a:xfrm>
                <a:off x="3971904" y="1617975"/>
                <a:ext cx="3604200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CCCCCC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" name="Shape 259"/>
              <p:cNvSpPr/>
              <p:nvPr/>
            </p:nvSpPr>
            <p:spPr>
              <a:xfrm>
                <a:off x="3345156" y="1714767"/>
                <a:ext cx="4007594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0097A7"/>
              </a:solidFill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" name="Shape 260"/>
              <p:cNvSpPr txBox="1"/>
              <p:nvPr/>
            </p:nvSpPr>
            <p:spPr>
              <a:xfrm>
                <a:off x="3494012" y="1673765"/>
                <a:ext cx="3745665" cy="4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en-US" altLang="zh-TW" sz="15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Thunderbolt3 </a:t>
                </a:r>
                <a:r>
                  <a:rPr lang="zh-TW" altLang="en-US" sz="15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與 </a:t>
                </a:r>
                <a:r>
                  <a:rPr lang="en-US" altLang="zh-TW" sz="15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USB 3.1 Type C </a:t>
                </a:r>
                <a:r>
                  <a:rPr lang="zh-TW" altLang="en-US" sz="15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接頭</a:t>
                </a:r>
                <a:r>
                  <a:rPr lang="zh-TW" altLang="en-US" sz="15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相同</a:t>
                </a:r>
                <a:r>
                  <a:rPr lang="zh-TW" altLang="en-US" sz="15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，</a:t>
                </a:r>
                <a:r>
                  <a:rPr lang="zh-TW" altLang="en-US" sz="15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有</a:t>
                </a:r>
                <a:r>
                  <a:rPr lang="zh-TW" altLang="en-US" sz="15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閃電符號即為 </a:t>
                </a:r>
                <a:r>
                  <a:rPr lang="en-US" altLang="zh-TW" sz="15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Thunderbolt</a:t>
                </a:r>
                <a:endParaRPr lang="en-US" sz="15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  <p:grpSp>
        <p:nvGrpSpPr>
          <p:cNvPr id="20" name="群組 19"/>
          <p:cNvGrpSpPr/>
          <p:nvPr/>
        </p:nvGrpSpPr>
        <p:grpSpPr>
          <a:xfrm>
            <a:off x="-568291" y="1245297"/>
            <a:ext cx="9409148" cy="707741"/>
            <a:chOff x="4857752" y="1337487"/>
            <a:chExt cx="2329260" cy="511841"/>
          </a:xfrm>
        </p:grpSpPr>
        <p:sp>
          <p:nvSpPr>
            <p:cNvPr id="21" name="平行四邊形 2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860403" y="1268301"/>
            <a:ext cx="8435280" cy="70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2000"/>
            </a:pP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Thunderbolt3 機種</a:t>
            </a:r>
            <a:r>
              <a:rPr lang="zh-TW" sz="19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同時可支援 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Thunderbolt</a:t>
            </a:r>
            <a:r>
              <a:rPr lang="zh-TW" sz="19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與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9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 3.1 Type C </a:t>
            </a:r>
            <a:br>
              <a:rPr lang="zh-TW" sz="19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9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外接儲存</a:t>
            </a:r>
            <a:r>
              <a:rPr lang="zh-TW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裝置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達 </a:t>
            </a:r>
            <a:r>
              <a:rPr lang="zh-TW" sz="19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 3.1 Gen</a:t>
            </a:r>
            <a:r>
              <a:rPr lang="zh-TW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en-US" altLang="zh-TW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速度</a:t>
            </a:r>
            <a:endParaRPr sz="19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JhengHei"/>
              <a:buChar char="■"/>
            </a:pPr>
            <a:endParaRPr sz="2000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zh-TW" altLang="en-US" sz="2000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000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 descr="https://previews.123rf.com/images/ideyweb/ideyweb1512/ideyweb151200026/49870972-flat-line-design-concept-for-investment-finance-banking-market-data-analytics-strategic-management-s-Stock-Photo.jp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58210" y="1600804"/>
            <a:ext cx="5416827" cy="3125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8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-32" y="214296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彈性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擴充</a:t>
            </a:r>
            <a:r>
              <a:rPr lang="zh-TW" sz="5000" dirty="0">
                <a:latin typeface="Microsoft JhengHei"/>
                <a:ea typeface="Microsoft JhengHei"/>
                <a:cs typeface="Microsoft JhengHei"/>
                <a:sym typeface="Microsoft JhengHei"/>
              </a:rPr>
              <a:t>非常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重要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213694" y="3346383"/>
            <a:ext cx="2570570" cy="1008112"/>
          </a:xfrm>
          <a:prstGeom prst="wedgeRectCallout">
            <a:avLst>
              <a:gd name="adj1" fmla="val 70527"/>
              <a:gd name="adj2" fmla="val -16005"/>
            </a:avLst>
          </a:prstGeom>
          <a:solidFill>
            <a:srgbClr val="0097A7"/>
          </a:solidFill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88900" lvl="0"/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一位 IT 管理者需要規劃擴充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計畫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守護</a:t>
            </a:r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公司穩健成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</a:t>
            </a:r>
            <a:r>
              <a:rPr lang="zh-TW" altLang="en-US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sz="18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7"/>
          <p:cNvGrpSpPr/>
          <p:nvPr/>
        </p:nvGrpSpPr>
        <p:grpSpPr>
          <a:xfrm>
            <a:off x="-1405196" y="1226227"/>
            <a:ext cx="7284181" cy="736752"/>
            <a:chOff x="4857752" y="1337487"/>
            <a:chExt cx="2329260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282630" y="1267844"/>
            <a:ext cx="7143800" cy="76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</a:pP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根據統計，中小企業用戶購入 8 盤位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以上</a:t>
            </a:r>
            <a:r>
              <a:rPr lang="zh-TW" altLang="en-US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b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有接近 5 成的客戶不會一</a:t>
            </a:r>
            <a:r>
              <a:rPr lang="zh-TW" sz="19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開始就裝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滿所有磁碟</a:t>
            </a:r>
            <a:r>
              <a:rPr lang="zh-TW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19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11"/>
          <p:cNvGrpSpPr/>
          <p:nvPr/>
        </p:nvGrpSpPr>
        <p:grpSpPr>
          <a:xfrm>
            <a:off x="-1466464" y="2024676"/>
            <a:ext cx="6947894" cy="479985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5" name="Shape 100"/>
          <p:cNvSpPr txBox="1">
            <a:spLocks/>
          </p:cNvSpPr>
          <p:nvPr/>
        </p:nvSpPr>
        <p:spPr>
          <a:xfrm>
            <a:off x="249452" y="2077278"/>
            <a:ext cx="5028194" cy="43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主要考量為公司或部門預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算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kumimoji="0" lang="zh-TW" alt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" name="群組 15"/>
          <p:cNvGrpSpPr/>
          <p:nvPr/>
        </p:nvGrpSpPr>
        <p:grpSpPr>
          <a:xfrm>
            <a:off x="-946312" y="2559722"/>
            <a:ext cx="6144472" cy="479985"/>
            <a:chOff x="4857752" y="1337487"/>
            <a:chExt cx="2329260" cy="511841"/>
          </a:xfrm>
        </p:grpSpPr>
        <p:sp>
          <p:nvSpPr>
            <p:cNvPr id="17" name="平行四邊形 1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1" name="Shape 100"/>
          <p:cNvSpPr txBox="1">
            <a:spLocks/>
          </p:cNvSpPr>
          <p:nvPr/>
        </p:nvSpPr>
        <p:spPr>
          <a:xfrm>
            <a:off x="236233" y="2568211"/>
            <a:ext cx="7143800" cy="53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ts val="2000"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但當公司成長，資料擴充問題也隨之而來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7" name="Shape 9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766091" y="2966821"/>
            <a:ext cx="2133896" cy="21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32"/>
          <p:cNvSpPr/>
          <p:nvPr/>
        </p:nvSpPr>
        <p:spPr>
          <a:xfrm>
            <a:off x="-49701" y="3096039"/>
            <a:ext cx="9248361" cy="194310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92"/>
          <p:cNvSpPr txBox="1"/>
          <p:nvPr/>
        </p:nvSpPr>
        <p:spPr>
          <a:xfrm>
            <a:off x="945275" y="3478699"/>
            <a:ext cx="7279352" cy="1431239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6" name="Shape 616"/>
          <p:cNvSpPr txBox="1">
            <a:spLocks noGrp="1"/>
          </p:cNvSpPr>
          <p:nvPr>
            <p:ph type="title"/>
          </p:nvPr>
        </p:nvSpPr>
        <p:spPr>
          <a:xfrm>
            <a:off x="0" y="332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眾志成城，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多台 NAS 同心協力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8" name="Shape 618"/>
          <p:cNvSpPr txBox="1"/>
          <p:nvPr/>
        </p:nvSpPr>
        <p:spPr>
          <a:xfrm>
            <a:off x="3044415" y="-1346803"/>
            <a:ext cx="871296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解決方案: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icrosoft JhengHei"/>
              <a:buChar char="■"/>
            </a:pPr>
            <a:r>
              <a:rPr 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遠端磁碟 iSCSI 啟動器 與 QNAP Virtual JBOD</a:t>
            </a:r>
            <a:endParaRPr sz="22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19" name="Shape 619"/>
          <p:cNvCxnSpPr/>
          <p:nvPr/>
        </p:nvCxnSpPr>
        <p:spPr>
          <a:xfrm>
            <a:off x="3228599" y="4300141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0" name="Shape 620"/>
          <p:cNvCxnSpPr/>
          <p:nvPr/>
        </p:nvCxnSpPr>
        <p:spPr>
          <a:xfrm>
            <a:off x="3274806" y="4300141"/>
            <a:ext cx="4025157" cy="0"/>
          </a:xfrm>
          <a:prstGeom prst="straightConnector1">
            <a:avLst/>
          </a:prstGeom>
          <a:noFill/>
          <a:ln w="38100" cap="flat" cmpd="sng">
            <a:solidFill>
              <a:srgbClr val="D955D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21" name="Shape 621"/>
          <p:cNvCxnSpPr/>
          <p:nvPr/>
        </p:nvCxnSpPr>
        <p:spPr>
          <a:xfrm>
            <a:off x="2336157" y="4300141"/>
            <a:ext cx="1344604" cy="0"/>
          </a:xfrm>
          <a:prstGeom prst="straightConnector1">
            <a:avLst/>
          </a:prstGeom>
          <a:noFill/>
          <a:ln w="762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2" name="Shape 622"/>
          <p:cNvCxnSpPr/>
          <p:nvPr/>
        </p:nvCxnSpPr>
        <p:spPr>
          <a:xfrm>
            <a:off x="2382364" y="4300141"/>
            <a:ext cx="1784884" cy="0"/>
          </a:xfrm>
          <a:prstGeom prst="straightConnector1">
            <a:avLst/>
          </a:prstGeom>
          <a:noFill/>
          <a:ln w="38100" cap="flat" cmpd="sng">
            <a:solidFill>
              <a:srgbClr val="B6DDE7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623" name="Shape 6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6384" y="3839045"/>
            <a:ext cx="2235756" cy="72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50002" y="3655090"/>
            <a:ext cx="1147657" cy="93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2261" y="3706824"/>
            <a:ext cx="1901650" cy="118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6528" y="3551845"/>
            <a:ext cx="772141" cy="51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/>
          <p:cNvPicPr preferRelativeResize="0"/>
          <p:nvPr/>
        </p:nvPicPr>
        <p:blipFill rotWithShape="1">
          <a:blip r:embed="rId7">
            <a:alphaModFix/>
          </a:blip>
          <a:srcRect l="14199" t="17401" r="15815" b="22553"/>
          <a:stretch/>
        </p:blipFill>
        <p:spPr>
          <a:xfrm>
            <a:off x="2649308" y="3546899"/>
            <a:ext cx="765176" cy="54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Shape 631" descr="資料夾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4587" y="4440265"/>
            <a:ext cx="403140" cy="299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群組 18"/>
          <p:cNvGrpSpPr/>
          <p:nvPr/>
        </p:nvGrpSpPr>
        <p:grpSpPr>
          <a:xfrm>
            <a:off x="-536713" y="1250270"/>
            <a:ext cx="9409148" cy="787835"/>
            <a:chOff x="4857752" y="1337487"/>
            <a:chExt cx="2329260" cy="511841"/>
          </a:xfrm>
        </p:grpSpPr>
        <p:sp>
          <p:nvSpPr>
            <p:cNvPr id="20" name="平行四邊形 1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2" name="Shape 617"/>
          <p:cNvSpPr txBox="1">
            <a:spLocks/>
          </p:cNvSpPr>
          <p:nvPr/>
        </p:nvSpPr>
        <p:spPr>
          <a:xfrm>
            <a:off x="1121017" y="1281266"/>
            <a:ext cx="7913113" cy="274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70C0"/>
              </a:buClr>
              <a:buSzPts val="2200"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情境：事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業越趨穩定</a:t>
            </a:r>
            <a:r>
              <a:rPr lang="zh-TW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Jack</a:t>
            </a:r>
            <a:r>
              <a:rPr lang="zh-TW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突破與諸多主播合作</a:t>
            </a:r>
            <a:r>
              <a:rPr lang="zh-TW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但他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發現</a:t>
            </a:r>
            <a:endParaRPr kumimoji="0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buClr>
                <a:srgbClr val="0070C0"/>
              </a:buClr>
              <a:buSzPts val="2200"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整櫃 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並不是每一台的空間都做到完整利用。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716096" y="2147512"/>
            <a:ext cx="3468322" cy="1201973"/>
            <a:chOff x="500036" y="2285998"/>
            <a:chExt cx="3468322" cy="1201973"/>
          </a:xfrm>
        </p:grpSpPr>
        <p:sp>
          <p:nvSpPr>
            <p:cNvPr id="24" name="平行四邊形 23"/>
            <p:cNvSpPr/>
            <p:nvPr/>
          </p:nvSpPr>
          <p:spPr>
            <a:xfrm>
              <a:off x="593991" y="2645027"/>
              <a:ext cx="3374367" cy="842944"/>
            </a:xfrm>
            <a:prstGeom prst="parallelogram">
              <a:avLst>
                <a:gd name="adj" fmla="val 5343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5" name="群組 12"/>
            <p:cNvGrpSpPr/>
            <p:nvPr/>
          </p:nvGrpSpPr>
          <p:grpSpPr>
            <a:xfrm>
              <a:off x="500036" y="2285998"/>
              <a:ext cx="2280579" cy="489618"/>
              <a:chOff x="4857753" y="1337487"/>
              <a:chExt cx="2253304" cy="501147"/>
            </a:xfrm>
          </p:grpSpPr>
          <p:sp>
            <p:nvSpPr>
              <p:cNvPr id="27" name="平行四邊形 26"/>
              <p:cNvSpPr/>
              <p:nvPr/>
            </p:nvSpPr>
            <p:spPr>
              <a:xfrm>
                <a:off x="4857753" y="1357305"/>
                <a:ext cx="1855622" cy="432205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26" name="Shape 163"/>
            <p:cNvSpPr txBox="1">
              <a:spLocks/>
            </p:cNvSpPr>
            <p:nvPr/>
          </p:nvSpPr>
          <p:spPr>
            <a:xfrm>
              <a:off x="755862" y="2285998"/>
              <a:ext cx="1625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使用需求</a:t>
              </a:r>
              <a:r>
                <a:rPr lang="en-US" altLang="zh-TW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: </a:t>
              </a:r>
            </a:p>
          </p:txBody>
        </p:sp>
      </p:grpSp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1180844" y="2550169"/>
            <a:ext cx="4156515" cy="55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有多台 QNAP NAS</a:t>
            </a:r>
            <a:r>
              <a:rPr lang="zh-TW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lang="en-US" altLang="zh-TW" sz="1900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分享彼此的空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間</a:t>
            </a:r>
            <a:r>
              <a:rPr lang="zh-TW" altLang="en-US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sz="19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4655305" y="2140888"/>
            <a:ext cx="3768144" cy="1201973"/>
            <a:chOff x="500036" y="2285998"/>
            <a:chExt cx="3768144" cy="1201973"/>
          </a:xfrm>
        </p:grpSpPr>
        <p:sp>
          <p:nvSpPr>
            <p:cNvPr id="30" name="平行四邊形 29"/>
            <p:cNvSpPr/>
            <p:nvPr/>
          </p:nvSpPr>
          <p:spPr>
            <a:xfrm>
              <a:off x="593992" y="2645027"/>
              <a:ext cx="3674188" cy="842944"/>
            </a:xfrm>
            <a:prstGeom prst="parallelogram">
              <a:avLst>
                <a:gd name="adj" fmla="val 5343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群組 12"/>
            <p:cNvGrpSpPr/>
            <p:nvPr/>
          </p:nvGrpSpPr>
          <p:grpSpPr>
            <a:xfrm>
              <a:off x="500036" y="2285998"/>
              <a:ext cx="2280579" cy="489618"/>
              <a:chOff x="4857753" y="1337487"/>
              <a:chExt cx="2253304" cy="501147"/>
            </a:xfrm>
          </p:grpSpPr>
          <p:sp>
            <p:nvSpPr>
              <p:cNvPr id="33" name="平行四邊形 32"/>
              <p:cNvSpPr/>
              <p:nvPr/>
            </p:nvSpPr>
            <p:spPr>
              <a:xfrm>
                <a:off x="4857753" y="1357305"/>
                <a:ext cx="1855622" cy="432205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32" name="Shape 163"/>
            <p:cNvSpPr txBox="1">
              <a:spLocks/>
            </p:cNvSpPr>
            <p:nvPr/>
          </p:nvSpPr>
          <p:spPr>
            <a:xfrm>
              <a:off x="755862" y="2285998"/>
              <a:ext cx="1625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解決方案</a:t>
              </a:r>
              <a:r>
                <a:rPr lang="en-US" altLang="zh-TW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:</a:t>
              </a:r>
            </a:p>
          </p:txBody>
        </p:sp>
      </p:grpSp>
      <p:sp>
        <p:nvSpPr>
          <p:cNvPr id="35" name="Shape 617"/>
          <p:cNvSpPr txBox="1">
            <a:spLocks/>
          </p:cNvSpPr>
          <p:nvPr/>
        </p:nvSpPr>
        <p:spPr>
          <a:xfrm>
            <a:off x="5189633" y="2543545"/>
            <a:ext cx="4156515" cy="55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遠端磁碟 </a:t>
            </a:r>
            <a:r>
              <a:rPr lang="en-US" altLang="zh-TW" sz="19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啟動器 </a:t>
            </a:r>
            <a:endParaRPr lang="en-US" altLang="zh-TW" sz="19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440"/>
              </a:spcBef>
              <a:buClr>
                <a:schemeClr val="dk1"/>
              </a:buClr>
              <a:buSzPts val="2200"/>
            </a:pPr>
            <a:r>
              <a:rPr lang="zh-TW" altLang="en-US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 </a:t>
            </a:r>
            <a:r>
              <a:rPr lang="en-US" alt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Virtual JBOD</a:t>
            </a:r>
            <a:endParaRPr kumimoji="0" lang="zh-TW" altLang="en-US" sz="1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" name="Shape 93"/>
          <p:cNvSpPr txBox="1"/>
          <p:nvPr/>
        </p:nvSpPr>
        <p:spPr>
          <a:xfrm>
            <a:off x="1364846" y="4604889"/>
            <a:ext cx="742251" cy="205651"/>
          </a:xfrm>
          <a:prstGeom prst="rect">
            <a:avLst/>
          </a:prstGeom>
          <a:solidFill>
            <a:srgbClr val="351C75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6" name="Shape 626"/>
          <p:cNvSpPr txBox="1"/>
          <p:nvPr/>
        </p:nvSpPr>
        <p:spPr>
          <a:xfrm>
            <a:off x="1391872" y="4602539"/>
            <a:ext cx="1010130" cy="204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r>
              <a:rPr lang="zh-TW" sz="1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TVS-882</a:t>
            </a:r>
            <a:endParaRPr sz="1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93"/>
          <p:cNvSpPr txBox="1"/>
          <p:nvPr/>
        </p:nvSpPr>
        <p:spPr>
          <a:xfrm>
            <a:off x="3950810" y="4548565"/>
            <a:ext cx="1088331" cy="205651"/>
          </a:xfrm>
          <a:prstGeom prst="rect">
            <a:avLst/>
          </a:prstGeom>
          <a:solidFill>
            <a:srgbClr val="351C75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" name="Shape 93"/>
          <p:cNvSpPr txBox="1"/>
          <p:nvPr/>
        </p:nvSpPr>
        <p:spPr>
          <a:xfrm>
            <a:off x="6428961" y="4551880"/>
            <a:ext cx="1288774" cy="205651"/>
          </a:xfrm>
          <a:prstGeom prst="rect">
            <a:avLst/>
          </a:prstGeom>
          <a:solidFill>
            <a:srgbClr val="351C75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7" name="Shape 627"/>
          <p:cNvSpPr txBox="1"/>
          <p:nvPr/>
        </p:nvSpPr>
        <p:spPr>
          <a:xfrm>
            <a:off x="6203999" y="4531228"/>
            <a:ext cx="1735242" cy="23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r>
              <a:rPr lang="zh-TW" sz="1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REXP-1220U-RP#1</a:t>
            </a:r>
            <a:endParaRPr sz="1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Shape 628"/>
          <p:cNvSpPr txBox="1"/>
          <p:nvPr/>
        </p:nvSpPr>
        <p:spPr>
          <a:xfrm>
            <a:off x="3463780" y="4555215"/>
            <a:ext cx="2075117" cy="19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r>
              <a:rPr lang="zh-TW" sz="1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TS-1263U-RP</a:t>
            </a:r>
            <a:endParaRPr sz="1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>
            <a:spLocks noGrp="1"/>
          </p:cNvSpPr>
          <p:nvPr>
            <p:ph type="title"/>
          </p:nvPr>
        </p:nvSpPr>
        <p:spPr>
          <a:xfrm>
            <a:off x="0" y="404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dirty="0"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 獨有 iSCSI 啟動器掛載各家儲存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37777" y="3334604"/>
            <a:ext cx="5917692" cy="1777203"/>
            <a:chOff x="592441" y="2872408"/>
            <a:chExt cx="5917692" cy="1777203"/>
          </a:xfrm>
        </p:grpSpPr>
        <p:sp>
          <p:nvSpPr>
            <p:cNvPr id="10" name="Shape 92"/>
            <p:cNvSpPr txBox="1"/>
            <p:nvPr/>
          </p:nvSpPr>
          <p:spPr>
            <a:xfrm>
              <a:off x="592441" y="2872408"/>
              <a:ext cx="5917692" cy="1436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638" name="Shape 638"/>
            <p:cNvPicPr preferRelativeResize="0"/>
            <p:nvPr/>
          </p:nvPicPr>
          <p:blipFill rotWithShape="1">
            <a:blip r:embed="rId3">
              <a:alphaModFix/>
            </a:blip>
            <a:srcRect t="22405" r="32441" b="59805"/>
            <a:stretch/>
          </p:blipFill>
          <p:spPr>
            <a:xfrm>
              <a:off x="685040" y="2954351"/>
              <a:ext cx="2351042" cy="563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Shape 639"/>
            <p:cNvPicPr preferRelativeResize="0"/>
            <p:nvPr/>
          </p:nvPicPr>
          <p:blipFill rotWithShape="1">
            <a:blip r:embed="rId4">
              <a:alphaModFix/>
            </a:blip>
            <a:srcRect t="16289"/>
            <a:stretch/>
          </p:blipFill>
          <p:spPr>
            <a:xfrm>
              <a:off x="3059832" y="2931790"/>
              <a:ext cx="2244520" cy="681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Shape 640"/>
            <p:cNvPicPr preferRelativeResize="0"/>
            <p:nvPr/>
          </p:nvPicPr>
          <p:blipFill rotWithShape="1">
            <a:blip r:embed="rId5">
              <a:alphaModFix/>
            </a:blip>
            <a:srcRect l="10037" t="10177" r="8415" b="10918"/>
            <a:stretch/>
          </p:blipFill>
          <p:spPr>
            <a:xfrm>
              <a:off x="685040" y="3678903"/>
              <a:ext cx="1835838" cy="50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Shape 6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08104" y="2931790"/>
              <a:ext cx="761540" cy="761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Shape 6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75856" y="3723878"/>
              <a:ext cx="1556864" cy="429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Shape 643"/>
            <p:cNvSpPr txBox="1"/>
            <p:nvPr/>
          </p:nvSpPr>
          <p:spPr>
            <a:xfrm>
              <a:off x="782237" y="4341811"/>
              <a:ext cx="3816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商標為各公司所有</a:t>
              </a:r>
              <a:endParaRPr sz="1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2" name="Shape 92"/>
          <p:cNvSpPr txBox="1"/>
          <p:nvPr/>
        </p:nvSpPr>
        <p:spPr>
          <a:xfrm>
            <a:off x="518046" y="1318788"/>
            <a:ext cx="8213476" cy="450379"/>
          </a:xfrm>
          <a:prstGeom prst="rect">
            <a:avLst/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179388" lvl="0"/>
            <a:r>
              <a:rPr lang="en-US" altLang="zh-TW" sz="1900" b="1" dirty="0" err="1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啟動器與目標端為產業標準協定</a:t>
            </a:r>
          </a:p>
        </p:txBody>
      </p:sp>
      <p:sp>
        <p:nvSpPr>
          <p:cNvPr id="13" name="Shape 92"/>
          <p:cNvSpPr txBox="1"/>
          <p:nvPr/>
        </p:nvSpPr>
        <p:spPr>
          <a:xfrm>
            <a:off x="531299" y="1878477"/>
            <a:ext cx="8195253" cy="760350"/>
          </a:xfrm>
          <a:prstGeom prst="rect">
            <a:avLst/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179388" lvl="0"/>
            <a:r>
              <a:rPr lang="en-US" altLang="zh-TW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sz="1900" b="1" dirty="0" err="1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啟動器相容 </a:t>
            </a:r>
            <a:r>
              <a:rPr lang="en-US" altLang="zh-TW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EMC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900" b="1" dirty="0" err="1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NetApp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900" b="1" dirty="0" err="1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Synology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QSAN </a:t>
            </a:r>
            <a:r>
              <a:rPr lang="zh-TW" altLang="en-US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等廠商 </a:t>
            </a:r>
            <a:r>
              <a:rPr lang="en-US" altLang="zh-TW" sz="1900" b="1" dirty="0" err="1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目標端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可以直接掛載不需特殊修改軟體</a:t>
            </a:r>
          </a:p>
        </p:txBody>
      </p:sp>
      <p:sp>
        <p:nvSpPr>
          <p:cNvPr id="15" name="Shape 92"/>
          <p:cNvSpPr txBox="1"/>
          <p:nvPr/>
        </p:nvSpPr>
        <p:spPr>
          <a:xfrm>
            <a:off x="531298" y="2743418"/>
            <a:ext cx="8213476" cy="450379"/>
          </a:xfrm>
          <a:prstGeom prst="rect">
            <a:avLst/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179388" lvl="0"/>
            <a:r>
              <a:rPr lang="zh-TW" altLang="en-US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活用閒置的儲存設備空間</a:t>
            </a:r>
            <a:r>
              <a:rPr lang="zh-TW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同時享受 </a:t>
            </a:r>
            <a:r>
              <a:rPr lang="en-US" altLang="zh-TW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</a:t>
            </a:r>
            <a:r>
              <a:rPr lang="zh-TW" altLang="en-US" sz="19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智慧化功能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074275" y="1184122"/>
            <a:ext cx="7124004" cy="429261"/>
            <a:chOff x="4798388" y="1337487"/>
            <a:chExt cx="2388624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1072281" y="1672882"/>
            <a:ext cx="7145127" cy="429261"/>
            <a:chOff x="4798388" y="1337487"/>
            <a:chExt cx="2388624" cy="511841"/>
          </a:xfrm>
        </p:grpSpPr>
        <p:sp>
          <p:nvSpPr>
            <p:cNvPr id="12" name="平行四邊形 11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7" name="Shape 232"/>
          <p:cNvSpPr/>
          <p:nvPr/>
        </p:nvSpPr>
        <p:spPr>
          <a:xfrm>
            <a:off x="0" y="2623930"/>
            <a:ext cx="9144000" cy="2266121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Shape 648"/>
          <p:cNvSpPr txBox="1">
            <a:spLocks noGrp="1"/>
          </p:cNvSpPr>
          <p:nvPr>
            <p:ph type="title"/>
          </p:nvPr>
        </p:nvSpPr>
        <p:spPr>
          <a:xfrm>
            <a:off x="0" y="260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啟用遠端磁碟 1 2 3 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1066078" y="2163212"/>
            <a:ext cx="7139256" cy="429261"/>
            <a:chOff x="4798388" y="1337487"/>
            <a:chExt cx="2388624" cy="511841"/>
          </a:xfrm>
        </p:grpSpPr>
        <p:sp>
          <p:nvSpPr>
            <p:cNvPr id="15" name="平行四邊形 14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650" name="Shape 6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626" y="2701066"/>
            <a:ext cx="4464496" cy="2279845"/>
          </a:xfrm>
          <a:prstGeom prst="round2DiagRect">
            <a:avLst>
              <a:gd name="adj1" fmla="val 773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1" name="Shape 6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8969" y="2656337"/>
            <a:ext cx="4320481" cy="2282262"/>
          </a:xfrm>
          <a:prstGeom prst="rect">
            <a:avLst/>
          </a:prstGeom>
          <a:noFill/>
          <a:ln w="9525" cap="flat" cmpd="sng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Shape 649"/>
          <p:cNvSpPr txBox="1">
            <a:spLocks/>
          </p:cNvSpPr>
          <p:nvPr/>
        </p:nvSpPr>
        <p:spPr>
          <a:xfrm>
            <a:off x="1402285" y="1218391"/>
            <a:ext cx="8435280" cy="37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tabLst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在欲分享空間的伺服器先設定完成 </a:t>
            </a:r>
            <a:r>
              <a:rPr kumimoji="0" lang="en-US" altLang="zh-TW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LUN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與 </a:t>
            </a:r>
            <a:r>
              <a:rPr kumimoji="0" lang="en-US" altLang="zh-TW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目標</a:t>
            </a:r>
          </a:p>
        </p:txBody>
      </p:sp>
      <p:sp>
        <p:nvSpPr>
          <p:cNvPr id="18" name="Shape 649"/>
          <p:cNvSpPr txBox="1">
            <a:spLocks/>
          </p:cNvSpPr>
          <p:nvPr/>
        </p:nvSpPr>
        <p:spPr>
          <a:xfrm>
            <a:off x="1412225" y="1656618"/>
            <a:ext cx="6697588" cy="60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tabLst/>
              <a:defRPr/>
            </a:pP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儲存與快照總管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遠端磁碟 </a:t>
            </a:r>
            <a:r>
              <a: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&gt;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新建虛擬磁碟</a:t>
            </a:r>
          </a:p>
        </p:txBody>
      </p:sp>
      <p:sp>
        <p:nvSpPr>
          <p:cNvPr id="649" name="Shape 649"/>
          <p:cNvSpPr txBox="1">
            <a:spLocks noGrp="1"/>
          </p:cNvSpPr>
          <p:nvPr>
            <p:ph type="body" idx="1"/>
          </p:nvPr>
        </p:nvSpPr>
        <p:spPr>
          <a:xfrm>
            <a:off x="1413883" y="2147550"/>
            <a:ext cx="8435280" cy="48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依照</a:t>
            </a:r>
            <a:r>
              <a:rPr lang="zh-TW" sz="19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精靈的指示輸入遠端伺服器資訊並獲得虛擬磁碟</a:t>
            </a:r>
            <a:endParaRPr sz="19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488" y="1240731"/>
            <a:ext cx="500066" cy="501499"/>
          </a:xfrm>
          <a:prstGeom prst="rect">
            <a:avLst/>
          </a:prstGeom>
          <a:noFill/>
        </p:spPr>
      </p:pic>
      <p:pic>
        <p:nvPicPr>
          <p:cNvPr id="20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68486" y="1719530"/>
            <a:ext cx="500065" cy="501498"/>
          </a:xfrm>
          <a:prstGeom prst="rect">
            <a:avLst/>
          </a:prstGeom>
          <a:noFill/>
        </p:spPr>
      </p:pic>
      <p:pic>
        <p:nvPicPr>
          <p:cNvPr id="21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868487" y="2187697"/>
            <a:ext cx="500065" cy="501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2"/>
          <p:cNvSpPr/>
          <p:nvPr/>
        </p:nvSpPr>
        <p:spPr>
          <a:xfrm>
            <a:off x="0" y="1530627"/>
            <a:ext cx="9143999" cy="3140764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134174" y="3192392"/>
            <a:ext cx="5710031" cy="1527035"/>
            <a:chOff x="4857752" y="1337487"/>
            <a:chExt cx="2329260" cy="511841"/>
          </a:xfrm>
        </p:grpSpPr>
        <p:sp>
          <p:nvSpPr>
            <p:cNvPr id="38" name="平行四邊形 3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119259" y="1593852"/>
            <a:ext cx="5710031" cy="1527035"/>
            <a:chOff x="4857752" y="1337487"/>
            <a:chExt cx="2329260" cy="511841"/>
          </a:xfrm>
        </p:grpSpPr>
        <p:sp>
          <p:nvSpPr>
            <p:cNvPr id="34" name="平行四邊形 33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4" name="Shape 92"/>
          <p:cNvSpPr txBox="1"/>
          <p:nvPr/>
        </p:nvSpPr>
        <p:spPr>
          <a:xfrm>
            <a:off x="3703387" y="1416323"/>
            <a:ext cx="5266678" cy="3374335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6" name="Shape 656"/>
          <p:cNvSpPr txBox="1">
            <a:spLocks noGrp="1"/>
          </p:cNvSpPr>
          <p:nvPr>
            <p:ph type="title"/>
          </p:nvPr>
        </p:nvSpPr>
        <p:spPr>
          <a:xfrm>
            <a:off x="0" y="2674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 iSCSI VJBOD 取代 JBOD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1013791" y="3265963"/>
            <a:ext cx="2584180" cy="173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44981"/>
              </a:buClr>
              <a:buSzPts val="2000"/>
            </a:pP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儲存池、擷取快照、使用媒體櫃、用 Qsirch 智慧搜尋等充分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利用閒置 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空間</a:t>
            </a:r>
            <a:endParaRPr sz="18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sz="18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9" name="Shape 659"/>
          <p:cNvSpPr txBox="1"/>
          <p:nvPr/>
        </p:nvSpPr>
        <p:spPr>
          <a:xfrm>
            <a:off x="4447640" y="1934453"/>
            <a:ext cx="982147" cy="34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Container Station</a:t>
            </a:r>
            <a:endParaRPr sz="12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Shape 660"/>
          <p:cNvSpPr txBox="1"/>
          <p:nvPr/>
        </p:nvSpPr>
        <p:spPr>
          <a:xfrm>
            <a:off x="5342197" y="2365086"/>
            <a:ext cx="890988" cy="34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</a:pPr>
            <a:r>
              <a:rPr lang="zh-TW" sz="120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 x 10G SFP+</a:t>
            </a:r>
            <a:endParaRPr sz="1200" b="1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Shape 661"/>
          <p:cNvSpPr txBox="1"/>
          <p:nvPr/>
        </p:nvSpPr>
        <p:spPr>
          <a:xfrm>
            <a:off x="3914610" y="3290967"/>
            <a:ext cx="1377829" cy="392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</a:pPr>
            <a:r>
              <a:rPr lang="zh-TW" sz="120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TS-831X</a:t>
            </a:r>
            <a:endParaRPr sz="1200" b="1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Shape 663"/>
          <p:cNvSpPr txBox="1"/>
          <p:nvPr/>
        </p:nvSpPr>
        <p:spPr>
          <a:xfrm>
            <a:off x="7693245" y="4288753"/>
            <a:ext cx="1067617" cy="267844"/>
          </a:xfrm>
          <a:prstGeom prst="rect">
            <a:avLst/>
          </a:prstGeom>
          <a:solidFill>
            <a:srgbClr val="3B7AE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虛擬儲存池 2</a:t>
            </a:r>
            <a:endParaRPr sz="1100" b="1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664" name="Shape 664"/>
          <p:cNvSpPr txBox="1"/>
          <p:nvPr/>
        </p:nvSpPr>
        <p:spPr>
          <a:xfrm>
            <a:off x="7653068" y="2239007"/>
            <a:ext cx="1092563" cy="257734"/>
          </a:xfrm>
          <a:prstGeom prst="rect">
            <a:avLst/>
          </a:prstGeom>
          <a:solidFill>
            <a:srgbClr val="3185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iSCSI  LUN</a:t>
            </a: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" name="Shape 66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810587" y="2622830"/>
            <a:ext cx="851445" cy="693612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Shape 666"/>
          <p:cNvSpPr txBox="1"/>
          <p:nvPr/>
        </p:nvSpPr>
        <p:spPr>
          <a:xfrm>
            <a:off x="7685930" y="3363517"/>
            <a:ext cx="1064530" cy="257734"/>
          </a:xfrm>
          <a:prstGeom prst="rect">
            <a:avLst/>
          </a:prstGeom>
          <a:solidFill>
            <a:srgbClr val="8C55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虛擬儲存池 1</a:t>
            </a:r>
            <a:endParaRPr sz="1100" b="1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667" name="Shape 667"/>
          <p:cNvPicPr preferRelativeResize="0"/>
          <p:nvPr/>
        </p:nvPicPr>
        <p:blipFill rotWithShape="1">
          <a:blip r:embed="rId4">
            <a:alphaModFix/>
          </a:blip>
          <a:srcRect r="36396"/>
          <a:stretch/>
        </p:blipFill>
        <p:spPr>
          <a:xfrm>
            <a:off x="7823450" y="3678940"/>
            <a:ext cx="607510" cy="59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Shape 668"/>
          <p:cNvPicPr preferRelativeResize="0"/>
          <p:nvPr/>
        </p:nvPicPr>
        <p:blipFill rotWithShape="1">
          <a:blip r:embed="rId5">
            <a:alphaModFix/>
          </a:blip>
          <a:srcRect l="9169" t="5367" r="9013" b="4818"/>
          <a:stretch/>
        </p:blipFill>
        <p:spPr>
          <a:xfrm>
            <a:off x="7707875" y="1630953"/>
            <a:ext cx="936104" cy="57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Shape 669" descr="\\Marketing\Marketing\MarketingMaterials\DM\NAS\Software_Section_brochure\QNAP product icon_20170816-assets\Container_stati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39946" y="1836835"/>
            <a:ext cx="494148" cy="4949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70" name="Shape 670"/>
          <p:cNvCxnSpPr/>
          <p:nvPr/>
        </p:nvCxnSpPr>
        <p:spPr>
          <a:xfrm>
            <a:off x="5221947" y="3144937"/>
            <a:ext cx="2322085" cy="1282596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1" name="Shape 671"/>
          <p:cNvCxnSpPr/>
          <p:nvPr/>
        </p:nvCxnSpPr>
        <p:spPr>
          <a:xfrm rot="10800000" flipH="1">
            <a:off x="5221947" y="2030355"/>
            <a:ext cx="2471298" cy="853633"/>
          </a:xfrm>
          <a:prstGeom prst="bentConnector3">
            <a:avLst>
              <a:gd name="adj1" fmla="val 45560"/>
            </a:avLst>
          </a:prstGeom>
          <a:noFill/>
          <a:ln w="38100" cap="flat" cmpd="sng">
            <a:solidFill>
              <a:srgbClr val="31859B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2" name="Shape 672"/>
          <p:cNvCxnSpPr/>
          <p:nvPr/>
        </p:nvCxnSpPr>
        <p:spPr>
          <a:xfrm rot="10800000" flipH="1">
            <a:off x="5221947" y="3002081"/>
            <a:ext cx="2536788" cy="4820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673" name="Shape 6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5210" y="2412257"/>
            <a:ext cx="1522016" cy="95126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Shape 675"/>
          <p:cNvSpPr/>
          <p:nvPr/>
        </p:nvSpPr>
        <p:spPr>
          <a:xfrm>
            <a:off x="4978474" y="3673073"/>
            <a:ext cx="593465" cy="237718"/>
          </a:xfrm>
          <a:prstGeom prst="roundRect">
            <a:avLst>
              <a:gd name="adj" fmla="val 50000"/>
            </a:avLst>
          </a:prstGeom>
          <a:ln w="1270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RAID</a:t>
            </a:r>
            <a:endParaRPr sz="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Shape 676" descr="分享器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30776" y="2782150"/>
            <a:ext cx="1146008" cy="45222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93"/>
          <p:cNvSpPr txBox="1"/>
          <p:nvPr/>
        </p:nvSpPr>
        <p:spPr>
          <a:xfrm>
            <a:off x="4664636" y="3988662"/>
            <a:ext cx="1606955" cy="35970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2" name="Shape 662"/>
          <p:cNvSpPr txBox="1"/>
          <p:nvPr/>
        </p:nvSpPr>
        <p:spPr>
          <a:xfrm>
            <a:off x="4691776" y="3915761"/>
            <a:ext cx="1682496" cy="52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乙太網路，彈性連線</a:t>
            </a:r>
            <a:endParaRPr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4657903" y="3364149"/>
            <a:ext cx="414282" cy="507142"/>
            <a:chOff x="5587211" y="2951676"/>
            <a:chExt cx="1008112" cy="1234076"/>
          </a:xfrm>
        </p:grpSpPr>
        <p:sp>
          <p:nvSpPr>
            <p:cNvPr id="26" name="Shape 268"/>
            <p:cNvSpPr/>
            <p:nvPr/>
          </p:nvSpPr>
          <p:spPr>
            <a:xfrm>
              <a:off x="5587211" y="3681696"/>
              <a:ext cx="1008112" cy="504056"/>
            </a:xfrm>
            <a:prstGeom prst="flowChartMagneticDisk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Shape 269"/>
            <p:cNvSpPr/>
            <p:nvPr/>
          </p:nvSpPr>
          <p:spPr>
            <a:xfrm>
              <a:off x="5587211" y="3311716"/>
              <a:ext cx="1008112" cy="504056"/>
            </a:xfrm>
            <a:prstGeom prst="flowChartMagneticDisk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Shape 274"/>
            <p:cNvSpPr/>
            <p:nvPr/>
          </p:nvSpPr>
          <p:spPr>
            <a:xfrm>
              <a:off x="5587211" y="2951676"/>
              <a:ext cx="1008112" cy="504056"/>
            </a:xfrm>
            <a:prstGeom prst="flowChartMagneticDisk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Shape 657"/>
          <p:cNvSpPr txBox="1">
            <a:spLocks/>
          </p:cNvSpPr>
          <p:nvPr/>
        </p:nvSpPr>
        <p:spPr>
          <a:xfrm>
            <a:off x="1007164" y="1703861"/>
            <a:ext cx="3528392" cy="1551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ts val="2000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VJBOD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功能連接 </a:t>
            </a:r>
            <a:b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其他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QNAP NAS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直接</a:t>
            </a:r>
            <a:b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建立遠端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LUN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並掛載</a:t>
            </a:r>
            <a:b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成為本機磁碟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232"/>
          <p:cNvSpPr/>
          <p:nvPr/>
        </p:nvSpPr>
        <p:spPr>
          <a:xfrm>
            <a:off x="3235186" y="1530627"/>
            <a:ext cx="5908813" cy="3140764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92"/>
          <p:cNvSpPr txBox="1"/>
          <p:nvPr/>
        </p:nvSpPr>
        <p:spPr>
          <a:xfrm>
            <a:off x="3703387" y="1803199"/>
            <a:ext cx="5266678" cy="2520333"/>
          </a:xfrm>
          <a:prstGeom prst="rect">
            <a:avLst/>
          </a:prstGeom>
          <a:solidFill>
            <a:srgbClr val="EAF1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1" name="Shape 681"/>
          <p:cNvSpPr txBox="1">
            <a:spLocks noGrp="1"/>
          </p:cNvSpPr>
          <p:nvPr>
            <p:ph type="title"/>
          </p:nvPr>
        </p:nvSpPr>
        <p:spPr>
          <a:xfrm>
            <a:off x="6712" y="411478"/>
            <a:ext cx="913728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 JBOD 與 VJBOD 建立超大儲存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3" name="Shape 683"/>
          <p:cNvSpPr/>
          <p:nvPr/>
        </p:nvSpPr>
        <p:spPr>
          <a:xfrm>
            <a:off x="3808337" y="2135051"/>
            <a:ext cx="1864336" cy="46166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Shape 684"/>
          <p:cNvSpPr/>
          <p:nvPr/>
        </p:nvSpPr>
        <p:spPr>
          <a:xfrm>
            <a:off x="3828217" y="2144991"/>
            <a:ext cx="1864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總共超過 </a:t>
            </a:r>
            <a:r>
              <a:rPr lang="zh-TW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PB  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Shape 685"/>
          <p:cNvSpPr/>
          <p:nvPr/>
        </p:nvSpPr>
        <p:spPr>
          <a:xfrm>
            <a:off x="3963882" y="3759596"/>
            <a:ext cx="149730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8TB x 8=64TB  </a:t>
            </a:r>
            <a:endParaRPr sz="105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Shape 686"/>
          <p:cNvSpPr/>
          <p:nvPr/>
        </p:nvSpPr>
        <p:spPr>
          <a:xfrm>
            <a:off x="5491011" y="2773239"/>
            <a:ext cx="800014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USB 3.0</a:t>
            </a:r>
            <a:endParaRPr sz="1050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Shape 687"/>
          <p:cNvSpPr/>
          <p:nvPr/>
        </p:nvSpPr>
        <p:spPr>
          <a:xfrm>
            <a:off x="6954922" y="2957554"/>
            <a:ext cx="193165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JBOD 8TB x 8 x 6 = 384TB</a:t>
            </a:r>
            <a:endParaRPr sz="105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Shape 688"/>
          <p:cNvSpPr/>
          <p:nvPr/>
        </p:nvSpPr>
        <p:spPr>
          <a:xfrm>
            <a:off x="6879526" y="3969881"/>
            <a:ext cx="180327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8TB x 12 x 8 = 768TB</a:t>
            </a:r>
            <a:endParaRPr sz="105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Shape 689"/>
          <p:cNvSpPr/>
          <p:nvPr/>
        </p:nvSpPr>
        <p:spPr>
          <a:xfrm>
            <a:off x="5652559" y="3372879"/>
            <a:ext cx="800014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iSCSI</a:t>
            </a:r>
            <a:endParaRPr sz="105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0" name="Shape 690"/>
          <p:cNvCxnSpPr/>
          <p:nvPr/>
        </p:nvCxnSpPr>
        <p:spPr>
          <a:xfrm>
            <a:off x="5491011" y="3200979"/>
            <a:ext cx="1542600" cy="6573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24406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91" name="Shape 691"/>
          <p:cNvCxnSpPr/>
          <p:nvPr/>
        </p:nvCxnSpPr>
        <p:spPr>
          <a:xfrm rot="10800000" flipH="1">
            <a:off x="5456756" y="2611526"/>
            <a:ext cx="1576800" cy="507600"/>
          </a:xfrm>
          <a:prstGeom prst="bentConnector3">
            <a:avLst>
              <a:gd name="adj1" fmla="val 50001"/>
            </a:avLst>
          </a:prstGeom>
          <a:noFill/>
          <a:ln w="38100" cap="flat" cmpd="sng">
            <a:solidFill>
              <a:srgbClr val="8C55D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2" name="Shape 6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2613" y="2967054"/>
            <a:ext cx="1026812" cy="4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Shape 69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93581" y="2671261"/>
            <a:ext cx="1316993" cy="107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Shape 694" descr="QJBOD Express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5222" y="1953765"/>
            <a:ext cx="1714512" cy="10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Shape 695" descr="QJBOD Express_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8719" y="3407355"/>
            <a:ext cx="2042712" cy="62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圓角化對角線角落矩形 17"/>
          <p:cNvSpPr/>
          <p:nvPr/>
        </p:nvSpPr>
        <p:spPr>
          <a:xfrm>
            <a:off x="144117" y="1447387"/>
            <a:ext cx="3374335" cy="3288610"/>
          </a:xfrm>
          <a:prstGeom prst="round2DiagRect">
            <a:avLst>
              <a:gd name="adj1" fmla="val 10021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23010" y="2732912"/>
            <a:ext cx="3014884" cy="927997"/>
            <a:chOff x="323010" y="59084"/>
            <a:chExt cx="3014884" cy="927997"/>
          </a:xfrm>
        </p:grpSpPr>
        <p:sp>
          <p:nvSpPr>
            <p:cNvPr id="20" name="平行四邊形 19"/>
            <p:cNvSpPr/>
            <p:nvPr/>
          </p:nvSpPr>
          <p:spPr>
            <a:xfrm>
              <a:off x="323010" y="59084"/>
              <a:ext cx="3014884" cy="789539"/>
            </a:xfrm>
            <a:prstGeom prst="parallelogram">
              <a:avLst>
                <a:gd name="adj" fmla="val 0"/>
              </a:avLst>
            </a:prstGeom>
            <a:solidFill>
              <a:schemeClr val="accent6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Shape 682"/>
            <p:cNvSpPr txBox="1">
              <a:spLocks/>
            </p:cNvSpPr>
            <p:nvPr/>
          </p:nvSpPr>
          <p:spPr>
            <a:xfrm>
              <a:off x="344973" y="105807"/>
              <a:ext cx="2876688" cy="881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tabLst/>
                <a:defRPr/>
              </a:pPr>
              <a:r>
                <a:rPr kumimoji="0" lang="zh-TW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同時使用 </a:t>
              </a:r>
              <a:r>
                <a:rPr kumimoji="0" lang="en-US" altLang="zh-TW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8</a:t>
              </a:r>
              <a:r>
                <a:rPr kumimoji="0" lang="zh-TW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 台 </a:t>
              </a:r>
              <a:r>
                <a:rPr kumimoji="0" lang="en-US" altLang="zh-TW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NAS</a:t>
              </a:r>
              <a:r>
                <a:rPr kumimoji="0" lang="zh-TW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 作為</a:t>
              </a:r>
              <a:endParaRPr kumimoji="0" lang="en-US" altLang="zh-TW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tabLst/>
                <a:defRPr/>
              </a:pPr>
              <a:r>
                <a:rPr kumimoji="0" lang="zh-TW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kumimoji="0" lang="en-US" altLang="zh-TW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VJBOD </a:t>
              </a:r>
              <a:r>
                <a:rPr kumimoji="0" lang="zh-TW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虛擬磁碟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26324" y="1730955"/>
            <a:ext cx="3063028" cy="916817"/>
            <a:chOff x="326324" y="2641392"/>
            <a:chExt cx="3063028" cy="916817"/>
          </a:xfrm>
        </p:grpSpPr>
        <p:sp>
          <p:nvSpPr>
            <p:cNvPr id="21" name="平行四邊形 20"/>
            <p:cNvSpPr/>
            <p:nvPr/>
          </p:nvSpPr>
          <p:spPr>
            <a:xfrm>
              <a:off x="326324" y="2641392"/>
              <a:ext cx="3014884" cy="789539"/>
            </a:xfrm>
            <a:prstGeom prst="parallelogram">
              <a:avLst>
                <a:gd name="adj" fmla="val 0"/>
              </a:avLst>
            </a:prstGeom>
            <a:solidFill>
              <a:schemeClr val="accent6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Shape 682"/>
            <p:cNvSpPr txBox="1">
              <a:spLocks/>
            </p:cNvSpPr>
            <p:nvPr/>
          </p:nvSpPr>
          <p:spPr>
            <a:xfrm>
              <a:off x="366807" y="2657069"/>
              <a:ext cx="3022545" cy="901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l" defTabSz="914400" rtl="0" eaLnBrk="1" fontAlgn="auto" latinLnBrk="0" hangingPunct="1"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tabLst/>
                <a:defRPr/>
              </a:pPr>
              <a:r>
                <a:rPr kumimoji="0" lang="zh-TW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一台 </a:t>
              </a:r>
              <a:r>
                <a:rPr kumimoji="0" lang="en-US" altLang="zh-TW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8</a:t>
              </a:r>
              <a:r>
                <a:rPr kumimoji="0" lang="zh-TW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 槽位 </a:t>
              </a:r>
              <a:r>
                <a:rPr kumimoji="0" lang="en-US" altLang="zh-TW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NAS</a:t>
              </a:r>
              <a:r>
                <a:rPr kumimoji="0" lang="zh-TW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 搭配</a:t>
              </a:r>
              <a:r>
                <a:rPr kumimoji="0" lang="zh-TW" altLang="en-US" sz="19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kumimoji="0" lang="en-US" altLang="zh-TW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4</a:t>
              </a:r>
              <a:r>
                <a:rPr kumimoji="0" lang="zh-TW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個 </a:t>
              </a:r>
              <a:r>
                <a:rPr kumimoji="0" lang="en-US" altLang="zh-TW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UX-800P </a:t>
              </a:r>
              <a:r>
                <a:rPr kumimoji="0" lang="zh-TW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最高 </a:t>
              </a:r>
              <a:r>
                <a:rPr kumimoji="0" lang="en-US" altLang="zh-TW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300TB</a:t>
              </a:r>
              <a:endParaRPr kumimoji="0" 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3" name="平行四邊形 22"/>
          <p:cNvSpPr/>
          <p:nvPr/>
        </p:nvSpPr>
        <p:spPr>
          <a:xfrm>
            <a:off x="324665" y="3678262"/>
            <a:ext cx="3014884" cy="789539"/>
          </a:xfrm>
          <a:prstGeom prst="parallelogram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2" name="Shape 682"/>
          <p:cNvSpPr txBox="1">
            <a:spLocks noGrp="1"/>
          </p:cNvSpPr>
          <p:nvPr>
            <p:ph type="body" idx="1"/>
          </p:nvPr>
        </p:nvSpPr>
        <p:spPr>
          <a:xfrm>
            <a:off x="328585" y="3646842"/>
            <a:ext cx="3528392" cy="979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500"/>
              </a:spcBef>
              <a:buSzPts val="2000"/>
            </a:pP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增加</a:t>
            </a:r>
            <a:r>
              <a:rPr lang="zh-TW" altLang="en-US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VJBOD</a:t>
            </a:r>
            <a:r>
              <a:rPr lang="en-US" altLang="zh-TW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9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</a:t>
            </a:r>
            <a:r>
              <a:rPr lang="zh-TW" altLang="en-US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總原始</a:t>
            </a:r>
            <a:endParaRPr lang="en-US" altLang="zh-TW" sz="1900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indent="-342900">
              <a:spcBef>
                <a:spcPts val="500"/>
              </a:spcBef>
              <a:buSzPts val="2000"/>
            </a:pPr>
            <a:r>
              <a:rPr lang="zh-TW" altLang="en-US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可用</a:t>
            </a:r>
            <a:r>
              <a:rPr lang="zh-TW" altLang="en-US" sz="19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</a:t>
            </a:r>
            <a:r>
              <a:rPr lang="zh-TW" altLang="en-US" sz="19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間</a:t>
            </a:r>
            <a:r>
              <a:rPr lang="zh-TW" sz="19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突破 </a:t>
            </a:r>
            <a:r>
              <a:rPr lang="zh-TW" sz="19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TW" sz="19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PB</a:t>
            </a:r>
            <a:endParaRPr sz="22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32"/>
          <p:cNvSpPr/>
          <p:nvPr/>
        </p:nvSpPr>
        <p:spPr>
          <a:xfrm>
            <a:off x="0" y="2927075"/>
            <a:ext cx="9144000" cy="1794024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633366" y="2283902"/>
            <a:ext cx="5287624" cy="768848"/>
            <a:chOff x="4798388" y="1337487"/>
            <a:chExt cx="2388624" cy="511841"/>
          </a:xfrm>
        </p:grpSpPr>
        <p:sp>
          <p:nvSpPr>
            <p:cNvPr id="15" name="平行四邊形 14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700" name="Shape 700"/>
          <p:cNvSpPr txBox="1">
            <a:spLocks noGrp="1"/>
          </p:cNvSpPr>
          <p:nvPr>
            <p:ph type="title"/>
          </p:nvPr>
        </p:nvSpPr>
        <p:spPr>
          <a:xfrm>
            <a:off x="0" y="296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QNAP iSCSI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VJBOD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1 2 3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1" name="Shape 701"/>
          <p:cNvSpPr txBox="1"/>
          <p:nvPr/>
        </p:nvSpPr>
        <p:spPr>
          <a:xfrm>
            <a:off x="990176" y="2282270"/>
            <a:ext cx="4792589" cy="79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19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</a:t>
            </a:r>
            <a:r>
              <a:rPr lang="zh-TW" sz="19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完成後, 進入 儲存/快照&gt; </a:t>
            </a:r>
            <a:endParaRPr lang="en-US" altLang="zh-TW" sz="19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19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</a:t>
            </a: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新儲存池 &gt; 選擇 VJBOD 磁碟</a:t>
            </a:r>
            <a:endParaRPr sz="19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02" name="Shape 7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972" y="3040815"/>
            <a:ext cx="4019650" cy="2013237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群組 7"/>
          <p:cNvGrpSpPr/>
          <p:nvPr/>
        </p:nvGrpSpPr>
        <p:grpSpPr>
          <a:xfrm>
            <a:off x="640986" y="1200378"/>
            <a:ext cx="8034987" cy="479804"/>
            <a:chOff x="4798388" y="1337487"/>
            <a:chExt cx="2388624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619870" y="1748778"/>
            <a:ext cx="8063304" cy="479804"/>
            <a:chOff x="4798388" y="1337487"/>
            <a:chExt cx="2388624" cy="511841"/>
          </a:xfrm>
        </p:grpSpPr>
        <p:sp>
          <p:nvSpPr>
            <p:cNvPr id="12" name="平行四邊形 11"/>
            <p:cNvSpPr/>
            <p:nvPr/>
          </p:nvSpPr>
          <p:spPr>
            <a:xfrm>
              <a:off x="4798388" y="1357305"/>
              <a:ext cx="2388624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703" name="Shape 7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5592" y="2310855"/>
            <a:ext cx="3587754" cy="2520073"/>
          </a:xfrm>
          <a:prstGeom prst="round2DiagRect">
            <a:avLst>
              <a:gd name="adj1" fmla="val 1128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Shape 701"/>
          <p:cNvSpPr txBox="1"/>
          <p:nvPr/>
        </p:nvSpPr>
        <p:spPr>
          <a:xfrm>
            <a:off x="975459" y="1259605"/>
            <a:ext cx="8407118" cy="59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19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</a:t>
            </a:r>
            <a:r>
              <a:rPr lang="zh-TW" sz="19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與快照總管&gt; 磁碟/VJBOD &gt;VJBOD &gt;建立虛擬擴充</a:t>
            </a:r>
            <a:r>
              <a:rPr lang="zh-TW" sz="19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櫃</a:t>
            </a:r>
            <a:endParaRPr sz="19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Shape 701"/>
          <p:cNvSpPr txBox="1"/>
          <p:nvPr/>
        </p:nvSpPr>
        <p:spPr>
          <a:xfrm>
            <a:off x="985374" y="1750690"/>
            <a:ext cx="8258032" cy="51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19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依照</a:t>
            </a:r>
            <a:r>
              <a:rPr lang="zh-TW" sz="19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精靈的指示輸入遠端 NAS 資訊並</a:t>
            </a:r>
            <a:r>
              <a:rPr 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分配</a:t>
            </a:r>
            <a:r>
              <a:rPr lang="zh-TW" sz="19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儲存池空間給本機 </a:t>
            </a:r>
            <a:endParaRPr sz="19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Picture 2" descr="C:\Users\Han Tsai\Desktop\NAS擴充_PPT直播\放大鏡_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773063" y="2904321"/>
            <a:ext cx="1310801" cy="1331842"/>
          </a:xfrm>
          <a:prstGeom prst="rect">
            <a:avLst/>
          </a:prstGeom>
          <a:noFill/>
        </p:spPr>
      </p:pic>
      <p:pic>
        <p:nvPicPr>
          <p:cNvPr id="20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279" y="1220411"/>
            <a:ext cx="556465" cy="558060"/>
          </a:xfrm>
          <a:prstGeom prst="rect">
            <a:avLst/>
          </a:prstGeom>
          <a:noFill/>
        </p:spPr>
      </p:pic>
      <p:pic>
        <p:nvPicPr>
          <p:cNvPr id="21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47343" y="1773637"/>
            <a:ext cx="556464" cy="558059"/>
          </a:xfrm>
          <a:prstGeom prst="rect">
            <a:avLst/>
          </a:prstGeom>
          <a:noFill/>
        </p:spPr>
      </p:pic>
      <p:pic>
        <p:nvPicPr>
          <p:cNvPr id="2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55472" y="2326865"/>
            <a:ext cx="556464" cy="558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Shape 710" descr="C:\Users\user\Desktop\RAID 50.60 進階功能介紹\logo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411510"/>
            <a:ext cx="1440160" cy="2766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91"/>
          <p:cNvSpPr txBox="1">
            <a:spLocks/>
          </p:cNvSpPr>
          <p:nvPr/>
        </p:nvSpPr>
        <p:spPr>
          <a:xfrm>
            <a:off x="0" y="2833404"/>
            <a:ext cx="91440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D8D8D8"/>
              </a:buClr>
              <a:buSzPts val="1620"/>
            </a:pPr>
            <a:r>
              <a:rPr lang="zh-TW" altLang="en-US" sz="3000" b="1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演示：</a:t>
            </a:r>
            <a:r>
              <a:rPr kumimoji="0" lang="zh-TW" altLang="en-US" sz="1260" b="1" i="0" u="none" strike="noStrike" kern="0" cap="none" spc="0" normalizeH="0" baseline="0" noProof="0" dirty="0" smtClean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zh-TW" altLang="en-US" sz="1260" b="1" i="0" u="none" strike="noStrike" kern="0" cap="none" spc="0" normalizeH="0" baseline="0" noProof="0" dirty="0" smtClean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3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lang="en-US" altLang="zh-TW" sz="3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 </a:t>
            </a:r>
            <a:r>
              <a:rPr lang="zh-TW" altLang="en-US" sz="3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 lang="en-US" altLang="zh-TW" sz="3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>
              <a:buClr>
                <a:srgbClr val="D8D8D8"/>
              </a:buClr>
              <a:buSzPts val="1620"/>
            </a:pPr>
            <a:r>
              <a:rPr lang="zh-TW" altLang="en-US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600" b="1" dirty="0" err="1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36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VJBOD </a:t>
            </a:r>
            <a:r>
              <a:rPr lang="zh-TW" altLang="en-US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來增加空間</a:t>
            </a:r>
            <a:endParaRPr kumimoji="0" lang="zh-TW" altLang="en-US" sz="378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0" y="29627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擴充容量方式</a:t>
            </a:r>
            <a:endParaRPr sz="4000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947818"/>
              </p:ext>
            </p:extLst>
          </p:nvPr>
        </p:nvGraphicFramePr>
        <p:xfrm>
          <a:off x="124565" y="1314537"/>
          <a:ext cx="8874642" cy="349245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51612"/>
                <a:gridCol w="871870"/>
                <a:gridCol w="850604"/>
                <a:gridCol w="978196"/>
                <a:gridCol w="893134"/>
                <a:gridCol w="1084521"/>
                <a:gridCol w="829340"/>
                <a:gridCol w="903767"/>
                <a:gridCol w="871870"/>
                <a:gridCol w="939728"/>
              </a:tblGrid>
              <a:tr h="412663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擴充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模式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在原</a:t>
                      </a:r>
                      <a:r>
                        <a:rPr lang="en-US" altLang="zh-TW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NAS</a:t>
                      </a: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上擴充容量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新增儲存裝置擴充容量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273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擴充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方式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RAID </a:t>
                      </a:r>
                      <a:r>
                        <a:rPr 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遷移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RAID </a:t>
                      </a:r>
                      <a:endParaRPr 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擴充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升級為</a:t>
                      </a:r>
                      <a:r>
                        <a:rPr lang="en-US" sz="1550" b="1" i="0" u="none" strike="noStrike" dirty="0" err="1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Qtier</a:t>
                      </a:r>
                      <a:endParaRPr 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逐一取代磁碟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遷移至大盤位</a:t>
                      </a:r>
                      <a:r>
                        <a:rPr lang="en-US" altLang="zh-TW" sz="1550" b="1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NAS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JBOD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VJBOD</a:t>
                      </a:r>
                      <a:endParaRPr 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遠</a:t>
                      </a:r>
                      <a:r>
                        <a:rPr lang="zh-TW" alt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端</a:t>
                      </a:r>
                      <a:endParaRPr lang="en-US" altLang="zh-TW" sz="1550" b="1" i="0" u="none" strike="noStrike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磁碟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外</a:t>
                      </a:r>
                      <a:r>
                        <a:rPr lang="zh-TW" alt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接</a:t>
                      </a:r>
                      <a:endParaRPr lang="en-US" altLang="zh-TW" sz="1550" b="1" i="0" u="none" strike="noStrike" dirty="0" smtClean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50" b="1" i="0" u="none" strike="noStrike" dirty="0" smtClean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磁碟</a:t>
                      </a:r>
                      <a:endParaRPr lang="zh-TW" altLang="en-US" sz="155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</a:tr>
              <a:tr h="54246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磁碟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空插槽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需要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需要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需要或</a:t>
                      </a:r>
                      <a:endParaRPr lang="en-US" altLang="zh-TW" sz="1200" b="1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插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QM2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卡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endParaRPr lang="zh-TW" altLang="en-US" sz="1200" b="1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endParaRPr lang="zh-TW" altLang="en-US" sz="1200" b="1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endParaRPr lang="zh-TW" altLang="en-US" sz="1200" b="1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endParaRPr lang="zh-TW" altLang="en-US" sz="1200" b="1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endParaRPr lang="zh-TW" altLang="en-US" sz="1200" b="1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564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其他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效益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提升</a:t>
                      </a:r>
                      <a:endParaRPr lang="en-US" altLang="zh-TW" sz="1200" b="1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RAID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保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護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提高效能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大幅</a:t>
                      </a:r>
                      <a:endParaRPr lang="en-US" altLang="zh-TW" sz="1200" b="1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提高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效能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增加可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用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盤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位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儲存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池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儲存池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隨連</a:t>
                      </a:r>
                      <a:endParaRPr lang="zh-TW" altLang="en-US" sz="12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即用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隨插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即用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</a:tr>
              <a:tr h="11423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注意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事項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僅支援由 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單獨→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RAID1→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→ 6 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依序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遷移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僅支援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RAID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5, 6, 50, 60</a:t>
                      </a:r>
                      <a:endParaRPr 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升級過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程中需要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暫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時</a:t>
                      </a:r>
                      <a:endParaRPr lang="en-US" altLang="zh-TW" sz="1200" b="1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停止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服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務</a:t>
                      </a:r>
                      <a:endParaRPr lang="en-US" altLang="zh-TW" sz="1200" b="1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約數分鐘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cap="non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更換硬碟後需進行</a:t>
                      </a:r>
                      <a:r>
                        <a:rPr lang="en-US" altLang="zh-TW" sz="1200" b="1" i="0" u="none" strike="noStrike" cap="non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RAID</a:t>
                      </a:r>
                      <a:r>
                        <a:rPr lang="zh-TW" altLang="en-US" sz="1200" b="1" i="0" u="none" strike="noStrike" cap="non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重建</a:t>
                      </a:r>
                      <a:endParaRPr lang="zh-TW" altLang="en-US" sz="1200" b="1" i="0" u="none" strike="noStrike" cap="non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需確認支援</a:t>
                      </a:r>
                      <a:endParaRPr lang="en-US" altLang="zh-TW" sz="12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遷移的機型</a:t>
                      </a:r>
                      <a:endParaRPr lang="en-US" altLang="zh-TW" sz="12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與版本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建議新建儲存池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最高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連接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八台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QNAP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NAS</a:t>
                      </a:r>
                      <a:endParaRPr 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僅限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於</a:t>
                      </a:r>
                      <a:endParaRPr lang="en-US" altLang="zh-TW" sz="1200" b="1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檔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案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層級</a:t>
                      </a:r>
                      <a:endParaRPr lang="en-US" altLang="zh-TW" sz="1200" b="1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應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用擴充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僅限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於</a:t>
                      </a:r>
                      <a:endParaRPr lang="en-US" altLang="zh-TW" sz="1200" b="1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檔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案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層級</a:t>
                      </a:r>
                      <a:endParaRPr lang="en-US" altLang="zh-TW" sz="1200" b="1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應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用擴充</a:t>
                      </a:r>
                      <a:endParaRPr lang="zh-TW" altLang="en-US" sz="1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434" marR="63434" marT="63434" marB="63434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232"/>
          <p:cNvSpPr/>
          <p:nvPr/>
        </p:nvSpPr>
        <p:spPr>
          <a:xfrm>
            <a:off x="-39751" y="1949717"/>
            <a:ext cx="9248361" cy="848148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232"/>
          <p:cNvSpPr/>
          <p:nvPr/>
        </p:nvSpPr>
        <p:spPr>
          <a:xfrm>
            <a:off x="-64601" y="3740426"/>
            <a:ext cx="9248361" cy="866361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56"/>
          <p:cNvGrpSpPr/>
          <p:nvPr/>
        </p:nvGrpSpPr>
        <p:grpSpPr>
          <a:xfrm>
            <a:off x="-442292" y="1280100"/>
            <a:ext cx="9442173" cy="494039"/>
            <a:chOff x="4857752" y="1337487"/>
            <a:chExt cx="2329260" cy="511841"/>
          </a:xfrm>
        </p:grpSpPr>
        <p:sp>
          <p:nvSpPr>
            <p:cNvPr id="58" name="平行四邊形 5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715" name="Shape 7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41780" y="2321465"/>
            <a:ext cx="1656184" cy="36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Shape 716" descr="相關圖片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23906" y="1936922"/>
            <a:ext cx="634021" cy="1101502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Shape 717"/>
          <p:cNvSpPr txBox="1">
            <a:spLocks noGrp="1"/>
          </p:cNvSpPr>
          <p:nvPr>
            <p:ph type="title"/>
          </p:nvPr>
        </p:nvSpPr>
        <p:spPr>
          <a:xfrm>
            <a:off x="0" y="26770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總結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122299" y="1345414"/>
            <a:ext cx="9135961" cy="50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2000"/>
              <a:tabLst>
                <a:tab pos="179388" algn="l"/>
              </a:tabLst>
            </a:pP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儲存與快照總管提供全</a:t>
            </a:r>
            <a:r>
              <a:rPr lang="zh-TW" sz="18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面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的擴充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計畫</a:t>
            </a:r>
            <a:r>
              <a:rPr lang="zh-TW" altLang="zh-TW" sz="18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跟隨</a:t>
            </a:r>
            <a:r>
              <a:rPr lang="zh-TW" sz="18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使用者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草創一路</a:t>
            </a:r>
            <a:r>
              <a:rPr lang="zh-TW" sz="18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邁向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成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</a:t>
            </a:r>
            <a:r>
              <a:rPr lang="zh-TW" altLang="en-US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sz="18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9" name="Shape 719"/>
          <p:cNvSpPr/>
          <p:nvPr/>
        </p:nvSpPr>
        <p:spPr>
          <a:xfrm>
            <a:off x="117444" y="3138750"/>
            <a:ext cx="8640960" cy="1440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Shape 720"/>
          <p:cNvSpPr/>
          <p:nvPr/>
        </p:nvSpPr>
        <p:spPr>
          <a:xfrm>
            <a:off x="333468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Shape 721"/>
          <p:cNvSpPr/>
          <p:nvPr/>
        </p:nvSpPr>
        <p:spPr>
          <a:xfrm>
            <a:off x="866327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Shape 722"/>
          <p:cNvSpPr/>
          <p:nvPr/>
        </p:nvSpPr>
        <p:spPr>
          <a:xfrm>
            <a:off x="1399186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Shape 723"/>
          <p:cNvSpPr/>
          <p:nvPr/>
        </p:nvSpPr>
        <p:spPr>
          <a:xfrm>
            <a:off x="1932045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Shape 724"/>
          <p:cNvSpPr/>
          <p:nvPr/>
        </p:nvSpPr>
        <p:spPr>
          <a:xfrm>
            <a:off x="2464904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2997763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/>
          <p:nvPr/>
        </p:nvSpPr>
        <p:spPr>
          <a:xfrm>
            <a:off x="3530622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Shape 727"/>
          <p:cNvSpPr/>
          <p:nvPr/>
        </p:nvSpPr>
        <p:spPr>
          <a:xfrm>
            <a:off x="4063481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4596340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5129199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Shape 730"/>
          <p:cNvSpPr/>
          <p:nvPr/>
        </p:nvSpPr>
        <p:spPr>
          <a:xfrm>
            <a:off x="5662058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6194917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6727776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Shape 733"/>
          <p:cNvSpPr/>
          <p:nvPr/>
        </p:nvSpPr>
        <p:spPr>
          <a:xfrm>
            <a:off x="7260635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7793494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8326356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Shape 736"/>
          <p:cNvGrpSpPr/>
          <p:nvPr/>
        </p:nvGrpSpPr>
        <p:grpSpPr>
          <a:xfrm>
            <a:off x="981540" y="2922726"/>
            <a:ext cx="576064" cy="576064"/>
            <a:chOff x="755576" y="2643758"/>
            <a:chExt cx="576064" cy="576064"/>
          </a:xfrm>
        </p:grpSpPr>
        <p:sp>
          <p:nvSpPr>
            <p:cNvPr id="737" name="Shape 737"/>
            <p:cNvSpPr/>
            <p:nvPr/>
          </p:nvSpPr>
          <p:spPr>
            <a:xfrm>
              <a:off x="755576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899592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Shape 739"/>
          <p:cNvGrpSpPr/>
          <p:nvPr/>
        </p:nvGrpSpPr>
        <p:grpSpPr>
          <a:xfrm>
            <a:off x="2709732" y="2922726"/>
            <a:ext cx="576064" cy="576064"/>
            <a:chOff x="2277269" y="2643758"/>
            <a:chExt cx="576064" cy="576064"/>
          </a:xfrm>
        </p:grpSpPr>
        <p:sp>
          <p:nvSpPr>
            <p:cNvPr id="740" name="Shape 740"/>
            <p:cNvSpPr/>
            <p:nvPr/>
          </p:nvSpPr>
          <p:spPr>
            <a:xfrm>
              <a:off x="2277269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2411760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Shape 742"/>
          <p:cNvGrpSpPr/>
          <p:nvPr/>
        </p:nvGrpSpPr>
        <p:grpSpPr>
          <a:xfrm>
            <a:off x="4509932" y="2922726"/>
            <a:ext cx="576064" cy="576064"/>
            <a:chOff x="4005461" y="2643758"/>
            <a:chExt cx="576064" cy="576064"/>
          </a:xfrm>
        </p:grpSpPr>
        <p:sp>
          <p:nvSpPr>
            <p:cNvPr id="743" name="Shape 743"/>
            <p:cNvSpPr/>
            <p:nvPr/>
          </p:nvSpPr>
          <p:spPr>
            <a:xfrm>
              <a:off x="4005461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4139952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0" name="Shape 75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701621" y="3538994"/>
            <a:ext cx="1152128" cy="89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Shape 7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13988" y="4055763"/>
            <a:ext cx="1872208" cy="41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Shape 75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085996" y="3633734"/>
            <a:ext cx="1816343" cy="36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Shape 75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174228" y="2611670"/>
            <a:ext cx="1733036" cy="384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754"/>
          <p:cNvGrpSpPr/>
          <p:nvPr/>
        </p:nvGrpSpPr>
        <p:grpSpPr>
          <a:xfrm>
            <a:off x="6598164" y="2937013"/>
            <a:ext cx="576064" cy="576064"/>
            <a:chOff x="6660232" y="2658045"/>
            <a:chExt cx="576064" cy="576064"/>
          </a:xfrm>
        </p:grpSpPr>
        <p:sp>
          <p:nvSpPr>
            <p:cNvPr id="755" name="Shape 755"/>
            <p:cNvSpPr/>
            <p:nvPr/>
          </p:nvSpPr>
          <p:spPr>
            <a:xfrm>
              <a:off x="6660232" y="2658045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6775673" y="2787774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9" name="Shape 759"/>
          <p:cNvSpPr/>
          <p:nvPr/>
        </p:nvSpPr>
        <p:spPr>
          <a:xfrm>
            <a:off x="117444" y="3642806"/>
            <a:ext cx="1440160" cy="792088"/>
          </a:xfrm>
          <a:prstGeom prst="wedgeRectCallout">
            <a:avLst>
              <a:gd name="adj1" fmla="val 32078"/>
              <a:gd name="adj2" fmla="val -10946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逐一替換磁碟及系統遷移</a:t>
            </a:r>
            <a:endParaRPr sz="16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0" name="Shape 760"/>
          <p:cNvSpPr/>
          <p:nvPr/>
        </p:nvSpPr>
        <p:spPr>
          <a:xfrm>
            <a:off x="1341580" y="2058630"/>
            <a:ext cx="1728192" cy="792088"/>
          </a:xfrm>
          <a:prstGeom prst="wedgeRectCallout">
            <a:avLst>
              <a:gd name="adj1" fmla="val 45305"/>
              <a:gd name="adj2" fmla="val 9617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加入新磁碟並</a:t>
            </a:r>
            <a:b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變更RAID 組態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1" name="Shape 761"/>
          <p:cNvSpPr/>
          <p:nvPr/>
        </p:nvSpPr>
        <p:spPr>
          <a:xfrm>
            <a:off x="2997764" y="3642806"/>
            <a:ext cx="1872208" cy="792088"/>
          </a:xfrm>
          <a:prstGeom prst="wedgeRectCallout">
            <a:avLst>
              <a:gd name="adj1" fmla="val 47451"/>
              <a:gd name="adj2" fmla="val -102246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增加</a:t>
            </a:r>
            <a:r>
              <a:rPr 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zh-TW" altLang="en-US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升級到 Qtier</a:t>
            </a:r>
            <a:b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設定備援磁碟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2" name="Shape 762"/>
          <p:cNvSpPr/>
          <p:nvPr/>
        </p:nvSpPr>
        <p:spPr>
          <a:xfrm>
            <a:off x="4869972" y="2058630"/>
            <a:ext cx="1944216" cy="792088"/>
          </a:xfrm>
          <a:prstGeom prst="wedgeRectCallout">
            <a:avLst>
              <a:gd name="adj1" fmla="val 48389"/>
              <a:gd name="adj2" fmla="val 9617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連接擴充裝置</a:t>
            </a:r>
            <a:b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JB</a:t>
            </a:r>
            <a:r>
              <a:rPr lang="en-US" alt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 或</a:t>
            </a:r>
            <a:b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 3.1 外接裝置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3" name="Shape 763"/>
          <p:cNvSpPr/>
          <p:nvPr/>
        </p:nvSpPr>
        <p:spPr>
          <a:xfrm>
            <a:off x="8505868" y="2937013"/>
            <a:ext cx="576064" cy="576064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Shape 764"/>
          <p:cNvSpPr/>
          <p:nvPr/>
        </p:nvSpPr>
        <p:spPr>
          <a:xfrm>
            <a:off x="8640359" y="3066742"/>
            <a:ext cx="316607" cy="3166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7174228" y="3642806"/>
            <a:ext cx="1584176" cy="792088"/>
          </a:xfrm>
          <a:prstGeom prst="wedgeRectCallout">
            <a:avLst>
              <a:gd name="adj1" fmla="val 54624"/>
              <a:gd name="adj2" fmla="val -10104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</a:t>
            </a:r>
            <a:r>
              <a:rPr lang="en-US" altLang="zh-TW" sz="1600" b="1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600" b="1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 </a:t>
            </a:r>
            <a:r>
              <a:rPr lang="zh-TW" sz="16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VJBOD</a:t>
            </a:r>
            <a:br>
              <a:rPr lang="zh-TW" sz="16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分配 NAS 空間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66" name="Shape 766" descr="「win icon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81740" y="1923906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Shape 767" descr="「win icon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81940" y="4156154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Shape 768" descr="「win icon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54148" y="1923906"/>
            <a:ext cx="504056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92"/>
          <p:cNvSpPr txBox="1"/>
          <p:nvPr/>
        </p:nvSpPr>
        <p:spPr>
          <a:xfrm>
            <a:off x="199999" y="4519195"/>
            <a:ext cx="1161661" cy="341041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" name="Shape 92"/>
          <p:cNvSpPr txBox="1"/>
          <p:nvPr/>
        </p:nvSpPr>
        <p:spPr>
          <a:xfrm>
            <a:off x="1689211" y="4517537"/>
            <a:ext cx="1252771" cy="352637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" name="Shape 92"/>
          <p:cNvSpPr txBox="1"/>
          <p:nvPr/>
        </p:nvSpPr>
        <p:spPr>
          <a:xfrm>
            <a:off x="3193335" y="4510912"/>
            <a:ext cx="1295839" cy="364232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" name="Shape 92"/>
          <p:cNvSpPr txBox="1"/>
          <p:nvPr/>
        </p:nvSpPr>
        <p:spPr>
          <a:xfrm>
            <a:off x="5235828" y="4496002"/>
            <a:ext cx="1448237" cy="354293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" name="Shape 92"/>
          <p:cNvSpPr txBox="1"/>
          <p:nvPr/>
        </p:nvSpPr>
        <p:spPr>
          <a:xfrm>
            <a:off x="7112659" y="4509255"/>
            <a:ext cx="1668563" cy="331102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320401" y="4506902"/>
            <a:ext cx="9492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1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6" name="Shape 746"/>
          <p:cNvSpPr txBox="1"/>
          <p:nvPr/>
        </p:nvSpPr>
        <p:spPr>
          <a:xfrm>
            <a:off x="1728898" y="4506902"/>
            <a:ext cx="11897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5/6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7" name="Shape 747"/>
          <p:cNvSpPr txBox="1"/>
          <p:nvPr/>
        </p:nvSpPr>
        <p:spPr>
          <a:xfrm>
            <a:off x="3231012" y="4506902"/>
            <a:ext cx="12153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RAID擴充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8" name="Shape 748"/>
          <p:cNvSpPr txBox="1"/>
          <p:nvPr/>
        </p:nvSpPr>
        <p:spPr>
          <a:xfrm>
            <a:off x="5225042" y="4487022"/>
            <a:ext cx="1460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NAS+JBOD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9" name="Shape 749"/>
          <p:cNvSpPr txBox="1"/>
          <p:nvPr/>
        </p:nvSpPr>
        <p:spPr>
          <a:xfrm>
            <a:off x="7119558" y="4491992"/>
            <a:ext cx="16107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NAS+VJBOD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69" name="Shape 769" descr="「win icon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42380" y="4156154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49386" y="2054958"/>
            <a:ext cx="1198157" cy="37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" name="Shape 757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8230207" y="1902363"/>
            <a:ext cx="871261" cy="644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ba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74" name="Shape 774"/>
          <p:cNvSpPr txBox="1">
            <a:spLocks noGrp="1"/>
          </p:cNvSpPr>
          <p:nvPr>
            <p:ph type="ctrTitle"/>
          </p:nvPr>
        </p:nvSpPr>
        <p:spPr>
          <a:xfrm>
            <a:off x="0" y="2089294"/>
            <a:ext cx="91440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dirty="0" smtClean="0">
                <a:latin typeface="+mj-lt"/>
                <a:ea typeface="Microsoft JhengHei"/>
                <a:cs typeface="Microsoft JhengHei"/>
                <a:sym typeface="Microsoft JhengHei"/>
              </a:rPr>
              <a:t>QNAP NAS 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是您最好的選擇</a:t>
            </a:r>
            <a:endParaRPr sz="42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75" name="Shape 775" descr="C:\Users\user\Desktop\RAID 50.60 進階功能介紹\logo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411510"/>
            <a:ext cx="1440160" cy="276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232"/>
          <p:cNvSpPr/>
          <p:nvPr/>
        </p:nvSpPr>
        <p:spPr>
          <a:xfrm>
            <a:off x="-39751" y="1949717"/>
            <a:ext cx="9248361" cy="848148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232"/>
          <p:cNvSpPr/>
          <p:nvPr/>
        </p:nvSpPr>
        <p:spPr>
          <a:xfrm>
            <a:off x="-64601" y="3740426"/>
            <a:ext cx="9248361" cy="866361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5" name="Shape 7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41780" y="2321465"/>
            <a:ext cx="1656184" cy="36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Shape 716" descr="相關圖片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23906" y="1936922"/>
            <a:ext cx="634021" cy="1101502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Shape 719"/>
          <p:cNvSpPr/>
          <p:nvPr/>
        </p:nvSpPr>
        <p:spPr>
          <a:xfrm>
            <a:off x="117444" y="3138750"/>
            <a:ext cx="8640960" cy="1440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Shape 720"/>
          <p:cNvSpPr/>
          <p:nvPr/>
        </p:nvSpPr>
        <p:spPr>
          <a:xfrm>
            <a:off x="333468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Shape 721"/>
          <p:cNvSpPr/>
          <p:nvPr/>
        </p:nvSpPr>
        <p:spPr>
          <a:xfrm>
            <a:off x="866327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Shape 722"/>
          <p:cNvSpPr/>
          <p:nvPr/>
        </p:nvSpPr>
        <p:spPr>
          <a:xfrm>
            <a:off x="1399186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Shape 723"/>
          <p:cNvSpPr/>
          <p:nvPr/>
        </p:nvSpPr>
        <p:spPr>
          <a:xfrm>
            <a:off x="1932045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Shape 724"/>
          <p:cNvSpPr/>
          <p:nvPr/>
        </p:nvSpPr>
        <p:spPr>
          <a:xfrm>
            <a:off x="2464904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2997763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/>
          <p:nvPr/>
        </p:nvSpPr>
        <p:spPr>
          <a:xfrm>
            <a:off x="3530622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Shape 727"/>
          <p:cNvSpPr/>
          <p:nvPr/>
        </p:nvSpPr>
        <p:spPr>
          <a:xfrm>
            <a:off x="4063481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4596340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5129199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Shape 730"/>
          <p:cNvSpPr/>
          <p:nvPr/>
        </p:nvSpPr>
        <p:spPr>
          <a:xfrm>
            <a:off x="5662058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6194917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6727776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Shape 733"/>
          <p:cNvSpPr/>
          <p:nvPr/>
        </p:nvSpPr>
        <p:spPr>
          <a:xfrm>
            <a:off x="7260635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7793494" y="3138750"/>
            <a:ext cx="324544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8326356" y="3138750"/>
            <a:ext cx="324544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Shape 736"/>
          <p:cNvGrpSpPr/>
          <p:nvPr/>
        </p:nvGrpSpPr>
        <p:grpSpPr>
          <a:xfrm>
            <a:off x="981540" y="2922726"/>
            <a:ext cx="576064" cy="576064"/>
            <a:chOff x="755576" y="2643758"/>
            <a:chExt cx="576064" cy="576064"/>
          </a:xfrm>
        </p:grpSpPr>
        <p:sp>
          <p:nvSpPr>
            <p:cNvPr id="737" name="Shape 737"/>
            <p:cNvSpPr/>
            <p:nvPr/>
          </p:nvSpPr>
          <p:spPr>
            <a:xfrm>
              <a:off x="755576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899592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Shape 739"/>
          <p:cNvGrpSpPr/>
          <p:nvPr/>
        </p:nvGrpSpPr>
        <p:grpSpPr>
          <a:xfrm>
            <a:off x="2709732" y="2922726"/>
            <a:ext cx="576064" cy="576064"/>
            <a:chOff x="2277269" y="2643758"/>
            <a:chExt cx="576064" cy="576064"/>
          </a:xfrm>
        </p:grpSpPr>
        <p:sp>
          <p:nvSpPr>
            <p:cNvPr id="740" name="Shape 740"/>
            <p:cNvSpPr/>
            <p:nvPr/>
          </p:nvSpPr>
          <p:spPr>
            <a:xfrm>
              <a:off x="2277269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2411760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Shape 742"/>
          <p:cNvGrpSpPr/>
          <p:nvPr/>
        </p:nvGrpSpPr>
        <p:grpSpPr>
          <a:xfrm>
            <a:off x="4509932" y="2922726"/>
            <a:ext cx="576064" cy="576064"/>
            <a:chOff x="4005461" y="2643758"/>
            <a:chExt cx="576064" cy="576064"/>
          </a:xfrm>
        </p:grpSpPr>
        <p:sp>
          <p:nvSpPr>
            <p:cNvPr id="743" name="Shape 743"/>
            <p:cNvSpPr/>
            <p:nvPr/>
          </p:nvSpPr>
          <p:spPr>
            <a:xfrm>
              <a:off x="4005461" y="2643758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4139952" y="2773487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0" name="Shape 75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701621" y="3538994"/>
            <a:ext cx="1152128" cy="89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Shape 7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13988" y="4055763"/>
            <a:ext cx="1872208" cy="41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Shape 75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085996" y="3633734"/>
            <a:ext cx="1816343" cy="36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Shape 75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174228" y="2611670"/>
            <a:ext cx="1733036" cy="384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754"/>
          <p:cNvGrpSpPr/>
          <p:nvPr/>
        </p:nvGrpSpPr>
        <p:grpSpPr>
          <a:xfrm>
            <a:off x="6598164" y="2937013"/>
            <a:ext cx="576064" cy="576064"/>
            <a:chOff x="6660232" y="2658045"/>
            <a:chExt cx="576064" cy="576064"/>
          </a:xfrm>
        </p:grpSpPr>
        <p:sp>
          <p:nvSpPr>
            <p:cNvPr id="755" name="Shape 755"/>
            <p:cNvSpPr/>
            <p:nvPr/>
          </p:nvSpPr>
          <p:spPr>
            <a:xfrm>
              <a:off x="6660232" y="2658045"/>
              <a:ext cx="576064" cy="576064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6775673" y="2787774"/>
              <a:ext cx="316607" cy="31660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9" name="Shape 759"/>
          <p:cNvSpPr/>
          <p:nvPr/>
        </p:nvSpPr>
        <p:spPr>
          <a:xfrm>
            <a:off x="117444" y="3642806"/>
            <a:ext cx="1440160" cy="792088"/>
          </a:xfrm>
          <a:prstGeom prst="wedgeRectCallout">
            <a:avLst>
              <a:gd name="adj1" fmla="val 32078"/>
              <a:gd name="adj2" fmla="val -10946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逐一替換磁碟及系統遷移</a:t>
            </a:r>
            <a:endParaRPr sz="16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0" name="Shape 760"/>
          <p:cNvSpPr/>
          <p:nvPr/>
        </p:nvSpPr>
        <p:spPr>
          <a:xfrm>
            <a:off x="1341580" y="2058630"/>
            <a:ext cx="1728192" cy="792088"/>
          </a:xfrm>
          <a:prstGeom prst="wedgeRectCallout">
            <a:avLst>
              <a:gd name="adj1" fmla="val 45305"/>
              <a:gd name="adj2" fmla="val 9617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加入新磁碟並</a:t>
            </a:r>
            <a:b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變更</a:t>
            </a:r>
            <a:r>
              <a:rPr lang="zh-TW" altLang="en-US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組態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1" name="Shape 761"/>
          <p:cNvSpPr/>
          <p:nvPr/>
        </p:nvSpPr>
        <p:spPr>
          <a:xfrm>
            <a:off x="3035864" y="3642806"/>
            <a:ext cx="1872208" cy="792088"/>
          </a:xfrm>
          <a:prstGeom prst="wedgeRectCallout">
            <a:avLst>
              <a:gd name="adj1" fmla="val 47451"/>
              <a:gd name="adj2" fmla="val -102246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增加</a:t>
            </a:r>
            <a:r>
              <a:rPr 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升級到 Qtier</a:t>
            </a:r>
            <a:b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設定備援磁碟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2" name="Shape 762"/>
          <p:cNvSpPr/>
          <p:nvPr/>
        </p:nvSpPr>
        <p:spPr>
          <a:xfrm>
            <a:off x="4869972" y="2058630"/>
            <a:ext cx="1944216" cy="792088"/>
          </a:xfrm>
          <a:prstGeom prst="wedgeRectCallout">
            <a:avLst>
              <a:gd name="adj1" fmla="val 48389"/>
              <a:gd name="adj2" fmla="val 96171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連接擴充裝置</a:t>
            </a:r>
            <a:b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(JB</a:t>
            </a:r>
            <a:r>
              <a:rPr lang="en-US" alt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 或</a:t>
            </a:r>
            <a:b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 3.1 外接裝置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3" name="Shape 763"/>
          <p:cNvSpPr/>
          <p:nvPr/>
        </p:nvSpPr>
        <p:spPr>
          <a:xfrm>
            <a:off x="8505868" y="2937013"/>
            <a:ext cx="576064" cy="576064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Shape 764"/>
          <p:cNvSpPr/>
          <p:nvPr/>
        </p:nvSpPr>
        <p:spPr>
          <a:xfrm>
            <a:off x="8640359" y="3066742"/>
            <a:ext cx="316607" cy="3166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7174228" y="3642806"/>
            <a:ext cx="1584176" cy="792088"/>
          </a:xfrm>
          <a:prstGeom prst="wedgeRectCallout">
            <a:avLst>
              <a:gd name="adj1" fmla="val 54624"/>
              <a:gd name="adj2" fmla="val -10104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以iSCSI VJBOD</a:t>
            </a:r>
            <a:br>
              <a:rPr lang="zh-TW" sz="16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分配 NAS 空間</a:t>
            </a:r>
            <a:endParaRPr sz="16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" name="Shape 92"/>
          <p:cNvSpPr txBox="1"/>
          <p:nvPr/>
        </p:nvSpPr>
        <p:spPr>
          <a:xfrm>
            <a:off x="199999" y="4519195"/>
            <a:ext cx="1161661" cy="341041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" name="Shape 92"/>
          <p:cNvSpPr txBox="1"/>
          <p:nvPr/>
        </p:nvSpPr>
        <p:spPr>
          <a:xfrm>
            <a:off x="1689211" y="4517537"/>
            <a:ext cx="1252771" cy="352637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" name="Shape 92"/>
          <p:cNvSpPr txBox="1"/>
          <p:nvPr/>
        </p:nvSpPr>
        <p:spPr>
          <a:xfrm>
            <a:off x="3421935" y="4510912"/>
            <a:ext cx="1295839" cy="364232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" name="Shape 92"/>
          <p:cNvSpPr txBox="1"/>
          <p:nvPr/>
        </p:nvSpPr>
        <p:spPr>
          <a:xfrm>
            <a:off x="5235828" y="4496002"/>
            <a:ext cx="1448237" cy="354293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" name="Shape 92"/>
          <p:cNvSpPr txBox="1"/>
          <p:nvPr/>
        </p:nvSpPr>
        <p:spPr>
          <a:xfrm>
            <a:off x="7112659" y="4509255"/>
            <a:ext cx="1668563" cy="331102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zh-TW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320401" y="4506902"/>
            <a:ext cx="9492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1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6" name="Shape 746"/>
          <p:cNvSpPr txBox="1"/>
          <p:nvPr/>
        </p:nvSpPr>
        <p:spPr>
          <a:xfrm>
            <a:off x="1728898" y="4506902"/>
            <a:ext cx="11897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5/6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7" name="Shape 747"/>
          <p:cNvSpPr txBox="1"/>
          <p:nvPr/>
        </p:nvSpPr>
        <p:spPr>
          <a:xfrm>
            <a:off x="3459612" y="4506902"/>
            <a:ext cx="12153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RAID擴充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8" name="Shape 748"/>
          <p:cNvSpPr txBox="1"/>
          <p:nvPr/>
        </p:nvSpPr>
        <p:spPr>
          <a:xfrm>
            <a:off x="5225042" y="4487022"/>
            <a:ext cx="1460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NAS+JBOD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9" name="Shape 749"/>
          <p:cNvSpPr txBox="1"/>
          <p:nvPr/>
        </p:nvSpPr>
        <p:spPr>
          <a:xfrm>
            <a:off x="7119558" y="4491992"/>
            <a:ext cx="16107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NAS+VJBOD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70" name="群組 69"/>
          <p:cNvGrpSpPr/>
          <p:nvPr/>
        </p:nvGrpSpPr>
        <p:grpSpPr>
          <a:xfrm>
            <a:off x="2857488" y="1300776"/>
            <a:ext cx="3143272" cy="500066"/>
            <a:chOff x="4857752" y="1337487"/>
            <a:chExt cx="2329260" cy="511841"/>
          </a:xfrm>
        </p:grpSpPr>
        <p:sp>
          <p:nvSpPr>
            <p:cNvPr id="71" name="平行四邊形 7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73" name="Shape 109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 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容量擴充術大公開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" name="Shape 110"/>
          <p:cNvSpPr txBox="1">
            <a:spLocks noGrp="1"/>
          </p:cNvSpPr>
          <p:nvPr>
            <p:ph type="body" idx="1"/>
          </p:nvPr>
        </p:nvSpPr>
        <p:spPr>
          <a:xfrm>
            <a:off x="3271886" y="1349728"/>
            <a:ext cx="3014626" cy="67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zh-TW" sz="20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一台NAS的成長史</a:t>
            </a:r>
            <a:endParaRPr sz="20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3059" y="2065591"/>
            <a:ext cx="1198157" cy="37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" name="Shape 757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8135066" y="1912995"/>
            <a:ext cx="871261" cy="644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32"/>
          <p:cNvSpPr/>
          <p:nvPr/>
        </p:nvSpPr>
        <p:spPr>
          <a:xfrm>
            <a:off x="0" y="2479274"/>
            <a:ext cx="9144000" cy="2265526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8"/>
          <p:cNvGrpSpPr/>
          <p:nvPr/>
        </p:nvGrpSpPr>
        <p:grpSpPr>
          <a:xfrm>
            <a:off x="-1285916" y="1285866"/>
            <a:ext cx="10287072" cy="928694"/>
            <a:chOff x="4857752" y="1337487"/>
            <a:chExt cx="2329260" cy="511841"/>
          </a:xfrm>
        </p:grpSpPr>
        <p:sp>
          <p:nvSpPr>
            <p:cNvPr id="10" name="平行四邊形 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0" y="396000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空間需求因業務擴展而隨之成長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179500" y="1357304"/>
            <a:ext cx="8750218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Clr>
                <a:srgbClr val="0070C0"/>
              </a:buClr>
            </a:pP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情境</a:t>
            </a:r>
            <a:r>
              <a:rPr lang="zh-TW" altLang="en-US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-US" alt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Jack</a:t>
            </a:r>
            <a:r>
              <a:rPr lang="zh-TW" altLang="en-US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</a:t>
            </a:r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網路主播</a:t>
            </a:r>
            <a:r>
              <a:rPr lang="zh-TW" altLang="en-US" sz="24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</a:t>
            </a:r>
            <a:r>
              <a:rPr lang="zh-TW" sz="22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個人的</a:t>
            </a:r>
            <a:r>
              <a:rPr lang="zh-TW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</a:t>
            </a:r>
            <a:r>
              <a:rPr lang="zh-TW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一台</a:t>
            </a:r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2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TS-228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zh-TW" altLang="en-US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</a:t>
            </a:r>
            <a:r>
              <a:rPr lang="zh-TW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放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素材</a:t>
            </a:r>
            <a:r>
              <a:rPr lang="zh-TW" altLang="en-US" sz="24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lang="en-US" altLang="zh-TW" sz="2400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spcBef>
                <a:spcPts val="0"/>
              </a:spcBef>
              <a:buClr>
                <a:srgbClr val="0070C0"/>
              </a:buClr>
            </a:pP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</a:t>
            </a:r>
            <a:r>
              <a:rPr lang="zh-TW" sz="22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一天他</a:t>
            </a:r>
            <a:r>
              <a:rPr lang="zh-TW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發現</a:t>
            </a:r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訂閱戶</a:t>
            </a:r>
            <a:r>
              <a:rPr lang="zh-TW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越來越多</a:t>
            </a:r>
            <a:r>
              <a:rPr lang="zh-TW" altLang="en-US" sz="24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而</a:t>
            </a:r>
            <a:r>
              <a:rPr lang="zh-TW" sz="22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第一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步就</a:t>
            </a:r>
            <a:r>
              <a:rPr lang="zh-TW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r>
              <a:rPr lang="zh-TW" sz="22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需要更大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容量</a:t>
            </a:r>
            <a:endParaRPr sz="22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21"/>
          <p:cNvGrpSpPr/>
          <p:nvPr/>
        </p:nvGrpSpPr>
        <p:grpSpPr>
          <a:xfrm>
            <a:off x="432000" y="2340000"/>
            <a:ext cx="8072494" cy="1071570"/>
            <a:chOff x="428596" y="2285998"/>
            <a:chExt cx="8072494" cy="1071570"/>
          </a:xfrm>
        </p:grpSpPr>
        <p:sp>
          <p:nvSpPr>
            <p:cNvPr id="12" name="平行四邊形 11"/>
            <p:cNvSpPr/>
            <p:nvPr/>
          </p:nvSpPr>
          <p:spPr>
            <a:xfrm>
              <a:off x="428596" y="2571750"/>
              <a:ext cx="6926082" cy="785818"/>
            </a:xfrm>
            <a:prstGeom prst="parallelogram">
              <a:avLst>
                <a:gd name="adj" fmla="val 5572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群組 12"/>
            <p:cNvGrpSpPr/>
            <p:nvPr/>
          </p:nvGrpSpPr>
          <p:grpSpPr>
            <a:xfrm>
              <a:off x="500034" y="2285998"/>
              <a:ext cx="2357454" cy="500066"/>
              <a:chOff x="4857752" y="1337487"/>
              <a:chExt cx="2329260" cy="511841"/>
            </a:xfrm>
          </p:grpSpPr>
          <p:sp>
            <p:nvSpPr>
              <p:cNvPr id="14" name="平行四邊形 13"/>
              <p:cNvSpPr/>
              <p:nvPr/>
            </p:nvSpPr>
            <p:spPr>
              <a:xfrm>
                <a:off x="4857752" y="1357305"/>
                <a:ext cx="2329260" cy="492023"/>
              </a:xfrm>
              <a:prstGeom prst="parallelogram">
                <a:avLst>
                  <a:gd name="adj" fmla="val 55727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16" name="Shape 163"/>
            <p:cNvSpPr txBox="1">
              <a:spLocks/>
            </p:cNvSpPr>
            <p:nvPr/>
          </p:nvSpPr>
          <p:spPr>
            <a:xfrm>
              <a:off x="928662" y="2285998"/>
              <a:ext cx="7572428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44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  <a:tabLst/>
                <a:defRPr/>
              </a:pPr>
              <a:r>
                <a:rPr kumimoji="0" lang="zh-TW" altLang="en-US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使用</a:t>
              </a:r>
              <a:r>
                <a:rPr kumimoji="0" lang="zh-TW" altLang="en-US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需求：</a:t>
              </a:r>
              <a:endPara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" name="Shape 163"/>
            <p:cNvSpPr txBox="1">
              <a:spLocks/>
            </p:cNvSpPr>
            <p:nvPr/>
          </p:nvSpPr>
          <p:spPr>
            <a:xfrm>
              <a:off x="1000100" y="2786064"/>
              <a:ext cx="6140264" cy="500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kumimoji="0" lang="en-US" altLang="zh-TW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2 </a:t>
              </a:r>
              <a:r>
                <a:rPr kumimoji="0" lang="zh-TW" altLang="en-US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個磁碟盤位的 </a:t>
              </a:r>
              <a:r>
                <a:rPr kumimoji="0" lang="en-US" altLang="zh-TW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NAS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，</a:t>
              </a:r>
              <a:r>
                <a:rPr kumimoji="0" lang="en-US" altLang="zh-TW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RAID </a:t>
              </a:r>
              <a:r>
                <a:rPr kumimoji="0" lang="en-US" altLang="zh-TW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1 </a:t>
              </a:r>
              <a:r>
                <a:rPr kumimoji="0" lang="zh-TW" altLang="en-US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如何擴</a:t>
              </a:r>
              <a:r>
                <a:rPr kumimoji="0" lang="zh-TW" altLang="en-US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充</a:t>
              </a:r>
              <a:r>
                <a:rPr lang="zh-TW" altLang="en-US" sz="22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？</a:t>
              </a:r>
              <a:endPara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8" name="平行四邊形 17"/>
          <p:cNvSpPr/>
          <p:nvPr/>
        </p:nvSpPr>
        <p:spPr>
          <a:xfrm>
            <a:off x="285720" y="3786196"/>
            <a:ext cx="7215238" cy="1143008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18"/>
          <p:cNvGrpSpPr/>
          <p:nvPr/>
        </p:nvGrpSpPr>
        <p:grpSpPr>
          <a:xfrm>
            <a:off x="500034" y="3571882"/>
            <a:ext cx="2357454" cy="500066"/>
            <a:chOff x="4857752" y="1337487"/>
            <a:chExt cx="2329260" cy="511841"/>
          </a:xfrm>
        </p:grpSpPr>
        <p:sp>
          <p:nvSpPr>
            <p:cNvPr id="20" name="平行四邊形 1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6" name="群組 7"/>
          <p:cNvGrpSpPr/>
          <p:nvPr/>
        </p:nvGrpSpPr>
        <p:grpSpPr>
          <a:xfrm>
            <a:off x="4857752" y="2000246"/>
            <a:ext cx="5029207" cy="3143254"/>
            <a:chOff x="5148064" y="1923678"/>
            <a:chExt cx="4464496" cy="2790310"/>
          </a:xfrm>
        </p:grpSpPr>
        <p:pic>
          <p:nvPicPr>
            <p:cNvPr id="164" name="Shape 164" descr="https://www.qnap.com/i/_attach_file/product/photo/800_500/301_1510642966_TS-228A_Front.png?v=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48064" y="1923678"/>
              <a:ext cx="4464496" cy="2790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Shape 165"/>
            <p:cNvSpPr/>
            <p:nvPr/>
          </p:nvSpPr>
          <p:spPr>
            <a:xfrm>
              <a:off x="6823298" y="2283718"/>
              <a:ext cx="576064" cy="2160240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7404695" y="2285998"/>
              <a:ext cx="507462" cy="2160240"/>
            </a:xfrm>
            <a:prstGeom prst="rect">
              <a:avLst/>
            </a:prstGeom>
            <a:solidFill>
              <a:srgbClr val="FF33CC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Shape 163"/>
          <p:cNvSpPr txBox="1">
            <a:spLocks/>
          </p:cNvSpPr>
          <p:nvPr/>
        </p:nvSpPr>
        <p:spPr>
          <a:xfrm>
            <a:off x="928662" y="3571882"/>
            <a:ext cx="6215106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解決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方案：</a:t>
            </a:r>
            <a:endParaRPr kumimoji="0" lang="zh-TW" alt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163"/>
          <p:cNvSpPr txBox="1">
            <a:spLocks/>
          </p:cNvSpPr>
          <p:nvPr/>
        </p:nvSpPr>
        <p:spPr>
          <a:xfrm>
            <a:off x="928662" y="4032000"/>
            <a:ext cx="6215106" cy="164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逐一取代磁碟 </a:t>
            </a:r>
            <a:r>
              <a:rPr kumimoji="0" lang="en-US" altLang="zh-TW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(Replace Disks One by One)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tabLst/>
              <a:defRPr/>
            </a:pP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系統遷移 </a:t>
            </a:r>
            <a:r>
              <a:rPr kumimoji="0" lang="en-US" altLang="zh-TW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(System Migration)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32"/>
          <p:cNvSpPr/>
          <p:nvPr/>
        </p:nvSpPr>
        <p:spPr>
          <a:xfrm>
            <a:off x="0" y="2428874"/>
            <a:ext cx="9144000" cy="1928826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Shape 171" descr="https://www.backblaze.com/blog/wp-content/uploads/2017/07/chart-cost-per-drive-20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7350" y="1619986"/>
            <a:ext cx="3312368" cy="2952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逐一替換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更大容量的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4" name="Shape 174" descr="婦女手在可視屏幕上用黑色記號筆寫計劃B.在白色隔離。業務，技術，互聯網概念。圖片 版權商用圖片 - 6329580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85720" y="3000378"/>
            <a:ext cx="3007200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5" name="Shape 175"/>
          <p:cNvSpPr/>
          <p:nvPr/>
        </p:nvSpPr>
        <p:spPr>
          <a:xfrm>
            <a:off x="2714612" y="3350158"/>
            <a:ext cx="2428892" cy="936104"/>
          </a:xfrm>
          <a:prstGeom prst="wedgeRectCallout">
            <a:avLst>
              <a:gd name="adj1" fmla="val -62437"/>
              <a:gd name="adj2" fmla="val 4124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/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規劃擴充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</a:t>
            </a: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b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技術革新納入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考量</a:t>
            </a:r>
            <a:endParaRPr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5672253" y="4725791"/>
            <a:ext cx="31175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資料來源: https://www.backblaze.com/blog/hard-drive-cost-per-gigabyte/</a:t>
            </a:r>
            <a:endParaRPr sz="800" b="1" dirty="0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Shape 93"/>
          <p:cNvSpPr txBox="1"/>
          <p:nvPr/>
        </p:nvSpPr>
        <p:spPr>
          <a:xfrm>
            <a:off x="285720" y="1285866"/>
            <a:ext cx="5143536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90488" lvl="0">
              <a:buClr>
                <a:schemeClr val="bg1"/>
              </a:buClr>
              <a:buSzPts val="22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磁碟容量逐年增加，而每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GB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價位則持續下降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93"/>
          <p:cNvSpPr txBox="1"/>
          <p:nvPr/>
        </p:nvSpPr>
        <p:spPr>
          <a:xfrm>
            <a:off x="285720" y="1785932"/>
            <a:ext cx="5143536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90488" lvl="0">
              <a:buClr>
                <a:schemeClr val="bg1"/>
              </a:buClr>
              <a:buSzPts val="22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2010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年的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2TB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到如今已逐漸改採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8TB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的磁碟</a:t>
            </a:r>
          </a:p>
        </p:txBody>
      </p:sp>
      <p:sp>
        <p:nvSpPr>
          <p:cNvPr id="11" name="Shape 93"/>
          <p:cNvSpPr txBox="1"/>
          <p:nvPr/>
        </p:nvSpPr>
        <p:spPr>
          <a:xfrm>
            <a:off x="285720" y="2285998"/>
            <a:ext cx="5143536" cy="642942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268288" lvl="0" indent="-177800">
              <a:buClr>
                <a:schemeClr val="bg1"/>
              </a:buClr>
              <a:buSzPts val="2200"/>
            </a:pP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 RAID 1/5/6/10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均支援線上</a:t>
            </a:r>
            <a:endParaRPr lang="en-US" altLang="zh-TW" sz="18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68288" lvl="0" indent="-177800">
              <a:buClr>
                <a:schemeClr val="bg1"/>
              </a:buClr>
              <a:buSzPts val="22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逐一取代磁碟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-32" y="214296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替換磁碟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1 2 3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996357" y="4881908"/>
            <a:ext cx="314701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逐一替換磁碟功能僅支援替換為容量更大的磁碟</a:t>
            </a:r>
            <a:endParaRPr sz="11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388" y="2700574"/>
            <a:ext cx="4392488" cy="215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5" name="Shape 185"/>
          <p:cNvSpPr/>
          <p:nvPr/>
        </p:nvSpPr>
        <p:spPr>
          <a:xfrm>
            <a:off x="3571867" y="4665884"/>
            <a:ext cx="619497" cy="216024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278112" y="2772012"/>
            <a:ext cx="2550148" cy="1440730"/>
          </a:xfrm>
          <a:prstGeom prst="wedgeEllipseCallout">
            <a:avLst>
              <a:gd name="adj1" fmla="val 80937"/>
              <a:gd name="adj2" fmla="val 89544"/>
            </a:avLst>
          </a:prstGeom>
          <a:solidFill>
            <a:srgbClr val="8064A2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lang="zh-TW" altLang="en-US" sz="1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8596" y="3067880"/>
            <a:ext cx="2300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</a:t>
            </a:r>
            <a:r>
              <a:rPr lang="en-US" altLang="zh-TW" sz="2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“</a:t>
            </a:r>
            <a:r>
              <a:rPr lang="zh-TW" altLang="en-US" sz="2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高速同步”</a:t>
            </a:r>
            <a:endParaRPr lang="en-US" altLang="zh-TW" sz="2000" b="1" dirty="0" smtClean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/>
            <a:r>
              <a:rPr lang="zh-TW" altLang="en-US" sz="2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加快磁碟同步速度</a:t>
            </a:r>
            <a:endParaRPr lang="zh-TW" altLang="en-US" sz="2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4">
            <a:alphaModFix/>
          </a:blip>
          <a:srcRect b="2531"/>
          <a:stretch/>
        </p:blipFill>
        <p:spPr>
          <a:xfrm>
            <a:off x="5000628" y="2214560"/>
            <a:ext cx="3945205" cy="2714644"/>
          </a:xfrm>
          <a:prstGeom prst="round2DiagRect">
            <a:avLst>
              <a:gd name="adj1" fmla="val 9835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群組 18"/>
          <p:cNvGrpSpPr/>
          <p:nvPr/>
        </p:nvGrpSpPr>
        <p:grpSpPr>
          <a:xfrm>
            <a:off x="108000" y="1071552"/>
            <a:ext cx="8929751" cy="1501630"/>
            <a:chOff x="142843" y="1071552"/>
            <a:chExt cx="8929751" cy="1501630"/>
          </a:xfrm>
        </p:grpSpPr>
        <p:sp>
          <p:nvSpPr>
            <p:cNvPr id="13" name="Shape 93"/>
            <p:cNvSpPr txBox="1"/>
            <p:nvPr/>
          </p:nvSpPr>
          <p:spPr>
            <a:xfrm>
              <a:off x="428596" y="1142990"/>
              <a:ext cx="4624296" cy="428628"/>
            </a:xfrm>
            <a:prstGeom prst="rect">
              <a:avLst/>
            </a:prstGeom>
            <a:solidFill>
              <a:srgbClr val="351C75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90488" lvl="0">
                <a:buClr>
                  <a:schemeClr val="bg1"/>
                </a:buClr>
                <a:buSzPts val="2200"/>
              </a:pP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準備好與欲替換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RAID</a:t>
              </a: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群組中相等數量的磁碟</a:t>
              </a:r>
              <a:endParaRPr lang="zh-TW" altLang="en-US" sz="17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" name="Shape 93"/>
            <p:cNvSpPr txBox="1"/>
            <p:nvPr/>
          </p:nvSpPr>
          <p:spPr>
            <a:xfrm>
              <a:off x="428596" y="1643056"/>
              <a:ext cx="8643998" cy="428628"/>
            </a:xfrm>
            <a:prstGeom prst="rect">
              <a:avLst/>
            </a:prstGeom>
            <a:solidFill>
              <a:srgbClr val="351C75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90488" lvl="0">
                <a:buClr>
                  <a:schemeClr val="bg1"/>
                </a:buClr>
                <a:buSzPts val="2200"/>
              </a:pP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進入 儲存與快照總管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&gt; </a:t>
              </a: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儲存與快照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&gt; </a:t>
              </a: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儲存池管理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&gt; </a:t>
              </a: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選擇 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&gt; RAID </a:t>
              </a: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群組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&gt; </a:t>
              </a: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管理 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&gt;</a:t>
              </a: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替換磁碟</a:t>
              </a:r>
            </a:p>
          </p:txBody>
        </p:sp>
        <p:sp>
          <p:nvSpPr>
            <p:cNvPr id="15" name="Shape 93"/>
            <p:cNvSpPr txBox="1"/>
            <p:nvPr/>
          </p:nvSpPr>
          <p:spPr>
            <a:xfrm>
              <a:off x="428596" y="2143122"/>
              <a:ext cx="3214710" cy="428628"/>
            </a:xfrm>
            <a:prstGeom prst="rect">
              <a:avLst/>
            </a:prstGeom>
            <a:solidFill>
              <a:srgbClr val="351C75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268288" lvl="0" indent="-177800">
                <a:buClr>
                  <a:schemeClr val="bg1"/>
                </a:buClr>
                <a:buSzPts val="2200"/>
              </a:pP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開始逐顆抽換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，</a:t>
              </a:r>
              <a:r>
                <a:rPr lang="zh-TW" altLang="en-US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重新同步磁碟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!</a:t>
              </a:r>
            </a:p>
          </p:txBody>
        </p:sp>
        <p:pic>
          <p:nvPicPr>
            <p:cNvPr id="16" name="Picture 2" descr="C:\Users\Han Tsai\Desktop\QNAP_直播\Photo Station 5.6 直播\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44" y="1071552"/>
              <a:ext cx="500066" cy="501499"/>
            </a:xfrm>
            <a:prstGeom prst="rect">
              <a:avLst/>
            </a:prstGeom>
            <a:noFill/>
          </p:spPr>
        </p:pic>
        <p:pic>
          <p:nvPicPr>
            <p:cNvPr id="17" name="Picture 2" descr="C:\Users\Han Tsai\Desktop\QNAP_直播\Photo Station 5.6 直播\1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142843" y="1571618"/>
              <a:ext cx="500065" cy="501498"/>
            </a:xfrm>
            <a:prstGeom prst="rect">
              <a:avLst/>
            </a:prstGeom>
            <a:noFill/>
          </p:spPr>
        </p:pic>
        <p:pic>
          <p:nvPicPr>
            <p:cNvPr id="18" name="Picture 2" descr="C:\Users\Han Tsai\Desktop\QNAP_直播\Photo Station 5.6 直播\1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142843" y="2071684"/>
              <a:ext cx="500065" cy="501498"/>
            </a:xfrm>
            <a:prstGeom prst="rect">
              <a:avLst/>
            </a:prstGeom>
            <a:noFill/>
          </p:spPr>
        </p:pic>
      </p:grpSp>
      <p:sp>
        <p:nvSpPr>
          <p:cNvPr id="3" name="右箭头 2"/>
          <p:cNvSpPr/>
          <p:nvPr/>
        </p:nvSpPr>
        <p:spPr>
          <a:xfrm rot="21008767">
            <a:off x="4166449" y="3816045"/>
            <a:ext cx="895600" cy="26460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Shape 185"/>
          <p:cNvSpPr/>
          <p:nvPr/>
        </p:nvSpPr>
        <p:spPr>
          <a:xfrm>
            <a:off x="3571867" y="3914639"/>
            <a:ext cx="619497" cy="216024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2"/>
          <p:cNvSpPr/>
          <p:nvPr/>
        </p:nvSpPr>
        <p:spPr>
          <a:xfrm>
            <a:off x="0" y="2857502"/>
            <a:ext cx="9215470" cy="178595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-857288" y="3071816"/>
            <a:ext cx="6643734" cy="1357322"/>
            <a:chOff x="4857752" y="1337487"/>
            <a:chExt cx="2329260" cy="511841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-714412" y="2071684"/>
            <a:ext cx="7000924" cy="857256"/>
            <a:chOff x="4857752" y="1337487"/>
            <a:chExt cx="2329260" cy="511841"/>
          </a:xfrm>
        </p:grpSpPr>
        <p:sp>
          <p:nvSpPr>
            <p:cNvPr id="16" name="平行四邊形 1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0" y="214296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zh-TW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系統遷移 (System Migration) </a:t>
            </a:r>
            <a:br>
              <a:rPr lang="zh-TW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搭配RAID 序列自動偵測 </a:t>
            </a:r>
            <a:endParaRPr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-78785" y="3143254"/>
            <a:ext cx="5143536" cy="128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1587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zh-TW" sz="22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序列自動偵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測</a:t>
            </a:r>
            <a:r>
              <a:rPr lang="zh-TW" altLang="en-US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lang="en-US" altLang="zh-TW" sz="2200" i="0" u="none" strike="noStrike" cap="none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1587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zh-TW" sz="22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順序不一致依然</a:t>
            </a: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可以</a:t>
            </a:r>
            <a:endParaRPr lang="en-US" altLang="zh-TW" sz="2200" i="0" u="none" strike="noStrike" cap="none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1587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22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辨識資</a:t>
            </a:r>
            <a:r>
              <a:rPr lang="zh-TW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料不用</a:t>
            </a:r>
            <a:r>
              <a:rPr lang="zh-TW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怕插錯順序</a:t>
            </a:r>
            <a:endParaRPr sz="2200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2132" y="2357436"/>
            <a:ext cx="3240360" cy="2073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5" name="Shape 195"/>
          <p:cNvSpPr/>
          <p:nvPr/>
        </p:nvSpPr>
        <p:spPr>
          <a:xfrm rot="-2598835">
            <a:off x="6182917" y="3821168"/>
            <a:ext cx="576064" cy="925437"/>
          </a:xfrm>
          <a:prstGeom prst="curvedRightArrow">
            <a:avLst>
              <a:gd name="adj1" fmla="val 25000"/>
              <a:gd name="adj2" fmla="val 47581"/>
              <a:gd name="adj3" fmla="val 25000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3714744" y="3003798"/>
            <a:ext cx="1656184" cy="1656184"/>
            <a:chOff x="3419872" y="3003798"/>
            <a:chExt cx="1656184" cy="1656184"/>
          </a:xfrm>
        </p:grpSpPr>
        <p:pic>
          <p:nvPicPr>
            <p:cNvPr id="196" name="Shape 196" descr="相關圖片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19872" y="3003798"/>
              <a:ext cx="1656184" cy="1656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Shape 197"/>
            <p:cNvSpPr/>
            <p:nvPr/>
          </p:nvSpPr>
          <p:spPr>
            <a:xfrm>
              <a:off x="3563888" y="3075806"/>
              <a:ext cx="1368300" cy="288000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設定</a:t>
              </a: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>
              <a:off x="3563888" y="3363838"/>
              <a:ext cx="1368300" cy="1118100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-714412" y="1428742"/>
            <a:ext cx="7429552" cy="571504"/>
            <a:chOff x="4857752" y="1337487"/>
            <a:chExt cx="2329260" cy="511841"/>
          </a:xfrm>
        </p:grpSpPr>
        <p:sp>
          <p:nvSpPr>
            <p:cNvPr id="11" name="平行四邊形 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3" name="Shape 193"/>
          <p:cNvSpPr txBox="1">
            <a:spLocks/>
          </p:cNvSpPr>
          <p:nvPr/>
        </p:nvSpPr>
        <p:spPr>
          <a:xfrm>
            <a:off x="242297" y="1500180"/>
            <a:ext cx="6643734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200"/>
              <a:defRPr/>
            </a:pP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在 </a:t>
            </a:r>
            <a:r>
              <a:rPr kumimoji="0" lang="en-US" altLang="zh-TW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QNAP NAS</a:t>
            </a:r>
            <a:r>
              <a:rPr lang="zh-TW" altLang="zh-TW" sz="24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系統設定檔會備份在磁碟之中</a:t>
            </a:r>
          </a:p>
        </p:txBody>
      </p:sp>
      <p:sp>
        <p:nvSpPr>
          <p:cNvPr id="14" name="Shape 193"/>
          <p:cNvSpPr txBox="1">
            <a:spLocks/>
          </p:cNvSpPr>
          <p:nvPr/>
        </p:nvSpPr>
        <p:spPr>
          <a:xfrm>
            <a:off x="245721" y="2071684"/>
            <a:ext cx="5000660" cy="92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當購買更多盤位的 </a:t>
            </a:r>
            <a:r>
              <a:rPr kumimoji="0" lang="en-US" altLang="zh-TW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時</a:t>
            </a:r>
            <a:r>
              <a:rPr lang="zh-TW" altLang="zh-TW" sz="24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舊 </a:t>
            </a:r>
            <a:r>
              <a:rPr kumimoji="0" lang="en-US" altLang="zh-TW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kumimoji="0" lang="zh-TW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的磁碟可以直接置入遷移資料與設定</a:t>
            </a:r>
          </a:p>
        </p:txBody>
      </p:sp>
      <p:sp>
        <p:nvSpPr>
          <p:cNvPr id="22" name="Shape 197"/>
          <p:cNvSpPr/>
          <p:nvPr/>
        </p:nvSpPr>
        <p:spPr>
          <a:xfrm>
            <a:off x="3852760" y="3761006"/>
            <a:ext cx="1368300" cy="288000"/>
          </a:xfrm>
          <a:prstGeom prst="rect">
            <a:avLst/>
          </a:prstGeom>
          <a:solidFill>
            <a:srgbClr val="00B0F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endParaRPr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2"/>
          <p:cNvSpPr/>
          <p:nvPr/>
        </p:nvSpPr>
        <p:spPr>
          <a:xfrm>
            <a:off x="0" y="2026310"/>
            <a:ext cx="9144000" cy="269292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9482" y="2568448"/>
            <a:ext cx="4131057" cy="2081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-32" y="214296"/>
            <a:ext cx="91440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系統遷移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1 2 3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303115" y="4712613"/>
            <a:ext cx="684076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sz="11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系統遷移將支援從低型號NAS升級至高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型號</a:t>
            </a:r>
            <a:r>
              <a:rPr lang="zh-TW" altLang="zh-TW" sz="1100" dirty="0" smtClean="0">
                <a:solidFill>
                  <a:srgbClr val="D8D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100" b="1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</a:t>
            </a:r>
            <a:r>
              <a:rPr lang="zh-TW" sz="11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高型號至低型號則存在支援限制</a:t>
            </a:r>
            <a:endParaRPr sz="1100" b="1" dirty="0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詳細請參考: http://docs.qnap.com/nas/4.3/cat2/en/index.html?system_migration.htm</a:t>
            </a:r>
            <a:endParaRPr sz="1100" b="1" dirty="0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6590998" y="2757830"/>
            <a:ext cx="1320346" cy="822032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Shape 208" descr="https://www.qnap.com/i/_attach_file/product/photo/800_500/301_1510642966_TS-228A_Top-left.png?v=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47883" y="2573707"/>
            <a:ext cx="3528392" cy="2205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/>
          <p:nvPr/>
        </p:nvSpPr>
        <p:spPr>
          <a:xfrm>
            <a:off x="1442720" y="3771504"/>
            <a:ext cx="3527521" cy="864096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Shape 210" descr="「Disk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Shape 211" descr="相關圖片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6708" y="2831819"/>
            <a:ext cx="1656184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圓角化對角線角落矩形 18"/>
          <p:cNvSpPr/>
          <p:nvPr/>
        </p:nvSpPr>
        <p:spPr>
          <a:xfrm>
            <a:off x="653296" y="1273515"/>
            <a:ext cx="5739375" cy="380534"/>
          </a:xfrm>
          <a:prstGeom prst="round2DiagRect">
            <a:avLst>
              <a:gd name="adj1" fmla="val 35887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730" y="1245740"/>
            <a:ext cx="505334" cy="506783"/>
          </a:xfrm>
          <a:prstGeom prst="rect">
            <a:avLst/>
          </a:prstGeom>
          <a:noFill/>
        </p:spPr>
      </p:pic>
      <p:sp>
        <p:nvSpPr>
          <p:cNvPr id="16" name="Shape 205"/>
          <p:cNvSpPr txBox="1">
            <a:spLocks/>
          </p:cNvSpPr>
          <p:nvPr/>
        </p:nvSpPr>
        <p:spPr>
          <a:xfrm>
            <a:off x="700226" y="1278623"/>
            <a:ext cx="5501438" cy="45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  將新的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初始化並更新至最新的韌體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非必須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) 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圓角化對角線角落矩形 16"/>
          <p:cNvSpPr/>
          <p:nvPr/>
        </p:nvSpPr>
        <p:spPr>
          <a:xfrm>
            <a:off x="1037345" y="1734779"/>
            <a:ext cx="5550400" cy="380534"/>
          </a:xfrm>
          <a:prstGeom prst="round2DiagRect">
            <a:avLst>
              <a:gd name="adj1" fmla="val 35887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化對角線角落矩形 17"/>
          <p:cNvSpPr/>
          <p:nvPr/>
        </p:nvSpPr>
        <p:spPr>
          <a:xfrm>
            <a:off x="1299473" y="2200107"/>
            <a:ext cx="5442703" cy="380534"/>
          </a:xfrm>
          <a:prstGeom prst="round2DiagRect">
            <a:avLst>
              <a:gd name="adj1" fmla="val 35887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843915" y="1700438"/>
            <a:ext cx="505333" cy="506782"/>
          </a:xfrm>
          <a:prstGeom prst="rect">
            <a:avLst/>
          </a:prstGeom>
          <a:noFill/>
        </p:spPr>
      </p:pic>
      <p:pic>
        <p:nvPicPr>
          <p:cNvPr id="15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154099" y="2167330"/>
            <a:ext cx="505333" cy="506782"/>
          </a:xfrm>
          <a:prstGeom prst="rect">
            <a:avLst/>
          </a:prstGeom>
          <a:noFill/>
        </p:spPr>
      </p:pic>
      <p:sp>
        <p:nvSpPr>
          <p:cNvPr id="20" name="Shape 205"/>
          <p:cNvSpPr txBox="1">
            <a:spLocks/>
          </p:cNvSpPr>
          <p:nvPr/>
        </p:nvSpPr>
        <p:spPr>
          <a:xfrm>
            <a:off x="1334210" y="1737855"/>
            <a:ext cx="5249470" cy="41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將兩台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關機並將舊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的硬碟插入新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1669490" y="2207247"/>
            <a:ext cx="5032046" cy="42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開啟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新的 NAS </a:t>
            </a:r>
            <a:r>
              <a:rPr lang="zh-TW" sz="18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</a:t>
            </a:r>
            <a:r>
              <a:rPr lang="zh-TW" sz="180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可直接進入 QTS 並繼續</a:t>
            </a:r>
            <a:r>
              <a:rPr lang="zh-TW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</a:t>
            </a:r>
            <a:r>
              <a:rPr lang="zh-TW" altLang="en-US" sz="1800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sz="18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3249</Words>
  <Application>Microsoft Office PowerPoint</Application>
  <PresentationFormat>全屏显示(16:9)</PresentationFormat>
  <Paragraphs>427</Paragraphs>
  <Slides>39</Slides>
  <Notes>39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0" baseType="lpstr">
      <vt:lpstr>Office 佈景主題</vt:lpstr>
      <vt:lpstr>PowerPoint 演示文稿</vt:lpstr>
      <vt:lpstr>您的挑戰，我們解決： 每季儲存預算有限，但資料成長無限！ 如何讓儲存空間彈性擴充？</vt:lpstr>
      <vt:lpstr>NAS 的彈性擴充非常重要</vt:lpstr>
      <vt:lpstr>QNAP NAS 容量擴充術大公開</vt:lpstr>
      <vt:lpstr>NAS 空間需求因業務擴展而隨之成長</vt:lpstr>
      <vt:lpstr>逐一替換更大容量的磁碟</vt:lpstr>
      <vt:lpstr>替換磁碟 1 2 3</vt:lpstr>
      <vt:lpstr>系統遷移 (System Migration)  搭配RAID 序列自動偵測 </vt:lpstr>
      <vt:lpstr>系統遷移 1 2 3</vt:lpstr>
      <vt:lpstr>秘訣: 安全卸載儲存池</vt:lpstr>
      <vt:lpstr>從一顆磁碟，擴充到多顆磁碟</vt:lpstr>
      <vt:lpstr>RAID 遷移 (RAID Migration)</vt:lpstr>
      <vt:lpstr>RAID 遷移 1 2 3 </vt:lpstr>
      <vt:lpstr>PowerPoint 演示文稿</vt:lpstr>
      <vt:lpstr>秘訣: RAID 1 平行讀取</vt:lpstr>
      <vt:lpstr>如何從 RAID 5/6 使用 RAID 50/60</vt:lpstr>
      <vt:lpstr>NAS長大了，責任也越大</vt:lpstr>
      <vt:lpstr>RAID 5/6/50/60 增加磁碟</vt:lpstr>
      <vt:lpstr>升級至 Qtier 2.0 進行擴充</vt:lpstr>
      <vt:lpstr>結合 QM2 擴充並升級至 Qtier</vt:lpstr>
      <vt:lpstr>擴充 RAID 群組 1 2 3 </vt:lpstr>
      <vt:lpstr>RAID 搭配熱備援，保護再上一層</vt:lpstr>
      <vt:lpstr>RAID 熱備援設定 1 2 3 </vt:lpstr>
      <vt:lpstr>一台不夠，就再加一台</vt:lpstr>
      <vt:lpstr>QNAP 擴充裝置間的選擇</vt:lpstr>
      <vt:lpstr>擴充裝置部署：線性擴充或新儲存池</vt:lpstr>
      <vt:lpstr>擴充裝置串接管理實務 1 2 3</vt:lpstr>
      <vt:lpstr>秘訣：整合 USB 3.1 外接擴充裝置</vt:lpstr>
      <vt:lpstr>秘訣：Thunderbolt 3 兼容 USB 3.1</vt:lpstr>
      <vt:lpstr>眾志成城，多台 NAS 同心協力</vt:lpstr>
      <vt:lpstr>QNAP 獨有 iSCSI 啟動器掛載各家儲存</vt:lpstr>
      <vt:lpstr>啟用遠端磁碟 1 2 3 </vt:lpstr>
      <vt:lpstr>使用 iSCSI VJBOD 取代 JBOD</vt:lpstr>
      <vt:lpstr>搭配 JBOD 與 VJBOD 建立超大儲存</vt:lpstr>
      <vt:lpstr>使用 QNAP iSCSI VJBOD 1 2 3</vt:lpstr>
      <vt:lpstr>PowerPoint 演示文稿</vt:lpstr>
      <vt:lpstr>QNAP 擴充容量方式</vt:lpstr>
      <vt:lpstr>總結</vt:lpstr>
      <vt:lpstr>QNAP NAS 是您最好的選擇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NAS 安全首要，擴充有術</dc:title>
  <dc:creator>RippleWu-NB</dc:creator>
  <cp:lastModifiedBy>Windows 使用者</cp:lastModifiedBy>
  <cp:revision>86</cp:revision>
  <dcterms:modified xsi:type="dcterms:W3CDTF">2018-01-23T08:19:56Z</dcterms:modified>
</cp:coreProperties>
</file>