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9" r:id="rId19"/>
    <p:sldId id="274" r:id="rId20"/>
    <p:sldId id="275" r:id="rId21"/>
    <p:sldId id="276" r:id="rId22"/>
    <p:sldId id="277" r:id="rId23"/>
    <p:sldId id="278" r:id="rId24"/>
    <p:sldId id="290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embeddedFontLst>
    <p:embeddedFont>
      <p:font typeface="微軟正黑體" pitchFamily="34" charset="-120"/>
      <p:regular r:id="rId36"/>
      <p:bold r:id="rId37"/>
    </p:embeddedFont>
    <p:embeddedFont>
      <p:font typeface="Roboto" pitchFamily="2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Chen" initials="" lastIdx="2" clrIdx="0"/>
  <p:cmAuthor id="1" name="Linus Lin" initials="" lastIdx="1" clrIdx="1"/>
  <p:cmAuthor id="2" name="Michael Wang" initials="M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CC00CC"/>
    <a:srgbClr val="74369A"/>
    <a:srgbClr val="CC9900"/>
    <a:srgbClr val="FF9900"/>
    <a:srgbClr val="FF3FDA"/>
    <a:srgbClr val="B9D1ED"/>
    <a:srgbClr val="BFD5EF"/>
    <a:srgbClr val="A5C4E9"/>
  </p:clrMru>
</p:presentationPr>
</file>

<file path=ppt/tableStyles.xml><?xml version="1.0" encoding="utf-8"?>
<a:tblStyleLst xmlns:a="http://schemas.openxmlformats.org/drawingml/2006/main" def="{643AF748-3D66-42D9-88ED-F1AE239DB1AB}">
  <a:tblStyle styleId="{643AF748-3D66-42D9-88ED-F1AE239DB1A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6888" autoAdjust="0"/>
    <p:restoredTop sz="98359" autoAdjust="0"/>
  </p:normalViewPr>
  <p:slideViewPr>
    <p:cSldViewPr>
      <p:cViewPr>
        <p:scale>
          <a:sx n="100" d="100"/>
          <a:sy n="100" d="100"/>
        </p:scale>
        <p:origin x="-2418" y="-12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Connect,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Anywhere,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Anytime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myQNAPcloud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Securely build your NAS to a cloud.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[OK][動(大標題文字)]</a:t>
            </a:r>
            <a:endParaRPr dirty="0"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10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 smtClean="0"/>
              <a:t>Translation: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 err="1" smtClean="0"/>
              <a:t>Synology's</a:t>
            </a:r>
            <a:r>
              <a:rPr lang="en-US" dirty="0" smtClean="0"/>
              <a:t> </a:t>
            </a:r>
            <a:r>
              <a:rPr lang="en-US" dirty="0" err="1" smtClean="0"/>
              <a:t>QuickConnect</a:t>
            </a:r>
            <a:r>
              <a:rPr lang="en-US" dirty="0" smtClean="0"/>
              <a:t> service seems to be abnormal today.</a:t>
            </a:r>
            <a:endParaRPr dirty="0"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[OK]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[OK][動(大標題)]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小註解：</a:t>
            </a:r>
            <a:endParaRPr dirty="0"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DDNS處理變動的WAN IP</a:t>
            </a:r>
            <a:endParaRPr dirty="0"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 Router Configuration 處理外部與內部的Port的連接</a:t>
            </a:r>
            <a:endParaRPr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15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[OK][動(大標題)]</a:t>
            </a:r>
            <a:br>
              <a:rPr lang="zh-TW"/>
            </a:br>
            <a:endParaRPr dirty="0"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19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戶外、家中、辦公室，您總是希望在任何地方都能夠自在地運用所有的資料</a:t>
            </a:r>
            <a:endParaRPr dirty="0"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[OK][動(新增大標題)]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[OK][動(標題文字)]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DEMO前導</a:t>
            </a:r>
            <a:endParaRPr dirty="0"/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 dirty="0"/>
          </a:p>
        </p:txBody>
      </p:sp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 dirty="0"/>
          </a:p>
        </p:txBody>
      </p:sp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 dirty="0"/>
          </a:p>
        </p:txBody>
      </p:sp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dirty="0"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[OK]</a:t>
            </a:r>
            <a:endParaRPr dirty="0"/>
          </a:p>
        </p:txBody>
      </p:sp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dirty="0"/>
          </a:p>
        </p:txBody>
      </p:sp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瀏覽器、手機App、PC Utility，以上三者幾乎是所有NAS擁有者的標準配備。而myQNAPcloud毫無疑問地支援您每天使用的所有裝置，</a:t>
            </a:r>
            <a:endParaRPr dirty="0"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 dirty="0"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500034" y="1500180"/>
            <a:ext cx="7772400" cy="2643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3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500034" y="928676"/>
            <a:ext cx="6400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" name="Shape 16" descr="母片_(ZH+EN)2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13" y="1800"/>
            <a:ext cx="9151996" cy="514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571472" y="941786"/>
            <a:ext cx="8001056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571472" y="1638307"/>
            <a:ext cx="8001056" cy="3148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571472" y="941786"/>
            <a:ext cx="8001056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571472" y="1640691"/>
            <a:ext cx="3925916" cy="479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571472" y="2227671"/>
            <a:ext cx="3925916" cy="2558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3"/>
          </p:nvPr>
        </p:nvSpPr>
        <p:spPr>
          <a:xfrm>
            <a:off x="4645026" y="1640691"/>
            <a:ext cx="3927503" cy="479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4"/>
          </p:nvPr>
        </p:nvSpPr>
        <p:spPr>
          <a:xfrm>
            <a:off x="4645026" y="2227671"/>
            <a:ext cx="3927503" cy="2558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71472" y="928676"/>
            <a:ext cx="8001056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71472" y="1785933"/>
            <a:ext cx="3924328" cy="2987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48200" y="1785933"/>
            <a:ext cx="3924328" cy="2987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3714758"/>
            <a:ext cx="7707339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1071552"/>
            <a:ext cx="7707339" cy="25717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85804" y="946535"/>
            <a:ext cx="8158162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571473" y="923926"/>
            <a:ext cx="2894041" cy="375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575050" y="923927"/>
            <a:ext cx="5111750" cy="3790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571473" y="1352555"/>
            <a:ext cx="2894041" cy="33623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85786" y="3600450"/>
            <a:ext cx="7572428" cy="4250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pic" idx="2"/>
          </p:nvPr>
        </p:nvSpPr>
        <p:spPr>
          <a:xfrm>
            <a:off x="785786" y="1214428"/>
            <a:ext cx="7572428" cy="23312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785786" y="4025503"/>
            <a:ext cx="7572428" cy="6036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57158" y="1785932"/>
            <a:ext cx="8229600" cy="28575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79712" y="221440"/>
            <a:ext cx="2592288" cy="45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 descr="母片_(ZH+EN)2.png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2" y="-1"/>
            <a:ext cx="9151998" cy="5147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70"/>
          <p:cNvSpPr/>
          <p:nvPr/>
        </p:nvSpPr>
        <p:spPr>
          <a:xfrm>
            <a:off x="4786314" y="1000115"/>
            <a:ext cx="3857624" cy="3571899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F243E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285852" y="142858"/>
            <a:ext cx="785814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dk2"/>
              </a:buClr>
            </a:pPr>
            <a:r>
              <a:rPr lang="en-US" altLang="zh-TW" sz="3200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QNAP ID Security Protection</a:t>
            </a:r>
            <a:endParaRPr sz="3200" dirty="0">
              <a:solidFill>
                <a:schemeClr val="dk2"/>
              </a:solidFill>
              <a:latin typeface="+mn-lt"/>
            </a:endParaRPr>
          </a:p>
        </p:txBody>
      </p:sp>
      <p:sp>
        <p:nvSpPr>
          <p:cNvPr id="30" name="Shape 171"/>
          <p:cNvSpPr/>
          <p:nvPr/>
        </p:nvSpPr>
        <p:spPr>
          <a:xfrm>
            <a:off x="428596" y="2633927"/>
            <a:ext cx="4170342" cy="2009525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F243E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500034" y="1000114"/>
            <a:ext cx="4123704" cy="1396315"/>
            <a:chOff x="428596" y="1062291"/>
            <a:chExt cx="4123704" cy="1262700"/>
          </a:xfrm>
        </p:grpSpPr>
        <p:sp>
          <p:nvSpPr>
            <p:cNvPr id="26" name="Shape 165"/>
            <p:cNvSpPr/>
            <p:nvPr/>
          </p:nvSpPr>
          <p:spPr>
            <a:xfrm>
              <a:off x="428596" y="1062291"/>
              <a:ext cx="2000264" cy="12627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rgbClr val="0F243E"/>
                </a:solidFill>
                <a:latin typeface="+mn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32" name="Shape 165"/>
            <p:cNvSpPr/>
            <p:nvPr/>
          </p:nvSpPr>
          <p:spPr>
            <a:xfrm>
              <a:off x="2500298" y="1062291"/>
              <a:ext cx="2052002" cy="12627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rgbClr val="0F243E"/>
                </a:solidFill>
                <a:latin typeface="+mn-lt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588406" y="1142990"/>
            <a:ext cx="3929089" cy="1117919"/>
            <a:chOff x="516968" y="1218926"/>
            <a:chExt cx="3929089" cy="970545"/>
          </a:xfrm>
        </p:grpSpPr>
        <p:sp>
          <p:nvSpPr>
            <p:cNvPr id="27" name="Shape 175"/>
            <p:cNvSpPr/>
            <p:nvPr/>
          </p:nvSpPr>
          <p:spPr>
            <a:xfrm>
              <a:off x="516968" y="1218926"/>
              <a:ext cx="1785950" cy="4623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Aft>
                  <a:spcPts val="1200"/>
                </a:spcAft>
                <a:buClr>
                  <a:srgbClr val="FFFFFF"/>
                </a:buClr>
                <a:buSzPts val="2000"/>
              </a:pPr>
              <a:r>
                <a:rPr lang="en-US" altLang="zh-TW" b="1" dirty="0" smtClean="0">
                  <a:solidFill>
                    <a:srgbClr val="FFFFFF"/>
                  </a:solidFill>
                  <a:ea typeface="微軟正黑體" pitchFamily="34" charset="-120"/>
                </a:rPr>
                <a:t>Protected Data Transfer</a:t>
              </a:r>
              <a:endParaRPr lang="zh-TW" altLang="en-US" dirty="0">
                <a:ea typeface="微軟正黑體" pitchFamily="34" charset="-120"/>
              </a:endParaRPr>
            </a:p>
          </p:txBody>
        </p:sp>
        <p:sp>
          <p:nvSpPr>
            <p:cNvPr id="28" name="Shape 176"/>
            <p:cNvSpPr/>
            <p:nvPr/>
          </p:nvSpPr>
          <p:spPr>
            <a:xfrm>
              <a:off x="525795" y="1776671"/>
              <a:ext cx="1768295" cy="4128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228600" lvl="0" indent="-228600" algn="ctr">
                <a:buClr>
                  <a:schemeClr val="lt1"/>
                </a:buClr>
                <a:buSzPts val="1100"/>
              </a:pPr>
              <a:r>
                <a:rPr lang="en-US" altLang="zh-TW" b="1" dirty="0" smtClean="0">
                  <a:solidFill>
                    <a:schemeClr val="lt1"/>
                  </a:solidFill>
                  <a:ea typeface="微軟正黑體" pitchFamily="34" charset="-120"/>
                </a:rPr>
                <a:t>AES</a:t>
              </a:r>
              <a:r>
                <a:rPr lang="zh-TW" altLang="en-US" b="1" dirty="0" smtClean="0">
                  <a:solidFill>
                    <a:schemeClr val="lt1"/>
                  </a:solidFill>
                  <a:ea typeface="微軟正黑體" pitchFamily="34" charset="-120"/>
                </a:rPr>
                <a:t> </a:t>
              </a:r>
              <a:r>
                <a:rPr lang="en-US" altLang="zh-TW" b="1" dirty="0" smtClean="0">
                  <a:solidFill>
                    <a:schemeClr val="lt1"/>
                  </a:solidFill>
                  <a:ea typeface="微軟正黑體" pitchFamily="34" charset="-120"/>
                </a:rPr>
                <a:t>Encryption</a:t>
              </a:r>
              <a:endParaRPr lang="zh-TW" altLang="en-US" dirty="0">
                <a:ea typeface="微軟正黑體" pitchFamily="34" charset="-120"/>
              </a:endParaRPr>
            </a:p>
          </p:txBody>
        </p:sp>
        <p:sp>
          <p:nvSpPr>
            <p:cNvPr id="33" name="Shape 175"/>
            <p:cNvSpPr/>
            <p:nvPr/>
          </p:nvSpPr>
          <p:spPr>
            <a:xfrm>
              <a:off x="2588670" y="1218926"/>
              <a:ext cx="1857387" cy="4623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-US" b="1" dirty="0" smtClean="0">
                  <a:solidFill>
                    <a:srgbClr val="FFFFFF"/>
                  </a:solidFill>
                  <a:ea typeface="微軟正黑體" pitchFamily="34" charset="-120"/>
                </a:rPr>
                <a:t>Account Activity</a:t>
              </a:r>
              <a:endParaRPr dirty="0">
                <a:ea typeface="微軟正黑體" pitchFamily="34" charset="-120"/>
              </a:endParaRPr>
            </a:p>
          </p:txBody>
        </p:sp>
        <p:sp>
          <p:nvSpPr>
            <p:cNvPr id="34" name="Shape 176"/>
            <p:cNvSpPr/>
            <p:nvPr/>
          </p:nvSpPr>
          <p:spPr>
            <a:xfrm>
              <a:off x="2597852" y="1776671"/>
              <a:ext cx="1839026" cy="4128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228600" marR="0" lvl="0" indent="-228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US" b="1" dirty="0" smtClean="0">
                  <a:ea typeface="微軟正黑體" pitchFamily="34" charset="-120"/>
                </a:rPr>
                <a:t>Activity log and </a:t>
              </a:r>
            </a:p>
            <a:p>
              <a:pPr marL="228600" marR="0" lvl="0" indent="-228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en-US" b="1" dirty="0" smtClean="0">
                  <a:ea typeface="微軟正黑體" pitchFamily="34" charset="-120"/>
                </a:rPr>
                <a:t>notifications</a:t>
              </a:r>
              <a:endParaRPr dirty="0">
                <a:ea typeface="微軟正黑體" pitchFamily="34" charset="-120"/>
              </a:endParaRPr>
            </a:p>
          </p:txBody>
        </p:sp>
      </p:grpSp>
      <p:cxnSp>
        <p:nvCxnSpPr>
          <p:cNvPr id="38" name="Shape 182"/>
          <p:cNvCxnSpPr/>
          <p:nvPr/>
        </p:nvCxnSpPr>
        <p:spPr>
          <a:xfrm flipV="1">
            <a:off x="2285984" y="3339432"/>
            <a:ext cx="372025" cy="519028"/>
          </a:xfrm>
          <a:prstGeom prst="bentConnector2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Shape 183"/>
          <p:cNvCxnSpPr/>
          <p:nvPr/>
        </p:nvCxnSpPr>
        <p:spPr>
          <a:xfrm>
            <a:off x="2285984" y="3857634"/>
            <a:ext cx="372025" cy="405572"/>
          </a:xfrm>
          <a:prstGeom prst="bentConnector2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216"/>
          <p:cNvSpPr/>
          <p:nvPr/>
        </p:nvSpPr>
        <p:spPr>
          <a:xfrm>
            <a:off x="1142976" y="2571750"/>
            <a:ext cx="3357618" cy="462338"/>
          </a:xfrm>
          <a:prstGeom prst="homePlate">
            <a:avLst>
              <a:gd name="adj" fmla="val 50000"/>
            </a:avLst>
          </a:prstGeom>
          <a:solidFill>
            <a:srgbClr val="74369A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Secured Access Control</a:t>
            </a:r>
            <a:endParaRPr lang="zh-TW" altLang="en-US" sz="2000" b="1" dirty="0" smtClean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3" name="Shape 186" descr="Image result for crown icon 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214282" y="2205299"/>
            <a:ext cx="1071571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177"/>
          <p:cNvSpPr/>
          <p:nvPr/>
        </p:nvSpPr>
        <p:spPr>
          <a:xfrm>
            <a:off x="5357818" y="1643056"/>
            <a:ext cx="1357322" cy="4286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Mobile</a:t>
            </a:r>
            <a:endParaRPr dirty="0">
              <a:ea typeface="微軟正黑體" pitchFamily="34" charset="-120"/>
            </a:endParaRPr>
          </a:p>
        </p:txBody>
      </p:sp>
      <p:sp>
        <p:nvSpPr>
          <p:cNvPr id="45" name="Shape 177"/>
          <p:cNvSpPr/>
          <p:nvPr/>
        </p:nvSpPr>
        <p:spPr>
          <a:xfrm>
            <a:off x="6858016" y="1643056"/>
            <a:ext cx="1285884" cy="4286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en-US" altLang="zh-TW" b="1" dirty="0" smtClean="0">
                <a:solidFill>
                  <a:schemeClr val="lt1"/>
                </a:solidFill>
                <a:ea typeface="微軟正黑體" pitchFamily="34" charset="-120"/>
              </a:rPr>
              <a:t>Email</a:t>
            </a:r>
            <a:endParaRPr lang="en-US" dirty="0">
              <a:ea typeface="微軟正黑體" pitchFamily="34" charset="-120"/>
            </a:endParaRPr>
          </a:p>
        </p:txBody>
      </p:sp>
      <p:sp>
        <p:nvSpPr>
          <p:cNvPr id="46" name="Shape 139"/>
          <p:cNvSpPr/>
          <p:nvPr/>
        </p:nvSpPr>
        <p:spPr>
          <a:xfrm>
            <a:off x="5572132" y="1071552"/>
            <a:ext cx="3357586" cy="5807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authentication</a:t>
            </a:r>
            <a:endParaRPr lang="zh-TW" altLang="en-US" sz="2000" b="1" dirty="0" smtClean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1" name="Shape 174"/>
          <p:cNvSpPr/>
          <p:nvPr/>
        </p:nvSpPr>
        <p:spPr>
          <a:xfrm>
            <a:off x="785786" y="3348306"/>
            <a:ext cx="1664727" cy="1149243"/>
          </a:xfrm>
          <a:prstGeom prst="roundRect">
            <a:avLst>
              <a:gd name="adj" fmla="val 16667"/>
            </a:avLst>
          </a:prstGeom>
          <a:solidFill>
            <a:srgbClr val="74369A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b="1" dirty="0" smtClean="0">
                <a:ea typeface="微軟正黑體" pitchFamily="34" charset="-120"/>
              </a:rPr>
              <a:t>Access Control</a:t>
            </a:r>
            <a:endParaRPr dirty="0">
              <a:ea typeface="微軟正黑體" pitchFamily="34" charset="-12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178888"/>
            <a:ext cx="2817867" cy="20717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7" name="直線接點 36"/>
          <p:cNvCxnSpPr/>
          <p:nvPr/>
        </p:nvCxnSpPr>
        <p:spPr>
          <a:xfrm>
            <a:off x="2643174" y="3344316"/>
            <a:ext cx="35719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2643174" y="3857634"/>
            <a:ext cx="35719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2643174" y="4273010"/>
            <a:ext cx="35719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hape 179"/>
          <p:cNvSpPr/>
          <p:nvPr/>
        </p:nvSpPr>
        <p:spPr>
          <a:xfrm>
            <a:off x="2786050" y="3214692"/>
            <a:ext cx="1355700" cy="331788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Public</a:t>
            </a:r>
            <a:endParaRPr dirty="0">
              <a:ea typeface="微軟正黑體" pitchFamily="34" charset="-120"/>
            </a:endParaRPr>
          </a:p>
        </p:txBody>
      </p:sp>
      <p:sp>
        <p:nvSpPr>
          <p:cNvPr id="60" name="Shape 180"/>
          <p:cNvSpPr/>
          <p:nvPr/>
        </p:nvSpPr>
        <p:spPr>
          <a:xfrm>
            <a:off x="2786050" y="3676992"/>
            <a:ext cx="1355700" cy="331788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b="1" dirty="0" smtClean="0">
                <a:ea typeface="微軟正黑體" pitchFamily="34" charset="-120"/>
              </a:rPr>
              <a:t>Private</a:t>
            </a:r>
            <a:endParaRPr dirty="0">
              <a:ea typeface="微軟正黑體" pitchFamily="34" charset="-120"/>
            </a:endParaRPr>
          </a:p>
        </p:txBody>
      </p:sp>
      <p:sp>
        <p:nvSpPr>
          <p:cNvPr id="61" name="Shape 181"/>
          <p:cNvSpPr/>
          <p:nvPr/>
        </p:nvSpPr>
        <p:spPr>
          <a:xfrm>
            <a:off x="2786050" y="4139292"/>
            <a:ext cx="1355700" cy="331788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b="1" dirty="0" smtClean="0">
                <a:ea typeface="微軟正黑體" pitchFamily="34" charset="-120"/>
              </a:rPr>
              <a:t>Customized</a:t>
            </a:r>
            <a:endParaRPr dirty="0">
              <a:ea typeface="微軟正黑體" pitchFamily="34" charset="-120"/>
            </a:endParaRPr>
          </a:p>
        </p:txBody>
      </p:sp>
      <p:sp>
        <p:nvSpPr>
          <p:cNvPr id="50" name="Shape 139"/>
          <p:cNvSpPr/>
          <p:nvPr/>
        </p:nvSpPr>
        <p:spPr>
          <a:xfrm>
            <a:off x="5234820" y="1139000"/>
            <a:ext cx="1178759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2- step </a:t>
            </a:r>
            <a:endParaRPr lang="zh-TW" altLang="en-US" sz="2000" b="1" dirty="0" smtClean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6286512" y="1000114"/>
            <a:ext cx="2214578" cy="35719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00034" y="1000114"/>
            <a:ext cx="2214578" cy="35719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7" name="Shape 2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959758" y="1000113"/>
            <a:ext cx="3051411" cy="357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818" y="3500444"/>
            <a:ext cx="1261890" cy="12618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91"/>
          <p:cNvSpPr txBox="1">
            <a:spLocks/>
          </p:cNvSpPr>
          <p:nvPr/>
        </p:nvSpPr>
        <p:spPr>
          <a:xfrm>
            <a:off x="1331640" y="142858"/>
            <a:ext cx="781236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2"/>
              </a:buClr>
              <a:buSzPts val="1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Problems with connections?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572264" y="1214428"/>
            <a:ext cx="1714512" cy="646702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Official Information</a:t>
            </a:r>
            <a:endParaRPr lang="zh-TW" altLang="en-US"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572264" y="2831183"/>
            <a:ext cx="1714512" cy="646702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Perfectly Answered!</a:t>
            </a:r>
            <a:endParaRPr lang="zh-TW" altLang="en-US"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45170" y="1214428"/>
            <a:ext cx="1714512" cy="646702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Asking on forum</a:t>
            </a:r>
            <a:endParaRPr lang="zh-TW" altLang="en-US"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45170" y="3639560"/>
            <a:ext cx="1714512" cy="646702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Not Instant?</a:t>
            </a:r>
            <a:endParaRPr lang="zh-TW" altLang="en-US"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745170" y="2831183"/>
            <a:ext cx="1714512" cy="646702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Accuracy?</a:t>
            </a:r>
            <a:endParaRPr lang="zh-TW" altLang="en-US"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1388112" y="2143122"/>
            <a:ext cx="484632" cy="50006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7159202" y="2143122"/>
            <a:ext cx="484632" cy="50006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191"/>
          <p:cNvSpPr txBox="1">
            <a:spLocks noGrp="1"/>
          </p:cNvSpPr>
          <p:nvPr>
            <p:ph type="title"/>
          </p:nvPr>
        </p:nvSpPr>
        <p:spPr>
          <a:xfrm>
            <a:off x="3214678" y="1928808"/>
            <a:ext cx="2643206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600" dirty="0" err="1" smtClean="0">
                <a:solidFill>
                  <a:srgbClr val="002060"/>
                </a:solidFill>
                <a:latin typeface="+mj-lt"/>
              </a:rPr>
              <a:t>Synology's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+mj-lt"/>
              </a:rPr>
              <a:t>QuickConnect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 service seems to be abnormal today.</a:t>
            </a:r>
            <a:endParaRPr lang="en-US" sz="16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1285852" y="71438"/>
            <a:ext cx="7858148" cy="7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altLang="zh-TW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Service Status (Heartbeat) Dashboard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857224" y="1142990"/>
            <a:ext cx="7518102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status.myqnapcloud.com</a:t>
            </a:r>
            <a:endParaRPr sz="2400" dirty="0">
              <a:latin typeface="+mn-lt"/>
              <a:ea typeface="微軟正黑體" pitchFamily="34" charset="-120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06099" y="1889641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Instant Service Status </a:t>
            </a:r>
            <a:endParaRPr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906099" y="2651641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bg1"/>
                </a:solidFill>
                <a:ea typeface="微軟正黑體" pitchFamily="34" charset="-120"/>
                <a:sym typeface="Arial"/>
              </a:rPr>
              <a:t>Issue </a:t>
            </a: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r</a:t>
            </a:r>
            <a:r>
              <a:rPr lang="en-US" altLang="zh-TW" sz="1800" b="1" i="0" u="none" strike="noStrike" cap="none" dirty="0" smtClean="0">
                <a:solidFill>
                  <a:schemeClr val="bg1"/>
                </a:solidFill>
                <a:ea typeface="微軟正黑體" pitchFamily="34" charset="-120"/>
                <a:sym typeface="Arial"/>
              </a:rPr>
              <a:t>eport</a:t>
            </a:r>
            <a:endParaRPr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906099" y="3413641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rgbClr val="FFFFFF"/>
                </a:solidFill>
                <a:ea typeface="微軟正黑體" pitchFamily="34" charset="-120"/>
              </a:rPr>
              <a:t>First-hand Official Information!</a:t>
            </a:r>
            <a:endParaRPr sz="1800" b="1" dirty="0">
              <a:solidFill>
                <a:srgbClr val="FFFFFF"/>
              </a:solidFill>
              <a:ea typeface="微軟正黑體" pitchFamily="34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4733" y="2000246"/>
            <a:ext cx="443668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00" y="0"/>
            <a:ext cx="9152000" cy="5147999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500034" y="2143122"/>
            <a:ext cx="807249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  <a:defRPr/>
            </a:pPr>
            <a:r>
              <a:rPr lang="en-US" altLang="zh-TW" sz="3200" b="1" dirty="0" smtClean="0">
                <a:solidFill>
                  <a:schemeClr val="bg2"/>
                </a:solidFill>
                <a:latin typeface="+mj-lt"/>
                <a:ea typeface="微軟正黑體" pitchFamily="34" charset="-120"/>
              </a:rPr>
              <a:t>Flexible Connecting Methods</a:t>
            </a:r>
            <a:endParaRPr lang="zh-TW" altLang="en-US" sz="3200" b="1" dirty="0" smtClean="0">
              <a:solidFill>
                <a:schemeClr val="bg2"/>
              </a:solidFill>
              <a:latin typeface="+mj-lt"/>
              <a:ea typeface="微軟正黑體" pitchFamily="34" charset="-120"/>
            </a:endParaRPr>
          </a:p>
          <a:p>
            <a:pPr lvl="0">
              <a:buClr>
                <a:srgbClr val="002060"/>
              </a:buClr>
              <a:defRPr/>
            </a:pPr>
            <a:r>
              <a:rPr lang="en-US" altLang="zh-TW" sz="3200" b="1" dirty="0" smtClean="0">
                <a:solidFill>
                  <a:schemeClr val="bg2"/>
                </a:solidFill>
                <a:latin typeface="+mj-lt"/>
                <a:ea typeface="微軟正黑體" pitchFamily="34" charset="-120"/>
              </a:rPr>
              <a:t>Connect to the Cloud easily</a:t>
            </a:r>
            <a:endParaRPr lang="zh-TW" altLang="en-US" sz="3200" b="1" dirty="0" smtClean="0">
              <a:solidFill>
                <a:schemeClr val="bg2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Shape 154"/>
          <p:cNvSpPr/>
          <p:nvPr/>
        </p:nvSpPr>
        <p:spPr>
          <a:xfrm rot="5400000">
            <a:off x="500033" y="928676"/>
            <a:ext cx="938953" cy="938953"/>
          </a:xfrm>
          <a:prstGeom prst="teardrop">
            <a:avLst>
              <a:gd name="adj" fmla="val 10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" name="Shape 236"/>
          <p:cNvSpPr txBox="1"/>
          <p:nvPr/>
        </p:nvSpPr>
        <p:spPr>
          <a:xfrm>
            <a:off x="642910" y="1071552"/>
            <a:ext cx="928694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 smtClean="0">
                <a:solidFill>
                  <a:schemeClr val="bg1"/>
                </a:solidFill>
              </a:rPr>
              <a:t>03</a:t>
            </a:r>
            <a:endParaRPr sz="3600" b="1" dirty="0">
              <a:solidFill>
                <a:schemeClr val="bg1"/>
              </a:solidFill>
            </a:endParaRPr>
          </a:p>
        </p:txBody>
      </p:sp>
      <p:pic>
        <p:nvPicPr>
          <p:cNvPr id="13" name="圖片 12" descr="Qnap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96" y="142858"/>
            <a:ext cx="1328535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14"/>
          <p:cNvSpPr/>
          <p:nvPr/>
        </p:nvSpPr>
        <p:spPr>
          <a:xfrm>
            <a:off x="4071934" y="1928808"/>
            <a:ext cx="4243438" cy="236696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" name="Shape 213"/>
          <p:cNvSpPr/>
          <p:nvPr/>
        </p:nvSpPr>
        <p:spPr>
          <a:xfrm>
            <a:off x="1142976" y="1247768"/>
            <a:ext cx="7143800" cy="76200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53A87"/>
                </a:solidFill>
                <a:latin typeface="+mj-lt"/>
                <a:ea typeface="Arial"/>
                <a:cs typeface="Arial"/>
                <a:sym typeface="Arial"/>
              </a:rPr>
              <a:t>myQNAPcloud </a:t>
            </a:r>
            <a:r>
              <a:rPr lang="en-US" altLang="zh-TW" sz="2400" b="1" i="0" u="none" strike="noStrike" cap="none" dirty="0" smtClean="0">
                <a:solidFill>
                  <a:srgbClr val="053A87"/>
                </a:solidFill>
                <a:latin typeface="+mj-lt"/>
                <a:ea typeface="Arial"/>
                <a:cs typeface="Arial"/>
                <a:sym typeface="Arial"/>
              </a:rPr>
              <a:t>brings you </a:t>
            </a:r>
            <a:r>
              <a:rPr lang="en-US" altLang="zh-TW" sz="2400" b="1" i="0" u="none" strike="noStrike" cap="none" dirty="0" smtClean="0">
                <a:solidFill>
                  <a:srgbClr val="053A87"/>
                </a:solidFill>
                <a:latin typeface="+mj-lt"/>
                <a:ea typeface="微軟正黑體" pitchFamily="34" charset="-120"/>
                <a:sym typeface="Arial"/>
              </a:rPr>
              <a:t>remote connection</a:t>
            </a:r>
            <a:endParaRPr sz="2400" dirty="0">
              <a:solidFill>
                <a:srgbClr val="053A87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9" name="Shape 215"/>
          <p:cNvSpPr/>
          <p:nvPr/>
        </p:nvSpPr>
        <p:spPr>
          <a:xfrm>
            <a:off x="1142976" y="2162168"/>
            <a:ext cx="2819400" cy="2133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1214414" y="1928808"/>
            <a:ext cx="2786082" cy="6429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000" b="1" dirty="0" smtClean="0">
                <a:solidFill>
                  <a:srgbClr val="FFFFFF"/>
                </a:solidFill>
                <a:ea typeface="微軟正黑體" pitchFamily="34" charset="-120"/>
              </a:rPr>
              <a:t>Auto Router Configuration</a:t>
            </a:r>
            <a:endParaRPr lang="zh-TW" altLang="en-US" sz="2000" b="1" dirty="0" smtClean="0">
              <a:solidFill>
                <a:srgbClr val="FFFFFF"/>
              </a:solidFill>
              <a:ea typeface="微軟正黑體" pitchFamily="34" charset="-120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Access files remotely ?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0" name="Shape 219"/>
          <p:cNvSpPr/>
          <p:nvPr/>
        </p:nvSpPr>
        <p:spPr>
          <a:xfrm>
            <a:off x="1357290" y="4067168"/>
            <a:ext cx="2286016" cy="3238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UPnP-Enabled required</a:t>
            </a:r>
            <a:endParaRPr b="1" i="0" u="none" strike="noStrike" cap="none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21" name="Shape 220" descr="https://support.myqnapcloud.com/media/uploads/features/cloudlin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48" y="2870488"/>
            <a:ext cx="3783287" cy="1058584"/>
          </a:xfrm>
          <a:prstGeom prst="rect">
            <a:avLst/>
          </a:prstGeom>
          <a:noFill/>
          <a:ln w="28575" cap="flat" cmpd="sng">
            <a:solidFill>
              <a:srgbClr val="36609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Shape 221"/>
          <p:cNvSpPr/>
          <p:nvPr/>
        </p:nvSpPr>
        <p:spPr>
          <a:xfrm>
            <a:off x="4643438" y="4105288"/>
            <a:ext cx="3000396" cy="3238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Full compatibility</a:t>
            </a:r>
          </a:p>
        </p:txBody>
      </p:sp>
      <p:pic>
        <p:nvPicPr>
          <p:cNvPr id="25" name="圖片 24" descr="wirle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2690293"/>
            <a:ext cx="1571636" cy="1238779"/>
          </a:xfrm>
          <a:prstGeom prst="rect">
            <a:avLst/>
          </a:prstGeom>
        </p:spPr>
      </p:pic>
      <p:sp>
        <p:nvSpPr>
          <p:cNvPr id="28" name="Shape 145"/>
          <p:cNvSpPr/>
          <p:nvPr/>
        </p:nvSpPr>
        <p:spPr>
          <a:xfrm>
            <a:off x="1000100" y="1889738"/>
            <a:ext cx="503075" cy="519845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4286248" y="1928808"/>
            <a:ext cx="4000528" cy="6429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FFFFFF"/>
                </a:solidFill>
                <a:ea typeface="Arial"/>
                <a:cs typeface="Arial"/>
              </a:rPr>
              <a:t>CloudLink</a:t>
            </a:r>
            <a:endParaRPr lang="en-US" sz="2000" b="1" dirty="0">
              <a:solidFill>
                <a:srgbClr val="FFFFFF"/>
              </a:solidFill>
              <a:ea typeface="Arial"/>
              <a:cs typeface="Arial"/>
            </a:endParaRPr>
          </a:p>
        </p:txBody>
      </p:sp>
      <p:sp>
        <p:nvSpPr>
          <p:cNvPr id="32" name="Shape 145"/>
          <p:cNvSpPr/>
          <p:nvPr/>
        </p:nvSpPr>
        <p:spPr>
          <a:xfrm>
            <a:off x="4071934" y="1871458"/>
            <a:ext cx="503075" cy="519845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6" name="Shape 223" descr="Image result for crown icon 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7286644" y="2285998"/>
            <a:ext cx="1214446" cy="1093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146"/>
          <p:cNvSpPr txBox="1"/>
          <p:nvPr/>
        </p:nvSpPr>
        <p:spPr>
          <a:xfrm>
            <a:off x="1037118" y="1893711"/>
            <a:ext cx="399465" cy="444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31" name="Shape 146"/>
          <p:cNvSpPr txBox="1"/>
          <p:nvPr/>
        </p:nvSpPr>
        <p:spPr>
          <a:xfrm>
            <a:off x="4142819" y="1875431"/>
            <a:ext cx="399465" cy="444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 b="1" i="0" u="none" strike="noStrike" cap="none" dirty="0" smtClean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</a:t>
            </a:r>
            <a:endParaRPr lang="en" sz="28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1- DDNS w / Simplified Setting Process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32" name="肘形接點 31"/>
          <p:cNvCxnSpPr/>
          <p:nvPr/>
        </p:nvCxnSpPr>
        <p:spPr>
          <a:xfrm rot="16200000" flipH="1">
            <a:off x="4822033" y="3400616"/>
            <a:ext cx="1285884" cy="642942"/>
          </a:xfrm>
          <a:prstGeom prst="bentConnector3">
            <a:avLst>
              <a:gd name="adj1" fmla="val 82323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240"/>
          <p:cNvCxnSpPr>
            <a:endCxn id="55" idx="1"/>
          </p:cNvCxnSpPr>
          <p:nvPr/>
        </p:nvCxnSpPr>
        <p:spPr>
          <a:xfrm rot="10800000" flipH="1">
            <a:off x="6274050" y="2008960"/>
            <a:ext cx="802200" cy="6045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241"/>
          <p:cNvCxnSpPr>
            <a:endCxn id="56" idx="1"/>
          </p:cNvCxnSpPr>
          <p:nvPr/>
        </p:nvCxnSpPr>
        <p:spPr>
          <a:xfrm rot="10800000" flipH="1">
            <a:off x="6274050" y="2484760"/>
            <a:ext cx="802200" cy="1287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Shape 242"/>
          <p:cNvCxnSpPr>
            <a:endCxn id="57" idx="1"/>
          </p:cNvCxnSpPr>
          <p:nvPr/>
        </p:nvCxnSpPr>
        <p:spPr>
          <a:xfrm>
            <a:off x="6274050" y="2613460"/>
            <a:ext cx="802200" cy="3471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Shape 243"/>
          <p:cNvCxnSpPr>
            <a:endCxn id="58" idx="1"/>
          </p:cNvCxnSpPr>
          <p:nvPr/>
        </p:nvCxnSpPr>
        <p:spPr>
          <a:xfrm>
            <a:off x="6274050" y="2613460"/>
            <a:ext cx="802200" cy="8814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Shape 230"/>
          <p:cNvSpPr/>
          <p:nvPr/>
        </p:nvSpPr>
        <p:spPr>
          <a:xfrm>
            <a:off x="428596" y="3819907"/>
            <a:ext cx="4357718" cy="68067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FFF00"/>
                </a:solidFill>
                <a:ea typeface="微軟正黑體" pitchFamily="34" charset="-120"/>
                <a:sym typeface="Arial"/>
              </a:rPr>
              <a:t>DDNS </a:t>
            </a:r>
            <a:r>
              <a:rPr lang="en-US" altLang="zh-TW" sz="1200" b="1" dirty="0" smtClean="0">
                <a:solidFill>
                  <a:schemeClr val="bg1"/>
                </a:solidFill>
                <a:ea typeface="微軟正黑體" pitchFamily="34" charset="-120"/>
              </a:rPr>
              <a:t>keeps </a:t>
            </a:r>
            <a:r>
              <a:rPr lang="zh-TW" sz="1200" b="1" i="0" u="none" strike="noStrike" cap="none" dirty="0" smtClean="0">
                <a:solidFill>
                  <a:schemeClr val="bg1"/>
                </a:solidFill>
                <a:ea typeface="微軟正黑體" pitchFamily="34" charset="-120"/>
                <a:sym typeface="Arial"/>
              </a:rPr>
              <a:t>WAN IP</a:t>
            </a:r>
            <a:r>
              <a:rPr lang="en-US" altLang="zh-TW" sz="1200" b="1" i="0" u="none" strike="noStrike" cap="none" dirty="0" smtClean="0">
                <a:solidFill>
                  <a:schemeClr val="bg1"/>
                </a:solidFill>
                <a:ea typeface="微軟正黑體" pitchFamily="34" charset="-120"/>
                <a:sym typeface="Arial"/>
              </a:rPr>
              <a:t> info updated.</a:t>
            </a:r>
            <a:endParaRPr sz="1200" b="1" i="0" u="none" strike="noStrike" cap="none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rgbClr val="FFFF00"/>
                </a:solidFill>
                <a:ea typeface="微軟正黑體" pitchFamily="34" charset="-120"/>
                <a:sym typeface="Arial"/>
              </a:rPr>
              <a:t>Auto Router </a:t>
            </a:r>
            <a:r>
              <a:rPr lang="en-US" altLang="zh-TW" sz="1200" b="1" dirty="0" smtClean="0">
                <a:solidFill>
                  <a:srgbClr val="FFFF00"/>
                </a:solidFill>
                <a:ea typeface="微軟正黑體" pitchFamily="34" charset="-120"/>
              </a:rPr>
              <a:t>Configuration</a:t>
            </a:r>
            <a:r>
              <a:rPr lang="en-US" altLang="zh-TW" sz="1200" b="1" dirty="0" smtClean="0">
                <a:solidFill>
                  <a:schemeClr val="bg1"/>
                </a:solidFill>
                <a:ea typeface="微軟正黑體" pitchFamily="34" charset="-120"/>
              </a:rPr>
              <a:t> maps External/Internal ports.</a:t>
            </a:r>
            <a:endParaRPr sz="1200" b="1" i="0" u="none" strike="noStrike" cap="none" dirty="0">
              <a:solidFill>
                <a:schemeClr val="bg1"/>
              </a:solidFill>
              <a:ea typeface="微軟正黑體" pitchFamily="34" charset="-120"/>
              <a:sym typeface="Arial"/>
            </a:endParaRPr>
          </a:p>
        </p:txBody>
      </p:sp>
      <p:pic>
        <p:nvPicPr>
          <p:cNvPr id="38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06" y="3143254"/>
            <a:ext cx="837887" cy="890966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pic>
      <p:pic>
        <p:nvPicPr>
          <p:cNvPr id="39" name="Shape 256" descr="C:\Users\user\Desktop\20170928_Virtualization Station 直播\有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1748" y="2248270"/>
            <a:ext cx="678550" cy="6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文字方塊 39"/>
          <p:cNvSpPr txBox="1"/>
          <p:nvPr/>
        </p:nvSpPr>
        <p:spPr>
          <a:xfrm>
            <a:off x="857224" y="2939496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rgbClr val="002060"/>
                </a:solidFill>
                <a:latin typeface="+mn-lt"/>
              </a:rPr>
              <a:t>xxx.myqnapcloud.com:port</a:t>
            </a:r>
            <a:endParaRPr lang="en-US" dirty="0" smtClean="0">
              <a:solidFill>
                <a:srgbClr val="002060"/>
              </a:solidFill>
              <a:latin typeface="+mn-lt"/>
            </a:endParaRPr>
          </a:p>
          <a:p>
            <a:endParaRPr lang="zh-TW" altLang="en-US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3500430" y="3105526"/>
            <a:ext cx="571504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Shape 238" descr="C:\Users\linus\Downloads\84263555-wifi-router-wireless-internet-connection-icon-vector-illustration-Stock-Photo.jp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071934" y="2605460"/>
            <a:ext cx="854549" cy="673563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3" name="圖片 42" descr="NASa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3748468"/>
            <a:ext cx="928694" cy="928694"/>
          </a:xfrm>
          <a:prstGeom prst="rect">
            <a:avLst/>
          </a:prstGeom>
        </p:spPr>
      </p:pic>
      <p:sp>
        <p:nvSpPr>
          <p:cNvPr id="45" name="Shape 247"/>
          <p:cNvSpPr/>
          <p:nvPr/>
        </p:nvSpPr>
        <p:spPr>
          <a:xfrm>
            <a:off x="5463124" y="3034088"/>
            <a:ext cx="857256" cy="25204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ea typeface="Arial"/>
                <a:cs typeface="Arial"/>
                <a:sym typeface="Arial"/>
              </a:rPr>
              <a:t>LAN I</a:t>
            </a:r>
            <a:r>
              <a:rPr lang="zh-TW" sz="1200" b="1" i="0" u="none" strike="noStrike" cap="none" dirty="0" smtClean="0">
                <a:solidFill>
                  <a:srgbClr val="F2F2F2"/>
                </a:solidFill>
                <a:ea typeface="Arial"/>
                <a:cs typeface="Arial"/>
                <a:sym typeface="Arial"/>
              </a:rPr>
              <a:t>P</a:t>
            </a:r>
            <a:r>
              <a:rPr lang="en-US" altLang="zh-TW" sz="1200" b="1" i="0" u="none" strike="noStrike" cap="none" dirty="0" smtClean="0">
                <a:solidFill>
                  <a:srgbClr val="F2F2F2"/>
                </a:solidFill>
                <a:ea typeface="Arial"/>
                <a:cs typeface="Arial"/>
                <a:sym typeface="Arial"/>
              </a:rPr>
              <a:t>1</a:t>
            </a:r>
            <a:endParaRPr sz="1200" dirty="0"/>
          </a:p>
        </p:txBody>
      </p:sp>
      <p:sp>
        <p:nvSpPr>
          <p:cNvPr id="46" name="Shape 216"/>
          <p:cNvSpPr/>
          <p:nvPr/>
        </p:nvSpPr>
        <p:spPr>
          <a:xfrm>
            <a:off x="4071934" y="1000114"/>
            <a:ext cx="4643470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Auto Router Configuration</a:t>
            </a:r>
            <a:endParaRPr sz="2400" b="1" i="0" u="none" strike="noStrike" cap="none" dirty="0">
              <a:solidFill>
                <a:srgbClr val="FFFFFF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7" name="Shape 216"/>
          <p:cNvSpPr/>
          <p:nvPr/>
        </p:nvSpPr>
        <p:spPr>
          <a:xfrm>
            <a:off x="714348" y="1000114"/>
            <a:ext cx="3571900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smtClean="0">
                <a:solidFill>
                  <a:srgbClr val="FFFFFF"/>
                </a:solidFill>
                <a:latin typeface="+mn-lt"/>
              </a:rPr>
              <a:t>myQNAPcloud DDNS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8" name="Shape 247"/>
          <p:cNvSpPr/>
          <p:nvPr/>
        </p:nvSpPr>
        <p:spPr>
          <a:xfrm>
            <a:off x="4143372" y="2221889"/>
            <a:ext cx="785818" cy="21431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2F2F2"/>
              </a:buClr>
              <a:buSzPts val="1100"/>
            </a:pPr>
            <a:r>
              <a:rPr lang="en-US" altLang="zh-TW" sz="1200" b="1" dirty="0" smtClean="0">
                <a:solidFill>
                  <a:srgbClr val="F2F2F2"/>
                </a:solidFill>
              </a:rPr>
              <a:t>WAN IP</a:t>
            </a:r>
            <a:endParaRPr lang="en-US" altLang="zh-TW" sz="1200" b="1" dirty="0">
              <a:solidFill>
                <a:srgbClr val="F2F2F2"/>
              </a:solidFill>
            </a:endParaRPr>
          </a:p>
        </p:txBody>
      </p:sp>
      <p:sp>
        <p:nvSpPr>
          <p:cNvPr id="49" name="Shape 248"/>
          <p:cNvSpPr/>
          <p:nvPr/>
        </p:nvSpPr>
        <p:spPr>
          <a:xfrm>
            <a:off x="6505750" y="1721823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port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0" name="Shape 251"/>
          <p:cNvSpPr/>
          <p:nvPr/>
        </p:nvSpPr>
        <p:spPr>
          <a:xfrm>
            <a:off x="6505750" y="2243835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port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" name="Shape 252"/>
          <p:cNvSpPr/>
          <p:nvPr/>
        </p:nvSpPr>
        <p:spPr>
          <a:xfrm>
            <a:off x="6505750" y="2743798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port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" name="Shape 253"/>
          <p:cNvSpPr/>
          <p:nvPr/>
        </p:nvSpPr>
        <p:spPr>
          <a:xfrm>
            <a:off x="6505750" y="3245648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port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53" name="Shape 240"/>
          <p:cNvCxnSpPr/>
          <p:nvPr/>
        </p:nvCxnSpPr>
        <p:spPr>
          <a:xfrm rot="10800000" flipH="1">
            <a:off x="4929190" y="2507642"/>
            <a:ext cx="802200" cy="6045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" name="圖片 53" descr="NASa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2105394"/>
            <a:ext cx="928694" cy="928694"/>
          </a:xfrm>
          <a:prstGeom prst="rect">
            <a:avLst/>
          </a:prstGeom>
        </p:spPr>
      </p:pic>
      <p:sp>
        <p:nvSpPr>
          <p:cNvPr id="55" name="Shape 234"/>
          <p:cNvSpPr/>
          <p:nvPr/>
        </p:nvSpPr>
        <p:spPr>
          <a:xfrm>
            <a:off x="7076325" y="18185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ea typeface="Arial"/>
                <a:cs typeface="Arial"/>
                <a:sym typeface="Arial"/>
              </a:rPr>
              <a:t>NAS Web</a:t>
            </a:r>
            <a:endParaRPr sz="1200" dirty="0"/>
          </a:p>
        </p:txBody>
      </p:sp>
      <p:sp>
        <p:nvSpPr>
          <p:cNvPr id="56" name="Shape 235"/>
          <p:cNvSpPr/>
          <p:nvPr/>
        </p:nvSpPr>
        <p:spPr>
          <a:xfrm>
            <a:off x="7076325" y="22942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ea typeface="Arial"/>
                <a:cs typeface="Arial"/>
                <a:sym typeface="Arial"/>
              </a:rPr>
              <a:t>FTP Server</a:t>
            </a:r>
            <a:endParaRPr sz="1200" dirty="0"/>
          </a:p>
        </p:txBody>
      </p:sp>
      <p:sp>
        <p:nvSpPr>
          <p:cNvPr id="57" name="Shape 236"/>
          <p:cNvSpPr/>
          <p:nvPr/>
        </p:nvSpPr>
        <p:spPr>
          <a:xfrm>
            <a:off x="7076325" y="27699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ea typeface="Arial"/>
                <a:cs typeface="Arial"/>
                <a:sym typeface="Arial"/>
              </a:rPr>
              <a:t>VPN Server</a:t>
            </a:r>
            <a:endParaRPr sz="1200" dirty="0"/>
          </a:p>
        </p:txBody>
      </p:sp>
      <p:sp>
        <p:nvSpPr>
          <p:cNvPr id="58" name="Shape 237"/>
          <p:cNvSpPr/>
          <p:nvPr/>
        </p:nvSpPr>
        <p:spPr>
          <a:xfrm>
            <a:off x="7076325" y="33044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rgbClr val="F2F2F2"/>
                </a:solidFill>
                <a:ea typeface="Arial"/>
                <a:cs typeface="Arial"/>
                <a:sym typeface="Arial"/>
              </a:rPr>
              <a:t>……………</a:t>
            </a:r>
            <a:r>
              <a:rPr lang="zh-TW" sz="1200" b="1" i="0" u="none" strike="noStrike" cap="none" dirty="0" smtClean="0">
                <a:solidFill>
                  <a:srgbClr val="F2F2F2"/>
                </a:solidFill>
                <a:ea typeface="Arial"/>
                <a:cs typeface="Arial"/>
                <a:sym typeface="Arial"/>
              </a:rPr>
              <a:t>.</a:t>
            </a:r>
            <a:endParaRPr sz="1200" dirty="0"/>
          </a:p>
        </p:txBody>
      </p:sp>
      <p:sp>
        <p:nvSpPr>
          <p:cNvPr id="30" name="Shape 247"/>
          <p:cNvSpPr/>
          <p:nvPr/>
        </p:nvSpPr>
        <p:spPr>
          <a:xfrm>
            <a:off x="5463124" y="4643452"/>
            <a:ext cx="857256" cy="252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ea typeface="Arial"/>
                <a:cs typeface="Arial"/>
                <a:sym typeface="Arial"/>
              </a:rPr>
              <a:t>LAN I</a:t>
            </a:r>
            <a:r>
              <a:rPr lang="zh-TW" sz="1200" b="1" i="0" u="none" strike="noStrike" cap="none" dirty="0" smtClean="0">
                <a:solidFill>
                  <a:srgbClr val="F2F2F2"/>
                </a:solidFill>
                <a:ea typeface="Arial"/>
                <a:cs typeface="Arial"/>
                <a:sym typeface="Arial"/>
              </a:rPr>
              <a:t>P</a:t>
            </a:r>
            <a:r>
              <a:rPr lang="en-US" altLang="zh-TW" sz="1200" b="1" i="0" u="none" strike="noStrike" cap="none" dirty="0" smtClean="0">
                <a:solidFill>
                  <a:srgbClr val="F2F2F2"/>
                </a:solidFill>
                <a:ea typeface="Arial"/>
                <a:cs typeface="Arial"/>
                <a:sym typeface="Arial"/>
              </a:rPr>
              <a:t>2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2- Relay Connection Solution 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7" name="Shape 264"/>
          <p:cNvSpPr/>
          <p:nvPr/>
        </p:nvSpPr>
        <p:spPr>
          <a:xfrm>
            <a:off x="6072198" y="1928808"/>
            <a:ext cx="2605102" cy="241459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8" name="Shape 267"/>
          <p:cNvSpPr/>
          <p:nvPr/>
        </p:nvSpPr>
        <p:spPr>
          <a:xfrm>
            <a:off x="6072198" y="1928808"/>
            <a:ext cx="2605102" cy="46233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Connect Various Devices</a:t>
            </a:r>
            <a:endParaRPr lang="zh-TW" altLang="en-US" dirty="0">
              <a:latin typeface="+mn-lt"/>
              <a:ea typeface="微軟正黑體" pitchFamily="34" charset="-120"/>
            </a:endParaRPr>
          </a:p>
        </p:txBody>
      </p:sp>
      <p:sp>
        <p:nvSpPr>
          <p:cNvPr id="29" name="Shape 264"/>
          <p:cNvSpPr/>
          <p:nvPr/>
        </p:nvSpPr>
        <p:spPr>
          <a:xfrm>
            <a:off x="3324220" y="1943102"/>
            <a:ext cx="2605102" cy="241459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0" name="Shape 267"/>
          <p:cNvSpPr/>
          <p:nvPr/>
        </p:nvSpPr>
        <p:spPr>
          <a:xfrm>
            <a:off x="3324220" y="1928808"/>
            <a:ext cx="2605102" cy="462338"/>
          </a:xfrm>
          <a:prstGeom prst="roundRect">
            <a:avLst>
              <a:gd name="adj" fmla="val 16667"/>
            </a:avLst>
          </a:prstGeom>
          <a:solidFill>
            <a:srgbClr val="053A87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Easy to Setup</a:t>
            </a:r>
            <a:endParaRPr dirty="0">
              <a:latin typeface="+mn-lt"/>
              <a:ea typeface="微軟正黑體" pitchFamily="34" charset="-120"/>
            </a:endParaRPr>
          </a:p>
        </p:txBody>
      </p:sp>
      <p:pic>
        <p:nvPicPr>
          <p:cNvPr id="31" name="Shape 27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715140" y="3357568"/>
            <a:ext cx="1799180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" name="Shape 277" descr="Qsyn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265" y="2455762"/>
            <a:ext cx="473178" cy="4731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" name="Shape 278" descr="http://designcenter.qnap.com.tw:8080/cgi-bin/filemanager/utilRequest.cgi?func=get_thumb&amp;size=800&amp;sid=7ixexpb5&amp;path=%2FDesignCenter%2FPM%E3%80%81RD%20%E8%AB%8B%E9%80%B2%E5%85%A5%2FAPP%2FAndroid%2FQfile%2Fv2_171219%2Fslice%2FApp%20icon%2Fres&amp;name=playstore-icon.png&amp;radno=2017/12/18%2020:58:42552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5146" y="2884390"/>
            <a:ext cx="473178" cy="4731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" name="Shape 279" descr="http://designcenter.qnap.com.tw:8080/cgi-bin/filemanager/utilRequest.cgi?func=get_thumb&amp;size=800&amp;sid=7ixexpb5&amp;path=%2FDesignCenter%2FPM%E3%80%81RD%20%E8%AB%8B%E9%80%B2%E5%85%A5%2FAPP%2FAndroid%2FQmanager%2Fv2%2Fv2_171219%2FICONS&amp;name=playstore-icon.png&amp;radno=2017/12/18%2021:08:18418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3702" y="2670076"/>
            <a:ext cx="473178" cy="4731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Shape 216"/>
          <p:cNvSpPr/>
          <p:nvPr/>
        </p:nvSpPr>
        <p:spPr>
          <a:xfrm>
            <a:off x="1571604" y="1209932"/>
            <a:ext cx="7143800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smtClean="0">
                <a:solidFill>
                  <a:srgbClr val="FFFFFF"/>
                </a:solidFill>
                <a:latin typeface="+mn-lt"/>
              </a:rPr>
              <a:t>CloudLink</a:t>
            </a:r>
            <a:endParaRPr lang="en-US" sz="2400" dirty="0">
              <a:latin typeface="+mn-lt"/>
            </a:endParaRPr>
          </a:p>
        </p:txBody>
      </p:sp>
      <p:pic>
        <p:nvPicPr>
          <p:cNvPr id="36" name="Shape 262" descr="https://support.myqnapcloud.com/media/uploads/features/cloudlink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714348" y="1142990"/>
            <a:ext cx="706439" cy="71437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144"/>
          <p:cNvSpPr/>
          <p:nvPr/>
        </p:nvSpPr>
        <p:spPr>
          <a:xfrm>
            <a:off x="3409850" y="2571750"/>
            <a:ext cx="2403491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1F497D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8" name="Shape 269"/>
          <p:cNvSpPr/>
          <p:nvPr/>
        </p:nvSpPr>
        <p:spPr>
          <a:xfrm>
            <a:off x="3801867" y="2623732"/>
            <a:ext cx="1965438" cy="376646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altLang="zh-TW" sz="1600" b="1" dirty="0" smtClean="0">
                <a:solidFill>
                  <a:srgbClr val="053A87"/>
                </a:solidFill>
                <a:latin typeface="+mn-lt"/>
                <a:ea typeface="微軟正黑體" pitchFamily="34" charset="-120"/>
              </a:rPr>
              <a:t>Signup </a:t>
            </a:r>
            <a:r>
              <a:rPr lang="zh-TW" sz="1600" b="1" i="0" u="none" strike="noStrike" cap="none" dirty="0" smtClean="0">
                <a:solidFill>
                  <a:srgbClr val="053A87"/>
                </a:solidFill>
                <a:latin typeface="+mn-lt"/>
                <a:ea typeface="微軟正黑體" pitchFamily="34" charset="-120"/>
                <a:sym typeface="Arial"/>
              </a:rPr>
              <a:t>QNAP </a:t>
            </a:r>
            <a:r>
              <a:rPr lang="zh-TW" sz="1600" b="1" i="0" u="none" strike="noStrike" cap="none" dirty="0">
                <a:solidFill>
                  <a:srgbClr val="053A87"/>
                </a:solidFill>
                <a:latin typeface="+mn-lt"/>
                <a:ea typeface="微軟正黑體" pitchFamily="34" charset="-120"/>
                <a:sym typeface="Arial"/>
              </a:rPr>
              <a:t>ID</a:t>
            </a:r>
            <a:endParaRPr sz="1600" dirty="0">
              <a:solidFill>
                <a:srgbClr val="053A87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8" name="Shape 145"/>
          <p:cNvSpPr/>
          <p:nvPr/>
        </p:nvSpPr>
        <p:spPr>
          <a:xfrm>
            <a:off x="3526754" y="2618818"/>
            <a:ext cx="305001" cy="315168"/>
          </a:xfrm>
          <a:prstGeom prst="ellipse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Shape 144"/>
          <p:cNvSpPr/>
          <p:nvPr/>
        </p:nvSpPr>
        <p:spPr>
          <a:xfrm>
            <a:off x="3382954" y="3094789"/>
            <a:ext cx="2403491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1F497D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1" name="Shape 269"/>
          <p:cNvSpPr/>
          <p:nvPr/>
        </p:nvSpPr>
        <p:spPr>
          <a:xfrm>
            <a:off x="3774970" y="3146771"/>
            <a:ext cx="1940037" cy="353673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sz="1600" b="1" dirty="0" smtClean="0">
                <a:solidFill>
                  <a:srgbClr val="053A87"/>
                </a:solidFill>
                <a:latin typeface="+mn-lt"/>
                <a:ea typeface="微軟正黑體" pitchFamily="34" charset="-120"/>
              </a:rPr>
              <a:t>Follow Wizard</a:t>
            </a:r>
            <a:endParaRPr lang="en-US" altLang="zh-TW" sz="1600" b="1" dirty="0">
              <a:solidFill>
                <a:srgbClr val="053A87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2" name="Shape 145"/>
          <p:cNvSpPr/>
          <p:nvPr/>
        </p:nvSpPr>
        <p:spPr>
          <a:xfrm>
            <a:off x="3506582" y="3141237"/>
            <a:ext cx="305001" cy="315168"/>
          </a:xfrm>
          <a:prstGeom prst="ellipse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Shape 144"/>
          <p:cNvSpPr/>
          <p:nvPr/>
        </p:nvSpPr>
        <p:spPr>
          <a:xfrm>
            <a:off x="3382954" y="3594855"/>
            <a:ext cx="2403491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1F497D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5" name="Shape 269"/>
          <p:cNvSpPr/>
          <p:nvPr/>
        </p:nvSpPr>
        <p:spPr>
          <a:xfrm>
            <a:off x="3774971" y="3606198"/>
            <a:ext cx="1920896" cy="425111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sz="1600" b="1" dirty="0" smtClean="0">
                <a:solidFill>
                  <a:srgbClr val="053A87"/>
                </a:solidFill>
                <a:latin typeface="+mn-lt"/>
                <a:ea typeface="微軟正黑體" pitchFamily="34" charset="-120"/>
              </a:rPr>
              <a:t>Done</a:t>
            </a:r>
            <a:endParaRPr lang="en-US" altLang="zh-TW" sz="1600" b="1" dirty="0">
              <a:solidFill>
                <a:srgbClr val="053A87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6" name="Shape 145"/>
          <p:cNvSpPr/>
          <p:nvPr/>
        </p:nvSpPr>
        <p:spPr>
          <a:xfrm>
            <a:off x="3506582" y="3648027"/>
            <a:ext cx="305001" cy="315168"/>
          </a:xfrm>
          <a:prstGeom prst="ellipse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Shape 264"/>
          <p:cNvSpPr/>
          <p:nvPr/>
        </p:nvSpPr>
        <p:spPr>
          <a:xfrm>
            <a:off x="571472" y="1928808"/>
            <a:ext cx="2605102" cy="241459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6" name="Shape 267"/>
          <p:cNvSpPr/>
          <p:nvPr/>
        </p:nvSpPr>
        <p:spPr>
          <a:xfrm>
            <a:off x="571472" y="1928808"/>
            <a:ext cx="2605102" cy="462338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Top Compatibility</a:t>
            </a:r>
            <a:endParaRPr lang="zh-TW" altLang="en-US" sz="2000" b="1" dirty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7" name="Shape 144"/>
          <p:cNvSpPr/>
          <p:nvPr/>
        </p:nvSpPr>
        <p:spPr>
          <a:xfrm>
            <a:off x="669806" y="2557456"/>
            <a:ext cx="2428892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8" name="Shape 269"/>
          <p:cNvSpPr/>
          <p:nvPr/>
        </p:nvSpPr>
        <p:spPr>
          <a:xfrm>
            <a:off x="785786" y="2609438"/>
            <a:ext cx="2215842" cy="39094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sz="1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No UPnP needed</a:t>
            </a:r>
            <a:endParaRPr lang="zh-TW" altLang="en-US" sz="1600" b="1" dirty="0">
              <a:solidFill>
                <a:schemeClr val="accent5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9" name="Shape 144"/>
          <p:cNvSpPr/>
          <p:nvPr/>
        </p:nvSpPr>
        <p:spPr>
          <a:xfrm>
            <a:off x="642910" y="3080495"/>
            <a:ext cx="2428892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0" name="Shape 269"/>
          <p:cNvSpPr/>
          <p:nvPr/>
        </p:nvSpPr>
        <p:spPr>
          <a:xfrm>
            <a:off x="500034" y="3071816"/>
            <a:ext cx="2643206" cy="439405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>
              <a:buClr>
                <a:schemeClr val="lt1"/>
              </a:buClr>
              <a:buSzPts val="1100"/>
            </a:pPr>
            <a:r>
              <a:rPr lang="en-US" altLang="zh-TW" sz="12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No port forwarding needed</a:t>
            </a:r>
            <a:endParaRPr lang="zh-TW" altLang="en-US" sz="1200" b="1" dirty="0" smtClean="0">
              <a:solidFill>
                <a:schemeClr val="accent5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1" name="Shape 144"/>
          <p:cNvSpPr/>
          <p:nvPr/>
        </p:nvSpPr>
        <p:spPr>
          <a:xfrm>
            <a:off x="642910" y="3571882"/>
            <a:ext cx="2428892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2" name="Shape 269"/>
          <p:cNvSpPr/>
          <p:nvPr/>
        </p:nvSpPr>
        <p:spPr>
          <a:xfrm>
            <a:off x="683548" y="3599191"/>
            <a:ext cx="2500330" cy="38100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sz="1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Internet is all you need</a:t>
            </a:r>
            <a:endParaRPr lang="zh-TW" altLang="en-US" sz="1600" b="1" dirty="0" smtClean="0">
              <a:solidFill>
                <a:schemeClr val="accent5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53" name="圖片 52" descr="NASai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149" y="3558081"/>
            <a:ext cx="585305" cy="585305"/>
          </a:xfrm>
          <a:prstGeom prst="rect">
            <a:avLst/>
          </a:prstGeom>
        </p:spPr>
      </p:pic>
      <p:sp>
        <p:nvSpPr>
          <p:cNvPr id="43" name="Shape 146"/>
          <p:cNvSpPr txBox="1"/>
          <p:nvPr/>
        </p:nvSpPr>
        <p:spPr>
          <a:xfrm>
            <a:off x="3555921" y="2625132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7" name="Shape 146"/>
          <p:cNvSpPr txBox="1"/>
          <p:nvPr/>
        </p:nvSpPr>
        <p:spPr>
          <a:xfrm>
            <a:off x="3537990" y="3143254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</a:t>
            </a:r>
            <a:endParaRPr lang="en" sz="16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9" name="Shape 146"/>
          <p:cNvSpPr txBox="1"/>
          <p:nvPr/>
        </p:nvSpPr>
        <p:spPr>
          <a:xfrm>
            <a:off x="3538560" y="3643605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  <a:endParaRPr lang="en" sz="16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該選什麼方式連線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1"/>
            <a:ext cx="9151998" cy="5147998"/>
          </a:xfrm>
          <a:prstGeom prst="rect">
            <a:avLst/>
          </a:prstGeom>
        </p:spPr>
      </p:pic>
      <p:sp>
        <p:nvSpPr>
          <p:cNvPr id="326" name="Shape 326"/>
          <p:cNvSpPr/>
          <p:nvPr/>
        </p:nvSpPr>
        <p:spPr>
          <a:xfrm>
            <a:off x="1214414" y="142858"/>
            <a:ext cx="7929586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Which connecting method should I use ?</a:t>
            </a:r>
            <a:endParaRPr sz="30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 flipH="1">
            <a:off x="2143106" y="1151457"/>
            <a:ext cx="71440" cy="3868162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288"/>
          <p:cNvSpPr/>
          <p:nvPr/>
        </p:nvSpPr>
        <p:spPr>
          <a:xfrm rot="530221" flipH="1">
            <a:off x="740535" y="2195520"/>
            <a:ext cx="2584003" cy="540585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9144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LAN</a:t>
            </a:r>
            <a:endParaRPr dirty="0">
              <a:latin typeface="+mn-lt"/>
            </a:endParaRPr>
          </a:p>
        </p:txBody>
      </p:sp>
      <p:sp>
        <p:nvSpPr>
          <p:cNvPr id="12" name="Shape 289"/>
          <p:cNvSpPr/>
          <p:nvPr/>
        </p:nvSpPr>
        <p:spPr>
          <a:xfrm rot="21337330" flipH="1">
            <a:off x="659773" y="3741155"/>
            <a:ext cx="2584003" cy="540585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9144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WAN</a:t>
            </a:r>
            <a:endParaRPr dirty="0">
              <a:latin typeface="+mn-lt"/>
            </a:endParaRPr>
          </a:p>
        </p:txBody>
      </p:sp>
      <p:sp>
        <p:nvSpPr>
          <p:cNvPr id="13" name="Shape 290"/>
          <p:cNvSpPr/>
          <p:nvPr/>
        </p:nvSpPr>
        <p:spPr>
          <a:xfrm rot="21167923">
            <a:off x="1024494" y="1291648"/>
            <a:ext cx="2405796" cy="540585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DDNS</a:t>
            </a:r>
            <a:endParaRPr dirty="0">
              <a:latin typeface="+mn-lt"/>
            </a:endParaRPr>
          </a:p>
        </p:txBody>
      </p:sp>
      <p:sp>
        <p:nvSpPr>
          <p:cNvPr id="14" name="Shape 291"/>
          <p:cNvSpPr/>
          <p:nvPr/>
        </p:nvSpPr>
        <p:spPr>
          <a:xfrm>
            <a:off x="1000100" y="3000378"/>
            <a:ext cx="2405796" cy="540585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Others</a:t>
            </a:r>
            <a:endParaRPr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17"/>
          <p:cNvSpPr/>
          <p:nvPr/>
        </p:nvSpPr>
        <p:spPr>
          <a:xfrm>
            <a:off x="571472" y="1285866"/>
            <a:ext cx="8072494" cy="1785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5" name="Shape 345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No worries. We've got you !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9" name="Shape 299"/>
          <p:cNvSpPr/>
          <p:nvPr/>
        </p:nvSpPr>
        <p:spPr>
          <a:xfrm>
            <a:off x="357158" y="1357304"/>
            <a:ext cx="8643998" cy="100956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2060"/>
                </a:solidFill>
                <a:latin typeface="+mn-lt"/>
                <a:ea typeface="微軟正黑體" pitchFamily="34" charset="-120"/>
                <a:sym typeface="Arial"/>
              </a:rPr>
              <a:t>SmartURL </a:t>
            </a:r>
            <a:r>
              <a:rPr lang="en-US" altLang="zh-TW" sz="2400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selects the most suitable method.</a:t>
            </a:r>
            <a:endParaRPr sz="2400" b="1" i="0" u="none" strike="noStrike" cap="none" dirty="0">
              <a:solidFill>
                <a:srgbClr val="002060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0" name="Shape 300"/>
          <p:cNvSpPr/>
          <p:nvPr/>
        </p:nvSpPr>
        <p:spPr>
          <a:xfrm>
            <a:off x="5608865" y="2029413"/>
            <a:ext cx="3230570" cy="502555"/>
          </a:xfrm>
          <a:prstGeom prst="homePlate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         CloudLink</a:t>
            </a:r>
            <a:endParaRPr dirty="0">
              <a:latin typeface="+mn-lt"/>
            </a:endParaRPr>
          </a:p>
        </p:txBody>
      </p:sp>
      <p:sp>
        <p:nvSpPr>
          <p:cNvPr id="21" name="Shape 301"/>
          <p:cNvSpPr/>
          <p:nvPr/>
        </p:nvSpPr>
        <p:spPr>
          <a:xfrm>
            <a:off x="3952162" y="2029413"/>
            <a:ext cx="2153713" cy="502555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DDNS</a:t>
            </a:r>
            <a:endParaRPr sz="2000" dirty="0">
              <a:latin typeface="+mn-lt"/>
            </a:endParaRPr>
          </a:p>
        </p:txBody>
      </p:sp>
      <p:sp>
        <p:nvSpPr>
          <p:cNvPr id="22" name="Shape 302"/>
          <p:cNvSpPr/>
          <p:nvPr/>
        </p:nvSpPr>
        <p:spPr>
          <a:xfrm>
            <a:off x="2212625" y="2029413"/>
            <a:ext cx="2070878" cy="502555"/>
          </a:xfrm>
          <a:prstGeom prst="homePlate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WAN</a:t>
            </a:r>
            <a:endParaRPr sz="2000" dirty="0">
              <a:latin typeface="+mn-lt"/>
            </a:endParaRPr>
          </a:p>
        </p:txBody>
      </p:sp>
      <p:sp>
        <p:nvSpPr>
          <p:cNvPr id="23" name="Shape 303"/>
          <p:cNvSpPr/>
          <p:nvPr/>
        </p:nvSpPr>
        <p:spPr>
          <a:xfrm>
            <a:off x="570121" y="2029413"/>
            <a:ext cx="1988043" cy="502555"/>
          </a:xfrm>
          <a:prstGeom prst="homePlate">
            <a:avLst>
              <a:gd name="adj" fmla="val 50000"/>
            </a:avLst>
          </a:prstGeom>
          <a:solidFill>
            <a:srgbClr val="CC9900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LAN</a:t>
            </a:r>
            <a:endParaRPr sz="2000" dirty="0">
              <a:latin typeface="+mn-lt"/>
            </a:endParaRPr>
          </a:p>
        </p:txBody>
      </p:sp>
      <p:sp>
        <p:nvSpPr>
          <p:cNvPr id="25" name="Shape 305"/>
          <p:cNvSpPr/>
          <p:nvPr/>
        </p:nvSpPr>
        <p:spPr>
          <a:xfrm>
            <a:off x="642910" y="3522414"/>
            <a:ext cx="6347804" cy="620972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7F7F7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26" name="Shape 306"/>
          <p:cNvSpPr/>
          <p:nvPr/>
        </p:nvSpPr>
        <p:spPr>
          <a:xfrm>
            <a:off x="1877273" y="3701442"/>
            <a:ext cx="4766429" cy="3227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7F7F7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27" name="Shape 307"/>
          <p:cNvSpPr txBox="1"/>
          <p:nvPr/>
        </p:nvSpPr>
        <p:spPr>
          <a:xfrm>
            <a:off x="571472" y="3678220"/>
            <a:ext cx="6132623" cy="405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zh-TW" sz="1400" b="0" i="0" u="none" strike="noStrike" cap="none" dirty="0">
                <a:solidFill>
                  <a:srgbClr val="000000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zh-TW" sz="1400" b="0" i="0" u="none" strike="noStrike" cap="none" dirty="0">
                <a:solidFill>
                  <a:srgbClr val="76923C"/>
                </a:solidFill>
                <a:latin typeface="+mn-lt"/>
                <a:ea typeface="Roboto"/>
                <a:cs typeface="Roboto"/>
                <a:sym typeface="Roboto"/>
              </a:rPr>
              <a:t>Secure  |  </a:t>
            </a:r>
            <a:r>
              <a:rPr lang="zh-TW" sz="1400" b="0" i="0" u="none" strike="noStrike" cap="none" dirty="0">
                <a:solidFill>
                  <a:srgbClr val="000000"/>
                </a:solidFill>
                <a:latin typeface="+mn-lt"/>
                <a:ea typeface="Roboto"/>
                <a:cs typeface="Roboto"/>
                <a:sym typeface="Roboto"/>
              </a:rPr>
              <a:t>https://qlink.to</a:t>
            </a:r>
            <a:r>
              <a:rPr lang="zh-TW" sz="1400" b="0" i="0" u="none" strike="noStrike" cap="none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/device_name</a:t>
            </a:r>
            <a:endParaRPr dirty="0">
              <a:latin typeface="+mn-lt"/>
            </a:endParaRPr>
          </a:p>
        </p:txBody>
      </p:sp>
      <p:sp>
        <p:nvSpPr>
          <p:cNvPr id="28" name="Shape 308"/>
          <p:cNvSpPr/>
          <p:nvPr/>
        </p:nvSpPr>
        <p:spPr>
          <a:xfrm>
            <a:off x="801374" y="3809033"/>
            <a:ext cx="215179" cy="215179"/>
          </a:xfrm>
          <a:prstGeom prst="ellipse">
            <a:avLst/>
          </a:prstGeom>
          <a:solidFill>
            <a:srgbClr val="D9959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9" name="Shape 309"/>
          <p:cNvSpPr/>
          <p:nvPr/>
        </p:nvSpPr>
        <p:spPr>
          <a:xfrm>
            <a:off x="1124144" y="3809033"/>
            <a:ext cx="215179" cy="215179"/>
          </a:xfrm>
          <a:prstGeom prst="ellipse">
            <a:avLst/>
          </a:prstGeom>
          <a:solidFill>
            <a:srgbClr val="C4BD9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0" name="Shape 310"/>
          <p:cNvSpPr/>
          <p:nvPr/>
        </p:nvSpPr>
        <p:spPr>
          <a:xfrm>
            <a:off x="1446913" y="3809033"/>
            <a:ext cx="215179" cy="215179"/>
          </a:xfrm>
          <a:prstGeom prst="ellipse">
            <a:avLst/>
          </a:prstGeom>
          <a:solidFill>
            <a:srgbClr val="C2D5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4" name="Shape 304"/>
          <p:cNvSpPr/>
          <p:nvPr/>
        </p:nvSpPr>
        <p:spPr>
          <a:xfrm>
            <a:off x="555923" y="2795491"/>
            <a:ext cx="8302357" cy="428629"/>
          </a:xfrm>
          <a:prstGeom prst="homePlate">
            <a:avLst>
              <a:gd name="adj" fmla="val 50000"/>
            </a:avLst>
          </a:prstGeom>
          <a:solidFill>
            <a:srgbClr val="CC00CC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SmartURL</a:t>
            </a:r>
            <a:endParaRPr sz="2000" dirty="0">
              <a:latin typeface="+mn-lt"/>
            </a:endParaRPr>
          </a:p>
        </p:txBody>
      </p:sp>
      <p:pic>
        <p:nvPicPr>
          <p:cNvPr id="32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02" y="2503816"/>
            <a:ext cx="863180" cy="86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0456" y="2500312"/>
            <a:ext cx="863180" cy="863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050" y="1231485"/>
            <a:ext cx="6556753" cy="316418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Smartshare </a:t>
            </a:r>
            <a:r>
              <a:rPr lang="en-US" altLang="zh-TW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works too</a:t>
            </a:r>
            <a:r>
              <a:rPr lang="zh-TW" altLang="en-US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!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742"/>
            <a:ext cx="2488424" cy="1357322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53" name="Shape 353"/>
          <p:cNvSpPr/>
          <p:nvPr/>
        </p:nvSpPr>
        <p:spPr>
          <a:xfrm>
            <a:off x="437776" y="1214428"/>
            <a:ext cx="1633894" cy="28575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b="1" i="0" u="none" strike="noStrike" cap="none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myQNAPcloud</a:t>
            </a:r>
            <a:endParaRPr b="1" i="0" u="none" strike="noStrike" cap="none" dirty="0">
              <a:solidFill>
                <a:srgbClr val="FFFFFF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000378"/>
            <a:ext cx="2423466" cy="1428760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55" name="Shape 355"/>
          <p:cNvSpPr/>
          <p:nvPr/>
        </p:nvSpPr>
        <p:spPr>
          <a:xfrm>
            <a:off x="357158" y="2877703"/>
            <a:ext cx="1633894" cy="285752"/>
          </a:xfrm>
          <a:prstGeom prst="roundRect">
            <a:avLst>
              <a:gd name="adj" fmla="val 16667"/>
            </a:avLst>
          </a:prstGeom>
          <a:solidFill>
            <a:srgbClr val="74369A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b="1" i="0" u="none" strike="noStrike" cap="none">
                <a:solidFill>
                  <a:srgbClr val="FFFFFF"/>
                </a:solidFill>
                <a:ea typeface="Arial"/>
                <a:cs typeface="Arial"/>
                <a:sym typeface="Arial"/>
              </a:rPr>
              <a:t>File Station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285852" y="123478"/>
            <a:ext cx="7858148" cy="7051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Access your data from anywhere</a:t>
            </a:r>
            <a:endParaRPr sz="32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9" name="Shape 54" descr="C:\Users\linus\Downloads\44708429-businesspeople-man-and-woman-working-in-various-workplace--Stock-Photo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149" y="857238"/>
            <a:ext cx="7552662" cy="376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1285852" y="142858"/>
            <a:ext cx="785814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A More Secured Connection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3" name="Shape 327"/>
          <p:cNvSpPr/>
          <p:nvPr/>
        </p:nvSpPr>
        <p:spPr>
          <a:xfrm>
            <a:off x="4789476" y="1647818"/>
            <a:ext cx="3352800" cy="27432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14" name="Shape 328"/>
          <p:cNvSpPr/>
          <p:nvPr/>
        </p:nvSpPr>
        <p:spPr>
          <a:xfrm>
            <a:off x="1055676" y="1785932"/>
            <a:ext cx="3581400" cy="260508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pic>
        <p:nvPicPr>
          <p:cNvPr id="15" name="Shape 332"/>
          <p:cNvPicPr preferRelativeResize="0"/>
          <p:nvPr/>
        </p:nvPicPr>
        <p:blipFill rotWithShape="1">
          <a:blip r:embed="rId3">
            <a:alphaModFix/>
          </a:blip>
          <a:srcRect t="2758" r="24953" b="7402"/>
          <a:stretch/>
        </p:blipFill>
        <p:spPr>
          <a:xfrm>
            <a:off x="4913052" y="2354587"/>
            <a:ext cx="3076824" cy="17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334"/>
          <p:cNvSpPr/>
          <p:nvPr/>
        </p:nvSpPr>
        <p:spPr>
          <a:xfrm>
            <a:off x="1428728" y="4238618"/>
            <a:ext cx="2571768" cy="40483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Secured Connection</a:t>
            </a:r>
            <a:endParaRPr sz="1800" b="1" i="0" u="none" strike="noStrike" cap="none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7" name="Shape 335"/>
          <p:cNvSpPr/>
          <p:nvPr/>
        </p:nvSpPr>
        <p:spPr>
          <a:xfrm>
            <a:off x="5429256" y="4214824"/>
            <a:ext cx="2357454" cy="40483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sym typeface="Arial"/>
              </a:rPr>
              <a:t> Security alarm</a:t>
            </a:r>
            <a:endParaRPr sz="1800" b="1" i="0" u="none" strike="noStrike" cap="none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00100" y="1643056"/>
            <a:ext cx="7215238" cy="642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216"/>
          <p:cNvSpPr/>
          <p:nvPr/>
        </p:nvSpPr>
        <p:spPr>
          <a:xfrm>
            <a:off x="1071538" y="1646990"/>
            <a:ext cx="7143800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000" b="1" dirty="0" smtClean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Secured tunnel between QNAP NAS and browser</a:t>
            </a:r>
            <a:endParaRPr lang="zh-TW" altLang="en-US" sz="2000" b="1" dirty="0" smtClean="0">
              <a:solidFill>
                <a:schemeClr val="lt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5" name="Shape 216"/>
          <p:cNvSpPr/>
          <p:nvPr/>
        </p:nvSpPr>
        <p:spPr>
          <a:xfrm>
            <a:off x="1071538" y="1071552"/>
            <a:ext cx="7143800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400" b="1" dirty="0" smtClean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QTS SSL Certificate</a:t>
            </a:r>
            <a:endParaRPr lang="zh-TW" altLang="en-US" sz="2400" b="1" dirty="0" smtClean="0">
              <a:solidFill>
                <a:schemeClr val="lt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357436"/>
            <a:ext cx="335758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圓角矩形 39"/>
          <p:cNvSpPr/>
          <p:nvPr/>
        </p:nvSpPr>
        <p:spPr>
          <a:xfrm>
            <a:off x="6786578" y="1071552"/>
            <a:ext cx="2786082" cy="28575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9" name="Shape 379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Choices to Secure the Connection</a:t>
            </a:r>
            <a:endParaRPr sz="3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Shape 3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5720" y="1106709"/>
            <a:ext cx="673264" cy="67922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3" name="Shape 216"/>
          <p:cNvSpPr/>
          <p:nvPr/>
        </p:nvSpPr>
        <p:spPr>
          <a:xfrm>
            <a:off x="1071538" y="1142990"/>
            <a:ext cx="5429288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400" b="1" dirty="0" smtClean="0">
                <a:solidFill>
                  <a:schemeClr val="lt1"/>
                </a:solidFill>
                <a:latin typeface="+mn-lt"/>
              </a:rPr>
              <a:t>QTS SSL Certificate</a:t>
            </a:r>
            <a:endParaRPr lang="en-US" sz="2400" b="1" dirty="0">
              <a:latin typeface="+mn-lt"/>
            </a:endParaRPr>
          </a:p>
        </p:txBody>
      </p:sp>
      <p:sp>
        <p:nvSpPr>
          <p:cNvPr id="22" name="Shape 343"/>
          <p:cNvSpPr/>
          <p:nvPr/>
        </p:nvSpPr>
        <p:spPr>
          <a:xfrm>
            <a:off x="334886" y="1857370"/>
            <a:ext cx="3022668" cy="2753704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1" name="Shape 354"/>
          <p:cNvSpPr/>
          <p:nvPr/>
        </p:nvSpPr>
        <p:spPr>
          <a:xfrm>
            <a:off x="3478158" y="1857370"/>
            <a:ext cx="3022668" cy="2753704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3" name="Shape 344" descr="https://static.myqnapcloud.com/portal/static/img/util/qnap-ssl-pd.png?v=2.8.1.10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673" y="1993199"/>
            <a:ext cx="953989" cy="105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48" descr="Image result for let's encryp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8736" y="2160927"/>
            <a:ext cx="2660052" cy="78307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349"/>
          <p:cNvSpPr/>
          <p:nvPr/>
        </p:nvSpPr>
        <p:spPr>
          <a:xfrm>
            <a:off x="857224" y="2061113"/>
            <a:ext cx="2648656" cy="101871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17365D"/>
                </a:solidFill>
                <a:latin typeface="+mn-lt"/>
                <a:ea typeface="Arial"/>
                <a:cs typeface="Arial"/>
                <a:sym typeface="Arial"/>
              </a:rPr>
              <a:t>myQNAPcloud</a:t>
            </a:r>
            <a:endParaRPr sz="1800" b="1" dirty="0">
              <a:latin typeface="+mn-lt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17365D"/>
                </a:solidFill>
                <a:latin typeface="+mn-lt"/>
                <a:ea typeface="Arial"/>
                <a:cs typeface="Arial"/>
                <a:sym typeface="Arial"/>
              </a:rPr>
              <a:t>SSL Certificate</a:t>
            </a:r>
            <a:endParaRPr sz="1800" b="1" dirty="0">
              <a:latin typeface="+mn-lt"/>
            </a:endParaRPr>
          </a:p>
        </p:txBody>
      </p:sp>
      <p:sp>
        <p:nvSpPr>
          <p:cNvPr id="27" name="Shape 351"/>
          <p:cNvSpPr/>
          <p:nvPr/>
        </p:nvSpPr>
        <p:spPr>
          <a:xfrm>
            <a:off x="477865" y="3079827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800" b="1" dirty="0" smtClean="0">
                <a:ea typeface="微軟正黑體" pitchFamily="34" charset="-120"/>
                <a:cs typeface="Arial"/>
              </a:rPr>
              <a:t>Paid License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28" name="Shape 352"/>
          <p:cNvSpPr/>
          <p:nvPr/>
        </p:nvSpPr>
        <p:spPr>
          <a:xfrm>
            <a:off x="477865" y="3514475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Full Technical Support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29" name="Shape 355"/>
          <p:cNvSpPr/>
          <p:nvPr/>
        </p:nvSpPr>
        <p:spPr>
          <a:xfrm>
            <a:off x="3584303" y="3079827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Free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30" name="Shape 356"/>
          <p:cNvSpPr/>
          <p:nvPr/>
        </p:nvSpPr>
        <p:spPr>
          <a:xfrm>
            <a:off x="3584303" y="3514475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Partly Support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31" name="Shape 358"/>
          <p:cNvSpPr/>
          <p:nvPr/>
        </p:nvSpPr>
        <p:spPr>
          <a:xfrm>
            <a:off x="477865" y="3949123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Valid Date Notification 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32" name="Shape 359"/>
          <p:cNvSpPr/>
          <p:nvPr/>
        </p:nvSpPr>
        <p:spPr>
          <a:xfrm>
            <a:off x="3584303" y="3949123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Auto Renew License</a:t>
            </a:r>
            <a:endParaRPr sz="1800" b="1" dirty="0">
              <a:ea typeface="微軟正黑體" pitchFamily="34" charset="-120"/>
            </a:endParaRPr>
          </a:p>
        </p:txBody>
      </p:sp>
      <p:pic>
        <p:nvPicPr>
          <p:cNvPr id="387" name="Shape 387" descr="Image result for crown icon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286130"/>
            <a:ext cx="706305" cy="70630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54"/>
          <p:cNvSpPr/>
          <p:nvPr/>
        </p:nvSpPr>
        <p:spPr>
          <a:xfrm>
            <a:off x="7072330" y="1643056"/>
            <a:ext cx="1785950" cy="185738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8" name="Shape 355"/>
          <p:cNvSpPr/>
          <p:nvPr/>
        </p:nvSpPr>
        <p:spPr>
          <a:xfrm>
            <a:off x="7072330" y="3214692"/>
            <a:ext cx="1785950" cy="50006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600" b="1" dirty="0" smtClean="0">
                <a:ea typeface="微軟正黑體" pitchFamily="34" charset="-120"/>
              </a:rPr>
              <a:t>No enterprise class certificate</a:t>
            </a:r>
            <a:endParaRPr sz="1600" b="1" dirty="0">
              <a:ea typeface="微軟正黑體" pitchFamily="34" charset="-120"/>
            </a:endParaRPr>
          </a:p>
        </p:txBody>
      </p:sp>
      <p:pic>
        <p:nvPicPr>
          <p:cNvPr id="39" name="Shape 348" descr="Image result for let's encryp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7939" y="2285998"/>
            <a:ext cx="1456027" cy="42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179"/>
          <p:cNvSpPr/>
          <p:nvPr/>
        </p:nvSpPr>
        <p:spPr>
          <a:xfrm>
            <a:off x="7072330" y="1428742"/>
            <a:ext cx="1785950" cy="4623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Synology DSM</a:t>
            </a:r>
            <a:endParaRPr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428596" y="2071684"/>
            <a:ext cx="807249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  <a:defRPr/>
            </a:pPr>
            <a:r>
              <a:rPr lang="en-US" altLang="zh-TW" sz="3200" b="1" dirty="0" smtClean="0">
                <a:solidFill>
                  <a:schemeClr val="bg2"/>
                </a:solidFill>
                <a:latin typeface="+mj-lt"/>
                <a:ea typeface="微軟正黑體" pitchFamily="34" charset="-120"/>
              </a:rPr>
              <a:t>Time to get your hands dirty!</a:t>
            </a:r>
          </a:p>
          <a:p>
            <a:pPr lvl="0">
              <a:buClr>
                <a:srgbClr val="002060"/>
              </a:buClr>
              <a:defRPr/>
            </a:pPr>
            <a:r>
              <a:rPr lang="en-US" altLang="zh-TW" sz="3200" b="1" noProof="0" dirty="0" smtClean="0">
                <a:solidFill>
                  <a:schemeClr val="bg2"/>
                </a:solidFill>
                <a:latin typeface="+mj-lt"/>
                <a:ea typeface="微軟正黑體" pitchFamily="34" charset="-120"/>
              </a:rPr>
              <a:t>Se</a:t>
            </a: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微軟正黑體" pitchFamily="34" charset="-120"/>
                <a:sym typeface="Arial"/>
              </a:rPr>
              <a:t>tup step-by-step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6" name="圖片 5" descr="Qnap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96" y="142858"/>
            <a:ext cx="1328535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377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Remote Connection Wizard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28596" y="1361322"/>
            <a:ext cx="8358246" cy="2891230"/>
            <a:chOff x="428596" y="1252156"/>
            <a:chExt cx="8358246" cy="3105544"/>
          </a:xfrm>
        </p:grpSpPr>
        <p:sp>
          <p:nvSpPr>
            <p:cNvPr id="43" name="圓角矩形 42"/>
            <p:cNvSpPr/>
            <p:nvPr/>
          </p:nvSpPr>
          <p:spPr>
            <a:xfrm>
              <a:off x="5143504" y="1285866"/>
              <a:ext cx="3643338" cy="307183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428596" y="1252156"/>
              <a:ext cx="3643338" cy="307183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Shape 372"/>
          <p:cNvSpPr/>
          <p:nvPr/>
        </p:nvSpPr>
        <p:spPr>
          <a:xfrm>
            <a:off x="3714744" y="1752222"/>
            <a:ext cx="1714512" cy="571504"/>
          </a:xfrm>
          <a:prstGeom prst="roundRect">
            <a:avLst/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Auto Router Configuration</a:t>
            </a:r>
            <a:endParaRPr lang="zh-TW" altLang="en-US" sz="1600" b="1" dirty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3" name="Shape 372"/>
          <p:cNvSpPr/>
          <p:nvPr/>
        </p:nvSpPr>
        <p:spPr>
          <a:xfrm>
            <a:off x="3714744" y="2466602"/>
            <a:ext cx="1714512" cy="571504"/>
          </a:xfrm>
          <a:prstGeom prst="roundRect">
            <a:avLst/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DDNS</a:t>
            </a:r>
            <a:r>
              <a:rPr lang="zh-TW" altLang="en-US" sz="16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Service</a:t>
            </a:r>
            <a:endParaRPr lang="zh-TW" altLang="en-US" sz="1600" b="1" dirty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4" name="Shape 372"/>
          <p:cNvSpPr/>
          <p:nvPr/>
        </p:nvSpPr>
        <p:spPr>
          <a:xfrm>
            <a:off x="3714744" y="3180982"/>
            <a:ext cx="1714512" cy="571504"/>
          </a:xfrm>
          <a:prstGeom prst="roundRect">
            <a:avLst/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Relay Connection</a:t>
            </a:r>
            <a:endParaRPr lang="zh-TW" altLang="en-US" sz="1600" b="1" dirty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5" name="Shape 373"/>
          <p:cNvSpPr/>
          <p:nvPr/>
        </p:nvSpPr>
        <p:spPr>
          <a:xfrm>
            <a:off x="1071538" y="3966800"/>
            <a:ext cx="2357454" cy="4623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All-in-one Wizard</a:t>
            </a:r>
            <a:endParaRPr sz="1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9" name="Shape 373"/>
          <p:cNvSpPr/>
          <p:nvPr/>
        </p:nvSpPr>
        <p:spPr>
          <a:xfrm>
            <a:off x="5368092" y="3966800"/>
            <a:ext cx="3214710" cy="460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Setup individually </a:t>
            </a:r>
            <a:endParaRPr sz="1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0" name="Shape 373"/>
          <p:cNvSpPr/>
          <p:nvPr/>
        </p:nvSpPr>
        <p:spPr>
          <a:xfrm>
            <a:off x="571472" y="1020301"/>
            <a:ext cx="3357586" cy="6604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QNAP Remote </a:t>
            </a:r>
            <a:br>
              <a:rPr lang="en-US" altLang="zh-TW" sz="18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</a:b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Connection Wizard</a:t>
            </a:r>
            <a:endParaRPr sz="18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9" name="Shape 372"/>
          <p:cNvSpPr/>
          <p:nvPr/>
        </p:nvSpPr>
        <p:spPr>
          <a:xfrm>
            <a:off x="5214942" y="966404"/>
            <a:ext cx="3358800" cy="660483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Synology Settings</a:t>
            </a:r>
            <a:endParaRPr lang="zh-TW" altLang="en-US" sz="2000" b="1" dirty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752222"/>
            <a:ext cx="237024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823660"/>
            <a:ext cx="152401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2252288"/>
            <a:ext cx="21287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2609478"/>
            <a:ext cx="1714512" cy="120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Shape 223" descr="Image result for crown icon 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 flipH="1">
            <a:off x="0" y="785800"/>
            <a:ext cx="1055695" cy="9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70"/>
          <p:cNvSpPr/>
          <p:nvPr/>
        </p:nvSpPr>
        <p:spPr>
          <a:xfrm>
            <a:off x="762000" y="1900228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</a:rPr>
              <a:t>Go to</a:t>
            </a:r>
            <a:r>
              <a:rPr lang="zh-TW" sz="1800" b="0" i="0" u="none" strike="noStrike" cap="none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sym typeface="Arial"/>
              </a:rPr>
              <a:t>account.qnap.com</a:t>
            </a:r>
            <a:endParaRPr sz="1800" dirty="0">
              <a:solidFill>
                <a:schemeClr val="bg1">
                  <a:lumMod val="9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11" name="Shape 371"/>
          <p:cNvSpPr/>
          <p:nvPr/>
        </p:nvSpPr>
        <p:spPr>
          <a:xfrm>
            <a:off x="5791200" y="1214428"/>
            <a:ext cx="28194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Sign in QNAP ID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12" name="Shape 372"/>
          <p:cNvSpPr/>
          <p:nvPr/>
        </p:nvSpPr>
        <p:spPr>
          <a:xfrm>
            <a:off x="2971801" y="1214428"/>
            <a:ext cx="3100397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Go to Wizard</a:t>
            </a:r>
            <a:endParaRPr lang="zh-TW" altLang="en-US" sz="2000" b="1" dirty="0">
              <a:solidFill>
                <a:srgbClr val="FFFFFF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3" name="Shape 373"/>
          <p:cNvSpPr/>
          <p:nvPr/>
        </p:nvSpPr>
        <p:spPr>
          <a:xfrm>
            <a:off x="685800" y="1214428"/>
            <a:ext cx="2667000" cy="462338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Signup QNAP ID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14" name="Shape 374"/>
          <p:cNvSpPr/>
          <p:nvPr/>
        </p:nvSpPr>
        <p:spPr>
          <a:xfrm>
            <a:off x="762000" y="2738428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sym typeface="Arial"/>
              </a:rPr>
              <a:t>Fill up signup form </a:t>
            </a:r>
            <a:endParaRPr sz="1800" dirty="0">
              <a:solidFill>
                <a:schemeClr val="bg1">
                  <a:lumMod val="9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15" name="Shape 375"/>
          <p:cNvSpPr/>
          <p:nvPr/>
        </p:nvSpPr>
        <p:spPr>
          <a:xfrm>
            <a:off x="762000" y="3576628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</a:rPr>
              <a:t>Verification</a:t>
            </a:r>
            <a:endParaRPr sz="1800" dirty="0">
              <a:solidFill>
                <a:schemeClr val="bg1">
                  <a:lumMod val="9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17" name="Shape 377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altLang="zh-TW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Remote Connection Episode I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928808"/>
            <a:ext cx="4714908" cy="227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/>
        </p:nvSpPr>
        <p:spPr>
          <a:xfrm>
            <a:off x="5791200" y="1214428"/>
            <a:ext cx="28194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Sign in QNAP ID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2971801" y="1214428"/>
            <a:ext cx="3100397" cy="462338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Go to Wizard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685800" y="1214428"/>
            <a:ext cx="26670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Sign up </a:t>
            </a:r>
            <a:r>
              <a:rPr 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QNAP </a:t>
            </a: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ID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714348" y="2066914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  <a:cs typeface="Arial"/>
              </a:rPr>
              <a:t> Go to </a:t>
            </a:r>
            <a:r>
              <a:rPr 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QTS</a:t>
            </a:r>
            <a:endParaRPr sz="18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714348" y="2828914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Click "</a:t>
            </a:r>
            <a:r>
              <a:rPr 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myQNAPcloud</a:t>
            </a: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"</a:t>
            </a:r>
            <a:endParaRPr sz="18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Remote Connection Episode II</a:t>
            </a:r>
            <a:endParaRPr lang="zh-TW" altLang="en-US"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714348" y="3590914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Click "Start"</a:t>
            </a:r>
            <a:endParaRPr sz="18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071684"/>
            <a:ext cx="4786346" cy="21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/>
        </p:nvSpPr>
        <p:spPr>
          <a:xfrm>
            <a:off x="5896004" y="1214428"/>
            <a:ext cx="2819400" cy="462338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Sign in QNAP ID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2971801" y="1214428"/>
            <a:ext cx="32004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Go to Wizard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685800" y="1214428"/>
            <a:ext cx="26670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Sign</a:t>
            </a:r>
            <a:r>
              <a:rPr 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QNAP </a:t>
            </a:r>
            <a:r>
              <a:rPr lang="zh-TW" sz="2000" b="1" i="0" u="none" strike="noStrike" cap="none" dirty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ID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714348" y="2052628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Sign in </a:t>
            </a:r>
            <a:r>
              <a:rPr 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QNAP </a:t>
            </a:r>
            <a:r>
              <a:rPr lang="zh-TW" sz="1800" b="1" dirty="0">
                <a:solidFill>
                  <a:schemeClr val="bg1"/>
                </a:solidFill>
                <a:ea typeface="微軟正黑體" pitchFamily="34" charset="-120"/>
              </a:rPr>
              <a:t>ID</a:t>
            </a:r>
            <a:endParaRPr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714348" y="2814628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</a:rPr>
              <a:t>Set </a:t>
            </a:r>
            <a:r>
              <a:rPr lang="en-US" sz="1800" b="1" dirty="0" err="1" smtClean="0">
                <a:solidFill>
                  <a:schemeClr val="bg1"/>
                </a:solidFill>
                <a:ea typeface="微軟正黑體" pitchFamily="34" charset="-120"/>
              </a:rPr>
              <a:t>myQNAPcloud</a:t>
            </a: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ea typeface="微軟正黑體" pitchFamily="34" charset="-120"/>
              </a:rPr>
            </a:br>
            <a:r>
              <a:rPr lang="en-US" sz="1800" b="1" dirty="0" smtClean="0">
                <a:solidFill>
                  <a:schemeClr val="bg1"/>
                </a:solidFill>
                <a:ea typeface="微軟正黑體" pitchFamily="34" charset="-120"/>
              </a:rPr>
              <a:t> Device Name</a:t>
            </a:r>
            <a:endParaRPr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714348" y="3576628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Done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!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Remote Connection Episode III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071683"/>
            <a:ext cx="4714908" cy="21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1290065" y="71420"/>
            <a:ext cx="7853935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altLang="zh-TW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Try it now with </a:t>
            </a:r>
            <a:r>
              <a:rPr lang="en-US" altLang="zh-TW" sz="3200" b="1" i="0" u="none" strike="noStrike" cap="none" dirty="0" err="1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Qfile</a:t>
            </a:r>
            <a:r>
              <a:rPr lang="en-US" altLang="zh-TW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 !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4038600" y="1197225"/>
            <a:ext cx="4495800" cy="462300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Connect</a:t>
            </a:r>
            <a:r>
              <a:rPr 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!!!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43" name="Shape 443"/>
          <p:cNvSpPr/>
          <p:nvPr/>
        </p:nvSpPr>
        <p:spPr>
          <a:xfrm>
            <a:off x="609600" y="1197225"/>
            <a:ext cx="3962400" cy="4623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Import all NAS info at once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44" name="Shape 444"/>
          <p:cNvSpPr/>
          <p:nvPr/>
        </p:nvSpPr>
        <p:spPr>
          <a:xfrm>
            <a:off x="785786" y="2035425"/>
            <a:ext cx="371477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cs typeface="Arial"/>
                <a:sym typeface="Arial"/>
              </a:rPr>
              <a:t>Click "Add NAS"</a:t>
            </a:r>
            <a:endParaRPr sz="1800" b="1" dirty="0">
              <a:solidFill>
                <a:schemeClr val="bg1">
                  <a:lumMod val="9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785786" y="2797425"/>
            <a:ext cx="371477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cs typeface="Arial"/>
              </a:rPr>
              <a:t>Sign in </a:t>
            </a:r>
            <a:r>
              <a:rPr 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cs typeface="Arial"/>
                <a:sym typeface="Arial"/>
              </a:rPr>
              <a:t>QNAP </a:t>
            </a: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cs typeface="Arial"/>
                <a:sym typeface="Arial"/>
              </a:rPr>
              <a:t>ID</a:t>
            </a:r>
            <a:endParaRPr sz="1800" b="1" dirty="0">
              <a:solidFill>
                <a:schemeClr val="bg1">
                  <a:lumMod val="9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785786" y="3635625"/>
            <a:ext cx="371477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cs typeface="Arial"/>
              </a:rPr>
              <a:t>Import successfully!</a:t>
            </a:r>
            <a:endParaRPr sz="1800" b="1" dirty="0">
              <a:solidFill>
                <a:schemeClr val="bg1">
                  <a:lumMod val="9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11" name="Shape 145"/>
          <p:cNvSpPr/>
          <p:nvPr/>
        </p:nvSpPr>
        <p:spPr>
          <a:xfrm>
            <a:off x="1000101" y="2143122"/>
            <a:ext cx="388578" cy="4015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" name="Shape 146"/>
          <p:cNvSpPr txBox="1"/>
          <p:nvPr/>
        </p:nvSpPr>
        <p:spPr>
          <a:xfrm>
            <a:off x="1010628" y="2143122"/>
            <a:ext cx="363445" cy="404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6" name="Shape 145"/>
          <p:cNvSpPr/>
          <p:nvPr/>
        </p:nvSpPr>
        <p:spPr>
          <a:xfrm>
            <a:off x="1000100" y="2913301"/>
            <a:ext cx="388578" cy="4015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Shape 146"/>
          <p:cNvSpPr txBox="1"/>
          <p:nvPr/>
        </p:nvSpPr>
        <p:spPr>
          <a:xfrm>
            <a:off x="1010627" y="2913301"/>
            <a:ext cx="363445" cy="404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i="0" u="none" strike="noStrike" cap="none" dirty="0" smtClean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</a:t>
            </a:r>
            <a:endParaRPr lang="en" sz="20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9" name="Shape 145"/>
          <p:cNvSpPr/>
          <p:nvPr/>
        </p:nvSpPr>
        <p:spPr>
          <a:xfrm>
            <a:off x="1000100" y="3746288"/>
            <a:ext cx="388578" cy="4015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Shape 146"/>
          <p:cNvSpPr txBox="1"/>
          <p:nvPr/>
        </p:nvSpPr>
        <p:spPr>
          <a:xfrm>
            <a:off x="1010627" y="3746288"/>
            <a:ext cx="363445" cy="404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i="0" u="none" strike="noStrike" cap="none" dirty="0" smtClean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  <a:endParaRPr lang="en" sz="20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0" name="Picture 2" descr="L:\myQNAPcloud直播\English screenshot\IMG_16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3" y="1857370"/>
            <a:ext cx="1406672" cy="2502000"/>
          </a:xfrm>
          <a:prstGeom prst="rect">
            <a:avLst/>
          </a:prstGeom>
          <a:noFill/>
        </p:spPr>
      </p:pic>
      <p:pic>
        <p:nvPicPr>
          <p:cNvPr id="21" name="Picture 2" descr="L:\myQNAPcloud直播\English screenshot\IMG_167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857370"/>
            <a:ext cx="140573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285852" y="-18"/>
            <a:ext cx="7858148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dk2"/>
              </a:buClr>
            </a:pPr>
            <a:r>
              <a:rPr lang="en-US" altLang="zh-TW" sz="3200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Try it now with </a:t>
            </a:r>
            <a:r>
              <a:rPr lang="en-US" altLang="zh-TW" sz="3200" dirty="0" err="1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Qfile</a:t>
            </a:r>
            <a:r>
              <a:rPr lang="en-US" altLang="zh-TW" sz="3200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!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100150" y="1167900"/>
            <a:ext cx="4495800" cy="4623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+mn-lt"/>
                <a:ea typeface="微軟正黑體" pitchFamily="34" charset="-120"/>
              </a:rPr>
              <a:t>Connect</a:t>
            </a:r>
            <a:r>
              <a:rPr lang="zh-TW" sz="2000" b="1" i="0" u="none" strike="noStrike" cap="none" dirty="0" smtClean="0">
                <a:solidFill>
                  <a:srgbClr val="FFFFFF"/>
                </a:solidFill>
                <a:latin typeface="+mn-lt"/>
                <a:ea typeface="微軟正黑體" pitchFamily="34" charset="-120"/>
                <a:sym typeface="Arial"/>
              </a:rPr>
              <a:t>!!!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671150" y="1167900"/>
            <a:ext cx="3962400" cy="462300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Import all NAS info at once</a:t>
            </a:r>
            <a:endParaRPr dirty="0">
              <a:latin typeface="+mn-lt"/>
              <a:ea typeface="微軟正黑體" pitchFamily="34" charset="-120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338150" y="2310900"/>
            <a:ext cx="2590800" cy="152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lt1"/>
                </a:solidFill>
                <a:ea typeface="微軟正黑體" pitchFamily="34" charset="-120"/>
                <a:cs typeface="Arial"/>
                <a:sym typeface="Arial"/>
              </a:rPr>
              <a:t>Automatically uses the best connection method</a:t>
            </a:r>
            <a:endParaRPr sz="1600" dirty="0">
              <a:ea typeface="微軟正黑體" pitchFamily="34" charset="-120"/>
            </a:endParaRPr>
          </a:p>
        </p:txBody>
      </p:sp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6094" y="177750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2" descr="L:\myQNAPcloud直播\English screenshot\IMG_167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8892" y="1785932"/>
            <a:ext cx="1365569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>
            <a:off x="1285852" y="142858"/>
            <a:ext cx="7858148" cy="7216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altLang="zh-TW" sz="3200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Connects </a:t>
            </a:r>
            <a:r>
              <a:rPr lang="zh-TW" sz="3200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IFTTT</a:t>
            </a:r>
            <a:r>
              <a:rPr lang="en-US" altLang="zh-TW" sz="3200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with QNAP ID</a:t>
            </a:r>
            <a:r>
              <a:rPr lang="zh-TW" sz="3200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！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66" name="Shape 466"/>
          <p:cNvPicPr preferRelativeResize="0"/>
          <p:nvPr/>
        </p:nvPicPr>
        <p:blipFill>
          <a:blip r:embed="rId3">
            <a:alphaModFix/>
          </a:blip>
          <a:srcRect l="1716" b="2500"/>
          <a:stretch>
            <a:fillRect/>
          </a:stretch>
        </p:blipFill>
        <p:spPr>
          <a:xfrm>
            <a:off x="4214810" y="1324436"/>
            <a:ext cx="4091142" cy="2786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/>
          <p:cNvGrpSpPr/>
          <p:nvPr/>
        </p:nvGrpSpPr>
        <p:grpSpPr>
          <a:xfrm>
            <a:off x="714348" y="1285866"/>
            <a:ext cx="3214710" cy="2818950"/>
            <a:chOff x="1109658" y="1285866"/>
            <a:chExt cx="2819400" cy="2818950"/>
          </a:xfrm>
        </p:grpSpPr>
        <p:sp>
          <p:nvSpPr>
            <p:cNvPr id="467" name="Shape 467"/>
            <p:cNvSpPr/>
            <p:nvPr/>
          </p:nvSpPr>
          <p:spPr>
            <a:xfrm>
              <a:off x="1109658" y="128586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en-US" alt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Open </a:t>
              </a:r>
              <a:r>
                <a:rPr 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IFTTT </a:t>
              </a:r>
              <a:r>
                <a:rPr lang="zh-TW" sz="1800" b="1" dirty="0">
                  <a:solidFill>
                    <a:srgbClr val="FFFFFF"/>
                  </a:solidFill>
                  <a:ea typeface="微軟正黑體" pitchFamily="34" charset="-120"/>
                </a:rPr>
                <a:t>Agent</a:t>
              </a:r>
              <a:endParaRPr sz="1800" b="1" dirty="0">
                <a:solidFill>
                  <a:srgbClr val="FFFFFF"/>
                </a:solidFill>
                <a:ea typeface="微軟正黑體" pitchFamily="34" charset="-120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1109658" y="202231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en-US" alt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Sign in </a:t>
              </a:r>
              <a:r>
                <a:rPr 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IFTTT </a:t>
              </a:r>
              <a:r>
                <a:rPr lang="en-US" alt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Account and select device</a:t>
              </a:r>
              <a:endParaRPr sz="1800" b="1" dirty="0">
                <a:solidFill>
                  <a:srgbClr val="FFFFFF"/>
                </a:solidFill>
                <a:ea typeface="微軟正黑體" pitchFamily="34" charset="-120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1109658" y="275876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en-US" alt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Select </a:t>
              </a:r>
              <a:r>
                <a:rPr 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IFTTT </a:t>
              </a:r>
              <a:r>
                <a:rPr lang="zh-TW" sz="1800" b="1" dirty="0">
                  <a:solidFill>
                    <a:srgbClr val="FFFFFF"/>
                  </a:solidFill>
                  <a:ea typeface="微軟正黑體" pitchFamily="34" charset="-120"/>
                </a:rPr>
                <a:t>Applet</a:t>
              </a:r>
              <a:endParaRPr sz="1800" b="1" dirty="0">
                <a:solidFill>
                  <a:srgbClr val="FFFFFF"/>
                </a:solidFill>
                <a:ea typeface="微軟正黑體" pitchFamily="34" charset="-120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1109658" y="349521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en-US" alt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Done</a:t>
              </a:r>
              <a:r>
                <a:rPr lang="zh-TW" sz="1800" b="1" dirty="0" smtClean="0">
                  <a:solidFill>
                    <a:srgbClr val="FFFFFF"/>
                  </a:solidFill>
                  <a:ea typeface="微軟正黑體" pitchFamily="34" charset="-120"/>
                </a:rPr>
                <a:t>!</a:t>
              </a:r>
              <a:endParaRPr sz="1800" b="1" dirty="0">
                <a:solidFill>
                  <a:srgbClr val="FFFFFF"/>
                </a:solidFill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圓角矩形 56"/>
          <p:cNvSpPr/>
          <p:nvPr/>
        </p:nvSpPr>
        <p:spPr>
          <a:xfrm>
            <a:off x="6444182" y="1500180"/>
            <a:ext cx="2485536" cy="3143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(標題)"/>
            </a:endParaRPr>
          </a:p>
        </p:txBody>
      </p:sp>
      <p:sp>
        <p:nvSpPr>
          <p:cNvPr id="56" name="圓角矩形 55"/>
          <p:cNvSpPr/>
          <p:nvPr/>
        </p:nvSpPr>
        <p:spPr>
          <a:xfrm>
            <a:off x="3755204" y="1500180"/>
            <a:ext cx="2571768" cy="3214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(標題)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21894" y="1500180"/>
            <a:ext cx="2857520" cy="3214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 (標題)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1285852" y="142850"/>
            <a:ext cx="7858180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Connect Securely, Manage Easily</a:t>
            </a:r>
            <a:endParaRPr sz="3200" dirty="0">
              <a:solidFill>
                <a:schemeClr val="bg1"/>
              </a:solidFill>
              <a:latin typeface="Arial (標題)"/>
              <a:ea typeface="微軟正黑體" pitchFamily="34" charset="-120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642910" y="1643056"/>
            <a:ext cx="2484900" cy="57150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Connect via various devices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6626400" y="1643056"/>
            <a:ext cx="2160442" cy="64734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Flexible connecting methods</a:t>
            </a:r>
            <a:r>
              <a:rPr lang="zh-TW" altLang="en-US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(NAS Client)</a:t>
            </a:r>
            <a:endParaRPr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4013800" y="1643056"/>
            <a:ext cx="2099400" cy="58634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Cloud Server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6772266" y="1785932"/>
            <a:ext cx="1871700" cy="42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b="1" dirty="0">
              <a:solidFill>
                <a:schemeClr val="bg1"/>
              </a:solidFill>
              <a:latin typeface="Arial (標題)"/>
              <a:ea typeface="微軟正黑體" pitchFamily="34" charset="-120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6653725" y="2986856"/>
            <a:ext cx="775795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DDNS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7500958" y="2986856"/>
            <a:ext cx="1285884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Auto Router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  <a:sym typeface="Arial"/>
              </a:rPr>
              <a:t>Configuration</a:t>
            </a:r>
            <a:endParaRPr sz="12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77" name="Shape 77"/>
          <p:cNvSpPr/>
          <p:nvPr/>
        </p:nvSpPr>
        <p:spPr>
          <a:xfrm rot="5400000">
            <a:off x="1700725" y="1382575"/>
            <a:ext cx="357300" cy="2454000"/>
          </a:xfrm>
          <a:prstGeom prst="roundRect">
            <a:avLst>
              <a:gd name="adj" fmla="val 24796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2060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965570" y="2430925"/>
            <a:ext cx="11061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  <a:sym typeface="Arial"/>
              </a:rPr>
              <a:t>Browser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6657072" y="2428802"/>
            <a:ext cx="2129769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600" b="1" dirty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QNAP NAS</a:t>
            </a:r>
            <a:endParaRPr sz="16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6632824" y="3571810"/>
            <a:ext cx="2129769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sz="16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          </a:t>
            </a:r>
            <a:r>
              <a:rPr lang="zh-TW" sz="16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CloudLink</a:t>
            </a:r>
            <a:endParaRPr sz="16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6635193" y="4071948"/>
            <a:ext cx="2129769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sz="16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 </a:t>
            </a:r>
            <a:r>
              <a:rPr lang="zh-TW" sz="16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SmartURL</a:t>
            </a:r>
            <a:endParaRPr sz="16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pic>
        <p:nvPicPr>
          <p:cNvPr id="80" name="Shape 80" descr="Image result for firefox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800" y="2459776"/>
            <a:ext cx="306800" cy="30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77" y="2420575"/>
            <a:ext cx="357201" cy="3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/>
          <p:nvPr/>
        </p:nvSpPr>
        <p:spPr>
          <a:xfrm rot="5400000">
            <a:off x="1258375" y="2262556"/>
            <a:ext cx="1251000" cy="2445000"/>
          </a:xfrm>
          <a:prstGeom prst="roundRect">
            <a:avLst>
              <a:gd name="adj" fmla="val 9613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2060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880775" y="2877600"/>
            <a:ext cx="1891026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Mobile devices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pic>
        <p:nvPicPr>
          <p:cNvPr id="84" name="Shape 84" descr="Image result for cloudlink icon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6578" y="3605640"/>
            <a:ext cx="362018" cy="36205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 rot="5400000">
            <a:off x="2260907" y="2272687"/>
            <a:ext cx="239451" cy="644430"/>
          </a:xfrm>
          <a:prstGeom prst="roundRect">
            <a:avLst>
              <a:gd name="adj" fmla="val 24796"/>
            </a:avLst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071669" y="2482675"/>
            <a:ext cx="561925" cy="2319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200" b="1" dirty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QTS</a:t>
            </a:r>
            <a:endParaRPr sz="12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88" name="Shape 88"/>
          <p:cNvSpPr/>
          <p:nvPr/>
        </p:nvSpPr>
        <p:spPr>
          <a:xfrm rot="5400000">
            <a:off x="1719187" y="3133525"/>
            <a:ext cx="357300" cy="2454000"/>
          </a:xfrm>
          <a:prstGeom prst="roundRect">
            <a:avLst>
              <a:gd name="adj" fmla="val 24796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2060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1053108" y="4214714"/>
            <a:ext cx="9735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PC/Mac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91" name="Shape 91"/>
          <p:cNvSpPr/>
          <p:nvPr/>
        </p:nvSpPr>
        <p:spPr>
          <a:xfrm rot="5400000">
            <a:off x="2531335" y="4069913"/>
            <a:ext cx="239451" cy="587278"/>
          </a:xfrm>
          <a:prstGeom prst="roundRect">
            <a:avLst>
              <a:gd name="adj" fmla="val 24796"/>
            </a:avLst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2285984" y="4237972"/>
            <a:ext cx="704162" cy="23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 </a:t>
            </a:r>
            <a:r>
              <a:rPr lang="zh-TW" sz="12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Qsync</a:t>
            </a:r>
            <a:endParaRPr sz="12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3240079" y="2714626"/>
            <a:ext cx="571504" cy="366265"/>
          </a:xfrm>
          <a:prstGeom prst="rightArrow">
            <a:avLst>
              <a:gd name="adj1" fmla="val 50000"/>
              <a:gd name="adj2" fmla="val 50000"/>
            </a:avLst>
          </a:prstGeom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Arial (標題)"/>
              <a:ea typeface="微軟正黑體" pitchFamily="34" charset="-120"/>
            </a:endParaRPr>
          </a:p>
        </p:txBody>
      </p:sp>
      <p:cxnSp>
        <p:nvCxnSpPr>
          <p:cNvPr id="95" name="Shape 95"/>
          <p:cNvCxnSpPr/>
          <p:nvPr/>
        </p:nvCxnSpPr>
        <p:spPr>
          <a:xfrm rot="10800000" flipH="1">
            <a:off x="6203425" y="3316125"/>
            <a:ext cx="334800" cy="57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ysDash"/>
            <a:round/>
            <a:headEnd type="none" w="lg" len="lg"/>
            <a:tailEnd type="none" w="lg" len="lg"/>
          </a:ln>
        </p:spPr>
      </p:cxnSp>
      <p:grpSp>
        <p:nvGrpSpPr>
          <p:cNvPr id="122" name="群組 121"/>
          <p:cNvGrpSpPr/>
          <p:nvPr/>
        </p:nvGrpSpPr>
        <p:grpSpPr>
          <a:xfrm>
            <a:off x="1161546" y="3171174"/>
            <a:ext cx="1695942" cy="846293"/>
            <a:chOff x="1018670" y="3171174"/>
            <a:chExt cx="1878569" cy="937426"/>
          </a:xfrm>
        </p:grpSpPr>
        <p:pic>
          <p:nvPicPr>
            <p:cNvPr id="96" name="Shape 9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8675" y="3177950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0" name="Shape 10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00494" y="3177950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1" name="Shape 10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82324" y="3171174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2" name="Shape 10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68539" y="3171176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3" name="Shape 10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8670" y="3679900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104" name="Shape 104"/>
          <p:cNvSpPr/>
          <p:nvPr/>
        </p:nvSpPr>
        <p:spPr>
          <a:xfrm>
            <a:off x="4038949" y="3763308"/>
            <a:ext cx="2042700" cy="357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Account Security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1071538" y="3714758"/>
            <a:ext cx="1701972" cy="3571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…more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pic>
        <p:nvPicPr>
          <p:cNvPr id="106" name="Shape 1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00232" y="4214824"/>
            <a:ext cx="285752" cy="285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/>
          <p:nvPr/>
        </p:nvSpPr>
        <p:spPr>
          <a:xfrm>
            <a:off x="4046533" y="4216210"/>
            <a:ext cx="2042700" cy="427242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  <a:sym typeface="Arial"/>
              </a:rPr>
              <a:t>Service Status Dashboard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4016749" y="2857502"/>
            <a:ext cx="2042700" cy="357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Cloud Installation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4025897" y="2331774"/>
            <a:ext cx="2042700" cy="454289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QNAP ID </a:t>
            </a:r>
            <a:endParaRPr lang="en-US" altLang="zh-TW" b="1" dirty="0" smtClean="0">
              <a:solidFill>
                <a:schemeClr val="bg1"/>
              </a:solidFill>
              <a:latin typeface="Arial (標題)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Account Center</a:t>
            </a:r>
            <a:endParaRPr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038949" y="3310404"/>
            <a:ext cx="2042700" cy="404353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300" b="1" dirty="0" smtClean="0">
                <a:solidFill>
                  <a:schemeClr val="bg1"/>
                </a:solidFill>
                <a:latin typeface="Arial (標題)"/>
                <a:ea typeface="微軟正黑體" pitchFamily="34" charset="-120"/>
              </a:rPr>
              <a:t>Manage multiple NAS</a:t>
            </a:r>
            <a:endParaRPr sz="1300" b="1" i="0" u="none" strike="noStrike" cap="none" dirty="0">
              <a:solidFill>
                <a:schemeClr val="bg1"/>
              </a:solidFill>
              <a:latin typeface="Arial (標題)"/>
              <a:ea typeface="微軟正黑體" pitchFamily="34" charset="-120"/>
              <a:sym typeface="Arial"/>
            </a:endParaRPr>
          </a:p>
        </p:txBody>
      </p:sp>
      <p:sp>
        <p:nvSpPr>
          <p:cNvPr id="112" name="Shape 145"/>
          <p:cNvSpPr/>
          <p:nvPr/>
        </p:nvSpPr>
        <p:spPr>
          <a:xfrm>
            <a:off x="6429388" y="1714494"/>
            <a:ext cx="357190" cy="3690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 (標題)"/>
              <a:ea typeface="Arial"/>
              <a:cs typeface="Arial"/>
              <a:sym typeface="Arial"/>
            </a:endParaRPr>
          </a:p>
        </p:txBody>
      </p:sp>
      <p:sp>
        <p:nvSpPr>
          <p:cNvPr id="59" name="Shape 146"/>
          <p:cNvSpPr txBox="1"/>
          <p:nvPr/>
        </p:nvSpPr>
        <p:spPr>
          <a:xfrm>
            <a:off x="6485657" y="1712422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Arial (標題)"/>
                <a:sym typeface="Arial"/>
              </a:rPr>
              <a:t>3</a:t>
            </a:r>
            <a:endParaRPr lang="en" sz="2000" b="1" i="0" u="none" strike="noStrike" cap="none" dirty="0">
              <a:solidFill>
                <a:schemeClr val="lt1"/>
              </a:solidFill>
              <a:latin typeface="Arial (標題)"/>
              <a:sym typeface="Arial"/>
            </a:endParaRPr>
          </a:p>
        </p:txBody>
      </p:sp>
      <p:sp>
        <p:nvSpPr>
          <p:cNvPr id="115" name="Shape 145"/>
          <p:cNvSpPr/>
          <p:nvPr/>
        </p:nvSpPr>
        <p:spPr>
          <a:xfrm>
            <a:off x="3786182" y="1714494"/>
            <a:ext cx="357190" cy="3690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 (標題)"/>
              <a:ea typeface="Arial"/>
              <a:cs typeface="Arial"/>
              <a:sym typeface="Arial"/>
            </a:endParaRPr>
          </a:p>
        </p:txBody>
      </p:sp>
      <p:sp>
        <p:nvSpPr>
          <p:cNvPr id="116" name="Shape 146"/>
          <p:cNvSpPr txBox="1"/>
          <p:nvPr/>
        </p:nvSpPr>
        <p:spPr>
          <a:xfrm>
            <a:off x="3850918" y="1698311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Arial (標題)"/>
                <a:sym typeface="Arial"/>
              </a:rPr>
              <a:t>2</a:t>
            </a:r>
            <a:endParaRPr lang="en" sz="2000" b="1" i="0" u="none" strike="noStrike" cap="none" dirty="0">
              <a:solidFill>
                <a:schemeClr val="lt1"/>
              </a:solidFill>
              <a:latin typeface="Arial (標題)"/>
              <a:sym typeface="Arial"/>
            </a:endParaRPr>
          </a:p>
        </p:txBody>
      </p:sp>
      <p:sp>
        <p:nvSpPr>
          <p:cNvPr id="118" name="Shape 145"/>
          <p:cNvSpPr/>
          <p:nvPr/>
        </p:nvSpPr>
        <p:spPr>
          <a:xfrm>
            <a:off x="500034" y="1714494"/>
            <a:ext cx="357190" cy="3690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 (標題)"/>
              <a:ea typeface="Arial"/>
              <a:cs typeface="Arial"/>
              <a:sym typeface="Arial"/>
            </a:endParaRPr>
          </a:p>
        </p:txBody>
      </p:sp>
      <p:sp>
        <p:nvSpPr>
          <p:cNvPr id="119" name="Shape 146"/>
          <p:cNvSpPr txBox="1"/>
          <p:nvPr/>
        </p:nvSpPr>
        <p:spPr>
          <a:xfrm>
            <a:off x="550659" y="1698311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Arial (標題)"/>
                <a:sym typeface="Arial"/>
              </a:rPr>
              <a:t>1</a:t>
            </a:r>
            <a:endParaRPr lang="en" sz="2000" b="1" i="0" u="none" strike="noStrike" cap="none" dirty="0">
              <a:solidFill>
                <a:schemeClr val="lt1"/>
              </a:solidFill>
              <a:latin typeface="Arial (標題)"/>
              <a:sym typeface="Arial"/>
            </a:endParaRPr>
          </a:p>
        </p:txBody>
      </p:sp>
      <p:sp>
        <p:nvSpPr>
          <p:cNvPr id="120" name="Shape 971"/>
          <p:cNvSpPr/>
          <p:nvPr/>
        </p:nvSpPr>
        <p:spPr>
          <a:xfrm>
            <a:off x="785786" y="2928940"/>
            <a:ext cx="185271" cy="32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9" y="105648"/>
                </a:moveTo>
                <a:cubicBezTo>
                  <a:pt x="55224" y="105648"/>
                  <a:pt x="51353" y="107884"/>
                  <a:pt x="51353" y="110644"/>
                </a:cubicBezTo>
                <a:cubicBezTo>
                  <a:pt x="51353" y="113403"/>
                  <a:pt x="55224" y="115640"/>
                  <a:pt x="59999" y="115640"/>
                </a:cubicBezTo>
                <a:cubicBezTo>
                  <a:pt x="64775" y="115640"/>
                  <a:pt x="68646" y="113403"/>
                  <a:pt x="68646" y="110644"/>
                </a:cubicBezTo>
                <a:cubicBezTo>
                  <a:pt x="68646" y="107884"/>
                  <a:pt x="64775" y="105648"/>
                  <a:pt x="59999" y="105648"/>
                </a:cubicBezTo>
                <a:close/>
                <a:moveTo>
                  <a:pt x="9230" y="11966"/>
                </a:moveTo>
                <a:lnTo>
                  <a:pt x="9230" y="99976"/>
                </a:lnTo>
                <a:lnTo>
                  <a:pt x="110769" y="99976"/>
                </a:lnTo>
                <a:lnTo>
                  <a:pt x="110769" y="11966"/>
                </a:lnTo>
                <a:close/>
                <a:moveTo>
                  <a:pt x="46155" y="3965"/>
                </a:moveTo>
                <a:cubicBezTo>
                  <a:pt x="44243" y="3965"/>
                  <a:pt x="42694" y="4861"/>
                  <a:pt x="42694" y="5965"/>
                </a:cubicBezTo>
                <a:cubicBezTo>
                  <a:pt x="42694" y="7070"/>
                  <a:pt x="44243" y="7965"/>
                  <a:pt x="46155" y="7965"/>
                </a:cubicBezTo>
                <a:lnTo>
                  <a:pt x="73844" y="7965"/>
                </a:lnTo>
                <a:cubicBezTo>
                  <a:pt x="75756" y="7965"/>
                  <a:pt x="77305" y="7070"/>
                  <a:pt x="77305" y="5965"/>
                </a:cubicBezTo>
                <a:cubicBezTo>
                  <a:pt x="77305" y="4861"/>
                  <a:pt x="75756" y="3965"/>
                  <a:pt x="73844" y="3965"/>
                </a:cubicBezTo>
                <a:close/>
                <a:moveTo>
                  <a:pt x="20000" y="0"/>
                </a:moveTo>
                <a:lnTo>
                  <a:pt x="99999" y="0"/>
                </a:lnTo>
                <a:cubicBezTo>
                  <a:pt x="111045" y="0"/>
                  <a:pt x="119999" y="5174"/>
                  <a:pt x="119999" y="11557"/>
                </a:cubicBezTo>
                <a:lnTo>
                  <a:pt x="119999" y="108442"/>
                </a:lnTo>
                <a:cubicBezTo>
                  <a:pt x="119999" y="114825"/>
                  <a:pt x="111045" y="120000"/>
                  <a:pt x="99999" y="120000"/>
                </a:cubicBezTo>
                <a:lnTo>
                  <a:pt x="20000" y="120000"/>
                </a:lnTo>
                <a:cubicBezTo>
                  <a:pt x="8954" y="120000"/>
                  <a:pt x="0" y="114825"/>
                  <a:pt x="0" y="108442"/>
                </a:cubicBezTo>
                <a:lnTo>
                  <a:pt x="0" y="11557"/>
                </a:lnTo>
                <a:cubicBezTo>
                  <a:pt x="0" y="5174"/>
                  <a:pt x="8954" y="0"/>
                  <a:pt x="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bg1"/>
              </a:solidFill>
              <a:latin typeface="Arial (標題)"/>
              <a:sym typeface="Arial"/>
            </a:endParaRPr>
          </a:p>
        </p:txBody>
      </p:sp>
      <p:sp>
        <p:nvSpPr>
          <p:cNvPr id="121" name="Shape 972"/>
          <p:cNvSpPr/>
          <p:nvPr/>
        </p:nvSpPr>
        <p:spPr>
          <a:xfrm>
            <a:off x="785786" y="4237710"/>
            <a:ext cx="335348" cy="2664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 (標題)"/>
              <a:sym typeface="Arial"/>
            </a:endParaRPr>
          </a:p>
        </p:txBody>
      </p:sp>
      <p:sp>
        <p:nvSpPr>
          <p:cNvPr id="123" name="Shape 169"/>
          <p:cNvSpPr/>
          <p:nvPr/>
        </p:nvSpPr>
        <p:spPr>
          <a:xfrm>
            <a:off x="500034" y="928676"/>
            <a:ext cx="8501122" cy="4623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smtClean="0">
                <a:solidFill>
                  <a:srgbClr val="FFFFFF"/>
                </a:solidFill>
                <a:latin typeface="Arial (標題)"/>
                <a:ea typeface="微軟正黑體" pitchFamily="34" charset="-120"/>
                <a:cs typeface="Arial"/>
              </a:rPr>
              <a:t>myQNAPcloud service infrastructure</a:t>
            </a:r>
            <a:endParaRPr lang="zh-TW" altLang="en-US" sz="2400" b="1" dirty="0">
              <a:solidFill>
                <a:srgbClr val="FFFFFF"/>
              </a:solidFill>
              <a:latin typeface="Arial (標題)"/>
              <a:ea typeface="微軟正黑體" pitchFamily="34" charset="-120"/>
              <a:cs typeface="Arial"/>
            </a:endParaRPr>
          </a:p>
        </p:txBody>
      </p:sp>
      <p:sp>
        <p:nvSpPr>
          <p:cNvPr id="61" name="Shape 93"/>
          <p:cNvSpPr/>
          <p:nvPr/>
        </p:nvSpPr>
        <p:spPr>
          <a:xfrm rot="10800000">
            <a:off x="3214678" y="3071816"/>
            <a:ext cx="571504" cy="366265"/>
          </a:xfrm>
          <a:prstGeom prst="rightArrow">
            <a:avLst>
              <a:gd name="adj1" fmla="val 50000"/>
              <a:gd name="adj2" fmla="val 50000"/>
            </a:avLst>
          </a:prstGeom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Arial (標題)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928662" y="2071684"/>
            <a:ext cx="3357586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dirty="0">
                <a:solidFill>
                  <a:schemeClr val="bg1"/>
                </a:solidFill>
              </a:rPr>
              <a:t>DEMO</a:t>
            </a:r>
            <a:endParaRPr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/>
        </p:nvSpPr>
        <p:spPr>
          <a:xfrm>
            <a:off x="1285852" y="142858"/>
            <a:ext cx="7858148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altLang="zh-TW" sz="3200" b="1" i="0" u="none" strike="noStrike" cap="none" dirty="0" smtClean="0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Cloud Service Pros / Cons</a:t>
            </a:r>
            <a:endParaRPr sz="3200" b="1" i="0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graphicFrame>
        <p:nvGraphicFramePr>
          <p:cNvPr id="11" name="Shape 482"/>
          <p:cNvGraphicFramePr/>
          <p:nvPr/>
        </p:nvGraphicFramePr>
        <p:xfrm>
          <a:off x="500034" y="1194198"/>
          <a:ext cx="8078914" cy="3259463"/>
        </p:xfrm>
        <a:graphic>
          <a:graphicData uri="http://schemas.openxmlformats.org/drawingml/2006/table">
            <a:tbl>
              <a:tblPr firstRow="1" bandRow="1">
                <a:noFill/>
                <a:tableStyleId>{643AF748-3D66-42D9-88ED-F1AE239DB1AB}</a:tableStyleId>
              </a:tblPr>
              <a:tblGrid>
                <a:gridCol w="1456456"/>
                <a:gridCol w="4108294"/>
                <a:gridCol w="2514164"/>
              </a:tblGrid>
              <a:tr h="4202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smtClean="0">
                          <a:latin typeface="微軟正黑體" pitchFamily="34" charset="-120"/>
                          <a:ea typeface="微軟正黑體" pitchFamily="34" charset="-120"/>
                        </a:rPr>
                        <a:t>Category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dirty="0" smtClean="0">
                          <a:solidFill>
                            <a:srgbClr val="FFFF00"/>
                          </a:solidFill>
                          <a:latin typeface="+mn-lt"/>
                          <a:ea typeface="微軟正黑體" pitchFamily="34" charset="-120"/>
                        </a:rPr>
                        <a:t>QNAP</a:t>
                      </a:r>
                      <a:r>
                        <a:rPr lang="en-US" altLang="zh-TW" baseline="0" dirty="0" smtClean="0">
                          <a:solidFill>
                            <a:srgbClr val="FFFF00"/>
                          </a:solidFill>
                          <a:latin typeface="+mn-lt"/>
                          <a:ea typeface="微軟正黑體" pitchFamily="34" charset="-120"/>
                        </a:rPr>
                        <a:t>  </a:t>
                      </a:r>
                      <a:r>
                        <a:rPr lang="zh-TW" sz="1400" u="none" strike="noStrike" cap="none" dirty="0" smtClean="0">
                          <a:solidFill>
                            <a:srgbClr val="FFFF00"/>
                          </a:solidFill>
                          <a:latin typeface="+mn-lt"/>
                          <a:ea typeface="微軟正黑體" pitchFamily="34" charset="-120"/>
                        </a:rPr>
                        <a:t>myQNAPcloud</a:t>
                      </a:r>
                      <a:endParaRPr sz="1400" u="none" strike="noStrike" cap="none" dirty="0">
                        <a:solidFill>
                          <a:srgbClr val="FFFF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 dirty="0" smtClean="0">
                          <a:latin typeface="+mn-lt"/>
                          <a:ea typeface="微軟正黑體" pitchFamily="34" charset="-120"/>
                        </a:rPr>
                        <a:t>Synology</a:t>
                      </a:r>
                      <a:r>
                        <a:rPr lang="en-US" altLang="zh-TW" sz="1400" u="none" strike="noStrike" cap="none" baseline="0" dirty="0" smtClean="0">
                          <a:latin typeface="+mn-lt"/>
                          <a:ea typeface="微軟正黑體" pitchFamily="34" charset="-120"/>
                        </a:rPr>
                        <a:t>  </a:t>
                      </a:r>
                      <a:r>
                        <a:rPr lang="zh-TW" dirty="0" smtClean="0">
                          <a:latin typeface="+mn-lt"/>
                          <a:ea typeface="微軟正黑體" pitchFamily="34" charset="-120"/>
                        </a:rPr>
                        <a:t>QuickConnect</a:t>
                      </a:r>
                      <a:endParaRPr dirty="0">
                        <a:latin typeface="+mn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28638">
                <a:tc row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NAS</a:t>
                      </a:r>
                      <a:r>
                        <a:rPr lang="en-US" altLang="zh-TW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and File Management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Full Account Access Control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Public,</a:t>
                      </a:r>
                      <a:r>
                        <a:rPr lang="en-US" altLang="zh-TW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Private, Customized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400" b="1" u="none" strike="noStrike" cap="non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Unable</a:t>
                      </a:r>
                      <a:r>
                        <a:rPr lang="en-US" altLang="zh-TW" sz="1400" b="1" u="none" strike="noStrike" cap="non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to setup account control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4209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Manage</a:t>
                      </a:r>
                      <a:r>
                        <a:rPr lang="en-US" altLang="zh-TW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and share files</a:t>
                      </a: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.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N/A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1856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Check multiple NAS</a:t>
                      </a:r>
                      <a:r>
                        <a:rPr lang="en-US" altLang="zh-TW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info:</a:t>
                      </a:r>
                      <a:endParaRPr lang="en-US" altLang="zh-TW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IP, Firmware version, connection status.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Check out IPs.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29328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myQNAPcloud SSL Certificate </a:t>
                      </a: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.</a:t>
                      </a:r>
                      <a:b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Enterprise</a:t>
                      </a:r>
                      <a:r>
                        <a:rPr lang="en-US" altLang="zh-TW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class certificate with support</a:t>
                      </a:r>
                      <a:endParaRPr lang="en-US" altLang="zh-TW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u="none" strike="noStrike" cap="non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N/A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87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Cloud Account Management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2-step authentication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cap="non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N/A</a:t>
                      </a:r>
                    </a:p>
                  </a:txBody>
                  <a:tcPr marL="91450" marR="91450" marT="45725" marB="45725" anchor="ctr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8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Account activity log and notification.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cap="non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N/A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90" y="214312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485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90" y="361474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486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90" y="400051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487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90" y="314325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88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90" y="2614616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90" y="161448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83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90" y="757228"/>
            <a:ext cx="957266" cy="95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1285852" y="142858"/>
            <a:ext cx="7858148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Cloud Service Pros / Cons</a:t>
            </a:r>
            <a:endParaRPr lang="en-US" sz="32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graphicFrame>
        <p:nvGraphicFramePr>
          <p:cNvPr id="13" name="Shape 494"/>
          <p:cNvGraphicFramePr/>
          <p:nvPr/>
        </p:nvGraphicFramePr>
        <p:xfrm>
          <a:off x="444304" y="1609252"/>
          <a:ext cx="8271100" cy="2096261"/>
        </p:xfrm>
        <a:graphic>
          <a:graphicData uri="http://schemas.openxmlformats.org/drawingml/2006/table">
            <a:tbl>
              <a:tblPr firstRow="1" bandRow="1">
                <a:tableStyleId>{643AF748-3D66-42D9-88ED-F1AE239DB1AB}</a:tableStyleId>
              </a:tblPr>
              <a:tblGrid>
                <a:gridCol w="1484490"/>
                <a:gridCol w="4029585"/>
                <a:gridCol w="2757025"/>
              </a:tblGrid>
              <a:tr h="4636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dirty="0" smtClean="0">
                          <a:solidFill>
                            <a:srgbClr val="FFFF00"/>
                          </a:solidFill>
                        </a:rPr>
                        <a:t>QNAP</a:t>
                      </a:r>
                      <a:r>
                        <a:rPr lang="en-US" altLang="zh-TW" baseline="0" dirty="0" smtClean="0">
                          <a:solidFill>
                            <a:srgbClr val="FFFF00"/>
                          </a:solidFill>
                        </a:rPr>
                        <a:t>   </a:t>
                      </a:r>
                      <a:r>
                        <a:rPr lang="zh-TW" sz="1400" u="none" strike="noStrike" cap="none" dirty="0" smtClean="0">
                          <a:solidFill>
                            <a:srgbClr val="FFFF00"/>
                          </a:solidFill>
                        </a:rPr>
                        <a:t>myQNAPcloud</a:t>
                      </a:r>
                      <a:endParaRPr sz="1400" b="1" u="none" strike="noStrike" cap="none" dirty="0">
                        <a:solidFill>
                          <a:srgbClr val="FFFF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 dirty="0" smtClean="0"/>
                        <a:t>Synology</a:t>
                      </a:r>
                      <a:r>
                        <a:rPr lang="en-US" altLang="zh-TW" sz="1400" u="none" strike="noStrike" cap="none" baseline="0" dirty="0" smtClean="0"/>
                        <a:t>  </a:t>
                      </a:r>
                      <a:r>
                        <a:rPr lang="zh-TW" dirty="0" smtClean="0"/>
                        <a:t>QuickConnect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11087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Setup</a:t>
                      </a:r>
                      <a:r>
                        <a:rPr lang="en-US" sz="1400" b="1" u="none" strike="noStrike" cap="non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Process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All-in-one-Wizard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1. </a:t>
                      </a: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Auto Router Configuration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2. myQNAPcloud DDNS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3. CloudLink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Setup services</a:t>
                      </a:r>
                      <a:r>
                        <a:rPr lang="en-US" altLang="zh-TW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individually in each panel.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238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Service Status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myQNAPcloud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Service Status Dashboard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Needs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to contact tech support.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5" name="Shape 497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32" y="220531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97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32" y="3176874"/>
            <a:ext cx="4572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直線接點 16"/>
          <p:cNvCxnSpPr/>
          <p:nvPr/>
        </p:nvCxnSpPr>
        <p:spPr>
          <a:xfrm>
            <a:off x="428596" y="1605238"/>
            <a:ext cx="1500198" cy="3571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hape 483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32" y="1185856"/>
            <a:ext cx="957266" cy="95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1"/>
            <a:ext cx="9151998" cy="5147999"/>
          </a:xfrm>
          <a:prstGeom prst="rect">
            <a:avLst/>
          </a:prstGeom>
        </p:spPr>
      </p:pic>
      <p:sp>
        <p:nvSpPr>
          <p:cNvPr id="6" name="Shape 476"/>
          <p:cNvSpPr txBox="1">
            <a:spLocks/>
          </p:cNvSpPr>
          <p:nvPr/>
        </p:nvSpPr>
        <p:spPr>
          <a:xfrm>
            <a:off x="571472" y="1857370"/>
            <a:ext cx="4643470" cy="1143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Clr>
                <a:srgbClr val="FF0000"/>
              </a:buClr>
              <a:buSzPts val="1400"/>
            </a:pPr>
            <a:r>
              <a:rPr lang="en-US" altLang="zh-TW" sz="36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myQNAPcloud,</a:t>
            </a:r>
          </a:p>
          <a:p>
            <a:pPr lvl="0">
              <a:buClr>
                <a:srgbClr val="FF0000"/>
              </a:buClr>
              <a:buSzPts val="1400"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軟正黑體" pitchFamily="34" charset="-120"/>
                <a:sym typeface="Arial"/>
              </a:rPr>
              <a:t>Your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軟正黑體" pitchFamily="34" charset="-120"/>
                <a:sym typeface="Arial"/>
              </a:rPr>
              <a:t> best choice!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500033" y="142858"/>
            <a:ext cx="8400898" cy="2857520"/>
            <a:chOff x="500033" y="142858"/>
            <a:chExt cx="8400898" cy="2857520"/>
          </a:xfrm>
        </p:grpSpPr>
        <p:sp>
          <p:nvSpPr>
            <p:cNvPr id="10" name="標題 1"/>
            <p:cNvSpPr txBox="1">
              <a:spLocks/>
            </p:cNvSpPr>
            <p:nvPr/>
          </p:nvSpPr>
          <p:spPr>
            <a:xfrm>
              <a:off x="500034" y="2143122"/>
              <a:ext cx="8072494" cy="857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lvl="0">
                <a:buClr>
                  <a:srgbClr val="002060"/>
                </a:buClr>
                <a:defRPr/>
              </a:pPr>
              <a:r>
                <a:rPr lang="en-US" altLang="zh-TW" sz="3200" b="1" dirty="0" smtClean="0">
                  <a:solidFill>
                    <a:schemeClr val="bg2"/>
                  </a:solidFill>
                  <a:latin typeface="+mj-lt"/>
                  <a:ea typeface="微軟正黑體" pitchFamily="34" charset="-120"/>
                </a:rPr>
                <a:t>myQNAPcloud</a:t>
              </a:r>
            </a:p>
            <a:p>
              <a:pPr lvl="0">
                <a:buClr>
                  <a:srgbClr val="002060"/>
                </a:buClr>
                <a:defRPr/>
              </a:pPr>
              <a:r>
                <a:rPr lang="en-US" altLang="zh-TW" sz="3200" b="1" dirty="0" smtClean="0">
                  <a:solidFill>
                    <a:schemeClr val="bg2"/>
                  </a:solidFill>
                  <a:latin typeface="+mj-lt"/>
                  <a:ea typeface="微軟正黑體" pitchFamily="34" charset="-120"/>
                </a:rPr>
                <a:t>Connecting via Various Devices</a:t>
              </a:r>
              <a:endPara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6" name="Shape 154"/>
            <p:cNvSpPr/>
            <p:nvPr/>
          </p:nvSpPr>
          <p:spPr>
            <a:xfrm rot="5400000">
              <a:off x="500033" y="928676"/>
              <a:ext cx="938953" cy="938953"/>
            </a:xfrm>
            <a:prstGeom prst="teardrop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" name="Shape 236"/>
            <p:cNvSpPr txBox="1"/>
            <p:nvPr/>
          </p:nvSpPr>
          <p:spPr>
            <a:xfrm>
              <a:off x="642910" y="1071552"/>
              <a:ext cx="928694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3600" b="1" dirty="0" smtClean="0">
                  <a:solidFill>
                    <a:schemeClr val="bg1"/>
                  </a:solidFill>
                </a:rPr>
                <a:t>01</a:t>
              </a:r>
              <a:endParaRPr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圖片 10" descr="Qnap 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2396" y="142858"/>
              <a:ext cx="1328535" cy="4286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285852" y="142858"/>
            <a:ext cx="7858148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Data in hand, Anytime, Anywhere</a:t>
            </a:r>
            <a:endParaRPr sz="3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6" name="圖片 25" descr="隨侍在側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1" y="1142990"/>
            <a:ext cx="7334496" cy="3571900"/>
          </a:xfrm>
          <a:prstGeom prst="rect">
            <a:avLst/>
          </a:prstGeom>
        </p:spPr>
      </p:pic>
      <p:pic>
        <p:nvPicPr>
          <p:cNvPr id="130" name="Shape 130" descr="C:\Users\user\Desktop\1118ppt\o-1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9172" y="2786064"/>
            <a:ext cx="1572498" cy="1563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5143" y="3096000"/>
            <a:ext cx="586400" cy="5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Image result for firefox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6398" y="2338588"/>
            <a:ext cx="593153" cy="59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Related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1670" y="2285998"/>
            <a:ext cx="699688" cy="69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8453" y="3032746"/>
            <a:ext cx="649101" cy="6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86248" y="2292621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44347" y="2292612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86255" y="2916695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44364" y="2916699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86250" y="3575802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4753178" y="3809673"/>
            <a:ext cx="11061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more</a:t>
            </a:r>
            <a:endParaRPr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41" name="Shape 1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43702" y="2786064"/>
            <a:ext cx="148944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63520" y="2500312"/>
            <a:ext cx="998127" cy="108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86644" y="2129354"/>
            <a:ext cx="571504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40"/>
          <p:cNvSpPr/>
          <p:nvPr/>
        </p:nvSpPr>
        <p:spPr>
          <a:xfrm>
            <a:off x="2071670" y="1571618"/>
            <a:ext cx="1357322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en-US" altLang="zh-TW" sz="2000" b="1" dirty="0" smtClean="0">
                <a:solidFill>
                  <a:schemeClr val="bg2"/>
                </a:solidFill>
                <a:latin typeface="+mj-lt"/>
                <a:ea typeface="微軟正黑體" pitchFamily="34" charset="-120"/>
              </a:rPr>
              <a:t>Browser</a:t>
            </a:r>
            <a:endParaRPr lang="zh-TW" altLang="en-US" sz="2000" dirty="0">
              <a:solidFill>
                <a:schemeClr val="bg2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4" name="Shape 140"/>
          <p:cNvSpPr/>
          <p:nvPr/>
        </p:nvSpPr>
        <p:spPr>
          <a:xfrm>
            <a:off x="6286512" y="1500180"/>
            <a:ext cx="1785950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en-US" altLang="zh-TW" sz="2000" b="1" dirty="0" smtClean="0">
                <a:solidFill>
                  <a:schemeClr val="bg2"/>
                </a:solidFill>
                <a:latin typeface="+mj-lt"/>
                <a:ea typeface="微軟正黑體" pitchFamily="34" charset="-120"/>
              </a:rPr>
              <a:t>PC Utility</a:t>
            </a:r>
            <a:endParaRPr lang="zh-TW" altLang="en-US" sz="2000" dirty="0">
              <a:solidFill>
                <a:schemeClr val="bg2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5" name="Shape 140"/>
          <p:cNvSpPr/>
          <p:nvPr/>
        </p:nvSpPr>
        <p:spPr>
          <a:xfrm>
            <a:off x="4071934" y="1785932"/>
            <a:ext cx="1785950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Mobile App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00033" y="142858"/>
            <a:ext cx="9001189" cy="2857520"/>
            <a:chOff x="500033" y="142858"/>
            <a:chExt cx="9001189" cy="2857520"/>
          </a:xfrm>
        </p:grpSpPr>
        <p:sp>
          <p:nvSpPr>
            <p:cNvPr id="10" name="標題 1"/>
            <p:cNvSpPr txBox="1">
              <a:spLocks/>
            </p:cNvSpPr>
            <p:nvPr/>
          </p:nvSpPr>
          <p:spPr>
            <a:xfrm>
              <a:off x="500034" y="2143122"/>
              <a:ext cx="9001188" cy="857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lvl="0">
                <a:buClr>
                  <a:srgbClr val="002060"/>
                </a:buClr>
                <a:defRPr/>
              </a:pPr>
              <a:r>
                <a:rPr lang="en-US" altLang="zh-TW" sz="3200" b="1" dirty="0" smtClean="0">
                  <a:solidFill>
                    <a:schemeClr val="bg2"/>
                  </a:solidFill>
                  <a:latin typeface="+mj-lt"/>
                  <a:ea typeface="微軟正黑體" pitchFamily="34" charset="-120"/>
                </a:rPr>
                <a:t>myQNAPcloud.com</a:t>
              </a:r>
            </a:p>
            <a:p>
              <a:pPr lvl="0">
                <a:buClr>
                  <a:srgbClr val="002060"/>
                </a:buClr>
                <a:defRPr/>
              </a:pPr>
              <a:r>
                <a:rPr lang="en-US" altLang="zh-TW" sz="3200" b="1" dirty="0" smtClean="0">
                  <a:solidFill>
                    <a:schemeClr val="bg2"/>
                  </a:solidFill>
                  <a:latin typeface="+mj-lt"/>
                  <a:ea typeface="微軟正黑體" pitchFamily="34" charset="-120"/>
                </a:rPr>
                <a:t>The cloud server that makes you</a:t>
              </a:r>
            </a:p>
            <a:p>
              <a:pPr lvl="0">
                <a:buClr>
                  <a:srgbClr val="002060"/>
                </a:buClr>
                <a:defRPr/>
              </a:pPr>
              <a:r>
                <a:rPr lang="en-US" altLang="zh-TW" sz="3200" b="1" dirty="0" smtClean="0">
                  <a:solidFill>
                    <a:schemeClr val="bg2"/>
                  </a:solidFill>
                  <a:latin typeface="+mj-lt"/>
                  <a:ea typeface="微軟正黑體" pitchFamily="34" charset="-120"/>
                </a:rPr>
                <a:t>stay connected</a:t>
              </a:r>
              <a:endPara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7" name="Shape 154"/>
            <p:cNvSpPr/>
            <p:nvPr/>
          </p:nvSpPr>
          <p:spPr>
            <a:xfrm rot="5400000">
              <a:off x="500033" y="928676"/>
              <a:ext cx="938953" cy="938953"/>
            </a:xfrm>
            <a:prstGeom prst="teardrop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8" name="Shape 236"/>
            <p:cNvSpPr txBox="1"/>
            <p:nvPr/>
          </p:nvSpPr>
          <p:spPr>
            <a:xfrm>
              <a:off x="642910" y="1071552"/>
              <a:ext cx="928694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3600" b="1" dirty="0" smtClean="0">
                  <a:solidFill>
                    <a:schemeClr val="bg1"/>
                  </a:solidFill>
                </a:rPr>
                <a:t>02</a:t>
              </a:r>
              <a:endParaRPr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圖片 18" descr="Qnap 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2396" y="142858"/>
              <a:ext cx="1328535" cy="4286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30"/>
          <p:cNvSpPr/>
          <p:nvPr/>
        </p:nvSpPr>
        <p:spPr>
          <a:xfrm>
            <a:off x="1156233" y="4071948"/>
            <a:ext cx="4837208" cy="428628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rPr>
              <a:t>Supports login with both Email and phone number!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1" name="圖片 10" descr="雲端服務的必備身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076066"/>
            <a:ext cx="7732511" cy="3064007"/>
          </a:xfrm>
          <a:prstGeom prst="rect">
            <a:avLst/>
          </a:prstGeom>
        </p:spPr>
      </p:pic>
      <p:pic>
        <p:nvPicPr>
          <p:cNvPr id="13" name="圖片 12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05" y="3786196"/>
            <a:ext cx="604827" cy="643142"/>
          </a:xfrm>
          <a:prstGeom prst="rect">
            <a:avLst/>
          </a:prstGeom>
        </p:spPr>
      </p:pic>
      <p:sp>
        <p:nvSpPr>
          <p:cNvPr id="159" name="Shape 159"/>
          <p:cNvSpPr/>
          <p:nvPr/>
        </p:nvSpPr>
        <p:spPr>
          <a:xfrm>
            <a:off x="1285852" y="17143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0" dir="9000000" sx="62000" sy="62000" algn="ctr" rotWithShape="0">
              <a:schemeClr val="bg1"/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 ID, the Identity to Cloud Service</a:t>
            </a:r>
            <a:endParaRPr sz="32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 l="21208" t="8253" r="20332" b="27816"/>
          <a:stretch/>
        </p:blipFill>
        <p:spPr>
          <a:xfrm>
            <a:off x="3642711" y="2216174"/>
            <a:ext cx="1792431" cy="121444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642" y="2287612"/>
            <a:ext cx="210427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0631" y="2073298"/>
            <a:ext cx="1428760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39"/>
          <p:cNvSpPr/>
          <p:nvPr/>
        </p:nvSpPr>
        <p:spPr>
          <a:xfrm>
            <a:off x="849905" y="121442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Remote Connection</a:t>
            </a:r>
            <a:endParaRPr sz="20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5" name="Shape 139"/>
          <p:cNvSpPr/>
          <p:nvPr/>
        </p:nvSpPr>
        <p:spPr>
          <a:xfrm>
            <a:off x="3278797" y="121442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Purchase </a:t>
            </a:r>
          </a:p>
          <a:p>
            <a:pPr lvl="0" algn="ctr">
              <a:buClr>
                <a:schemeClr val="lt1"/>
              </a:buClr>
              <a:buSzPts val="24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License</a:t>
            </a:r>
            <a:endParaRPr sz="20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Shape 139"/>
          <p:cNvSpPr/>
          <p:nvPr/>
        </p:nvSpPr>
        <p:spPr>
          <a:xfrm>
            <a:off x="5779127" y="121442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Receive Notifications</a:t>
            </a:r>
            <a:endParaRPr sz="20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857223" y="1889641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</a:rPr>
              <a:t>Make sure there is Internet access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857223" y="2676530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</a:rPr>
              <a:t>Enter </a:t>
            </a:r>
            <a:r>
              <a:rPr lang="zh-TW" sz="17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Cloud </a:t>
            </a:r>
            <a:r>
              <a:rPr lang="zh-TW" sz="17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Key</a:t>
            </a:r>
            <a:r>
              <a:rPr lang="zh-TW" sz="17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or</a:t>
            </a: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br>
              <a:rPr lang="en-US" alt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en-US" alt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Scan </a:t>
            </a:r>
            <a:r>
              <a:rPr lang="zh-TW" sz="17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QRcode</a:t>
            </a:r>
            <a:endParaRPr sz="17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857223" y="3413641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Start Installation!</a:t>
            </a:r>
            <a:endParaRPr sz="18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" name="Shape 159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 Installation via myQNAPcloud</a:t>
            </a:r>
            <a:endParaRPr sz="32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" name="Shape 179"/>
          <p:cNvSpPr/>
          <p:nvPr/>
        </p:nvSpPr>
        <p:spPr>
          <a:xfrm>
            <a:off x="857224" y="1071552"/>
            <a:ext cx="7500990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install.qnap.com</a:t>
            </a:r>
            <a:endParaRPr lang="en-US" sz="2400" b="1" dirty="0">
              <a:latin typeface="+mj-lt"/>
              <a:ea typeface="微軟正黑體" pitchFamily="34" charset="-12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857370"/>
            <a:ext cx="4143404" cy="213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428596" y="1352808"/>
            <a:ext cx="5357850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smtClean="0">
                <a:solidFill>
                  <a:srgbClr val="FFFFFF"/>
                </a:solidFill>
                <a:ea typeface="微軟正黑體" pitchFamily="34" charset="-120"/>
              </a:rPr>
              <a:t>www.myqnapcloud.com</a:t>
            </a:r>
          </a:p>
        </p:txBody>
      </p:sp>
      <p:sp>
        <p:nvSpPr>
          <p:cNvPr id="180" name="Shape 180"/>
          <p:cNvSpPr/>
          <p:nvPr/>
        </p:nvSpPr>
        <p:spPr>
          <a:xfrm>
            <a:off x="428595" y="2180856"/>
            <a:ext cx="250033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  <a:cs typeface="Arial"/>
              </a:rPr>
              <a:t>Log in </a:t>
            </a:r>
            <a:r>
              <a:rPr lang="zh-TW" sz="1800" b="1" i="0" u="none" strike="noStrike" cap="none" dirty="0" smtClean="0">
                <a:solidFill>
                  <a:schemeClr val="bg1"/>
                </a:solidFill>
                <a:ea typeface="微軟正黑體" pitchFamily="34" charset="-120"/>
                <a:cs typeface="Arial"/>
                <a:sym typeface="Arial"/>
              </a:rPr>
              <a:t>QNAP </a:t>
            </a:r>
            <a:r>
              <a:rPr lang="zh-TW" sz="1800" b="1" i="0" u="none" strike="noStrike" cap="none" dirty="0">
                <a:solidFill>
                  <a:schemeClr val="bg1"/>
                </a:solidFill>
                <a:ea typeface="微軟正黑體" pitchFamily="34" charset="-120"/>
                <a:cs typeface="Arial"/>
                <a:sym typeface="Arial"/>
              </a:rPr>
              <a:t>ID</a:t>
            </a:r>
            <a:endParaRPr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428595" y="2937393"/>
            <a:ext cx="250033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Manage multiple </a:t>
            </a:r>
            <a:r>
              <a:rPr lang="zh-TW" sz="1800" b="1" dirty="0" smtClean="0">
                <a:solidFill>
                  <a:schemeClr val="bg1"/>
                </a:solidFill>
                <a:ea typeface="微軟正黑體" pitchFamily="34" charset="-120"/>
              </a:rPr>
              <a:t>NAS</a:t>
            </a:r>
            <a:endParaRPr sz="18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428595" y="3699393"/>
            <a:ext cx="2500330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538CD5"/>
              </a:buClr>
              <a:buSzPts val="1600"/>
            </a:pPr>
            <a:r>
              <a:rPr lang="en-US" altLang="zh-TW" sz="1800" b="1" dirty="0" smtClean="0">
                <a:solidFill>
                  <a:srgbClr val="FFFFFF"/>
                </a:solidFill>
                <a:ea typeface="微軟正黑體" pitchFamily="34" charset="-120"/>
              </a:rPr>
              <a:t>Instant file sharing</a:t>
            </a:r>
          </a:p>
          <a:p>
            <a:pPr lvl="0" algn="ctr">
              <a:buClr>
                <a:srgbClr val="538CD5"/>
              </a:buClr>
              <a:buSzPts val="1600"/>
            </a:pPr>
            <a:r>
              <a:rPr lang="en-US" altLang="zh-TW" sz="1800" b="1" dirty="0" smtClean="0">
                <a:solidFill>
                  <a:srgbClr val="FFFFFF"/>
                </a:solidFill>
                <a:ea typeface="微軟正黑體" pitchFamily="34" charset="-120"/>
              </a:rPr>
              <a:t>and management</a:t>
            </a:r>
            <a:endParaRPr sz="1800" b="1" dirty="0">
              <a:solidFill>
                <a:srgbClr val="FFFFFF"/>
              </a:solidFill>
              <a:ea typeface="微軟正黑體" pitchFamily="34" charset="-120"/>
            </a:endParaRPr>
          </a:p>
        </p:txBody>
      </p:sp>
      <p:sp>
        <p:nvSpPr>
          <p:cNvPr id="8" name="Shape 159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3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Manage All NAS in One Interface</a:t>
            </a:r>
            <a:endParaRPr sz="3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6072198" y="1130168"/>
            <a:ext cx="3643338" cy="32989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Shape 354"/>
          <p:cNvSpPr/>
          <p:nvPr/>
        </p:nvSpPr>
        <p:spPr>
          <a:xfrm>
            <a:off x="6357950" y="1571618"/>
            <a:ext cx="2428892" cy="257176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" name="Shape 355"/>
          <p:cNvSpPr/>
          <p:nvPr/>
        </p:nvSpPr>
        <p:spPr>
          <a:xfrm>
            <a:off x="6357950" y="3357568"/>
            <a:ext cx="2428892" cy="785818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538CD5"/>
              </a:buClr>
              <a:buSzPts val="1600"/>
            </a:pPr>
            <a:r>
              <a:rPr lang="en-US" altLang="zh-TW" sz="1600" b="1" dirty="0" smtClean="0">
                <a:solidFill>
                  <a:srgbClr val="FFFFFF"/>
                </a:solidFill>
                <a:ea typeface="微軟正黑體" pitchFamily="34" charset="-120"/>
              </a:rPr>
              <a:t>Can check NAS IPs</a:t>
            </a:r>
            <a:endParaRPr lang="zh-TW" altLang="en-US" sz="1600" b="1" dirty="0" smtClean="0">
              <a:solidFill>
                <a:srgbClr val="FFFFFF"/>
              </a:solidFill>
              <a:ea typeface="微軟正黑體" pitchFamily="34" charset="-120"/>
            </a:endParaRPr>
          </a:p>
          <a:p>
            <a:pPr lvl="0" algn="ctr">
              <a:buClr>
                <a:srgbClr val="538CD5"/>
              </a:buClr>
              <a:buSzPts val="1600"/>
            </a:pPr>
            <a:r>
              <a:rPr lang="en-US" altLang="zh-TW" sz="1600" b="1" dirty="0" smtClean="0">
                <a:solidFill>
                  <a:srgbClr val="FFFFFF"/>
                </a:solidFill>
                <a:ea typeface="微軟正黑體" pitchFamily="34" charset="-120"/>
              </a:rPr>
              <a:t>Can't  manage  files</a:t>
            </a:r>
            <a:endParaRPr lang="zh-TW" altLang="en-US" sz="1600" b="1" dirty="0">
              <a:solidFill>
                <a:srgbClr val="FFFFFF"/>
              </a:solidFill>
              <a:ea typeface="微軟正黑體" pitchFamily="34" charset="-120"/>
            </a:endParaRPr>
          </a:p>
        </p:txBody>
      </p:sp>
      <p:sp>
        <p:nvSpPr>
          <p:cNvPr id="15" name="Shape 179"/>
          <p:cNvSpPr/>
          <p:nvPr/>
        </p:nvSpPr>
        <p:spPr>
          <a:xfrm>
            <a:off x="6357950" y="1383531"/>
            <a:ext cx="2428892" cy="54527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Synology Account</a:t>
            </a:r>
            <a:endParaRPr lang="zh-TW" altLang="en-US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143122"/>
            <a:ext cx="266479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071684"/>
            <a:ext cx="2428892" cy="107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986</Words>
  <Application>Microsoft Office PowerPoint</Application>
  <PresentationFormat>如螢幕大小 (16:9)</PresentationFormat>
  <Paragraphs>284</Paragraphs>
  <Slides>33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Arial</vt:lpstr>
      <vt:lpstr>新細明體</vt:lpstr>
      <vt:lpstr>微軟正黑體</vt:lpstr>
      <vt:lpstr>Arial (標題)</vt:lpstr>
      <vt:lpstr>Roboto</vt:lpstr>
      <vt:lpstr>Calibri</vt:lpstr>
      <vt:lpstr>佈景主題1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QNAP ID Security Protection</vt:lpstr>
      <vt:lpstr>Synology's QuickConnect service seems to be abnormal today.</vt:lpstr>
      <vt:lpstr>Service Status (Heartbeat) Dashboard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Try it now with Qfile !</vt:lpstr>
      <vt:lpstr>Try it now with Qfile !</vt:lpstr>
      <vt:lpstr>Connects IFTTT with QNAP ID！</vt:lpstr>
      <vt:lpstr>DEMO</vt:lpstr>
      <vt:lpstr>投影片 31</vt:lpstr>
      <vt:lpstr>投影片 32</vt:lpstr>
      <vt:lpstr>投影片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Cynthia Yang</dc:creator>
  <cp:lastModifiedBy>user</cp:lastModifiedBy>
  <cp:revision>241</cp:revision>
  <dcterms:modified xsi:type="dcterms:W3CDTF">2018-01-18T03:51:29Z</dcterms:modified>
</cp:coreProperties>
</file>