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8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9" r:id="rId19"/>
    <p:sldId id="274" r:id="rId20"/>
    <p:sldId id="275" r:id="rId21"/>
    <p:sldId id="276" r:id="rId22"/>
    <p:sldId id="277" r:id="rId23"/>
    <p:sldId id="278" r:id="rId24"/>
    <p:sldId id="290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5143500" type="screen16x9"/>
  <p:notesSz cx="6858000" cy="9144000"/>
  <p:embeddedFontLst>
    <p:embeddedFont>
      <p:font typeface="微軟正黑體" pitchFamily="34" charset="-120"/>
      <p:regular r:id="rId36"/>
      <p:bold r:id="rId37"/>
    </p:embeddedFont>
    <p:embeddedFont>
      <p:font typeface="Roboto" pitchFamily="2" charset="0"/>
      <p:regular r:id="rId38"/>
      <p:bold r:id="rId39"/>
      <p:italic r:id="rId40"/>
      <p:bold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rry Chen" initials="" lastIdx="2" clrIdx="0"/>
  <p:cmAuthor id="1" name="Linus Li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CC00CC"/>
    <a:srgbClr val="74369A"/>
    <a:srgbClr val="CC9900"/>
    <a:srgbClr val="FF9900"/>
    <a:srgbClr val="FF3FDA"/>
    <a:srgbClr val="B9D1ED"/>
    <a:srgbClr val="BFD5EF"/>
    <a:srgbClr val="A5C4E9"/>
  </p:clrMru>
</p:presentationPr>
</file>

<file path=ppt/tableStyles.xml><?xml version="1.0" encoding="utf-8"?>
<a:tblStyleLst xmlns:a="http://schemas.openxmlformats.org/drawingml/2006/main" def="{643AF748-3D66-42D9-88ED-F1AE239DB1AB}">
  <a:tblStyle styleId="{643AF748-3D66-42D9-88ED-F1AE239DB1AB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6" d="100"/>
          <a:sy n="96" d="100"/>
        </p:scale>
        <p:origin x="-2070" y="-12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[OK][動(大標題文字)]</a:t>
            </a:r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使用者常常無助地求助論壇，然而第二手資訊未必準確，來自原廠的訊息才是真正精準的解答！</a:t>
            </a:r>
            <a:endParaRPr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 dirty="0"/>
              <a:t>[OK]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[OK][動(大標題)]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小註解：</a:t>
            </a:r>
            <a:endParaRPr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DDNS處理變動的WAN IP</a:t>
            </a:r>
            <a:endParaRPr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 Router Configuration 處理外部與內部的Port的連接</a:t>
            </a:r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[OK][動(大標題)]</a:t>
            </a:r>
            <a:br>
              <a:rPr lang="zh-TW"/>
            </a:br>
            <a:endParaRPr/>
          </a:p>
        </p:txBody>
      </p:sp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Shape 34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戶外、家中、辦公室，您總是希望在任何地方都能夠自在地運用所有的資料</a:t>
            </a: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[OK][動(新增大標題)]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[OK][動(標題文字)]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DEMO前導</a:t>
            </a:r>
            <a:endParaRPr/>
          </a:p>
        </p:txBody>
      </p:sp>
      <p:sp>
        <p:nvSpPr>
          <p:cNvPr id="398" name="Shape 3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[OK][動]</a:t>
            </a:r>
            <a:endParaRPr/>
          </a:p>
        </p:txBody>
      </p:sp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[OK][動]</a:t>
            </a:r>
            <a:endParaRPr/>
          </a:p>
        </p:txBody>
      </p:sp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[OK][動]</a:t>
            </a:r>
            <a:endParaRPr/>
          </a:p>
        </p:txBody>
      </p:sp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[OK][動]</a:t>
            </a: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61" name="Shape 4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[OK][動]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74" name="Shape 47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Shape 4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瀏覽器、手機App、PC Utility，以上三者幾乎是所有NAS擁有者的標準配備。而myQNAPcloud毫無疑問地支援您每天使用的所有裝置，</a:t>
            </a:r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/>
              <a:pPr marL="0" lvl="0" indent="0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[OK][動]</a:t>
            </a:r>
            <a:endParaRPr/>
          </a:p>
        </p:txBody>
      </p:sp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500034" y="1500180"/>
            <a:ext cx="7772400" cy="264320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3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500034" y="928676"/>
            <a:ext cx="640080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" name="Shape 16" descr="母片_(ZH+EN)2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712" y="1800"/>
            <a:ext cx="9151998" cy="514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571472" y="941786"/>
            <a:ext cx="8001056" cy="6965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571472" y="1638307"/>
            <a:ext cx="8001056" cy="3148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571472" y="941786"/>
            <a:ext cx="8001056" cy="6965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571472" y="1640691"/>
            <a:ext cx="3925916" cy="4798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571472" y="2227671"/>
            <a:ext cx="3925916" cy="25586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3"/>
          </p:nvPr>
        </p:nvSpPr>
        <p:spPr>
          <a:xfrm>
            <a:off x="4645026" y="1640691"/>
            <a:ext cx="3927503" cy="4798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4"/>
          </p:nvPr>
        </p:nvSpPr>
        <p:spPr>
          <a:xfrm>
            <a:off x="4645026" y="2227671"/>
            <a:ext cx="3927503" cy="25586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571472" y="928676"/>
            <a:ext cx="8001056" cy="6965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571472" y="1785933"/>
            <a:ext cx="3924328" cy="2987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48200" y="1785933"/>
            <a:ext cx="3924328" cy="2987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3" y="3714758"/>
            <a:ext cx="7707339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3" y="1071552"/>
            <a:ext cx="7707339" cy="25717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85804" y="946535"/>
            <a:ext cx="8158162" cy="6965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571473" y="923926"/>
            <a:ext cx="2894041" cy="3750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575050" y="923927"/>
            <a:ext cx="5111750" cy="3790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571473" y="1352555"/>
            <a:ext cx="2894041" cy="33623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785786" y="3600450"/>
            <a:ext cx="7572428" cy="4250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pic" idx="2"/>
          </p:nvPr>
        </p:nvSpPr>
        <p:spPr>
          <a:xfrm>
            <a:off x="785786" y="1214428"/>
            <a:ext cx="7572428" cy="23312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785786" y="4025503"/>
            <a:ext cx="7572428" cy="6036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57158" y="1785932"/>
            <a:ext cx="8229600" cy="28575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1" name="Shape 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79712" y="221440"/>
            <a:ext cx="2592288" cy="452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 descr="母片_(ZH+EN)2.png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2" y="-1"/>
            <a:ext cx="9151998" cy="51479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20.png"/><Relationship Id="rId1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1285852" y="71420"/>
            <a:ext cx="7858148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Clr>
                <a:schemeClr val="dk2"/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安全便利的</a:t>
            </a:r>
            <a:r>
              <a:rPr lang="en-US" altLang="zh-TW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ID</a:t>
            </a:r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連線機制</a:t>
            </a:r>
            <a:endParaRPr sz="2400" dirty="0">
              <a:solidFill>
                <a:schemeClr val="dk2"/>
              </a:solidFill>
            </a:endParaRPr>
          </a:p>
        </p:txBody>
      </p:sp>
      <p:sp>
        <p:nvSpPr>
          <p:cNvPr id="26" name="Shape 165"/>
          <p:cNvSpPr/>
          <p:nvPr/>
        </p:nvSpPr>
        <p:spPr>
          <a:xfrm>
            <a:off x="428596" y="1062291"/>
            <a:ext cx="2000264" cy="1262700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F243E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516968" y="1218926"/>
            <a:ext cx="1785950" cy="970545"/>
            <a:chOff x="863930" y="1218926"/>
            <a:chExt cx="1571636" cy="970545"/>
          </a:xfrm>
        </p:grpSpPr>
        <p:sp>
          <p:nvSpPr>
            <p:cNvPr id="27" name="Shape 175"/>
            <p:cNvSpPr/>
            <p:nvPr/>
          </p:nvSpPr>
          <p:spPr>
            <a:xfrm>
              <a:off x="863930" y="1218926"/>
              <a:ext cx="1571636" cy="4623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50000"/>
              </a:schemeClr>
            </a:solidFill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zh-TW" altLang="en-US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受保護的資料傳輸</a:t>
              </a:r>
              <a:endParaRPr lang="zh-TW" altLang="en-US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Shape 176"/>
            <p:cNvSpPr/>
            <p:nvPr/>
          </p:nvSpPr>
          <p:spPr>
            <a:xfrm>
              <a:off x="871698" y="1776671"/>
              <a:ext cx="1556100" cy="4128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50000"/>
              </a:schemeClr>
            </a:solidFill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228600" lvl="0" indent="-228600" algn="ctr">
                <a:buClr>
                  <a:schemeClr val="lt1"/>
                </a:buClr>
                <a:buSzPts val="1100"/>
              </a:pPr>
              <a:r>
                <a:rPr lang="en-US" altLang="zh-TW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AES</a:t>
              </a:r>
              <a:r>
                <a:rPr lang="zh-TW" altLang="en-US" b="1" dirty="0" smtClean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rPr>
                <a:t>標準加密</a:t>
              </a:r>
              <a:endParaRPr lang="zh-TW" altLang="en-US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9" name="Shape 170"/>
          <p:cNvSpPr/>
          <p:nvPr/>
        </p:nvSpPr>
        <p:spPr>
          <a:xfrm>
            <a:off x="4714876" y="1062291"/>
            <a:ext cx="3857624" cy="3500463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F243E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0" name="Shape 171"/>
          <p:cNvSpPr/>
          <p:nvPr/>
        </p:nvSpPr>
        <p:spPr>
          <a:xfrm>
            <a:off x="357158" y="2562489"/>
            <a:ext cx="4170342" cy="2009525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F243E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2" name="Shape 165"/>
          <p:cNvSpPr/>
          <p:nvPr/>
        </p:nvSpPr>
        <p:spPr>
          <a:xfrm>
            <a:off x="2500298" y="1062291"/>
            <a:ext cx="2052002" cy="1262700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F243E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2588670" y="1218926"/>
            <a:ext cx="1857387" cy="970545"/>
            <a:chOff x="2831081" y="1218926"/>
            <a:chExt cx="1571636" cy="970545"/>
          </a:xfrm>
        </p:grpSpPr>
        <p:sp>
          <p:nvSpPr>
            <p:cNvPr id="33" name="Shape 175"/>
            <p:cNvSpPr/>
            <p:nvPr/>
          </p:nvSpPr>
          <p:spPr>
            <a:xfrm>
              <a:off x="2831081" y="1218926"/>
              <a:ext cx="1571636" cy="4623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50000"/>
              </a:schemeClr>
            </a:solidFill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zh-TW" b="1" i="0" u="none" strike="noStrike" cap="none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帳號活動記錄</a:t>
              </a:r>
              <a:endParaRPr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4" name="Shape 176"/>
            <p:cNvSpPr/>
            <p:nvPr/>
          </p:nvSpPr>
          <p:spPr>
            <a:xfrm>
              <a:off x="2838850" y="1776671"/>
              <a:ext cx="1556100" cy="4128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50000"/>
              </a:schemeClr>
            </a:solidFill>
            <a:ln w="28575"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228600" marR="0" lvl="0" indent="-228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r>
                <a:rPr lang="zh-TW" b="1" i="0" u="none" strike="noStrike" cap="none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帳號活動日誌與通知</a:t>
              </a:r>
              <a:endParaRPr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38" name="Shape 182"/>
          <p:cNvCxnSpPr>
            <a:stCxn id="31" idx="3"/>
          </p:cNvCxnSpPr>
          <p:nvPr/>
        </p:nvCxnSpPr>
        <p:spPr>
          <a:xfrm flipV="1">
            <a:off x="2379075" y="3332462"/>
            <a:ext cx="372025" cy="519028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Shape 183"/>
          <p:cNvCxnSpPr>
            <a:stCxn id="31" idx="3"/>
          </p:cNvCxnSpPr>
          <p:nvPr/>
        </p:nvCxnSpPr>
        <p:spPr>
          <a:xfrm>
            <a:off x="2379075" y="3851490"/>
            <a:ext cx="372025" cy="405572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Shape 184"/>
          <p:cNvCxnSpPr>
            <a:stCxn id="31" idx="3"/>
          </p:cNvCxnSpPr>
          <p:nvPr/>
        </p:nvCxnSpPr>
        <p:spPr>
          <a:xfrm flipV="1">
            <a:off x="2379075" y="3794762"/>
            <a:ext cx="372025" cy="56728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" name="Shape 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6380" y="2276737"/>
            <a:ext cx="2816349" cy="2122445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2" name="Shape 216"/>
          <p:cNvSpPr/>
          <p:nvPr/>
        </p:nvSpPr>
        <p:spPr>
          <a:xfrm>
            <a:off x="1071538" y="2500312"/>
            <a:ext cx="3357618" cy="462338"/>
          </a:xfrm>
          <a:prstGeom prst="homePlate">
            <a:avLst>
              <a:gd name="adj" fmla="val 50000"/>
            </a:avLst>
          </a:prstGeom>
          <a:solidFill>
            <a:srgbClr val="74369A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縝密的安全性控制</a:t>
            </a:r>
          </a:p>
        </p:txBody>
      </p:sp>
      <p:pic>
        <p:nvPicPr>
          <p:cNvPr id="43" name="Shape 186" descr="Image result for crown icon 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 flipH="1">
            <a:off x="285720" y="2133861"/>
            <a:ext cx="1071571" cy="107157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177"/>
          <p:cNvSpPr/>
          <p:nvPr/>
        </p:nvSpPr>
        <p:spPr>
          <a:xfrm>
            <a:off x="5286380" y="1705233"/>
            <a:ext cx="1357322" cy="4286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支援手機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Shape 177"/>
          <p:cNvSpPr/>
          <p:nvPr/>
        </p:nvSpPr>
        <p:spPr>
          <a:xfrm>
            <a:off x="6786578" y="1705233"/>
            <a:ext cx="1285884" cy="4286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 algn="ctr">
              <a:buClr>
                <a:schemeClr val="lt1"/>
              </a:buClr>
              <a:buSzPts val="1100"/>
            </a:pPr>
            <a:r>
              <a:rPr lang="zh-TW" altLang="en-US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en-US" altLang="zh-TW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Email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Shape 139"/>
          <p:cNvSpPr/>
          <p:nvPr/>
        </p:nvSpPr>
        <p:spPr>
          <a:xfrm>
            <a:off x="5286380" y="1133729"/>
            <a:ext cx="2786082" cy="57150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zh-TW" altLang="en-US" sz="20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兩階段驗證</a:t>
            </a:r>
          </a:p>
        </p:txBody>
      </p:sp>
      <p:sp>
        <p:nvSpPr>
          <p:cNvPr id="59" name="Shape 179"/>
          <p:cNvSpPr/>
          <p:nvPr/>
        </p:nvSpPr>
        <p:spPr>
          <a:xfrm>
            <a:off x="2714612" y="3143254"/>
            <a:ext cx="1355700" cy="331788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公開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0" name="Shape 180"/>
          <p:cNvSpPr/>
          <p:nvPr/>
        </p:nvSpPr>
        <p:spPr>
          <a:xfrm>
            <a:off x="2714612" y="3605554"/>
            <a:ext cx="1355700" cy="331788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私人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Shape 181"/>
          <p:cNvSpPr/>
          <p:nvPr/>
        </p:nvSpPr>
        <p:spPr>
          <a:xfrm>
            <a:off x="2714612" y="4067854"/>
            <a:ext cx="1355700" cy="331788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自訂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Shape 174"/>
          <p:cNvSpPr/>
          <p:nvPr/>
        </p:nvSpPr>
        <p:spPr>
          <a:xfrm>
            <a:off x="822975" y="3276868"/>
            <a:ext cx="1556100" cy="1149243"/>
          </a:xfrm>
          <a:prstGeom prst="roundRect">
            <a:avLst>
              <a:gd name="adj" fmla="val 16667"/>
            </a:avLst>
          </a:prstGeom>
          <a:solidFill>
            <a:srgbClr val="74369A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服務</a:t>
            </a:r>
            <a:r>
              <a:rPr lang="zh-TW" b="1" i="0" u="none" strike="noStrike" cap="none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啟用/</a:t>
            </a:r>
            <a:endParaRPr lang="en-US" altLang="zh-TW" b="1" i="0" u="none" strike="noStrike" cap="none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b="1" i="0" u="none" strike="noStrike" cap="none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關閉</a:t>
            </a:r>
            <a:r>
              <a:rPr lang="zh-TW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控管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圓角矩形 16"/>
          <p:cNvSpPr/>
          <p:nvPr/>
        </p:nvSpPr>
        <p:spPr>
          <a:xfrm>
            <a:off x="6715140" y="1000114"/>
            <a:ext cx="2214578" cy="35719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254898" y="1000114"/>
            <a:ext cx="2214578" cy="35719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7" name="Shape 2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612832" y="1142990"/>
            <a:ext cx="3976176" cy="318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7884" y="3500444"/>
            <a:ext cx="1261890" cy="12618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91"/>
          <p:cNvSpPr txBox="1">
            <a:spLocks/>
          </p:cNvSpPr>
          <p:nvPr/>
        </p:nvSpPr>
        <p:spPr>
          <a:xfrm>
            <a:off x="1285852" y="142858"/>
            <a:ext cx="7858148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2"/>
              </a:buClr>
              <a:buSzPts val="1400"/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突然連不上？服務有狀況嗎？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7000892" y="1214428"/>
            <a:ext cx="1714512" cy="571504"/>
          </a:xfrm>
          <a:prstGeom prst="round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原廠資訊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7000892" y="2643188"/>
            <a:ext cx="1714512" cy="571504"/>
          </a:xfrm>
          <a:prstGeom prst="round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精準解惑！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500034" y="1214428"/>
            <a:ext cx="1714512" cy="571504"/>
          </a:xfrm>
          <a:prstGeom prst="round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求助論壇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500034" y="3357568"/>
            <a:ext cx="1714512" cy="571504"/>
          </a:xfrm>
          <a:prstGeom prst="round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資訊準確性？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00034" y="2643188"/>
            <a:ext cx="1714512" cy="571504"/>
          </a:xfrm>
          <a:prstGeom prst="round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回復即時性？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向下箭號 12"/>
          <p:cNvSpPr/>
          <p:nvPr/>
        </p:nvSpPr>
        <p:spPr>
          <a:xfrm>
            <a:off x="1142976" y="2000246"/>
            <a:ext cx="484632" cy="50006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下箭號 13"/>
          <p:cNvSpPr/>
          <p:nvPr/>
        </p:nvSpPr>
        <p:spPr>
          <a:xfrm>
            <a:off x="7587830" y="2000246"/>
            <a:ext cx="484632" cy="50006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1285852" y="71438"/>
            <a:ext cx="7858148" cy="78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zh-TW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雲服務即時狀態查詢</a:t>
            </a:r>
            <a:endParaRPr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911550" y="1142990"/>
            <a:ext cx="7518102" cy="576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status.myqnapcloud.com</a:t>
            </a:r>
            <a:endParaRPr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960425" y="1889641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服務即時狀態查詢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960425" y="2651641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狀況</a:t>
            </a:r>
            <a:r>
              <a:rPr 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回報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4250" y="1889641"/>
            <a:ext cx="4318200" cy="20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/>
          <p:nvPr/>
        </p:nvSpPr>
        <p:spPr>
          <a:xfrm>
            <a:off x="960425" y="3413641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取得第一手官方訊息</a:t>
            </a:r>
            <a:endParaRPr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52000" cy="5147999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500034" y="2143122"/>
            <a:ext cx="8072494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lvl="0">
              <a:buClr>
                <a:srgbClr val="002060"/>
              </a:buClr>
              <a:defRPr/>
            </a:pPr>
            <a:r>
              <a:rPr lang="zh-TW" altLang="en-US" sz="4000" b="1" dirty="0" smtClean="0">
                <a:solidFill>
                  <a:schemeClr val="bg2"/>
                </a:solidFill>
                <a:latin typeface="+mn-lt"/>
                <a:ea typeface="微軟正黑體" pitchFamily="34" charset="-120"/>
              </a:rPr>
              <a:t>彈性的</a:t>
            </a:r>
            <a:r>
              <a:rPr lang="en-US" altLang="zh-TW" sz="4000" b="1" dirty="0" smtClean="0">
                <a:solidFill>
                  <a:schemeClr val="bg2"/>
                </a:solidFill>
                <a:latin typeface="+mn-lt"/>
                <a:ea typeface="微軟正黑體" pitchFamily="34" charset="-120"/>
              </a:rPr>
              <a:t>NAS</a:t>
            </a:r>
            <a:r>
              <a:rPr lang="zh-TW" altLang="en-US" sz="4000" b="1" dirty="0" smtClean="0">
                <a:solidFill>
                  <a:schemeClr val="bg2"/>
                </a:solidFill>
                <a:latin typeface="+mn-lt"/>
                <a:ea typeface="微軟正黑體" pitchFamily="34" charset="-120"/>
              </a:rPr>
              <a:t>連線方式</a:t>
            </a:r>
          </a:p>
          <a:p>
            <a:pPr lvl="0">
              <a:buClr>
                <a:srgbClr val="002060"/>
              </a:buClr>
              <a:defRPr/>
            </a:pPr>
            <a:r>
              <a:rPr lang="zh-TW" altLang="en-US" sz="4000" b="1" dirty="0" smtClean="0">
                <a:solidFill>
                  <a:schemeClr val="bg2"/>
                </a:solidFill>
                <a:latin typeface="+mn-lt"/>
                <a:ea typeface="微軟正黑體" pitchFamily="34" charset="-120"/>
              </a:rPr>
              <a:t>輕鬆寫意連上雲</a:t>
            </a:r>
          </a:p>
        </p:txBody>
      </p:sp>
      <p:sp>
        <p:nvSpPr>
          <p:cNvPr id="11" name="Shape 154"/>
          <p:cNvSpPr/>
          <p:nvPr/>
        </p:nvSpPr>
        <p:spPr>
          <a:xfrm rot="5400000">
            <a:off x="500033" y="928676"/>
            <a:ext cx="938953" cy="938953"/>
          </a:xfrm>
          <a:prstGeom prst="teardrop">
            <a:avLst>
              <a:gd name="adj" fmla="val 100000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236"/>
          <p:cNvSpPr txBox="1"/>
          <p:nvPr/>
        </p:nvSpPr>
        <p:spPr>
          <a:xfrm>
            <a:off x="642910" y="1071552"/>
            <a:ext cx="928694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b="1" dirty="0" smtClean="0">
                <a:solidFill>
                  <a:schemeClr val="bg1"/>
                </a:solidFill>
              </a:rPr>
              <a:t>03</a:t>
            </a:r>
            <a:endParaRPr sz="3600" b="1" dirty="0">
              <a:solidFill>
                <a:schemeClr val="bg1"/>
              </a:solidFill>
            </a:endParaRPr>
          </a:p>
        </p:txBody>
      </p:sp>
      <p:pic>
        <p:nvPicPr>
          <p:cNvPr id="13" name="圖片 12" descr="Qnap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96" y="142858"/>
            <a:ext cx="1328535" cy="42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214"/>
          <p:cNvSpPr/>
          <p:nvPr/>
        </p:nvSpPr>
        <p:spPr>
          <a:xfrm>
            <a:off x="4071934" y="1928808"/>
            <a:ext cx="4243438" cy="2366960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213"/>
          <p:cNvSpPr/>
          <p:nvPr/>
        </p:nvSpPr>
        <p:spPr>
          <a:xfrm>
            <a:off x="1142976" y="1247768"/>
            <a:ext cx="7143800" cy="762000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24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053A87"/>
                </a:solidFill>
                <a:latin typeface="Arial"/>
                <a:ea typeface="Arial"/>
                <a:cs typeface="Arial"/>
                <a:sym typeface="Arial"/>
              </a:rPr>
              <a:t>myQNAPcloud </a:t>
            </a:r>
            <a:r>
              <a:rPr lang="zh-TW" sz="2800" b="1" i="0" u="none" strike="noStrike" cap="none" dirty="0">
                <a:solidFill>
                  <a:srgbClr val="053A87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遠端連線幫您輕鬆搞定!</a:t>
            </a:r>
            <a:endParaRPr sz="2800" dirty="0">
              <a:solidFill>
                <a:srgbClr val="053A8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215"/>
          <p:cNvSpPr/>
          <p:nvPr/>
        </p:nvSpPr>
        <p:spPr>
          <a:xfrm>
            <a:off x="1142976" y="2162168"/>
            <a:ext cx="2819400" cy="2133600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1214414" y="1928808"/>
            <a:ext cx="2786082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0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自動設定路由器</a:t>
            </a:r>
          </a:p>
        </p:txBody>
      </p:sp>
      <p:sp>
        <p:nvSpPr>
          <p:cNvPr id="252" name="Shape 252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zh-TW" sz="4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要如何把檔案資料存回NAS？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Shape 219"/>
          <p:cNvSpPr/>
          <p:nvPr/>
        </p:nvSpPr>
        <p:spPr>
          <a:xfrm>
            <a:off x="1571604" y="4067168"/>
            <a:ext cx="2071702" cy="32385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需為UPnP路由器</a:t>
            </a:r>
            <a:endParaRPr sz="18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1" name="Shape 220" descr="https://support.myqnapcloud.com/media/uploads/features/cloudlin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6248" y="2870488"/>
            <a:ext cx="3783287" cy="1058584"/>
          </a:xfrm>
          <a:prstGeom prst="rect">
            <a:avLst/>
          </a:prstGeom>
          <a:noFill/>
          <a:ln w="28575" cap="flat" cmpd="sng">
            <a:solidFill>
              <a:srgbClr val="36609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2" name="Shape 221"/>
          <p:cNvSpPr/>
          <p:nvPr/>
        </p:nvSpPr>
        <p:spPr>
          <a:xfrm>
            <a:off x="4929190" y="4105288"/>
            <a:ext cx="2714644" cy="32385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不受路由器相容性限制</a:t>
            </a:r>
            <a:endParaRPr sz="18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5" name="圖片 24" descr="wirle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18" y="2562547"/>
            <a:ext cx="1571636" cy="1238779"/>
          </a:xfrm>
          <a:prstGeom prst="rect">
            <a:avLst/>
          </a:prstGeom>
        </p:spPr>
      </p:pic>
      <p:sp>
        <p:nvSpPr>
          <p:cNvPr id="28" name="Shape 145"/>
          <p:cNvSpPr/>
          <p:nvPr/>
        </p:nvSpPr>
        <p:spPr>
          <a:xfrm>
            <a:off x="1000100" y="1889738"/>
            <a:ext cx="503075" cy="519845"/>
          </a:xfrm>
          <a:prstGeom prst="ellipse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4286248" y="1928808"/>
            <a:ext cx="4000528" cy="5000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 err="1" smtClean="0">
                <a:solidFill>
                  <a:srgbClr val="FFFFFF"/>
                </a:solidFill>
                <a:ea typeface="Arial"/>
                <a:cs typeface="Arial"/>
              </a:rPr>
              <a:t>CloudLink</a:t>
            </a:r>
            <a:endParaRPr lang="en-US" sz="2000" b="1" dirty="0">
              <a:solidFill>
                <a:srgbClr val="FFFFFF"/>
              </a:solidFill>
              <a:ea typeface="Arial"/>
              <a:cs typeface="Arial"/>
            </a:endParaRPr>
          </a:p>
        </p:txBody>
      </p:sp>
      <p:sp>
        <p:nvSpPr>
          <p:cNvPr id="32" name="Shape 145"/>
          <p:cNvSpPr/>
          <p:nvPr/>
        </p:nvSpPr>
        <p:spPr>
          <a:xfrm>
            <a:off x="4071934" y="1871458"/>
            <a:ext cx="503075" cy="519845"/>
          </a:xfrm>
          <a:prstGeom prst="ellipse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Shape 223" descr="Image result for crown icon 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 flipH="1">
            <a:off x="7286644" y="2285998"/>
            <a:ext cx="1214446" cy="1093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146"/>
          <p:cNvSpPr txBox="1"/>
          <p:nvPr/>
        </p:nvSpPr>
        <p:spPr>
          <a:xfrm>
            <a:off x="1037118" y="1893711"/>
            <a:ext cx="399465" cy="44443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31" name="Shape 146"/>
          <p:cNvSpPr txBox="1"/>
          <p:nvPr/>
        </p:nvSpPr>
        <p:spPr>
          <a:xfrm>
            <a:off x="4142819" y="1875431"/>
            <a:ext cx="399465" cy="44443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8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"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1-</a:t>
            </a:r>
            <a:r>
              <a:rPr 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簡化</a:t>
            </a:r>
            <a:r>
              <a:rPr lang="zh-TW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連線設定的設定精靈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2" name="肘形接點 31"/>
          <p:cNvCxnSpPr/>
          <p:nvPr/>
        </p:nvCxnSpPr>
        <p:spPr>
          <a:xfrm rot="16200000" flipH="1">
            <a:off x="4822033" y="3400616"/>
            <a:ext cx="1285884" cy="642942"/>
          </a:xfrm>
          <a:prstGeom prst="bentConnector3">
            <a:avLst>
              <a:gd name="adj1" fmla="val 82323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hape 240"/>
          <p:cNvCxnSpPr>
            <a:endCxn id="55" idx="1"/>
          </p:cNvCxnSpPr>
          <p:nvPr/>
        </p:nvCxnSpPr>
        <p:spPr>
          <a:xfrm rot="10800000" flipH="1">
            <a:off x="6274050" y="2008960"/>
            <a:ext cx="802200" cy="604500"/>
          </a:xfrm>
          <a:prstGeom prst="bentConnector3">
            <a:avLst>
              <a:gd name="adj1" fmla="val 2673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Shape 241"/>
          <p:cNvCxnSpPr>
            <a:endCxn id="56" idx="1"/>
          </p:cNvCxnSpPr>
          <p:nvPr/>
        </p:nvCxnSpPr>
        <p:spPr>
          <a:xfrm rot="10800000" flipH="1">
            <a:off x="6274050" y="2484760"/>
            <a:ext cx="802200" cy="128700"/>
          </a:xfrm>
          <a:prstGeom prst="bentConnector3">
            <a:avLst>
              <a:gd name="adj1" fmla="val 2673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Shape 242"/>
          <p:cNvCxnSpPr>
            <a:endCxn id="57" idx="1"/>
          </p:cNvCxnSpPr>
          <p:nvPr/>
        </p:nvCxnSpPr>
        <p:spPr>
          <a:xfrm>
            <a:off x="6274050" y="2613460"/>
            <a:ext cx="802200" cy="347100"/>
          </a:xfrm>
          <a:prstGeom prst="bentConnector3">
            <a:avLst>
              <a:gd name="adj1" fmla="val 2673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Shape 243"/>
          <p:cNvCxnSpPr>
            <a:endCxn id="58" idx="1"/>
          </p:cNvCxnSpPr>
          <p:nvPr/>
        </p:nvCxnSpPr>
        <p:spPr>
          <a:xfrm>
            <a:off x="6274050" y="2613460"/>
            <a:ext cx="802200" cy="881400"/>
          </a:xfrm>
          <a:prstGeom prst="bentConnector3">
            <a:avLst>
              <a:gd name="adj1" fmla="val 2673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Shape 230"/>
          <p:cNvSpPr/>
          <p:nvPr/>
        </p:nvSpPr>
        <p:spPr>
          <a:xfrm>
            <a:off x="815886" y="3819906"/>
            <a:ext cx="3908514" cy="800345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b="1" i="0" u="none" strike="noStrike" cap="none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DDNS </a:t>
            </a:r>
            <a:r>
              <a:rPr lang="zh-TW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確保隨時連接正確WAN IP</a:t>
            </a:r>
            <a:endParaRPr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b="1" i="0" u="none" strike="noStrike" cap="none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自動設定路由器</a:t>
            </a:r>
            <a:r>
              <a:rPr lang="zh-TW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自動連接內外連接埠</a:t>
            </a:r>
            <a:endParaRPr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38" name="Shape 2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158" y="3391278"/>
            <a:ext cx="1007731" cy="107157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pic>
      <p:pic>
        <p:nvPicPr>
          <p:cNvPr id="39" name="Shape 256" descr="C:\Users\user\Desktop\20170928_Virtualization Station 直播\有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1748" y="2248270"/>
            <a:ext cx="678550" cy="64294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文字方塊 39"/>
          <p:cNvSpPr txBox="1"/>
          <p:nvPr/>
        </p:nvSpPr>
        <p:spPr>
          <a:xfrm>
            <a:off x="857224" y="2939496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b="1" dirty="0" err="1" smtClean="0">
                <a:solidFill>
                  <a:srgbClr val="002060"/>
                </a:solidFill>
              </a:rPr>
              <a:t>xxx.myqnapcloud.com:port</a:t>
            </a:r>
            <a:endParaRPr lang="en-US" dirty="0" smtClean="0">
              <a:solidFill>
                <a:srgbClr val="002060"/>
              </a:solidFill>
            </a:endParaRPr>
          </a:p>
          <a:p>
            <a:endParaRPr lang="zh-TW" altLang="en-US" dirty="0">
              <a:solidFill>
                <a:srgbClr val="002060"/>
              </a:solidFill>
            </a:endParaRPr>
          </a:p>
        </p:txBody>
      </p:sp>
      <p:cxnSp>
        <p:nvCxnSpPr>
          <p:cNvPr id="41" name="直線接點 40"/>
          <p:cNvCxnSpPr/>
          <p:nvPr/>
        </p:nvCxnSpPr>
        <p:spPr>
          <a:xfrm>
            <a:off x="3500430" y="3105526"/>
            <a:ext cx="571504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Shape 238" descr="C:\Users\linus\Downloads\84263555-wifi-router-wireless-internet-connection-icon-vector-illustration-Stock-Photo.jp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071934" y="2605460"/>
            <a:ext cx="854549" cy="673563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3" name="圖片 42" descr="NASa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6" y="3748468"/>
            <a:ext cx="928694" cy="928694"/>
          </a:xfrm>
          <a:prstGeom prst="rect">
            <a:avLst/>
          </a:prstGeom>
        </p:spPr>
      </p:pic>
      <p:sp>
        <p:nvSpPr>
          <p:cNvPr id="45" name="Shape 247"/>
          <p:cNvSpPr/>
          <p:nvPr/>
        </p:nvSpPr>
        <p:spPr>
          <a:xfrm>
            <a:off x="5463124" y="3034088"/>
            <a:ext cx="857256" cy="25204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LAN I</a:t>
            </a:r>
            <a:r>
              <a:rPr lang="zh-TW" sz="1200" b="1" i="0" u="none" strike="noStrike" cap="none" dirty="0" smtClean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altLang="zh-TW" sz="1200" b="1" i="0" u="none" strike="noStrike" cap="none" dirty="0" smtClean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dirty="0"/>
          </a:p>
        </p:txBody>
      </p:sp>
      <p:sp>
        <p:nvSpPr>
          <p:cNvPr id="46" name="Shape 216"/>
          <p:cNvSpPr/>
          <p:nvPr/>
        </p:nvSpPr>
        <p:spPr>
          <a:xfrm>
            <a:off x="4071934" y="1000114"/>
            <a:ext cx="4643470" cy="504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24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自動設定路由器</a:t>
            </a:r>
            <a:endParaRPr sz="2400" b="1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7" name="Shape 216"/>
          <p:cNvSpPr/>
          <p:nvPr/>
        </p:nvSpPr>
        <p:spPr>
          <a:xfrm>
            <a:off x="714348" y="1000114"/>
            <a:ext cx="3714776" cy="504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400" b="1" dirty="0" err="1" smtClean="0">
                <a:solidFill>
                  <a:srgbClr val="FFFFFF"/>
                </a:solidFill>
              </a:rPr>
              <a:t>myQNAPcloud</a:t>
            </a:r>
            <a:r>
              <a:rPr lang="en-US" altLang="zh-TW" sz="2400" b="1" dirty="0" smtClean="0">
                <a:solidFill>
                  <a:srgbClr val="FFFFFF"/>
                </a:solidFill>
              </a:rPr>
              <a:t> DDNS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48" name="Shape 247"/>
          <p:cNvSpPr/>
          <p:nvPr/>
        </p:nvSpPr>
        <p:spPr>
          <a:xfrm>
            <a:off x="4143372" y="2221889"/>
            <a:ext cx="785818" cy="21431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2F2F2"/>
              </a:buClr>
              <a:buSzPts val="1100"/>
            </a:pPr>
            <a:r>
              <a:rPr lang="en-US" altLang="zh-TW" sz="1200" b="1" dirty="0" smtClean="0">
                <a:solidFill>
                  <a:srgbClr val="F2F2F2"/>
                </a:solidFill>
              </a:rPr>
              <a:t>WAN IP</a:t>
            </a:r>
            <a:endParaRPr lang="en-US" altLang="zh-TW" sz="1200" b="1" dirty="0">
              <a:solidFill>
                <a:srgbClr val="F2F2F2"/>
              </a:solidFill>
            </a:endParaRPr>
          </a:p>
        </p:txBody>
      </p:sp>
      <p:sp>
        <p:nvSpPr>
          <p:cNvPr id="49" name="Shape 248"/>
          <p:cNvSpPr/>
          <p:nvPr/>
        </p:nvSpPr>
        <p:spPr>
          <a:xfrm>
            <a:off x="6505750" y="1721823"/>
            <a:ext cx="537900" cy="23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50" name="Shape 251"/>
          <p:cNvSpPr/>
          <p:nvPr/>
        </p:nvSpPr>
        <p:spPr>
          <a:xfrm>
            <a:off x="6505750" y="2243835"/>
            <a:ext cx="537900" cy="23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51" name="Shape 252"/>
          <p:cNvSpPr/>
          <p:nvPr/>
        </p:nvSpPr>
        <p:spPr>
          <a:xfrm>
            <a:off x="6505750" y="2743798"/>
            <a:ext cx="537900" cy="23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52" name="Shape 253"/>
          <p:cNvSpPr/>
          <p:nvPr/>
        </p:nvSpPr>
        <p:spPr>
          <a:xfrm>
            <a:off x="6505750" y="3245648"/>
            <a:ext cx="537900" cy="23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 dirty="0">
              <a:solidFill>
                <a:srgbClr val="002060"/>
              </a:solidFill>
            </a:endParaRPr>
          </a:p>
        </p:txBody>
      </p:sp>
      <p:cxnSp>
        <p:nvCxnSpPr>
          <p:cNvPr id="53" name="Shape 240"/>
          <p:cNvCxnSpPr/>
          <p:nvPr/>
        </p:nvCxnSpPr>
        <p:spPr>
          <a:xfrm rot="10800000" flipH="1">
            <a:off x="4929190" y="2507642"/>
            <a:ext cx="802200" cy="604500"/>
          </a:xfrm>
          <a:prstGeom prst="bentConnector3">
            <a:avLst>
              <a:gd name="adj1" fmla="val 2673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4" name="圖片 53" descr="NASa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6" y="2105394"/>
            <a:ext cx="928694" cy="928694"/>
          </a:xfrm>
          <a:prstGeom prst="rect">
            <a:avLst/>
          </a:prstGeom>
        </p:spPr>
      </p:pic>
      <p:sp>
        <p:nvSpPr>
          <p:cNvPr id="55" name="Shape 234"/>
          <p:cNvSpPr/>
          <p:nvPr/>
        </p:nvSpPr>
        <p:spPr>
          <a:xfrm>
            <a:off x="7076325" y="1818560"/>
            <a:ext cx="1263900" cy="381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NAS Web</a:t>
            </a:r>
            <a:endParaRPr sz="1200" dirty="0"/>
          </a:p>
        </p:txBody>
      </p:sp>
      <p:sp>
        <p:nvSpPr>
          <p:cNvPr id="56" name="Shape 235"/>
          <p:cNvSpPr/>
          <p:nvPr/>
        </p:nvSpPr>
        <p:spPr>
          <a:xfrm>
            <a:off x="7076325" y="2294260"/>
            <a:ext cx="1263900" cy="381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FTP Server</a:t>
            </a:r>
            <a:endParaRPr sz="1200"/>
          </a:p>
        </p:txBody>
      </p:sp>
      <p:sp>
        <p:nvSpPr>
          <p:cNvPr id="57" name="Shape 236"/>
          <p:cNvSpPr/>
          <p:nvPr/>
        </p:nvSpPr>
        <p:spPr>
          <a:xfrm>
            <a:off x="7076325" y="2769960"/>
            <a:ext cx="1263900" cy="381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VPN Server</a:t>
            </a:r>
            <a:endParaRPr sz="1200"/>
          </a:p>
        </p:txBody>
      </p:sp>
      <p:sp>
        <p:nvSpPr>
          <p:cNvPr id="58" name="Shape 237"/>
          <p:cNvSpPr/>
          <p:nvPr/>
        </p:nvSpPr>
        <p:spPr>
          <a:xfrm>
            <a:off x="7076325" y="3304460"/>
            <a:ext cx="1263900" cy="381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en-US" altLang="zh-TW" sz="1200" b="1" i="0" u="none" strike="noStrike" cap="none" dirty="0" smtClean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……………</a:t>
            </a:r>
            <a:r>
              <a:rPr lang="zh-TW" sz="1200" b="1" i="0" u="none" strike="noStrike" cap="none" dirty="0" smtClean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dirty="0"/>
          </a:p>
        </p:txBody>
      </p:sp>
      <p:sp>
        <p:nvSpPr>
          <p:cNvPr id="30" name="Shape 247"/>
          <p:cNvSpPr/>
          <p:nvPr/>
        </p:nvSpPr>
        <p:spPr>
          <a:xfrm>
            <a:off x="5463124" y="4643452"/>
            <a:ext cx="857256" cy="252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LAN I</a:t>
            </a:r>
            <a:r>
              <a:rPr lang="zh-TW" sz="1200" b="1" i="0" u="none" strike="noStrike" cap="none" dirty="0" smtClean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altLang="zh-TW" sz="1200" b="1" i="0" u="none" strike="noStrike" cap="none" dirty="0" smtClean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2-</a:t>
            </a:r>
            <a:r>
              <a:rPr 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絕佳</a:t>
            </a:r>
            <a:r>
              <a:rPr lang="zh-TW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相容性的遠端連線方案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Shape 264"/>
          <p:cNvSpPr/>
          <p:nvPr/>
        </p:nvSpPr>
        <p:spPr>
          <a:xfrm>
            <a:off x="6072198" y="1928808"/>
            <a:ext cx="2605102" cy="241459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8" name="Shape 267"/>
          <p:cNvSpPr/>
          <p:nvPr/>
        </p:nvSpPr>
        <p:spPr>
          <a:xfrm>
            <a:off x="6072198" y="1928808"/>
            <a:ext cx="2605102" cy="462338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連結各式裝置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Shape 264"/>
          <p:cNvSpPr/>
          <p:nvPr/>
        </p:nvSpPr>
        <p:spPr>
          <a:xfrm>
            <a:off x="3324220" y="1943102"/>
            <a:ext cx="2605102" cy="2414598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0" name="Shape 267"/>
          <p:cNvSpPr/>
          <p:nvPr/>
        </p:nvSpPr>
        <p:spPr>
          <a:xfrm>
            <a:off x="3324220" y="1928808"/>
            <a:ext cx="2605102" cy="462338"/>
          </a:xfrm>
          <a:prstGeom prst="roundRect">
            <a:avLst>
              <a:gd name="adj" fmla="val 16667"/>
            </a:avLst>
          </a:prstGeom>
          <a:solidFill>
            <a:srgbClr val="053A87"/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設定簡易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1" name="Shape 27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715140" y="3357568"/>
            <a:ext cx="1799180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2" name="Shape 277" descr="Qsyn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265" y="2455762"/>
            <a:ext cx="473178" cy="4731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3" name="Shape 278" descr="http://designcenter.qnap.com.tw:8080/cgi-bin/filemanager/utilRequest.cgi?func=get_thumb&amp;size=800&amp;sid=7ixexpb5&amp;path=%2FDesignCenter%2FPM%E3%80%81RD%20%E8%AB%8B%E9%80%B2%E5%85%A5%2FAPP%2FAndroid%2FQfile%2Fv2_171219%2Fslice%2FApp%20icon%2Fres&amp;name=playstore-icon.png&amp;radno=2017/12/18%2020:58:42552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5146" y="2884390"/>
            <a:ext cx="473178" cy="47317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4" name="Shape 279" descr="http://designcenter.qnap.com.tw:8080/cgi-bin/filemanager/utilRequest.cgi?func=get_thumb&amp;size=800&amp;sid=7ixexpb5&amp;path=%2FDesignCenter%2FPM%E3%80%81RD%20%E8%AB%8B%E9%80%B2%E5%85%A5%2FAPP%2FAndroid%2FQmanager%2Fv2%2Fv2_171219%2FICONS&amp;name=playstore-icon.png&amp;radno=2017/12/18%2021:08:18418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43702" y="2670076"/>
            <a:ext cx="473178" cy="47317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Shape 216"/>
          <p:cNvSpPr/>
          <p:nvPr/>
        </p:nvSpPr>
        <p:spPr>
          <a:xfrm>
            <a:off x="1571604" y="1209932"/>
            <a:ext cx="7143800" cy="576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400" b="1" dirty="0" err="1" smtClean="0">
                <a:solidFill>
                  <a:srgbClr val="FFFFFF"/>
                </a:solidFill>
              </a:rPr>
              <a:t>CloudLink</a:t>
            </a:r>
            <a:endParaRPr lang="en-US" sz="2400" dirty="0"/>
          </a:p>
        </p:txBody>
      </p:sp>
      <p:pic>
        <p:nvPicPr>
          <p:cNvPr id="36" name="Shape 262" descr="https://support.myqnapcloud.com/media/uploads/features/cloudlink.png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714348" y="1142990"/>
            <a:ext cx="706439" cy="71437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144"/>
          <p:cNvSpPr/>
          <p:nvPr/>
        </p:nvSpPr>
        <p:spPr>
          <a:xfrm>
            <a:off x="3409850" y="2571750"/>
            <a:ext cx="2403491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1F497D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269"/>
          <p:cNvSpPr/>
          <p:nvPr/>
        </p:nvSpPr>
        <p:spPr>
          <a:xfrm>
            <a:off x="3801867" y="2623732"/>
            <a:ext cx="1965438" cy="376646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053A87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註冊QNAP ID</a:t>
            </a:r>
            <a:endParaRPr sz="1600" dirty="0">
              <a:solidFill>
                <a:srgbClr val="053A8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8" name="Shape 145"/>
          <p:cNvSpPr/>
          <p:nvPr/>
        </p:nvSpPr>
        <p:spPr>
          <a:xfrm>
            <a:off x="3526754" y="2618818"/>
            <a:ext cx="305001" cy="315168"/>
          </a:xfrm>
          <a:prstGeom prst="ellipse">
            <a:avLst/>
          </a:prstGeom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144"/>
          <p:cNvSpPr/>
          <p:nvPr/>
        </p:nvSpPr>
        <p:spPr>
          <a:xfrm>
            <a:off x="3382954" y="3094789"/>
            <a:ext cx="2403491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1F497D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269"/>
          <p:cNvSpPr/>
          <p:nvPr/>
        </p:nvSpPr>
        <p:spPr>
          <a:xfrm>
            <a:off x="3774971" y="3146771"/>
            <a:ext cx="1739916" cy="353673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chemeClr val="lt1"/>
              </a:buClr>
              <a:buSzPts val="1100"/>
            </a:pPr>
            <a:r>
              <a:rPr lang="zh-TW" altLang="en-US" sz="1600" b="1" dirty="0" smtClean="0">
                <a:solidFill>
                  <a:srgbClr val="053A87"/>
                </a:solidFill>
                <a:latin typeface="微軟正黑體" pitchFamily="34" charset="-120"/>
                <a:ea typeface="微軟正黑體" pitchFamily="34" charset="-120"/>
              </a:rPr>
              <a:t>啟用</a:t>
            </a:r>
            <a:r>
              <a:rPr lang="en-US" altLang="zh-TW" sz="1600" b="1" dirty="0" err="1" smtClean="0">
                <a:solidFill>
                  <a:srgbClr val="053A87"/>
                </a:solidFill>
                <a:latin typeface="微軟正黑體" pitchFamily="34" charset="-120"/>
                <a:ea typeface="微軟正黑體" pitchFamily="34" charset="-120"/>
              </a:rPr>
              <a:t>CloudLink</a:t>
            </a:r>
            <a:endParaRPr lang="en-US" altLang="zh-TW" sz="1600" b="1" dirty="0">
              <a:solidFill>
                <a:srgbClr val="053A8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Shape 145"/>
          <p:cNvSpPr/>
          <p:nvPr/>
        </p:nvSpPr>
        <p:spPr>
          <a:xfrm>
            <a:off x="3506582" y="3141237"/>
            <a:ext cx="305001" cy="315168"/>
          </a:xfrm>
          <a:prstGeom prst="ellipse">
            <a:avLst/>
          </a:prstGeom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144"/>
          <p:cNvSpPr/>
          <p:nvPr/>
        </p:nvSpPr>
        <p:spPr>
          <a:xfrm>
            <a:off x="3382954" y="3594855"/>
            <a:ext cx="2403491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1F497D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269"/>
          <p:cNvSpPr/>
          <p:nvPr/>
        </p:nvSpPr>
        <p:spPr>
          <a:xfrm>
            <a:off x="3774971" y="3646836"/>
            <a:ext cx="1920896" cy="425111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chemeClr val="lt1"/>
              </a:buClr>
              <a:buSzPts val="1100"/>
            </a:pPr>
            <a:r>
              <a:rPr lang="en-US" altLang="zh-TW" sz="1600" b="1" dirty="0" smtClean="0">
                <a:solidFill>
                  <a:srgbClr val="053A87"/>
                </a:solidFill>
                <a:latin typeface="微軟正黑體" pitchFamily="34" charset="-120"/>
                <a:ea typeface="微軟正黑體" pitchFamily="34" charset="-120"/>
              </a:rPr>
              <a:t>QTS</a:t>
            </a:r>
            <a:r>
              <a:rPr lang="zh-TW" altLang="en-US" sz="1600" b="1" dirty="0" smtClean="0">
                <a:solidFill>
                  <a:srgbClr val="053A87"/>
                </a:solidFill>
                <a:latin typeface="微軟正黑體" pitchFamily="34" charset="-120"/>
                <a:ea typeface="微軟正黑體" pitchFamily="34" charset="-120"/>
              </a:rPr>
              <a:t>登入</a:t>
            </a:r>
            <a:r>
              <a:rPr lang="en-US" altLang="zh-TW" sz="1600" b="1" dirty="0" smtClean="0">
                <a:solidFill>
                  <a:srgbClr val="053A87"/>
                </a:solidFill>
                <a:latin typeface="微軟正黑體" pitchFamily="34" charset="-120"/>
                <a:ea typeface="微軟正黑體" pitchFamily="34" charset="-120"/>
              </a:rPr>
              <a:t>QNAP ID</a:t>
            </a:r>
            <a:endParaRPr lang="en-US" altLang="zh-TW" sz="1600" b="1" dirty="0">
              <a:solidFill>
                <a:srgbClr val="053A8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" name="Shape 145"/>
          <p:cNvSpPr/>
          <p:nvPr/>
        </p:nvSpPr>
        <p:spPr>
          <a:xfrm>
            <a:off x="3506582" y="3648027"/>
            <a:ext cx="305001" cy="315168"/>
          </a:xfrm>
          <a:prstGeom prst="ellipse">
            <a:avLst/>
          </a:prstGeom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264"/>
          <p:cNvSpPr/>
          <p:nvPr/>
        </p:nvSpPr>
        <p:spPr>
          <a:xfrm>
            <a:off x="571472" y="1928808"/>
            <a:ext cx="2605102" cy="2414598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6" name="Shape 267"/>
          <p:cNvSpPr/>
          <p:nvPr/>
        </p:nvSpPr>
        <p:spPr>
          <a:xfrm>
            <a:off x="571472" y="1928808"/>
            <a:ext cx="2605102" cy="462338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絕佳相容性</a:t>
            </a:r>
            <a:endParaRPr lang="zh-TW" altLang="en-US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7" name="Shape 144"/>
          <p:cNvSpPr/>
          <p:nvPr/>
        </p:nvSpPr>
        <p:spPr>
          <a:xfrm>
            <a:off x="669806" y="2557456"/>
            <a:ext cx="2428892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269"/>
          <p:cNvSpPr/>
          <p:nvPr/>
        </p:nvSpPr>
        <p:spPr>
          <a:xfrm>
            <a:off x="785786" y="2609438"/>
            <a:ext cx="2215842" cy="390940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chemeClr val="lt1"/>
              </a:buClr>
              <a:buSzPts val="1100"/>
            </a:pPr>
            <a:r>
              <a:rPr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不受</a:t>
            </a:r>
            <a:r>
              <a:rPr lang="en-US" altLang="zh-TW" sz="16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UPnP</a:t>
            </a:r>
            <a:r>
              <a:rPr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路由器限制</a:t>
            </a:r>
            <a:endParaRPr lang="zh-TW" altLang="en-US" sz="16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" name="Shape 144"/>
          <p:cNvSpPr/>
          <p:nvPr/>
        </p:nvSpPr>
        <p:spPr>
          <a:xfrm>
            <a:off x="642910" y="3080495"/>
            <a:ext cx="2428892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269"/>
          <p:cNvSpPr/>
          <p:nvPr/>
        </p:nvSpPr>
        <p:spPr>
          <a:xfrm>
            <a:off x="785786" y="3132477"/>
            <a:ext cx="2357454" cy="353673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chemeClr val="lt1"/>
              </a:buClr>
              <a:buSzPts val="1100"/>
            </a:pPr>
            <a:r>
              <a:rPr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免設定連接埠轉址</a:t>
            </a:r>
          </a:p>
        </p:txBody>
      </p:sp>
      <p:sp>
        <p:nvSpPr>
          <p:cNvPr id="51" name="Shape 144"/>
          <p:cNvSpPr/>
          <p:nvPr/>
        </p:nvSpPr>
        <p:spPr>
          <a:xfrm>
            <a:off x="642910" y="3580561"/>
            <a:ext cx="2428892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269"/>
          <p:cNvSpPr/>
          <p:nvPr/>
        </p:nvSpPr>
        <p:spPr>
          <a:xfrm>
            <a:off x="785786" y="3632543"/>
            <a:ext cx="2417804" cy="381000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chemeClr val="lt1"/>
              </a:buClr>
              <a:buSzPts val="1100"/>
            </a:pPr>
            <a:r>
              <a:rPr lang="zh-TW" altLang="en-US" sz="1600" b="1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有網路的地方就可以用</a:t>
            </a:r>
          </a:p>
        </p:txBody>
      </p:sp>
      <p:pic>
        <p:nvPicPr>
          <p:cNvPr id="53" name="圖片 52" descr="NASai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149" y="3558081"/>
            <a:ext cx="585305" cy="585305"/>
          </a:xfrm>
          <a:prstGeom prst="rect">
            <a:avLst/>
          </a:prstGeom>
        </p:spPr>
      </p:pic>
      <p:sp>
        <p:nvSpPr>
          <p:cNvPr id="43" name="Shape 146"/>
          <p:cNvSpPr txBox="1"/>
          <p:nvPr/>
        </p:nvSpPr>
        <p:spPr>
          <a:xfrm>
            <a:off x="3555921" y="2625132"/>
            <a:ext cx="242185" cy="2694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57" name="Shape 146"/>
          <p:cNvSpPr txBox="1"/>
          <p:nvPr/>
        </p:nvSpPr>
        <p:spPr>
          <a:xfrm>
            <a:off x="3537990" y="3143254"/>
            <a:ext cx="242185" cy="2694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"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146"/>
          <p:cNvSpPr txBox="1"/>
          <p:nvPr/>
        </p:nvSpPr>
        <p:spPr>
          <a:xfrm>
            <a:off x="3551438" y="3650044"/>
            <a:ext cx="242185" cy="2694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"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底_該選什麼方式連線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-1"/>
            <a:ext cx="9151998" cy="5147998"/>
          </a:xfrm>
          <a:prstGeom prst="rect">
            <a:avLst/>
          </a:prstGeom>
        </p:spPr>
      </p:pic>
      <p:sp>
        <p:nvSpPr>
          <p:cNvPr id="326" name="Shape 326"/>
          <p:cNvSpPr/>
          <p:nvPr/>
        </p:nvSpPr>
        <p:spPr>
          <a:xfrm>
            <a:off x="1285852" y="142858"/>
            <a:ext cx="7858148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如何選擇合適的連線方式？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 flipH="1">
            <a:off x="2143106" y="1151457"/>
            <a:ext cx="71440" cy="3868162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Shape 288"/>
          <p:cNvSpPr/>
          <p:nvPr/>
        </p:nvSpPr>
        <p:spPr>
          <a:xfrm rot="530221" flipH="1">
            <a:off x="740535" y="2195520"/>
            <a:ext cx="2584003" cy="540585"/>
          </a:xfrm>
          <a:prstGeom prst="homePlate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9144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</a:t>
            </a:r>
            <a:endParaRPr dirty="0"/>
          </a:p>
        </p:txBody>
      </p:sp>
      <p:sp>
        <p:nvSpPr>
          <p:cNvPr id="12" name="Shape 289"/>
          <p:cNvSpPr/>
          <p:nvPr/>
        </p:nvSpPr>
        <p:spPr>
          <a:xfrm rot="21337330" flipH="1">
            <a:off x="659773" y="3741155"/>
            <a:ext cx="2584003" cy="540585"/>
          </a:xfrm>
          <a:prstGeom prst="homePlate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9144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WAN</a:t>
            </a:r>
            <a:endParaRPr/>
          </a:p>
        </p:txBody>
      </p:sp>
      <p:sp>
        <p:nvSpPr>
          <p:cNvPr id="13" name="Shape 290"/>
          <p:cNvSpPr/>
          <p:nvPr/>
        </p:nvSpPr>
        <p:spPr>
          <a:xfrm rot="21167923">
            <a:off x="1024494" y="1291648"/>
            <a:ext cx="2405796" cy="540585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DDNS</a:t>
            </a:r>
            <a:endParaRPr/>
          </a:p>
        </p:txBody>
      </p:sp>
      <p:sp>
        <p:nvSpPr>
          <p:cNvPr id="14" name="Shape 291"/>
          <p:cNvSpPr/>
          <p:nvPr/>
        </p:nvSpPr>
        <p:spPr>
          <a:xfrm>
            <a:off x="1000100" y="3000378"/>
            <a:ext cx="2405796" cy="540585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Others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圓角矩形 17"/>
          <p:cNvSpPr/>
          <p:nvPr/>
        </p:nvSpPr>
        <p:spPr>
          <a:xfrm>
            <a:off x="571472" y="1285866"/>
            <a:ext cx="8072494" cy="17859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5" name="Shape 345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zh-TW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別擔心，我們幫您選了最好的！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299"/>
          <p:cNvSpPr/>
          <p:nvPr/>
        </p:nvSpPr>
        <p:spPr>
          <a:xfrm>
            <a:off x="698799" y="1357304"/>
            <a:ext cx="8035007" cy="100956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24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SmartURL 一鍵套用最佳連線方式</a:t>
            </a:r>
            <a:endParaRPr sz="2800" b="1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0" name="Shape 300"/>
          <p:cNvSpPr/>
          <p:nvPr/>
        </p:nvSpPr>
        <p:spPr>
          <a:xfrm>
            <a:off x="5608865" y="2029413"/>
            <a:ext cx="3230570" cy="502555"/>
          </a:xfrm>
          <a:prstGeom prst="homePlate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CloudLink</a:t>
            </a:r>
            <a:endParaRPr dirty="0"/>
          </a:p>
        </p:txBody>
      </p:sp>
      <p:sp>
        <p:nvSpPr>
          <p:cNvPr id="21" name="Shape 301"/>
          <p:cNvSpPr/>
          <p:nvPr/>
        </p:nvSpPr>
        <p:spPr>
          <a:xfrm>
            <a:off x="3952162" y="2029413"/>
            <a:ext cx="2153713" cy="502555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DDNS</a:t>
            </a:r>
            <a:endParaRPr sz="2000" dirty="0"/>
          </a:p>
        </p:txBody>
      </p:sp>
      <p:sp>
        <p:nvSpPr>
          <p:cNvPr id="22" name="Shape 302"/>
          <p:cNvSpPr/>
          <p:nvPr/>
        </p:nvSpPr>
        <p:spPr>
          <a:xfrm>
            <a:off x="2212625" y="2029413"/>
            <a:ext cx="2070878" cy="502555"/>
          </a:xfrm>
          <a:prstGeom prst="homePlate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WAN</a:t>
            </a:r>
            <a:endParaRPr sz="2000" dirty="0"/>
          </a:p>
        </p:txBody>
      </p:sp>
      <p:sp>
        <p:nvSpPr>
          <p:cNvPr id="23" name="Shape 303"/>
          <p:cNvSpPr/>
          <p:nvPr/>
        </p:nvSpPr>
        <p:spPr>
          <a:xfrm>
            <a:off x="570121" y="2029413"/>
            <a:ext cx="1988043" cy="502555"/>
          </a:xfrm>
          <a:prstGeom prst="homePlate">
            <a:avLst>
              <a:gd name="adj" fmla="val 50000"/>
            </a:avLst>
          </a:prstGeom>
          <a:solidFill>
            <a:srgbClr val="CC9900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</a:t>
            </a:r>
            <a:endParaRPr sz="2000" dirty="0"/>
          </a:p>
        </p:txBody>
      </p:sp>
      <p:sp>
        <p:nvSpPr>
          <p:cNvPr id="25" name="Shape 305"/>
          <p:cNvSpPr/>
          <p:nvPr/>
        </p:nvSpPr>
        <p:spPr>
          <a:xfrm>
            <a:off x="642910" y="3522414"/>
            <a:ext cx="6347804" cy="620972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Shape 306"/>
          <p:cNvSpPr/>
          <p:nvPr/>
        </p:nvSpPr>
        <p:spPr>
          <a:xfrm>
            <a:off x="1877273" y="3701442"/>
            <a:ext cx="4766429" cy="3227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Shape 307"/>
          <p:cNvSpPr txBox="1"/>
          <p:nvPr/>
        </p:nvSpPr>
        <p:spPr>
          <a:xfrm>
            <a:off x="571472" y="3678220"/>
            <a:ext cx="6132623" cy="40579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</a:pPr>
            <a:r>
              <a:rPr lang="zh-TW" sz="1400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zh-TW" sz="1400" b="0" i="0" u="none" strike="noStrike" cap="none" dirty="0">
                <a:solidFill>
                  <a:srgbClr val="76923C"/>
                </a:solidFill>
                <a:latin typeface="Roboto"/>
                <a:ea typeface="Roboto"/>
                <a:cs typeface="Roboto"/>
                <a:sym typeface="Roboto"/>
              </a:rPr>
              <a:t>Secure  |  </a:t>
            </a:r>
            <a:r>
              <a:rPr lang="zh-TW" sz="1400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https://qlink.to</a:t>
            </a:r>
            <a:r>
              <a:rPr lang="zh-TW" sz="14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/device_name</a:t>
            </a:r>
            <a:endParaRPr dirty="0"/>
          </a:p>
        </p:txBody>
      </p:sp>
      <p:sp>
        <p:nvSpPr>
          <p:cNvPr id="28" name="Shape 308"/>
          <p:cNvSpPr/>
          <p:nvPr/>
        </p:nvSpPr>
        <p:spPr>
          <a:xfrm>
            <a:off x="801374" y="3809033"/>
            <a:ext cx="215179" cy="215179"/>
          </a:xfrm>
          <a:prstGeom prst="ellipse">
            <a:avLst/>
          </a:prstGeom>
          <a:solidFill>
            <a:srgbClr val="D9959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309"/>
          <p:cNvSpPr/>
          <p:nvPr/>
        </p:nvSpPr>
        <p:spPr>
          <a:xfrm>
            <a:off x="1124144" y="3809033"/>
            <a:ext cx="215179" cy="215179"/>
          </a:xfrm>
          <a:prstGeom prst="ellipse">
            <a:avLst/>
          </a:prstGeom>
          <a:solidFill>
            <a:srgbClr val="C4BD9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10"/>
          <p:cNvSpPr/>
          <p:nvPr/>
        </p:nvSpPr>
        <p:spPr>
          <a:xfrm>
            <a:off x="1446913" y="3809033"/>
            <a:ext cx="215179" cy="215179"/>
          </a:xfrm>
          <a:prstGeom prst="ellipse">
            <a:avLst/>
          </a:prstGeom>
          <a:solidFill>
            <a:srgbClr val="C2D59B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304"/>
          <p:cNvSpPr/>
          <p:nvPr/>
        </p:nvSpPr>
        <p:spPr>
          <a:xfrm>
            <a:off x="555923" y="2795491"/>
            <a:ext cx="8302357" cy="428629"/>
          </a:xfrm>
          <a:prstGeom prst="homePlate">
            <a:avLst>
              <a:gd name="adj" fmla="val 50000"/>
            </a:avLst>
          </a:prstGeom>
          <a:solidFill>
            <a:srgbClr val="CC00CC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SmartURL</a:t>
            </a:r>
            <a:endParaRPr sz="2000" dirty="0"/>
          </a:p>
        </p:txBody>
      </p:sp>
      <p:pic>
        <p:nvPicPr>
          <p:cNvPr id="32" name="Shape 484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1802" y="2503816"/>
            <a:ext cx="863180" cy="863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484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0456" y="2500312"/>
            <a:ext cx="863180" cy="863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Shape 3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9050" y="1231485"/>
            <a:ext cx="6556753" cy="316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636" y="1412125"/>
            <a:ext cx="2457925" cy="1379990"/>
          </a:xfrm>
          <a:prstGeom prst="ellipse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53" name="Shape 353"/>
          <p:cNvSpPr/>
          <p:nvPr/>
        </p:nvSpPr>
        <p:spPr>
          <a:xfrm>
            <a:off x="437776" y="1214428"/>
            <a:ext cx="1633894" cy="285752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myQNAPcloud</a:t>
            </a:r>
            <a:endParaRPr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Shape 354"/>
          <p:cNvPicPr preferRelativeResize="0"/>
          <p:nvPr/>
        </p:nvPicPr>
        <p:blipFill rotWithShape="1">
          <a:blip r:embed="rId5">
            <a:alphaModFix/>
          </a:blip>
          <a:srcRect l="6842" t="15451" r="19263" b="18225"/>
          <a:stretch/>
        </p:blipFill>
        <p:spPr>
          <a:xfrm>
            <a:off x="485796" y="2877703"/>
            <a:ext cx="2378522" cy="1551435"/>
          </a:xfrm>
          <a:prstGeom prst="ellipse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55" name="Shape 355"/>
          <p:cNvSpPr/>
          <p:nvPr/>
        </p:nvSpPr>
        <p:spPr>
          <a:xfrm>
            <a:off x="357158" y="2877703"/>
            <a:ext cx="1633894" cy="285752"/>
          </a:xfrm>
          <a:prstGeom prst="roundRect">
            <a:avLst>
              <a:gd name="adj" fmla="val 16667"/>
            </a:avLst>
          </a:prstGeom>
          <a:solidFill>
            <a:srgbClr val="74369A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File Station</a:t>
            </a: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zh-TW" sz="4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Smartshare </a:t>
            </a:r>
            <a:r>
              <a:rPr lang="zh-TW" sz="4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分享也沒煩惱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zh-TW" sz="4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您可能在任何地方使用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檔案</a:t>
            </a:r>
            <a:endParaRPr sz="40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9" name="Shape 54" descr="C:\Users\linus\Downloads\44708429-businesspeople-man-and-woman-working-in-various-workplace--Stock-Photo.jp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149" y="857238"/>
            <a:ext cx="7552662" cy="376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 descr="Let's Encrypt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Shape 364" descr="Let's Encrypt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Shape 365" descr="Let's Encrypt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Shape 371"/>
          <p:cNvSpPr/>
          <p:nvPr/>
        </p:nvSpPr>
        <p:spPr>
          <a:xfrm>
            <a:off x="1285852" y="142858"/>
            <a:ext cx="7858148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如何加強對資料的保障？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Shape 327"/>
          <p:cNvSpPr/>
          <p:nvPr/>
        </p:nvSpPr>
        <p:spPr>
          <a:xfrm>
            <a:off x="4789476" y="1647818"/>
            <a:ext cx="3352800" cy="27432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4" name="Shape 328"/>
          <p:cNvSpPr/>
          <p:nvPr/>
        </p:nvSpPr>
        <p:spPr>
          <a:xfrm>
            <a:off x="1055676" y="1785932"/>
            <a:ext cx="3581400" cy="2605086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15" name="Shape 332"/>
          <p:cNvPicPr preferRelativeResize="0"/>
          <p:nvPr/>
        </p:nvPicPr>
        <p:blipFill rotWithShape="1">
          <a:blip r:embed="rId3">
            <a:alphaModFix/>
          </a:blip>
          <a:srcRect t="2758" r="24953" b="7402"/>
          <a:stretch/>
        </p:blipFill>
        <p:spPr>
          <a:xfrm>
            <a:off x="4913052" y="2354587"/>
            <a:ext cx="3076824" cy="17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334"/>
          <p:cNvSpPr/>
          <p:nvPr/>
        </p:nvSpPr>
        <p:spPr>
          <a:xfrm>
            <a:off x="1785918" y="4238618"/>
            <a:ext cx="2214578" cy="40483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安全連線下的網站</a:t>
            </a:r>
            <a:endParaRPr sz="18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7" name="Shape 335"/>
          <p:cNvSpPr/>
          <p:nvPr/>
        </p:nvSpPr>
        <p:spPr>
          <a:xfrm>
            <a:off x="5500694" y="4214824"/>
            <a:ext cx="2098658" cy="40483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網站發生警示時</a:t>
            </a:r>
            <a:endParaRPr sz="1800" b="1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18" name="Shape 3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0725" y="2436844"/>
            <a:ext cx="3251301" cy="16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矩形 18"/>
          <p:cNvSpPr/>
          <p:nvPr/>
        </p:nvSpPr>
        <p:spPr>
          <a:xfrm>
            <a:off x="1000100" y="1643056"/>
            <a:ext cx="7215238" cy="642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Shape 216"/>
          <p:cNvSpPr/>
          <p:nvPr/>
        </p:nvSpPr>
        <p:spPr>
          <a:xfrm>
            <a:off x="1071538" y="1646990"/>
            <a:ext cx="7143800" cy="504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zh-TW" altLang="en-US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建立</a:t>
            </a:r>
            <a:r>
              <a:rPr lang="en-US" altLang="zh-TW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QNAP NAS</a:t>
            </a:r>
            <a:r>
              <a:rPr lang="zh-TW" altLang="en-US" sz="24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與網頁瀏覽器之間的安全通道</a:t>
            </a:r>
          </a:p>
        </p:txBody>
      </p:sp>
      <p:sp>
        <p:nvSpPr>
          <p:cNvPr id="25" name="Shape 216"/>
          <p:cNvSpPr/>
          <p:nvPr/>
        </p:nvSpPr>
        <p:spPr>
          <a:xfrm>
            <a:off x="1071538" y="1071552"/>
            <a:ext cx="7143800" cy="504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2400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QTS SSL Certificate</a:t>
            </a:r>
            <a:endParaRPr lang="zh-TW" altLang="en-US" sz="2400" b="1" dirty="0" smtClean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圓角矩形 39"/>
          <p:cNvSpPr/>
          <p:nvPr/>
        </p:nvSpPr>
        <p:spPr>
          <a:xfrm>
            <a:off x="6786578" y="1071552"/>
            <a:ext cx="2786082" cy="28575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9" name="Shape 379" descr="Let's Encrypt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Shape 380" descr="Let's Encrypt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Shape 381" descr="Let's Encrypt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Shape 394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多樣選擇性，安全把關不馬虎</a:t>
            </a:r>
            <a:endParaRPr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6" name="Shape 35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85720" y="1106709"/>
            <a:ext cx="673264" cy="67922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3" name="Shape 216"/>
          <p:cNvSpPr/>
          <p:nvPr/>
        </p:nvSpPr>
        <p:spPr>
          <a:xfrm>
            <a:off x="1071538" y="1142990"/>
            <a:ext cx="5429288" cy="576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2400" b="1" dirty="0" smtClean="0">
                <a:solidFill>
                  <a:schemeClr val="lt1"/>
                </a:solidFill>
              </a:rPr>
              <a:t>QTS SSL Certificate</a:t>
            </a:r>
            <a:endParaRPr lang="en-US" sz="2400" b="1" dirty="0"/>
          </a:p>
        </p:txBody>
      </p:sp>
      <p:sp>
        <p:nvSpPr>
          <p:cNvPr id="22" name="Shape 343"/>
          <p:cNvSpPr/>
          <p:nvPr/>
        </p:nvSpPr>
        <p:spPr>
          <a:xfrm>
            <a:off x="334886" y="1857370"/>
            <a:ext cx="3022668" cy="2753704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354"/>
          <p:cNvSpPr/>
          <p:nvPr/>
        </p:nvSpPr>
        <p:spPr>
          <a:xfrm>
            <a:off x="3478158" y="1857370"/>
            <a:ext cx="3022668" cy="2753704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Shape 344" descr="https://static.myqnapcloud.com/portal/static/img/util/qnap-ssl-pd.png?v=2.8.1.10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673" y="1993199"/>
            <a:ext cx="953989" cy="105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348" descr="Image result for let's encryp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8736" y="2160927"/>
            <a:ext cx="2660052" cy="78307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349"/>
          <p:cNvSpPr/>
          <p:nvPr/>
        </p:nvSpPr>
        <p:spPr>
          <a:xfrm>
            <a:off x="857224" y="2061113"/>
            <a:ext cx="2648656" cy="101871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17365D"/>
                </a:solidFill>
                <a:latin typeface="+mj-lt"/>
                <a:ea typeface="Arial"/>
                <a:cs typeface="Arial"/>
                <a:sym typeface="Arial"/>
              </a:rPr>
              <a:t>myQNAPcloud</a:t>
            </a:r>
            <a:endParaRPr sz="1800" b="1" dirty="0">
              <a:latin typeface="+mj-lt"/>
            </a:endParaRPr>
          </a:p>
          <a:p>
            <a:pPr marL="4572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17365D"/>
                </a:solidFill>
                <a:latin typeface="+mj-lt"/>
                <a:ea typeface="Arial"/>
                <a:cs typeface="Arial"/>
                <a:sym typeface="Arial"/>
              </a:rPr>
              <a:t>SSL Certificate</a:t>
            </a:r>
            <a:endParaRPr sz="1800" b="1" dirty="0">
              <a:latin typeface="+mj-lt"/>
            </a:endParaRPr>
          </a:p>
        </p:txBody>
      </p:sp>
      <p:sp>
        <p:nvSpPr>
          <p:cNvPr id="27" name="Shape 351"/>
          <p:cNvSpPr/>
          <p:nvPr/>
        </p:nvSpPr>
        <p:spPr>
          <a:xfrm>
            <a:off x="477865" y="3079827"/>
            <a:ext cx="2752772" cy="36220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須付費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Shape 352"/>
          <p:cNvSpPr/>
          <p:nvPr/>
        </p:nvSpPr>
        <p:spPr>
          <a:xfrm>
            <a:off x="477865" y="3514475"/>
            <a:ext cx="2752772" cy="362207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享有完整技術支援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Shape 355"/>
          <p:cNvSpPr/>
          <p:nvPr/>
        </p:nvSpPr>
        <p:spPr>
          <a:xfrm>
            <a:off x="3584303" y="3079827"/>
            <a:ext cx="2752772" cy="36220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免費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Shape 356"/>
          <p:cNvSpPr/>
          <p:nvPr/>
        </p:nvSpPr>
        <p:spPr>
          <a:xfrm>
            <a:off x="3584303" y="3514475"/>
            <a:ext cx="2752772" cy="36220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部分技術支援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Shape 358"/>
          <p:cNvSpPr/>
          <p:nvPr/>
        </p:nvSpPr>
        <p:spPr>
          <a:xfrm>
            <a:off x="477865" y="3949123"/>
            <a:ext cx="2752772" cy="36220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Email通知續購憑證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Shape 359"/>
          <p:cNvSpPr/>
          <p:nvPr/>
        </p:nvSpPr>
        <p:spPr>
          <a:xfrm>
            <a:off x="3584303" y="3949123"/>
            <a:ext cx="2752772" cy="36220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自動更新憑證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87" name="Shape 387" descr="Image result for crown icon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673" y="3283570"/>
            <a:ext cx="706305" cy="70630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54"/>
          <p:cNvSpPr/>
          <p:nvPr/>
        </p:nvSpPr>
        <p:spPr>
          <a:xfrm>
            <a:off x="7072330" y="1643056"/>
            <a:ext cx="1785950" cy="1857388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55"/>
          <p:cNvSpPr/>
          <p:nvPr/>
        </p:nvSpPr>
        <p:spPr>
          <a:xfrm>
            <a:off x="7072330" y="3214692"/>
            <a:ext cx="1785950" cy="381000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無企業級憑證</a:t>
            </a:r>
            <a:endParaRPr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9" name="Shape 348" descr="Image result for let's encryp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7939" y="2285998"/>
            <a:ext cx="1456027" cy="42862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179"/>
          <p:cNvSpPr/>
          <p:nvPr/>
        </p:nvSpPr>
        <p:spPr>
          <a:xfrm>
            <a:off x="7072330" y="1428742"/>
            <a:ext cx="1785950" cy="4623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Synology</a:t>
            </a: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DSM</a:t>
            </a:r>
            <a:endParaRPr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52000" cy="5147999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428596" y="2071684"/>
            <a:ext cx="8072494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lvl="0">
              <a:buClr>
                <a:srgbClr val="002060"/>
              </a:buClr>
              <a:defRPr/>
            </a:pPr>
            <a:r>
              <a:rPr lang="zh-TW" altLang="en-US" sz="40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別再說不會設定，講師手把手</a:t>
            </a:r>
            <a:endParaRPr lang="en-US" altLang="zh-TW" sz="4000" b="1" dirty="0" smtClean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srgbClr val="002060"/>
              </a:buClr>
              <a:defRPr/>
            </a:pPr>
            <a:r>
              <a:rPr lang="zh-TW" altLang="en-US" sz="40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教學遠端連線三步驟輕鬆搞定！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6" name="圖片 5" descr="Qnap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96" y="142858"/>
            <a:ext cx="1328535" cy="42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377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遠端連線設定精靈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428596" y="1252156"/>
            <a:ext cx="8358246" cy="2891230"/>
            <a:chOff x="428596" y="1252156"/>
            <a:chExt cx="8358246" cy="3105544"/>
          </a:xfrm>
        </p:grpSpPr>
        <p:sp>
          <p:nvSpPr>
            <p:cNvPr id="43" name="圓角矩形 42"/>
            <p:cNvSpPr/>
            <p:nvPr/>
          </p:nvSpPr>
          <p:spPr>
            <a:xfrm>
              <a:off x="5143504" y="1285866"/>
              <a:ext cx="3643338" cy="307183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圓角矩形 40"/>
            <p:cNvSpPr/>
            <p:nvPr/>
          </p:nvSpPr>
          <p:spPr>
            <a:xfrm>
              <a:off x="428596" y="1252156"/>
              <a:ext cx="3643338" cy="307183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" name="Shape 373"/>
          <p:cNvSpPr/>
          <p:nvPr/>
        </p:nvSpPr>
        <p:spPr>
          <a:xfrm>
            <a:off x="900114" y="1109280"/>
            <a:ext cx="3314696" cy="4623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QNAP</a:t>
            </a:r>
            <a:r>
              <a:rPr lang="zh-TW" altLang="en-US" sz="20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遠端連線設定精靈</a:t>
            </a:r>
            <a:endParaRPr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714494"/>
            <a:ext cx="2357454" cy="205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Shape 372"/>
          <p:cNvSpPr/>
          <p:nvPr/>
        </p:nvSpPr>
        <p:spPr>
          <a:xfrm>
            <a:off x="3714744" y="1895098"/>
            <a:ext cx="1714512" cy="462338"/>
          </a:xfrm>
          <a:prstGeom prst="roundRect">
            <a:avLst/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自動設定路由器</a:t>
            </a:r>
            <a:endParaRPr lang="zh-TW" altLang="en-US"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Shape 372"/>
          <p:cNvSpPr/>
          <p:nvPr/>
        </p:nvSpPr>
        <p:spPr>
          <a:xfrm>
            <a:off x="3714744" y="2500312"/>
            <a:ext cx="1714512" cy="462338"/>
          </a:xfrm>
          <a:prstGeom prst="roundRect">
            <a:avLst/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DDNS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服務</a:t>
            </a:r>
            <a:endParaRPr lang="zh-TW" altLang="en-US"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Shape 372"/>
          <p:cNvSpPr/>
          <p:nvPr/>
        </p:nvSpPr>
        <p:spPr>
          <a:xfrm>
            <a:off x="3714744" y="3071816"/>
            <a:ext cx="1714512" cy="462338"/>
          </a:xfrm>
          <a:prstGeom prst="roundRect">
            <a:avLst/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中繼連線</a:t>
            </a:r>
            <a:endParaRPr lang="zh-TW" altLang="en-US"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Shape 373"/>
          <p:cNvSpPr/>
          <p:nvPr/>
        </p:nvSpPr>
        <p:spPr>
          <a:xfrm>
            <a:off x="1071538" y="3857634"/>
            <a:ext cx="2357454" cy="4623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設定精靈簡單搞定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1653942"/>
            <a:ext cx="1451606" cy="12406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2154008"/>
            <a:ext cx="2036655" cy="10490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40" y="2357436"/>
            <a:ext cx="1775578" cy="129677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9" name="Shape 373"/>
          <p:cNvSpPr/>
          <p:nvPr/>
        </p:nvSpPr>
        <p:spPr>
          <a:xfrm>
            <a:off x="5368092" y="3857634"/>
            <a:ext cx="3214710" cy="4608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需自行前往分散頁面分別設定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2" name="Shape 223" descr="Image result for crown icon png"/>
          <p:cNvPicPr preferRelativeResize="0"/>
          <p:nvPr/>
        </p:nvPicPr>
        <p:blipFill>
          <a:blip r:embed="rId7"/>
          <a:stretch>
            <a:fillRect/>
          </a:stretch>
        </p:blipFill>
        <p:spPr>
          <a:xfrm flipH="1">
            <a:off x="142844" y="805972"/>
            <a:ext cx="1055695" cy="950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372"/>
          <p:cNvSpPr/>
          <p:nvPr/>
        </p:nvSpPr>
        <p:spPr>
          <a:xfrm>
            <a:off x="5143504" y="1071552"/>
            <a:ext cx="3571900" cy="462338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Synology</a:t>
            </a:r>
            <a:r>
              <a:rPr lang="en-US" altLang="zh-TW" sz="20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遠端連線設定</a:t>
            </a:r>
            <a:endParaRPr lang="zh-TW" altLang="en-US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370"/>
          <p:cNvSpPr/>
          <p:nvPr/>
        </p:nvSpPr>
        <p:spPr>
          <a:xfrm>
            <a:off x="762000" y="1900228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前往</a:t>
            </a:r>
            <a:r>
              <a:rPr lang="zh-TW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1800" b="1" i="0" u="none" strike="noStrike" cap="none" dirty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account.qnap.com</a:t>
            </a:r>
            <a:endParaRPr sz="1800" dirty="0">
              <a:solidFill>
                <a:schemeClr val="bg1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Shape 371"/>
          <p:cNvSpPr/>
          <p:nvPr/>
        </p:nvSpPr>
        <p:spPr>
          <a:xfrm>
            <a:off x="5791200" y="1214428"/>
            <a:ext cx="2819400" cy="462338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帳號綁定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Shape 372"/>
          <p:cNvSpPr/>
          <p:nvPr/>
        </p:nvSpPr>
        <p:spPr>
          <a:xfrm>
            <a:off x="2971801" y="1214428"/>
            <a:ext cx="3200400" cy="462338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開啟設定精靈</a:t>
            </a:r>
            <a:endParaRPr lang="zh-TW" altLang="en-US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Shape 373"/>
          <p:cNvSpPr/>
          <p:nvPr/>
        </p:nvSpPr>
        <p:spPr>
          <a:xfrm>
            <a:off x="685800" y="1214428"/>
            <a:ext cx="2667000" cy="462338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註冊QNAP ID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Shape 374"/>
          <p:cNvSpPr/>
          <p:nvPr/>
        </p:nvSpPr>
        <p:spPr>
          <a:xfrm>
            <a:off x="762000" y="2738428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填寫基本資料</a:t>
            </a:r>
            <a:endParaRPr sz="1800" dirty="0">
              <a:solidFill>
                <a:schemeClr val="bg1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Shape 375"/>
          <p:cNvSpPr/>
          <p:nvPr/>
        </p:nvSpPr>
        <p:spPr>
          <a:xfrm>
            <a:off x="762000" y="3576628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驗證</a:t>
            </a:r>
            <a:endParaRPr sz="1800" dirty="0">
              <a:solidFill>
                <a:schemeClr val="bg1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" name="Shape 3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44" y="1928808"/>
            <a:ext cx="4747546" cy="22973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377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zh-TW" sz="4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遠端</a:t>
            </a:r>
            <a:r>
              <a:rPr lang="zh-TW" sz="40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連線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一</a:t>
            </a:r>
            <a:r>
              <a:rPr lang="zh-TW" sz="40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部</a:t>
            </a:r>
            <a:r>
              <a:rPr lang="zh-TW" sz="4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曲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/>
          <p:nvPr/>
        </p:nvSpPr>
        <p:spPr>
          <a:xfrm>
            <a:off x="5791200" y="1214428"/>
            <a:ext cx="2819400" cy="462338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帳號綁定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8" name="Shape 418"/>
          <p:cNvSpPr/>
          <p:nvPr/>
        </p:nvSpPr>
        <p:spPr>
          <a:xfrm>
            <a:off x="2971801" y="1214428"/>
            <a:ext cx="3200400" cy="462338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開啟設定精靈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9" name="Shape 419"/>
          <p:cNvSpPr/>
          <p:nvPr/>
        </p:nvSpPr>
        <p:spPr>
          <a:xfrm>
            <a:off x="685800" y="1214428"/>
            <a:ext cx="2667000" cy="462338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註冊QNAP ID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714348" y="2066914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前往</a:t>
            </a:r>
            <a:r>
              <a:rPr 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QTS</a:t>
            </a:r>
            <a:endParaRPr sz="18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714348" y="2828914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點選”myQNAPcloud”</a:t>
            </a:r>
            <a:endParaRPr sz="18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2" name="Shape 422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遠端連線二部曲</a:t>
            </a:r>
            <a:endParaRPr lang="zh-TW" altLang="en-US"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3" name="Shape 423"/>
          <p:cNvSpPr/>
          <p:nvPr/>
        </p:nvSpPr>
        <p:spPr>
          <a:xfrm>
            <a:off x="714348" y="3590914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點選”開始”</a:t>
            </a:r>
            <a:endParaRPr sz="18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24" name="Shape 4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4744" y="1924038"/>
            <a:ext cx="4712653" cy="228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/>
        </p:nvSpPr>
        <p:spPr>
          <a:xfrm>
            <a:off x="5896004" y="1214428"/>
            <a:ext cx="2819400" cy="462338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帳號綁定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0" name="Shape 430"/>
          <p:cNvSpPr/>
          <p:nvPr/>
        </p:nvSpPr>
        <p:spPr>
          <a:xfrm>
            <a:off x="2971801" y="1214428"/>
            <a:ext cx="3200400" cy="462338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開啟設定精靈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1" name="Shape 431"/>
          <p:cNvSpPr/>
          <p:nvPr/>
        </p:nvSpPr>
        <p:spPr>
          <a:xfrm>
            <a:off x="685800" y="1214428"/>
            <a:ext cx="2667000" cy="462338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註冊QNAP ID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2" name="Shape 432"/>
          <p:cNvSpPr/>
          <p:nvPr/>
        </p:nvSpPr>
        <p:spPr>
          <a:xfrm>
            <a:off x="714348" y="2052628"/>
            <a:ext cx="3357586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輸入QNAP ID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3" name="Shape 433"/>
          <p:cNvSpPr/>
          <p:nvPr/>
        </p:nvSpPr>
        <p:spPr>
          <a:xfrm>
            <a:off x="714348" y="2814628"/>
            <a:ext cx="3357586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設定myQNAPcloud裝置名稱</a:t>
            </a:r>
            <a:endParaRPr sz="1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4" name="Shape 434"/>
          <p:cNvSpPr/>
          <p:nvPr/>
        </p:nvSpPr>
        <p:spPr>
          <a:xfrm>
            <a:off x="714348" y="3576628"/>
            <a:ext cx="3357586" cy="609600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zh-TW" sz="18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設定完成!</a:t>
            </a:r>
            <a:endParaRPr sz="1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5" name="Shape 435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zh-TW" sz="4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遠端</a:t>
            </a:r>
            <a:r>
              <a:rPr lang="zh-TW" sz="40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連線</a:t>
            </a:r>
            <a:r>
              <a:rPr lang="zh-TW" altLang="en-US" sz="40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三</a:t>
            </a:r>
            <a:r>
              <a:rPr lang="zh-TW" sz="40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部曲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36" name="Shape 4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3372" y="2000246"/>
            <a:ext cx="4466805" cy="2166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title"/>
          </p:nvPr>
        </p:nvSpPr>
        <p:spPr>
          <a:xfrm>
            <a:off x="1290065" y="71420"/>
            <a:ext cx="7853935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zh-TW" sz="4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趕快用Qfile試試看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2" name="Shape 442"/>
          <p:cNvSpPr/>
          <p:nvPr/>
        </p:nvSpPr>
        <p:spPr>
          <a:xfrm>
            <a:off x="4038600" y="1197225"/>
            <a:ext cx="4495800" cy="462300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連線!!!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3" name="Shape 443"/>
          <p:cNvSpPr/>
          <p:nvPr/>
        </p:nvSpPr>
        <p:spPr>
          <a:xfrm>
            <a:off x="609600" y="1197225"/>
            <a:ext cx="3962400" cy="462300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一次匯入所有NAS連線資訊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4" name="Shape 444"/>
          <p:cNvSpPr/>
          <p:nvPr/>
        </p:nvSpPr>
        <p:spPr>
          <a:xfrm>
            <a:off x="785786" y="2035425"/>
            <a:ext cx="3714776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zh-TW" sz="1800" b="1" i="0" u="none" strike="noStrike" cap="none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點選</a:t>
            </a:r>
            <a:r>
              <a:rPr lang="en-US" altLang="zh-TW" sz="1800" b="1" i="0" u="none" strike="noStrike" cap="none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TW" sz="1800" b="1" dirty="0" smtClean="0">
                <a:solidFill>
                  <a:schemeClr val="bg1">
                    <a:lumMod val="95000"/>
                  </a:schemeClr>
                </a:solidFill>
                <a:ea typeface="微軟正黑體" pitchFamily="34" charset="-120"/>
                <a:cs typeface="Arial"/>
              </a:rPr>
              <a:t>”</a:t>
            </a:r>
            <a:r>
              <a:rPr lang="zh-TW" sz="1800" b="1" i="0" u="none" strike="noStrike" cap="none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加入</a:t>
            </a:r>
            <a:r>
              <a:rPr lang="zh-TW" sz="1800" b="1" i="0" u="none" strike="noStrike" cap="none" dirty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NA</a:t>
            </a:r>
            <a:r>
              <a:rPr lang="zh-TW" sz="1800" b="1" i="0" u="none" strike="noStrike" cap="none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S</a:t>
            </a:r>
            <a:r>
              <a:rPr lang="en-US" altLang="zh-TW" sz="1800" b="1" dirty="0" smtClean="0">
                <a:solidFill>
                  <a:schemeClr val="bg1">
                    <a:lumMod val="95000"/>
                  </a:schemeClr>
                </a:solidFill>
                <a:ea typeface="微軟正黑體" pitchFamily="34" charset="-120"/>
                <a:cs typeface="Arial"/>
              </a:rPr>
              <a:t> ”</a:t>
            </a:r>
            <a:endParaRPr sz="1800" b="1" dirty="0">
              <a:solidFill>
                <a:schemeClr val="bg1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5" name="Shape 445"/>
          <p:cNvSpPr/>
          <p:nvPr/>
        </p:nvSpPr>
        <p:spPr>
          <a:xfrm>
            <a:off x="785786" y="2797425"/>
            <a:ext cx="3714776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None/>
            </a:pPr>
            <a:r>
              <a:rPr lang="zh-TW" sz="1800" b="1" i="0" u="none" strike="noStrike" cap="none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登入</a:t>
            </a:r>
            <a:r>
              <a:rPr lang="zh-TW" sz="1800" b="1" i="0" u="none" strike="noStrike" cap="none" dirty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QNAP ID</a:t>
            </a:r>
            <a:endParaRPr sz="1800" b="1" dirty="0">
              <a:solidFill>
                <a:schemeClr val="bg1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6" name="Shape 446"/>
          <p:cNvSpPr/>
          <p:nvPr/>
        </p:nvSpPr>
        <p:spPr>
          <a:xfrm>
            <a:off x="785786" y="3635625"/>
            <a:ext cx="3714776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None/>
            </a:pPr>
            <a:r>
              <a:rPr lang="zh-TW" sz="1800" b="1" i="0" u="none" strike="noStrike" cap="none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匯入</a:t>
            </a:r>
            <a:r>
              <a:rPr lang="zh-TW" sz="1800" b="1" i="0" u="none" strike="noStrike" cap="none" dirty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連線資訊成功!!!</a:t>
            </a:r>
            <a:endParaRPr sz="1800" b="1" dirty="0">
              <a:solidFill>
                <a:schemeClr val="bg1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47" name="Shape 4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7148" y="1857370"/>
            <a:ext cx="1371000" cy="243840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48" name="Shape 4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6807" y="1857220"/>
            <a:ext cx="1371000" cy="243870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Shape 145"/>
          <p:cNvSpPr/>
          <p:nvPr/>
        </p:nvSpPr>
        <p:spPr>
          <a:xfrm>
            <a:off x="1000101" y="2143122"/>
            <a:ext cx="388578" cy="4015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46"/>
          <p:cNvSpPr txBox="1"/>
          <p:nvPr/>
        </p:nvSpPr>
        <p:spPr>
          <a:xfrm>
            <a:off x="1010628" y="2143122"/>
            <a:ext cx="363445" cy="404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16" name="Shape 145"/>
          <p:cNvSpPr/>
          <p:nvPr/>
        </p:nvSpPr>
        <p:spPr>
          <a:xfrm>
            <a:off x="1000100" y="2913301"/>
            <a:ext cx="388578" cy="4015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46"/>
          <p:cNvSpPr txBox="1"/>
          <p:nvPr/>
        </p:nvSpPr>
        <p:spPr>
          <a:xfrm>
            <a:off x="1010627" y="2913301"/>
            <a:ext cx="363445" cy="404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"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45"/>
          <p:cNvSpPr/>
          <p:nvPr/>
        </p:nvSpPr>
        <p:spPr>
          <a:xfrm>
            <a:off x="1000100" y="3746288"/>
            <a:ext cx="388578" cy="4015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46"/>
          <p:cNvSpPr txBox="1"/>
          <p:nvPr/>
        </p:nvSpPr>
        <p:spPr>
          <a:xfrm>
            <a:off x="1010627" y="3746288"/>
            <a:ext cx="363445" cy="404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"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285852" y="-18"/>
            <a:ext cx="7858148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zh-TW" sz="4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趕快用Qfile試試看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4100150" y="1167900"/>
            <a:ext cx="4495800" cy="462300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連線!!!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5" name="Shape 455"/>
          <p:cNvSpPr/>
          <p:nvPr/>
        </p:nvSpPr>
        <p:spPr>
          <a:xfrm>
            <a:off x="671150" y="1167900"/>
            <a:ext cx="3962400" cy="462300"/>
          </a:xfrm>
          <a:prstGeom prst="homePlate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一次匯入所有NAS連線資訊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3338150" y="2310900"/>
            <a:ext cx="2590800" cy="152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自動</a:t>
            </a:r>
            <a:r>
              <a:rPr lang="zh-TW" sz="1600" b="1" i="0" u="none" strike="noStrike" cap="none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搜尋</a:t>
            </a:r>
            <a:endParaRPr lang="en-US" altLang="zh-TW" sz="1600" b="1" i="0" u="none" strike="noStrike" cap="none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600" b="1" i="0" u="none" strike="noStrike" cap="none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最佳</a:t>
            </a:r>
            <a:r>
              <a:rPr lang="zh-TW" sz="16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連線方式</a:t>
            </a:r>
            <a:endParaRPr sz="1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57" name="Shape 4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6094" y="1777500"/>
            <a:ext cx="1371000" cy="24384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58" name="Shape 4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9994" y="1777500"/>
            <a:ext cx="1371000" cy="24384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title"/>
          </p:nvPr>
        </p:nvSpPr>
        <p:spPr>
          <a:xfrm>
            <a:off x="1285852" y="142858"/>
            <a:ext cx="7858148" cy="7216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zh-TW" sz="4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IFTTT也通！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66" name="Shape 466"/>
          <p:cNvPicPr preferRelativeResize="0"/>
          <p:nvPr/>
        </p:nvPicPr>
        <p:blipFill>
          <a:blip r:embed="rId3">
            <a:alphaModFix/>
          </a:blip>
          <a:srcRect l="1716" b="2500"/>
          <a:stretch>
            <a:fillRect/>
          </a:stretch>
        </p:blipFill>
        <p:spPr>
          <a:xfrm>
            <a:off x="4214810" y="1324436"/>
            <a:ext cx="4091142" cy="27860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群組 7"/>
          <p:cNvGrpSpPr/>
          <p:nvPr/>
        </p:nvGrpSpPr>
        <p:grpSpPr>
          <a:xfrm>
            <a:off x="714348" y="1285866"/>
            <a:ext cx="3214710" cy="2818950"/>
            <a:chOff x="1109658" y="1285866"/>
            <a:chExt cx="2819400" cy="2818950"/>
          </a:xfrm>
        </p:grpSpPr>
        <p:sp>
          <p:nvSpPr>
            <p:cNvPr id="467" name="Shape 467"/>
            <p:cNvSpPr/>
            <p:nvPr/>
          </p:nvSpPr>
          <p:spPr>
            <a:xfrm>
              <a:off x="1109658" y="1285866"/>
              <a:ext cx="2819400" cy="60960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243E"/>
                </a:buClr>
                <a:buSzPts val="1600"/>
                <a:buFont typeface="Arial"/>
                <a:buNone/>
              </a:pPr>
              <a:r>
                <a:rPr lang="zh-TW" sz="18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開啟IFTTT Agent</a:t>
              </a:r>
              <a:endParaRPr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68" name="Shape 468"/>
            <p:cNvSpPr/>
            <p:nvPr/>
          </p:nvSpPr>
          <p:spPr>
            <a:xfrm>
              <a:off x="1109658" y="2022316"/>
              <a:ext cx="2819400" cy="60960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243E"/>
                </a:buClr>
                <a:buSzPts val="1600"/>
                <a:buFont typeface="Arial"/>
                <a:buNone/>
              </a:pPr>
              <a:r>
                <a:rPr lang="zh-TW" sz="18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登入IFTTT 帳號並選擇裝置</a:t>
              </a:r>
              <a:endParaRPr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69" name="Shape 469"/>
            <p:cNvSpPr/>
            <p:nvPr/>
          </p:nvSpPr>
          <p:spPr>
            <a:xfrm>
              <a:off x="1109658" y="2758766"/>
              <a:ext cx="2819400" cy="60960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243E"/>
                </a:buClr>
                <a:buSzPts val="1600"/>
                <a:buFont typeface="Arial"/>
                <a:buNone/>
              </a:pPr>
              <a:r>
                <a:rPr lang="zh-TW" sz="18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選擇IFTTT Applet</a:t>
              </a:r>
              <a:endParaRPr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70" name="Shape 470"/>
            <p:cNvSpPr/>
            <p:nvPr/>
          </p:nvSpPr>
          <p:spPr>
            <a:xfrm>
              <a:off x="1109658" y="3495216"/>
              <a:ext cx="2819400" cy="60960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243E"/>
                </a:buClr>
                <a:buSzPts val="1600"/>
                <a:buFont typeface="Arial"/>
                <a:buNone/>
              </a:pPr>
              <a:r>
                <a:rPr lang="zh-TW" sz="18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完成!</a:t>
              </a:r>
              <a:endParaRPr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圓角矩形 56"/>
          <p:cNvSpPr/>
          <p:nvPr/>
        </p:nvSpPr>
        <p:spPr>
          <a:xfrm>
            <a:off x="6444182" y="1500180"/>
            <a:ext cx="2485536" cy="3143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圓角矩形 55"/>
          <p:cNvSpPr/>
          <p:nvPr/>
        </p:nvSpPr>
        <p:spPr>
          <a:xfrm>
            <a:off x="3755204" y="1500180"/>
            <a:ext cx="2571768" cy="32147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圓角矩形 53"/>
          <p:cNvSpPr/>
          <p:nvPr/>
        </p:nvSpPr>
        <p:spPr>
          <a:xfrm>
            <a:off x="421894" y="1500180"/>
            <a:ext cx="2857520" cy="32147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Shape 67"/>
          <p:cNvSpPr/>
          <p:nvPr/>
        </p:nvSpPr>
        <p:spPr>
          <a:xfrm>
            <a:off x="1285852" y="142850"/>
            <a:ext cx="7858180" cy="714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安全連線、輕鬆管理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8" name="Shape 68"/>
          <p:cNvSpPr/>
          <p:nvPr/>
        </p:nvSpPr>
        <p:spPr>
          <a:xfrm>
            <a:off x="642910" y="1643056"/>
            <a:ext cx="2484900" cy="571504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支援各式裝置遠端連線</a:t>
            </a:r>
            <a:endParaRPr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6626400" y="1643056"/>
            <a:ext cx="2160442" cy="647344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彈性的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連線方式</a:t>
            </a:r>
          </a:p>
          <a:p>
            <a:pPr lvl="0" algn="ctr">
              <a:buClr>
                <a:srgbClr val="000000"/>
              </a:buClr>
              <a:buSzPts val="2400"/>
            </a:pP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(NAS Client)</a:t>
            </a:r>
            <a:endParaRPr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4013800" y="1643056"/>
            <a:ext cx="2099400" cy="586344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讓您連上一切的核心伺</a:t>
            </a:r>
          </a:p>
          <a:p>
            <a:pPr lvl="0" algn="ctr">
              <a:buClr>
                <a:srgbClr val="000000"/>
              </a:buClr>
              <a:buSzPts val="2400"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服器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(Cloud Server)</a:t>
            </a:r>
            <a:endParaRPr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6772266" y="1785932"/>
            <a:ext cx="1871700" cy="428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6653725" y="2986856"/>
            <a:ext cx="775795" cy="4287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DDNS</a:t>
            </a:r>
            <a:endParaRPr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76" name="Shape 76"/>
          <p:cNvSpPr/>
          <p:nvPr/>
        </p:nvSpPr>
        <p:spPr>
          <a:xfrm>
            <a:off x="7500958" y="2986856"/>
            <a:ext cx="1285884" cy="4287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自動</a:t>
            </a:r>
            <a:r>
              <a:rPr 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設定</a:t>
            </a:r>
            <a:endParaRPr lang="en-US" altLang="zh-TW" sz="1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路由器</a:t>
            </a:r>
            <a:endParaRPr sz="12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77" name="Shape 77"/>
          <p:cNvSpPr/>
          <p:nvPr/>
        </p:nvSpPr>
        <p:spPr>
          <a:xfrm rot="5400000">
            <a:off x="1700725" y="1382575"/>
            <a:ext cx="357300" cy="2454000"/>
          </a:xfrm>
          <a:prstGeom prst="roundRect">
            <a:avLst>
              <a:gd name="adj" fmla="val 24796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78" name="Shape 78"/>
          <p:cNvSpPr/>
          <p:nvPr/>
        </p:nvSpPr>
        <p:spPr>
          <a:xfrm>
            <a:off x="822694" y="2430925"/>
            <a:ext cx="1106100" cy="35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瀏覽器</a:t>
            </a:r>
            <a:endParaRPr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6657072" y="2428802"/>
            <a:ext cx="2129769" cy="4287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NAS</a:t>
            </a:r>
            <a:endParaRPr sz="16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6632824" y="3571810"/>
            <a:ext cx="2129769" cy="4287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      </a:t>
            </a:r>
            <a:r>
              <a:rPr 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CloudLink</a:t>
            </a:r>
            <a:endParaRPr sz="16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6635193" y="4071948"/>
            <a:ext cx="2129769" cy="4287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SmartURL</a:t>
            </a:r>
            <a:endParaRPr sz="16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80" name="Shape 80" descr="Image result for firefox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800" y="2459776"/>
            <a:ext cx="306800" cy="30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 descr="Related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477" y="2420575"/>
            <a:ext cx="357201" cy="3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/>
          <p:nvPr/>
        </p:nvSpPr>
        <p:spPr>
          <a:xfrm rot="5400000">
            <a:off x="1258375" y="2262556"/>
            <a:ext cx="1251000" cy="2445000"/>
          </a:xfrm>
          <a:prstGeom prst="roundRect">
            <a:avLst>
              <a:gd name="adj" fmla="val 9613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880775" y="2877600"/>
            <a:ext cx="1106100" cy="35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行動裝置</a:t>
            </a:r>
            <a:endParaRPr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84" name="Shape 84" descr="Image result for cloudlink icon 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6578" y="3605640"/>
            <a:ext cx="362018" cy="36205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/>
          <p:nvPr/>
        </p:nvSpPr>
        <p:spPr>
          <a:xfrm rot="5400000">
            <a:off x="2202721" y="2201248"/>
            <a:ext cx="239451" cy="787306"/>
          </a:xfrm>
          <a:prstGeom prst="roundRect">
            <a:avLst>
              <a:gd name="adj" fmla="val 24796"/>
            </a:avLst>
          </a:prstGeom>
          <a:solidFill>
            <a:schemeClr val="accent6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2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2071669" y="2482675"/>
            <a:ext cx="561925" cy="23195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QTS</a:t>
            </a:r>
            <a:endParaRPr sz="12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88" name="Shape 88"/>
          <p:cNvSpPr/>
          <p:nvPr/>
        </p:nvSpPr>
        <p:spPr>
          <a:xfrm rot="5400000">
            <a:off x="1719187" y="3133525"/>
            <a:ext cx="357300" cy="2454000"/>
          </a:xfrm>
          <a:prstGeom prst="roundRect">
            <a:avLst>
              <a:gd name="adj" fmla="val 24796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880775" y="4181875"/>
            <a:ext cx="973500" cy="35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電腦</a:t>
            </a:r>
            <a:endParaRPr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91" name="Shape 91"/>
          <p:cNvSpPr/>
          <p:nvPr/>
        </p:nvSpPr>
        <p:spPr>
          <a:xfrm rot="5400000">
            <a:off x="2431321" y="3969898"/>
            <a:ext cx="239451" cy="787306"/>
          </a:xfrm>
          <a:prstGeom prst="roundRect">
            <a:avLst>
              <a:gd name="adj" fmla="val 24796"/>
            </a:avLst>
          </a:prstGeom>
          <a:solidFill>
            <a:schemeClr val="accent6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2232908" y="4243825"/>
            <a:ext cx="685800" cy="23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Qsync</a:t>
            </a:r>
            <a:endParaRPr sz="12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93" name="Shape 93"/>
          <p:cNvSpPr/>
          <p:nvPr/>
        </p:nvSpPr>
        <p:spPr>
          <a:xfrm>
            <a:off x="3240079" y="2714626"/>
            <a:ext cx="571504" cy="366265"/>
          </a:xfrm>
          <a:prstGeom prst="rightArrow">
            <a:avLst>
              <a:gd name="adj1" fmla="val 50000"/>
              <a:gd name="adj2" fmla="val 50000"/>
            </a:avLst>
          </a:prstGeom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95" name="Shape 95"/>
          <p:cNvCxnSpPr/>
          <p:nvPr/>
        </p:nvCxnSpPr>
        <p:spPr>
          <a:xfrm rot="10800000" flipH="1">
            <a:off x="6203425" y="3316125"/>
            <a:ext cx="334800" cy="57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ysDash"/>
            <a:round/>
            <a:headEnd type="none" w="lg" len="lg"/>
            <a:tailEnd type="none" w="lg" len="lg"/>
          </a:ln>
        </p:spPr>
      </p:cxnSp>
      <p:grpSp>
        <p:nvGrpSpPr>
          <p:cNvPr id="122" name="群組 121"/>
          <p:cNvGrpSpPr/>
          <p:nvPr/>
        </p:nvGrpSpPr>
        <p:grpSpPr>
          <a:xfrm>
            <a:off x="1071538" y="3171174"/>
            <a:ext cx="1695942" cy="846293"/>
            <a:chOff x="1018670" y="3171174"/>
            <a:chExt cx="1878569" cy="937426"/>
          </a:xfrm>
        </p:grpSpPr>
        <p:pic>
          <p:nvPicPr>
            <p:cNvPr id="96" name="Shape 9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18675" y="3177950"/>
              <a:ext cx="428700" cy="428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100" name="Shape 10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500494" y="3177950"/>
              <a:ext cx="428700" cy="428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101" name="Shape 10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982324" y="3171174"/>
              <a:ext cx="428700" cy="428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102" name="Shape 10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468539" y="3171176"/>
              <a:ext cx="428700" cy="428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103" name="Shape 10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18670" y="3679900"/>
              <a:ext cx="428700" cy="428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</p:grpSp>
      <p:sp>
        <p:nvSpPr>
          <p:cNvPr id="104" name="Shape 104"/>
          <p:cNvSpPr/>
          <p:nvPr/>
        </p:nvSpPr>
        <p:spPr>
          <a:xfrm>
            <a:off x="4038949" y="3763308"/>
            <a:ext cx="2042700" cy="3573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帳號安全機制</a:t>
            </a:r>
            <a:endParaRPr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1285852" y="3714758"/>
            <a:ext cx="1500198" cy="3571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……….</a:t>
            </a:r>
            <a:r>
              <a:rPr 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其他</a:t>
            </a:r>
            <a:endParaRPr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106" name="Shape 10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72628" y="4181873"/>
            <a:ext cx="368400" cy="3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/>
          <p:nvPr/>
        </p:nvSpPr>
        <p:spPr>
          <a:xfrm>
            <a:off x="4046533" y="4216210"/>
            <a:ext cx="2042700" cy="3573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即時雲服務連線狀態</a:t>
            </a:r>
            <a:endParaRPr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4016749" y="2857502"/>
            <a:ext cx="2042700" cy="3573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雲端初始安裝</a:t>
            </a:r>
            <a:endParaRPr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4025897" y="2331774"/>
            <a:ext cx="2042700" cy="454289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ID </a:t>
            </a:r>
            <a:r>
              <a:rPr 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雲端</a:t>
            </a:r>
            <a:endPara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服務</a:t>
            </a:r>
            <a:r>
              <a:rPr 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帳號中心</a:t>
            </a:r>
            <a:endParaRPr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4038949" y="3310405"/>
            <a:ext cx="2042700" cy="3573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一個介面管理多台NAS</a:t>
            </a:r>
            <a:endParaRPr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12" name="Shape 145"/>
          <p:cNvSpPr/>
          <p:nvPr/>
        </p:nvSpPr>
        <p:spPr>
          <a:xfrm>
            <a:off x="6429388" y="1714494"/>
            <a:ext cx="357190" cy="36909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146"/>
          <p:cNvSpPr txBox="1"/>
          <p:nvPr/>
        </p:nvSpPr>
        <p:spPr>
          <a:xfrm>
            <a:off x="6485657" y="1712422"/>
            <a:ext cx="242185" cy="2694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0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"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45"/>
          <p:cNvSpPr/>
          <p:nvPr/>
        </p:nvSpPr>
        <p:spPr>
          <a:xfrm>
            <a:off x="3786182" y="1714494"/>
            <a:ext cx="357190" cy="36909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46"/>
          <p:cNvSpPr txBox="1"/>
          <p:nvPr/>
        </p:nvSpPr>
        <p:spPr>
          <a:xfrm>
            <a:off x="3850918" y="1698311"/>
            <a:ext cx="242185" cy="2694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0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"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Shape 145"/>
          <p:cNvSpPr/>
          <p:nvPr/>
        </p:nvSpPr>
        <p:spPr>
          <a:xfrm>
            <a:off x="500034" y="1714494"/>
            <a:ext cx="357190" cy="36909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46"/>
          <p:cNvSpPr txBox="1"/>
          <p:nvPr/>
        </p:nvSpPr>
        <p:spPr>
          <a:xfrm>
            <a:off x="550659" y="1698311"/>
            <a:ext cx="242185" cy="2694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0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en"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Shape 971"/>
          <p:cNvSpPr/>
          <p:nvPr/>
        </p:nvSpPr>
        <p:spPr>
          <a:xfrm>
            <a:off x="785786" y="2928940"/>
            <a:ext cx="185271" cy="32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99" y="105648"/>
                </a:moveTo>
                <a:cubicBezTo>
                  <a:pt x="55224" y="105648"/>
                  <a:pt x="51353" y="107884"/>
                  <a:pt x="51353" y="110644"/>
                </a:cubicBezTo>
                <a:cubicBezTo>
                  <a:pt x="51353" y="113403"/>
                  <a:pt x="55224" y="115640"/>
                  <a:pt x="59999" y="115640"/>
                </a:cubicBezTo>
                <a:cubicBezTo>
                  <a:pt x="64775" y="115640"/>
                  <a:pt x="68646" y="113403"/>
                  <a:pt x="68646" y="110644"/>
                </a:cubicBezTo>
                <a:cubicBezTo>
                  <a:pt x="68646" y="107884"/>
                  <a:pt x="64775" y="105648"/>
                  <a:pt x="59999" y="105648"/>
                </a:cubicBezTo>
                <a:close/>
                <a:moveTo>
                  <a:pt x="9230" y="11966"/>
                </a:moveTo>
                <a:lnTo>
                  <a:pt x="9230" y="99976"/>
                </a:lnTo>
                <a:lnTo>
                  <a:pt x="110769" y="99976"/>
                </a:lnTo>
                <a:lnTo>
                  <a:pt x="110769" y="11966"/>
                </a:lnTo>
                <a:close/>
                <a:moveTo>
                  <a:pt x="46155" y="3965"/>
                </a:moveTo>
                <a:cubicBezTo>
                  <a:pt x="44243" y="3965"/>
                  <a:pt x="42694" y="4861"/>
                  <a:pt x="42694" y="5965"/>
                </a:cubicBezTo>
                <a:cubicBezTo>
                  <a:pt x="42694" y="7070"/>
                  <a:pt x="44243" y="7965"/>
                  <a:pt x="46155" y="7965"/>
                </a:cubicBezTo>
                <a:lnTo>
                  <a:pt x="73844" y="7965"/>
                </a:lnTo>
                <a:cubicBezTo>
                  <a:pt x="75756" y="7965"/>
                  <a:pt x="77305" y="7070"/>
                  <a:pt x="77305" y="5965"/>
                </a:cubicBezTo>
                <a:cubicBezTo>
                  <a:pt x="77305" y="4861"/>
                  <a:pt x="75756" y="3965"/>
                  <a:pt x="73844" y="3965"/>
                </a:cubicBezTo>
                <a:close/>
                <a:moveTo>
                  <a:pt x="20000" y="0"/>
                </a:moveTo>
                <a:lnTo>
                  <a:pt x="99999" y="0"/>
                </a:lnTo>
                <a:cubicBezTo>
                  <a:pt x="111045" y="0"/>
                  <a:pt x="119999" y="5174"/>
                  <a:pt x="119999" y="11557"/>
                </a:cubicBezTo>
                <a:lnTo>
                  <a:pt x="119999" y="108442"/>
                </a:lnTo>
                <a:cubicBezTo>
                  <a:pt x="119999" y="114825"/>
                  <a:pt x="111045" y="120000"/>
                  <a:pt x="99999" y="120000"/>
                </a:cubicBezTo>
                <a:lnTo>
                  <a:pt x="20000" y="120000"/>
                </a:lnTo>
                <a:cubicBezTo>
                  <a:pt x="8954" y="120000"/>
                  <a:pt x="0" y="114825"/>
                  <a:pt x="0" y="108442"/>
                </a:cubicBezTo>
                <a:lnTo>
                  <a:pt x="0" y="11557"/>
                </a:lnTo>
                <a:cubicBezTo>
                  <a:pt x="0" y="5174"/>
                  <a:pt x="8954" y="0"/>
                  <a:pt x="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972"/>
          <p:cNvSpPr/>
          <p:nvPr/>
        </p:nvSpPr>
        <p:spPr>
          <a:xfrm>
            <a:off x="785786" y="4237710"/>
            <a:ext cx="335348" cy="26644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644" y="84564"/>
                </a:moveTo>
                <a:cubicBezTo>
                  <a:pt x="87539" y="84564"/>
                  <a:pt x="86644" y="85691"/>
                  <a:pt x="86644" y="87082"/>
                </a:cubicBezTo>
                <a:cubicBezTo>
                  <a:pt x="86644" y="88472"/>
                  <a:pt x="87539" y="89599"/>
                  <a:pt x="88644" y="89599"/>
                </a:cubicBezTo>
                <a:lnTo>
                  <a:pt x="95311" y="89599"/>
                </a:lnTo>
                <a:cubicBezTo>
                  <a:pt x="96415" y="89599"/>
                  <a:pt x="97311" y="88472"/>
                  <a:pt x="97311" y="87082"/>
                </a:cubicBezTo>
                <a:cubicBezTo>
                  <a:pt x="97311" y="85691"/>
                  <a:pt x="96415" y="84564"/>
                  <a:pt x="95311" y="84564"/>
                </a:cubicBezTo>
                <a:close/>
                <a:moveTo>
                  <a:pt x="6420" y="84564"/>
                </a:moveTo>
                <a:cubicBezTo>
                  <a:pt x="5315" y="84564"/>
                  <a:pt x="4420" y="85691"/>
                  <a:pt x="4420" y="87082"/>
                </a:cubicBezTo>
                <a:cubicBezTo>
                  <a:pt x="4420" y="88472"/>
                  <a:pt x="5315" y="89599"/>
                  <a:pt x="6420" y="89599"/>
                </a:cubicBezTo>
                <a:lnTo>
                  <a:pt x="13086" y="89599"/>
                </a:lnTo>
                <a:cubicBezTo>
                  <a:pt x="14191" y="89599"/>
                  <a:pt x="15086" y="88472"/>
                  <a:pt x="15086" y="87082"/>
                </a:cubicBezTo>
                <a:cubicBezTo>
                  <a:pt x="15086" y="85691"/>
                  <a:pt x="14191" y="84564"/>
                  <a:pt x="13086" y="84564"/>
                </a:cubicBezTo>
                <a:close/>
                <a:moveTo>
                  <a:pt x="108648" y="83725"/>
                </a:moveTo>
                <a:cubicBezTo>
                  <a:pt x="107175" y="83725"/>
                  <a:pt x="105981" y="85228"/>
                  <a:pt x="105981" y="87082"/>
                </a:cubicBezTo>
                <a:cubicBezTo>
                  <a:pt x="105981" y="88935"/>
                  <a:pt x="107175" y="90438"/>
                  <a:pt x="108648" y="90438"/>
                </a:cubicBezTo>
                <a:cubicBezTo>
                  <a:pt x="110120" y="90438"/>
                  <a:pt x="111314" y="88935"/>
                  <a:pt x="111314" y="87082"/>
                </a:cubicBezTo>
                <a:cubicBezTo>
                  <a:pt x="111314" y="85228"/>
                  <a:pt x="110120" y="83725"/>
                  <a:pt x="108648" y="83725"/>
                </a:cubicBezTo>
                <a:close/>
                <a:moveTo>
                  <a:pt x="4420" y="5727"/>
                </a:moveTo>
                <a:lnTo>
                  <a:pt x="4420" y="80560"/>
                </a:lnTo>
                <a:lnTo>
                  <a:pt x="115579" y="80560"/>
                </a:lnTo>
                <a:lnTo>
                  <a:pt x="115579" y="5727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93987"/>
                </a:lnTo>
                <a:lnTo>
                  <a:pt x="67114" y="93987"/>
                </a:lnTo>
                <a:lnTo>
                  <a:pt x="68781" y="108155"/>
                </a:lnTo>
                <a:lnTo>
                  <a:pt x="87301" y="108155"/>
                </a:lnTo>
                <a:cubicBezTo>
                  <a:pt x="89900" y="108155"/>
                  <a:pt x="92006" y="110807"/>
                  <a:pt x="92006" y="114077"/>
                </a:cubicBezTo>
                <a:lnTo>
                  <a:pt x="92006" y="120000"/>
                </a:lnTo>
                <a:lnTo>
                  <a:pt x="27999" y="120000"/>
                </a:lnTo>
                <a:lnTo>
                  <a:pt x="27999" y="114077"/>
                </a:lnTo>
                <a:cubicBezTo>
                  <a:pt x="27999" y="110807"/>
                  <a:pt x="30106" y="108155"/>
                  <a:pt x="32705" y="108155"/>
                </a:cubicBezTo>
                <a:lnTo>
                  <a:pt x="51218" y="108155"/>
                </a:lnTo>
                <a:lnTo>
                  <a:pt x="52886" y="93987"/>
                </a:lnTo>
                <a:lnTo>
                  <a:pt x="0" y="93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69"/>
          <p:cNvSpPr/>
          <p:nvPr/>
        </p:nvSpPr>
        <p:spPr>
          <a:xfrm>
            <a:off x="500034" y="928676"/>
            <a:ext cx="8501122" cy="4623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400" b="1" dirty="0" err="1" smtClean="0">
                <a:solidFill>
                  <a:srgbClr val="FFFFFF"/>
                </a:solidFill>
                <a:ea typeface="微軟正黑體" pitchFamily="34" charset="-120"/>
                <a:cs typeface="Arial"/>
              </a:rPr>
              <a:t>myQNAPcloud</a:t>
            </a:r>
            <a:r>
              <a:rPr lang="en-US" altLang="zh-TW" sz="24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</a:rPr>
              <a:t>  </a:t>
            </a:r>
            <a:r>
              <a:rPr lang="zh-TW" altLang="en-US" sz="24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</a:rPr>
              <a:t>雲服務架構</a:t>
            </a:r>
            <a:endParaRPr lang="zh-TW" altLang="en-US" sz="24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/>
            </a:endParaRPr>
          </a:p>
        </p:txBody>
      </p:sp>
      <p:sp>
        <p:nvSpPr>
          <p:cNvPr id="61" name="Shape 93"/>
          <p:cNvSpPr/>
          <p:nvPr/>
        </p:nvSpPr>
        <p:spPr>
          <a:xfrm rot="10800000">
            <a:off x="3214678" y="3071816"/>
            <a:ext cx="571504" cy="366265"/>
          </a:xfrm>
          <a:prstGeom prst="rightArrow">
            <a:avLst>
              <a:gd name="adj1" fmla="val 50000"/>
              <a:gd name="adj2" fmla="val 50000"/>
            </a:avLst>
          </a:prstGeom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52000" cy="5147999"/>
          </a:xfrm>
          <a:prstGeom prst="rect">
            <a:avLst/>
          </a:prstGeom>
        </p:spPr>
      </p:pic>
      <p:sp>
        <p:nvSpPr>
          <p:cNvPr id="476" name="Shape 476"/>
          <p:cNvSpPr txBox="1">
            <a:spLocks noGrp="1"/>
          </p:cNvSpPr>
          <p:nvPr>
            <p:ph type="title"/>
          </p:nvPr>
        </p:nvSpPr>
        <p:spPr>
          <a:xfrm>
            <a:off x="928662" y="2071684"/>
            <a:ext cx="3357586" cy="785818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>
                <a:solidFill>
                  <a:schemeClr val="bg1"/>
                </a:solidFill>
              </a:rPr>
              <a:t>DEMO</a:t>
            </a:r>
            <a:endParaRPr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/>
        </p:nvSpPr>
        <p:spPr>
          <a:xfrm>
            <a:off x="1285852" y="142858"/>
            <a:ext cx="7858148" cy="714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zh-TW" sz="4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雲服務</a:t>
            </a:r>
            <a:r>
              <a:rPr lang="zh-TW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優勢分析</a:t>
            </a:r>
            <a:endParaRPr sz="40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graphicFrame>
        <p:nvGraphicFramePr>
          <p:cNvPr id="11" name="Shape 482"/>
          <p:cNvGraphicFramePr/>
          <p:nvPr/>
        </p:nvGraphicFramePr>
        <p:xfrm>
          <a:off x="571472" y="1194198"/>
          <a:ext cx="8007475" cy="3259463"/>
        </p:xfrm>
        <a:graphic>
          <a:graphicData uri="http://schemas.openxmlformats.org/drawingml/2006/table">
            <a:tbl>
              <a:tblPr firstRow="1" bandRow="1">
                <a:noFill/>
                <a:tableStyleId>{643AF748-3D66-42D9-88ED-F1AE239DB1AB}</a:tableStyleId>
              </a:tblPr>
              <a:tblGrid>
                <a:gridCol w="1443577"/>
                <a:gridCol w="4071966"/>
                <a:gridCol w="2491932"/>
              </a:tblGrid>
              <a:tr h="4202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latin typeface="微軟正黑體" pitchFamily="34" charset="-120"/>
                          <a:ea typeface="微軟正黑體" pitchFamily="34" charset="-120"/>
                        </a:rPr>
                        <a:t>分類</a:t>
                      </a:r>
                      <a:endParaRPr sz="1400" u="none" strike="noStrike" cap="none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2000" dirty="0" smtClean="0">
                          <a:solidFill>
                            <a:srgbClr val="FFFF00"/>
                          </a:solidFill>
                          <a:latin typeface="+mn-lt"/>
                          <a:ea typeface="微軟正黑體" pitchFamily="34" charset="-120"/>
                        </a:rPr>
                        <a:t>QNAP</a:t>
                      </a:r>
                      <a:r>
                        <a:rPr lang="en-US" altLang="zh-TW" baseline="0" dirty="0" smtClean="0">
                          <a:solidFill>
                            <a:srgbClr val="FFFF00"/>
                          </a:solidFill>
                          <a:latin typeface="+mn-lt"/>
                          <a:ea typeface="微軟正黑體" pitchFamily="34" charset="-120"/>
                        </a:rPr>
                        <a:t>  </a:t>
                      </a:r>
                      <a:r>
                        <a:rPr lang="zh-TW" sz="1400" u="none" strike="noStrike" cap="none" dirty="0" smtClean="0">
                          <a:solidFill>
                            <a:srgbClr val="FFFF00"/>
                          </a:solidFill>
                          <a:latin typeface="+mn-lt"/>
                          <a:ea typeface="微軟正黑體" pitchFamily="34" charset="-120"/>
                        </a:rPr>
                        <a:t>myQNAPcloud</a:t>
                      </a:r>
                      <a:endParaRPr sz="1400" u="none" strike="noStrike" cap="none" dirty="0">
                        <a:solidFill>
                          <a:srgbClr val="FFFF0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 dirty="0" smtClean="0">
                          <a:latin typeface="+mn-lt"/>
                          <a:ea typeface="微軟正黑體" pitchFamily="34" charset="-120"/>
                        </a:rPr>
                        <a:t>Synology</a:t>
                      </a:r>
                      <a:r>
                        <a:rPr lang="en-US" altLang="zh-TW" sz="1400" u="none" strike="noStrike" cap="none" baseline="0" dirty="0" smtClean="0">
                          <a:latin typeface="+mn-lt"/>
                          <a:ea typeface="微軟正黑體" pitchFamily="34" charset="-120"/>
                        </a:rPr>
                        <a:t>  </a:t>
                      </a:r>
                      <a:r>
                        <a:rPr lang="zh-TW" dirty="0" smtClean="0">
                          <a:latin typeface="+mn-lt"/>
                          <a:ea typeface="微軟正黑體" pitchFamily="34" charset="-120"/>
                        </a:rPr>
                        <a:t>QuickConnect</a:t>
                      </a:r>
                      <a:endParaRPr dirty="0">
                        <a:latin typeface="+mn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528638">
                <a:tc row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NAS</a:t>
                      </a:r>
                      <a:r>
                        <a:rPr 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與檔案</a:t>
                      </a:r>
                      <a:endParaRPr lang="en-US" altLang="zh-TW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管理</a:t>
                      </a:r>
                      <a:endParaRPr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完整</a:t>
                      </a:r>
                      <a:r>
                        <a:rPr 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規範</a:t>
                      </a:r>
                      <a:r>
                        <a:rPr lang="zh-TW" altLang="en-US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雲端帳戶</a:t>
                      </a:r>
                      <a:r>
                        <a:rPr 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隱私</a:t>
                      </a: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權限</a:t>
                      </a:r>
                      <a:b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(公開、私人、自訂)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400" b="1" u="none" strike="noStrike" cap="non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無法透過雲端帳戶管理存取權限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4209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可瀏覽完整檔案目錄，管理分享一次到位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不支援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518561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可查看多台NAS</a:t>
                      </a:r>
                      <a:r>
                        <a:rPr 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的</a:t>
                      </a:r>
                      <a:endParaRPr lang="en-US" altLang="zh-TW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所有</a:t>
                      </a: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連線方式、韌體版本、連線狀態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可</a:t>
                      </a:r>
                      <a:r>
                        <a:rPr 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查看多</a:t>
                      </a: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台NAS的連線方式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529328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myQNAPcloud SSL Certificate </a:t>
                      </a:r>
                      <a:endParaRPr lang="en-US" altLang="zh-TW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提供</a:t>
                      </a: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企業級憑證與完整技術服務支援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不支援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875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雲端帳戶</a:t>
                      </a: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管理</a:t>
                      </a:r>
                      <a:endParaRPr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支援帳戶二階段認證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不支援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8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支援登入記錄查詢與通知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不支援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Shape 484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089" y="214312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485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089" y="3614748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486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089" y="400051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487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089" y="3143254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488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089" y="2614616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484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089" y="1614484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483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089" y="757228"/>
            <a:ext cx="957266" cy="957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/>
        </p:nvSpPr>
        <p:spPr>
          <a:xfrm>
            <a:off x="1285852" y="142858"/>
            <a:ext cx="7858148" cy="714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zh-TW" sz="4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雲服務</a:t>
            </a:r>
            <a:r>
              <a:rPr lang="zh-TW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優勢分析</a:t>
            </a:r>
            <a:endParaRPr sz="40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graphicFrame>
        <p:nvGraphicFramePr>
          <p:cNvPr id="13" name="Shape 494"/>
          <p:cNvGraphicFramePr/>
          <p:nvPr/>
        </p:nvGraphicFramePr>
        <p:xfrm>
          <a:off x="444304" y="1609252"/>
          <a:ext cx="8271100" cy="2096261"/>
        </p:xfrm>
        <a:graphic>
          <a:graphicData uri="http://schemas.openxmlformats.org/drawingml/2006/table">
            <a:tbl>
              <a:tblPr firstRow="1" bandRow="1">
                <a:tableStyleId>{643AF748-3D66-42D9-88ED-F1AE239DB1AB}</a:tableStyleId>
              </a:tblPr>
              <a:tblGrid>
                <a:gridCol w="1484490"/>
                <a:gridCol w="4029585"/>
                <a:gridCol w="2757025"/>
              </a:tblGrid>
              <a:tr h="4636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2000" dirty="0" smtClean="0">
                          <a:solidFill>
                            <a:srgbClr val="FFFF00"/>
                          </a:solidFill>
                        </a:rPr>
                        <a:t>QNAP</a:t>
                      </a:r>
                      <a:r>
                        <a:rPr lang="en-US" altLang="zh-TW" baseline="0" dirty="0" smtClean="0">
                          <a:solidFill>
                            <a:srgbClr val="FFFF00"/>
                          </a:solidFill>
                        </a:rPr>
                        <a:t>   </a:t>
                      </a:r>
                      <a:r>
                        <a:rPr lang="zh-TW" sz="1400" u="none" strike="noStrike" cap="none" dirty="0" smtClean="0">
                          <a:solidFill>
                            <a:srgbClr val="FFFF00"/>
                          </a:solidFill>
                        </a:rPr>
                        <a:t>myQNAPcloud</a:t>
                      </a:r>
                      <a:endParaRPr sz="1400" b="1" u="none" strike="noStrike" cap="none" dirty="0">
                        <a:solidFill>
                          <a:srgbClr val="FFFF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 dirty="0" smtClean="0"/>
                        <a:t>Synology</a:t>
                      </a:r>
                      <a:r>
                        <a:rPr lang="en-US" altLang="zh-TW" sz="1400" u="none" strike="noStrike" cap="none" baseline="0" dirty="0" smtClean="0"/>
                        <a:t>  </a:t>
                      </a:r>
                      <a:r>
                        <a:rPr lang="zh-TW" dirty="0" smtClean="0"/>
                        <a:t>QuickConnect</a:t>
                      </a:r>
                      <a:endParaRPr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110870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設定步驟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設定步驟一次到位：</a:t>
                      </a:r>
                      <a:b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1. 自動路由器設定</a:t>
                      </a:r>
                      <a:endParaRPr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2. myQNAPcloud DDNS</a:t>
                      </a:r>
                      <a:endParaRPr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540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3. CloudLink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需自行在各個介面分別設定</a:t>
                      </a:r>
                      <a:endParaRPr sz="1400" b="1" u="none" strike="noStrike" cap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52387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服務查詢</a:t>
                      </a:r>
                      <a:endParaRPr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540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雲</a:t>
                      </a:r>
                      <a:r>
                        <a:rPr 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服務</a:t>
                      </a:r>
                      <a:r>
                        <a:rPr lang="zh-TW" altLang="en-US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即</a:t>
                      </a:r>
                      <a:r>
                        <a:rPr lang="zh-TW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時</a:t>
                      </a: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狀態查詢</a:t>
                      </a:r>
                      <a:endParaRPr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需聯絡原廠</a:t>
                      </a:r>
                      <a:endParaRPr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pic>
        <p:nvPicPr>
          <p:cNvPr id="15" name="Shape 497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32" y="2205314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497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32" y="3176874"/>
            <a:ext cx="457200" cy="4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直線接點 16"/>
          <p:cNvCxnSpPr/>
          <p:nvPr/>
        </p:nvCxnSpPr>
        <p:spPr>
          <a:xfrm>
            <a:off x="428596" y="1605238"/>
            <a:ext cx="1500198" cy="3571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Shape 483" descr="Image result for crown icon 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32" y="1185856"/>
            <a:ext cx="957266" cy="957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-1"/>
            <a:ext cx="9151998" cy="5147999"/>
          </a:xfrm>
          <a:prstGeom prst="rect">
            <a:avLst/>
          </a:prstGeom>
        </p:spPr>
      </p:pic>
      <p:sp>
        <p:nvSpPr>
          <p:cNvPr id="6" name="Shape 476"/>
          <p:cNvSpPr txBox="1">
            <a:spLocks/>
          </p:cNvSpPr>
          <p:nvPr/>
        </p:nvSpPr>
        <p:spPr>
          <a:xfrm>
            <a:off x="571472" y="1857370"/>
            <a:ext cx="4643470" cy="11430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Clr>
                <a:srgbClr val="FF0000"/>
              </a:buClr>
              <a:buSzPts val="1400"/>
            </a:pPr>
            <a:r>
              <a:rPr lang="en-US" altLang="zh-TW" sz="3600" b="1" dirty="0" err="1" smtClean="0">
                <a:solidFill>
                  <a:schemeClr val="bg1"/>
                </a:solidFill>
                <a:ea typeface="微軟正黑體" pitchFamily="34" charset="-120"/>
              </a:rPr>
              <a:t>myQNAPcloud</a:t>
            </a:r>
            <a:endParaRPr lang="en-US" altLang="zh-TW" sz="3600" b="1" dirty="0" smtClean="0">
              <a:solidFill>
                <a:schemeClr val="bg1"/>
              </a:solidFill>
              <a:ea typeface="微軟正黑體" pitchFamily="34" charset="-120"/>
            </a:endParaRPr>
          </a:p>
          <a:p>
            <a:pPr lvl="0">
              <a:buClr>
                <a:srgbClr val="FF0000"/>
              </a:buClr>
              <a:buSzPts val="1400"/>
            </a:pPr>
            <a:r>
              <a:rPr lang="zh-TW" altLang="en-US" sz="3600" b="1" dirty="0" smtClean="0">
                <a:solidFill>
                  <a:schemeClr val="bg1"/>
                </a:solidFill>
                <a:ea typeface="微軟正黑體" pitchFamily="34" charset="-120"/>
              </a:rPr>
              <a:t>是您最好的選擇</a:t>
            </a:r>
            <a:endParaRPr lang="en-US" altLang="zh-TW" sz="3600" b="1" dirty="0" smtClean="0">
              <a:solidFill>
                <a:schemeClr val="bg1"/>
              </a:solidFill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52000" cy="5147999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500033" y="142858"/>
            <a:ext cx="8400898" cy="2857520"/>
            <a:chOff x="500033" y="142858"/>
            <a:chExt cx="8400898" cy="2857520"/>
          </a:xfrm>
        </p:grpSpPr>
        <p:sp>
          <p:nvSpPr>
            <p:cNvPr id="10" name="標題 1"/>
            <p:cNvSpPr txBox="1">
              <a:spLocks/>
            </p:cNvSpPr>
            <p:nvPr/>
          </p:nvSpPr>
          <p:spPr>
            <a:xfrm>
              <a:off x="500034" y="2143122"/>
              <a:ext cx="8072494" cy="8572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/>
            <a:lstStyle/>
            <a:p>
              <a:pPr lvl="0">
                <a:buClr>
                  <a:srgbClr val="002060"/>
                </a:buClr>
                <a:defRPr/>
              </a:pPr>
              <a:r>
                <a:rPr lang="en-US" altLang="zh-TW" sz="4000" b="1" dirty="0" smtClean="0">
                  <a:solidFill>
                    <a:schemeClr val="bg2"/>
                  </a:solidFill>
                  <a:latin typeface="+mn-lt"/>
                  <a:ea typeface="微軟正黑體" pitchFamily="34" charset="-120"/>
                </a:rPr>
                <a:t>myQNAPcloud.com</a:t>
              </a:r>
            </a:p>
            <a:p>
              <a:pPr lvl="0">
                <a:buClr>
                  <a:srgbClr val="002060"/>
                </a:buClr>
                <a:defRPr/>
              </a:pPr>
              <a:r>
                <a:rPr lang="zh-TW" altLang="en-US" sz="4000" b="1" dirty="0" smtClean="0">
                  <a:solidFill>
                    <a:schemeClr val="bg2"/>
                  </a:solidFill>
                  <a:latin typeface="微軟正黑體" pitchFamily="34" charset="-120"/>
                  <a:ea typeface="微軟正黑體" pitchFamily="34" charset="-120"/>
                </a:rPr>
                <a:t>支援各式裝置遠端連線</a:t>
              </a:r>
              <a:endPara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6" name="Shape 154"/>
            <p:cNvSpPr/>
            <p:nvPr/>
          </p:nvSpPr>
          <p:spPr>
            <a:xfrm rot="5400000">
              <a:off x="500033" y="928676"/>
              <a:ext cx="938953" cy="938953"/>
            </a:xfrm>
            <a:prstGeom prst="teardrop">
              <a:avLst>
                <a:gd name="adj" fmla="val 100000"/>
              </a:avLst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236"/>
            <p:cNvSpPr txBox="1"/>
            <p:nvPr/>
          </p:nvSpPr>
          <p:spPr>
            <a:xfrm>
              <a:off x="642910" y="1071552"/>
              <a:ext cx="928694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3600" b="1" dirty="0" smtClean="0">
                  <a:solidFill>
                    <a:schemeClr val="bg1"/>
                  </a:solidFill>
                </a:rPr>
                <a:t>01</a:t>
              </a:r>
              <a:endParaRPr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圖片 10" descr="Qnap 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2396" y="142858"/>
              <a:ext cx="1328535" cy="4286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1285852" y="142858"/>
            <a:ext cx="7858148" cy="714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zh-TW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無時無刻，檔案資料隨侍在側</a:t>
            </a:r>
            <a:endParaRPr sz="4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6" name="圖片 25" descr="隨侍在側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1" y="1142990"/>
            <a:ext cx="7334496" cy="3571900"/>
          </a:xfrm>
          <a:prstGeom prst="rect">
            <a:avLst/>
          </a:prstGeom>
        </p:spPr>
      </p:pic>
      <p:pic>
        <p:nvPicPr>
          <p:cNvPr id="130" name="Shape 130" descr="C:\Users\user\Desktop\1118ppt\o-1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99172" y="2786064"/>
            <a:ext cx="1572498" cy="1563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6" name="Shape 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5143" y="3096000"/>
            <a:ext cx="586400" cy="5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 descr="Image result for firefox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6398" y="2338588"/>
            <a:ext cx="593153" cy="592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 descr="Related 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1670" y="2285998"/>
            <a:ext cx="699688" cy="69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08453" y="3032746"/>
            <a:ext cx="649101" cy="64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86248" y="2292621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44347" y="2292612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86255" y="2916695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44364" y="2916699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86250" y="3575802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40" name="Shape 140"/>
          <p:cNvSpPr/>
          <p:nvPr/>
        </p:nvSpPr>
        <p:spPr>
          <a:xfrm>
            <a:off x="4753178" y="3809673"/>
            <a:ext cx="1106100" cy="35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...其他</a:t>
            </a:r>
            <a:endParaRPr sz="16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141" name="Shape 1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643702" y="2786064"/>
            <a:ext cx="1489449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563520" y="2500312"/>
            <a:ext cx="998127" cy="108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286644" y="2129354"/>
            <a:ext cx="571504" cy="57150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140"/>
          <p:cNvSpPr/>
          <p:nvPr/>
        </p:nvSpPr>
        <p:spPr>
          <a:xfrm>
            <a:off x="2071670" y="1571618"/>
            <a:ext cx="1357322" cy="4286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 algn="ctr">
              <a:buClr>
                <a:schemeClr val="lt1"/>
              </a:buClr>
              <a:buSzPts val="1100"/>
            </a:pPr>
            <a:r>
              <a:rPr lang="zh-TW" altLang="en-US" sz="20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瀏覽器</a:t>
            </a:r>
            <a:endParaRPr lang="zh-TW" altLang="en-US" sz="2000" dirty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Shape 140"/>
          <p:cNvSpPr/>
          <p:nvPr/>
        </p:nvSpPr>
        <p:spPr>
          <a:xfrm>
            <a:off x="6286512" y="1500180"/>
            <a:ext cx="2000264" cy="4286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 algn="ctr">
              <a:buClr>
                <a:schemeClr val="lt1"/>
              </a:buClr>
              <a:buSzPts val="1100"/>
            </a:pPr>
            <a:r>
              <a:rPr lang="en-US" altLang="zh-TW" sz="20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PC</a:t>
            </a:r>
            <a:r>
              <a:rPr lang="zh-TW" altLang="en-US" sz="20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應用程式</a:t>
            </a:r>
            <a:endParaRPr lang="zh-TW" altLang="en-US" sz="2000" dirty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Shape 140"/>
          <p:cNvSpPr/>
          <p:nvPr/>
        </p:nvSpPr>
        <p:spPr>
          <a:xfrm>
            <a:off x="4214810" y="1785932"/>
            <a:ext cx="1500198" cy="4286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 algn="ctr">
              <a:buClr>
                <a:schemeClr val="lt1"/>
              </a:buClr>
              <a:buSzPts val="1100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手機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App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52000" cy="5147999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500033" y="142858"/>
            <a:ext cx="8400898" cy="2857520"/>
            <a:chOff x="500033" y="142858"/>
            <a:chExt cx="8400898" cy="2857520"/>
          </a:xfrm>
        </p:grpSpPr>
        <p:sp>
          <p:nvSpPr>
            <p:cNvPr id="10" name="標題 1"/>
            <p:cNvSpPr txBox="1">
              <a:spLocks/>
            </p:cNvSpPr>
            <p:nvPr/>
          </p:nvSpPr>
          <p:spPr>
            <a:xfrm>
              <a:off x="500034" y="2143122"/>
              <a:ext cx="8072494" cy="8572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/>
            <a:lstStyle/>
            <a:p>
              <a:pPr lvl="0">
                <a:buClr>
                  <a:srgbClr val="002060"/>
                </a:buClr>
                <a:defRPr/>
              </a:pPr>
              <a:r>
                <a:rPr lang="en-US" altLang="zh-TW" sz="4000" b="1" dirty="0" smtClean="0">
                  <a:solidFill>
                    <a:schemeClr val="bg2"/>
                  </a:solidFill>
                  <a:latin typeface="+mn-lt"/>
                  <a:ea typeface="微軟正黑體" pitchFamily="34" charset="-120"/>
                </a:rPr>
                <a:t>myQNAPcloud.com</a:t>
              </a:r>
            </a:p>
            <a:p>
              <a:pPr lvl="0">
                <a:buClr>
                  <a:srgbClr val="002060"/>
                </a:buClr>
                <a:defRPr/>
              </a:pPr>
              <a:r>
                <a:rPr lang="zh-TW" altLang="en-US" sz="4000" b="1" dirty="0" smtClean="0">
                  <a:solidFill>
                    <a:schemeClr val="bg2"/>
                  </a:solidFill>
                  <a:latin typeface="微軟正黑體" pitchFamily="34" charset="-120"/>
                  <a:ea typeface="微軟正黑體" pitchFamily="34" charset="-120"/>
                </a:rPr>
                <a:t>讓您連上一切的核心伺服器</a:t>
              </a:r>
              <a:endPara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7" name="Shape 154"/>
            <p:cNvSpPr/>
            <p:nvPr/>
          </p:nvSpPr>
          <p:spPr>
            <a:xfrm rot="5400000">
              <a:off x="500033" y="928676"/>
              <a:ext cx="938953" cy="938953"/>
            </a:xfrm>
            <a:prstGeom prst="teardrop">
              <a:avLst>
                <a:gd name="adj" fmla="val 100000"/>
              </a:avLst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236"/>
            <p:cNvSpPr txBox="1"/>
            <p:nvPr/>
          </p:nvSpPr>
          <p:spPr>
            <a:xfrm>
              <a:off x="642910" y="1071552"/>
              <a:ext cx="928694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3600" b="1" dirty="0" smtClean="0">
                  <a:solidFill>
                    <a:schemeClr val="bg1"/>
                  </a:solidFill>
                </a:rPr>
                <a:t>02</a:t>
              </a:r>
              <a:endParaRPr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19" name="圖片 18" descr="Qnap 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2396" y="142858"/>
              <a:ext cx="1328535" cy="4286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230"/>
          <p:cNvSpPr/>
          <p:nvPr/>
        </p:nvSpPr>
        <p:spPr>
          <a:xfrm>
            <a:off x="1306428" y="4071948"/>
            <a:ext cx="3908514" cy="500066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zh-TW" altLang="en-US" b="1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除 </a:t>
            </a:r>
            <a:r>
              <a:rPr lang="en-US" altLang="zh-TW" b="1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Email </a:t>
            </a:r>
            <a:r>
              <a:rPr lang="zh-TW" altLang="en-US" b="1" dirty="0" smtClean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外也支援手機門號註冊與登入喔</a:t>
            </a:r>
            <a:endParaRPr lang="zh-TW" altLang="en-US" dirty="0">
              <a:solidFill>
                <a:schemeClr val="bg1">
                  <a:lumMod val="9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 descr="雲端服務的必備身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05" y="1076066"/>
            <a:ext cx="7732511" cy="3064007"/>
          </a:xfrm>
          <a:prstGeom prst="rect">
            <a:avLst/>
          </a:prstGeom>
        </p:spPr>
      </p:pic>
      <p:pic>
        <p:nvPicPr>
          <p:cNvPr id="13" name="圖片 12" descr="燈泡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3786196"/>
            <a:ext cx="604827" cy="643142"/>
          </a:xfrm>
          <a:prstGeom prst="rect">
            <a:avLst/>
          </a:prstGeom>
        </p:spPr>
      </p:pic>
      <p:sp>
        <p:nvSpPr>
          <p:cNvPr id="159" name="Shape 159"/>
          <p:cNvSpPr/>
          <p:nvPr/>
        </p:nvSpPr>
        <p:spPr>
          <a:xfrm>
            <a:off x="1285852" y="17143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0" dir="9000000" sx="62000" sy="62000" algn="ctr" rotWithShape="0">
              <a:schemeClr val="bg1"/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ID 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雲端服務的必備身份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5">
            <a:alphaModFix/>
          </a:blip>
          <a:srcRect l="21208" t="8253" r="20332" b="27816"/>
          <a:stretch/>
        </p:blipFill>
        <p:spPr>
          <a:xfrm>
            <a:off x="3792906" y="2216174"/>
            <a:ext cx="1792431" cy="121444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2" name="Shape 1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1837" y="2287612"/>
            <a:ext cx="2104279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0826" y="2073298"/>
            <a:ext cx="1428760" cy="14287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39"/>
          <p:cNvSpPr/>
          <p:nvPr/>
        </p:nvSpPr>
        <p:spPr>
          <a:xfrm>
            <a:off x="1000100" y="1214428"/>
            <a:ext cx="2500330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建立遠端連線</a:t>
            </a:r>
            <a:endParaRPr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Shape 139"/>
          <p:cNvSpPr/>
          <p:nvPr/>
        </p:nvSpPr>
        <p:spPr>
          <a:xfrm>
            <a:off x="3428992" y="1214428"/>
            <a:ext cx="2500330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購買憑證</a:t>
            </a:r>
            <a:endParaRPr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Shape 139"/>
          <p:cNvSpPr/>
          <p:nvPr/>
        </p:nvSpPr>
        <p:spPr>
          <a:xfrm>
            <a:off x="5929322" y="1214428"/>
            <a:ext cx="2500330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接收服務通知</a:t>
            </a:r>
            <a:endParaRPr sz="2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571472" y="1889641"/>
            <a:ext cx="3000396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將裝置連線至網際網路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571472" y="2676530"/>
            <a:ext cx="3000396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7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輸入Cloud Key</a:t>
            </a:r>
            <a:r>
              <a:rPr lang="zh-TW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or</a:t>
            </a:r>
            <a:r>
              <a:rPr lang="en-US" altLang="zh-TW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1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QRcode</a:t>
            </a:r>
            <a:endParaRPr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571472" y="3413641"/>
            <a:ext cx="3000396" cy="609600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開始安裝 !</a:t>
            </a:r>
            <a:endParaRPr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0488" y="1889641"/>
            <a:ext cx="4132200" cy="2133600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Shape 159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雲端初始安裝 入門設定好幫手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Shape 179"/>
          <p:cNvSpPr/>
          <p:nvPr/>
        </p:nvSpPr>
        <p:spPr>
          <a:xfrm>
            <a:off x="571473" y="1071552"/>
            <a:ext cx="7858180" cy="576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4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install.qnap.com</a:t>
            </a:r>
            <a:endParaRPr 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428596" y="1352808"/>
            <a:ext cx="5357850" cy="576000"/>
          </a:xfrm>
          <a:prstGeom prst="homePlat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www.myqnapcloud.com</a:t>
            </a:r>
            <a:endParaRPr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428595" y="2180856"/>
            <a:ext cx="250033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登入QNAP ID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428595" y="2937393"/>
            <a:ext cx="2500330" cy="609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總覽多台NAS</a:t>
            </a:r>
            <a:endParaRPr sz="1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428595" y="3699393"/>
            <a:ext cx="2500330" cy="609600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538CD5"/>
              </a:buClr>
              <a:buSzPts val="1600"/>
            </a:pPr>
            <a:r>
              <a:rPr lang="zh-TW" altLang="en-US" sz="18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即時管理 分享檔案</a:t>
            </a:r>
            <a:endParaRPr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Shape 159"/>
          <p:cNvSpPr/>
          <p:nvPr/>
        </p:nvSpPr>
        <p:spPr>
          <a:xfrm>
            <a:off x="1285852" y="142858"/>
            <a:ext cx="7858148" cy="68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一個介面管理多台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endParaRPr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1" y="2214560"/>
            <a:ext cx="26577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圓角矩形 12"/>
          <p:cNvSpPr/>
          <p:nvPr/>
        </p:nvSpPr>
        <p:spPr>
          <a:xfrm>
            <a:off x="6072198" y="1130168"/>
            <a:ext cx="3643338" cy="329897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Shape 354"/>
          <p:cNvSpPr/>
          <p:nvPr/>
        </p:nvSpPr>
        <p:spPr>
          <a:xfrm>
            <a:off x="6357950" y="1571618"/>
            <a:ext cx="2428892" cy="2571768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355"/>
          <p:cNvSpPr/>
          <p:nvPr/>
        </p:nvSpPr>
        <p:spPr>
          <a:xfrm>
            <a:off x="6357950" y="3357568"/>
            <a:ext cx="2428892" cy="785818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538CD5"/>
              </a:buClr>
              <a:buSzPts val="1600"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資訊查看</a:t>
            </a:r>
          </a:p>
          <a:p>
            <a:pPr lvl="0" algn="ctr">
              <a:buClr>
                <a:srgbClr val="538CD5"/>
              </a:buClr>
              <a:buSzPts val="1600"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無法管理與分享檔案</a:t>
            </a:r>
            <a:endParaRPr lang="zh-TW" altLang="en-US"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8224" y="2143122"/>
            <a:ext cx="239753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Shape 179"/>
          <p:cNvSpPr/>
          <p:nvPr/>
        </p:nvSpPr>
        <p:spPr>
          <a:xfrm>
            <a:off x="6357950" y="1383531"/>
            <a:ext cx="2428892" cy="54527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Synology</a:t>
            </a: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帳戶</a:t>
            </a:r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佈景主題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</TotalTime>
  <Words>1236</Words>
  <PresentationFormat>如螢幕大小 (16:9)</PresentationFormat>
  <Paragraphs>280</Paragraphs>
  <Slides>33</Slides>
  <Notes>33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9" baseType="lpstr">
      <vt:lpstr>Arial</vt:lpstr>
      <vt:lpstr>新細明體</vt:lpstr>
      <vt:lpstr>微軟正黑體</vt:lpstr>
      <vt:lpstr>Roboto</vt:lpstr>
      <vt:lpstr>Calibri</vt:lpstr>
      <vt:lpstr>佈景主題1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安全便利的QNAP ID連線機制</vt:lpstr>
      <vt:lpstr>投影片 11</vt:lpstr>
      <vt:lpstr>雲服務即時狀態查詢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趕快用Qfile試試看</vt:lpstr>
      <vt:lpstr>趕快用Qfile試試看</vt:lpstr>
      <vt:lpstr>IFTTT也通！</vt:lpstr>
      <vt:lpstr>DEMO</vt:lpstr>
      <vt:lpstr>投影片 31</vt:lpstr>
      <vt:lpstr>投影片 32</vt:lpstr>
      <vt:lpstr>投影片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Cynthia Yang</dc:creator>
  <cp:lastModifiedBy>user</cp:lastModifiedBy>
  <cp:revision>216</cp:revision>
  <dcterms:modified xsi:type="dcterms:W3CDTF">2018-01-18T03:41:55Z</dcterms:modified>
</cp:coreProperties>
</file>