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34"/>
  </p:notesMasterIdLst>
  <p:handoutMasterIdLst>
    <p:handoutMasterId r:id="rId35"/>
  </p:handoutMasterIdLst>
  <p:sldIdLst>
    <p:sldId id="335" r:id="rId2"/>
    <p:sldId id="372" r:id="rId3"/>
    <p:sldId id="388" r:id="rId4"/>
    <p:sldId id="389" r:id="rId5"/>
    <p:sldId id="390" r:id="rId6"/>
    <p:sldId id="391" r:id="rId7"/>
    <p:sldId id="392" r:id="rId8"/>
    <p:sldId id="393" r:id="rId9"/>
    <p:sldId id="259" r:id="rId10"/>
    <p:sldId id="394" r:id="rId11"/>
    <p:sldId id="364" r:id="rId12"/>
    <p:sldId id="374" r:id="rId13"/>
    <p:sldId id="356" r:id="rId14"/>
    <p:sldId id="357" r:id="rId15"/>
    <p:sldId id="375" r:id="rId16"/>
    <p:sldId id="378" r:id="rId17"/>
    <p:sldId id="395" r:id="rId18"/>
    <p:sldId id="399" r:id="rId19"/>
    <p:sldId id="358" r:id="rId20"/>
    <p:sldId id="397" r:id="rId21"/>
    <p:sldId id="359" r:id="rId22"/>
    <p:sldId id="360" r:id="rId23"/>
    <p:sldId id="361" r:id="rId24"/>
    <p:sldId id="362" r:id="rId25"/>
    <p:sldId id="381" r:id="rId26"/>
    <p:sldId id="383" r:id="rId27"/>
    <p:sldId id="384" r:id="rId28"/>
    <p:sldId id="386" r:id="rId29"/>
    <p:sldId id="398" r:id="rId30"/>
    <p:sldId id="387" r:id="rId31"/>
    <p:sldId id="382" r:id="rId32"/>
    <p:sldId id="353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0FCAFA0-54DC-48D3-A618-F2035D3521AA}">
  <a:tblStyle styleId="{20FCAFA0-54DC-48D3-A618-F2035D3521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485BC2-E66E-4A0F-BF00-559964833F4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 b="off" i="off"/>
      <a:tcStyle>
        <a:tcBdr/>
        <a:fill>
          <a:solidFill>
            <a:srgbClr val="FCDCC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CDCC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38A474F-1618-4207-A2C2-C435FA71E69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E009F5-592B-4C65-B3F5-E9D4F649E2BD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DBEA2BD-6DD1-44C2-AE70-9AF21FFC50CC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4" autoAdjust="0"/>
    <p:restoredTop sz="86437" autoAdjust="0"/>
  </p:normalViewPr>
  <p:slideViewPr>
    <p:cSldViewPr snapToGrid="0" snapToObjects="1">
      <p:cViewPr>
        <p:scale>
          <a:sx n="140" d="100"/>
          <a:sy n="140" d="100"/>
        </p:scale>
        <p:origin x="-804" y="-2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3568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ED9A3-CF46-6A42-93ED-65D89B85B37F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A87D3-8370-9F46-9AB0-CC2A1B3D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210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52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marR="0" lvl="2" indent="-381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85800" marR="0" lvl="3" indent="-609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marR="0" lvl="4" indent="-838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0" marR="0" lvl="5" indent="-10668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371600" marR="0" lvl="6" indent="-12954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600200" marR="0" lvl="7" indent="-15240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-1752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470384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1" name="Shape 1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Shape 16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Advantages of QNAP</a:t>
            </a:r>
            <a:r>
              <a:rPr lang="en-US" baseline="0" dirty="0" smtClean="0"/>
              <a:t> Ad Templates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r>
              <a:rPr lang="en-US" baseline="0" dirty="0" smtClean="0"/>
              <a:t> to create simple templates</a:t>
            </a:r>
          </a:p>
          <a:p>
            <a:pPr lvl="1"/>
            <a:r>
              <a:rPr lang="en-US" baseline="0" dirty="0" smtClean="0"/>
              <a:t>Download and edit online templates</a:t>
            </a:r>
          </a:p>
          <a:p>
            <a:pPr lvl="1"/>
            <a:r>
              <a:rPr lang="en-US" baseline="0" dirty="0" smtClean="0"/>
              <a:t>Explain the 16 widgets present in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endParaRPr lang="en-US" baseline="0" dirty="0" smtClean="0"/>
          </a:p>
          <a:p>
            <a:pPr lvl="1"/>
            <a:r>
              <a:rPr lang="en-US" baseline="0" dirty="0" smtClean="0"/>
              <a:t>Arrange widgets and their playlists</a:t>
            </a:r>
          </a:p>
          <a:p>
            <a:pPr lvl="1"/>
            <a:r>
              <a:rPr lang="en-US" baseline="0" dirty="0" smtClean="0"/>
              <a:t>Preview ads</a:t>
            </a:r>
          </a:p>
          <a:p>
            <a:pPr lvl="1"/>
            <a:r>
              <a:rPr lang="en-US" baseline="0" dirty="0" smtClean="0"/>
              <a:t>Upload templates on the NAS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r>
              <a:rPr lang="en-US" baseline="0" dirty="0" smtClean="0"/>
              <a:t> to create simple templates</a:t>
            </a:r>
          </a:p>
          <a:p>
            <a:pPr lvl="1"/>
            <a:r>
              <a:rPr lang="en-US" baseline="0" dirty="0" smtClean="0"/>
              <a:t>Download and edit online templates</a:t>
            </a:r>
          </a:p>
          <a:p>
            <a:pPr lvl="1"/>
            <a:r>
              <a:rPr lang="en-US" baseline="0" dirty="0" smtClean="0"/>
              <a:t>Explain the 16 widgets present in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endParaRPr lang="en-US" baseline="0" dirty="0" smtClean="0"/>
          </a:p>
          <a:p>
            <a:pPr lvl="1"/>
            <a:r>
              <a:rPr lang="en-US" baseline="0" dirty="0" smtClean="0"/>
              <a:t>Arrange widgets and their playlists</a:t>
            </a:r>
          </a:p>
          <a:p>
            <a:pPr lvl="1"/>
            <a:r>
              <a:rPr lang="en-US" baseline="0" dirty="0" smtClean="0"/>
              <a:t>Preview ads</a:t>
            </a:r>
          </a:p>
          <a:p>
            <a:pPr lvl="1"/>
            <a:r>
              <a:rPr lang="en-US" baseline="0" dirty="0" smtClean="0"/>
              <a:t>Upload templates on the NAS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View my uploaded templates</a:t>
            </a:r>
          </a:p>
          <a:p>
            <a:pPr lvl="1"/>
            <a:r>
              <a:rPr lang="en-US" baseline="0" dirty="0" smtClean="0"/>
              <a:t>Play my uploaded templates</a:t>
            </a:r>
          </a:p>
          <a:p>
            <a:pPr lvl="1"/>
            <a:r>
              <a:rPr lang="en-US" baseline="0" dirty="0" smtClean="0"/>
              <a:t>Share template URL with others</a:t>
            </a:r>
          </a:p>
          <a:p>
            <a:pPr lvl="1"/>
            <a:r>
              <a:rPr lang="en-US" baseline="0" dirty="0" smtClean="0"/>
              <a:t>Play simultaneously on several devices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User Management</a:t>
            </a:r>
          </a:p>
          <a:p>
            <a:pPr lvl="1"/>
            <a:r>
              <a:rPr lang="en-US" baseline="0" dirty="0" smtClean="0"/>
              <a:t>Ad permission settings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Download online templates on the NAS</a:t>
            </a:r>
          </a:p>
          <a:p>
            <a:pPr lvl="1"/>
            <a:r>
              <a:rPr lang="en-US" baseline="0" dirty="0" smtClean="0"/>
              <a:t>Play online templates</a:t>
            </a:r>
          </a:p>
          <a:p>
            <a:pPr lvl="1"/>
            <a:r>
              <a:rPr lang="en-US" baseline="0" dirty="0" smtClean="0"/>
              <a:t>Show 3-4 different online templates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2" name="Shape 19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46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purpose of slide # 3,4 and 5 is to display it in the background while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host and presenter talks about the importance of having Eye-catching ads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lang="en-US" sz="1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# 6 and 7 will give</a:t>
            </a:r>
            <a:r>
              <a:rPr lang="en-US" sz="100" b="0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introduction about Signage Station so that first time users can understand clearly</a:t>
            </a:r>
            <a:endParaRPr lang="en-US" sz="1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Explain the benefits</a:t>
            </a:r>
            <a:r>
              <a:rPr lang="en-US" baseline="0" dirty="0" smtClean="0"/>
              <a:t> of Signage Station (on the NAS) over Digital Signage Players</a:t>
            </a:r>
          </a:p>
          <a:p>
            <a:r>
              <a:rPr lang="en-US" baseline="0" dirty="0" smtClean="0"/>
              <a:t> Explain the basic selling points of Signage Station and NAS combined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 will not show this slide. This is just to inform Teddy</a:t>
            </a:r>
            <a:r>
              <a:rPr lang="en-US" baseline="0" dirty="0" smtClean="0"/>
              <a:t> that we will have demo here</a:t>
            </a:r>
          </a:p>
          <a:p>
            <a:r>
              <a:rPr lang="en-US" baseline="0" dirty="0" smtClean="0"/>
              <a:t> The demo will cover the following topics:</a:t>
            </a:r>
          </a:p>
          <a:p>
            <a:pPr lvl="1"/>
            <a:r>
              <a:rPr lang="en-US" baseline="0" dirty="0" smtClean="0"/>
              <a:t>Use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r>
              <a:rPr lang="en-US" baseline="0" dirty="0" smtClean="0"/>
              <a:t> to create simple templates</a:t>
            </a:r>
          </a:p>
          <a:p>
            <a:pPr lvl="1"/>
            <a:r>
              <a:rPr lang="en-US" baseline="0" dirty="0" smtClean="0"/>
              <a:t>Download and edit online templates</a:t>
            </a:r>
          </a:p>
          <a:p>
            <a:pPr lvl="1"/>
            <a:r>
              <a:rPr lang="en-US" baseline="0" dirty="0" smtClean="0"/>
              <a:t>Explain the 16 widgets present in </a:t>
            </a:r>
            <a:r>
              <a:rPr lang="en-US" baseline="0" dirty="0" err="1" smtClean="0"/>
              <a:t>iArtist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Lite</a:t>
            </a:r>
            <a:endParaRPr lang="en-US" baseline="0" dirty="0" smtClean="0"/>
          </a:p>
          <a:p>
            <a:pPr lvl="1"/>
            <a:r>
              <a:rPr lang="en-US" baseline="0" dirty="0" smtClean="0"/>
              <a:t>Arrange widgets and their playlists</a:t>
            </a:r>
          </a:p>
          <a:p>
            <a:pPr lvl="1"/>
            <a:r>
              <a:rPr lang="en-US" baseline="0" dirty="0" smtClean="0"/>
              <a:t>Preview ads</a:t>
            </a:r>
          </a:p>
          <a:p>
            <a:pPr lvl="1"/>
            <a:r>
              <a:rPr lang="en-US" baseline="0" dirty="0" smtClean="0"/>
              <a:t>Upload templates on the NAS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116_16比9_封面母片_(ZH+EN)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3430829"/>
            <a:ext cx="9144000" cy="171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11696842_xx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300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116_16比9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85719" y="174541"/>
            <a:ext cx="8501123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tx1"/>
                </a:solidFill>
                <a:effectLst/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262626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44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381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63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50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63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0116_16比9_末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63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2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08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38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38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8" r:id="rId2"/>
    <p:sldLayoutId id="2147483651" r:id="rId3"/>
    <p:sldLayoutId id="2147483655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video" Target="file:///\\Marketing\Marketing\MarketingMaterials\Misc\UI+icon\iNDS\iArtist%20Lite&#27171;&#29256;(Sam&#38656;&#27714;)\&#36681;&#24433;&#29255;\CuteScreenRecorder-1228-693_(new).mp4" TargetMode="External"/><Relationship Id="rId7" Type="http://schemas.openxmlformats.org/officeDocument/2006/relationships/image" Target="../media/image74.png"/><Relationship Id="rId2" Type="http://schemas.openxmlformats.org/officeDocument/2006/relationships/video" Target="file:///\\Marketing\Marketing\MarketingMaterials\Misc\UI+icon\iNDS\iArtist%20Lite&#27171;&#29256;(Sam&#38656;&#27714;)\&#36681;&#24433;&#29255;\CuteScreenRecorder-1226-691_(new).mp4" TargetMode="External"/><Relationship Id="rId1" Type="http://schemas.openxmlformats.org/officeDocument/2006/relationships/video" Target="file:///\\Marketing\Marketing\MarketingMaterials\Misc\UI+icon\iNDS\iArtist%20Lite&#27171;&#29256;(Sam&#38656;&#27714;)\&#36681;&#24433;&#29255;\CuteScreenRecorder-1200-670_(new).mp4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3154923" y="687629"/>
            <a:ext cx="6195974" cy="1331370"/>
          </a:xfrm>
          <a:prstGeom prst="roundRect">
            <a:avLst/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6" name="Shape 1646"/>
          <p:cNvSpPr/>
          <p:nvPr/>
        </p:nvSpPr>
        <p:spPr>
          <a:xfrm>
            <a:off x="2357422" y="5143631"/>
            <a:ext cx="6786578" cy="285752"/>
          </a:xfrm>
          <a:prstGeom prst="rect">
            <a:avLst/>
          </a:prstGeom>
          <a:gradFill>
            <a:gsLst>
              <a:gs pos="0">
                <a:srgbClr val="0F243E">
                  <a:alpha val="2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 txBox="1">
            <a:spLocks noGrp="1"/>
          </p:cNvSpPr>
          <p:nvPr>
            <p:ph type="ctrTitle"/>
          </p:nvPr>
        </p:nvSpPr>
        <p:spPr>
          <a:xfrm>
            <a:off x="3489843" y="680315"/>
            <a:ext cx="5779008" cy="131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5725" algn="ctr">
              <a:buClr>
                <a:schemeClr val="dk1"/>
              </a:buClr>
              <a:buSzPct val="25000"/>
            </a:pPr>
            <a:r>
              <a:rPr lang="en-US" altLang="en-US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Signage Station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軟正黑體" pitchFamily="34" charset="-120"/>
              </a:rPr>
              <a:t/>
            </a:r>
            <a:b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軟正黑體" pitchFamily="34" charset="-120"/>
              </a:rPr>
            </a:br>
            <a:r>
              <a:rPr lang="en-US" sz="2000" b="0" dirty="0" smtClean="0">
                <a:latin typeface="+mj-lt"/>
              </a:rPr>
              <a:t> </a:t>
            </a:r>
            <a:r>
              <a:rPr lang="en-US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Make </a:t>
            </a:r>
            <a:r>
              <a:rPr lang="en-US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impression,</a:t>
            </a:r>
            <a:r>
              <a:rPr lang="en-US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en-US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just advertisement</a:t>
            </a: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2" descr="\\MARKETING\Marketing\TO 明俐\直播PPT\20180116_Signage Station\素材\Signage Station_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5564" y="859023"/>
            <a:ext cx="649077" cy="649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圓角矩形 45"/>
          <p:cNvSpPr/>
          <p:nvPr/>
        </p:nvSpPr>
        <p:spPr>
          <a:xfrm>
            <a:off x="5359114" y="1914805"/>
            <a:ext cx="3615345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剪去並圓角化單一角落矩形 46"/>
          <p:cNvSpPr/>
          <p:nvPr/>
        </p:nvSpPr>
        <p:spPr>
          <a:xfrm>
            <a:off x="5351799" y="1169082"/>
            <a:ext cx="3629975" cy="974305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圓角矩形 40"/>
          <p:cNvSpPr/>
          <p:nvPr/>
        </p:nvSpPr>
        <p:spPr>
          <a:xfrm>
            <a:off x="2769451" y="1914805"/>
            <a:ext cx="2071179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剪去並圓角化單一角落矩形 41"/>
          <p:cNvSpPr/>
          <p:nvPr/>
        </p:nvSpPr>
        <p:spPr>
          <a:xfrm>
            <a:off x="2762135" y="1198076"/>
            <a:ext cx="2085810" cy="945312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168566" y="1913025"/>
            <a:ext cx="2071179" cy="2309118"/>
          </a:xfrm>
          <a:prstGeom prst="roundRect">
            <a:avLst>
              <a:gd name="adj" fmla="val 494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剪去並圓角化單一角落矩形 39"/>
          <p:cNvSpPr/>
          <p:nvPr/>
        </p:nvSpPr>
        <p:spPr>
          <a:xfrm>
            <a:off x="161250" y="1196296"/>
            <a:ext cx="2085810" cy="945312"/>
          </a:xfrm>
          <a:prstGeom prst="snip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/>
              <a:t>How Signage Station Works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769450" y="1497057"/>
            <a:ext cx="2071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  <a:cs typeface="Arial" pitchFamily="34" charset="0"/>
              </a:rPr>
              <a:t>Upload to </a:t>
            </a:r>
            <a:r>
              <a:rPr lang="en-US" altLang="zh-TW" sz="2000" b="1" dirty="0" smtClean="0">
                <a:solidFill>
                  <a:srgbClr val="FFFF00"/>
                </a:solidFill>
                <a:ea typeface="微軟正黑體" pitchFamily="34" charset="-120"/>
                <a:cs typeface="Arial" pitchFamily="34" charset="0"/>
              </a:rPr>
              <a:t>NAS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9576" y="1497057"/>
            <a:ext cx="3260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  <a:cs typeface="Arial" pitchFamily="34" charset="0"/>
              </a:rPr>
              <a:t>Play in </a:t>
            </a:r>
            <a:r>
              <a:rPr lang="en-US" altLang="zh-TW" sz="2000" b="1" dirty="0" smtClean="0">
                <a:solidFill>
                  <a:srgbClr val="FFFF00"/>
                </a:solidFill>
                <a:ea typeface="微軟正黑體" pitchFamily="34" charset="-120"/>
                <a:cs typeface="Arial" pitchFamily="34" charset="0"/>
              </a:rPr>
              <a:t>Chrome Browser</a:t>
            </a:r>
          </a:p>
        </p:txBody>
      </p:sp>
      <p:sp>
        <p:nvSpPr>
          <p:cNvPr id="30" name="Right Arrow 10"/>
          <p:cNvSpPr/>
          <p:nvPr/>
        </p:nvSpPr>
        <p:spPr>
          <a:xfrm>
            <a:off x="2232430" y="2532349"/>
            <a:ext cx="671513" cy="45813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565" y="1355985"/>
            <a:ext cx="2069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ea typeface="微軟正黑體" pitchFamily="34" charset="-120"/>
                <a:cs typeface="Arial" pitchFamily="34" charset="0"/>
              </a:rPr>
              <a:t>Create using </a:t>
            </a:r>
            <a:r>
              <a:rPr lang="en-US" altLang="zh-TW" sz="2000" b="1" dirty="0" err="1" smtClean="0">
                <a:solidFill>
                  <a:srgbClr val="FFFF00"/>
                </a:solidFill>
                <a:ea typeface="微軟正黑體" pitchFamily="34" charset="-120"/>
                <a:cs typeface="Arial" pitchFamily="34" charset="0"/>
              </a:rPr>
              <a:t>iArtist</a:t>
            </a:r>
            <a:r>
              <a:rPr lang="en-US" altLang="zh-TW" sz="2000" b="1" dirty="0" smtClean="0">
                <a:solidFill>
                  <a:srgbClr val="FFFF00"/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000" b="1" dirty="0" err="1" smtClean="0">
                <a:solidFill>
                  <a:srgbClr val="FFFF00"/>
                </a:solidFill>
                <a:ea typeface="微軟正黑體" pitchFamily="34" charset="-120"/>
                <a:cs typeface="Arial" pitchFamily="34" charset="0"/>
              </a:rPr>
              <a:t>Lite</a:t>
            </a:r>
            <a:endParaRPr lang="en-US" altLang="zh-TW" sz="2000" b="1" dirty="0" smtClean="0">
              <a:solidFill>
                <a:srgbClr val="FFFF00"/>
              </a:solidFill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5" name="圖片 2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50710" y="1340563"/>
            <a:ext cx="588800" cy="5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/>
          <a:srcRect l="10600" r="7042"/>
          <a:stretch>
            <a:fillRect/>
          </a:stretch>
        </p:blipFill>
        <p:spPr bwMode="auto">
          <a:xfrm>
            <a:off x="254189" y="2348813"/>
            <a:ext cx="1919798" cy="1484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" descr="C:\Users\wang yu hsiang\Desktop\Qsign\Logo\iArtist Logo\App_iArtist-Lite-final4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64830" y="3248922"/>
            <a:ext cx="648072" cy="648072"/>
          </a:xfrm>
          <a:prstGeom prst="rect">
            <a:avLst/>
          </a:prstGeom>
          <a:noFill/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6"/>
          <a:srcRect r="24430"/>
          <a:stretch>
            <a:fillRect/>
          </a:stretch>
        </p:blipFill>
        <p:spPr bwMode="auto">
          <a:xfrm>
            <a:off x="2960697" y="2348813"/>
            <a:ext cx="1733445" cy="169974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群組 50"/>
          <p:cNvGrpSpPr/>
          <p:nvPr/>
        </p:nvGrpSpPr>
        <p:grpSpPr>
          <a:xfrm>
            <a:off x="6014143" y="2306446"/>
            <a:ext cx="2320392" cy="1821343"/>
            <a:chOff x="5869451" y="2064871"/>
            <a:chExt cx="2959488" cy="2322988"/>
          </a:xfrm>
        </p:grpSpPr>
        <p:pic>
          <p:nvPicPr>
            <p:cNvPr id="49" name="Picture 22" descr="48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9451" y="2064871"/>
              <a:ext cx="2959488" cy="2322988"/>
            </a:xfrm>
            <a:prstGeom prst="rect">
              <a:avLst/>
            </a:prstGeom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37177" y="2138328"/>
              <a:ext cx="2779789" cy="1548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Right Arrow 10"/>
          <p:cNvSpPr/>
          <p:nvPr/>
        </p:nvSpPr>
        <p:spPr>
          <a:xfrm>
            <a:off x="4824727" y="2479482"/>
            <a:ext cx="671513" cy="45813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1" name="Picture 28" descr="StorageReview-TS-677_front.png"/>
          <p:cNvPicPr>
            <a:picLocks noChangeAspect="1"/>
          </p:cNvPicPr>
          <p:nvPr/>
        </p:nvPicPr>
        <p:blipFill>
          <a:blip r:embed="rId9"/>
          <a:srcRect l="21977" r="21377"/>
          <a:stretch>
            <a:fillRect/>
          </a:stretch>
        </p:blipFill>
        <p:spPr>
          <a:xfrm>
            <a:off x="3945715" y="3434031"/>
            <a:ext cx="1085109" cy="1197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oss-platform.png"/>
          <p:cNvPicPr>
            <a:picLocks noChangeAspect="1"/>
          </p:cNvPicPr>
          <p:nvPr/>
        </p:nvPicPr>
        <p:blipFill>
          <a:blip r:embed="rId3"/>
          <a:srcRect b="20726"/>
          <a:stretch>
            <a:fillRect/>
          </a:stretch>
        </p:blipFill>
        <p:spPr>
          <a:xfrm>
            <a:off x="3245847" y="1578155"/>
            <a:ext cx="2595695" cy="135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34087" y="1846047"/>
            <a:ext cx="495259" cy="49525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標題 40"/>
          <p:cNvSpPr>
            <a:spLocks noGrp="1"/>
          </p:cNvSpPr>
          <p:nvPr>
            <p:ph type="title"/>
          </p:nvPr>
        </p:nvSpPr>
        <p:spPr>
          <a:xfrm>
            <a:off x="174506" y="174541"/>
            <a:ext cx="8501123" cy="785818"/>
          </a:xfrm>
        </p:spPr>
        <p:txBody>
          <a:bodyPr/>
          <a:lstStyle/>
          <a:p>
            <a:pPr lvl="0"/>
            <a:r>
              <a:rPr lang="en-US" sz="3200" dirty="0" smtClean="0"/>
              <a:t>Advantages of Signage Station</a:t>
            </a:r>
            <a:endParaRPr lang="zh-TW" altLang="en-US" sz="3200" dirty="0"/>
          </a:p>
        </p:txBody>
      </p:sp>
      <p:pic>
        <p:nvPicPr>
          <p:cNvPr id="43" name="Picture 4" descr="big-fun-cost-effectiv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63" y="1819119"/>
            <a:ext cx="2425147" cy="106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5" descr="storage-limits-butt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358" y="1697504"/>
            <a:ext cx="1237288" cy="1187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TextBox 8"/>
          <p:cNvSpPr txBox="1"/>
          <p:nvPr/>
        </p:nvSpPr>
        <p:spPr>
          <a:xfrm>
            <a:off x="174506" y="2997919"/>
            <a:ext cx="2933619" cy="16858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Lesser investment than Digital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Signage Player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Purchase NAS only; and Signage</a:t>
            </a: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zh-TW" sz="1300" b="1" dirty="0" smtClean="0">
              <a:latin typeface="Arial" pitchFamily="34" charset="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Station and </a:t>
            </a:r>
            <a:r>
              <a:rPr lang="en-US" altLang="zh-TW" sz="1300" b="1" dirty="0" err="1" smtClean="0">
                <a:latin typeface="Arial" pitchFamily="34" charset="0"/>
                <a:cs typeface="Arial" pitchFamily="34" charset="0"/>
              </a:rPr>
              <a:t>iArtist</a:t>
            </a: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300" b="1" dirty="0" err="1" smtClean="0">
                <a:latin typeface="Arial" pitchFamily="34" charset="0"/>
                <a:cs typeface="Arial" pitchFamily="34" charset="0"/>
              </a:rPr>
              <a:t>Lite</a:t>
            </a: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are free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Experience other numerous</a:t>
            </a: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zh-TW" sz="1300" b="1" dirty="0" smtClean="0">
              <a:latin typeface="Arial" pitchFamily="34" charset="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benefits of QNAP NAS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Less investment on</a:t>
            </a: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zh-TW" sz="1300" b="1" dirty="0" smtClean="0">
              <a:latin typeface="Arial" pitchFamily="34" charset="0"/>
              <a:cs typeface="Arial" pitchFamily="34" charset="0"/>
            </a:endParaRPr>
          </a:p>
          <a:p>
            <a:pPr lvl="2">
              <a:spcBef>
                <a:spcPct val="0"/>
              </a:spcBef>
            </a:pPr>
            <a:r>
              <a:rPr lang="zh-TW" altLang="en-US" sz="13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infrastructure</a:t>
            </a:r>
          </a:p>
        </p:txBody>
      </p:sp>
      <p:sp>
        <p:nvSpPr>
          <p:cNvPr id="46" name="TextBox 9"/>
          <p:cNvSpPr txBox="1"/>
          <p:nvPr/>
        </p:nvSpPr>
        <p:spPr>
          <a:xfrm>
            <a:off x="3191001" y="2997919"/>
            <a:ext cx="2779535" cy="30975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Play your ads on any device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that supports Google Chrome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browser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Play the same ad on multiple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devices concurrently 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Easy and portable player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Play from anywhere, just share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the player URL</a:t>
            </a:r>
          </a:p>
        </p:txBody>
      </p:sp>
      <p:sp>
        <p:nvSpPr>
          <p:cNvPr id="47" name="TextBox 10"/>
          <p:cNvSpPr txBox="1"/>
          <p:nvPr/>
        </p:nvSpPr>
        <p:spPr>
          <a:xfrm>
            <a:off x="6107039" y="2997919"/>
            <a:ext cx="3024351" cy="12659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Upload numerous ads to the NAS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high potential storage so you no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longer need to delete old ads to </a:t>
            </a:r>
          </a:p>
          <a:p>
            <a:pPr lvl="2">
              <a:spcBef>
                <a:spcPct val="0"/>
              </a:spcBef>
            </a:pPr>
            <a:r>
              <a:rPr lang="en-US" altLang="zh-TW" sz="1300" b="1" dirty="0" smtClean="0">
                <a:latin typeface="Arial" pitchFamily="34" charset="0"/>
                <a:cs typeface="Arial" pitchFamily="34" charset="0"/>
              </a:rPr>
              <a:t>  make room</a:t>
            </a:r>
          </a:p>
        </p:txBody>
      </p:sp>
      <p:cxnSp>
        <p:nvCxnSpPr>
          <p:cNvPr id="48" name="直線接點 47"/>
          <p:cNvCxnSpPr/>
          <p:nvPr/>
        </p:nvCxnSpPr>
        <p:spPr>
          <a:xfrm rot="5400000">
            <a:off x="1536404" y="2900392"/>
            <a:ext cx="3145035" cy="15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rot="5400000">
            <a:off x="4497670" y="2900393"/>
            <a:ext cx="3145035" cy="15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31243" y="1158653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Lower TCO</a:t>
            </a:r>
            <a:endParaRPr lang="zh-TW" altLang="en-US" sz="2400" b="1" dirty="0">
              <a:solidFill>
                <a:srgbClr val="0070C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47559" y="1158653"/>
            <a:ext cx="288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Rapid Deployment</a:t>
            </a:r>
            <a:endParaRPr lang="zh-TW" altLang="en-US" sz="2400" b="1" dirty="0">
              <a:solidFill>
                <a:srgbClr val="0070C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07484" y="1158653"/>
            <a:ext cx="2871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Easy Management</a:t>
            </a:r>
            <a:endParaRPr lang="zh-TW" altLang="en-US" sz="2400" b="1" dirty="0">
              <a:solidFill>
                <a:srgbClr val="0070C0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to Use Signage Station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335" t="9093" r="21685"/>
          <a:stretch>
            <a:fillRect/>
          </a:stretch>
        </p:blipFill>
        <p:spPr bwMode="auto">
          <a:xfrm>
            <a:off x="411748" y="1366480"/>
            <a:ext cx="5143504" cy="296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00954" y="1366480"/>
            <a:ext cx="3062239" cy="27861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Install the Signage </a:t>
            </a:r>
          </a:p>
          <a:p>
            <a:pPr lvl="2">
              <a:spcBef>
                <a:spcPct val="0"/>
              </a:spcBef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Station application from </a:t>
            </a:r>
          </a:p>
          <a:p>
            <a:pPr lvl="2">
              <a:spcBef>
                <a:spcPct val="0"/>
              </a:spcBef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the NAS’s App Center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</a:pPr>
            <a:endParaRPr lang="en-US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First step is to create ad </a:t>
            </a:r>
          </a:p>
          <a:p>
            <a:pPr lvl="2">
              <a:spcBef>
                <a:spcPct val="0"/>
              </a:spcBef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templates</a:t>
            </a:r>
          </a:p>
          <a:p>
            <a:pPr lvl="2">
              <a:spcBef>
                <a:spcPct val="0"/>
              </a:spcBef>
              <a:buFont typeface="Wingdings" pitchFamily="2" charset="2"/>
              <a:buChar char="§"/>
            </a:pPr>
            <a:endParaRPr lang="en-US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Download </a:t>
            </a:r>
            <a:r>
              <a:rPr lang="en-US" sz="1800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iArtist</a:t>
            </a: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</a:t>
            </a:r>
            <a:r>
              <a:rPr lang="en-US" sz="1800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Lite</a:t>
            </a: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on </a:t>
            </a:r>
          </a:p>
          <a:p>
            <a:pPr lvl="2">
              <a:spcBef>
                <a:spcPct val="0"/>
              </a:spcBef>
            </a:pPr>
            <a:r>
              <a:rPr lang="en-US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your Windows desktop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iArtist</a:t>
            </a:r>
            <a:r>
              <a:rPr lang="en-US" sz="3000" dirty="0" smtClean="0"/>
              <a:t> </a:t>
            </a:r>
            <a:r>
              <a:rPr lang="en-US" sz="3000" dirty="0" err="1" smtClean="0"/>
              <a:t>Lite</a:t>
            </a:r>
            <a:r>
              <a:rPr lang="en-US" sz="3000" dirty="0" smtClean="0"/>
              <a:t>: A Powerful Design Software</a:t>
            </a:r>
            <a:endParaRPr lang="en-US" sz="3000" dirty="0"/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50933454"/>
              </p:ext>
            </p:extLst>
          </p:nvPr>
        </p:nvGraphicFramePr>
        <p:xfrm>
          <a:off x="135927" y="2880941"/>
          <a:ext cx="3022023" cy="161790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39545"/>
                <a:gridCol w="761178"/>
                <a:gridCol w="776251"/>
                <a:gridCol w="745049"/>
              </a:tblGrid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Music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Combo </a:t>
                      </a:r>
                      <a:endParaRPr lang="en-US" sz="900" b="1" i="0" u="none" strike="noStrike" dirty="0" smtClean="0">
                        <a:solidFill>
                          <a:srgbClr val="10253F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10253F"/>
                          </a:solidFill>
                          <a:latin typeface="+mn-lt"/>
                        </a:rPr>
                        <a:t>Editor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Image </a:t>
                      </a:r>
                      <a:endParaRPr lang="en-US" sz="900" b="1" i="0" u="none" strike="noStrike" dirty="0" smtClean="0">
                        <a:solidFill>
                          <a:srgbClr val="10253F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10253F"/>
                          </a:solidFill>
                          <a:latin typeface="+mn-lt"/>
                        </a:rPr>
                        <a:t>Banner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HTML</a:t>
                      </a:r>
                    </a:p>
                  </a:txBody>
                  <a:tcPr marL="9525" marR="9525" marT="9525" marB="0" anchor="ctr"/>
                </a:tc>
              </a:tr>
              <a:tr h="434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Video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Menu Item Editor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PPT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Digital </a:t>
                      </a:r>
                      <a:endParaRPr lang="en-US" sz="900" b="1" i="0" u="none" strike="noStrike" dirty="0" smtClean="0">
                        <a:solidFill>
                          <a:srgbClr val="10253F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10253F"/>
                          </a:solidFill>
                          <a:latin typeface="+mn-lt"/>
                        </a:rPr>
                        <a:t>Clock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Image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Text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PDF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Analog </a:t>
                      </a:r>
                      <a:endParaRPr lang="en-US" sz="900" b="1" i="0" u="none" strike="noStrike" dirty="0" smtClean="0">
                        <a:solidFill>
                          <a:srgbClr val="10253F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10253F"/>
                          </a:solidFill>
                          <a:latin typeface="+mn-lt"/>
                        </a:rPr>
                        <a:t>Clock</a:t>
                      </a:r>
                      <a:endParaRPr lang="en-US" sz="900" b="1" i="0" u="none" strike="noStrike" dirty="0">
                        <a:solidFill>
                          <a:srgbClr val="10253F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944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Background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Banner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RSS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10253F"/>
                          </a:solidFill>
                          <a:latin typeface="+mn-lt"/>
                        </a:rPr>
                        <a:t>Mask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8284" y="1118231"/>
            <a:ext cx="3266857" cy="13705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16 advanced widgets for diverse design  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Drag and drop, easy to operate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One click to upload to your QNAP NAS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Manage playlist with intuitive interface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Download online templates and edit </a:t>
            </a:r>
          </a:p>
          <a:p>
            <a:pPr>
              <a:spcBef>
                <a:spcPct val="0"/>
              </a:spcBef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華康儷中黑(P)" pitchFamily="34" charset="-120"/>
                <a:cs typeface="Arial" pitchFamily="34" charset="0"/>
              </a:rPr>
              <a:t>  them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r="56250"/>
          <a:stretch>
            <a:fillRect/>
          </a:stretch>
        </p:blipFill>
        <p:spPr bwMode="auto">
          <a:xfrm>
            <a:off x="3559969" y="1571625"/>
            <a:ext cx="200025" cy="14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3180402" y="1404215"/>
            <a:ext cx="6003989" cy="3533475"/>
            <a:chOff x="3140011" y="1455420"/>
            <a:chExt cx="6003989" cy="3533475"/>
          </a:xfrm>
        </p:grpSpPr>
        <p:pic>
          <p:nvPicPr>
            <p:cNvPr id="4" name="圖片 6" descr="P1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011" y="1455420"/>
              <a:ext cx="6003989" cy="35334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r="42929"/>
            <a:stretch>
              <a:fillRect/>
            </a:stretch>
          </p:blipFill>
          <p:spPr bwMode="auto">
            <a:xfrm>
              <a:off x="3270169" y="1571625"/>
              <a:ext cx="305658" cy="23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/>
            <a:srcRect r="64583" b="26008"/>
            <a:stretch>
              <a:fillRect/>
            </a:stretch>
          </p:blipFill>
          <p:spPr bwMode="auto">
            <a:xfrm>
              <a:off x="3598069" y="1608587"/>
              <a:ext cx="161925" cy="105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3425" y="2088357"/>
              <a:ext cx="369093" cy="14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19763" y="3100388"/>
              <a:ext cx="633412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96727" y="2183131"/>
              <a:ext cx="361473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r="42929"/>
          <a:stretch>
            <a:fillRect/>
          </a:stretch>
        </p:blipFill>
        <p:spPr bwMode="auto">
          <a:xfrm>
            <a:off x="3600359" y="1557382"/>
            <a:ext cx="200025" cy="13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-Up Arrow 6"/>
          <p:cNvSpPr/>
          <p:nvPr/>
        </p:nvSpPr>
        <p:spPr>
          <a:xfrm rot="10800000">
            <a:off x="2302466" y="2297039"/>
            <a:ext cx="694052" cy="432048"/>
          </a:xfrm>
          <a:prstGeom prst="leftUp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女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iArtist</a:t>
            </a:r>
            <a:r>
              <a:rPr lang="en-US" sz="3000" dirty="0" smtClean="0"/>
              <a:t> </a:t>
            </a:r>
            <a:r>
              <a:rPr lang="en-US" sz="3000" dirty="0" err="1" smtClean="0"/>
              <a:t>Lite</a:t>
            </a:r>
            <a:r>
              <a:rPr lang="en-US" sz="3000" dirty="0" smtClean="0"/>
              <a:t>: A Powerful Design Software</a:t>
            </a:r>
            <a:endParaRPr lang="en-US" sz="3000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2" y="2541662"/>
            <a:ext cx="755526" cy="755526"/>
          </a:xfrm>
          <a:prstGeom prst="rect">
            <a:avLst/>
          </a:prstGeom>
        </p:spPr>
      </p:pic>
      <p:pic>
        <p:nvPicPr>
          <p:cNvPr id="5" name="Picture 4" descr="Files - Audio - Gener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5" y="3902285"/>
            <a:ext cx="681245" cy="681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hoto-recovery-icon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90" y="1267244"/>
            <a:ext cx="839070" cy="839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83115" y="3990880"/>
            <a:ext cx="648072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華康儷中黑(P)" pitchFamily="34" charset="-120"/>
                <a:cs typeface="Arial" pitchFamily="34" charset="0"/>
              </a:rPr>
              <a:t>mp3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115" y="2632031"/>
            <a:ext cx="1733563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mpg, mpeg,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wmv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mov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mp4,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flv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華康儷中黑(P)" pitchFamily="34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115" y="1535281"/>
            <a:ext cx="158417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jpg, </a:t>
            </a: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jpe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jpeg,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1200" dirty="0" err="1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png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, gif, bmp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0650" y="1527715"/>
            <a:ext cx="1656184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Combo </a:t>
            </a:r>
            <a:r>
              <a:rPr lang="en-US" altLang="zh-TW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E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ditor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0650" y="3838978"/>
            <a:ext cx="1656184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Text Banner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0650" y="2787504"/>
            <a:ext cx="1463654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Menu </a:t>
            </a:r>
            <a:r>
              <a:rPr lang="en-US" altLang="zh-TW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I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tem </a:t>
            </a:r>
            <a:r>
              <a:rPr lang="en-US" altLang="zh-TW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E</a:t>
            </a:r>
            <a:r>
              <a:rPr lang="en-US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ditor</a:t>
            </a:r>
          </a:p>
        </p:txBody>
      </p:sp>
      <p:pic>
        <p:nvPicPr>
          <p:cNvPr id="13" name="Picture 12" descr="2015052914042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458" y="1120287"/>
            <a:ext cx="2085448" cy="127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2015052916183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459" y="2514740"/>
            <a:ext cx="2085448" cy="940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2015052916234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459" y="3567774"/>
            <a:ext cx="3381592" cy="26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download - Cop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3866" y="3963584"/>
            <a:ext cx="720079" cy="720079"/>
          </a:xfrm>
          <a:prstGeom prst="rect">
            <a:avLst/>
          </a:prstGeom>
        </p:spPr>
      </p:pic>
      <p:pic>
        <p:nvPicPr>
          <p:cNvPr id="17" name="Picture 16" descr="images (1) - Cop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1652" y="3894970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iArtist</a:t>
            </a:r>
            <a:r>
              <a:rPr lang="en-US" sz="3000" dirty="0" smtClean="0"/>
              <a:t> </a:t>
            </a:r>
            <a:r>
              <a:rPr lang="en-US" sz="3000" dirty="0" err="1" smtClean="0"/>
              <a:t>Lite</a:t>
            </a:r>
            <a:r>
              <a:rPr lang="en-US" sz="3000" dirty="0" smtClean="0"/>
              <a:t>: A Powerful Design Software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951399" y="1011564"/>
            <a:ext cx="6514295" cy="338562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2000"/>
              </a:srgbClr>
            </a:outerShdw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667" t="61856" r="30846" b="6957"/>
          <a:stretch>
            <a:fillRect/>
          </a:stretch>
        </p:blipFill>
        <p:spPr bwMode="auto">
          <a:xfrm>
            <a:off x="2128207" y="2907308"/>
            <a:ext cx="5476476" cy="182306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9" name="圓角矩形 8"/>
          <p:cNvSpPr/>
          <p:nvPr/>
        </p:nvSpPr>
        <p:spPr>
          <a:xfrm>
            <a:off x="4782060" y="1447715"/>
            <a:ext cx="3917092" cy="109778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23"/>
          <p:cNvSpPr txBox="1"/>
          <p:nvPr/>
        </p:nvSpPr>
        <p:spPr>
          <a:xfrm>
            <a:off x="4782060" y="1597949"/>
            <a:ext cx="39170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With the layer-concept playlist </a:t>
            </a:r>
          </a:p>
          <a:p>
            <a:pPr algn="ctr"/>
            <a:r>
              <a:rPr lang="en-US" altLang="zh-TW" sz="16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and timeline features, you can freely</a:t>
            </a:r>
            <a:r>
              <a:rPr lang="zh-TW" altLang="en-US" sz="16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</a:t>
            </a:r>
            <a:endParaRPr lang="en-US" altLang="zh-TW" sz="16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 algn="ctr"/>
            <a:r>
              <a:rPr lang="en-US" altLang="zh-TW" sz="16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arrange the order of media objects.</a:t>
            </a:r>
          </a:p>
          <a:p>
            <a:pPr algn="ctr"/>
            <a:endParaRPr lang="en-US" altLang="zh-TW" sz="2000" dirty="0" smtClean="0">
              <a:solidFill>
                <a:schemeClr val="tx1"/>
              </a:solidFill>
              <a:latin typeface="Segoe UI Black" pitchFamily="34" charset="0"/>
              <a:ea typeface="華康儷粗黑" pitchFamily="49" charset="-12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IMG_16012018_165333_0.png"/>
          <p:cNvPicPr>
            <a:picLocks noChangeAspect="1"/>
          </p:cNvPicPr>
          <p:nvPr/>
        </p:nvPicPr>
        <p:blipFill>
          <a:blip r:embed="rId3"/>
          <a:srcRect t="2039" r="1654" b="6179"/>
          <a:stretch>
            <a:fillRect/>
          </a:stretch>
        </p:blipFill>
        <p:spPr>
          <a:xfrm>
            <a:off x="86013" y="197893"/>
            <a:ext cx="8963434" cy="470541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iArtist</a:t>
            </a:r>
            <a:r>
              <a:rPr lang="en-US" altLang="zh-TW" sz="30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zh-TW" sz="3000" b="1" dirty="0" err="1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Lite</a:t>
            </a:r>
            <a:endParaRPr lang="zh-TW" altLang="en-US" sz="3000" b="1" dirty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iArtist</a:t>
            </a:r>
            <a:r>
              <a:rPr lang="en-US" sz="3200" dirty="0" smtClean="0"/>
              <a:t> </a:t>
            </a:r>
            <a:r>
              <a:rPr lang="en-US" sz="3200" dirty="0" err="1" smtClean="0"/>
              <a:t>Lite</a:t>
            </a:r>
            <a:r>
              <a:rPr lang="en-US" sz="3200" dirty="0" smtClean="0"/>
              <a:t>: QNAP Ad Templates</a:t>
            </a:r>
            <a:endParaRPr lang="en-US" altLang="zh-TW" sz="3200" dirty="0"/>
          </a:p>
        </p:txBody>
      </p:sp>
      <p:pic>
        <p:nvPicPr>
          <p:cNvPr id="5" name="Picture 4" descr="healthca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2273643"/>
            <a:ext cx="4105176" cy="2300704"/>
          </a:xfrm>
          <a:prstGeom prst="roundRect">
            <a:avLst>
              <a:gd name="adj" fmla="val 63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villas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71" y="2273643"/>
            <a:ext cx="4106671" cy="2300704"/>
          </a:xfrm>
          <a:prstGeom prst="roundRect">
            <a:avLst>
              <a:gd name="adj" fmla="val 570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7"/>
          <p:cNvSpPr txBox="1"/>
          <p:nvPr/>
        </p:nvSpPr>
        <p:spPr>
          <a:xfrm>
            <a:off x="333344" y="960359"/>
            <a:ext cx="8453498" cy="13132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Several </a:t>
            </a:r>
            <a:r>
              <a:rPr lang="en-US" sz="1800" b="1" kern="1200" dirty="0" smtClean="0">
                <a:solidFill>
                  <a:srgbClr val="0070C0"/>
                </a:solidFill>
                <a:latin typeface="+mn-lt"/>
                <a:ea typeface="Microsoft JhengHei" pitchFamily="34" charset="-120"/>
                <a:cs typeface="Arial" pitchFamily="34" charset="0"/>
              </a:rPr>
              <a:t>free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online templates provided by QNAP</a:t>
            </a:r>
            <a:endParaRPr lang="en-US" altLang="en-US" sz="1800" b="1" dirty="0" smtClean="0">
              <a:latin typeface="+mn-lt"/>
              <a:ea typeface="微軟正黑體" pitchFamily="34" charset="-120"/>
              <a:cs typeface="Arial" pitchFamily="34" charset="0"/>
            </a:endParaRP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rgbClr val="0070C0"/>
                </a:solidFill>
                <a:latin typeface="+mn-lt"/>
                <a:ea typeface="Microsoft JhengHei" pitchFamily="34" charset="-120"/>
                <a:cs typeface="Arial" pitchFamily="34" charset="0"/>
              </a:rPr>
              <a:t>Extremely simple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, just download and start editing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Create </a:t>
            </a:r>
            <a:r>
              <a:rPr lang="en-US" sz="1800" b="1" kern="1200" dirty="0" smtClean="0">
                <a:solidFill>
                  <a:srgbClr val="0070C0"/>
                </a:solidFill>
                <a:latin typeface="+mn-lt"/>
                <a:ea typeface="Microsoft JhengHei" pitchFamily="34" charset="-120"/>
                <a:cs typeface="Arial" pitchFamily="34" charset="0"/>
              </a:rPr>
              <a:t>professional ads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within seconds</a:t>
            </a:r>
          </a:p>
          <a:p>
            <a:pPr lvl="2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rgbClr val="0070C0"/>
                </a:solidFill>
                <a:latin typeface="+mn-lt"/>
                <a:ea typeface="Microsoft JhengHei" pitchFamily="34" charset="-120"/>
                <a:cs typeface="Arial" pitchFamily="34" charset="0"/>
              </a:rPr>
              <a:t>Broad varieties and categories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available</a:t>
            </a:r>
            <a:endParaRPr lang="en-US" altLang="en-US" sz="1800" b="1" dirty="0" smtClean="0">
              <a:latin typeface="+mn-lt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IMG_16012018_165333_0.png"/>
          <p:cNvPicPr>
            <a:picLocks noChangeAspect="1"/>
          </p:cNvPicPr>
          <p:nvPr/>
        </p:nvPicPr>
        <p:blipFill>
          <a:blip r:embed="rId3"/>
          <a:srcRect t="2039" r="1654" b="6179"/>
          <a:stretch>
            <a:fillRect/>
          </a:stretch>
        </p:blipFill>
        <p:spPr>
          <a:xfrm>
            <a:off x="86013" y="197893"/>
            <a:ext cx="8963434" cy="470541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 dirty="0" smtClean="0">
                <a:solidFill>
                  <a:srgbClr val="FFC000"/>
                </a:solidFill>
                <a:ea typeface="Segoe UI Black" pitchFamily="34" charset="0"/>
                <a:cs typeface="Segoe UI Black" pitchFamily="34" charset="0"/>
              </a:rPr>
              <a:t>QNAP Ads</a:t>
            </a:r>
            <a:endParaRPr lang="zh-TW" altLang="en-US" sz="3000" b="1" dirty="0">
              <a:solidFill>
                <a:srgbClr val="FFC000"/>
              </a:solidFill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iArtist</a:t>
            </a:r>
            <a:r>
              <a:rPr lang="en-US" sz="3000" dirty="0" smtClean="0"/>
              <a:t> </a:t>
            </a:r>
            <a:r>
              <a:rPr lang="en-US" sz="3000" dirty="0" err="1" smtClean="0"/>
              <a:t>Lite</a:t>
            </a:r>
            <a:r>
              <a:rPr lang="en-US" sz="3000" dirty="0" smtClean="0"/>
              <a:t>: A Powerful Design Software</a:t>
            </a:r>
            <a:endParaRPr lang="en-US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918078" y="1166882"/>
            <a:ext cx="5983947" cy="3370269"/>
            <a:chOff x="1259632" y="915566"/>
            <a:chExt cx="6408712" cy="353493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59632" y="915566"/>
              <a:ext cx="6408712" cy="35349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/>
            <a:srcRect t="21625" r="3409" b="63959"/>
            <a:stretch>
              <a:fillRect/>
            </a:stretch>
          </p:blipFill>
          <p:spPr bwMode="auto">
            <a:xfrm>
              <a:off x="1403648" y="3651870"/>
              <a:ext cx="612068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234104" y="1497027"/>
            <a:ext cx="2592288" cy="280076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Upload templates to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your NAS</a:t>
            </a:r>
          </a:p>
          <a:p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Upload several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templates in one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click</a:t>
            </a:r>
          </a:p>
          <a:p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Upload to several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NAS together</a:t>
            </a:r>
          </a:p>
          <a:p>
            <a:endParaRPr lang="en-US" altLang="zh-TW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0"/>
          <p:cNvSpPr txBox="1"/>
          <p:nvPr/>
        </p:nvSpPr>
        <p:spPr>
          <a:xfrm>
            <a:off x="1393171" y="3618459"/>
            <a:ext cx="6280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  <a:cs typeface="Segoe UI Black" pitchFamily="34" charset="0"/>
              </a:rPr>
              <a:t>How can you stand out from the crowd?</a:t>
            </a:r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  <a:cs typeface="Segoe UI Black" pitchFamily="34" charset="0"/>
            </a:endParaRPr>
          </a:p>
        </p:txBody>
      </p:sp>
      <p:pic>
        <p:nvPicPr>
          <p:cNvPr id="9" name="Picture 8" descr="OOjs_UI_icon_eye-progressive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703" y="3754386"/>
            <a:ext cx="693420" cy="69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群組 9"/>
          <p:cNvGrpSpPr/>
          <p:nvPr/>
        </p:nvGrpSpPr>
        <p:grpSpPr>
          <a:xfrm>
            <a:off x="-380389" y="1768414"/>
            <a:ext cx="9860888" cy="1820175"/>
            <a:chOff x="-380389" y="1768414"/>
            <a:chExt cx="9860888" cy="1820175"/>
          </a:xfrm>
        </p:grpSpPr>
        <p:sp>
          <p:nvSpPr>
            <p:cNvPr id="7" name="圓角矩形 6"/>
            <p:cNvSpPr/>
            <p:nvPr/>
          </p:nvSpPr>
          <p:spPr>
            <a:xfrm>
              <a:off x="-380389" y="1768414"/>
              <a:ext cx="9860888" cy="1820175"/>
            </a:xfrm>
            <a:prstGeom prst="roundRect">
              <a:avLst/>
            </a:prstGeom>
            <a:solidFill>
              <a:srgbClr val="FFC0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10"/>
            <p:cNvSpPr txBox="1"/>
            <p:nvPr/>
          </p:nvSpPr>
          <p:spPr>
            <a:xfrm>
              <a:off x="617836" y="1943326"/>
              <a:ext cx="792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400" b="1" dirty="0" smtClean="0">
                  <a:solidFill>
                    <a:schemeClr val="tx1"/>
                  </a:solidFill>
                  <a:latin typeface="+mj-lt"/>
                  <a:ea typeface="微軟正黑體" pitchFamily="34" charset="-120"/>
                  <a:cs typeface="Segoe UI Black" pitchFamily="34" charset="0"/>
                </a:rPr>
                <a:t>What kind of ads can catch your eye ?</a:t>
              </a:r>
              <a:endParaRPr lang="zh-TW" altLang="en-US" sz="44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  <a:cs typeface="Segoe UI Black" pitchFamily="34" charset="0"/>
              </a:endParaRPr>
            </a:p>
          </p:txBody>
        </p:sp>
      </p:grpSp>
      <p:pic>
        <p:nvPicPr>
          <p:cNvPr id="12" name="圖片 11" descr="圖片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6" y="3355675"/>
            <a:ext cx="1392129" cy="178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b="6026"/>
          <a:stretch>
            <a:fillRect/>
          </a:stretch>
        </p:blipFill>
        <p:spPr bwMode="auto">
          <a:xfrm>
            <a:off x="244376" y="267495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7" name="框架 6"/>
          <p:cNvSpPr/>
          <p:nvPr/>
        </p:nvSpPr>
        <p:spPr>
          <a:xfrm>
            <a:off x="179512" y="195486"/>
            <a:ext cx="8784976" cy="4752528"/>
          </a:xfrm>
          <a:prstGeom prst="frame">
            <a:avLst>
              <a:gd name="adj1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2519091" y="196320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rgbClr val="FFC000"/>
                </a:solidFill>
                <a:ea typeface="Segoe UI Black" pitchFamily="34" charset="0"/>
                <a:cs typeface="Segoe UI Black" pitchFamily="34" charset="0"/>
              </a:rPr>
              <a:t>Upload/Preview</a:t>
            </a:r>
            <a:endParaRPr lang="zh-TW" altLang="en-US" sz="2800" b="1" dirty="0">
              <a:solidFill>
                <a:srgbClr val="FFC000"/>
              </a:solidFill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Signage Station: Instantly Publish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01" y="1046858"/>
            <a:ext cx="549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Signage Station allows you to play your ads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Play multiple advertisements simultaneously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Allows you to organize and manage your ads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4534" y="2065179"/>
            <a:ext cx="3511315" cy="2750530"/>
            <a:chOff x="2339752" y="1707654"/>
            <a:chExt cx="3995936" cy="3240360"/>
          </a:xfrm>
        </p:grpSpPr>
        <p:pic>
          <p:nvPicPr>
            <p:cNvPr id="15" name="Picture 14" descr="4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752" y="1707654"/>
              <a:ext cx="3995936" cy="3240360"/>
            </a:xfrm>
            <a:prstGeom prst="rect">
              <a:avLst/>
            </a:prstGeom>
          </p:spPr>
        </p:pic>
        <p:pic>
          <p:nvPicPr>
            <p:cNvPr id="16" name="Picture 15" descr="2015052815393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3768" y="1851670"/>
              <a:ext cx="3672408" cy="21602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4699468" y="2062095"/>
            <a:ext cx="3633422" cy="2753614"/>
            <a:chOff x="4953000" y="2212510"/>
            <a:chExt cx="4000500" cy="3083389"/>
          </a:xfrm>
        </p:grpSpPr>
        <p:pic>
          <p:nvPicPr>
            <p:cNvPr id="12" name="Picture 11" descr="4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2212510"/>
              <a:ext cx="4000500" cy="3083389"/>
            </a:xfrm>
            <a:prstGeom prst="rect">
              <a:avLst/>
            </a:prstGeom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6056" y="2344271"/>
              <a:ext cx="3710786" cy="206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圖片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2011680"/>
            <a:ext cx="5357544" cy="270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Signage Station: Play Conveniently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365" y="960359"/>
            <a:ext cx="40760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 Single click to play any ad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 Play multiple ads at the same time</a:t>
            </a:r>
          </a:p>
          <a:p>
            <a:pPr algn="ctr"/>
            <a:endParaRPr lang="en-US" altLang="zh-TW" sz="2000" b="1" u="sng" dirty="0" smtClean="0">
              <a:latin typeface="Arial" pitchFamily="34" charset="0"/>
              <a:cs typeface="Arial" pitchFamily="34" charset="0"/>
            </a:endParaRPr>
          </a:p>
          <a:p>
            <a:endParaRPr lang="en-US" altLang="zh-TW" sz="2000" b="1" u="sng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圖案 13"/>
          <p:cNvCxnSpPr>
            <a:stCxn id="12" idx="0"/>
          </p:cNvCxnSpPr>
          <p:nvPr/>
        </p:nvCxnSpPr>
        <p:spPr>
          <a:xfrm rot="5400000" flipH="1" flipV="1">
            <a:off x="1557300" y="1158899"/>
            <a:ext cx="1481964" cy="2869989"/>
          </a:xfrm>
          <a:prstGeom prst="bentConnector2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18239" y="3334875"/>
            <a:ext cx="690097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服裝展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656" y="1608706"/>
            <a:ext cx="4871552" cy="274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Signage Station: Easily Organize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744" y="1439721"/>
            <a:ext cx="252849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Organize your ads</a:t>
            </a:r>
          </a:p>
          <a:p>
            <a:pPr>
              <a:buFont typeface="Wingdings" pitchFamily="2" charset="2"/>
              <a:buChar char="§"/>
            </a:pPr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Sort on the basis of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Latest Uploaded,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Most Played or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Categories</a:t>
            </a:r>
          </a:p>
          <a:p>
            <a:pPr>
              <a:buFont typeface="Arial" pitchFamily="34" charset="0"/>
              <a:buChar char="•"/>
            </a:pPr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View run count of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each ad</a:t>
            </a:r>
          </a:p>
          <a:p>
            <a:endParaRPr lang="en-US" altLang="zh-TW" sz="1600" b="1" u="sng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036238" y="1203994"/>
            <a:ext cx="5750604" cy="3324498"/>
            <a:chOff x="3036238" y="1203994"/>
            <a:chExt cx="5750604" cy="3324498"/>
          </a:xfrm>
        </p:grpSpPr>
        <p:grpSp>
          <p:nvGrpSpPr>
            <p:cNvPr id="13" name="Group 12"/>
            <p:cNvGrpSpPr/>
            <p:nvPr/>
          </p:nvGrpSpPr>
          <p:grpSpPr>
            <a:xfrm>
              <a:off x="3036238" y="1203994"/>
              <a:ext cx="5750604" cy="3324498"/>
              <a:chOff x="3347864" y="1203598"/>
              <a:chExt cx="5646082" cy="3222352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18417" r="329" b="2718"/>
              <a:stretch>
                <a:fillRect/>
              </a:stretch>
            </p:blipFill>
            <p:spPr bwMode="auto">
              <a:xfrm>
                <a:off x="3347864" y="1203598"/>
                <a:ext cx="5646082" cy="32223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6763" y="1502784"/>
                <a:ext cx="933450" cy="192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5338" y="2124290"/>
                <a:ext cx="933450" cy="192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31556" y="1876425"/>
                <a:ext cx="933450" cy="93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31556" y="2502694"/>
                <a:ext cx="933450" cy="93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1971675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2595993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48163" y="3214688"/>
                <a:ext cx="852487" cy="85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圖片 13" descr="服裝展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4948" y="1597504"/>
              <a:ext cx="773847" cy="4352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Signage Station: Share Ads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1585451"/>
            <a:ext cx="31186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Share the ad’s link with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anyone</a:t>
            </a:r>
          </a:p>
          <a:p>
            <a:pPr>
              <a:buFont typeface="Wingdings" pitchFamily="2" charset="2"/>
              <a:buChar char="§"/>
            </a:pPr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Directly share the ad link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on social media</a:t>
            </a:r>
          </a:p>
          <a:p>
            <a:pPr>
              <a:buFont typeface="Wingdings" pitchFamily="2" charset="2"/>
              <a:buChar char="§"/>
            </a:pPr>
            <a:endParaRPr lang="en-US" altLang="zh-TW" sz="1800" b="1" kern="1200" dirty="0" smtClean="0">
              <a:solidFill>
                <a:schemeClr val="tx1"/>
              </a:solidFill>
              <a:latin typeface="Arial" pitchFamily="34" charset="0"/>
              <a:ea typeface="華康儷中黑(P)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Anyone can play the ad </a:t>
            </a:r>
          </a:p>
          <a:p>
            <a:r>
              <a:rPr lang="en-US" altLang="zh-TW" sz="1800" b="1" kern="1200" dirty="0" smtClean="0">
                <a:solidFill>
                  <a:schemeClr val="tx1"/>
                </a:solidFill>
                <a:latin typeface="Arial" pitchFamily="34" charset="0"/>
                <a:ea typeface="華康儷中黑(P)" pitchFamily="34" charset="-120"/>
                <a:cs typeface="Arial" pitchFamily="34" charset="0"/>
              </a:rPr>
              <a:t>  in Chrome browser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3402926" y="1221044"/>
            <a:ext cx="5487800" cy="3414158"/>
            <a:chOff x="3402926" y="1221044"/>
            <a:chExt cx="5487800" cy="3414158"/>
          </a:xfrm>
        </p:grpSpPr>
        <p:grpSp>
          <p:nvGrpSpPr>
            <p:cNvPr id="5" name="Group 4"/>
            <p:cNvGrpSpPr/>
            <p:nvPr/>
          </p:nvGrpSpPr>
          <p:grpSpPr>
            <a:xfrm>
              <a:off x="3402926" y="1221044"/>
              <a:ext cx="5487800" cy="3414158"/>
              <a:chOff x="2998178" y="987574"/>
              <a:chExt cx="5686878" cy="3528392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98178" y="987574"/>
                <a:ext cx="5686878" cy="35283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4283968" y="4155926"/>
                <a:ext cx="648072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42728" y="1954924"/>
              <a:ext cx="140017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4496326" y="4193628"/>
              <a:ext cx="147379" cy="18918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2557" y="0"/>
            <a:ext cx="8650277" cy="5143499"/>
            <a:chOff x="293698" y="27258"/>
            <a:chExt cx="8850302" cy="51162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橢圓 11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Signage Station</a:t>
            </a:r>
            <a:endParaRPr lang="zh-TW" altLang="en-US" sz="2400" b="1" dirty="0" smtClean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67633" y="1368153"/>
            <a:ext cx="5943034" cy="3175272"/>
            <a:chOff x="293698" y="27258"/>
            <a:chExt cx="8850302" cy="51162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Signage Station: User Management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03798"/>
            <a:ext cx="288032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中黑(P)" pitchFamily="34" charset="-120"/>
              <a:ea typeface="華康儷中黑(P)" pitchFamily="34" charset="-120"/>
              <a:cs typeface="華康中黑體(P)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695" y="1169070"/>
            <a:ext cx="27284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Admin can add/remove users</a:t>
            </a: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Set user permissions</a:t>
            </a:r>
          </a:p>
          <a:p>
            <a:pPr>
              <a:buFont typeface="Arial" pitchFamily="34" charset="0"/>
              <a:buChar char="•"/>
            </a:pP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Add designers with</a:t>
            </a:r>
          </a:p>
          <a:p>
            <a:pPr lvl="1"/>
            <a:r>
              <a:rPr lang="zh-TW" altLang="en-US" sz="1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upload permissions </a:t>
            </a:r>
          </a:p>
          <a:p>
            <a:pPr lvl="1"/>
            <a:r>
              <a:rPr lang="zh-TW" altLang="en-US" sz="1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only</a:t>
            </a:r>
          </a:p>
          <a:p>
            <a:pPr lvl="1"/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Add managers to manage the uploaded ads</a:t>
            </a:r>
            <a:endParaRPr lang="en-US" altLang="zh-TW" sz="1800" b="1" dirty="0" smtClean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b="35693"/>
          <a:stretch>
            <a:fillRect/>
          </a:stretch>
        </p:blipFill>
        <p:spPr bwMode="auto">
          <a:xfrm>
            <a:off x="3486150" y="1838988"/>
            <a:ext cx="4929750" cy="232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149" y="174541"/>
            <a:ext cx="8501123" cy="785818"/>
          </a:xfrm>
        </p:spPr>
        <p:txBody>
          <a:bodyPr/>
          <a:lstStyle/>
          <a:p>
            <a:r>
              <a:rPr lang="en-US" sz="3000" dirty="0" smtClean="0"/>
              <a:t>Signage Station: Manage Ad Permissions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415834" y="1060068"/>
            <a:ext cx="698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+mn-lt"/>
                <a:cs typeface="Arial" pitchFamily="34" charset="0"/>
              </a:rPr>
              <a:t>Lock/Unlock the ads</a:t>
            </a:r>
            <a:endParaRPr lang="en-US" altLang="zh-TW" sz="1800" b="1" dirty="0" smtClean="0">
              <a:latin typeface="+mn-lt"/>
              <a:ea typeface="微軟正黑體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800" b="1" dirty="0" smtClean="0">
                <a:latin typeface="+mn-lt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800" b="1" dirty="0" smtClean="0">
                <a:latin typeface="+mn-lt"/>
                <a:cs typeface="Arial" pitchFamily="34" charset="0"/>
              </a:rPr>
              <a:t>Give permissions to the users who can play the ads</a:t>
            </a:r>
            <a:endParaRPr lang="zh-TW" altLang="en-US" sz="1800" b="1" dirty="0" smtClean="0">
              <a:latin typeface="+mn-lt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7048" y="1742974"/>
            <a:ext cx="5666180" cy="3076447"/>
            <a:chOff x="2706663" y="1184591"/>
            <a:chExt cx="6323037" cy="3433087"/>
          </a:xfrm>
        </p:grpSpPr>
        <p:grpSp>
          <p:nvGrpSpPr>
            <p:cNvPr id="8" name="Group 7"/>
            <p:cNvGrpSpPr/>
            <p:nvPr/>
          </p:nvGrpSpPr>
          <p:grpSpPr>
            <a:xfrm>
              <a:off x="2706663" y="1184591"/>
              <a:ext cx="6323037" cy="3433087"/>
              <a:chOff x="2325663" y="1225278"/>
              <a:chExt cx="6585004" cy="35753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325663" y="1225278"/>
                <a:ext cx="6585004" cy="3575322"/>
                <a:chOff x="293698" y="27258"/>
                <a:chExt cx="8850302" cy="5116242"/>
              </a:xfrm>
            </p:grpSpPr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14351"/>
                <a:stretch>
                  <a:fillRect/>
                </a:stretch>
              </p:blipFill>
              <p:spPr bwMode="auto">
                <a:xfrm>
                  <a:off x="293698" y="27258"/>
                  <a:ext cx="8850302" cy="5116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矩形 17"/>
                <p:cNvSpPr/>
                <p:nvPr/>
              </p:nvSpPr>
              <p:spPr>
                <a:xfrm>
                  <a:off x="293698" y="123478"/>
                  <a:ext cx="8850302" cy="5020022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50883" y="1771650"/>
                <a:ext cx="4854252" cy="28384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62463" y="2600326"/>
              <a:ext cx="1869281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242492" y="0"/>
            <a:ext cx="8650277" cy="5143499"/>
            <a:chOff x="293698" y="27258"/>
            <a:chExt cx="8850302" cy="51162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 r="14351"/>
            <a:stretch>
              <a:fillRect/>
            </a:stretch>
          </p:blipFill>
          <p:spPr bwMode="auto">
            <a:xfrm>
              <a:off x="293698" y="27258"/>
              <a:ext cx="8850302" cy="511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293698" y="123478"/>
              <a:ext cx="8850302" cy="502002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橢圓 11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Signage Station</a:t>
            </a:r>
            <a:endParaRPr lang="zh-TW" altLang="en-US" sz="2400" b="1" dirty="0" smtClean="0">
              <a:solidFill>
                <a:srgbClr val="FFC000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音樂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4" y="2121545"/>
            <a:ext cx="4144878" cy="2330734"/>
          </a:xfrm>
          <a:prstGeom prst="roundRect">
            <a:avLst>
              <a:gd name="adj" fmla="val 40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dirty="0" smtClean="0"/>
              <a:t>Signage Station: Free Online Templates</a:t>
            </a:r>
            <a:endParaRPr lang="en-US" altLang="zh-TW" sz="3000" dirty="0"/>
          </a:p>
        </p:txBody>
      </p:sp>
      <p:pic>
        <p:nvPicPr>
          <p:cNvPr id="6" name="Picture 5" descr="sportsb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56" y="2121545"/>
            <a:ext cx="4144878" cy="2334995"/>
          </a:xfrm>
          <a:prstGeom prst="roundRect">
            <a:avLst>
              <a:gd name="adj" fmla="val 50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9"/>
          <p:cNvSpPr/>
          <p:nvPr/>
        </p:nvSpPr>
        <p:spPr>
          <a:xfrm>
            <a:off x="395501" y="1046858"/>
            <a:ext cx="8388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Several free online templates provided by QNAP</a:t>
            </a:r>
            <a:endParaRPr lang="en-US" altLang="zh-TW" sz="1800" b="1" kern="1200" dirty="0" smtClean="0">
              <a:solidFill>
                <a:schemeClr val="tx1"/>
              </a:solidFill>
              <a:latin typeface="+mn-lt"/>
              <a:ea typeface="Microsoft JhengHei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</a:t>
            </a: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Just download and start editing</a:t>
            </a:r>
            <a:endParaRPr lang="en-US" altLang="zh-TW" sz="1800" b="1" kern="1200" dirty="0" smtClean="0">
              <a:solidFill>
                <a:schemeClr val="tx1"/>
              </a:solidFill>
              <a:latin typeface="+mn-lt"/>
              <a:ea typeface="Microsoft JhengHei" pitchFamily="34" charset="-12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kern="1200" dirty="0" smtClean="0">
                <a:solidFill>
                  <a:schemeClr val="tx1"/>
                </a:solidFill>
                <a:latin typeface="+mn-lt"/>
                <a:ea typeface="Microsoft JhengHei" pitchFamily="34" charset="-120"/>
                <a:cs typeface="Arial" pitchFamily="34" charset="0"/>
              </a:rPr>
              <a:t> Create professional ads within seconds</a:t>
            </a:r>
            <a:endParaRPr lang="en-US" altLang="zh-TW" sz="1800" b="1" kern="1200" dirty="0" smtClean="0">
              <a:solidFill>
                <a:schemeClr val="tx1"/>
              </a:solidFill>
              <a:latin typeface="+mn-lt"/>
              <a:ea typeface="Microsoft JhengHei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Digital Signage </a:t>
            </a:r>
            <a:r>
              <a:rPr lang="en-US" altLang="zh-TW" sz="3200" dirty="0" smtClean="0"/>
              <a:t>is Everywhere</a:t>
            </a:r>
            <a:endParaRPr lang="en-US" alt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20129" y="1208009"/>
            <a:ext cx="834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Retail, Banking, Hotels, Restaurants, Healthcare, Corporate, Education, Transportation, etc.</a:t>
            </a:r>
          </a:p>
        </p:txBody>
      </p:sp>
      <p:pic>
        <p:nvPicPr>
          <p:cNvPr id="9" name="Picture 8" descr="dsign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067695"/>
            <a:ext cx="9143997" cy="30758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動圖_底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CuteScreenRecorder-1200-670_(new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787" y="295055"/>
            <a:ext cx="2988910" cy="2241683"/>
          </a:xfrm>
          <a:prstGeom prst="rect">
            <a:avLst/>
          </a:prstGeom>
        </p:spPr>
      </p:pic>
      <p:pic>
        <p:nvPicPr>
          <p:cNvPr id="16" name="CuteScreenRecorder-1226-691_(new)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059607" y="295055"/>
            <a:ext cx="2988911" cy="2241683"/>
          </a:xfrm>
          <a:prstGeom prst="rect">
            <a:avLst/>
          </a:prstGeom>
        </p:spPr>
      </p:pic>
      <p:pic>
        <p:nvPicPr>
          <p:cNvPr id="25" name="圖片 24" descr="剪影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266" y="2633341"/>
            <a:ext cx="9430688" cy="374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 descr="shipping-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607" y="573206"/>
            <a:ext cx="2988911" cy="1693338"/>
          </a:xfrm>
          <a:prstGeom prst="rect">
            <a:avLst/>
          </a:prstGeom>
        </p:spPr>
      </p:pic>
      <p:pic>
        <p:nvPicPr>
          <p:cNvPr id="35" name="圖片 34" descr="服裝展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87" y="573206"/>
            <a:ext cx="2988911" cy="1681262"/>
          </a:xfrm>
          <a:prstGeom prst="rect">
            <a:avLst/>
          </a:prstGeom>
        </p:spPr>
      </p:pic>
      <p:pic>
        <p:nvPicPr>
          <p:cNvPr id="39" name="CuteScreenRecorder-1228-693_(new)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070698" y="295055"/>
            <a:ext cx="2988910" cy="2241683"/>
          </a:xfrm>
          <a:prstGeom prst="rect">
            <a:avLst/>
          </a:prstGeom>
        </p:spPr>
      </p:pic>
      <p:pic>
        <p:nvPicPr>
          <p:cNvPr id="43" name="圖片 42" descr="sammi - hotel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698" y="581158"/>
            <a:ext cx="2988910" cy="1678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638" r="14586"/>
          <a:stretch>
            <a:fillRect/>
          </a:stretch>
        </p:blipFill>
        <p:spPr bwMode="auto">
          <a:xfrm>
            <a:off x="0" y="0"/>
            <a:ext cx="912619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圖片 37" descr="^43DFAD4CAAF76BD43792486D0BAC400AB371F1DB48E7B44365^pimgpsh_fullsize_dist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4443958"/>
            <a:ext cx="1341696" cy="28803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9144000" cy="515353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103151" y="1131590"/>
            <a:ext cx="2952328" cy="28803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icons8-lightning-bolt-10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283" y="1419622"/>
            <a:ext cx="507972" cy="507972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519091" y="203940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FFC000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Online Templates</a:t>
            </a:r>
            <a:endParaRPr lang="zh-TW" altLang="en-US" sz="2400" b="1" dirty="0">
              <a:solidFill>
                <a:srgbClr val="FFC000"/>
              </a:solidFill>
              <a:latin typeface="+mj-lt"/>
              <a:cs typeface="Segoe UI Black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95139" y="237896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800" b="1" dirty="0" smtClean="0">
                <a:solidFill>
                  <a:schemeClr val="bg1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DEMO</a:t>
            </a:r>
            <a:endParaRPr lang="zh-TW" altLang="en-US" sz="5800" b="1" dirty="0">
              <a:solidFill>
                <a:schemeClr val="bg1"/>
              </a:solidFill>
              <a:latin typeface="+mj-lt"/>
              <a:cs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647"/>
          <p:cNvSpPr txBox="1">
            <a:spLocks/>
          </p:cNvSpPr>
          <p:nvPr/>
        </p:nvSpPr>
        <p:spPr>
          <a:xfrm>
            <a:off x="5663821" y="1666205"/>
            <a:ext cx="3466531" cy="1316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85725">
              <a:buClr>
                <a:schemeClr val="dk1"/>
              </a:buClr>
              <a:buSzPct val="25000"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Signage Station, your best choice!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Digital Signage in Restaurants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627" y="1159514"/>
            <a:ext cx="2007972" cy="1752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627" y="3119216"/>
            <a:ext cx="2007972" cy="1436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4729" y="1520133"/>
            <a:ext cx="6129925" cy="266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3200" dirty="0" smtClean="0"/>
              <a:t>Digital Signage in Retail</a:t>
            </a:r>
            <a:endParaRPr lang="en-US" altLang="zh-TW" sz="3200" dirty="0" smtClean="0"/>
          </a:p>
        </p:txBody>
      </p:sp>
      <p:sp>
        <p:nvSpPr>
          <p:cNvPr id="22" name="橢圓 4"/>
          <p:cNvSpPr/>
          <p:nvPr/>
        </p:nvSpPr>
        <p:spPr bwMode="auto">
          <a:xfrm>
            <a:off x="974978" y="3466922"/>
            <a:ext cx="1353664" cy="272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en-US" altLang="zh-TW" sz="2400" dirty="0" smtClean="0">
                <a:solidFill>
                  <a:srgbClr val="FFFFFF"/>
                </a:solidFill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NAS</a:t>
            </a:r>
            <a:endParaRPr kumimoji="0" lang="en-US" altLang="zh-TW" sz="2400" dirty="0">
              <a:solidFill>
                <a:srgbClr val="FFFFFF"/>
              </a:solidFill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sp>
        <p:nvSpPr>
          <p:cNvPr id="23" name="橢圓 8"/>
          <p:cNvSpPr/>
          <p:nvPr/>
        </p:nvSpPr>
        <p:spPr bwMode="auto">
          <a:xfrm>
            <a:off x="3431568" y="3359152"/>
            <a:ext cx="1648072" cy="3327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zh-TW" altLang="en-US" sz="2000" dirty="0" smtClean="0"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虛擬機工作站</a:t>
            </a:r>
            <a:endParaRPr kumimoji="0" lang="zh-TW" altLang="en-US" sz="2000" dirty="0"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969" y="1474702"/>
            <a:ext cx="4692233" cy="2878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57" y="1941857"/>
            <a:ext cx="4069886" cy="2049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Digital Signage in Hospitality</a:t>
            </a:r>
            <a:endParaRPr lang="en-U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190" y="960360"/>
            <a:ext cx="7593484" cy="381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圖片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59" y="1606374"/>
            <a:ext cx="5561311" cy="3148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Shape 622"/>
          <p:cNvSpPr/>
          <p:nvPr/>
        </p:nvSpPr>
        <p:spPr>
          <a:xfrm>
            <a:off x="840320" y="1504798"/>
            <a:ext cx="1127188" cy="1127188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622"/>
          <p:cNvSpPr/>
          <p:nvPr/>
        </p:nvSpPr>
        <p:spPr>
          <a:xfrm>
            <a:off x="434004" y="2733579"/>
            <a:ext cx="1532240" cy="1532240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9" y="174541"/>
            <a:ext cx="8501123" cy="785818"/>
          </a:xfrm>
        </p:spPr>
        <p:txBody>
          <a:bodyPr/>
          <a:lstStyle/>
          <a:p>
            <a:r>
              <a:rPr lang="en-US" sz="3200" dirty="0" smtClean="0"/>
              <a:t>Digital Signage </a:t>
            </a:r>
            <a:r>
              <a:rPr lang="en-US" altLang="zh-TW" sz="3200" dirty="0" smtClean="0"/>
              <a:t>is Everywhere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1070804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Digital ads are everywhere around you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15606" y="1793778"/>
            <a:ext cx="121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Wedding footage</a:t>
            </a:r>
            <a:endPara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8077" y="3030830"/>
            <a:ext cx="177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Animated resumes and portfolios</a:t>
            </a:r>
            <a:endParaRPr lang="zh-TW" altLang="en-US" sz="1800" b="1" dirty="0" smtClean="0"/>
          </a:p>
        </p:txBody>
      </p:sp>
      <p:sp>
        <p:nvSpPr>
          <p:cNvPr id="14" name="Shape 622"/>
          <p:cNvSpPr/>
          <p:nvPr/>
        </p:nvSpPr>
        <p:spPr>
          <a:xfrm>
            <a:off x="7179281" y="1504798"/>
            <a:ext cx="1127188" cy="1127188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622"/>
          <p:cNvSpPr/>
          <p:nvPr/>
        </p:nvSpPr>
        <p:spPr>
          <a:xfrm>
            <a:off x="7176642" y="2733579"/>
            <a:ext cx="1532240" cy="1532240"/>
          </a:xfrm>
          <a:prstGeom prst="ellipse">
            <a:avLst/>
          </a:prstGeom>
          <a:solidFill>
            <a:srgbClr val="FEB85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132578" y="1904991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e-DM</a:t>
            </a:r>
            <a:endParaRPr lang="zh-TW" altLang="en-US" sz="18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290494" y="3179114"/>
            <a:ext cx="131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Digital menus</a:t>
            </a:r>
            <a:endParaRPr lang="zh-TW" altLang="en-US" sz="1800" b="1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9" y="141196"/>
            <a:ext cx="8501123" cy="785818"/>
          </a:xfrm>
        </p:spPr>
        <p:txBody>
          <a:bodyPr anchor="t"/>
          <a:lstStyle/>
          <a:p>
            <a:r>
              <a:rPr lang="en-US" sz="3200" dirty="0" smtClean="0"/>
              <a:t>Digital Signage: For Me</a:t>
            </a:r>
            <a:r>
              <a:rPr lang="zh-TW" altLang="en-US" sz="3200" dirty="0" smtClean="0"/>
              <a:t> </a:t>
            </a:r>
            <a:r>
              <a:rPr lang="en-US" sz="3200" dirty="0" smtClean="0"/>
              <a:t>?</a:t>
            </a:r>
            <a:endParaRPr lang="en-US" altLang="en-US" sz="3200" dirty="0"/>
          </a:p>
        </p:txBody>
      </p:sp>
      <p:sp>
        <p:nvSpPr>
          <p:cNvPr id="5" name="Rectangle 6"/>
          <p:cNvSpPr/>
          <p:nvPr/>
        </p:nvSpPr>
        <p:spPr>
          <a:xfrm>
            <a:off x="362390" y="1210792"/>
            <a:ext cx="5665236" cy="241604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I am not a designer. Is it hard for me?</a:t>
            </a:r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Is it going to cost a lot ?</a:t>
            </a:r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Does it need a complicated system to run ?</a:t>
            </a:r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70C0"/>
                </a:solidFill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+mn-lt"/>
                <a:ea typeface="微軟正黑體" pitchFamily="34" charset="-120"/>
                <a:cs typeface="Arial" pitchFamily="34" charset="0"/>
              </a:rPr>
              <a:t>Do I need to learn the software ?</a:t>
            </a:r>
            <a:endParaRPr lang="en-US" altLang="zh-TW" sz="2000" b="1" dirty="0" smtClean="0">
              <a:solidFill>
                <a:srgbClr val="0070C0"/>
              </a:solidFill>
              <a:latin typeface="+mn-lt"/>
              <a:ea typeface="微軟正黑體" panose="020B0604030504040204" pitchFamily="34" charset="-120"/>
            </a:endParaRPr>
          </a:p>
          <a:p>
            <a:endParaRPr lang="en-US" altLang="zh-TW" sz="1200" b="1" dirty="0" smtClean="0">
              <a:solidFill>
                <a:srgbClr val="0070C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2" descr="C:\Users\Han Tsai\Desktop\Cinema28直播發表會投影片\ques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164" y="1093708"/>
            <a:ext cx="1821347" cy="5121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44450">
              <a:buClr>
                <a:schemeClr val="dk1"/>
              </a:buClr>
              <a:buSzPct val="25000"/>
            </a:pPr>
            <a:r>
              <a:rPr lang="en-US" sz="3200" dirty="0" smtClean="0">
                <a:latin typeface="+mj-lt"/>
              </a:rPr>
              <a:t>What is Signage Station</a:t>
            </a:r>
            <a:endParaRPr lang="en-US" sz="3200" b="1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3389" y="1067883"/>
            <a:ext cx="3513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An application on your QNAP NAS to play, manage &amp; share your ads.</a:t>
            </a:r>
          </a:p>
        </p:txBody>
      </p:sp>
      <p:sp>
        <p:nvSpPr>
          <p:cNvPr id="22" name="橢圓 4"/>
          <p:cNvSpPr/>
          <p:nvPr/>
        </p:nvSpPr>
        <p:spPr bwMode="auto">
          <a:xfrm>
            <a:off x="974978" y="3466922"/>
            <a:ext cx="1353664" cy="272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en-US" altLang="zh-TW" sz="2400" dirty="0" smtClean="0">
                <a:solidFill>
                  <a:srgbClr val="FFFFFF"/>
                </a:solidFill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NAS</a:t>
            </a:r>
            <a:endParaRPr kumimoji="0" lang="en-US" altLang="zh-TW" sz="2400" dirty="0">
              <a:solidFill>
                <a:srgbClr val="FFFFFF"/>
              </a:solidFill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sp>
        <p:nvSpPr>
          <p:cNvPr id="23" name="橢圓 8"/>
          <p:cNvSpPr/>
          <p:nvPr/>
        </p:nvSpPr>
        <p:spPr bwMode="auto">
          <a:xfrm>
            <a:off x="3431568" y="3359152"/>
            <a:ext cx="1648072" cy="3327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590" tIns="21590" rIns="21590" bIns="2159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kumimoji="0" lang="zh-TW" altLang="en-US" sz="2000" dirty="0" smtClean="0">
                <a:latin typeface="華康儷粗黑(P)" pitchFamily="34" charset="-120"/>
                <a:ea typeface="華康儷粗黑(P)" pitchFamily="34" charset="-120"/>
                <a:cs typeface="華康中黑體(P)" pitchFamily="34" charset="-120"/>
              </a:rPr>
              <a:t>虛擬機工作站</a:t>
            </a:r>
            <a:endParaRPr kumimoji="0" lang="zh-TW" altLang="en-US" sz="2000" dirty="0">
              <a:latin typeface="華康儷粗黑(P)" pitchFamily="34" charset="-120"/>
              <a:ea typeface="華康儷粗黑(P)" pitchFamily="34" charset="-120"/>
              <a:cs typeface="華康中黑體(P)" pitchFamily="34" charset="-120"/>
            </a:endParaRPr>
          </a:p>
        </p:txBody>
      </p:sp>
      <p:grpSp>
        <p:nvGrpSpPr>
          <p:cNvPr id="26" name="Group 62"/>
          <p:cNvGrpSpPr/>
          <p:nvPr/>
        </p:nvGrpSpPr>
        <p:grpSpPr>
          <a:xfrm>
            <a:off x="389001" y="2007112"/>
            <a:ext cx="4440124" cy="2601396"/>
            <a:chOff x="1172599" y="438224"/>
            <a:chExt cx="5991689" cy="4069032"/>
          </a:xfrm>
        </p:grpSpPr>
        <p:pic>
          <p:nvPicPr>
            <p:cNvPr id="27" name="Picture 26" descr="macbook-screen.jpg"/>
            <p:cNvPicPr>
              <a:picLocks noChangeAspect="1"/>
            </p:cNvPicPr>
            <p:nvPr/>
          </p:nvPicPr>
          <p:blipFill>
            <a:blip r:embed="rId3"/>
            <a:srcRect l="8562"/>
            <a:stretch>
              <a:fillRect/>
            </a:stretch>
          </p:blipFill>
          <p:spPr>
            <a:xfrm>
              <a:off x="1172599" y="438224"/>
              <a:ext cx="5991689" cy="4069032"/>
            </a:xfrm>
            <a:prstGeom prst="rect">
              <a:avLst/>
            </a:prstGeom>
          </p:spPr>
        </p:pic>
        <p:pic>
          <p:nvPicPr>
            <p:cNvPr id="30" name="Picture 29" descr="s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712" y="771550"/>
              <a:ext cx="3847283" cy="2376264"/>
            </a:xfrm>
            <a:prstGeom prst="rect">
              <a:avLst/>
            </a:prstGeom>
          </p:spPr>
        </p:pic>
      </p:grpSp>
      <p:grpSp>
        <p:nvGrpSpPr>
          <p:cNvPr id="38" name="Group 53"/>
          <p:cNvGrpSpPr/>
          <p:nvPr/>
        </p:nvGrpSpPr>
        <p:grpSpPr>
          <a:xfrm>
            <a:off x="5760680" y="2032106"/>
            <a:ext cx="2741851" cy="2367457"/>
            <a:chOff x="2843808" y="2333413"/>
            <a:chExt cx="3420358" cy="2810087"/>
          </a:xfrm>
        </p:grpSpPr>
        <p:pic>
          <p:nvPicPr>
            <p:cNvPr id="39" name="Picture 38" descr="48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3808" y="2333413"/>
              <a:ext cx="3420358" cy="2810087"/>
            </a:xfrm>
            <a:prstGeom prst="rect">
              <a:avLst/>
            </a:prstGeom>
          </p:spPr>
        </p:pic>
        <p:pic>
          <p:nvPicPr>
            <p:cNvPr id="40" name="Picture 39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7824" y="2499742"/>
              <a:ext cx="3096343" cy="1800200"/>
            </a:xfrm>
            <a:prstGeom prst="rect">
              <a:avLst/>
            </a:prstGeom>
          </p:spPr>
        </p:pic>
      </p:grpSp>
      <p:grpSp>
        <p:nvGrpSpPr>
          <p:cNvPr id="41" name="Group 48"/>
          <p:cNvGrpSpPr/>
          <p:nvPr/>
        </p:nvGrpSpPr>
        <p:grpSpPr>
          <a:xfrm>
            <a:off x="5148591" y="3309969"/>
            <a:ext cx="1637378" cy="1159785"/>
            <a:chOff x="4139952" y="3712597"/>
            <a:chExt cx="2236813" cy="1574919"/>
          </a:xfrm>
        </p:grpSpPr>
        <p:pic>
          <p:nvPicPr>
            <p:cNvPr id="42" name="圖片 14" descr="iPa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39952" y="3712597"/>
              <a:ext cx="2236813" cy="1574919"/>
            </a:xfrm>
            <a:prstGeom prst="rect">
              <a:avLst/>
            </a:prstGeom>
          </p:spPr>
        </p:pic>
        <p:pic>
          <p:nvPicPr>
            <p:cNvPr id="43" name="Picture 42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7984" y="4011910"/>
              <a:ext cx="1632884" cy="936104"/>
            </a:xfrm>
            <a:prstGeom prst="rect">
              <a:avLst/>
            </a:prstGeom>
          </p:spPr>
        </p:pic>
      </p:grpSp>
      <p:grpSp>
        <p:nvGrpSpPr>
          <p:cNvPr id="46" name="Group 49"/>
          <p:cNvGrpSpPr/>
          <p:nvPr/>
        </p:nvGrpSpPr>
        <p:grpSpPr>
          <a:xfrm>
            <a:off x="4509659" y="3757221"/>
            <a:ext cx="1250337" cy="793194"/>
            <a:chOff x="4355976" y="2787774"/>
            <a:chExt cx="1872208" cy="1127277"/>
          </a:xfrm>
        </p:grpSpPr>
        <p:pic>
          <p:nvPicPr>
            <p:cNvPr id="47" name="圖片 21" descr="iPhon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55976" y="2787774"/>
              <a:ext cx="1872208" cy="1127277"/>
            </a:xfrm>
            <a:prstGeom prst="rect">
              <a:avLst/>
            </a:prstGeom>
          </p:spPr>
        </p:pic>
        <p:pic>
          <p:nvPicPr>
            <p:cNvPr id="48" name="Picture 47" descr="ad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016" y="2999485"/>
              <a:ext cx="1152128" cy="660495"/>
            </a:xfrm>
            <a:prstGeom prst="rect">
              <a:avLst/>
            </a:prstGeom>
          </p:spPr>
        </p:pic>
      </p:grpSp>
      <p:pic>
        <p:nvPicPr>
          <p:cNvPr id="49" name="圖片 2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08027" y="3565541"/>
            <a:ext cx="894504" cy="847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1" descr="StorageReview-TS-677_front.png"/>
          <p:cNvPicPr>
            <a:picLocks noChangeAspect="1"/>
          </p:cNvPicPr>
          <p:nvPr/>
        </p:nvPicPr>
        <p:blipFill>
          <a:blip r:embed="rId10"/>
          <a:srcRect l="21977" r="21377"/>
          <a:stretch>
            <a:fillRect/>
          </a:stretch>
        </p:blipFill>
        <p:spPr>
          <a:xfrm>
            <a:off x="406344" y="3296185"/>
            <a:ext cx="1209018" cy="133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圖片 4" descr="Signage_p01.png"/>
          <p:cNvPicPr>
            <a:picLocks noChangeAspect="1"/>
          </p:cNvPicPr>
          <p:nvPr/>
        </p:nvPicPr>
        <p:blipFill rotWithShape="1">
          <a:blip r:embed="rId11"/>
          <a:srcRect l="12505" t="55953" r="77817" b="28174"/>
          <a:stretch/>
        </p:blipFill>
        <p:spPr>
          <a:xfrm>
            <a:off x="1378893" y="3927408"/>
            <a:ext cx="689439" cy="710684"/>
          </a:xfrm>
          <a:prstGeom prst="rect">
            <a:avLst/>
          </a:prstGeom>
        </p:spPr>
      </p:pic>
      <p:sp>
        <p:nvSpPr>
          <p:cNvPr id="25" name="Rectangle 36"/>
          <p:cNvSpPr/>
          <p:nvPr/>
        </p:nvSpPr>
        <p:spPr>
          <a:xfrm>
            <a:off x="4447874" y="1067883"/>
            <a:ext cx="4314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smtClean="0">
                <a:latin typeface="Arial" pitchFamily="34" charset="0"/>
                <a:cs typeface="Arial" pitchFamily="34" charset="0"/>
              </a:rPr>
              <a:t>Web based application, supported on any device with Chrome Browser.</a:t>
            </a:r>
            <a:endParaRPr lang="zh-TW" altLang="en-US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ight Arrow 10"/>
          <p:cNvSpPr/>
          <p:nvPr/>
        </p:nvSpPr>
        <p:spPr>
          <a:xfrm>
            <a:off x="4132502" y="2518478"/>
            <a:ext cx="1440951" cy="77770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01_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14751</TotalTime>
  <Words>1121</Words>
  <Application>Microsoft Office PowerPoint</Application>
  <PresentationFormat>如螢幕大小 (16:9)</PresentationFormat>
  <Paragraphs>223</Paragraphs>
  <Slides>32</Slides>
  <Notes>17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1101_EN</vt:lpstr>
      <vt:lpstr>Signage Station   Make an impression, not just advertisement</vt:lpstr>
      <vt:lpstr>投影片 2</vt:lpstr>
      <vt:lpstr>Digital Signage is Everywhere</vt:lpstr>
      <vt:lpstr>Digital Signage in Restaurants</vt:lpstr>
      <vt:lpstr>Digital Signage in Retail</vt:lpstr>
      <vt:lpstr>Digital Signage in Hospitality</vt:lpstr>
      <vt:lpstr>Digital Signage is Everywhere</vt:lpstr>
      <vt:lpstr>Digital Signage: For Me ?</vt:lpstr>
      <vt:lpstr>What is Signage Station</vt:lpstr>
      <vt:lpstr>How Signage Station Works</vt:lpstr>
      <vt:lpstr>Advantages of Signage Station</vt:lpstr>
      <vt:lpstr>How to Use Signage Station</vt:lpstr>
      <vt:lpstr>iArtist Lite: A Powerful Design Software</vt:lpstr>
      <vt:lpstr>iArtist Lite: A Powerful Design Software</vt:lpstr>
      <vt:lpstr>iArtist Lite: A Powerful Design Software</vt:lpstr>
      <vt:lpstr>投影片 16</vt:lpstr>
      <vt:lpstr>iArtist Lite: QNAP Ad Templates</vt:lpstr>
      <vt:lpstr>投影片 18</vt:lpstr>
      <vt:lpstr>iArtist Lite: A Powerful Design Software</vt:lpstr>
      <vt:lpstr>投影片 20</vt:lpstr>
      <vt:lpstr>Signage Station: Instantly Publish</vt:lpstr>
      <vt:lpstr>Signage Station: Play Conveniently</vt:lpstr>
      <vt:lpstr>Signage Station: Easily Organize</vt:lpstr>
      <vt:lpstr>Signage Station: Share Ads</vt:lpstr>
      <vt:lpstr>投影片 25</vt:lpstr>
      <vt:lpstr>Signage Station: User Management</vt:lpstr>
      <vt:lpstr>Signage Station: Manage Ad Permissions</vt:lpstr>
      <vt:lpstr>投影片 28</vt:lpstr>
      <vt:lpstr>Signage Station: Free Online Templates</vt:lpstr>
      <vt:lpstr>投影片 30</vt:lpstr>
      <vt:lpstr>投影片 31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Aseem</dc:creator>
  <cp:lastModifiedBy>ChrisTest</cp:lastModifiedBy>
  <cp:revision>157</cp:revision>
  <dcterms:modified xsi:type="dcterms:W3CDTF">2018-01-16T09:07:54Z</dcterms:modified>
</cp:coreProperties>
</file>