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34"/>
  </p:notesMasterIdLst>
  <p:handoutMasterIdLst>
    <p:handoutMasterId r:id="rId35"/>
  </p:handoutMasterIdLst>
  <p:sldIdLst>
    <p:sldId id="335" r:id="rId2"/>
    <p:sldId id="372" r:id="rId3"/>
    <p:sldId id="389" r:id="rId4"/>
    <p:sldId id="390" r:id="rId5"/>
    <p:sldId id="391" r:id="rId6"/>
    <p:sldId id="392" r:id="rId7"/>
    <p:sldId id="393" r:id="rId8"/>
    <p:sldId id="394" r:id="rId9"/>
    <p:sldId id="259" r:id="rId10"/>
    <p:sldId id="402" r:id="rId11"/>
    <p:sldId id="364" r:id="rId12"/>
    <p:sldId id="374" r:id="rId13"/>
    <p:sldId id="356" r:id="rId14"/>
    <p:sldId id="357" r:id="rId15"/>
    <p:sldId id="375" r:id="rId16"/>
    <p:sldId id="396" r:id="rId17"/>
    <p:sldId id="399" r:id="rId18"/>
    <p:sldId id="398" r:id="rId19"/>
    <p:sldId id="358" r:id="rId20"/>
    <p:sldId id="378" r:id="rId21"/>
    <p:sldId id="359" r:id="rId22"/>
    <p:sldId id="360" r:id="rId23"/>
    <p:sldId id="361" r:id="rId24"/>
    <p:sldId id="362" r:id="rId25"/>
    <p:sldId id="381" r:id="rId26"/>
    <p:sldId id="383" r:id="rId27"/>
    <p:sldId id="384" r:id="rId28"/>
    <p:sldId id="386" r:id="rId29"/>
    <p:sldId id="400" r:id="rId30"/>
    <p:sldId id="387" r:id="rId31"/>
    <p:sldId id="382" r:id="rId32"/>
    <p:sldId id="353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20FCAFA0-54DC-48D3-A618-F2035D3521AA}">
  <a:tblStyle styleId="{20FCAFA0-54DC-48D3-A618-F2035D3521A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6485BC2-E66E-4A0F-BF00-559964833F4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 b="off" i="off"/>
      <a:tcStyle>
        <a:tcBdr/>
        <a:fill>
          <a:solidFill>
            <a:srgbClr val="FCDC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CDC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38A474F-1618-4207-A2C2-C435FA71E694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EE009F5-592B-4C65-B3F5-E9D4F649E2BD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DBEA2BD-6DD1-44C2-AE70-9AF21FFC50CC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4" autoAdjust="0"/>
    <p:restoredTop sz="86437" autoAdjust="0"/>
  </p:normalViewPr>
  <p:slideViewPr>
    <p:cSldViewPr snapToGrid="0" snapToObjects="1">
      <p:cViewPr>
        <p:scale>
          <a:sx n="120" d="100"/>
          <a:sy n="120" d="100"/>
        </p:scale>
        <p:origin x="-1374" y="-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-3568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ED9A3-CF46-6A42-93ED-65D89B85B37F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87D3-8370-9F46-9AB0-CC2A1B3D0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10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52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609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38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668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95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24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52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70384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1" name="Shape 16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Shape 16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Advantages of QNAP</a:t>
            </a:r>
            <a:r>
              <a:rPr lang="en-US" baseline="0" dirty="0" smtClean="0"/>
              <a:t> Ad Templates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aseline="0" dirty="0" smtClean="0"/>
              <a:t>Download and edit online templates</a:t>
            </a:r>
          </a:p>
          <a:p>
            <a:pPr lvl="1"/>
            <a:r>
              <a:rPr lang="en-US" baseline="0" dirty="0" smtClean="0"/>
              <a:t>Create professional ads using templates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Use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r>
              <a:rPr lang="en-US" baseline="0" dirty="0" smtClean="0"/>
              <a:t> to create simple templates</a:t>
            </a:r>
          </a:p>
          <a:p>
            <a:pPr lvl="1"/>
            <a:r>
              <a:rPr lang="en-US" baseline="0" dirty="0" smtClean="0"/>
              <a:t>Download and edit online templates</a:t>
            </a:r>
          </a:p>
          <a:p>
            <a:pPr lvl="1"/>
            <a:r>
              <a:rPr lang="en-US" baseline="0" dirty="0" smtClean="0"/>
              <a:t>Explain the 16 widgets present in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endParaRPr lang="en-US" baseline="0" dirty="0" smtClean="0"/>
          </a:p>
          <a:p>
            <a:pPr lvl="1"/>
            <a:r>
              <a:rPr lang="en-US" baseline="0" dirty="0" smtClean="0"/>
              <a:t>Arrange widgets and their playlists</a:t>
            </a:r>
          </a:p>
          <a:p>
            <a:pPr lvl="1"/>
            <a:r>
              <a:rPr lang="en-US" baseline="0" dirty="0" smtClean="0"/>
              <a:t>Preview ads</a:t>
            </a:r>
          </a:p>
          <a:p>
            <a:pPr lvl="1"/>
            <a:r>
              <a:rPr lang="en-US" baseline="0" dirty="0" smtClean="0"/>
              <a:t>Upload templates on the NAS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View my uploaded templates</a:t>
            </a:r>
          </a:p>
          <a:p>
            <a:pPr lvl="1"/>
            <a:r>
              <a:rPr lang="en-US" baseline="0" dirty="0" smtClean="0"/>
              <a:t>Play my uploaded templates</a:t>
            </a:r>
          </a:p>
          <a:p>
            <a:pPr lvl="1"/>
            <a:r>
              <a:rPr lang="en-US" baseline="0" dirty="0" smtClean="0"/>
              <a:t>Share template URL with others</a:t>
            </a:r>
          </a:p>
          <a:p>
            <a:pPr lvl="1"/>
            <a:r>
              <a:rPr lang="en-US" baseline="0" dirty="0" smtClean="0"/>
              <a:t>Play simultaneously on several devices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User Management</a:t>
            </a:r>
          </a:p>
          <a:p>
            <a:pPr lvl="1"/>
            <a:r>
              <a:rPr lang="en-US" baseline="0" dirty="0" smtClean="0"/>
              <a:t>Ad permission settings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Download online templates on the NAS</a:t>
            </a:r>
          </a:p>
          <a:p>
            <a:pPr lvl="1"/>
            <a:r>
              <a:rPr lang="en-US" baseline="0" dirty="0" smtClean="0"/>
              <a:t>Play online templates</a:t>
            </a:r>
          </a:p>
          <a:p>
            <a:pPr lvl="1"/>
            <a:r>
              <a:rPr lang="en-US" baseline="0" dirty="0" smtClean="0"/>
              <a:t>Show 3-4 different online templates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2" name="Shape 19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2" name="Shape 19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purpose of slide # 3,4 and 5 is to display it in the background while</a:t>
            </a: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host and presenter talks about the importance of having Eye-catching ads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lang="en-US" sz="1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# 6 and 7 will give</a:t>
            </a:r>
            <a:r>
              <a:rPr lang="en-US" sz="1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introduction about Signage Station so that first time users can understand clearly</a:t>
            </a:r>
            <a:endParaRPr lang="en-US" sz="1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Explain the benefits</a:t>
            </a:r>
            <a:r>
              <a:rPr lang="en-US" baseline="0" dirty="0" smtClean="0"/>
              <a:t> of Signage Station (on the NAS) over Digital Signage Players</a:t>
            </a:r>
          </a:p>
          <a:p>
            <a:r>
              <a:rPr lang="en-US" baseline="0" dirty="0" smtClean="0"/>
              <a:t> Explain the basic selling points of Signage Station and NAS combined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Use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r>
              <a:rPr lang="en-US" baseline="0" dirty="0" smtClean="0"/>
              <a:t> to create simple templates</a:t>
            </a:r>
          </a:p>
          <a:p>
            <a:pPr lvl="1"/>
            <a:r>
              <a:rPr lang="en-US" baseline="0" dirty="0" smtClean="0"/>
              <a:t>Explain the 16 widgets present in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endParaRPr lang="en-US" baseline="0" dirty="0" smtClean="0"/>
          </a:p>
          <a:p>
            <a:pPr lvl="1"/>
            <a:r>
              <a:rPr lang="en-US" baseline="0" dirty="0" smtClean="0"/>
              <a:t>Arrange widgets and their playlists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0116_16比9_封面母片_(ZH+EN)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3430829"/>
            <a:ext cx="9144000" cy="1712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11696842_xx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300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116_16比9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85719" y="174541"/>
            <a:ext cx="8501123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4000" b="1" i="0" u="none" strike="noStrike" cap="none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63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0116_16比9_末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6338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48" r:id="rId2"/>
    <p:sldLayoutId id="2147483651" r:id="rId3"/>
    <p:sldLayoutId id="2147483655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video" Target="file:///\\Marketing\Marketing\MarketingMaterials\Misc\UI+icon\iNDS\iArtist%20Lite&#27171;&#29256;(Sam&#38656;&#27714;)\&#36681;&#24433;&#29255;\CuteScreenRecorder-1228-693_(new).mp4" TargetMode="External"/><Relationship Id="rId7" Type="http://schemas.openxmlformats.org/officeDocument/2006/relationships/image" Target="../media/image72.png"/><Relationship Id="rId2" Type="http://schemas.openxmlformats.org/officeDocument/2006/relationships/video" Target="file:///\\Marketing\Marketing\MarketingMaterials\Misc\UI+icon\iNDS\iArtist%20Lite&#27171;&#29256;(Sam&#38656;&#27714;)\&#36681;&#24433;&#29255;\CuteScreenRecorder-1226-691_(new).mp4" TargetMode="External"/><Relationship Id="rId1" Type="http://schemas.openxmlformats.org/officeDocument/2006/relationships/video" Target="file:///\\Marketing\Marketing\MarketingMaterials\Misc\UI+icon\iNDS\iArtist%20Lite&#27171;&#29256;(Sam&#38656;&#27714;)\&#36681;&#24433;&#29255;\CuteScreenRecorder-1200-670_(new).mp4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3364992" y="687629"/>
            <a:ext cx="6195974" cy="1331370"/>
          </a:xfrm>
          <a:prstGeom prst="round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6" name="Shape 1646"/>
          <p:cNvSpPr/>
          <p:nvPr/>
        </p:nvSpPr>
        <p:spPr>
          <a:xfrm>
            <a:off x="2357422" y="5143631"/>
            <a:ext cx="6786578" cy="285752"/>
          </a:xfrm>
          <a:prstGeom prst="rect">
            <a:avLst/>
          </a:prstGeom>
          <a:gradFill>
            <a:gsLst>
              <a:gs pos="0">
                <a:srgbClr val="0F243E">
                  <a:alpha val="2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Shape 1647"/>
          <p:cNvSpPr txBox="1">
            <a:spLocks noGrp="1"/>
          </p:cNvSpPr>
          <p:nvPr>
            <p:ph type="ctrTitle"/>
          </p:nvPr>
        </p:nvSpPr>
        <p:spPr>
          <a:xfrm>
            <a:off x="3452772" y="680315"/>
            <a:ext cx="5779008" cy="1316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5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sz="55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廣告工作站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不只印象深刻更幫您創造無限商機</a:t>
            </a:r>
            <a:endParaRPr lang="en-US" sz="2400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8" name="Picture 2" descr="\\MARKETING\Marketing\TO 明俐\直播PPT\20180116_Signage Station\素材\Signage Station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814" y="834309"/>
            <a:ext cx="649077" cy="649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圓角矩形 45"/>
          <p:cNvSpPr/>
          <p:nvPr/>
        </p:nvSpPr>
        <p:spPr>
          <a:xfrm>
            <a:off x="5359114" y="1914805"/>
            <a:ext cx="3615345" cy="2309118"/>
          </a:xfrm>
          <a:prstGeom prst="roundRect">
            <a:avLst>
              <a:gd name="adj" fmla="val 494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剪去並圓角化單一角落矩形 46"/>
          <p:cNvSpPr/>
          <p:nvPr/>
        </p:nvSpPr>
        <p:spPr>
          <a:xfrm>
            <a:off x="5351799" y="1169082"/>
            <a:ext cx="3629975" cy="974305"/>
          </a:xfrm>
          <a:prstGeom prst="snip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圓角矩形 40"/>
          <p:cNvSpPr/>
          <p:nvPr/>
        </p:nvSpPr>
        <p:spPr>
          <a:xfrm>
            <a:off x="2769451" y="1914805"/>
            <a:ext cx="2071179" cy="2309118"/>
          </a:xfrm>
          <a:prstGeom prst="roundRect">
            <a:avLst>
              <a:gd name="adj" fmla="val 494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剪去並圓角化單一角落矩形 41"/>
          <p:cNvSpPr/>
          <p:nvPr/>
        </p:nvSpPr>
        <p:spPr>
          <a:xfrm>
            <a:off x="2762135" y="1198076"/>
            <a:ext cx="2085810" cy="945312"/>
          </a:xfrm>
          <a:prstGeom prst="snip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168566" y="1913025"/>
            <a:ext cx="2071179" cy="2309118"/>
          </a:xfrm>
          <a:prstGeom prst="roundRect">
            <a:avLst>
              <a:gd name="adj" fmla="val 494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剪去並圓角化單一角落矩形 39"/>
          <p:cNvSpPr/>
          <p:nvPr/>
        </p:nvSpPr>
        <p:spPr>
          <a:xfrm>
            <a:off x="161250" y="1196296"/>
            <a:ext cx="2085810" cy="945312"/>
          </a:xfrm>
          <a:prstGeom prst="snip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如何操作廣告工作站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69450" y="1358558"/>
            <a:ext cx="2071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上傳至</a:t>
            </a:r>
            <a:r>
              <a:rPr lang="en-US" altLang="zh-TW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NAS</a:t>
            </a:r>
          </a:p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管理、分享</a:t>
            </a:r>
            <a:endParaRPr lang="en-US" altLang="zh-TW" sz="1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19576" y="1497057"/>
            <a:ext cx="3260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透過</a:t>
            </a:r>
            <a:r>
              <a:rPr lang="en-US" altLang="zh-TW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Chrome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瀏覽器播放</a:t>
            </a:r>
            <a:endParaRPr lang="en-US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Right Arrow 10"/>
          <p:cNvSpPr/>
          <p:nvPr/>
        </p:nvSpPr>
        <p:spPr>
          <a:xfrm>
            <a:off x="2232430" y="2532349"/>
            <a:ext cx="671513" cy="45813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565" y="1220058"/>
            <a:ext cx="2069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使用 </a:t>
            </a:r>
            <a:endParaRPr lang="en-US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en-US" altLang="zh-TW" sz="1800" b="1" dirty="0" err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iArtist</a:t>
            </a:r>
            <a:r>
              <a:rPr lang="en-US" altLang="zh-TW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dirty="0" err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Lite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endParaRPr lang="en-US" altLang="zh-TW" sz="1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創作廣告</a:t>
            </a:r>
            <a:endParaRPr lang="en-US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5" name="圖片 2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18932" y="1340563"/>
            <a:ext cx="588800" cy="5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/>
          <a:srcRect l="10600" r="7042"/>
          <a:stretch>
            <a:fillRect/>
          </a:stretch>
        </p:blipFill>
        <p:spPr bwMode="auto">
          <a:xfrm>
            <a:off x="246238" y="2348813"/>
            <a:ext cx="1919798" cy="1484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" descr="C:\Users\wang yu hsiang\Desktop\Qsign\Logo\iArtist Logo\App_iArtist-Lite-final4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64830" y="3248922"/>
            <a:ext cx="648072" cy="648072"/>
          </a:xfrm>
          <a:prstGeom prst="rect">
            <a:avLst/>
          </a:prstGeom>
          <a:noFill/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6"/>
          <a:srcRect r="24430"/>
          <a:stretch>
            <a:fillRect/>
          </a:stretch>
        </p:blipFill>
        <p:spPr bwMode="auto">
          <a:xfrm>
            <a:off x="2952746" y="2348813"/>
            <a:ext cx="1733445" cy="169974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群組 50"/>
          <p:cNvGrpSpPr/>
          <p:nvPr/>
        </p:nvGrpSpPr>
        <p:grpSpPr>
          <a:xfrm>
            <a:off x="6075928" y="2306446"/>
            <a:ext cx="2320392" cy="1821343"/>
            <a:chOff x="5869451" y="2064871"/>
            <a:chExt cx="2959488" cy="2322988"/>
          </a:xfrm>
        </p:grpSpPr>
        <p:pic>
          <p:nvPicPr>
            <p:cNvPr id="49" name="Picture 22" descr="48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9451" y="2064871"/>
              <a:ext cx="2959488" cy="2322988"/>
            </a:xfrm>
            <a:prstGeom prst="rect">
              <a:avLst/>
            </a:prstGeom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37177" y="2138328"/>
              <a:ext cx="2779789" cy="1548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" name="Right Arrow 10"/>
          <p:cNvSpPr/>
          <p:nvPr/>
        </p:nvSpPr>
        <p:spPr>
          <a:xfrm>
            <a:off x="4824727" y="2479482"/>
            <a:ext cx="671513" cy="45813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1" name="Picture 28" descr="StorageReview-TS-677_front.png"/>
          <p:cNvPicPr>
            <a:picLocks noChangeAspect="1"/>
          </p:cNvPicPr>
          <p:nvPr/>
        </p:nvPicPr>
        <p:blipFill>
          <a:blip r:embed="rId9"/>
          <a:srcRect l="21977" r="21377"/>
          <a:stretch>
            <a:fillRect/>
          </a:stretch>
        </p:blipFill>
        <p:spPr>
          <a:xfrm>
            <a:off x="3945715" y="3434031"/>
            <a:ext cx="1085109" cy="1197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oss-platform.png"/>
          <p:cNvPicPr>
            <a:picLocks noChangeAspect="1"/>
          </p:cNvPicPr>
          <p:nvPr/>
        </p:nvPicPr>
        <p:blipFill>
          <a:blip r:embed="rId3"/>
          <a:srcRect b="20726"/>
          <a:stretch>
            <a:fillRect/>
          </a:stretch>
        </p:blipFill>
        <p:spPr>
          <a:xfrm>
            <a:off x="3245847" y="1666314"/>
            <a:ext cx="2595695" cy="135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2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34087" y="1934206"/>
            <a:ext cx="495259" cy="49525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標題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廣告工作站的優點</a:t>
            </a:r>
            <a:endParaRPr lang="zh-TW" altLang="en-US" dirty="0"/>
          </a:p>
        </p:txBody>
      </p:sp>
      <p:pic>
        <p:nvPicPr>
          <p:cNvPr id="43" name="Picture 4" descr="big-fun-cost-effectiv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19" y="1820779"/>
            <a:ext cx="2425147" cy="106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5" descr="storage-limits-butt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358" y="1785663"/>
            <a:ext cx="1237288" cy="118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TextBox 8"/>
          <p:cNvSpPr txBox="1"/>
          <p:nvPr/>
        </p:nvSpPr>
        <p:spPr>
          <a:xfrm>
            <a:off x="275573" y="3093233"/>
            <a:ext cx="2659127" cy="13772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只需購買一台</a:t>
            </a:r>
            <a:r>
              <a:rPr lang="en-US" altLang="zh-TW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QNAP NAS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 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就能免費使用廣告工作站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和設計工具</a:t>
            </a:r>
            <a:r>
              <a:rPr lang="en-US" altLang="zh-TW" sz="1600" b="1" kern="1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iArtist</a:t>
            </a:r>
            <a:r>
              <a:rPr lang="en-US" altLang="zh-TW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kern="1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Lite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及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廣告模版</a:t>
            </a:r>
            <a:endParaRPr lang="en-US" altLang="zh-TW" sz="1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同時享有</a:t>
            </a:r>
            <a:r>
              <a:rPr lang="en-US" altLang="zh-TW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NAS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其他眾多的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實用功能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6" name="TextBox 9"/>
          <p:cNvSpPr txBox="1"/>
          <p:nvPr/>
        </p:nvSpPr>
        <p:spPr>
          <a:xfrm>
            <a:off x="3289857" y="3093233"/>
            <a:ext cx="2604251" cy="13295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可同時在多個能使用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</a:t>
            </a:r>
            <a:r>
              <a:rPr lang="en-US" altLang="zh-TW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Chrome 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瀏覽器的設備上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播放廣告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透過簡單的分享</a:t>
            </a:r>
            <a:r>
              <a:rPr lang="en-US" altLang="zh-TW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URL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就可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以快速完成廣告發佈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6195323" y="3093233"/>
            <a:ext cx="2594033" cy="12659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統一管理您所有的廣告，</a:t>
            </a:r>
            <a:endParaRPr lang="en-US" altLang="zh-TW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儲存容量可彈性擴充</a:t>
            </a:r>
            <a:endParaRPr lang="en-US" altLang="en-US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可設置廣告管理人員權限</a:t>
            </a:r>
            <a:endParaRPr lang="en-US" altLang="en-US" sz="1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48" name="直線接點 47"/>
          <p:cNvCxnSpPr/>
          <p:nvPr/>
        </p:nvCxnSpPr>
        <p:spPr>
          <a:xfrm rot="5400000">
            <a:off x="1536404" y="2900392"/>
            <a:ext cx="3145035" cy="15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rot="5400000">
            <a:off x="4497670" y="2900393"/>
            <a:ext cx="3145035" cy="15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806307" y="129458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總體成本低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576320" y="129458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佈署方便快速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168900" y="129458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管理容易且不受限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如何使用廣告工作站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335" t="9093" r="21685"/>
          <a:stretch>
            <a:fillRect/>
          </a:stretch>
        </p:blipFill>
        <p:spPr bwMode="auto">
          <a:xfrm>
            <a:off x="461176" y="1366480"/>
            <a:ext cx="5143504" cy="296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676240" y="1366480"/>
            <a:ext cx="3062239" cy="27861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在 </a:t>
            </a:r>
            <a:r>
              <a:rPr lang="en-US" altLang="zh-TW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NAS</a:t>
            </a:r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中的</a:t>
            </a:r>
            <a:r>
              <a:rPr lang="en-US" altLang="zh-TW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App Center </a:t>
            </a:r>
          </a:p>
          <a:p>
            <a:pPr lvl="2">
              <a:spcBef>
                <a:spcPct val="0"/>
              </a:spcBef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</a:t>
            </a:r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安裝廣告工作站</a:t>
            </a:r>
            <a:endParaRPr lang="en-US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endParaRPr lang="en-US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建立廣告模板</a:t>
            </a:r>
            <a:endParaRPr lang="en-US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endParaRPr lang="en-US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安裝</a:t>
            </a:r>
            <a:r>
              <a:rPr lang="en-US" altLang="zh-TW" sz="1800" b="1" kern="1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iArtist</a:t>
            </a:r>
            <a:r>
              <a:rPr lang="en-US" altLang="zh-TW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kern="1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Lite</a:t>
            </a:r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至您的 </a:t>
            </a:r>
            <a:r>
              <a:rPr lang="en-US" altLang="zh-TW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PC</a:t>
            </a:r>
            <a:endParaRPr lang="en-US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iArtist</a:t>
            </a:r>
            <a:r>
              <a:rPr lang="en-US" dirty="0" smtClean="0"/>
              <a:t> </a:t>
            </a:r>
            <a:r>
              <a:rPr lang="en-US" dirty="0" err="1" smtClean="0"/>
              <a:t>Lite</a:t>
            </a:r>
            <a:r>
              <a:rPr lang="en-US" dirty="0" smtClean="0"/>
              <a:t>: </a:t>
            </a:r>
            <a:r>
              <a:rPr lang="zh-TW" altLang="en-US" dirty="0" smtClean="0"/>
              <a:t>廣告的最佳創作工具</a:t>
            </a:r>
            <a:endParaRPr lang="en-US" dirty="0"/>
          </a:p>
        </p:txBody>
      </p:sp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50933454"/>
              </p:ext>
            </p:extLst>
          </p:nvPr>
        </p:nvGraphicFramePr>
        <p:xfrm>
          <a:off x="285719" y="2880941"/>
          <a:ext cx="2736304" cy="161790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69624"/>
                <a:gridCol w="689212"/>
                <a:gridCol w="702860"/>
                <a:gridCol w="674608"/>
              </a:tblGrid>
              <a:tr h="3944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影片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圖片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背景音效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類比時鐘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4345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數位時鐘</a:t>
                      </a:r>
                      <a:r>
                        <a:rPr 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背景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遮罩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文字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944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橫幅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圖片橫幅</a:t>
                      </a:r>
                      <a:endParaRPr lang="en-US" altLang="zh-TW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RSS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功能表項目編輯器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</a:tr>
              <a:tr h="3944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套餐式電子</a:t>
                      </a:r>
                      <a:endParaRPr lang="en-US" altLang="zh-TW" sz="1000" b="1" u="none" strike="noStrike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功能表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HTML</a:t>
                      </a:r>
                      <a:r>
                        <a:rPr lang="en-US" sz="1000" b="1" u="none" strike="noStrike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Browsing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投影片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PDF</a:t>
                      </a:r>
                      <a:endParaRPr lang="en-US" sz="1000" b="1" i="0" u="none" strike="noStrike" dirty="0">
                        <a:solidFill>
                          <a:srgbClr val="10253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3112" y="982304"/>
            <a:ext cx="4044801" cy="11953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sz="11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</a:t>
            </a:r>
            <a:r>
              <a:rPr lang="en-US" altLang="zh-TW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16</a:t>
            </a:r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種進階的廣告小工具讓您的創作千變萬化</a:t>
            </a:r>
            <a:endParaRPr lang="en-US" altLang="zh-TW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拖放小工具，操作好簡單</a:t>
            </a:r>
            <a:endParaRPr lang="en-US" altLang="zh-TW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0" lvl="2" indent="0" defTabSz="914400" eaLnBrk="1" fontAlgn="auto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一鍵上傳至指定的 </a:t>
            </a:r>
            <a:r>
              <a:rPr lang="en-US" altLang="zh-TW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QNAP NAS</a:t>
            </a:r>
          </a:p>
          <a:p>
            <a:pPr marL="0" lvl="2" indent="0" defTabSz="914400" eaLnBrk="1" fontAlgn="auto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lang="en-US" altLang="zh-TW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直覺的操作介面管理</a:t>
            </a:r>
            <a:endParaRPr lang="en-US" altLang="zh-TW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0" lvl="2" indent="0" defTabSz="914400" eaLnBrk="1" fontAlgn="auto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lang="en-US" altLang="zh-TW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使用推薦的廣告模板做編輯</a:t>
            </a:r>
            <a:endParaRPr lang="en-US" altLang="zh-TW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r="56250"/>
          <a:stretch>
            <a:fillRect/>
          </a:stretch>
        </p:blipFill>
        <p:spPr bwMode="auto">
          <a:xfrm>
            <a:off x="3559969" y="1571625"/>
            <a:ext cx="200025" cy="14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3044475" y="1404215"/>
            <a:ext cx="6003989" cy="3533475"/>
            <a:chOff x="3140011" y="1455420"/>
            <a:chExt cx="6003989" cy="3533475"/>
          </a:xfrm>
        </p:grpSpPr>
        <p:pic>
          <p:nvPicPr>
            <p:cNvPr id="4" name="圖片 6" descr="P1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011" y="1455420"/>
              <a:ext cx="6003989" cy="35334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r="42929"/>
            <a:stretch>
              <a:fillRect/>
            </a:stretch>
          </p:blipFill>
          <p:spPr bwMode="auto">
            <a:xfrm>
              <a:off x="3270169" y="1571625"/>
              <a:ext cx="305658" cy="23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/>
            <a:srcRect r="64583" b="26008"/>
            <a:stretch>
              <a:fillRect/>
            </a:stretch>
          </p:blipFill>
          <p:spPr bwMode="auto">
            <a:xfrm>
              <a:off x="3598069" y="1608587"/>
              <a:ext cx="161925" cy="105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3425" y="2088357"/>
              <a:ext cx="369093" cy="14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19763" y="3100388"/>
              <a:ext cx="633412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96727" y="2183131"/>
              <a:ext cx="361473" cy="4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r="42929"/>
          <a:stretch>
            <a:fillRect/>
          </a:stretch>
        </p:blipFill>
        <p:spPr bwMode="auto">
          <a:xfrm>
            <a:off x="3464432" y="1557382"/>
            <a:ext cx="200025" cy="13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-Up Arrow 6"/>
          <p:cNvSpPr/>
          <p:nvPr/>
        </p:nvSpPr>
        <p:spPr>
          <a:xfrm rot="10800000">
            <a:off x="2240682" y="2352868"/>
            <a:ext cx="694052" cy="432048"/>
          </a:xfrm>
          <a:prstGeom prst="leftUp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女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iArtist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Lite</a:t>
            </a:r>
            <a:r>
              <a:rPr lang="en-US" altLang="zh-TW" dirty="0" smtClean="0"/>
              <a:t>: </a:t>
            </a:r>
            <a:r>
              <a:rPr lang="zh-TW" altLang="en-US" dirty="0" smtClean="0"/>
              <a:t>廣告的最佳創作工具</a:t>
            </a:r>
            <a:endParaRPr lang="en-US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2" y="2541662"/>
            <a:ext cx="755526" cy="755526"/>
          </a:xfrm>
          <a:prstGeom prst="rect">
            <a:avLst/>
          </a:prstGeom>
        </p:spPr>
      </p:pic>
      <p:pic>
        <p:nvPicPr>
          <p:cNvPr id="5" name="Picture 4" descr="Files - Audio - Gener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15" y="3902285"/>
            <a:ext cx="681245" cy="681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photo-recovery-icon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90" y="1267244"/>
            <a:ext cx="839070" cy="839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83115" y="3990880"/>
            <a:ext cx="648072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華康儷中黑(P)" pitchFamily="34" charset="-120"/>
                <a:cs typeface="Arial" pitchFamily="34" charset="0"/>
              </a:rPr>
              <a:t>mp3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3115" y="2632031"/>
            <a:ext cx="1733563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mpg, mpeg, </a:t>
            </a: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wmv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mov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mp4, </a:t>
            </a: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flv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華康儷中黑(P)" pitchFamily="34" charset="-12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115" y="1535281"/>
            <a:ext cx="1584176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jpg, </a:t>
            </a: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jpe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jpeg,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png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gif, bmp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1222" y="1527715"/>
            <a:ext cx="1170215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ctr"/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套餐式電子</a:t>
            </a:r>
            <a:endParaRPr lang="en-US" altLang="zh-TW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fontAlgn="ctr"/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功能表</a:t>
            </a:r>
            <a:endParaRPr lang="en-US" altLang="zh-TW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1222" y="3838978"/>
            <a:ext cx="1656184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ctr"/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文字跑馬燈</a:t>
            </a:r>
            <a:endParaRPr lang="en-US" altLang="en-US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1222" y="2787504"/>
            <a:ext cx="1296144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defTabSz="914400" eaLnBrk="1" fontAlgn="ctr" latinLnBrk="0" hangingPunct="1">
              <a:buClrTx/>
              <a:buSzTx/>
              <a:tabLst/>
            </a:pPr>
            <a:r>
              <a:rPr lang="zh-TW" altLang="en-US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項目單編輯</a:t>
            </a:r>
            <a:endParaRPr lang="en-US" altLang="en-US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3" name="Picture 12" descr="2015052914042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458" y="1120287"/>
            <a:ext cx="2085448" cy="1271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2015052916183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459" y="2514740"/>
            <a:ext cx="2085448" cy="940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2015052916234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459" y="3567774"/>
            <a:ext cx="3381592" cy="26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download - Cop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3866" y="3963584"/>
            <a:ext cx="720079" cy="720079"/>
          </a:xfrm>
          <a:prstGeom prst="rect">
            <a:avLst/>
          </a:prstGeom>
        </p:spPr>
      </p:pic>
      <p:pic>
        <p:nvPicPr>
          <p:cNvPr id="17" name="Picture 16" descr="images (1) - Copy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1652" y="3894970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iArtist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Lite</a:t>
            </a:r>
            <a:r>
              <a:rPr lang="en-US" altLang="zh-TW" dirty="0" smtClean="0"/>
              <a:t>: </a:t>
            </a:r>
            <a:r>
              <a:rPr lang="zh-TW" altLang="en-US" dirty="0" smtClean="0"/>
              <a:t>廣告的最佳創作工具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951399" y="1011564"/>
            <a:ext cx="6514295" cy="338562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42000"/>
              </a:srgbClr>
            </a:outerShdw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667" t="61856" r="30846" b="6957"/>
          <a:stretch>
            <a:fillRect/>
          </a:stretch>
        </p:blipFill>
        <p:spPr bwMode="auto">
          <a:xfrm>
            <a:off x="2128207" y="2907308"/>
            <a:ext cx="5476476" cy="182306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9" name="圓角矩形 8"/>
          <p:cNvSpPr/>
          <p:nvPr/>
        </p:nvSpPr>
        <p:spPr>
          <a:xfrm>
            <a:off x="5735117" y="1262359"/>
            <a:ext cx="2997133" cy="1375507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23"/>
          <p:cNvSpPr txBox="1"/>
          <p:nvPr/>
        </p:nvSpPr>
        <p:spPr>
          <a:xfrm>
            <a:off x="5694691" y="1500355"/>
            <a:ext cx="3063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多層次的播放編輯</a:t>
            </a:r>
            <a:endPara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時間軸操作</a:t>
            </a:r>
            <a:endPara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zh-TW" altLang="en-US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提供您完整的廣告創作工具</a:t>
            </a:r>
            <a:endPara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6026"/>
          <a:stretch>
            <a:fillRect/>
          </a:stretch>
        </p:blipFill>
        <p:spPr bwMode="auto">
          <a:xfrm>
            <a:off x="244376" y="267495"/>
            <a:ext cx="86409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179512" y="195486"/>
            <a:ext cx="8784976" cy="4752528"/>
          </a:xfrm>
          <a:prstGeom prst="frame">
            <a:avLst>
              <a:gd name="adj1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519091" y="1963203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dirty="0" err="1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iArtist</a:t>
            </a:r>
            <a:r>
              <a:rPr lang="en-US" altLang="zh-TW" sz="30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zh-TW" sz="3000" b="1" dirty="0" err="1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Lite</a:t>
            </a:r>
            <a:endParaRPr lang="zh-TW" altLang="en-US" sz="3000" b="1" dirty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iArtist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Lite</a:t>
            </a:r>
            <a:r>
              <a:rPr lang="en-US" altLang="zh-TW" dirty="0" smtClean="0"/>
              <a:t>:</a:t>
            </a:r>
            <a:r>
              <a:rPr lang="zh-TW" altLang="en-US" dirty="0" smtClean="0"/>
              <a:t> 免費廣告模板</a:t>
            </a:r>
            <a:endParaRPr lang="en-US" altLang="zh-TW" dirty="0"/>
          </a:p>
        </p:txBody>
      </p:sp>
      <p:pic>
        <p:nvPicPr>
          <p:cNvPr id="5" name="Picture 4" descr="healthca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2043016"/>
            <a:ext cx="4105176" cy="2300704"/>
          </a:xfrm>
          <a:prstGeom prst="roundRect">
            <a:avLst>
              <a:gd name="adj" fmla="val 631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villasp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171" y="2043016"/>
            <a:ext cx="4106671" cy="2300704"/>
          </a:xfrm>
          <a:prstGeom prst="roundRect">
            <a:avLst>
              <a:gd name="adj" fmla="val 57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7"/>
          <p:cNvSpPr txBox="1"/>
          <p:nvPr/>
        </p:nvSpPr>
        <p:spPr>
          <a:xfrm>
            <a:off x="333344" y="1149179"/>
            <a:ext cx="4032448" cy="7414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QNAP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提供的免費廣告模板</a:t>
            </a:r>
            <a:endParaRPr lang="en-US" altLang="en-US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可直接安裝並編輯</a:t>
            </a:r>
            <a:endParaRPr lang="en-US" altLang="en-US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6734" y="1149179"/>
            <a:ext cx="4032448" cy="7414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快速完成專業廣告設計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模板種類眾多符合各種產業需求</a:t>
            </a:r>
            <a:endParaRPr lang="en-US" altLang="en-US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6026"/>
          <a:stretch>
            <a:fillRect/>
          </a:stretch>
        </p:blipFill>
        <p:spPr bwMode="auto">
          <a:xfrm>
            <a:off x="244376" y="267495"/>
            <a:ext cx="86409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179512" y="195486"/>
            <a:ext cx="8784976" cy="4752528"/>
          </a:xfrm>
          <a:prstGeom prst="frame">
            <a:avLst>
              <a:gd name="adj1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519091" y="1963203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QNAP Ads</a:t>
            </a:r>
            <a:endParaRPr lang="zh-TW" altLang="en-US" sz="3000" b="1" dirty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iArtist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Lite</a:t>
            </a:r>
            <a:r>
              <a:rPr lang="en-US" altLang="zh-TW" dirty="0" smtClean="0"/>
              <a:t>: </a:t>
            </a:r>
            <a:r>
              <a:rPr lang="zh-TW" altLang="en-US" dirty="0" smtClean="0"/>
              <a:t>廣告的最佳創作工具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918078" y="1166882"/>
            <a:ext cx="5983947" cy="3370269"/>
            <a:chOff x="1259632" y="915566"/>
            <a:chExt cx="6408712" cy="353493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59632" y="915566"/>
              <a:ext cx="6408712" cy="35349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/>
            <a:srcRect t="21625" r="3409" b="63959"/>
            <a:stretch>
              <a:fillRect/>
            </a:stretch>
          </p:blipFill>
          <p:spPr bwMode="auto">
            <a:xfrm>
              <a:off x="1403648" y="3651870"/>
              <a:ext cx="612068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/>
          <p:nvPr/>
        </p:nvSpPr>
        <p:spPr>
          <a:xfrm>
            <a:off x="306728" y="1798000"/>
            <a:ext cx="2428516" cy="169277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上傳廣告至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NAS</a:t>
            </a:r>
          </a:p>
          <a:p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一鍵上傳至多台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NAS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一次上傳多個廣告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endParaRPr lang="en-US" altLang="zh-TW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0"/>
          <p:cNvSpPr txBox="1"/>
          <p:nvPr/>
        </p:nvSpPr>
        <p:spPr>
          <a:xfrm>
            <a:off x="198408" y="3754386"/>
            <a:ext cx="8945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如何快速製作吸睛廣告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-380389" y="1768414"/>
            <a:ext cx="9860888" cy="1820175"/>
            <a:chOff x="-380389" y="1768414"/>
            <a:chExt cx="9860888" cy="1820175"/>
          </a:xfrm>
        </p:grpSpPr>
        <p:sp>
          <p:nvSpPr>
            <p:cNvPr id="7" name="圓角矩形 6"/>
            <p:cNvSpPr/>
            <p:nvPr/>
          </p:nvSpPr>
          <p:spPr>
            <a:xfrm>
              <a:off x="-380389" y="1768414"/>
              <a:ext cx="9860888" cy="1820175"/>
            </a:xfrm>
            <a:prstGeom prst="roundRect">
              <a:avLst/>
            </a:prstGeom>
            <a:solidFill>
              <a:srgbClr val="FFC0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10"/>
            <p:cNvSpPr txBox="1"/>
            <p:nvPr/>
          </p:nvSpPr>
          <p:spPr>
            <a:xfrm>
              <a:off x="0" y="2054539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 smtClean="0">
                  <a:latin typeface="微軟正黑體" pitchFamily="34" charset="-120"/>
                  <a:ea typeface="微軟正黑體" pitchFamily="34" charset="-120"/>
                </a:rPr>
                <a:t>如何有效管理、儲存以及</a:t>
              </a:r>
              <a:endParaRPr lang="en-US" altLang="zh-TW" sz="4000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4000" b="1" dirty="0" smtClean="0">
                  <a:latin typeface="微軟正黑體" pitchFamily="34" charset="-120"/>
                  <a:ea typeface="微軟正黑體" pitchFamily="34" charset="-120"/>
                </a:rPr>
                <a:t>隨時在不同平台播放眾多的廣告呢</a:t>
              </a:r>
              <a:r>
                <a:rPr lang="en-US" altLang="zh-TW" sz="4000" b="1" dirty="0" smtClean="0">
                  <a:latin typeface="微軟正黑體" pitchFamily="34" charset="-120"/>
                  <a:ea typeface="微軟正黑體" pitchFamily="34" charset="-120"/>
                </a:rPr>
                <a:t>?</a:t>
              </a:r>
            </a:p>
          </p:txBody>
        </p:sp>
      </p:grpSp>
      <p:pic>
        <p:nvPicPr>
          <p:cNvPr id="12" name="圖片 11" descr="圖片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9" y="3355675"/>
            <a:ext cx="1392129" cy="178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6026"/>
          <a:stretch>
            <a:fillRect/>
          </a:stretch>
        </p:blipFill>
        <p:spPr bwMode="auto">
          <a:xfrm>
            <a:off x="244376" y="267495"/>
            <a:ext cx="86409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179512" y="195486"/>
            <a:ext cx="8784976" cy="4752528"/>
          </a:xfrm>
          <a:prstGeom prst="frame">
            <a:avLst>
              <a:gd name="adj1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519091" y="1963203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dirty="0" err="1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iArtist</a:t>
            </a:r>
            <a:r>
              <a:rPr lang="en-US" altLang="zh-TW" sz="30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zh-TW" sz="3000" b="1" dirty="0" err="1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Lite</a:t>
            </a:r>
            <a:endParaRPr lang="zh-TW" altLang="en-US" sz="3000" b="1" dirty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廣告工作站</a:t>
            </a:r>
            <a:r>
              <a:rPr lang="en-US" altLang="zh-TW" dirty="0" smtClean="0"/>
              <a:t>:</a:t>
            </a:r>
            <a:r>
              <a:rPr lang="zh-TW" altLang="en-US" dirty="0" smtClean="0"/>
              <a:t> 快速創作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02" y="1008065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廣告工作站讓您創作無限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輕鬆管理和播放廣告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7429" y="1744658"/>
            <a:ext cx="3838668" cy="3006956"/>
            <a:chOff x="2339752" y="1707654"/>
            <a:chExt cx="3995936" cy="3240360"/>
          </a:xfrm>
        </p:grpSpPr>
        <p:pic>
          <p:nvPicPr>
            <p:cNvPr id="15" name="Picture 14" descr="48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9752" y="1707654"/>
              <a:ext cx="3995936" cy="3240360"/>
            </a:xfrm>
            <a:prstGeom prst="rect">
              <a:avLst/>
            </a:prstGeom>
          </p:spPr>
        </p:pic>
        <p:pic>
          <p:nvPicPr>
            <p:cNvPr id="16" name="Picture 15" descr="2015052815393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3768" y="1851670"/>
              <a:ext cx="3672408" cy="21602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4678094" y="1744658"/>
            <a:ext cx="3967710" cy="3006956"/>
            <a:chOff x="4953000" y="2212510"/>
            <a:chExt cx="4000500" cy="3083389"/>
          </a:xfrm>
        </p:grpSpPr>
        <p:pic>
          <p:nvPicPr>
            <p:cNvPr id="12" name="Picture 11" descr="48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0" y="2212510"/>
              <a:ext cx="4000500" cy="3083389"/>
            </a:xfrm>
            <a:prstGeom prst="rect">
              <a:avLst/>
            </a:prstGeom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6056" y="2344271"/>
              <a:ext cx="3710786" cy="206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圖片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2011680"/>
            <a:ext cx="5357544" cy="270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廣告工作站</a:t>
            </a:r>
            <a:r>
              <a:rPr lang="en-US" altLang="zh-TW" dirty="0" smtClean="0"/>
              <a:t>:</a:t>
            </a:r>
            <a:r>
              <a:rPr lang="zh-TW" altLang="en-US" dirty="0" smtClean="0"/>
              <a:t> 隨時播放好方便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365" y="1000114"/>
            <a:ext cx="3896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一鍵播放廣告，無繁複的前置作業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一次播放多個廣告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endParaRPr lang="en-US" altLang="zh-TW" sz="1600" b="1" u="sng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圖案 13"/>
          <p:cNvCxnSpPr>
            <a:stCxn id="12" idx="0"/>
          </p:cNvCxnSpPr>
          <p:nvPr/>
        </p:nvCxnSpPr>
        <p:spPr>
          <a:xfrm rot="5400000" flipH="1" flipV="1">
            <a:off x="1557300" y="1158899"/>
            <a:ext cx="1481964" cy="2869989"/>
          </a:xfrm>
          <a:prstGeom prst="bentConnector2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18239" y="3334875"/>
            <a:ext cx="690097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服裝展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656" y="1546921"/>
            <a:ext cx="4871552" cy="274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廣告工作站</a:t>
            </a:r>
            <a:r>
              <a:rPr lang="en-US" altLang="zh-TW" dirty="0" smtClean="0"/>
              <a:t>:</a:t>
            </a:r>
            <a:r>
              <a:rPr lang="zh-TW" altLang="en-US" dirty="0" smtClean="0"/>
              <a:t> 輕鬆管理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744" y="1593316"/>
            <a:ext cx="25284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整理和管理廣告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篩選器幫助您透過 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</a:t>
            </a:r>
            <a:r>
              <a:rPr lang="en-US" altLang="zh-TW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“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最新上傳</a:t>
            </a:r>
            <a:r>
              <a:rPr lang="en-US" altLang="zh-TW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”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“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播放次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數最多</a:t>
            </a:r>
            <a:r>
              <a:rPr lang="en-US" altLang="zh-TW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”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等各種敘述來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快速搜尋廣告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觀看播放次數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endParaRPr lang="en-US" altLang="zh-TW" sz="1600" b="1" u="sng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3036238" y="1203994"/>
            <a:ext cx="5750604" cy="3324498"/>
            <a:chOff x="3036238" y="1203994"/>
            <a:chExt cx="5750604" cy="3324498"/>
          </a:xfrm>
        </p:grpSpPr>
        <p:grpSp>
          <p:nvGrpSpPr>
            <p:cNvPr id="13" name="Group 12"/>
            <p:cNvGrpSpPr/>
            <p:nvPr/>
          </p:nvGrpSpPr>
          <p:grpSpPr>
            <a:xfrm>
              <a:off x="3036238" y="1203994"/>
              <a:ext cx="5750604" cy="3324498"/>
              <a:chOff x="3347864" y="1203598"/>
              <a:chExt cx="5646082" cy="3222352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l="18417" r="329" b="2718"/>
              <a:stretch>
                <a:fillRect/>
              </a:stretch>
            </p:blipFill>
            <p:spPr bwMode="auto">
              <a:xfrm>
                <a:off x="3347864" y="1203598"/>
                <a:ext cx="5646082" cy="32223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6763" y="1502784"/>
                <a:ext cx="933450" cy="192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05338" y="2124290"/>
                <a:ext cx="933450" cy="192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31556" y="1876425"/>
                <a:ext cx="933450" cy="93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31556" y="2502694"/>
                <a:ext cx="933450" cy="93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48163" y="1971675"/>
                <a:ext cx="852487" cy="85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48163" y="2595993"/>
                <a:ext cx="852487" cy="85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48163" y="3214688"/>
                <a:ext cx="852487" cy="85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圖片 13" descr="服裝展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4948" y="1597504"/>
              <a:ext cx="773847" cy="4352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廣告工作站</a:t>
            </a:r>
            <a:r>
              <a:rPr lang="en-US" altLang="zh-TW" dirty="0" smtClean="0"/>
              <a:t>:</a:t>
            </a:r>
            <a:r>
              <a:rPr lang="zh-TW" altLang="en-US" dirty="0" smtClean="0"/>
              <a:t> 分享廣告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1773356"/>
            <a:ext cx="3118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透過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URL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分享廣告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直接將廣告分享至媒體平台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透過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Chrome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即可播放廣告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3402926" y="1221044"/>
            <a:ext cx="5487800" cy="3414158"/>
            <a:chOff x="3402926" y="1221044"/>
            <a:chExt cx="5487800" cy="3414158"/>
          </a:xfrm>
        </p:grpSpPr>
        <p:grpSp>
          <p:nvGrpSpPr>
            <p:cNvPr id="5" name="Group 4"/>
            <p:cNvGrpSpPr/>
            <p:nvPr/>
          </p:nvGrpSpPr>
          <p:grpSpPr>
            <a:xfrm>
              <a:off x="3402926" y="1221044"/>
              <a:ext cx="5487800" cy="3414158"/>
              <a:chOff x="2998178" y="987574"/>
              <a:chExt cx="5686878" cy="3528392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998178" y="987574"/>
                <a:ext cx="5686878" cy="35283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4283968" y="4155926"/>
                <a:ext cx="648072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42728" y="1954924"/>
              <a:ext cx="140017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矩形 9"/>
            <p:cNvSpPr/>
            <p:nvPr/>
          </p:nvSpPr>
          <p:spPr>
            <a:xfrm>
              <a:off x="4496326" y="4193628"/>
              <a:ext cx="147379" cy="18918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2557" y="0"/>
            <a:ext cx="8650277" cy="5143499"/>
            <a:chOff x="293698" y="27258"/>
            <a:chExt cx="8850302" cy="511624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/>
            <a:srcRect r="14351"/>
            <a:stretch>
              <a:fillRect/>
            </a:stretch>
          </p:blipFill>
          <p:spPr bwMode="auto">
            <a:xfrm>
              <a:off x="293698" y="27258"/>
              <a:ext cx="8850302" cy="511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293698" y="123478"/>
              <a:ext cx="8850302" cy="50200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橢圓 11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2519091" y="203940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Signage Station</a:t>
            </a:r>
            <a:endParaRPr lang="zh-TW" altLang="en-US" sz="2400" b="1" dirty="0" smtClean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67633" y="1368153"/>
            <a:ext cx="5943034" cy="3175272"/>
            <a:chOff x="293698" y="27258"/>
            <a:chExt cx="8850302" cy="511624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/>
            <a:srcRect r="14351"/>
            <a:stretch>
              <a:fillRect/>
            </a:stretch>
          </p:blipFill>
          <p:spPr bwMode="auto">
            <a:xfrm>
              <a:off x="293698" y="27258"/>
              <a:ext cx="8850302" cy="511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矩形 17"/>
            <p:cNvSpPr/>
            <p:nvPr/>
          </p:nvSpPr>
          <p:spPr>
            <a:xfrm>
              <a:off x="293698" y="123478"/>
              <a:ext cx="8850302" cy="50200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廣告工作站</a:t>
            </a:r>
            <a:r>
              <a:rPr lang="en-US" altLang="zh-TW" dirty="0" smtClean="0"/>
              <a:t>:</a:t>
            </a:r>
            <a:r>
              <a:rPr lang="zh-TW" altLang="en-US" dirty="0" smtClean="0"/>
              <a:t> 使用者管理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345367"/>
            <a:ext cx="2664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Admin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可增加或移除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使用者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使用者權限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1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 例如</a:t>
            </a:r>
            <a:r>
              <a:rPr lang="en-US" altLang="zh-TW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:</a:t>
            </a:r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創作廣告的使用者</a:t>
            </a:r>
            <a:endParaRPr lang="en-US" altLang="zh-TW" sz="16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1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 僅可上傳</a:t>
            </a:r>
            <a:endParaRPr lang="en-US" altLang="zh-TW" sz="16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增加廣告管理人員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b="35693"/>
          <a:stretch>
            <a:fillRect/>
          </a:stretch>
        </p:blipFill>
        <p:spPr bwMode="auto">
          <a:xfrm>
            <a:off x="3486150" y="1838988"/>
            <a:ext cx="4929750" cy="2329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廣告工作站</a:t>
            </a:r>
            <a:r>
              <a:rPr lang="en-US" altLang="zh-TW" dirty="0" smtClean="0"/>
              <a:t>:</a:t>
            </a:r>
            <a:r>
              <a:rPr lang="zh-TW" altLang="en-US" dirty="0" smtClean="0"/>
              <a:t> 廣告權限設定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5834" y="1060068"/>
            <a:ext cx="6987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鎖住或解鎖廣告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使用者觀看廣告的權限管理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77048" y="1742974"/>
            <a:ext cx="5666180" cy="3076447"/>
            <a:chOff x="2706663" y="1184591"/>
            <a:chExt cx="6323037" cy="3433087"/>
          </a:xfrm>
        </p:grpSpPr>
        <p:grpSp>
          <p:nvGrpSpPr>
            <p:cNvPr id="8" name="Group 7"/>
            <p:cNvGrpSpPr/>
            <p:nvPr/>
          </p:nvGrpSpPr>
          <p:grpSpPr>
            <a:xfrm>
              <a:off x="2706663" y="1184591"/>
              <a:ext cx="6323037" cy="3433087"/>
              <a:chOff x="2325663" y="1225278"/>
              <a:chExt cx="6585004" cy="357532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325663" y="1225278"/>
                <a:ext cx="6585004" cy="3575322"/>
                <a:chOff x="293698" y="27258"/>
                <a:chExt cx="8850302" cy="5116242"/>
              </a:xfrm>
            </p:grpSpPr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r="14351"/>
                <a:stretch>
                  <a:fillRect/>
                </a:stretch>
              </p:blipFill>
              <p:spPr bwMode="auto">
                <a:xfrm>
                  <a:off x="293698" y="27258"/>
                  <a:ext cx="8850302" cy="5116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矩形 17"/>
                <p:cNvSpPr/>
                <p:nvPr/>
              </p:nvSpPr>
              <p:spPr>
                <a:xfrm>
                  <a:off x="293698" y="123478"/>
                  <a:ext cx="8850302" cy="5020022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50883" y="1771650"/>
                <a:ext cx="4854252" cy="28384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62463" y="2600326"/>
              <a:ext cx="1869281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242492" y="0"/>
            <a:ext cx="8650277" cy="5143499"/>
            <a:chOff x="293698" y="27258"/>
            <a:chExt cx="8850302" cy="511624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/>
            <a:srcRect r="14351"/>
            <a:stretch>
              <a:fillRect/>
            </a:stretch>
          </p:blipFill>
          <p:spPr bwMode="auto">
            <a:xfrm>
              <a:off x="293698" y="27258"/>
              <a:ext cx="8850302" cy="511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293698" y="123478"/>
              <a:ext cx="8850302" cy="50200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橢圓 11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2519091" y="203940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Signage Station</a:t>
            </a:r>
            <a:endParaRPr lang="zh-TW" altLang="en-US" sz="2400" b="1" dirty="0" smtClean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免費廣告模板</a:t>
            </a:r>
            <a:endParaRPr lang="en-US" altLang="zh-TW" dirty="0"/>
          </a:p>
        </p:txBody>
      </p:sp>
      <p:pic>
        <p:nvPicPr>
          <p:cNvPr id="4" name="Picture 3" descr="furni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1" y="1837339"/>
            <a:ext cx="4151881" cy="2334994"/>
          </a:xfrm>
          <a:prstGeom prst="roundRect">
            <a:avLst>
              <a:gd name="adj" fmla="val 75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sportsb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56" y="1837339"/>
            <a:ext cx="4144878" cy="2334995"/>
          </a:xfrm>
          <a:prstGeom prst="roundRect">
            <a:avLst>
              <a:gd name="adj" fmla="val 50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4"/>
          <p:cNvSpPr/>
          <p:nvPr/>
        </p:nvSpPr>
        <p:spPr>
          <a:xfrm>
            <a:off x="0" y="1070804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快速編輯，一秒成為專業廣告達人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電子廣告就在生活中</a:t>
            </a:r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3" y="1319222"/>
            <a:ext cx="9143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零售業、銀行業、飯店、餐廳、醫療、企業總部、教育、交通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8" descr="dsign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067695"/>
            <a:ext cx="9143997" cy="30758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動圖_底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CuteScreenRecorder-1200-670_(new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1787" y="295055"/>
            <a:ext cx="2988910" cy="2241683"/>
          </a:xfrm>
          <a:prstGeom prst="rect">
            <a:avLst/>
          </a:prstGeom>
        </p:spPr>
      </p:pic>
      <p:pic>
        <p:nvPicPr>
          <p:cNvPr id="16" name="CuteScreenRecorder-1226-691_(new)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059607" y="295055"/>
            <a:ext cx="2988911" cy="2241683"/>
          </a:xfrm>
          <a:prstGeom prst="rect">
            <a:avLst/>
          </a:prstGeom>
        </p:spPr>
      </p:pic>
      <p:pic>
        <p:nvPicPr>
          <p:cNvPr id="25" name="圖片 24" descr="剪影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266" y="2633341"/>
            <a:ext cx="9430688" cy="374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圖片 31" descr="shipping-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607" y="573206"/>
            <a:ext cx="2988911" cy="1693338"/>
          </a:xfrm>
          <a:prstGeom prst="rect">
            <a:avLst/>
          </a:prstGeom>
        </p:spPr>
      </p:pic>
      <p:pic>
        <p:nvPicPr>
          <p:cNvPr id="35" name="圖片 34" descr="服裝展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87" y="573206"/>
            <a:ext cx="2988911" cy="1681262"/>
          </a:xfrm>
          <a:prstGeom prst="rect">
            <a:avLst/>
          </a:prstGeom>
        </p:spPr>
      </p:pic>
      <p:pic>
        <p:nvPicPr>
          <p:cNvPr id="39" name="CuteScreenRecorder-1228-693_(new)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070698" y="295055"/>
            <a:ext cx="2988910" cy="2241683"/>
          </a:xfrm>
          <a:prstGeom prst="rect">
            <a:avLst/>
          </a:prstGeom>
        </p:spPr>
      </p:pic>
      <p:pic>
        <p:nvPicPr>
          <p:cNvPr id="43" name="圖片 42" descr="sammi - hotel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698" y="581158"/>
            <a:ext cx="2988910" cy="1678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638" r="14586"/>
          <a:stretch>
            <a:fillRect/>
          </a:stretch>
        </p:blipFill>
        <p:spPr bwMode="auto">
          <a:xfrm>
            <a:off x="0" y="0"/>
            <a:ext cx="912619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9144000" cy="515353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519091" y="203940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Online Templates</a:t>
            </a:r>
            <a:endParaRPr lang="zh-TW" altLang="en-US" sz="2400" b="1" dirty="0">
              <a:solidFill>
                <a:srgbClr val="FFC000"/>
              </a:solidFill>
              <a:latin typeface="+mj-lt"/>
              <a:cs typeface="Segoe UI Black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647"/>
          <p:cNvSpPr txBox="1">
            <a:spLocks/>
          </p:cNvSpPr>
          <p:nvPr/>
        </p:nvSpPr>
        <p:spPr>
          <a:xfrm>
            <a:off x="5633755" y="1670713"/>
            <a:ext cx="3343274" cy="1316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5725">
              <a:buClr>
                <a:schemeClr val="dk1"/>
              </a:buClr>
              <a:buSzPct val="25000"/>
              <a:defRPr/>
            </a:pPr>
            <a:r>
              <a:rPr lang="en-US" sz="3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Signage</a:t>
            </a:r>
            <a:r>
              <a:rPr lang="zh-TW" altLang="en-US" sz="3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3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  <a:endParaRPr lang="en-US" altLang="zh-TW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-857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lang="zh-TW" altLang="en-U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是您最好的選擇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餐廳的電子看板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627" y="1159514"/>
            <a:ext cx="2007972" cy="1752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627" y="3119216"/>
            <a:ext cx="2007972" cy="1436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4729" y="1520133"/>
            <a:ext cx="6129925" cy="266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dirty="0" smtClean="0"/>
              <a:t>零售業的電子看板</a:t>
            </a:r>
            <a:endParaRPr lang="en-US" altLang="zh-TW" dirty="0" smtClean="0"/>
          </a:p>
        </p:txBody>
      </p:sp>
      <p:sp>
        <p:nvSpPr>
          <p:cNvPr id="22" name="橢圓 4"/>
          <p:cNvSpPr/>
          <p:nvPr/>
        </p:nvSpPr>
        <p:spPr bwMode="auto">
          <a:xfrm>
            <a:off x="974978" y="3466922"/>
            <a:ext cx="1353664" cy="2725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en-US" altLang="zh-TW" sz="2400" dirty="0" smtClean="0">
                <a:solidFill>
                  <a:srgbClr val="FFFFFF"/>
                </a:solidFill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NAS</a:t>
            </a:r>
            <a:endParaRPr kumimoji="0" lang="en-US" altLang="zh-TW" sz="2400" dirty="0">
              <a:solidFill>
                <a:srgbClr val="FFFFFF"/>
              </a:solidFill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sp>
        <p:nvSpPr>
          <p:cNvPr id="23" name="橢圓 8"/>
          <p:cNvSpPr/>
          <p:nvPr/>
        </p:nvSpPr>
        <p:spPr bwMode="auto">
          <a:xfrm>
            <a:off x="3431568" y="3359152"/>
            <a:ext cx="1648072" cy="3327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zh-TW" altLang="en-US" sz="2000" dirty="0" smtClean="0"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虛擬機工作站</a:t>
            </a:r>
            <a:endParaRPr kumimoji="0" lang="zh-TW" altLang="en-US" sz="2000" dirty="0"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7969" y="1474702"/>
            <a:ext cx="4692233" cy="2878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57" y="1941857"/>
            <a:ext cx="4069886" cy="2049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飯店的電子看板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190" y="960360"/>
            <a:ext cx="7593484" cy="381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圖片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59" y="1606374"/>
            <a:ext cx="5561311" cy="314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Shape 622"/>
          <p:cNvSpPr/>
          <p:nvPr/>
        </p:nvSpPr>
        <p:spPr>
          <a:xfrm>
            <a:off x="7167038" y="1727224"/>
            <a:ext cx="1053046" cy="1053046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622"/>
          <p:cNvSpPr/>
          <p:nvPr/>
        </p:nvSpPr>
        <p:spPr>
          <a:xfrm>
            <a:off x="926819" y="1727224"/>
            <a:ext cx="1053046" cy="1053046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622"/>
          <p:cNvSpPr/>
          <p:nvPr/>
        </p:nvSpPr>
        <p:spPr>
          <a:xfrm>
            <a:off x="7164256" y="3061755"/>
            <a:ext cx="1053046" cy="1053046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22"/>
          <p:cNvSpPr/>
          <p:nvPr/>
        </p:nvSpPr>
        <p:spPr>
          <a:xfrm>
            <a:off x="924037" y="3061755"/>
            <a:ext cx="1053046" cy="1053046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9" y="174541"/>
            <a:ext cx="8501123" cy="785818"/>
          </a:xfrm>
        </p:spPr>
        <p:txBody>
          <a:bodyPr/>
          <a:lstStyle/>
          <a:p>
            <a:r>
              <a:rPr lang="zh-TW" altLang="en-US" dirty="0" smtClean="0"/>
              <a:t>電子看板隨處可見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070804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幫助您隨時掌握最新資訊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65034" y="2090346"/>
            <a:ext cx="121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婚禮看板</a:t>
            </a:r>
            <a:endPara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52677" y="3426935"/>
            <a:ext cx="121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動畫履歷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102471" y="2090346"/>
            <a:ext cx="121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電子</a:t>
            </a:r>
            <a:r>
              <a:rPr lang="en-US" altLang="en-US" sz="1800" b="1" dirty="0" smtClean="0">
                <a:latin typeface="微軟正黑體" pitchFamily="34" charset="-120"/>
                <a:ea typeface="微軟正黑體" pitchFamily="34" charset="-120"/>
              </a:rPr>
              <a:t>DM</a:t>
            </a:r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02471" y="3451649"/>
            <a:ext cx="121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電子選單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9" y="141196"/>
            <a:ext cx="8501123" cy="785818"/>
          </a:xfrm>
        </p:spPr>
        <p:txBody>
          <a:bodyPr anchor="t"/>
          <a:lstStyle/>
          <a:p>
            <a:r>
              <a:rPr lang="zh-TW" altLang="en-US" sz="3800" dirty="0" smtClean="0"/>
              <a:t>不是廣告達人也可設計廣告看板</a:t>
            </a:r>
            <a:r>
              <a:rPr lang="zh-TW" altLang="en-US" sz="3800" dirty="0" smtClean="0"/>
              <a:t>嗎</a:t>
            </a:r>
            <a:r>
              <a:rPr lang="en-US" altLang="zh-TW" sz="3800" dirty="0" smtClean="0"/>
              <a:t>?</a:t>
            </a:r>
            <a:endParaRPr lang="en-US" altLang="en-US" sz="3800" dirty="0"/>
          </a:p>
        </p:txBody>
      </p:sp>
      <p:sp>
        <p:nvSpPr>
          <p:cNvPr id="5" name="Rectangle 6"/>
          <p:cNvSpPr/>
          <p:nvPr/>
        </p:nvSpPr>
        <p:spPr>
          <a:xfrm>
            <a:off x="362390" y="1210792"/>
            <a:ext cx="5665236" cy="22159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我不是設計師，要怎麼製作廣告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en-US" altLang="zh-TW" sz="1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廣告好像都很貴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</a:p>
          <a:p>
            <a:endParaRPr lang="en-US" altLang="zh-TW" sz="1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是否要買很多硬體組織一個系統才能隨處播放廣告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...?</a:t>
            </a:r>
          </a:p>
          <a:p>
            <a:pPr>
              <a:buFont typeface="Arial" pitchFamily="34" charset="0"/>
              <a:buChar char="•"/>
            </a:pPr>
            <a:endParaRPr lang="en-US" altLang="zh-TW" sz="1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從來沒學過廣告設計軟體怎麼辦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...?</a:t>
            </a:r>
          </a:p>
          <a:p>
            <a:endParaRPr lang="en-US" altLang="zh-TW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Han Tsai\Desktop\Cinema28直播發表會投影片\ques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6164" y="1093708"/>
            <a:ext cx="1821347" cy="5121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44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dirty="0" smtClean="0"/>
              <a:t>什麼是廣告</a:t>
            </a:r>
            <a:r>
              <a:rPr lang="zh-TW" altLang="en-US" dirty="0" smtClean="0"/>
              <a:t>工作站</a:t>
            </a:r>
            <a:r>
              <a:rPr lang="en-US" altLang="zh-TW" dirty="0" smtClean="0"/>
              <a:t>?</a:t>
            </a:r>
            <a:endParaRPr lang="en-US" sz="2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3389" y="1067883"/>
            <a:ext cx="3513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廣告工作站是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NAS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上的應用程式，讓您輕鬆管理、播放、並分享您眾多的廣告資料。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橢圓 4"/>
          <p:cNvSpPr/>
          <p:nvPr/>
        </p:nvSpPr>
        <p:spPr bwMode="auto">
          <a:xfrm>
            <a:off x="974978" y="3466922"/>
            <a:ext cx="1353664" cy="2725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en-US" altLang="zh-TW" sz="2400" dirty="0" smtClean="0">
                <a:solidFill>
                  <a:srgbClr val="FFFFFF"/>
                </a:solidFill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NAS</a:t>
            </a:r>
            <a:endParaRPr kumimoji="0" lang="en-US" altLang="zh-TW" sz="2400" dirty="0">
              <a:solidFill>
                <a:srgbClr val="FFFFFF"/>
              </a:solidFill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sp>
        <p:nvSpPr>
          <p:cNvPr id="23" name="橢圓 8"/>
          <p:cNvSpPr/>
          <p:nvPr/>
        </p:nvSpPr>
        <p:spPr bwMode="auto">
          <a:xfrm>
            <a:off x="3431568" y="3359152"/>
            <a:ext cx="1648072" cy="3327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zh-TW" altLang="en-US" sz="2000" dirty="0" smtClean="0"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虛擬機工作站</a:t>
            </a:r>
            <a:endParaRPr kumimoji="0" lang="zh-TW" altLang="en-US" sz="2000" dirty="0"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grpSp>
        <p:nvGrpSpPr>
          <p:cNvPr id="26" name="Group 62"/>
          <p:cNvGrpSpPr/>
          <p:nvPr/>
        </p:nvGrpSpPr>
        <p:grpSpPr>
          <a:xfrm>
            <a:off x="389001" y="2007112"/>
            <a:ext cx="4440124" cy="2601396"/>
            <a:chOff x="1172599" y="438224"/>
            <a:chExt cx="5991689" cy="4069032"/>
          </a:xfrm>
        </p:grpSpPr>
        <p:pic>
          <p:nvPicPr>
            <p:cNvPr id="27" name="Picture 26" descr="macbook-screen.jpg"/>
            <p:cNvPicPr>
              <a:picLocks noChangeAspect="1"/>
            </p:cNvPicPr>
            <p:nvPr/>
          </p:nvPicPr>
          <p:blipFill>
            <a:blip r:embed="rId3"/>
            <a:srcRect l="8562"/>
            <a:stretch>
              <a:fillRect/>
            </a:stretch>
          </p:blipFill>
          <p:spPr>
            <a:xfrm>
              <a:off x="1172599" y="438224"/>
              <a:ext cx="5991689" cy="4069032"/>
            </a:xfrm>
            <a:prstGeom prst="rect">
              <a:avLst/>
            </a:prstGeom>
          </p:spPr>
        </p:pic>
        <p:pic>
          <p:nvPicPr>
            <p:cNvPr id="30" name="Picture 29" descr="s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712" y="771550"/>
              <a:ext cx="3847283" cy="2376264"/>
            </a:xfrm>
            <a:prstGeom prst="rect">
              <a:avLst/>
            </a:prstGeom>
          </p:spPr>
        </p:pic>
      </p:grpSp>
      <p:grpSp>
        <p:nvGrpSpPr>
          <p:cNvPr id="38" name="Group 53"/>
          <p:cNvGrpSpPr/>
          <p:nvPr/>
        </p:nvGrpSpPr>
        <p:grpSpPr>
          <a:xfrm>
            <a:off x="5760680" y="2032106"/>
            <a:ext cx="2741851" cy="2367457"/>
            <a:chOff x="2843808" y="2333413"/>
            <a:chExt cx="3420358" cy="2810087"/>
          </a:xfrm>
        </p:grpSpPr>
        <p:pic>
          <p:nvPicPr>
            <p:cNvPr id="39" name="Picture 38" descr="48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3808" y="2333413"/>
              <a:ext cx="3420358" cy="2810087"/>
            </a:xfrm>
            <a:prstGeom prst="rect">
              <a:avLst/>
            </a:prstGeom>
          </p:spPr>
        </p:pic>
        <p:pic>
          <p:nvPicPr>
            <p:cNvPr id="40" name="Picture 39" descr="ad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7824" y="2499742"/>
              <a:ext cx="3096343" cy="1800200"/>
            </a:xfrm>
            <a:prstGeom prst="rect">
              <a:avLst/>
            </a:prstGeom>
          </p:spPr>
        </p:pic>
      </p:grpSp>
      <p:grpSp>
        <p:nvGrpSpPr>
          <p:cNvPr id="41" name="Group 48"/>
          <p:cNvGrpSpPr/>
          <p:nvPr/>
        </p:nvGrpSpPr>
        <p:grpSpPr>
          <a:xfrm>
            <a:off x="5148591" y="3309969"/>
            <a:ext cx="1637378" cy="1159785"/>
            <a:chOff x="4139952" y="3712597"/>
            <a:chExt cx="2236813" cy="1574919"/>
          </a:xfrm>
        </p:grpSpPr>
        <p:pic>
          <p:nvPicPr>
            <p:cNvPr id="42" name="圖片 14" descr="iPa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3712597"/>
              <a:ext cx="2236813" cy="1574919"/>
            </a:xfrm>
            <a:prstGeom prst="rect">
              <a:avLst/>
            </a:prstGeom>
          </p:spPr>
        </p:pic>
        <p:pic>
          <p:nvPicPr>
            <p:cNvPr id="43" name="Picture 42" descr="ad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7984" y="4011910"/>
              <a:ext cx="1632884" cy="936104"/>
            </a:xfrm>
            <a:prstGeom prst="rect">
              <a:avLst/>
            </a:prstGeom>
          </p:spPr>
        </p:pic>
      </p:grpSp>
      <p:grpSp>
        <p:nvGrpSpPr>
          <p:cNvPr id="46" name="Group 49"/>
          <p:cNvGrpSpPr/>
          <p:nvPr/>
        </p:nvGrpSpPr>
        <p:grpSpPr>
          <a:xfrm>
            <a:off x="4509659" y="3757221"/>
            <a:ext cx="1250337" cy="793194"/>
            <a:chOff x="4355976" y="2787774"/>
            <a:chExt cx="1872208" cy="1127277"/>
          </a:xfrm>
        </p:grpSpPr>
        <p:pic>
          <p:nvPicPr>
            <p:cNvPr id="47" name="圖片 21" descr="iPhon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2787774"/>
              <a:ext cx="1872208" cy="1127277"/>
            </a:xfrm>
            <a:prstGeom prst="rect">
              <a:avLst/>
            </a:prstGeom>
          </p:spPr>
        </p:pic>
        <p:pic>
          <p:nvPicPr>
            <p:cNvPr id="48" name="Picture 47" descr="ad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6016" y="2999485"/>
              <a:ext cx="1152128" cy="660495"/>
            </a:xfrm>
            <a:prstGeom prst="rect">
              <a:avLst/>
            </a:prstGeom>
          </p:spPr>
        </p:pic>
      </p:grpSp>
      <p:pic>
        <p:nvPicPr>
          <p:cNvPr id="49" name="圖片 2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608027" y="3565541"/>
            <a:ext cx="894504" cy="847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51" descr="StorageReview-TS-677_front.png"/>
          <p:cNvPicPr>
            <a:picLocks noChangeAspect="1"/>
          </p:cNvPicPr>
          <p:nvPr/>
        </p:nvPicPr>
        <p:blipFill>
          <a:blip r:embed="rId10"/>
          <a:srcRect l="21977" r="21377"/>
          <a:stretch>
            <a:fillRect/>
          </a:stretch>
        </p:blipFill>
        <p:spPr>
          <a:xfrm>
            <a:off x="406344" y="3296185"/>
            <a:ext cx="1209018" cy="1333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圖片 4" descr="Signage_p01.png"/>
          <p:cNvPicPr>
            <a:picLocks noChangeAspect="1"/>
          </p:cNvPicPr>
          <p:nvPr/>
        </p:nvPicPr>
        <p:blipFill rotWithShape="1">
          <a:blip r:embed="rId11"/>
          <a:srcRect l="12505" t="55953" r="77817" b="28174"/>
          <a:stretch/>
        </p:blipFill>
        <p:spPr>
          <a:xfrm>
            <a:off x="1378893" y="3927408"/>
            <a:ext cx="689439" cy="710684"/>
          </a:xfrm>
          <a:prstGeom prst="rect">
            <a:avLst/>
          </a:prstGeom>
        </p:spPr>
      </p:pic>
      <p:sp>
        <p:nvSpPr>
          <p:cNvPr id="25" name="Rectangle 36"/>
          <p:cNvSpPr/>
          <p:nvPr/>
        </p:nvSpPr>
        <p:spPr>
          <a:xfrm>
            <a:off x="4725407" y="1067883"/>
            <a:ext cx="3926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透過瀏覽器操作的應用程式。可在任何可使用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Chrome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瀏覽器的機器操作。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8" name="Right Arrow 10"/>
          <p:cNvSpPr/>
          <p:nvPr/>
        </p:nvSpPr>
        <p:spPr>
          <a:xfrm>
            <a:off x="4132502" y="2518478"/>
            <a:ext cx="1440951" cy="77770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01_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14652</TotalTime>
  <Words>1059</Words>
  <Application>Microsoft Office PowerPoint</Application>
  <PresentationFormat>如螢幕大小 (16:9)</PresentationFormat>
  <Paragraphs>195</Paragraphs>
  <Slides>32</Slides>
  <Notes>18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1101_EN</vt:lpstr>
      <vt:lpstr>廣告工作站 不只印象深刻更幫您創造無限商機</vt:lpstr>
      <vt:lpstr>投影片 2</vt:lpstr>
      <vt:lpstr>電子廣告就在生活中</vt:lpstr>
      <vt:lpstr>餐廳的電子看板</vt:lpstr>
      <vt:lpstr>零售業的電子看板</vt:lpstr>
      <vt:lpstr>飯店的電子看板</vt:lpstr>
      <vt:lpstr>電子看板隨處可見</vt:lpstr>
      <vt:lpstr>不是廣告達人也可設計廣告看板嗎?</vt:lpstr>
      <vt:lpstr>什麼是廣告工作站?</vt:lpstr>
      <vt:lpstr>如何操作廣告工作站</vt:lpstr>
      <vt:lpstr>廣告工作站的優點</vt:lpstr>
      <vt:lpstr>如何使用廣告工作站</vt:lpstr>
      <vt:lpstr>iArtist Lite: 廣告的最佳創作工具</vt:lpstr>
      <vt:lpstr>iArtist Lite: 廣告的最佳創作工具</vt:lpstr>
      <vt:lpstr>iArtist Lite: 廣告的最佳創作工具</vt:lpstr>
      <vt:lpstr>投影片 16</vt:lpstr>
      <vt:lpstr>iArtist Lite: 免費廣告模板</vt:lpstr>
      <vt:lpstr>投影片 18</vt:lpstr>
      <vt:lpstr>iArtist Lite: 廣告的最佳創作工具</vt:lpstr>
      <vt:lpstr>投影片 20</vt:lpstr>
      <vt:lpstr>廣告工作站: 快速創作</vt:lpstr>
      <vt:lpstr>廣告工作站: 隨時播放好方便</vt:lpstr>
      <vt:lpstr>廣告工作站: 輕鬆管理</vt:lpstr>
      <vt:lpstr>廣告工作站: 分享廣告</vt:lpstr>
      <vt:lpstr>投影片 25</vt:lpstr>
      <vt:lpstr>廣告工作站: 使用者管理</vt:lpstr>
      <vt:lpstr>廣告工作站: 廣告權限設定</vt:lpstr>
      <vt:lpstr>投影片 28</vt:lpstr>
      <vt:lpstr>免費廣告模板</vt:lpstr>
      <vt:lpstr>投影片 30</vt:lpstr>
      <vt:lpstr>投影片 31</vt:lpstr>
      <vt:lpstr>投影片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Aseem</dc:creator>
  <cp:lastModifiedBy>ChrisTest</cp:lastModifiedBy>
  <cp:revision>146</cp:revision>
  <dcterms:modified xsi:type="dcterms:W3CDTF">2018-01-16T06:32:06Z</dcterms:modified>
</cp:coreProperties>
</file>