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361" r:id="rId3"/>
    <p:sldId id="362" r:id="rId4"/>
    <p:sldId id="259" r:id="rId5"/>
    <p:sldId id="289" r:id="rId6"/>
    <p:sldId id="285" r:id="rId7"/>
    <p:sldId id="291" r:id="rId8"/>
    <p:sldId id="261" r:id="rId9"/>
    <p:sldId id="263" r:id="rId10"/>
    <p:sldId id="264" r:id="rId11"/>
    <p:sldId id="265" r:id="rId12"/>
    <p:sldId id="293" r:id="rId13"/>
    <p:sldId id="267" r:id="rId14"/>
    <p:sldId id="268" r:id="rId15"/>
    <p:sldId id="296" r:id="rId16"/>
    <p:sldId id="266" r:id="rId17"/>
    <p:sldId id="270" r:id="rId18"/>
    <p:sldId id="271" r:id="rId19"/>
    <p:sldId id="297" r:id="rId20"/>
    <p:sldId id="272" r:id="rId21"/>
    <p:sldId id="299" r:id="rId22"/>
    <p:sldId id="300" r:id="rId23"/>
    <p:sldId id="301" r:id="rId24"/>
    <p:sldId id="286" r:id="rId25"/>
    <p:sldId id="306" r:id="rId26"/>
    <p:sldId id="342" r:id="rId27"/>
    <p:sldId id="307" r:id="rId28"/>
    <p:sldId id="363" r:id="rId29"/>
    <p:sldId id="309" r:id="rId30"/>
    <p:sldId id="334" r:id="rId31"/>
    <p:sldId id="360" r:id="rId32"/>
    <p:sldId id="317" r:id="rId33"/>
    <p:sldId id="319" r:id="rId34"/>
    <p:sldId id="325" r:id="rId35"/>
    <p:sldId id="354" r:id="rId36"/>
    <p:sldId id="326" r:id="rId37"/>
    <p:sldId id="355" r:id="rId38"/>
    <p:sldId id="356" r:id="rId39"/>
    <p:sldId id="357" r:id="rId40"/>
    <p:sldId id="327" r:id="rId41"/>
    <p:sldId id="328" r:id="rId42"/>
    <p:sldId id="358" r:id="rId43"/>
    <p:sldId id="359" r:id="rId44"/>
    <p:sldId id="336" r:id="rId45"/>
    <p:sldId id="337" r:id="rId46"/>
    <p:sldId id="338" r:id="rId47"/>
    <p:sldId id="339" r:id="rId48"/>
    <p:sldId id="340" r:id="rId49"/>
    <p:sldId id="287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  <p:cmAuthor id="1" name="Michael Wang" initials="MW" lastIdx="8" clrIdx="1"/>
  <p:cmAuthor id="2" name="Windows 使用者" initials="W使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7F7F7F"/>
    <a:srgbClr val="0070C0"/>
    <a:srgbClr val="E62949"/>
    <a:srgbClr val="0097A7"/>
    <a:srgbClr val="EF8600"/>
    <a:srgbClr val="F4BD2D"/>
    <a:srgbClr val="1ED4DE"/>
    <a:srgbClr val="EA8E8C"/>
    <a:srgbClr val="FFAB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1962" autoAdjust="0"/>
  </p:normalViewPr>
  <p:slideViewPr>
    <p:cSldViewPr>
      <p:cViewPr>
        <p:scale>
          <a:sx n="90" d="100"/>
          <a:sy n="90" d="100"/>
        </p:scale>
        <p:origin x="-4084" y="-18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11T10:55:10.036" idx="5">
    <p:pos x="6146" y="1421"/>
    <p:text>download 涉及重製，更是大忌，請務必修改敘述，或是在最低程度下更換截圖，圖中使用隨便打的幾個名稱都好，不要出現任何藝人，專輯，歌曲等任何可能有商業版權的資訊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音樂管理及音樂收藏的好夥伴</a:t>
            </a:r>
          </a:p>
          <a:p>
            <a:pPr marL="0" lvl="0" indent="0">
              <a:spcBef>
                <a:spcPts val="0"/>
              </a:spcBef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TW" b="1" dirty="0" err="1" smtClean="0">
                <a:solidFill>
                  <a:srgbClr val="2E2E2E"/>
                </a:solidFill>
              </a:rPr>
              <a:t>Yoc</a:t>
            </a:r>
            <a:endParaRPr lang="en-US" altLang="zh-TW" b="1" dirty="0" smtClean="0">
              <a:solidFill>
                <a:srgbClr val="2E2E2E"/>
              </a:solidFill>
            </a:endParaRPr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 smtClean="0">
                <a:solidFill>
                  <a:srgbClr val="2E2E2E"/>
                </a:solidFill>
              </a:rPr>
              <a:t>變更</a:t>
            </a:r>
            <a:r>
              <a:rPr lang="zh-TW" b="1" dirty="0">
                <a:solidFill>
                  <a:srgbClr val="2E2E2E"/>
                </a:solidFill>
              </a:rPr>
              <a:t>封面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您可以用喜愛的照片替換專輯封面與演唱者照片。在工具列選擇［以圖示方式顯示項目］，右鍵點擊專輯縮圖，選擇［資訊］，再點擊專輯封面或演唱者照片即可上傳您的照片。</a:t>
            </a:r>
          </a:p>
          <a:p>
            <a:pPr marL="0" lvl="0" indent="0" rtl="0">
              <a:spcBef>
                <a:spcPts val="0"/>
              </a:spcBef>
              <a:buNone/>
            </a:pPr>
            <a:endParaRPr sz="900" dirty="0">
              <a:solidFill>
                <a:srgbClr val="2E2E2E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 smtClean="0"/>
              <a:t>I remember</a:t>
            </a:r>
            <a:r>
              <a:rPr lang="en-US" baseline="0" dirty="0" smtClean="0"/>
              <a:t> the artist and the song year, but forget the song title! How to find the song?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 smtClean="0"/>
              <a:t>Set multiple criteria</a:t>
            </a:r>
            <a:r>
              <a:rPr lang="en-US" baseline="0" dirty="0" smtClean="0"/>
              <a:t> to find out the song you want!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-US" baseline="0" dirty="0" smtClean="0"/>
              <a:t>Besides search for certain criteria, </a:t>
            </a:r>
            <a:r>
              <a:rPr lang="en-US" baseline="0" dirty="0" err="1" smtClean="0"/>
              <a:t>yo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1150">
                <a:solidFill>
                  <a:srgbClr val="111111"/>
                </a:solidFill>
              </a:rPr>
              <a:t>我有大量的數位音樂收藏，其中不乏高音質 FLAC 格式的音樂檔案，不過檔案管理分類、儲存空間不足等問題始終困擾著我，跨裝置分享及播放更是一大挑戰。</a:t>
            </a:r>
          </a:p>
          <a:p>
            <a:pPr marL="0" lvl="0" indent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 smtClean="0">
                <a:solidFill>
                  <a:srgbClr val="2E2E2E"/>
                </a:solidFill>
              </a:rPr>
              <a:t>分享</a:t>
            </a:r>
            <a:r>
              <a:rPr lang="zh-TW" b="1" dirty="0">
                <a:solidFill>
                  <a:srgbClr val="2E2E2E"/>
                </a:solidFill>
              </a:rPr>
              <a:t>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>
                <a:solidFill>
                  <a:srgbClr val="2E2E2E"/>
                </a:solidFill>
              </a:rPr>
              <a:t>分享音樂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選擇歌曲或專輯後，在工具列上點擊［建立新的分享］，即透過下列三種方式分享您的音樂：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電子郵件：以電子郵件分享連結。寄發電子郵件前，請先確認SMTP伺服器已正確設定。如需設定SMTP，請至［控制台］&gt;［系統］&gt;［通知設定］&gt;［電子郵件］。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發佈：將連結發佈至各大社群網站。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連結代碼：將建立的連結透過網路論壇或通訊軟體分享。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在［分享中心］，您可以瀏覽分享檔案的歷史記錄。您也可以再次分享或播放音樂檔案。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FFFFFF"/>
                </a:solidFill>
                <a:highlight>
                  <a:srgbClr val="959788"/>
                </a:highlight>
              </a:rPr>
              <a:t>注意：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［分享中心］僅能直接播放MP3檔案。如需播放其他格式的檔案，請下載並使用其他播放器。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50" dirty="0" smtClean="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無論</a:t>
            </a:r>
            <a:r>
              <a:rPr lang="zh-TW" sz="1050" dirty="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您用任何一種方式分享您的音樂播放清單，收到連結的使用者都會連結到以下頁面。在這個頁面內，可以選擇線上播放音樂或下載到本地儲存。請注意：線上播放僅支援.mp3格式，其餘格式將只能下載至本地再進行播放。</a:t>
            </a:r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>
                <a:solidFill>
                  <a:srgbClr val="2E2E2E"/>
                </a:solidFill>
              </a:rPr>
              <a:t>分享中心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 smtClean="0"/>
              <a:t>Support each </a:t>
            </a:r>
            <a:r>
              <a:rPr lang="en-US" dirty="0" err="1" smtClean="0"/>
              <a:t>ty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zh-TW" dirty="0"/>
              <a:t>輕鬆管理音樂</a:t>
            </a:r>
            <a:r>
              <a:rPr lang="zh-TW" dirty="0" smtClean="0"/>
              <a:t>檔案</a:t>
            </a:r>
            <a:endParaRPr lang="en-US" sz="1100" dirty="0" smtClean="0">
              <a:latin typeface="+mn-lt"/>
              <a:ea typeface="Arial Unicode MS" pitchFamily="34" charset="-120"/>
              <a:cs typeface="Arial Unicode MS" pitchFamily="34" charset="-120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快速建立歌單 並且能夠分享給朋友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在房間聆聽時也能串流到家中電視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音樂隨時帶著走 走到哪能聽到哪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 smtClean="0"/>
              <a:t>P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 smtClean="0">
                <a:solidFill>
                  <a:srgbClr val="2E2E2E"/>
                </a:solidFill>
              </a:rPr>
              <a:t>分享</a:t>
            </a:r>
            <a:r>
              <a:rPr lang="zh-TW" b="1" dirty="0">
                <a:solidFill>
                  <a:srgbClr val="2E2E2E"/>
                </a:solidFill>
              </a:rPr>
              <a:t>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 dirty="0">
                <a:solidFill>
                  <a:srgbClr val="2E2E2E"/>
                </a:solidFill>
              </a:rPr>
              <a:t>分享音樂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選擇歌曲或專輯後，在工具列上點擊［建立新的分享］，即透過下列三種方式分享您的音樂：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電子郵件：以電子郵件分享連結。寄發電子郵件前，請先確認SMTP伺服器已正確設定。如需設定SMTP，請至［控制台］&gt;［系統］&gt;［通知設定］&gt;［電子郵件］。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發佈：將連結發佈至各大社群網站。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 dirty="0">
                <a:solidFill>
                  <a:srgbClr val="2E2E2E"/>
                </a:solidFill>
              </a:rPr>
              <a:t>連結代碼：將建立的連結透過網路論壇或通訊軟體分享。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在［分享中心］，您可以瀏覽分享檔案的歷史記錄。您也可以再次分享或播放音樂檔案。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FFFFFF"/>
                </a:solidFill>
                <a:highlight>
                  <a:srgbClr val="959788"/>
                </a:highlight>
              </a:rPr>
              <a:t>注意：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 dirty="0">
                <a:solidFill>
                  <a:srgbClr val="2E2E2E"/>
                </a:solidFill>
              </a:rPr>
              <a:t>［分享中心］僅能直接播放MP3檔案。如需播放其他格式的檔案，請下載並使用其他播放器。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28600" lvl="0" indent="-22860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900" dirty="0">
              <a:solidFill>
                <a:srgbClr val="2E2E2E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900" dirty="0">
              <a:solidFill>
                <a:srgbClr val="2E2E2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  <p:pic>
        <p:nvPicPr>
          <p:cNvPr id="6" name="圖片 5" descr="BG_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" y="-1"/>
            <a:ext cx="9144031" cy="5152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pPr marL="0" lvl="0" indent="0" algn="r">
                <a:spcBef>
                  <a:spcPts val="0"/>
                </a:spcBef>
                <a:buNone/>
              </a:p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pic>
        <p:nvPicPr>
          <p:cNvPr id="5" name="圖片 4" descr="BG_Main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3" y="0"/>
            <a:ext cx="9144033" cy="51523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16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1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7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68.png"/><Relationship Id="rId5" Type="http://schemas.openxmlformats.org/officeDocument/2006/relationships/image" Target="../media/image82.png"/><Relationship Id="rId10" Type="http://schemas.openxmlformats.org/officeDocument/2006/relationships/image" Target="../media/image65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17.png"/><Relationship Id="rId4" Type="http://schemas.openxmlformats.org/officeDocument/2006/relationships/image" Target="../media/image61.png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42976" y="3214692"/>
            <a:ext cx="7143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5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Insider Tips for using Music Station &amp; </a:t>
            </a:r>
            <a:r>
              <a:rPr lang="en-US" altLang="zh-TW" sz="25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Qmusic</a:t>
            </a:r>
            <a:endParaRPr lang="en-US" altLang="zh-TW" sz="25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32"/>
          <p:cNvSpPr/>
          <p:nvPr/>
        </p:nvSpPr>
        <p:spPr>
          <a:xfrm>
            <a:off x="-142908" y="3000378"/>
            <a:ext cx="9501254" cy="2000264"/>
          </a:xfrm>
          <a:prstGeom prst="roundRect">
            <a:avLst>
              <a:gd name="adj" fmla="val 4004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Edit m</a:t>
            </a:r>
            <a:r>
              <a:rPr 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etadata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714348" y="1357304"/>
            <a:ext cx="6715172" cy="794738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spcBef>
                <a:spcPts val="0"/>
              </a:spcBef>
              <a:buNone/>
            </a:pPr>
            <a:r>
              <a:rPr lang="en-US" altLang="zh-TW" sz="20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It is not the problem if the metadata of song is incomplete!</a:t>
            </a:r>
            <a:endParaRPr lang="zh-TW" sz="20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90488" lvl="0">
              <a:spcBef>
                <a:spcPts val="0"/>
              </a:spcBef>
              <a:buNone/>
            </a:pPr>
            <a:r>
              <a:rPr lang="en-US" altLang="zh-TW" sz="20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You can edit information by yourself</a:t>
            </a:r>
            <a:endParaRPr lang="zh-TW" sz="20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8" name="群組 29"/>
          <p:cNvGrpSpPr/>
          <p:nvPr/>
        </p:nvGrpSpPr>
        <p:grpSpPr>
          <a:xfrm>
            <a:off x="-571536" y="2285997"/>
            <a:ext cx="8643998" cy="509590"/>
            <a:chOff x="4884721" y="1196861"/>
            <a:chExt cx="2857575" cy="572246"/>
          </a:xfrm>
        </p:grpSpPr>
        <p:sp>
          <p:nvSpPr>
            <p:cNvPr id="9" name="平行四邊形 8"/>
            <p:cNvSpPr/>
            <p:nvPr/>
          </p:nvSpPr>
          <p:spPr>
            <a:xfrm>
              <a:off x="4884721" y="1196861"/>
              <a:ext cx="2645028" cy="572246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144501" y="1263447"/>
              <a:ext cx="2597795" cy="44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355600">
                <a:buSzPts val="2000"/>
              </a:pPr>
              <a:r>
                <a:rPr lang="en-US" altLang="zh-TW" sz="20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Edit song information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：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Right click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→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”Information”→ Edit</a:t>
              </a:r>
              <a:endParaRPr lang="zh-TW" altLang="en-US" sz="20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endParaRPr>
            </a:p>
          </p:txBody>
        </p:sp>
      </p:grp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81" y="2929894"/>
            <a:ext cx="8442673" cy="185548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210918" y="1785932"/>
            <a:ext cx="1925607" cy="328613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2"/>
          <p:cNvSpPr/>
          <p:nvPr/>
        </p:nvSpPr>
        <p:spPr>
          <a:xfrm>
            <a:off x="0" y="3214692"/>
            <a:ext cx="9144000" cy="192880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圓角化對角線角落矩形 11"/>
          <p:cNvSpPr/>
          <p:nvPr/>
        </p:nvSpPr>
        <p:spPr>
          <a:xfrm>
            <a:off x="1428728" y="1285867"/>
            <a:ext cx="6072230" cy="571503"/>
          </a:xfrm>
          <a:prstGeom prst="round2DiagRect">
            <a:avLst>
              <a:gd name="adj1" fmla="val 41791"/>
              <a:gd name="adj2" fmla="val 0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Shape 153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Change the cover as you want it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1476000" y="1260000"/>
            <a:ext cx="5953264" cy="4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ts val="2000"/>
            </a:pPr>
            <a:r>
              <a:rPr lang="en-US" altLang="zh-TW" sz="25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Change the photo of </a:t>
            </a:r>
            <a:r>
              <a:rPr lang="en-US" altLang="zh-TW" sz="25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album cover</a:t>
            </a:r>
            <a:r>
              <a:rPr lang="en-US" altLang="zh-TW" sz="25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or </a:t>
            </a:r>
            <a:r>
              <a:rPr lang="en-US" altLang="zh-TW" sz="25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artist</a:t>
            </a:r>
            <a:endParaRPr lang="zh-TW" sz="2500" b="1" dirty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49" y="3017543"/>
            <a:ext cx="4099453" cy="176598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" name="Shape 412"/>
          <p:cNvSpPr/>
          <p:nvPr/>
        </p:nvSpPr>
        <p:spPr>
          <a:xfrm>
            <a:off x="5643570" y="2428874"/>
            <a:ext cx="1214446" cy="357190"/>
          </a:xfrm>
          <a:prstGeom prst="rightArrow">
            <a:avLst>
              <a:gd name="adj1" fmla="val 50000"/>
              <a:gd name="adj2" fmla="val 5919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47"/>
          <p:cNvSpPr/>
          <p:nvPr/>
        </p:nvSpPr>
        <p:spPr>
          <a:xfrm>
            <a:off x="3357554" y="2071684"/>
            <a:ext cx="2214579" cy="857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428992" y="2143122"/>
            <a:ext cx="2071701" cy="7143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Shape 333"/>
          <p:cNvSpPr txBox="1"/>
          <p:nvPr/>
        </p:nvSpPr>
        <p:spPr>
          <a:xfrm>
            <a:off x="3428992" y="2143122"/>
            <a:ext cx="207170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E69138"/>
              </a:buClr>
              <a:buSzPct val="40000"/>
            </a:pPr>
            <a:r>
              <a:rPr lang="en-US" altLang="zh-TW" sz="2000" b="1" dirty="0" smtClean="0">
                <a:solidFill>
                  <a:srgbClr val="E69138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Click to upload a new cover</a:t>
            </a:r>
            <a:endParaRPr lang="zh-TW" altLang="en-US" sz="2000" b="1" dirty="0">
              <a:solidFill>
                <a:srgbClr val="E69138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-543" b="12729"/>
          <a:stretch>
            <a:fillRect/>
          </a:stretch>
        </p:blipFill>
        <p:spPr bwMode="auto">
          <a:xfrm>
            <a:off x="142843" y="2000246"/>
            <a:ext cx="2114527" cy="31432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Shape 412"/>
          <p:cNvSpPr/>
          <p:nvPr/>
        </p:nvSpPr>
        <p:spPr>
          <a:xfrm>
            <a:off x="1714480" y="2428874"/>
            <a:ext cx="1500198" cy="357190"/>
          </a:xfrm>
          <a:prstGeom prst="rightArrow">
            <a:avLst>
              <a:gd name="adj1" fmla="val 50000"/>
              <a:gd name="adj2" fmla="val 5919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56"/>
          <p:cNvSpPr/>
          <p:nvPr/>
        </p:nvSpPr>
        <p:spPr>
          <a:xfrm>
            <a:off x="214282" y="2105026"/>
            <a:ext cx="5994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0160" y="2000246"/>
            <a:ext cx="2164643" cy="314325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1" name="Shape 156"/>
          <p:cNvSpPr/>
          <p:nvPr/>
        </p:nvSpPr>
        <p:spPr>
          <a:xfrm>
            <a:off x="7000892" y="2071684"/>
            <a:ext cx="5994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32"/>
          <p:cNvSpPr/>
          <p:nvPr/>
        </p:nvSpPr>
        <p:spPr>
          <a:xfrm>
            <a:off x="0" y="2643188"/>
            <a:ext cx="9215470" cy="178595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Shape 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71999" y="2643188"/>
            <a:ext cx="2157917" cy="1785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群組 25"/>
          <p:cNvGrpSpPr/>
          <p:nvPr/>
        </p:nvGrpSpPr>
        <p:grpSpPr>
          <a:xfrm>
            <a:off x="1785918" y="2786064"/>
            <a:ext cx="6929486" cy="714380"/>
            <a:chOff x="4857752" y="1337487"/>
            <a:chExt cx="2329260" cy="511841"/>
          </a:xfrm>
        </p:grpSpPr>
        <p:sp>
          <p:nvSpPr>
            <p:cNvPr id="27" name="平行四邊形 2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944000" y="1296000"/>
            <a:ext cx="4500594" cy="714380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0" name="Shape 170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4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Have you ever had those concerns?</a:t>
            </a:r>
            <a:endParaRPr lang="en-US" sz="4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Shape 173"/>
          <p:cNvGrpSpPr/>
          <p:nvPr/>
        </p:nvGrpSpPr>
        <p:grpSpPr>
          <a:xfrm>
            <a:off x="1194282" y="1782104"/>
            <a:ext cx="6171900" cy="723300"/>
            <a:chOff x="914400" y="1022625"/>
            <a:chExt cx="6171900" cy="723300"/>
          </a:xfrm>
        </p:grpSpPr>
        <p:sp>
          <p:nvSpPr>
            <p:cNvPr id="174" name="Shape 174"/>
            <p:cNvSpPr/>
            <p:nvPr/>
          </p:nvSpPr>
          <p:spPr>
            <a:xfrm>
              <a:off x="914400" y="1022625"/>
              <a:ext cx="6171900" cy="723300"/>
            </a:xfrm>
            <a:prstGeom prst="wedgeRectCallout">
              <a:avLst>
                <a:gd name="adj1" fmla="val 58504"/>
                <a:gd name="adj2" fmla="val -41347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1059224" y="1026453"/>
              <a:ext cx="58761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 remember the artist and the release year, but forget the song title! How to find the song?</a:t>
              </a:r>
              <a:endParaRPr lang="en-US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1" name="Shape 18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752335" y="928676"/>
            <a:ext cx="1477445" cy="1714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Shape 182"/>
          <p:cNvGrpSpPr/>
          <p:nvPr/>
        </p:nvGrpSpPr>
        <p:grpSpPr>
          <a:xfrm>
            <a:off x="1643042" y="3429006"/>
            <a:ext cx="7572427" cy="713425"/>
            <a:chOff x="1643042" y="1924650"/>
            <a:chExt cx="7021857" cy="713425"/>
          </a:xfrm>
        </p:grpSpPr>
        <p:sp>
          <p:nvSpPr>
            <p:cNvPr id="183" name="Shape 183"/>
            <p:cNvSpPr/>
            <p:nvPr/>
          </p:nvSpPr>
          <p:spPr>
            <a:xfrm>
              <a:off x="1643042" y="1924650"/>
              <a:ext cx="6476701" cy="619800"/>
            </a:xfrm>
            <a:prstGeom prst="wedgeRectCallout">
              <a:avLst>
                <a:gd name="adj1" fmla="val -56868"/>
                <a:gd name="adj2" fmla="val -56582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2045699" y="2018275"/>
              <a:ext cx="66192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 want to listen to songs of 80’s. How to quickly find them?</a:t>
              </a:r>
              <a:endParaRPr lang="en-US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Shape 199"/>
          <p:cNvSpPr txBox="1"/>
          <p:nvPr/>
        </p:nvSpPr>
        <p:spPr>
          <a:xfrm>
            <a:off x="2438374" y="1260000"/>
            <a:ext cx="3776700" cy="5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Forgetting the song title</a:t>
            </a:r>
            <a:endParaRPr sz="24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2" name="Shape 204"/>
          <p:cNvSpPr txBox="1"/>
          <p:nvPr/>
        </p:nvSpPr>
        <p:spPr>
          <a:xfrm>
            <a:off x="2143108" y="2849968"/>
            <a:ext cx="6786610" cy="5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Only listen to songs qualified to specific criteria 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1428728" y="4214824"/>
            <a:ext cx="6572296" cy="642942"/>
          </a:xfrm>
          <a:prstGeom prst="parallelogram">
            <a:avLst>
              <a:gd name="adj" fmla="val 55727"/>
            </a:avLst>
          </a:prstGeom>
          <a:solidFill>
            <a:srgbClr val="EA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857356" y="4232330"/>
            <a:ext cx="53495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 to look for songs precisely?</a:t>
            </a:r>
            <a:endParaRPr lang="en-US" sz="3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-32" y="1214428"/>
            <a:ext cx="5286412" cy="857256"/>
            <a:chOff x="4857752" y="1337487"/>
            <a:chExt cx="2329260" cy="511841"/>
          </a:xfrm>
        </p:grpSpPr>
        <p:sp>
          <p:nvSpPr>
            <p:cNvPr id="17" name="平行四邊形 1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4" name="Shape 232"/>
          <p:cNvSpPr/>
          <p:nvPr/>
        </p:nvSpPr>
        <p:spPr>
          <a:xfrm>
            <a:off x="0" y="3286130"/>
            <a:ext cx="9144000" cy="185737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Advanced search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5" name="Shape 232"/>
          <p:cNvSpPr/>
          <p:nvPr/>
        </p:nvSpPr>
        <p:spPr>
          <a:xfrm>
            <a:off x="5341943" y="1071552"/>
            <a:ext cx="3373461" cy="2428892"/>
          </a:xfrm>
          <a:prstGeom prst="roundRect">
            <a:avLst>
              <a:gd name="adj" fmla="val 4004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Shape 200"/>
          <p:cNvGrpSpPr/>
          <p:nvPr/>
        </p:nvGrpSpPr>
        <p:grpSpPr>
          <a:xfrm>
            <a:off x="1908000" y="2160000"/>
            <a:ext cx="2496164" cy="1000134"/>
            <a:chOff x="1526475" y="4255992"/>
            <a:chExt cx="2950200" cy="568201"/>
          </a:xfrm>
        </p:grpSpPr>
        <p:sp>
          <p:nvSpPr>
            <p:cNvPr id="201" name="Shape 201"/>
            <p:cNvSpPr/>
            <p:nvPr/>
          </p:nvSpPr>
          <p:spPr>
            <a:xfrm>
              <a:off x="1526475" y="4255993"/>
              <a:ext cx="2950200" cy="568200"/>
            </a:xfrm>
            <a:prstGeom prst="wedgeRectCallout">
              <a:avLst>
                <a:gd name="adj1" fmla="val -71557"/>
                <a:gd name="adj2" fmla="val -31365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1677233" y="4255992"/>
              <a:ext cx="2648700" cy="5163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I really found the song by setting </a:t>
              </a:r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multiple criteria!</a:t>
              </a:r>
              <a:endParaRPr lang="zh-TW" sz="18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endParaRPr>
            </a:p>
          </p:txBody>
        </p:sp>
      </p:grpSp>
      <p:pic>
        <p:nvPicPr>
          <p:cNvPr id="13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436334" y="1928808"/>
            <a:ext cx="1169644" cy="135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428596" y="1282477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Besides searching with specific criteria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, you can </a:t>
            </a:r>
          </a:p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et multiple criteria to precisely find the song!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5429256" y="1214659"/>
            <a:ext cx="3153337" cy="2071239"/>
            <a:chOff x="0" y="1286121"/>
            <a:chExt cx="3479544" cy="228550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0" y="1286121"/>
              <a:ext cx="3479544" cy="2285505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9" name="Shape 198"/>
            <p:cNvSpPr/>
            <p:nvPr/>
          </p:nvSpPr>
          <p:spPr>
            <a:xfrm>
              <a:off x="142844" y="2071684"/>
              <a:ext cx="2286016" cy="21431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  <p:sp>
          <p:nvSpPr>
            <p:cNvPr id="20" name="Shape 199"/>
            <p:cNvSpPr/>
            <p:nvPr/>
          </p:nvSpPr>
          <p:spPr>
            <a:xfrm>
              <a:off x="142844" y="2786064"/>
              <a:ext cx="2286016" cy="21431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n>
                  <a:solidFill>
                    <a:srgbClr val="C00000"/>
                  </a:solidFill>
                </a:ln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85720" y="3650859"/>
            <a:ext cx="8471248" cy="127080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348252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Advanced search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13" name="Shape 213"/>
          <p:cNvGrpSpPr/>
          <p:nvPr/>
        </p:nvGrpSpPr>
        <p:grpSpPr>
          <a:xfrm>
            <a:off x="2714612" y="1569559"/>
            <a:ext cx="2681401" cy="1002191"/>
            <a:chOff x="1600757" y="4053783"/>
            <a:chExt cx="3137307" cy="568200"/>
          </a:xfrm>
        </p:grpSpPr>
        <p:sp>
          <p:nvSpPr>
            <p:cNvPr id="214" name="Shape 214"/>
            <p:cNvSpPr/>
            <p:nvPr/>
          </p:nvSpPr>
          <p:spPr>
            <a:xfrm>
              <a:off x="1600757" y="4053783"/>
              <a:ext cx="2950200" cy="568200"/>
            </a:xfrm>
            <a:prstGeom prst="wedgeRectCallout">
              <a:avLst>
                <a:gd name="adj1" fmla="val -68129"/>
                <a:gd name="adj2" fmla="val -38702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1751505" y="4059216"/>
              <a:ext cx="2986559" cy="48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Enter criteria in Year, and I easily find the songs I want!</a:t>
              </a:r>
              <a:endParaRPr lang="en-US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5" name="Shape 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25743" y="1142991"/>
            <a:ext cx="2503183" cy="2071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群組 15"/>
          <p:cNvGrpSpPr/>
          <p:nvPr/>
        </p:nvGrpSpPr>
        <p:grpSpPr>
          <a:xfrm>
            <a:off x="5500694" y="1214428"/>
            <a:ext cx="3716834" cy="2428891"/>
            <a:chOff x="7114326" y="1285866"/>
            <a:chExt cx="4059348" cy="265271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14326" y="1285866"/>
              <a:ext cx="4059348" cy="2652719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4" name="Shape 219"/>
            <p:cNvSpPr/>
            <p:nvPr/>
          </p:nvSpPr>
          <p:spPr>
            <a:xfrm>
              <a:off x="7143768" y="3000378"/>
              <a:ext cx="3357586" cy="35719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76296" y="3217690"/>
            <a:ext cx="6896100" cy="18736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Han Tsai\Desktop\AFOBOT _PPT\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77900"/>
            <a:ext cx="4428362" cy="3765600"/>
          </a:xfrm>
          <a:prstGeom prst="rect">
            <a:avLst/>
          </a:prstGeom>
          <a:noFill/>
        </p:spPr>
      </p:pic>
      <p:pic>
        <p:nvPicPr>
          <p:cNvPr id="16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305747"/>
            <a:ext cx="3857652" cy="3766333"/>
          </a:xfrm>
          <a:prstGeom prst="rect">
            <a:avLst/>
          </a:prstGeom>
          <a:noFill/>
        </p:spPr>
      </p:pic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Advanced search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5" name="Shape 248"/>
          <p:cNvSpPr/>
          <p:nvPr/>
        </p:nvSpPr>
        <p:spPr>
          <a:xfrm>
            <a:off x="5929322" y="1214428"/>
            <a:ext cx="2143140" cy="680642"/>
          </a:xfrm>
          <a:prstGeom prst="roundRect">
            <a:avLst>
              <a:gd name="adj" fmla="val 16667"/>
            </a:avLst>
          </a:prstGeom>
          <a:solidFill>
            <a:srgbClr val="5F5F5F"/>
          </a:solidFill>
          <a:ln w="19050" cap="flat" cmpd="sng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DSM 6.2</a:t>
            </a:r>
          </a:p>
          <a:p>
            <a:pPr lvl="0" algn="ctr"/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Audio Station</a:t>
            </a:r>
            <a:endParaRPr sz="21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6" name="Shape 414"/>
          <p:cNvSpPr/>
          <p:nvPr/>
        </p:nvSpPr>
        <p:spPr>
          <a:xfrm>
            <a:off x="5072066" y="1928808"/>
            <a:ext cx="3714776" cy="50006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929191" y="2000246"/>
            <a:ext cx="400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 not search with multiple criteria 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331514" y="1928808"/>
            <a:ext cx="4311924" cy="3143272"/>
            <a:chOff x="-3357617" y="1571618"/>
            <a:chExt cx="4311924" cy="314327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357617" y="1571618"/>
              <a:ext cx="4311924" cy="3143272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23" name="Shape 246"/>
            <p:cNvSpPr/>
            <p:nvPr/>
          </p:nvSpPr>
          <p:spPr>
            <a:xfrm>
              <a:off x="-558000" y="4000510"/>
              <a:ext cx="1486662" cy="28575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平行四邊形 12"/>
          <p:cNvSpPr/>
          <p:nvPr/>
        </p:nvSpPr>
        <p:spPr>
          <a:xfrm>
            <a:off x="785786" y="1357304"/>
            <a:ext cx="3786214" cy="571504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1044000" y="1357304"/>
            <a:ext cx="35719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5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Search -&gt; Smart Playlist</a:t>
            </a:r>
            <a:endParaRPr lang="en-US" sz="2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2553322"/>
            <a:ext cx="2571768" cy="248540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939472" y="1285866"/>
            <a:ext cx="7434270" cy="928694"/>
            <a:chOff x="5021429" y="1337487"/>
            <a:chExt cx="2089628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5098709" y="1357305"/>
              <a:ext cx="1947743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5" name="Shape 232"/>
          <p:cNvSpPr/>
          <p:nvPr/>
        </p:nvSpPr>
        <p:spPr>
          <a:xfrm>
            <a:off x="0" y="2200278"/>
            <a:ext cx="9144000" cy="171451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平行四邊形 20"/>
          <p:cNvSpPr/>
          <p:nvPr/>
        </p:nvSpPr>
        <p:spPr>
          <a:xfrm>
            <a:off x="642910" y="3914790"/>
            <a:ext cx="6643734" cy="857256"/>
          </a:xfrm>
          <a:prstGeom prst="parallelogram">
            <a:avLst>
              <a:gd name="adj" fmla="val 55727"/>
            </a:avLst>
          </a:prstGeom>
          <a:solidFill>
            <a:srgbClr val="EA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3" name="Shape 173"/>
          <p:cNvGrpSpPr/>
          <p:nvPr/>
        </p:nvGrpSpPr>
        <p:grpSpPr>
          <a:xfrm>
            <a:off x="714348" y="2500312"/>
            <a:ext cx="6314776" cy="1014414"/>
            <a:chOff x="914400" y="1228019"/>
            <a:chExt cx="6171900" cy="723300"/>
          </a:xfrm>
        </p:grpSpPr>
        <p:sp>
          <p:nvSpPr>
            <p:cNvPr id="174" name="Shape 174"/>
            <p:cNvSpPr/>
            <p:nvPr/>
          </p:nvSpPr>
          <p:spPr>
            <a:xfrm>
              <a:off x="914400" y="1228019"/>
              <a:ext cx="6171900" cy="723300"/>
            </a:xfrm>
            <a:prstGeom prst="wedgeRectCallout">
              <a:avLst>
                <a:gd name="adj1" fmla="val 59398"/>
                <a:gd name="adj2" fmla="val -52453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sz="18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1123865" y="1324074"/>
              <a:ext cx="5876100" cy="543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After going to the concert, I want to create a playlist of that band! How can I quickly pick up songs from them?  </a:t>
              </a:r>
              <a:endParaRPr lang="en-US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1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86644" y="1625474"/>
            <a:ext cx="1972771" cy="2289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1071538" y="3986228"/>
            <a:ext cx="6357982" cy="8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en-US" altLang="zh-TW" sz="3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Smart Playlist meets your needs</a:t>
            </a:r>
            <a:endParaRPr lang="zh-TW" altLang="en-US" sz="3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00232" y="1363798"/>
            <a:ext cx="7500990" cy="850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 want to quickly create playlists, </a:t>
            </a:r>
          </a:p>
          <a:p>
            <a:pPr lvl="0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but adding songs one by one is bothering  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hape 170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4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Have you ever had those concerns?</a:t>
            </a:r>
            <a:endParaRPr lang="en-US" sz="4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圓角矩形 22"/>
          <p:cNvSpPr/>
          <p:nvPr/>
        </p:nvSpPr>
        <p:spPr>
          <a:xfrm>
            <a:off x="357158" y="1357304"/>
            <a:ext cx="864399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5" name="Shape 255"/>
          <p:cNvGrpSpPr/>
          <p:nvPr/>
        </p:nvGrpSpPr>
        <p:grpSpPr>
          <a:xfrm>
            <a:off x="3929058" y="1573669"/>
            <a:ext cx="4286280" cy="927376"/>
            <a:chOff x="4267900" y="1322075"/>
            <a:chExt cx="4286280" cy="927376"/>
          </a:xfrm>
        </p:grpSpPr>
        <p:sp>
          <p:nvSpPr>
            <p:cNvPr id="256" name="Shape 256"/>
            <p:cNvSpPr/>
            <p:nvPr/>
          </p:nvSpPr>
          <p:spPr>
            <a:xfrm rot="8862949">
              <a:off x="4463330" y="1919937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57" name="Shape 257"/>
            <p:cNvGrpSpPr/>
            <p:nvPr/>
          </p:nvGrpSpPr>
          <p:grpSpPr>
            <a:xfrm>
              <a:off x="4267900" y="1322075"/>
              <a:ext cx="4286280" cy="652992"/>
              <a:chOff x="3748550" y="1617975"/>
              <a:chExt cx="4286280" cy="652992"/>
            </a:xfrm>
          </p:grpSpPr>
          <p:sp>
            <p:nvSpPr>
              <p:cNvPr id="258" name="Shape 258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3748550" y="1714767"/>
                <a:ext cx="3604200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0" name="Shape 260"/>
              <p:cNvSpPr txBox="1"/>
              <p:nvPr/>
            </p:nvSpPr>
            <p:spPr>
              <a:xfrm>
                <a:off x="4453130" y="1772306"/>
                <a:ext cx="358170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altLang="zh-TW" sz="2500" b="1" dirty="0" smtClean="0">
                    <a:solidFill>
                      <a:srgbClr val="FFFFFF"/>
                    </a:solidFill>
                    <a:latin typeface="Calibri" pitchFamily="34" charset="0"/>
                    <a:ea typeface="Microsoft JhengHei"/>
                    <a:cs typeface="Calibri" pitchFamily="34" charset="0"/>
                    <a:sym typeface="Microsoft JhengHei"/>
                  </a:rPr>
                  <a:t>Edit permission </a:t>
                </a:r>
                <a:endParaRPr lang="zh-TW" sz="2500" b="1" dirty="0">
                  <a:solidFill>
                    <a:srgbClr val="FFFFFF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  <p:grpSp>
        <p:nvGrpSpPr>
          <p:cNvPr id="261" name="Shape 261"/>
          <p:cNvGrpSpPr/>
          <p:nvPr/>
        </p:nvGrpSpPr>
        <p:grpSpPr>
          <a:xfrm>
            <a:off x="3966141" y="2859554"/>
            <a:ext cx="3677693" cy="927375"/>
            <a:chOff x="4180455" y="3275989"/>
            <a:chExt cx="3677693" cy="927375"/>
          </a:xfrm>
        </p:grpSpPr>
        <p:sp>
          <p:nvSpPr>
            <p:cNvPr id="262" name="Shape 262"/>
            <p:cNvSpPr/>
            <p:nvPr/>
          </p:nvSpPr>
          <p:spPr>
            <a:xfrm rot="8862949">
              <a:off x="4375818" y="3873850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63" name="Shape 263"/>
            <p:cNvGrpSpPr/>
            <p:nvPr/>
          </p:nvGrpSpPr>
          <p:grpSpPr>
            <a:xfrm>
              <a:off x="4180455" y="3275989"/>
              <a:ext cx="3677693" cy="652992"/>
              <a:chOff x="3748550" y="1617975"/>
              <a:chExt cx="6936426" cy="652992"/>
            </a:xfrm>
          </p:grpSpPr>
          <p:sp>
            <p:nvSpPr>
              <p:cNvPr id="264" name="Shape 264"/>
              <p:cNvSpPr/>
              <p:nvPr/>
            </p:nvSpPr>
            <p:spPr>
              <a:xfrm>
                <a:off x="3971903" y="1617975"/>
                <a:ext cx="6713073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3748550" y="1714767"/>
                <a:ext cx="6532212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6" name="Shape 266"/>
              <p:cNvSpPr txBox="1"/>
              <p:nvPr/>
            </p:nvSpPr>
            <p:spPr>
              <a:xfrm>
                <a:off x="3889099" y="1763225"/>
                <a:ext cx="6661138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altLang="zh-TW" sz="2500" b="1" dirty="0" smtClean="0">
                    <a:solidFill>
                      <a:srgbClr val="FFFFFF"/>
                    </a:solidFill>
                    <a:latin typeface="Calibri" pitchFamily="34" charset="0"/>
                    <a:ea typeface="Microsoft JhengHei"/>
                    <a:cs typeface="Calibri" pitchFamily="34" charset="0"/>
                    <a:sym typeface="Microsoft JhengHei"/>
                  </a:rPr>
                  <a:t>Multiple search criteria </a:t>
                </a:r>
                <a:endParaRPr lang="zh-TW" sz="2500" b="1" dirty="0">
                  <a:solidFill>
                    <a:srgbClr val="FFFFFF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  <p:sp>
        <p:nvSpPr>
          <p:cNvPr id="25" name="平行四邊形 24"/>
          <p:cNvSpPr/>
          <p:nvPr/>
        </p:nvSpPr>
        <p:spPr>
          <a:xfrm>
            <a:off x="4576730" y="2357436"/>
            <a:ext cx="3567170" cy="357190"/>
          </a:xfrm>
          <a:prstGeom prst="parallelogram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8" name="Shape 268"/>
          <p:cNvSpPr txBox="1"/>
          <p:nvPr/>
        </p:nvSpPr>
        <p:spPr>
          <a:xfrm>
            <a:off x="4572000" y="2315664"/>
            <a:ext cx="4214842" cy="4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ts val="1800"/>
            </a:pP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Anyone or</a:t>
            </a:r>
            <a:r>
              <a:rPr lang="zh-TW" sz="1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Creator/Administrator</a:t>
            </a:r>
            <a:endParaRPr lang="zh-TW" sz="18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7" name="平行四邊形 26"/>
          <p:cNvSpPr/>
          <p:nvPr/>
        </p:nvSpPr>
        <p:spPr>
          <a:xfrm>
            <a:off x="4357686" y="3714758"/>
            <a:ext cx="4214842" cy="1000132"/>
          </a:xfrm>
          <a:prstGeom prst="parallelogram">
            <a:avLst>
              <a:gd name="adj" fmla="val 25000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7" name="Shape 267"/>
          <p:cNvSpPr txBox="1"/>
          <p:nvPr/>
        </p:nvSpPr>
        <p:spPr>
          <a:xfrm>
            <a:off x="4643438" y="3708000"/>
            <a:ext cx="3963860" cy="11344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While making setting, system would </a:t>
            </a:r>
          </a:p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gather songs meeting criteria for the Smart playlist!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Shape 283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Smart Playlist </a:t>
            </a:r>
            <a:r>
              <a:rPr 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642910" y="1500180"/>
            <a:ext cx="3248557" cy="3405196"/>
            <a:chOff x="-1857420" y="1214428"/>
            <a:chExt cx="3248557" cy="340519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857420" y="1214428"/>
              <a:ext cx="3248557" cy="3405196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29" name="Shape 276"/>
            <p:cNvSpPr/>
            <p:nvPr/>
          </p:nvSpPr>
          <p:spPr>
            <a:xfrm>
              <a:off x="-1000164" y="2428874"/>
              <a:ext cx="1214446" cy="21431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276"/>
            <p:cNvSpPr/>
            <p:nvPr/>
          </p:nvSpPr>
          <p:spPr>
            <a:xfrm>
              <a:off x="-1785982" y="3000378"/>
              <a:ext cx="2500330" cy="1500198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76"/>
            <p:cNvSpPr/>
            <p:nvPr/>
          </p:nvSpPr>
          <p:spPr>
            <a:xfrm>
              <a:off x="-1357354" y="2214560"/>
              <a:ext cx="357190" cy="21431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3" name="Shape 283"/>
          <p:cNvSpPr txBox="1"/>
          <p:nvPr/>
        </p:nvSpPr>
        <p:spPr>
          <a:xfrm>
            <a:off x="1643042" y="285734"/>
            <a:ext cx="63096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Smart Playlist </a:t>
            </a:r>
            <a:r>
              <a:rPr 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571472" y="1620000"/>
            <a:ext cx="4429156" cy="3143272"/>
            <a:chOff x="-1500230" y="1500180"/>
            <a:chExt cx="4076992" cy="292895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500230" y="1500180"/>
              <a:ext cx="4076992" cy="2928958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4" name="Shape 289"/>
            <p:cNvSpPr/>
            <p:nvPr/>
          </p:nvSpPr>
          <p:spPr>
            <a:xfrm>
              <a:off x="1000100" y="3714758"/>
              <a:ext cx="1455102" cy="35719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0" name="Shape 290"/>
          <p:cNvGrpSpPr/>
          <p:nvPr/>
        </p:nvGrpSpPr>
        <p:grpSpPr>
          <a:xfrm>
            <a:off x="4745877" y="2978125"/>
            <a:ext cx="3898089" cy="927375"/>
            <a:chOff x="3981069" y="3356014"/>
            <a:chExt cx="2368939" cy="927375"/>
          </a:xfrm>
        </p:grpSpPr>
        <p:sp>
          <p:nvSpPr>
            <p:cNvPr id="291" name="Shape 291"/>
            <p:cNvSpPr/>
            <p:nvPr/>
          </p:nvSpPr>
          <p:spPr>
            <a:xfrm rot="8862949">
              <a:off x="3981069" y="3953875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92" name="Shape 292"/>
            <p:cNvGrpSpPr/>
            <p:nvPr/>
          </p:nvGrpSpPr>
          <p:grpSpPr>
            <a:xfrm>
              <a:off x="4071168" y="3356014"/>
              <a:ext cx="2278840" cy="652992"/>
              <a:chOff x="3748550" y="1617975"/>
              <a:chExt cx="4298076" cy="652992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3971904" y="1617975"/>
                <a:ext cx="4074722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3748550" y="1714767"/>
                <a:ext cx="4052428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5" name="Shape 295"/>
              <p:cNvSpPr txBox="1"/>
              <p:nvPr/>
            </p:nvSpPr>
            <p:spPr>
              <a:xfrm>
                <a:off x="3889101" y="1711666"/>
                <a:ext cx="4075645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altLang="zh-TW" sz="2500" b="1" dirty="0" smtClean="0">
                    <a:solidFill>
                      <a:srgbClr val="FFFFFF"/>
                    </a:solidFill>
                    <a:latin typeface="Calibri" pitchFamily="34" charset="0"/>
                    <a:ea typeface="Microsoft JhengHei"/>
                    <a:cs typeface="Calibri" pitchFamily="34" charset="0"/>
                    <a:sym typeface="Microsoft JhengHei"/>
                  </a:rPr>
                  <a:t>Search -&gt; Smart Playlist</a:t>
                </a:r>
                <a:endParaRPr lang="zh-TW" sz="2500" b="1" dirty="0">
                  <a:solidFill>
                    <a:srgbClr val="FFFFFF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  <a:p>
                <a:pPr marL="0" lvl="0" indent="0" rtl="0">
                  <a:spcBef>
                    <a:spcPts val="0"/>
                  </a:spcBef>
                  <a:buNone/>
                </a:pPr>
                <a:endParaRPr sz="2500" dirty="0"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0" y="220564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Convenient Music Sharing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43128" y="2920020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Supports password and expire date</a:t>
            </a:r>
            <a:endParaRPr lang="zh-TW" altLang="en-US" sz="2400" b="1" dirty="0" smtClean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lvl="0" algn="ctr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Easily share music to social media websites </a:t>
            </a:r>
            <a:endParaRPr lang="en-US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746" y="3357568"/>
            <a:ext cx="2652162" cy="19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0" y="357172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I am a music enthusiast, and I</a:t>
            </a:r>
            <a:r>
              <a:rPr 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...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1" name="Shape 271"/>
          <p:cNvSpPr/>
          <p:nvPr/>
        </p:nvSpPr>
        <p:spPr>
          <a:xfrm>
            <a:off x="400103" y="1500180"/>
            <a:ext cx="705735" cy="70573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103" y="1500180"/>
            <a:ext cx="814309" cy="816642"/>
          </a:xfrm>
          <a:prstGeom prst="rect">
            <a:avLst/>
          </a:prstGeom>
          <a:noFill/>
        </p:spPr>
      </p:pic>
      <p:sp>
        <p:nvSpPr>
          <p:cNvPr id="14" name="Shape 292"/>
          <p:cNvSpPr/>
          <p:nvPr/>
        </p:nvSpPr>
        <p:spPr>
          <a:xfrm flipH="1">
            <a:off x="1357290" y="1500181"/>
            <a:ext cx="7358114" cy="739949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71"/>
          <p:cNvSpPr/>
          <p:nvPr/>
        </p:nvSpPr>
        <p:spPr>
          <a:xfrm>
            <a:off x="400106" y="2526871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106" y="2500312"/>
            <a:ext cx="814308" cy="816642"/>
          </a:xfrm>
          <a:prstGeom prst="rect">
            <a:avLst/>
          </a:prstGeom>
          <a:noFill/>
        </p:spPr>
      </p:pic>
      <p:sp>
        <p:nvSpPr>
          <p:cNvPr id="20" name="Shape 292"/>
          <p:cNvSpPr/>
          <p:nvPr/>
        </p:nvSpPr>
        <p:spPr>
          <a:xfrm flipH="1">
            <a:off x="1357290" y="2614654"/>
            <a:ext cx="5643602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71"/>
          <p:cNvSpPr/>
          <p:nvPr/>
        </p:nvSpPr>
        <p:spPr>
          <a:xfrm>
            <a:off x="400106" y="3571882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00106" y="3579217"/>
            <a:ext cx="814308" cy="816642"/>
          </a:xfrm>
          <a:prstGeom prst="rect">
            <a:avLst/>
          </a:prstGeom>
          <a:noFill/>
        </p:spPr>
      </p:pic>
      <p:sp>
        <p:nvSpPr>
          <p:cNvPr id="64" name="Shape 64"/>
          <p:cNvSpPr txBox="1"/>
          <p:nvPr/>
        </p:nvSpPr>
        <p:spPr>
          <a:xfrm>
            <a:off x="1547690" y="1472960"/>
            <a:ext cx="6953400" cy="7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…have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 huge amount of digital music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, including high resolution FLAC files. I hope there could be a</a:t>
            </a:r>
            <a:r>
              <a:rPr lang="en-US" altLang="zh-TW" sz="20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huge storage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to keep files 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1571604" y="2614654"/>
            <a:ext cx="69534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…want an easy way to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manage my collections</a:t>
            </a:r>
            <a:endParaRPr lang="en-US" sz="2000" b="1" dirty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Shape 292"/>
          <p:cNvSpPr/>
          <p:nvPr/>
        </p:nvSpPr>
        <p:spPr>
          <a:xfrm flipH="1">
            <a:off x="1357290" y="3643320"/>
            <a:ext cx="3857652" cy="714380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1585846" y="3571882"/>
            <a:ext cx="42006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…wants to share music across </a:t>
            </a:r>
          </a:p>
          <a:p>
            <a:pPr lvl="0"/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many devices</a:t>
            </a:r>
            <a:endParaRPr lang="en-US" sz="2000" b="1" dirty="0" smtClean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857753" y="3074159"/>
            <a:ext cx="2500330" cy="2069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572396" y="928676"/>
            <a:ext cx="1280747" cy="14862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圓角矩形 26"/>
          <p:cNvSpPr/>
          <p:nvPr/>
        </p:nvSpPr>
        <p:spPr>
          <a:xfrm>
            <a:off x="285720" y="2214560"/>
            <a:ext cx="8572560" cy="2928940"/>
          </a:xfrm>
          <a:prstGeom prst="roundRect">
            <a:avLst>
              <a:gd name="adj" fmla="val 7254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0" name="Shape 300"/>
          <p:cNvSpPr txBox="1"/>
          <p:nvPr/>
        </p:nvSpPr>
        <p:spPr>
          <a:xfrm>
            <a:off x="-32" y="357172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69850" algn="ctr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Multiple ways to share links to music</a:t>
            </a:r>
          </a:p>
        </p:txBody>
      </p:sp>
      <p:grpSp>
        <p:nvGrpSpPr>
          <p:cNvPr id="303" name="Shape 303"/>
          <p:cNvGrpSpPr/>
          <p:nvPr/>
        </p:nvGrpSpPr>
        <p:grpSpPr>
          <a:xfrm>
            <a:off x="1142976" y="2640196"/>
            <a:ext cx="1520214" cy="1146000"/>
            <a:chOff x="590575" y="2498975"/>
            <a:chExt cx="1520214" cy="1146000"/>
          </a:xfrm>
        </p:grpSpPr>
        <p:sp>
          <p:nvSpPr>
            <p:cNvPr id="304" name="Shape 304"/>
            <p:cNvSpPr/>
            <p:nvPr/>
          </p:nvSpPr>
          <p:spPr>
            <a:xfrm>
              <a:off x="590575" y="2498975"/>
              <a:ext cx="1146000" cy="1146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05" name="Shape 305"/>
            <p:cNvGrpSpPr/>
            <p:nvPr/>
          </p:nvGrpSpPr>
          <p:grpSpPr>
            <a:xfrm>
              <a:off x="804889" y="2588338"/>
              <a:ext cx="1305900" cy="1012525"/>
              <a:chOff x="568239" y="1833325"/>
              <a:chExt cx="1305900" cy="1012525"/>
            </a:xfrm>
          </p:grpSpPr>
          <p:pic>
            <p:nvPicPr>
              <p:cNvPr id="306" name="Shape 30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00075" y="1833325"/>
                <a:ext cx="666750" cy="666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Shape 307"/>
              <p:cNvSpPr txBox="1"/>
              <p:nvPr/>
            </p:nvSpPr>
            <p:spPr>
              <a:xfrm>
                <a:off x="568239" y="2346650"/>
                <a:ext cx="1305900" cy="49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altLang="zh-TW" sz="1600" b="1" dirty="0" smtClean="0">
                    <a:latin typeface="Calibri" pitchFamily="34" charset="0"/>
                    <a:ea typeface="Microsoft JhengHei"/>
                    <a:cs typeface="Calibri" pitchFamily="34" charset="0"/>
                    <a:sym typeface="Microsoft JhengHei"/>
                  </a:rPr>
                  <a:t>Email</a:t>
                </a:r>
                <a:endParaRPr lang="zh-TW" sz="1600" b="1" dirty="0"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  <p:grpSp>
        <p:nvGrpSpPr>
          <p:cNvPr id="308" name="Shape 308"/>
          <p:cNvGrpSpPr/>
          <p:nvPr/>
        </p:nvGrpSpPr>
        <p:grpSpPr>
          <a:xfrm>
            <a:off x="3857620" y="2571750"/>
            <a:ext cx="1214446" cy="1176623"/>
            <a:chOff x="3463325" y="2468352"/>
            <a:chExt cx="1214446" cy="1176623"/>
          </a:xfrm>
        </p:grpSpPr>
        <p:sp>
          <p:nvSpPr>
            <p:cNvPr id="309" name="Shape 309"/>
            <p:cNvSpPr/>
            <p:nvPr/>
          </p:nvSpPr>
          <p:spPr>
            <a:xfrm>
              <a:off x="3463325" y="2498975"/>
              <a:ext cx="1146000" cy="1146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310" name="Shape 310"/>
            <p:cNvGrpSpPr/>
            <p:nvPr/>
          </p:nvGrpSpPr>
          <p:grpSpPr>
            <a:xfrm>
              <a:off x="3547027" y="2468352"/>
              <a:ext cx="1130744" cy="1165065"/>
              <a:chOff x="444152" y="2964002"/>
              <a:chExt cx="1130744" cy="1165065"/>
            </a:xfrm>
          </p:grpSpPr>
          <p:pic>
            <p:nvPicPr>
              <p:cNvPr id="311" name="Shape 31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44152" y="2964002"/>
                <a:ext cx="978587" cy="9785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2" name="Shape 312"/>
              <p:cNvSpPr txBox="1"/>
              <p:nvPr/>
            </p:nvSpPr>
            <p:spPr>
              <a:xfrm>
                <a:off x="563026" y="3629867"/>
                <a:ext cx="1011870" cy="49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altLang="zh-TW" sz="1600" b="1" dirty="0" smtClean="0">
                    <a:latin typeface="Calibri" pitchFamily="34" charset="0"/>
                    <a:ea typeface="Microsoft JhengHei"/>
                    <a:cs typeface="Calibri" pitchFamily="34" charset="0"/>
                    <a:sym typeface="Microsoft JhengHei"/>
                  </a:rPr>
                  <a:t>Publish</a:t>
                </a:r>
                <a:endParaRPr lang="zh-TW" sz="1600" b="1" dirty="0"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  <p:grpSp>
        <p:nvGrpSpPr>
          <p:cNvPr id="319" name="Shape 319"/>
          <p:cNvGrpSpPr/>
          <p:nvPr/>
        </p:nvGrpSpPr>
        <p:grpSpPr>
          <a:xfrm>
            <a:off x="6715140" y="2628000"/>
            <a:ext cx="1377338" cy="1146000"/>
            <a:chOff x="6301725" y="2498963"/>
            <a:chExt cx="1377338" cy="1146000"/>
          </a:xfrm>
        </p:grpSpPr>
        <p:sp>
          <p:nvSpPr>
            <p:cNvPr id="320" name="Shape 320"/>
            <p:cNvSpPr/>
            <p:nvPr/>
          </p:nvSpPr>
          <p:spPr>
            <a:xfrm>
              <a:off x="6301725" y="2498963"/>
              <a:ext cx="1146000" cy="1146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1" name="Shape 321"/>
            <p:cNvSpPr txBox="1"/>
            <p:nvPr/>
          </p:nvSpPr>
          <p:spPr>
            <a:xfrm>
              <a:off x="6373163" y="3096000"/>
              <a:ext cx="1305900" cy="49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altLang="zh-TW" sz="1600" b="1" dirty="0" smtClean="0"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Link Code</a:t>
              </a:r>
              <a:endParaRPr lang="zh-TW" sz="1600" b="1" dirty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endParaRPr>
            </a:p>
          </p:txBody>
        </p:sp>
        <p:pic>
          <p:nvPicPr>
            <p:cNvPr id="322" name="Shape 322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6658915" y="2657027"/>
              <a:ext cx="515196" cy="5151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Shape 240"/>
          <p:cNvGrpSpPr/>
          <p:nvPr/>
        </p:nvGrpSpPr>
        <p:grpSpPr>
          <a:xfrm>
            <a:off x="1214800" y="1279800"/>
            <a:ext cx="6286158" cy="723300"/>
            <a:chOff x="914400" y="1098825"/>
            <a:chExt cx="6286158" cy="723300"/>
          </a:xfrm>
        </p:grpSpPr>
        <p:sp>
          <p:nvSpPr>
            <p:cNvPr id="30" name="Shape 241"/>
            <p:cNvSpPr/>
            <p:nvPr/>
          </p:nvSpPr>
          <p:spPr>
            <a:xfrm>
              <a:off x="914400" y="1098825"/>
              <a:ext cx="6171900" cy="723300"/>
            </a:xfrm>
            <a:prstGeom prst="wedgeRectCallout">
              <a:avLst>
                <a:gd name="adj1" fmla="val 55647"/>
                <a:gd name="adj2" fmla="val -19587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Shape 242"/>
            <p:cNvSpPr txBox="1"/>
            <p:nvPr/>
          </p:nvSpPr>
          <p:spPr>
            <a:xfrm>
              <a:off x="967268" y="1104891"/>
              <a:ext cx="6233290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69850">
                <a:lnSpc>
                  <a:spcPct val="115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dk1"/>
                </a:buClr>
                <a:buSzPts val="1100"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After going to the concert, I created a smart playlist. I want to share it with friends!</a:t>
              </a:r>
            </a:p>
          </p:txBody>
        </p:sp>
      </p:grpSp>
      <p:sp>
        <p:nvSpPr>
          <p:cNvPr id="34" name="圓角化對角線角落矩形 33"/>
          <p:cNvSpPr/>
          <p:nvPr/>
        </p:nvSpPr>
        <p:spPr>
          <a:xfrm>
            <a:off x="1000100" y="2071684"/>
            <a:ext cx="5072098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1" name="Shape 301"/>
          <p:cNvSpPr txBox="1"/>
          <p:nvPr/>
        </p:nvSpPr>
        <p:spPr>
          <a:xfrm>
            <a:off x="1036448" y="2000246"/>
            <a:ext cx="68217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ts val="2000"/>
            </a:pP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Share song or playlists to your friends</a:t>
            </a:r>
            <a:endParaRPr lang="zh-TW" sz="23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5" name="Shape 390"/>
          <p:cNvSpPr/>
          <p:nvPr/>
        </p:nvSpPr>
        <p:spPr>
          <a:xfrm>
            <a:off x="785786" y="3738565"/>
            <a:ext cx="1928826" cy="547697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 fontAlgn="base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Share music with email invitations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Shape 390"/>
          <p:cNvSpPr/>
          <p:nvPr/>
        </p:nvSpPr>
        <p:spPr>
          <a:xfrm>
            <a:off x="3214678" y="3738565"/>
            <a:ext cx="2643206" cy="547697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 fontAlgn="base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Publish shared music to social media websites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Shape 390"/>
          <p:cNvSpPr/>
          <p:nvPr/>
        </p:nvSpPr>
        <p:spPr>
          <a:xfrm>
            <a:off x="6143636" y="3738565"/>
            <a:ext cx="2214578" cy="547697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 fontAlgn="base"/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Share music through shared links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3357553" y="2607467"/>
            <a:ext cx="2078111" cy="1178730"/>
            <a:chOff x="2922312" y="2316946"/>
            <a:chExt cx="2599678" cy="1474567"/>
          </a:xfrm>
        </p:grpSpPr>
        <p:pic>
          <p:nvPicPr>
            <p:cNvPr id="38" name="Shape 3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78438" y="2343162"/>
              <a:ext cx="424062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Shape 342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2922312" y="2800995"/>
              <a:ext cx="454310" cy="454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343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5067133" y="2316946"/>
              <a:ext cx="454857" cy="454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Shape 34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955288" y="3242813"/>
              <a:ext cx="548700" cy="548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Shape 34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941637" y="3308544"/>
              <a:ext cx="393600" cy="393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34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067134" y="2808469"/>
              <a:ext cx="424050" cy="4240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群組 47"/>
          <p:cNvGrpSpPr/>
          <p:nvPr/>
        </p:nvGrpSpPr>
        <p:grpSpPr>
          <a:xfrm>
            <a:off x="785786" y="4429138"/>
            <a:ext cx="7715304" cy="609204"/>
            <a:chOff x="571472" y="4252524"/>
            <a:chExt cx="7715304" cy="752080"/>
          </a:xfrm>
        </p:grpSpPr>
        <p:sp>
          <p:nvSpPr>
            <p:cNvPr id="47" name="圓角矩形 46"/>
            <p:cNvSpPr/>
            <p:nvPr/>
          </p:nvSpPr>
          <p:spPr>
            <a:xfrm>
              <a:off x="1019960" y="4395400"/>
              <a:ext cx="6766749" cy="500066"/>
            </a:xfrm>
            <a:prstGeom prst="roundRect">
              <a:avLst/>
            </a:prstGeom>
            <a:solidFill>
              <a:srgbClr val="7F7F7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Shape 248"/>
            <p:cNvSpPr/>
            <p:nvPr/>
          </p:nvSpPr>
          <p:spPr>
            <a:xfrm>
              <a:off x="571472" y="4252524"/>
              <a:ext cx="1643074" cy="752080"/>
            </a:xfrm>
            <a:prstGeom prst="roundRect">
              <a:avLst>
                <a:gd name="adj" fmla="val 16667"/>
              </a:avLst>
            </a:prstGeom>
            <a:solidFill>
              <a:srgbClr val="5F5F5F"/>
            </a:solidFill>
            <a:ln w="19050" cap="flat" cmpd="sng">
              <a:solidFill>
                <a:schemeClr val="accent5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DSM 6.2</a:t>
              </a:r>
            </a:p>
            <a:p>
              <a:pPr lvl="0" algn="ctr"/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Audio Station</a:t>
              </a:r>
              <a:endParaRPr sz="18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endParaRPr>
            </a:p>
          </p:txBody>
        </p:sp>
        <p:sp>
          <p:nvSpPr>
            <p:cNvPr id="318" name="Shape 318"/>
            <p:cNvSpPr txBox="1"/>
            <p:nvPr/>
          </p:nvSpPr>
          <p:spPr>
            <a:xfrm>
              <a:off x="2305845" y="4340716"/>
              <a:ext cx="5980931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indent="-69850">
                <a:lnSpc>
                  <a:spcPct val="115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dk1"/>
                </a:buClr>
                <a:buSzPts val="1100"/>
              </a:pPr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Only process link, need to share by yourself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Share music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3" name="Shape 343"/>
          <p:cNvGrpSpPr/>
          <p:nvPr/>
        </p:nvGrpSpPr>
        <p:grpSpPr>
          <a:xfrm>
            <a:off x="3111145" y="1645309"/>
            <a:ext cx="4246937" cy="3279353"/>
            <a:chOff x="3226261" y="1438267"/>
            <a:chExt cx="4318375" cy="3334515"/>
          </a:xfrm>
        </p:grpSpPr>
        <p:pic>
          <p:nvPicPr>
            <p:cNvPr id="344" name="Shape 344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226261" y="1438267"/>
              <a:ext cx="4318375" cy="3334515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45" name="Shape 345"/>
            <p:cNvSpPr/>
            <p:nvPr/>
          </p:nvSpPr>
          <p:spPr>
            <a:xfrm>
              <a:off x="4598775" y="3981925"/>
              <a:ext cx="481800" cy="457200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" name="Shape 346"/>
          <p:cNvGrpSpPr/>
          <p:nvPr/>
        </p:nvGrpSpPr>
        <p:grpSpPr>
          <a:xfrm>
            <a:off x="4822691" y="4278038"/>
            <a:ext cx="3964152" cy="794042"/>
            <a:chOff x="5184643" y="4125638"/>
            <a:chExt cx="3818654" cy="707049"/>
          </a:xfrm>
        </p:grpSpPr>
        <p:sp>
          <p:nvSpPr>
            <p:cNvPr id="347" name="Shape 347"/>
            <p:cNvSpPr/>
            <p:nvPr/>
          </p:nvSpPr>
          <p:spPr>
            <a:xfrm rot="-7955007">
              <a:off x="5096139" y="4214142"/>
              <a:ext cx="578574" cy="401566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E88E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" name="Shape 348"/>
            <p:cNvGrpSpPr/>
            <p:nvPr/>
          </p:nvGrpSpPr>
          <p:grpSpPr>
            <a:xfrm>
              <a:off x="5471296" y="4179695"/>
              <a:ext cx="3532001" cy="652992"/>
              <a:chOff x="3748550" y="1617975"/>
              <a:chExt cx="4048602" cy="652992"/>
            </a:xfrm>
          </p:grpSpPr>
          <p:sp>
            <p:nvSpPr>
              <p:cNvPr id="349" name="Shape 349"/>
              <p:cNvSpPr/>
              <p:nvPr/>
            </p:nvSpPr>
            <p:spPr>
              <a:xfrm>
                <a:off x="3971904" y="1617975"/>
                <a:ext cx="2720911" cy="556200"/>
              </a:xfrm>
              <a:prstGeom prst="parallelogram">
                <a:avLst>
                  <a:gd name="adj" fmla="val 25000"/>
                </a:avLst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3748550" y="1714767"/>
                <a:ext cx="2707621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E88E8C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51" name="Shape 351"/>
              <p:cNvSpPr txBox="1"/>
              <p:nvPr/>
            </p:nvSpPr>
            <p:spPr>
              <a:xfrm>
                <a:off x="3967982" y="1643580"/>
                <a:ext cx="382917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sz="18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*Only .mp3 files can </a:t>
                </a:r>
              </a:p>
              <a:p>
                <a:pPr lvl="0"/>
                <a:r>
                  <a:rPr lang="en-US" sz="18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be played online</a:t>
                </a:r>
                <a:endParaRPr sz="2000" b="1" dirty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endParaRPr>
              </a:p>
            </p:txBody>
          </p:sp>
        </p:grpSp>
      </p:grpSp>
      <p:sp>
        <p:nvSpPr>
          <p:cNvPr id="20" name="圓角化對角線角落矩形 19"/>
          <p:cNvSpPr/>
          <p:nvPr/>
        </p:nvSpPr>
        <p:spPr>
          <a:xfrm>
            <a:off x="4461332" y="1285866"/>
            <a:ext cx="4000528" cy="7858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3" name="Shape 333"/>
          <p:cNvSpPr txBox="1"/>
          <p:nvPr/>
        </p:nvSpPr>
        <p:spPr>
          <a:xfrm>
            <a:off x="4603646" y="1259438"/>
            <a:ext cx="3897444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>
              <a:buSzPts val="2000"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recipients will be directed to the following page</a:t>
            </a:r>
            <a:endParaRPr lang="zh-TW"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2" name="Shape 93"/>
          <p:cNvSpPr txBox="1"/>
          <p:nvPr/>
        </p:nvSpPr>
        <p:spPr>
          <a:xfrm>
            <a:off x="6929454" y="2571750"/>
            <a:ext cx="1928826" cy="1357322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/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Online play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or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Download</a:t>
            </a:r>
          </a:p>
          <a:p>
            <a:pPr marL="90488"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the shared music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215485" y="1214428"/>
            <a:ext cx="2679089" cy="3832238"/>
            <a:chOff x="-2070531" y="1000114"/>
            <a:chExt cx="2679089" cy="383223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-2070531" y="1000114"/>
              <a:ext cx="2679089" cy="3832238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21" name="Shape 342"/>
            <p:cNvSpPr/>
            <p:nvPr/>
          </p:nvSpPr>
          <p:spPr>
            <a:xfrm>
              <a:off x="-1928858" y="3571882"/>
              <a:ext cx="2286016" cy="142876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342"/>
            <p:cNvSpPr/>
            <p:nvPr/>
          </p:nvSpPr>
          <p:spPr>
            <a:xfrm>
              <a:off x="-1928858" y="3786196"/>
              <a:ext cx="2286016" cy="142876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342"/>
            <p:cNvSpPr/>
            <p:nvPr/>
          </p:nvSpPr>
          <p:spPr>
            <a:xfrm>
              <a:off x="-1490674" y="4000510"/>
              <a:ext cx="1490674" cy="133352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Han Tsai\Desktop\AFOBOT _PPT\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514" y="1302372"/>
            <a:ext cx="5285618" cy="3765600"/>
          </a:xfrm>
          <a:prstGeom prst="rect">
            <a:avLst/>
          </a:prstGeom>
          <a:noFill/>
        </p:spPr>
      </p:pic>
      <p:pic>
        <p:nvPicPr>
          <p:cNvPr id="16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305747"/>
            <a:ext cx="3143272" cy="3766333"/>
          </a:xfrm>
          <a:prstGeom prst="rect">
            <a:avLst/>
          </a:prstGeom>
          <a:noFill/>
        </p:spPr>
      </p:pic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Manage your shared music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285720" y="1285866"/>
            <a:ext cx="5357850" cy="1000132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785786" y="1260562"/>
            <a:ext cx="478634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ts val="1100"/>
              <a:defRPr/>
            </a:pP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﹝</a:t>
            </a:r>
            <a:r>
              <a:rPr lang="en-US" sz="19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Shared</a:t>
            </a:r>
            <a:r>
              <a:rPr lang="en-US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Center</a:t>
            </a:r>
            <a:r>
              <a:rPr lang="en-US" altLang="zh-TW" sz="1900" b="1" dirty="0" err="1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﹞</a:t>
            </a:r>
            <a:r>
              <a:rPr lang="en-US" sz="1900" b="1" dirty="0" err="1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records</a:t>
            </a:r>
            <a:r>
              <a:rPr lang="en-US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each and every shared information. You can efficiently manage each shared records</a:t>
            </a:r>
          </a:p>
          <a:p>
            <a:pPr lvl="0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90488" lvl="0" indent="11113">
              <a:buSzPts val="2000"/>
            </a:pPr>
            <a:endParaRPr lang="zh-TW" altLang="en-US" sz="16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8" name="Shape 248"/>
          <p:cNvSpPr/>
          <p:nvPr/>
        </p:nvSpPr>
        <p:spPr>
          <a:xfrm>
            <a:off x="6215074" y="1214428"/>
            <a:ext cx="2214578" cy="714380"/>
          </a:xfrm>
          <a:prstGeom prst="roundRect">
            <a:avLst>
              <a:gd name="adj" fmla="val 16667"/>
            </a:avLst>
          </a:prstGeom>
          <a:solidFill>
            <a:srgbClr val="5F5F5F"/>
          </a:solidFill>
          <a:ln w="19050" cap="flat" cmpd="sng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DSM 6.2</a:t>
            </a:r>
          </a:p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Audio Station</a:t>
            </a:r>
            <a:endParaRPr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9" name="Shape 414"/>
          <p:cNvSpPr/>
          <p:nvPr/>
        </p:nvSpPr>
        <p:spPr>
          <a:xfrm>
            <a:off x="5786446" y="1928808"/>
            <a:ext cx="2928958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57916" y="1915537"/>
            <a:ext cx="3071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17500">
              <a:buSzPts val="1400"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No central place to manage </a:t>
            </a:r>
          </a:p>
          <a:p>
            <a:pPr marL="457200" lvl="0" indent="-317500">
              <a:buSzPts val="1400"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each shared link</a:t>
            </a:r>
            <a:endParaRPr lang="en-US" sz="16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2" name="Shape 414"/>
          <p:cNvSpPr/>
          <p:nvPr/>
        </p:nvSpPr>
        <p:spPr>
          <a:xfrm>
            <a:off x="5786446" y="2571750"/>
            <a:ext cx="2857520" cy="90844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929322" y="2701355"/>
            <a:ext cx="2714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100"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Only the shared songs will be recorded in [Shared songs]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8596" y="2510438"/>
            <a:ext cx="5065527" cy="233720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587204" y="3576645"/>
            <a:ext cx="3413920" cy="120491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1643042" y="1285866"/>
            <a:ext cx="600079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143108" y="1246193"/>
            <a:ext cx="481253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300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Music Station Demo</a:t>
            </a:r>
            <a:endParaRPr lang="zh-TW" altLang="en-US" sz="4300" b="1" u="sn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7036670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853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0" y="207168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Supports versatile </a:t>
            </a:r>
          </a:p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kinds of devices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0" y="3348648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From mobile devices to media players, music playback is easy</a:t>
            </a:r>
            <a:endParaRPr lang="en-US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Shape 443"/>
          <p:cNvSpPr/>
          <p:nvPr/>
        </p:nvSpPr>
        <p:spPr>
          <a:xfrm>
            <a:off x="5072066" y="4304260"/>
            <a:ext cx="3643338" cy="62494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443"/>
          <p:cNvSpPr/>
          <p:nvPr/>
        </p:nvSpPr>
        <p:spPr>
          <a:xfrm>
            <a:off x="5072066" y="2214560"/>
            <a:ext cx="3214710" cy="91069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圓角矩形 119"/>
          <p:cNvSpPr/>
          <p:nvPr/>
        </p:nvSpPr>
        <p:spPr>
          <a:xfrm>
            <a:off x="5857884" y="3214692"/>
            <a:ext cx="642942" cy="5715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supports various devices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8" name="Picture 2" descr="C:\Users\Han Tsai\Desktop\Music Station  Qmusic\未命名-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25" y="2143122"/>
            <a:ext cx="1560748" cy="1622575"/>
          </a:xfrm>
          <a:prstGeom prst="rect">
            <a:avLst/>
          </a:prstGeom>
          <a:noFill/>
        </p:spPr>
      </p:pic>
      <p:pic>
        <p:nvPicPr>
          <p:cNvPr id="20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019" y="3337069"/>
            <a:ext cx="78584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435"/>
          <p:cNvSpPr/>
          <p:nvPr/>
        </p:nvSpPr>
        <p:spPr>
          <a:xfrm>
            <a:off x="3479328" y="1500180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2622072" y="1607876"/>
            <a:ext cx="1857388" cy="535246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2951438" y="1571618"/>
            <a:ext cx="233494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on </a:t>
            </a:r>
          </a:p>
          <a:p>
            <a:pPr lvl="0"/>
            <a:r>
              <a:rPr lang="en-US" altLang="zh-TW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website</a:t>
            </a:r>
            <a:endParaRPr lang="zh-TW" altLang="en-US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4" name="Shape 435"/>
          <p:cNvSpPr/>
          <p:nvPr/>
        </p:nvSpPr>
        <p:spPr>
          <a:xfrm>
            <a:off x="3479328" y="2464054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平行四邊形 34"/>
          <p:cNvSpPr/>
          <p:nvPr/>
        </p:nvSpPr>
        <p:spPr>
          <a:xfrm>
            <a:off x="2622072" y="2465132"/>
            <a:ext cx="1857388" cy="678122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928926" y="2428874"/>
            <a:ext cx="1714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to </a:t>
            </a:r>
          </a:p>
          <a:p>
            <a:pPr lvl="0"/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Network Media </a:t>
            </a:r>
          </a:p>
          <a:p>
            <a:pPr lvl="0"/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Players</a:t>
            </a:r>
            <a:endParaRPr lang="zh-TW" altLang="en-US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Shape 435"/>
          <p:cNvSpPr/>
          <p:nvPr/>
        </p:nvSpPr>
        <p:spPr>
          <a:xfrm>
            <a:off x="3479328" y="3357568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AB4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平行四邊形 37"/>
          <p:cNvSpPr/>
          <p:nvPr/>
        </p:nvSpPr>
        <p:spPr>
          <a:xfrm>
            <a:off x="2622072" y="3465264"/>
            <a:ext cx="1857388" cy="428628"/>
          </a:xfrm>
          <a:prstGeom prst="parallelogram">
            <a:avLst>
              <a:gd name="adj" fmla="val 55727"/>
            </a:avLst>
          </a:prstGeom>
          <a:solidFill>
            <a:srgbClr val="FFAB4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Shape 171"/>
          <p:cNvSpPr txBox="1"/>
          <p:nvPr/>
        </p:nvSpPr>
        <p:spPr>
          <a:xfrm>
            <a:off x="2928926" y="3456000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Output locally</a:t>
            </a:r>
            <a:endParaRPr lang="zh-TW" altLang="en-US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40" name="Shape 435"/>
          <p:cNvSpPr/>
          <p:nvPr/>
        </p:nvSpPr>
        <p:spPr>
          <a:xfrm>
            <a:off x="3479328" y="4250004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EA8E8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" name="平行四邊形 40"/>
          <p:cNvSpPr/>
          <p:nvPr/>
        </p:nvSpPr>
        <p:spPr>
          <a:xfrm>
            <a:off x="2622072" y="4286262"/>
            <a:ext cx="1857388" cy="571504"/>
          </a:xfrm>
          <a:prstGeom prst="parallelogram">
            <a:avLst>
              <a:gd name="adj" fmla="val 55727"/>
            </a:avLst>
          </a:prstGeom>
          <a:solidFill>
            <a:srgbClr val="EA8E8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171"/>
          <p:cNvSpPr txBox="1"/>
          <p:nvPr/>
        </p:nvSpPr>
        <p:spPr>
          <a:xfrm>
            <a:off x="2928926" y="4248000"/>
            <a:ext cx="1785950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to mobile apps</a:t>
            </a:r>
            <a:endParaRPr lang="en-US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56" name="群組 155"/>
          <p:cNvGrpSpPr/>
          <p:nvPr/>
        </p:nvGrpSpPr>
        <p:grpSpPr>
          <a:xfrm>
            <a:off x="5214942" y="1357304"/>
            <a:ext cx="800100" cy="800100"/>
            <a:chOff x="5242428" y="1452858"/>
            <a:chExt cx="800100" cy="800100"/>
          </a:xfrm>
        </p:grpSpPr>
        <p:sp>
          <p:nvSpPr>
            <p:cNvPr id="43" name="Shape 384"/>
            <p:cNvSpPr/>
            <p:nvPr/>
          </p:nvSpPr>
          <p:spPr>
            <a:xfrm>
              <a:off x="5242428" y="1452858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55" name="群組 154"/>
            <p:cNvGrpSpPr/>
            <p:nvPr/>
          </p:nvGrpSpPr>
          <p:grpSpPr>
            <a:xfrm>
              <a:off x="5286380" y="1500180"/>
              <a:ext cx="711185" cy="711185"/>
              <a:chOff x="5286380" y="1500180"/>
              <a:chExt cx="711185" cy="711185"/>
            </a:xfrm>
          </p:grpSpPr>
          <p:grpSp>
            <p:nvGrpSpPr>
              <p:cNvPr id="44" name="群組 43"/>
              <p:cNvGrpSpPr/>
              <p:nvPr/>
            </p:nvGrpSpPr>
            <p:grpSpPr>
              <a:xfrm>
                <a:off x="5286380" y="1500180"/>
                <a:ext cx="711185" cy="711185"/>
                <a:chOff x="6429388" y="5286394"/>
                <a:chExt cx="711185" cy="711185"/>
              </a:xfrm>
            </p:grpSpPr>
            <p:sp>
              <p:nvSpPr>
                <p:cNvPr id="45" name="Shape 709"/>
                <p:cNvSpPr/>
                <p:nvPr/>
              </p:nvSpPr>
              <p:spPr>
                <a:xfrm>
                  <a:off x="6429388" y="528639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Shape 710"/>
                <p:cNvSpPr/>
                <p:nvPr/>
              </p:nvSpPr>
              <p:spPr>
                <a:xfrm>
                  <a:off x="6490955" y="5347960"/>
                  <a:ext cx="588052" cy="588052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7" name="Shape 38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463486" y="1667172"/>
                <a:ext cx="341932" cy="3419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8" name="Shape 449"/>
          <p:cNvGrpSpPr/>
          <p:nvPr/>
        </p:nvGrpSpPr>
        <p:grpSpPr>
          <a:xfrm>
            <a:off x="5214942" y="4286262"/>
            <a:ext cx="1291159" cy="679048"/>
            <a:chOff x="1886689" y="788585"/>
            <a:chExt cx="1812153" cy="1066847"/>
          </a:xfrm>
        </p:grpSpPr>
        <p:grpSp>
          <p:nvGrpSpPr>
            <p:cNvPr id="49" name="Shape 450"/>
            <p:cNvGrpSpPr/>
            <p:nvPr/>
          </p:nvGrpSpPr>
          <p:grpSpPr>
            <a:xfrm>
              <a:off x="1886689" y="788585"/>
              <a:ext cx="594712" cy="1018772"/>
              <a:chOff x="761350" y="1855474"/>
              <a:chExt cx="1857313" cy="3181675"/>
            </a:xfrm>
          </p:grpSpPr>
          <p:pic>
            <p:nvPicPr>
              <p:cNvPr id="54" name="Shape 45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61350" y="1855474"/>
                <a:ext cx="1857313" cy="3181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Shape 45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068725" y="2303150"/>
                <a:ext cx="1312524" cy="233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Shape 453"/>
            <p:cNvGrpSpPr/>
            <p:nvPr/>
          </p:nvGrpSpPr>
          <p:grpSpPr>
            <a:xfrm>
              <a:off x="2481402" y="866392"/>
              <a:ext cx="1217440" cy="863123"/>
              <a:chOff x="3324225" y="2007875"/>
              <a:chExt cx="3802125" cy="2695575"/>
            </a:xfrm>
          </p:grpSpPr>
          <p:pic>
            <p:nvPicPr>
              <p:cNvPr id="52" name="Shape 45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324225" y="2007875"/>
                <a:ext cx="3802125" cy="2695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Shape 455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638550" y="2160275"/>
                <a:ext cx="3149373" cy="2362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" name="Shape 45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77093" y="1436233"/>
              <a:ext cx="419225" cy="4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Shape 457"/>
          <p:cNvSpPr txBox="1"/>
          <p:nvPr/>
        </p:nvSpPr>
        <p:spPr>
          <a:xfrm>
            <a:off x="6500826" y="4357700"/>
            <a:ext cx="16002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tx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Qmusic</a:t>
            </a:r>
            <a:endParaRPr sz="1800" b="1" dirty="0">
              <a:solidFill>
                <a:schemeClr val="tx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68" name="Shape 412"/>
          <p:cNvGrpSpPr/>
          <p:nvPr/>
        </p:nvGrpSpPr>
        <p:grpSpPr>
          <a:xfrm>
            <a:off x="5832000" y="3240000"/>
            <a:ext cx="621336" cy="476623"/>
            <a:chOff x="1406445" y="2876550"/>
            <a:chExt cx="1465156" cy="1064900"/>
          </a:xfrm>
        </p:grpSpPr>
        <p:pic>
          <p:nvPicPr>
            <p:cNvPr id="69" name="Shape 413"/>
            <p:cNvPicPr preferRelativeResize="0"/>
            <p:nvPr/>
          </p:nvPicPr>
          <p:blipFill rotWithShape="1">
            <a:blip r:embed="rId11">
              <a:alphaModFix/>
            </a:blip>
            <a:srcRect l="22393" t="13454" r="23645" b="10748"/>
            <a:stretch/>
          </p:blipFill>
          <p:spPr>
            <a:xfrm>
              <a:off x="1654150" y="3043644"/>
              <a:ext cx="1217451" cy="89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Shape 4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406445" y="2876550"/>
              <a:ext cx="435950" cy="435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Shape 425"/>
          <p:cNvSpPr txBox="1"/>
          <p:nvPr/>
        </p:nvSpPr>
        <p:spPr>
          <a:xfrm>
            <a:off x="7286644" y="3744000"/>
            <a:ext cx="107157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Bluetooth</a:t>
            </a:r>
            <a:endParaRPr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84" name="Shape 432"/>
          <p:cNvSpPr txBox="1"/>
          <p:nvPr/>
        </p:nvSpPr>
        <p:spPr>
          <a:xfrm>
            <a:off x="5058198" y="3714758"/>
            <a:ext cx="871124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Audio </a:t>
            </a:r>
            <a:endParaRPr lang="en-US" altLang="zh-TW" sz="1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Line </a:t>
            </a:r>
            <a:r>
              <a:rPr lang="zh-TW" sz="12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Out</a:t>
            </a:r>
            <a:endParaRPr sz="1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85" name="Shape 433"/>
          <p:cNvSpPr txBox="1"/>
          <p:nvPr/>
        </p:nvSpPr>
        <p:spPr>
          <a:xfrm>
            <a:off x="6429388" y="374400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HD Player</a:t>
            </a:r>
            <a:endParaRPr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86" name="Shape 434"/>
          <p:cNvSpPr txBox="1"/>
          <p:nvPr/>
        </p:nvSpPr>
        <p:spPr>
          <a:xfrm>
            <a:off x="7915718" y="3744000"/>
            <a:ext cx="1014000" cy="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USB </a:t>
            </a:r>
            <a:endParaRPr lang="en-US" altLang="zh-TW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DAC</a:t>
            </a:r>
            <a:endParaRPr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87" name="Shape 438"/>
          <p:cNvSpPr txBox="1"/>
          <p:nvPr/>
        </p:nvSpPr>
        <p:spPr>
          <a:xfrm>
            <a:off x="5857884" y="3767262"/>
            <a:ext cx="71438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HDMI</a:t>
            </a:r>
            <a:endParaRPr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19" name="群組 118"/>
          <p:cNvGrpSpPr/>
          <p:nvPr/>
        </p:nvGrpSpPr>
        <p:grpSpPr>
          <a:xfrm>
            <a:off x="5214942" y="3214692"/>
            <a:ext cx="571504" cy="571504"/>
            <a:chOff x="5214942" y="3214692"/>
            <a:chExt cx="800100" cy="800100"/>
          </a:xfrm>
        </p:grpSpPr>
        <p:sp>
          <p:nvSpPr>
            <p:cNvPr id="88" name="Shape 366"/>
            <p:cNvSpPr/>
            <p:nvPr/>
          </p:nvSpPr>
          <p:spPr>
            <a:xfrm>
              <a:off x="5214942" y="32146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89" name="群組 88"/>
            <p:cNvGrpSpPr/>
            <p:nvPr/>
          </p:nvGrpSpPr>
          <p:grpSpPr>
            <a:xfrm>
              <a:off x="5250049" y="3262014"/>
              <a:ext cx="711185" cy="711185"/>
              <a:chOff x="788981" y="5082347"/>
              <a:chExt cx="711185" cy="711185"/>
            </a:xfrm>
          </p:grpSpPr>
          <p:sp>
            <p:nvSpPr>
              <p:cNvPr id="90" name="Shape 703"/>
              <p:cNvSpPr/>
              <p:nvPr/>
            </p:nvSpPr>
            <p:spPr>
              <a:xfrm>
                <a:off x="788981" y="5082347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Shape 704"/>
              <p:cNvSpPr/>
              <p:nvPr/>
            </p:nvSpPr>
            <p:spPr>
              <a:xfrm>
                <a:off x="850548" y="5143913"/>
                <a:ext cx="588052" cy="58805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2" name="Shape 36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000100" y="5286394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群組 92"/>
          <p:cNvGrpSpPr/>
          <p:nvPr/>
        </p:nvGrpSpPr>
        <p:grpSpPr>
          <a:xfrm>
            <a:off x="8143900" y="3214692"/>
            <a:ext cx="571504" cy="571504"/>
            <a:chOff x="2700330" y="3713880"/>
            <a:chExt cx="800100" cy="800100"/>
          </a:xfrm>
        </p:grpSpPr>
        <p:grpSp>
          <p:nvGrpSpPr>
            <p:cNvPr id="94" name="Shape 389"/>
            <p:cNvGrpSpPr/>
            <p:nvPr/>
          </p:nvGrpSpPr>
          <p:grpSpPr>
            <a:xfrm>
              <a:off x="2700330" y="3713880"/>
              <a:ext cx="800100" cy="800100"/>
              <a:chOff x="2258588" y="2460363"/>
              <a:chExt cx="800100" cy="800100"/>
            </a:xfrm>
          </p:grpSpPr>
          <p:sp>
            <p:nvSpPr>
              <p:cNvPr id="99" name="Shape 390"/>
              <p:cNvSpPr/>
              <p:nvPr/>
            </p:nvSpPr>
            <p:spPr>
              <a:xfrm>
                <a:off x="2258588" y="2460363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00" name="Shape 39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2506238" y="2708013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" name="群組 103"/>
            <p:cNvGrpSpPr/>
            <p:nvPr/>
          </p:nvGrpSpPr>
          <p:grpSpPr>
            <a:xfrm>
              <a:off x="2748855" y="3756142"/>
              <a:ext cx="711185" cy="711185"/>
              <a:chOff x="2646033" y="3906399"/>
              <a:chExt cx="711185" cy="711185"/>
            </a:xfrm>
          </p:grpSpPr>
          <p:sp>
            <p:nvSpPr>
              <p:cNvPr id="96" name="Shape 709"/>
              <p:cNvSpPr/>
              <p:nvPr/>
            </p:nvSpPr>
            <p:spPr>
              <a:xfrm>
                <a:off x="2646033" y="3906399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Shape 710"/>
              <p:cNvSpPr/>
              <p:nvPr/>
            </p:nvSpPr>
            <p:spPr>
              <a:xfrm>
                <a:off x="2707600" y="3967965"/>
                <a:ext cx="588052" cy="588052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Shape 710"/>
              <p:cNvSpPr/>
              <p:nvPr/>
            </p:nvSpPr>
            <p:spPr>
              <a:xfrm>
                <a:off x="2714612" y="4000510"/>
                <a:ext cx="548831" cy="54883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3" name="群組 112"/>
          <p:cNvGrpSpPr/>
          <p:nvPr/>
        </p:nvGrpSpPr>
        <p:grpSpPr>
          <a:xfrm>
            <a:off x="6643702" y="3214692"/>
            <a:ext cx="571504" cy="571504"/>
            <a:chOff x="1100130" y="3713892"/>
            <a:chExt cx="800100" cy="800100"/>
          </a:xfrm>
        </p:grpSpPr>
        <p:sp>
          <p:nvSpPr>
            <p:cNvPr id="114" name="Shape 381"/>
            <p:cNvSpPr/>
            <p:nvPr/>
          </p:nvSpPr>
          <p:spPr>
            <a:xfrm>
              <a:off x="1100130" y="37138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15" name="群組 117"/>
            <p:cNvGrpSpPr/>
            <p:nvPr/>
          </p:nvGrpSpPr>
          <p:grpSpPr>
            <a:xfrm>
              <a:off x="1130826" y="3771086"/>
              <a:ext cx="711185" cy="711185"/>
              <a:chOff x="1130826" y="3771086"/>
              <a:chExt cx="711185" cy="711185"/>
            </a:xfrm>
          </p:grpSpPr>
          <p:sp>
            <p:nvSpPr>
              <p:cNvPr id="116" name="Shape 706"/>
              <p:cNvSpPr/>
              <p:nvPr/>
            </p:nvSpPr>
            <p:spPr>
              <a:xfrm>
                <a:off x="1130826" y="3771086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Shape 707"/>
              <p:cNvSpPr/>
              <p:nvPr/>
            </p:nvSpPr>
            <p:spPr>
              <a:xfrm>
                <a:off x="1192393" y="3832652"/>
                <a:ext cx="588052" cy="5880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8" name="Shape 38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335269" y="397552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0" name="群組 129"/>
          <p:cNvGrpSpPr/>
          <p:nvPr/>
        </p:nvGrpSpPr>
        <p:grpSpPr>
          <a:xfrm>
            <a:off x="7429520" y="3214692"/>
            <a:ext cx="571504" cy="571504"/>
            <a:chOff x="7858148" y="2643188"/>
            <a:chExt cx="571504" cy="571504"/>
          </a:xfrm>
        </p:grpSpPr>
        <p:grpSp>
          <p:nvGrpSpPr>
            <p:cNvPr id="121" name="群組 120"/>
            <p:cNvGrpSpPr/>
            <p:nvPr/>
          </p:nvGrpSpPr>
          <p:grpSpPr>
            <a:xfrm>
              <a:off x="7858148" y="2643188"/>
              <a:ext cx="571504" cy="571504"/>
              <a:chOff x="2700330" y="3713880"/>
              <a:chExt cx="800100" cy="800100"/>
            </a:xfrm>
          </p:grpSpPr>
          <p:grpSp>
            <p:nvGrpSpPr>
              <p:cNvPr id="122" name="Shape 389"/>
              <p:cNvGrpSpPr/>
              <p:nvPr/>
            </p:nvGrpSpPr>
            <p:grpSpPr>
              <a:xfrm>
                <a:off x="2700330" y="3713880"/>
                <a:ext cx="800100" cy="800100"/>
                <a:chOff x="2258588" y="2460363"/>
                <a:chExt cx="800100" cy="800100"/>
              </a:xfrm>
            </p:grpSpPr>
            <p:sp>
              <p:nvSpPr>
                <p:cNvPr id="127" name="Shape 390"/>
                <p:cNvSpPr/>
                <p:nvPr/>
              </p:nvSpPr>
              <p:spPr>
                <a:xfrm>
                  <a:off x="2258588" y="2460363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28" name="Shape 391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2506238" y="2708013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3" name="群組 103"/>
              <p:cNvGrpSpPr/>
              <p:nvPr/>
            </p:nvGrpSpPr>
            <p:grpSpPr>
              <a:xfrm>
                <a:off x="2748855" y="3756142"/>
                <a:ext cx="711185" cy="711185"/>
                <a:chOff x="2646033" y="3906399"/>
                <a:chExt cx="711185" cy="711185"/>
              </a:xfrm>
            </p:grpSpPr>
            <p:sp>
              <p:nvSpPr>
                <p:cNvPr id="124" name="Shape 709"/>
                <p:cNvSpPr/>
                <p:nvPr/>
              </p:nvSpPr>
              <p:spPr>
                <a:xfrm>
                  <a:off x="2646033" y="3906399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Shape 710"/>
                <p:cNvSpPr/>
                <p:nvPr/>
              </p:nvSpPr>
              <p:spPr>
                <a:xfrm>
                  <a:off x="2707600" y="3967965"/>
                  <a:ext cx="588052" cy="588052"/>
                </a:xfrm>
                <a:prstGeom prst="ellipse">
                  <a:avLst/>
                </a:prstGeom>
                <a:solidFill>
                  <a:srgbClr val="1ED4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9" name="Shape 710"/>
            <p:cNvSpPr/>
            <p:nvPr/>
          </p:nvSpPr>
          <p:spPr>
            <a:xfrm>
              <a:off x="7956000" y="2736000"/>
              <a:ext cx="385289" cy="385289"/>
            </a:xfrm>
            <a:prstGeom prst="ellipse">
              <a:avLst/>
            </a:prstGeom>
            <a:blipFill>
              <a:blip r:embed="rId17"/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群組 138"/>
          <p:cNvGrpSpPr/>
          <p:nvPr/>
        </p:nvGrpSpPr>
        <p:grpSpPr>
          <a:xfrm>
            <a:off x="5214942" y="2285998"/>
            <a:ext cx="571504" cy="571504"/>
            <a:chOff x="3814774" y="3713892"/>
            <a:chExt cx="800100" cy="800100"/>
          </a:xfrm>
        </p:grpSpPr>
        <p:grpSp>
          <p:nvGrpSpPr>
            <p:cNvPr id="140" name="Shape 374"/>
            <p:cNvGrpSpPr/>
            <p:nvPr/>
          </p:nvGrpSpPr>
          <p:grpSpPr>
            <a:xfrm>
              <a:off x="3814774" y="3713892"/>
              <a:ext cx="800100" cy="800100"/>
              <a:chOff x="6208525" y="2491100"/>
              <a:chExt cx="800100" cy="800100"/>
            </a:xfrm>
          </p:grpSpPr>
          <p:sp>
            <p:nvSpPr>
              <p:cNvPr id="145" name="Shape 375"/>
              <p:cNvSpPr/>
              <p:nvPr/>
            </p:nvSpPr>
            <p:spPr>
              <a:xfrm>
                <a:off x="6208525" y="2491100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46" name="Shape 376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456175" y="273875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" name="群組 119"/>
            <p:cNvGrpSpPr/>
            <p:nvPr/>
          </p:nvGrpSpPr>
          <p:grpSpPr>
            <a:xfrm>
              <a:off x="3854655" y="3761214"/>
              <a:ext cx="711185" cy="711185"/>
              <a:chOff x="3854655" y="3761214"/>
              <a:chExt cx="711185" cy="711185"/>
            </a:xfrm>
          </p:grpSpPr>
          <p:sp>
            <p:nvSpPr>
              <p:cNvPr id="142" name="Shape 715"/>
              <p:cNvSpPr/>
              <p:nvPr/>
            </p:nvSpPr>
            <p:spPr>
              <a:xfrm>
                <a:off x="3854655" y="3761214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Shape 716"/>
              <p:cNvSpPr/>
              <p:nvPr/>
            </p:nvSpPr>
            <p:spPr>
              <a:xfrm>
                <a:off x="3916222" y="382278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Shape 716"/>
              <p:cNvSpPr/>
              <p:nvPr/>
            </p:nvSpPr>
            <p:spPr>
              <a:xfrm>
                <a:off x="3997531" y="3904090"/>
                <a:ext cx="428628" cy="428628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7" name="Shape 438"/>
          <p:cNvSpPr txBox="1"/>
          <p:nvPr/>
        </p:nvSpPr>
        <p:spPr>
          <a:xfrm>
            <a:off x="5143504" y="2786064"/>
            <a:ext cx="71438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DLNA</a:t>
            </a:r>
          </a:p>
          <a:p>
            <a:pPr lvl="0" algn="ctr"/>
            <a:endParaRPr lang="en-US" altLang="zh-TW" b="1" dirty="0">
              <a:solidFill>
                <a:schemeClr val="tx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58" name="Shape 438"/>
          <p:cNvSpPr txBox="1"/>
          <p:nvPr/>
        </p:nvSpPr>
        <p:spPr>
          <a:xfrm>
            <a:off x="5500694" y="2786064"/>
            <a:ext cx="178595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Apple TV</a:t>
            </a:r>
          </a:p>
          <a:p>
            <a:pPr lvl="0" algn="ctr"/>
            <a:endParaRPr lang="en-US" altLang="zh-TW" b="1" dirty="0">
              <a:solidFill>
                <a:schemeClr val="tx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59" name="Shape 438"/>
          <p:cNvSpPr txBox="1"/>
          <p:nvPr/>
        </p:nvSpPr>
        <p:spPr>
          <a:xfrm>
            <a:off x="6786578" y="2786064"/>
            <a:ext cx="1214446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err="1" smtClean="0">
                <a:solidFill>
                  <a:schemeClr val="tx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Chromecast</a:t>
            </a:r>
            <a:endParaRPr lang="en-US" altLang="zh-TW" b="1" dirty="0">
              <a:solidFill>
                <a:schemeClr val="tx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61" name="群組 160"/>
          <p:cNvGrpSpPr/>
          <p:nvPr/>
        </p:nvGrpSpPr>
        <p:grpSpPr>
          <a:xfrm>
            <a:off x="6072198" y="2285998"/>
            <a:ext cx="571504" cy="571504"/>
            <a:chOff x="3814774" y="3713892"/>
            <a:chExt cx="800100" cy="800100"/>
          </a:xfrm>
        </p:grpSpPr>
        <p:grpSp>
          <p:nvGrpSpPr>
            <p:cNvPr id="162" name="Shape 374"/>
            <p:cNvGrpSpPr/>
            <p:nvPr/>
          </p:nvGrpSpPr>
          <p:grpSpPr>
            <a:xfrm>
              <a:off x="3814774" y="3713892"/>
              <a:ext cx="800100" cy="800100"/>
              <a:chOff x="6208525" y="2491100"/>
              <a:chExt cx="800100" cy="800100"/>
            </a:xfrm>
          </p:grpSpPr>
          <p:sp>
            <p:nvSpPr>
              <p:cNvPr id="167" name="Shape 375"/>
              <p:cNvSpPr/>
              <p:nvPr/>
            </p:nvSpPr>
            <p:spPr>
              <a:xfrm>
                <a:off x="6208525" y="2491100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68" name="Shape 376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456175" y="273875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群組 119"/>
            <p:cNvGrpSpPr/>
            <p:nvPr/>
          </p:nvGrpSpPr>
          <p:grpSpPr>
            <a:xfrm>
              <a:off x="3854655" y="3761214"/>
              <a:ext cx="711185" cy="711185"/>
              <a:chOff x="3854655" y="3761214"/>
              <a:chExt cx="711185" cy="711185"/>
            </a:xfrm>
          </p:grpSpPr>
          <p:sp>
            <p:nvSpPr>
              <p:cNvPr id="164" name="Shape 715"/>
              <p:cNvSpPr/>
              <p:nvPr/>
            </p:nvSpPr>
            <p:spPr>
              <a:xfrm>
                <a:off x="3854655" y="3761214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Shape 716"/>
              <p:cNvSpPr/>
              <p:nvPr/>
            </p:nvSpPr>
            <p:spPr>
              <a:xfrm>
                <a:off x="3916222" y="3822780"/>
                <a:ext cx="588052" cy="588052"/>
              </a:xfrm>
              <a:prstGeom prst="ellipse">
                <a:avLst/>
              </a:prstGeom>
              <a:solidFill>
                <a:srgbClr val="F4BD2D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" name="Shape 710"/>
          <p:cNvSpPr/>
          <p:nvPr/>
        </p:nvSpPr>
        <p:spPr>
          <a:xfrm>
            <a:off x="6192562" y="2428874"/>
            <a:ext cx="306165" cy="306165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群組 177"/>
          <p:cNvGrpSpPr/>
          <p:nvPr/>
        </p:nvGrpSpPr>
        <p:grpSpPr>
          <a:xfrm>
            <a:off x="7072330" y="2285998"/>
            <a:ext cx="571504" cy="571504"/>
            <a:chOff x="6929454" y="1714494"/>
            <a:chExt cx="571504" cy="571504"/>
          </a:xfrm>
        </p:grpSpPr>
        <p:grpSp>
          <p:nvGrpSpPr>
            <p:cNvPr id="170" name="群組 169"/>
            <p:cNvGrpSpPr/>
            <p:nvPr/>
          </p:nvGrpSpPr>
          <p:grpSpPr>
            <a:xfrm>
              <a:off x="6929454" y="1714494"/>
              <a:ext cx="571504" cy="571504"/>
              <a:chOff x="3814774" y="3713892"/>
              <a:chExt cx="800100" cy="800100"/>
            </a:xfrm>
          </p:grpSpPr>
          <p:grpSp>
            <p:nvGrpSpPr>
              <p:cNvPr id="171" name="Shape 374"/>
              <p:cNvGrpSpPr/>
              <p:nvPr/>
            </p:nvGrpSpPr>
            <p:grpSpPr>
              <a:xfrm>
                <a:off x="3814774" y="3713892"/>
                <a:ext cx="800100" cy="800100"/>
                <a:chOff x="6208525" y="2491100"/>
                <a:chExt cx="800100" cy="800100"/>
              </a:xfrm>
            </p:grpSpPr>
            <p:sp>
              <p:nvSpPr>
                <p:cNvPr id="175" name="Shape 375"/>
                <p:cNvSpPr/>
                <p:nvPr/>
              </p:nvSpPr>
              <p:spPr>
                <a:xfrm>
                  <a:off x="6208525" y="2491100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76" name="Shape 376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6456175" y="27387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2" name="群組 119"/>
              <p:cNvGrpSpPr/>
              <p:nvPr/>
            </p:nvGrpSpPr>
            <p:grpSpPr>
              <a:xfrm>
                <a:off x="3854655" y="3761214"/>
                <a:ext cx="711185" cy="711185"/>
                <a:chOff x="3854655" y="3761214"/>
                <a:chExt cx="711185" cy="711185"/>
              </a:xfrm>
            </p:grpSpPr>
            <p:sp>
              <p:nvSpPr>
                <p:cNvPr id="173" name="Shape 715"/>
                <p:cNvSpPr/>
                <p:nvPr/>
              </p:nvSpPr>
              <p:spPr>
                <a:xfrm>
                  <a:off x="3854655" y="376121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Shape 716"/>
                <p:cNvSpPr/>
                <p:nvPr/>
              </p:nvSpPr>
              <p:spPr>
                <a:xfrm>
                  <a:off x="3916222" y="3822780"/>
                  <a:ext cx="588052" cy="588052"/>
                </a:xfrm>
                <a:prstGeom prst="ellipse">
                  <a:avLst/>
                </a:prstGeom>
                <a:solidFill>
                  <a:srgbClr val="E62949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77" name="Shape 373"/>
            <p:cNvPicPr preferRelativeResize="0"/>
            <p:nvPr/>
          </p:nvPicPr>
          <p:blipFill>
            <a:blip r:embed="rId21"/>
            <a:stretch>
              <a:fillRect/>
            </a:stretch>
          </p:blipFill>
          <p:spPr>
            <a:xfrm>
              <a:off x="7072330" y="1908001"/>
              <a:ext cx="269422" cy="2103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9" name="直線接點 118"/>
          <p:cNvCxnSpPr/>
          <p:nvPr/>
        </p:nvCxnSpPr>
        <p:spPr>
          <a:xfrm>
            <a:off x="4143372" y="2714626"/>
            <a:ext cx="857256" cy="1588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on website </a:t>
            </a: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- Music Station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5" name="Shape 171"/>
          <p:cNvSpPr txBox="1"/>
          <p:nvPr/>
        </p:nvSpPr>
        <p:spPr>
          <a:xfrm>
            <a:off x="-2143172" y="6190346"/>
            <a:ext cx="478634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能清楚瞭解每筆分享記錄的資訊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" name="平行四邊形 108"/>
          <p:cNvSpPr/>
          <p:nvPr/>
        </p:nvSpPr>
        <p:spPr>
          <a:xfrm>
            <a:off x="571472" y="4143386"/>
            <a:ext cx="7858180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Shape 467"/>
          <p:cNvSpPr txBox="1"/>
          <p:nvPr/>
        </p:nvSpPr>
        <p:spPr>
          <a:xfrm>
            <a:off x="642910" y="4134466"/>
            <a:ext cx="7215238" cy="4375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Open browser and go to Music station to play your collections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" name="圓角矩形 111"/>
          <p:cNvSpPr/>
          <p:nvPr/>
        </p:nvSpPr>
        <p:spPr>
          <a:xfrm>
            <a:off x="4714876" y="1500180"/>
            <a:ext cx="3929090" cy="2436036"/>
          </a:xfrm>
          <a:prstGeom prst="roundRect">
            <a:avLst/>
          </a:prstGeom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7" name="Shape 467" descr="「PC icon png」的圖片搜尋結果"/>
          <p:cNvPicPr preferRelativeResize="0"/>
          <p:nvPr/>
        </p:nvPicPr>
        <p:blipFill>
          <a:blip r:embed="rId3">
            <a:alphaModFix/>
          </a:blip>
          <a:srcRect l="4740" t="10711" r="2036" b="11631"/>
          <a:stretch>
            <a:fillRect/>
          </a:stretch>
        </p:blipFill>
        <p:spPr>
          <a:xfrm>
            <a:off x="4786314" y="1785932"/>
            <a:ext cx="3633484" cy="17859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  <p:sp>
        <p:nvSpPr>
          <p:cNvPr id="113" name="圓角矩形 112"/>
          <p:cNvSpPr/>
          <p:nvPr/>
        </p:nvSpPr>
        <p:spPr>
          <a:xfrm>
            <a:off x="785786" y="1493036"/>
            <a:ext cx="3643338" cy="2436036"/>
          </a:xfrm>
          <a:prstGeom prst="roundRect">
            <a:avLst/>
          </a:prstGeom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Shape 4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3108" y="1714494"/>
            <a:ext cx="711203" cy="711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Shape 466"/>
          <p:cNvPicPr preferRelativeResize="0"/>
          <p:nvPr/>
        </p:nvPicPr>
        <p:blipFill rotWithShape="1">
          <a:blip r:embed="rId6">
            <a:alphaModFix/>
          </a:blip>
          <a:srcRect t="31149" b="27112"/>
          <a:stretch/>
        </p:blipFill>
        <p:spPr>
          <a:xfrm>
            <a:off x="1000100" y="2639990"/>
            <a:ext cx="3029900" cy="7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– Spotlight mode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714626"/>
            <a:ext cx="5214974" cy="2151211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Shape 473"/>
          <p:cNvSpPr/>
          <p:nvPr/>
        </p:nvSpPr>
        <p:spPr>
          <a:xfrm rot="-9288615">
            <a:off x="1831380" y="3224406"/>
            <a:ext cx="804948" cy="393484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474"/>
          <p:cNvSpPr/>
          <p:nvPr/>
        </p:nvSpPr>
        <p:spPr>
          <a:xfrm rot="-8099094">
            <a:off x="2807167" y="2870254"/>
            <a:ext cx="805041" cy="393293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475"/>
          <p:cNvSpPr/>
          <p:nvPr/>
        </p:nvSpPr>
        <p:spPr>
          <a:xfrm rot="-5398719">
            <a:off x="3937722" y="2849062"/>
            <a:ext cx="804900" cy="393300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476"/>
          <p:cNvSpPr/>
          <p:nvPr/>
        </p:nvSpPr>
        <p:spPr>
          <a:xfrm rot="-3417332">
            <a:off x="4999693" y="2891112"/>
            <a:ext cx="804893" cy="393335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477"/>
          <p:cNvSpPr/>
          <p:nvPr/>
        </p:nvSpPr>
        <p:spPr>
          <a:xfrm rot="-1677566">
            <a:off x="5974557" y="3094685"/>
            <a:ext cx="804955" cy="393354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平行四邊形 12"/>
          <p:cNvSpPr/>
          <p:nvPr/>
        </p:nvSpPr>
        <p:spPr>
          <a:xfrm>
            <a:off x="1714480" y="4500576"/>
            <a:ext cx="5715040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Shape 467"/>
          <p:cNvSpPr txBox="1"/>
          <p:nvPr/>
        </p:nvSpPr>
        <p:spPr>
          <a:xfrm>
            <a:off x="1643042" y="4491656"/>
            <a:ext cx="5851800" cy="4375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Spotlight gives you easier ways to play music!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71684"/>
            <a:ext cx="1214446" cy="118646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1357304"/>
            <a:ext cx="1214446" cy="1249145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20" y="1357304"/>
            <a:ext cx="1219201" cy="121342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7818" y="1357304"/>
            <a:ext cx="1214446" cy="1220313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34727" y="1928808"/>
            <a:ext cx="1237801" cy="1214446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285720" y="1357304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– Manage mode</a:t>
            </a:r>
            <a:endParaRPr lang="zh-TW" altLang="en-US" sz="4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00034" y="4536000"/>
            <a:ext cx="8286808" cy="723300"/>
            <a:chOff x="500034" y="4563094"/>
            <a:chExt cx="8286808" cy="723300"/>
          </a:xfrm>
        </p:grpSpPr>
        <p:sp>
          <p:nvSpPr>
            <p:cNvPr id="13" name="平行四邊形 12"/>
            <p:cNvSpPr/>
            <p:nvPr/>
          </p:nvSpPr>
          <p:spPr>
            <a:xfrm>
              <a:off x="500034" y="4572014"/>
              <a:ext cx="8072494" cy="428628"/>
            </a:xfrm>
            <a:prstGeom prst="parallelogram">
              <a:avLst>
                <a:gd name="adj" fmla="val 55727"/>
              </a:avLst>
            </a:prstGeom>
            <a:solidFill>
              <a:srgbClr val="9900FF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Shape 467"/>
            <p:cNvSpPr txBox="1"/>
            <p:nvPr/>
          </p:nvSpPr>
          <p:spPr>
            <a:xfrm>
              <a:off x="714348" y="4563094"/>
              <a:ext cx="8072494" cy="723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18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Different ways to browse music for you to easily select and play music!</a:t>
              </a:r>
              <a:endParaRPr lang="en-US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85920" y="1428742"/>
            <a:ext cx="680824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Shape 93"/>
          <p:cNvSpPr txBox="1"/>
          <p:nvPr/>
        </p:nvSpPr>
        <p:spPr>
          <a:xfrm>
            <a:off x="142844" y="2071684"/>
            <a:ext cx="1000132" cy="642942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Browse type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52" name="Shape 93"/>
          <p:cNvSpPr txBox="1"/>
          <p:nvPr/>
        </p:nvSpPr>
        <p:spPr>
          <a:xfrm>
            <a:off x="7572396" y="1071552"/>
            <a:ext cx="1428760" cy="78581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Multi-zone Control and Streaming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49" name="Shape 93"/>
          <p:cNvSpPr txBox="1"/>
          <p:nvPr/>
        </p:nvSpPr>
        <p:spPr>
          <a:xfrm>
            <a:off x="7643834" y="3429006"/>
            <a:ext cx="1357322" cy="92869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playback control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51" name="Shape 93"/>
          <p:cNvSpPr txBox="1"/>
          <p:nvPr/>
        </p:nvSpPr>
        <p:spPr>
          <a:xfrm>
            <a:off x="7572396" y="1928808"/>
            <a:ext cx="1071570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Tool bar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54" name="Shape 93"/>
          <p:cNvSpPr txBox="1"/>
          <p:nvPr/>
        </p:nvSpPr>
        <p:spPr>
          <a:xfrm>
            <a:off x="4143372" y="1071552"/>
            <a:ext cx="1857388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Advanced search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55" name="Shape 93"/>
          <p:cNvSpPr txBox="1"/>
          <p:nvPr/>
        </p:nvSpPr>
        <p:spPr>
          <a:xfrm>
            <a:off x="6072198" y="1071552"/>
            <a:ext cx="135732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Alarm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– Manage mode</a:t>
            </a:r>
            <a:endParaRPr lang="zh-TW" altLang="en-US" sz="4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642910" y="4500576"/>
            <a:ext cx="7786742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9" name="Shape 467"/>
          <p:cNvSpPr txBox="1"/>
          <p:nvPr/>
        </p:nvSpPr>
        <p:spPr>
          <a:xfrm>
            <a:off x="428596" y="4500576"/>
            <a:ext cx="7858180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 Currently Playing of multiple devices in a single interface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214414" y="1357305"/>
            <a:ext cx="6643734" cy="3068210"/>
            <a:chOff x="2571736" y="2571750"/>
            <a:chExt cx="6783382" cy="3132702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1736" y="2571750"/>
              <a:ext cx="6783382" cy="3132702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9" name="Shape 514"/>
            <p:cNvSpPr/>
            <p:nvPr/>
          </p:nvSpPr>
          <p:spPr>
            <a:xfrm>
              <a:off x="7385749" y="2790568"/>
              <a:ext cx="948214" cy="271014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103" y="1428742"/>
            <a:ext cx="814309" cy="816642"/>
          </a:xfrm>
          <a:prstGeom prst="rect">
            <a:avLst/>
          </a:prstGeom>
          <a:noFill/>
        </p:spPr>
      </p:pic>
      <p:pic>
        <p:nvPicPr>
          <p:cNvPr id="13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0106" y="2500312"/>
            <a:ext cx="814308" cy="816642"/>
          </a:xfrm>
          <a:prstGeom prst="rect">
            <a:avLst/>
          </a:prstGeom>
          <a:noFill/>
        </p:spPr>
      </p:pic>
      <p:pic>
        <p:nvPicPr>
          <p:cNvPr id="14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106" y="3579217"/>
            <a:ext cx="814308" cy="816642"/>
          </a:xfrm>
          <a:prstGeom prst="rect">
            <a:avLst/>
          </a:prstGeom>
          <a:noFill/>
        </p:spPr>
      </p:pic>
      <p:sp>
        <p:nvSpPr>
          <p:cNvPr id="15" name="Shape 292"/>
          <p:cNvSpPr/>
          <p:nvPr/>
        </p:nvSpPr>
        <p:spPr>
          <a:xfrm flipH="1">
            <a:off x="1357290" y="1428742"/>
            <a:ext cx="7262648" cy="642941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1571604" y="1500180"/>
            <a:ext cx="6953400" cy="50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…have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lots of music files,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and I want to easily </a:t>
            </a:r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manage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them. </a:t>
            </a:r>
            <a:endParaRPr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6" name="Shape 292"/>
          <p:cNvSpPr/>
          <p:nvPr/>
        </p:nvSpPr>
        <p:spPr>
          <a:xfrm flipH="1">
            <a:off x="1428728" y="2614654"/>
            <a:ext cx="5357850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1571604" y="2643188"/>
            <a:ext cx="5286412" cy="50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…wants to share</a:t>
            </a:r>
            <a:r>
              <a:rPr lang="en-US" altLang="zh-TW" sz="2000" b="1" dirty="0" smtClean="0"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my favorites with friends 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7" name="Shape 292"/>
          <p:cNvSpPr/>
          <p:nvPr/>
        </p:nvSpPr>
        <p:spPr>
          <a:xfrm flipH="1">
            <a:off x="1428728" y="3643320"/>
            <a:ext cx="5357850" cy="500066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1595534" y="3643320"/>
            <a:ext cx="6048300" cy="50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ea typeface="Arial Unicode MS" pitchFamily="34" charset="-120"/>
                <a:cs typeface="Calibri" pitchFamily="34" charset="0"/>
                <a:sym typeface="Microsoft JhengHei"/>
              </a:rPr>
              <a:t>…wants to listen to music anytime, anywhere</a:t>
            </a:r>
            <a:endParaRPr lang="en-US" sz="20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8" name="Shape 8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500826" y="2071684"/>
            <a:ext cx="2647074" cy="307181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63"/>
          <p:cNvSpPr txBox="1"/>
          <p:nvPr/>
        </p:nvSpPr>
        <p:spPr>
          <a:xfrm>
            <a:off x="0" y="357172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I am just a music lover, and I...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1643042" y="1285866"/>
            <a:ext cx="600079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128557" y="1292360"/>
            <a:ext cx="481253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300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Music Station Demo</a:t>
            </a:r>
            <a:endParaRPr lang="zh-TW" altLang="en-US" sz="4300" b="1" u="sn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6965233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500180"/>
            <a:ext cx="8643998" cy="351059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to </a:t>
            </a: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Network Media</a:t>
            </a:r>
            <a:r>
              <a:rPr lang="zh-TW" altLang="en-US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Players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9" name="Shape 5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85918" y="1500180"/>
            <a:ext cx="4952368" cy="3709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3"/>
          <p:cNvSpPr txBox="1"/>
          <p:nvPr/>
        </p:nvSpPr>
        <p:spPr>
          <a:xfrm>
            <a:off x="1357290" y="2428874"/>
            <a:ext cx="1143008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 </a:t>
            </a:r>
            <a:r>
              <a:rPr lang="en-US" altLang="zh-TW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SONOS</a:t>
            </a:r>
            <a:r>
              <a:rPr lang="zh-TW" altLang="en-US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altLang="en-US" sz="17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1" name="Shape 93"/>
          <p:cNvSpPr txBox="1"/>
          <p:nvPr/>
        </p:nvSpPr>
        <p:spPr>
          <a:xfrm>
            <a:off x="3214678" y="1357304"/>
            <a:ext cx="1428760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      </a:t>
            </a:r>
            <a:r>
              <a:rPr lang="en-US" altLang="zh-TW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Apple TV</a:t>
            </a:r>
            <a:endParaRPr lang="zh-TW" altLang="en-US" sz="17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286512" y="2214560"/>
            <a:ext cx="15716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700" b="1" dirty="0" smtClean="0">
                <a:latin typeface="Calibri" pitchFamily="34" charset="0"/>
                <a:cs typeface="Calibri" pitchFamily="34" charset="0"/>
              </a:rPr>
              <a:t> Smart TV</a:t>
            </a:r>
            <a:endParaRPr lang="en-US" sz="17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Shape 93"/>
          <p:cNvSpPr txBox="1"/>
          <p:nvPr/>
        </p:nvSpPr>
        <p:spPr>
          <a:xfrm>
            <a:off x="6286512" y="3071816"/>
            <a:ext cx="171451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DLNA Amplifier</a:t>
            </a:r>
            <a:endParaRPr lang="zh-TW" altLang="en-US" sz="17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71472" y="214312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Shape 5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1" y="2214560"/>
            <a:ext cx="785818" cy="785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群組 20"/>
          <p:cNvGrpSpPr/>
          <p:nvPr/>
        </p:nvGrpSpPr>
        <p:grpSpPr>
          <a:xfrm>
            <a:off x="2643174" y="1071552"/>
            <a:ext cx="928694" cy="928694"/>
            <a:chOff x="4079046" y="1149736"/>
            <a:chExt cx="1083457" cy="1083457"/>
          </a:xfrm>
        </p:grpSpPr>
        <p:sp>
          <p:nvSpPr>
            <p:cNvPr id="22" name="橢圓 21"/>
            <p:cNvSpPr/>
            <p:nvPr/>
          </p:nvSpPr>
          <p:spPr>
            <a:xfrm>
              <a:off x="4079046" y="1149736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Shape 568"/>
            <p:cNvPicPr preferRelativeResize="0"/>
            <p:nvPr/>
          </p:nvPicPr>
          <p:blipFill>
            <a:blip r:embed="rId5">
              <a:alphaModFix/>
            </a:blip>
            <a:srcRect l="26189" t="7952" r="20675"/>
            <a:stretch>
              <a:fillRect/>
            </a:stretch>
          </p:blipFill>
          <p:spPr>
            <a:xfrm>
              <a:off x="4286248" y="1357304"/>
              <a:ext cx="721492" cy="656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橢圓 23"/>
          <p:cNvSpPr/>
          <p:nvPr/>
        </p:nvSpPr>
        <p:spPr>
          <a:xfrm>
            <a:off x="7429520" y="1857370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Shape 570"/>
          <p:cNvPicPr preferRelativeResize="0"/>
          <p:nvPr/>
        </p:nvPicPr>
        <p:blipFill>
          <a:blip r:embed="rId6">
            <a:alphaModFix/>
          </a:blip>
          <a:srcRect l="5877" t="8945" r="5966"/>
          <a:stretch>
            <a:fillRect/>
          </a:stretch>
        </p:blipFill>
        <p:spPr>
          <a:xfrm>
            <a:off x="7572396" y="2143122"/>
            <a:ext cx="631602" cy="42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橢圓 25"/>
          <p:cNvSpPr/>
          <p:nvPr/>
        </p:nvSpPr>
        <p:spPr>
          <a:xfrm>
            <a:off x="7929586" y="285750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Shape 567"/>
          <p:cNvPicPr preferRelativeResize="0"/>
          <p:nvPr/>
        </p:nvPicPr>
        <p:blipFill>
          <a:blip r:embed="rId7">
            <a:alphaModFix/>
          </a:blip>
          <a:srcRect l="6722" t="8391" r="-837" b="24480"/>
          <a:stretch>
            <a:fillRect/>
          </a:stretch>
        </p:blipFill>
        <p:spPr>
          <a:xfrm>
            <a:off x="8072462" y="3112639"/>
            <a:ext cx="678662" cy="38780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93"/>
          <p:cNvSpPr txBox="1"/>
          <p:nvPr/>
        </p:nvSpPr>
        <p:spPr>
          <a:xfrm>
            <a:off x="4929190" y="1285866"/>
            <a:ext cx="2286016" cy="57150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700" b="1" dirty="0" err="1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Chromecast</a:t>
            </a:r>
            <a:r>
              <a:rPr lang="en-US" altLang="zh-TW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,</a:t>
            </a:r>
          </a:p>
          <a:p>
            <a:pPr lvl="0"/>
            <a:r>
              <a:rPr lang="en-US" altLang="zh-TW" sz="1700" b="1" dirty="0" err="1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Chromecast</a:t>
            </a:r>
            <a:r>
              <a:rPr lang="en-US" altLang="zh-TW" sz="17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Audio</a:t>
            </a:r>
            <a:endParaRPr lang="zh-TW" altLang="en-US" sz="17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40" name="Shape 5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83260" y="3720039"/>
            <a:ext cx="703120" cy="6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5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57796" y="3574260"/>
            <a:ext cx="533391" cy="58397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橢圓 41"/>
          <p:cNvSpPr/>
          <p:nvPr/>
        </p:nvSpPr>
        <p:spPr>
          <a:xfrm>
            <a:off x="6786578" y="107155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6858016" y="1142990"/>
            <a:ext cx="793539" cy="793539"/>
            <a:chOff x="7001917" y="1792271"/>
            <a:chExt cx="420040" cy="420040"/>
          </a:xfrm>
        </p:grpSpPr>
        <p:grpSp>
          <p:nvGrpSpPr>
            <p:cNvPr id="32" name="群組 169"/>
            <p:cNvGrpSpPr/>
            <p:nvPr/>
          </p:nvGrpSpPr>
          <p:grpSpPr>
            <a:xfrm>
              <a:off x="7001917" y="1792271"/>
              <a:ext cx="420040" cy="420040"/>
              <a:chOff x="3916224" y="3822779"/>
              <a:chExt cx="588052" cy="588052"/>
            </a:xfrm>
          </p:grpSpPr>
          <p:pic>
            <p:nvPicPr>
              <p:cNvPr id="39" name="Shape 37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062417" y="3961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716"/>
              <p:cNvSpPr/>
              <p:nvPr/>
            </p:nvSpPr>
            <p:spPr>
              <a:xfrm>
                <a:off x="3916224" y="3822779"/>
                <a:ext cx="588052" cy="588052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3" name="Shape 373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7072330" y="1908001"/>
              <a:ext cx="269422" cy="2103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Directly output to devices connected to NAS</a:t>
            </a:r>
            <a:endParaRPr lang="en-US" sz="3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3143240" y="1500180"/>
            <a:ext cx="2571768" cy="25717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435"/>
          <p:cNvSpPr/>
          <p:nvPr/>
        </p:nvSpPr>
        <p:spPr>
          <a:xfrm>
            <a:off x="5643570" y="1606798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平行四邊形 32"/>
          <p:cNvSpPr/>
          <p:nvPr/>
        </p:nvSpPr>
        <p:spPr>
          <a:xfrm>
            <a:off x="4714876" y="1714494"/>
            <a:ext cx="1928826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Shape 171"/>
          <p:cNvSpPr txBox="1"/>
          <p:nvPr/>
        </p:nvSpPr>
        <p:spPr>
          <a:xfrm>
            <a:off x="5572132" y="1690618"/>
            <a:ext cx="2071702" cy="452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HDMI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6" name="群組 118"/>
          <p:cNvGrpSpPr/>
          <p:nvPr/>
        </p:nvGrpSpPr>
        <p:grpSpPr>
          <a:xfrm>
            <a:off x="785786" y="1571618"/>
            <a:ext cx="714380" cy="714380"/>
            <a:chOff x="5214942" y="3214692"/>
            <a:chExt cx="800100" cy="800100"/>
          </a:xfrm>
        </p:grpSpPr>
        <p:sp>
          <p:nvSpPr>
            <p:cNvPr id="37" name="Shape 366"/>
            <p:cNvSpPr/>
            <p:nvPr/>
          </p:nvSpPr>
          <p:spPr>
            <a:xfrm>
              <a:off x="5214942" y="32146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8" name="群組 88"/>
            <p:cNvGrpSpPr/>
            <p:nvPr/>
          </p:nvGrpSpPr>
          <p:grpSpPr>
            <a:xfrm>
              <a:off x="5250049" y="3262014"/>
              <a:ext cx="711185" cy="711185"/>
              <a:chOff x="788981" y="5082347"/>
              <a:chExt cx="711185" cy="711185"/>
            </a:xfrm>
          </p:grpSpPr>
          <p:sp>
            <p:nvSpPr>
              <p:cNvPr id="39" name="Shape 703"/>
              <p:cNvSpPr/>
              <p:nvPr/>
            </p:nvSpPr>
            <p:spPr>
              <a:xfrm>
                <a:off x="788981" y="5082347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Shape 704"/>
              <p:cNvSpPr/>
              <p:nvPr/>
            </p:nvSpPr>
            <p:spPr>
              <a:xfrm>
                <a:off x="850548" y="5143913"/>
                <a:ext cx="588052" cy="58805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" name="Shape 36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00100" y="5286394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0" name="群組 49"/>
          <p:cNvGrpSpPr/>
          <p:nvPr/>
        </p:nvGrpSpPr>
        <p:grpSpPr>
          <a:xfrm>
            <a:off x="1571604" y="1606798"/>
            <a:ext cx="2500330" cy="679200"/>
            <a:chOff x="2285984" y="1714494"/>
            <a:chExt cx="2500330" cy="679200"/>
          </a:xfrm>
        </p:grpSpPr>
        <p:sp>
          <p:nvSpPr>
            <p:cNvPr id="47" name="Shape 435"/>
            <p:cNvSpPr/>
            <p:nvPr/>
          </p:nvSpPr>
          <p:spPr>
            <a:xfrm flipH="1">
              <a:off x="2285984" y="1714494"/>
              <a:ext cx="1521300" cy="6792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F86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8" name="平行四邊形 47"/>
            <p:cNvSpPr/>
            <p:nvPr/>
          </p:nvSpPr>
          <p:spPr>
            <a:xfrm flipH="1">
              <a:off x="2786050" y="1822190"/>
              <a:ext cx="2000264" cy="42862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9" name="Shape 171"/>
          <p:cNvSpPr txBox="1"/>
          <p:nvPr/>
        </p:nvSpPr>
        <p:spPr>
          <a:xfrm>
            <a:off x="1857356" y="1690618"/>
            <a:ext cx="2071702" cy="452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Audio out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2" name="群組 129"/>
          <p:cNvGrpSpPr/>
          <p:nvPr/>
        </p:nvGrpSpPr>
        <p:grpSpPr>
          <a:xfrm>
            <a:off x="785786" y="3036636"/>
            <a:ext cx="714380" cy="714380"/>
            <a:chOff x="7858148" y="2643188"/>
            <a:chExt cx="571504" cy="571504"/>
          </a:xfrm>
        </p:grpSpPr>
        <p:grpSp>
          <p:nvGrpSpPr>
            <p:cNvPr id="53" name="群組 120"/>
            <p:cNvGrpSpPr/>
            <p:nvPr/>
          </p:nvGrpSpPr>
          <p:grpSpPr>
            <a:xfrm>
              <a:off x="7858148" y="2643188"/>
              <a:ext cx="571504" cy="571504"/>
              <a:chOff x="2700330" y="3713880"/>
              <a:chExt cx="800100" cy="800100"/>
            </a:xfrm>
          </p:grpSpPr>
          <p:grpSp>
            <p:nvGrpSpPr>
              <p:cNvPr id="58" name="Shape 389"/>
              <p:cNvGrpSpPr/>
              <p:nvPr/>
            </p:nvGrpSpPr>
            <p:grpSpPr>
              <a:xfrm>
                <a:off x="2700330" y="3713880"/>
                <a:ext cx="800100" cy="800100"/>
                <a:chOff x="2258588" y="2460363"/>
                <a:chExt cx="800100" cy="800100"/>
              </a:xfrm>
            </p:grpSpPr>
            <p:sp>
              <p:nvSpPr>
                <p:cNvPr id="65" name="Shape 390"/>
                <p:cNvSpPr/>
                <p:nvPr/>
              </p:nvSpPr>
              <p:spPr>
                <a:xfrm>
                  <a:off x="2258588" y="2460363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66" name="Shape 39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506238" y="2708013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9" name="群組 103"/>
              <p:cNvGrpSpPr/>
              <p:nvPr/>
            </p:nvGrpSpPr>
            <p:grpSpPr>
              <a:xfrm>
                <a:off x="2748855" y="3756142"/>
                <a:ext cx="711185" cy="711185"/>
                <a:chOff x="2646033" y="3906399"/>
                <a:chExt cx="711185" cy="711185"/>
              </a:xfrm>
            </p:grpSpPr>
            <p:sp>
              <p:nvSpPr>
                <p:cNvPr id="60" name="Shape 709"/>
                <p:cNvSpPr/>
                <p:nvPr/>
              </p:nvSpPr>
              <p:spPr>
                <a:xfrm>
                  <a:off x="2646033" y="3906399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Shape 710"/>
                <p:cNvSpPr/>
                <p:nvPr/>
              </p:nvSpPr>
              <p:spPr>
                <a:xfrm>
                  <a:off x="2707600" y="3967965"/>
                  <a:ext cx="588052" cy="588052"/>
                </a:xfrm>
                <a:prstGeom prst="ellipse">
                  <a:avLst/>
                </a:prstGeom>
                <a:solidFill>
                  <a:srgbClr val="1ED4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" name="Shape 710"/>
            <p:cNvSpPr/>
            <p:nvPr/>
          </p:nvSpPr>
          <p:spPr>
            <a:xfrm>
              <a:off x="7956000" y="2736000"/>
              <a:ext cx="385289" cy="385289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Shape 435"/>
          <p:cNvSpPr/>
          <p:nvPr/>
        </p:nvSpPr>
        <p:spPr>
          <a:xfrm>
            <a:off x="5528518" y="3036636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平行四邊形 67"/>
          <p:cNvSpPr/>
          <p:nvPr/>
        </p:nvSpPr>
        <p:spPr>
          <a:xfrm>
            <a:off x="5242766" y="3144332"/>
            <a:ext cx="1285884" cy="428628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Shape 171"/>
          <p:cNvSpPr txBox="1"/>
          <p:nvPr/>
        </p:nvSpPr>
        <p:spPr>
          <a:xfrm>
            <a:off x="5643570" y="3120456"/>
            <a:ext cx="2071702" cy="4514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USB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5" name="群組 74"/>
          <p:cNvGrpSpPr/>
          <p:nvPr/>
        </p:nvGrpSpPr>
        <p:grpSpPr>
          <a:xfrm>
            <a:off x="1571604" y="3000378"/>
            <a:ext cx="2428892" cy="679200"/>
            <a:chOff x="2285984" y="1714494"/>
            <a:chExt cx="2428892" cy="679200"/>
          </a:xfrm>
        </p:grpSpPr>
        <p:sp>
          <p:nvSpPr>
            <p:cNvPr id="81" name="Shape 435"/>
            <p:cNvSpPr/>
            <p:nvPr/>
          </p:nvSpPr>
          <p:spPr>
            <a:xfrm flipH="1">
              <a:off x="2285984" y="1714494"/>
              <a:ext cx="1521300" cy="6792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F86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" name="平行四邊形 82"/>
            <p:cNvSpPr/>
            <p:nvPr/>
          </p:nvSpPr>
          <p:spPr>
            <a:xfrm flipH="1">
              <a:off x="2786050" y="1822190"/>
              <a:ext cx="1928826" cy="42862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4" name="Shape 171"/>
          <p:cNvSpPr txBox="1"/>
          <p:nvPr/>
        </p:nvSpPr>
        <p:spPr>
          <a:xfrm>
            <a:off x="2214546" y="3084198"/>
            <a:ext cx="2071702" cy="4876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Bluetooth*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5" name="群組 92"/>
          <p:cNvGrpSpPr/>
          <p:nvPr/>
        </p:nvGrpSpPr>
        <p:grpSpPr>
          <a:xfrm>
            <a:off x="7143768" y="3036636"/>
            <a:ext cx="714380" cy="714380"/>
            <a:chOff x="2700330" y="3713880"/>
            <a:chExt cx="800100" cy="800100"/>
          </a:xfrm>
        </p:grpSpPr>
        <p:grpSp>
          <p:nvGrpSpPr>
            <p:cNvPr id="86" name="Shape 389"/>
            <p:cNvGrpSpPr/>
            <p:nvPr/>
          </p:nvGrpSpPr>
          <p:grpSpPr>
            <a:xfrm>
              <a:off x="2700330" y="3713880"/>
              <a:ext cx="800100" cy="800100"/>
              <a:chOff x="2258588" y="2460363"/>
              <a:chExt cx="800100" cy="800100"/>
            </a:xfrm>
          </p:grpSpPr>
          <p:sp>
            <p:nvSpPr>
              <p:cNvPr id="95" name="Shape 390"/>
              <p:cNvSpPr/>
              <p:nvPr/>
            </p:nvSpPr>
            <p:spPr>
              <a:xfrm>
                <a:off x="2258588" y="2460363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96" name="Shape 39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506238" y="2708013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群組 103"/>
            <p:cNvGrpSpPr/>
            <p:nvPr/>
          </p:nvGrpSpPr>
          <p:grpSpPr>
            <a:xfrm>
              <a:off x="2748855" y="3756142"/>
              <a:ext cx="711185" cy="711185"/>
              <a:chOff x="2646033" y="3906399"/>
              <a:chExt cx="711185" cy="711185"/>
            </a:xfrm>
          </p:grpSpPr>
          <p:sp>
            <p:nvSpPr>
              <p:cNvPr id="92" name="Shape 709"/>
              <p:cNvSpPr/>
              <p:nvPr/>
            </p:nvSpPr>
            <p:spPr>
              <a:xfrm>
                <a:off x="2646033" y="3906399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Shape 710"/>
              <p:cNvSpPr/>
              <p:nvPr/>
            </p:nvSpPr>
            <p:spPr>
              <a:xfrm>
                <a:off x="2707600" y="3967965"/>
                <a:ext cx="588052" cy="588052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Shape 710"/>
              <p:cNvSpPr/>
              <p:nvPr/>
            </p:nvSpPr>
            <p:spPr>
              <a:xfrm>
                <a:off x="2714612" y="4000510"/>
                <a:ext cx="548831" cy="54883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群組 105"/>
          <p:cNvGrpSpPr/>
          <p:nvPr/>
        </p:nvGrpSpPr>
        <p:grpSpPr>
          <a:xfrm>
            <a:off x="7215206" y="1643056"/>
            <a:ext cx="668826" cy="571504"/>
            <a:chOff x="5832000" y="3214692"/>
            <a:chExt cx="668826" cy="571504"/>
          </a:xfrm>
        </p:grpSpPr>
        <p:sp>
          <p:nvSpPr>
            <p:cNvPr id="107" name="圓角矩形 106"/>
            <p:cNvSpPr/>
            <p:nvPr/>
          </p:nvSpPr>
          <p:spPr>
            <a:xfrm>
              <a:off x="5857884" y="3214692"/>
              <a:ext cx="642942" cy="5715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8" name="Shape 412"/>
            <p:cNvGrpSpPr/>
            <p:nvPr/>
          </p:nvGrpSpPr>
          <p:grpSpPr>
            <a:xfrm>
              <a:off x="5832001" y="3239999"/>
              <a:ext cx="621337" cy="476623"/>
              <a:chOff x="1406445" y="2876550"/>
              <a:chExt cx="1465156" cy="1064901"/>
            </a:xfrm>
          </p:grpSpPr>
          <p:pic>
            <p:nvPicPr>
              <p:cNvPr id="109" name="Shape 413"/>
              <p:cNvPicPr preferRelativeResize="0"/>
              <p:nvPr/>
            </p:nvPicPr>
            <p:blipFill rotWithShape="1">
              <a:blip r:embed="rId7">
                <a:alphaModFix/>
              </a:blip>
              <a:srcRect l="22393" t="13454" r="23645" b="10748"/>
              <a:stretch/>
            </p:blipFill>
            <p:spPr>
              <a:xfrm>
                <a:off x="1654150" y="3043644"/>
                <a:ext cx="1217451" cy="897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Shape 4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406445" y="2876550"/>
                <a:ext cx="435950" cy="435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0" name="群組 29"/>
          <p:cNvGrpSpPr/>
          <p:nvPr/>
        </p:nvGrpSpPr>
        <p:grpSpPr>
          <a:xfrm>
            <a:off x="3500429" y="1638924"/>
            <a:ext cx="2071701" cy="2267910"/>
            <a:chOff x="3707091" y="1602716"/>
            <a:chExt cx="1664782" cy="1822452"/>
          </a:xfrm>
        </p:grpSpPr>
        <p:pic>
          <p:nvPicPr>
            <p:cNvPr id="28" name="Picture 2" descr="C:\Users\Han Tsai\Desktop\Music Station  Qmusic\未命名-7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07091" y="1602716"/>
              <a:ext cx="1530834" cy="1591476"/>
            </a:xfrm>
            <a:prstGeom prst="rect">
              <a:avLst/>
            </a:prstGeom>
            <a:noFill/>
          </p:spPr>
        </p:pic>
        <p:pic>
          <p:nvPicPr>
            <p:cNvPr id="29" name="Shape 1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86032" y="2639350"/>
              <a:ext cx="785841" cy="7858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群組 116"/>
          <p:cNvGrpSpPr/>
          <p:nvPr/>
        </p:nvGrpSpPr>
        <p:grpSpPr>
          <a:xfrm>
            <a:off x="8001024" y="1571618"/>
            <a:ext cx="714380" cy="714380"/>
            <a:chOff x="6572264" y="2714626"/>
            <a:chExt cx="571504" cy="571504"/>
          </a:xfrm>
        </p:grpSpPr>
        <p:grpSp>
          <p:nvGrpSpPr>
            <p:cNvPr id="118" name="群組 169"/>
            <p:cNvGrpSpPr/>
            <p:nvPr/>
          </p:nvGrpSpPr>
          <p:grpSpPr>
            <a:xfrm>
              <a:off x="6572264" y="2714626"/>
              <a:ext cx="571504" cy="571504"/>
              <a:chOff x="3814774" y="3713892"/>
              <a:chExt cx="800100" cy="800100"/>
            </a:xfrm>
          </p:grpSpPr>
          <p:grpSp>
            <p:nvGrpSpPr>
              <p:cNvPr id="120" name="Shape 374"/>
              <p:cNvGrpSpPr/>
              <p:nvPr/>
            </p:nvGrpSpPr>
            <p:grpSpPr>
              <a:xfrm>
                <a:off x="3814774" y="3713892"/>
                <a:ext cx="800100" cy="800100"/>
                <a:chOff x="6208525" y="2491100"/>
                <a:chExt cx="800100" cy="800100"/>
              </a:xfrm>
            </p:grpSpPr>
            <p:sp>
              <p:nvSpPr>
                <p:cNvPr id="124" name="Shape 375"/>
                <p:cNvSpPr/>
                <p:nvPr/>
              </p:nvSpPr>
              <p:spPr>
                <a:xfrm>
                  <a:off x="6208525" y="2491100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25" name="Shape 376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6456175" y="27387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1" name="群組 119"/>
              <p:cNvGrpSpPr/>
              <p:nvPr/>
            </p:nvGrpSpPr>
            <p:grpSpPr>
              <a:xfrm>
                <a:off x="3854655" y="3761214"/>
                <a:ext cx="711185" cy="711185"/>
                <a:chOff x="3854655" y="3761214"/>
                <a:chExt cx="711185" cy="711185"/>
              </a:xfrm>
            </p:grpSpPr>
            <p:sp>
              <p:nvSpPr>
                <p:cNvPr id="122" name="Shape 715"/>
                <p:cNvSpPr/>
                <p:nvPr/>
              </p:nvSpPr>
              <p:spPr>
                <a:xfrm>
                  <a:off x="3854655" y="376121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Shape 716"/>
                <p:cNvSpPr/>
                <p:nvPr/>
              </p:nvSpPr>
              <p:spPr>
                <a:xfrm>
                  <a:off x="3916222" y="3822780"/>
                  <a:ext cx="588052" cy="588052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19" name="Shape 38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96000" y="2844000"/>
              <a:ext cx="285752" cy="285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Shape 611"/>
          <p:cNvSpPr txBox="1"/>
          <p:nvPr/>
        </p:nvSpPr>
        <p:spPr>
          <a:xfrm>
            <a:off x="575966" y="4500576"/>
            <a:ext cx="4496100" cy="32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*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Optional </a:t>
            </a:r>
            <a:r>
              <a:rPr 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USB 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b</a:t>
            </a:r>
            <a:r>
              <a:rPr 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luetooth 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</a:t>
            </a:r>
            <a:r>
              <a:rPr 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ongle</a:t>
            </a:r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required.</a:t>
            </a:r>
            <a:endParaRPr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127" name="Shape 580"/>
          <p:cNvSpPr txBox="1"/>
          <p:nvPr/>
        </p:nvSpPr>
        <p:spPr>
          <a:xfrm>
            <a:off x="571472" y="3714758"/>
            <a:ext cx="1353942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5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*Bluetooth</a:t>
            </a:r>
            <a:endParaRPr sz="15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8" name="Shape 588"/>
          <p:cNvSpPr txBox="1"/>
          <p:nvPr/>
        </p:nvSpPr>
        <p:spPr>
          <a:xfrm>
            <a:off x="629042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Audio Line Out</a:t>
            </a:r>
            <a:endParaRPr sz="15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9" name="Shape 593"/>
          <p:cNvSpPr txBox="1"/>
          <p:nvPr/>
        </p:nvSpPr>
        <p:spPr>
          <a:xfrm>
            <a:off x="7058462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5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HDMI</a:t>
            </a:r>
            <a:endParaRPr sz="15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0" name="Shape 593"/>
          <p:cNvSpPr txBox="1"/>
          <p:nvPr/>
        </p:nvSpPr>
        <p:spPr>
          <a:xfrm>
            <a:off x="7858148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HD Player</a:t>
            </a:r>
            <a:endParaRPr sz="15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1" name="Shape 593"/>
          <p:cNvSpPr txBox="1"/>
          <p:nvPr/>
        </p:nvSpPr>
        <p:spPr>
          <a:xfrm>
            <a:off x="7000892" y="3695824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5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USB DAC</a:t>
            </a:r>
            <a:endParaRPr sz="15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DSD Audio </a:t>
            </a:r>
            <a:r>
              <a:rPr lang="en-US" altLang="zh-TW" sz="4200" b="1" dirty="0" err="1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Passthrough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9" name="Shape 621"/>
          <p:cNvSpPr/>
          <p:nvPr/>
        </p:nvSpPr>
        <p:spPr>
          <a:xfrm>
            <a:off x="4500562" y="1643056"/>
            <a:ext cx="795600" cy="790500"/>
          </a:xfrm>
          <a:prstGeom prst="mathPlus">
            <a:avLst>
              <a:gd name="adj1" fmla="val 2352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Shape 6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926423" y="1410912"/>
            <a:ext cx="1288783" cy="9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488" y="3643320"/>
            <a:ext cx="1379025" cy="12813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6" name="Shape 6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48" y="3001706"/>
            <a:ext cx="1444750" cy="21343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5" name="Shape 553"/>
          <p:cNvSpPr/>
          <p:nvPr/>
        </p:nvSpPr>
        <p:spPr>
          <a:xfrm rot="19394377">
            <a:off x="1721113" y="4224381"/>
            <a:ext cx="1386004" cy="482700"/>
          </a:xfrm>
          <a:prstGeom prst="notchedRightArrow">
            <a:avLst>
              <a:gd name="adj1" fmla="val 37303"/>
              <a:gd name="adj2" fmla="val 66468"/>
            </a:avLst>
          </a:prstGeom>
          <a:solidFill>
            <a:schemeClr val="bg1"/>
          </a:solidFill>
          <a:ln>
            <a:solidFill>
              <a:srgbClr val="E62949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414"/>
          <p:cNvSpPr/>
          <p:nvPr/>
        </p:nvSpPr>
        <p:spPr>
          <a:xfrm>
            <a:off x="1357290" y="2428874"/>
            <a:ext cx="235745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1357290" y="2428874"/>
            <a:ext cx="235745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Silent &amp; 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fanless</a:t>
            </a:r>
            <a:r>
              <a:rPr lang="en-US" altLang="zh-TW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NAS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28" name="Shape 620"/>
          <p:cNvPicPr preferRelativeResize="0"/>
          <p:nvPr/>
        </p:nvPicPr>
        <p:blipFill rotWithShape="1">
          <a:blip r:embed="rId6">
            <a:alphaModFix/>
          </a:blip>
          <a:srcRect t="31149" b="27112"/>
          <a:stretch/>
        </p:blipFill>
        <p:spPr>
          <a:xfrm>
            <a:off x="1071538" y="1643056"/>
            <a:ext cx="3029900" cy="7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14"/>
          <p:cNvSpPr/>
          <p:nvPr/>
        </p:nvSpPr>
        <p:spPr>
          <a:xfrm>
            <a:off x="5500694" y="2428874"/>
            <a:ext cx="271464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14"/>
          <p:cNvSpPr txBox="1"/>
          <p:nvPr/>
        </p:nvSpPr>
        <p:spPr>
          <a:xfrm>
            <a:off x="5500694" y="2428874"/>
            <a:ext cx="2714644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USB DAC - </a:t>
            </a:r>
            <a:r>
              <a:rPr lang="en-US" sz="18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iFi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nano</a:t>
            </a: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iDSD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45" name="平行四邊形 44"/>
          <p:cNvSpPr/>
          <p:nvPr/>
        </p:nvSpPr>
        <p:spPr>
          <a:xfrm>
            <a:off x="2285984" y="3071816"/>
            <a:ext cx="3714776" cy="438151"/>
          </a:xfrm>
          <a:prstGeom prst="parallelogram">
            <a:avLst>
              <a:gd name="adj" fmla="val 55727"/>
            </a:avLst>
          </a:prstGeom>
          <a:solidFill>
            <a:srgbClr val="CC6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623"/>
          <p:cNvSpPr txBox="1"/>
          <p:nvPr/>
        </p:nvSpPr>
        <p:spPr>
          <a:xfrm>
            <a:off x="2428860" y="3071816"/>
            <a:ext cx="3424023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DSD </a:t>
            </a: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Audio </a:t>
            </a:r>
            <a:r>
              <a:rPr lang="en-US" altLang="zh-TW" sz="2300" b="1" dirty="0" err="1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Passthrough</a:t>
            </a:r>
            <a:endParaRPr sz="23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Mobile App - </a:t>
            </a:r>
            <a:r>
              <a:rPr lang="en-US" altLang="zh-TW" sz="4200" b="1" dirty="0" err="1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Qmusic</a:t>
            </a: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8" name="Shape 414"/>
          <p:cNvSpPr/>
          <p:nvPr/>
        </p:nvSpPr>
        <p:spPr>
          <a:xfrm>
            <a:off x="1000100" y="1500180"/>
            <a:ext cx="7500990" cy="78581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1214414" y="1500180"/>
            <a:ext cx="707236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17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Play your collections stored on NAS through mobile device. You do not need to store music on mobile devices where storage space is relatively limited. </a:t>
            </a:r>
            <a:endParaRPr lang="en-US" sz="17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642910" y="2500312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Shape 652"/>
          <p:cNvSpPr txBox="1"/>
          <p:nvPr/>
        </p:nvSpPr>
        <p:spPr>
          <a:xfrm>
            <a:off x="903786" y="2500312"/>
            <a:ext cx="323958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sv-SE" altLang="zh-TW" sz="165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Android / iOS supported</a:t>
            </a:r>
            <a:endParaRPr sz="16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571472" y="4214824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平行四邊形 38"/>
          <p:cNvSpPr/>
          <p:nvPr/>
        </p:nvSpPr>
        <p:spPr>
          <a:xfrm>
            <a:off x="571472" y="3643320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平行四邊形 39"/>
          <p:cNvSpPr/>
          <p:nvPr/>
        </p:nvSpPr>
        <p:spPr>
          <a:xfrm>
            <a:off x="642910" y="3061544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653"/>
          <p:cNvSpPr txBox="1"/>
          <p:nvPr/>
        </p:nvSpPr>
        <p:spPr>
          <a:xfrm>
            <a:off x="874783" y="3071816"/>
            <a:ext cx="3268589" cy="43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5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</a:t>
            </a:r>
            <a:r>
              <a:rPr lang="zh-TW" sz="16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Station</a:t>
            </a:r>
            <a:r>
              <a:rPr lang="en-US" altLang="zh-TW" sz="16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media database</a:t>
            </a:r>
            <a:endParaRPr sz="16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3" name="Shape 654"/>
          <p:cNvSpPr txBox="1"/>
          <p:nvPr/>
        </p:nvSpPr>
        <p:spPr>
          <a:xfrm>
            <a:off x="571472" y="4214824"/>
            <a:ext cx="2503387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Multi-zone Streaming</a:t>
            </a:r>
            <a:endParaRPr sz="16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4" name="Shape 655"/>
          <p:cNvSpPr txBox="1"/>
          <p:nvPr/>
        </p:nvSpPr>
        <p:spPr>
          <a:xfrm>
            <a:off x="703696" y="3643320"/>
            <a:ext cx="3296800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Download music, offline playback</a:t>
            </a:r>
            <a:endParaRPr sz="16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23" name="Shape 6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6182" y="2331704"/>
            <a:ext cx="1482202" cy="2539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Shape 646"/>
          <p:cNvGrpSpPr/>
          <p:nvPr/>
        </p:nvGrpSpPr>
        <p:grpSpPr>
          <a:xfrm>
            <a:off x="5405769" y="2620556"/>
            <a:ext cx="3034232" cy="2151165"/>
            <a:chOff x="3324225" y="2007875"/>
            <a:chExt cx="3802125" cy="2695575"/>
          </a:xfrm>
        </p:grpSpPr>
        <p:pic>
          <p:nvPicPr>
            <p:cNvPr id="21" name="Shape 6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24225" y="2007875"/>
              <a:ext cx="3802125" cy="2695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64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38550" y="2160275"/>
              <a:ext cx="3149373" cy="2362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40660" y="2643188"/>
            <a:ext cx="1031406" cy="190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Shape 6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7325" y="4185976"/>
            <a:ext cx="638518" cy="63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Random recommendations on homepage</a:t>
            </a:r>
            <a:r>
              <a:rPr lang="zh-TW" altLang="en-US" sz="4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sz="4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2786050" y="1500180"/>
            <a:ext cx="2928958" cy="1428760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/>
          </a:p>
        </p:txBody>
      </p:sp>
      <p:pic>
        <p:nvPicPr>
          <p:cNvPr id="43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357304"/>
            <a:ext cx="2857520" cy="3552037"/>
          </a:xfrm>
          <a:prstGeom prst="rect">
            <a:avLst/>
          </a:prstGeom>
          <a:noFill/>
        </p:spPr>
      </p:pic>
      <p:sp>
        <p:nvSpPr>
          <p:cNvPr id="45" name="Shape 414"/>
          <p:cNvSpPr/>
          <p:nvPr/>
        </p:nvSpPr>
        <p:spPr>
          <a:xfrm>
            <a:off x="7643834" y="2214560"/>
            <a:ext cx="1357322" cy="1071570"/>
          </a:xfrm>
          <a:prstGeom prst="round2DiagRect">
            <a:avLst>
              <a:gd name="adj1" fmla="val 19259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665"/>
          <p:cNvSpPr/>
          <p:nvPr/>
        </p:nvSpPr>
        <p:spPr>
          <a:xfrm>
            <a:off x="6286513" y="1397420"/>
            <a:ext cx="1714512" cy="3400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DS Audio</a:t>
            </a:r>
            <a:endParaRPr sz="22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786710" y="2285998"/>
            <a:ext cx="1285884" cy="94641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altLang="zh-TW" sz="18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Need to pin by yourself </a:t>
            </a:r>
            <a:endParaRPr lang="zh-TW" altLang="en-US" sz="18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286116" y="1647291"/>
            <a:ext cx="2143140" cy="11695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sz="1750" b="1" kern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Display randomly-selected albums and artists to let you quickly play music</a:t>
            </a:r>
            <a:endParaRPr lang="en-US" sz="175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平行四邊形 47"/>
          <p:cNvSpPr/>
          <p:nvPr/>
        </p:nvSpPr>
        <p:spPr>
          <a:xfrm>
            <a:off x="2857488" y="3357568"/>
            <a:ext cx="2571768" cy="1285884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3428992" y="3551975"/>
            <a:ext cx="171451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75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Four items for you to quickly play songs</a:t>
            </a:r>
            <a:endParaRPr lang="zh-TW" altLang="en-US" sz="175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8" name="圖片 17" descr="IMG_03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1357304"/>
            <a:ext cx="2008190" cy="35719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hape 662"/>
          <p:cNvSpPr/>
          <p:nvPr/>
        </p:nvSpPr>
        <p:spPr>
          <a:xfrm>
            <a:off x="642910" y="1928808"/>
            <a:ext cx="2372021" cy="199711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662"/>
          <p:cNvSpPr/>
          <p:nvPr/>
        </p:nvSpPr>
        <p:spPr>
          <a:xfrm>
            <a:off x="642910" y="4000511"/>
            <a:ext cx="2372021" cy="57150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圖片 20" descr="IMG_03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1857370"/>
            <a:ext cx="1643074" cy="29224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Browse music as you want it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8" name="Shape 414"/>
          <p:cNvSpPr/>
          <p:nvPr/>
        </p:nvSpPr>
        <p:spPr>
          <a:xfrm>
            <a:off x="3357553" y="1239170"/>
            <a:ext cx="4429157" cy="618200"/>
          </a:xfrm>
          <a:prstGeom prst="round2DiagRect">
            <a:avLst>
              <a:gd name="adj1" fmla="val 45583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3357554" y="1214428"/>
            <a:ext cx="4429156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Different types to browse from:</a:t>
            </a:r>
            <a:endParaRPr lang="zh-TW" altLang="en-US" sz="20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rPr>
              <a:t>Song, Artist, Album, Genre, Folder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2" name="圖片 11" descr="IMG_03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1928808"/>
            <a:ext cx="1686879" cy="30003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3" name="圖片 12" descr="IMG_03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928808"/>
            <a:ext cx="1714512" cy="30495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4" name="圖片 13" descr="IMG_03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6" y="1928808"/>
            <a:ext cx="1686879" cy="30003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15" name="圖片 14" descr="IMG_03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662" y="1214446"/>
            <a:ext cx="2168835" cy="385763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hape 662"/>
          <p:cNvSpPr/>
          <p:nvPr/>
        </p:nvSpPr>
        <p:spPr>
          <a:xfrm>
            <a:off x="928661" y="2071683"/>
            <a:ext cx="1857389" cy="100013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662"/>
          <p:cNvSpPr/>
          <p:nvPr/>
        </p:nvSpPr>
        <p:spPr>
          <a:xfrm>
            <a:off x="928662" y="3357569"/>
            <a:ext cx="1857389" cy="21431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Manage Playlist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9" name="圖片 8" descr="IMG_0336.PNG"/>
          <p:cNvPicPr>
            <a:picLocks noChangeAspect="1"/>
          </p:cNvPicPr>
          <p:nvPr/>
        </p:nvPicPr>
        <p:blipFill>
          <a:blip r:embed="rId3"/>
          <a:srcRect b="29235"/>
          <a:stretch>
            <a:fillRect/>
          </a:stretch>
        </p:blipFill>
        <p:spPr>
          <a:xfrm>
            <a:off x="1643042" y="2071684"/>
            <a:ext cx="2383768" cy="300039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IMG_0337.PNG"/>
          <p:cNvPicPr>
            <a:picLocks noChangeAspect="1"/>
          </p:cNvPicPr>
          <p:nvPr/>
        </p:nvPicPr>
        <p:blipFill>
          <a:blip r:embed="rId4"/>
          <a:srcRect r="-1286" b="16666"/>
          <a:stretch>
            <a:fillRect/>
          </a:stretch>
        </p:blipFill>
        <p:spPr>
          <a:xfrm>
            <a:off x="4572000" y="2000246"/>
            <a:ext cx="2143140" cy="313628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平行四邊形 36"/>
          <p:cNvSpPr/>
          <p:nvPr/>
        </p:nvSpPr>
        <p:spPr>
          <a:xfrm>
            <a:off x="1071538" y="1357304"/>
            <a:ext cx="6929486" cy="714380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矩形 46"/>
          <p:cNvSpPr/>
          <p:nvPr/>
        </p:nvSpPr>
        <p:spPr>
          <a:xfrm>
            <a:off x="1571604" y="1357304"/>
            <a:ext cx="5929354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Besides managing playlists created in Music Station, you also can create playlists in </a:t>
            </a:r>
            <a:r>
              <a:rPr lang="en-US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Qmusic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Search 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1285852" y="2457392"/>
            <a:ext cx="3500462" cy="50006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1428728" y="2500312"/>
            <a:ext cx="3214710" cy="4462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Type keyword to search </a:t>
            </a:r>
            <a:endParaRPr lang="zh-TW" altLang="en-US" sz="23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81128" y="3028896"/>
            <a:ext cx="34195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All, Artist, Album, Name</a:t>
            </a:r>
            <a:endParaRPr lang="zh-TW" altLang="en-US" sz="21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8" name="圖片 7" descr="IMG_03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285866"/>
            <a:ext cx="2088517" cy="371477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Now Playing list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428596" y="2457392"/>
            <a:ext cx="3571900" cy="50006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642910" y="2498053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Provides many settings</a:t>
            </a:r>
            <a:r>
              <a: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：</a:t>
            </a:r>
          </a:p>
        </p:txBody>
      </p:sp>
      <p:sp>
        <p:nvSpPr>
          <p:cNvPr id="11" name="矩形 10"/>
          <p:cNvSpPr/>
          <p:nvPr/>
        </p:nvSpPr>
        <p:spPr>
          <a:xfrm>
            <a:off x="755576" y="3000378"/>
            <a:ext cx="238766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Edit</a:t>
            </a:r>
            <a:endParaRPr lang="zh-TW" altLang="en-US" sz="19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lvl="0">
              <a:buFont typeface="Arial" pitchFamily="34" charset="0"/>
              <a:buChar char="•"/>
            </a:pPr>
            <a:r>
              <a:rPr lang="zh-TW" altLang="en-US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Multi-zone</a:t>
            </a:r>
            <a:endParaRPr lang="zh-TW" altLang="en-US" sz="19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lvl="0">
              <a:buFont typeface="Arial" pitchFamily="34" charset="0"/>
              <a:buChar char="•"/>
            </a:pPr>
            <a:r>
              <a:rPr lang="zh-TW" altLang="en-US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19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Playback control</a:t>
            </a:r>
            <a:endParaRPr lang="zh-TW" altLang="en-US" sz="19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24" name="圖片 23" descr="IMG_03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1714494"/>
            <a:ext cx="1807361" cy="321469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IMG_03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7" y="1714494"/>
            <a:ext cx="1785949" cy="317660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Shape 692"/>
          <p:cNvSpPr/>
          <p:nvPr/>
        </p:nvSpPr>
        <p:spPr>
          <a:xfrm>
            <a:off x="5429256" y="4643452"/>
            <a:ext cx="1798472" cy="28575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692"/>
          <p:cNvSpPr/>
          <p:nvPr/>
        </p:nvSpPr>
        <p:spPr>
          <a:xfrm>
            <a:off x="6929454" y="2000246"/>
            <a:ext cx="357190" cy="171451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692"/>
          <p:cNvSpPr/>
          <p:nvPr/>
        </p:nvSpPr>
        <p:spPr>
          <a:xfrm>
            <a:off x="4716000" y="1785932"/>
            <a:ext cx="214314" cy="21431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692"/>
          <p:cNvSpPr/>
          <p:nvPr/>
        </p:nvSpPr>
        <p:spPr>
          <a:xfrm>
            <a:off x="4429124" y="1785932"/>
            <a:ext cx="214314" cy="214314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圖案 39"/>
          <p:cNvCxnSpPr>
            <a:stCxn id="35" idx="0"/>
          </p:cNvCxnSpPr>
          <p:nvPr/>
        </p:nvCxnSpPr>
        <p:spPr>
          <a:xfrm rot="16200000" flipV="1">
            <a:off x="4232670" y="1482320"/>
            <a:ext cx="428628" cy="17859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/>
          <p:cNvCxnSpPr/>
          <p:nvPr/>
        </p:nvCxnSpPr>
        <p:spPr>
          <a:xfrm rot="5400000">
            <a:off x="4714876" y="1571618"/>
            <a:ext cx="285752" cy="14287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93"/>
          <p:cNvSpPr txBox="1"/>
          <p:nvPr/>
        </p:nvSpPr>
        <p:spPr>
          <a:xfrm>
            <a:off x="4714876" y="1214428"/>
            <a:ext cx="1428760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Multi-zone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6" name="Shape 93"/>
          <p:cNvSpPr txBox="1"/>
          <p:nvPr/>
        </p:nvSpPr>
        <p:spPr>
          <a:xfrm>
            <a:off x="3867144" y="1214428"/>
            <a:ext cx="70485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Edit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7286644" y="2143122"/>
            <a:ext cx="21431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93"/>
          <p:cNvSpPr txBox="1"/>
          <p:nvPr/>
        </p:nvSpPr>
        <p:spPr>
          <a:xfrm>
            <a:off x="7358082" y="1785932"/>
            <a:ext cx="1428760" cy="642942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Change the order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cxnSp>
        <p:nvCxnSpPr>
          <p:cNvPr id="39" name="直線接點 38"/>
          <p:cNvCxnSpPr/>
          <p:nvPr/>
        </p:nvCxnSpPr>
        <p:spPr>
          <a:xfrm rot="5400000" flipH="1" flipV="1">
            <a:off x="6037273" y="4321187"/>
            <a:ext cx="64294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93"/>
          <p:cNvSpPr txBox="1"/>
          <p:nvPr/>
        </p:nvSpPr>
        <p:spPr>
          <a:xfrm>
            <a:off x="5929322" y="3857634"/>
            <a:ext cx="2000264" cy="57150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/>
            <a:r>
              <a:rPr lang="en-US" altLang="zh-TW" sz="15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Download or remove the song</a:t>
            </a:r>
            <a:endParaRPr lang="zh-TW" altLang="en-US" sz="15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/>
          <p:cNvSpPr/>
          <p:nvPr/>
        </p:nvSpPr>
        <p:spPr>
          <a:xfrm>
            <a:off x="2643174" y="1714494"/>
            <a:ext cx="4071966" cy="15001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7" name="Shape 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77240" y="2571751"/>
            <a:ext cx="2216152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0" y="214296"/>
            <a:ext cx="9153496" cy="11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No matter who you are, we've got it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642910" y="1857370"/>
            <a:ext cx="2747890" cy="500066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High storage potential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2071670" y="2741300"/>
            <a:ext cx="1776305" cy="687706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Cross-device playback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5534044" y="2857502"/>
            <a:ext cx="2038352" cy="500066"/>
          </a:xfrm>
          <a:prstGeom prst="rect">
            <a:avLst/>
          </a:prstGeom>
          <a:solidFill>
            <a:srgbClr val="E6AF38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on the go 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5919882" y="1857370"/>
            <a:ext cx="1938266" cy="500066"/>
          </a:xfrm>
          <a:prstGeom prst="rect">
            <a:avLst/>
          </a:prstGeom>
          <a:solidFill>
            <a:srgbClr val="274E13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Share music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2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214560"/>
            <a:ext cx="1428760" cy="1428760"/>
          </a:xfrm>
          <a:prstGeom prst="rect">
            <a:avLst/>
          </a:prstGeom>
          <a:noFill/>
        </p:spPr>
      </p:pic>
      <p:sp>
        <p:nvSpPr>
          <p:cNvPr id="13" name="Shape 92"/>
          <p:cNvSpPr txBox="1"/>
          <p:nvPr/>
        </p:nvSpPr>
        <p:spPr>
          <a:xfrm>
            <a:off x="3857620" y="1357304"/>
            <a:ext cx="1571636" cy="714380"/>
          </a:xfrm>
          <a:prstGeom prst="rect">
            <a:avLst/>
          </a:prstGeom>
          <a:solidFill>
            <a:srgbClr val="CC0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Manage music files</a:t>
            </a:r>
            <a:endParaRPr lang="en-US" sz="20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Shape 414"/>
          <p:cNvSpPr/>
          <p:nvPr/>
        </p:nvSpPr>
        <p:spPr>
          <a:xfrm>
            <a:off x="3129054" y="3857634"/>
            <a:ext cx="3500462" cy="1000132"/>
          </a:xfrm>
          <a:prstGeom prst="round2DiagRect">
            <a:avLst>
              <a:gd name="adj1" fmla="val 36750"/>
              <a:gd name="adj2" fmla="val 0"/>
            </a:avLst>
          </a:prstGeom>
          <a:solidFill>
            <a:srgbClr val="00518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2986178" y="3829100"/>
            <a:ext cx="3800400" cy="12429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</a:t>
            </a:r>
          </a:p>
          <a:p>
            <a:pPr lvl="0" algn="ctr"/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meets your needs!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6" name="Shape 6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321326" y="2571750"/>
            <a:ext cx="3107377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285720" y="2071684"/>
            <a:ext cx="8643998" cy="2857520"/>
          </a:xfrm>
          <a:prstGeom prst="roundRect">
            <a:avLst>
              <a:gd name="adj" fmla="val 7254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0" name="Shape 300"/>
          <p:cNvSpPr txBox="1"/>
          <p:nvPr/>
        </p:nvSpPr>
        <p:spPr>
          <a:xfrm>
            <a:off x="32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Download music for offline playback</a:t>
            </a:r>
            <a:r>
              <a:rPr lang="zh-TW" altLang="en-US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35" name="Shape 390"/>
          <p:cNvSpPr/>
          <p:nvPr/>
        </p:nvSpPr>
        <p:spPr>
          <a:xfrm>
            <a:off x="571472" y="2571750"/>
            <a:ext cx="5143536" cy="857256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Use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Qmusic</a:t>
            </a: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to download music from NAS and play the music!</a:t>
            </a:r>
          </a:p>
        </p:txBody>
      </p:sp>
      <p:sp>
        <p:nvSpPr>
          <p:cNvPr id="47" name="圓角矩形 46"/>
          <p:cNvSpPr/>
          <p:nvPr/>
        </p:nvSpPr>
        <p:spPr>
          <a:xfrm>
            <a:off x="5929322" y="1643056"/>
            <a:ext cx="2357454" cy="2786082"/>
          </a:xfrm>
          <a:prstGeom prst="roundRect">
            <a:avLst>
              <a:gd name="adj" fmla="val 8015"/>
            </a:avLst>
          </a:prstGeom>
          <a:solidFill>
            <a:srgbClr val="7F7F7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Shape 390"/>
          <p:cNvSpPr/>
          <p:nvPr/>
        </p:nvSpPr>
        <p:spPr>
          <a:xfrm>
            <a:off x="571472" y="3571882"/>
            <a:ext cx="5150030" cy="714380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90488"/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Settings and policy for download files</a:t>
            </a:r>
            <a:endParaRPr lang="zh-TW" altLang="en-US"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5" name="圖片 14" descr="IMG_0342.PNG"/>
          <p:cNvPicPr>
            <a:picLocks noChangeAspect="1"/>
          </p:cNvPicPr>
          <p:nvPr/>
        </p:nvPicPr>
        <p:blipFill>
          <a:blip r:embed="rId3"/>
          <a:srcRect r="1991" b="10204"/>
          <a:stretch>
            <a:fillRect/>
          </a:stretch>
        </p:blipFill>
        <p:spPr>
          <a:xfrm>
            <a:off x="6072198" y="1267345"/>
            <a:ext cx="2071702" cy="337610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hape 692"/>
          <p:cNvSpPr/>
          <p:nvPr/>
        </p:nvSpPr>
        <p:spPr>
          <a:xfrm>
            <a:off x="6000761" y="1714494"/>
            <a:ext cx="2250738" cy="104498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692"/>
          <p:cNvSpPr/>
          <p:nvPr/>
        </p:nvSpPr>
        <p:spPr>
          <a:xfrm>
            <a:off x="6000760" y="3839637"/>
            <a:ext cx="2286016" cy="73237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Stream to other devices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" name="Shape 213"/>
          <p:cNvGrpSpPr/>
          <p:nvPr/>
        </p:nvGrpSpPr>
        <p:grpSpPr>
          <a:xfrm>
            <a:off x="2500298" y="2571750"/>
            <a:ext cx="3000397" cy="1143008"/>
            <a:chOff x="1600757" y="4053783"/>
            <a:chExt cx="3000420" cy="568200"/>
          </a:xfrm>
        </p:grpSpPr>
        <p:sp>
          <p:nvSpPr>
            <p:cNvPr id="214" name="Shape 214"/>
            <p:cNvSpPr/>
            <p:nvPr/>
          </p:nvSpPr>
          <p:spPr>
            <a:xfrm>
              <a:off x="1600757" y="4053783"/>
              <a:ext cx="2950200" cy="568200"/>
            </a:xfrm>
            <a:prstGeom prst="wedgeRectCallout">
              <a:avLst>
                <a:gd name="adj1" fmla="val -67710"/>
                <a:gd name="adj2" fmla="val -21298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1655665" y="4089296"/>
              <a:ext cx="2945512" cy="48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90488" lvl="0"/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Music Station can stream music to other devices! So does 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Qmusic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Calibri" pitchFamily="34" charset="0"/>
                  <a:ea typeface="Microsoft JhengHei"/>
                  <a:cs typeface="Calibri" pitchFamily="34" charset="0"/>
                  <a:sym typeface="Microsoft JhengHei"/>
                </a:rPr>
                <a:t>!</a:t>
              </a:r>
              <a:endParaRPr lang="zh-TW" sz="1800" b="1" dirty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endParaRPr>
            </a:p>
          </p:txBody>
        </p:sp>
      </p:grpSp>
      <p:pic>
        <p:nvPicPr>
          <p:cNvPr id="15" name="Shape 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3736" y="2520000"/>
            <a:ext cx="2979504" cy="246591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圓角化對角線角落矩形 12"/>
          <p:cNvSpPr/>
          <p:nvPr/>
        </p:nvSpPr>
        <p:spPr>
          <a:xfrm>
            <a:off x="857224" y="1500180"/>
            <a:ext cx="4286280" cy="857256"/>
          </a:xfrm>
          <a:prstGeom prst="round2DiagRect">
            <a:avLst>
              <a:gd name="adj1" fmla="val 3708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301"/>
          <p:cNvSpPr txBox="1"/>
          <p:nvPr/>
        </p:nvSpPr>
        <p:spPr>
          <a:xfrm>
            <a:off x="857224" y="1512000"/>
            <a:ext cx="4214842" cy="8454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90488" lvl="0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Control contents playing on different devices in a single interface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圖片 11" descr="IMG_0343.PNG"/>
          <p:cNvPicPr>
            <a:picLocks noChangeAspect="1"/>
          </p:cNvPicPr>
          <p:nvPr/>
        </p:nvPicPr>
        <p:blipFill>
          <a:blip r:embed="rId4"/>
          <a:srcRect l="5533" t="20833" r="5533"/>
          <a:stretch>
            <a:fillRect/>
          </a:stretch>
        </p:blipFill>
        <p:spPr>
          <a:xfrm>
            <a:off x="5857884" y="1500180"/>
            <a:ext cx="2143140" cy="33932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Sleep mode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857224" y="1357304"/>
            <a:ext cx="2048353" cy="3643338"/>
            <a:chOff x="3126113" y="0"/>
            <a:chExt cx="2891773" cy="5143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圖片 14" descr="IMG_032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6113" y="0"/>
              <a:ext cx="2891773" cy="514350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9" name="Shape 771"/>
            <p:cNvSpPr/>
            <p:nvPr/>
          </p:nvSpPr>
          <p:spPr>
            <a:xfrm>
              <a:off x="3143240" y="4214824"/>
              <a:ext cx="2857520" cy="357190"/>
            </a:xfrm>
            <a:prstGeom prst="rect">
              <a:avLst/>
            </a:prstGeom>
            <a:noFill/>
            <a:ln w="2857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143240" y="3286130"/>
            <a:ext cx="2303143" cy="1571636"/>
            <a:chOff x="3143240" y="3286130"/>
            <a:chExt cx="2303143" cy="1571636"/>
          </a:xfrm>
        </p:grpSpPr>
        <p:pic>
          <p:nvPicPr>
            <p:cNvPr id="24" name="圖片 23" descr="IMG_0329.PNG"/>
            <p:cNvPicPr>
              <a:picLocks noChangeAspect="1"/>
            </p:cNvPicPr>
            <p:nvPr/>
          </p:nvPicPr>
          <p:blipFill>
            <a:blip r:embed="rId4"/>
            <a:srcRect t="61111" r="592" b="751"/>
            <a:stretch>
              <a:fillRect/>
            </a:stretch>
          </p:blipFill>
          <p:spPr>
            <a:xfrm>
              <a:off x="3143240" y="3286130"/>
              <a:ext cx="2303143" cy="1571636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Shape 771"/>
            <p:cNvSpPr/>
            <p:nvPr/>
          </p:nvSpPr>
          <p:spPr>
            <a:xfrm>
              <a:off x="3143240" y="3286130"/>
              <a:ext cx="2286016" cy="1571636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平行四邊形 11"/>
          <p:cNvSpPr/>
          <p:nvPr/>
        </p:nvSpPr>
        <p:spPr>
          <a:xfrm>
            <a:off x="3143240" y="1857370"/>
            <a:ext cx="4714908" cy="85725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500430" y="1935302"/>
            <a:ext cx="4857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Automatically stop music playback according to the time at your choice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Upcoming functions in </a:t>
            </a:r>
            <a:r>
              <a:rPr lang="en-US" altLang="zh-TW" sz="4200" b="1" dirty="0" err="1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Qmusic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8" name="Shape 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557" y="1643056"/>
            <a:ext cx="1842401" cy="3286148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圓角化對角線角落矩形 22"/>
          <p:cNvSpPr/>
          <p:nvPr/>
        </p:nvSpPr>
        <p:spPr>
          <a:xfrm>
            <a:off x="6610872" y="2714626"/>
            <a:ext cx="1857388" cy="1143008"/>
          </a:xfrm>
          <a:prstGeom prst="round2DiagRect">
            <a:avLst>
              <a:gd name="adj1" fmla="val 23349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682310" y="2808000"/>
            <a:ext cx="1747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Set multiple criteria to find the song quickly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500034" y="1214428"/>
            <a:ext cx="3071834" cy="500066"/>
            <a:chOff x="4857752" y="1337487"/>
            <a:chExt cx="2329260" cy="511841"/>
          </a:xfrm>
        </p:grpSpPr>
        <p:sp>
          <p:nvSpPr>
            <p:cNvPr id="26" name="平行四邊形 2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4" name="Shape 783"/>
          <p:cNvSpPr txBox="1"/>
          <p:nvPr/>
        </p:nvSpPr>
        <p:spPr>
          <a:xfrm>
            <a:off x="714348" y="1214428"/>
            <a:ext cx="321471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Supports Smart Playlist</a:t>
            </a:r>
            <a:endParaRPr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2857488" y="1214428"/>
            <a:ext cx="5753647" cy="500066"/>
            <a:chOff x="5021429" y="1337487"/>
            <a:chExt cx="4694476" cy="511841"/>
          </a:xfrm>
        </p:grpSpPr>
        <p:sp>
          <p:nvSpPr>
            <p:cNvPr id="29" name="平行四邊形 28"/>
            <p:cNvSpPr/>
            <p:nvPr/>
          </p:nvSpPr>
          <p:spPr>
            <a:xfrm>
              <a:off x="7034695" y="1357305"/>
              <a:ext cx="268121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6" name="Shape 786"/>
          <p:cNvSpPr txBox="1"/>
          <p:nvPr/>
        </p:nvSpPr>
        <p:spPr>
          <a:xfrm>
            <a:off x="5572132" y="1214428"/>
            <a:ext cx="3500462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Support Advanced search</a:t>
            </a:r>
            <a:endParaRPr sz="20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20" name="圖片 19" descr="^5CD9023AA45DF6714997CF808FCCAAD28CBBCFE2DFA4D31484^pimgpsh_fullsize_dist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754180"/>
            <a:ext cx="1785950" cy="3175023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22" name="圓角化對角線角落矩形 21"/>
          <p:cNvSpPr/>
          <p:nvPr/>
        </p:nvSpPr>
        <p:spPr>
          <a:xfrm>
            <a:off x="2571736" y="2714626"/>
            <a:ext cx="2143140" cy="1143008"/>
          </a:xfrm>
          <a:prstGeom prst="round2DiagRect">
            <a:avLst>
              <a:gd name="adj1" fmla="val 23349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643174" y="2808000"/>
            <a:ext cx="2143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 create, edit, and manage Smart playlist in </a:t>
            </a:r>
            <a:r>
              <a:rPr lang="en-US" sz="1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Qmusic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2357422" y="1285866"/>
            <a:ext cx="457203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844000" y="1260000"/>
            <a:ext cx="3389069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300" b="1" u="sng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Qmusic</a:t>
            </a:r>
            <a:r>
              <a:rPr lang="en-US" altLang="zh-TW" sz="4300" b="1" u="sng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Demo</a:t>
            </a:r>
            <a:endParaRPr lang="zh-TW" altLang="en-US" sz="4300" b="1" u="sng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6393728" y="1677533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2071670" y="2214560"/>
            <a:ext cx="500066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671690" y="2928940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Exclusive Features</a:t>
            </a:r>
            <a:endParaRPr lang="zh-TW" altLang="en-US" sz="2400" b="1" dirty="0" smtClean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027" name="Picture 3" descr="C:\Users\Han Tsai\Desktop\Music Station  Qmusic\女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2196683"/>
            <a:ext cx="4714908" cy="2946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500180"/>
            <a:ext cx="8501122" cy="350046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348252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sz="37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Listen to thousands of Internet radio stations</a:t>
            </a:r>
            <a:endParaRPr lang="en-US" sz="37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214282" y="1254362"/>
            <a:ext cx="5786478" cy="857256"/>
          </a:xfrm>
          <a:prstGeom prst="round2DiagRect">
            <a:avLst>
              <a:gd name="adj1" fmla="val 3708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301"/>
          <p:cNvSpPr txBox="1"/>
          <p:nvPr/>
        </p:nvSpPr>
        <p:spPr>
          <a:xfrm>
            <a:off x="357158" y="1266182"/>
            <a:ext cx="5786478" cy="11626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Built-in online radio stations allow you to listen to thousands of radio stations around the world</a:t>
            </a:r>
            <a:endParaRPr lang="en-US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5929322" y="1857370"/>
            <a:ext cx="3214678" cy="370345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/>
          </a:p>
        </p:txBody>
      </p:sp>
      <p:sp>
        <p:nvSpPr>
          <p:cNvPr id="24" name="矩形 23"/>
          <p:cNvSpPr/>
          <p:nvPr/>
        </p:nvSpPr>
        <p:spPr>
          <a:xfrm>
            <a:off x="6072198" y="1857370"/>
            <a:ext cx="307180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altLang="zh-TW" sz="18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Add Internet radio manually</a:t>
            </a:r>
            <a:endParaRPr lang="zh-TW" altLang="en-US" sz="1800" b="1" dirty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357436"/>
            <a:ext cx="4439175" cy="2557464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群組 17"/>
          <p:cNvGrpSpPr/>
          <p:nvPr/>
        </p:nvGrpSpPr>
        <p:grpSpPr>
          <a:xfrm>
            <a:off x="4929190" y="2357436"/>
            <a:ext cx="3857652" cy="2500312"/>
            <a:chOff x="1104900" y="1928808"/>
            <a:chExt cx="4444265" cy="292418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04900" y="1928808"/>
              <a:ext cx="4444265" cy="2924180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Shape 734"/>
            <p:cNvSpPr/>
            <p:nvPr/>
          </p:nvSpPr>
          <p:spPr>
            <a:xfrm>
              <a:off x="2357422" y="1928808"/>
              <a:ext cx="324600" cy="303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735"/>
            <p:cNvSpPr/>
            <p:nvPr/>
          </p:nvSpPr>
          <p:spPr>
            <a:xfrm>
              <a:off x="1571604" y="3000378"/>
              <a:ext cx="1785950" cy="285752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Alarm</a:t>
            </a:r>
            <a:r>
              <a:rPr lang="zh-TW" altLang="en-US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6000760" y="1857370"/>
            <a:ext cx="3000396" cy="857256"/>
          </a:xfrm>
          <a:prstGeom prst="parallelogram">
            <a:avLst>
              <a:gd name="adj" fmla="val 48439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357950" y="1872000"/>
            <a:ext cx="2629718" cy="800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altLang="zh-TW" sz="2300" b="1" dirty="0" smtClean="0">
                <a:solidFill>
                  <a:srgbClr val="FFFFFF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Select playlist and device</a:t>
            </a:r>
            <a:endParaRPr lang="zh-TW" altLang="en-US" sz="2300" b="1" dirty="0" smtClean="0">
              <a:solidFill>
                <a:srgbClr val="FFFFFF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80"/>
            <a:ext cx="2549598" cy="328614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群組 27"/>
          <p:cNvGrpSpPr/>
          <p:nvPr/>
        </p:nvGrpSpPr>
        <p:grpSpPr>
          <a:xfrm>
            <a:off x="3357554" y="1500206"/>
            <a:ext cx="4073849" cy="3277744"/>
            <a:chOff x="3357554" y="1500206"/>
            <a:chExt cx="4073849" cy="327774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7554" y="1500206"/>
              <a:ext cx="2571768" cy="3277744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Shape 747"/>
            <p:cNvSpPr/>
            <p:nvPr/>
          </p:nvSpPr>
          <p:spPr>
            <a:xfrm>
              <a:off x="4214810" y="3214692"/>
              <a:ext cx="273400" cy="19949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Shape 748"/>
            <p:cNvCxnSpPr/>
            <p:nvPr/>
          </p:nvCxnSpPr>
          <p:spPr>
            <a:xfrm>
              <a:off x="4500562" y="3357568"/>
              <a:ext cx="1500198" cy="1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2" name="Shape 7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00760" y="3214692"/>
              <a:ext cx="1430643" cy="597504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142844" y="1285866"/>
            <a:ext cx="8858312" cy="3786214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QNAP Music Station Advantages</a:t>
            </a:r>
            <a:endParaRPr lang="zh-TW" alt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2143108" y="1357304"/>
            <a:ext cx="3429024" cy="3571900"/>
          </a:xfrm>
          <a:prstGeom prst="round2DiagRect">
            <a:avLst>
              <a:gd name="adj1" fmla="val 13649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化對角線角落矩形 15"/>
          <p:cNvSpPr/>
          <p:nvPr/>
        </p:nvSpPr>
        <p:spPr>
          <a:xfrm>
            <a:off x="5715008" y="1357304"/>
            <a:ext cx="2857520" cy="3571900"/>
          </a:xfrm>
          <a:prstGeom prst="round2DiagRect">
            <a:avLst>
              <a:gd name="adj1" fmla="val 13649"/>
              <a:gd name="adj2" fmla="val 0"/>
            </a:avLst>
          </a:prstGeom>
          <a:solidFill>
            <a:srgbClr val="7F7F7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357158" y="2000246"/>
            <a:ext cx="8429684" cy="642942"/>
          </a:xfrm>
          <a:prstGeom prst="roundRect">
            <a:avLst/>
          </a:prstGeom>
          <a:solidFill>
            <a:schemeClr val="accent3">
              <a:alpha val="64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357158" y="3888000"/>
            <a:ext cx="8429684" cy="642942"/>
          </a:xfrm>
          <a:prstGeom prst="roundRect">
            <a:avLst/>
          </a:prstGeom>
          <a:solidFill>
            <a:schemeClr val="accent3">
              <a:alpha val="64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Shape 760"/>
          <p:cNvGraphicFramePr/>
          <p:nvPr/>
        </p:nvGraphicFramePr>
        <p:xfrm>
          <a:off x="538678" y="1357304"/>
          <a:ext cx="8105288" cy="36125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9391"/>
                <a:gridCol w="3780894"/>
                <a:gridCol w="2955003"/>
              </a:tblGrid>
              <a:tr h="595889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dirty="0"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QNAP </a:t>
                      </a:r>
                      <a:endParaRPr sz="1800"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DSM 6.2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Audio Station</a:t>
                      </a:r>
                      <a:endParaRPr sz="1500"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015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Music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search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Can set multiple criteria, and</a:t>
                      </a:r>
                      <a:r>
                        <a:rPr lang="en-US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use those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criteria to create smart playlists directly</a:t>
                      </a:r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Can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not search with multiple criteria </a:t>
                      </a:r>
                      <a:endParaRPr lang="en-US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0528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Music sharing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39750" lvl="0" indent="-1809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en-US" altLang="zh-TW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Customize settings for expiration date, password &amp; file</a:t>
                      </a:r>
                      <a:r>
                        <a:rPr lang="en-US" altLang="zh-TW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</a:t>
                      </a:r>
                      <a:r>
                        <a:rPr lang="en-US" altLang="zh-TW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download</a:t>
                      </a:r>
                      <a:endParaRPr b="1" dirty="0" smtClean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  <a:p>
                      <a:pPr marL="539750" lvl="0" indent="-1809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Multiple</a:t>
                      </a:r>
                      <a:r>
                        <a:rPr lang="en-US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ways to share links</a:t>
                      </a:r>
                      <a:endParaRPr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  <a:p>
                      <a:pPr marL="539750" lvl="0" indent="-18097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Share</a:t>
                      </a:r>
                      <a:r>
                        <a:rPr lang="en-US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d Center can efficiently manage each shared files</a:t>
                      </a:r>
                      <a:endParaRPr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lvl="0" indent="-1873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Only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settings for expiration date 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  <a:p>
                      <a:pPr marL="457200" lvl="0" indent="-1873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Only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produce shared link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  <a:p>
                      <a:pPr marL="457200" lvl="0" indent="-1873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No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central place to manage each shared link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015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Multi-zone streaming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Supported output locally</a:t>
                      </a:r>
                      <a:endParaRPr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（Audio out／HDMI）</a:t>
                      </a:r>
                      <a:endParaRPr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lvl="0" indent="-228600" algn="ctr" rtl="0">
                        <a:spcBef>
                          <a:spcPts val="0"/>
                        </a:spcBef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Hardware does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not support </a:t>
                      </a:r>
                    </a:p>
                    <a:p>
                      <a:pPr marL="228600" lvl="0" indent="-228600" algn="ctr" rtl="0">
                        <a:spcBef>
                          <a:spcPts val="0"/>
                        </a:spcBef>
                        <a:buNone/>
                      </a:pP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HDMI or Audio out</a:t>
                      </a:r>
                      <a:endParaRPr lang="en-US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2588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Music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Alarm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Supported</a:t>
                      </a:r>
                      <a:endParaRPr b="1" dirty="0">
                        <a:solidFill>
                          <a:srgbClr val="FFFF00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Not</a:t>
                      </a:r>
                      <a:r>
                        <a:rPr lang="en-US" altLang="zh-TW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Microsoft JhengHei"/>
                          <a:cs typeface="Calibri" pitchFamily="34" charset="0"/>
                          <a:sym typeface="Microsoft JhengHei"/>
                        </a:rPr>
                        <a:t> Supported</a:t>
                      </a:r>
                      <a:endParaRPr b="1" dirty="0">
                        <a:solidFill>
                          <a:schemeClr val="bg1"/>
                        </a:solidFill>
                        <a:latin typeface="Calibri" pitchFamily="34" charset="0"/>
                        <a:ea typeface="Microsoft JhengHei"/>
                        <a:cs typeface="Calibri" pitchFamily="34" charset="0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28" name="群組 27"/>
          <p:cNvGrpSpPr/>
          <p:nvPr/>
        </p:nvGrpSpPr>
        <p:grpSpPr>
          <a:xfrm>
            <a:off x="4786324" y="1000114"/>
            <a:ext cx="1143011" cy="1143008"/>
            <a:chOff x="4714908" y="928676"/>
            <a:chExt cx="1428728" cy="1428728"/>
          </a:xfrm>
        </p:grpSpPr>
        <p:pic>
          <p:nvPicPr>
            <p:cNvPr id="22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714908" y="928676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27" name="矩形 26"/>
            <p:cNvSpPr/>
            <p:nvPr/>
          </p:nvSpPr>
          <p:spPr>
            <a:xfrm>
              <a:off x="4942700" y="1285858"/>
              <a:ext cx="988227" cy="654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2800" b="1" dirty="0" smtClean="0">
                  <a:solidFill>
                    <a:schemeClr val="bg1"/>
                  </a:solidFill>
                  <a:latin typeface="Calibri" pitchFamily="34" charset="0"/>
                  <a:ea typeface="微軟正黑體" pitchFamily="34" charset="-120"/>
                  <a:cs typeface="Calibri" pitchFamily="34" charset="0"/>
                </a:rPr>
                <a:t>Win</a:t>
              </a:r>
              <a:endParaRPr lang="zh-TW" altLang="en-US" sz="28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1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1643042" y="2285998"/>
            <a:ext cx="6215106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Music Station/ </a:t>
            </a:r>
            <a:r>
              <a:rPr lang="en-US" altLang="zh-TW" sz="4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Qmusic</a:t>
            </a: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altLang="zh-TW" sz="4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Your Best Choice </a:t>
            </a:r>
            <a:endParaRPr lang="en-US" altLang="zh-TW" sz="4000" b="1" dirty="0" smtClean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0" y="428610"/>
            <a:ext cx="91440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Fantastic music feast in Music Station</a:t>
            </a:r>
            <a:endParaRPr sz="4200" b="1" dirty="0"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00034" y="1428742"/>
            <a:ext cx="4000528" cy="192882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642909" y="2143122"/>
            <a:ext cx="3556069" cy="1071570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5786" y="2143122"/>
            <a:ext cx="478634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SzPts val="18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1. Supports various music formats </a:t>
            </a:r>
            <a:r>
              <a:rPr lang="en-US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 </a:t>
            </a:r>
          </a:p>
          <a:p>
            <a:pPr marL="457200" lvl="0" indent="-342900">
              <a:buSzPts val="18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2. Categorizes songs automatically according </a:t>
            </a:r>
          </a:p>
          <a:p>
            <a:pPr marL="269875" lvl="0">
              <a:buSzPts val="18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to metadata</a:t>
            </a:r>
          </a:p>
          <a:p>
            <a:pPr marL="457200" lvl="0" indent="-342900">
              <a:buSzPts val="1800"/>
            </a:pPr>
            <a:r>
              <a:rPr lang="en-US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3. Advanced search</a:t>
            </a:r>
          </a:p>
          <a:p>
            <a:pPr marL="457200" lvl="0" indent="-342900">
              <a:buSzPts val="1800"/>
            </a:pPr>
            <a:r>
              <a:rPr lang="en-US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4. Smart playlist</a:t>
            </a:r>
            <a:endParaRPr lang="zh-TW" altLang="en-US" sz="1300" b="1" dirty="0" smtClean="0">
              <a:solidFill>
                <a:srgbClr val="00206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6" name="Shape 390"/>
          <p:cNvSpPr/>
          <p:nvPr/>
        </p:nvSpPr>
        <p:spPr>
          <a:xfrm>
            <a:off x="642909" y="1571618"/>
            <a:ext cx="3556069" cy="5000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Manage files easily</a:t>
            </a:r>
            <a:endParaRPr lang="zh-TW" altLang="en-US" sz="22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714876" y="1428742"/>
            <a:ext cx="4143404" cy="192882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857751" y="2143122"/>
            <a:ext cx="3786215" cy="1071570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929190" y="2365059"/>
            <a:ext cx="4286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SzPts val="1800"/>
            </a:pPr>
            <a:r>
              <a:rPr lang="en-US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1. Set and manage shared link</a:t>
            </a:r>
          </a:p>
          <a:p>
            <a:pPr marL="457200" lvl="0" indent="-342900">
              <a:buSzPts val="18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2. Easily share music to social media websites </a:t>
            </a:r>
            <a:endParaRPr lang="en-US" sz="1300" b="1" dirty="0">
              <a:solidFill>
                <a:srgbClr val="00206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0" name="Shape 390"/>
          <p:cNvSpPr/>
          <p:nvPr/>
        </p:nvSpPr>
        <p:spPr>
          <a:xfrm>
            <a:off x="4857751" y="1571618"/>
            <a:ext cx="3857653" cy="5000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        Convenient music sharing</a:t>
            </a:r>
            <a:endParaRPr lang="zh-TW" altLang="en-US" sz="22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00034" y="3500444"/>
            <a:ext cx="8215370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42909" y="4286262"/>
            <a:ext cx="7858181" cy="571486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85852" y="4293885"/>
            <a:ext cx="59293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1. </a:t>
            </a:r>
            <a:r>
              <a:rPr lang="en-US" altLang="zh-TW" sz="1300" b="1" dirty="0" err="1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Qmusic</a:t>
            </a:r>
            <a:r>
              <a:rPr lang="zh-TW" altLang="en-US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on the go </a:t>
            </a:r>
            <a:endParaRPr lang="zh-TW" altLang="en-US" sz="1300" b="1" dirty="0" smtClean="0">
              <a:solidFill>
                <a:srgbClr val="00206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sz="1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2. Network streaming to multi-zone or local output</a:t>
            </a:r>
            <a:endParaRPr lang="zh-TW" altLang="en-US" sz="1300" b="1" dirty="0" smtClean="0">
              <a:solidFill>
                <a:srgbClr val="00206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24" name="Shape 390"/>
          <p:cNvSpPr/>
          <p:nvPr/>
        </p:nvSpPr>
        <p:spPr>
          <a:xfrm>
            <a:off x="642909" y="3643320"/>
            <a:ext cx="7786743" cy="5000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en-US" altLang="zh-TW" sz="2200" b="1" dirty="0" smtClean="0">
                <a:solidFill>
                  <a:srgbClr val="FFFF00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Verdana"/>
              </a:rPr>
              <a:t>Supports streaming to various devices or local output</a:t>
            </a:r>
            <a:endParaRPr lang="zh-TW" altLang="en-US" sz="2200" b="1" dirty="0" smtClean="0">
              <a:solidFill>
                <a:srgbClr val="FFFF00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Verdana"/>
            </a:endParaRP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229" y="1255042"/>
            <a:ext cx="814309" cy="816642"/>
          </a:xfrm>
          <a:prstGeom prst="rect">
            <a:avLst/>
          </a:prstGeom>
          <a:noFill/>
        </p:spPr>
      </p:pic>
      <p:pic>
        <p:nvPicPr>
          <p:cNvPr id="2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43438" y="1255042"/>
            <a:ext cx="814308" cy="816642"/>
          </a:xfrm>
          <a:prstGeom prst="rect">
            <a:avLst/>
          </a:prstGeom>
          <a:noFill/>
        </p:spPr>
      </p:pic>
      <p:pic>
        <p:nvPicPr>
          <p:cNvPr id="2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7230" y="3398182"/>
            <a:ext cx="814308" cy="816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1357290" y="2071684"/>
            <a:ext cx="6500858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Manage huge amount of music files with ease</a:t>
            </a:r>
            <a:endParaRPr lang="zh-TW" altLang="en-US" sz="4200" b="1" dirty="0" smtClean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43128" y="3357568"/>
            <a:ext cx="7829400" cy="11519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24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Support various music formats</a:t>
            </a:r>
          </a:p>
          <a:p>
            <a:pPr lvl="0" algn="ctr"/>
            <a:r>
              <a:rPr lang="en-US" altLang="zh-TW" sz="24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Lots of functions for you to easily manage </a:t>
            </a:r>
            <a:endParaRPr lang="zh-TW" altLang="en-US" sz="2400" b="1" dirty="0">
              <a:solidFill>
                <a:srgbClr val="FFFF00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Shape 124"/>
          <p:cNvSpPr txBox="1"/>
          <p:nvPr/>
        </p:nvSpPr>
        <p:spPr>
          <a:xfrm>
            <a:off x="-32" y="428610"/>
            <a:ext cx="9144000" cy="7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4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  <a:cs typeface="Calibri" pitchFamily="34" charset="0"/>
                <a:sym typeface="Microsoft JhengHei"/>
              </a:rPr>
              <a:t>Lots of collections, but kept in different devices?</a:t>
            </a:r>
            <a:endParaRPr sz="3400" b="1" dirty="0">
              <a:solidFill>
                <a:schemeClr val="bg1"/>
              </a:solidFill>
              <a:latin typeface="Calibri" pitchFamily="34" charset="0"/>
              <a:ea typeface="微軟正黑體" pitchFamily="34" charset="-120"/>
              <a:cs typeface="Calibri" pitchFamily="34" charset="0"/>
              <a:sym typeface="Microsoft JhengHei"/>
            </a:endParaRPr>
          </a:p>
        </p:txBody>
      </p:sp>
      <p:cxnSp>
        <p:nvCxnSpPr>
          <p:cNvPr id="125" name="Shape 125"/>
          <p:cNvCxnSpPr/>
          <p:nvPr/>
        </p:nvCxnSpPr>
        <p:spPr>
          <a:xfrm>
            <a:off x="3428992" y="3286130"/>
            <a:ext cx="928694" cy="428628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6" name="Shape 126"/>
          <p:cNvCxnSpPr/>
          <p:nvPr/>
        </p:nvCxnSpPr>
        <p:spPr>
          <a:xfrm rot="16200000" flipH="1">
            <a:off x="4429124" y="3143253"/>
            <a:ext cx="357190" cy="357190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7" name="Shape 127"/>
          <p:cNvCxnSpPr/>
          <p:nvPr/>
        </p:nvCxnSpPr>
        <p:spPr>
          <a:xfrm rot="5400000">
            <a:off x="5107785" y="3250409"/>
            <a:ext cx="357191" cy="142876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8" name="Shape 128"/>
          <p:cNvCxnSpPr/>
          <p:nvPr/>
        </p:nvCxnSpPr>
        <p:spPr>
          <a:xfrm rot="10800000" flipV="1">
            <a:off x="5715008" y="3143254"/>
            <a:ext cx="571504" cy="428628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0" name="Shape 130"/>
          <p:cNvSpPr txBox="1"/>
          <p:nvPr/>
        </p:nvSpPr>
        <p:spPr>
          <a:xfrm>
            <a:off x="395536" y="1357304"/>
            <a:ext cx="8424936" cy="7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6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No space to centrally store and manage all the collections?</a:t>
            </a:r>
            <a:endParaRPr sz="26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2345535" y="2416987"/>
            <a:ext cx="1083457" cy="1083457"/>
            <a:chOff x="1488279" y="2214560"/>
            <a:chExt cx="1083457" cy="1083457"/>
          </a:xfrm>
        </p:grpSpPr>
        <p:sp>
          <p:nvSpPr>
            <p:cNvPr id="27" name="橢圓 26"/>
            <p:cNvSpPr/>
            <p:nvPr/>
          </p:nvSpPr>
          <p:spPr>
            <a:xfrm>
              <a:off x="1488279" y="2214560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" name="Shape 131"/>
            <p:cNvGrpSpPr/>
            <p:nvPr/>
          </p:nvGrpSpPr>
          <p:grpSpPr>
            <a:xfrm>
              <a:off x="1617684" y="2428874"/>
              <a:ext cx="811176" cy="642942"/>
              <a:chOff x="1485900" y="2142710"/>
              <a:chExt cx="1097465" cy="869856"/>
            </a:xfrm>
          </p:grpSpPr>
          <p:pic>
            <p:nvPicPr>
              <p:cNvPr id="132" name="Shape 1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713513" y="2142710"/>
                <a:ext cx="869853" cy="8698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Shape 1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485900" y="2574266"/>
                <a:ext cx="438300" cy="43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" name="群組 46"/>
          <p:cNvGrpSpPr/>
          <p:nvPr/>
        </p:nvGrpSpPr>
        <p:grpSpPr>
          <a:xfrm>
            <a:off x="3500430" y="2059796"/>
            <a:ext cx="1083457" cy="1083457"/>
            <a:chOff x="2857488" y="1928808"/>
            <a:chExt cx="1083457" cy="1083457"/>
          </a:xfrm>
        </p:grpSpPr>
        <p:sp>
          <p:nvSpPr>
            <p:cNvPr id="28" name="橢圓 27"/>
            <p:cNvSpPr/>
            <p:nvPr/>
          </p:nvSpPr>
          <p:spPr>
            <a:xfrm>
              <a:off x="2857488" y="1928808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Shape 134"/>
            <p:cNvGrpSpPr/>
            <p:nvPr/>
          </p:nvGrpSpPr>
          <p:grpSpPr>
            <a:xfrm>
              <a:off x="3060000" y="2124000"/>
              <a:ext cx="754815" cy="714380"/>
              <a:chOff x="3004575" y="2054017"/>
              <a:chExt cx="896613" cy="848582"/>
            </a:xfrm>
          </p:grpSpPr>
          <p:pic>
            <p:nvPicPr>
              <p:cNvPr id="135" name="Shape 13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089330" y="2054017"/>
                <a:ext cx="811858" cy="8118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Shape 1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004575" y="2424998"/>
                <a:ext cx="477600" cy="477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4" name="群組 43"/>
          <p:cNvGrpSpPr/>
          <p:nvPr/>
        </p:nvGrpSpPr>
        <p:grpSpPr>
          <a:xfrm>
            <a:off x="4857752" y="1928807"/>
            <a:ext cx="1083457" cy="1083457"/>
            <a:chOff x="4143372" y="1857370"/>
            <a:chExt cx="1083457" cy="1083457"/>
          </a:xfrm>
        </p:grpSpPr>
        <p:sp>
          <p:nvSpPr>
            <p:cNvPr id="29" name="橢圓 28"/>
            <p:cNvSpPr/>
            <p:nvPr/>
          </p:nvSpPr>
          <p:spPr>
            <a:xfrm>
              <a:off x="4143372" y="1857370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Shape 137"/>
            <p:cNvGrpSpPr/>
            <p:nvPr/>
          </p:nvGrpSpPr>
          <p:grpSpPr>
            <a:xfrm>
              <a:off x="4320000" y="2016000"/>
              <a:ext cx="681943" cy="714379"/>
              <a:chOff x="4165350" y="1895376"/>
              <a:chExt cx="922984" cy="966885"/>
            </a:xfrm>
          </p:grpSpPr>
          <p:pic>
            <p:nvPicPr>
              <p:cNvPr id="138" name="Shape 138"/>
              <p:cNvPicPr preferRelativeResize="0"/>
              <p:nvPr/>
            </p:nvPicPr>
            <p:blipFill rotWithShape="1">
              <a:blip r:embed="rId6">
                <a:alphaModFix/>
              </a:blip>
              <a:srcRect l="17381" r="18123"/>
              <a:stretch/>
            </p:blipFill>
            <p:spPr>
              <a:xfrm>
                <a:off x="4483353" y="1895376"/>
                <a:ext cx="604981" cy="9380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Shape 13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165350" y="2388861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9" name="群組 38"/>
          <p:cNvGrpSpPr/>
          <p:nvPr/>
        </p:nvGrpSpPr>
        <p:grpSpPr>
          <a:xfrm>
            <a:off x="6274625" y="2202673"/>
            <a:ext cx="1083457" cy="1083457"/>
            <a:chOff x="5500694" y="2143122"/>
            <a:chExt cx="1083457" cy="1083457"/>
          </a:xfrm>
        </p:grpSpPr>
        <p:sp>
          <p:nvSpPr>
            <p:cNvPr id="32" name="橢圓 31"/>
            <p:cNvSpPr/>
            <p:nvPr/>
          </p:nvSpPr>
          <p:spPr>
            <a:xfrm>
              <a:off x="5500694" y="2143122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Shape 1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88000" y="2304000"/>
              <a:ext cx="705140" cy="705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C:\Users\Han Tsai\Desktop\Music Station  Qmusic\未命名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3592381"/>
            <a:ext cx="1285884" cy="1336823"/>
          </a:xfrm>
          <a:prstGeom prst="rect">
            <a:avLst/>
          </a:prstGeom>
          <a:noFill/>
        </p:spPr>
      </p:pic>
      <p:pic>
        <p:nvPicPr>
          <p:cNvPr id="123" name="Shape 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7884" y="4071948"/>
            <a:ext cx="78584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圓角化對角線角落矩形 34"/>
          <p:cNvSpPr/>
          <p:nvPr/>
        </p:nvSpPr>
        <p:spPr>
          <a:xfrm>
            <a:off x="714348" y="3714758"/>
            <a:ext cx="3357586" cy="11430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Shape 129"/>
          <p:cNvSpPr txBox="1"/>
          <p:nvPr/>
        </p:nvSpPr>
        <p:spPr>
          <a:xfrm>
            <a:off x="1044000" y="3672000"/>
            <a:ext cx="3143272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Store on </a:t>
            </a:r>
            <a:r>
              <a:rPr 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QNAP </a:t>
            </a: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N</a:t>
            </a:r>
            <a:r>
              <a:rPr 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AS</a:t>
            </a: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! </a:t>
            </a:r>
            <a:r>
              <a:rPr lang="zh-TW" sz="2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</a:t>
            </a:r>
            <a:r>
              <a:rPr lang="en-US" altLang="zh-TW" sz="2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S</a:t>
            </a:r>
            <a:r>
              <a:rPr lang="zh-TW" sz="2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tation</a:t>
            </a:r>
            <a:r>
              <a:rPr lang="en-US" altLang="zh-TW" sz="2300" b="1" dirty="0" smtClean="0">
                <a:solidFill>
                  <a:srgbClr val="00206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23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solves your problems!</a:t>
            </a:r>
            <a:endParaRPr sz="23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Physically small, but large in capacity</a:t>
            </a:r>
            <a:endParaRPr lang="en-US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3254"/>
            <a:ext cx="5595114" cy="2000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-1500230" y="1214428"/>
            <a:ext cx="5357850" cy="1071570"/>
            <a:chOff x="4857752" y="1337487"/>
            <a:chExt cx="2329260" cy="511841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1" name="Shape 111"/>
          <p:cNvSpPr txBox="1"/>
          <p:nvPr/>
        </p:nvSpPr>
        <p:spPr>
          <a:xfrm>
            <a:off x="214282" y="1266898"/>
            <a:ext cx="3143272" cy="101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23813">
              <a:buSzPts val="1800"/>
            </a:pPr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By using high-capacity hard drives, terabytes of storage is available for music!</a:t>
            </a:r>
            <a:endParaRPr lang="zh-TW" sz="17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500430" y="1214428"/>
            <a:ext cx="6429420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4" name="Shape 114"/>
          <p:cNvSpPr txBox="1"/>
          <p:nvPr/>
        </p:nvSpPr>
        <p:spPr>
          <a:xfrm>
            <a:off x="3857620" y="1428742"/>
            <a:ext cx="5429288" cy="101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>
              <a:buSzPts val="1800"/>
            </a:pPr>
            <a:r>
              <a:rPr lang="en-US" altLang="zh-TW" sz="17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supports some common music formats :</a:t>
            </a:r>
          </a:p>
          <a:p>
            <a:pPr marL="90488" lvl="0">
              <a:buSzPts val="1800"/>
            </a:pPr>
            <a:r>
              <a:rPr lang="en-US" altLang="zh-TW" sz="17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MP3, FLAC, APE, M4A, DSD …etc</a:t>
            </a:r>
            <a:r>
              <a:rPr lang="zh-TW" altLang="en-US" sz="17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endParaRPr sz="17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7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15" name="圓角矩形圖說文字 14"/>
          <p:cNvSpPr/>
          <p:nvPr/>
        </p:nvSpPr>
        <p:spPr>
          <a:xfrm flipH="1">
            <a:off x="285720" y="2500312"/>
            <a:ext cx="6929486" cy="500066"/>
          </a:xfrm>
          <a:prstGeom prst="wedgeRoundRectCallout">
            <a:avLst>
              <a:gd name="adj1" fmla="val -54034"/>
              <a:gd name="adj2" fmla="val -9845"/>
              <a:gd name="adj3" fmla="val 16667"/>
            </a:avLst>
          </a:prstGeom>
          <a:ln w="317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21972" y="2571750"/>
            <a:ext cx="689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It won’t be a problem to store and listen to thousands of lossless files!</a:t>
            </a:r>
            <a:endParaRPr lang="en-US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Shape 62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6072198" y="2143122"/>
            <a:ext cx="3625277" cy="300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32"/>
          <p:cNvSpPr/>
          <p:nvPr/>
        </p:nvSpPr>
        <p:spPr>
          <a:xfrm>
            <a:off x="500034" y="2714626"/>
            <a:ext cx="8715436" cy="1857388"/>
          </a:xfrm>
          <a:prstGeom prst="roundRect">
            <a:avLst>
              <a:gd name="adj" fmla="val 4004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Categorizes songs automatically</a:t>
            </a:r>
            <a:endParaRPr lang="zh-TW" sz="42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sp>
        <p:nvSpPr>
          <p:cNvPr id="8" name="圓角化對角線角落矩形 7"/>
          <p:cNvSpPr/>
          <p:nvPr/>
        </p:nvSpPr>
        <p:spPr>
          <a:xfrm>
            <a:off x="1214414" y="1285866"/>
            <a:ext cx="6357982" cy="714380"/>
          </a:xfrm>
          <a:prstGeom prst="round2DiagRect">
            <a:avLst>
              <a:gd name="adj1" fmla="val 41791"/>
              <a:gd name="adj2" fmla="val 0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Shape 127"/>
          <p:cNvSpPr txBox="1"/>
          <p:nvPr/>
        </p:nvSpPr>
        <p:spPr>
          <a:xfrm>
            <a:off x="160866" y="1214428"/>
            <a:ext cx="8483100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algn="ctr">
              <a:buSzPts val="2000"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Upload music through File Station or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 </a:t>
            </a:r>
            <a:r>
              <a:rPr lang="en-US" altLang="zh-TW" sz="2100" b="1" dirty="0" smtClean="0">
                <a:solidFill>
                  <a:srgbClr val="FFFF00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.</a:t>
            </a:r>
          </a:p>
          <a:p>
            <a:pPr marL="457200" lvl="0" indent="-355600" algn="ctr">
              <a:buSzPts val="2000"/>
            </a:pPr>
            <a:r>
              <a:rPr lang="en-US" altLang="zh-TW" sz="2100" b="1" dirty="0" smtClean="0">
                <a:solidFill>
                  <a:schemeClr val="bg1"/>
                </a:solidFill>
                <a:latin typeface="Calibri" pitchFamily="34" charset="0"/>
                <a:ea typeface="Microsoft JhengHei"/>
                <a:cs typeface="Calibri" pitchFamily="34" charset="0"/>
                <a:sym typeface="Microsoft JhengHei"/>
              </a:rPr>
              <a:t>Music Station will categorize songs by their ID3 Tag.</a:t>
            </a:r>
            <a:endParaRPr sz="2100" b="1" dirty="0">
              <a:solidFill>
                <a:schemeClr val="bg1"/>
              </a:solidFill>
              <a:latin typeface="Calibri" pitchFamily="34" charset="0"/>
              <a:ea typeface="Microsoft JhengHei"/>
              <a:cs typeface="Calibri" pitchFamily="34" charset="0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500298" y="2143122"/>
            <a:ext cx="5842083" cy="2927760"/>
            <a:chOff x="2714612" y="2071684"/>
            <a:chExt cx="5842083" cy="292776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714612" y="2072881"/>
              <a:ext cx="5842083" cy="2926563"/>
            </a:xfrm>
            <a:prstGeom prst="rect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1" name="Shape 162"/>
            <p:cNvSpPr/>
            <p:nvPr/>
          </p:nvSpPr>
          <p:spPr>
            <a:xfrm>
              <a:off x="2786050" y="2071684"/>
              <a:ext cx="928694" cy="285752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Shape 390"/>
          <p:cNvSpPr/>
          <p:nvPr/>
        </p:nvSpPr>
        <p:spPr>
          <a:xfrm>
            <a:off x="3571868" y="2285998"/>
            <a:ext cx="4572032" cy="7858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90488" lvl="0"/>
            <a:r>
              <a:rPr lang="en-US" sz="19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Browse songs' information in columns, or choose different sorting criteria. </a:t>
            </a:r>
            <a:endParaRPr lang="en-US" sz="19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882" y="2143122"/>
            <a:ext cx="2173540" cy="285752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2007</Words>
  <Application>Microsoft Office PowerPoint</Application>
  <PresentationFormat>如螢幕大小 (16:9)</PresentationFormat>
  <Paragraphs>294</Paragraphs>
  <Slides>49</Slides>
  <Notes>49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Simple Light</vt:lpstr>
      <vt:lpstr>投影片 1</vt:lpstr>
      <vt:lpstr>投影片 2</vt:lpstr>
      <vt:lpstr>投影片 3</vt:lpstr>
      <vt:lpstr>投影片 4</vt:lpstr>
      <vt:lpstr>Fantastic music feast in Music Station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325</cp:revision>
  <dcterms:modified xsi:type="dcterms:W3CDTF">2018-01-12T10:19:53Z</dcterms:modified>
</cp:coreProperties>
</file>