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88" r:id="rId4"/>
    <p:sldId id="259" r:id="rId5"/>
    <p:sldId id="289" r:id="rId6"/>
    <p:sldId id="285" r:id="rId7"/>
    <p:sldId id="291" r:id="rId8"/>
    <p:sldId id="261" r:id="rId9"/>
    <p:sldId id="263" r:id="rId10"/>
    <p:sldId id="264" r:id="rId11"/>
    <p:sldId id="265" r:id="rId12"/>
    <p:sldId id="293" r:id="rId13"/>
    <p:sldId id="267" r:id="rId14"/>
    <p:sldId id="268" r:id="rId15"/>
    <p:sldId id="296" r:id="rId16"/>
    <p:sldId id="266" r:id="rId17"/>
    <p:sldId id="270" r:id="rId18"/>
    <p:sldId id="271" r:id="rId19"/>
    <p:sldId id="297" r:id="rId20"/>
    <p:sldId id="272" r:id="rId21"/>
    <p:sldId id="299" r:id="rId22"/>
    <p:sldId id="300" r:id="rId23"/>
    <p:sldId id="286" r:id="rId24"/>
    <p:sldId id="306" r:id="rId25"/>
    <p:sldId id="342" r:id="rId26"/>
    <p:sldId id="307" r:id="rId27"/>
    <p:sldId id="308" r:id="rId28"/>
    <p:sldId id="309" r:id="rId29"/>
    <p:sldId id="334" r:id="rId30"/>
    <p:sldId id="360" r:id="rId31"/>
    <p:sldId id="317" r:id="rId32"/>
    <p:sldId id="319" r:id="rId33"/>
    <p:sldId id="335" r:id="rId34"/>
    <p:sldId id="325" r:id="rId35"/>
    <p:sldId id="354" r:id="rId36"/>
    <p:sldId id="326" r:id="rId37"/>
    <p:sldId id="355" r:id="rId38"/>
    <p:sldId id="356" r:id="rId39"/>
    <p:sldId id="357" r:id="rId40"/>
    <p:sldId id="327" r:id="rId41"/>
    <p:sldId id="328" r:id="rId42"/>
    <p:sldId id="358" r:id="rId43"/>
    <p:sldId id="359" r:id="rId44"/>
    <p:sldId id="336" r:id="rId45"/>
    <p:sldId id="337" r:id="rId46"/>
    <p:sldId id="338" r:id="rId47"/>
    <p:sldId id="339" r:id="rId48"/>
    <p:sldId id="340" r:id="rId49"/>
    <p:sldId id="287" r:id="rId5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erry Chen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7F7F7F"/>
    <a:srgbClr val="0070C0"/>
    <a:srgbClr val="E62949"/>
    <a:srgbClr val="0097A7"/>
    <a:srgbClr val="EF8600"/>
    <a:srgbClr val="F4BD2D"/>
    <a:srgbClr val="1ED4DE"/>
    <a:srgbClr val="EA8E8C"/>
    <a:srgbClr val="FFAB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3804" y="-18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-6985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音樂管理及音樂收藏的好夥伴</a:t>
            </a:r>
          </a:p>
          <a:p>
            <a:pPr marL="0" lvl="0" indent="0">
              <a:spcBef>
                <a:spcPts val="0"/>
              </a:spcBef>
              <a:buNone/>
            </a:pPr>
            <a:endParaRPr sz="105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>
                <a:solidFill>
                  <a:srgbClr val="2E2E2E"/>
                </a:solidFill>
              </a:rPr>
              <a:t>變更封面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2E2E2E"/>
                </a:solidFill>
              </a:rPr>
              <a:t>您可以用喜愛的照片替換專輯封面與演唱者照片。在工具列選擇［以圖示方式顯示項目］，右鍵點擊專輯縮圖，選擇［資訊］，再點擊專輯封面或演唱者照片即可上傳您的照片。</a:t>
            </a:r>
          </a:p>
          <a:p>
            <a:pPr marL="0" lvl="0" indent="0" rtl="0">
              <a:spcBef>
                <a:spcPts val="0"/>
              </a:spcBef>
              <a:buNone/>
            </a:pPr>
            <a:endParaRPr sz="900">
              <a:solidFill>
                <a:srgbClr val="2E2E2E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1150">
                <a:solidFill>
                  <a:srgbClr val="111111"/>
                </a:solidFill>
              </a:rPr>
              <a:t>我有大量的數位音樂收藏，其中不乏高音質 FLAC 格式的音樂檔案，不過檔案管理分類、儲存空間不足等問題始終困擾著我，跨裝置分享及播放更是一大挑戰。</a:t>
            </a:r>
          </a:p>
          <a:p>
            <a:pPr marL="0" lvl="0" indent="0">
              <a:spcBef>
                <a:spcPts val="0"/>
              </a:spcBef>
              <a:buNone/>
            </a:pPr>
            <a:endParaRPr sz="1150">
              <a:solidFill>
                <a:srgbClr val="11111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150">
              <a:solidFill>
                <a:srgbClr val="11111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>
                <a:solidFill>
                  <a:srgbClr val="2E2E2E"/>
                </a:solidFill>
              </a:rPr>
              <a:t>分享中心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2E2E2E"/>
                </a:solidFill>
              </a:rPr>
              <a:t>您能在此管理所有透過 Music Station 分享的檔案連結。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>
                <a:solidFill>
                  <a:srgbClr val="2E2E2E"/>
                </a:solidFill>
              </a:rPr>
              <a:t>分享音樂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2E2E2E"/>
                </a:solidFill>
              </a:rPr>
              <a:t>選擇歌曲或專輯後，在工具列上點擊［建立新的分享］，即透過下列三種方式分享您的音樂：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>
                <a:solidFill>
                  <a:srgbClr val="2E2E2E"/>
                </a:solidFill>
              </a:rPr>
              <a:t>電子郵件：以電子郵件分享連結。寄發電子郵件前，請先確認SMTP伺服器已正確設定。如需設定SMTP，請至［控制台］&gt;［系統］&gt;［通知設定］&gt;［電子郵件］。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>
                <a:solidFill>
                  <a:srgbClr val="2E2E2E"/>
                </a:solidFill>
              </a:rPr>
              <a:t>發佈：將連結發佈至各大社群網站。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>
                <a:solidFill>
                  <a:srgbClr val="2E2E2E"/>
                </a:solidFill>
              </a:rPr>
              <a:t>連結代碼：將建立的連結透過網路論壇或通訊軟體分享。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2E2E2E"/>
                </a:solidFill>
              </a:rPr>
              <a:t>在［分享中心］，您可以瀏覽分享檔案的歷史記錄。您也可以再次分享或播放音樂檔案。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FFFFFF"/>
                </a:solidFill>
                <a:highlight>
                  <a:srgbClr val="959788"/>
                </a:highlight>
              </a:rPr>
              <a:t>注意：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2E2E2E"/>
                </a:solidFill>
              </a:rPr>
              <a:t>［分享中心］僅能直接播放MP3檔案。如需播放其他格式的檔案，請下載並使用其他播放器。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050">
                <a:solidFill>
                  <a:srgbClr val="3C4147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無論您用任何一種方式分享您的音樂播放清單，收到連結的使用者都會連結到以下頁面。在這個頁面內，可以選擇線上播放音樂或下載到本地儲存。請注意：線上播放僅支援.mp3格式，其餘格式將只能下載至本地再進行播放。</a:t>
            </a:r>
          </a:p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>
                <a:solidFill>
                  <a:srgbClr val="2E2E2E"/>
                </a:solidFill>
              </a:rPr>
              <a:t>分享中心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2E2E2E"/>
                </a:solidFill>
              </a:rPr>
              <a:t>您能在此管理所有透過 Music Station 分享的檔案連結。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1150">
                <a:solidFill>
                  <a:srgbClr val="111111"/>
                </a:solidFill>
              </a:rPr>
              <a:t>我有大量的數位音樂收藏，其中不乏高音質 FLAC 格式的音樂檔案，不過檔案管理分類、儲存空間不足等問題始終困擾著我，跨裝置分享及播放更是一大挑戰。</a:t>
            </a:r>
          </a:p>
          <a:p>
            <a:pPr marL="0" lvl="0" indent="0">
              <a:spcBef>
                <a:spcPts val="0"/>
              </a:spcBef>
              <a:buNone/>
            </a:pPr>
            <a:endParaRPr sz="1150">
              <a:solidFill>
                <a:srgbClr val="111111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150">
              <a:solidFill>
                <a:srgbClr val="11111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>
                <a:solidFill>
                  <a:srgbClr val="2E2E2E"/>
                </a:solidFill>
              </a:rPr>
              <a:t>分享中心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2E2E2E"/>
                </a:solidFill>
              </a:rPr>
              <a:t>您能在此管理所有透過 Music Station 分享的檔案連結。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  <a:p>
            <a:pPr marL="0" lvl="0" indent="-69850" rtl="0">
              <a:lnSpc>
                <a:spcPct val="115000"/>
              </a:lnSpc>
              <a:spcBef>
                <a:spcPts val="1200"/>
              </a:spcBef>
              <a:spcAft>
                <a:spcPts val="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b="1">
                <a:solidFill>
                  <a:srgbClr val="2E2E2E"/>
                </a:solidFill>
              </a:rPr>
              <a:t>分享音樂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2E2E2E"/>
                </a:solidFill>
              </a:rPr>
              <a:t>選擇歌曲或專輯後，在工具列上點擊［建立新的分享］，即透過下列三種方式分享您的音樂：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>
                <a:solidFill>
                  <a:srgbClr val="2E2E2E"/>
                </a:solidFill>
              </a:rPr>
              <a:t>電子郵件：以電子郵件分享連結。寄發電子郵件前，請先確認SMTP伺服器已正確設定。如需設定SMTP，請至［控制台］&gt;［系統］&gt;［通知設定］&gt;［電子郵件］。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>
                <a:solidFill>
                  <a:srgbClr val="2E2E2E"/>
                </a:solidFill>
              </a:rPr>
              <a:t>發佈：將連結發佈至各大社群網站。</a:t>
            </a:r>
          </a:p>
          <a:p>
            <a:pPr marL="457200" lvl="0" indent="-285750" rtl="0">
              <a:lnSpc>
                <a:spcPct val="115000"/>
              </a:lnSpc>
              <a:spcBef>
                <a:spcPts val="0"/>
              </a:spcBef>
              <a:buClr>
                <a:srgbClr val="2E2E2E"/>
              </a:buClr>
              <a:buSzPts val="900"/>
              <a:buChar char="■"/>
            </a:pPr>
            <a:r>
              <a:rPr lang="zh-TW" sz="900">
                <a:solidFill>
                  <a:srgbClr val="2E2E2E"/>
                </a:solidFill>
              </a:rPr>
              <a:t>連結代碼：將建立的連結透過網路論壇或通訊軟體分享。</a:t>
            </a:r>
          </a:p>
          <a:p>
            <a:pPr marL="0" lvl="0" indent="-6985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2E2E2E"/>
                </a:solidFill>
              </a:rPr>
              <a:t>在［分享中心］，您可以瀏覽分享檔案的歷史記錄。您也可以再次分享或播放音樂檔案。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FFFFFF"/>
                </a:solidFill>
                <a:highlight>
                  <a:srgbClr val="959788"/>
                </a:highlight>
              </a:rPr>
              <a:t>注意：</a:t>
            </a:r>
          </a:p>
          <a:p>
            <a:pPr marL="0" lvl="0" indent="-69850" rtl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zh-TW" sz="900">
                <a:solidFill>
                  <a:srgbClr val="2E2E2E"/>
                </a:solidFill>
              </a:rPr>
              <a:t>［分享中心］僅能直接播放MP3檔案。如需播放其他格式的檔案，請下載並使用其他播放器。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5" name="Shape 3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sz="900">
              <a:solidFill>
                <a:srgbClr val="2E2E2E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900">
              <a:solidFill>
                <a:srgbClr val="2E2E2E"/>
              </a:solidFill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900">
              <a:solidFill>
                <a:srgbClr val="2E2E2E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200"/>
              <a:buNone/>
              <a:defRPr sz="5200"/>
            </a:lvl1pPr>
            <a:lvl2pPr lvl="1" algn="ctr">
              <a:spcBef>
                <a:spcPts val="0"/>
              </a:spcBef>
              <a:buSzPts val="5200"/>
              <a:buNone/>
              <a:defRPr sz="5200"/>
            </a:lvl2pPr>
            <a:lvl3pPr lvl="2" algn="ctr">
              <a:spcBef>
                <a:spcPts val="0"/>
              </a:spcBef>
              <a:buSzPts val="5200"/>
              <a:buNone/>
              <a:defRPr sz="5200"/>
            </a:lvl3pPr>
            <a:lvl4pPr lvl="3" algn="ctr">
              <a:spcBef>
                <a:spcPts val="0"/>
              </a:spcBef>
              <a:buSzPts val="5200"/>
              <a:buNone/>
              <a:defRPr sz="5200"/>
            </a:lvl4pPr>
            <a:lvl5pPr lvl="4" algn="ctr">
              <a:spcBef>
                <a:spcPts val="0"/>
              </a:spcBef>
              <a:buSzPts val="5200"/>
              <a:buNone/>
              <a:defRPr sz="5200"/>
            </a:lvl5pPr>
            <a:lvl6pPr lvl="5" algn="ctr">
              <a:spcBef>
                <a:spcPts val="0"/>
              </a:spcBef>
              <a:buSzPts val="5200"/>
              <a:buNone/>
              <a:defRPr sz="5200"/>
            </a:lvl6pPr>
            <a:lvl7pPr lvl="6" algn="ctr">
              <a:spcBef>
                <a:spcPts val="0"/>
              </a:spcBef>
              <a:buSzPts val="5200"/>
              <a:buNone/>
              <a:defRPr sz="5200"/>
            </a:lvl7pPr>
            <a:lvl8pPr lvl="7" algn="ctr">
              <a:spcBef>
                <a:spcPts val="0"/>
              </a:spcBef>
              <a:buSzPts val="5200"/>
              <a:buNone/>
              <a:defRPr sz="5200"/>
            </a:lvl8pPr>
            <a:lvl9pPr lvl="8" algn="ctr">
              <a:spcBef>
                <a:spcPts val="0"/>
              </a:spcBef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  <p:pic>
        <p:nvPicPr>
          <p:cNvPr id="6" name="圖片 5" descr="BG_6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2" y="-1"/>
            <a:ext cx="9144031" cy="51523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>
                <a:solidFill>
                  <a:schemeClr val="bg1"/>
                </a:solidFill>
              </a:defRPr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4800"/>
              <a:buNone/>
              <a:defRPr sz="4800"/>
            </a:lvl1pPr>
            <a:lvl2pPr lvl="1">
              <a:spcBef>
                <a:spcPts val="0"/>
              </a:spcBef>
              <a:buSzPts val="4800"/>
              <a:buNone/>
              <a:defRPr sz="4800"/>
            </a:lvl2pPr>
            <a:lvl3pPr lvl="2">
              <a:spcBef>
                <a:spcPts val="0"/>
              </a:spcBef>
              <a:buSzPts val="4800"/>
              <a:buNone/>
              <a:defRPr sz="4800"/>
            </a:lvl3pPr>
            <a:lvl4pPr lvl="3">
              <a:spcBef>
                <a:spcPts val="0"/>
              </a:spcBef>
              <a:buSzPts val="4800"/>
              <a:buNone/>
              <a:defRPr sz="4800"/>
            </a:lvl4pPr>
            <a:lvl5pPr lvl="4">
              <a:spcBef>
                <a:spcPts val="0"/>
              </a:spcBef>
              <a:buSzPts val="4800"/>
              <a:buNone/>
              <a:defRPr sz="4800"/>
            </a:lvl5pPr>
            <a:lvl6pPr lvl="5">
              <a:spcBef>
                <a:spcPts val="0"/>
              </a:spcBef>
              <a:buSzPts val="4800"/>
              <a:buNone/>
              <a:defRPr sz="4800"/>
            </a:lvl6pPr>
            <a:lvl7pPr lvl="6">
              <a:spcBef>
                <a:spcPts val="0"/>
              </a:spcBef>
              <a:buSzPts val="4800"/>
              <a:buNone/>
              <a:defRPr sz="4800"/>
            </a:lvl7pPr>
            <a:lvl8pPr lvl="7">
              <a:spcBef>
                <a:spcPts val="0"/>
              </a:spcBef>
              <a:buSzPts val="4800"/>
              <a:buNone/>
              <a:defRPr sz="4800"/>
            </a:lvl8pPr>
            <a:lvl9pPr lvl="8">
              <a:spcBef>
                <a:spcPts val="0"/>
              </a:spcBef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12000"/>
              <a:buNone/>
              <a:defRPr sz="12000"/>
            </a:lvl1pPr>
            <a:lvl2pPr lvl="1" algn="ctr">
              <a:spcBef>
                <a:spcPts val="0"/>
              </a:spcBef>
              <a:buSzPts val="12000"/>
              <a:buNone/>
              <a:defRPr sz="12000"/>
            </a:lvl2pPr>
            <a:lvl3pPr lvl="2" algn="ctr">
              <a:spcBef>
                <a:spcPts val="0"/>
              </a:spcBef>
              <a:buSzPts val="12000"/>
              <a:buNone/>
              <a:defRPr sz="12000"/>
            </a:lvl3pPr>
            <a:lvl4pPr lvl="3" algn="ctr">
              <a:spcBef>
                <a:spcPts val="0"/>
              </a:spcBef>
              <a:buSzPts val="12000"/>
              <a:buNone/>
              <a:defRPr sz="12000"/>
            </a:lvl4pPr>
            <a:lvl5pPr lvl="4" algn="ctr">
              <a:spcBef>
                <a:spcPts val="0"/>
              </a:spcBef>
              <a:buSzPts val="12000"/>
              <a:buNone/>
              <a:defRPr sz="12000"/>
            </a:lvl5pPr>
            <a:lvl6pPr lvl="5" algn="ctr">
              <a:spcBef>
                <a:spcPts val="0"/>
              </a:spcBef>
              <a:buSzPts val="12000"/>
              <a:buNone/>
              <a:defRPr sz="12000"/>
            </a:lvl6pPr>
            <a:lvl7pPr lvl="6" algn="ctr">
              <a:spcBef>
                <a:spcPts val="0"/>
              </a:spcBef>
              <a:buSzPts val="12000"/>
              <a:buNone/>
              <a:defRPr sz="12000"/>
            </a:lvl7pPr>
            <a:lvl8pPr lvl="7" algn="ctr">
              <a:spcBef>
                <a:spcPts val="0"/>
              </a:spcBef>
              <a:buSzPts val="12000"/>
              <a:buNone/>
              <a:defRPr sz="12000"/>
            </a:lvl8pPr>
            <a:lvl9pPr lvl="8" algn="ctr">
              <a:spcBef>
                <a:spcPts val="0"/>
              </a:spcBef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zh-TW"/>
              <a:pPr marL="0" lvl="0" indent="0">
                <a:spcBef>
                  <a:spcPts val="0"/>
                </a:spcBef>
                <a:buNone/>
              </a:pPr>
              <a:t>‹#›</a:t>
            </a:fld>
            <a:endParaRPr 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zh-TW" sz="1000">
                <a:solidFill>
                  <a:schemeClr val="dk2"/>
                </a:solidFill>
              </a:rPr>
              <a:pPr marL="0" lvl="0" indent="0" algn="r">
                <a:spcBef>
                  <a:spcPts val="0"/>
                </a:spcBef>
                <a:buNone/>
              </a:pPr>
              <a:t>‹#›</a:t>
            </a:fld>
            <a:endParaRPr lang="zh-TW" sz="1000">
              <a:solidFill>
                <a:schemeClr val="dk2"/>
              </a:solidFill>
            </a:endParaRPr>
          </a:p>
        </p:txBody>
      </p:sp>
      <p:pic>
        <p:nvPicPr>
          <p:cNvPr id="5" name="圖片 4" descr="BG_Main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3" y="0"/>
            <a:ext cx="9144033" cy="515235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16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17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17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62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7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17.png"/><Relationship Id="rId4" Type="http://schemas.openxmlformats.org/officeDocument/2006/relationships/image" Target="../media/image58.png"/><Relationship Id="rId9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214414" y="3345426"/>
            <a:ext cx="71438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</a:t>
            </a:r>
            <a:r>
              <a:rPr lang="en-US" altLang="zh-TW" sz="19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9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音樂串流全攻略，手把手教學 </a:t>
            </a:r>
            <a:r>
              <a:rPr lang="en-US" altLang="zh-TW" sz="1900" b="1" dirty="0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Music Station &amp; </a:t>
            </a:r>
            <a:r>
              <a:rPr lang="en-US" altLang="zh-TW" sz="1900" b="1" dirty="0" err="1" smtClean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Qmusic</a:t>
            </a:r>
            <a:endParaRPr lang="en-US" altLang="zh-TW" sz="1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232"/>
          <p:cNvSpPr/>
          <p:nvPr/>
        </p:nvSpPr>
        <p:spPr>
          <a:xfrm>
            <a:off x="-142908" y="3000378"/>
            <a:ext cx="9501254" cy="2000264"/>
          </a:xfrm>
          <a:prstGeom prst="roundRect">
            <a:avLst>
              <a:gd name="adj" fmla="val 4004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 txBox="1"/>
          <p:nvPr/>
        </p:nvSpPr>
        <p:spPr>
          <a:xfrm>
            <a:off x="0" y="41969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4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編輯歌曲的Metadata 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4195" y="3143442"/>
            <a:ext cx="9204211" cy="17143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3" name="Shape 14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234421" y="1744125"/>
            <a:ext cx="1906857" cy="33149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48" name="Shape 148"/>
          <p:cNvSpPr/>
          <p:nvPr/>
        </p:nvSpPr>
        <p:spPr>
          <a:xfrm>
            <a:off x="1928794" y="1428742"/>
            <a:ext cx="4200210" cy="723300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歌曲的Metadata不完整也沒關係！</a:t>
            </a:r>
          </a:p>
          <a:p>
            <a:pPr lvl="0"/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您</a:t>
            </a:r>
            <a:r>
              <a:rPr lang="zh-TW" altLang="en-US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可以</a:t>
            </a:r>
            <a:r>
              <a:rPr lang="zh-TW" sz="20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自行</a:t>
            </a:r>
            <a:r>
              <a:rPr lang="zh-TW" sz="2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編輯歌曲資訊</a:t>
            </a:r>
          </a:p>
        </p:txBody>
      </p:sp>
      <p:grpSp>
        <p:nvGrpSpPr>
          <p:cNvPr id="8" name="群組 29"/>
          <p:cNvGrpSpPr/>
          <p:nvPr/>
        </p:nvGrpSpPr>
        <p:grpSpPr>
          <a:xfrm>
            <a:off x="-571536" y="2428875"/>
            <a:ext cx="7929616" cy="438151"/>
            <a:chOff x="4884721" y="1357305"/>
            <a:chExt cx="2621411" cy="492023"/>
          </a:xfrm>
        </p:grpSpPr>
        <p:sp>
          <p:nvSpPr>
            <p:cNvPr id="9" name="平行四邊形 8"/>
            <p:cNvSpPr/>
            <p:nvPr/>
          </p:nvSpPr>
          <p:spPr>
            <a:xfrm>
              <a:off x="4884721" y="1357305"/>
              <a:ext cx="250333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286198" y="1406609"/>
              <a:ext cx="2219934" cy="4320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lvl="0" indent="-355600">
                <a:buSzPts val="2000"/>
              </a:pP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針對歌曲的資訊進行編輯：右鍵→</a:t>
              </a:r>
              <a:r>
                <a:rPr lang="en-US" altLang="zh-TW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﹝</a:t>
              </a: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資訊</a:t>
              </a:r>
              <a:r>
                <a:rPr lang="en-US" altLang="zh-TW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﹞→</a:t>
              </a:r>
              <a:r>
                <a:rPr lang="zh-TW" altLang="en-US" sz="19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進行編輯</a:t>
              </a:r>
              <a:endParaRPr lang="zh-TW" altLang="en-US" sz="1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2"/>
          <p:cNvSpPr/>
          <p:nvPr/>
        </p:nvSpPr>
        <p:spPr>
          <a:xfrm>
            <a:off x="0" y="3214692"/>
            <a:ext cx="9144000" cy="1928808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圓角化對角線角落矩形 11"/>
          <p:cNvSpPr/>
          <p:nvPr/>
        </p:nvSpPr>
        <p:spPr>
          <a:xfrm>
            <a:off x="1785918" y="1285867"/>
            <a:ext cx="5857916" cy="571503"/>
          </a:xfrm>
          <a:prstGeom prst="round2DiagRect">
            <a:avLst>
              <a:gd name="adj1" fmla="val 41791"/>
              <a:gd name="adj2" fmla="val 0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3" name="Shape 153"/>
          <p:cNvSpPr txBox="1"/>
          <p:nvPr/>
        </p:nvSpPr>
        <p:spPr>
          <a:xfrm>
            <a:off x="0" y="35717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4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隨心所欲更換封面 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833446" y="1357304"/>
            <a:ext cx="7524900" cy="4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ts val="2000"/>
            </a:pP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您能夠用喜愛的照片替換</a:t>
            </a:r>
            <a:r>
              <a:rPr lang="zh-TW" sz="20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專輯封面</a:t>
            </a: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</a:t>
            </a:r>
            <a:r>
              <a:rPr lang="zh-TW" sz="20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演唱者照片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5" name="Shape 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00" y="2008668"/>
            <a:ext cx="2255173" cy="31348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56" name="Shape 156"/>
          <p:cNvSpPr/>
          <p:nvPr/>
        </p:nvSpPr>
        <p:spPr>
          <a:xfrm>
            <a:off x="329262" y="2105026"/>
            <a:ext cx="599400" cy="6096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pic>
        <p:nvPicPr>
          <p:cNvPr id="160" name="Shape 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3224" y="2008668"/>
            <a:ext cx="2167932" cy="31348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61" name="Shape 1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4249" y="3017543"/>
            <a:ext cx="4099453" cy="176598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3" name="Shape 412"/>
          <p:cNvSpPr/>
          <p:nvPr/>
        </p:nvSpPr>
        <p:spPr>
          <a:xfrm>
            <a:off x="1714480" y="2428874"/>
            <a:ext cx="1500198" cy="357190"/>
          </a:xfrm>
          <a:prstGeom prst="rightArrow">
            <a:avLst>
              <a:gd name="adj1" fmla="val 50000"/>
              <a:gd name="adj2" fmla="val 5919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412"/>
          <p:cNvSpPr/>
          <p:nvPr/>
        </p:nvSpPr>
        <p:spPr>
          <a:xfrm>
            <a:off x="5715008" y="2428874"/>
            <a:ext cx="1214446" cy="357190"/>
          </a:xfrm>
          <a:prstGeom prst="rightArrow">
            <a:avLst>
              <a:gd name="adj1" fmla="val 50000"/>
              <a:gd name="adj2" fmla="val 59196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47"/>
          <p:cNvSpPr/>
          <p:nvPr/>
        </p:nvSpPr>
        <p:spPr>
          <a:xfrm>
            <a:off x="3357553" y="2143122"/>
            <a:ext cx="2214579" cy="71436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3467463" y="2297479"/>
            <a:ext cx="1961793" cy="41714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Shape 333"/>
          <p:cNvSpPr txBox="1"/>
          <p:nvPr/>
        </p:nvSpPr>
        <p:spPr>
          <a:xfrm>
            <a:off x="3259432" y="2285998"/>
            <a:ext cx="2312700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360000" lvl="0" indent="-144000">
              <a:buClr>
                <a:srgbClr val="E69138"/>
              </a:buClr>
              <a:buSzPct val="40000"/>
            </a:pPr>
            <a:r>
              <a:rPr lang="zh-TW" altLang="en-US" sz="1750" b="1" dirty="0" smtClean="0">
                <a:solidFill>
                  <a:srgbClr val="E69138"/>
                </a:solidFill>
                <a:latin typeface="微軟正黑體" pitchFamily="34" charset="-120"/>
                <a:ea typeface="微軟正黑體" pitchFamily="34" charset="-120"/>
              </a:rPr>
              <a:t>點擊上傳新的封面</a:t>
            </a:r>
            <a:endParaRPr lang="zh-TW" altLang="en-US" sz="1750" b="1" dirty="0">
              <a:solidFill>
                <a:srgbClr val="E69138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32"/>
          <p:cNvSpPr/>
          <p:nvPr/>
        </p:nvSpPr>
        <p:spPr>
          <a:xfrm>
            <a:off x="0" y="2643188"/>
            <a:ext cx="9215470" cy="178595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2071670" y="2786064"/>
            <a:ext cx="4500594" cy="714380"/>
            <a:chOff x="4857752" y="1337487"/>
            <a:chExt cx="2329260" cy="511841"/>
          </a:xfrm>
        </p:grpSpPr>
        <p:sp>
          <p:nvSpPr>
            <p:cNvPr id="27" name="平行四邊形 26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1663174" y="1285866"/>
            <a:ext cx="4500594" cy="714380"/>
            <a:chOff x="4857752" y="1337487"/>
            <a:chExt cx="2329260" cy="511841"/>
          </a:xfrm>
        </p:grpSpPr>
        <p:sp>
          <p:nvSpPr>
            <p:cNvPr id="21" name="平行四邊形 20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70" name="Shape 170"/>
          <p:cNvSpPr txBox="1"/>
          <p:nvPr/>
        </p:nvSpPr>
        <p:spPr>
          <a:xfrm>
            <a:off x="0" y="35717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您是否和他們有過相同的困擾</a:t>
            </a:r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  <a:endParaRPr lang="en-US" alt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Shape 173"/>
          <p:cNvGrpSpPr/>
          <p:nvPr/>
        </p:nvGrpSpPr>
        <p:grpSpPr>
          <a:xfrm>
            <a:off x="1071538" y="1782104"/>
            <a:ext cx="5932826" cy="723300"/>
            <a:chOff x="914400" y="1022625"/>
            <a:chExt cx="6171900" cy="723300"/>
          </a:xfrm>
        </p:grpSpPr>
        <p:sp>
          <p:nvSpPr>
            <p:cNvPr id="174" name="Shape 174"/>
            <p:cNvSpPr/>
            <p:nvPr/>
          </p:nvSpPr>
          <p:spPr>
            <a:xfrm>
              <a:off x="914400" y="1022625"/>
              <a:ext cx="6171900" cy="723300"/>
            </a:xfrm>
            <a:prstGeom prst="wedgeRectCallout">
              <a:avLst>
                <a:gd name="adj1" fmla="val 56225"/>
                <a:gd name="adj2" fmla="val -51179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1206588" y="1042375"/>
              <a:ext cx="58761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sz="1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我想聽一首韋禮安的歌曲，那首歌好像是</a:t>
              </a:r>
              <a:r>
                <a:rPr lang="zh-TW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我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念高中時</a:t>
              </a:r>
              <a:endParaRPr lang="en-US" alt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發行</a:t>
              </a:r>
              <a:r>
                <a:rPr lang="zh-TW" sz="1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的 (2016年)，但是我忘了歌名了啦 QQ  </a:t>
              </a:r>
            </a:p>
          </p:txBody>
        </p:sp>
      </p:grpSp>
      <p:pic>
        <p:nvPicPr>
          <p:cNvPr id="181" name="Shape 18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215206" y="1051546"/>
            <a:ext cx="1371564" cy="15916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Shape 182"/>
          <p:cNvGrpSpPr/>
          <p:nvPr/>
        </p:nvGrpSpPr>
        <p:grpSpPr>
          <a:xfrm>
            <a:off x="1643042" y="3322089"/>
            <a:ext cx="6690638" cy="713425"/>
            <a:chOff x="1643042" y="1924650"/>
            <a:chExt cx="6690638" cy="713425"/>
          </a:xfrm>
        </p:grpSpPr>
        <p:sp>
          <p:nvSpPr>
            <p:cNvPr id="183" name="Shape 183"/>
            <p:cNvSpPr/>
            <p:nvPr/>
          </p:nvSpPr>
          <p:spPr>
            <a:xfrm>
              <a:off x="1643042" y="1924650"/>
              <a:ext cx="6476700" cy="619800"/>
            </a:xfrm>
            <a:prstGeom prst="wedgeRectCallout">
              <a:avLst>
                <a:gd name="adj1" fmla="val -54780"/>
                <a:gd name="adj2" fmla="val -46221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184" name="Shape 184"/>
            <p:cNvSpPr txBox="1"/>
            <p:nvPr/>
          </p:nvSpPr>
          <p:spPr>
            <a:xfrm>
              <a:off x="1714480" y="2018275"/>
              <a:ext cx="66192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zh-TW" sz="1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我想聽80年代的歌曲，怎樣才能快速找到符合我需求的歌呢？</a:t>
              </a:r>
            </a:p>
          </p:txBody>
        </p:sp>
      </p:grpSp>
      <p:pic>
        <p:nvPicPr>
          <p:cNvPr id="15" name="Shape 6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71470" y="2857503"/>
            <a:ext cx="1898966" cy="157163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hape 199"/>
          <p:cNvSpPr txBox="1"/>
          <p:nvPr/>
        </p:nvSpPr>
        <p:spPr>
          <a:xfrm>
            <a:off x="2163240" y="1278332"/>
            <a:ext cx="3776700" cy="50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想聽某首歌曲卻忘了歌名</a:t>
            </a:r>
            <a:endParaRPr sz="2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Shape 204"/>
          <p:cNvSpPr txBox="1"/>
          <p:nvPr/>
        </p:nvSpPr>
        <p:spPr>
          <a:xfrm>
            <a:off x="2428860" y="2807438"/>
            <a:ext cx="4729200" cy="50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只想聽符合特定條件的歌曲</a:t>
            </a:r>
            <a:endParaRPr sz="24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平行四邊形 22"/>
          <p:cNvSpPr/>
          <p:nvPr/>
        </p:nvSpPr>
        <p:spPr>
          <a:xfrm>
            <a:off x="1428728" y="4214824"/>
            <a:ext cx="6572296" cy="642942"/>
          </a:xfrm>
          <a:prstGeom prst="parallelogram">
            <a:avLst>
              <a:gd name="adj" fmla="val 55727"/>
            </a:avLst>
          </a:prstGeom>
          <a:solidFill>
            <a:srgbClr val="EA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785918" y="4278497"/>
            <a:ext cx="589135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如何才能更精準、更準確搜尋出歌曲</a:t>
            </a:r>
            <a:r>
              <a:rPr lang="en-US" altLang="zh-TW" sz="2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群組 18"/>
          <p:cNvGrpSpPr/>
          <p:nvPr/>
        </p:nvGrpSpPr>
        <p:grpSpPr>
          <a:xfrm>
            <a:off x="500034" y="1214428"/>
            <a:ext cx="4714908" cy="714380"/>
            <a:chOff x="4857752" y="1337487"/>
            <a:chExt cx="2329260" cy="511841"/>
          </a:xfrm>
        </p:grpSpPr>
        <p:sp>
          <p:nvSpPr>
            <p:cNvPr id="20" name="平行四邊形 1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4" name="Shape 232"/>
          <p:cNvSpPr/>
          <p:nvPr/>
        </p:nvSpPr>
        <p:spPr>
          <a:xfrm>
            <a:off x="0" y="3286130"/>
            <a:ext cx="9144000" cy="1857370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4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進階搜尋功能  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5341943" y="1071552"/>
            <a:ext cx="3373461" cy="2428892"/>
            <a:chOff x="4572000" y="928676"/>
            <a:chExt cx="3571900" cy="2571768"/>
          </a:xfrm>
        </p:grpSpPr>
        <p:sp>
          <p:nvSpPr>
            <p:cNvPr id="15" name="Shape 232"/>
            <p:cNvSpPr/>
            <p:nvPr/>
          </p:nvSpPr>
          <p:spPr>
            <a:xfrm>
              <a:off x="4572000" y="928676"/>
              <a:ext cx="3571900" cy="2571768"/>
            </a:xfrm>
            <a:prstGeom prst="roundRect">
              <a:avLst>
                <a:gd name="adj" fmla="val 4004"/>
              </a:avLst>
            </a:prstGeom>
            <a:solidFill>
              <a:schemeClr val="accent1">
                <a:lumMod val="7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6" name="Shape 196"/>
            <p:cNvGrpSpPr/>
            <p:nvPr/>
          </p:nvGrpSpPr>
          <p:grpSpPr>
            <a:xfrm>
              <a:off x="4714876" y="1074505"/>
              <a:ext cx="3357586" cy="2232478"/>
              <a:chOff x="89525" y="943623"/>
              <a:chExt cx="4147361" cy="2757603"/>
            </a:xfrm>
          </p:grpSpPr>
          <p:pic>
            <p:nvPicPr>
              <p:cNvPr id="197" name="Shape 197"/>
              <p:cNvPicPr preferRelativeResize="0"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525" y="943623"/>
                <a:ext cx="4147361" cy="2757603"/>
              </a:xfrm>
              <a:prstGeom prst="rect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pic>
          <p:sp>
            <p:nvSpPr>
              <p:cNvPr id="198" name="Shape 198"/>
              <p:cNvSpPr/>
              <p:nvPr/>
            </p:nvSpPr>
            <p:spPr>
              <a:xfrm>
                <a:off x="228175" y="1948400"/>
                <a:ext cx="2862000" cy="249300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>
                  <a:ln>
                    <a:solidFill>
                      <a:srgbClr val="C00000"/>
                    </a:solidFill>
                  </a:ln>
                </a:endParaRPr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228175" y="2739800"/>
                <a:ext cx="2862000" cy="249300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>
                  <a:ln>
                    <a:solidFill>
                      <a:srgbClr val="C00000"/>
                    </a:solidFill>
                  </a:ln>
                </a:endParaRPr>
              </a:p>
            </p:txBody>
          </p:sp>
        </p:grpSp>
      </p:grpSp>
      <p:grpSp>
        <p:nvGrpSpPr>
          <p:cNvPr id="200" name="Shape 200"/>
          <p:cNvGrpSpPr/>
          <p:nvPr/>
        </p:nvGrpSpPr>
        <p:grpSpPr>
          <a:xfrm>
            <a:off x="1785918" y="2071684"/>
            <a:ext cx="2781916" cy="1058159"/>
            <a:chOff x="1526475" y="4255993"/>
            <a:chExt cx="2950200" cy="568200"/>
          </a:xfrm>
        </p:grpSpPr>
        <p:sp>
          <p:nvSpPr>
            <p:cNvPr id="201" name="Shape 201"/>
            <p:cNvSpPr/>
            <p:nvPr/>
          </p:nvSpPr>
          <p:spPr>
            <a:xfrm>
              <a:off x="1526475" y="4255993"/>
              <a:ext cx="2950200" cy="568200"/>
            </a:xfrm>
            <a:prstGeom prst="wedgeRectCallout">
              <a:avLst>
                <a:gd name="adj1" fmla="val -70302"/>
                <a:gd name="adj2" fmla="val -37366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 txBox="1"/>
            <p:nvPr/>
          </p:nvSpPr>
          <p:spPr>
            <a:xfrm>
              <a:off x="1677233" y="4276642"/>
              <a:ext cx="26487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zh-TW" sz="1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透過設置多重條件限縮範圍，真的搜尋到我要的歌曲啦！</a:t>
              </a:r>
            </a:p>
          </p:txBody>
        </p:sp>
      </p:grpSp>
      <p:pic>
        <p:nvPicPr>
          <p:cNvPr id="203" name="Shape 20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57158" y="3433462"/>
            <a:ext cx="8403850" cy="154098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" name="Shape 181"/>
          <p:cNvPicPr preferRelativeResize="0"/>
          <p:nvPr/>
        </p:nvPicPr>
        <p:blipFill>
          <a:blip r:embed="rId5"/>
          <a:stretch>
            <a:fillRect/>
          </a:stretch>
        </p:blipFill>
        <p:spPr>
          <a:xfrm flipH="1">
            <a:off x="71406" y="1691569"/>
            <a:ext cx="1374080" cy="159456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矩形 17"/>
          <p:cNvSpPr/>
          <p:nvPr/>
        </p:nvSpPr>
        <p:spPr>
          <a:xfrm>
            <a:off x="928662" y="1214428"/>
            <a:ext cx="4000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000"/>
            </a:pPr>
            <a:r>
              <a:rPr lang="zh-TW" altLang="en-US" sz="21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除了搜尋單一條件，也能設置</a:t>
            </a:r>
            <a:endParaRPr lang="en-US" altLang="zh-TW" sz="21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buSzPts val="2000"/>
            </a:pPr>
            <a:r>
              <a:rPr lang="zh-TW" altLang="en-US" sz="21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多重條件，快速找出您要的歌曲</a:t>
            </a:r>
            <a:endParaRPr lang="zh-TW" altLang="en-US" sz="21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-32" y="285734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4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進階搜尋功能  </a:t>
            </a:r>
          </a:p>
        </p:txBody>
      </p:sp>
      <p:grpSp>
        <p:nvGrpSpPr>
          <p:cNvPr id="213" name="Shape 213"/>
          <p:cNvGrpSpPr/>
          <p:nvPr/>
        </p:nvGrpSpPr>
        <p:grpSpPr>
          <a:xfrm>
            <a:off x="2604979" y="1500180"/>
            <a:ext cx="2252773" cy="1002191"/>
            <a:chOff x="1600757" y="4053783"/>
            <a:chExt cx="2950200" cy="568200"/>
          </a:xfrm>
        </p:grpSpPr>
        <p:sp>
          <p:nvSpPr>
            <p:cNvPr id="214" name="Shape 214"/>
            <p:cNvSpPr/>
            <p:nvPr/>
          </p:nvSpPr>
          <p:spPr>
            <a:xfrm>
              <a:off x="1600757" y="4053783"/>
              <a:ext cx="2950200" cy="568200"/>
            </a:xfrm>
            <a:prstGeom prst="wedgeRectCallout">
              <a:avLst>
                <a:gd name="adj1" fmla="val -71374"/>
                <a:gd name="adj2" fmla="val -39990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b="1" dirty="0"/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1751506" y="4059216"/>
              <a:ext cx="2648700" cy="482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zh-TW" sz="1800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在年份輸入我要的條件，迅速搜出符合我需求的歌曲！</a:t>
              </a:r>
            </a:p>
          </p:txBody>
        </p:sp>
      </p:grpSp>
      <p:grpSp>
        <p:nvGrpSpPr>
          <p:cNvPr id="217" name="Shape 217"/>
          <p:cNvGrpSpPr/>
          <p:nvPr/>
        </p:nvGrpSpPr>
        <p:grpSpPr>
          <a:xfrm>
            <a:off x="5286380" y="1045283"/>
            <a:ext cx="2966545" cy="1955095"/>
            <a:chOff x="4438650" y="496101"/>
            <a:chExt cx="3968224" cy="2615250"/>
          </a:xfrm>
        </p:grpSpPr>
        <p:pic>
          <p:nvPicPr>
            <p:cNvPr id="218" name="Shape 2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438650" y="496101"/>
              <a:ext cx="3968224" cy="261525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19" name="Shape 219"/>
            <p:cNvSpPr/>
            <p:nvPr/>
          </p:nvSpPr>
          <p:spPr>
            <a:xfrm>
              <a:off x="4571475" y="2207550"/>
              <a:ext cx="3143700" cy="2574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5" name="Shape 6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54833" y="1285866"/>
            <a:ext cx="2202655" cy="1822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928662" y="3102842"/>
            <a:ext cx="5699301" cy="19652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Han Tsai\Desktop\AFOBOT _PPT\blu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390" y="1302372"/>
            <a:ext cx="4428362" cy="3765600"/>
          </a:xfrm>
          <a:prstGeom prst="rect">
            <a:avLst/>
          </a:prstGeom>
          <a:noFill/>
        </p:spPr>
      </p:pic>
      <p:pic>
        <p:nvPicPr>
          <p:cNvPr id="16" name="Picture 2" descr="C:\Users\Han Tsai\Desktop\AFOBOT _PPT\gra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305747"/>
            <a:ext cx="3857652" cy="3766333"/>
          </a:xfrm>
          <a:prstGeom prst="rect">
            <a:avLst/>
          </a:prstGeom>
          <a:noFill/>
        </p:spPr>
      </p:pic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4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進階搜尋功能  </a:t>
            </a:r>
          </a:p>
        </p:txBody>
      </p:sp>
      <p:pic>
        <p:nvPicPr>
          <p:cNvPr id="20" name="Shape 2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676" y="2214560"/>
            <a:ext cx="3793324" cy="27370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Shape 246"/>
          <p:cNvSpPr/>
          <p:nvPr/>
        </p:nvSpPr>
        <p:spPr>
          <a:xfrm>
            <a:off x="3306551" y="4259585"/>
            <a:ext cx="1116000" cy="2904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平行四邊形 12"/>
          <p:cNvSpPr/>
          <p:nvPr/>
        </p:nvSpPr>
        <p:spPr>
          <a:xfrm>
            <a:off x="571472" y="1428742"/>
            <a:ext cx="3857652" cy="857256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71"/>
          <p:cNvSpPr txBox="1"/>
          <p:nvPr/>
        </p:nvSpPr>
        <p:spPr>
          <a:xfrm>
            <a:off x="1000100" y="1460232"/>
            <a:ext cx="3143272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 indent="11113">
              <a:buSzPts val="2000"/>
            </a:pPr>
            <a:r>
              <a:rPr lang="zh-TW" altLang="en-US" sz="21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搜尋完成後，能夠直接建立成智慧播放清單</a:t>
            </a:r>
            <a:endParaRPr lang="zh-TW" altLang="en-US" sz="21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" name="Shape 249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744728" y="2571750"/>
            <a:ext cx="2512327" cy="242889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248"/>
          <p:cNvSpPr/>
          <p:nvPr/>
        </p:nvSpPr>
        <p:spPr>
          <a:xfrm>
            <a:off x="5929322" y="1214428"/>
            <a:ext cx="2143140" cy="680642"/>
          </a:xfrm>
          <a:prstGeom prst="roundRect">
            <a:avLst>
              <a:gd name="adj" fmla="val 16667"/>
            </a:avLst>
          </a:prstGeom>
          <a:solidFill>
            <a:srgbClr val="5F5F5F"/>
          </a:solidFill>
          <a:ln w="19050" cap="flat" cmpd="sng">
            <a:solidFill>
              <a:schemeClr val="accent5"/>
            </a:solidFill>
            <a:prstDash val="lg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DSM 6.2</a:t>
            </a:r>
          </a:p>
          <a:p>
            <a:pPr lvl="0" algn="ctr"/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Audio Station</a:t>
            </a:r>
            <a:endParaRPr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Shape 414"/>
          <p:cNvSpPr/>
          <p:nvPr/>
        </p:nvSpPr>
        <p:spPr>
          <a:xfrm>
            <a:off x="5429256" y="2000246"/>
            <a:ext cx="3000396" cy="57150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3626D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500694" y="2071684"/>
            <a:ext cx="28520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355600">
              <a:buSzPts val="20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僅能進行單一條件搜尋</a:t>
            </a:r>
            <a:endParaRPr lang="zh-TW" altLang="en-US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/>
          <p:cNvGrpSpPr/>
          <p:nvPr/>
        </p:nvGrpSpPr>
        <p:grpSpPr>
          <a:xfrm>
            <a:off x="928662" y="1500180"/>
            <a:ext cx="7215238" cy="71438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25" name="Shape 232"/>
          <p:cNvSpPr/>
          <p:nvPr/>
        </p:nvSpPr>
        <p:spPr>
          <a:xfrm>
            <a:off x="0" y="2143122"/>
            <a:ext cx="9144000" cy="1714512"/>
          </a:xfrm>
          <a:prstGeom prst="roundRect">
            <a:avLst>
              <a:gd name="adj" fmla="val 0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平行四邊形 20"/>
          <p:cNvSpPr/>
          <p:nvPr/>
        </p:nvSpPr>
        <p:spPr>
          <a:xfrm>
            <a:off x="1142976" y="3714758"/>
            <a:ext cx="5932348" cy="857256"/>
          </a:xfrm>
          <a:prstGeom prst="parallelogram">
            <a:avLst>
              <a:gd name="adj" fmla="val 55727"/>
            </a:avLst>
          </a:prstGeom>
          <a:solidFill>
            <a:srgbClr val="EA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0" name="Shape 170"/>
          <p:cNvSpPr txBox="1"/>
          <p:nvPr/>
        </p:nvSpPr>
        <p:spPr>
          <a:xfrm>
            <a:off x="0" y="35717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您是否也有過以下困擾</a:t>
            </a:r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?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73" name="Shape 173"/>
          <p:cNvGrpSpPr/>
          <p:nvPr/>
        </p:nvGrpSpPr>
        <p:grpSpPr>
          <a:xfrm>
            <a:off x="1071538" y="2500312"/>
            <a:ext cx="6171900" cy="723300"/>
            <a:chOff x="914400" y="1022625"/>
            <a:chExt cx="6171900" cy="723300"/>
          </a:xfrm>
        </p:grpSpPr>
        <p:sp>
          <p:nvSpPr>
            <p:cNvPr id="174" name="Shape 174"/>
            <p:cNvSpPr/>
            <p:nvPr/>
          </p:nvSpPr>
          <p:spPr>
            <a:xfrm>
              <a:off x="914400" y="1022625"/>
              <a:ext cx="6171900" cy="723300"/>
            </a:xfrm>
            <a:prstGeom prst="wedgeRectCallout">
              <a:avLst>
                <a:gd name="adj1" fmla="val 57305"/>
                <a:gd name="adj2" fmla="val -16501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b="1"/>
            </a:p>
          </p:txBody>
        </p:sp>
        <p:sp>
          <p:nvSpPr>
            <p:cNvPr id="175" name="Shape 175"/>
            <p:cNvSpPr txBox="1"/>
            <p:nvPr/>
          </p:nvSpPr>
          <p:spPr>
            <a:xfrm>
              <a:off x="1000650" y="1042375"/>
              <a:ext cx="58761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昨天剛聽完五月天的演唱會，嘉賓是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JJ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！想建立一個他們的歌單！怎樣才能快速挑出歌曲建立播放清單呢？</a:t>
              </a:r>
              <a:endPara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81" name="Shape 18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457013" y="2357436"/>
            <a:ext cx="1292765" cy="150019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 txBox="1"/>
          <p:nvPr/>
        </p:nvSpPr>
        <p:spPr>
          <a:xfrm>
            <a:off x="1503160" y="3803404"/>
            <a:ext cx="5286412" cy="800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 indent="11113">
              <a:buSzPts val="2000"/>
            </a:pPr>
            <a:r>
              <a:rPr lang="zh-TW" altLang="en-US" sz="3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智慧播放清單滿足您的需求！</a:t>
            </a:r>
            <a:endParaRPr lang="zh-TW" altLang="en-US" sz="3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85852" y="1594630"/>
            <a:ext cx="6715172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5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想快速建立播放清單，但一首一首加入好麻煩</a:t>
            </a:r>
            <a:endParaRPr lang="zh-TW" altLang="en-US" sz="25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圓角矩形 22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4" name="Shape 254"/>
          <p:cNvSpPr txBox="1"/>
          <p:nvPr/>
        </p:nvSpPr>
        <p:spPr>
          <a:xfrm>
            <a:off x="1571604" y="357172"/>
            <a:ext cx="63096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3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智慧播放清單，管理更彈性 </a:t>
            </a:r>
          </a:p>
        </p:txBody>
      </p:sp>
      <p:grpSp>
        <p:nvGrpSpPr>
          <p:cNvPr id="255" name="Shape 255"/>
          <p:cNvGrpSpPr/>
          <p:nvPr/>
        </p:nvGrpSpPr>
        <p:grpSpPr>
          <a:xfrm>
            <a:off x="3929058" y="1573669"/>
            <a:ext cx="3827554" cy="1069519"/>
            <a:chOff x="4267900" y="1322075"/>
            <a:chExt cx="3827554" cy="1069519"/>
          </a:xfrm>
        </p:grpSpPr>
        <p:sp>
          <p:nvSpPr>
            <p:cNvPr id="256" name="Shape 256"/>
            <p:cNvSpPr/>
            <p:nvPr/>
          </p:nvSpPr>
          <p:spPr>
            <a:xfrm rot="8862949">
              <a:off x="4463330" y="1919937"/>
              <a:ext cx="627388" cy="329514"/>
            </a:xfrm>
            <a:prstGeom prst="rightArrow">
              <a:avLst>
                <a:gd name="adj1" fmla="val 20034"/>
                <a:gd name="adj2" fmla="val 48411"/>
              </a:avLst>
            </a:prstGeom>
            <a:solidFill>
              <a:srgbClr val="0097A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257" name="Shape 257"/>
            <p:cNvGrpSpPr/>
            <p:nvPr/>
          </p:nvGrpSpPr>
          <p:grpSpPr>
            <a:xfrm>
              <a:off x="4267900" y="1322075"/>
              <a:ext cx="3827554" cy="652992"/>
              <a:chOff x="3748550" y="1617975"/>
              <a:chExt cx="3827554" cy="652992"/>
            </a:xfrm>
          </p:grpSpPr>
          <p:sp>
            <p:nvSpPr>
              <p:cNvPr id="258" name="Shape 258"/>
              <p:cNvSpPr/>
              <p:nvPr/>
            </p:nvSpPr>
            <p:spPr>
              <a:xfrm>
                <a:off x="3971904" y="1617975"/>
                <a:ext cx="3604200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CCCCCC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59" name="Shape 259"/>
              <p:cNvSpPr/>
              <p:nvPr/>
            </p:nvSpPr>
            <p:spPr>
              <a:xfrm>
                <a:off x="3748550" y="1714767"/>
                <a:ext cx="3604200" cy="556200"/>
              </a:xfrm>
              <a:prstGeom prst="parallelogram">
                <a:avLst>
                  <a:gd name="adj" fmla="val 25000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0" name="Shape 260"/>
              <p:cNvSpPr txBox="1"/>
              <p:nvPr/>
            </p:nvSpPr>
            <p:spPr>
              <a:xfrm>
                <a:off x="3889100" y="1763225"/>
                <a:ext cx="3581700" cy="4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zh-TW" sz="20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設定智慧播放清單編輯權限</a:t>
                </a:r>
              </a:p>
            </p:txBody>
          </p:sp>
        </p:grpSp>
      </p:grpSp>
      <p:grpSp>
        <p:nvGrpSpPr>
          <p:cNvPr id="261" name="Shape 261"/>
          <p:cNvGrpSpPr/>
          <p:nvPr/>
        </p:nvGrpSpPr>
        <p:grpSpPr>
          <a:xfrm>
            <a:off x="3966141" y="2859554"/>
            <a:ext cx="2029369" cy="1069518"/>
            <a:chOff x="4180455" y="3275989"/>
            <a:chExt cx="2029369" cy="1069518"/>
          </a:xfrm>
        </p:grpSpPr>
        <p:sp>
          <p:nvSpPr>
            <p:cNvPr id="262" name="Shape 262"/>
            <p:cNvSpPr/>
            <p:nvPr/>
          </p:nvSpPr>
          <p:spPr>
            <a:xfrm rot="8862949">
              <a:off x="4375818" y="3873850"/>
              <a:ext cx="627388" cy="329514"/>
            </a:xfrm>
            <a:prstGeom prst="rightArrow">
              <a:avLst>
                <a:gd name="adj1" fmla="val 20034"/>
                <a:gd name="adj2" fmla="val 48411"/>
              </a:avLst>
            </a:prstGeom>
            <a:solidFill>
              <a:srgbClr val="0097A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263" name="Shape 263"/>
            <p:cNvGrpSpPr/>
            <p:nvPr/>
          </p:nvGrpSpPr>
          <p:grpSpPr>
            <a:xfrm>
              <a:off x="4180455" y="3275989"/>
              <a:ext cx="2029369" cy="652992"/>
              <a:chOff x="3748550" y="1617975"/>
              <a:chExt cx="3827554" cy="652992"/>
            </a:xfrm>
          </p:grpSpPr>
          <p:sp>
            <p:nvSpPr>
              <p:cNvPr id="264" name="Shape 264"/>
              <p:cNvSpPr/>
              <p:nvPr/>
            </p:nvSpPr>
            <p:spPr>
              <a:xfrm>
                <a:off x="3971904" y="1617975"/>
                <a:ext cx="3604200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CCCCCC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5" name="Shape 265"/>
              <p:cNvSpPr/>
              <p:nvPr/>
            </p:nvSpPr>
            <p:spPr>
              <a:xfrm>
                <a:off x="3748550" y="1714767"/>
                <a:ext cx="3604200" cy="556200"/>
              </a:xfrm>
              <a:prstGeom prst="parallelogram">
                <a:avLst>
                  <a:gd name="adj" fmla="val 25000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66" name="Shape 266"/>
              <p:cNvSpPr txBox="1"/>
              <p:nvPr/>
            </p:nvSpPr>
            <p:spPr>
              <a:xfrm>
                <a:off x="3889100" y="1763225"/>
                <a:ext cx="3581700" cy="4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zh-TW" sz="20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多樣條件設定</a:t>
                </a:r>
              </a:p>
            </p:txBody>
          </p:sp>
        </p:grpSp>
      </p:grpSp>
      <p:grpSp>
        <p:nvGrpSpPr>
          <p:cNvPr id="24" name="群組 23"/>
          <p:cNvGrpSpPr/>
          <p:nvPr/>
        </p:nvGrpSpPr>
        <p:grpSpPr>
          <a:xfrm>
            <a:off x="714645" y="1517185"/>
            <a:ext cx="3115642" cy="3340581"/>
            <a:chOff x="782916" y="1357304"/>
            <a:chExt cx="3398012" cy="3643338"/>
          </a:xfrm>
        </p:grpSpPr>
        <p:pic>
          <p:nvPicPr>
            <p:cNvPr id="274" name="Shape 274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82916" y="1357304"/>
              <a:ext cx="3398012" cy="36433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5" name="Shape 275"/>
            <p:cNvSpPr/>
            <p:nvPr/>
          </p:nvSpPr>
          <p:spPr>
            <a:xfrm>
              <a:off x="832434" y="3321801"/>
              <a:ext cx="2755005" cy="1621359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1534747" y="2686580"/>
              <a:ext cx="824516" cy="196313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1299171" y="2504344"/>
              <a:ext cx="389562" cy="16766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平行四邊形 24"/>
          <p:cNvSpPr/>
          <p:nvPr/>
        </p:nvSpPr>
        <p:spPr>
          <a:xfrm>
            <a:off x="4576730" y="2357436"/>
            <a:ext cx="3857652" cy="357190"/>
          </a:xfrm>
          <a:prstGeom prst="parallelogram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8" name="Shape 268"/>
          <p:cNvSpPr txBox="1"/>
          <p:nvPr/>
        </p:nvSpPr>
        <p:spPr>
          <a:xfrm>
            <a:off x="4500562" y="2315664"/>
            <a:ext cx="4214842" cy="47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ts val="1800"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編輯權限：任何人/ 建立者與管理者</a:t>
            </a:r>
          </a:p>
        </p:txBody>
      </p:sp>
      <p:sp>
        <p:nvSpPr>
          <p:cNvPr id="27" name="平行四邊形 26"/>
          <p:cNvSpPr/>
          <p:nvPr/>
        </p:nvSpPr>
        <p:spPr>
          <a:xfrm>
            <a:off x="4357686" y="3714758"/>
            <a:ext cx="4357718" cy="857256"/>
          </a:xfrm>
          <a:prstGeom prst="parallelogram">
            <a:avLst>
              <a:gd name="adj" fmla="val 25000"/>
            </a:avLst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7" name="Shape 267"/>
          <p:cNvSpPr txBox="1"/>
          <p:nvPr/>
        </p:nvSpPr>
        <p:spPr>
          <a:xfrm>
            <a:off x="4429124" y="3775326"/>
            <a:ext cx="4214842" cy="101100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88900" lvl="0" rtl="0">
              <a:spcBef>
                <a:spcPts val="0"/>
              </a:spcBef>
              <a:buSzPts val="1800"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可設定多重條件，設定完成後系統會將符合條件的歌曲彙整成一個播放清單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2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3" name="Shape 283"/>
          <p:cNvSpPr txBox="1"/>
          <p:nvPr/>
        </p:nvSpPr>
        <p:spPr>
          <a:xfrm>
            <a:off x="1643042" y="419690"/>
            <a:ext cx="63096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3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智慧播放清單，管理更彈性 </a:t>
            </a:r>
          </a:p>
        </p:txBody>
      </p:sp>
      <p:grpSp>
        <p:nvGrpSpPr>
          <p:cNvPr id="287" name="Shape 287"/>
          <p:cNvGrpSpPr/>
          <p:nvPr/>
        </p:nvGrpSpPr>
        <p:grpSpPr>
          <a:xfrm>
            <a:off x="928662" y="1505272"/>
            <a:ext cx="4630800" cy="3351362"/>
            <a:chOff x="3404525" y="1052854"/>
            <a:chExt cx="4630800" cy="3351362"/>
          </a:xfrm>
        </p:grpSpPr>
        <p:pic>
          <p:nvPicPr>
            <p:cNvPr id="288" name="Shape 28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404525" y="1052854"/>
              <a:ext cx="4630800" cy="3351362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289" name="Shape 289"/>
            <p:cNvSpPr/>
            <p:nvPr/>
          </p:nvSpPr>
          <p:spPr>
            <a:xfrm>
              <a:off x="6616987" y="3651582"/>
              <a:ext cx="1221900" cy="299945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90" name="Shape 290"/>
          <p:cNvGrpSpPr/>
          <p:nvPr/>
        </p:nvGrpSpPr>
        <p:grpSpPr>
          <a:xfrm>
            <a:off x="5108449" y="2978125"/>
            <a:ext cx="3339327" cy="1069518"/>
            <a:chOff x="4071168" y="3356014"/>
            <a:chExt cx="2029369" cy="1069518"/>
          </a:xfrm>
        </p:grpSpPr>
        <p:sp>
          <p:nvSpPr>
            <p:cNvPr id="291" name="Shape 291"/>
            <p:cNvSpPr/>
            <p:nvPr/>
          </p:nvSpPr>
          <p:spPr>
            <a:xfrm rot="8862949">
              <a:off x="4266530" y="3953875"/>
              <a:ext cx="627388" cy="329514"/>
            </a:xfrm>
            <a:prstGeom prst="rightArrow">
              <a:avLst>
                <a:gd name="adj1" fmla="val 20034"/>
                <a:gd name="adj2" fmla="val 48411"/>
              </a:avLst>
            </a:prstGeom>
            <a:solidFill>
              <a:srgbClr val="0097A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292" name="Shape 292"/>
            <p:cNvGrpSpPr/>
            <p:nvPr/>
          </p:nvGrpSpPr>
          <p:grpSpPr>
            <a:xfrm>
              <a:off x="4071168" y="3356014"/>
              <a:ext cx="2029369" cy="652992"/>
              <a:chOff x="3748550" y="1617975"/>
              <a:chExt cx="3827554" cy="652992"/>
            </a:xfrm>
          </p:grpSpPr>
          <p:sp>
            <p:nvSpPr>
              <p:cNvPr id="293" name="Shape 293"/>
              <p:cNvSpPr/>
              <p:nvPr/>
            </p:nvSpPr>
            <p:spPr>
              <a:xfrm>
                <a:off x="3971904" y="1617975"/>
                <a:ext cx="3604200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CCCCCC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4" name="Shape 294"/>
              <p:cNvSpPr/>
              <p:nvPr/>
            </p:nvSpPr>
            <p:spPr>
              <a:xfrm>
                <a:off x="3748550" y="1714767"/>
                <a:ext cx="3604200" cy="556200"/>
              </a:xfrm>
              <a:prstGeom prst="parallelogram">
                <a:avLst>
                  <a:gd name="adj" fmla="val 25000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95" name="Shape 295"/>
              <p:cNvSpPr txBox="1"/>
              <p:nvPr/>
            </p:nvSpPr>
            <p:spPr>
              <a:xfrm>
                <a:off x="3889100" y="1763225"/>
                <a:ext cx="3581700" cy="4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zh-TW" sz="1800" b="1" dirty="0">
                    <a:solidFill>
                      <a:srgbClr val="FFFFF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搜尋結果直接存成播放清單</a:t>
                </a:r>
              </a:p>
              <a:p>
                <a:pPr marL="0" lvl="0" indent="0" rtl="0">
                  <a:spcBef>
                    <a:spcPts val="0"/>
                  </a:spcBef>
                  <a:buNone/>
                </a:pPr>
                <a:endParaRPr sz="2000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0" y="220564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音樂分享無拘束</a:t>
            </a:r>
            <a:endParaRPr lang="zh-TW" altLang="en-US" sz="4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743128" y="2920020"/>
            <a:ext cx="78294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3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支援密碼保護、網頁時效性設定</a:t>
            </a:r>
          </a:p>
          <a:p>
            <a:pPr lvl="0" algn="ctr"/>
            <a:r>
              <a:rPr lang="zh-TW" altLang="en-US" sz="3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輕鬆分享音樂至各社群網站</a:t>
            </a:r>
            <a:endParaRPr lang="zh-TW" sz="3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4746" y="3357568"/>
            <a:ext cx="2652162" cy="19288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0" y="428610"/>
            <a:ext cx="9144000" cy="64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4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我是專業音樂玩家，我有以下需求...</a:t>
            </a:r>
          </a:p>
        </p:txBody>
      </p:sp>
      <p:sp>
        <p:nvSpPr>
          <p:cNvPr id="11" name="Shape 271"/>
          <p:cNvSpPr/>
          <p:nvPr/>
        </p:nvSpPr>
        <p:spPr>
          <a:xfrm>
            <a:off x="400103" y="1500180"/>
            <a:ext cx="705735" cy="70573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103" y="1500180"/>
            <a:ext cx="814309" cy="816642"/>
          </a:xfrm>
          <a:prstGeom prst="rect">
            <a:avLst/>
          </a:prstGeom>
          <a:noFill/>
        </p:spPr>
      </p:pic>
      <p:sp>
        <p:nvSpPr>
          <p:cNvPr id="14" name="Shape 292"/>
          <p:cNvSpPr/>
          <p:nvPr/>
        </p:nvSpPr>
        <p:spPr>
          <a:xfrm flipH="1">
            <a:off x="1357290" y="1500181"/>
            <a:ext cx="7262648" cy="739949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Shape 271"/>
          <p:cNvSpPr/>
          <p:nvPr/>
        </p:nvSpPr>
        <p:spPr>
          <a:xfrm>
            <a:off x="400106" y="2526871"/>
            <a:ext cx="712370" cy="712370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00106" y="2500312"/>
            <a:ext cx="814308" cy="816642"/>
          </a:xfrm>
          <a:prstGeom prst="rect">
            <a:avLst/>
          </a:prstGeom>
          <a:noFill/>
        </p:spPr>
      </p:pic>
      <p:sp>
        <p:nvSpPr>
          <p:cNvPr id="20" name="Shape 292"/>
          <p:cNvSpPr/>
          <p:nvPr/>
        </p:nvSpPr>
        <p:spPr>
          <a:xfrm flipH="1">
            <a:off x="1357290" y="2614654"/>
            <a:ext cx="5643602" cy="496995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71"/>
          <p:cNvSpPr/>
          <p:nvPr/>
        </p:nvSpPr>
        <p:spPr>
          <a:xfrm>
            <a:off x="400106" y="3571882"/>
            <a:ext cx="712370" cy="712370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00106" y="3579217"/>
            <a:ext cx="814308" cy="816642"/>
          </a:xfrm>
          <a:prstGeom prst="rect">
            <a:avLst/>
          </a:prstGeom>
          <a:noFill/>
        </p:spPr>
      </p:pic>
      <p:sp>
        <p:nvSpPr>
          <p:cNvPr id="64" name="Shape 64"/>
          <p:cNvSpPr txBox="1"/>
          <p:nvPr/>
        </p:nvSpPr>
        <p:spPr>
          <a:xfrm>
            <a:off x="1547690" y="1472960"/>
            <a:ext cx="6953400" cy="74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sz="18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大量的數位音樂收藏</a:t>
            </a: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，其中高音質FLAC格式的音樂檔案佔大多數，希望有</a:t>
            </a:r>
            <a:r>
              <a:rPr lang="zh-TW" sz="18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充足的儲存空間</a:t>
            </a: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能存放這些檔案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1571604" y="2614654"/>
            <a:ext cx="6953400" cy="5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簡易的</a:t>
            </a:r>
            <a:r>
              <a:rPr lang="zh-TW" sz="18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檔案分類管理</a:t>
            </a: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，讓我能</a:t>
            </a:r>
            <a:r>
              <a:rPr lang="zh-TW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便利地歸類檔案</a:t>
            </a:r>
            <a:endParaRPr lang="zh-TW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" name="Shape 292"/>
          <p:cNvSpPr/>
          <p:nvPr/>
        </p:nvSpPr>
        <p:spPr>
          <a:xfrm flipH="1">
            <a:off x="1357290" y="3643320"/>
            <a:ext cx="4071966" cy="496995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1571604" y="3686224"/>
            <a:ext cx="4200600" cy="5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</a:t>
            </a:r>
            <a:r>
              <a:rPr lang="zh-TW" sz="18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跨裝置分享及播放</a:t>
            </a: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我珍藏的音樂</a:t>
            </a:r>
          </a:p>
          <a:p>
            <a:pPr marL="0" lvl="0" indent="0" rtl="0">
              <a:spcBef>
                <a:spcPts val="0"/>
              </a:spcBef>
              <a:buNone/>
            </a:pP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62" name="Shape 62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4970995" y="2990511"/>
            <a:ext cx="2601401" cy="2152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18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607166" y="714362"/>
            <a:ext cx="1465428" cy="170056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圓角矩形 26"/>
          <p:cNvSpPr/>
          <p:nvPr/>
        </p:nvSpPr>
        <p:spPr>
          <a:xfrm>
            <a:off x="214282" y="2214560"/>
            <a:ext cx="8715436" cy="2928940"/>
          </a:xfrm>
          <a:prstGeom prst="roundRect">
            <a:avLst>
              <a:gd name="adj" fmla="val 7254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0" name="Shape 300"/>
          <p:cNvSpPr txBox="1"/>
          <p:nvPr/>
        </p:nvSpPr>
        <p:spPr>
          <a:xfrm>
            <a:off x="-71470" y="41969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多重管道分享音樂連結</a:t>
            </a:r>
            <a:r>
              <a:rPr 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  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8" name="Shape 240"/>
          <p:cNvGrpSpPr/>
          <p:nvPr/>
        </p:nvGrpSpPr>
        <p:grpSpPr>
          <a:xfrm>
            <a:off x="1071538" y="1279801"/>
            <a:ext cx="6500858" cy="649007"/>
            <a:chOff x="914400" y="1098825"/>
            <a:chExt cx="6345225" cy="723300"/>
          </a:xfrm>
        </p:grpSpPr>
        <p:sp>
          <p:nvSpPr>
            <p:cNvPr id="30" name="Shape 241"/>
            <p:cNvSpPr/>
            <p:nvPr/>
          </p:nvSpPr>
          <p:spPr>
            <a:xfrm>
              <a:off x="914400" y="1098825"/>
              <a:ext cx="6171900" cy="723300"/>
            </a:xfrm>
            <a:prstGeom prst="wedgeRectCallout">
              <a:avLst>
                <a:gd name="adj1" fmla="val 55647"/>
                <a:gd name="adj2" fmla="val -19587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242"/>
            <p:cNvSpPr txBox="1"/>
            <p:nvPr/>
          </p:nvSpPr>
          <p:spPr>
            <a:xfrm>
              <a:off x="1383525" y="1202325"/>
              <a:ext cx="58761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我建立一個智慧播放清單，想分享給朋友一起回味！</a:t>
              </a:r>
              <a:endPara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4" name="圓角化對角線角落矩形 33"/>
          <p:cNvSpPr/>
          <p:nvPr/>
        </p:nvSpPr>
        <p:spPr>
          <a:xfrm>
            <a:off x="785786" y="2071684"/>
            <a:ext cx="5357850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1" name="Shape 301"/>
          <p:cNvSpPr txBox="1"/>
          <p:nvPr/>
        </p:nvSpPr>
        <p:spPr>
          <a:xfrm>
            <a:off x="714348" y="2052000"/>
            <a:ext cx="6821700" cy="49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ts val="2000"/>
            </a:pP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能夠將歌曲或是建立好的播放清單分享給朋友</a:t>
            </a:r>
          </a:p>
        </p:txBody>
      </p:sp>
      <p:grpSp>
        <p:nvGrpSpPr>
          <p:cNvPr id="45" name="群組 44"/>
          <p:cNvGrpSpPr/>
          <p:nvPr/>
        </p:nvGrpSpPr>
        <p:grpSpPr>
          <a:xfrm>
            <a:off x="714348" y="2571750"/>
            <a:ext cx="7786742" cy="1714512"/>
            <a:chOff x="785786" y="2571750"/>
            <a:chExt cx="7786742" cy="1714512"/>
          </a:xfrm>
        </p:grpSpPr>
        <p:grpSp>
          <p:nvGrpSpPr>
            <p:cNvPr id="303" name="Shape 303"/>
            <p:cNvGrpSpPr/>
            <p:nvPr/>
          </p:nvGrpSpPr>
          <p:grpSpPr>
            <a:xfrm>
              <a:off x="1142976" y="2640196"/>
              <a:ext cx="1343275" cy="1146000"/>
              <a:chOff x="590575" y="2498975"/>
              <a:chExt cx="1343275" cy="1146000"/>
            </a:xfrm>
          </p:grpSpPr>
          <p:sp>
            <p:nvSpPr>
              <p:cNvPr id="304" name="Shape 304"/>
              <p:cNvSpPr/>
              <p:nvPr/>
            </p:nvSpPr>
            <p:spPr>
              <a:xfrm>
                <a:off x="590575" y="2498975"/>
                <a:ext cx="1146000" cy="1146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grpSp>
            <p:nvGrpSpPr>
              <p:cNvPr id="305" name="Shape 305"/>
              <p:cNvGrpSpPr/>
              <p:nvPr/>
            </p:nvGrpSpPr>
            <p:grpSpPr>
              <a:xfrm>
                <a:off x="627950" y="2588338"/>
                <a:ext cx="1305900" cy="1012525"/>
                <a:chOff x="391300" y="1833325"/>
                <a:chExt cx="1305900" cy="1012525"/>
              </a:xfrm>
            </p:grpSpPr>
            <p:pic>
              <p:nvPicPr>
                <p:cNvPr id="306" name="Shape 306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600075" y="1833325"/>
                  <a:ext cx="666750" cy="6667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07" name="Shape 307"/>
                <p:cNvSpPr txBox="1"/>
                <p:nvPr/>
              </p:nvSpPr>
              <p:spPr>
                <a:xfrm>
                  <a:off x="391300" y="2346650"/>
                  <a:ext cx="1305900" cy="49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buNone/>
                  </a:pPr>
                  <a:r>
                    <a:rPr lang="zh-TW" sz="1800" b="1" dirty="0"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電子郵件</a:t>
                  </a:r>
                </a:p>
              </p:txBody>
            </p:sp>
          </p:grpSp>
        </p:grpSp>
        <p:grpSp>
          <p:nvGrpSpPr>
            <p:cNvPr id="308" name="Shape 308"/>
            <p:cNvGrpSpPr/>
            <p:nvPr/>
          </p:nvGrpSpPr>
          <p:grpSpPr>
            <a:xfrm>
              <a:off x="3643306" y="2571750"/>
              <a:ext cx="1146000" cy="1176623"/>
              <a:chOff x="3463325" y="2468352"/>
              <a:chExt cx="1146000" cy="1176623"/>
            </a:xfrm>
          </p:grpSpPr>
          <p:sp>
            <p:nvSpPr>
              <p:cNvPr id="309" name="Shape 309"/>
              <p:cNvSpPr/>
              <p:nvPr/>
            </p:nvSpPr>
            <p:spPr>
              <a:xfrm>
                <a:off x="3463325" y="2498975"/>
                <a:ext cx="1146000" cy="1146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grpSp>
            <p:nvGrpSpPr>
              <p:cNvPr id="310" name="Shape 310"/>
              <p:cNvGrpSpPr/>
              <p:nvPr/>
            </p:nvGrpSpPr>
            <p:grpSpPr>
              <a:xfrm>
                <a:off x="3547027" y="2468352"/>
                <a:ext cx="978587" cy="1165065"/>
                <a:chOff x="444152" y="2964002"/>
                <a:chExt cx="978587" cy="1165065"/>
              </a:xfrm>
            </p:grpSpPr>
            <p:pic>
              <p:nvPicPr>
                <p:cNvPr id="311" name="Shape 311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444152" y="2964002"/>
                  <a:ext cx="978587" cy="9785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12" name="Shape 312"/>
                <p:cNvSpPr txBox="1"/>
                <p:nvPr/>
              </p:nvSpPr>
              <p:spPr>
                <a:xfrm>
                  <a:off x="604020" y="3629867"/>
                  <a:ext cx="768300" cy="499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25" tIns="91425" rIns="91425" bIns="91425" anchor="t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buNone/>
                  </a:pPr>
                  <a:r>
                    <a:rPr lang="zh-TW" sz="1800" b="1" dirty="0">
                      <a:latin typeface="Microsoft JhengHei"/>
                      <a:ea typeface="Microsoft JhengHei"/>
                      <a:cs typeface="Microsoft JhengHei"/>
                      <a:sym typeface="Microsoft JhengHei"/>
                    </a:rPr>
                    <a:t>發佈</a:t>
                  </a:r>
                </a:p>
              </p:txBody>
            </p:sp>
          </p:grpSp>
        </p:grpSp>
        <p:grpSp>
          <p:nvGrpSpPr>
            <p:cNvPr id="319" name="Shape 319"/>
            <p:cNvGrpSpPr/>
            <p:nvPr/>
          </p:nvGrpSpPr>
          <p:grpSpPr>
            <a:xfrm>
              <a:off x="6643702" y="2628000"/>
              <a:ext cx="1340250" cy="1146000"/>
              <a:chOff x="6301725" y="2498963"/>
              <a:chExt cx="1340250" cy="1146000"/>
            </a:xfrm>
          </p:grpSpPr>
          <p:sp>
            <p:nvSpPr>
              <p:cNvPr id="320" name="Shape 320"/>
              <p:cNvSpPr/>
              <p:nvPr/>
            </p:nvSpPr>
            <p:spPr>
              <a:xfrm>
                <a:off x="6301725" y="2498963"/>
                <a:ext cx="1146000" cy="11460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21" name="Shape 321"/>
              <p:cNvSpPr txBox="1"/>
              <p:nvPr/>
            </p:nvSpPr>
            <p:spPr>
              <a:xfrm>
                <a:off x="6336075" y="3096000"/>
                <a:ext cx="1305900" cy="49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zh-TW" sz="1800" b="1" dirty="0"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連結代碼</a:t>
                </a:r>
              </a:p>
            </p:txBody>
          </p:sp>
          <p:pic>
            <p:nvPicPr>
              <p:cNvPr id="322" name="Shape 322"/>
              <p:cNvPicPr preferRelativeResize="0"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70405" y="2657027"/>
                <a:ext cx="515196" cy="5151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" name="Shape 390"/>
            <p:cNvSpPr/>
            <p:nvPr/>
          </p:nvSpPr>
          <p:spPr>
            <a:xfrm>
              <a:off x="785786" y="3738565"/>
              <a:ext cx="1928826" cy="333383"/>
            </a:xfrm>
            <a:prstGeom prst="rect">
              <a:avLst/>
            </a:prstGeom>
            <a:solidFill>
              <a:srgbClr val="134F5C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/>
              <a:r>
                <a:rPr lang="zh-TW" altLang="en-US" sz="15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以電子郵件分享連結</a:t>
              </a:r>
              <a:endParaRPr lang="zh-TW" altLang="en-US" sz="15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6" name="Shape 390"/>
            <p:cNvSpPr/>
            <p:nvPr/>
          </p:nvSpPr>
          <p:spPr>
            <a:xfrm>
              <a:off x="3000364" y="3738565"/>
              <a:ext cx="2643206" cy="333383"/>
            </a:xfrm>
            <a:prstGeom prst="rect">
              <a:avLst/>
            </a:prstGeom>
            <a:solidFill>
              <a:srgbClr val="134F5C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將連結發佈至各大社群網站</a:t>
              </a:r>
              <a:endParaRPr lang="zh-TW" altLang="en-US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7" name="Shape 390"/>
            <p:cNvSpPr/>
            <p:nvPr/>
          </p:nvSpPr>
          <p:spPr>
            <a:xfrm>
              <a:off x="5929322" y="3738565"/>
              <a:ext cx="2643206" cy="547697"/>
            </a:xfrm>
            <a:prstGeom prst="rect">
              <a:avLst/>
            </a:prstGeom>
            <a:solidFill>
              <a:srgbClr val="134F5C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將建立的連結透過網路論壇</a:t>
              </a:r>
            </a:p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或通訊軟體分享</a:t>
              </a:r>
              <a:endParaRPr lang="zh-TW" altLang="en-US"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grpSp>
          <p:nvGrpSpPr>
            <p:cNvPr id="44" name="群組 43"/>
            <p:cNvGrpSpPr/>
            <p:nvPr/>
          </p:nvGrpSpPr>
          <p:grpSpPr>
            <a:xfrm>
              <a:off x="3143239" y="2607467"/>
              <a:ext cx="2078111" cy="1178730"/>
              <a:chOff x="2922312" y="2316946"/>
              <a:chExt cx="2599678" cy="1474567"/>
            </a:xfrm>
          </p:grpSpPr>
          <p:pic>
            <p:nvPicPr>
              <p:cNvPr id="38" name="Shape 341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178438" y="2343162"/>
                <a:ext cx="424062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Shape 342"/>
              <p:cNvPicPr preferRelativeResize="0"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22312" y="2800995"/>
                <a:ext cx="454310" cy="45430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Shape 343"/>
              <p:cNvPicPr preferRelativeResize="0"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67133" y="2316946"/>
                <a:ext cx="454857" cy="4548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Shape 344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2955288" y="3242813"/>
                <a:ext cx="548700" cy="5487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" name="Shape 345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941637" y="3308544"/>
                <a:ext cx="393600" cy="3935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" name="Shape 346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5067134" y="2808469"/>
                <a:ext cx="424050" cy="4240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8" name="群組 47"/>
          <p:cNvGrpSpPr/>
          <p:nvPr/>
        </p:nvGrpSpPr>
        <p:grpSpPr>
          <a:xfrm>
            <a:off x="714348" y="4286262"/>
            <a:ext cx="6786610" cy="752080"/>
            <a:chOff x="571472" y="4252524"/>
            <a:chExt cx="6786610" cy="752080"/>
          </a:xfrm>
        </p:grpSpPr>
        <p:sp>
          <p:nvSpPr>
            <p:cNvPr id="47" name="圓角矩形 46"/>
            <p:cNvSpPr/>
            <p:nvPr/>
          </p:nvSpPr>
          <p:spPr>
            <a:xfrm>
              <a:off x="1019961" y="4395400"/>
              <a:ext cx="6000792" cy="500066"/>
            </a:xfrm>
            <a:prstGeom prst="roundRect">
              <a:avLst/>
            </a:prstGeom>
            <a:solidFill>
              <a:srgbClr val="7F7F7F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6" name="Shape 248"/>
            <p:cNvSpPr/>
            <p:nvPr/>
          </p:nvSpPr>
          <p:spPr>
            <a:xfrm>
              <a:off x="571472" y="4252524"/>
              <a:ext cx="1643074" cy="752080"/>
            </a:xfrm>
            <a:prstGeom prst="roundRect">
              <a:avLst>
                <a:gd name="adj" fmla="val 16667"/>
              </a:avLst>
            </a:prstGeom>
            <a:solidFill>
              <a:srgbClr val="5F5F5F"/>
            </a:solidFill>
            <a:ln w="19050" cap="flat" cmpd="sng">
              <a:solidFill>
                <a:schemeClr val="accent5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DSM 6.2</a:t>
              </a:r>
            </a:p>
            <a:p>
              <a:pPr lvl="0" algn="ctr"/>
              <a:r>
                <a:rPr lang="en-US" altLang="zh-TW" sz="16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Audio Station</a:t>
              </a:r>
              <a:endParaRPr sz="16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18" name="Shape 318"/>
            <p:cNvSpPr txBox="1"/>
            <p:nvPr/>
          </p:nvSpPr>
          <p:spPr>
            <a:xfrm>
              <a:off x="2162969" y="4395400"/>
              <a:ext cx="5195113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88900" lvl="0">
                <a:buSzPts val="2000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僅產生連結，需自行將連結發佈至他處</a:t>
              </a:r>
              <a:endPara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/>
        </p:nvSpPr>
        <p:spPr>
          <a:xfrm>
            <a:off x="0" y="35717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4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音樂分享  </a:t>
            </a:r>
          </a:p>
        </p:txBody>
      </p:sp>
      <p:grpSp>
        <p:nvGrpSpPr>
          <p:cNvPr id="2" name="Shape 340"/>
          <p:cNvGrpSpPr/>
          <p:nvPr/>
        </p:nvGrpSpPr>
        <p:grpSpPr>
          <a:xfrm>
            <a:off x="287296" y="1471030"/>
            <a:ext cx="2425740" cy="3458174"/>
            <a:chOff x="137364" y="913900"/>
            <a:chExt cx="2868872" cy="4089911"/>
          </a:xfrm>
        </p:grpSpPr>
        <p:pic>
          <p:nvPicPr>
            <p:cNvPr id="341" name="Shape 341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137364" y="913900"/>
              <a:ext cx="2868872" cy="4089911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342" name="Shape 342"/>
            <p:cNvSpPr/>
            <p:nvPr/>
          </p:nvSpPr>
          <p:spPr>
            <a:xfrm>
              <a:off x="866649" y="4198165"/>
              <a:ext cx="1020300" cy="168976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3" name="Shape 343"/>
          <p:cNvGrpSpPr/>
          <p:nvPr/>
        </p:nvGrpSpPr>
        <p:grpSpPr>
          <a:xfrm>
            <a:off x="2903071" y="1640768"/>
            <a:ext cx="4234457" cy="3288436"/>
            <a:chOff x="3232606" y="1433650"/>
            <a:chExt cx="4305685" cy="3343751"/>
          </a:xfrm>
        </p:grpSpPr>
        <p:pic>
          <p:nvPicPr>
            <p:cNvPr id="344" name="Shape 344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232606" y="1433650"/>
              <a:ext cx="4305685" cy="3343751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345" name="Shape 345"/>
            <p:cNvSpPr/>
            <p:nvPr/>
          </p:nvSpPr>
          <p:spPr>
            <a:xfrm>
              <a:off x="4598775" y="3981925"/>
              <a:ext cx="481800" cy="457200"/>
            </a:xfrm>
            <a:prstGeom prst="rect">
              <a:avLst/>
            </a:prstGeom>
            <a:noFill/>
            <a:ln w="19050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4" name="Shape 346"/>
          <p:cNvGrpSpPr/>
          <p:nvPr/>
        </p:nvGrpSpPr>
        <p:grpSpPr>
          <a:xfrm>
            <a:off x="4537061" y="4168625"/>
            <a:ext cx="3697128" cy="816462"/>
            <a:chOff x="5113327" y="4016225"/>
            <a:chExt cx="3697128" cy="816462"/>
          </a:xfrm>
        </p:grpSpPr>
        <p:sp>
          <p:nvSpPr>
            <p:cNvPr id="347" name="Shape 347"/>
            <p:cNvSpPr/>
            <p:nvPr/>
          </p:nvSpPr>
          <p:spPr>
            <a:xfrm rot="-7955007">
              <a:off x="5096139" y="4214142"/>
              <a:ext cx="578574" cy="401566"/>
            </a:xfrm>
            <a:prstGeom prst="rightArrow">
              <a:avLst>
                <a:gd name="adj1" fmla="val 20034"/>
                <a:gd name="adj2" fmla="val 48411"/>
              </a:avLst>
            </a:prstGeom>
            <a:solidFill>
              <a:srgbClr val="E88E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5" name="Shape 348"/>
            <p:cNvGrpSpPr/>
            <p:nvPr/>
          </p:nvGrpSpPr>
          <p:grpSpPr>
            <a:xfrm>
              <a:off x="5471296" y="4179695"/>
              <a:ext cx="3339158" cy="652992"/>
              <a:chOff x="3748550" y="1617975"/>
              <a:chExt cx="3827554" cy="652992"/>
            </a:xfrm>
          </p:grpSpPr>
          <p:sp>
            <p:nvSpPr>
              <p:cNvPr id="349" name="Shape 349"/>
              <p:cNvSpPr/>
              <p:nvPr/>
            </p:nvSpPr>
            <p:spPr>
              <a:xfrm>
                <a:off x="3971904" y="1617975"/>
                <a:ext cx="3604200" cy="556200"/>
              </a:xfrm>
              <a:prstGeom prst="parallelogram">
                <a:avLst>
                  <a:gd name="adj" fmla="val 25000"/>
                </a:avLst>
              </a:prstGeom>
              <a:solidFill>
                <a:schemeClr val="tx2">
                  <a:lumMod val="50000"/>
                </a:schemeClr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3748550" y="1714767"/>
                <a:ext cx="3604200" cy="556200"/>
              </a:xfrm>
              <a:prstGeom prst="parallelogram">
                <a:avLst>
                  <a:gd name="adj" fmla="val 25000"/>
                </a:avLst>
              </a:prstGeom>
              <a:solidFill>
                <a:srgbClr val="E88E8C"/>
              </a:solidFill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51" name="Shape 351"/>
              <p:cNvSpPr txBox="1"/>
              <p:nvPr/>
            </p:nvSpPr>
            <p:spPr>
              <a:xfrm>
                <a:off x="3889100" y="1763225"/>
                <a:ext cx="3581700" cy="45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r>
                  <a:rPr lang="zh-TW" sz="1800" b="1" dirty="0">
                    <a:solidFill>
                      <a:schemeClr val="dk1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線上播放僅支援.mp3格式</a:t>
                </a:r>
              </a:p>
              <a:p>
                <a:pPr marL="0" lvl="0" indent="0" rtl="0">
                  <a:spcBef>
                    <a:spcPts val="0"/>
                  </a:spcBef>
                  <a:buNone/>
                </a:pPr>
                <a:endParaRPr sz="2000" b="1" dirty="0"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</p:grpSp>
      <p:sp>
        <p:nvSpPr>
          <p:cNvPr id="20" name="圓角化對角線角落矩形 19"/>
          <p:cNvSpPr/>
          <p:nvPr/>
        </p:nvSpPr>
        <p:spPr>
          <a:xfrm>
            <a:off x="3027934" y="1224000"/>
            <a:ext cx="447302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3" name="Shape 333"/>
          <p:cNvSpPr txBox="1"/>
          <p:nvPr/>
        </p:nvSpPr>
        <p:spPr>
          <a:xfrm>
            <a:off x="3032010" y="1215294"/>
            <a:ext cx="4754700" cy="49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ts val="2000"/>
            </a:pP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收到連結的使用者會連結至以下頁面</a:t>
            </a:r>
          </a:p>
        </p:txBody>
      </p:sp>
      <p:sp>
        <p:nvSpPr>
          <p:cNvPr id="22" name="Shape 93"/>
          <p:cNvSpPr txBox="1"/>
          <p:nvPr/>
        </p:nvSpPr>
        <p:spPr>
          <a:xfrm>
            <a:off x="6786578" y="2571750"/>
            <a:ext cx="1752600" cy="1264450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4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可選擇</a:t>
            </a:r>
            <a:r>
              <a:rPr lang="zh-TW" altLang="en-US" sz="24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線上播放</a:t>
            </a:r>
            <a:r>
              <a:rPr lang="zh-TW" altLang="en-US" sz="24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或</a:t>
            </a:r>
            <a:r>
              <a:rPr lang="zh-TW" altLang="en-US" sz="24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下載</a:t>
            </a:r>
            <a:r>
              <a:rPr lang="zh-TW" altLang="en-US" sz="24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到本地儲存</a:t>
            </a:r>
            <a:endParaRPr lang="zh-TW" altLang="en-US" sz="24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Shape 342"/>
          <p:cNvSpPr/>
          <p:nvPr/>
        </p:nvSpPr>
        <p:spPr>
          <a:xfrm>
            <a:off x="357158" y="3857634"/>
            <a:ext cx="928694" cy="14287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342"/>
          <p:cNvSpPr/>
          <p:nvPr/>
        </p:nvSpPr>
        <p:spPr>
          <a:xfrm>
            <a:off x="357158" y="4071948"/>
            <a:ext cx="2143140" cy="142876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Han Tsai\Desktop\AFOBOT _PPT\blu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390" y="1302372"/>
            <a:ext cx="5285618" cy="3765600"/>
          </a:xfrm>
          <a:prstGeom prst="rect">
            <a:avLst/>
          </a:prstGeom>
          <a:noFill/>
        </p:spPr>
      </p:pic>
      <p:pic>
        <p:nvPicPr>
          <p:cNvPr id="16" name="Picture 2" descr="C:\Users\Han Tsai\Desktop\AFOBOT _PPT\gra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305747"/>
            <a:ext cx="3143272" cy="3766333"/>
          </a:xfrm>
          <a:prstGeom prst="rect">
            <a:avLst/>
          </a:prstGeom>
          <a:noFill/>
        </p:spPr>
      </p:pic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管理您的音樂分享 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571472" y="1310608"/>
            <a:ext cx="5072098" cy="642942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71"/>
          <p:cNvSpPr txBox="1"/>
          <p:nvPr/>
        </p:nvSpPr>
        <p:spPr>
          <a:xfrm>
            <a:off x="714348" y="1285866"/>
            <a:ext cx="4786346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 indent="11113">
              <a:buSzPts val="2000"/>
            </a:pPr>
            <a:r>
              <a:rPr lang="en-US" altLang="zh-TW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﹝</a:t>
            </a: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分享中心</a:t>
            </a:r>
            <a:r>
              <a:rPr lang="en-US" altLang="zh-TW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﹞</a:t>
            </a: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記錄了每筆分享資訊，您可在此管理所有透過</a:t>
            </a:r>
            <a:r>
              <a:rPr lang="en-US" altLang="zh-TW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Music Station </a:t>
            </a: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分享的檔案連結</a:t>
            </a:r>
            <a:endParaRPr lang="zh-TW" altLang="en-US" sz="175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平行四邊形 18"/>
          <p:cNvSpPr/>
          <p:nvPr/>
        </p:nvSpPr>
        <p:spPr>
          <a:xfrm>
            <a:off x="571472" y="2096426"/>
            <a:ext cx="5000660" cy="403886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Shape 171"/>
          <p:cNvSpPr txBox="1"/>
          <p:nvPr/>
        </p:nvSpPr>
        <p:spPr>
          <a:xfrm>
            <a:off x="571472" y="2071684"/>
            <a:ext cx="5000660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 indent="11113" algn="ctr">
              <a:buSzPts val="2000"/>
            </a:pP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分享記錄清楚明瞭</a:t>
            </a:r>
            <a:endParaRPr lang="zh-TW" altLang="en-US" sz="175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6" name="Shape 383"/>
          <p:cNvPicPr preferRelativeResize="0"/>
          <p:nvPr/>
        </p:nvPicPr>
        <p:blipFill rotWithShape="1">
          <a:blip r:embed="rId5">
            <a:alphaModFix/>
          </a:blip>
          <a:srcRect t="9469" r="970"/>
          <a:stretch/>
        </p:blipFill>
        <p:spPr>
          <a:xfrm>
            <a:off x="695304" y="2571750"/>
            <a:ext cx="4805390" cy="244057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" name="Shape 388"/>
          <p:cNvPicPr preferRelativeResize="0"/>
          <p:nvPr/>
        </p:nvPicPr>
        <p:blipFill rotWithShape="1">
          <a:blip r:embed="rId6">
            <a:alphaModFix/>
          </a:blip>
          <a:srcRect t="8567" r="26959"/>
          <a:stretch/>
        </p:blipFill>
        <p:spPr>
          <a:xfrm>
            <a:off x="5929322" y="3391896"/>
            <a:ext cx="3000396" cy="1394432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48"/>
          <p:cNvSpPr/>
          <p:nvPr/>
        </p:nvSpPr>
        <p:spPr>
          <a:xfrm>
            <a:off x="6357950" y="1214428"/>
            <a:ext cx="2214578" cy="714380"/>
          </a:xfrm>
          <a:prstGeom prst="roundRect">
            <a:avLst>
              <a:gd name="adj" fmla="val 16667"/>
            </a:avLst>
          </a:prstGeom>
          <a:solidFill>
            <a:srgbClr val="5F5F5F"/>
          </a:solidFill>
          <a:ln w="19050" cap="flat" cmpd="sng">
            <a:solidFill>
              <a:schemeClr val="accent5"/>
            </a:solidFill>
            <a:prstDash val="lgDash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9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DSM 6.2</a:t>
            </a:r>
          </a:p>
          <a:p>
            <a:pPr lvl="0" algn="ctr"/>
            <a:r>
              <a:rPr lang="en-US" altLang="zh-TW" sz="19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Audio Station</a:t>
            </a:r>
            <a:endParaRPr sz="19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Shape 414"/>
          <p:cNvSpPr/>
          <p:nvPr/>
        </p:nvSpPr>
        <p:spPr>
          <a:xfrm>
            <a:off x="6072198" y="2000246"/>
            <a:ext cx="2714644" cy="57150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3626D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112504" y="2000246"/>
            <a:ext cx="253146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355600">
              <a:buSzPts val="2000"/>
            </a:pP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無統一的分享中心管理</a:t>
            </a:r>
            <a:endParaRPr lang="en-US" altLang="zh-TW" sz="175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buSzPts val="2000"/>
            </a:pP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每筆分享記錄</a:t>
            </a:r>
            <a:endParaRPr lang="zh-TW" altLang="en-US" sz="175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2" name="Shape 414"/>
          <p:cNvSpPr/>
          <p:nvPr/>
        </p:nvSpPr>
        <p:spPr>
          <a:xfrm>
            <a:off x="6072198" y="2663434"/>
            <a:ext cx="2714644" cy="64294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53626D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112504" y="2671706"/>
            <a:ext cx="253146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355600">
              <a:buSzPts val="2000"/>
            </a:pP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僅分享的歌曲會記錄在</a:t>
            </a:r>
            <a:endParaRPr lang="en-US" altLang="zh-TW" sz="175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457200" lvl="0" indent="-355600">
              <a:buSzPts val="2000"/>
            </a:pPr>
            <a:r>
              <a:rPr lang="en-US" altLang="zh-TW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﹝</a:t>
            </a: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已分享的歌曲</a:t>
            </a:r>
            <a:r>
              <a:rPr lang="en-US" altLang="zh-TW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﹞</a:t>
            </a: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</a:t>
            </a:r>
            <a:endParaRPr lang="zh-TW" altLang="en-US" sz="175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2071670" y="2285998"/>
            <a:ext cx="500066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完整支援各類裝置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743128" y="3000378"/>
            <a:ext cx="78294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3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從手機到媒體播放器，輕鬆播放您的音樂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0" name="Shape 443"/>
          <p:cNvSpPr/>
          <p:nvPr/>
        </p:nvSpPr>
        <p:spPr>
          <a:xfrm>
            <a:off x="5072066" y="4304260"/>
            <a:ext cx="3643338" cy="62494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Shape 443"/>
          <p:cNvSpPr/>
          <p:nvPr/>
        </p:nvSpPr>
        <p:spPr>
          <a:xfrm>
            <a:off x="5072066" y="2214560"/>
            <a:ext cx="3643338" cy="91069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圓角矩形 119"/>
          <p:cNvSpPr/>
          <p:nvPr/>
        </p:nvSpPr>
        <p:spPr>
          <a:xfrm>
            <a:off x="5857884" y="3214692"/>
            <a:ext cx="642942" cy="5715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Music Station 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支援各類裝置 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Shape 171"/>
          <p:cNvSpPr txBox="1"/>
          <p:nvPr/>
        </p:nvSpPr>
        <p:spPr>
          <a:xfrm>
            <a:off x="-2143172" y="6190346"/>
            <a:ext cx="4786346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 indent="11113">
              <a:buSzPts val="2000"/>
            </a:pP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能清楚瞭解每筆分享記錄的資訊</a:t>
            </a:r>
            <a:endParaRPr lang="zh-TW" altLang="en-US" sz="175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" name="Picture 2" descr="C:\Users\Han Tsai\Desktop\Music Station  Qmusic\未命名-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25" y="2143122"/>
            <a:ext cx="1560748" cy="1622575"/>
          </a:xfrm>
          <a:prstGeom prst="rect">
            <a:avLst/>
          </a:prstGeom>
          <a:noFill/>
        </p:spPr>
      </p:pic>
      <p:pic>
        <p:nvPicPr>
          <p:cNvPr id="20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3019" y="3337069"/>
            <a:ext cx="785841" cy="78581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435"/>
          <p:cNvSpPr/>
          <p:nvPr/>
        </p:nvSpPr>
        <p:spPr>
          <a:xfrm>
            <a:off x="3479328" y="1500180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2622072" y="1607876"/>
            <a:ext cx="1857388" cy="428628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171"/>
          <p:cNvSpPr txBox="1"/>
          <p:nvPr/>
        </p:nvSpPr>
        <p:spPr>
          <a:xfrm>
            <a:off x="2880000" y="1584000"/>
            <a:ext cx="207170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串流至網頁</a:t>
            </a:r>
            <a:endParaRPr lang="zh-TW" altLang="en-US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435"/>
          <p:cNvSpPr/>
          <p:nvPr/>
        </p:nvSpPr>
        <p:spPr>
          <a:xfrm>
            <a:off x="3479328" y="2464054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0097A7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5" name="平行四邊形 34"/>
          <p:cNvSpPr/>
          <p:nvPr/>
        </p:nvSpPr>
        <p:spPr>
          <a:xfrm>
            <a:off x="2622072" y="2465132"/>
            <a:ext cx="1857388" cy="678122"/>
          </a:xfrm>
          <a:prstGeom prst="parallelogram">
            <a:avLst>
              <a:gd name="adj" fmla="val 55727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2928926" y="2478287"/>
            <a:ext cx="13573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串流至網路媒體播放器</a:t>
            </a:r>
            <a:endParaRPr lang="zh-TW" altLang="en-US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" name="Shape 435"/>
          <p:cNvSpPr/>
          <p:nvPr/>
        </p:nvSpPr>
        <p:spPr>
          <a:xfrm>
            <a:off x="3479328" y="3357568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AB40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" name="平行四邊形 37"/>
          <p:cNvSpPr/>
          <p:nvPr/>
        </p:nvSpPr>
        <p:spPr>
          <a:xfrm>
            <a:off x="2622072" y="3465264"/>
            <a:ext cx="1857388" cy="428628"/>
          </a:xfrm>
          <a:prstGeom prst="parallelogram">
            <a:avLst>
              <a:gd name="adj" fmla="val 55727"/>
            </a:avLst>
          </a:prstGeom>
          <a:solidFill>
            <a:srgbClr val="FFAB4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Shape 171"/>
          <p:cNvSpPr txBox="1"/>
          <p:nvPr/>
        </p:nvSpPr>
        <p:spPr>
          <a:xfrm>
            <a:off x="2786050" y="3441388"/>
            <a:ext cx="207170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直接本地輸出</a:t>
            </a:r>
            <a:endParaRPr lang="zh-TW" altLang="en-US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0" name="Shape 435"/>
          <p:cNvSpPr/>
          <p:nvPr/>
        </p:nvSpPr>
        <p:spPr>
          <a:xfrm>
            <a:off x="3479328" y="4250004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EA8E8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1" name="平行四邊形 40"/>
          <p:cNvSpPr/>
          <p:nvPr/>
        </p:nvSpPr>
        <p:spPr>
          <a:xfrm>
            <a:off x="2622072" y="4357700"/>
            <a:ext cx="1857388" cy="428628"/>
          </a:xfrm>
          <a:prstGeom prst="parallelogram">
            <a:avLst>
              <a:gd name="adj" fmla="val 55727"/>
            </a:avLst>
          </a:prstGeom>
          <a:solidFill>
            <a:srgbClr val="EA8E8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Shape 171"/>
          <p:cNvSpPr txBox="1"/>
          <p:nvPr/>
        </p:nvSpPr>
        <p:spPr>
          <a:xfrm>
            <a:off x="2786050" y="4333824"/>
            <a:ext cx="207170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串流手機</a:t>
            </a:r>
            <a:r>
              <a:rPr lang="en-US" altLang="zh-TW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App</a:t>
            </a:r>
            <a:endParaRPr lang="en-US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56" name="群組 155"/>
          <p:cNvGrpSpPr/>
          <p:nvPr/>
        </p:nvGrpSpPr>
        <p:grpSpPr>
          <a:xfrm>
            <a:off x="5214942" y="1357304"/>
            <a:ext cx="800100" cy="800100"/>
            <a:chOff x="5242428" y="1452858"/>
            <a:chExt cx="800100" cy="800100"/>
          </a:xfrm>
        </p:grpSpPr>
        <p:sp>
          <p:nvSpPr>
            <p:cNvPr id="43" name="Shape 384"/>
            <p:cNvSpPr/>
            <p:nvPr/>
          </p:nvSpPr>
          <p:spPr>
            <a:xfrm>
              <a:off x="5242428" y="1452858"/>
              <a:ext cx="800100" cy="800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55" name="群組 154"/>
            <p:cNvGrpSpPr/>
            <p:nvPr/>
          </p:nvGrpSpPr>
          <p:grpSpPr>
            <a:xfrm>
              <a:off x="5286380" y="1500180"/>
              <a:ext cx="711185" cy="711185"/>
              <a:chOff x="5286380" y="1500180"/>
              <a:chExt cx="711185" cy="711185"/>
            </a:xfrm>
          </p:grpSpPr>
          <p:grpSp>
            <p:nvGrpSpPr>
              <p:cNvPr id="44" name="群組 43"/>
              <p:cNvGrpSpPr/>
              <p:nvPr/>
            </p:nvGrpSpPr>
            <p:grpSpPr>
              <a:xfrm>
                <a:off x="5286380" y="1500180"/>
                <a:ext cx="711185" cy="711185"/>
                <a:chOff x="6429388" y="5286394"/>
                <a:chExt cx="711185" cy="711185"/>
              </a:xfrm>
            </p:grpSpPr>
            <p:sp>
              <p:nvSpPr>
                <p:cNvPr id="45" name="Shape 709"/>
                <p:cNvSpPr/>
                <p:nvPr/>
              </p:nvSpPr>
              <p:spPr>
                <a:xfrm>
                  <a:off x="6429388" y="5286394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Shape 710"/>
                <p:cNvSpPr/>
                <p:nvPr/>
              </p:nvSpPr>
              <p:spPr>
                <a:xfrm>
                  <a:off x="6490955" y="5347960"/>
                  <a:ext cx="588052" cy="588052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47" name="Shape 38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5463486" y="1667172"/>
                <a:ext cx="341932" cy="34193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8" name="Shape 449"/>
          <p:cNvGrpSpPr/>
          <p:nvPr/>
        </p:nvGrpSpPr>
        <p:grpSpPr>
          <a:xfrm>
            <a:off x="5214942" y="4286262"/>
            <a:ext cx="1291159" cy="679048"/>
            <a:chOff x="1886689" y="788585"/>
            <a:chExt cx="1812153" cy="1066847"/>
          </a:xfrm>
        </p:grpSpPr>
        <p:grpSp>
          <p:nvGrpSpPr>
            <p:cNvPr id="49" name="Shape 450"/>
            <p:cNvGrpSpPr/>
            <p:nvPr/>
          </p:nvGrpSpPr>
          <p:grpSpPr>
            <a:xfrm>
              <a:off x="1886689" y="788585"/>
              <a:ext cx="594712" cy="1018772"/>
              <a:chOff x="761350" y="1855474"/>
              <a:chExt cx="1857313" cy="3181675"/>
            </a:xfrm>
          </p:grpSpPr>
          <p:pic>
            <p:nvPicPr>
              <p:cNvPr id="54" name="Shape 451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61350" y="1855474"/>
                <a:ext cx="1857313" cy="3181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5" name="Shape 45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068725" y="2303150"/>
                <a:ext cx="1312524" cy="23345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" name="Shape 453"/>
            <p:cNvGrpSpPr/>
            <p:nvPr/>
          </p:nvGrpSpPr>
          <p:grpSpPr>
            <a:xfrm>
              <a:off x="2481402" y="866392"/>
              <a:ext cx="1217440" cy="863123"/>
              <a:chOff x="3324225" y="2007875"/>
              <a:chExt cx="3802125" cy="2695575"/>
            </a:xfrm>
          </p:grpSpPr>
          <p:pic>
            <p:nvPicPr>
              <p:cNvPr id="52" name="Shape 45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3324225" y="2007875"/>
                <a:ext cx="3802125" cy="2695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3" name="Shape 455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3638550" y="2160275"/>
                <a:ext cx="3149373" cy="2362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1" name="Shape 45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2277093" y="1436233"/>
              <a:ext cx="419225" cy="419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" name="Shape 457"/>
          <p:cNvSpPr txBox="1"/>
          <p:nvPr/>
        </p:nvSpPr>
        <p:spPr>
          <a:xfrm>
            <a:off x="6615138" y="4357700"/>
            <a:ext cx="1600200" cy="49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Qmusic</a:t>
            </a:r>
            <a:endParaRPr sz="1800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7" name="Shape 424"/>
          <p:cNvSpPr txBox="1"/>
          <p:nvPr/>
        </p:nvSpPr>
        <p:spPr>
          <a:xfrm>
            <a:off x="7715272" y="2268000"/>
            <a:ext cx="973344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</a:t>
            </a:r>
            <a:r>
              <a:rPr 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媒體</a:t>
            </a:r>
            <a:endParaRPr lang="en-US" altLang="zh-TW" b="1" dirty="0" smtClean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 smtClean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播放</a:t>
            </a:r>
            <a:r>
              <a:rPr lang="zh-TW" b="1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器</a:t>
            </a:r>
            <a:endParaRPr b="1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68" name="Shape 412"/>
          <p:cNvGrpSpPr/>
          <p:nvPr/>
        </p:nvGrpSpPr>
        <p:grpSpPr>
          <a:xfrm>
            <a:off x="5832000" y="3240000"/>
            <a:ext cx="621336" cy="476623"/>
            <a:chOff x="1406445" y="2876550"/>
            <a:chExt cx="1465156" cy="1064900"/>
          </a:xfrm>
        </p:grpSpPr>
        <p:pic>
          <p:nvPicPr>
            <p:cNvPr id="69" name="Shape 413"/>
            <p:cNvPicPr preferRelativeResize="0"/>
            <p:nvPr/>
          </p:nvPicPr>
          <p:blipFill rotWithShape="1">
            <a:blip r:embed="rId11">
              <a:alphaModFix/>
            </a:blip>
            <a:srcRect l="22393" t="13454" r="23645" b="10748"/>
            <a:stretch/>
          </p:blipFill>
          <p:spPr>
            <a:xfrm>
              <a:off x="1654150" y="3043644"/>
              <a:ext cx="1217451" cy="897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Shape 4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406445" y="2876550"/>
              <a:ext cx="435950" cy="435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" name="Shape 425"/>
          <p:cNvSpPr txBox="1"/>
          <p:nvPr/>
        </p:nvSpPr>
        <p:spPr>
          <a:xfrm>
            <a:off x="7361462" y="3744000"/>
            <a:ext cx="711000" cy="49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藍牙</a:t>
            </a:r>
            <a:endParaRPr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4" name="Shape 432"/>
          <p:cNvSpPr txBox="1"/>
          <p:nvPr/>
        </p:nvSpPr>
        <p:spPr>
          <a:xfrm>
            <a:off x="5058198" y="3714758"/>
            <a:ext cx="871124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Audio </a:t>
            </a:r>
            <a:endParaRPr lang="en-US" altLang="zh-TW" sz="12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Line </a:t>
            </a:r>
            <a:r>
              <a:rPr lang="zh-TW" sz="12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Out</a:t>
            </a:r>
            <a:endParaRPr sz="12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5" name="Shape 433"/>
          <p:cNvSpPr txBox="1"/>
          <p:nvPr/>
        </p:nvSpPr>
        <p:spPr>
          <a:xfrm>
            <a:off x="6429388" y="3744000"/>
            <a:ext cx="1014000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HD Player</a:t>
            </a:r>
            <a:endParaRPr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6" name="Shape 434"/>
          <p:cNvSpPr txBox="1"/>
          <p:nvPr/>
        </p:nvSpPr>
        <p:spPr>
          <a:xfrm>
            <a:off x="7844280" y="3744000"/>
            <a:ext cx="1014000" cy="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USB </a:t>
            </a:r>
            <a:endParaRPr lang="en-US" altLang="zh-TW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DAC</a:t>
            </a:r>
            <a:endParaRPr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7" name="Shape 438"/>
          <p:cNvSpPr txBox="1"/>
          <p:nvPr/>
        </p:nvSpPr>
        <p:spPr>
          <a:xfrm>
            <a:off x="5857884" y="3767262"/>
            <a:ext cx="714380" cy="447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HDMI</a:t>
            </a:r>
            <a:endParaRPr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19" name="群組 118"/>
          <p:cNvGrpSpPr/>
          <p:nvPr/>
        </p:nvGrpSpPr>
        <p:grpSpPr>
          <a:xfrm>
            <a:off x="5214942" y="3214692"/>
            <a:ext cx="571504" cy="571504"/>
            <a:chOff x="5214942" y="3214692"/>
            <a:chExt cx="800100" cy="800100"/>
          </a:xfrm>
        </p:grpSpPr>
        <p:sp>
          <p:nvSpPr>
            <p:cNvPr id="88" name="Shape 366"/>
            <p:cNvSpPr/>
            <p:nvPr/>
          </p:nvSpPr>
          <p:spPr>
            <a:xfrm>
              <a:off x="5214942" y="3214692"/>
              <a:ext cx="800100" cy="800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89" name="群組 88"/>
            <p:cNvGrpSpPr/>
            <p:nvPr/>
          </p:nvGrpSpPr>
          <p:grpSpPr>
            <a:xfrm>
              <a:off x="5250049" y="3262014"/>
              <a:ext cx="711185" cy="711185"/>
              <a:chOff x="788981" y="5082347"/>
              <a:chExt cx="711185" cy="711185"/>
            </a:xfrm>
          </p:grpSpPr>
          <p:sp>
            <p:nvSpPr>
              <p:cNvPr id="90" name="Shape 703"/>
              <p:cNvSpPr/>
              <p:nvPr/>
            </p:nvSpPr>
            <p:spPr>
              <a:xfrm>
                <a:off x="788981" y="5082347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Shape 704"/>
              <p:cNvSpPr/>
              <p:nvPr/>
            </p:nvSpPr>
            <p:spPr>
              <a:xfrm>
                <a:off x="850548" y="5143913"/>
                <a:ext cx="588052" cy="58805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92" name="Shape 367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1000100" y="5286394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" name="群組 92"/>
          <p:cNvGrpSpPr/>
          <p:nvPr/>
        </p:nvGrpSpPr>
        <p:grpSpPr>
          <a:xfrm>
            <a:off x="8072462" y="3214692"/>
            <a:ext cx="571504" cy="571504"/>
            <a:chOff x="2700330" y="3713880"/>
            <a:chExt cx="800100" cy="800100"/>
          </a:xfrm>
        </p:grpSpPr>
        <p:grpSp>
          <p:nvGrpSpPr>
            <p:cNvPr id="94" name="Shape 389"/>
            <p:cNvGrpSpPr/>
            <p:nvPr/>
          </p:nvGrpSpPr>
          <p:grpSpPr>
            <a:xfrm>
              <a:off x="2700330" y="3713880"/>
              <a:ext cx="800100" cy="800100"/>
              <a:chOff x="2258588" y="2460363"/>
              <a:chExt cx="800100" cy="800100"/>
            </a:xfrm>
          </p:grpSpPr>
          <p:sp>
            <p:nvSpPr>
              <p:cNvPr id="99" name="Shape 390"/>
              <p:cNvSpPr/>
              <p:nvPr/>
            </p:nvSpPr>
            <p:spPr>
              <a:xfrm>
                <a:off x="2258588" y="2460363"/>
                <a:ext cx="800100" cy="8001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100" name="Shape 391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2506238" y="2708013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5" name="群組 103"/>
            <p:cNvGrpSpPr/>
            <p:nvPr/>
          </p:nvGrpSpPr>
          <p:grpSpPr>
            <a:xfrm>
              <a:off x="2748855" y="3756142"/>
              <a:ext cx="711185" cy="711185"/>
              <a:chOff x="2646033" y="3906399"/>
              <a:chExt cx="711185" cy="711185"/>
            </a:xfrm>
          </p:grpSpPr>
          <p:sp>
            <p:nvSpPr>
              <p:cNvPr id="96" name="Shape 709"/>
              <p:cNvSpPr/>
              <p:nvPr/>
            </p:nvSpPr>
            <p:spPr>
              <a:xfrm>
                <a:off x="2646033" y="3906399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Shape 710"/>
              <p:cNvSpPr/>
              <p:nvPr/>
            </p:nvSpPr>
            <p:spPr>
              <a:xfrm>
                <a:off x="2707600" y="3967965"/>
                <a:ext cx="588052" cy="588052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Shape 710"/>
              <p:cNvSpPr/>
              <p:nvPr/>
            </p:nvSpPr>
            <p:spPr>
              <a:xfrm>
                <a:off x="2714612" y="4000510"/>
                <a:ext cx="548831" cy="548831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3" name="群組 112"/>
          <p:cNvGrpSpPr/>
          <p:nvPr/>
        </p:nvGrpSpPr>
        <p:grpSpPr>
          <a:xfrm>
            <a:off x="6643702" y="3214692"/>
            <a:ext cx="571504" cy="571504"/>
            <a:chOff x="1100130" y="3713892"/>
            <a:chExt cx="800100" cy="800100"/>
          </a:xfrm>
        </p:grpSpPr>
        <p:sp>
          <p:nvSpPr>
            <p:cNvPr id="114" name="Shape 381"/>
            <p:cNvSpPr/>
            <p:nvPr/>
          </p:nvSpPr>
          <p:spPr>
            <a:xfrm>
              <a:off x="1100130" y="3713892"/>
              <a:ext cx="800100" cy="800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15" name="群組 117"/>
            <p:cNvGrpSpPr/>
            <p:nvPr/>
          </p:nvGrpSpPr>
          <p:grpSpPr>
            <a:xfrm>
              <a:off x="1130826" y="3771086"/>
              <a:ext cx="711185" cy="711185"/>
              <a:chOff x="1130826" y="3771086"/>
              <a:chExt cx="711185" cy="711185"/>
            </a:xfrm>
          </p:grpSpPr>
          <p:sp>
            <p:nvSpPr>
              <p:cNvPr id="116" name="Shape 706"/>
              <p:cNvSpPr/>
              <p:nvPr/>
            </p:nvSpPr>
            <p:spPr>
              <a:xfrm>
                <a:off x="1130826" y="3771086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Shape 707"/>
              <p:cNvSpPr/>
              <p:nvPr/>
            </p:nvSpPr>
            <p:spPr>
              <a:xfrm>
                <a:off x="1192393" y="3832652"/>
                <a:ext cx="588052" cy="588052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8" name="Shape 382"/>
              <p:cNvPicPr preferRelativeResize="0"/>
              <p:nvPr/>
            </p:nvPicPr>
            <p:blipFill>
              <a:blip r:embed="rId16">
                <a:alphaModFix/>
              </a:blip>
              <a:stretch>
                <a:fillRect/>
              </a:stretch>
            </p:blipFill>
            <p:spPr>
              <a:xfrm>
                <a:off x="1335269" y="397552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30" name="群組 129"/>
          <p:cNvGrpSpPr/>
          <p:nvPr/>
        </p:nvGrpSpPr>
        <p:grpSpPr>
          <a:xfrm>
            <a:off x="7358082" y="3214692"/>
            <a:ext cx="571504" cy="571504"/>
            <a:chOff x="7858148" y="2643188"/>
            <a:chExt cx="571504" cy="571504"/>
          </a:xfrm>
        </p:grpSpPr>
        <p:grpSp>
          <p:nvGrpSpPr>
            <p:cNvPr id="121" name="群組 120"/>
            <p:cNvGrpSpPr/>
            <p:nvPr/>
          </p:nvGrpSpPr>
          <p:grpSpPr>
            <a:xfrm>
              <a:off x="7858148" y="2643188"/>
              <a:ext cx="571504" cy="571504"/>
              <a:chOff x="2700330" y="3713880"/>
              <a:chExt cx="800100" cy="800100"/>
            </a:xfrm>
          </p:grpSpPr>
          <p:grpSp>
            <p:nvGrpSpPr>
              <p:cNvPr id="122" name="Shape 389"/>
              <p:cNvGrpSpPr/>
              <p:nvPr/>
            </p:nvGrpSpPr>
            <p:grpSpPr>
              <a:xfrm>
                <a:off x="2700330" y="3713880"/>
                <a:ext cx="800100" cy="800100"/>
                <a:chOff x="2258588" y="2460363"/>
                <a:chExt cx="800100" cy="800100"/>
              </a:xfrm>
            </p:grpSpPr>
            <p:sp>
              <p:nvSpPr>
                <p:cNvPr id="127" name="Shape 390"/>
                <p:cNvSpPr/>
                <p:nvPr/>
              </p:nvSpPr>
              <p:spPr>
                <a:xfrm>
                  <a:off x="2258588" y="2460363"/>
                  <a:ext cx="800100" cy="800100"/>
                </a:xfrm>
                <a:prstGeom prst="ellipse">
                  <a:avLst/>
                </a:prstGeom>
                <a:solidFill>
                  <a:srgbClr val="434343"/>
                </a:solidFill>
                <a:ln>
                  <a:noFill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pic>
              <p:nvPicPr>
                <p:cNvPr id="128" name="Shape 391"/>
                <p:cNvPicPr preferRelativeResize="0"/>
                <p:nvPr/>
              </p:nvPicPr>
              <p:blipFill>
                <a:blip r:embed="rId14">
                  <a:alphaModFix/>
                </a:blip>
                <a:stretch>
                  <a:fillRect/>
                </a:stretch>
              </p:blipFill>
              <p:spPr>
                <a:xfrm>
                  <a:off x="2506238" y="2708013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3" name="群組 103"/>
              <p:cNvGrpSpPr/>
              <p:nvPr/>
            </p:nvGrpSpPr>
            <p:grpSpPr>
              <a:xfrm>
                <a:off x="2748855" y="3756142"/>
                <a:ext cx="711185" cy="711185"/>
                <a:chOff x="2646033" y="3906399"/>
                <a:chExt cx="711185" cy="711185"/>
              </a:xfrm>
            </p:grpSpPr>
            <p:sp>
              <p:nvSpPr>
                <p:cNvPr id="124" name="Shape 709"/>
                <p:cNvSpPr/>
                <p:nvPr/>
              </p:nvSpPr>
              <p:spPr>
                <a:xfrm>
                  <a:off x="2646033" y="3906399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Shape 710"/>
                <p:cNvSpPr/>
                <p:nvPr/>
              </p:nvSpPr>
              <p:spPr>
                <a:xfrm>
                  <a:off x="2707600" y="3967965"/>
                  <a:ext cx="588052" cy="588052"/>
                </a:xfrm>
                <a:prstGeom prst="ellipse">
                  <a:avLst/>
                </a:prstGeom>
                <a:solidFill>
                  <a:srgbClr val="1ED4DE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9" name="Shape 710"/>
            <p:cNvSpPr/>
            <p:nvPr/>
          </p:nvSpPr>
          <p:spPr>
            <a:xfrm>
              <a:off x="7956000" y="2736000"/>
              <a:ext cx="385289" cy="385289"/>
            </a:xfrm>
            <a:prstGeom prst="ellipse">
              <a:avLst/>
            </a:prstGeom>
            <a:blipFill>
              <a:blip r:embed="rId17"/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群組 138"/>
          <p:cNvGrpSpPr/>
          <p:nvPr/>
        </p:nvGrpSpPr>
        <p:grpSpPr>
          <a:xfrm>
            <a:off x="5214942" y="2285998"/>
            <a:ext cx="571504" cy="571504"/>
            <a:chOff x="3814774" y="3713892"/>
            <a:chExt cx="800100" cy="800100"/>
          </a:xfrm>
        </p:grpSpPr>
        <p:grpSp>
          <p:nvGrpSpPr>
            <p:cNvPr id="140" name="Shape 374"/>
            <p:cNvGrpSpPr/>
            <p:nvPr/>
          </p:nvGrpSpPr>
          <p:grpSpPr>
            <a:xfrm>
              <a:off x="3814774" y="3713892"/>
              <a:ext cx="800100" cy="800100"/>
              <a:chOff x="6208525" y="2491100"/>
              <a:chExt cx="800100" cy="800100"/>
            </a:xfrm>
          </p:grpSpPr>
          <p:sp>
            <p:nvSpPr>
              <p:cNvPr id="145" name="Shape 375"/>
              <p:cNvSpPr/>
              <p:nvPr/>
            </p:nvSpPr>
            <p:spPr>
              <a:xfrm>
                <a:off x="6208525" y="2491100"/>
                <a:ext cx="800100" cy="8001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146" name="Shape 376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6456175" y="2738750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1" name="群組 119"/>
            <p:cNvGrpSpPr/>
            <p:nvPr/>
          </p:nvGrpSpPr>
          <p:grpSpPr>
            <a:xfrm>
              <a:off x="3854655" y="3761214"/>
              <a:ext cx="711185" cy="711185"/>
              <a:chOff x="3854655" y="3761214"/>
              <a:chExt cx="711185" cy="711185"/>
            </a:xfrm>
          </p:grpSpPr>
          <p:sp>
            <p:nvSpPr>
              <p:cNvPr id="142" name="Shape 715"/>
              <p:cNvSpPr/>
              <p:nvPr/>
            </p:nvSpPr>
            <p:spPr>
              <a:xfrm>
                <a:off x="3854655" y="3761214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Shape 716"/>
              <p:cNvSpPr/>
              <p:nvPr/>
            </p:nvSpPr>
            <p:spPr>
              <a:xfrm>
                <a:off x="3916222" y="3822780"/>
                <a:ext cx="588052" cy="58805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Shape 716"/>
              <p:cNvSpPr/>
              <p:nvPr/>
            </p:nvSpPr>
            <p:spPr>
              <a:xfrm>
                <a:off x="3997531" y="3904090"/>
                <a:ext cx="428628" cy="428628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7" name="Shape 438"/>
          <p:cNvSpPr txBox="1"/>
          <p:nvPr/>
        </p:nvSpPr>
        <p:spPr>
          <a:xfrm>
            <a:off x="5143504" y="2786064"/>
            <a:ext cx="714380" cy="447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DLNA</a:t>
            </a:r>
          </a:p>
          <a:p>
            <a:pPr lvl="0" algn="ctr"/>
            <a:endParaRPr lang="en-US" altLang="zh-TW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8" name="Shape 438"/>
          <p:cNvSpPr txBox="1"/>
          <p:nvPr/>
        </p:nvSpPr>
        <p:spPr>
          <a:xfrm>
            <a:off x="5500694" y="2786064"/>
            <a:ext cx="1785950" cy="447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b="1" dirty="0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Apple TV</a:t>
            </a:r>
          </a:p>
          <a:p>
            <a:pPr lvl="0" algn="ctr"/>
            <a:endParaRPr lang="en-US" altLang="zh-TW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9" name="Shape 438"/>
          <p:cNvSpPr txBox="1"/>
          <p:nvPr/>
        </p:nvSpPr>
        <p:spPr>
          <a:xfrm>
            <a:off x="6786578" y="2786064"/>
            <a:ext cx="1214446" cy="44756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b="1" dirty="0" err="1" smtClean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Chromecast</a:t>
            </a:r>
            <a:endParaRPr lang="en-US" altLang="zh-TW" b="1" dirty="0">
              <a:solidFill>
                <a:schemeClr val="tx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61" name="群組 160"/>
          <p:cNvGrpSpPr/>
          <p:nvPr/>
        </p:nvGrpSpPr>
        <p:grpSpPr>
          <a:xfrm>
            <a:off x="6072198" y="2285998"/>
            <a:ext cx="571504" cy="571504"/>
            <a:chOff x="3814774" y="3713892"/>
            <a:chExt cx="800100" cy="800100"/>
          </a:xfrm>
        </p:grpSpPr>
        <p:grpSp>
          <p:nvGrpSpPr>
            <p:cNvPr id="162" name="Shape 374"/>
            <p:cNvGrpSpPr/>
            <p:nvPr/>
          </p:nvGrpSpPr>
          <p:grpSpPr>
            <a:xfrm>
              <a:off x="3814774" y="3713892"/>
              <a:ext cx="800100" cy="800100"/>
              <a:chOff x="6208525" y="2491100"/>
              <a:chExt cx="800100" cy="800100"/>
            </a:xfrm>
          </p:grpSpPr>
          <p:sp>
            <p:nvSpPr>
              <p:cNvPr id="167" name="Shape 375"/>
              <p:cNvSpPr/>
              <p:nvPr/>
            </p:nvSpPr>
            <p:spPr>
              <a:xfrm>
                <a:off x="6208525" y="2491100"/>
                <a:ext cx="800100" cy="8001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168" name="Shape 376"/>
              <p:cNvPicPr preferRelativeResize="0"/>
              <p:nvPr/>
            </p:nvPicPr>
            <p:blipFill>
              <a:blip r:embed="rId18">
                <a:alphaModFix/>
              </a:blip>
              <a:stretch>
                <a:fillRect/>
              </a:stretch>
            </p:blipFill>
            <p:spPr>
              <a:xfrm>
                <a:off x="6456175" y="2738750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3" name="群組 119"/>
            <p:cNvGrpSpPr/>
            <p:nvPr/>
          </p:nvGrpSpPr>
          <p:grpSpPr>
            <a:xfrm>
              <a:off x="3854655" y="3761214"/>
              <a:ext cx="711185" cy="711185"/>
              <a:chOff x="3854655" y="3761214"/>
              <a:chExt cx="711185" cy="711185"/>
            </a:xfrm>
          </p:grpSpPr>
          <p:sp>
            <p:nvSpPr>
              <p:cNvPr id="164" name="Shape 715"/>
              <p:cNvSpPr/>
              <p:nvPr/>
            </p:nvSpPr>
            <p:spPr>
              <a:xfrm>
                <a:off x="3854655" y="3761214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Shape 716"/>
              <p:cNvSpPr/>
              <p:nvPr/>
            </p:nvSpPr>
            <p:spPr>
              <a:xfrm>
                <a:off x="3916222" y="3822780"/>
                <a:ext cx="588052" cy="588052"/>
              </a:xfrm>
              <a:prstGeom prst="ellipse">
                <a:avLst/>
              </a:prstGeom>
              <a:solidFill>
                <a:srgbClr val="F4BD2D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9" name="Shape 710"/>
          <p:cNvSpPr/>
          <p:nvPr/>
        </p:nvSpPr>
        <p:spPr>
          <a:xfrm>
            <a:off x="6192562" y="2428874"/>
            <a:ext cx="306165" cy="306165"/>
          </a:xfrm>
          <a:prstGeom prst="ellipse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" name="群組 177"/>
          <p:cNvGrpSpPr/>
          <p:nvPr/>
        </p:nvGrpSpPr>
        <p:grpSpPr>
          <a:xfrm>
            <a:off x="7072330" y="2285998"/>
            <a:ext cx="571504" cy="571504"/>
            <a:chOff x="6929454" y="1714494"/>
            <a:chExt cx="571504" cy="571504"/>
          </a:xfrm>
        </p:grpSpPr>
        <p:grpSp>
          <p:nvGrpSpPr>
            <p:cNvPr id="170" name="群組 169"/>
            <p:cNvGrpSpPr/>
            <p:nvPr/>
          </p:nvGrpSpPr>
          <p:grpSpPr>
            <a:xfrm>
              <a:off x="6929454" y="1714494"/>
              <a:ext cx="571504" cy="571504"/>
              <a:chOff x="3814774" y="3713892"/>
              <a:chExt cx="800100" cy="800100"/>
            </a:xfrm>
          </p:grpSpPr>
          <p:grpSp>
            <p:nvGrpSpPr>
              <p:cNvPr id="171" name="Shape 374"/>
              <p:cNvGrpSpPr/>
              <p:nvPr/>
            </p:nvGrpSpPr>
            <p:grpSpPr>
              <a:xfrm>
                <a:off x="3814774" y="3713892"/>
                <a:ext cx="800100" cy="800100"/>
                <a:chOff x="6208525" y="2491100"/>
                <a:chExt cx="800100" cy="800100"/>
              </a:xfrm>
            </p:grpSpPr>
            <p:sp>
              <p:nvSpPr>
                <p:cNvPr id="175" name="Shape 375"/>
                <p:cNvSpPr/>
                <p:nvPr/>
              </p:nvSpPr>
              <p:spPr>
                <a:xfrm>
                  <a:off x="6208525" y="2491100"/>
                  <a:ext cx="800100" cy="800100"/>
                </a:xfrm>
                <a:prstGeom prst="ellipse">
                  <a:avLst/>
                </a:prstGeom>
                <a:solidFill>
                  <a:srgbClr val="434343"/>
                </a:solidFill>
                <a:ln>
                  <a:noFill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pic>
              <p:nvPicPr>
                <p:cNvPr id="176" name="Shape 376"/>
                <p:cNvPicPr preferRelativeResize="0"/>
                <p:nvPr/>
              </p:nvPicPr>
              <p:blipFill>
                <a:blip r:embed="rId18">
                  <a:alphaModFix/>
                </a:blip>
                <a:stretch>
                  <a:fillRect/>
                </a:stretch>
              </p:blipFill>
              <p:spPr>
                <a:xfrm>
                  <a:off x="6456175" y="2738750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72" name="群組 119"/>
              <p:cNvGrpSpPr/>
              <p:nvPr/>
            </p:nvGrpSpPr>
            <p:grpSpPr>
              <a:xfrm>
                <a:off x="3854655" y="3761214"/>
                <a:ext cx="711185" cy="711185"/>
                <a:chOff x="3854655" y="3761214"/>
                <a:chExt cx="711185" cy="711185"/>
              </a:xfrm>
            </p:grpSpPr>
            <p:sp>
              <p:nvSpPr>
                <p:cNvPr id="173" name="Shape 715"/>
                <p:cNvSpPr/>
                <p:nvPr/>
              </p:nvSpPr>
              <p:spPr>
                <a:xfrm>
                  <a:off x="3854655" y="3761214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Shape 716"/>
                <p:cNvSpPr/>
                <p:nvPr/>
              </p:nvSpPr>
              <p:spPr>
                <a:xfrm>
                  <a:off x="3916222" y="3822780"/>
                  <a:ext cx="588052" cy="588052"/>
                </a:xfrm>
                <a:prstGeom prst="ellipse">
                  <a:avLst/>
                </a:prstGeom>
                <a:solidFill>
                  <a:srgbClr val="E62949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177" name="Shape 373"/>
            <p:cNvPicPr preferRelativeResize="0"/>
            <p:nvPr/>
          </p:nvPicPr>
          <p:blipFill>
            <a:blip r:embed="rId21"/>
            <a:stretch>
              <a:fillRect/>
            </a:stretch>
          </p:blipFill>
          <p:spPr>
            <a:xfrm>
              <a:off x="7072330" y="1908001"/>
              <a:ext cx="269422" cy="2103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9" name="直線接點 118"/>
          <p:cNvCxnSpPr/>
          <p:nvPr/>
        </p:nvCxnSpPr>
        <p:spPr>
          <a:xfrm>
            <a:off x="4143372" y="2714626"/>
            <a:ext cx="857256" cy="1588"/>
          </a:xfrm>
          <a:prstGeom prst="line">
            <a:avLst/>
          </a:prstGeom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串流至網頁 </a:t>
            </a:r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- Music Station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" name="Shape 171"/>
          <p:cNvSpPr txBox="1"/>
          <p:nvPr/>
        </p:nvSpPr>
        <p:spPr>
          <a:xfrm>
            <a:off x="-2143172" y="6190346"/>
            <a:ext cx="4786346" cy="100013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 indent="11113">
              <a:buSzPts val="2000"/>
            </a:pPr>
            <a:r>
              <a:rPr lang="zh-TW" altLang="en-US" sz="17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能清楚瞭解每筆分享記錄的資訊</a:t>
            </a:r>
            <a:endParaRPr lang="zh-TW" altLang="en-US" sz="175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9" name="平行四邊形 108"/>
          <p:cNvSpPr/>
          <p:nvPr/>
        </p:nvSpPr>
        <p:spPr>
          <a:xfrm>
            <a:off x="1500166" y="4143386"/>
            <a:ext cx="6215106" cy="428628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Shape 467"/>
          <p:cNvSpPr txBox="1"/>
          <p:nvPr/>
        </p:nvSpPr>
        <p:spPr>
          <a:xfrm>
            <a:off x="1792034" y="4134466"/>
            <a:ext cx="58518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透過瀏覽器進入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Music Station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播放您的音樂收藏 </a:t>
            </a:r>
            <a:endParaRPr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2" name="圓角矩形 111"/>
          <p:cNvSpPr/>
          <p:nvPr/>
        </p:nvSpPr>
        <p:spPr>
          <a:xfrm>
            <a:off x="4714876" y="1500180"/>
            <a:ext cx="3929090" cy="2436036"/>
          </a:xfrm>
          <a:prstGeom prst="roundRect">
            <a:avLst/>
          </a:prstGeom>
          <a:ln w="317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7" name="Shape 467" descr="「PC icon png」的圖片搜尋結果"/>
          <p:cNvPicPr preferRelativeResize="0"/>
          <p:nvPr/>
        </p:nvPicPr>
        <p:blipFill>
          <a:blip r:embed="rId3">
            <a:alphaModFix/>
          </a:blip>
          <a:srcRect l="4740" t="10711" r="2036" b="11631"/>
          <a:stretch>
            <a:fillRect/>
          </a:stretch>
        </p:blipFill>
        <p:spPr>
          <a:xfrm>
            <a:off x="4786314" y="1785932"/>
            <a:ext cx="3633484" cy="17859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</p:pic>
      <p:sp>
        <p:nvSpPr>
          <p:cNvPr id="113" name="圓角矩形 112"/>
          <p:cNvSpPr/>
          <p:nvPr/>
        </p:nvSpPr>
        <p:spPr>
          <a:xfrm>
            <a:off x="785786" y="1493036"/>
            <a:ext cx="3643338" cy="2436036"/>
          </a:xfrm>
          <a:prstGeom prst="roundRect">
            <a:avLst/>
          </a:prstGeom>
          <a:ln w="317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5" name="Shape 4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3108" y="1714494"/>
            <a:ext cx="711203" cy="7111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6" name="Shape 466"/>
          <p:cNvPicPr preferRelativeResize="0"/>
          <p:nvPr/>
        </p:nvPicPr>
        <p:blipFill rotWithShape="1">
          <a:blip r:embed="rId6">
            <a:alphaModFix/>
          </a:blip>
          <a:srcRect t="31149" b="27112"/>
          <a:stretch/>
        </p:blipFill>
        <p:spPr>
          <a:xfrm>
            <a:off x="1000100" y="2639990"/>
            <a:ext cx="3029900" cy="79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Music Station - 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聚光燈模式 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15" name="Shape 4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2179" y="2857502"/>
            <a:ext cx="2908581" cy="155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46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28662" y="1950408"/>
            <a:ext cx="1119600" cy="1119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" name="Shape 46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352259" y="1431127"/>
            <a:ext cx="1119556" cy="11195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" name="Shape 470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4002621" y="1431127"/>
            <a:ext cx="1119556" cy="11195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6" name="Shape 471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524146" y="1431127"/>
            <a:ext cx="1119556" cy="11195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0" name="Shape 47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7000892" y="1878970"/>
            <a:ext cx="1119600" cy="11196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1" name="Shape 473"/>
          <p:cNvSpPr/>
          <p:nvPr/>
        </p:nvSpPr>
        <p:spPr>
          <a:xfrm rot="-9288615">
            <a:off x="2289117" y="3360730"/>
            <a:ext cx="804948" cy="393484"/>
          </a:xfrm>
          <a:prstGeom prst="notched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Shape 474"/>
          <p:cNvSpPr/>
          <p:nvPr/>
        </p:nvSpPr>
        <p:spPr>
          <a:xfrm rot="-8099094">
            <a:off x="3100186" y="2849070"/>
            <a:ext cx="805041" cy="393293"/>
          </a:xfrm>
          <a:prstGeom prst="notched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Shape 475"/>
          <p:cNvSpPr/>
          <p:nvPr/>
        </p:nvSpPr>
        <p:spPr>
          <a:xfrm rot="-5398719">
            <a:off x="4091729" y="2849062"/>
            <a:ext cx="804900" cy="393300"/>
          </a:xfrm>
          <a:prstGeom prst="notched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Shape 476"/>
          <p:cNvSpPr/>
          <p:nvPr/>
        </p:nvSpPr>
        <p:spPr>
          <a:xfrm rot="-3417332">
            <a:off x="5104386" y="2891112"/>
            <a:ext cx="804893" cy="393335"/>
          </a:xfrm>
          <a:prstGeom prst="notched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Shape 477"/>
          <p:cNvSpPr/>
          <p:nvPr/>
        </p:nvSpPr>
        <p:spPr>
          <a:xfrm rot="-1677566">
            <a:off x="5936388" y="3232941"/>
            <a:ext cx="804955" cy="393354"/>
          </a:xfrm>
          <a:prstGeom prst="notchedRightArrow">
            <a:avLst>
              <a:gd name="adj1" fmla="val 50000"/>
              <a:gd name="adj2" fmla="val 5000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平行四邊形 12"/>
          <p:cNvSpPr/>
          <p:nvPr/>
        </p:nvSpPr>
        <p:spPr>
          <a:xfrm>
            <a:off x="1714480" y="4500576"/>
            <a:ext cx="5715040" cy="428628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Shape 467"/>
          <p:cNvSpPr txBox="1"/>
          <p:nvPr/>
        </p:nvSpPr>
        <p:spPr>
          <a:xfrm>
            <a:off x="1928794" y="4491656"/>
            <a:ext cx="58518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聚光燈模式，讓您輕鬆的播放音樂，一點就播</a:t>
            </a:r>
            <a:endParaRPr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Music Station - 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管理模式 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857224" y="4464000"/>
            <a:ext cx="6715172" cy="723300"/>
            <a:chOff x="857224" y="4491656"/>
            <a:chExt cx="6715172" cy="723300"/>
          </a:xfrm>
        </p:grpSpPr>
        <p:sp>
          <p:nvSpPr>
            <p:cNvPr id="13" name="平行四邊形 12"/>
            <p:cNvSpPr/>
            <p:nvPr/>
          </p:nvSpPr>
          <p:spPr>
            <a:xfrm>
              <a:off x="857224" y="4528232"/>
              <a:ext cx="6500858" cy="400972"/>
            </a:xfrm>
            <a:prstGeom prst="parallelogram">
              <a:avLst>
                <a:gd name="adj" fmla="val 55727"/>
              </a:avLst>
            </a:prstGeom>
            <a:solidFill>
              <a:srgbClr val="9900FF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9" name="Shape 467"/>
            <p:cNvSpPr txBox="1"/>
            <p:nvPr/>
          </p:nvSpPr>
          <p:spPr>
            <a:xfrm>
              <a:off x="1071538" y="4491656"/>
              <a:ext cx="6500858" cy="723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各類瀏覽音樂的方式，讓您輕易的選擇音樂進行播放</a:t>
              </a:r>
              <a:endParaRPr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2050" name="Picture 2" descr="C:\Users\Han Tsai\Desktop\Music Station  Qmusic\未命名-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5" y="1557726"/>
            <a:ext cx="5000660" cy="2825027"/>
          </a:xfrm>
          <a:prstGeom prst="rect">
            <a:avLst/>
          </a:prstGeom>
          <a:noFill/>
        </p:spPr>
      </p:pic>
      <p:sp>
        <p:nvSpPr>
          <p:cNvPr id="49" name="Shape 93"/>
          <p:cNvSpPr txBox="1"/>
          <p:nvPr/>
        </p:nvSpPr>
        <p:spPr>
          <a:xfrm>
            <a:off x="6572264" y="3929072"/>
            <a:ext cx="1357322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音樂播放設定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1" name="Shape 93"/>
          <p:cNvSpPr txBox="1"/>
          <p:nvPr/>
        </p:nvSpPr>
        <p:spPr>
          <a:xfrm>
            <a:off x="6572264" y="2000246"/>
            <a:ext cx="785818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工具列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" name="Shape 93"/>
          <p:cNvSpPr txBox="1"/>
          <p:nvPr/>
        </p:nvSpPr>
        <p:spPr>
          <a:xfrm>
            <a:off x="6572264" y="1500180"/>
            <a:ext cx="1928826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多房影音及串流播放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3" name="Shape 93"/>
          <p:cNvSpPr txBox="1"/>
          <p:nvPr/>
        </p:nvSpPr>
        <p:spPr>
          <a:xfrm>
            <a:off x="571472" y="2214560"/>
            <a:ext cx="1000132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 algn="r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瀏覽類別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4" name="Shape 93"/>
          <p:cNvSpPr txBox="1"/>
          <p:nvPr/>
        </p:nvSpPr>
        <p:spPr>
          <a:xfrm>
            <a:off x="3500430" y="1142990"/>
            <a:ext cx="1000132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進階搜尋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5" name="Shape 93"/>
          <p:cNvSpPr txBox="1"/>
          <p:nvPr/>
        </p:nvSpPr>
        <p:spPr>
          <a:xfrm>
            <a:off x="4786314" y="1142990"/>
            <a:ext cx="1000132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音樂鬧鈴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Music Station - 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管理模式 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平行四邊形 12"/>
          <p:cNvSpPr/>
          <p:nvPr/>
        </p:nvSpPr>
        <p:spPr>
          <a:xfrm>
            <a:off x="2500298" y="4500576"/>
            <a:ext cx="4286280" cy="428628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Shape 467"/>
          <p:cNvSpPr txBox="1"/>
          <p:nvPr/>
        </p:nvSpPr>
        <p:spPr>
          <a:xfrm>
            <a:off x="2772000" y="4491656"/>
            <a:ext cx="385765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單一介面管理多種裝置播放內容</a:t>
            </a:r>
            <a:endParaRPr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" name="Shape 512"/>
          <p:cNvPicPr preferRelativeResize="0"/>
          <p:nvPr/>
        </p:nvPicPr>
        <p:blipFill rotWithShape="1">
          <a:blip r:embed="rId3">
            <a:alphaModFix/>
          </a:blip>
          <a:srcRect r="2181"/>
          <a:stretch/>
        </p:blipFill>
        <p:spPr>
          <a:xfrm>
            <a:off x="1285852" y="1378616"/>
            <a:ext cx="6572296" cy="305052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0" name="Shape 514"/>
          <p:cNvSpPr/>
          <p:nvPr/>
        </p:nvSpPr>
        <p:spPr>
          <a:xfrm>
            <a:off x="6000760" y="1643056"/>
            <a:ext cx="857256" cy="250033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377" name="Shape 37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3478C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Shape 378" descr="話框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76" y="285735"/>
            <a:ext cx="7138257" cy="414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 descr="C:\Users\Han Tsai\Desktop\Cinema28直播發表會投影片\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638" y="3248616"/>
            <a:ext cx="912304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85"/>
          <p:cNvGrpSpPr/>
          <p:nvPr/>
        </p:nvGrpSpPr>
        <p:grpSpPr>
          <a:xfrm>
            <a:off x="4429124" y="3786196"/>
            <a:ext cx="642942" cy="642942"/>
            <a:chOff x="1857356" y="2714626"/>
            <a:chExt cx="1230489" cy="1230489"/>
          </a:xfrm>
        </p:grpSpPr>
        <p:sp>
          <p:nvSpPr>
            <p:cNvPr id="386" name="Shape 386"/>
            <p:cNvSpPr/>
            <p:nvPr/>
          </p:nvSpPr>
          <p:spPr>
            <a:xfrm>
              <a:off x="1857356" y="2714626"/>
              <a:ext cx="1230489" cy="1230489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 rot="5400000">
              <a:off x="2240264" y="3040771"/>
              <a:ext cx="662943" cy="571503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16"/>
          <p:cNvGrpSpPr/>
          <p:nvPr/>
        </p:nvGrpSpPr>
        <p:grpSpPr>
          <a:xfrm>
            <a:off x="303598" y="2214560"/>
            <a:ext cx="3835874" cy="2714644"/>
            <a:chOff x="571472" y="2214560"/>
            <a:chExt cx="3568000" cy="2525070"/>
          </a:xfrm>
        </p:grpSpPr>
        <p:pic>
          <p:nvPicPr>
            <p:cNvPr id="380" name="Shape 380" descr="C:\Users\Han Tsai\Desktop\Cinema28直播發表會投影片\MONITOR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0836" y="2214560"/>
              <a:ext cx="3198636" cy="25250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Shape 382"/>
            <p:cNvGrpSpPr/>
            <p:nvPr/>
          </p:nvGrpSpPr>
          <p:grpSpPr>
            <a:xfrm>
              <a:off x="1912751" y="2537826"/>
              <a:ext cx="1230489" cy="1230489"/>
              <a:chOff x="1857356" y="2714626"/>
              <a:chExt cx="1230489" cy="1230489"/>
            </a:xfrm>
          </p:grpSpPr>
          <p:sp>
            <p:nvSpPr>
              <p:cNvPr id="383" name="Shape 383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9" name="Shape 389"/>
            <p:cNvSpPr txBox="1"/>
            <p:nvPr/>
          </p:nvSpPr>
          <p:spPr>
            <a:xfrm>
              <a:off x="571472" y="2328274"/>
              <a:ext cx="19287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</a:p>
          </p:txBody>
        </p:sp>
      </p:grpSp>
      <p:sp>
        <p:nvSpPr>
          <p:cNvPr id="390" name="Shape 390"/>
          <p:cNvSpPr txBox="1"/>
          <p:nvPr/>
        </p:nvSpPr>
        <p:spPr>
          <a:xfrm>
            <a:off x="4143372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Live</a:t>
            </a:r>
          </a:p>
        </p:txBody>
      </p:sp>
      <p:pic>
        <p:nvPicPr>
          <p:cNvPr id="18" name="Picture 2" descr="\\MARKETING\Marketing\MarketingMaterials\素材\_icons\250x250_PNG\Music Station_25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2000246"/>
            <a:ext cx="1428760" cy="1428760"/>
          </a:xfrm>
          <a:prstGeom prst="rect">
            <a:avLst/>
          </a:prstGeom>
          <a:noFill/>
        </p:spPr>
      </p:pic>
      <p:sp>
        <p:nvSpPr>
          <p:cNvPr id="20" name="平行四邊形 19"/>
          <p:cNvSpPr/>
          <p:nvPr/>
        </p:nvSpPr>
        <p:spPr>
          <a:xfrm>
            <a:off x="1643042" y="1285866"/>
            <a:ext cx="6000792" cy="785818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128557" y="1292360"/>
            <a:ext cx="5086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u="sng" dirty="0" smtClean="0">
                <a:solidFill>
                  <a:schemeClr val="bg1"/>
                </a:solidFill>
              </a:rPr>
              <a:t>Music Station Demo</a:t>
            </a:r>
            <a:endParaRPr lang="zh-TW" alt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388" name="Shape 388"/>
          <p:cNvSpPr/>
          <p:nvPr/>
        </p:nvSpPr>
        <p:spPr>
          <a:xfrm rot="-2702762">
            <a:off x="7036670" y="1677534"/>
            <a:ext cx="816578" cy="1247318"/>
          </a:xfrm>
          <a:prstGeom prst="upArrow">
            <a:avLst>
              <a:gd name="adj1" fmla="val 33574"/>
              <a:gd name="adj2" fmla="val 85894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/>
        </p:nvSpPr>
        <p:spPr>
          <a:xfrm>
            <a:off x="0" y="428610"/>
            <a:ext cx="9144000" cy="64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我是一般音樂愛好者，我有以下需求</a:t>
            </a:r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...</a:t>
            </a:r>
            <a:endParaRPr lang="zh-TW" altLang="en-US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271"/>
          <p:cNvSpPr/>
          <p:nvPr/>
        </p:nvSpPr>
        <p:spPr>
          <a:xfrm>
            <a:off x="400103" y="1500180"/>
            <a:ext cx="705735" cy="705735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103" y="1500180"/>
            <a:ext cx="814309" cy="816642"/>
          </a:xfrm>
          <a:prstGeom prst="rect">
            <a:avLst/>
          </a:prstGeom>
          <a:noFill/>
        </p:spPr>
      </p:pic>
      <p:sp>
        <p:nvSpPr>
          <p:cNvPr id="17" name="Shape 271"/>
          <p:cNvSpPr/>
          <p:nvPr/>
        </p:nvSpPr>
        <p:spPr>
          <a:xfrm>
            <a:off x="400106" y="2526871"/>
            <a:ext cx="712370" cy="712370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00106" y="2500312"/>
            <a:ext cx="814308" cy="816642"/>
          </a:xfrm>
          <a:prstGeom prst="rect">
            <a:avLst/>
          </a:prstGeom>
          <a:noFill/>
        </p:spPr>
      </p:pic>
      <p:sp>
        <p:nvSpPr>
          <p:cNvPr id="20" name="Shape 292"/>
          <p:cNvSpPr/>
          <p:nvPr/>
        </p:nvSpPr>
        <p:spPr>
          <a:xfrm flipH="1">
            <a:off x="1357290" y="2614654"/>
            <a:ext cx="5643602" cy="496995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71"/>
          <p:cNvSpPr/>
          <p:nvPr/>
        </p:nvSpPr>
        <p:spPr>
          <a:xfrm>
            <a:off x="400106" y="3571882"/>
            <a:ext cx="712370" cy="712370"/>
          </a:xfrm>
          <a:prstGeom prst="ellipse">
            <a:avLst/>
          </a:prstGeom>
          <a:solidFill>
            <a:schemeClr val="bg1"/>
          </a:solidFill>
          <a:ln w="381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00106" y="3579217"/>
            <a:ext cx="814308" cy="816642"/>
          </a:xfrm>
          <a:prstGeom prst="rect">
            <a:avLst/>
          </a:prstGeom>
          <a:noFill/>
        </p:spPr>
      </p:pic>
      <p:sp>
        <p:nvSpPr>
          <p:cNvPr id="67" name="Shape 67"/>
          <p:cNvSpPr txBox="1"/>
          <p:nvPr/>
        </p:nvSpPr>
        <p:spPr>
          <a:xfrm>
            <a:off x="1571604" y="2614654"/>
            <a:ext cx="6953400" cy="5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獨樂樂不如眾樂樂，想把</a:t>
            </a:r>
            <a:r>
              <a:rPr lang="zh-TW" altLang="en-US" sz="18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音樂分享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給我的親朋好友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" name="Shape 292"/>
          <p:cNvSpPr/>
          <p:nvPr/>
        </p:nvSpPr>
        <p:spPr>
          <a:xfrm flipH="1">
            <a:off x="1357290" y="3643320"/>
            <a:ext cx="4214842" cy="496995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Shape 69"/>
          <p:cNvSpPr txBox="1"/>
          <p:nvPr/>
        </p:nvSpPr>
        <p:spPr>
          <a:xfrm>
            <a:off x="1571604" y="3686224"/>
            <a:ext cx="4200600" cy="5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希望</a:t>
            </a:r>
            <a:r>
              <a:rPr lang="zh-TW" altLang="en-US" sz="18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隨時隨地都能聽到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我珍藏的</a:t>
            </a:r>
            <a:r>
              <a:rPr lang="zh-TW" altLang="en-US" sz="18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</a:t>
            </a:r>
            <a:endParaRPr lang="zh-TW" altLang="en-US" sz="1800" b="1" dirty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" name="Shape 292"/>
          <p:cNvSpPr/>
          <p:nvPr/>
        </p:nvSpPr>
        <p:spPr>
          <a:xfrm flipH="1">
            <a:off x="1332000" y="1584000"/>
            <a:ext cx="5168826" cy="496995"/>
          </a:xfrm>
          <a:prstGeom prst="chevron">
            <a:avLst>
              <a:gd name="adj" fmla="val 33915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1547690" y="1584000"/>
            <a:ext cx="6953400" cy="74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我有</a:t>
            </a:r>
            <a:r>
              <a:rPr lang="zh-TW" altLang="en-US" sz="18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許多的音樂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檔案，想要輕鬆</a:t>
            </a:r>
            <a:r>
              <a:rPr lang="zh-TW" altLang="en-US" sz="18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我的音樂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" name="Shape 8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429388" y="2076172"/>
            <a:ext cx="2643206" cy="3067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500180"/>
            <a:ext cx="8501122" cy="351059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285734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串流至網路媒體播放器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" name="Shape 5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785918" y="1500180"/>
            <a:ext cx="4952368" cy="3709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93"/>
          <p:cNvSpPr txBox="1"/>
          <p:nvPr/>
        </p:nvSpPr>
        <p:spPr>
          <a:xfrm>
            <a:off x="1357290" y="2428874"/>
            <a:ext cx="1143008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500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en-US" altLang="zh-TW" sz="1500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SONOS</a:t>
            </a:r>
            <a:r>
              <a:rPr lang="zh-TW" altLang="en-US" sz="1500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endParaRPr lang="zh-TW" altLang="en-US" sz="1500"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93"/>
          <p:cNvSpPr txBox="1"/>
          <p:nvPr/>
        </p:nvSpPr>
        <p:spPr>
          <a:xfrm>
            <a:off x="3214678" y="1357304"/>
            <a:ext cx="1428760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      </a:t>
            </a:r>
            <a:r>
              <a:rPr lang="en-US" altLang="zh-TW" sz="1500" b="1" dirty="0" smtClean="0">
                <a:latin typeface="+mj-lt"/>
                <a:ea typeface="Microsoft JhengHei"/>
                <a:cs typeface="Microsoft JhengHei"/>
                <a:sym typeface="Microsoft JhengHei"/>
              </a:rPr>
              <a:t>Apple TV</a:t>
            </a:r>
            <a:endParaRPr lang="zh-TW" altLang="en-US" sz="1500"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" name="Shape 93"/>
          <p:cNvSpPr txBox="1"/>
          <p:nvPr/>
        </p:nvSpPr>
        <p:spPr>
          <a:xfrm>
            <a:off x="6286512" y="2214560"/>
            <a:ext cx="1571636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500" b="1" dirty="0" smtClean="0"/>
              <a:t> Smart TV</a:t>
            </a:r>
            <a:endParaRPr lang="en-US" sz="1500" b="1" dirty="0"/>
          </a:p>
        </p:txBody>
      </p:sp>
      <p:sp>
        <p:nvSpPr>
          <p:cNvPr id="14" name="Shape 93"/>
          <p:cNvSpPr txBox="1"/>
          <p:nvPr/>
        </p:nvSpPr>
        <p:spPr>
          <a:xfrm>
            <a:off x="6357950" y="3071816"/>
            <a:ext cx="1643074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DLNA </a:t>
            </a:r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擴大機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571472" y="2143122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Shape 5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911" y="2214560"/>
            <a:ext cx="785818" cy="7858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群組 20"/>
          <p:cNvGrpSpPr/>
          <p:nvPr/>
        </p:nvGrpSpPr>
        <p:grpSpPr>
          <a:xfrm>
            <a:off x="2643174" y="1071552"/>
            <a:ext cx="928694" cy="928694"/>
            <a:chOff x="4079046" y="1149736"/>
            <a:chExt cx="1083457" cy="1083457"/>
          </a:xfrm>
        </p:grpSpPr>
        <p:sp>
          <p:nvSpPr>
            <p:cNvPr id="22" name="橢圓 21"/>
            <p:cNvSpPr/>
            <p:nvPr/>
          </p:nvSpPr>
          <p:spPr>
            <a:xfrm>
              <a:off x="4079046" y="1149736"/>
              <a:ext cx="1083457" cy="108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Shape 568"/>
            <p:cNvPicPr preferRelativeResize="0"/>
            <p:nvPr/>
          </p:nvPicPr>
          <p:blipFill>
            <a:blip r:embed="rId5">
              <a:alphaModFix/>
            </a:blip>
            <a:srcRect l="26189" t="7952" r="20675"/>
            <a:stretch>
              <a:fillRect/>
            </a:stretch>
          </p:blipFill>
          <p:spPr>
            <a:xfrm>
              <a:off x="4286248" y="1357304"/>
              <a:ext cx="721492" cy="6561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橢圓 23"/>
          <p:cNvSpPr/>
          <p:nvPr/>
        </p:nvSpPr>
        <p:spPr>
          <a:xfrm>
            <a:off x="7429520" y="1857370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Shape 570"/>
          <p:cNvPicPr preferRelativeResize="0"/>
          <p:nvPr/>
        </p:nvPicPr>
        <p:blipFill>
          <a:blip r:embed="rId6">
            <a:alphaModFix/>
          </a:blip>
          <a:srcRect l="5877" t="8945" r="5966"/>
          <a:stretch>
            <a:fillRect/>
          </a:stretch>
        </p:blipFill>
        <p:spPr>
          <a:xfrm>
            <a:off x="7572396" y="2143122"/>
            <a:ext cx="631602" cy="42862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橢圓 25"/>
          <p:cNvSpPr/>
          <p:nvPr/>
        </p:nvSpPr>
        <p:spPr>
          <a:xfrm>
            <a:off x="7786710" y="2857502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Shape 567"/>
          <p:cNvPicPr preferRelativeResize="0"/>
          <p:nvPr/>
        </p:nvPicPr>
        <p:blipFill>
          <a:blip r:embed="rId7">
            <a:alphaModFix/>
          </a:blip>
          <a:srcRect l="6722" t="8391" r="-837" b="24480"/>
          <a:stretch>
            <a:fillRect/>
          </a:stretch>
        </p:blipFill>
        <p:spPr>
          <a:xfrm>
            <a:off x="7929586" y="3112639"/>
            <a:ext cx="678662" cy="38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55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2844" y="928676"/>
            <a:ext cx="1071570" cy="10715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93"/>
          <p:cNvSpPr txBox="1"/>
          <p:nvPr/>
        </p:nvSpPr>
        <p:spPr>
          <a:xfrm>
            <a:off x="4929190" y="1285866"/>
            <a:ext cx="2286016" cy="571504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500" b="1" dirty="0" err="1" smtClean="0">
                <a:latin typeface="Microsoft JhengHei"/>
                <a:ea typeface="Microsoft JhengHei"/>
                <a:cs typeface="Microsoft JhengHei"/>
                <a:sym typeface="Microsoft JhengHei"/>
              </a:rPr>
              <a:t>Chromecast</a:t>
            </a:r>
            <a:r>
              <a:rPr lang="en-US" altLang="zh-TW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,</a:t>
            </a:r>
          </a:p>
          <a:p>
            <a:pPr lvl="0"/>
            <a:r>
              <a:rPr lang="en-US" altLang="zh-TW" sz="1500" b="1" dirty="0" err="1" smtClean="0">
                <a:latin typeface="Microsoft JhengHei"/>
                <a:ea typeface="Microsoft JhengHei"/>
                <a:cs typeface="Microsoft JhengHei"/>
                <a:sym typeface="Microsoft JhengHei"/>
              </a:rPr>
              <a:t>Chromecast</a:t>
            </a:r>
            <a:r>
              <a:rPr lang="en-US" altLang="zh-TW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 Audio</a:t>
            </a:r>
            <a:endParaRPr lang="zh-TW" altLang="en-US" sz="1500" b="1" dirty="0"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0" name="Shape 5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83260" y="3720039"/>
            <a:ext cx="703120" cy="637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Shape 5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57796" y="3574260"/>
            <a:ext cx="533391" cy="583978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橢圓 41"/>
          <p:cNvSpPr/>
          <p:nvPr/>
        </p:nvSpPr>
        <p:spPr>
          <a:xfrm>
            <a:off x="6786578" y="1071552"/>
            <a:ext cx="928694" cy="928694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0" name="群組 29"/>
          <p:cNvGrpSpPr/>
          <p:nvPr/>
        </p:nvGrpSpPr>
        <p:grpSpPr>
          <a:xfrm>
            <a:off x="6858016" y="1142990"/>
            <a:ext cx="793539" cy="793539"/>
            <a:chOff x="7001917" y="1792271"/>
            <a:chExt cx="420040" cy="420040"/>
          </a:xfrm>
        </p:grpSpPr>
        <p:grpSp>
          <p:nvGrpSpPr>
            <p:cNvPr id="32" name="群組 169"/>
            <p:cNvGrpSpPr/>
            <p:nvPr/>
          </p:nvGrpSpPr>
          <p:grpSpPr>
            <a:xfrm>
              <a:off x="7001917" y="1792271"/>
              <a:ext cx="420040" cy="420040"/>
              <a:chOff x="3916224" y="3822779"/>
              <a:chExt cx="588052" cy="588052"/>
            </a:xfrm>
          </p:grpSpPr>
          <p:pic>
            <p:nvPicPr>
              <p:cNvPr id="39" name="Shape 376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062417" y="3961538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" name="Shape 716"/>
              <p:cNvSpPr/>
              <p:nvPr/>
            </p:nvSpPr>
            <p:spPr>
              <a:xfrm>
                <a:off x="3916224" y="3822779"/>
                <a:ext cx="588052" cy="588052"/>
              </a:xfrm>
              <a:prstGeom prst="ellipse">
                <a:avLst/>
              </a:prstGeom>
              <a:solidFill>
                <a:srgbClr val="E62949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3" name="Shape 373"/>
            <p:cNvPicPr preferRelativeResize="0"/>
            <p:nvPr/>
          </p:nvPicPr>
          <p:blipFill>
            <a:blip r:embed="rId12"/>
            <a:stretch>
              <a:fillRect/>
            </a:stretch>
          </p:blipFill>
          <p:spPr>
            <a:xfrm>
              <a:off x="7072330" y="1908001"/>
              <a:ext cx="269422" cy="21033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本地直接輸出至與</a:t>
            </a:r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連結的裝置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9" name="橢圓 88"/>
          <p:cNvSpPr/>
          <p:nvPr/>
        </p:nvSpPr>
        <p:spPr>
          <a:xfrm>
            <a:off x="3143240" y="1500180"/>
            <a:ext cx="2571768" cy="257176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Shape 435"/>
          <p:cNvSpPr/>
          <p:nvPr/>
        </p:nvSpPr>
        <p:spPr>
          <a:xfrm>
            <a:off x="5643570" y="1606798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9900FF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平行四邊形 32"/>
          <p:cNvSpPr/>
          <p:nvPr/>
        </p:nvSpPr>
        <p:spPr>
          <a:xfrm>
            <a:off x="4714876" y="1714494"/>
            <a:ext cx="1928826" cy="428628"/>
          </a:xfrm>
          <a:prstGeom prst="parallelogram">
            <a:avLst>
              <a:gd name="adj" fmla="val 55727"/>
            </a:avLst>
          </a:prstGeom>
          <a:solidFill>
            <a:srgbClr val="9900FF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Shape 171"/>
          <p:cNvSpPr txBox="1"/>
          <p:nvPr/>
        </p:nvSpPr>
        <p:spPr>
          <a:xfrm>
            <a:off x="5615746" y="1690618"/>
            <a:ext cx="207170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</a:rPr>
              <a:t>HDMI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36" name="群組 118"/>
          <p:cNvGrpSpPr/>
          <p:nvPr/>
        </p:nvGrpSpPr>
        <p:grpSpPr>
          <a:xfrm>
            <a:off x="785786" y="1571618"/>
            <a:ext cx="714380" cy="714380"/>
            <a:chOff x="5214942" y="3214692"/>
            <a:chExt cx="800100" cy="800100"/>
          </a:xfrm>
        </p:grpSpPr>
        <p:sp>
          <p:nvSpPr>
            <p:cNvPr id="37" name="Shape 366"/>
            <p:cNvSpPr/>
            <p:nvPr/>
          </p:nvSpPr>
          <p:spPr>
            <a:xfrm>
              <a:off x="5214942" y="3214692"/>
              <a:ext cx="800100" cy="8001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8" name="群組 88"/>
            <p:cNvGrpSpPr/>
            <p:nvPr/>
          </p:nvGrpSpPr>
          <p:grpSpPr>
            <a:xfrm>
              <a:off x="5250049" y="3262014"/>
              <a:ext cx="711185" cy="711185"/>
              <a:chOff x="788981" y="5082347"/>
              <a:chExt cx="711185" cy="711185"/>
            </a:xfrm>
          </p:grpSpPr>
          <p:sp>
            <p:nvSpPr>
              <p:cNvPr id="39" name="Shape 703"/>
              <p:cNvSpPr/>
              <p:nvPr/>
            </p:nvSpPr>
            <p:spPr>
              <a:xfrm>
                <a:off x="788981" y="5082347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Shape 704"/>
              <p:cNvSpPr/>
              <p:nvPr/>
            </p:nvSpPr>
            <p:spPr>
              <a:xfrm>
                <a:off x="850548" y="5143913"/>
                <a:ext cx="588052" cy="588052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41" name="Shape 36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000100" y="5286394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0" name="群組 49"/>
          <p:cNvGrpSpPr/>
          <p:nvPr/>
        </p:nvGrpSpPr>
        <p:grpSpPr>
          <a:xfrm>
            <a:off x="1571604" y="1606798"/>
            <a:ext cx="2500330" cy="679200"/>
            <a:chOff x="2285984" y="1714494"/>
            <a:chExt cx="2500330" cy="679200"/>
          </a:xfrm>
        </p:grpSpPr>
        <p:sp>
          <p:nvSpPr>
            <p:cNvPr id="47" name="Shape 435"/>
            <p:cNvSpPr/>
            <p:nvPr/>
          </p:nvSpPr>
          <p:spPr>
            <a:xfrm flipH="1">
              <a:off x="2285984" y="1714494"/>
              <a:ext cx="1521300" cy="6792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EF86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8" name="平行四邊形 47"/>
            <p:cNvSpPr/>
            <p:nvPr/>
          </p:nvSpPr>
          <p:spPr>
            <a:xfrm flipH="1">
              <a:off x="2786050" y="1822190"/>
              <a:ext cx="2000264" cy="428628"/>
            </a:xfrm>
            <a:prstGeom prst="parallelogram">
              <a:avLst>
                <a:gd name="adj" fmla="val 5572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9" name="Shape 171"/>
          <p:cNvSpPr txBox="1"/>
          <p:nvPr/>
        </p:nvSpPr>
        <p:spPr>
          <a:xfrm>
            <a:off x="1857356" y="1690618"/>
            <a:ext cx="207170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1800" b="1" dirty="0" smtClean="0">
                <a:solidFill>
                  <a:schemeClr val="bg1"/>
                </a:solidFill>
              </a:rPr>
              <a:t>Audio out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52" name="群組 129"/>
          <p:cNvGrpSpPr/>
          <p:nvPr/>
        </p:nvGrpSpPr>
        <p:grpSpPr>
          <a:xfrm>
            <a:off x="785786" y="3036636"/>
            <a:ext cx="714380" cy="714380"/>
            <a:chOff x="7858148" y="2643188"/>
            <a:chExt cx="571504" cy="571504"/>
          </a:xfrm>
        </p:grpSpPr>
        <p:grpSp>
          <p:nvGrpSpPr>
            <p:cNvPr id="53" name="群組 120"/>
            <p:cNvGrpSpPr/>
            <p:nvPr/>
          </p:nvGrpSpPr>
          <p:grpSpPr>
            <a:xfrm>
              <a:off x="7858148" y="2643188"/>
              <a:ext cx="571504" cy="571504"/>
              <a:chOff x="2700330" y="3713880"/>
              <a:chExt cx="800100" cy="800100"/>
            </a:xfrm>
          </p:grpSpPr>
          <p:grpSp>
            <p:nvGrpSpPr>
              <p:cNvPr id="58" name="Shape 389"/>
              <p:cNvGrpSpPr/>
              <p:nvPr/>
            </p:nvGrpSpPr>
            <p:grpSpPr>
              <a:xfrm>
                <a:off x="2700330" y="3713880"/>
                <a:ext cx="800100" cy="800100"/>
                <a:chOff x="2258588" y="2460363"/>
                <a:chExt cx="800100" cy="800100"/>
              </a:xfrm>
            </p:grpSpPr>
            <p:sp>
              <p:nvSpPr>
                <p:cNvPr id="65" name="Shape 390"/>
                <p:cNvSpPr/>
                <p:nvPr/>
              </p:nvSpPr>
              <p:spPr>
                <a:xfrm>
                  <a:off x="2258588" y="2460363"/>
                  <a:ext cx="800100" cy="800100"/>
                </a:xfrm>
                <a:prstGeom prst="ellipse">
                  <a:avLst/>
                </a:prstGeom>
                <a:solidFill>
                  <a:srgbClr val="434343"/>
                </a:solidFill>
                <a:ln>
                  <a:noFill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pic>
              <p:nvPicPr>
                <p:cNvPr id="66" name="Shape 391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2506238" y="2708013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59" name="群組 103"/>
              <p:cNvGrpSpPr/>
              <p:nvPr/>
            </p:nvGrpSpPr>
            <p:grpSpPr>
              <a:xfrm>
                <a:off x="2748855" y="3756142"/>
                <a:ext cx="711185" cy="711185"/>
                <a:chOff x="2646033" y="3906399"/>
                <a:chExt cx="711185" cy="711185"/>
              </a:xfrm>
            </p:grpSpPr>
            <p:sp>
              <p:nvSpPr>
                <p:cNvPr id="60" name="Shape 709"/>
                <p:cNvSpPr/>
                <p:nvPr/>
              </p:nvSpPr>
              <p:spPr>
                <a:xfrm>
                  <a:off x="2646033" y="3906399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 dirty="0">
                    <a:solidFill>
                      <a:srgbClr val="00B0F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Shape 710"/>
                <p:cNvSpPr/>
                <p:nvPr/>
              </p:nvSpPr>
              <p:spPr>
                <a:xfrm>
                  <a:off x="2707600" y="3967965"/>
                  <a:ext cx="588052" cy="588052"/>
                </a:xfrm>
                <a:prstGeom prst="ellipse">
                  <a:avLst/>
                </a:prstGeom>
                <a:solidFill>
                  <a:srgbClr val="1ED4DE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57" name="Shape 710"/>
            <p:cNvSpPr/>
            <p:nvPr/>
          </p:nvSpPr>
          <p:spPr>
            <a:xfrm>
              <a:off x="7956000" y="2736000"/>
              <a:ext cx="385289" cy="385289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" name="Shape 435"/>
          <p:cNvSpPr/>
          <p:nvPr/>
        </p:nvSpPr>
        <p:spPr>
          <a:xfrm>
            <a:off x="5528518" y="3036636"/>
            <a:ext cx="1521300" cy="6792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0097A7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68" name="平行四邊形 67"/>
          <p:cNvSpPr/>
          <p:nvPr/>
        </p:nvSpPr>
        <p:spPr>
          <a:xfrm>
            <a:off x="5242766" y="3144332"/>
            <a:ext cx="1285884" cy="428628"/>
          </a:xfrm>
          <a:prstGeom prst="parallelogram">
            <a:avLst>
              <a:gd name="adj" fmla="val 55727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Shape 171"/>
          <p:cNvSpPr txBox="1"/>
          <p:nvPr/>
        </p:nvSpPr>
        <p:spPr>
          <a:xfrm>
            <a:off x="5572132" y="3120456"/>
            <a:ext cx="207170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</a:rPr>
              <a:t>USB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75" name="群組 74"/>
          <p:cNvGrpSpPr/>
          <p:nvPr/>
        </p:nvGrpSpPr>
        <p:grpSpPr>
          <a:xfrm>
            <a:off x="1571604" y="3000378"/>
            <a:ext cx="2428892" cy="679200"/>
            <a:chOff x="2285984" y="1714494"/>
            <a:chExt cx="2428892" cy="679200"/>
          </a:xfrm>
        </p:grpSpPr>
        <p:sp>
          <p:nvSpPr>
            <p:cNvPr id="81" name="Shape 435"/>
            <p:cNvSpPr/>
            <p:nvPr/>
          </p:nvSpPr>
          <p:spPr>
            <a:xfrm flipH="1">
              <a:off x="2285984" y="1714494"/>
              <a:ext cx="1521300" cy="679200"/>
            </a:xfrm>
            <a:prstGeom prst="stripedRightArrow">
              <a:avLst>
                <a:gd name="adj1" fmla="val 50000"/>
                <a:gd name="adj2" fmla="val 50000"/>
              </a:avLst>
            </a:prstGeom>
            <a:solidFill>
              <a:srgbClr val="EF8600"/>
            </a:solidFill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3" name="平行四邊形 82"/>
            <p:cNvSpPr/>
            <p:nvPr/>
          </p:nvSpPr>
          <p:spPr>
            <a:xfrm flipH="1">
              <a:off x="2786050" y="1822190"/>
              <a:ext cx="1928826" cy="428628"/>
            </a:xfrm>
            <a:prstGeom prst="parallelogram">
              <a:avLst>
                <a:gd name="adj" fmla="val 55727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4" name="Shape 171"/>
          <p:cNvSpPr txBox="1"/>
          <p:nvPr/>
        </p:nvSpPr>
        <p:spPr>
          <a:xfrm>
            <a:off x="2214546" y="3084198"/>
            <a:ext cx="2071702" cy="5000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800" b="1" dirty="0" smtClean="0">
                <a:solidFill>
                  <a:schemeClr val="bg1"/>
                </a:solidFill>
              </a:rPr>
              <a:t>Bluetooth*</a:t>
            </a:r>
            <a:endParaRPr lang="en-US" sz="1800" b="1" dirty="0">
              <a:solidFill>
                <a:schemeClr val="bg1"/>
              </a:solidFill>
            </a:endParaRPr>
          </a:p>
        </p:txBody>
      </p:sp>
      <p:grpSp>
        <p:nvGrpSpPr>
          <p:cNvPr id="85" name="群組 92"/>
          <p:cNvGrpSpPr/>
          <p:nvPr/>
        </p:nvGrpSpPr>
        <p:grpSpPr>
          <a:xfrm>
            <a:off x="7215206" y="3036636"/>
            <a:ext cx="714380" cy="714380"/>
            <a:chOff x="2700330" y="3713880"/>
            <a:chExt cx="800100" cy="800100"/>
          </a:xfrm>
        </p:grpSpPr>
        <p:grpSp>
          <p:nvGrpSpPr>
            <p:cNvPr id="86" name="Shape 389"/>
            <p:cNvGrpSpPr/>
            <p:nvPr/>
          </p:nvGrpSpPr>
          <p:grpSpPr>
            <a:xfrm>
              <a:off x="2700330" y="3713880"/>
              <a:ext cx="800100" cy="800100"/>
              <a:chOff x="2258588" y="2460363"/>
              <a:chExt cx="800100" cy="800100"/>
            </a:xfrm>
          </p:grpSpPr>
          <p:sp>
            <p:nvSpPr>
              <p:cNvPr id="95" name="Shape 390"/>
              <p:cNvSpPr/>
              <p:nvPr/>
            </p:nvSpPr>
            <p:spPr>
              <a:xfrm>
                <a:off x="2258588" y="2460363"/>
                <a:ext cx="800100" cy="800100"/>
              </a:xfrm>
              <a:prstGeom prst="ellipse">
                <a:avLst/>
              </a:prstGeom>
              <a:solidFill>
                <a:srgbClr val="434343"/>
              </a:solidFill>
              <a:ln>
                <a:noFill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 rtl="0">
                  <a:spcBef>
                    <a:spcPts val="0"/>
                  </a:spcBef>
                  <a:buNone/>
                </a:pPr>
                <a:endParaRPr/>
              </a:p>
            </p:txBody>
          </p:sp>
          <p:pic>
            <p:nvPicPr>
              <p:cNvPr id="96" name="Shape 39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506238" y="2708013"/>
                <a:ext cx="304800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" name="群組 103"/>
            <p:cNvGrpSpPr/>
            <p:nvPr/>
          </p:nvGrpSpPr>
          <p:grpSpPr>
            <a:xfrm>
              <a:off x="2748855" y="3756142"/>
              <a:ext cx="711185" cy="711185"/>
              <a:chOff x="2646033" y="3906399"/>
              <a:chExt cx="711185" cy="711185"/>
            </a:xfrm>
          </p:grpSpPr>
          <p:sp>
            <p:nvSpPr>
              <p:cNvPr id="92" name="Shape 709"/>
              <p:cNvSpPr/>
              <p:nvPr/>
            </p:nvSpPr>
            <p:spPr>
              <a:xfrm>
                <a:off x="2646033" y="3906399"/>
                <a:ext cx="711185" cy="711185"/>
              </a:xfrm>
              <a:prstGeom prst="ellipse">
                <a:avLst/>
              </a:prstGeom>
              <a:solidFill>
                <a:schemeClr val="bg1"/>
              </a:solidFill>
              <a:ln w="25400" cap="flat" cmpd="sng">
                <a:solidFill>
                  <a:srgbClr val="3F3F3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Shape 710"/>
              <p:cNvSpPr/>
              <p:nvPr/>
            </p:nvSpPr>
            <p:spPr>
              <a:xfrm>
                <a:off x="2707600" y="3967965"/>
                <a:ext cx="588052" cy="588052"/>
              </a:xfrm>
              <a:prstGeom prst="ellipse">
                <a:avLst/>
              </a:prstGeom>
              <a:solidFill>
                <a:srgbClr val="CC000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Shape 710"/>
              <p:cNvSpPr/>
              <p:nvPr/>
            </p:nvSpPr>
            <p:spPr>
              <a:xfrm>
                <a:off x="2714612" y="4000510"/>
                <a:ext cx="548831" cy="548831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" name="群組 105"/>
          <p:cNvGrpSpPr/>
          <p:nvPr/>
        </p:nvGrpSpPr>
        <p:grpSpPr>
          <a:xfrm>
            <a:off x="7215206" y="1643056"/>
            <a:ext cx="668826" cy="571504"/>
            <a:chOff x="5832000" y="3214692"/>
            <a:chExt cx="668826" cy="571504"/>
          </a:xfrm>
        </p:grpSpPr>
        <p:sp>
          <p:nvSpPr>
            <p:cNvPr id="107" name="圓角矩形 106"/>
            <p:cNvSpPr/>
            <p:nvPr/>
          </p:nvSpPr>
          <p:spPr>
            <a:xfrm>
              <a:off x="5857884" y="3214692"/>
              <a:ext cx="642942" cy="5715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8" name="Shape 412"/>
            <p:cNvGrpSpPr/>
            <p:nvPr/>
          </p:nvGrpSpPr>
          <p:grpSpPr>
            <a:xfrm>
              <a:off x="5832001" y="3239999"/>
              <a:ext cx="621337" cy="476623"/>
              <a:chOff x="1406445" y="2876550"/>
              <a:chExt cx="1465156" cy="1064901"/>
            </a:xfrm>
          </p:grpSpPr>
          <p:pic>
            <p:nvPicPr>
              <p:cNvPr id="109" name="Shape 413"/>
              <p:cNvPicPr preferRelativeResize="0"/>
              <p:nvPr/>
            </p:nvPicPr>
            <p:blipFill rotWithShape="1">
              <a:blip r:embed="rId7">
                <a:alphaModFix/>
              </a:blip>
              <a:srcRect l="22393" t="13454" r="23645" b="10748"/>
              <a:stretch/>
            </p:blipFill>
            <p:spPr>
              <a:xfrm>
                <a:off x="1654150" y="3043644"/>
                <a:ext cx="1217451" cy="89780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0" name="Shape 414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406445" y="2876550"/>
                <a:ext cx="435950" cy="435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0" name="群組 29"/>
          <p:cNvGrpSpPr/>
          <p:nvPr/>
        </p:nvGrpSpPr>
        <p:grpSpPr>
          <a:xfrm>
            <a:off x="3500429" y="1638924"/>
            <a:ext cx="2071701" cy="2267910"/>
            <a:chOff x="3707091" y="1602716"/>
            <a:chExt cx="1664782" cy="1822452"/>
          </a:xfrm>
        </p:grpSpPr>
        <p:pic>
          <p:nvPicPr>
            <p:cNvPr id="28" name="Picture 2" descr="C:\Users\Han Tsai\Desktop\Music Station  Qmusic\未命名-7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707091" y="1602716"/>
              <a:ext cx="1530834" cy="1591476"/>
            </a:xfrm>
            <a:prstGeom prst="rect">
              <a:avLst/>
            </a:prstGeom>
            <a:noFill/>
          </p:spPr>
        </p:pic>
        <p:pic>
          <p:nvPicPr>
            <p:cNvPr id="29" name="Shape 12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586032" y="2639350"/>
              <a:ext cx="785841" cy="78581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7" name="群組 116"/>
          <p:cNvGrpSpPr/>
          <p:nvPr/>
        </p:nvGrpSpPr>
        <p:grpSpPr>
          <a:xfrm>
            <a:off x="8001024" y="1571618"/>
            <a:ext cx="714380" cy="714380"/>
            <a:chOff x="6572264" y="2714626"/>
            <a:chExt cx="571504" cy="571504"/>
          </a:xfrm>
        </p:grpSpPr>
        <p:grpSp>
          <p:nvGrpSpPr>
            <p:cNvPr id="118" name="群組 169"/>
            <p:cNvGrpSpPr/>
            <p:nvPr/>
          </p:nvGrpSpPr>
          <p:grpSpPr>
            <a:xfrm>
              <a:off x="6572264" y="2714626"/>
              <a:ext cx="571504" cy="571504"/>
              <a:chOff x="3814774" y="3713892"/>
              <a:chExt cx="800100" cy="800100"/>
            </a:xfrm>
          </p:grpSpPr>
          <p:grpSp>
            <p:nvGrpSpPr>
              <p:cNvPr id="120" name="Shape 374"/>
              <p:cNvGrpSpPr/>
              <p:nvPr/>
            </p:nvGrpSpPr>
            <p:grpSpPr>
              <a:xfrm>
                <a:off x="3814774" y="3713892"/>
                <a:ext cx="800100" cy="800100"/>
                <a:chOff x="6208525" y="2491100"/>
                <a:chExt cx="800100" cy="800100"/>
              </a:xfrm>
            </p:grpSpPr>
            <p:sp>
              <p:nvSpPr>
                <p:cNvPr id="124" name="Shape 375"/>
                <p:cNvSpPr/>
                <p:nvPr/>
              </p:nvSpPr>
              <p:spPr>
                <a:xfrm>
                  <a:off x="6208525" y="2491100"/>
                  <a:ext cx="800100" cy="800100"/>
                </a:xfrm>
                <a:prstGeom prst="ellipse">
                  <a:avLst/>
                </a:prstGeom>
                <a:solidFill>
                  <a:srgbClr val="434343"/>
                </a:solidFill>
                <a:ln>
                  <a:noFill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lvl="0" indent="0" rtl="0">
                    <a:spcBef>
                      <a:spcPts val="0"/>
                    </a:spcBef>
                    <a:buNone/>
                  </a:pPr>
                  <a:endParaRPr/>
                </a:p>
              </p:txBody>
            </p:sp>
            <p:pic>
              <p:nvPicPr>
                <p:cNvPr id="125" name="Shape 376"/>
                <p:cNvPicPr preferRelativeResize="0"/>
                <p:nvPr/>
              </p:nvPicPr>
              <p:blipFill>
                <a:blip r:embed="rId11">
                  <a:alphaModFix/>
                </a:blip>
                <a:stretch>
                  <a:fillRect/>
                </a:stretch>
              </p:blipFill>
              <p:spPr>
                <a:xfrm>
                  <a:off x="6456175" y="2738750"/>
                  <a:ext cx="304800" cy="304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21" name="群組 119"/>
              <p:cNvGrpSpPr/>
              <p:nvPr/>
            </p:nvGrpSpPr>
            <p:grpSpPr>
              <a:xfrm>
                <a:off x="3854655" y="3761214"/>
                <a:ext cx="711185" cy="711185"/>
                <a:chOff x="3854655" y="3761214"/>
                <a:chExt cx="711185" cy="711185"/>
              </a:xfrm>
            </p:grpSpPr>
            <p:sp>
              <p:nvSpPr>
                <p:cNvPr id="122" name="Shape 715"/>
                <p:cNvSpPr/>
                <p:nvPr/>
              </p:nvSpPr>
              <p:spPr>
                <a:xfrm>
                  <a:off x="3854655" y="3761214"/>
                  <a:ext cx="711185" cy="711185"/>
                </a:xfrm>
                <a:prstGeom prst="ellipse">
                  <a:avLst/>
                </a:prstGeom>
                <a:solidFill>
                  <a:schemeClr val="bg1"/>
                </a:solidFill>
                <a:ln w="25400" cap="flat" cmpd="sng">
                  <a:solidFill>
                    <a:srgbClr val="3F3F3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Shape 716"/>
                <p:cNvSpPr/>
                <p:nvPr/>
              </p:nvSpPr>
              <p:spPr>
                <a:xfrm>
                  <a:off x="3916222" y="3822780"/>
                  <a:ext cx="588052" cy="588052"/>
                </a:xfrm>
                <a:prstGeom prst="ellipse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pic>
          <p:nvPicPr>
            <p:cNvPr id="119" name="Shape 382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696000" y="2844000"/>
              <a:ext cx="285752" cy="285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" name="Shape 611"/>
          <p:cNvSpPr txBox="1"/>
          <p:nvPr/>
        </p:nvSpPr>
        <p:spPr>
          <a:xfrm>
            <a:off x="575966" y="4500576"/>
            <a:ext cx="4496100" cy="32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*Bluetooth 使用必需搭配USB Bluetooth Dongle</a:t>
            </a:r>
            <a:endParaRPr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7" name="Shape 580"/>
          <p:cNvSpPr txBox="1"/>
          <p:nvPr/>
        </p:nvSpPr>
        <p:spPr>
          <a:xfrm>
            <a:off x="789166" y="3714758"/>
            <a:ext cx="711000" cy="49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藍芽</a:t>
            </a:r>
            <a:endParaRPr sz="15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8" name="Shape 588"/>
          <p:cNvSpPr txBox="1"/>
          <p:nvPr/>
        </p:nvSpPr>
        <p:spPr>
          <a:xfrm>
            <a:off x="629042" y="2214560"/>
            <a:ext cx="1014000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Audio Line Out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9" name="Shape 593"/>
          <p:cNvSpPr txBox="1"/>
          <p:nvPr/>
        </p:nvSpPr>
        <p:spPr>
          <a:xfrm>
            <a:off x="7058462" y="2214560"/>
            <a:ext cx="1014000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15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HDMI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0" name="Shape 593"/>
          <p:cNvSpPr txBox="1"/>
          <p:nvPr/>
        </p:nvSpPr>
        <p:spPr>
          <a:xfrm>
            <a:off x="7858148" y="2214560"/>
            <a:ext cx="1014000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HD Player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1" name="Shape 593"/>
          <p:cNvSpPr txBox="1"/>
          <p:nvPr/>
        </p:nvSpPr>
        <p:spPr>
          <a:xfrm>
            <a:off x="6858016" y="3695824"/>
            <a:ext cx="1428760" cy="51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15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USB</a:t>
            </a:r>
            <a:r>
              <a:rPr lang="zh-TW" altLang="en-US" sz="15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5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DAC</a:t>
            </a:r>
            <a:endParaRPr sz="1500" b="1" dirty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DSD 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直通輸出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Shape 621"/>
          <p:cNvSpPr/>
          <p:nvPr/>
        </p:nvSpPr>
        <p:spPr>
          <a:xfrm>
            <a:off x="4500562" y="1643056"/>
            <a:ext cx="795600" cy="790500"/>
          </a:xfrm>
          <a:prstGeom prst="mathPlus">
            <a:avLst>
              <a:gd name="adj1" fmla="val 23520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Shape 62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926423" y="1410912"/>
            <a:ext cx="1288783" cy="9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Shape 6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7488" y="3643320"/>
            <a:ext cx="1379025" cy="12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Shape 6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348" y="3001706"/>
            <a:ext cx="1444750" cy="213437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5" name="Shape 553"/>
          <p:cNvSpPr/>
          <p:nvPr/>
        </p:nvSpPr>
        <p:spPr>
          <a:xfrm rot="19394377">
            <a:off x="1721113" y="4224381"/>
            <a:ext cx="1386004" cy="482700"/>
          </a:xfrm>
          <a:prstGeom prst="notchedRightArrow">
            <a:avLst>
              <a:gd name="adj1" fmla="val 37303"/>
              <a:gd name="adj2" fmla="val 66468"/>
            </a:avLst>
          </a:prstGeom>
          <a:solidFill>
            <a:schemeClr val="bg1"/>
          </a:solidFill>
          <a:ln>
            <a:solidFill>
              <a:srgbClr val="E62949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Shape 414"/>
          <p:cNvSpPr/>
          <p:nvPr/>
        </p:nvSpPr>
        <p:spPr>
          <a:xfrm>
            <a:off x="1643042" y="2428874"/>
            <a:ext cx="2143140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4"/>
          <p:cNvSpPr txBox="1"/>
          <p:nvPr/>
        </p:nvSpPr>
        <p:spPr>
          <a:xfrm>
            <a:off x="1785918" y="2428874"/>
            <a:ext cx="2286016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超寧靜無風扇 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8" name="Shape 620"/>
          <p:cNvPicPr preferRelativeResize="0"/>
          <p:nvPr/>
        </p:nvPicPr>
        <p:blipFill rotWithShape="1">
          <a:blip r:embed="rId6">
            <a:alphaModFix/>
          </a:blip>
          <a:srcRect t="31149" b="27112"/>
          <a:stretch/>
        </p:blipFill>
        <p:spPr>
          <a:xfrm>
            <a:off x="1071538" y="1643056"/>
            <a:ext cx="3029900" cy="7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14"/>
          <p:cNvSpPr/>
          <p:nvPr/>
        </p:nvSpPr>
        <p:spPr>
          <a:xfrm>
            <a:off x="5500694" y="2428874"/>
            <a:ext cx="2714644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414"/>
          <p:cNvSpPr txBox="1"/>
          <p:nvPr/>
        </p:nvSpPr>
        <p:spPr>
          <a:xfrm>
            <a:off x="5572132" y="2428874"/>
            <a:ext cx="2714644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 DAC - </a:t>
            </a:r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iFi</a:t>
            </a: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nano</a:t>
            </a:r>
            <a:r>
              <a:rPr 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iDSD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平行四邊形 44"/>
          <p:cNvSpPr/>
          <p:nvPr/>
        </p:nvSpPr>
        <p:spPr>
          <a:xfrm>
            <a:off x="2285984" y="3071816"/>
            <a:ext cx="3714776" cy="438151"/>
          </a:xfrm>
          <a:prstGeom prst="parallelogram">
            <a:avLst>
              <a:gd name="adj" fmla="val 55727"/>
            </a:avLst>
          </a:prstGeom>
          <a:solidFill>
            <a:srgbClr val="CC6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Shape 623"/>
          <p:cNvSpPr txBox="1"/>
          <p:nvPr/>
        </p:nvSpPr>
        <p:spPr>
          <a:xfrm>
            <a:off x="2505299" y="3071816"/>
            <a:ext cx="3424023" cy="56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極致享受 DSD 高音質直通輸出</a:t>
            </a:r>
            <a:endParaRPr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377" name="Shape 37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3478C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Shape 378" descr="話框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76" y="285735"/>
            <a:ext cx="7138257" cy="414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 descr="C:\Users\Han Tsai\Desktop\Cinema28直播發表會投影片\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638" y="3248616"/>
            <a:ext cx="912304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85"/>
          <p:cNvGrpSpPr/>
          <p:nvPr/>
        </p:nvGrpSpPr>
        <p:grpSpPr>
          <a:xfrm>
            <a:off x="4429124" y="3786196"/>
            <a:ext cx="642942" cy="642942"/>
            <a:chOff x="1857356" y="2714626"/>
            <a:chExt cx="1230489" cy="1230489"/>
          </a:xfrm>
        </p:grpSpPr>
        <p:sp>
          <p:nvSpPr>
            <p:cNvPr id="386" name="Shape 386"/>
            <p:cNvSpPr/>
            <p:nvPr/>
          </p:nvSpPr>
          <p:spPr>
            <a:xfrm>
              <a:off x="1857356" y="2714626"/>
              <a:ext cx="1230489" cy="1230489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 rot="5400000">
              <a:off x="2240264" y="3040771"/>
              <a:ext cx="662943" cy="571503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16"/>
          <p:cNvGrpSpPr/>
          <p:nvPr/>
        </p:nvGrpSpPr>
        <p:grpSpPr>
          <a:xfrm>
            <a:off x="303598" y="2214560"/>
            <a:ext cx="3835874" cy="2714644"/>
            <a:chOff x="571472" y="2214560"/>
            <a:chExt cx="3568000" cy="2525070"/>
          </a:xfrm>
        </p:grpSpPr>
        <p:pic>
          <p:nvPicPr>
            <p:cNvPr id="380" name="Shape 380" descr="C:\Users\Han Tsai\Desktop\Cinema28直播發表會投影片\MONITOR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0836" y="2214560"/>
              <a:ext cx="3198636" cy="25250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Shape 382"/>
            <p:cNvGrpSpPr/>
            <p:nvPr/>
          </p:nvGrpSpPr>
          <p:grpSpPr>
            <a:xfrm>
              <a:off x="1912751" y="2537826"/>
              <a:ext cx="1230489" cy="1230489"/>
              <a:chOff x="1857356" y="2714626"/>
              <a:chExt cx="1230489" cy="1230489"/>
            </a:xfrm>
          </p:grpSpPr>
          <p:sp>
            <p:nvSpPr>
              <p:cNvPr id="383" name="Shape 383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9" name="Shape 389"/>
            <p:cNvSpPr txBox="1"/>
            <p:nvPr/>
          </p:nvSpPr>
          <p:spPr>
            <a:xfrm>
              <a:off x="571472" y="2328274"/>
              <a:ext cx="19287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</a:p>
          </p:txBody>
        </p:sp>
      </p:grpSp>
      <p:sp>
        <p:nvSpPr>
          <p:cNvPr id="390" name="Shape 390"/>
          <p:cNvSpPr txBox="1"/>
          <p:nvPr/>
        </p:nvSpPr>
        <p:spPr>
          <a:xfrm>
            <a:off x="4143372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Live</a:t>
            </a:r>
          </a:p>
        </p:txBody>
      </p:sp>
      <p:pic>
        <p:nvPicPr>
          <p:cNvPr id="18" name="Picture 2" descr="\\MARKETING\Marketing\MarketingMaterials\素材\_icons\250x250_PNG\Music Station_25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2000246"/>
            <a:ext cx="1428760" cy="1428760"/>
          </a:xfrm>
          <a:prstGeom prst="rect">
            <a:avLst/>
          </a:prstGeom>
          <a:noFill/>
        </p:spPr>
      </p:pic>
      <p:sp>
        <p:nvSpPr>
          <p:cNvPr id="20" name="平行四邊形 19"/>
          <p:cNvSpPr/>
          <p:nvPr/>
        </p:nvSpPr>
        <p:spPr>
          <a:xfrm>
            <a:off x="1643042" y="1285866"/>
            <a:ext cx="6000792" cy="785818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128557" y="1292360"/>
            <a:ext cx="5086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u="sng" dirty="0" smtClean="0">
                <a:solidFill>
                  <a:schemeClr val="bg1"/>
                </a:solidFill>
              </a:rPr>
              <a:t>Music Station Demo</a:t>
            </a:r>
            <a:endParaRPr lang="zh-TW" alt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388" name="Shape 388"/>
          <p:cNvSpPr/>
          <p:nvPr/>
        </p:nvSpPr>
        <p:spPr>
          <a:xfrm rot="-2702762">
            <a:off x="7036670" y="1677534"/>
            <a:ext cx="816578" cy="1247318"/>
          </a:xfrm>
          <a:prstGeom prst="upArrow">
            <a:avLst>
              <a:gd name="adj1" fmla="val 33574"/>
              <a:gd name="adj2" fmla="val 85894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行動裝置專屬的</a:t>
            </a:r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APP - </a:t>
            </a:r>
            <a:r>
              <a:rPr lang="en-US" altLang="zh-TW" sz="40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Qmusic</a:t>
            </a:r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" name="Shape 414"/>
          <p:cNvSpPr/>
          <p:nvPr/>
        </p:nvSpPr>
        <p:spPr>
          <a:xfrm>
            <a:off x="1357290" y="1500180"/>
            <a:ext cx="6643734" cy="642942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4"/>
          <p:cNvSpPr txBox="1"/>
          <p:nvPr/>
        </p:nvSpPr>
        <p:spPr>
          <a:xfrm>
            <a:off x="1571604" y="1500180"/>
            <a:ext cx="6429420" cy="383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隨時隨地都能透過行動裝置播放</a:t>
            </a:r>
            <a:r>
              <a:rPr lang="en-US" altLang="zh-TW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上的音樂收藏，不需將音樂檔案存放在儲存空間有限的行動裝置中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5" name="平行四邊形 24"/>
          <p:cNvSpPr/>
          <p:nvPr/>
        </p:nvSpPr>
        <p:spPr>
          <a:xfrm>
            <a:off x="642910" y="2500312"/>
            <a:ext cx="3786214" cy="428628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Shape 652"/>
          <p:cNvSpPr txBox="1"/>
          <p:nvPr/>
        </p:nvSpPr>
        <p:spPr>
          <a:xfrm>
            <a:off x="832348" y="2500312"/>
            <a:ext cx="3025272" cy="30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Android / iOS 雙作業系統支援</a:t>
            </a:r>
            <a:endParaRPr sz="15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" name="平行四邊形 36"/>
          <p:cNvSpPr/>
          <p:nvPr/>
        </p:nvSpPr>
        <p:spPr>
          <a:xfrm>
            <a:off x="571472" y="4214824"/>
            <a:ext cx="3786214" cy="428628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平行四邊形 38"/>
          <p:cNvSpPr/>
          <p:nvPr/>
        </p:nvSpPr>
        <p:spPr>
          <a:xfrm>
            <a:off x="571472" y="3643320"/>
            <a:ext cx="3786214" cy="428628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平行四邊形 39"/>
          <p:cNvSpPr/>
          <p:nvPr/>
        </p:nvSpPr>
        <p:spPr>
          <a:xfrm>
            <a:off x="642910" y="3061544"/>
            <a:ext cx="3786214" cy="428628"/>
          </a:xfrm>
          <a:prstGeom prst="parallelogram">
            <a:avLst>
              <a:gd name="adj" fmla="val 55727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Shape 653"/>
          <p:cNvSpPr txBox="1"/>
          <p:nvPr/>
        </p:nvSpPr>
        <p:spPr>
          <a:xfrm>
            <a:off x="857224" y="3071816"/>
            <a:ext cx="3268589" cy="43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Music Station媒體資料庫</a:t>
            </a:r>
            <a:endParaRPr sz="15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5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3" name="Shape 654"/>
          <p:cNvSpPr txBox="1"/>
          <p:nvPr/>
        </p:nvSpPr>
        <p:spPr>
          <a:xfrm>
            <a:off x="711291" y="4267814"/>
            <a:ext cx="1717569" cy="30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多房影音串流</a:t>
            </a:r>
            <a:endParaRPr sz="15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655"/>
          <p:cNvSpPr txBox="1"/>
          <p:nvPr/>
        </p:nvSpPr>
        <p:spPr>
          <a:xfrm>
            <a:off x="703696" y="3696310"/>
            <a:ext cx="2225230" cy="304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下載音樂，離線播放</a:t>
            </a:r>
            <a:endParaRPr sz="15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7" name="Shape 642"/>
          <p:cNvGrpSpPr/>
          <p:nvPr/>
        </p:nvGrpSpPr>
        <p:grpSpPr>
          <a:xfrm>
            <a:off x="3704394" y="2331704"/>
            <a:ext cx="4653820" cy="2539090"/>
            <a:chOff x="5162393" y="2512679"/>
            <a:chExt cx="3858765" cy="2105314"/>
          </a:xfrm>
        </p:grpSpPr>
        <p:grpSp>
          <p:nvGrpSpPr>
            <p:cNvPr id="18" name="Shape 643"/>
            <p:cNvGrpSpPr/>
            <p:nvPr/>
          </p:nvGrpSpPr>
          <p:grpSpPr>
            <a:xfrm>
              <a:off x="5162393" y="2512679"/>
              <a:ext cx="1228984" cy="2105314"/>
              <a:chOff x="761350" y="1855474"/>
              <a:chExt cx="1857313" cy="3181675"/>
            </a:xfrm>
          </p:grpSpPr>
          <p:pic>
            <p:nvPicPr>
              <p:cNvPr id="23" name="Shape 64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61350" y="1855474"/>
                <a:ext cx="1857313" cy="31816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64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068725" y="2303150"/>
                <a:ext cx="1312524" cy="23345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9" name="Shape 646"/>
            <p:cNvGrpSpPr/>
            <p:nvPr/>
          </p:nvGrpSpPr>
          <p:grpSpPr>
            <a:xfrm>
              <a:off x="6505291" y="2752184"/>
              <a:ext cx="2515866" cy="1783662"/>
              <a:chOff x="3324225" y="2007875"/>
              <a:chExt cx="3802125" cy="2695575"/>
            </a:xfrm>
          </p:grpSpPr>
          <p:pic>
            <p:nvPicPr>
              <p:cNvPr id="21" name="Shape 64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324225" y="2007875"/>
                <a:ext cx="3802125" cy="26955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Shape 64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3638550" y="2160275"/>
                <a:ext cx="3149373" cy="23620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0" name="Shape 64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33459" y="4050169"/>
              <a:ext cx="529434" cy="52943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Spotlight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首頁隨機推薦歌曲 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7" name="平行四邊形 36"/>
          <p:cNvSpPr/>
          <p:nvPr/>
        </p:nvSpPr>
        <p:spPr>
          <a:xfrm>
            <a:off x="3214678" y="2000246"/>
            <a:ext cx="2357454" cy="1214446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3" name="Picture 2" descr="C:\Users\Han Tsai\Desktop\AFOBOT _PPT\gra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357304"/>
            <a:ext cx="2857520" cy="3552037"/>
          </a:xfrm>
          <a:prstGeom prst="rect">
            <a:avLst/>
          </a:prstGeom>
          <a:noFill/>
        </p:spPr>
      </p:pic>
      <p:sp>
        <p:nvSpPr>
          <p:cNvPr id="45" name="Shape 414"/>
          <p:cNvSpPr/>
          <p:nvPr/>
        </p:nvSpPr>
        <p:spPr>
          <a:xfrm>
            <a:off x="7643834" y="2214560"/>
            <a:ext cx="1357322" cy="1071570"/>
          </a:xfrm>
          <a:prstGeom prst="round2DiagRect">
            <a:avLst>
              <a:gd name="adj1" fmla="val 19259"/>
              <a:gd name="adj2" fmla="val 0"/>
            </a:avLst>
          </a:prstGeom>
          <a:solidFill>
            <a:srgbClr val="53626D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5929325" y="1397420"/>
            <a:ext cx="2071700" cy="3382433"/>
            <a:chOff x="5844737" y="872448"/>
            <a:chExt cx="2398015" cy="3915203"/>
          </a:xfrm>
        </p:grpSpPr>
        <p:sp>
          <p:nvSpPr>
            <p:cNvPr id="35" name="Shape 665"/>
            <p:cNvSpPr/>
            <p:nvPr/>
          </p:nvSpPr>
          <p:spPr>
            <a:xfrm>
              <a:off x="6258186" y="872448"/>
              <a:ext cx="1984566" cy="3936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chemeClr val="accent5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Microsoft JhengHei"/>
                  <a:cs typeface="Microsoft JhengHei"/>
                  <a:sym typeface="Microsoft JhengHei"/>
                </a:rPr>
                <a:t>DS Audio</a:t>
              </a:r>
              <a:endParaRPr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36" name="Shape 6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44737" y="1404845"/>
              <a:ext cx="1901877" cy="33828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矩形 45"/>
          <p:cNvSpPr/>
          <p:nvPr/>
        </p:nvSpPr>
        <p:spPr>
          <a:xfrm>
            <a:off x="7786710" y="2362800"/>
            <a:ext cx="12858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需自行釘選後再進行播放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3714744" y="2000246"/>
            <a:ext cx="1714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隨機推薦演唱者或是專輯讓您快速播放，即點即播！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" name="平行四邊形 47"/>
          <p:cNvSpPr/>
          <p:nvPr/>
        </p:nvSpPr>
        <p:spPr>
          <a:xfrm>
            <a:off x="3214678" y="3357568"/>
            <a:ext cx="2357454" cy="928694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/>
          <p:cNvSpPr/>
          <p:nvPr/>
        </p:nvSpPr>
        <p:spPr>
          <a:xfrm>
            <a:off x="3643306" y="3357568"/>
            <a:ext cx="1714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不用選擇歌曲即可快速享受音樂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985533" y="1357304"/>
            <a:ext cx="2372021" cy="3571900"/>
            <a:chOff x="944392" y="1259216"/>
            <a:chExt cx="2484600" cy="3741426"/>
          </a:xfrm>
        </p:grpSpPr>
        <p:pic>
          <p:nvPicPr>
            <p:cNvPr id="28" name="Shape 66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16867" y="1259216"/>
              <a:ext cx="2103501" cy="3741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Shape 662"/>
            <p:cNvSpPr/>
            <p:nvPr/>
          </p:nvSpPr>
          <p:spPr>
            <a:xfrm>
              <a:off x="944392" y="1928541"/>
              <a:ext cx="2484600" cy="20919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Shape 663"/>
            <p:cNvSpPr/>
            <p:nvPr/>
          </p:nvSpPr>
          <p:spPr>
            <a:xfrm>
              <a:off x="944392" y="4090216"/>
              <a:ext cx="2484600" cy="5403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依喜好瀏覽音樂庫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8" name="Shape 414"/>
          <p:cNvSpPr/>
          <p:nvPr/>
        </p:nvSpPr>
        <p:spPr>
          <a:xfrm>
            <a:off x="3357553" y="1239170"/>
            <a:ext cx="3857653" cy="618200"/>
          </a:xfrm>
          <a:prstGeom prst="round2DiagRect">
            <a:avLst>
              <a:gd name="adj1" fmla="val 45583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414"/>
          <p:cNvSpPr txBox="1"/>
          <p:nvPr/>
        </p:nvSpPr>
        <p:spPr>
          <a:xfrm>
            <a:off x="3500430" y="1214427"/>
            <a:ext cx="3863750" cy="1159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6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多種形式瀏覽音樂</a:t>
            </a:r>
          </a:p>
          <a:p>
            <a:pPr lvl="0"/>
            <a:r>
              <a:rPr lang="zh-TW" altLang="en-US" sz="1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歌曲、演唱者、專輯、類型、資料夾</a:t>
            </a:r>
            <a:endParaRPr lang="en-US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6" name="群組 45"/>
          <p:cNvGrpSpPr/>
          <p:nvPr/>
        </p:nvGrpSpPr>
        <p:grpSpPr>
          <a:xfrm>
            <a:off x="1000100" y="1374832"/>
            <a:ext cx="2214578" cy="3581223"/>
            <a:chOff x="128225" y="1779250"/>
            <a:chExt cx="1962000" cy="3172776"/>
          </a:xfrm>
        </p:grpSpPr>
        <p:pic>
          <p:nvPicPr>
            <p:cNvPr id="28" name="Shape 66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5426" y="1779250"/>
              <a:ext cx="1783804" cy="317277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29" name="Shape 664"/>
            <p:cNvSpPr/>
            <p:nvPr/>
          </p:nvSpPr>
          <p:spPr>
            <a:xfrm>
              <a:off x="128225" y="2498734"/>
              <a:ext cx="1962000" cy="8445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Shape 6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2278" y="2000246"/>
            <a:ext cx="1634567" cy="29073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2" name="Shape 6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4390" y="2000234"/>
            <a:ext cx="1634574" cy="290738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3" name="Shape 6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66516" y="2000259"/>
            <a:ext cx="1634574" cy="290735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管理播放清單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440000" y="1260000"/>
            <a:ext cx="6072230" cy="710964"/>
            <a:chOff x="1428728" y="1289282"/>
            <a:chExt cx="6072230" cy="710964"/>
          </a:xfrm>
        </p:grpSpPr>
        <p:sp>
          <p:nvSpPr>
            <p:cNvPr id="37" name="平行四邊形 36"/>
            <p:cNvSpPr/>
            <p:nvPr/>
          </p:nvSpPr>
          <p:spPr>
            <a:xfrm>
              <a:off x="1428728" y="1289282"/>
              <a:ext cx="6072230" cy="707886"/>
            </a:xfrm>
            <a:prstGeom prst="parallelogram">
              <a:avLst>
                <a:gd name="adj" fmla="val 42632"/>
              </a:avLst>
            </a:prstGeom>
            <a:solidFill>
              <a:srgbClr val="EF860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1760628" y="1292360"/>
              <a:ext cx="574033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除了能管理在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Music Station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建立的播放清單外，</a:t>
              </a:r>
              <a:endPara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lvl="0"/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您也能在</a:t>
              </a:r>
              <a:r>
                <a:rPr lang="en-US" altLang="zh-TW" sz="2000" b="1" dirty="0" err="1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Qmusic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建立播放清單</a:t>
              </a:r>
            </a:p>
          </p:txBody>
        </p:sp>
      </p:grpSp>
      <p:grpSp>
        <p:nvGrpSpPr>
          <p:cNvPr id="21" name="群組 20"/>
          <p:cNvGrpSpPr/>
          <p:nvPr/>
        </p:nvGrpSpPr>
        <p:grpSpPr>
          <a:xfrm>
            <a:off x="2171815" y="2065203"/>
            <a:ext cx="4400449" cy="2864001"/>
            <a:chOff x="1886063" y="2071684"/>
            <a:chExt cx="4960491" cy="3228500"/>
          </a:xfrm>
        </p:grpSpPr>
        <p:pic>
          <p:nvPicPr>
            <p:cNvPr id="19" name="Shape 692"/>
            <p:cNvPicPr preferRelativeResize="0"/>
            <p:nvPr/>
          </p:nvPicPr>
          <p:blipFill rotWithShape="1">
            <a:blip r:embed="rId3">
              <a:alphaModFix/>
            </a:blip>
            <a:srcRect b="17607"/>
            <a:stretch/>
          </p:blipFill>
          <p:spPr>
            <a:xfrm>
              <a:off x="4643438" y="2071684"/>
              <a:ext cx="2203116" cy="3228500"/>
            </a:xfrm>
            <a:prstGeom prst="rect">
              <a:avLst/>
            </a:prstGeom>
            <a:noFill/>
            <a:ln w="9525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20" name="Shape 695"/>
            <p:cNvPicPr preferRelativeResize="0"/>
            <p:nvPr/>
          </p:nvPicPr>
          <p:blipFill rotWithShape="1">
            <a:blip r:embed="rId4">
              <a:alphaModFix/>
            </a:blip>
            <a:srcRect b="27182"/>
            <a:stretch/>
          </p:blipFill>
          <p:spPr>
            <a:xfrm>
              <a:off x="1886063" y="2071684"/>
              <a:ext cx="2083500" cy="3228500"/>
            </a:xfrm>
            <a:prstGeom prst="rect">
              <a:avLst/>
            </a:prstGeom>
            <a:noFill/>
            <a:ln w="9525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搜尋歌曲</a:t>
            </a:r>
          </a:p>
        </p:txBody>
      </p:sp>
      <p:sp>
        <p:nvSpPr>
          <p:cNvPr id="37" name="平行四邊形 36"/>
          <p:cNvSpPr/>
          <p:nvPr/>
        </p:nvSpPr>
        <p:spPr>
          <a:xfrm>
            <a:off x="1062014" y="2457392"/>
            <a:ext cx="3286148" cy="500066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1347766" y="2528830"/>
            <a:ext cx="3357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輸入關鍵字以搜尋歌曲</a:t>
            </a:r>
          </a:p>
        </p:txBody>
      </p:sp>
      <p:pic>
        <p:nvPicPr>
          <p:cNvPr id="10" name="Shape 7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314" y="1357304"/>
            <a:ext cx="2008191" cy="3571900"/>
          </a:xfrm>
          <a:prstGeom prst="rect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/>
        </p:nvSpPr>
        <p:spPr>
          <a:xfrm>
            <a:off x="1000100" y="3028896"/>
            <a:ext cx="3419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全部、演唱者、專輯、名稱</a:t>
            </a:r>
            <a:endParaRPr lang="zh-TW" altLang="en-US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現正播放清單</a:t>
            </a:r>
          </a:p>
        </p:txBody>
      </p:sp>
      <p:sp>
        <p:nvSpPr>
          <p:cNvPr id="37" name="平行四邊形 36"/>
          <p:cNvSpPr/>
          <p:nvPr/>
        </p:nvSpPr>
        <p:spPr>
          <a:xfrm>
            <a:off x="571472" y="2457392"/>
            <a:ext cx="2928958" cy="500066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857224" y="2528830"/>
            <a:ext cx="3357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提供多種操作方式：</a:t>
            </a:r>
          </a:p>
        </p:txBody>
      </p:sp>
      <p:sp>
        <p:nvSpPr>
          <p:cNvPr id="11" name="矩形 10"/>
          <p:cNvSpPr/>
          <p:nvPr/>
        </p:nvSpPr>
        <p:spPr>
          <a:xfrm>
            <a:off x="938186" y="3028896"/>
            <a:ext cx="22050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編輯</a:t>
            </a:r>
          </a:p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多房串流</a:t>
            </a:r>
          </a:p>
          <a:p>
            <a:pPr lvl="0"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播放控制台</a:t>
            </a:r>
            <a:endParaRPr lang="zh-TW" altLang="en-US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3648659" y="1441082"/>
            <a:ext cx="3709423" cy="3473629"/>
            <a:chOff x="2705100" y="993158"/>
            <a:chExt cx="4416614" cy="4135868"/>
          </a:xfrm>
        </p:grpSpPr>
        <p:pic>
          <p:nvPicPr>
            <p:cNvPr id="12" name="Shape 7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05100" y="1396364"/>
              <a:ext cx="2098577" cy="37326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7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03448" y="1317561"/>
              <a:ext cx="2107841" cy="37491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Shape 717"/>
            <p:cNvSpPr/>
            <p:nvPr/>
          </p:nvSpPr>
          <p:spPr>
            <a:xfrm>
              <a:off x="5333607" y="4807473"/>
              <a:ext cx="1447500" cy="2748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Shape 718"/>
            <p:cNvSpPr/>
            <p:nvPr/>
          </p:nvSpPr>
          <p:spPr>
            <a:xfrm>
              <a:off x="6791714" y="1656839"/>
              <a:ext cx="330000" cy="2282700"/>
            </a:xfrm>
            <a:prstGeom prst="rect">
              <a:avLst/>
            </a:pr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Shape 720"/>
            <p:cNvSpPr/>
            <p:nvPr/>
          </p:nvSpPr>
          <p:spPr>
            <a:xfrm>
              <a:off x="3879977" y="1503458"/>
              <a:ext cx="260100" cy="2817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0" name="Shape 721"/>
            <p:cNvCxnSpPr/>
            <p:nvPr/>
          </p:nvCxnSpPr>
          <p:spPr>
            <a:xfrm rot="16200000">
              <a:off x="4799579" y="712358"/>
              <a:ext cx="340800" cy="1241400"/>
            </a:xfrm>
            <a:prstGeom prst="bentConnector2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sp>
          <p:nvSpPr>
            <p:cNvPr id="22" name="Shape 724"/>
            <p:cNvSpPr/>
            <p:nvPr/>
          </p:nvSpPr>
          <p:spPr>
            <a:xfrm>
              <a:off x="4182364" y="1503458"/>
              <a:ext cx="260100" cy="2817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3" name="Shape 725"/>
            <p:cNvCxnSpPr/>
            <p:nvPr/>
          </p:nvCxnSpPr>
          <p:spPr>
            <a:xfrm rot="5400000" flipH="1">
              <a:off x="3344371" y="857858"/>
              <a:ext cx="510300" cy="780900"/>
            </a:xfrm>
            <a:prstGeom prst="bentConnector2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</p:grpSp>
      <p:sp>
        <p:nvSpPr>
          <p:cNvPr id="25" name="Shape 93"/>
          <p:cNvSpPr txBox="1"/>
          <p:nvPr/>
        </p:nvSpPr>
        <p:spPr>
          <a:xfrm>
            <a:off x="5572132" y="1214428"/>
            <a:ext cx="1428760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多房串流控制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" name="Shape 93"/>
          <p:cNvSpPr txBox="1"/>
          <p:nvPr/>
        </p:nvSpPr>
        <p:spPr>
          <a:xfrm>
            <a:off x="3652830" y="1214428"/>
            <a:ext cx="704856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編輯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Shape 93"/>
          <p:cNvSpPr txBox="1"/>
          <p:nvPr/>
        </p:nvSpPr>
        <p:spPr>
          <a:xfrm>
            <a:off x="7429520" y="2000246"/>
            <a:ext cx="1357322" cy="428628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調整歌曲順序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" name="Shape 93"/>
          <p:cNvSpPr txBox="1"/>
          <p:nvPr/>
        </p:nvSpPr>
        <p:spPr>
          <a:xfrm>
            <a:off x="5643570" y="4000510"/>
            <a:ext cx="2000264" cy="571504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500" b="1" dirty="0" smtClean="0">
                <a:latin typeface="Microsoft JhengHei"/>
                <a:ea typeface="Microsoft JhengHei"/>
                <a:cs typeface="Microsoft JhengHei"/>
                <a:sym typeface="Microsoft JhengHei"/>
              </a:rPr>
              <a:t>點選歌曲直接下載或移出現正播放清單</a:t>
            </a:r>
            <a:endParaRPr lang="zh-TW" altLang="en-US" sz="15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/>
          <p:cNvSpPr/>
          <p:nvPr/>
        </p:nvSpPr>
        <p:spPr>
          <a:xfrm>
            <a:off x="2643174" y="1714494"/>
            <a:ext cx="4071966" cy="15001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7" name="Shape 8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877240" y="2595885"/>
            <a:ext cx="2195354" cy="254761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0" y="285734"/>
            <a:ext cx="9153496" cy="1103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36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無</a:t>
            </a:r>
            <a:r>
              <a:rPr lang="zh-TW" sz="365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論</a:t>
            </a:r>
            <a:r>
              <a:rPr lang="zh-TW" sz="365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你是專業音樂玩家還是一般音樂愛好者</a:t>
            </a:r>
          </a:p>
        </p:txBody>
      </p:sp>
      <p:sp>
        <p:nvSpPr>
          <p:cNvPr id="92" name="Shape 92"/>
          <p:cNvSpPr txBox="1"/>
          <p:nvPr/>
        </p:nvSpPr>
        <p:spPr>
          <a:xfrm>
            <a:off x="1000100" y="1785932"/>
            <a:ext cx="2390700" cy="571504"/>
          </a:xfrm>
          <a:prstGeom prst="rect">
            <a:avLst/>
          </a:prstGeom>
          <a:solidFill>
            <a:srgbClr val="134F5C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充足的儲存空間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2095375" y="2741300"/>
            <a:ext cx="1752600" cy="528600"/>
          </a:xfrm>
          <a:prstGeom prst="rect">
            <a:avLst/>
          </a:prstGeom>
          <a:solidFill>
            <a:srgbClr val="351C75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sz="2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跨裝置播放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5534044" y="2741300"/>
            <a:ext cx="1752600" cy="528600"/>
          </a:xfrm>
          <a:prstGeom prst="rect">
            <a:avLst/>
          </a:prstGeom>
          <a:solidFill>
            <a:srgbClr val="E6AF38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sz="2400" b="1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音樂帶著走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5919882" y="1785932"/>
            <a:ext cx="1438200" cy="571504"/>
          </a:xfrm>
          <a:prstGeom prst="rect">
            <a:avLst/>
          </a:prstGeom>
          <a:solidFill>
            <a:srgbClr val="274E13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zh-TW" sz="24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音樂分享</a:t>
            </a:r>
          </a:p>
        </p:txBody>
      </p:sp>
      <p:pic>
        <p:nvPicPr>
          <p:cNvPr id="12" name="Picture 2" descr="\\MARKETING\Marketing\MarketingMaterials\素材\_icons\250x250_PNG\Music Station_25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496" y="2214560"/>
            <a:ext cx="1428760" cy="1428760"/>
          </a:xfrm>
          <a:prstGeom prst="rect">
            <a:avLst/>
          </a:prstGeom>
          <a:noFill/>
        </p:spPr>
      </p:pic>
      <p:sp>
        <p:nvSpPr>
          <p:cNvPr id="13" name="Shape 92"/>
          <p:cNvSpPr txBox="1"/>
          <p:nvPr/>
        </p:nvSpPr>
        <p:spPr>
          <a:xfrm>
            <a:off x="3857620" y="1500180"/>
            <a:ext cx="1500198" cy="571504"/>
          </a:xfrm>
          <a:prstGeom prst="rect">
            <a:avLst/>
          </a:prstGeom>
          <a:solidFill>
            <a:srgbClr val="CC0000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4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檔案管理</a:t>
            </a:r>
            <a:endParaRPr lang="zh-TW" altLang="en-US" sz="24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" name="Shape 414"/>
          <p:cNvSpPr/>
          <p:nvPr/>
        </p:nvSpPr>
        <p:spPr>
          <a:xfrm>
            <a:off x="3129054" y="3814730"/>
            <a:ext cx="3500462" cy="1000132"/>
          </a:xfrm>
          <a:prstGeom prst="round2DiagRect">
            <a:avLst>
              <a:gd name="adj1" fmla="val 36750"/>
              <a:gd name="adj2" fmla="val 0"/>
            </a:avLst>
          </a:prstGeom>
          <a:solidFill>
            <a:srgbClr val="00518E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Shape 90"/>
          <p:cNvSpPr txBox="1"/>
          <p:nvPr/>
        </p:nvSpPr>
        <p:spPr>
          <a:xfrm>
            <a:off x="2986178" y="3786196"/>
            <a:ext cx="3800400" cy="52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2800" b="1" dirty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Music Station</a:t>
            </a:r>
          </a:p>
          <a:p>
            <a:pPr marL="0" lvl="0" indent="0" algn="ctr" rtl="0">
              <a:spcBef>
                <a:spcPts val="0"/>
              </a:spcBef>
              <a:buNone/>
            </a:pPr>
            <a:r>
              <a:rPr lang="zh-TW" sz="2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都能滿足您的需求！</a:t>
            </a:r>
          </a:p>
        </p:txBody>
      </p:sp>
      <p:pic>
        <p:nvPicPr>
          <p:cNvPr id="16" name="Shape 6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-148693" y="2714626"/>
            <a:ext cx="2934744" cy="2428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18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7107100" y="714362"/>
            <a:ext cx="1465428" cy="170056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圓角矩形 26"/>
          <p:cNvSpPr/>
          <p:nvPr/>
        </p:nvSpPr>
        <p:spPr>
          <a:xfrm>
            <a:off x="428596" y="2357436"/>
            <a:ext cx="8501122" cy="2357454"/>
          </a:xfrm>
          <a:prstGeom prst="roundRect">
            <a:avLst>
              <a:gd name="adj" fmla="val 7254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0" name="Shape 300"/>
          <p:cNvSpPr txBox="1"/>
          <p:nvPr/>
        </p:nvSpPr>
        <p:spPr>
          <a:xfrm>
            <a:off x="-71470" y="41969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下載音樂，離線播放 </a:t>
            </a:r>
            <a:endParaRPr lang="zh-TW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7" name="Shape 240"/>
          <p:cNvGrpSpPr/>
          <p:nvPr/>
        </p:nvGrpSpPr>
        <p:grpSpPr>
          <a:xfrm>
            <a:off x="714734" y="1348384"/>
            <a:ext cx="6171900" cy="723300"/>
            <a:chOff x="914400" y="1098825"/>
            <a:chExt cx="6171900" cy="723300"/>
          </a:xfrm>
        </p:grpSpPr>
        <p:sp>
          <p:nvSpPr>
            <p:cNvPr id="30" name="Shape 241"/>
            <p:cNvSpPr/>
            <p:nvPr/>
          </p:nvSpPr>
          <p:spPr>
            <a:xfrm>
              <a:off x="914400" y="1098825"/>
              <a:ext cx="6171900" cy="723300"/>
            </a:xfrm>
            <a:prstGeom prst="wedgeRectCallout">
              <a:avLst>
                <a:gd name="adj1" fmla="val 55647"/>
                <a:gd name="adj2" fmla="val -19587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242"/>
            <p:cNvSpPr txBox="1"/>
            <p:nvPr/>
          </p:nvSpPr>
          <p:spPr>
            <a:xfrm>
              <a:off x="1000900" y="1104891"/>
              <a:ext cx="5876100" cy="6198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走到哪聽到哪真是太好了！但是透過行動網播放串流音樂會占用好多流量，怎麼辦？</a:t>
              </a:r>
              <a:endPara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5" name="Shape 390"/>
          <p:cNvSpPr/>
          <p:nvPr/>
        </p:nvSpPr>
        <p:spPr>
          <a:xfrm>
            <a:off x="714348" y="2714626"/>
            <a:ext cx="5357850" cy="714380"/>
          </a:xfrm>
          <a:prstGeom prst="rect">
            <a:avLst/>
          </a:prstGeom>
          <a:solidFill>
            <a:srgbClr val="134F5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透過 </a:t>
            </a:r>
            <a:r>
              <a:rPr lang="en-US" altLang="zh-TW" sz="16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Qmusic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 </a:t>
            </a:r>
            <a:r>
              <a:rPr lang="en-US" altLang="zh-TW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NAS 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上存放的音樂下載至手機後再播放！</a:t>
            </a:r>
            <a:endParaRPr lang="zh-TW" altLang="en-US"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7" name="圓角矩形 46"/>
          <p:cNvSpPr/>
          <p:nvPr/>
        </p:nvSpPr>
        <p:spPr>
          <a:xfrm>
            <a:off x="6215074" y="2214560"/>
            <a:ext cx="2143140" cy="2786082"/>
          </a:xfrm>
          <a:prstGeom prst="roundRect">
            <a:avLst>
              <a:gd name="adj" fmla="val 8015"/>
            </a:avLst>
          </a:prstGeom>
          <a:solidFill>
            <a:srgbClr val="7F7F7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4" name="Shape 690"/>
          <p:cNvGrpSpPr/>
          <p:nvPr/>
        </p:nvGrpSpPr>
        <p:grpSpPr>
          <a:xfrm>
            <a:off x="6486786" y="2285998"/>
            <a:ext cx="1728552" cy="2662835"/>
            <a:chOff x="6780440" y="1561700"/>
            <a:chExt cx="2316535" cy="3568623"/>
          </a:xfrm>
        </p:grpSpPr>
        <p:pic>
          <p:nvPicPr>
            <p:cNvPr id="45" name="Shape 691"/>
            <p:cNvPicPr preferRelativeResize="0"/>
            <p:nvPr/>
          </p:nvPicPr>
          <p:blipFill rotWithShape="1">
            <a:blip r:embed="rId4">
              <a:alphaModFix/>
            </a:blip>
            <a:srcRect b="10458"/>
            <a:stretch/>
          </p:blipFill>
          <p:spPr>
            <a:xfrm>
              <a:off x="6780440" y="1561700"/>
              <a:ext cx="2240711" cy="356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Shape 692"/>
            <p:cNvSpPr/>
            <p:nvPr/>
          </p:nvSpPr>
          <p:spPr>
            <a:xfrm>
              <a:off x="6782475" y="2378875"/>
              <a:ext cx="2314500" cy="7701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Shape 693"/>
            <p:cNvSpPr/>
            <p:nvPr/>
          </p:nvSpPr>
          <p:spPr>
            <a:xfrm>
              <a:off x="6782475" y="4373400"/>
              <a:ext cx="2314500" cy="7233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Shape 390"/>
          <p:cNvSpPr/>
          <p:nvPr/>
        </p:nvSpPr>
        <p:spPr>
          <a:xfrm>
            <a:off x="714348" y="3571882"/>
            <a:ext cx="5150030" cy="714380"/>
          </a:xfrm>
          <a:prstGeom prst="rect">
            <a:avLst/>
          </a:prstGeom>
          <a:solidFill>
            <a:srgbClr val="134F5C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6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自行設定下載資料夾的空間大小及下載規則</a:t>
            </a:r>
            <a:endParaRPr lang="zh-TW" altLang="en-US" sz="16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-32" y="285734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串流至不同裝置</a:t>
            </a:r>
            <a:endParaRPr lang="zh-TW" altLang="en-US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" name="Shape 213"/>
          <p:cNvGrpSpPr/>
          <p:nvPr/>
        </p:nvGrpSpPr>
        <p:grpSpPr>
          <a:xfrm>
            <a:off x="2357422" y="2786064"/>
            <a:ext cx="2538525" cy="1143008"/>
            <a:chOff x="1600757" y="4053783"/>
            <a:chExt cx="2950200" cy="568200"/>
          </a:xfrm>
        </p:grpSpPr>
        <p:sp>
          <p:nvSpPr>
            <p:cNvPr id="214" name="Shape 214"/>
            <p:cNvSpPr/>
            <p:nvPr/>
          </p:nvSpPr>
          <p:spPr>
            <a:xfrm>
              <a:off x="1600757" y="4053783"/>
              <a:ext cx="2950200" cy="568200"/>
            </a:xfrm>
            <a:prstGeom prst="wedgeRectCallout">
              <a:avLst>
                <a:gd name="adj1" fmla="val -67710"/>
                <a:gd name="adj2" fmla="val -21298"/>
              </a:avLst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endParaRPr b="1" dirty="0"/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1751506" y="4089296"/>
              <a:ext cx="2755062" cy="482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原來除了</a:t>
              </a:r>
              <a:r>
                <a:rPr lang="en-US" altLang="zh-TW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Music Station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能串流播放歌曲，</a:t>
              </a:r>
              <a:r>
                <a:rPr lang="en-US" altLang="zh-TW" sz="1800" b="1" dirty="0" err="1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Qmusic</a:t>
              </a:r>
              <a:r>
                <a:rPr lang="zh-TW" altLang="en-US" sz="18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也行呀！</a:t>
              </a:r>
              <a:endParaRPr lang="zh-TW" sz="18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5" name="Shape 6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14282" y="2786064"/>
            <a:ext cx="2643206" cy="218758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圓角化對角線角落矩形 12"/>
          <p:cNvSpPr/>
          <p:nvPr/>
        </p:nvSpPr>
        <p:spPr>
          <a:xfrm>
            <a:off x="1000100" y="1500180"/>
            <a:ext cx="4071966" cy="857256"/>
          </a:xfrm>
          <a:prstGeom prst="round2DiagRect">
            <a:avLst>
              <a:gd name="adj1" fmla="val 37081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301"/>
          <p:cNvSpPr txBox="1"/>
          <p:nvPr/>
        </p:nvSpPr>
        <p:spPr>
          <a:xfrm>
            <a:off x="1142976" y="1512000"/>
            <a:ext cx="3929090" cy="8454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>
              <a:buSzPts val="2000"/>
            </a:pP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單一介面統一管控不同裝置播放的內容</a:t>
            </a:r>
            <a:endParaRPr lang="zh-TW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6" name="Shape 703"/>
          <p:cNvPicPr preferRelativeResize="0"/>
          <p:nvPr/>
        </p:nvPicPr>
        <p:blipFill rotWithShape="1">
          <a:blip r:embed="rId4">
            <a:alphaModFix/>
          </a:blip>
          <a:srcRect t="20546"/>
          <a:stretch/>
        </p:blipFill>
        <p:spPr>
          <a:xfrm>
            <a:off x="5520242" y="1500180"/>
            <a:ext cx="2409344" cy="3405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休眠模式</a:t>
            </a:r>
          </a:p>
        </p:txBody>
      </p:sp>
      <p:sp>
        <p:nvSpPr>
          <p:cNvPr id="37" name="平行四邊形 36"/>
          <p:cNvSpPr/>
          <p:nvPr/>
        </p:nvSpPr>
        <p:spPr>
          <a:xfrm>
            <a:off x="3500430" y="1714494"/>
            <a:ext cx="4572032" cy="500066"/>
          </a:xfrm>
          <a:prstGeom prst="parallelogram">
            <a:avLst>
              <a:gd name="adj" fmla="val 42632"/>
            </a:avLst>
          </a:prstGeom>
          <a:solidFill>
            <a:srgbClr val="EF86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3714744" y="1785932"/>
            <a:ext cx="4286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再也不用擔心睡著後音樂持續播放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!</a:t>
            </a:r>
            <a:endParaRPr lang="zh-TW" altLang="en-US" sz="2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14744" y="2285998"/>
            <a:ext cx="5572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Qmusic</a:t>
            </a: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休眠模式</a:t>
            </a:r>
          </a:p>
          <a:p>
            <a:pPr lvl="0"/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將依您選定的時間，自動停止播放音樂</a:t>
            </a:r>
            <a:endParaRPr lang="zh-TW" altLang="en-US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1000100" y="1396304"/>
            <a:ext cx="5214974" cy="3510636"/>
            <a:chOff x="743306" y="970516"/>
            <a:chExt cx="5831028" cy="3925355"/>
          </a:xfrm>
        </p:grpSpPr>
        <p:pic>
          <p:nvPicPr>
            <p:cNvPr id="9" name="Shape 7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52487" y="970516"/>
              <a:ext cx="2206909" cy="39253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Shape 771"/>
            <p:cNvSpPr/>
            <p:nvPr/>
          </p:nvSpPr>
          <p:spPr>
            <a:xfrm>
              <a:off x="743306" y="4113117"/>
              <a:ext cx="2668500" cy="3936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Shape 772"/>
            <p:cNvGrpSpPr/>
            <p:nvPr/>
          </p:nvGrpSpPr>
          <p:grpSpPr>
            <a:xfrm>
              <a:off x="3739634" y="3722608"/>
              <a:ext cx="2834700" cy="1095302"/>
              <a:chOff x="3442472" y="3588292"/>
              <a:chExt cx="2834700" cy="1095302"/>
            </a:xfrm>
          </p:grpSpPr>
          <p:pic>
            <p:nvPicPr>
              <p:cNvPr id="14" name="Shape 773"/>
              <p:cNvPicPr preferRelativeResize="0"/>
              <p:nvPr/>
            </p:nvPicPr>
            <p:blipFill rotWithShape="1">
              <a:blip r:embed="rId4">
                <a:alphaModFix/>
              </a:blip>
              <a:srcRect t="78705" r="1980"/>
              <a:stretch/>
            </p:blipFill>
            <p:spPr>
              <a:xfrm>
                <a:off x="3442547" y="3588292"/>
                <a:ext cx="2834625" cy="10953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Shape 774"/>
              <p:cNvSpPr/>
              <p:nvPr/>
            </p:nvSpPr>
            <p:spPr>
              <a:xfrm>
                <a:off x="3442472" y="3588292"/>
                <a:ext cx="2834700" cy="1095300"/>
              </a:xfrm>
              <a:prstGeom prst="rect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91425" rIns="91425" bIns="91425" anchor="ctr" anchorCtr="0">
                <a:noAutofit/>
              </a:bodyPr>
              <a:lstStyle/>
              <a:p>
                <a:pPr marL="0" lvl="0" indent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30"/>
          <p:cNvSpPr/>
          <p:nvPr/>
        </p:nvSpPr>
        <p:spPr>
          <a:xfrm>
            <a:off x="357158" y="1296000"/>
            <a:ext cx="8501122" cy="370464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0" y="348252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Qmusic</a:t>
            </a:r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再進化 </a:t>
            </a:r>
          </a:p>
        </p:txBody>
      </p:sp>
      <p:grpSp>
        <p:nvGrpSpPr>
          <p:cNvPr id="19" name="群組 18"/>
          <p:cNvGrpSpPr/>
          <p:nvPr/>
        </p:nvGrpSpPr>
        <p:grpSpPr>
          <a:xfrm>
            <a:off x="785786" y="1643056"/>
            <a:ext cx="6929486" cy="3286148"/>
            <a:chOff x="887403" y="1333625"/>
            <a:chExt cx="8033864" cy="3809875"/>
          </a:xfrm>
        </p:grpSpPr>
        <p:pic>
          <p:nvPicPr>
            <p:cNvPr id="17" name="Shape 784"/>
            <p:cNvPicPr preferRelativeResize="0"/>
            <p:nvPr/>
          </p:nvPicPr>
          <p:blipFill rotWithShape="1">
            <a:blip r:embed="rId3">
              <a:alphaModFix/>
            </a:blip>
            <a:srcRect r="41653" b="36402"/>
            <a:stretch/>
          </p:blipFill>
          <p:spPr>
            <a:xfrm>
              <a:off x="887403" y="1333625"/>
              <a:ext cx="2219700" cy="3809875"/>
            </a:xfrm>
            <a:prstGeom prst="rect">
              <a:avLst/>
            </a:prstGeom>
            <a:noFill/>
            <a:ln w="9525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8" name="Shape 78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85236" y="1333625"/>
              <a:ext cx="2136031" cy="3809875"/>
            </a:xfrm>
            <a:prstGeom prst="rect">
              <a:avLst/>
            </a:prstGeom>
            <a:noFill/>
            <a:ln w="9525" cap="flat" cmpd="sng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  <p:sp>
        <p:nvSpPr>
          <p:cNvPr id="20" name="平行四邊形 19"/>
          <p:cNvSpPr/>
          <p:nvPr/>
        </p:nvSpPr>
        <p:spPr>
          <a:xfrm>
            <a:off x="3286116" y="1142990"/>
            <a:ext cx="2286016" cy="571504"/>
          </a:xfrm>
          <a:prstGeom prst="parallelogram">
            <a:avLst>
              <a:gd name="adj" fmla="val 55727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3143240" y="1150613"/>
            <a:ext cx="25717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30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即將推出</a:t>
            </a:r>
            <a:endParaRPr lang="zh-TW" altLang="en-US" sz="30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" name="圓角化對角線角落矩形 21"/>
          <p:cNvSpPr/>
          <p:nvPr/>
        </p:nvSpPr>
        <p:spPr>
          <a:xfrm>
            <a:off x="2500298" y="2714626"/>
            <a:ext cx="2143140" cy="1143008"/>
          </a:xfrm>
          <a:prstGeom prst="round2DiagRect">
            <a:avLst>
              <a:gd name="adj1" fmla="val 23349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2571736" y="2808000"/>
            <a:ext cx="21431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能在</a:t>
            </a:r>
            <a:r>
              <a:rPr lang="en-US" altLang="zh-TW" sz="18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Qmusic</a:t>
            </a: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中建立智慧播放清單</a:t>
            </a:r>
          </a:p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並進行編輯和管理</a:t>
            </a:r>
          </a:p>
        </p:txBody>
      </p:sp>
      <p:sp>
        <p:nvSpPr>
          <p:cNvPr id="23" name="圓角化對角線角落矩形 22"/>
          <p:cNvSpPr/>
          <p:nvPr/>
        </p:nvSpPr>
        <p:spPr>
          <a:xfrm>
            <a:off x="6858016" y="2714626"/>
            <a:ext cx="1857388" cy="1143008"/>
          </a:xfrm>
          <a:prstGeom prst="round2DiagRect">
            <a:avLst>
              <a:gd name="adj1" fmla="val 23349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929454" y="2808000"/>
            <a:ext cx="1785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設定多重條件，快速找出符合需求的歌曲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571472" y="1214428"/>
            <a:ext cx="2643206" cy="500066"/>
            <a:chOff x="4857752" y="1337487"/>
            <a:chExt cx="2329260" cy="511841"/>
          </a:xfrm>
        </p:grpSpPr>
        <p:sp>
          <p:nvSpPr>
            <p:cNvPr id="26" name="平行四邊形 2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4" name="Shape 783"/>
          <p:cNvSpPr txBox="1"/>
          <p:nvPr/>
        </p:nvSpPr>
        <p:spPr>
          <a:xfrm>
            <a:off x="748302" y="1245632"/>
            <a:ext cx="2323500" cy="54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支援智慧播放清單</a:t>
            </a:r>
            <a:endParaRPr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3176071" y="1214428"/>
            <a:ext cx="4967829" cy="500066"/>
            <a:chOff x="5021429" y="1337487"/>
            <a:chExt cx="4694475" cy="511841"/>
          </a:xfrm>
        </p:grpSpPr>
        <p:sp>
          <p:nvSpPr>
            <p:cNvPr id="29" name="平行四邊形 28"/>
            <p:cNvSpPr/>
            <p:nvPr/>
          </p:nvSpPr>
          <p:spPr>
            <a:xfrm>
              <a:off x="7386649" y="1357305"/>
              <a:ext cx="2329255" cy="492023"/>
            </a:xfrm>
            <a:prstGeom prst="parallelogram">
              <a:avLst>
                <a:gd name="adj" fmla="val 55727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6" name="Shape 786"/>
          <p:cNvSpPr txBox="1"/>
          <p:nvPr/>
        </p:nvSpPr>
        <p:spPr>
          <a:xfrm>
            <a:off x="5921086" y="1245632"/>
            <a:ext cx="2008500" cy="54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支援進階搜尋</a:t>
            </a:r>
            <a:endParaRPr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377" name="Shape 377"/>
          <p:cNvSpPr/>
          <p:nvPr/>
        </p:nvSpPr>
        <p:spPr>
          <a:xfrm>
            <a:off x="0" y="18"/>
            <a:ext cx="9144000" cy="5143500"/>
          </a:xfrm>
          <a:prstGeom prst="rect">
            <a:avLst/>
          </a:prstGeom>
          <a:solidFill>
            <a:srgbClr val="3478C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Shape 378" descr="話框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976" y="285735"/>
            <a:ext cx="7138257" cy="414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 descr="C:\Users\Han Tsai\Desktop\Cinema28直播發表會投影片\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02638" y="3248616"/>
            <a:ext cx="912304" cy="1608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Shape 385"/>
          <p:cNvGrpSpPr/>
          <p:nvPr/>
        </p:nvGrpSpPr>
        <p:grpSpPr>
          <a:xfrm>
            <a:off x="4429124" y="3786196"/>
            <a:ext cx="642942" cy="642942"/>
            <a:chOff x="1857356" y="2714626"/>
            <a:chExt cx="1230489" cy="1230489"/>
          </a:xfrm>
        </p:grpSpPr>
        <p:sp>
          <p:nvSpPr>
            <p:cNvPr id="386" name="Shape 386"/>
            <p:cNvSpPr/>
            <p:nvPr/>
          </p:nvSpPr>
          <p:spPr>
            <a:xfrm>
              <a:off x="1857356" y="2714626"/>
              <a:ext cx="1230489" cy="1230489"/>
            </a:xfrm>
            <a:prstGeom prst="ellipse">
              <a:avLst/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 rot="5400000">
              <a:off x="2240264" y="3040771"/>
              <a:ext cx="662943" cy="571503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群組 16"/>
          <p:cNvGrpSpPr/>
          <p:nvPr/>
        </p:nvGrpSpPr>
        <p:grpSpPr>
          <a:xfrm>
            <a:off x="303598" y="2214560"/>
            <a:ext cx="3835874" cy="2714644"/>
            <a:chOff x="571472" y="2214560"/>
            <a:chExt cx="3568000" cy="2525070"/>
          </a:xfrm>
        </p:grpSpPr>
        <p:pic>
          <p:nvPicPr>
            <p:cNvPr id="380" name="Shape 380" descr="C:\Users\Han Tsai\Desktop\Cinema28直播發表會投影片\MONITOR.p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0836" y="2214560"/>
              <a:ext cx="3198636" cy="252507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" name="Shape 382"/>
            <p:cNvGrpSpPr/>
            <p:nvPr/>
          </p:nvGrpSpPr>
          <p:grpSpPr>
            <a:xfrm>
              <a:off x="1912751" y="2537826"/>
              <a:ext cx="1230489" cy="1230489"/>
              <a:chOff x="1857356" y="2714626"/>
              <a:chExt cx="1230489" cy="1230489"/>
            </a:xfrm>
          </p:grpSpPr>
          <p:sp>
            <p:nvSpPr>
              <p:cNvPr id="383" name="Shape 383"/>
              <p:cNvSpPr/>
              <p:nvPr/>
            </p:nvSpPr>
            <p:spPr>
              <a:xfrm>
                <a:off x="1857356" y="2714626"/>
                <a:ext cx="1230489" cy="1230489"/>
              </a:xfrm>
              <a:prstGeom prst="ellipse">
                <a:avLst/>
              </a:prstGeom>
              <a:solidFill>
                <a:srgbClr val="D6D6D6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 rot="5400000">
                <a:off x="2240264" y="3040771"/>
                <a:ext cx="662943" cy="571503"/>
              </a:xfrm>
              <a:prstGeom prst="triangle">
                <a:avLst>
                  <a:gd name="adj" fmla="val 50000"/>
                </a:avLst>
              </a:prstGeom>
              <a:solidFill>
                <a:srgbClr val="7F7F7F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89" name="Shape 389"/>
            <p:cNvSpPr txBox="1"/>
            <p:nvPr/>
          </p:nvSpPr>
          <p:spPr>
            <a:xfrm>
              <a:off x="571472" y="2328274"/>
              <a:ext cx="1928700" cy="10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11430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r>
                <a:rPr lang="zh-TW" sz="2500" b="1" i="0" u="none" strike="noStrike" cap="none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Live</a:t>
              </a:r>
            </a:p>
          </p:txBody>
        </p:sp>
      </p:grpSp>
      <p:sp>
        <p:nvSpPr>
          <p:cNvPr id="390" name="Shape 390"/>
          <p:cNvSpPr txBox="1"/>
          <p:nvPr/>
        </p:nvSpPr>
        <p:spPr>
          <a:xfrm>
            <a:off x="4143372" y="3429024"/>
            <a:ext cx="1071600" cy="28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1143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zh-TW" sz="12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Live</a:t>
            </a:r>
          </a:p>
        </p:txBody>
      </p:sp>
      <p:pic>
        <p:nvPicPr>
          <p:cNvPr id="18" name="Picture 2" descr="\\MARKETING\Marketing\MarketingMaterials\素材\_icons\250x250_PNG\Music Station_25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28" y="2000246"/>
            <a:ext cx="1428760" cy="1428760"/>
          </a:xfrm>
          <a:prstGeom prst="rect">
            <a:avLst/>
          </a:prstGeom>
          <a:noFill/>
        </p:spPr>
      </p:pic>
      <p:sp>
        <p:nvSpPr>
          <p:cNvPr id="20" name="平行四邊形 19"/>
          <p:cNvSpPr/>
          <p:nvPr/>
        </p:nvSpPr>
        <p:spPr>
          <a:xfrm>
            <a:off x="2357422" y="1285866"/>
            <a:ext cx="4572032" cy="785818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2795060" y="1292360"/>
            <a:ext cx="3634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b="1" u="sng" dirty="0" err="1" smtClean="0">
                <a:solidFill>
                  <a:schemeClr val="bg1"/>
                </a:solidFill>
              </a:rPr>
              <a:t>Qmusic</a:t>
            </a:r>
            <a:r>
              <a:rPr lang="en-US" altLang="zh-TW" sz="4000" b="1" u="sng" dirty="0" smtClean="0">
                <a:solidFill>
                  <a:schemeClr val="bg1"/>
                </a:solidFill>
              </a:rPr>
              <a:t> Demo</a:t>
            </a:r>
            <a:endParaRPr lang="zh-TW" alt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388" name="Shape 388"/>
          <p:cNvSpPr/>
          <p:nvPr/>
        </p:nvSpPr>
        <p:spPr>
          <a:xfrm rot="-2702762">
            <a:off x="6393728" y="1677533"/>
            <a:ext cx="816578" cy="1247318"/>
          </a:xfrm>
          <a:prstGeom prst="upArrow">
            <a:avLst>
              <a:gd name="adj1" fmla="val 33574"/>
              <a:gd name="adj2" fmla="val 85894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2143108" y="2500312"/>
            <a:ext cx="500066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200" b="1" dirty="0" smtClean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Music Station</a:t>
            </a:r>
            <a:endParaRPr lang="zh-TW" altLang="en-US" sz="4200" b="1" dirty="0" smtClean="0">
              <a:solidFill>
                <a:schemeClr val="bg1"/>
              </a:solidFill>
              <a:latin typeface="+mj-lt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814566" y="3214692"/>
            <a:ext cx="78294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3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還有什麼獨特的功能</a:t>
            </a:r>
          </a:p>
        </p:txBody>
      </p:sp>
      <p:pic>
        <p:nvPicPr>
          <p:cNvPr id="1027" name="Picture 3" descr="C:\Users\Han Tsai\Desktop\Music Station  Qmusic\女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2" y="2196683"/>
            <a:ext cx="4714908" cy="29468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357158" y="1500180"/>
            <a:ext cx="8501122" cy="3500462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-32" y="285734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數千個電台隨選隨播 </a:t>
            </a:r>
            <a:endParaRPr lang="zh-TW" altLang="en-US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圓角化對角線角落矩形 12"/>
          <p:cNvSpPr/>
          <p:nvPr/>
        </p:nvSpPr>
        <p:spPr>
          <a:xfrm>
            <a:off x="214282" y="1254362"/>
            <a:ext cx="5786478" cy="857256"/>
          </a:xfrm>
          <a:prstGeom prst="round2DiagRect">
            <a:avLst>
              <a:gd name="adj1" fmla="val 37081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301"/>
          <p:cNvSpPr txBox="1"/>
          <p:nvPr/>
        </p:nvSpPr>
        <p:spPr>
          <a:xfrm>
            <a:off x="285720" y="1266182"/>
            <a:ext cx="5643602" cy="11626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>
              <a:buSzPts val="2000"/>
            </a:pPr>
            <a:r>
              <a: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Music Station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</a:t>
            </a:r>
            <a:r>
              <a:rPr lang="en-US" altLang="zh-TW" sz="2000" b="1" dirty="0" err="1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TuneIn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網路電台，讓您免費收聽數千個來自全球網路電台的各種類型的節目</a:t>
            </a:r>
            <a:endParaRPr lang="zh-TW" sz="2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" name="Shape 7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786" y="2214560"/>
            <a:ext cx="4585363" cy="264320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17" name="Shape 732"/>
          <p:cNvGrpSpPr/>
          <p:nvPr/>
        </p:nvGrpSpPr>
        <p:grpSpPr>
          <a:xfrm>
            <a:off x="5459437" y="2428874"/>
            <a:ext cx="3561725" cy="2415779"/>
            <a:chOff x="5459437" y="2247438"/>
            <a:chExt cx="3561725" cy="2415779"/>
          </a:xfrm>
        </p:grpSpPr>
        <p:pic>
          <p:nvPicPr>
            <p:cNvPr id="20" name="Shape 7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459437" y="2247438"/>
              <a:ext cx="3561725" cy="2415779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21" name="Shape 734"/>
            <p:cNvSpPr/>
            <p:nvPr/>
          </p:nvSpPr>
          <p:spPr>
            <a:xfrm>
              <a:off x="6514350" y="2247450"/>
              <a:ext cx="324600" cy="3033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735"/>
            <p:cNvSpPr/>
            <p:nvPr/>
          </p:nvSpPr>
          <p:spPr>
            <a:xfrm>
              <a:off x="5876175" y="3133000"/>
              <a:ext cx="1038900" cy="2559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平行四邊形 22"/>
          <p:cNvSpPr/>
          <p:nvPr/>
        </p:nvSpPr>
        <p:spPr>
          <a:xfrm>
            <a:off x="6286512" y="1857370"/>
            <a:ext cx="1949928" cy="370345"/>
          </a:xfrm>
          <a:prstGeom prst="parallelogram">
            <a:avLst>
              <a:gd name="adj" fmla="val 55727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450490" y="1870525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手動新增電台</a:t>
            </a:r>
            <a:endParaRPr lang="zh-TW" altLang="en-US" sz="1800" b="1" dirty="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-32" y="285734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音樂鬧鈴 </a:t>
            </a:r>
            <a:endParaRPr lang="zh-TW" altLang="en-US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" name="平行四邊形 22"/>
          <p:cNvSpPr/>
          <p:nvPr/>
        </p:nvSpPr>
        <p:spPr>
          <a:xfrm>
            <a:off x="6072198" y="1857370"/>
            <a:ext cx="2643206" cy="571504"/>
          </a:xfrm>
          <a:prstGeom prst="parallelogram">
            <a:avLst>
              <a:gd name="adj" fmla="val 48439"/>
            </a:avLst>
          </a:prstGeom>
          <a:solidFill>
            <a:srgbClr val="0097A7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6300000" y="1944000"/>
            <a:ext cx="262971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300" b="1" dirty="0" smtClean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選定歌單及裝置</a:t>
            </a:r>
          </a:p>
        </p:txBody>
      </p:sp>
      <p:pic>
        <p:nvPicPr>
          <p:cNvPr id="15" name="Shape 7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10" y="1500180"/>
            <a:ext cx="2569769" cy="337658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16" name="Shape 744"/>
          <p:cNvGrpSpPr/>
          <p:nvPr/>
        </p:nvGrpSpPr>
        <p:grpSpPr>
          <a:xfrm>
            <a:off x="3327432" y="1500180"/>
            <a:ext cx="4202178" cy="3329094"/>
            <a:chOff x="4055670" y="895243"/>
            <a:chExt cx="4756168" cy="3767982"/>
          </a:xfrm>
        </p:grpSpPr>
        <p:pic>
          <p:nvPicPr>
            <p:cNvPr id="17" name="Shape 7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55670" y="895243"/>
              <a:ext cx="2939218" cy="3767982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25" name="Shape 747"/>
            <p:cNvSpPr/>
            <p:nvPr/>
          </p:nvSpPr>
          <p:spPr>
            <a:xfrm>
              <a:off x="5016108" y="2826175"/>
              <a:ext cx="350700" cy="25590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" name="Shape 748"/>
            <p:cNvCxnSpPr/>
            <p:nvPr/>
          </p:nvCxnSpPr>
          <p:spPr>
            <a:xfrm>
              <a:off x="5383458" y="2916642"/>
              <a:ext cx="17922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lg" len="lg"/>
              <a:tailEnd type="none" w="lg" len="lg"/>
            </a:ln>
          </p:spPr>
        </p:cxnSp>
        <p:pic>
          <p:nvPicPr>
            <p:cNvPr id="18" name="Shape 7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92588" y="2724150"/>
              <a:ext cx="1619250" cy="676275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圓角矩形 18"/>
          <p:cNvSpPr/>
          <p:nvPr/>
        </p:nvSpPr>
        <p:spPr>
          <a:xfrm>
            <a:off x="357158" y="1285866"/>
            <a:ext cx="8501122" cy="3714776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8" name="Shape 208"/>
          <p:cNvSpPr txBox="1"/>
          <p:nvPr/>
        </p:nvSpPr>
        <p:spPr>
          <a:xfrm>
            <a:off x="-32" y="285734"/>
            <a:ext cx="9144032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en-US" altLang="zh-TW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QNAP Music Station 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優勢大解析</a:t>
            </a:r>
            <a:endParaRPr lang="zh-TW" altLang="en-US" sz="4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圓角化對角線角落矩形 12"/>
          <p:cNvSpPr/>
          <p:nvPr/>
        </p:nvSpPr>
        <p:spPr>
          <a:xfrm>
            <a:off x="2214546" y="1428742"/>
            <a:ext cx="3429024" cy="3429024"/>
          </a:xfrm>
          <a:prstGeom prst="round2DiagRect">
            <a:avLst>
              <a:gd name="adj1" fmla="val 13649"/>
              <a:gd name="adj2" fmla="val 0"/>
            </a:avLst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化對角線角落矩形 15"/>
          <p:cNvSpPr/>
          <p:nvPr/>
        </p:nvSpPr>
        <p:spPr>
          <a:xfrm>
            <a:off x="5786446" y="1428742"/>
            <a:ext cx="2857520" cy="3429024"/>
          </a:xfrm>
          <a:prstGeom prst="round2DiagRect">
            <a:avLst>
              <a:gd name="adj1" fmla="val 13649"/>
              <a:gd name="adj2" fmla="val 0"/>
            </a:avLst>
          </a:prstGeom>
          <a:solidFill>
            <a:srgbClr val="7F7F7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504000" y="2016000"/>
            <a:ext cx="8215370" cy="642942"/>
          </a:xfrm>
          <a:prstGeom prst="roundRect">
            <a:avLst/>
          </a:prstGeom>
          <a:solidFill>
            <a:schemeClr val="accent3">
              <a:alpha val="64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500034" y="3780000"/>
            <a:ext cx="8215370" cy="642942"/>
          </a:xfrm>
          <a:prstGeom prst="roundRect">
            <a:avLst/>
          </a:prstGeom>
          <a:solidFill>
            <a:schemeClr val="accent3">
              <a:alpha val="64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2" name="Shape 760"/>
          <p:cNvGraphicFramePr/>
          <p:nvPr/>
        </p:nvGraphicFramePr>
        <p:xfrm>
          <a:off x="571472" y="1357304"/>
          <a:ext cx="8143932" cy="3495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38005"/>
                <a:gridCol w="3405531"/>
                <a:gridCol w="3000396"/>
              </a:tblGrid>
              <a:tr h="667327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 b="1" dirty="0">
                          <a:solidFill>
                            <a:srgbClr val="FFFF00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QNAP </a:t>
                      </a:r>
                      <a:endParaRPr sz="1800" b="1" dirty="0">
                        <a:solidFill>
                          <a:srgbClr val="FFFF00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 smtClean="0">
                          <a:solidFill>
                            <a:schemeClr val="bg1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DSM 6.2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500" b="1" dirty="0" smtClean="0">
                          <a:solidFill>
                            <a:schemeClr val="bg1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Audio Station</a:t>
                      </a:r>
                      <a:endParaRPr sz="1500"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0152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搜尋功能</a:t>
                      </a:r>
                      <a:endParaRPr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能設置多重條件，搜尋結果可直接</a:t>
                      </a:r>
                      <a:r>
                        <a:rPr lang="zh-TW" b="1" dirty="0" smtClean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建立</a:t>
                      </a:r>
                      <a:endParaRPr lang="en-US" altLang="zh-TW" b="1" dirty="0" smtClean="0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8890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 smtClean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成</a:t>
                      </a:r>
                      <a:r>
                        <a:rPr lang="zh-TW" b="1" dirty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智慧播放清單</a:t>
                      </a:r>
                      <a:endParaRPr b="1" dirty="0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         </a:t>
                      </a:r>
                      <a:r>
                        <a:rPr lang="zh-TW" b="1" dirty="0" smtClean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單一</a:t>
                      </a:r>
                      <a:r>
                        <a:rPr lang="zh-TW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條件搜尋</a:t>
                      </a:r>
                      <a:endParaRPr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05281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音樂分享</a:t>
                      </a:r>
                      <a:endParaRPr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400"/>
                        <a:buFont typeface="Microsoft JhengHei"/>
                        <a:buAutoNum type="arabicPeriod"/>
                      </a:pPr>
                      <a:r>
                        <a:rPr lang="zh-TW" b="1" dirty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可自訂連結有效日期、密碼</a:t>
                      </a:r>
                      <a:r>
                        <a:rPr lang="zh-TW" b="1" dirty="0" smtClean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、</a:t>
                      </a:r>
                      <a:endParaRPr lang="en-US" altLang="zh-TW" b="1" dirty="0" smtClean="0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400"/>
                        <a:buFont typeface="Microsoft JhengHei"/>
                        <a:buNone/>
                      </a:pPr>
                      <a:r>
                        <a:rPr lang="zh-TW" altLang="en-US" b="1" dirty="0" smtClean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</a:t>
                      </a:r>
                      <a:r>
                        <a:rPr lang="zh-TW" b="1" dirty="0" smtClean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允許</a:t>
                      </a:r>
                      <a:r>
                        <a:rPr lang="zh-TW" b="1" dirty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下載檔案等設定</a:t>
                      </a:r>
                      <a:endParaRPr b="1" dirty="0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400"/>
                        <a:buFont typeface="Microsoft JhengHei"/>
                        <a:buAutoNum type="arabicPeriod"/>
                      </a:pPr>
                      <a:r>
                        <a:rPr lang="zh-TW" b="1" dirty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多種管道分享連結</a:t>
                      </a:r>
                      <a:endParaRPr b="1" dirty="0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00"/>
                        </a:buClr>
                        <a:buSzPts val="1400"/>
                        <a:buFont typeface="Microsoft JhengHei"/>
                        <a:buAutoNum type="arabicPeriod"/>
                      </a:pPr>
                      <a:r>
                        <a:rPr lang="zh-TW" b="1" dirty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分享中心有效管理每筆分享記錄</a:t>
                      </a:r>
                      <a:endParaRPr b="1" dirty="0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icrosoft JhengHei"/>
                        <a:buAutoNum type="arabicPeriod"/>
                      </a:pPr>
                      <a:r>
                        <a:rPr lang="zh-TW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僅有設定連結有效日期</a:t>
                      </a:r>
                      <a:endParaRPr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icrosoft JhengHei"/>
                        <a:buAutoNum type="arabicPeriod"/>
                      </a:pPr>
                      <a:r>
                        <a:rPr lang="zh-TW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僅產生連結</a:t>
                      </a:r>
                      <a:endParaRPr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457200" lvl="0" indent="-317500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Microsoft JhengHei"/>
                        <a:buAutoNum type="arabicPeriod"/>
                      </a:pPr>
                      <a:r>
                        <a:rPr lang="zh-TW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無統一管理每筆分享連結之處</a:t>
                      </a:r>
                      <a:endParaRPr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50152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多房影音串流功能</a:t>
                      </a:r>
                      <a:endParaRPr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支援本地直接輸出</a:t>
                      </a:r>
                      <a:endParaRPr b="1" dirty="0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（Audio out／HDMI）</a:t>
                      </a:r>
                      <a:endParaRPr b="1" dirty="0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zh-TW" b="1" dirty="0" smtClean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硬體</a:t>
                      </a:r>
                      <a:r>
                        <a:rPr lang="zh-TW" b="1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沒有提供HDMI或Audio out</a:t>
                      </a:r>
                      <a:endParaRPr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2588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dirty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音樂鬧鈴</a:t>
                      </a:r>
                      <a:endParaRPr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b="1" dirty="0">
                          <a:solidFill>
                            <a:srgbClr val="FFFF00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支援</a:t>
                      </a:r>
                      <a:endParaRPr b="1" dirty="0">
                        <a:solidFill>
                          <a:srgbClr val="FFFF00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b="1" dirty="0" smtClean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                             </a:t>
                      </a:r>
                      <a:r>
                        <a:rPr lang="zh-TW" b="1" dirty="0" smtClean="0">
                          <a:solidFill>
                            <a:schemeClr val="bg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無</a:t>
                      </a:r>
                      <a:endParaRPr b="1" dirty="0">
                        <a:solidFill>
                          <a:schemeClr val="bg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28" name="群組 27"/>
          <p:cNvGrpSpPr/>
          <p:nvPr/>
        </p:nvGrpSpPr>
        <p:grpSpPr>
          <a:xfrm>
            <a:off x="4857752" y="1000114"/>
            <a:ext cx="1143008" cy="1143008"/>
            <a:chOff x="4714908" y="928676"/>
            <a:chExt cx="1428728" cy="1428728"/>
          </a:xfrm>
        </p:grpSpPr>
        <p:pic>
          <p:nvPicPr>
            <p:cNvPr id="22" name="Picture 9" descr="C:\Users\Han Tsai\Desktop\AFOBOT _PPT\orange_light.png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4714908" y="928676"/>
              <a:ext cx="1428728" cy="1428728"/>
            </a:xfrm>
            <a:prstGeom prst="rect">
              <a:avLst/>
            </a:prstGeom>
            <a:noFill/>
          </p:spPr>
        </p:pic>
        <p:sp>
          <p:nvSpPr>
            <p:cNvPr id="27" name="矩形 26"/>
            <p:cNvSpPr/>
            <p:nvPr/>
          </p:nvSpPr>
          <p:spPr>
            <a:xfrm>
              <a:off x="5122709" y="1253526"/>
              <a:ext cx="63350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27000" algn="ctr">
                <a:buClr>
                  <a:srgbClr val="0070C0"/>
                </a:buClr>
                <a:buSzPts val="2000"/>
              </a:pPr>
              <a:r>
                <a:rPr lang="zh-TW" altLang="en-US" sz="35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勝</a:t>
              </a:r>
              <a:endParaRPr lang="zh-TW" altLang="en-US" sz="3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1" cy="5152353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1500166" y="2357436"/>
            <a:ext cx="6215106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謝謝觀賞</a:t>
            </a:r>
            <a:endParaRPr lang="en-US" altLang="zh-TW" sz="4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28610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 b="1" dirty="0">
                <a:latin typeface="+mj-lt"/>
                <a:ea typeface="Microsoft JhengHei"/>
                <a:cs typeface="Microsoft JhengHei"/>
                <a:sym typeface="Microsoft JhengHei"/>
              </a:rPr>
              <a:t>Music Station </a:t>
            </a:r>
            <a:r>
              <a:rPr lang="zh-TW" sz="40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給您極致的音樂饗宴</a:t>
            </a:r>
            <a:endParaRPr sz="40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500034" y="1428742"/>
            <a:ext cx="4000528" cy="192882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642909" y="2214560"/>
            <a:ext cx="3556069" cy="100013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4066" y="2260585"/>
            <a:ext cx="28893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支援各式常見音樂格式</a:t>
            </a:r>
          </a:p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自動依歌曲資訊分類</a:t>
            </a:r>
          </a:p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 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進階搜尋</a:t>
            </a:r>
          </a:p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 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智慧播放清單</a:t>
            </a:r>
          </a:p>
        </p:txBody>
      </p:sp>
      <p:sp>
        <p:nvSpPr>
          <p:cNvPr id="16" name="Shape 390"/>
          <p:cNvSpPr/>
          <p:nvPr/>
        </p:nvSpPr>
        <p:spPr>
          <a:xfrm>
            <a:off x="642909" y="1571618"/>
            <a:ext cx="3556069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輕鬆管理大量音樂檔案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4714876" y="1428742"/>
            <a:ext cx="4000528" cy="1928826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857751" y="2214560"/>
            <a:ext cx="3556069" cy="1000132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68908" y="2260585"/>
            <a:ext cx="2889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設定分享連結</a:t>
            </a:r>
          </a:p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輕鬆分享音樂至社群網站 </a:t>
            </a:r>
          </a:p>
        </p:txBody>
      </p:sp>
      <p:sp>
        <p:nvSpPr>
          <p:cNvPr id="20" name="Shape 390"/>
          <p:cNvSpPr/>
          <p:nvPr/>
        </p:nvSpPr>
        <p:spPr>
          <a:xfrm>
            <a:off x="4857751" y="1571618"/>
            <a:ext cx="3556069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音樂分享無拘束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500034" y="3500444"/>
            <a:ext cx="8215370" cy="1500198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642909" y="4286262"/>
            <a:ext cx="7858181" cy="571486"/>
          </a:xfrm>
          <a:prstGeom prst="roundRect">
            <a:avLst/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357422" y="4286262"/>
            <a:ext cx="5929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en-US" altLang="zh-TW" b="1" dirty="0" err="1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Qmusic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讓您走到哪聽到哪</a:t>
            </a:r>
          </a:p>
          <a:p>
            <a:pPr lvl="0" indent="-114300">
              <a:buClr>
                <a:srgbClr val="002060"/>
              </a:buClr>
              <a:buSzPct val="112500"/>
            </a:pPr>
            <a:r>
              <a:rPr lang="en-US" altLang="zh-TW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</a:t>
            </a:r>
            <a:r>
              <a:rPr lang="zh-TW" altLang="en-US" b="1" dirty="0" smtClean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網路串流至多房裝置及本地直接輸出播放</a:t>
            </a:r>
          </a:p>
        </p:txBody>
      </p:sp>
      <p:sp>
        <p:nvSpPr>
          <p:cNvPr id="24" name="Shape 390"/>
          <p:cNvSpPr/>
          <p:nvPr/>
        </p:nvSpPr>
        <p:spPr>
          <a:xfrm>
            <a:off x="642909" y="3643320"/>
            <a:ext cx="7786743" cy="57150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 indent="-82550" algn="ctr">
              <a:buClr>
                <a:srgbClr val="FFFFFF"/>
              </a:buClr>
              <a:buSzPct val="96296"/>
            </a:pPr>
            <a:r>
              <a:rPr lang="zh-TW" altLang="en-US" sz="2200" b="1" dirty="0" smtClean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/>
              </a:rPr>
              <a:t>支援各式串流裝置或本地直接輸出</a:t>
            </a:r>
          </a:p>
        </p:txBody>
      </p:sp>
      <p:pic>
        <p:nvPicPr>
          <p:cNvPr id="25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229" y="1255042"/>
            <a:ext cx="814309" cy="816642"/>
          </a:xfrm>
          <a:prstGeom prst="rect">
            <a:avLst/>
          </a:prstGeom>
          <a:noFill/>
        </p:spPr>
      </p:pic>
      <p:pic>
        <p:nvPicPr>
          <p:cNvPr id="26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643438" y="1255042"/>
            <a:ext cx="814308" cy="816642"/>
          </a:xfrm>
          <a:prstGeom prst="rect">
            <a:avLst/>
          </a:prstGeom>
          <a:noFill/>
        </p:spPr>
      </p:pic>
      <p:pic>
        <p:nvPicPr>
          <p:cNvPr id="27" name="Picture 2" descr="C:\Users\Han Tsai\Desktop\QNAP_直播\Photo Station 5.6 直播\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7230" y="3398182"/>
            <a:ext cx="814308" cy="816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" y="-1"/>
            <a:ext cx="9144032" cy="5152353"/>
          </a:xfrm>
          <a:prstGeom prst="rect">
            <a:avLst/>
          </a:prstGeom>
        </p:spPr>
      </p:pic>
      <p:sp>
        <p:nvSpPr>
          <p:cNvPr id="121" name="Shape 121"/>
          <p:cNvSpPr txBox="1"/>
          <p:nvPr/>
        </p:nvSpPr>
        <p:spPr>
          <a:xfrm>
            <a:off x="1357290" y="2285998"/>
            <a:ext cx="6500858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42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輕鬆管理大量音樂檔案</a:t>
            </a:r>
          </a:p>
        </p:txBody>
      </p:sp>
      <p:sp>
        <p:nvSpPr>
          <p:cNvPr id="122" name="Shape 122"/>
          <p:cNvSpPr txBox="1"/>
          <p:nvPr/>
        </p:nvSpPr>
        <p:spPr>
          <a:xfrm>
            <a:off x="743128" y="3000378"/>
            <a:ext cx="78294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/>
            <a:r>
              <a:rPr lang="zh-TW" altLang="en-US" sz="3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支援各式常見音樂格式</a:t>
            </a:r>
            <a:endParaRPr lang="en-US" altLang="zh-TW" sz="30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 algn="ctr"/>
            <a:r>
              <a:rPr lang="zh-TW" altLang="en-US" sz="3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各式功能讓您管理音樂無煩惱</a:t>
            </a:r>
            <a:endParaRPr lang="zh-TW" altLang="en-US" sz="3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357158" y="1357304"/>
            <a:ext cx="8501122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4" name="Shape 124"/>
          <p:cNvSpPr txBox="1"/>
          <p:nvPr/>
        </p:nvSpPr>
        <p:spPr>
          <a:xfrm>
            <a:off x="0" y="435290"/>
            <a:ext cx="9215470" cy="70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7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  <a:t>擁有大量的音樂收藏，卻分散在各式裝置?</a:t>
            </a:r>
            <a:endParaRPr sz="3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cxnSp>
        <p:nvCxnSpPr>
          <p:cNvPr id="125" name="Shape 125"/>
          <p:cNvCxnSpPr/>
          <p:nvPr/>
        </p:nvCxnSpPr>
        <p:spPr>
          <a:xfrm>
            <a:off x="3428992" y="3286130"/>
            <a:ext cx="928694" cy="428628"/>
          </a:xfrm>
          <a:prstGeom prst="straightConnector1">
            <a:avLst/>
          </a:prstGeom>
          <a:ln>
            <a:solidFill>
              <a:srgbClr val="FFFF00"/>
            </a:solidFill>
            <a:headEnd type="none"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6" name="Shape 126"/>
          <p:cNvCxnSpPr/>
          <p:nvPr/>
        </p:nvCxnSpPr>
        <p:spPr>
          <a:xfrm rot="16200000" flipH="1">
            <a:off x="4429124" y="3071816"/>
            <a:ext cx="357190" cy="357190"/>
          </a:xfrm>
          <a:prstGeom prst="straightConnector1">
            <a:avLst/>
          </a:prstGeom>
          <a:ln>
            <a:solidFill>
              <a:srgbClr val="FFFF00"/>
            </a:solidFill>
            <a:headEnd type="none"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7" name="Shape 127"/>
          <p:cNvCxnSpPr/>
          <p:nvPr/>
        </p:nvCxnSpPr>
        <p:spPr>
          <a:xfrm rot="5400000">
            <a:off x="5107785" y="3178972"/>
            <a:ext cx="357191" cy="142876"/>
          </a:xfrm>
          <a:prstGeom prst="straightConnector1">
            <a:avLst/>
          </a:prstGeom>
          <a:ln>
            <a:solidFill>
              <a:srgbClr val="FFFF00"/>
            </a:solidFill>
            <a:headEnd type="none"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8" name="Shape 128"/>
          <p:cNvCxnSpPr/>
          <p:nvPr/>
        </p:nvCxnSpPr>
        <p:spPr>
          <a:xfrm rot="10800000" flipV="1">
            <a:off x="5715008" y="3143254"/>
            <a:ext cx="571504" cy="428628"/>
          </a:xfrm>
          <a:prstGeom prst="straightConnector1">
            <a:avLst/>
          </a:prstGeom>
          <a:ln>
            <a:solidFill>
              <a:srgbClr val="FFFF00"/>
            </a:solidFill>
            <a:headEnd type="none" w="lg" len="lg"/>
            <a:tailEnd type="triangle" w="lg" len="lg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0" name="Shape 130"/>
          <p:cNvSpPr txBox="1"/>
          <p:nvPr/>
        </p:nvSpPr>
        <p:spPr>
          <a:xfrm>
            <a:off x="1000100" y="1332000"/>
            <a:ext cx="7239000" cy="707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沒有足夠的空間集中管理所有音樂收藏?</a:t>
            </a:r>
            <a:endParaRPr sz="30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1" name="群組 50"/>
          <p:cNvGrpSpPr/>
          <p:nvPr/>
        </p:nvGrpSpPr>
        <p:grpSpPr>
          <a:xfrm>
            <a:off x="2345535" y="2416987"/>
            <a:ext cx="1083457" cy="1083457"/>
            <a:chOff x="1488279" y="2214560"/>
            <a:chExt cx="1083457" cy="1083457"/>
          </a:xfrm>
        </p:grpSpPr>
        <p:sp>
          <p:nvSpPr>
            <p:cNvPr id="27" name="橢圓 26"/>
            <p:cNvSpPr/>
            <p:nvPr/>
          </p:nvSpPr>
          <p:spPr>
            <a:xfrm>
              <a:off x="1488279" y="2214560"/>
              <a:ext cx="1083457" cy="108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" name="Shape 131"/>
            <p:cNvGrpSpPr/>
            <p:nvPr/>
          </p:nvGrpSpPr>
          <p:grpSpPr>
            <a:xfrm>
              <a:off x="1617684" y="2428874"/>
              <a:ext cx="811176" cy="642942"/>
              <a:chOff x="1485900" y="2142710"/>
              <a:chExt cx="1097465" cy="869856"/>
            </a:xfrm>
          </p:grpSpPr>
          <p:pic>
            <p:nvPicPr>
              <p:cNvPr id="132" name="Shape 13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713513" y="2142710"/>
                <a:ext cx="869853" cy="86985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" name="Shape 133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1485900" y="2574266"/>
                <a:ext cx="438300" cy="438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7" name="群組 46"/>
          <p:cNvGrpSpPr/>
          <p:nvPr/>
        </p:nvGrpSpPr>
        <p:grpSpPr>
          <a:xfrm>
            <a:off x="3500430" y="1988359"/>
            <a:ext cx="1083457" cy="1083457"/>
            <a:chOff x="2857488" y="1928808"/>
            <a:chExt cx="1083457" cy="1083457"/>
          </a:xfrm>
        </p:grpSpPr>
        <p:sp>
          <p:nvSpPr>
            <p:cNvPr id="28" name="橢圓 27"/>
            <p:cNvSpPr/>
            <p:nvPr/>
          </p:nvSpPr>
          <p:spPr>
            <a:xfrm>
              <a:off x="2857488" y="1928808"/>
              <a:ext cx="1083457" cy="108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" name="Shape 134"/>
            <p:cNvGrpSpPr/>
            <p:nvPr/>
          </p:nvGrpSpPr>
          <p:grpSpPr>
            <a:xfrm>
              <a:off x="3060000" y="2124000"/>
              <a:ext cx="754815" cy="714380"/>
              <a:chOff x="3004575" y="2054017"/>
              <a:chExt cx="896613" cy="848582"/>
            </a:xfrm>
          </p:grpSpPr>
          <p:pic>
            <p:nvPicPr>
              <p:cNvPr id="135" name="Shape 13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089330" y="2054017"/>
                <a:ext cx="811858" cy="81185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6" name="Shape 13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004575" y="2424998"/>
                <a:ext cx="477600" cy="477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4" name="群組 43"/>
          <p:cNvGrpSpPr/>
          <p:nvPr/>
        </p:nvGrpSpPr>
        <p:grpSpPr>
          <a:xfrm>
            <a:off x="4857752" y="1857370"/>
            <a:ext cx="1083457" cy="1083457"/>
            <a:chOff x="4143372" y="1857370"/>
            <a:chExt cx="1083457" cy="1083457"/>
          </a:xfrm>
        </p:grpSpPr>
        <p:sp>
          <p:nvSpPr>
            <p:cNvPr id="29" name="橢圓 28"/>
            <p:cNvSpPr/>
            <p:nvPr/>
          </p:nvSpPr>
          <p:spPr>
            <a:xfrm>
              <a:off x="4143372" y="1857370"/>
              <a:ext cx="1083457" cy="108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" name="Shape 137"/>
            <p:cNvGrpSpPr/>
            <p:nvPr/>
          </p:nvGrpSpPr>
          <p:grpSpPr>
            <a:xfrm>
              <a:off x="4320000" y="2016000"/>
              <a:ext cx="681943" cy="714379"/>
              <a:chOff x="4165350" y="1895376"/>
              <a:chExt cx="922984" cy="966885"/>
            </a:xfrm>
          </p:grpSpPr>
          <p:pic>
            <p:nvPicPr>
              <p:cNvPr id="138" name="Shape 138"/>
              <p:cNvPicPr preferRelativeResize="0"/>
              <p:nvPr/>
            </p:nvPicPr>
            <p:blipFill rotWithShape="1">
              <a:blip r:embed="rId6">
                <a:alphaModFix/>
              </a:blip>
              <a:srcRect l="17381" r="18123"/>
              <a:stretch/>
            </p:blipFill>
            <p:spPr>
              <a:xfrm>
                <a:off x="4483353" y="1895376"/>
                <a:ext cx="604981" cy="93807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9" name="Shape 13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165350" y="2388861"/>
                <a:ext cx="473400" cy="473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9" name="群組 38"/>
          <p:cNvGrpSpPr/>
          <p:nvPr/>
        </p:nvGrpSpPr>
        <p:grpSpPr>
          <a:xfrm>
            <a:off x="6274625" y="2202673"/>
            <a:ext cx="1083457" cy="1083457"/>
            <a:chOff x="5500694" y="2143122"/>
            <a:chExt cx="1083457" cy="1083457"/>
          </a:xfrm>
        </p:grpSpPr>
        <p:sp>
          <p:nvSpPr>
            <p:cNvPr id="32" name="橢圓 31"/>
            <p:cNvSpPr/>
            <p:nvPr/>
          </p:nvSpPr>
          <p:spPr>
            <a:xfrm>
              <a:off x="5500694" y="2143122"/>
              <a:ext cx="1083457" cy="1083457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0" name="Shape 12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688000" y="2304000"/>
              <a:ext cx="705140" cy="7051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C:\Users\Han Tsai\Desktop\Music Station  Qmusic\未命名-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4" y="3592381"/>
            <a:ext cx="1285884" cy="1336823"/>
          </a:xfrm>
          <a:prstGeom prst="rect">
            <a:avLst/>
          </a:prstGeom>
          <a:noFill/>
        </p:spPr>
      </p:pic>
      <p:pic>
        <p:nvPicPr>
          <p:cNvPr id="123" name="Shape 1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7884" y="4071948"/>
            <a:ext cx="785841" cy="78581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圓角化對角線角落矩形 34"/>
          <p:cNvSpPr/>
          <p:nvPr/>
        </p:nvSpPr>
        <p:spPr>
          <a:xfrm>
            <a:off x="714348" y="3714758"/>
            <a:ext cx="3071834" cy="114300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A86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9" name="Shape 129"/>
          <p:cNvSpPr txBox="1"/>
          <p:nvPr/>
        </p:nvSpPr>
        <p:spPr>
          <a:xfrm>
            <a:off x="1142976" y="3672000"/>
            <a:ext cx="2500330" cy="10715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放進QNAP NAS</a:t>
            </a:r>
            <a:endParaRPr sz="23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3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讓Music Station 解決您的困擾!</a:t>
            </a:r>
            <a:endParaRPr sz="23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/>
        </p:nvSpPr>
        <p:spPr>
          <a:xfrm>
            <a:off x="0" y="41969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4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小小一台，大大空間 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3254"/>
            <a:ext cx="5595114" cy="2000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/>
          <p:cNvGrpSpPr/>
          <p:nvPr/>
        </p:nvGrpSpPr>
        <p:grpSpPr>
          <a:xfrm>
            <a:off x="-1500230" y="1214428"/>
            <a:ext cx="5357850" cy="1071570"/>
            <a:chOff x="4857752" y="1337487"/>
            <a:chExt cx="2329260" cy="511841"/>
          </a:xfrm>
        </p:grpSpPr>
        <p:sp>
          <p:nvSpPr>
            <p:cNvPr id="10" name="平行四邊形 9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11" name="Shape 111"/>
          <p:cNvSpPr txBox="1"/>
          <p:nvPr/>
        </p:nvSpPr>
        <p:spPr>
          <a:xfrm>
            <a:off x="214282" y="1266898"/>
            <a:ext cx="3143272" cy="101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 indent="23813">
              <a:buSzPts val="1800"/>
            </a:pPr>
            <a:r>
              <a:rPr lang="zh-TW" altLang="en-US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您能夠自由安排硬碟使用空間，只要選用大容量的硬碟，數 </a:t>
            </a:r>
            <a:r>
              <a:rPr lang="en-US" altLang="zh-TW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TB </a:t>
            </a:r>
            <a:r>
              <a:rPr lang="zh-TW" altLang="en-US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的音樂收藏也能輕鬆儲存！</a:t>
            </a:r>
            <a:endParaRPr lang="zh-TW" sz="17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2" name="群組 11"/>
          <p:cNvGrpSpPr/>
          <p:nvPr/>
        </p:nvGrpSpPr>
        <p:grpSpPr>
          <a:xfrm>
            <a:off x="3500430" y="1214428"/>
            <a:ext cx="6429420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Calibr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50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 smtClean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</p:grpSp>
      <p:sp>
        <p:nvSpPr>
          <p:cNvPr id="114" name="Shape 114"/>
          <p:cNvSpPr txBox="1"/>
          <p:nvPr/>
        </p:nvSpPr>
        <p:spPr>
          <a:xfrm>
            <a:off x="3929058" y="1338336"/>
            <a:ext cx="5429288" cy="101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90488" lvl="0">
              <a:buSzPts val="1800"/>
            </a:pPr>
            <a:r>
              <a:rPr lang="en-US" altLang="zh-TW" sz="17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Music Station </a:t>
            </a:r>
            <a:r>
              <a:rPr lang="zh-TW" altLang="en-US" sz="1700" b="1" dirty="0" smtClean="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支援各類常見的音樂格式例如：</a:t>
            </a:r>
            <a:endParaRPr lang="en-US" altLang="zh-TW" sz="1700" b="1" dirty="0" smtClean="0">
              <a:solidFill>
                <a:srgbClr val="FFFF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lvl="0">
              <a:buSzPts val="1800"/>
            </a:pPr>
            <a:r>
              <a:rPr lang="en-US" altLang="zh-TW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MP3, FLAC, APE, M4A, DSD </a:t>
            </a:r>
            <a:r>
              <a:rPr lang="zh-TW" altLang="en-US" sz="17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等格式 </a:t>
            </a:r>
            <a:endParaRPr sz="17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lvl="0" indent="0" rtl="0">
              <a:spcBef>
                <a:spcPts val="0"/>
              </a:spcBef>
              <a:buNone/>
            </a:pPr>
            <a:endParaRPr sz="1700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" name="圓角矩形圖說文字 14"/>
          <p:cNvSpPr/>
          <p:nvPr/>
        </p:nvSpPr>
        <p:spPr>
          <a:xfrm flipH="1">
            <a:off x="1428728" y="2500312"/>
            <a:ext cx="5572164" cy="500066"/>
          </a:xfrm>
          <a:prstGeom prst="wedgeRoundRectCallout">
            <a:avLst>
              <a:gd name="adj1" fmla="val -56333"/>
              <a:gd name="adj2" fmla="val 29256"/>
              <a:gd name="adj3" fmla="val 16667"/>
            </a:avLst>
          </a:prstGeom>
          <a:ln w="317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/>
          <p:cNvSpPr/>
          <p:nvPr/>
        </p:nvSpPr>
        <p:spPr>
          <a:xfrm>
            <a:off x="1571604" y="2571750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zh-TW" altLang="en-US" sz="18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看來存放及聆聽數千首無損高音質檔案不成問題啦！</a:t>
            </a:r>
            <a:endParaRPr lang="zh-TW" altLang="en-US" sz="18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8" name="Shape 62"/>
          <p:cNvPicPr preferRelativeResize="0"/>
          <p:nvPr/>
        </p:nvPicPr>
        <p:blipFill>
          <a:blip r:embed="rId4"/>
          <a:stretch>
            <a:fillRect/>
          </a:stretch>
        </p:blipFill>
        <p:spPr>
          <a:xfrm flipH="1">
            <a:off x="6143636" y="2537227"/>
            <a:ext cx="3149091" cy="2606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32"/>
          <p:cNvSpPr/>
          <p:nvPr/>
        </p:nvSpPr>
        <p:spPr>
          <a:xfrm>
            <a:off x="500034" y="2714626"/>
            <a:ext cx="8715436" cy="1857388"/>
          </a:xfrm>
          <a:prstGeom prst="roundRect">
            <a:avLst>
              <a:gd name="adj" fmla="val 4004"/>
            </a:avLst>
          </a:prstGeom>
          <a:solidFill>
            <a:srgbClr val="00518E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97" y="2132955"/>
            <a:ext cx="2253325" cy="293912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35" name="Shape 135"/>
          <p:cNvSpPr txBox="1"/>
          <p:nvPr/>
        </p:nvSpPr>
        <p:spPr>
          <a:xfrm>
            <a:off x="0" y="41969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zh-TW" sz="4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自動分類與管理檔案  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468000" y="1260000"/>
            <a:ext cx="8483100" cy="785818"/>
            <a:chOff x="446618" y="1285866"/>
            <a:chExt cx="8483100" cy="785818"/>
          </a:xfrm>
        </p:grpSpPr>
        <p:sp>
          <p:nvSpPr>
            <p:cNvPr id="8" name="圓角化對角線角落矩形 7"/>
            <p:cNvSpPr/>
            <p:nvPr/>
          </p:nvSpPr>
          <p:spPr>
            <a:xfrm>
              <a:off x="1446750" y="1285866"/>
              <a:ext cx="6429420" cy="785818"/>
            </a:xfrm>
            <a:prstGeom prst="round2DiagRect">
              <a:avLst>
                <a:gd name="adj1" fmla="val 41791"/>
                <a:gd name="adj2" fmla="val 0"/>
              </a:avLst>
            </a:prstGeom>
            <a:solidFill>
              <a:srgbClr val="00518E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7" name="Shape 127"/>
            <p:cNvSpPr txBox="1"/>
            <p:nvPr/>
          </p:nvSpPr>
          <p:spPr>
            <a:xfrm>
              <a:off x="446618" y="1285866"/>
              <a:ext cx="8483100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457200" lvl="0" indent="-355600" algn="ctr">
                <a:buSzPts val="2000"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音樂檔案可透過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File Station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或是 </a:t>
              </a:r>
              <a:r>
                <a:rPr lang="en-US" altLang="zh-TW" sz="2000" b="1" dirty="0" smtClean="0">
                  <a:solidFill>
                    <a:srgbClr val="FFFF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Music Station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上傳。</a:t>
              </a:r>
              <a:endParaRPr lang="en-US" altLang="zh-TW" sz="20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457200" lvl="0" indent="-355600" algn="ctr">
                <a:buSzPts val="2000"/>
              </a:pPr>
              <a:r>
                <a:rPr lang="en-US" altLang="zh-TW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Music Station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會依歌曲的 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ID3 Tag 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自動分類</a:t>
              </a:r>
              <a:endParaRPr sz="20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13" name="Shape 16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428860" y="2572926"/>
            <a:ext cx="6252174" cy="2453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62"/>
          <p:cNvSpPr/>
          <p:nvPr/>
        </p:nvSpPr>
        <p:spPr>
          <a:xfrm>
            <a:off x="2571736" y="2714626"/>
            <a:ext cx="411900" cy="2283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hape 390"/>
          <p:cNvSpPr/>
          <p:nvPr/>
        </p:nvSpPr>
        <p:spPr>
          <a:xfrm>
            <a:off x="3428992" y="2214560"/>
            <a:ext cx="4071966" cy="7143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marL="88900" lvl="0">
              <a:buSzPts val="2000"/>
            </a:pPr>
            <a:r>
              <a:rPr lang="zh-TW" altLang="en-US" sz="21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歌曲的資訊會呈現在中間欄位中</a:t>
            </a:r>
            <a:endParaRPr lang="en-US" altLang="zh-TW" sz="2100" b="1" dirty="0" smtClean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88900" lvl="0">
              <a:buSzPts val="2000"/>
            </a:pPr>
            <a:r>
              <a:rPr lang="zh-TW" altLang="en-US" sz="2100" b="1" dirty="0" smtClean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，並可依喜好調整顯示的排序</a:t>
            </a:r>
            <a:endParaRPr lang="zh-TW" altLang="en-US" sz="21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1992</TotalTime>
  <Words>2333</Words>
  <PresentationFormat>如螢幕大小 (16:9)</PresentationFormat>
  <Paragraphs>289</Paragraphs>
  <Slides>49</Slides>
  <Notes>49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0" baseType="lpstr">
      <vt:lpstr>Simple Light</vt:lpstr>
      <vt:lpstr>投影片 1</vt:lpstr>
      <vt:lpstr>投影片 2</vt:lpstr>
      <vt:lpstr>投影片 3</vt:lpstr>
      <vt:lpstr>投影片 4</vt:lpstr>
      <vt:lpstr>Music Station 給您極致的音樂饗宴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Han Tsai</dc:creator>
  <cp:lastModifiedBy>Windows 使用者</cp:lastModifiedBy>
  <cp:revision>132</cp:revision>
  <dcterms:modified xsi:type="dcterms:W3CDTF">2018-01-12T10:23:25Z</dcterms:modified>
</cp:coreProperties>
</file>