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9"/>
  </p:notesMasterIdLst>
  <p:sldIdLst>
    <p:sldId id="256" r:id="rId2"/>
    <p:sldId id="258" r:id="rId3"/>
    <p:sldId id="257" r:id="rId4"/>
    <p:sldId id="316" r:id="rId5"/>
    <p:sldId id="314" r:id="rId6"/>
    <p:sldId id="315" r:id="rId7"/>
    <p:sldId id="318" r:id="rId8"/>
    <p:sldId id="327" r:id="rId9"/>
    <p:sldId id="320" r:id="rId10"/>
    <p:sldId id="317" r:id="rId11"/>
    <p:sldId id="259" r:id="rId12"/>
    <p:sldId id="260" r:id="rId13"/>
    <p:sldId id="288" r:id="rId14"/>
    <p:sldId id="289" r:id="rId15"/>
    <p:sldId id="290" r:id="rId16"/>
    <p:sldId id="261" r:id="rId17"/>
    <p:sldId id="262" r:id="rId18"/>
    <p:sldId id="263" r:id="rId19"/>
    <p:sldId id="328" r:id="rId20"/>
    <p:sldId id="312" r:id="rId21"/>
    <p:sldId id="265" r:id="rId22"/>
    <p:sldId id="324" r:id="rId23"/>
    <p:sldId id="325" r:id="rId24"/>
    <p:sldId id="326" r:id="rId25"/>
    <p:sldId id="321" r:id="rId26"/>
    <p:sldId id="271" r:id="rId27"/>
    <p:sldId id="313" r:id="rId28"/>
    <p:sldId id="272" r:id="rId29"/>
    <p:sldId id="273" r:id="rId30"/>
    <p:sldId id="274" r:id="rId31"/>
    <p:sldId id="294" r:id="rId32"/>
    <p:sldId id="293" r:id="rId33"/>
    <p:sldId id="292" r:id="rId34"/>
    <p:sldId id="275" r:id="rId35"/>
    <p:sldId id="276" r:id="rId36"/>
    <p:sldId id="296" r:id="rId37"/>
    <p:sldId id="298" r:id="rId38"/>
    <p:sldId id="297" r:id="rId39"/>
    <p:sldId id="302" r:id="rId40"/>
    <p:sldId id="295" r:id="rId41"/>
    <p:sldId id="301" r:id="rId42"/>
    <p:sldId id="300" r:id="rId43"/>
    <p:sldId id="299" r:id="rId44"/>
    <p:sldId id="277" r:id="rId45"/>
    <p:sldId id="278" r:id="rId46"/>
    <p:sldId id="304" r:id="rId47"/>
    <p:sldId id="305" r:id="rId48"/>
    <p:sldId id="306" r:id="rId49"/>
    <p:sldId id="303" r:id="rId50"/>
    <p:sldId id="280" r:id="rId51"/>
    <p:sldId id="307" r:id="rId52"/>
    <p:sldId id="309" r:id="rId53"/>
    <p:sldId id="308" r:id="rId54"/>
    <p:sldId id="310" r:id="rId55"/>
    <p:sldId id="287" r:id="rId56"/>
    <p:sldId id="322" r:id="rId57"/>
    <p:sldId id="319" r:id="rId58"/>
  </p:sldIdLst>
  <p:sldSz cx="9144000" cy="5143500" type="screen16x9"/>
  <p:notesSz cx="6858000" cy="9144000"/>
  <p:embeddedFontLst>
    <p:embeddedFont>
      <p:font typeface="微軟正黑體" pitchFamily="34" charset="-120"/>
      <p:regular r:id="rId60"/>
      <p:bold r:id="rId61"/>
    </p:embeddedFont>
    <p:embeddedFont>
      <p:font typeface="Verdana" pitchFamily="34" charset="0"/>
      <p:regular r:id="rId62"/>
      <p:bold r:id="rId63"/>
      <p:italic r:id="rId64"/>
      <p:boldItalic r:id="rId65"/>
    </p:embeddedFont>
    <p:embeddedFont>
      <p:font typeface="Calibri" pitchFamily="34" charset="0"/>
      <p:regular r:id="rId66"/>
      <p:bold r:id="rId67"/>
      <p:italic r:id="rId68"/>
      <p:boldItalic r:id="rId69"/>
    </p:embeddedFont>
    <p:embeddedFont>
      <p:font typeface="宋体" pitchFamily="2" charset="-122"/>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ang" initials="M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1F6F7"/>
    <a:srgbClr val="CDF2F3"/>
    <a:srgbClr val="A2E6E8"/>
    <a:srgbClr val="2FBFC3"/>
    <a:srgbClr val="53D2D5"/>
    <a:srgbClr val="00339A"/>
    <a:srgbClr val="0039AC"/>
    <a:srgbClr val="9DCFFD"/>
    <a:srgbClr val="CAE5FE"/>
    <a:srgbClr val="8BC7F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83203" autoAdjust="0"/>
  </p:normalViewPr>
  <p:slideViewPr>
    <p:cSldViewPr>
      <p:cViewPr>
        <p:scale>
          <a:sx n="100" d="100"/>
          <a:sy n="100" d="100"/>
        </p:scale>
        <p:origin x="-1482" y="-21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69850" marR="0" lvl="0"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527050" marR="0" lvl="1"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984250" marR="0" lvl="2"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441450" marR="0" lvl="3"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1898650" marR="0" lvl="4"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355850" marR="0" lvl="5"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2813050" marR="0" lvl="6"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270250" marR="0" lvl="7"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3727450" marR="0" lvl="8" indent="0" algn="l" rtl="0">
              <a:spcBef>
                <a:spcPts val="0"/>
              </a:spcBef>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 xmlns:p14="http://schemas.microsoft.com/office/powerpoint/2010/main" val="365432328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44450" algn="l" rtl="0">
              <a:spcBef>
                <a:spcPts val="0"/>
              </a:spcBef>
              <a:buClr>
                <a:schemeClr val="dk1"/>
              </a:buClr>
              <a:buSzPts val="7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Char char="●"/>
            </a:pPr>
            <a:r>
              <a:rPr lang="zh-TW" dirty="0"/>
              <a:t>PTT動畫一張一張</a:t>
            </a:r>
            <a:r>
              <a:rPr lang="zh-TW" dirty="0" smtClean="0"/>
              <a:t>上</a:t>
            </a:r>
            <a:r>
              <a:rPr lang="zh-TW" altLang="en-US" dirty="0" smtClean="0"/>
              <a:t>，</a:t>
            </a:r>
            <a:r>
              <a:rPr lang="zh-TW" dirty="0" smtClean="0"/>
              <a:t> </a:t>
            </a:r>
            <a:r>
              <a:rPr lang="zh-TW" dirty="0"/>
              <a:t>共四張.</a:t>
            </a:r>
          </a:p>
          <a:p>
            <a:pPr marL="457200" lvl="0" indent="-298450" rtl="0">
              <a:spcBef>
                <a:spcPts val="0"/>
              </a:spcBef>
              <a:buSzPts val="1100"/>
              <a:buChar char="●"/>
            </a:pPr>
            <a:r>
              <a:rPr lang="zh-TW" dirty="0"/>
              <a:t>(1) Switch設定 =&gt; (2) NVS開port trunking =&gt; (3)選擇接續交換器類型 =&gt; (4) 選擇trunking模式</a:t>
            </a:r>
          </a:p>
        </p:txBody>
      </p:sp>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Char char="●"/>
            </a:pPr>
            <a:r>
              <a:rPr lang="zh-TW" dirty="0"/>
              <a:t>PTT動畫一張一張</a:t>
            </a:r>
            <a:r>
              <a:rPr lang="zh-TW" dirty="0" smtClean="0"/>
              <a:t>上</a:t>
            </a:r>
            <a:r>
              <a:rPr lang="zh-TW" altLang="en-US" dirty="0" smtClean="0"/>
              <a:t>，</a:t>
            </a:r>
            <a:r>
              <a:rPr lang="zh-TW" dirty="0" smtClean="0"/>
              <a:t> </a:t>
            </a:r>
            <a:r>
              <a:rPr lang="zh-TW" dirty="0"/>
              <a:t>共四張.</a:t>
            </a:r>
          </a:p>
          <a:p>
            <a:pPr marL="457200" lvl="0" indent="-298450" rtl="0">
              <a:spcBef>
                <a:spcPts val="0"/>
              </a:spcBef>
              <a:buSzPts val="1100"/>
              <a:buChar char="●"/>
            </a:pPr>
            <a:r>
              <a:rPr lang="zh-TW" dirty="0"/>
              <a:t>(1) Switch設定 =&gt; (2) NVS開port trunking =&gt; (3)選擇接續交換器類型 =&gt; (4) 選擇trunking模式</a:t>
            </a:r>
          </a:p>
        </p:txBody>
      </p:sp>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Char char="●"/>
            </a:pPr>
            <a:r>
              <a:rPr lang="zh-TW" dirty="0"/>
              <a:t>PTT動畫一張一張</a:t>
            </a:r>
            <a:r>
              <a:rPr lang="zh-TW" dirty="0" smtClean="0"/>
              <a:t>上</a:t>
            </a:r>
            <a:r>
              <a:rPr lang="zh-TW" altLang="en-US" dirty="0" smtClean="0"/>
              <a:t>，</a:t>
            </a:r>
            <a:r>
              <a:rPr lang="zh-TW" dirty="0" smtClean="0"/>
              <a:t> </a:t>
            </a:r>
            <a:r>
              <a:rPr lang="zh-TW" dirty="0"/>
              <a:t>共四張.</a:t>
            </a:r>
          </a:p>
          <a:p>
            <a:pPr marL="457200" lvl="0" indent="-298450" rtl="0">
              <a:spcBef>
                <a:spcPts val="0"/>
              </a:spcBef>
              <a:buSzPts val="1100"/>
              <a:buChar char="●"/>
            </a:pPr>
            <a:r>
              <a:rPr lang="zh-TW" dirty="0"/>
              <a:t>(1) Switch設定 =&gt; (2) NVS開port trunking =&gt; (3)選擇接續交換器類型 =&gt; (4) 選擇trunking模式</a:t>
            </a:r>
          </a:p>
        </p:txBody>
      </p:sp>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r>
              <a:rPr lang="zh-TW" dirty="0">
                <a:solidFill>
                  <a:srgbClr val="FF0000"/>
                </a:solidFill>
              </a:rPr>
              <a:t>圖需要</a:t>
            </a:r>
            <a:r>
              <a:rPr lang="zh-TW" dirty="0" smtClean="0">
                <a:solidFill>
                  <a:srgbClr val="FF0000"/>
                </a:solidFill>
              </a:rPr>
              <a:t>改掉</a:t>
            </a:r>
            <a:r>
              <a:rPr lang="zh-TW" altLang="en-US" dirty="0" smtClean="0">
                <a:solidFill>
                  <a:srgbClr val="FF0000"/>
                </a:solidFill>
              </a:rPr>
              <a:t>，</a:t>
            </a:r>
            <a:r>
              <a:rPr lang="zh-TW" dirty="0" smtClean="0">
                <a:solidFill>
                  <a:srgbClr val="FF0000"/>
                </a:solidFill>
              </a:rPr>
              <a:t> </a:t>
            </a:r>
            <a:r>
              <a:rPr lang="zh-TW" dirty="0">
                <a:solidFill>
                  <a:srgbClr val="FF0000"/>
                </a:solidFill>
              </a:rPr>
              <a:t>三張網卡到一台總switch(標明三個VI</a:t>
            </a:r>
            <a:r>
              <a:rPr lang="zh-TW" dirty="0" smtClean="0">
                <a:solidFill>
                  <a:srgbClr val="FF0000"/>
                </a:solidFill>
              </a:rPr>
              <a:t>D</a:t>
            </a:r>
            <a:r>
              <a:rPr lang="zh-TW" altLang="en-US" dirty="0" smtClean="0">
                <a:solidFill>
                  <a:srgbClr val="FF0000"/>
                </a:solidFill>
              </a:rPr>
              <a:t>，</a:t>
            </a:r>
            <a:r>
              <a:rPr lang="zh-TW" dirty="0" smtClean="0">
                <a:solidFill>
                  <a:srgbClr val="FF0000"/>
                </a:solidFill>
              </a:rPr>
              <a:t> </a:t>
            </a:r>
            <a:r>
              <a:rPr lang="zh-TW" dirty="0">
                <a:solidFill>
                  <a:srgbClr val="FF0000"/>
                </a:solidFill>
              </a:rPr>
              <a:t>只有三張網卡對應三個部門的VLAN</a:t>
            </a:r>
            <a:r>
              <a:rPr lang="zh-TW" dirty="0" smtClean="0">
                <a:solidFill>
                  <a:srgbClr val="FF0000"/>
                </a:solidFill>
              </a:rPr>
              <a:t>)</a:t>
            </a:r>
            <a:r>
              <a:rPr lang="zh-TW" altLang="en-US" dirty="0" smtClean="0">
                <a:solidFill>
                  <a:srgbClr val="FF0000"/>
                </a:solidFill>
              </a:rPr>
              <a:t>，</a:t>
            </a:r>
            <a:r>
              <a:rPr lang="zh-TW" dirty="0" smtClean="0">
                <a:solidFill>
                  <a:srgbClr val="FF0000"/>
                </a:solidFill>
              </a:rPr>
              <a:t> </a:t>
            </a:r>
            <a:r>
              <a:rPr lang="zh-TW" dirty="0">
                <a:solidFill>
                  <a:srgbClr val="FF0000"/>
                </a:solidFill>
              </a:rPr>
              <a:t>6F一台Switc</a:t>
            </a:r>
            <a:r>
              <a:rPr lang="zh-TW" dirty="0" smtClean="0">
                <a:solidFill>
                  <a:srgbClr val="FF0000"/>
                </a:solidFill>
              </a:rPr>
              <a:t>h</a:t>
            </a:r>
            <a:r>
              <a:rPr lang="zh-TW" altLang="en-US" dirty="0" smtClean="0">
                <a:solidFill>
                  <a:srgbClr val="FF0000"/>
                </a:solidFill>
              </a:rPr>
              <a:t>，</a:t>
            </a:r>
            <a:r>
              <a:rPr lang="zh-TW" dirty="0" smtClean="0">
                <a:solidFill>
                  <a:srgbClr val="FF0000"/>
                </a:solidFill>
              </a:rPr>
              <a:t> </a:t>
            </a:r>
            <a:r>
              <a:rPr lang="zh-TW" dirty="0">
                <a:solidFill>
                  <a:srgbClr val="FF0000"/>
                </a:solidFill>
              </a:rPr>
              <a:t>8F一台switc</a:t>
            </a:r>
            <a:r>
              <a:rPr lang="zh-TW" dirty="0" smtClean="0">
                <a:solidFill>
                  <a:srgbClr val="FF0000"/>
                </a:solidFill>
              </a:rPr>
              <a:t>h</a:t>
            </a:r>
            <a:r>
              <a:rPr lang="zh-TW" altLang="en-US" dirty="0" smtClean="0">
                <a:solidFill>
                  <a:srgbClr val="FF0000"/>
                </a:solidFill>
              </a:rPr>
              <a:t>，</a:t>
            </a:r>
            <a:r>
              <a:rPr lang="zh-TW" dirty="0" smtClean="0">
                <a:solidFill>
                  <a:srgbClr val="FF0000"/>
                </a:solidFill>
              </a:rPr>
              <a:t>.</a:t>
            </a:r>
            <a:endParaRPr lang="zh-TW" dirty="0">
              <a:solidFill>
                <a:srgbClr val="FF0000"/>
              </a:solidFill>
            </a:endParaRPr>
          </a:p>
          <a:p>
            <a:pPr marL="69850" lvl="0" indent="-69850">
              <a:spcBef>
                <a:spcPts val="0"/>
              </a:spcBef>
              <a:buClr>
                <a:schemeClr val="dk1"/>
              </a:buClr>
              <a:buSzPts val="1100"/>
              <a:buFont typeface="Arial"/>
              <a:buNone/>
            </a:pPr>
            <a:r>
              <a:rPr lang="zh-TW" dirty="0">
                <a:solidFill>
                  <a:srgbClr val="FF0000"/>
                </a:solidFill>
              </a:rPr>
              <a:t/>
            </a:r>
            <a:br>
              <a:rPr lang="zh-TW" dirty="0">
                <a:solidFill>
                  <a:srgbClr val="FF0000"/>
                </a:solidFill>
              </a:rPr>
            </a:br>
            <a:r>
              <a:rPr lang="zh-TW" dirty="0">
                <a:solidFill>
                  <a:srgbClr val="FF0000"/>
                </a:solidFill>
              </a:rPr>
              <a:t>Breaking up a large network into smaller independent segments reduces the amount of broadcast traffic each network device</a:t>
            </a:r>
          </a:p>
          <a:p>
            <a:pPr marL="69850" lvl="0" indent="0" rtl="0">
              <a:spcBef>
                <a:spcPts val="0"/>
              </a:spcBef>
              <a:buNone/>
            </a:pPr>
            <a:endParaRPr dirty="0">
              <a:solidFill>
                <a:srgbClr val="FF0000"/>
              </a:solidFill>
            </a:endParaRPr>
          </a:p>
        </p:txBody>
      </p:sp>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Char char="●"/>
            </a:pPr>
            <a:r>
              <a:rPr lang="zh-TW" dirty="0"/>
              <a:t>PTT動畫一張一張</a:t>
            </a:r>
            <a:r>
              <a:rPr lang="zh-TW" dirty="0" smtClean="0"/>
              <a:t>上</a:t>
            </a:r>
            <a:r>
              <a:rPr lang="zh-TW" altLang="en-US" dirty="0" smtClean="0"/>
              <a:t>，</a:t>
            </a:r>
            <a:r>
              <a:rPr lang="zh-TW" dirty="0" smtClean="0"/>
              <a:t> </a:t>
            </a:r>
            <a:r>
              <a:rPr lang="zh-TW" dirty="0"/>
              <a:t>共2張.</a:t>
            </a:r>
          </a:p>
          <a:p>
            <a:pPr marL="457200" lvl="0" indent="-298450" rtl="0">
              <a:spcBef>
                <a:spcPts val="0"/>
              </a:spcBef>
              <a:buSzPts val="1100"/>
              <a:buChar char="●"/>
            </a:pPr>
            <a:r>
              <a:rPr lang="zh-TW" dirty="0"/>
              <a:t>(1) Switch設定 =&gt; (2) NVS設定VLAN</a:t>
            </a:r>
          </a:p>
          <a:p>
            <a:pPr marL="69850" lvl="0" indent="0" rtl="0">
              <a:spcBef>
                <a:spcPts val="0"/>
              </a:spcBef>
              <a:buNone/>
            </a:pPr>
            <a:endParaRPr dirty="0">
              <a:solidFill>
                <a:srgbClr val="FF0000"/>
              </a:solidFill>
            </a:endParaRPr>
          </a:p>
        </p:txBody>
      </p:sp>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a:solidFill>
                  <a:srgbClr val="FF0000"/>
                </a:solidFill>
              </a:rPr>
              <a:t>圖需要修飾改掉</a:t>
            </a:r>
          </a:p>
        </p:txBody>
      </p:sp>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dirty="0">
                <a:solidFill>
                  <a:srgbClr val="FF0000"/>
                </a:solidFill>
              </a:rPr>
              <a:t>圖需要修飾改掉</a:t>
            </a: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dirty="0">
                <a:solidFill>
                  <a:srgbClr val="FF0000"/>
                </a:solidFill>
              </a:rPr>
              <a:t>圖需要</a:t>
            </a:r>
            <a:r>
              <a:rPr lang="zh-TW" dirty="0" smtClean="0">
                <a:solidFill>
                  <a:srgbClr val="FF0000"/>
                </a:solidFill>
              </a:rPr>
              <a:t>改掉</a:t>
            </a:r>
            <a:r>
              <a:rPr lang="zh-TW" altLang="en-US" dirty="0" smtClean="0">
                <a:solidFill>
                  <a:srgbClr val="FF0000"/>
                </a:solidFill>
              </a:rPr>
              <a:t>，</a:t>
            </a:r>
            <a:r>
              <a:rPr lang="zh-TW" dirty="0" smtClean="0">
                <a:solidFill>
                  <a:srgbClr val="FF0000"/>
                </a:solidFill>
              </a:rPr>
              <a:t> </a:t>
            </a:r>
            <a:r>
              <a:rPr lang="zh-TW" dirty="0">
                <a:solidFill>
                  <a:srgbClr val="FF0000"/>
                </a:solidFill>
              </a:rPr>
              <a:t>網路埠1 到 ISP-</a:t>
            </a:r>
            <a:r>
              <a:rPr lang="zh-TW" dirty="0" smtClean="0">
                <a:solidFill>
                  <a:srgbClr val="FF0000"/>
                </a:solidFill>
              </a:rPr>
              <a:t>A</a:t>
            </a:r>
            <a:r>
              <a:rPr lang="zh-TW" altLang="en-US" dirty="0" smtClean="0">
                <a:solidFill>
                  <a:srgbClr val="FF0000"/>
                </a:solidFill>
              </a:rPr>
              <a:t>，</a:t>
            </a:r>
            <a:r>
              <a:rPr lang="zh-TW" dirty="0" smtClean="0">
                <a:solidFill>
                  <a:srgbClr val="FF0000"/>
                </a:solidFill>
              </a:rPr>
              <a:t> </a:t>
            </a:r>
            <a:r>
              <a:rPr lang="zh-TW" dirty="0">
                <a:solidFill>
                  <a:srgbClr val="FF0000"/>
                </a:solidFill>
              </a:rPr>
              <a:t>網路埠2 到 ISP-</a:t>
            </a:r>
            <a:r>
              <a:rPr lang="zh-TW" dirty="0" smtClean="0">
                <a:solidFill>
                  <a:srgbClr val="FF0000"/>
                </a:solidFill>
              </a:rPr>
              <a:t>B</a:t>
            </a:r>
            <a:r>
              <a:rPr lang="zh-TW" altLang="en-US" dirty="0" smtClean="0">
                <a:solidFill>
                  <a:srgbClr val="FF0000"/>
                </a:solidFill>
              </a:rPr>
              <a:t>，</a:t>
            </a:r>
            <a:r>
              <a:rPr lang="zh-TW" dirty="0" smtClean="0">
                <a:solidFill>
                  <a:srgbClr val="FF0000"/>
                </a:solidFill>
              </a:rPr>
              <a:t> </a:t>
            </a:r>
            <a:r>
              <a:rPr lang="zh-TW" dirty="0">
                <a:solidFill>
                  <a:srgbClr val="FF0000"/>
                </a:solidFill>
              </a:rPr>
              <a:t>網路埠3 到 172.17.46.0/</a:t>
            </a:r>
            <a:r>
              <a:rPr lang="zh-TW" dirty="0" smtClean="0">
                <a:solidFill>
                  <a:srgbClr val="FF0000"/>
                </a:solidFill>
              </a:rPr>
              <a:t>24</a:t>
            </a:r>
            <a:r>
              <a:rPr lang="zh-TW" altLang="en-US" dirty="0" smtClean="0">
                <a:solidFill>
                  <a:srgbClr val="FF0000"/>
                </a:solidFill>
              </a:rPr>
              <a:t>，</a:t>
            </a:r>
            <a:r>
              <a:rPr lang="zh-TW" dirty="0" smtClean="0">
                <a:solidFill>
                  <a:srgbClr val="FF0000"/>
                </a:solidFill>
              </a:rPr>
              <a:t> </a:t>
            </a:r>
            <a:r>
              <a:rPr lang="zh-TW" dirty="0">
                <a:solidFill>
                  <a:srgbClr val="FF0000"/>
                </a:solidFill>
              </a:rPr>
              <a:t>網路埠4到 192.168.100.0/24 (然後ISP-A中斷</a:t>
            </a:r>
            <a:r>
              <a:rPr lang="zh-TW" dirty="0" smtClean="0">
                <a:solidFill>
                  <a:srgbClr val="FF0000"/>
                </a:solidFill>
              </a:rPr>
              <a:t>服務</a:t>
            </a:r>
            <a:r>
              <a:rPr lang="zh-TW" altLang="en-US" dirty="0" smtClean="0">
                <a:solidFill>
                  <a:srgbClr val="FF0000"/>
                </a:solidFill>
              </a:rPr>
              <a:t>，</a:t>
            </a:r>
            <a:r>
              <a:rPr lang="zh-TW" dirty="0" smtClean="0">
                <a:solidFill>
                  <a:srgbClr val="FF0000"/>
                </a:solidFill>
              </a:rPr>
              <a:t> </a:t>
            </a:r>
            <a:r>
              <a:rPr lang="zh-TW" dirty="0">
                <a:solidFill>
                  <a:srgbClr val="FF0000"/>
                </a:solidFill>
              </a:rPr>
              <a:t>通訊變成</a:t>
            </a:r>
            <a:r>
              <a:rPr lang="zh-TW" dirty="0" smtClean="0">
                <a:solidFill>
                  <a:srgbClr val="FF0000"/>
                </a:solidFill>
              </a:rPr>
              <a:t>虛線</a:t>
            </a:r>
            <a:r>
              <a:rPr lang="zh-TW" altLang="en-US" dirty="0" smtClean="0">
                <a:solidFill>
                  <a:srgbClr val="FF0000"/>
                </a:solidFill>
              </a:rPr>
              <a:t>，</a:t>
            </a:r>
            <a:r>
              <a:rPr lang="zh-TW" dirty="0" smtClean="0">
                <a:solidFill>
                  <a:srgbClr val="FF0000"/>
                </a:solidFill>
              </a:rPr>
              <a:t> </a:t>
            </a:r>
            <a:r>
              <a:rPr lang="zh-TW" dirty="0">
                <a:solidFill>
                  <a:srgbClr val="FF0000"/>
                </a:solidFill>
              </a:rPr>
              <a:t>轉換到ISP-B)</a:t>
            </a:r>
          </a:p>
        </p:txBody>
      </p:sp>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en-US" altLang="zh-TW" sz="1100" b="0" i="0" u="none" strike="noStrike" kern="1200" cap="none" dirty="0" smtClean="0">
                <a:solidFill>
                  <a:schemeClr val="dk1"/>
                </a:solidFill>
                <a:effectLst/>
                <a:latin typeface="Arial"/>
                <a:ea typeface="Arial"/>
                <a:cs typeface="Arial"/>
                <a:sym typeface="Arial"/>
              </a:rPr>
              <a:t>QTS periodically checks the status of NAS network connections, so that it can respond to changes in network connectivity. This feature is similar to the Microsoft NCSI (Network Connectivity Status Indicator) service in Windows. “download.qnap.com” is used to check whether a connection has full or limited internet access. You do not need to be concerned about security, as this feature only access the official QNAP website and does not keep any access logs.</a:t>
            </a:r>
            <a:endParaRPr lang="zh-TW" dirty="0">
              <a:solidFill>
                <a:srgbClr val="FF0000"/>
              </a:solidFill>
            </a:endParaRPr>
          </a:p>
        </p:txBody>
      </p:sp>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a:solidFill>
                  <a:srgbClr val="FF0000"/>
                </a:solidFill>
              </a:rPr>
              <a:t>圖需要美化</a:t>
            </a:r>
          </a:p>
        </p:txBody>
      </p:sp>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zh-TW" sz="1200" b="0" dirty="0" smtClean="0">
                <a:latin typeface="+mj-lt"/>
                <a:ea typeface="Microsoft JhengHei"/>
                <a:cs typeface="Microsoft JhengHei"/>
                <a:sym typeface="Microsoft JhengHei"/>
              </a:rPr>
              <a:t>像台北市政府</a:t>
            </a:r>
            <a:r>
              <a:rPr lang="zh-TW" altLang="en-US" sz="1200" b="0" dirty="0" smtClean="0">
                <a:latin typeface="+mj-lt"/>
                <a:ea typeface="Microsoft JhengHei"/>
                <a:cs typeface="Microsoft JhengHei"/>
                <a:sym typeface="Microsoft JhengHei"/>
              </a:rPr>
              <a:t>，</a:t>
            </a:r>
            <a:r>
              <a:rPr lang="en-US" altLang="zh-TW" sz="1100" b="0" i="0" u="none" strike="noStrike" kern="1200" cap="none" dirty="0" smtClean="0">
                <a:solidFill>
                  <a:schemeClr val="dk1"/>
                </a:solidFill>
                <a:effectLst/>
                <a:latin typeface="+mj-lt"/>
                <a:ea typeface="Arial"/>
                <a:cs typeface="Arial"/>
                <a:sym typeface="Arial"/>
              </a:rPr>
              <a:t>Institutes and research centers</a:t>
            </a:r>
            <a:r>
              <a:rPr lang="en-US" altLang="zh-TW" sz="1200" b="0" dirty="0" smtClean="0">
                <a:latin typeface="+mj-lt"/>
                <a:ea typeface="Microsoft JhengHei"/>
                <a:cs typeface="Microsoft JhengHei"/>
                <a:sym typeface="Microsoft JhengHei"/>
              </a:rPr>
              <a:t>.</a:t>
            </a:r>
          </a:p>
          <a:p>
            <a:pPr marL="0" lvl="0" indent="0">
              <a:spcBef>
                <a:spcPts val="0"/>
              </a:spcBef>
              <a:buNone/>
            </a:pPr>
            <a:r>
              <a:rPr lang="zh-TW" altLang="en-US" sz="1200" dirty="0" smtClean="0">
                <a:latin typeface="Microsoft JhengHei"/>
                <a:ea typeface="Microsoft JhengHei"/>
                <a:cs typeface="Microsoft JhengHei"/>
                <a:sym typeface="Microsoft JhengHei"/>
              </a:rPr>
              <a:t>學校像台大等多家公私立大學</a:t>
            </a:r>
            <a:r>
              <a:rPr lang="zh-TW" sz="1200" dirty="0">
                <a:latin typeface="Microsoft JhengHei"/>
                <a:ea typeface="Microsoft JhengHei"/>
                <a:cs typeface="Microsoft JhengHei"/>
                <a:sym typeface="Microsoft JhengHei"/>
              </a:rPr>
              <a:t/>
            </a:r>
            <a:br>
              <a:rPr lang="zh-TW" sz="1200" dirty="0">
                <a:latin typeface="Microsoft JhengHei"/>
                <a:ea typeface="Microsoft JhengHei"/>
                <a:cs typeface="Microsoft JhengHei"/>
                <a:sym typeface="Microsoft JhengHei"/>
              </a:rPr>
            </a:br>
            <a:r>
              <a:rPr lang="zh-TW" sz="1200" dirty="0">
                <a:latin typeface="Microsoft JhengHei"/>
                <a:ea typeface="Microsoft JhengHei"/>
                <a:cs typeface="Microsoft JhengHei"/>
                <a:sym typeface="Microsoft JhengHei"/>
              </a:rPr>
              <a:t>電影公司像環球影</a:t>
            </a:r>
            <a:r>
              <a:rPr lang="zh-TW" sz="1200" dirty="0" smtClean="0">
                <a:latin typeface="Microsoft JhengHei"/>
                <a:ea typeface="Microsoft JhengHei"/>
                <a:cs typeface="Microsoft JhengHei"/>
                <a:sym typeface="Microsoft JhengHei"/>
              </a:rPr>
              <a:t>城</a:t>
            </a:r>
            <a:r>
              <a:rPr lang="zh-TW" altLang="en-US" sz="1200" dirty="0" smtClean="0">
                <a:latin typeface="Microsoft JhengHei"/>
                <a:ea typeface="Microsoft JhengHei"/>
                <a:cs typeface="Microsoft JhengHei"/>
                <a:sym typeface="Microsoft JhengHei"/>
              </a:rPr>
              <a:t>，</a:t>
            </a:r>
            <a:r>
              <a:rPr lang="zh-TW" sz="1200" dirty="0" smtClean="0">
                <a:latin typeface="Microsoft JhengHei"/>
                <a:ea typeface="Microsoft JhengHei"/>
                <a:cs typeface="Microsoft JhengHei"/>
                <a:sym typeface="Microsoft JhengHei"/>
              </a:rPr>
              <a:t> </a:t>
            </a:r>
            <a:r>
              <a:rPr lang="zh-TW" sz="1200" dirty="0">
                <a:latin typeface="Microsoft JhengHei"/>
                <a:ea typeface="Microsoft JhengHei"/>
                <a:cs typeface="Microsoft JhengHei"/>
                <a:sym typeface="Microsoft JhengHei"/>
              </a:rPr>
              <a:t>電視台 BBC/ </a:t>
            </a:r>
            <a:r>
              <a:rPr lang="zh-TW" sz="1200" dirty="0" smtClean="0">
                <a:latin typeface="Microsoft JhengHei"/>
                <a:ea typeface="Microsoft JhengHei"/>
                <a:cs typeface="Microsoft JhengHei"/>
                <a:sym typeface="Microsoft JhengHei"/>
              </a:rPr>
              <a:t>緯</a:t>
            </a:r>
            <a:r>
              <a:rPr lang="zh-TW" sz="1200" dirty="0">
                <a:latin typeface="Microsoft JhengHei"/>
                <a:ea typeface="Microsoft JhengHei"/>
                <a:cs typeface="Microsoft JhengHei"/>
                <a:sym typeface="Microsoft JhengHei"/>
              </a:rPr>
              <a:t>來 / 華視</a:t>
            </a:r>
          </a:p>
          <a:p>
            <a:pPr marL="0" lvl="0" indent="0">
              <a:spcBef>
                <a:spcPts val="0"/>
              </a:spcBef>
              <a:buNone/>
            </a:pPr>
            <a:r>
              <a:rPr lang="zh-TW" sz="1200" dirty="0">
                <a:solidFill>
                  <a:srgbClr val="333333"/>
                </a:solidFill>
                <a:highlight>
                  <a:srgbClr val="FFFFFF"/>
                </a:highlight>
                <a:latin typeface="Microsoft JhengHei"/>
                <a:ea typeface="Microsoft JhengHei"/>
                <a:cs typeface="Microsoft JhengHei"/>
                <a:sym typeface="Microsoft JhengHei"/>
              </a:rPr>
              <a:t>影視製作</a:t>
            </a:r>
            <a:r>
              <a:rPr lang="zh-TW" sz="1200" dirty="0">
                <a:latin typeface="Microsoft JhengHei"/>
                <a:ea typeface="Microsoft JhengHei"/>
                <a:cs typeface="Microsoft JhengHei"/>
                <a:sym typeface="Microsoft JhengHei"/>
              </a:rPr>
              <a:t>:金鐘獎的</a:t>
            </a:r>
            <a:r>
              <a:rPr lang="zh-TW" sz="1200" dirty="0" smtClean="0">
                <a:latin typeface="Microsoft JhengHei"/>
                <a:ea typeface="Microsoft JhengHei"/>
                <a:cs typeface="Microsoft JhengHei"/>
                <a:sym typeface="Microsoft JhengHei"/>
              </a:rPr>
              <a:t>奇異果</a:t>
            </a:r>
            <a:r>
              <a:rPr lang="zh-TW" altLang="en-US" sz="1200" dirty="0" smtClean="0">
                <a:latin typeface="Microsoft JhengHei"/>
                <a:ea typeface="Microsoft JhengHei"/>
                <a:cs typeface="Microsoft JhengHei"/>
                <a:sym typeface="Microsoft JhengHei"/>
              </a:rPr>
              <a:t>，</a:t>
            </a:r>
            <a:r>
              <a:rPr lang="zh-TW" sz="1200" dirty="0" smtClean="0">
                <a:latin typeface="Microsoft JhengHei"/>
                <a:ea typeface="Microsoft JhengHei"/>
                <a:cs typeface="Microsoft JhengHei"/>
                <a:sym typeface="Microsoft JhengHei"/>
              </a:rPr>
              <a:t> </a:t>
            </a:r>
            <a:r>
              <a:rPr lang="zh-TW" sz="1200" dirty="0">
                <a:latin typeface="Microsoft JhengHei"/>
                <a:ea typeface="Microsoft JhengHei"/>
                <a:cs typeface="Microsoft JhengHei"/>
                <a:sym typeface="Microsoft JhengHei"/>
              </a:rPr>
              <a:t/>
            </a:r>
            <a:br>
              <a:rPr lang="zh-TW" sz="1200" dirty="0">
                <a:latin typeface="Microsoft JhengHei"/>
                <a:ea typeface="Microsoft JhengHei"/>
                <a:cs typeface="Microsoft JhengHei"/>
                <a:sym typeface="Microsoft JhengHei"/>
              </a:rPr>
            </a:br>
            <a:r>
              <a:rPr lang="zh-TW" sz="1200" dirty="0">
                <a:solidFill>
                  <a:schemeClr val="dk1"/>
                </a:solidFill>
                <a:latin typeface="Microsoft JhengHei"/>
                <a:ea typeface="Microsoft JhengHei"/>
                <a:cs typeface="Microsoft JhengHei"/>
                <a:sym typeface="Microsoft JhengHei"/>
              </a:rPr>
              <a:t>特效:</a:t>
            </a:r>
            <a:r>
              <a:rPr lang="zh-TW" sz="1200" dirty="0">
                <a:latin typeface="Microsoft JhengHei"/>
                <a:ea typeface="Microsoft JhengHei"/>
                <a:cs typeface="Microsoft JhengHei"/>
                <a:sym typeface="Microsoft JhengHei"/>
              </a:rPr>
              <a:t>大家都有看過鋼鐵人/美國隊長....漫威的特效公司</a:t>
            </a:r>
          </a:p>
          <a:p>
            <a:pPr marL="0" lvl="0" indent="0" rtl="0">
              <a:spcBef>
                <a:spcPts val="0"/>
              </a:spcBef>
              <a:buNone/>
            </a:pPr>
            <a:r>
              <a:rPr lang="zh-TW" sz="1200" dirty="0">
                <a:latin typeface="Microsoft JhengHei"/>
                <a:ea typeface="Microsoft JhengHei"/>
                <a:cs typeface="Microsoft JhengHei"/>
                <a:sym typeface="Microsoft JhengHei"/>
              </a:rPr>
              <a:t>產業: AUO / 台大</a:t>
            </a:r>
            <a:r>
              <a:rPr lang="zh-TW" sz="1200" dirty="0">
                <a:solidFill>
                  <a:schemeClr val="dk1"/>
                </a:solidFill>
                <a:latin typeface="Microsoft JhengHei"/>
                <a:ea typeface="Microsoft JhengHei"/>
                <a:cs typeface="Microsoft JhengHei"/>
                <a:sym typeface="Microsoft JhengHei"/>
              </a:rPr>
              <a:t>醫院 / 玉里</a:t>
            </a:r>
            <a:r>
              <a:rPr lang="zh-TW" sz="1200" dirty="0" smtClean="0">
                <a:solidFill>
                  <a:schemeClr val="dk1"/>
                </a:solidFill>
                <a:latin typeface="Microsoft JhengHei"/>
                <a:ea typeface="Microsoft JhengHei"/>
                <a:cs typeface="Microsoft JhengHei"/>
                <a:sym typeface="Microsoft JhengHei"/>
              </a:rPr>
              <a:t>醫院</a:t>
            </a:r>
            <a:r>
              <a:rPr lang="en-US" altLang="zh-TW" sz="1200" dirty="0" smtClean="0">
                <a:solidFill>
                  <a:schemeClr val="dk1"/>
                </a:solidFill>
                <a:latin typeface="Microsoft JhengHei"/>
                <a:ea typeface="Microsoft JhengHei"/>
                <a:cs typeface="Microsoft JhengHei"/>
                <a:sym typeface="Microsoft JhengHei"/>
              </a:rPr>
              <a:t> / Insurance</a:t>
            </a:r>
            <a:endParaRPr lang="zh-TW" sz="1200" dirty="0">
              <a:solidFill>
                <a:schemeClr val="dk1"/>
              </a:solidFill>
              <a:latin typeface="Microsoft JhengHei"/>
              <a:ea typeface="Microsoft JhengHei"/>
              <a:cs typeface="Microsoft JhengHei"/>
              <a:sym typeface="Microsoft JhengHe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a:solidFill>
                  <a:srgbClr val="FF0000"/>
                </a:solidFill>
              </a:rPr>
              <a:t>圖需要改掉, 一堆IoT 裝置透過AP station 直接存取NAS裏頭的database</a:t>
            </a:r>
          </a:p>
        </p:txBody>
      </p:sp>
      <p:sp>
        <p:nvSpPr>
          <p:cNvPr id="398" name="Shape 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endParaRPr/>
          </a:p>
        </p:txBody>
      </p:sp>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rtl="0">
              <a:spcBef>
                <a:spcPts val="0"/>
              </a:spcBef>
              <a:buNone/>
            </a:pPr>
            <a:endParaRPr/>
          </a:p>
        </p:txBody>
      </p:sp>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endParaRPr/>
          </a:p>
        </p:txBody>
      </p:sp>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Virtualization station預設動作就會綁定NAS的系統預設閘道成為橋接</a:t>
            </a:r>
            <a:r>
              <a:rPr lang="zh-TW" dirty="0" smtClean="0"/>
              <a:t>模式</a:t>
            </a:r>
            <a:r>
              <a:rPr lang="zh-TW" altLang="en-US" dirty="0" smtClean="0"/>
              <a:t>，</a:t>
            </a:r>
            <a:r>
              <a:rPr lang="zh-TW" dirty="0" smtClean="0"/>
              <a:t> </a:t>
            </a:r>
            <a:r>
              <a:rPr lang="zh-TW" dirty="0"/>
              <a:t>因此如果系統預設閘道是1GbE</a:t>
            </a:r>
            <a:r>
              <a:rPr lang="zh-TW" dirty="0" smtClean="0"/>
              <a:t>網路</a:t>
            </a:r>
            <a:r>
              <a:rPr lang="zh-TW" altLang="en-US" dirty="0" smtClean="0"/>
              <a:t>，</a:t>
            </a:r>
            <a:r>
              <a:rPr lang="zh-TW" dirty="0" smtClean="0"/>
              <a:t> </a:t>
            </a:r>
            <a:r>
              <a:rPr lang="zh-TW" dirty="0"/>
              <a:t>虛擬機就是與1GbE網路建立橋接模式. 如果您NAS的系統預設閘道就是10GbE</a:t>
            </a:r>
            <a:r>
              <a:rPr lang="zh-TW" dirty="0" smtClean="0"/>
              <a:t>網路</a:t>
            </a:r>
            <a:r>
              <a:rPr lang="zh-TW" altLang="en-US" dirty="0" smtClean="0"/>
              <a:t>，</a:t>
            </a:r>
            <a:r>
              <a:rPr lang="zh-TW" dirty="0" smtClean="0"/>
              <a:t> </a:t>
            </a:r>
            <a:r>
              <a:rPr lang="zh-TW" dirty="0"/>
              <a:t>虛擬機就是與10GbE網路建立橋接模式. VM灌好後即可立刻使用</a:t>
            </a:r>
            <a:r>
              <a:rPr lang="zh-TW" dirty="0" smtClean="0"/>
              <a:t>.</a:t>
            </a:r>
            <a:endParaRPr lang="zh-TW"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None/>
            </a:pPr>
            <a:r>
              <a:rPr lang="zh-TW" dirty="0" smtClean="0"/>
              <a:t>如果</a:t>
            </a:r>
            <a:r>
              <a:rPr lang="zh-TW" dirty="0"/>
              <a:t>您打算變更綁定到別條</a:t>
            </a:r>
            <a:r>
              <a:rPr lang="zh-TW" dirty="0" smtClean="0"/>
              <a:t>網路</a:t>
            </a:r>
            <a:r>
              <a:rPr lang="zh-TW" altLang="en-US" dirty="0" smtClean="0"/>
              <a:t>，</a:t>
            </a:r>
            <a:r>
              <a:rPr lang="zh-TW" dirty="0" smtClean="0"/>
              <a:t> </a:t>
            </a:r>
            <a:r>
              <a:rPr lang="zh-TW" dirty="0"/>
              <a:t>或是10Gb</a:t>
            </a:r>
            <a:r>
              <a:rPr lang="zh-TW" dirty="0" smtClean="0"/>
              <a:t>E</a:t>
            </a:r>
            <a:r>
              <a:rPr lang="zh-TW" altLang="en-US" dirty="0" smtClean="0"/>
              <a:t>，</a:t>
            </a:r>
            <a:r>
              <a:rPr lang="zh-TW" dirty="0" smtClean="0"/>
              <a:t> </a:t>
            </a:r>
            <a:r>
              <a:rPr lang="zh-TW" dirty="0"/>
              <a:t>可以到Network &amp; Virtual Switch &gt; Virtual Switch &gt; </a:t>
            </a:r>
            <a:r>
              <a:rPr lang="zh-TW" dirty="0" smtClean="0"/>
              <a:t>新增</a:t>
            </a:r>
            <a:r>
              <a:rPr lang="zh-TW" altLang="en-US" dirty="0" smtClean="0"/>
              <a:t>，</a:t>
            </a:r>
            <a:r>
              <a:rPr lang="zh-TW" dirty="0" smtClean="0"/>
              <a:t> </a:t>
            </a:r>
            <a:r>
              <a:rPr lang="zh-TW" dirty="0"/>
              <a:t>然後選擇基本</a:t>
            </a:r>
            <a:r>
              <a:rPr lang="zh-TW" dirty="0" smtClean="0"/>
              <a:t>模式</a:t>
            </a:r>
            <a:endParaRPr lang="zh-TW"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None/>
            </a:pPr>
            <a:r>
              <a:rPr lang="zh-TW" dirty="0" smtClean="0"/>
              <a:t>然後</a:t>
            </a:r>
            <a:r>
              <a:rPr lang="zh-TW" dirty="0"/>
              <a:t>先勾選要綁定的實體</a:t>
            </a:r>
            <a:r>
              <a:rPr lang="zh-TW" dirty="0" smtClean="0"/>
              <a:t>網路卡</a:t>
            </a:r>
            <a:r>
              <a:rPr lang="zh-TW" altLang="en-US" dirty="0" smtClean="0"/>
              <a:t>，</a:t>
            </a:r>
            <a:r>
              <a:rPr lang="zh-TW" dirty="0" smtClean="0"/>
              <a:t> </a:t>
            </a:r>
            <a:r>
              <a:rPr lang="zh-TW" dirty="0"/>
              <a:t>比如像介面卡5是10Gb</a:t>
            </a:r>
            <a:r>
              <a:rPr lang="zh-TW" dirty="0" smtClean="0"/>
              <a:t>E</a:t>
            </a:r>
            <a:r>
              <a:rPr lang="zh-TW" altLang="en-US" dirty="0" smtClean="0"/>
              <a:t>，</a:t>
            </a:r>
            <a:r>
              <a:rPr lang="zh-TW" dirty="0" smtClean="0"/>
              <a:t> </a:t>
            </a:r>
            <a:r>
              <a:rPr lang="zh-TW" dirty="0"/>
              <a:t>再來勾選要對應的虛擬機網路卡</a:t>
            </a:r>
            <a:r>
              <a:rPr lang="zh-TW" dirty="0" smtClean="0"/>
              <a:t>.</a:t>
            </a:r>
            <a:endParaRPr lang="zh-TW"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buSzPts val="1100"/>
              <a:buNone/>
            </a:pPr>
            <a:r>
              <a:rPr lang="zh-TW" dirty="0" smtClean="0"/>
              <a:t>套用</a:t>
            </a:r>
            <a:r>
              <a:rPr lang="zh-TW" dirty="0"/>
              <a:t>後就可以看到新的虛擬交換器成功建立.</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r>
              <a:rPr lang="zh-TW">
                <a:solidFill>
                  <a:srgbClr val="FF0000"/>
                </a:solidFill>
              </a:rPr>
              <a:t>修圖</a:t>
            </a:r>
            <a:r>
              <a:rPr lang="zh-TW"/>
              <a:t/>
            </a:r>
            <a:br>
              <a:rPr lang="zh-TW"/>
            </a:br>
            <a:r>
              <a:rPr lang="zh-TW"/>
              <a:t>保存檔案越來越大 (DVD -&gt; Full HD(BluRay) -&gt; Ultra HD</a:t>
            </a:r>
          </a:p>
          <a:p>
            <a:pPr marL="69850" lvl="0" indent="0">
              <a:spcBef>
                <a:spcPts val="0"/>
              </a:spcBef>
              <a:buNone/>
            </a:pPr>
            <a:r>
              <a:rPr lang="zh-TW"/>
              <a:t>備份資料越來越多</a:t>
            </a:r>
          </a:p>
          <a:p>
            <a:pPr marL="69850" lvl="0" indent="0">
              <a:spcBef>
                <a:spcPts val="0"/>
              </a:spcBef>
              <a:buNone/>
            </a:pPr>
            <a:r>
              <a:rPr lang="zh-TW"/>
              <a:t>擷取的影像解析度越來越高 (1080P -&gt; 4K --&gt; 8K)</a:t>
            </a:r>
          </a:p>
        </p:txBody>
      </p:sp>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rtl="0">
              <a:spcBef>
                <a:spcPts val="0"/>
              </a:spcBef>
              <a:buNone/>
            </a:pPr>
            <a:endParaRPr/>
          </a:p>
        </p:txBody>
      </p:sp>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不要選擇任何Physical adapter</a:t>
            </a:r>
          </a:p>
          <a:p>
            <a:pPr marL="457200" lvl="0" indent="-298450" rtl="0">
              <a:spcBef>
                <a:spcPts val="0"/>
              </a:spcBef>
              <a:spcAft>
                <a:spcPts val="0"/>
              </a:spcAft>
              <a:buSzPts val="1100"/>
              <a:buAutoNum type="arabicParenBoth"/>
            </a:pPr>
            <a:r>
              <a:rPr lang="zh-TW" dirty="0"/>
              <a:t>勾選出要用在此封閉網路所要用到的虛擬網卡</a:t>
            </a:r>
          </a:p>
          <a:p>
            <a:pPr marL="457200" lvl="0" indent="-298450" rtl="0">
              <a:spcBef>
                <a:spcPts val="0"/>
              </a:spcBef>
              <a:spcAft>
                <a:spcPts val="0"/>
              </a:spcAft>
              <a:buSzPts val="1100"/>
              <a:buAutoNum type="arabicParenBoth"/>
            </a:pPr>
            <a:r>
              <a:rPr lang="zh-TW" dirty="0"/>
              <a:t>給此Virtual Switch訂一個固定的私有IP位址 (注意不要跟您用到的網段相同)</a:t>
            </a:r>
          </a:p>
          <a:p>
            <a:pPr marL="457200" lvl="0" indent="-298450" rtl="0">
              <a:spcBef>
                <a:spcPts val="0"/>
              </a:spcBef>
              <a:spcAft>
                <a:spcPts val="0"/>
              </a:spcAft>
              <a:buSzPts val="1100"/>
              <a:buAutoNum type="arabicParenBoth"/>
            </a:pPr>
            <a:r>
              <a:rPr lang="zh-TW" dirty="0"/>
              <a:t>服務的</a:t>
            </a:r>
            <a:r>
              <a:rPr lang="zh-TW" dirty="0" smtClean="0"/>
              <a:t>部分</a:t>
            </a:r>
            <a:r>
              <a:rPr lang="zh-TW" altLang="en-US" dirty="0" smtClean="0"/>
              <a:t>，</a:t>
            </a:r>
            <a:r>
              <a:rPr lang="zh-TW" dirty="0" smtClean="0"/>
              <a:t> </a:t>
            </a:r>
            <a:r>
              <a:rPr lang="zh-TW" dirty="0"/>
              <a:t>如果是完全封閉安全的</a:t>
            </a:r>
            <a:r>
              <a:rPr lang="zh-TW" dirty="0" smtClean="0"/>
              <a:t>網路</a:t>
            </a:r>
            <a:r>
              <a:rPr lang="zh-TW" altLang="en-US" dirty="0" smtClean="0"/>
              <a:t>，</a:t>
            </a:r>
            <a:r>
              <a:rPr lang="zh-TW" dirty="0" smtClean="0"/>
              <a:t> </a:t>
            </a:r>
            <a:r>
              <a:rPr lang="zh-TW" dirty="0"/>
              <a:t>就不要勾選NA</a:t>
            </a:r>
            <a:r>
              <a:rPr lang="zh-TW" dirty="0" smtClean="0"/>
              <a:t>T</a:t>
            </a:r>
            <a:r>
              <a:rPr lang="zh-TW" altLang="en-US" dirty="0" smtClean="0"/>
              <a:t>，</a:t>
            </a:r>
            <a:r>
              <a:rPr lang="zh-TW" dirty="0" smtClean="0"/>
              <a:t> </a:t>
            </a:r>
            <a:r>
              <a:rPr lang="zh-TW" dirty="0"/>
              <a:t>如果要讓此virtual switch成員可以透過NAS連到</a:t>
            </a:r>
            <a:r>
              <a:rPr lang="zh-TW" dirty="0" smtClean="0"/>
              <a:t>網路</a:t>
            </a:r>
            <a:r>
              <a:rPr lang="zh-TW" altLang="en-US" dirty="0" smtClean="0"/>
              <a:t>，</a:t>
            </a:r>
            <a:r>
              <a:rPr lang="zh-TW" dirty="0" smtClean="0"/>
              <a:t> </a:t>
            </a:r>
            <a:r>
              <a:rPr lang="zh-TW" dirty="0"/>
              <a:t>可以後續再來此位置開啟NAT服務. 接下來是啟動DHCP</a:t>
            </a:r>
            <a:r>
              <a:rPr lang="zh-TW" dirty="0" smtClean="0"/>
              <a:t>服務</a:t>
            </a:r>
            <a:r>
              <a:rPr lang="zh-TW" altLang="en-US" dirty="0" smtClean="0"/>
              <a:t>，</a:t>
            </a:r>
            <a:r>
              <a:rPr lang="zh-TW" dirty="0" smtClean="0"/>
              <a:t> </a:t>
            </a:r>
            <a:r>
              <a:rPr lang="zh-TW" dirty="0"/>
              <a:t>這樣才能派發IP位址給此交換器內的</a:t>
            </a:r>
            <a:r>
              <a:rPr lang="zh-TW" dirty="0" smtClean="0"/>
              <a:t>成員</a:t>
            </a:r>
            <a:r>
              <a:rPr lang="zh-TW" altLang="en-US" dirty="0" smtClean="0"/>
              <a:t>，</a:t>
            </a:r>
            <a:r>
              <a:rPr lang="zh-TW" dirty="0" smtClean="0"/>
              <a:t> </a:t>
            </a:r>
            <a:r>
              <a:rPr lang="zh-TW" dirty="0"/>
              <a:t>這裡default gateway的IP記得要設定成前一頁virtual switch本身的I</a:t>
            </a:r>
            <a:r>
              <a:rPr lang="zh-TW" dirty="0" smtClean="0"/>
              <a:t>P</a:t>
            </a:r>
            <a:r>
              <a:rPr lang="zh-TW" altLang="en-US" dirty="0" smtClean="0"/>
              <a:t>，</a:t>
            </a:r>
            <a:r>
              <a:rPr lang="zh-TW" dirty="0" smtClean="0"/>
              <a:t> </a:t>
            </a:r>
            <a:r>
              <a:rPr lang="zh-TW" dirty="0"/>
              <a:t>這樣日後開啟NAT時才能連外. 同樣DNS server的位址也是取決於未來您開啟NAT服務後需不需要存取內部網路的其他</a:t>
            </a:r>
            <a:r>
              <a:rPr lang="zh-TW" dirty="0" smtClean="0"/>
              <a:t>資源</a:t>
            </a:r>
            <a:r>
              <a:rPr lang="zh-TW" altLang="en-US" dirty="0" smtClean="0"/>
              <a:t>，</a:t>
            </a:r>
            <a:r>
              <a:rPr lang="zh-TW" dirty="0" smtClean="0"/>
              <a:t> </a:t>
            </a:r>
            <a:r>
              <a:rPr lang="zh-TW" dirty="0"/>
              <a:t>如果需要則指向您內部網路中的DNS </a:t>
            </a:r>
            <a:r>
              <a:rPr lang="zh-TW" dirty="0" smtClean="0"/>
              <a:t>server</a:t>
            </a:r>
            <a:r>
              <a:rPr lang="zh-TW" altLang="en-US" dirty="0" smtClean="0"/>
              <a:t>，</a:t>
            </a:r>
            <a:r>
              <a:rPr lang="zh-TW" dirty="0" smtClean="0"/>
              <a:t> </a:t>
            </a:r>
            <a:r>
              <a:rPr lang="zh-TW" dirty="0"/>
              <a:t>如果沒有純粹連外</a:t>
            </a:r>
            <a:r>
              <a:rPr lang="zh-TW" dirty="0" smtClean="0"/>
              <a:t>網</a:t>
            </a:r>
            <a:r>
              <a:rPr lang="zh-TW" altLang="en-US" dirty="0" smtClean="0"/>
              <a:t>，</a:t>
            </a:r>
            <a:r>
              <a:rPr lang="zh-TW" dirty="0" smtClean="0"/>
              <a:t> </a:t>
            </a:r>
            <a:r>
              <a:rPr lang="zh-TW" dirty="0"/>
              <a:t>則可以直接填一組Public DNS. (像是Google的8.8.8.</a:t>
            </a:r>
            <a:r>
              <a:rPr lang="zh-TW" dirty="0" smtClean="0"/>
              <a:t>8</a:t>
            </a:r>
            <a:r>
              <a:rPr lang="zh-TW" altLang="en-US" dirty="0" smtClean="0"/>
              <a:t>，</a:t>
            </a:r>
            <a:r>
              <a:rPr lang="zh-TW" dirty="0" smtClean="0"/>
              <a:t> </a:t>
            </a:r>
            <a:r>
              <a:rPr lang="zh-TW" dirty="0"/>
              <a:t>大陸的</a:t>
            </a:r>
            <a:r>
              <a:rPr lang="zh-TW" dirty="0" smtClean="0"/>
              <a:t>百度</a:t>
            </a:r>
            <a:r>
              <a:rPr lang="zh-TW" altLang="en-US" dirty="0" smtClean="0"/>
              <a:t>，</a:t>
            </a:r>
            <a:r>
              <a:rPr lang="zh-TW" dirty="0" smtClean="0"/>
              <a:t> </a:t>
            </a:r>
            <a:r>
              <a:rPr lang="zh-TW" dirty="0"/>
              <a:t>ISP商的也行)</a:t>
            </a:r>
          </a:p>
          <a:p>
            <a:pPr marL="457200" lvl="0" indent="-298450" rtl="0">
              <a:spcBef>
                <a:spcPts val="0"/>
              </a:spcBef>
              <a:spcAft>
                <a:spcPts val="0"/>
              </a:spcAft>
              <a:buSzPts val="1100"/>
              <a:buAutoNum type="arabicParenBoth"/>
            </a:pPr>
            <a:r>
              <a:rPr lang="zh-TW" dirty="0"/>
              <a:t>建立成功</a:t>
            </a:r>
            <a:r>
              <a:rPr lang="zh-TW" dirty="0" smtClean="0"/>
              <a:t>後</a:t>
            </a:r>
            <a:r>
              <a:rPr lang="zh-TW" altLang="en-US" dirty="0" smtClean="0"/>
              <a:t>，</a:t>
            </a:r>
            <a:r>
              <a:rPr lang="zh-TW" dirty="0" smtClean="0"/>
              <a:t> </a:t>
            </a:r>
            <a:r>
              <a:rPr lang="zh-TW" dirty="0"/>
              <a:t>回到Overview的頁面您就能看到一個封閉網路的virtual switch為您的虛擬機服務中</a:t>
            </a:r>
          </a:p>
          <a:p>
            <a:pPr marL="457200" lvl="0" indent="-298450" rtl="0">
              <a:spcBef>
                <a:spcPts val="0"/>
              </a:spcBef>
              <a:spcAft>
                <a:spcPts val="0"/>
              </a:spcAft>
              <a:buSzPts val="1100"/>
              <a:buAutoNum type="arabicParenBoth"/>
            </a:pPr>
            <a:r>
              <a:rPr lang="zh-TW" dirty="0"/>
              <a:t>點選icon後可以看到派發給虛擬裝置的IP address.</a:t>
            </a:r>
          </a:p>
          <a:p>
            <a:pPr marL="457200" lvl="0" indent="-298450" rtl="0">
              <a:spcBef>
                <a:spcPts val="0"/>
              </a:spcBef>
              <a:buSzPts val="1100"/>
              <a:buAutoNum type="arabicParenBoth"/>
            </a:pPr>
            <a:r>
              <a:rPr lang="zh-TW" dirty="0"/>
              <a:t>如果需要讓成員連上網路</a:t>
            </a:r>
            <a:r>
              <a:rPr lang="zh-TW" dirty="0" smtClean="0"/>
              <a:t>時</a:t>
            </a:r>
            <a:r>
              <a:rPr lang="zh-TW" altLang="en-US" dirty="0" smtClean="0"/>
              <a:t>，</a:t>
            </a:r>
            <a:r>
              <a:rPr lang="zh-TW" dirty="0" smtClean="0"/>
              <a:t> </a:t>
            </a:r>
            <a:r>
              <a:rPr lang="zh-TW" dirty="0"/>
              <a:t>再回到前面的步驟編輯該virtual </a:t>
            </a:r>
            <a:r>
              <a:rPr lang="zh-TW" dirty="0" smtClean="0"/>
              <a:t>switch</a:t>
            </a:r>
            <a:r>
              <a:rPr lang="zh-TW" altLang="en-US" dirty="0" smtClean="0"/>
              <a:t>，</a:t>
            </a:r>
            <a:r>
              <a:rPr lang="zh-TW" dirty="0" smtClean="0"/>
              <a:t> </a:t>
            </a:r>
            <a:r>
              <a:rPr lang="zh-TW" dirty="0"/>
              <a:t>並開啟NAT服務</a:t>
            </a:r>
            <a:r>
              <a:rPr lang="zh-TW" dirty="0" smtClean="0"/>
              <a:t>後</a:t>
            </a:r>
            <a:r>
              <a:rPr lang="zh-TW" altLang="en-US" dirty="0" smtClean="0"/>
              <a:t>，</a:t>
            </a:r>
            <a:r>
              <a:rPr lang="zh-TW" dirty="0" smtClean="0"/>
              <a:t> </a:t>
            </a:r>
            <a:r>
              <a:rPr lang="zh-TW" dirty="0"/>
              <a:t>可以在overview畫面上看到NAT符號.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a:spcBef>
                <a:spcPts val="0"/>
              </a:spcBef>
              <a:buNone/>
            </a:pPr>
            <a:r>
              <a:rPr lang="zh-TW" dirty="0"/>
              <a:t>CPU: 部分款式可能打</a:t>
            </a:r>
            <a:r>
              <a:rPr lang="zh-TW" dirty="0" smtClean="0"/>
              <a:t>不到</a:t>
            </a:r>
            <a:r>
              <a:rPr lang="zh-TW" altLang="en-US" dirty="0" smtClean="0"/>
              <a:t>，</a:t>
            </a:r>
            <a:r>
              <a:rPr lang="zh-TW" dirty="0" smtClean="0"/>
              <a:t> </a:t>
            </a:r>
            <a:r>
              <a:rPr lang="zh-TW" dirty="0"/>
              <a:t>但大部分機種都可以透過QNAP 10GbE網卡達成 (QM2 是您的好選擇)</a:t>
            </a:r>
          </a:p>
          <a:p>
            <a:pPr marL="69850" lvl="0" indent="0">
              <a:spcBef>
                <a:spcPts val="0"/>
              </a:spcBef>
              <a:buNone/>
            </a:pPr>
            <a:r>
              <a:rPr lang="zh-TW" dirty="0"/>
              <a:t>線材: baseT雙絞線: cat5</a:t>
            </a:r>
            <a:r>
              <a:rPr lang="zh-TW" dirty="0" smtClean="0"/>
              <a:t>e</a:t>
            </a:r>
            <a:r>
              <a:rPr lang="zh-TW" altLang="en-US" dirty="0" smtClean="0"/>
              <a:t>，</a:t>
            </a:r>
            <a:r>
              <a:rPr lang="zh-TW" dirty="0" smtClean="0"/>
              <a:t> </a:t>
            </a:r>
            <a:r>
              <a:rPr lang="zh-TW" dirty="0"/>
              <a:t>cat </a:t>
            </a:r>
            <a:r>
              <a:rPr lang="zh-TW" dirty="0" smtClean="0"/>
              <a:t>6</a:t>
            </a:r>
            <a:r>
              <a:rPr lang="zh-TW" altLang="en-US" dirty="0" smtClean="0"/>
              <a:t>，</a:t>
            </a:r>
            <a:r>
              <a:rPr lang="zh-TW" dirty="0" smtClean="0"/>
              <a:t> </a:t>
            </a:r>
            <a:r>
              <a:rPr lang="zh-TW" dirty="0"/>
              <a:t>cat6a(10G</a:t>
            </a:r>
            <a:r>
              <a:rPr lang="zh-TW" dirty="0" smtClean="0"/>
              <a:t>)</a:t>
            </a:r>
            <a:r>
              <a:rPr lang="zh-TW" altLang="en-US" dirty="0" smtClean="0"/>
              <a:t>，</a:t>
            </a:r>
            <a:r>
              <a:rPr lang="zh-TW" dirty="0" smtClean="0"/>
              <a:t> </a:t>
            </a:r>
            <a:r>
              <a:rPr lang="zh-TW" dirty="0"/>
              <a:t>cat 7(10G) ; Thunderbolt  cable有分成active (模擬20GbE) / passive (模擬10GbE</a:t>
            </a:r>
            <a:r>
              <a:rPr lang="zh-TW" dirty="0" smtClean="0"/>
              <a:t>)</a:t>
            </a:r>
            <a:r>
              <a:rPr lang="zh-TW" altLang="en-US" dirty="0" smtClean="0"/>
              <a:t>，</a:t>
            </a:r>
            <a:r>
              <a:rPr lang="zh-TW" dirty="0" smtClean="0"/>
              <a:t> </a:t>
            </a:r>
            <a:r>
              <a:rPr lang="zh-TW" dirty="0"/>
              <a:t>SFP+光纖也有多種單模多模</a:t>
            </a:r>
            <a:r>
              <a:rPr lang="zh-TW" dirty="0" smtClean="0"/>
              <a:t>種類</a:t>
            </a:r>
            <a:r>
              <a:rPr lang="zh-TW" altLang="en-US" dirty="0" smtClean="0"/>
              <a:t>，</a:t>
            </a:r>
            <a:r>
              <a:rPr lang="zh-TW" dirty="0" smtClean="0"/>
              <a:t> </a:t>
            </a:r>
            <a:r>
              <a:rPr lang="zh-TW" dirty="0"/>
              <a:t>分別支援不同長度. QSPF+的40GBE世界.......</a:t>
            </a:r>
          </a:p>
          <a:p>
            <a:pPr marL="69850" lvl="0" indent="0">
              <a:spcBef>
                <a:spcPts val="0"/>
              </a:spcBef>
              <a:buNone/>
            </a:pPr>
            <a:r>
              <a:rPr lang="zh-TW" dirty="0"/>
              <a:t>SSD: 貴鬆鬆的SLC/ML</a:t>
            </a:r>
            <a:r>
              <a:rPr lang="zh-TW" dirty="0" smtClean="0"/>
              <a:t>C</a:t>
            </a:r>
            <a:r>
              <a:rPr lang="zh-TW" altLang="en-US" dirty="0" smtClean="0"/>
              <a:t>，</a:t>
            </a:r>
            <a:r>
              <a:rPr lang="zh-TW" dirty="0" smtClean="0"/>
              <a:t> </a:t>
            </a:r>
            <a:r>
              <a:rPr lang="zh-TW" dirty="0"/>
              <a:t>以及現在便宜的TLC類型. 有什麼不一樣呢? 昂貴的SLC/MLC能持續性的提供500MB/</a:t>
            </a:r>
            <a:r>
              <a:rPr lang="zh-TW" dirty="0" smtClean="0"/>
              <a:t>s</a:t>
            </a:r>
            <a:r>
              <a:rPr lang="zh-TW" altLang="en-US" dirty="0" smtClean="0"/>
              <a:t>，</a:t>
            </a:r>
            <a:r>
              <a:rPr lang="zh-TW" dirty="0" smtClean="0"/>
              <a:t> </a:t>
            </a:r>
            <a:r>
              <a:rPr lang="zh-TW" dirty="0"/>
              <a:t>但市面上最常見的TLC為了打進消費者</a:t>
            </a:r>
            <a:r>
              <a:rPr lang="zh-TW" dirty="0" smtClean="0"/>
              <a:t>市場</a:t>
            </a:r>
            <a:r>
              <a:rPr lang="zh-TW" altLang="en-US" dirty="0" smtClean="0"/>
              <a:t>，</a:t>
            </a:r>
            <a:r>
              <a:rPr lang="zh-TW" dirty="0" smtClean="0"/>
              <a:t> </a:t>
            </a:r>
            <a:r>
              <a:rPr lang="zh-TW" dirty="0"/>
              <a:t>便宜且長壽的設計機制其實是靠著內含一部分的cache</a:t>
            </a:r>
            <a:r>
              <a:rPr lang="zh-TW" dirty="0" smtClean="0"/>
              <a:t>機制</a:t>
            </a:r>
            <a:r>
              <a:rPr lang="zh-TW" altLang="en-US" dirty="0" smtClean="0"/>
              <a:t>，</a:t>
            </a:r>
            <a:r>
              <a:rPr lang="zh-TW" dirty="0" smtClean="0"/>
              <a:t> </a:t>
            </a:r>
            <a:r>
              <a:rPr lang="zh-TW" dirty="0"/>
              <a:t>當小容量的cache一滿之後就只慢到比HDD還慢.</a:t>
            </a:r>
          </a:p>
          <a:p>
            <a:pPr marL="69850" lvl="0" indent="0" rtl="0">
              <a:spcBef>
                <a:spcPts val="0"/>
              </a:spcBef>
              <a:buNone/>
            </a:pPr>
            <a:r>
              <a:rPr lang="zh-TW" dirty="0"/>
              <a:t>HDD: 是設計來大容量存儲</a:t>
            </a:r>
            <a:r>
              <a:rPr lang="zh-TW" dirty="0" smtClean="0"/>
              <a:t>的</a:t>
            </a:r>
            <a:r>
              <a:rPr lang="zh-TW" altLang="en-US" dirty="0" smtClean="0"/>
              <a:t>，</a:t>
            </a:r>
            <a:r>
              <a:rPr lang="zh-TW" dirty="0" smtClean="0"/>
              <a:t> </a:t>
            </a:r>
            <a:r>
              <a:rPr lang="zh-TW" dirty="0"/>
              <a:t>RAID的組態會影響整個的讀寫效能. RAID-0是全部的效能加</a:t>
            </a:r>
            <a:r>
              <a:rPr lang="zh-TW" dirty="0" smtClean="0"/>
              <a:t>總</a:t>
            </a:r>
            <a:r>
              <a:rPr lang="zh-TW" altLang="en-US" dirty="0" smtClean="0"/>
              <a:t>，</a:t>
            </a:r>
            <a:r>
              <a:rPr lang="zh-TW" dirty="0" smtClean="0"/>
              <a:t> </a:t>
            </a:r>
            <a:r>
              <a:rPr lang="zh-TW" dirty="0"/>
              <a:t>但只要有一顆壞掉就資料全部損</a:t>
            </a:r>
            <a:r>
              <a:rPr lang="zh-TW" dirty="0" smtClean="0"/>
              <a:t>毀</a:t>
            </a:r>
            <a:r>
              <a:rPr lang="zh-TW" altLang="en-US" dirty="0" smtClean="0"/>
              <a:t>，</a:t>
            </a:r>
            <a:r>
              <a:rPr lang="zh-TW" dirty="0" smtClean="0"/>
              <a:t> </a:t>
            </a:r>
            <a:r>
              <a:rPr lang="zh-TW" dirty="0"/>
              <a:t>RAID 1 保護性</a:t>
            </a:r>
            <a:r>
              <a:rPr lang="zh-TW" dirty="0" smtClean="0"/>
              <a:t>最高</a:t>
            </a:r>
            <a:r>
              <a:rPr lang="zh-TW" altLang="en-US" dirty="0" smtClean="0"/>
              <a:t>，</a:t>
            </a:r>
            <a:r>
              <a:rPr lang="zh-TW" dirty="0" smtClean="0"/>
              <a:t> </a:t>
            </a:r>
            <a:r>
              <a:rPr lang="zh-TW" dirty="0"/>
              <a:t>但是寫入慢且犧牲掉一半的儲存</a:t>
            </a:r>
            <a:r>
              <a:rPr lang="zh-TW" dirty="0" smtClean="0"/>
              <a:t>空間</a:t>
            </a:r>
            <a:r>
              <a:rPr lang="zh-TW" altLang="en-US" dirty="0" smtClean="0"/>
              <a:t>，</a:t>
            </a:r>
            <a:r>
              <a:rPr lang="zh-TW" dirty="0" smtClean="0"/>
              <a:t> </a:t>
            </a:r>
            <a:r>
              <a:rPr lang="zh-TW" dirty="0"/>
              <a:t>速度慢只有單顆. RAID-5的速度是n-</a:t>
            </a:r>
            <a:r>
              <a:rPr lang="zh-TW" dirty="0" smtClean="0"/>
              <a:t>1</a:t>
            </a:r>
            <a:r>
              <a:rPr lang="zh-TW" altLang="en-US" dirty="0" smtClean="0"/>
              <a:t>，</a:t>
            </a:r>
            <a:r>
              <a:rPr lang="zh-TW" dirty="0" smtClean="0"/>
              <a:t> </a:t>
            </a:r>
            <a:r>
              <a:rPr lang="zh-TW" dirty="0"/>
              <a:t>但同時間只能有一顆損毀容錯率. RAID</a:t>
            </a:r>
            <a:r>
              <a:rPr lang="zh-TW" dirty="0" smtClean="0"/>
              <a:t>-</a:t>
            </a:r>
            <a:r>
              <a:rPr lang="en-US" altLang="zh-TW" dirty="0" smtClean="0"/>
              <a:t>6</a:t>
            </a:r>
            <a:r>
              <a:rPr lang="zh-TW" dirty="0" smtClean="0"/>
              <a:t>的</a:t>
            </a:r>
            <a:r>
              <a:rPr lang="zh-TW" dirty="0"/>
              <a:t>速度是n-</a:t>
            </a:r>
            <a:r>
              <a:rPr lang="zh-TW" dirty="0" smtClean="0"/>
              <a:t>2</a:t>
            </a:r>
            <a:r>
              <a:rPr lang="zh-TW" altLang="en-US" dirty="0" smtClean="0"/>
              <a:t>，</a:t>
            </a:r>
            <a:r>
              <a:rPr lang="zh-TW" dirty="0" smtClean="0"/>
              <a:t> </a:t>
            </a:r>
            <a:r>
              <a:rPr lang="zh-TW" dirty="0"/>
              <a:t>但同時間有兩顆損毀容錯率.通常是多bay機種的好選擇. RAID10則是兼顧速度與安全性的</a:t>
            </a:r>
            <a:r>
              <a:rPr lang="zh-TW" dirty="0" smtClean="0"/>
              <a:t>選擇</a:t>
            </a:r>
            <a:r>
              <a:rPr lang="zh-TW" altLang="en-US" dirty="0" smtClean="0"/>
              <a:t>，</a:t>
            </a:r>
            <a:r>
              <a:rPr lang="zh-TW" dirty="0" smtClean="0"/>
              <a:t> </a:t>
            </a:r>
            <a:r>
              <a:rPr lang="zh-TW" dirty="0"/>
              <a:t>但空間跟RAID1一般要先犧牲掉一半. 速度是總量的一半 (n/2). 因此在顧慮安全性的</a:t>
            </a:r>
            <a:r>
              <a:rPr lang="zh-TW" dirty="0" smtClean="0"/>
              <a:t>同時</a:t>
            </a:r>
            <a:r>
              <a:rPr lang="zh-TW" altLang="en-US" dirty="0" smtClean="0"/>
              <a:t>，</a:t>
            </a:r>
            <a:r>
              <a:rPr lang="zh-TW" dirty="0" smtClean="0"/>
              <a:t> </a:t>
            </a:r>
            <a:r>
              <a:rPr lang="zh-TW" dirty="0"/>
              <a:t>您需要精算您的磁碟陣列</a:t>
            </a:r>
            <a:r>
              <a:rPr lang="zh-TW" dirty="0" smtClean="0"/>
              <a:t>速度</a:t>
            </a:r>
            <a:r>
              <a:rPr lang="zh-TW" altLang="en-US" dirty="0" smtClean="0"/>
              <a:t>，</a:t>
            </a:r>
            <a:r>
              <a:rPr lang="zh-TW" dirty="0" smtClean="0"/>
              <a:t> </a:t>
            </a:r>
            <a:r>
              <a:rPr lang="zh-TW" dirty="0"/>
              <a:t>是否夠達到傳輸的最高效能?</a:t>
            </a:r>
          </a:p>
        </p:txBody>
      </p:sp>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rtl="0">
              <a:spcBef>
                <a:spcPts val="0"/>
              </a:spcBef>
              <a:buNone/>
            </a:pPr>
            <a:endParaRPr/>
          </a:p>
        </p:txBody>
      </p:sp>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先勾選要被拉出去被獨佔使用的實體網路</a:t>
            </a:r>
            <a:r>
              <a:rPr lang="zh-TW" dirty="0" smtClean="0"/>
              <a:t>埠</a:t>
            </a:r>
            <a:r>
              <a:rPr lang="zh-TW" altLang="en-US" dirty="0" smtClean="0"/>
              <a:t>，</a:t>
            </a:r>
            <a:r>
              <a:rPr lang="zh-TW" dirty="0" smtClean="0"/>
              <a:t> </a:t>
            </a:r>
            <a:r>
              <a:rPr lang="zh-TW" dirty="0"/>
              <a:t>接著再勾選要獨占該網路的虛擬機網卡.</a:t>
            </a:r>
          </a:p>
          <a:p>
            <a:pPr marL="457200" lvl="0" indent="-298450" rtl="0">
              <a:spcBef>
                <a:spcPts val="0"/>
              </a:spcBef>
              <a:spcAft>
                <a:spcPts val="0"/>
              </a:spcAft>
              <a:buSzPts val="1100"/>
              <a:buAutoNum type="arabicParenBoth"/>
            </a:pPr>
            <a:r>
              <a:rPr lang="zh-TW" dirty="0"/>
              <a:t>這一次選擇不指派IP位</a:t>
            </a:r>
            <a:r>
              <a:rPr lang="zh-TW" dirty="0" smtClean="0"/>
              <a:t>址</a:t>
            </a:r>
            <a:r>
              <a:rPr lang="zh-TW" altLang="en-US" dirty="0" smtClean="0"/>
              <a:t>，</a:t>
            </a:r>
            <a:r>
              <a:rPr lang="zh-TW" dirty="0" smtClean="0"/>
              <a:t> </a:t>
            </a:r>
            <a:r>
              <a:rPr lang="zh-TW" dirty="0"/>
              <a:t>最後套用設定建立新的虛擬交換機</a:t>
            </a:r>
          </a:p>
          <a:p>
            <a:pPr marL="457200" lvl="0" indent="-298450" rtl="0">
              <a:spcBef>
                <a:spcPts val="0"/>
              </a:spcBef>
              <a:buSzPts val="1100"/>
              <a:buAutoNum type="arabicParenBoth"/>
            </a:pPr>
            <a:r>
              <a:rPr lang="zh-TW" dirty="0"/>
              <a:t>完成後即可在NVS的總攬頁面看到此專屬</a:t>
            </a:r>
            <a:r>
              <a:rPr lang="zh-TW" dirty="0" smtClean="0"/>
              <a:t>網路</a:t>
            </a:r>
            <a:r>
              <a:rPr lang="zh-TW" altLang="en-US" dirty="0" smtClean="0"/>
              <a:t>，</a:t>
            </a:r>
            <a:r>
              <a:rPr lang="zh-TW" dirty="0" smtClean="0"/>
              <a:t> </a:t>
            </a:r>
            <a:r>
              <a:rPr lang="zh-TW" dirty="0"/>
              <a:t>並且沒有IP位址(顯示0.0.0.0)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先勾選要被拉出去被獨佔使用的實體網路</a:t>
            </a:r>
            <a:r>
              <a:rPr lang="zh-TW" dirty="0" smtClean="0"/>
              <a:t>埠</a:t>
            </a:r>
            <a:r>
              <a:rPr lang="zh-TW" altLang="en-US" dirty="0" smtClean="0"/>
              <a:t>，</a:t>
            </a:r>
            <a:r>
              <a:rPr lang="zh-TW" dirty="0" smtClean="0"/>
              <a:t> </a:t>
            </a:r>
            <a:r>
              <a:rPr lang="zh-TW" dirty="0"/>
              <a:t>接著再勾選要獨占該網路的虛擬機網卡.</a:t>
            </a:r>
          </a:p>
          <a:p>
            <a:pPr marL="457200" lvl="0" indent="-298450" rtl="0">
              <a:spcBef>
                <a:spcPts val="0"/>
              </a:spcBef>
              <a:spcAft>
                <a:spcPts val="0"/>
              </a:spcAft>
              <a:buSzPts val="1100"/>
              <a:buAutoNum type="arabicParenBoth"/>
            </a:pPr>
            <a:r>
              <a:rPr lang="zh-TW" dirty="0"/>
              <a:t>這一次選擇不指派IP位</a:t>
            </a:r>
            <a:r>
              <a:rPr lang="zh-TW" dirty="0" smtClean="0"/>
              <a:t>址</a:t>
            </a:r>
            <a:r>
              <a:rPr lang="zh-TW" altLang="en-US" dirty="0" smtClean="0"/>
              <a:t>，</a:t>
            </a:r>
            <a:r>
              <a:rPr lang="zh-TW" dirty="0" smtClean="0"/>
              <a:t> </a:t>
            </a:r>
            <a:r>
              <a:rPr lang="zh-TW" dirty="0"/>
              <a:t>最後套用設定建立新的虛擬交換機</a:t>
            </a:r>
          </a:p>
          <a:p>
            <a:pPr marL="457200" lvl="0" indent="-298450" rtl="0">
              <a:spcBef>
                <a:spcPts val="0"/>
              </a:spcBef>
              <a:buSzPts val="1100"/>
              <a:buAutoNum type="arabicParenBoth"/>
            </a:pPr>
            <a:r>
              <a:rPr lang="zh-TW" dirty="0"/>
              <a:t>完成後即可在NVS的總攬頁面看到此專屬</a:t>
            </a:r>
            <a:r>
              <a:rPr lang="zh-TW" dirty="0" smtClean="0"/>
              <a:t>網路</a:t>
            </a:r>
            <a:r>
              <a:rPr lang="zh-TW" altLang="en-US" dirty="0" smtClean="0"/>
              <a:t>，</a:t>
            </a:r>
            <a:r>
              <a:rPr lang="zh-TW" dirty="0" smtClean="0"/>
              <a:t> </a:t>
            </a:r>
            <a:r>
              <a:rPr lang="zh-TW" dirty="0"/>
              <a:t>並且沒有IP位址(顯示0.0.0.0)</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先勾選要被拉出去被獨佔使用的實體網路</a:t>
            </a:r>
            <a:r>
              <a:rPr lang="zh-TW" dirty="0" smtClean="0"/>
              <a:t>埠</a:t>
            </a:r>
            <a:r>
              <a:rPr lang="zh-TW" altLang="en-US" dirty="0" smtClean="0"/>
              <a:t>，</a:t>
            </a:r>
            <a:r>
              <a:rPr lang="zh-TW" dirty="0" smtClean="0"/>
              <a:t> </a:t>
            </a:r>
            <a:r>
              <a:rPr lang="zh-TW" dirty="0"/>
              <a:t>接著再勾選要獨占該網路的虛擬機網卡.</a:t>
            </a:r>
          </a:p>
          <a:p>
            <a:pPr marL="457200" lvl="0" indent="-298450" rtl="0">
              <a:spcBef>
                <a:spcPts val="0"/>
              </a:spcBef>
              <a:spcAft>
                <a:spcPts val="0"/>
              </a:spcAft>
              <a:buSzPts val="1100"/>
              <a:buAutoNum type="arabicParenBoth"/>
            </a:pPr>
            <a:r>
              <a:rPr lang="zh-TW" dirty="0"/>
              <a:t>這一次選擇不指派IP位</a:t>
            </a:r>
            <a:r>
              <a:rPr lang="zh-TW" dirty="0" smtClean="0"/>
              <a:t>址</a:t>
            </a:r>
            <a:r>
              <a:rPr lang="zh-TW" altLang="en-US" dirty="0" smtClean="0"/>
              <a:t>，</a:t>
            </a:r>
            <a:r>
              <a:rPr lang="zh-TW" dirty="0" smtClean="0"/>
              <a:t> </a:t>
            </a:r>
            <a:r>
              <a:rPr lang="zh-TW" dirty="0"/>
              <a:t>最後套用設定建立新的虛擬交換機</a:t>
            </a:r>
          </a:p>
          <a:p>
            <a:pPr marL="457200" lvl="0" indent="-298450" rtl="0">
              <a:spcBef>
                <a:spcPts val="0"/>
              </a:spcBef>
              <a:buSzPts val="1100"/>
              <a:buAutoNum type="arabicParenBoth"/>
            </a:pPr>
            <a:r>
              <a:rPr lang="zh-TW" dirty="0"/>
              <a:t>完成後即可在NVS的總攬頁面看到此專屬</a:t>
            </a:r>
            <a:r>
              <a:rPr lang="zh-TW" dirty="0" smtClean="0"/>
              <a:t>網路</a:t>
            </a:r>
            <a:r>
              <a:rPr lang="zh-TW" altLang="en-US" dirty="0" smtClean="0"/>
              <a:t>，</a:t>
            </a:r>
            <a:r>
              <a:rPr lang="zh-TW" dirty="0" smtClean="0"/>
              <a:t> </a:t>
            </a:r>
            <a:r>
              <a:rPr lang="zh-TW" dirty="0"/>
              <a:t>並且沒有IP位址(顯示0.0.0.0)</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先勾選要被拉出去被獨佔使用的實體網路</a:t>
            </a:r>
            <a:r>
              <a:rPr lang="zh-TW" dirty="0" smtClean="0"/>
              <a:t>埠</a:t>
            </a:r>
            <a:r>
              <a:rPr lang="zh-TW" altLang="en-US" dirty="0" smtClean="0"/>
              <a:t>，</a:t>
            </a:r>
            <a:r>
              <a:rPr lang="zh-TW" dirty="0" smtClean="0"/>
              <a:t> </a:t>
            </a:r>
            <a:r>
              <a:rPr lang="zh-TW" dirty="0"/>
              <a:t>接著再勾選要獨占該網路的虛擬機網卡.</a:t>
            </a:r>
          </a:p>
          <a:p>
            <a:pPr marL="457200" lvl="0" indent="-298450" rtl="0">
              <a:spcBef>
                <a:spcPts val="0"/>
              </a:spcBef>
              <a:spcAft>
                <a:spcPts val="0"/>
              </a:spcAft>
              <a:buSzPts val="1100"/>
              <a:buAutoNum type="arabicParenBoth"/>
            </a:pPr>
            <a:r>
              <a:rPr lang="zh-TW" dirty="0"/>
              <a:t>這一次選擇不指派IP位</a:t>
            </a:r>
            <a:r>
              <a:rPr lang="zh-TW" dirty="0" smtClean="0"/>
              <a:t>址</a:t>
            </a:r>
            <a:r>
              <a:rPr lang="zh-TW" altLang="en-US" dirty="0" smtClean="0"/>
              <a:t>，</a:t>
            </a:r>
            <a:r>
              <a:rPr lang="zh-TW" dirty="0" smtClean="0"/>
              <a:t> </a:t>
            </a:r>
            <a:r>
              <a:rPr lang="zh-TW" dirty="0"/>
              <a:t>最後套用設定建立新的虛擬交換機</a:t>
            </a:r>
          </a:p>
          <a:p>
            <a:pPr marL="457200" lvl="0" indent="-298450" rtl="0">
              <a:spcBef>
                <a:spcPts val="0"/>
              </a:spcBef>
              <a:buSzPts val="1100"/>
              <a:buAutoNum type="arabicParenBoth"/>
            </a:pPr>
            <a:r>
              <a:rPr lang="zh-TW" dirty="0"/>
              <a:t>完成後即可在NVS的總攬頁面看到此專屬</a:t>
            </a:r>
            <a:r>
              <a:rPr lang="zh-TW" dirty="0" smtClean="0"/>
              <a:t>網路</a:t>
            </a:r>
            <a:r>
              <a:rPr lang="zh-TW" altLang="en-US" dirty="0" smtClean="0"/>
              <a:t>，</a:t>
            </a:r>
            <a:r>
              <a:rPr lang="zh-TW" dirty="0" smtClean="0"/>
              <a:t> </a:t>
            </a:r>
            <a:r>
              <a:rPr lang="zh-TW" dirty="0"/>
              <a:t>並且沒有IP位址(顯示0.0.0.0)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先建立好VM後</a:t>
            </a:r>
          </a:p>
          <a:p>
            <a:pPr marL="457200" lvl="0" indent="-298450" rtl="0">
              <a:spcBef>
                <a:spcPts val="0"/>
              </a:spcBef>
              <a:spcAft>
                <a:spcPts val="0"/>
              </a:spcAft>
              <a:buSzPts val="1100"/>
              <a:buAutoNum type="arabicParenBoth"/>
            </a:pPr>
            <a:r>
              <a:rPr lang="zh-TW" dirty="0"/>
              <a:t>至NVS&gt;Virtual Switch建立新</a:t>
            </a:r>
            <a:r>
              <a:rPr lang="zh-TW" dirty="0" smtClean="0"/>
              <a:t>的</a:t>
            </a:r>
            <a:r>
              <a:rPr lang="zh-TW" altLang="en-US" dirty="0" smtClean="0"/>
              <a:t>，</a:t>
            </a:r>
            <a:r>
              <a:rPr lang="zh-TW" dirty="0" smtClean="0"/>
              <a:t> </a:t>
            </a:r>
            <a:r>
              <a:rPr lang="zh-TW" dirty="0"/>
              <a:t>選擇進階模式</a:t>
            </a:r>
          </a:p>
          <a:p>
            <a:pPr marL="457200" lvl="0" indent="-298450" rtl="0">
              <a:spcBef>
                <a:spcPts val="0"/>
              </a:spcBef>
              <a:spcAft>
                <a:spcPts val="0"/>
              </a:spcAft>
              <a:buSzPts val="1100"/>
              <a:buAutoNum type="arabicParenBoth"/>
            </a:pPr>
            <a:r>
              <a:rPr lang="zh-TW" dirty="0"/>
              <a:t>先勾選要被拉出去被獨佔使用的實體網路</a:t>
            </a:r>
            <a:r>
              <a:rPr lang="zh-TW" dirty="0" smtClean="0"/>
              <a:t>埠</a:t>
            </a:r>
            <a:r>
              <a:rPr lang="zh-TW" altLang="en-US" dirty="0" smtClean="0"/>
              <a:t>，</a:t>
            </a:r>
            <a:r>
              <a:rPr lang="zh-TW" dirty="0" smtClean="0"/>
              <a:t> </a:t>
            </a:r>
            <a:r>
              <a:rPr lang="zh-TW" dirty="0"/>
              <a:t>接著再勾選要獨占該網路的虛擬機網卡.</a:t>
            </a:r>
          </a:p>
          <a:p>
            <a:pPr marL="457200" lvl="0" indent="-298450" rtl="0">
              <a:spcBef>
                <a:spcPts val="0"/>
              </a:spcBef>
              <a:spcAft>
                <a:spcPts val="0"/>
              </a:spcAft>
              <a:buSzPts val="1100"/>
              <a:buAutoNum type="arabicParenBoth"/>
            </a:pPr>
            <a:r>
              <a:rPr lang="zh-TW" dirty="0"/>
              <a:t>這一次選擇不指派IP位</a:t>
            </a:r>
            <a:r>
              <a:rPr lang="zh-TW" dirty="0" smtClean="0"/>
              <a:t>址</a:t>
            </a:r>
            <a:r>
              <a:rPr lang="zh-TW" altLang="en-US" dirty="0" smtClean="0"/>
              <a:t>，</a:t>
            </a:r>
            <a:r>
              <a:rPr lang="zh-TW" dirty="0" smtClean="0"/>
              <a:t> </a:t>
            </a:r>
            <a:r>
              <a:rPr lang="zh-TW" dirty="0"/>
              <a:t>最後套用設定建立新的虛擬交換機</a:t>
            </a:r>
          </a:p>
          <a:p>
            <a:pPr marL="457200" lvl="0" indent="-298450" rtl="0">
              <a:spcBef>
                <a:spcPts val="0"/>
              </a:spcBef>
              <a:buSzPts val="1100"/>
              <a:buAutoNum type="arabicParenBoth"/>
            </a:pPr>
            <a:r>
              <a:rPr lang="zh-TW" dirty="0"/>
              <a:t>完成後即可在NVS的總攬頁面看到此專屬</a:t>
            </a:r>
            <a:r>
              <a:rPr lang="zh-TW" dirty="0" smtClean="0"/>
              <a:t>網路</a:t>
            </a:r>
            <a:r>
              <a:rPr lang="zh-TW" altLang="en-US" dirty="0" smtClean="0"/>
              <a:t>，</a:t>
            </a:r>
            <a:r>
              <a:rPr lang="zh-TW" dirty="0" smtClean="0"/>
              <a:t> </a:t>
            </a:r>
            <a:r>
              <a:rPr lang="zh-TW" dirty="0"/>
              <a:t>並且沒有IP位址(顯示0.0.0.0)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Container預設在NAT的</a:t>
            </a:r>
            <a:r>
              <a:rPr lang="zh-TW" dirty="0" smtClean="0"/>
              <a:t>模式</a:t>
            </a:r>
            <a:r>
              <a:rPr lang="zh-TW" altLang="en-US" dirty="0" smtClean="0"/>
              <a:t>，</a:t>
            </a:r>
            <a:r>
              <a:rPr lang="zh-TW" dirty="0" smtClean="0"/>
              <a:t> </a:t>
            </a:r>
            <a:r>
              <a:rPr lang="zh-TW" dirty="0"/>
              <a:t>就像前面所介紹的封閉網路並開啟NAT.</a:t>
            </a:r>
          </a:p>
          <a:p>
            <a:pPr marL="457200" lvl="0" indent="-298450" rtl="0">
              <a:spcBef>
                <a:spcPts val="0"/>
              </a:spcBef>
              <a:spcAft>
                <a:spcPts val="0"/>
              </a:spcAft>
              <a:buSzPts val="1100"/>
              <a:buAutoNum type="arabicParenBoth"/>
            </a:pPr>
            <a:r>
              <a:rPr lang="zh-TW" dirty="0"/>
              <a:t>QNAP最新的Container v1.7版之後開放了bridge</a:t>
            </a:r>
            <a:r>
              <a:rPr lang="zh-TW" dirty="0" smtClean="0"/>
              <a:t>模式</a:t>
            </a:r>
            <a:r>
              <a:rPr lang="zh-TW" altLang="en-US" dirty="0" smtClean="0"/>
              <a:t>，</a:t>
            </a:r>
            <a:r>
              <a:rPr lang="zh-TW" dirty="0" smtClean="0"/>
              <a:t> </a:t>
            </a:r>
            <a:r>
              <a:rPr lang="zh-TW" dirty="0"/>
              <a:t>可以在Container的設定中變更網路為Bridge模式. 先點選容器</a:t>
            </a:r>
            <a:r>
              <a:rPr lang="zh-TW" dirty="0" smtClean="0"/>
              <a:t>後</a:t>
            </a:r>
            <a:r>
              <a:rPr lang="zh-TW" altLang="en-US" dirty="0" smtClean="0"/>
              <a:t>，</a:t>
            </a:r>
            <a:r>
              <a:rPr lang="zh-TW" dirty="0" smtClean="0"/>
              <a:t> </a:t>
            </a:r>
            <a:r>
              <a:rPr lang="zh-TW" dirty="0"/>
              <a:t>點擊右上角的</a:t>
            </a:r>
            <a:r>
              <a:rPr lang="zh-TW" dirty="0" smtClean="0"/>
              <a:t>設定</a:t>
            </a:r>
            <a:r>
              <a:rPr lang="zh-TW" altLang="en-US" dirty="0" smtClean="0"/>
              <a:t>，</a:t>
            </a:r>
            <a:r>
              <a:rPr lang="zh-TW" dirty="0" smtClean="0"/>
              <a:t> </a:t>
            </a:r>
            <a:r>
              <a:rPr lang="zh-TW" dirty="0"/>
              <a:t>然後選擇進階設定</a:t>
            </a:r>
          </a:p>
          <a:p>
            <a:pPr marL="457200" lvl="0" indent="-298450" rtl="0">
              <a:spcBef>
                <a:spcPts val="0"/>
              </a:spcBef>
              <a:spcAft>
                <a:spcPts val="0"/>
              </a:spcAft>
              <a:buSzPts val="1100"/>
              <a:buAutoNum type="arabicParenBoth"/>
            </a:pPr>
            <a:r>
              <a:rPr lang="zh-TW" dirty="0"/>
              <a:t>進階設定</a:t>
            </a:r>
            <a:r>
              <a:rPr lang="zh-TW" dirty="0" smtClean="0"/>
              <a:t>中</a:t>
            </a:r>
            <a:r>
              <a:rPr lang="zh-TW" altLang="en-US" dirty="0" smtClean="0"/>
              <a:t>，</a:t>
            </a:r>
            <a:r>
              <a:rPr lang="zh-TW" dirty="0" smtClean="0"/>
              <a:t> </a:t>
            </a:r>
            <a:r>
              <a:rPr lang="zh-TW" dirty="0"/>
              <a:t>選取網</a:t>
            </a:r>
            <a:r>
              <a:rPr lang="zh-TW" dirty="0" smtClean="0"/>
              <a:t>段</a:t>
            </a:r>
            <a:r>
              <a:rPr lang="zh-TW" altLang="en-US" dirty="0" smtClean="0"/>
              <a:t>，</a:t>
            </a:r>
            <a:r>
              <a:rPr lang="zh-TW" dirty="0" smtClean="0"/>
              <a:t> </a:t>
            </a:r>
            <a:r>
              <a:rPr lang="zh-TW" dirty="0"/>
              <a:t>然後將網路模式改成Bridg</a:t>
            </a:r>
            <a:r>
              <a:rPr lang="zh-TW" dirty="0" smtClean="0"/>
              <a:t>e</a:t>
            </a:r>
            <a:r>
              <a:rPr lang="zh-TW" altLang="en-US" dirty="0" smtClean="0"/>
              <a:t>，</a:t>
            </a:r>
            <a:r>
              <a:rPr lang="zh-TW" dirty="0" smtClean="0"/>
              <a:t> </a:t>
            </a:r>
            <a:r>
              <a:rPr lang="zh-TW" dirty="0"/>
              <a:t>並選擇要綁定的virtual switch</a:t>
            </a:r>
          </a:p>
          <a:p>
            <a:pPr marL="457200" lvl="0" indent="-298450" rtl="0">
              <a:spcBef>
                <a:spcPts val="0"/>
              </a:spcBef>
              <a:buSzPts val="1100"/>
              <a:buAutoNum type="arabicParenBoth"/>
            </a:pPr>
            <a:r>
              <a:rPr lang="zh-TW" dirty="0"/>
              <a:t>套用後同樣可以在NVS的總攬頁面看到您的容器被變更為bridge</a:t>
            </a:r>
            <a:r>
              <a:rPr lang="zh-TW" dirty="0" smtClean="0"/>
              <a:t>模式</a:t>
            </a:r>
            <a:r>
              <a:rPr lang="zh-TW" altLang="en-US" dirty="0" smtClean="0"/>
              <a:t>，</a:t>
            </a:r>
            <a:r>
              <a:rPr lang="zh-TW" dirty="0" smtClean="0"/>
              <a:t> </a:t>
            </a:r>
            <a:r>
              <a:rPr lang="zh-TW" dirty="0"/>
              <a:t>可以有獨立的IP讓網路上的其他裝置直接存取了</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Container預設在NAT的</a:t>
            </a:r>
            <a:r>
              <a:rPr lang="zh-TW" dirty="0" smtClean="0"/>
              <a:t>模式</a:t>
            </a:r>
            <a:r>
              <a:rPr lang="zh-TW" altLang="en-US" dirty="0" smtClean="0"/>
              <a:t>，</a:t>
            </a:r>
            <a:r>
              <a:rPr lang="zh-TW" dirty="0" smtClean="0"/>
              <a:t> </a:t>
            </a:r>
            <a:r>
              <a:rPr lang="zh-TW" dirty="0"/>
              <a:t>就像前面所介紹的封閉網路並開啟NAT.</a:t>
            </a:r>
          </a:p>
          <a:p>
            <a:pPr marL="457200" lvl="0" indent="-298450" rtl="0">
              <a:spcBef>
                <a:spcPts val="0"/>
              </a:spcBef>
              <a:spcAft>
                <a:spcPts val="0"/>
              </a:spcAft>
              <a:buSzPts val="1100"/>
              <a:buAutoNum type="arabicParenBoth"/>
            </a:pPr>
            <a:r>
              <a:rPr lang="zh-TW" dirty="0"/>
              <a:t>QNAP最新的Container v1.7版之後開放了bridge</a:t>
            </a:r>
            <a:r>
              <a:rPr lang="zh-TW" dirty="0" smtClean="0"/>
              <a:t>模式</a:t>
            </a:r>
            <a:r>
              <a:rPr lang="zh-TW" altLang="en-US" dirty="0" smtClean="0"/>
              <a:t>，</a:t>
            </a:r>
            <a:r>
              <a:rPr lang="zh-TW" dirty="0" smtClean="0"/>
              <a:t> </a:t>
            </a:r>
            <a:r>
              <a:rPr lang="zh-TW" dirty="0"/>
              <a:t>可以在Container的設定中變更網路為Bridge模式. 先點選容器</a:t>
            </a:r>
            <a:r>
              <a:rPr lang="zh-TW" dirty="0" smtClean="0"/>
              <a:t>後</a:t>
            </a:r>
            <a:r>
              <a:rPr lang="zh-TW" altLang="en-US" dirty="0" smtClean="0"/>
              <a:t>，</a:t>
            </a:r>
            <a:r>
              <a:rPr lang="zh-TW" dirty="0" smtClean="0"/>
              <a:t> </a:t>
            </a:r>
            <a:r>
              <a:rPr lang="zh-TW" dirty="0"/>
              <a:t>點擊右上角的</a:t>
            </a:r>
            <a:r>
              <a:rPr lang="zh-TW" dirty="0" smtClean="0"/>
              <a:t>設定</a:t>
            </a:r>
            <a:r>
              <a:rPr lang="zh-TW" altLang="en-US" dirty="0" smtClean="0"/>
              <a:t>，</a:t>
            </a:r>
            <a:r>
              <a:rPr lang="zh-TW" dirty="0" smtClean="0"/>
              <a:t> </a:t>
            </a:r>
            <a:r>
              <a:rPr lang="zh-TW" dirty="0"/>
              <a:t>然後選擇進階設定</a:t>
            </a:r>
          </a:p>
          <a:p>
            <a:pPr marL="457200" lvl="0" indent="-298450" rtl="0">
              <a:spcBef>
                <a:spcPts val="0"/>
              </a:spcBef>
              <a:spcAft>
                <a:spcPts val="0"/>
              </a:spcAft>
              <a:buSzPts val="1100"/>
              <a:buAutoNum type="arabicParenBoth"/>
            </a:pPr>
            <a:r>
              <a:rPr lang="zh-TW" dirty="0"/>
              <a:t>進階設定</a:t>
            </a:r>
            <a:r>
              <a:rPr lang="zh-TW" dirty="0" smtClean="0"/>
              <a:t>中</a:t>
            </a:r>
            <a:r>
              <a:rPr lang="zh-TW" altLang="en-US" dirty="0" smtClean="0"/>
              <a:t>，</a:t>
            </a:r>
            <a:r>
              <a:rPr lang="zh-TW" dirty="0" smtClean="0"/>
              <a:t> </a:t>
            </a:r>
            <a:r>
              <a:rPr lang="zh-TW" dirty="0"/>
              <a:t>選取網</a:t>
            </a:r>
            <a:r>
              <a:rPr lang="zh-TW" dirty="0" smtClean="0"/>
              <a:t>段</a:t>
            </a:r>
            <a:r>
              <a:rPr lang="zh-TW" altLang="en-US" dirty="0" smtClean="0"/>
              <a:t>，</a:t>
            </a:r>
            <a:r>
              <a:rPr lang="zh-TW" dirty="0" smtClean="0"/>
              <a:t> </a:t>
            </a:r>
            <a:r>
              <a:rPr lang="zh-TW" dirty="0"/>
              <a:t>然後將網路模式改成Bridg</a:t>
            </a:r>
            <a:r>
              <a:rPr lang="zh-TW" dirty="0" smtClean="0"/>
              <a:t>e</a:t>
            </a:r>
            <a:r>
              <a:rPr lang="zh-TW" altLang="en-US" dirty="0" smtClean="0"/>
              <a:t>，</a:t>
            </a:r>
            <a:r>
              <a:rPr lang="zh-TW" dirty="0" smtClean="0"/>
              <a:t> </a:t>
            </a:r>
            <a:r>
              <a:rPr lang="zh-TW" dirty="0"/>
              <a:t>並選擇要綁定的virtual switch</a:t>
            </a:r>
          </a:p>
          <a:p>
            <a:pPr marL="457200" lvl="0" indent="-298450" rtl="0">
              <a:spcBef>
                <a:spcPts val="0"/>
              </a:spcBef>
              <a:buSzPts val="1100"/>
              <a:buAutoNum type="arabicParenBoth"/>
            </a:pPr>
            <a:r>
              <a:rPr lang="zh-TW" dirty="0"/>
              <a:t>套用後同樣可以在NVS的總攬頁面看到您的容器被變更為bridge</a:t>
            </a:r>
            <a:r>
              <a:rPr lang="zh-TW" dirty="0" smtClean="0"/>
              <a:t>模式</a:t>
            </a:r>
            <a:r>
              <a:rPr lang="zh-TW" altLang="en-US" dirty="0" smtClean="0"/>
              <a:t>，</a:t>
            </a:r>
            <a:r>
              <a:rPr lang="zh-TW" dirty="0" smtClean="0"/>
              <a:t> </a:t>
            </a:r>
            <a:r>
              <a:rPr lang="zh-TW" dirty="0"/>
              <a:t>可以有獨立的IP讓網路上的其他裝置直接存取了</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Container預設在NAT的</a:t>
            </a:r>
            <a:r>
              <a:rPr lang="zh-TW" dirty="0" smtClean="0"/>
              <a:t>模式</a:t>
            </a:r>
            <a:r>
              <a:rPr lang="zh-TW" altLang="en-US" dirty="0" smtClean="0"/>
              <a:t>，</a:t>
            </a:r>
            <a:r>
              <a:rPr lang="zh-TW" dirty="0" smtClean="0"/>
              <a:t> </a:t>
            </a:r>
            <a:r>
              <a:rPr lang="zh-TW" dirty="0"/>
              <a:t>就像前面所介紹的封閉網路並開啟NAT.</a:t>
            </a:r>
          </a:p>
          <a:p>
            <a:pPr marL="457200" lvl="0" indent="-298450" rtl="0">
              <a:spcBef>
                <a:spcPts val="0"/>
              </a:spcBef>
              <a:spcAft>
                <a:spcPts val="0"/>
              </a:spcAft>
              <a:buSzPts val="1100"/>
              <a:buAutoNum type="arabicParenBoth"/>
            </a:pPr>
            <a:r>
              <a:rPr lang="zh-TW" dirty="0"/>
              <a:t>QNAP最新的Container v1.7版之後開放了bridge</a:t>
            </a:r>
            <a:r>
              <a:rPr lang="zh-TW" dirty="0" smtClean="0"/>
              <a:t>模式</a:t>
            </a:r>
            <a:r>
              <a:rPr lang="zh-TW" altLang="en-US" dirty="0" smtClean="0"/>
              <a:t>，</a:t>
            </a:r>
            <a:r>
              <a:rPr lang="zh-TW" dirty="0" smtClean="0"/>
              <a:t> </a:t>
            </a:r>
            <a:r>
              <a:rPr lang="zh-TW" dirty="0"/>
              <a:t>可以在Container的設定中變更網路為Bridge模式. 先點選容器</a:t>
            </a:r>
            <a:r>
              <a:rPr lang="zh-TW" dirty="0" smtClean="0"/>
              <a:t>後</a:t>
            </a:r>
            <a:r>
              <a:rPr lang="zh-TW" altLang="en-US" dirty="0" smtClean="0"/>
              <a:t>，</a:t>
            </a:r>
            <a:r>
              <a:rPr lang="zh-TW" dirty="0" smtClean="0"/>
              <a:t> </a:t>
            </a:r>
            <a:r>
              <a:rPr lang="zh-TW" dirty="0"/>
              <a:t>點擊右上角的</a:t>
            </a:r>
            <a:r>
              <a:rPr lang="zh-TW" dirty="0" smtClean="0"/>
              <a:t>設定</a:t>
            </a:r>
            <a:r>
              <a:rPr lang="zh-TW" altLang="en-US" dirty="0" smtClean="0"/>
              <a:t>，</a:t>
            </a:r>
            <a:r>
              <a:rPr lang="zh-TW" dirty="0" smtClean="0"/>
              <a:t> </a:t>
            </a:r>
            <a:r>
              <a:rPr lang="zh-TW" dirty="0"/>
              <a:t>然後選擇進階設定</a:t>
            </a:r>
          </a:p>
          <a:p>
            <a:pPr marL="457200" lvl="0" indent="-298450" rtl="0">
              <a:spcBef>
                <a:spcPts val="0"/>
              </a:spcBef>
              <a:spcAft>
                <a:spcPts val="0"/>
              </a:spcAft>
              <a:buSzPts val="1100"/>
              <a:buAutoNum type="arabicParenBoth"/>
            </a:pPr>
            <a:r>
              <a:rPr lang="zh-TW" dirty="0"/>
              <a:t>進階設定</a:t>
            </a:r>
            <a:r>
              <a:rPr lang="zh-TW" dirty="0" smtClean="0"/>
              <a:t>中</a:t>
            </a:r>
            <a:r>
              <a:rPr lang="zh-TW" altLang="en-US" dirty="0" smtClean="0"/>
              <a:t>，</a:t>
            </a:r>
            <a:r>
              <a:rPr lang="zh-TW" dirty="0" smtClean="0"/>
              <a:t> </a:t>
            </a:r>
            <a:r>
              <a:rPr lang="zh-TW" dirty="0"/>
              <a:t>選取網</a:t>
            </a:r>
            <a:r>
              <a:rPr lang="zh-TW" dirty="0" smtClean="0"/>
              <a:t>段</a:t>
            </a:r>
            <a:r>
              <a:rPr lang="zh-TW" altLang="en-US" dirty="0" smtClean="0"/>
              <a:t>，</a:t>
            </a:r>
            <a:r>
              <a:rPr lang="zh-TW" dirty="0" smtClean="0"/>
              <a:t> </a:t>
            </a:r>
            <a:r>
              <a:rPr lang="zh-TW" dirty="0"/>
              <a:t>然後將網路模式改成Bridg</a:t>
            </a:r>
            <a:r>
              <a:rPr lang="zh-TW" dirty="0" smtClean="0"/>
              <a:t>e</a:t>
            </a:r>
            <a:r>
              <a:rPr lang="zh-TW" altLang="en-US" dirty="0" smtClean="0"/>
              <a:t>，</a:t>
            </a:r>
            <a:r>
              <a:rPr lang="zh-TW" dirty="0" smtClean="0"/>
              <a:t> </a:t>
            </a:r>
            <a:r>
              <a:rPr lang="zh-TW" dirty="0"/>
              <a:t>並選擇要綁定的virtual switch</a:t>
            </a:r>
          </a:p>
          <a:p>
            <a:pPr marL="457200" lvl="0" indent="-298450" rtl="0">
              <a:spcBef>
                <a:spcPts val="0"/>
              </a:spcBef>
              <a:buSzPts val="1100"/>
              <a:buAutoNum type="arabicParenBoth"/>
            </a:pPr>
            <a:r>
              <a:rPr lang="zh-TW" dirty="0"/>
              <a:t>套用後同樣可以在NVS的總攬頁面看到您的容器被變更為bridge</a:t>
            </a:r>
            <a:r>
              <a:rPr lang="zh-TW" dirty="0" smtClean="0"/>
              <a:t>模式</a:t>
            </a:r>
            <a:r>
              <a:rPr lang="zh-TW" altLang="en-US" dirty="0" smtClean="0"/>
              <a:t>，</a:t>
            </a:r>
            <a:r>
              <a:rPr lang="zh-TW" dirty="0" smtClean="0"/>
              <a:t> </a:t>
            </a:r>
            <a:r>
              <a:rPr lang="zh-TW" dirty="0"/>
              <a:t>可以有獨立的IP讓網路上的其他裝置直接存取了</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AutoNum type="arabicParenBoth"/>
            </a:pPr>
            <a:r>
              <a:rPr lang="zh-TW" dirty="0"/>
              <a:t>Container預設在NAT的</a:t>
            </a:r>
            <a:r>
              <a:rPr lang="zh-TW" dirty="0" smtClean="0"/>
              <a:t>模式</a:t>
            </a:r>
            <a:r>
              <a:rPr lang="zh-TW" altLang="en-US" dirty="0" smtClean="0"/>
              <a:t>，</a:t>
            </a:r>
            <a:r>
              <a:rPr lang="zh-TW" dirty="0" smtClean="0"/>
              <a:t> </a:t>
            </a:r>
            <a:r>
              <a:rPr lang="zh-TW" dirty="0"/>
              <a:t>就像前面所介紹的封閉網路並開啟NAT.</a:t>
            </a:r>
          </a:p>
          <a:p>
            <a:pPr marL="457200" lvl="0" indent="-298450" rtl="0">
              <a:spcBef>
                <a:spcPts val="0"/>
              </a:spcBef>
              <a:spcAft>
                <a:spcPts val="0"/>
              </a:spcAft>
              <a:buSzPts val="1100"/>
              <a:buAutoNum type="arabicParenBoth"/>
            </a:pPr>
            <a:r>
              <a:rPr lang="zh-TW" dirty="0"/>
              <a:t>QNAP最新的Container v1.7版之後開放了bridge</a:t>
            </a:r>
            <a:r>
              <a:rPr lang="zh-TW" dirty="0" smtClean="0"/>
              <a:t>模式</a:t>
            </a:r>
            <a:r>
              <a:rPr lang="zh-TW" altLang="en-US" dirty="0" smtClean="0"/>
              <a:t>，</a:t>
            </a:r>
            <a:r>
              <a:rPr lang="zh-TW" dirty="0" smtClean="0"/>
              <a:t> </a:t>
            </a:r>
            <a:r>
              <a:rPr lang="zh-TW" dirty="0"/>
              <a:t>可以在Container的設定中變更網路為Bridge模式. 先點選容器</a:t>
            </a:r>
            <a:r>
              <a:rPr lang="zh-TW" dirty="0" smtClean="0"/>
              <a:t>後</a:t>
            </a:r>
            <a:r>
              <a:rPr lang="zh-TW" altLang="en-US" dirty="0" smtClean="0"/>
              <a:t>，</a:t>
            </a:r>
            <a:r>
              <a:rPr lang="zh-TW" dirty="0" smtClean="0"/>
              <a:t> </a:t>
            </a:r>
            <a:r>
              <a:rPr lang="zh-TW" dirty="0"/>
              <a:t>點擊右上角的</a:t>
            </a:r>
            <a:r>
              <a:rPr lang="zh-TW" dirty="0" smtClean="0"/>
              <a:t>設定</a:t>
            </a:r>
            <a:r>
              <a:rPr lang="zh-TW" altLang="en-US" dirty="0" smtClean="0"/>
              <a:t>，</a:t>
            </a:r>
            <a:r>
              <a:rPr lang="zh-TW" dirty="0" smtClean="0"/>
              <a:t> </a:t>
            </a:r>
            <a:r>
              <a:rPr lang="zh-TW" dirty="0"/>
              <a:t>然後選擇進階設定</a:t>
            </a:r>
          </a:p>
          <a:p>
            <a:pPr marL="457200" lvl="0" indent="-298450" rtl="0">
              <a:spcBef>
                <a:spcPts val="0"/>
              </a:spcBef>
              <a:spcAft>
                <a:spcPts val="0"/>
              </a:spcAft>
              <a:buSzPts val="1100"/>
              <a:buAutoNum type="arabicParenBoth"/>
            </a:pPr>
            <a:r>
              <a:rPr lang="zh-TW" dirty="0"/>
              <a:t>進階設定</a:t>
            </a:r>
            <a:r>
              <a:rPr lang="zh-TW" dirty="0" smtClean="0"/>
              <a:t>中</a:t>
            </a:r>
            <a:r>
              <a:rPr lang="zh-TW" altLang="en-US" dirty="0" smtClean="0"/>
              <a:t>，</a:t>
            </a:r>
            <a:r>
              <a:rPr lang="zh-TW" dirty="0" smtClean="0"/>
              <a:t> </a:t>
            </a:r>
            <a:r>
              <a:rPr lang="zh-TW" dirty="0"/>
              <a:t>選取網</a:t>
            </a:r>
            <a:r>
              <a:rPr lang="zh-TW" dirty="0" smtClean="0"/>
              <a:t>段</a:t>
            </a:r>
            <a:r>
              <a:rPr lang="zh-TW" altLang="en-US" dirty="0" smtClean="0"/>
              <a:t>，</a:t>
            </a:r>
            <a:r>
              <a:rPr lang="zh-TW" dirty="0" smtClean="0"/>
              <a:t> </a:t>
            </a:r>
            <a:r>
              <a:rPr lang="zh-TW" dirty="0"/>
              <a:t>然後將網路模式改成Bridg</a:t>
            </a:r>
            <a:r>
              <a:rPr lang="zh-TW" dirty="0" smtClean="0"/>
              <a:t>e</a:t>
            </a:r>
            <a:r>
              <a:rPr lang="zh-TW" altLang="en-US" dirty="0" smtClean="0"/>
              <a:t>，</a:t>
            </a:r>
            <a:r>
              <a:rPr lang="zh-TW" dirty="0" smtClean="0"/>
              <a:t> </a:t>
            </a:r>
            <a:r>
              <a:rPr lang="zh-TW" dirty="0"/>
              <a:t>並選擇要綁定的virtual switch</a:t>
            </a:r>
          </a:p>
          <a:p>
            <a:pPr marL="457200" lvl="0" indent="-298450" rtl="0">
              <a:spcBef>
                <a:spcPts val="0"/>
              </a:spcBef>
              <a:buSzPts val="1100"/>
              <a:buAutoNum type="arabicParenBoth"/>
            </a:pPr>
            <a:r>
              <a:rPr lang="zh-TW" dirty="0"/>
              <a:t>套用後同樣可以在NVS的總攬頁面看到您的容器被變更為bridge</a:t>
            </a:r>
            <a:r>
              <a:rPr lang="zh-TW" dirty="0" smtClean="0"/>
              <a:t>模式</a:t>
            </a:r>
            <a:r>
              <a:rPr lang="zh-TW" altLang="en-US" dirty="0" smtClean="0"/>
              <a:t>，</a:t>
            </a:r>
            <a:r>
              <a:rPr lang="zh-TW" dirty="0" smtClean="0"/>
              <a:t> </a:t>
            </a:r>
            <a:r>
              <a:rPr lang="zh-TW" dirty="0"/>
              <a:t>可以有獨立的IP讓網路上的其他裝置直接存取了</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r>
              <a:rPr lang="zh-TW" dirty="0"/>
              <a:t>調查我們的客戶資料</a:t>
            </a:r>
            <a:r>
              <a:rPr lang="zh-TW" dirty="0" smtClean="0"/>
              <a:t>中</a:t>
            </a:r>
            <a:r>
              <a:rPr lang="zh-TW" altLang="en-US" dirty="0" smtClean="0"/>
              <a:t>，</a:t>
            </a:r>
            <a:r>
              <a:rPr lang="zh-TW" dirty="0" smtClean="0"/>
              <a:t> </a:t>
            </a:r>
            <a:r>
              <a:rPr lang="zh-TW" dirty="0"/>
              <a:t>我們發現不管是專業的影像編輯</a:t>
            </a:r>
            <a:r>
              <a:rPr lang="zh-TW" dirty="0" smtClean="0"/>
              <a:t>公司</a:t>
            </a:r>
            <a:r>
              <a:rPr lang="zh-TW" altLang="en-US" dirty="0" smtClean="0"/>
              <a:t>，</a:t>
            </a:r>
            <a:r>
              <a:rPr lang="zh-TW" dirty="0" smtClean="0"/>
              <a:t> </a:t>
            </a:r>
            <a:r>
              <a:rPr lang="zh-TW" dirty="0"/>
              <a:t>還是個人youtuber玩家. 他們處理一個約50分鐘的1080P</a:t>
            </a:r>
            <a:r>
              <a:rPr lang="zh-TW" dirty="0" smtClean="0"/>
              <a:t>影像</a:t>
            </a:r>
            <a:r>
              <a:rPr lang="zh-TW" altLang="en-US" dirty="0" smtClean="0"/>
              <a:t>，</a:t>
            </a:r>
            <a:r>
              <a:rPr lang="zh-TW" dirty="0" smtClean="0"/>
              <a:t> </a:t>
            </a:r>
            <a:r>
              <a:rPr lang="zh-TW" dirty="0"/>
              <a:t>往往都是從一堆畫面剪輯出來</a:t>
            </a:r>
            <a:r>
              <a:rPr lang="zh-TW" dirty="0" smtClean="0"/>
              <a:t>的</a:t>
            </a:r>
            <a:r>
              <a:rPr lang="zh-TW" altLang="en-US" dirty="0" smtClean="0"/>
              <a:t>，</a:t>
            </a:r>
            <a:r>
              <a:rPr lang="zh-TW" dirty="0" smtClean="0"/>
              <a:t> </a:t>
            </a:r>
            <a:r>
              <a:rPr lang="zh-TW" dirty="0"/>
              <a:t>其中需要的原始素材大概都在2~4TB的總量. 這樣說</a:t>
            </a:r>
            <a:r>
              <a:rPr lang="zh-TW" dirty="0" smtClean="0"/>
              <a:t>起來</a:t>
            </a:r>
            <a:r>
              <a:rPr lang="zh-TW" altLang="en-US" dirty="0" smtClean="0"/>
              <a:t>，</a:t>
            </a:r>
            <a:r>
              <a:rPr lang="zh-TW" dirty="0" smtClean="0"/>
              <a:t> </a:t>
            </a:r>
            <a:r>
              <a:rPr lang="zh-TW" dirty="0"/>
              <a:t>當需要從</a:t>
            </a:r>
            <a:r>
              <a:rPr lang="zh-TW" dirty="0" smtClean="0"/>
              <a:t>相機</a:t>
            </a:r>
            <a:r>
              <a:rPr lang="zh-TW" altLang="en-US" dirty="0" smtClean="0"/>
              <a:t>，</a:t>
            </a:r>
            <a:r>
              <a:rPr lang="zh-TW" dirty="0" smtClean="0"/>
              <a:t> </a:t>
            </a:r>
            <a:r>
              <a:rPr lang="zh-TW" dirty="0"/>
              <a:t>記憶卡等原始檔案傳輸下來</a:t>
            </a:r>
            <a:r>
              <a:rPr lang="zh-TW" dirty="0" smtClean="0"/>
              <a:t>時</a:t>
            </a:r>
            <a:r>
              <a:rPr lang="zh-TW" altLang="en-US" dirty="0" smtClean="0"/>
              <a:t>，</a:t>
            </a:r>
            <a:r>
              <a:rPr lang="zh-TW" dirty="0" smtClean="0"/>
              <a:t> </a:t>
            </a:r>
            <a:r>
              <a:rPr lang="zh-TW" dirty="0"/>
              <a:t>所需要耗費的時間就會大大地影響您的工作完成時間.</a:t>
            </a: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0">
              <a:spcBef>
                <a:spcPts val="0"/>
              </a:spcBef>
              <a:buNone/>
            </a:pPr>
            <a:endParaRPr/>
          </a:p>
        </p:txBody>
      </p:sp>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0" rtl="0">
              <a:spcBef>
                <a:spcPts val="0"/>
              </a:spcBef>
              <a:buNone/>
            </a:pPr>
            <a:endParaRPr dirty="0"/>
          </a:p>
        </p:txBody>
      </p:sp>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rtl="0">
              <a:spcBef>
                <a:spcPts val="0"/>
              </a:spcBef>
              <a:buClr>
                <a:srgbClr val="000000"/>
              </a:buClr>
              <a:buSzPts val="1100"/>
              <a:buFont typeface="Arial"/>
              <a:buNone/>
            </a:pPr>
            <a:r>
              <a:rPr lang="zh-TW" dirty="0"/>
              <a:t>而只要透過NVS虛擬交換器的</a:t>
            </a:r>
            <a:r>
              <a:rPr lang="zh-TW" dirty="0" smtClean="0"/>
              <a:t>功能</a:t>
            </a:r>
            <a:r>
              <a:rPr lang="zh-TW" altLang="en-US" dirty="0" smtClean="0"/>
              <a:t>，</a:t>
            </a:r>
            <a:r>
              <a:rPr lang="zh-TW" dirty="0" smtClean="0"/>
              <a:t> </a:t>
            </a:r>
            <a:r>
              <a:rPr lang="zh-TW" dirty="0"/>
              <a:t>就能讓您各種不同的介面進行橋接的</a:t>
            </a:r>
            <a:r>
              <a:rPr lang="zh-TW" dirty="0" smtClean="0"/>
              <a:t>應用</a:t>
            </a:r>
            <a:r>
              <a:rPr lang="zh-TW" altLang="en-US" dirty="0" smtClean="0"/>
              <a:t>，</a:t>
            </a:r>
            <a:r>
              <a:rPr lang="zh-TW" dirty="0" smtClean="0"/>
              <a:t> </a:t>
            </a:r>
            <a:r>
              <a:rPr lang="zh-TW" dirty="0"/>
              <a:t>NAS幫您臨時的轉換界面.</a:t>
            </a:r>
          </a:p>
          <a:p>
            <a:pPr marL="0" lvl="0" indent="-69850" rtl="0">
              <a:spcBef>
                <a:spcPts val="0"/>
              </a:spcBef>
              <a:buClr>
                <a:srgbClr val="000000"/>
              </a:buClr>
              <a:buSzPts val="1100"/>
              <a:buFont typeface="Arial"/>
              <a:buNone/>
            </a:pPr>
            <a:r>
              <a:rPr lang="zh-TW" dirty="0"/>
              <a:t>其中有幾項小事情要</a:t>
            </a:r>
            <a:r>
              <a:rPr lang="zh-TW" dirty="0" smtClean="0"/>
              <a:t>注意</a:t>
            </a:r>
            <a:r>
              <a:rPr lang="zh-TW" altLang="en-US" dirty="0" smtClean="0"/>
              <a:t>，</a:t>
            </a:r>
            <a:endParaRPr lang="zh-TW" dirty="0"/>
          </a:p>
          <a:p>
            <a:pPr marL="457200" lvl="0" indent="-298450" rtl="0">
              <a:spcBef>
                <a:spcPts val="0"/>
              </a:spcBef>
              <a:spcAft>
                <a:spcPts val="0"/>
              </a:spcAft>
              <a:buSzPts val="1100"/>
              <a:buChar char="●"/>
            </a:pPr>
            <a:r>
              <a:rPr lang="zh-TW" dirty="0"/>
              <a:t>MTU 無須</a:t>
            </a:r>
            <a:r>
              <a:rPr lang="zh-TW" dirty="0" smtClean="0"/>
              <a:t>設定</a:t>
            </a:r>
            <a:r>
              <a:rPr lang="zh-TW" altLang="en-US" dirty="0" smtClean="0"/>
              <a:t>，</a:t>
            </a:r>
            <a:r>
              <a:rPr lang="zh-TW" dirty="0" smtClean="0"/>
              <a:t> </a:t>
            </a:r>
            <a:r>
              <a:rPr lang="zh-TW" dirty="0"/>
              <a:t>會取內部環節每一個NIC/vNIC的</a:t>
            </a:r>
            <a:r>
              <a:rPr lang="zh-TW" dirty="0" smtClean="0"/>
              <a:t>最小值</a:t>
            </a:r>
            <a:r>
              <a:rPr lang="zh-TW" altLang="en-US" dirty="0" smtClean="0"/>
              <a:t>，</a:t>
            </a:r>
            <a:r>
              <a:rPr lang="zh-TW" dirty="0" smtClean="0"/>
              <a:t> </a:t>
            </a:r>
            <a:r>
              <a:rPr lang="zh-TW" dirty="0"/>
              <a:t>已確認封包都能順利傳輸.</a:t>
            </a:r>
          </a:p>
          <a:p>
            <a:pPr marL="457200" lvl="0" indent="-298450" rtl="0">
              <a:spcBef>
                <a:spcPts val="0"/>
              </a:spcBef>
              <a:buSzPts val="1100"/>
              <a:buChar char="●"/>
            </a:pPr>
            <a:r>
              <a:rPr lang="zh-TW" dirty="0"/>
              <a:t>T2E時有一些些的轉換</a:t>
            </a:r>
            <a:r>
              <a:rPr lang="zh-TW" dirty="0" smtClean="0"/>
              <a:t>耗損</a:t>
            </a:r>
            <a:r>
              <a:rPr lang="zh-TW" altLang="en-US" dirty="0" smtClean="0"/>
              <a:t>，</a:t>
            </a:r>
            <a:r>
              <a:rPr lang="zh-TW" dirty="0" smtClean="0"/>
              <a:t> </a:t>
            </a:r>
            <a:r>
              <a:rPr lang="zh-TW" dirty="0"/>
              <a:t>大概只有80%.  且需要調整Mac參數. (Qfinder為了確保能正常</a:t>
            </a:r>
            <a:r>
              <a:rPr lang="zh-TW" dirty="0" smtClean="0"/>
              <a:t>上網</a:t>
            </a:r>
            <a:r>
              <a:rPr lang="zh-TW" altLang="en-US" dirty="0" smtClean="0"/>
              <a:t>，</a:t>
            </a:r>
            <a:r>
              <a:rPr lang="zh-TW" dirty="0" smtClean="0"/>
              <a:t> </a:t>
            </a:r>
            <a:r>
              <a:rPr lang="zh-TW" dirty="0"/>
              <a:t>採取相容性最高的安全設定)</a:t>
            </a: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marL="69850" lvl="0" indent="-69850">
              <a:spcBef>
                <a:spcPts val="0"/>
              </a:spcBef>
              <a:buClr>
                <a:schemeClr val="dk1"/>
              </a:buClr>
              <a:buSzPts val="1100"/>
              <a:buFont typeface="Arial"/>
              <a:buNone/>
            </a:pPr>
            <a:r>
              <a:rPr lang="zh-TW" dirty="0"/>
              <a:t>QNAP NAS的各種端口能用來做什麼呢?</a:t>
            </a:r>
          </a:p>
          <a:p>
            <a:pPr marL="69850" lvl="0" indent="-69850">
              <a:spcBef>
                <a:spcPts val="0"/>
              </a:spcBef>
              <a:buClr>
                <a:schemeClr val="dk1"/>
              </a:buClr>
              <a:buSzPts val="1100"/>
              <a:buFont typeface="Arial"/>
              <a:buNone/>
            </a:pPr>
            <a:r>
              <a:rPr lang="zh-TW" dirty="0"/>
              <a:t>GbE: 進行一般網路</a:t>
            </a:r>
            <a:r>
              <a:rPr lang="zh-TW" dirty="0" smtClean="0"/>
              <a:t>傳輸</a:t>
            </a:r>
            <a:r>
              <a:rPr lang="zh-TW" altLang="en-US" dirty="0" smtClean="0"/>
              <a:t>，</a:t>
            </a:r>
            <a:r>
              <a:rPr lang="zh-TW" dirty="0" smtClean="0"/>
              <a:t> </a:t>
            </a:r>
            <a:r>
              <a:rPr lang="zh-TW" dirty="0"/>
              <a:t>雲端備份(S</a:t>
            </a:r>
            <a:r>
              <a:rPr lang="zh-TW" dirty="0" smtClean="0"/>
              <a:t>3</a:t>
            </a:r>
            <a:r>
              <a:rPr lang="zh-TW" altLang="en-US" dirty="0" smtClean="0"/>
              <a:t>，</a:t>
            </a:r>
            <a:r>
              <a:rPr lang="zh-TW" dirty="0" smtClean="0"/>
              <a:t> </a:t>
            </a:r>
            <a:r>
              <a:rPr lang="zh-TW" dirty="0"/>
              <a:t>google </a:t>
            </a:r>
            <a:r>
              <a:rPr lang="zh-TW" dirty="0" smtClean="0"/>
              <a:t>cloud</a:t>
            </a:r>
            <a:r>
              <a:rPr lang="zh-TW" altLang="en-US" dirty="0" smtClean="0"/>
              <a:t>，</a:t>
            </a:r>
            <a:r>
              <a:rPr lang="zh-TW" dirty="0" smtClean="0"/>
              <a:t> </a:t>
            </a:r>
            <a:r>
              <a:rPr lang="zh-TW" dirty="0"/>
              <a:t>one </a:t>
            </a:r>
            <a:r>
              <a:rPr lang="zh-TW" dirty="0" smtClean="0"/>
              <a:t>drive</a:t>
            </a:r>
            <a:r>
              <a:rPr lang="zh-TW" altLang="en-US" dirty="0" smtClean="0"/>
              <a:t>，</a:t>
            </a:r>
            <a:r>
              <a:rPr lang="zh-TW" dirty="0" smtClean="0"/>
              <a:t> </a:t>
            </a:r>
            <a:r>
              <a:rPr lang="zh-TW" dirty="0"/>
              <a:t>dropbox</a:t>
            </a:r>
            <a:r>
              <a:rPr lang="zh-TW" dirty="0" smtClean="0"/>
              <a:t>)</a:t>
            </a:r>
            <a:r>
              <a:rPr lang="zh-TW" altLang="en-US" dirty="0" smtClean="0"/>
              <a:t>，</a:t>
            </a:r>
            <a:r>
              <a:rPr lang="zh-TW" dirty="0" smtClean="0"/>
              <a:t> </a:t>
            </a:r>
            <a:r>
              <a:rPr lang="zh-TW" dirty="0"/>
              <a:t>下載東西(download </a:t>
            </a:r>
            <a:r>
              <a:rPr lang="zh-TW" dirty="0" smtClean="0"/>
              <a:t>station</a:t>
            </a:r>
            <a:r>
              <a:rPr lang="zh-TW" altLang="en-US" dirty="0" smtClean="0"/>
              <a:t>，</a:t>
            </a:r>
            <a:r>
              <a:rPr lang="zh-TW" dirty="0" smtClean="0"/>
              <a:t> </a:t>
            </a:r>
            <a:r>
              <a:rPr lang="zh-TW" dirty="0"/>
              <a:t>happyget</a:t>
            </a:r>
            <a:r>
              <a:rPr lang="zh-TW" dirty="0" smtClean="0"/>
              <a:t>)</a:t>
            </a:r>
            <a:r>
              <a:rPr lang="zh-TW" altLang="en-US" dirty="0" smtClean="0"/>
              <a:t>，</a:t>
            </a:r>
            <a:r>
              <a:rPr lang="zh-TW" dirty="0" smtClean="0"/>
              <a:t> </a:t>
            </a:r>
            <a:r>
              <a:rPr lang="zh-TW" dirty="0"/>
              <a:t>進一步還可以 shared link讓別人網路</a:t>
            </a:r>
            <a:r>
              <a:rPr lang="zh-TW" dirty="0" smtClean="0"/>
              <a:t>下載</a:t>
            </a:r>
            <a:r>
              <a:rPr lang="zh-TW" altLang="en-US" dirty="0" smtClean="0"/>
              <a:t>，</a:t>
            </a:r>
            <a:r>
              <a:rPr lang="zh-TW" dirty="0" smtClean="0"/>
              <a:t> </a:t>
            </a:r>
            <a:r>
              <a:rPr lang="zh-TW" dirty="0"/>
              <a:t>用web伺服器架站</a:t>
            </a:r>
          </a:p>
          <a:p>
            <a:pPr marL="69850" lvl="0" indent="-69850">
              <a:spcBef>
                <a:spcPts val="0"/>
              </a:spcBef>
              <a:buClr>
                <a:schemeClr val="dk1"/>
              </a:buClr>
              <a:buSzPts val="1100"/>
              <a:buFont typeface="Arial"/>
              <a:buNone/>
            </a:pPr>
            <a:r>
              <a:rPr lang="zh-TW" dirty="0"/>
              <a:t>Thunderbolt: 能讓您的Mac進行快速資料</a:t>
            </a:r>
            <a:r>
              <a:rPr lang="zh-TW" dirty="0" smtClean="0"/>
              <a:t>拷貝</a:t>
            </a:r>
            <a:r>
              <a:rPr lang="zh-TW" altLang="en-US" dirty="0" smtClean="0"/>
              <a:t>，</a:t>
            </a:r>
            <a:r>
              <a:rPr lang="zh-TW" dirty="0" smtClean="0"/>
              <a:t> </a:t>
            </a:r>
            <a:r>
              <a:rPr lang="zh-TW" dirty="0"/>
              <a:t>以及一下子就能完成TimeMachine備份. 新一代高階的Windows筆電也不需要透過隨身碟或WiFi慢慢傳</a:t>
            </a:r>
            <a:r>
              <a:rPr lang="zh-TW" dirty="0" smtClean="0"/>
              <a:t>檔</a:t>
            </a:r>
            <a:r>
              <a:rPr lang="zh-TW" altLang="en-US" dirty="0" smtClean="0"/>
              <a:t>，</a:t>
            </a:r>
            <a:r>
              <a:rPr lang="zh-TW" dirty="0" smtClean="0"/>
              <a:t> </a:t>
            </a:r>
            <a:r>
              <a:rPr lang="zh-TW" dirty="0"/>
              <a:t>他們也開始內建Thunderbolt接口帶來最方便的體驗.</a:t>
            </a:r>
          </a:p>
          <a:p>
            <a:pPr marL="69850" lvl="0" indent="0" rtl="0">
              <a:spcBef>
                <a:spcPts val="0"/>
              </a:spcBef>
              <a:buNone/>
            </a:pPr>
            <a:r>
              <a:rPr lang="zh-TW" dirty="0"/>
              <a:t>10 GbE: 原本主要用在高階快速的</a:t>
            </a:r>
            <a:r>
              <a:rPr lang="zh-TW" dirty="0" smtClean="0"/>
              <a:t>機房</a:t>
            </a:r>
            <a:r>
              <a:rPr lang="zh-TW" altLang="en-US" dirty="0" smtClean="0"/>
              <a:t>，</a:t>
            </a:r>
            <a:r>
              <a:rPr lang="zh-TW" dirty="0" smtClean="0"/>
              <a:t> </a:t>
            </a:r>
            <a:r>
              <a:rPr lang="zh-TW" dirty="0"/>
              <a:t>但現在您在家就可以透過NAS架起來虛擬化的世界. 另外還有跨入家用市場的影像</a:t>
            </a:r>
            <a:r>
              <a:rPr lang="zh-TW" dirty="0" smtClean="0"/>
              <a:t>編輯</a:t>
            </a:r>
            <a:r>
              <a:rPr lang="zh-TW" altLang="en-US" dirty="0" smtClean="0"/>
              <a:t>，</a:t>
            </a:r>
            <a:r>
              <a:rPr lang="zh-TW" dirty="0" smtClean="0"/>
              <a:t> </a:t>
            </a:r>
            <a:r>
              <a:rPr lang="zh-TW" dirty="0"/>
              <a:t>機器間的快速備份(HybridBackup sync</a:t>
            </a:r>
            <a:r>
              <a:rPr lang="zh-TW" dirty="0" smtClean="0"/>
              <a:t>)</a:t>
            </a:r>
            <a:r>
              <a:rPr lang="zh-TW" altLang="en-US" dirty="0" smtClean="0"/>
              <a:t>，</a:t>
            </a:r>
            <a:r>
              <a:rPr lang="zh-TW" dirty="0" smtClean="0"/>
              <a:t> </a:t>
            </a:r>
            <a:r>
              <a:rPr lang="zh-TW" dirty="0"/>
              <a:t>甚至佈建5~8百萬畫</a:t>
            </a:r>
            <a:r>
              <a:rPr lang="zh-TW" dirty="0" smtClean="0"/>
              <a:t>素</a:t>
            </a:r>
            <a:r>
              <a:rPr lang="zh-TW" altLang="en-US" dirty="0" smtClean="0"/>
              <a:t>，</a:t>
            </a:r>
            <a:r>
              <a:rPr lang="zh-TW" dirty="0" smtClean="0"/>
              <a:t> </a:t>
            </a:r>
            <a:r>
              <a:rPr lang="zh-TW" dirty="0"/>
              <a:t>高達4K解析度的監控系統.</a:t>
            </a:r>
          </a:p>
        </p:txBody>
      </p:sp>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9850" lvl="0" indent="-69850" rtl="0">
              <a:spcBef>
                <a:spcPts val="0"/>
              </a:spcBef>
              <a:buClr>
                <a:schemeClr val="dk1"/>
              </a:buClr>
              <a:buSzPts val="1100"/>
              <a:buFont typeface="Arial"/>
              <a:buNone/>
            </a:pPr>
            <a:r>
              <a:rPr lang="zh-TW" dirty="0">
                <a:solidFill>
                  <a:srgbClr val="FF0000"/>
                </a:solidFill>
              </a:rPr>
              <a:t>AC卡定裝照</a:t>
            </a:r>
          </a:p>
        </p:txBody>
      </p:sp>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zh-TW" dirty="0">
                <a:solidFill>
                  <a:srgbClr val="FF0000"/>
                </a:solidFill>
              </a:rPr>
              <a:t>改圖 </a:t>
            </a:r>
            <a:r>
              <a:rPr lang="zh-TW" altLang="en-US" dirty="0" smtClean="0">
                <a:solidFill>
                  <a:srgbClr val="FF0000"/>
                </a:solidFill>
              </a:rPr>
              <a:t>，</a:t>
            </a:r>
            <a:r>
              <a:rPr lang="zh-TW" dirty="0" smtClean="0">
                <a:solidFill>
                  <a:srgbClr val="FF0000"/>
                </a:solidFill>
              </a:rPr>
              <a:t> </a:t>
            </a:r>
            <a:r>
              <a:rPr lang="zh-TW" dirty="0">
                <a:solidFill>
                  <a:srgbClr val="FF0000"/>
                </a:solidFill>
              </a:rPr>
              <a:t>加跳出的動態警語 (如果有人說友家的速度由1G+1G提升到2</a:t>
            </a:r>
            <a:r>
              <a:rPr lang="zh-TW" dirty="0" smtClean="0">
                <a:solidFill>
                  <a:srgbClr val="FF0000"/>
                </a:solidFill>
              </a:rPr>
              <a:t>G</a:t>
            </a:r>
            <a:r>
              <a:rPr lang="zh-TW" altLang="en-US" dirty="0" smtClean="0">
                <a:solidFill>
                  <a:srgbClr val="FF0000"/>
                </a:solidFill>
              </a:rPr>
              <a:t>，</a:t>
            </a:r>
            <a:r>
              <a:rPr lang="zh-TW" dirty="0" smtClean="0">
                <a:solidFill>
                  <a:srgbClr val="FF0000"/>
                </a:solidFill>
              </a:rPr>
              <a:t> </a:t>
            </a:r>
            <a:r>
              <a:rPr lang="zh-TW" dirty="0">
                <a:solidFill>
                  <a:srgbClr val="FF0000"/>
                </a:solidFill>
              </a:rPr>
              <a:t>那是騙你的!!!)</a:t>
            </a:r>
          </a:p>
          <a:p>
            <a:pPr marL="457200" lvl="0" indent="-298450" rtl="0">
              <a:spcBef>
                <a:spcPts val="0"/>
              </a:spcBef>
              <a:spcAft>
                <a:spcPts val="0"/>
              </a:spcAft>
              <a:buSzPts val="1100"/>
              <a:buChar char="●"/>
            </a:pPr>
            <a:r>
              <a:rPr lang="zh-TW" dirty="0"/>
              <a:t>增加的是頻</a:t>
            </a:r>
            <a:r>
              <a:rPr lang="zh-TW" dirty="0" smtClean="0"/>
              <a:t>寬</a:t>
            </a:r>
            <a:r>
              <a:rPr lang="zh-TW" altLang="en-US" dirty="0" smtClean="0"/>
              <a:t>，</a:t>
            </a:r>
            <a:r>
              <a:rPr lang="zh-TW" dirty="0" smtClean="0"/>
              <a:t> </a:t>
            </a:r>
            <a:r>
              <a:rPr lang="zh-TW" dirty="0"/>
              <a:t>而非單點速度. </a:t>
            </a:r>
          </a:p>
          <a:p>
            <a:pPr marL="457200" lvl="0" indent="-298450" rtl="0">
              <a:spcBef>
                <a:spcPts val="0"/>
              </a:spcBef>
              <a:spcAft>
                <a:spcPts val="0"/>
              </a:spcAft>
              <a:buSzPts val="1100"/>
              <a:buChar char="●"/>
            </a:pPr>
            <a:r>
              <a:rPr lang="zh-TW" dirty="0"/>
              <a:t>有人覺得友家的顯示可以合併提高最高上限速度 (Windows也可以) =&gt; Windows 10本身不</a:t>
            </a:r>
            <a:r>
              <a:rPr lang="zh-TW" dirty="0" smtClean="0"/>
              <a:t>支援</a:t>
            </a:r>
            <a:r>
              <a:rPr lang="zh-TW" altLang="en-US" dirty="0" smtClean="0"/>
              <a:t>，</a:t>
            </a:r>
            <a:r>
              <a:rPr lang="zh-TW" dirty="0" smtClean="0"/>
              <a:t> </a:t>
            </a:r>
            <a:r>
              <a:rPr lang="zh-TW" dirty="0"/>
              <a:t>WinServer有類似的Teaming</a:t>
            </a:r>
            <a:r>
              <a:rPr lang="zh-TW" dirty="0" smtClean="0"/>
              <a:t>技術</a:t>
            </a:r>
            <a:r>
              <a:rPr lang="zh-TW" altLang="en-US" dirty="0" smtClean="0"/>
              <a:t>，</a:t>
            </a:r>
            <a:r>
              <a:rPr lang="zh-TW" dirty="0" smtClean="0"/>
              <a:t> </a:t>
            </a:r>
            <a:r>
              <a:rPr lang="zh-TW" dirty="0"/>
              <a:t>但不像Linux本身是做在kernel</a:t>
            </a:r>
            <a:r>
              <a:rPr lang="zh-TW" dirty="0" smtClean="0"/>
              <a:t>層</a:t>
            </a:r>
            <a:r>
              <a:rPr lang="zh-TW" altLang="en-US" dirty="0" smtClean="0"/>
              <a:t>，</a:t>
            </a:r>
            <a:r>
              <a:rPr lang="zh-TW" dirty="0" smtClean="0"/>
              <a:t> </a:t>
            </a:r>
            <a:r>
              <a:rPr lang="zh-TW" dirty="0"/>
              <a:t>而是Driver</a:t>
            </a:r>
            <a:r>
              <a:rPr lang="zh-TW" dirty="0" smtClean="0"/>
              <a:t>層</a:t>
            </a:r>
            <a:r>
              <a:rPr lang="zh-TW" altLang="en-US" dirty="0" smtClean="0"/>
              <a:t>，</a:t>
            </a:r>
            <a:r>
              <a:rPr lang="zh-TW" dirty="0" smtClean="0"/>
              <a:t> </a:t>
            </a:r>
            <a:r>
              <a:rPr lang="zh-TW" dirty="0"/>
              <a:t>兩者架構不同.</a:t>
            </a:r>
          </a:p>
          <a:p>
            <a:pPr marL="457200" lvl="0" indent="-298450" rtl="0">
              <a:spcBef>
                <a:spcPts val="0"/>
              </a:spcBef>
              <a:spcAft>
                <a:spcPts val="0"/>
              </a:spcAft>
              <a:buSzPts val="1100"/>
              <a:buChar char="●"/>
            </a:pPr>
            <a:r>
              <a:rPr lang="zh-TW" dirty="0"/>
              <a:t>802.3ad的效率從預設的layer 2 MAC改成layer 2+3 (MAC + IP) 會比較高的負載</a:t>
            </a:r>
            <a:r>
              <a:rPr lang="zh-TW" dirty="0" smtClean="0"/>
              <a:t>平衡</a:t>
            </a:r>
            <a:r>
              <a:rPr lang="zh-TW" altLang="en-US" dirty="0" smtClean="0"/>
              <a:t>，</a:t>
            </a:r>
            <a:r>
              <a:rPr lang="zh-TW" dirty="0" smtClean="0"/>
              <a:t> </a:t>
            </a:r>
            <a:r>
              <a:rPr lang="zh-TW" dirty="0"/>
              <a:t>但相容性較低一些. </a:t>
            </a:r>
          </a:p>
          <a:p>
            <a:pPr marL="457200" lvl="0" indent="-298450" rtl="0">
              <a:spcBef>
                <a:spcPts val="0"/>
              </a:spcBef>
              <a:buSzPts val="1100"/>
              <a:buChar char="●"/>
            </a:pPr>
            <a:r>
              <a:rPr lang="zh-TW" dirty="0"/>
              <a:t>效率仍然</a:t>
            </a:r>
            <a:r>
              <a:rPr lang="zh-TW" dirty="0" smtClean="0"/>
              <a:t>有限</a:t>
            </a:r>
            <a:r>
              <a:rPr lang="zh-TW" altLang="en-US" dirty="0" smtClean="0"/>
              <a:t>，</a:t>
            </a:r>
            <a:r>
              <a:rPr lang="zh-TW" dirty="0" smtClean="0"/>
              <a:t> </a:t>
            </a:r>
            <a:r>
              <a:rPr lang="zh-TW" dirty="0"/>
              <a:t>最佳方案仍是提升到10Gb</a:t>
            </a:r>
            <a:r>
              <a:rPr lang="zh-TW" dirty="0" smtClean="0"/>
              <a:t>E</a:t>
            </a:r>
            <a:r>
              <a:rPr lang="zh-TW" altLang="en-US" dirty="0" smtClean="0"/>
              <a:t>，</a:t>
            </a:r>
            <a:r>
              <a:rPr lang="zh-TW" dirty="0" smtClean="0"/>
              <a:t> </a:t>
            </a:r>
            <a:r>
              <a:rPr lang="zh-TW" dirty="0"/>
              <a:t>甚至40GbE</a:t>
            </a: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298450" rtl="0">
              <a:spcBef>
                <a:spcPts val="0"/>
              </a:spcBef>
              <a:spcAft>
                <a:spcPts val="0"/>
              </a:spcAft>
              <a:buSzPts val="1100"/>
              <a:buChar char="●"/>
            </a:pPr>
            <a:r>
              <a:rPr lang="zh-TW" dirty="0"/>
              <a:t>PTT動畫一張一張</a:t>
            </a:r>
            <a:r>
              <a:rPr lang="zh-TW" dirty="0" smtClean="0"/>
              <a:t>上</a:t>
            </a:r>
            <a:r>
              <a:rPr lang="zh-TW" altLang="en-US" dirty="0" smtClean="0"/>
              <a:t>，</a:t>
            </a:r>
            <a:r>
              <a:rPr lang="zh-TW" dirty="0" smtClean="0"/>
              <a:t> </a:t>
            </a:r>
            <a:r>
              <a:rPr lang="zh-TW" dirty="0"/>
              <a:t>共四張.</a:t>
            </a:r>
          </a:p>
          <a:p>
            <a:pPr marL="457200" lvl="0" indent="-298450" rtl="0">
              <a:spcBef>
                <a:spcPts val="0"/>
              </a:spcBef>
              <a:buSzPts val="1100"/>
              <a:buChar char="●"/>
            </a:pPr>
            <a:r>
              <a:rPr lang="zh-TW" dirty="0"/>
              <a:t>(1) Switch設定 =&gt; (2) NVS開port trunking =&gt; (3)選擇接續交換器類型 =&gt; (4) 選擇trunking模式</a:t>
            </a:r>
          </a:p>
        </p:txBody>
      </p:sp>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pic>
        <p:nvPicPr>
          <p:cNvPr id="8" name="Picture 2" descr="D:\工作進行中\20170911直播母版16比9\母片\2017_Think Big母版16比9_C內頁.jpg"/>
          <p:cNvPicPr>
            <a:picLocks noChangeAspect="1" noChangeArrowheads="1"/>
          </p:cNvPicPr>
          <p:nvPr/>
        </p:nvPicPr>
        <p:blipFill>
          <a:blip r:embed="rId2"/>
          <a:stretch>
            <a:fillRect/>
          </a:stretch>
        </p:blipFill>
        <p:spPr bwMode="auto">
          <a:xfrm>
            <a:off x="-32" y="0"/>
            <a:ext cx="9144032" cy="5143518"/>
          </a:xfrm>
          <a:prstGeom prst="rect">
            <a:avLst/>
          </a:prstGeom>
          <a:noFill/>
        </p:spPr>
      </p:pic>
      <p:sp>
        <p:nvSpPr>
          <p:cNvPr id="10" name="Shape 10"/>
          <p:cNvSpPr txBox="1">
            <a:spLocks noGrp="1"/>
          </p:cNvSpPr>
          <p:nvPr>
            <p:ph type="ctrTitle"/>
          </p:nvPr>
        </p:nvSpPr>
        <p:spPr>
          <a:xfrm>
            <a:off x="311708" y="744575"/>
            <a:ext cx="8520599" cy="2052599"/>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4800" b="1" i="0" u="none" strike="noStrike" cap="none">
                <a:solidFill>
                  <a:schemeClr val="bg1"/>
                </a:solidFill>
                <a:latin typeface="微軟正黑體" pitchFamily="34" charset="-120"/>
                <a:ea typeface="微軟正黑體" pitchFamily="34" charset="-120"/>
                <a:cs typeface="Verdana"/>
                <a:sym typeface="Verdana"/>
              </a:defRPr>
            </a:lvl1pPr>
            <a:lvl2pPr lvl="1" indent="0" algn="ctr">
              <a:spcBef>
                <a:spcPts val="0"/>
              </a:spcBef>
              <a:buClr>
                <a:schemeClr val="dk1"/>
              </a:buClr>
              <a:buFont typeface="Arial"/>
              <a:buNone/>
              <a:defRPr sz="5200">
                <a:solidFill>
                  <a:schemeClr val="dk1"/>
                </a:solidFill>
              </a:defRPr>
            </a:lvl2pPr>
            <a:lvl3pPr lvl="2" indent="0" algn="ctr">
              <a:spcBef>
                <a:spcPts val="0"/>
              </a:spcBef>
              <a:buClr>
                <a:schemeClr val="dk1"/>
              </a:buClr>
              <a:buFont typeface="Arial"/>
              <a:buNone/>
              <a:defRPr sz="5200">
                <a:solidFill>
                  <a:schemeClr val="dk1"/>
                </a:solidFill>
              </a:defRPr>
            </a:lvl3pPr>
            <a:lvl4pPr lvl="3" indent="0" algn="ctr">
              <a:spcBef>
                <a:spcPts val="0"/>
              </a:spcBef>
              <a:buClr>
                <a:schemeClr val="dk1"/>
              </a:buClr>
              <a:buFont typeface="Arial"/>
              <a:buNone/>
              <a:defRPr sz="5200">
                <a:solidFill>
                  <a:schemeClr val="dk1"/>
                </a:solidFill>
              </a:defRPr>
            </a:lvl4pPr>
            <a:lvl5pPr lvl="4" indent="0" algn="ctr">
              <a:spcBef>
                <a:spcPts val="0"/>
              </a:spcBef>
              <a:buClr>
                <a:schemeClr val="dk1"/>
              </a:buClr>
              <a:buFont typeface="Arial"/>
              <a:buNone/>
              <a:defRPr sz="5200">
                <a:solidFill>
                  <a:schemeClr val="dk1"/>
                </a:solidFill>
              </a:defRPr>
            </a:lvl5pPr>
            <a:lvl6pPr lvl="5" indent="0" algn="ctr">
              <a:spcBef>
                <a:spcPts val="0"/>
              </a:spcBef>
              <a:buClr>
                <a:schemeClr val="dk1"/>
              </a:buClr>
              <a:buFont typeface="Arial"/>
              <a:buNone/>
              <a:defRPr sz="5200">
                <a:solidFill>
                  <a:schemeClr val="dk1"/>
                </a:solidFill>
              </a:defRPr>
            </a:lvl6pPr>
            <a:lvl7pPr lvl="6" indent="0" algn="ctr">
              <a:spcBef>
                <a:spcPts val="0"/>
              </a:spcBef>
              <a:buClr>
                <a:schemeClr val="dk1"/>
              </a:buClr>
              <a:buFont typeface="Arial"/>
              <a:buNone/>
              <a:defRPr sz="5200">
                <a:solidFill>
                  <a:schemeClr val="dk1"/>
                </a:solidFill>
              </a:defRPr>
            </a:lvl7pPr>
            <a:lvl8pPr lvl="7" indent="0" algn="ctr">
              <a:spcBef>
                <a:spcPts val="0"/>
              </a:spcBef>
              <a:buClr>
                <a:schemeClr val="dk1"/>
              </a:buClr>
              <a:buFont typeface="Arial"/>
              <a:buNone/>
              <a:defRPr sz="5200">
                <a:solidFill>
                  <a:schemeClr val="dk1"/>
                </a:solidFill>
              </a:defRPr>
            </a:lvl8pPr>
            <a:lvl9pPr lvl="8" indent="0" algn="ctr">
              <a:spcBef>
                <a:spcPts val="0"/>
              </a:spcBef>
              <a:buClr>
                <a:schemeClr val="dk1"/>
              </a:buClr>
              <a:buFont typeface="Arial"/>
              <a:buNone/>
              <a:defRPr sz="5200">
                <a:solidFill>
                  <a:schemeClr val="dk1"/>
                </a:solidFill>
              </a:defRPr>
            </a:lvl9pPr>
          </a:lstStyle>
          <a:p>
            <a:r>
              <a:rPr lang="zh-TW" altLang="en-US" dirty="0" smtClean="0"/>
              <a:t>按一下以編輯母片標題樣式</a:t>
            </a:r>
            <a:endParaRPr dirty="0"/>
          </a:p>
        </p:txBody>
      </p:sp>
      <p:sp>
        <p:nvSpPr>
          <p:cNvPr id="11" name="Shape 11"/>
          <p:cNvSpPr txBox="1">
            <a:spLocks noGrp="1"/>
          </p:cNvSpPr>
          <p:nvPr>
            <p:ph type="subTitle" idx="1"/>
          </p:nvPr>
        </p:nvSpPr>
        <p:spPr>
          <a:xfrm>
            <a:off x="311700" y="2834125"/>
            <a:ext cx="8520599" cy="7926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Font typeface="Verdana"/>
              <a:buNone/>
              <a:defRPr sz="2400" b="0" i="0" u="none" strike="noStrike" cap="none">
                <a:solidFill>
                  <a:schemeClr val="bg1"/>
                </a:solidFill>
                <a:latin typeface="微軟正黑體" pitchFamily="34" charset="-120"/>
                <a:ea typeface="微軟正黑體" pitchFamily="34" charset="-120"/>
                <a:cs typeface="Verdana"/>
                <a:sym typeface="Verdana"/>
              </a:defRPr>
            </a:lvl1pPr>
            <a:lvl2pPr marL="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r>
              <a:rPr lang="zh-TW" altLang="en-US" dirty="0" smtClean="0"/>
              <a:t>按一下以編輯母片副標題樣式</a:t>
            </a:r>
            <a:endParaRPr dirty="0"/>
          </a:p>
        </p:txBody>
      </p:sp>
      <p:sp>
        <p:nvSpPr>
          <p:cNvPr id="12" name="Shape 12"/>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zh-TW" sz="1400" b="0" i="0" u="none" strike="noStrike" cap="none" smtClean="0">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ts val="35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dirty="0" smtClean="0"/>
              <a:t>按一下以編輯母片標題樣式</a:t>
            </a:r>
            <a:endParaRPr dirty="0"/>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0"/>
              </a:spcAft>
              <a:buClr>
                <a:schemeClr val="dk2"/>
              </a:buClr>
              <a:buSzPct val="100000"/>
              <a:buFont typeface="Arial"/>
              <a:buChar char="•"/>
              <a:defRPr sz="1800" b="1" i="0" u="none" strike="noStrike" cap="none">
                <a:solidFill>
                  <a:srgbClr val="002060"/>
                </a:solidFill>
                <a:latin typeface="微軟正黑體" pitchFamily="34" charset="-120"/>
                <a:ea typeface="微軟正黑體" pitchFamily="34" charset="-120"/>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lvl="0"/>
            <a:r>
              <a:rPr lang="zh-TW" altLang="en-US" dirty="0" smtClean="0"/>
              <a:t>按一下以編輯母片文字樣式</a:t>
            </a: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15875" algn="r" rtl="0">
              <a:lnSpc>
                <a:spcPct val="100000"/>
              </a:lnSpc>
              <a:spcBef>
                <a:spcPts val="0"/>
              </a:spcBef>
              <a:spcAft>
                <a:spcPts val="0"/>
              </a:spcAft>
              <a:buClr>
                <a:schemeClr val="dk2"/>
              </a:buClr>
              <a:buSzPts val="250"/>
              <a:buFont typeface="Arial"/>
              <a:buNone/>
            </a:pPr>
            <a:fld id="{00000000-1234-1234-1234-123412341234}" type="slidenum">
              <a:rPr lang="zh-TW" sz="1000" b="0" i="0" u="none" strike="noStrike" cap="none" smtClean="0">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ts val="250"/>
                <a:buFont typeface="Arial"/>
                <a:buNone/>
              </a:pPr>
              <a:t>‹#›</a:t>
            </a:fld>
            <a:endParaRPr lang="zh-TW" sz="1000" b="0" i="0" u="none" strike="noStrike" cap="none">
              <a:solidFill>
                <a:schemeClr val="dk2"/>
              </a:solidFill>
              <a:latin typeface="Arial"/>
              <a:ea typeface="Arial"/>
              <a:cs typeface="Arial"/>
              <a:sym typeface="Arial"/>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6"/>
        <p:cNvGrpSpPr/>
        <p:nvPr/>
      </p:nvGrpSpPr>
      <p:grpSpPr>
        <a:xfrm>
          <a:off x="0" y="0"/>
          <a:ext cx="0" cy="0"/>
          <a:chOff x="0" y="0"/>
          <a:chExt cx="0" cy="0"/>
        </a:xfrm>
      </p:grpSpPr>
      <p:sp>
        <p:nvSpPr>
          <p:cNvPr id="27" name="Shape 27"/>
          <p:cNvSpPr/>
          <p:nvPr/>
        </p:nvSpPr>
        <p:spPr>
          <a:xfrm>
            <a:off x="4572000" y="-125"/>
            <a:ext cx="4572000" cy="5143499"/>
          </a:xfrm>
          <a:prstGeom prst="rect">
            <a:avLst/>
          </a:prstGeom>
          <a:solidFill>
            <a:schemeClr val="lt2"/>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 name="Shape 28"/>
          <p:cNvSpPr txBox="1">
            <a:spLocks noGrp="1"/>
          </p:cNvSpPr>
          <p:nvPr>
            <p:ph type="title"/>
          </p:nvPr>
        </p:nvSpPr>
        <p:spPr>
          <a:xfrm>
            <a:off x="265500" y="1233175"/>
            <a:ext cx="4045198"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4200" b="1" i="0" u="none" strike="noStrike" cap="none">
                <a:solidFill>
                  <a:schemeClr val="dk1"/>
                </a:solidFill>
                <a:latin typeface="Verdana"/>
                <a:ea typeface="Verdana"/>
                <a:cs typeface="Verdana"/>
                <a:sym typeface="Verdana"/>
              </a:defRPr>
            </a:lvl1pPr>
            <a:lvl2pPr lvl="1" indent="0" algn="ctr">
              <a:spcBef>
                <a:spcPts val="0"/>
              </a:spcBef>
              <a:buClr>
                <a:schemeClr val="dk1"/>
              </a:buClr>
              <a:buFont typeface="Arial"/>
              <a:buNone/>
              <a:defRPr sz="4200">
                <a:solidFill>
                  <a:schemeClr val="dk1"/>
                </a:solidFill>
              </a:defRPr>
            </a:lvl2pPr>
            <a:lvl3pPr lvl="2" indent="0" algn="ctr">
              <a:spcBef>
                <a:spcPts val="0"/>
              </a:spcBef>
              <a:buClr>
                <a:schemeClr val="dk1"/>
              </a:buClr>
              <a:buFont typeface="Arial"/>
              <a:buNone/>
              <a:defRPr sz="4200">
                <a:solidFill>
                  <a:schemeClr val="dk1"/>
                </a:solidFill>
              </a:defRPr>
            </a:lvl3pPr>
            <a:lvl4pPr lvl="3" indent="0" algn="ctr">
              <a:spcBef>
                <a:spcPts val="0"/>
              </a:spcBef>
              <a:buClr>
                <a:schemeClr val="dk1"/>
              </a:buClr>
              <a:buFont typeface="Arial"/>
              <a:buNone/>
              <a:defRPr sz="4200">
                <a:solidFill>
                  <a:schemeClr val="dk1"/>
                </a:solidFill>
              </a:defRPr>
            </a:lvl4pPr>
            <a:lvl5pPr lvl="4" indent="0" algn="ctr">
              <a:spcBef>
                <a:spcPts val="0"/>
              </a:spcBef>
              <a:buClr>
                <a:schemeClr val="dk1"/>
              </a:buClr>
              <a:buFont typeface="Arial"/>
              <a:buNone/>
              <a:defRPr sz="4200">
                <a:solidFill>
                  <a:schemeClr val="dk1"/>
                </a:solidFill>
              </a:defRPr>
            </a:lvl5pPr>
            <a:lvl6pPr lvl="5" indent="0" algn="ctr">
              <a:spcBef>
                <a:spcPts val="0"/>
              </a:spcBef>
              <a:buClr>
                <a:schemeClr val="dk1"/>
              </a:buClr>
              <a:buFont typeface="Arial"/>
              <a:buNone/>
              <a:defRPr sz="4200">
                <a:solidFill>
                  <a:schemeClr val="dk1"/>
                </a:solidFill>
              </a:defRPr>
            </a:lvl6pPr>
            <a:lvl7pPr lvl="6" indent="0" algn="ctr">
              <a:spcBef>
                <a:spcPts val="0"/>
              </a:spcBef>
              <a:buClr>
                <a:schemeClr val="dk1"/>
              </a:buClr>
              <a:buFont typeface="Arial"/>
              <a:buNone/>
              <a:defRPr sz="4200">
                <a:solidFill>
                  <a:schemeClr val="dk1"/>
                </a:solidFill>
              </a:defRPr>
            </a:lvl7pPr>
            <a:lvl8pPr lvl="7" indent="0" algn="ctr">
              <a:spcBef>
                <a:spcPts val="0"/>
              </a:spcBef>
              <a:buClr>
                <a:schemeClr val="dk1"/>
              </a:buClr>
              <a:buFont typeface="Arial"/>
              <a:buNone/>
              <a:defRPr sz="4200">
                <a:solidFill>
                  <a:schemeClr val="dk1"/>
                </a:solidFill>
              </a:defRPr>
            </a:lvl8pPr>
            <a:lvl9pPr lvl="8" indent="0" algn="ctr">
              <a:spcBef>
                <a:spcPts val="0"/>
              </a:spcBef>
              <a:buClr>
                <a:schemeClr val="dk1"/>
              </a:buClr>
              <a:buFont typeface="Arial"/>
              <a:buNone/>
              <a:defRPr sz="4200">
                <a:solidFill>
                  <a:schemeClr val="dk1"/>
                </a:solidFill>
              </a:defRPr>
            </a:lvl9pPr>
          </a:lstStyle>
          <a:p>
            <a:r>
              <a:rPr lang="zh-TW" altLang="en-US" smtClean="0"/>
              <a:t>按一下以編輯母片標題樣式</a:t>
            </a:r>
            <a:endParaRPr/>
          </a:p>
        </p:txBody>
      </p:sp>
      <p:sp>
        <p:nvSpPr>
          <p:cNvPr id="29" name="Shape 29"/>
          <p:cNvSpPr txBox="1">
            <a:spLocks noGrp="1"/>
          </p:cNvSpPr>
          <p:nvPr>
            <p:ph type="subTitle" idx="1"/>
          </p:nvPr>
        </p:nvSpPr>
        <p:spPr>
          <a:xfrm>
            <a:off x="265500" y="2803075"/>
            <a:ext cx="4045198"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Font typeface="Verdana"/>
              <a:buNone/>
              <a:defRPr sz="2100" b="0" i="0" u="none" strike="noStrike" cap="none">
                <a:solidFill>
                  <a:schemeClr val="dk2"/>
                </a:solidFill>
                <a:latin typeface="Verdana"/>
                <a:ea typeface="Verdana"/>
                <a:cs typeface="Verdana"/>
                <a:sym typeface="Verdana"/>
              </a:defRPr>
            </a:lvl1pPr>
            <a:lvl2pPr marL="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r>
              <a:rPr lang="zh-TW" altLang="en-US" smtClean="0"/>
              <a:t>按一下以編輯母片副標題樣式</a:t>
            </a:r>
            <a:endParaRPr/>
          </a:p>
        </p:txBody>
      </p:sp>
      <p:sp>
        <p:nvSpPr>
          <p:cNvPr id="30" name="Shape 30"/>
          <p:cNvSpPr txBox="1">
            <a:spLocks noGrp="1"/>
          </p:cNvSpPr>
          <p:nvPr>
            <p:ph type="body" idx="2"/>
          </p:nvPr>
        </p:nvSpPr>
        <p:spPr>
          <a:xfrm>
            <a:off x="4939500" y="724075"/>
            <a:ext cx="3837000" cy="3695099"/>
          </a:xfrm>
          <a:prstGeom prst="rect">
            <a:avLst/>
          </a:prstGeom>
          <a:noFill/>
          <a:ln>
            <a:noFill/>
          </a:ln>
        </p:spPr>
        <p:txBody>
          <a:bodyPr wrap="square" lIns="91425" tIns="91425" rIns="91425" bIns="91425" anchor="ctr" anchorCtr="0"/>
          <a:lstStyle>
            <a:lvl1pPr marL="114300" marR="0" lvl="0" indent="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lvl="0"/>
            <a:r>
              <a:rPr lang="zh-TW" altLang="en-US" smtClean="0"/>
              <a:t>按一下以編輯母片文字樣式</a:t>
            </a:r>
          </a:p>
        </p:txBody>
      </p:sp>
      <p:sp>
        <p:nvSpPr>
          <p:cNvPr id="31" name="Shape 31"/>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zh-TW" sz="1400" b="0" i="0" u="none" strike="noStrike" cap="none" smtClean="0">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ts val="35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aption">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Verdana"/>
              <a:buNone/>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lvl="0"/>
            <a:r>
              <a:rPr lang="zh-TW" altLang="en-US" smtClean="0"/>
              <a:t>按一下以編輯母片文字樣式</a:t>
            </a:r>
          </a:p>
        </p:txBody>
      </p:sp>
      <p:sp>
        <p:nvSpPr>
          <p:cNvPr id="32" name="Shape 32"/>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zh-TW" sz="1400" b="0" i="0" u="none" strike="noStrike" cap="none" smtClean="0">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ts val="35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Shape 33"/>
        <p:cNvGrpSpPr/>
        <p:nvPr/>
      </p:nvGrpSpPr>
      <p:grpSpPr>
        <a:xfrm>
          <a:off x="0" y="0"/>
          <a:ext cx="0" cy="0"/>
          <a:chOff x="0" y="0"/>
          <a:chExt cx="0" cy="0"/>
        </a:xfrm>
      </p:grpSpPr>
      <p:sp>
        <p:nvSpPr>
          <p:cNvPr id="34" name="Shape 34"/>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15875" algn="r" rtl="0">
              <a:lnSpc>
                <a:spcPct val="100000"/>
              </a:lnSpc>
              <a:spcBef>
                <a:spcPts val="0"/>
              </a:spcBef>
              <a:spcAft>
                <a:spcPts val="0"/>
              </a:spcAft>
              <a:buClr>
                <a:schemeClr val="dk2"/>
              </a:buClr>
              <a:buSzPts val="250"/>
              <a:buFont typeface="Arial"/>
              <a:buNone/>
            </a:pPr>
            <a:fld id="{00000000-1234-1234-1234-123412341234}" type="slidenum">
              <a:rPr lang="zh-TW" sz="1000" b="0" i="0" u="none" strike="noStrike" cap="none" smtClean="0">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ts val="250"/>
                <a:buFont typeface="Arial"/>
                <a:buNone/>
              </a:pPr>
              <a:t>‹#›</a:t>
            </a:fld>
            <a:endParaRPr lang="zh-TW" sz="1000" b="0" i="0" u="none" strike="noStrike" cap="none">
              <a:solidFill>
                <a:schemeClr val="dk2"/>
              </a:solidFill>
              <a:latin typeface="Arial"/>
              <a:ea typeface="Arial"/>
              <a:cs typeface="Arial"/>
              <a:sym typeface="Arial"/>
            </a:endParaRPr>
          </a:p>
        </p:txBody>
      </p:sp>
      <p:pic>
        <p:nvPicPr>
          <p:cNvPr id="3" name="Picture 2" descr="D:\工作進行中\20170911直播母版16比9\母片\2017_Think Big母版16比9_C內頁.jpg"/>
          <p:cNvPicPr>
            <a:picLocks noChangeAspect="1" noChangeArrowheads="1"/>
          </p:cNvPicPr>
          <p:nvPr/>
        </p:nvPicPr>
        <p:blipFill>
          <a:blip r:embed="rId2"/>
          <a:stretch>
            <a:fillRect/>
          </a:stretch>
        </p:blipFill>
        <p:spPr bwMode="auto">
          <a:xfrm>
            <a:off x="0" y="-18"/>
            <a:ext cx="9144000" cy="5143518"/>
          </a:xfrm>
          <a:prstGeom prst="rect">
            <a:avLst/>
          </a:prstGeom>
          <a:noFill/>
        </p:spPr>
      </p:pic>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2_Title and body">
    <p:spTree>
      <p:nvGrpSpPr>
        <p:cNvPr id="1" name="Shape 13"/>
        <p:cNvGrpSpPr/>
        <p:nvPr/>
      </p:nvGrpSpPr>
      <p:grpSpPr>
        <a:xfrm>
          <a:off x="0" y="0"/>
          <a:ext cx="0" cy="0"/>
          <a:chOff x="0" y="0"/>
          <a:chExt cx="0" cy="0"/>
        </a:xfrm>
      </p:grpSpPr>
      <p:pic>
        <p:nvPicPr>
          <p:cNvPr id="3074" name="Picture 2" descr="C:\Users\Han Tsai\Desktop\TVS-x73e_直播\BG_3.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14" name="Shape 14"/>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mtClean="0"/>
              <a:t>按一下以編輯母片標題樣式</a:t>
            </a:r>
            <a:endParaRPr dirty="0"/>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pPr lvl="0"/>
            <a:r>
              <a:rPr lang="zh-TW" altLang="en-US" smtClean="0"/>
              <a:t>按一下以編輯母片文字樣式</a:t>
            </a: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15875" algn="r" rtl="0">
              <a:lnSpc>
                <a:spcPct val="100000"/>
              </a:lnSpc>
              <a:spcBef>
                <a:spcPts val="0"/>
              </a:spcBef>
              <a:spcAft>
                <a:spcPts val="0"/>
              </a:spcAft>
              <a:buClr>
                <a:schemeClr val="dk2"/>
              </a:buClr>
              <a:buSzPts val="250"/>
              <a:buFont typeface="Arial"/>
              <a:buNone/>
            </a:pPr>
            <a:fld id="{00000000-1234-1234-1234-123412341234}" type="slidenum">
              <a:rPr lang="zh-TW" sz="1000" b="0" i="0" u="none" strike="noStrike" cap="none" smtClean="0">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ts val="250"/>
                <a:buFont typeface="Arial"/>
                <a:buNone/>
              </a:pPr>
              <a:t>‹#›</a:t>
            </a:fld>
            <a:endParaRPr lang="zh-TW" sz="1000" b="0" i="0" u="none" strike="noStrike" cap="none">
              <a:solidFill>
                <a:schemeClr val="dk2"/>
              </a:solidFill>
              <a:latin typeface="Arial"/>
              <a:ea typeface="Arial"/>
              <a:cs typeface="Arial"/>
              <a:sym typeface="Aria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15"/>
        <p:cNvGrpSpPr/>
        <p:nvPr/>
      </p:nvGrpSpPr>
      <p:grpSpPr>
        <a:xfrm>
          <a:off x="0" y="0"/>
          <a:ext cx="0" cy="0"/>
          <a:chOff x="0" y="0"/>
          <a:chExt cx="0" cy="0"/>
        </a:xfrm>
      </p:grpSpPr>
      <p:sp>
        <p:nvSpPr>
          <p:cNvPr id="116" name="Shape 116"/>
          <p:cNvSpPr txBox="1">
            <a:spLocks noGrp="1"/>
          </p:cNvSpPr>
          <p:nvPr>
            <p:ph type="sldNum" idx="12"/>
          </p:nvPr>
        </p:nvSpPr>
        <p:spPr>
          <a:xfrm>
            <a:off x="8472457" y="4669899"/>
            <a:ext cx="393300" cy="380100"/>
          </a:xfrm>
          <a:prstGeom prst="rect">
            <a:avLst/>
          </a:prstGeom>
          <a:noFill/>
          <a:ln>
            <a:noFill/>
          </a:ln>
        </p:spPr>
        <p:txBody>
          <a:bodyPr wrap="square" lIns="91400" tIns="91400" rIns="91400" bIns="91400" anchor="ctr" anchorCtr="0">
            <a:noAutofit/>
          </a:bodyPr>
          <a:lstStyle/>
          <a:p>
            <a:pPr marL="0" marR="0" lvl="0" indent="-15875" algn="r" rtl="0">
              <a:lnSpc>
                <a:spcPct val="100000"/>
              </a:lnSpc>
              <a:spcBef>
                <a:spcPts val="0"/>
              </a:spcBef>
              <a:spcAft>
                <a:spcPts val="0"/>
              </a:spcAft>
              <a:buClr>
                <a:schemeClr val="dk2"/>
              </a:buClr>
              <a:buSzPts val="250"/>
              <a:buFont typeface="Arial"/>
              <a:buNone/>
            </a:pPr>
            <a:fld id="{00000000-1234-1234-1234-123412341234}" type="slidenum">
              <a:rPr lang="zh-TW" sz="1000" b="0" i="0" u="none" strike="noStrike" cap="none" smtClean="0">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ts val="250"/>
                <a:buFont typeface="Arial"/>
                <a:buNone/>
              </a:pPr>
              <a:t>‹#›</a:t>
            </a:fld>
            <a:endParaRPr lang="zh-TW" sz="1000" b="0" i="0" u="none" strike="noStrike" cap="none">
              <a:solidFill>
                <a:schemeClr val="dk2"/>
              </a:solidFill>
              <a:latin typeface="Arial"/>
              <a:ea typeface="Arial"/>
              <a:cs typeface="Arial"/>
              <a:sym typeface="Arial"/>
            </a:endParaRPr>
          </a:p>
        </p:txBody>
      </p:sp>
      <p:sp>
        <p:nvSpPr>
          <p:cNvPr id="117" name="Shape 117"/>
          <p:cNvSpPr txBox="1">
            <a:spLocks noGrp="1"/>
          </p:cNvSpPr>
          <p:nvPr>
            <p:ph type="title"/>
          </p:nvPr>
        </p:nvSpPr>
        <p:spPr>
          <a:xfrm>
            <a:off x="797300" y="1315600"/>
            <a:ext cx="7405500" cy="928800"/>
          </a:xfrm>
          <a:prstGeom prst="rect">
            <a:avLst/>
          </a:prstGeom>
          <a:noFill/>
          <a:ln>
            <a:noFill/>
          </a:ln>
        </p:spPr>
        <p:txBody>
          <a:bodyPr wrap="square" lIns="91425" tIns="91425" rIns="91425" bIns="91425" anchor="ctr" anchorCtr="0"/>
          <a:lstStyle>
            <a:lvl1pPr marL="0" marR="0" lvl="0" indent="0" rtl="0">
              <a:spcBef>
                <a:spcPts val="0"/>
              </a:spcBef>
              <a:buClr>
                <a:srgbClr val="002060"/>
              </a:buClr>
              <a:buSzPct val="100000"/>
              <a:buNone/>
              <a:defRPr sz="3600" i="0" u="none" strike="noStrike" cap="none">
                <a:solidFill>
                  <a:srgbClr val="002060"/>
                </a:solidFill>
              </a:defRPr>
            </a:lvl1pPr>
            <a:lvl2pPr lvl="1"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2pPr>
            <a:lvl3pPr lvl="2"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3pPr>
            <a:lvl4pPr lvl="3"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4pPr>
            <a:lvl5pPr lvl="4"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5pPr>
            <a:lvl6pPr lvl="5"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6pPr>
            <a:lvl7pPr lvl="6"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7pPr>
            <a:lvl8pPr lvl="7"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8pPr>
            <a:lvl9pPr lvl="8" indent="0" rtl="0">
              <a:spcBef>
                <a:spcPts val="0"/>
              </a:spcBef>
              <a:buClr>
                <a:schemeClr val="lt1"/>
              </a:buClr>
              <a:buSzPct val="100000"/>
              <a:buFont typeface="Microsoft JhengHei"/>
              <a:buNone/>
              <a:defRPr sz="1800" b="1">
                <a:solidFill>
                  <a:schemeClr val="lt1"/>
                </a:solidFill>
                <a:latin typeface="Microsoft JhengHei"/>
                <a:ea typeface="Microsoft JhengHei"/>
                <a:cs typeface="Microsoft JhengHei"/>
                <a:sym typeface="Microsoft JhengHei"/>
              </a:defRPr>
            </a:lvl9pPr>
          </a:lstStyle>
          <a:p>
            <a:r>
              <a:rPr lang="zh-TW" altLang="en-US" smtClean="0"/>
              <a:t>按一下以編輯母片標題樣式</a:t>
            </a:r>
            <a:endParaRPr dirty="0"/>
          </a:p>
        </p:txBody>
      </p:sp>
      <p:sp>
        <p:nvSpPr>
          <p:cNvPr id="118" name="Shape 118"/>
          <p:cNvSpPr txBox="1">
            <a:spLocks noGrp="1"/>
          </p:cNvSpPr>
          <p:nvPr>
            <p:ph type="subTitle" idx="1"/>
          </p:nvPr>
        </p:nvSpPr>
        <p:spPr>
          <a:xfrm>
            <a:off x="797300" y="2286000"/>
            <a:ext cx="7405500" cy="1857300"/>
          </a:xfrm>
          <a:prstGeom prst="rect">
            <a:avLst/>
          </a:prstGeom>
          <a:noFill/>
          <a:ln>
            <a:noFill/>
          </a:ln>
        </p:spPr>
        <p:txBody>
          <a:bodyPr wrap="square" lIns="91425" tIns="91425" rIns="91425" bIns="91425" anchor="ctr" anchorCtr="0"/>
          <a:lstStyle>
            <a:lvl1pPr marL="342900" marR="0" lvl="0" indent="-342900" algn="ctr" rtl="0">
              <a:spcBef>
                <a:spcPts val="0"/>
              </a:spcBef>
              <a:buClr>
                <a:srgbClr val="002060"/>
              </a:buClr>
              <a:buSzPct val="100000"/>
              <a:buNone/>
              <a:defRPr sz="2400" i="0" u="none" strike="noStrike" cap="none">
                <a:solidFill>
                  <a:srgbClr val="002060"/>
                </a:solidFill>
              </a:defRPr>
            </a:lvl1pPr>
            <a:lvl2pPr marL="742950" marR="0" lvl="1" indent="-285750" algn="ctr" rtl="0">
              <a:spcBef>
                <a:spcPts val="0"/>
              </a:spcBef>
              <a:buClr>
                <a:schemeClr val="lt1"/>
              </a:buClr>
              <a:buSzPct val="100000"/>
              <a:buNone/>
              <a:defRPr sz="2000" i="0" u="none" strike="noStrike" cap="none">
                <a:solidFill>
                  <a:schemeClr val="lt1"/>
                </a:solidFill>
              </a:defRPr>
            </a:lvl2pPr>
            <a:lvl3pPr marL="1143000" marR="0" lvl="2" indent="-228600" algn="ctr" rtl="0">
              <a:spcBef>
                <a:spcPts val="0"/>
              </a:spcBef>
              <a:buClr>
                <a:schemeClr val="lt1"/>
              </a:buClr>
              <a:buSzPct val="100000"/>
              <a:buNone/>
              <a:defRPr sz="2000" i="0" u="none" strike="noStrike" cap="none">
                <a:solidFill>
                  <a:schemeClr val="lt1"/>
                </a:solidFill>
              </a:defRPr>
            </a:lvl3pPr>
            <a:lvl4pPr marL="1600200" marR="0" lvl="3" indent="-228600" algn="ctr" rtl="0">
              <a:spcBef>
                <a:spcPts val="0"/>
              </a:spcBef>
              <a:buClr>
                <a:schemeClr val="lt1"/>
              </a:buClr>
              <a:buSzPct val="100000"/>
              <a:buNone/>
              <a:defRPr sz="1800" i="0" u="none" strike="noStrike" cap="none">
                <a:solidFill>
                  <a:schemeClr val="lt1"/>
                </a:solidFill>
              </a:defRPr>
            </a:lvl4pPr>
            <a:lvl5pPr marL="2057400" marR="0" lvl="4" indent="-228600" algn="ctr" rtl="0">
              <a:spcBef>
                <a:spcPts val="0"/>
              </a:spcBef>
              <a:buClr>
                <a:schemeClr val="lt1"/>
              </a:buClr>
              <a:buSzPct val="100000"/>
              <a:buNone/>
              <a:defRPr sz="1600" i="0" u="none" strike="noStrike" cap="none">
                <a:solidFill>
                  <a:schemeClr val="lt1"/>
                </a:solidFill>
              </a:defRPr>
            </a:lvl5pPr>
            <a:lvl6pPr marL="2514600" marR="0" lvl="5" indent="-228600" algn="ctr" rtl="0">
              <a:spcBef>
                <a:spcPts val="0"/>
              </a:spcBef>
              <a:buClr>
                <a:schemeClr val="lt1"/>
              </a:buClr>
              <a:buSzPct val="100000"/>
              <a:buNone/>
              <a:defRPr sz="2000" i="0" u="none" strike="noStrike" cap="none">
                <a:solidFill>
                  <a:schemeClr val="lt1"/>
                </a:solidFill>
              </a:defRPr>
            </a:lvl6pPr>
            <a:lvl7pPr marL="2971800" marR="0" lvl="6" indent="-228600" algn="ctr" rtl="0">
              <a:spcBef>
                <a:spcPts val="0"/>
              </a:spcBef>
              <a:buClr>
                <a:schemeClr val="lt1"/>
              </a:buClr>
              <a:buSzPct val="100000"/>
              <a:buNone/>
              <a:defRPr sz="2000" i="0" u="none" strike="noStrike" cap="none">
                <a:solidFill>
                  <a:schemeClr val="lt1"/>
                </a:solidFill>
              </a:defRPr>
            </a:lvl7pPr>
            <a:lvl8pPr marL="3429000" marR="0" lvl="7" indent="-228600" algn="ctr" rtl="0">
              <a:spcBef>
                <a:spcPts val="0"/>
              </a:spcBef>
              <a:buClr>
                <a:schemeClr val="lt1"/>
              </a:buClr>
              <a:buSzPct val="100000"/>
              <a:buNone/>
              <a:defRPr sz="2000" i="0" u="none" strike="noStrike" cap="none">
                <a:solidFill>
                  <a:schemeClr val="lt1"/>
                </a:solidFill>
              </a:defRPr>
            </a:lvl8pPr>
            <a:lvl9pPr marL="3886200" marR="0" lvl="8" indent="-228600" algn="ctr" rtl="0">
              <a:spcBef>
                <a:spcPts val="0"/>
              </a:spcBef>
              <a:buClr>
                <a:schemeClr val="lt1"/>
              </a:buClr>
              <a:buSzPct val="100000"/>
              <a:buNone/>
              <a:defRPr sz="2000" i="0" u="none" strike="noStrike" cap="none">
                <a:solidFill>
                  <a:schemeClr val="lt1"/>
                </a:solidFill>
              </a:defRPr>
            </a:lvl9pPr>
          </a:lstStyle>
          <a:p>
            <a:r>
              <a:rPr lang="zh-TW" altLang="en-US" smtClean="0"/>
              <a:t>按一下以編輯母片副標題樣式</a:t>
            </a:r>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pic>
        <p:nvPicPr>
          <p:cNvPr id="5" name="Picture 2" descr="D:\工作進行中\20170911直播母版16比9\母片\2017_Think Big母版16比9_C內頁.jpg"/>
          <p:cNvPicPr>
            <a:picLocks noChangeAspect="1" noChangeArrowheads="1"/>
          </p:cNvPicPr>
          <p:nvPr/>
        </p:nvPicPr>
        <p:blipFill>
          <a:blip r:embed="rId9"/>
          <a:stretch>
            <a:fillRect/>
          </a:stretch>
        </p:blipFill>
        <p:spPr bwMode="auto">
          <a:xfrm>
            <a:off x="-32" y="-18"/>
            <a:ext cx="9144032" cy="5138086"/>
          </a:xfrm>
          <a:prstGeom prst="rect">
            <a:avLst/>
          </a:prstGeom>
          <a:noFill/>
        </p:spPr>
      </p:pic>
      <p:sp>
        <p:nvSpPr>
          <p:cNvPr id="6" name="Shape 6"/>
          <p:cNvSpPr txBox="1">
            <a:spLocks noGrp="1"/>
          </p:cNvSpPr>
          <p:nvPr>
            <p:ph type="title"/>
          </p:nvPr>
        </p:nvSpPr>
        <p:spPr>
          <a:xfrm>
            <a:off x="214282" y="357170"/>
            <a:ext cx="8786873" cy="71437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8715403" y="4857766"/>
            <a:ext cx="428595" cy="285734"/>
          </a:xfrm>
          <a:prstGeom prst="rect">
            <a:avLst/>
          </a:prstGeom>
          <a:noFill/>
          <a:ln>
            <a:noFill/>
          </a:ln>
        </p:spPr>
        <p:txBody>
          <a:bodyPr wrap="square" lIns="91425" tIns="91425" rIns="91425" bIns="91425" anchor="ctr" anchorCtr="0">
            <a:noAutofit/>
          </a:bodyPr>
          <a:lstStyle/>
          <a:p>
            <a:pPr marL="0" marR="0" lvl="0" indent="-15875" algn="r" rtl="0">
              <a:lnSpc>
                <a:spcPct val="100000"/>
              </a:lnSpc>
              <a:spcBef>
                <a:spcPts val="0"/>
              </a:spcBef>
              <a:spcAft>
                <a:spcPts val="0"/>
              </a:spcAft>
              <a:buClr>
                <a:schemeClr val="dk2"/>
              </a:buClr>
              <a:buSzPts val="250"/>
              <a:buFont typeface="Arial"/>
              <a:buNone/>
            </a:pPr>
            <a:fld id="{00000000-1234-1234-1234-123412341234}" type="slidenum">
              <a:rPr lang="zh-TW" sz="1000" b="0" i="0" u="none" strike="noStrike" cap="none" smtClean="0">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ts val="250"/>
                <a:buFont typeface="Arial"/>
                <a:buNone/>
              </a:pPr>
              <a:t>‹#›</a:t>
            </a:fld>
            <a:endParaRPr lang="zh-TW"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chemeClr val="bg1"/>
          </a:solidFill>
          <a:latin typeface="微軟正黑體" pitchFamily="34" charset="-120"/>
          <a:ea typeface="微軟正黑體" pitchFamily="34" charset="-120"/>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微軟正黑體" pitchFamily="34" charset="-120"/>
          <a:ea typeface="微軟正黑體" pitchFamily="34" charset="-120"/>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0.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0.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6" name="副標題 5"/>
          <p:cNvSpPr>
            <a:spLocks noGrp="1"/>
          </p:cNvSpPr>
          <p:nvPr>
            <p:ph type="subTitle" idx="1"/>
          </p:nvPr>
        </p:nvSpPr>
        <p:spPr>
          <a:xfrm>
            <a:off x="311700" y="3077124"/>
            <a:ext cx="8520599" cy="792600"/>
          </a:xfrm>
        </p:spPr>
        <p:txBody>
          <a:bodyPr/>
          <a:lstStyle/>
          <a:p>
            <a:r>
              <a:rPr lang="en-US" altLang="zh-TW" sz="2200" b="1" dirty="0">
                <a:latin typeface="+mj-lt"/>
              </a:rPr>
              <a:t>Experience high speed transmission &amp; performance, </a:t>
            </a:r>
          </a:p>
          <a:p>
            <a:r>
              <a:rPr lang="en-US" altLang="zh-TW" sz="2200" b="1" dirty="0">
                <a:latin typeface="+mj-lt"/>
              </a:rPr>
              <a:t>and virtual network infrastructure</a:t>
            </a:r>
            <a:endParaRPr lang="en-US" altLang="zh-TW" sz="2200" dirty="0">
              <a:latin typeface="+mj-lt"/>
            </a:endParaRPr>
          </a:p>
        </p:txBody>
      </p:sp>
      <p:sp>
        <p:nvSpPr>
          <p:cNvPr id="5" name="標題 4"/>
          <p:cNvSpPr>
            <a:spLocks noGrp="1"/>
          </p:cNvSpPr>
          <p:nvPr>
            <p:ph type="ctrTitle"/>
          </p:nvPr>
        </p:nvSpPr>
        <p:spPr>
          <a:xfrm>
            <a:off x="311708" y="987574"/>
            <a:ext cx="8520599" cy="2052599"/>
          </a:xfrm>
        </p:spPr>
        <p:txBody>
          <a:bodyPr/>
          <a:lstStyle/>
          <a:p>
            <a:r>
              <a:rPr lang="en-US" altLang="zh-TW" sz="4400" spc="-150" dirty="0" smtClean="0">
                <a:latin typeface="+mj-lt"/>
              </a:rPr>
              <a:t>QNAP</a:t>
            </a:r>
            <a:br>
              <a:rPr lang="en-US" altLang="zh-TW" sz="4400" spc="-150" dirty="0" smtClean="0">
                <a:latin typeface="+mj-lt"/>
              </a:rPr>
            </a:br>
            <a:r>
              <a:rPr lang="en-US" altLang="zh-TW" sz="4400" spc="-150" dirty="0"/>
              <a:t>Network &amp; Virtual Switch</a:t>
            </a:r>
            <a:endParaRPr lang="zh-TW" altLang="en-US" sz="4400" spc="-1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251520" y="699542"/>
            <a:ext cx="8520599" cy="1764567"/>
          </a:xfrm>
        </p:spPr>
        <p:txBody>
          <a:bodyPr/>
          <a:lstStyle/>
          <a:p>
            <a:r>
              <a:rPr lang="en-US" altLang="zh-TW" dirty="0" smtClean="0">
                <a:latin typeface="+mj-lt"/>
              </a:rPr>
              <a:t>QNAP</a:t>
            </a:r>
            <a:r>
              <a:rPr lang="zh-TW" altLang="en-US" dirty="0" smtClean="0">
                <a:latin typeface="+mj-lt"/>
              </a:rPr>
              <a:t> </a:t>
            </a:r>
            <a:r>
              <a:rPr lang="en-US" altLang="zh-TW" dirty="0" smtClean="0">
                <a:latin typeface="+mj-lt"/>
              </a:rPr>
              <a:t>NAS </a:t>
            </a:r>
            <a:br>
              <a:rPr lang="en-US" altLang="zh-TW" dirty="0" smtClean="0">
                <a:latin typeface="+mj-lt"/>
              </a:rPr>
            </a:br>
            <a:r>
              <a:rPr lang="en-US" altLang="zh-TW" sz="3400" dirty="0" smtClean="0">
                <a:latin typeface="+mj-lt"/>
              </a:rPr>
              <a:t>Network functionality </a:t>
            </a:r>
            <a:r>
              <a:rPr lang="en-US" altLang="zh-TW" sz="3400" dirty="0">
                <a:latin typeface="+mj-lt"/>
              </a:rPr>
              <a:t>introduction</a:t>
            </a:r>
            <a:endParaRPr lang="zh-TW" altLang="en-US" sz="3400" dirty="0">
              <a:latin typeface="+mj-lt"/>
            </a:endParaRPr>
          </a:p>
        </p:txBody>
      </p:sp>
      <p:sp>
        <p:nvSpPr>
          <p:cNvPr id="6" name="副標題 5"/>
          <p:cNvSpPr>
            <a:spLocks noGrp="1"/>
          </p:cNvSpPr>
          <p:nvPr>
            <p:ph type="subTitle" idx="1"/>
          </p:nvPr>
        </p:nvSpPr>
        <p:spPr>
          <a:xfrm>
            <a:off x="3419872" y="2355726"/>
            <a:ext cx="2376264" cy="2041881"/>
          </a:xfrm>
        </p:spPr>
        <p:txBody>
          <a:bodyPr/>
          <a:lstStyle/>
          <a:p>
            <a:pPr indent="-31750" algn="l">
              <a:buClr>
                <a:schemeClr val="bg1"/>
              </a:buClr>
              <a:buFont typeface="Microsoft JhengHei" pitchFamily="34" charset="-120"/>
              <a:buChar char="￭"/>
            </a:pPr>
            <a:r>
              <a:rPr lang="en-US" altLang="zh-TW" sz="2000" dirty="0" smtClean="0">
                <a:latin typeface="+mj-lt"/>
              </a:rPr>
              <a:t> </a:t>
            </a:r>
            <a:r>
              <a:rPr lang="en-US" altLang="zh-TW" sz="2000" b="1" dirty="0" smtClean="0">
                <a:latin typeface="+mj-lt"/>
                <a:ea typeface="Microsoft JhengHei"/>
                <a:cs typeface="Microsoft JhengHei"/>
                <a:sym typeface="Microsoft JhengHei"/>
              </a:rPr>
              <a:t>Port </a:t>
            </a:r>
            <a:r>
              <a:rPr lang="en-US" altLang="zh-TW" sz="2000" b="1" dirty="0" err="1" smtClean="0">
                <a:latin typeface="+mj-lt"/>
                <a:ea typeface="Microsoft JhengHei"/>
                <a:cs typeface="Microsoft JhengHei"/>
                <a:sym typeface="Microsoft JhengHei"/>
              </a:rPr>
              <a:t>Trunking</a:t>
            </a:r>
            <a:endParaRPr lang="en-US" altLang="zh-TW" sz="2000" b="1" dirty="0" smtClean="0">
              <a:latin typeface="+mj-lt"/>
              <a:ea typeface="Microsoft JhengHei"/>
              <a:cs typeface="Microsoft JhengHei"/>
              <a:sym typeface="Microsoft JhengHei"/>
            </a:endParaRPr>
          </a:p>
          <a:p>
            <a:pPr indent="-31750" algn="l">
              <a:buClr>
                <a:schemeClr val="bg1"/>
              </a:buClr>
              <a:buFont typeface="Microsoft JhengHei" pitchFamily="34" charset="-120"/>
              <a:buChar char="￭"/>
            </a:pPr>
            <a:r>
              <a:rPr lang="en-US" altLang="zh-TW" sz="2000" b="1" dirty="0" smtClean="0">
                <a:latin typeface="+mj-lt"/>
                <a:ea typeface="Microsoft JhengHei"/>
                <a:cs typeface="Microsoft JhengHei"/>
                <a:sym typeface="Microsoft JhengHei"/>
              </a:rPr>
              <a:t> VLAN</a:t>
            </a:r>
          </a:p>
          <a:p>
            <a:pPr indent="-31750" algn="l">
              <a:buClr>
                <a:schemeClr val="bg1"/>
              </a:buClr>
              <a:buFont typeface="Microsoft JhengHei" pitchFamily="34" charset="-120"/>
              <a:buChar char="￭"/>
            </a:pPr>
            <a:r>
              <a:rPr lang="en-US" altLang="zh-TW" sz="2000" b="1" dirty="0" smtClean="0">
                <a:latin typeface="+mj-lt"/>
                <a:ea typeface="Microsoft JhengHei"/>
                <a:cs typeface="Microsoft JhengHei"/>
                <a:sym typeface="Microsoft JhengHei"/>
              </a:rPr>
              <a:t> DHCP server</a:t>
            </a:r>
          </a:p>
          <a:p>
            <a:pPr indent="-31750" algn="l">
              <a:buClr>
                <a:schemeClr val="bg1"/>
              </a:buClr>
              <a:buFont typeface="Microsoft JhengHei" pitchFamily="34" charset="-120"/>
              <a:buChar char="￭"/>
            </a:pPr>
            <a:r>
              <a:rPr lang="en-US" altLang="zh-TW" sz="2000" b="1" dirty="0" smtClean="0">
                <a:latin typeface="+mj-lt"/>
                <a:ea typeface="Microsoft JhengHei"/>
                <a:cs typeface="Microsoft JhengHei"/>
                <a:sym typeface="Microsoft JhengHei"/>
              </a:rPr>
              <a:t> Default Gateway</a:t>
            </a:r>
          </a:p>
          <a:p>
            <a:pPr indent="-31750" algn="l">
              <a:buClr>
                <a:schemeClr val="bg1"/>
              </a:buClr>
              <a:buFont typeface="Microsoft JhengHei" pitchFamily="34" charset="-120"/>
              <a:buChar char="￭"/>
            </a:pPr>
            <a:r>
              <a:rPr lang="en-US" altLang="zh-TW" sz="2000" b="1" dirty="0" smtClean="0">
                <a:latin typeface="+mj-lt"/>
                <a:ea typeface="Microsoft JhengHei"/>
                <a:cs typeface="Microsoft JhengHei"/>
                <a:sym typeface="Microsoft JhengHei"/>
              </a:rPr>
              <a:t> </a:t>
            </a:r>
            <a:r>
              <a:rPr lang="en-US" altLang="zh-TW" sz="2000" b="1" dirty="0" err="1" smtClean="0">
                <a:latin typeface="+mj-lt"/>
                <a:ea typeface="Microsoft JhengHei"/>
                <a:cs typeface="Microsoft JhengHei"/>
                <a:sym typeface="Microsoft JhengHei"/>
              </a:rPr>
              <a:t>WiFi</a:t>
            </a:r>
            <a:endParaRPr lang="zh-TW" altLang="en-US" sz="2000" b="1" dirty="0">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cxnSp>
        <p:nvCxnSpPr>
          <p:cNvPr id="26" name="肘形接點 25"/>
          <p:cNvCxnSpPr/>
          <p:nvPr/>
        </p:nvCxnSpPr>
        <p:spPr>
          <a:xfrm flipV="1">
            <a:off x="5148064" y="3075806"/>
            <a:ext cx="2160240" cy="456754"/>
          </a:xfrm>
          <a:prstGeom prst="bentConnector3">
            <a:avLst>
              <a:gd name="adj1" fmla="val 43295"/>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肘形接點 26"/>
          <p:cNvCxnSpPr/>
          <p:nvPr/>
        </p:nvCxnSpPr>
        <p:spPr>
          <a:xfrm>
            <a:off x="5187035" y="3867894"/>
            <a:ext cx="1512168" cy="72008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肘形接點 32"/>
          <p:cNvCxnSpPr/>
          <p:nvPr/>
        </p:nvCxnSpPr>
        <p:spPr>
          <a:xfrm>
            <a:off x="5238178" y="3795886"/>
            <a:ext cx="1512168" cy="72008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肘形接點 33"/>
          <p:cNvCxnSpPr/>
          <p:nvPr/>
        </p:nvCxnSpPr>
        <p:spPr>
          <a:xfrm>
            <a:off x="5120905" y="3939902"/>
            <a:ext cx="1512168" cy="72008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肘形接點 34"/>
          <p:cNvCxnSpPr/>
          <p:nvPr/>
        </p:nvCxnSpPr>
        <p:spPr>
          <a:xfrm>
            <a:off x="5292080" y="3732931"/>
            <a:ext cx="1512168" cy="72008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1763688" y="3723878"/>
            <a:ext cx="194421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肘形接點 12"/>
          <p:cNvCxnSpPr/>
          <p:nvPr/>
        </p:nvCxnSpPr>
        <p:spPr>
          <a:xfrm flipV="1">
            <a:off x="2195736" y="3939902"/>
            <a:ext cx="1512168" cy="71316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肘形接點 11"/>
          <p:cNvCxnSpPr/>
          <p:nvPr/>
        </p:nvCxnSpPr>
        <p:spPr>
          <a:xfrm>
            <a:off x="2195736" y="2787774"/>
            <a:ext cx="1512168" cy="720080"/>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1" name="Shape 141"/>
          <p:cNvSpPr txBox="1">
            <a:spLocks noGrp="1"/>
          </p:cNvSpPr>
          <p:nvPr>
            <p:ph type="title"/>
          </p:nvPr>
        </p:nvSpPr>
        <p:spPr>
          <a:xfrm>
            <a:off x="166727" y="-41810"/>
            <a:ext cx="8786873" cy="660552"/>
          </a:xfrm>
          <a:prstGeom prst="rect">
            <a:avLst/>
          </a:prstGeom>
          <a:noFill/>
          <a:ln>
            <a:noFill/>
          </a:ln>
        </p:spPr>
        <p:txBody>
          <a:bodyPr wrap="square" lIns="91425" tIns="91425" rIns="91425" bIns="91425" anchor="t" anchorCtr="0">
            <a:noAutofit/>
          </a:bodyPr>
          <a:lstStyle/>
          <a:p>
            <a:pPr lvl="0" indent="-254000"/>
            <a:r>
              <a:rPr lang="hu-HU" sz="3600" dirty="0" smtClean="0">
                <a:latin typeface="+mj-lt"/>
              </a:rPr>
              <a:t>Port Trunking</a:t>
            </a:r>
            <a:r>
              <a:rPr lang="en-US" sz="3600" dirty="0" smtClean="0">
                <a:latin typeface="+mj-lt"/>
              </a:rPr>
              <a:t/>
            </a:r>
            <a:br>
              <a:rPr lang="en-US" sz="3600" dirty="0" smtClean="0">
                <a:latin typeface="+mj-lt"/>
              </a:rPr>
            </a:br>
            <a:r>
              <a:rPr lang="en-US" sz="3600" dirty="0" smtClean="0">
                <a:latin typeface="+mj-lt"/>
              </a:rPr>
              <a:t> (l</a:t>
            </a:r>
            <a:r>
              <a:rPr lang="en-US" altLang="zh-TW" sz="3600" dirty="0" smtClean="0">
                <a:latin typeface="+mj-lt"/>
              </a:rPr>
              <a:t>oad balancing and failover)</a:t>
            </a:r>
            <a:endParaRPr lang="zh-TW" sz="3600" dirty="0">
              <a:latin typeface="+mj-lt"/>
            </a:endParaRPr>
          </a:p>
        </p:txBody>
      </p:sp>
      <p:sp>
        <p:nvSpPr>
          <p:cNvPr id="143" name="Shape 143"/>
          <p:cNvSpPr txBox="1"/>
          <p:nvPr/>
        </p:nvSpPr>
        <p:spPr>
          <a:xfrm>
            <a:off x="35496" y="1267302"/>
            <a:ext cx="9073008" cy="872400"/>
          </a:xfrm>
          <a:prstGeom prst="rect">
            <a:avLst/>
          </a:prstGeom>
          <a:noFill/>
          <a:ln>
            <a:noFill/>
          </a:ln>
        </p:spPr>
        <p:txBody>
          <a:bodyPr wrap="square" lIns="91425" tIns="45700" rIns="91425" bIns="45700" anchor="t" anchorCtr="0">
            <a:noAutofit/>
          </a:bodyPr>
          <a:lstStyle/>
          <a:p>
            <a:pPr marL="457200" lvl="0" indent="-381000">
              <a:buClr>
                <a:srgbClr val="002060"/>
              </a:buClr>
              <a:buSzPct val="80000"/>
              <a:buFont typeface="Wingdings" pitchFamily="2" charset="2"/>
              <a:buChar char="u"/>
            </a:pPr>
            <a:r>
              <a:rPr lang="en-US" altLang="zh-TW" sz="2200" b="1" dirty="0" smtClean="0">
                <a:solidFill>
                  <a:srgbClr val="002060"/>
                </a:solidFill>
                <a:latin typeface="+mj-lt"/>
                <a:ea typeface="Microsoft JhengHei"/>
                <a:cs typeface="Microsoft JhengHei"/>
              </a:rPr>
              <a:t>Increases </a:t>
            </a:r>
            <a:r>
              <a:rPr lang="en-US" altLang="zh-TW" sz="2200" b="1" dirty="0">
                <a:solidFill>
                  <a:srgbClr val="002060"/>
                </a:solidFill>
                <a:latin typeface="+mj-lt"/>
                <a:ea typeface="Microsoft JhengHei"/>
                <a:cs typeface="Microsoft JhengHei"/>
              </a:rPr>
              <a:t>bandwidth and adds load balancing for more clients.</a:t>
            </a:r>
            <a:endParaRPr lang="zh-TW" altLang="zh-TW" sz="2200" b="1" dirty="0">
              <a:solidFill>
                <a:srgbClr val="002060"/>
              </a:solidFill>
              <a:latin typeface="+mj-lt"/>
              <a:ea typeface="Microsoft JhengHei"/>
              <a:cs typeface="Microsoft JhengHei"/>
              <a:sym typeface="Microsoft JhengHei"/>
            </a:endParaRPr>
          </a:p>
          <a:p>
            <a:pPr marL="457200" lvl="0" indent="-381000">
              <a:buClr>
                <a:srgbClr val="002060"/>
              </a:buClr>
              <a:buSzPct val="80000"/>
              <a:buFont typeface="Wingdings" pitchFamily="2" charset="2"/>
              <a:buChar char="u"/>
            </a:pPr>
            <a:r>
              <a:rPr lang="en-US" altLang="zh-TW" sz="2200" b="1" dirty="0">
                <a:solidFill>
                  <a:srgbClr val="002060"/>
                </a:solidFill>
                <a:latin typeface="+mj-lt"/>
                <a:ea typeface="Microsoft JhengHei"/>
                <a:cs typeface="Microsoft JhengHei"/>
              </a:rPr>
              <a:t>Provides a failover mechanism to maintain network availability.</a:t>
            </a:r>
            <a:endParaRPr lang="en-US" altLang="zh-TW" sz="2200" b="1" dirty="0">
              <a:solidFill>
                <a:srgbClr val="002060"/>
              </a:solidFill>
              <a:latin typeface="+mj-lt"/>
              <a:ea typeface="Microsoft JhengHei"/>
              <a:cs typeface="Microsoft JhengHei"/>
              <a:sym typeface="Microsoft JhengHei"/>
            </a:endParaRPr>
          </a:p>
        </p:txBody>
      </p:sp>
      <p:pic>
        <p:nvPicPr>
          <p:cNvPr id="3074" name="Picture 2" descr="C:\Users\user\Desktop\0110\21.png"/>
          <p:cNvPicPr>
            <a:picLocks noChangeAspect="1" noChangeArrowheads="1"/>
          </p:cNvPicPr>
          <p:nvPr/>
        </p:nvPicPr>
        <p:blipFill>
          <a:blip r:embed="rId3"/>
          <a:srcRect/>
          <a:stretch>
            <a:fillRect/>
          </a:stretch>
        </p:blipFill>
        <p:spPr bwMode="auto">
          <a:xfrm>
            <a:off x="773212" y="3323579"/>
            <a:ext cx="1206500" cy="706437"/>
          </a:xfrm>
          <a:prstGeom prst="rect">
            <a:avLst/>
          </a:prstGeom>
          <a:noFill/>
        </p:spPr>
      </p:pic>
      <p:pic>
        <p:nvPicPr>
          <p:cNvPr id="3075" name="Picture 3" descr="C:\Users\user\Desktop\0110\22.png"/>
          <p:cNvPicPr>
            <a:picLocks noChangeAspect="1" noChangeArrowheads="1"/>
          </p:cNvPicPr>
          <p:nvPr/>
        </p:nvPicPr>
        <p:blipFill>
          <a:blip r:embed="rId4"/>
          <a:srcRect/>
          <a:stretch>
            <a:fillRect/>
          </a:stretch>
        </p:blipFill>
        <p:spPr bwMode="auto">
          <a:xfrm>
            <a:off x="1248073" y="2283718"/>
            <a:ext cx="1209675" cy="862013"/>
          </a:xfrm>
          <a:prstGeom prst="rect">
            <a:avLst/>
          </a:prstGeom>
          <a:noFill/>
        </p:spPr>
      </p:pic>
      <p:pic>
        <p:nvPicPr>
          <p:cNvPr id="3076" name="Picture 4" descr="C:\Users\user\Desktop\0110\23.png"/>
          <p:cNvPicPr>
            <a:picLocks noChangeAspect="1" noChangeArrowheads="1"/>
          </p:cNvPicPr>
          <p:nvPr/>
        </p:nvPicPr>
        <p:blipFill>
          <a:blip r:embed="rId5"/>
          <a:srcRect/>
          <a:stretch>
            <a:fillRect/>
          </a:stretch>
        </p:blipFill>
        <p:spPr bwMode="auto">
          <a:xfrm>
            <a:off x="1403648" y="4282281"/>
            <a:ext cx="898525" cy="593725"/>
          </a:xfrm>
          <a:prstGeom prst="rect">
            <a:avLst/>
          </a:prstGeom>
          <a:noFill/>
        </p:spPr>
      </p:pic>
      <p:sp>
        <p:nvSpPr>
          <p:cNvPr id="8" name="文字方塊 7"/>
          <p:cNvSpPr txBox="1"/>
          <p:nvPr/>
        </p:nvSpPr>
        <p:spPr>
          <a:xfrm>
            <a:off x="1475656" y="2427734"/>
            <a:ext cx="720080" cy="307777"/>
          </a:xfrm>
          <a:prstGeom prst="rect">
            <a:avLst/>
          </a:prstGeom>
          <a:noFill/>
        </p:spPr>
        <p:txBody>
          <a:bodyPr wrap="square" rtlCol="0">
            <a:spAutoFit/>
          </a:bodyPr>
          <a:lstStyle/>
          <a:p>
            <a:r>
              <a:rPr lang="en-US" altLang="zh-TW" b="1" dirty="0" smtClean="0">
                <a:solidFill>
                  <a:schemeClr val="tx1">
                    <a:lumMod val="65000"/>
                    <a:lumOff val="35000"/>
                  </a:schemeClr>
                </a:solidFill>
              </a:rPr>
              <a:t>PC</a:t>
            </a:r>
            <a:endParaRPr lang="zh-TW" altLang="en-US" b="1" dirty="0">
              <a:solidFill>
                <a:schemeClr val="tx1">
                  <a:lumMod val="65000"/>
                  <a:lumOff val="35000"/>
                </a:schemeClr>
              </a:solidFill>
            </a:endParaRPr>
          </a:p>
        </p:txBody>
      </p:sp>
      <p:sp>
        <p:nvSpPr>
          <p:cNvPr id="9" name="文字方塊 8"/>
          <p:cNvSpPr txBox="1"/>
          <p:nvPr/>
        </p:nvSpPr>
        <p:spPr>
          <a:xfrm>
            <a:off x="989236" y="3490164"/>
            <a:ext cx="936104" cy="307777"/>
          </a:xfrm>
          <a:prstGeom prst="rect">
            <a:avLst/>
          </a:prstGeom>
          <a:noFill/>
        </p:spPr>
        <p:txBody>
          <a:bodyPr wrap="square" rtlCol="0">
            <a:spAutoFit/>
          </a:bodyPr>
          <a:lstStyle/>
          <a:p>
            <a:r>
              <a:rPr lang="en-US" altLang="zh-TW" b="1" dirty="0" smtClean="0">
                <a:solidFill>
                  <a:schemeClr val="tx1">
                    <a:lumMod val="65000"/>
                    <a:lumOff val="35000"/>
                  </a:schemeClr>
                </a:solidFill>
              </a:rPr>
              <a:t>Laptop</a:t>
            </a:r>
            <a:endParaRPr lang="zh-TW" altLang="en-US" b="1" dirty="0">
              <a:solidFill>
                <a:schemeClr val="tx1">
                  <a:lumMod val="65000"/>
                  <a:lumOff val="35000"/>
                </a:schemeClr>
              </a:solidFill>
            </a:endParaRPr>
          </a:p>
        </p:txBody>
      </p:sp>
      <p:sp>
        <p:nvSpPr>
          <p:cNvPr id="10" name="文字方塊 9"/>
          <p:cNvSpPr txBox="1"/>
          <p:nvPr/>
        </p:nvSpPr>
        <p:spPr>
          <a:xfrm>
            <a:off x="1421754" y="4327101"/>
            <a:ext cx="936104" cy="523220"/>
          </a:xfrm>
          <a:prstGeom prst="rect">
            <a:avLst/>
          </a:prstGeom>
          <a:noFill/>
        </p:spPr>
        <p:txBody>
          <a:bodyPr wrap="square" rtlCol="0">
            <a:spAutoFit/>
          </a:bodyPr>
          <a:lstStyle/>
          <a:p>
            <a:r>
              <a:rPr lang="en-US" altLang="zh-TW" b="1" dirty="0" smtClean="0">
                <a:solidFill>
                  <a:schemeClr val="tx1">
                    <a:lumMod val="65000"/>
                    <a:lumOff val="35000"/>
                  </a:schemeClr>
                </a:solidFill>
              </a:rPr>
              <a:t>Android</a:t>
            </a:r>
          </a:p>
          <a:p>
            <a:pPr algn="ctr"/>
            <a:r>
              <a:rPr lang="en-US" altLang="zh-TW" b="1" dirty="0" smtClean="0">
                <a:solidFill>
                  <a:schemeClr val="tx1">
                    <a:lumMod val="65000"/>
                    <a:lumOff val="35000"/>
                  </a:schemeClr>
                </a:solidFill>
              </a:rPr>
              <a:t>TV</a:t>
            </a:r>
            <a:endParaRPr lang="zh-TW" altLang="en-US" b="1" dirty="0">
              <a:solidFill>
                <a:schemeClr val="tx1">
                  <a:lumMod val="65000"/>
                  <a:lumOff val="35000"/>
                </a:schemeClr>
              </a:solidFill>
            </a:endParaRPr>
          </a:p>
        </p:txBody>
      </p:sp>
      <p:pic>
        <p:nvPicPr>
          <p:cNvPr id="3077" name="Picture 5" descr="C:\Users\user\Desktop\0110\16.png"/>
          <p:cNvPicPr>
            <a:picLocks noChangeAspect="1" noChangeArrowheads="1"/>
          </p:cNvPicPr>
          <p:nvPr/>
        </p:nvPicPr>
        <p:blipFill>
          <a:blip r:embed="rId6"/>
          <a:srcRect/>
          <a:stretch>
            <a:fillRect/>
          </a:stretch>
        </p:blipFill>
        <p:spPr bwMode="auto">
          <a:xfrm>
            <a:off x="3347865" y="3481111"/>
            <a:ext cx="2016224" cy="485952"/>
          </a:xfrm>
          <a:prstGeom prst="rect">
            <a:avLst/>
          </a:prstGeom>
          <a:noFill/>
        </p:spPr>
      </p:pic>
      <p:pic>
        <p:nvPicPr>
          <p:cNvPr id="3078" name="Picture 6" descr="C:\Users\user\Desktop\0110\17.png"/>
          <p:cNvPicPr>
            <a:picLocks noChangeAspect="1" noChangeArrowheads="1"/>
          </p:cNvPicPr>
          <p:nvPr/>
        </p:nvPicPr>
        <p:blipFill>
          <a:blip r:embed="rId7"/>
          <a:srcRect/>
          <a:stretch>
            <a:fillRect/>
          </a:stretch>
        </p:blipFill>
        <p:spPr bwMode="auto">
          <a:xfrm>
            <a:off x="7236296" y="2499742"/>
            <a:ext cx="1080120" cy="837057"/>
          </a:xfrm>
          <a:prstGeom prst="rect">
            <a:avLst/>
          </a:prstGeom>
          <a:noFill/>
        </p:spPr>
      </p:pic>
      <p:pic>
        <p:nvPicPr>
          <p:cNvPr id="39" name="Picture 6" descr="C:\Users\user\Desktop\0110\17.png"/>
          <p:cNvPicPr>
            <a:picLocks noChangeAspect="1" noChangeArrowheads="1"/>
          </p:cNvPicPr>
          <p:nvPr/>
        </p:nvPicPr>
        <p:blipFill>
          <a:blip r:embed="rId7"/>
          <a:srcRect/>
          <a:stretch>
            <a:fillRect/>
          </a:stretch>
        </p:blipFill>
        <p:spPr bwMode="auto">
          <a:xfrm>
            <a:off x="7236296" y="3867894"/>
            <a:ext cx="1080120" cy="837057"/>
          </a:xfrm>
          <a:prstGeom prst="rect">
            <a:avLst/>
          </a:prstGeom>
          <a:noFill/>
        </p:spPr>
      </p:pic>
      <p:sp>
        <p:nvSpPr>
          <p:cNvPr id="40" name="矩形 39"/>
          <p:cNvSpPr/>
          <p:nvPr/>
        </p:nvSpPr>
        <p:spPr>
          <a:xfrm>
            <a:off x="6228184" y="4399109"/>
            <a:ext cx="1152128" cy="28803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dirty="0" smtClean="0"/>
              <a:t>Port </a:t>
            </a:r>
            <a:r>
              <a:rPr lang="en-US" altLang="zh-TW" sz="1100" b="1" dirty="0" err="1" smtClean="0"/>
              <a:t>Trunking</a:t>
            </a:r>
            <a:endParaRPr lang="zh-TW" altLang="en-US" sz="1100" b="1" dirty="0"/>
          </a:p>
        </p:txBody>
      </p:sp>
      <p:sp>
        <p:nvSpPr>
          <p:cNvPr id="46" name="文字方塊 45"/>
          <p:cNvSpPr txBox="1"/>
          <p:nvPr/>
        </p:nvSpPr>
        <p:spPr>
          <a:xfrm>
            <a:off x="3635896" y="4011910"/>
            <a:ext cx="1512168" cy="276999"/>
          </a:xfrm>
          <a:prstGeom prst="rect">
            <a:avLst/>
          </a:prstGeom>
          <a:noFill/>
        </p:spPr>
        <p:txBody>
          <a:bodyPr wrap="square" rtlCol="0">
            <a:spAutoFit/>
          </a:bodyPr>
          <a:lstStyle/>
          <a:p>
            <a:r>
              <a:rPr lang="en-US" altLang="zh-TW" sz="1200" b="1" dirty="0" smtClean="0">
                <a:solidFill>
                  <a:schemeClr val="tx1">
                    <a:lumMod val="65000"/>
                    <a:lumOff val="35000"/>
                  </a:schemeClr>
                </a:solidFill>
              </a:rPr>
              <a:t>802.3ad Switch</a:t>
            </a:r>
            <a:endParaRPr lang="zh-TW" altLang="en-US" sz="1200" b="1" dirty="0">
              <a:solidFill>
                <a:schemeClr val="tx1">
                  <a:lumMod val="65000"/>
                  <a:lumOff val="35000"/>
                </a:schemeClr>
              </a:solidFill>
            </a:endParaRPr>
          </a:p>
        </p:txBody>
      </p:sp>
      <p:sp>
        <p:nvSpPr>
          <p:cNvPr id="48" name="文字方塊 47"/>
          <p:cNvSpPr txBox="1"/>
          <p:nvPr/>
        </p:nvSpPr>
        <p:spPr>
          <a:xfrm>
            <a:off x="6003107" y="4101220"/>
            <a:ext cx="1512168" cy="276999"/>
          </a:xfrm>
          <a:prstGeom prst="rect">
            <a:avLst/>
          </a:prstGeom>
          <a:noFill/>
        </p:spPr>
        <p:txBody>
          <a:bodyPr wrap="square" rtlCol="0">
            <a:spAutoFit/>
          </a:bodyPr>
          <a:lstStyle/>
          <a:p>
            <a:r>
              <a:rPr lang="en-US" altLang="zh-TW" sz="1200" b="1" dirty="0" smtClean="0">
                <a:solidFill>
                  <a:schemeClr val="tx1">
                    <a:lumMod val="65000"/>
                    <a:lumOff val="35000"/>
                  </a:schemeClr>
                </a:solidFill>
              </a:rPr>
              <a:t>4Gb bandwidth</a:t>
            </a:r>
            <a:endParaRPr lang="zh-TW" altLang="en-US" sz="1200" b="1" dirty="0">
              <a:solidFill>
                <a:schemeClr val="tx1">
                  <a:lumMod val="65000"/>
                  <a:lumOff val="35000"/>
                </a:schemeClr>
              </a:solidFill>
            </a:endParaRPr>
          </a:p>
        </p:txBody>
      </p:sp>
      <p:sp>
        <p:nvSpPr>
          <p:cNvPr id="49" name="文字方塊 48"/>
          <p:cNvSpPr txBox="1"/>
          <p:nvPr/>
        </p:nvSpPr>
        <p:spPr>
          <a:xfrm>
            <a:off x="6003107" y="2770361"/>
            <a:ext cx="1512168" cy="276999"/>
          </a:xfrm>
          <a:prstGeom prst="rect">
            <a:avLst/>
          </a:prstGeom>
          <a:noFill/>
        </p:spPr>
        <p:txBody>
          <a:bodyPr wrap="square" rtlCol="0">
            <a:spAutoFit/>
          </a:bodyPr>
          <a:lstStyle/>
          <a:p>
            <a:r>
              <a:rPr lang="en-US" altLang="zh-TW" sz="1200" b="1" dirty="0" smtClean="0">
                <a:solidFill>
                  <a:schemeClr val="tx1">
                    <a:lumMod val="65000"/>
                    <a:lumOff val="35000"/>
                  </a:schemeClr>
                </a:solidFill>
              </a:rPr>
              <a:t>1Gb bandwidth</a:t>
            </a:r>
            <a:endParaRPr lang="zh-TW" altLang="en-US" sz="1200" b="1" dirty="0">
              <a:solidFill>
                <a:schemeClr val="tx1">
                  <a:lumMod val="65000"/>
                  <a:lumOff val="35000"/>
                </a:schemeClr>
              </a:solidFill>
            </a:endParaRPr>
          </a:p>
        </p:txBody>
      </p:sp>
      <p:pic>
        <p:nvPicPr>
          <p:cNvPr id="3079" name="Picture 7" descr="C:\Users\user\Desktop\0110\24.png"/>
          <p:cNvPicPr>
            <a:picLocks noChangeAspect="1" noChangeArrowheads="1"/>
          </p:cNvPicPr>
          <p:nvPr/>
        </p:nvPicPr>
        <p:blipFill>
          <a:blip r:embed="rId8"/>
          <a:srcRect/>
          <a:stretch>
            <a:fillRect/>
          </a:stretch>
        </p:blipFill>
        <p:spPr bwMode="auto">
          <a:xfrm>
            <a:off x="7092280" y="2399106"/>
            <a:ext cx="288032" cy="244652"/>
          </a:xfrm>
          <a:prstGeom prst="rect">
            <a:avLst/>
          </a:prstGeom>
          <a:noFill/>
        </p:spPr>
      </p:pic>
      <p:pic>
        <p:nvPicPr>
          <p:cNvPr id="53" name="Picture 7" descr="C:\Users\user\Desktop\0110\24.png"/>
          <p:cNvPicPr>
            <a:picLocks noChangeAspect="1" noChangeArrowheads="1"/>
          </p:cNvPicPr>
          <p:nvPr/>
        </p:nvPicPr>
        <p:blipFill>
          <a:blip r:embed="rId8"/>
          <a:srcRect/>
          <a:stretch>
            <a:fillRect/>
          </a:stretch>
        </p:blipFill>
        <p:spPr bwMode="auto">
          <a:xfrm>
            <a:off x="7092280" y="3728980"/>
            <a:ext cx="288032" cy="244652"/>
          </a:xfrm>
          <a:prstGeom prst="rect">
            <a:avLst/>
          </a:prstGeom>
          <a:noFill/>
        </p:spPr>
      </p:pic>
      <p:pic>
        <p:nvPicPr>
          <p:cNvPr id="54" name="Picture 7" descr="C:\Users\user\Desktop\0110\24.png"/>
          <p:cNvPicPr>
            <a:picLocks noChangeAspect="1" noChangeArrowheads="1"/>
          </p:cNvPicPr>
          <p:nvPr/>
        </p:nvPicPr>
        <p:blipFill>
          <a:blip r:embed="rId8"/>
          <a:srcRect/>
          <a:stretch>
            <a:fillRect/>
          </a:stretch>
        </p:blipFill>
        <p:spPr bwMode="auto">
          <a:xfrm>
            <a:off x="7406994" y="3728980"/>
            <a:ext cx="288032" cy="244652"/>
          </a:xfrm>
          <a:prstGeom prst="rect">
            <a:avLst/>
          </a:prstGeom>
          <a:noFill/>
        </p:spPr>
      </p:pic>
      <p:pic>
        <p:nvPicPr>
          <p:cNvPr id="56" name="Picture 7" descr="C:\Users\user\Desktop\0110\24.png"/>
          <p:cNvPicPr>
            <a:picLocks noChangeAspect="1" noChangeArrowheads="1"/>
          </p:cNvPicPr>
          <p:nvPr/>
        </p:nvPicPr>
        <p:blipFill>
          <a:blip r:embed="rId8"/>
          <a:srcRect/>
          <a:stretch>
            <a:fillRect/>
          </a:stretch>
        </p:blipFill>
        <p:spPr bwMode="auto">
          <a:xfrm>
            <a:off x="7714811" y="3728980"/>
            <a:ext cx="288032" cy="244652"/>
          </a:xfrm>
          <a:prstGeom prst="rect">
            <a:avLst/>
          </a:prstGeom>
          <a:noFill/>
        </p:spPr>
      </p:pic>
      <p:pic>
        <p:nvPicPr>
          <p:cNvPr id="60" name="Picture 7" descr="C:\Users\user\Desktop\0110\24.png"/>
          <p:cNvPicPr>
            <a:picLocks noChangeAspect="1" noChangeArrowheads="1"/>
          </p:cNvPicPr>
          <p:nvPr/>
        </p:nvPicPr>
        <p:blipFill>
          <a:blip r:embed="rId8"/>
          <a:srcRect/>
          <a:stretch>
            <a:fillRect/>
          </a:stretch>
        </p:blipFill>
        <p:spPr bwMode="auto">
          <a:xfrm>
            <a:off x="8022629" y="3728980"/>
            <a:ext cx="288032" cy="24465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r>
              <a:rPr lang="hu-HU" sz="3600" dirty="0" smtClean="0">
                <a:latin typeface="+mj-lt"/>
              </a:rPr>
              <a:t>Port Trunking</a:t>
            </a:r>
            <a:r>
              <a:rPr lang="zh-TW" altLang="en-US" sz="3600" dirty="0" smtClean="0">
                <a:latin typeface="+mj-lt"/>
              </a:rPr>
              <a:t> </a:t>
            </a:r>
            <a:r>
              <a:rPr lang="en-US" altLang="zh-TW" sz="3600" dirty="0" smtClean="0">
                <a:latin typeface="+mj-lt"/>
              </a:rPr>
              <a:t>–</a:t>
            </a:r>
            <a:r>
              <a:rPr lang="zh-TW" altLang="en-US" sz="3600" dirty="0" smtClean="0">
                <a:latin typeface="+mj-lt"/>
              </a:rPr>
              <a:t> </a:t>
            </a:r>
            <a:r>
              <a:rPr lang="en-US" altLang="zh-TW" sz="3600" dirty="0" smtClean="0">
                <a:latin typeface="+mj-lt"/>
              </a:rPr>
              <a:t>switch setting</a:t>
            </a:r>
            <a:endParaRPr lang="zh-TW" sz="3600" dirty="0">
              <a:latin typeface="+mj-lt"/>
            </a:endParaRPr>
          </a:p>
        </p:txBody>
      </p:sp>
      <p:pic>
        <p:nvPicPr>
          <p:cNvPr id="4098" name="Picture 2" descr="C:\Users\user\Desktop\Network PPT img\2018-01-02_102409.png"/>
          <p:cNvPicPr>
            <a:picLocks noChangeAspect="1" noChangeArrowheads="1"/>
          </p:cNvPicPr>
          <p:nvPr/>
        </p:nvPicPr>
        <p:blipFill>
          <a:blip r:embed="rId3"/>
          <a:srcRect/>
          <a:stretch>
            <a:fillRect/>
          </a:stretch>
        </p:blipFill>
        <p:spPr bwMode="auto">
          <a:xfrm>
            <a:off x="395536" y="1419622"/>
            <a:ext cx="8358532" cy="3456384"/>
          </a:xfrm>
          <a:prstGeom prst="rect">
            <a:avLst/>
          </a:prstGeom>
          <a:noFill/>
        </p:spPr>
      </p:pic>
      <p:sp>
        <p:nvSpPr>
          <p:cNvPr id="8" name="矩形 7"/>
          <p:cNvSpPr/>
          <p:nvPr/>
        </p:nvSpPr>
        <p:spPr>
          <a:xfrm>
            <a:off x="611560" y="2669636"/>
            <a:ext cx="115212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41218" y="1347614"/>
            <a:ext cx="936104"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123728" y="2355726"/>
            <a:ext cx="6624736" cy="8640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123729" y="1958846"/>
            <a:ext cx="324036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401442" y="2645374"/>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5" name="橢圓 14"/>
          <p:cNvSpPr/>
          <p:nvPr/>
        </p:nvSpPr>
        <p:spPr>
          <a:xfrm>
            <a:off x="1979712" y="193247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6" name="橢圓 15"/>
          <p:cNvSpPr/>
          <p:nvPr/>
        </p:nvSpPr>
        <p:spPr>
          <a:xfrm>
            <a:off x="1979712" y="265906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
        <p:nvSpPr>
          <p:cNvPr id="17" name="橢圓 16"/>
          <p:cNvSpPr/>
          <p:nvPr/>
        </p:nvSpPr>
        <p:spPr>
          <a:xfrm>
            <a:off x="133880" y="133003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4</a:t>
            </a:r>
            <a:endParaRPr lang="zh-TW" alt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r>
              <a:rPr lang="hu-HU" sz="3600" dirty="0" smtClean="0">
                <a:latin typeface="+mj-lt"/>
              </a:rPr>
              <a:t>Port Trunking</a:t>
            </a:r>
            <a:r>
              <a:rPr lang="zh-TW" altLang="en-US" sz="3600" dirty="0" smtClean="0">
                <a:latin typeface="+mj-lt"/>
              </a:rPr>
              <a:t> </a:t>
            </a:r>
            <a:r>
              <a:rPr lang="en-US" altLang="zh-TW" sz="3600" dirty="0" smtClean="0">
                <a:latin typeface="+mj-lt"/>
              </a:rPr>
              <a:t>– interface</a:t>
            </a:r>
            <a:endParaRPr lang="zh-TW" sz="3600" dirty="0">
              <a:latin typeface="+mj-lt"/>
            </a:endParaRPr>
          </a:p>
        </p:txBody>
      </p:sp>
      <p:pic>
        <p:nvPicPr>
          <p:cNvPr id="16" name="Picture 2" descr="C:\Users\Sam Lin\Desktop\Network PPT img\NVS\2018-01-02_100726.png"/>
          <p:cNvPicPr>
            <a:picLocks noChangeAspect="1" noChangeArrowheads="1"/>
          </p:cNvPicPr>
          <p:nvPr/>
        </p:nvPicPr>
        <p:blipFill>
          <a:blip r:embed="rId3"/>
          <a:srcRect/>
          <a:stretch>
            <a:fillRect/>
          </a:stretch>
        </p:blipFill>
        <p:spPr bwMode="auto">
          <a:xfrm>
            <a:off x="1331640" y="1224136"/>
            <a:ext cx="6502064" cy="3795886"/>
          </a:xfrm>
          <a:prstGeom prst="rect">
            <a:avLst/>
          </a:prstGeom>
          <a:noFill/>
        </p:spPr>
      </p:pic>
      <p:sp>
        <p:nvSpPr>
          <p:cNvPr id="17" name="矩形 16"/>
          <p:cNvSpPr/>
          <p:nvPr/>
        </p:nvSpPr>
        <p:spPr>
          <a:xfrm>
            <a:off x="1331640" y="1768428"/>
            <a:ext cx="115212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1121522" y="1744166"/>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9" name="矩形 18"/>
          <p:cNvSpPr/>
          <p:nvPr/>
        </p:nvSpPr>
        <p:spPr>
          <a:xfrm>
            <a:off x="3032673" y="1803924"/>
            <a:ext cx="936104"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2822555" y="177966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21" name="矩形 20"/>
          <p:cNvSpPr/>
          <p:nvPr/>
        </p:nvSpPr>
        <p:spPr>
          <a:xfrm>
            <a:off x="2856008" y="2451996"/>
            <a:ext cx="648072"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2645890" y="2427734"/>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
        <p:nvSpPr>
          <p:cNvPr id="23" name="矩形 22"/>
          <p:cNvSpPr/>
          <p:nvPr/>
        </p:nvSpPr>
        <p:spPr>
          <a:xfrm>
            <a:off x="4750520" y="2534910"/>
            <a:ext cx="3024336" cy="24131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橢圓 23"/>
          <p:cNvSpPr/>
          <p:nvPr/>
        </p:nvSpPr>
        <p:spPr>
          <a:xfrm>
            <a:off x="4572679" y="2510647"/>
            <a:ext cx="348415" cy="34892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4</a:t>
            </a:r>
            <a:endParaRPr lang="zh-TW" altLang="en-US"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r>
              <a:rPr lang="hu-HU" sz="3600" dirty="0" smtClean="0">
                <a:latin typeface="+mj-lt"/>
              </a:rPr>
              <a:t>Port Trunking</a:t>
            </a:r>
            <a:r>
              <a:rPr lang="zh-TW" altLang="en-US" sz="3600" dirty="0" smtClean="0">
                <a:latin typeface="+mj-lt"/>
              </a:rPr>
              <a:t> </a:t>
            </a:r>
            <a:r>
              <a:rPr lang="en-US" altLang="zh-TW" sz="3600" dirty="0" smtClean="0">
                <a:latin typeface="+mj-lt"/>
              </a:rPr>
              <a:t>–</a:t>
            </a:r>
            <a:r>
              <a:rPr lang="zh-TW" altLang="en-US" sz="3600" dirty="0" smtClean="0">
                <a:latin typeface="+mj-lt"/>
              </a:rPr>
              <a:t> </a:t>
            </a:r>
            <a:r>
              <a:rPr lang="en-US" altLang="zh-TW" sz="3600" dirty="0" smtClean="0">
                <a:latin typeface="+mj-lt"/>
              </a:rPr>
              <a:t>switch type</a:t>
            </a:r>
            <a:endParaRPr lang="zh-TW" sz="3600" dirty="0">
              <a:latin typeface="+mj-lt"/>
            </a:endParaRPr>
          </a:p>
        </p:txBody>
      </p:sp>
      <p:pic>
        <p:nvPicPr>
          <p:cNvPr id="4" name="Picture 2" descr="C:\Users\Sam Lin\Desktop\Network PPT img\NVS\2018-01-02_100824.png"/>
          <p:cNvPicPr>
            <a:picLocks noChangeAspect="1" noChangeArrowheads="1"/>
          </p:cNvPicPr>
          <p:nvPr/>
        </p:nvPicPr>
        <p:blipFill>
          <a:blip r:embed="rId3"/>
          <a:srcRect/>
          <a:stretch>
            <a:fillRect/>
          </a:stretch>
        </p:blipFill>
        <p:spPr bwMode="auto">
          <a:xfrm>
            <a:off x="2267744" y="1275606"/>
            <a:ext cx="4645170" cy="372387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r>
              <a:rPr lang="hu-HU" sz="3600" dirty="0" smtClean="0">
                <a:latin typeface="+mj-lt"/>
              </a:rPr>
              <a:t>Port Trunking</a:t>
            </a:r>
            <a:r>
              <a:rPr lang="zh-TW" altLang="en-US" sz="3600" dirty="0" smtClean="0">
                <a:latin typeface="+mj-lt"/>
              </a:rPr>
              <a:t> </a:t>
            </a:r>
            <a:r>
              <a:rPr lang="en-US" altLang="zh-TW" sz="3600" dirty="0" smtClean="0">
                <a:latin typeface="+mj-lt"/>
              </a:rPr>
              <a:t>-</a:t>
            </a:r>
            <a:r>
              <a:rPr lang="zh-TW" altLang="en-US" sz="3600" dirty="0" smtClean="0">
                <a:latin typeface="+mj-lt"/>
              </a:rPr>
              <a:t> </a:t>
            </a:r>
            <a:r>
              <a:rPr lang="en-US" altLang="zh-TW" sz="3600" dirty="0" smtClean="0">
                <a:latin typeface="+mj-lt"/>
              </a:rPr>
              <a:t>mode</a:t>
            </a:r>
            <a:endParaRPr lang="zh-TW" sz="3600" dirty="0">
              <a:latin typeface="+mj-lt"/>
            </a:endParaRPr>
          </a:p>
        </p:txBody>
      </p:sp>
      <p:pic>
        <p:nvPicPr>
          <p:cNvPr id="4" name="Picture 2" descr="C:\Users\Sam Lin\Desktop\Network PPT img\NVS\2018-01-02_100852.png"/>
          <p:cNvPicPr>
            <a:picLocks noChangeAspect="1" noChangeArrowheads="1"/>
          </p:cNvPicPr>
          <p:nvPr/>
        </p:nvPicPr>
        <p:blipFill>
          <a:blip r:embed="rId3"/>
          <a:srcRect/>
          <a:stretch>
            <a:fillRect/>
          </a:stretch>
        </p:blipFill>
        <p:spPr bwMode="auto">
          <a:xfrm>
            <a:off x="2172519" y="1234911"/>
            <a:ext cx="4631729" cy="371310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r>
              <a:rPr lang="en-US" altLang="zh-TW" sz="3600" dirty="0" smtClean="0">
                <a:latin typeface="+mj-lt"/>
              </a:rPr>
              <a:t>VLAN</a:t>
            </a:r>
            <a:r>
              <a:rPr lang="zh-TW" altLang="en-US" sz="3600" dirty="0" smtClean="0">
                <a:latin typeface="+mj-lt"/>
              </a:rPr>
              <a:t> </a:t>
            </a:r>
            <a:r>
              <a:rPr lang="en-US" altLang="zh-TW" sz="3600" dirty="0" smtClean="0">
                <a:latin typeface="+mj-lt"/>
              </a:rPr>
              <a:t>(Virtual LAN)</a:t>
            </a:r>
            <a:endParaRPr lang="zh-TW" sz="3600" dirty="0">
              <a:latin typeface="+mj-lt"/>
            </a:endParaRPr>
          </a:p>
        </p:txBody>
      </p:sp>
      <p:sp>
        <p:nvSpPr>
          <p:cNvPr id="52" name="Shape 143"/>
          <p:cNvSpPr txBox="1"/>
          <p:nvPr/>
        </p:nvSpPr>
        <p:spPr>
          <a:xfrm>
            <a:off x="251520" y="1339310"/>
            <a:ext cx="8892480" cy="980412"/>
          </a:xfrm>
          <a:prstGeom prst="rect">
            <a:avLst/>
          </a:prstGeom>
          <a:noFill/>
          <a:ln>
            <a:noFill/>
          </a:ln>
        </p:spPr>
        <p:txBody>
          <a:bodyPr wrap="square" lIns="91425" tIns="45700" rIns="91425" bIns="45700" anchor="t" anchorCtr="0">
            <a:noAutofit/>
          </a:bodyPr>
          <a:lstStyle/>
          <a:p>
            <a:pPr marL="457200" lvl="0" indent="-381000">
              <a:buClr>
                <a:srgbClr val="002060"/>
              </a:buClr>
              <a:buSzPct val="80000"/>
              <a:buFont typeface="Wingdings" pitchFamily="2" charset="2"/>
              <a:buChar char="u"/>
            </a:pPr>
            <a:r>
              <a:rPr lang="en-US" altLang="zh-TW" sz="2000" b="1" dirty="0" smtClean="0">
                <a:solidFill>
                  <a:srgbClr val="002060"/>
                </a:solidFill>
                <a:latin typeface="+mj-lt"/>
              </a:rPr>
              <a:t>Ensures </a:t>
            </a:r>
            <a:r>
              <a:rPr lang="en-US" altLang="zh-TW" sz="2000" b="1" dirty="0">
                <a:solidFill>
                  <a:srgbClr val="002060"/>
                </a:solidFill>
                <a:latin typeface="+mj-lt"/>
              </a:rPr>
              <a:t>the network will not be affected by duplication of </a:t>
            </a:r>
            <a:r>
              <a:rPr lang="en-US" altLang="zh-TW" sz="2000" b="1" dirty="0" smtClean="0">
                <a:solidFill>
                  <a:srgbClr val="002060"/>
                </a:solidFill>
                <a:latin typeface="+mj-lt"/>
              </a:rPr>
              <a:t>packets.</a:t>
            </a:r>
            <a:endParaRPr lang="en-US" altLang="zh-TW" sz="2000" b="1" dirty="0">
              <a:solidFill>
                <a:srgbClr val="002060"/>
              </a:solidFill>
              <a:latin typeface="+mj-lt"/>
              <a:sym typeface="Microsoft JhengHei"/>
            </a:endParaRPr>
          </a:p>
          <a:p>
            <a:pPr marL="457200" lvl="0" indent="-381000">
              <a:buClr>
                <a:srgbClr val="002060"/>
              </a:buClr>
              <a:buSzPct val="80000"/>
              <a:buFont typeface="Wingdings" pitchFamily="2" charset="2"/>
              <a:buChar char="u"/>
            </a:pPr>
            <a:r>
              <a:rPr lang="en-US" altLang="zh-TW" sz="2000" b="1" dirty="0" smtClean="0">
                <a:solidFill>
                  <a:srgbClr val="002060"/>
                </a:solidFill>
                <a:latin typeface="+mj-lt"/>
              </a:rPr>
              <a:t>Enhances network access security.</a:t>
            </a:r>
            <a:endParaRPr lang="en-US" altLang="zh-TW" sz="2000" b="1" dirty="0">
              <a:solidFill>
                <a:srgbClr val="002060"/>
              </a:solidFill>
              <a:latin typeface="+mj-lt"/>
            </a:endParaRPr>
          </a:p>
        </p:txBody>
      </p:sp>
      <p:cxnSp>
        <p:nvCxnSpPr>
          <p:cNvPr id="54" name="直線接點 53"/>
          <p:cNvCxnSpPr/>
          <p:nvPr/>
        </p:nvCxnSpPr>
        <p:spPr>
          <a:xfrm>
            <a:off x="1835696" y="3911327"/>
            <a:ext cx="64807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5" name="Picture 3" descr="C:\Users\user\Desktop\0110\47.png"/>
          <p:cNvPicPr>
            <a:picLocks noChangeAspect="1" noChangeArrowheads="1"/>
          </p:cNvPicPr>
          <p:nvPr/>
        </p:nvPicPr>
        <p:blipFill>
          <a:blip r:embed="rId3"/>
          <a:srcRect/>
          <a:stretch>
            <a:fillRect/>
          </a:stretch>
        </p:blipFill>
        <p:spPr bwMode="auto">
          <a:xfrm>
            <a:off x="611560" y="2600325"/>
            <a:ext cx="1454026" cy="1872208"/>
          </a:xfrm>
          <a:prstGeom prst="rect">
            <a:avLst/>
          </a:prstGeom>
          <a:noFill/>
        </p:spPr>
      </p:pic>
      <p:sp>
        <p:nvSpPr>
          <p:cNvPr id="56" name="Shape 176"/>
          <p:cNvSpPr/>
          <p:nvPr/>
        </p:nvSpPr>
        <p:spPr>
          <a:xfrm>
            <a:off x="2233836" y="3003798"/>
            <a:ext cx="1152128" cy="936104"/>
          </a:xfrm>
          <a:prstGeom prst="roundRect">
            <a:avLst>
              <a:gd name="adj" fmla="val 6190"/>
            </a:avLst>
          </a:prstGeom>
          <a:solidFill>
            <a:srgbClr val="0070C0"/>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B45F06"/>
              </a:solidFill>
            </a:endParaRPr>
          </a:p>
        </p:txBody>
      </p:sp>
      <p:cxnSp>
        <p:nvCxnSpPr>
          <p:cNvPr id="57" name="肘形接點 56"/>
          <p:cNvCxnSpPr/>
          <p:nvPr/>
        </p:nvCxnSpPr>
        <p:spPr>
          <a:xfrm rot="10800000" flipV="1">
            <a:off x="2915816" y="3354312"/>
            <a:ext cx="1008112" cy="432048"/>
          </a:xfrm>
          <a:prstGeom prst="bentConnector3">
            <a:avLst>
              <a:gd name="adj1" fmla="val 33938"/>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肘形接點 58"/>
          <p:cNvCxnSpPr/>
          <p:nvPr/>
        </p:nvCxnSpPr>
        <p:spPr>
          <a:xfrm rot="10800000">
            <a:off x="2915816" y="3981449"/>
            <a:ext cx="1008112" cy="432048"/>
          </a:xfrm>
          <a:prstGeom prst="bentConnector3">
            <a:avLst>
              <a:gd name="adj1" fmla="val 33938"/>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肘形接點 59"/>
          <p:cNvCxnSpPr/>
          <p:nvPr/>
        </p:nvCxnSpPr>
        <p:spPr>
          <a:xfrm flipV="1">
            <a:off x="3995936" y="4011910"/>
            <a:ext cx="1152128" cy="432048"/>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肘形接點 60"/>
          <p:cNvCxnSpPr/>
          <p:nvPr/>
        </p:nvCxnSpPr>
        <p:spPr>
          <a:xfrm>
            <a:off x="3995936" y="3363838"/>
            <a:ext cx="1152128" cy="432048"/>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2" name="Shape 165"/>
          <p:cNvSpPr txBox="1"/>
          <p:nvPr/>
        </p:nvSpPr>
        <p:spPr>
          <a:xfrm>
            <a:off x="827584" y="3867894"/>
            <a:ext cx="1353189" cy="286132"/>
          </a:xfrm>
          <a:prstGeom prst="rect">
            <a:avLst/>
          </a:prstGeom>
          <a:noFill/>
          <a:ln>
            <a:noFill/>
          </a:ln>
        </p:spPr>
        <p:txBody>
          <a:bodyPr wrap="square" lIns="91425" tIns="45700" rIns="91425" bIns="45700" anchor="t" anchorCtr="0">
            <a:noAutofit/>
          </a:bodyPr>
          <a:lstStyle/>
          <a:p>
            <a:pPr lvl="0" indent="-28575">
              <a:buClr>
                <a:srgbClr val="0E7988"/>
              </a:buClr>
              <a:buSzPts val="450"/>
            </a:pPr>
            <a:r>
              <a:rPr lang="en-US" altLang="zh-TW" sz="1600" b="1" dirty="0" smtClean="0">
                <a:solidFill>
                  <a:schemeClr val="lt1"/>
                </a:solidFill>
                <a:latin typeface="微軟正黑體" pitchFamily="34" charset="-120"/>
                <a:ea typeface="微軟正黑體" pitchFamily="34" charset="-120"/>
              </a:rPr>
              <a:t>Marketing</a:t>
            </a:r>
            <a:endParaRPr lang="zh-TW" sz="1600" b="1" dirty="0">
              <a:solidFill>
                <a:schemeClr val="lt1"/>
              </a:solidFill>
              <a:latin typeface="微軟正黑體" pitchFamily="34" charset="-120"/>
              <a:ea typeface="微軟正黑體" pitchFamily="34" charset="-120"/>
            </a:endParaRPr>
          </a:p>
        </p:txBody>
      </p:sp>
      <p:sp>
        <p:nvSpPr>
          <p:cNvPr id="63" name="Shape 170"/>
          <p:cNvSpPr txBox="1"/>
          <p:nvPr/>
        </p:nvSpPr>
        <p:spPr>
          <a:xfrm>
            <a:off x="827584" y="3581762"/>
            <a:ext cx="1021224" cy="286132"/>
          </a:xfrm>
          <a:prstGeom prst="rect">
            <a:avLst/>
          </a:prstGeom>
          <a:noFill/>
          <a:ln>
            <a:noFill/>
          </a:ln>
        </p:spPr>
        <p:txBody>
          <a:bodyPr wrap="square" lIns="91425" tIns="45700" rIns="91425" bIns="45700" anchor="t" anchorCtr="0">
            <a:noAutofit/>
          </a:bodyPr>
          <a:lstStyle/>
          <a:p>
            <a:pPr marL="0" marR="0" lvl="0" indent="-28575" algn="l" rtl="0">
              <a:lnSpc>
                <a:spcPct val="100000"/>
              </a:lnSpc>
              <a:spcBef>
                <a:spcPts val="0"/>
              </a:spcBef>
              <a:spcAft>
                <a:spcPts val="0"/>
              </a:spcAft>
              <a:buClr>
                <a:srgbClr val="0E7988"/>
              </a:buClr>
              <a:buSzPts val="450"/>
              <a:buFont typeface="Arial"/>
              <a:buNone/>
            </a:pPr>
            <a:r>
              <a:rPr lang="en-US" altLang="zh-TW" sz="1600" b="1" dirty="0" smtClean="0">
                <a:solidFill>
                  <a:schemeClr val="lt1"/>
                </a:solidFill>
                <a:latin typeface="微軟正黑體" pitchFamily="34" charset="-120"/>
                <a:ea typeface="微軟正黑體" pitchFamily="34" charset="-120"/>
              </a:rPr>
              <a:t>Sales</a:t>
            </a:r>
            <a:endParaRPr lang="zh-TW" sz="1600" b="1" dirty="0">
              <a:solidFill>
                <a:schemeClr val="lt1"/>
              </a:solidFill>
              <a:latin typeface="微軟正黑體" pitchFamily="34" charset="-120"/>
              <a:ea typeface="微軟正黑體" pitchFamily="34" charset="-120"/>
            </a:endParaRPr>
          </a:p>
        </p:txBody>
      </p:sp>
      <p:pic>
        <p:nvPicPr>
          <p:cNvPr id="64" name="Picture 2" descr="C:\Users\user\Desktop\0110\17.png"/>
          <p:cNvPicPr>
            <a:picLocks noChangeAspect="1" noChangeArrowheads="1"/>
          </p:cNvPicPr>
          <p:nvPr/>
        </p:nvPicPr>
        <p:blipFill>
          <a:blip r:embed="rId4"/>
          <a:srcRect/>
          <a:stretch>
            <a:fillRect/>
          </a:stretch>
        </p:blipFill>
        <p:spPr bwMode="auto">
          <a:xfrm>
            <a:off x="2219561" y="3507854"/>
            <a:ext cx="1192212" cy="923925"/>
          </a:xfrm>
          <a:prstGeom prst="rect">
            <a:avLst/>
          </a:prstGeom>
          <a:noFill/>
        </p:spPr>
      </p:pic>
      <p:pic>
        <p:nvPicPr>
          <p:cNvPr id="65" name="Picture 4" descr="C:\Users\user\Desktop\0110\LAN-10G2T_x550側面.png"/>
          <p:cNvPicPr>
            <a:picLocks noChangeAspect="1" noChangeArrowheads="1"/>
          </p:cNvPicPr>
          <p:nvPr/>
        </p:nvPicPr>
        <p:blipFill>
          <a:blip r:embed="rId5"/>
          <a:srcRect/>
          <a:stretch>
            <a:fillRect/>
          </a:stretch>
        </p:blipFill>
        <p:spPr bwMode="auto">
          <a:xfrm>
            <a:off x="3525408" y="3075806"/>
            <a:ext cx="1056117" cy="792088"/>
          </a:xfrm>
          <a:prstGeom prst="rect">
            <a:avLst/>
          </a:prstGeom>
          <a:noFill/>
        </p:spPr>
      </p:pic>
      <p:pic>
        <p:nvPicPr>
          <p:cNvPr id="66" name="Picture 2" descr="C:\Users\user\Desktop\0110\46.png"/>
          <p:cNvPicPr>
            <a:picLocks noChangeAspect="1" noChangeArrowheads="1"/>
          </p:cNvPicPr>
          <p:nvPr/>
        </p:nvPicPr>
        <p:blipFill>
          <a:blip r:embed="rId6"/>
          <a:srcRect/>
          <a:stretch>
            <a:fillRect/>
          </a:stretch>
        </p:blipFill>
        <p:spPr bwMode="auto">
          <a:xfrm>
            <a:off x="5076056" y="3435846"/>
            <a:ext cx="3096344" cy="747087"/>
          </a:xfrm>
          <a:prstGeom prst="rect">
            <a:avLst/>
          </a:prstGeom>
          <a:noFill/>
        </p:spPr>
      </p:pic>
      <p:sp>
        <p:nvSpPr>
          <p:cNvPr id="71" name="Shape 176"/>
          <p:cNvSpPr/>
          <p:nvPr/>
        </p:nvSpPr>
        <p:spPr>
          <a:xfrm>
            <a:off x="5167114" y="3781028"/>
            <a:ext cx="1440160" cy="360040"/>
          </a:xfrm>
          <a:prstGeom prst="roundRect">
            <a:avLst>
              <a:gd name="adj" fmla="val 6190"/>
            </a:avLst>
          </a:prstGeom>
          <a:solidFill>
            <a:srgbClr val="2FBFC3">
              <a:alpha val="40000"/>
            </a:srgbClr>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B45F06"/>
              </a:solidFill>
            </a:endParaRPr>
          </a:p>
        </p:txBody>
      </p:sp>
      <p:sp>
        <p:nvSpPr>
          <p:cNvPr id="72" name="Shape 176"/>
          <p:cNvSpPr/>
          <p:nvPr/>
        </p:nvSpPr>
        <p:spPr>
          <a:xfrm>
            <a:off x="6600453" y="3781028"/>
            <a:ext cx="1440160" cy="360040"/>
          </a:xfrm>
          <a:prstGeom prst="roundRect">
            <a:avLst>
              <a:gd name="adj" fmla="val 6190"/>
            </a:avLst>
          </a:prstGeom>
          <a:solidFill>
            <a:schemeClr val="accent4">
              <a:lumMod val="75000"/>
              <a:alpha val="40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B45F06"/>
              </a:solidFill>
            </a:endParaRPr>
          </a:p>
        </p:txBody>
      </p:sp>
      <p:sp>
        <p:nvSpPr>
          <p:cNvPr id="73" name="文字方塊 72"/>
          <p:cNvSpPr txBox="1"/>
          <p:nvPr/>
        </p:nvSpPr>
        <p:spPr>
          <a:xfrm>
            <a:off x="2267744" y="3003798"/>
            <a:ext cx="1152128" cy="523220"/>
          </a:xfrm>
          <a:prstGeom prst="rect">
            <a:avLst/>
          </a:prstGeom>
          <a:noFill/>
        </p:spPr>
        <p:txBody>
          <a:bodyPr wrap="square" rtlCol="0">
            <a:spAutoFit/>
          </a:bodyPr>
          <a:lstStyle/>
          <a:p>
            <a:r>
              <a:rPr lang="en-US" altLang="zh-TW" b="1" dirty="0" smtClean="0">
                <a:solidFill>
                  <a:schemeClr val="bg1"/>
                </a:solidFill>
              </a:rPr>
              <a:t>R&amp;D: 130</a:t>
            </a:r>
            <a:br>
              <a:rPr lang="en-US" altLang="zh-TW" b="1" dirty="0" smtClean="0">
                <a:solidFill>
                  <a:schemeClr val="bg1"/>
                </a:solidFill>
              </a:rPr>
            </a:br>
            <a:r>
              <a:rPr lang="en-US" altLang="zh-TW" b="1" dirty="0" smtClean="0">
                <a:solidFill>
                  <a:schemeClr val="bg1"/>
                </a:solidFill>
              </a:rPr>
              <a:t>PM: 140</a:t>
            </a:r>
            <a:endParaRPr lang="zh-TW" altLang="en-US" b="1" dirty="0">
              <a:solidFill>
                <a:schemeClr val="bg1"/>
              </a:solidFill>
            </a:endParaRPr>
          </a:p>
        </p:txBody>
      </p:sp>
      <p:cxnSp>
        <p:nvCxnSpPr>
          <p:cNvPr id="74" name="直線接點 73"/>
          <p:cNvCxnSpPr/>
          <p:nvPr/>
        </p:nvCxnSpPr>
        <p:spPr>
          <a:xfrm>
            <a:off x="5868144" y="3147814"/>
            <a:ext cx="0" cy="648072"/>
          </a:xfrm>
          <a:prstGeom prst="line">
            <a:avLst/>
          </a:prstGeom>
          <a:ln w="28575">
            <a:solidFill>
              <a:srgbClr val="2FBFC3"/>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a:xfrm>
            <a:off x="7250807" y="3147814"/>
            <a:ext cx="0" cy="64807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76" name="Shape 170"/>
          <p:cNvSpPr txBox="1"/>
          <p:nvPr/>
        </p:nvSpPr>
        <p:spPr>
          <a:xfrm>
            <a:off x="827584" y="3291830"/>
            <a:ext cx="1021224" cy="286132"/>
          </a:xfrm>
          <a:prstGeom prst="rect">
            <a:avLst/>
          </a:prstGeom>
          <a:noFill/>
          <a:ln>
            <a:noFill/>
          </a:ln>
        </p:spPr>
        <p:txBody>
          <a:bodyPr wrap="square" lIns="91425" tIns="45700" rIns="91425" bIns="45700" anchor="t" anchorCtr="0">
            <a:noAutofit/>
          </a:bodyPr>
          <a:lstStyle/>
          <a:p>
            <a:pPr marL="0" marR="0" lvl="0" indent="-28575" algn="l" rtl="0">
              <a:lnSpc>
                <a:spcPct val="100000"/>
              </a:lnSpc>
              <a:spcBef>
                <a:spcPts val="0"/>
              </a:spcBef>
              <a:spcAft>
                <a:spcPts val="0"/>
              </a:spcAft>
              <a:buClr>
                <a:srgbClr val="0E7988"/>
              </a:buClr>
              <a:buSzPts val="450"/>
              <a:buFont typeface="Arial"/>
              <a:buNone/>
            </a:pPr>
            <a:r>
              <a:rPr lang="en-US" altLang="zh-TW" sz="1600" b="1" dirty="0" smtClean="0">
                <a:solidFill>
                  <a:schemeClr val="lt1"/>
                </a:solidFill>
                <a:latin typeface="微軟正黑體" pitchFamily="34" charset="-120"/>
                <a:ea typeface="微軟正黑體" pitchFamily="34" charset="-120"/>
              </a:rPr>
              <a:t>R&amp;D</a:t>
            </a:r>
            <a:endParaRPr lang="zh-TW" sz="1600" b="1" dirty="0">
              <a:solidFill>
                <a:schemeClr val="lt1"/>
              </a:solidFill>
              <a:latin typeface="微軟正黑體" pitchFamily="34" charset="-120"/>
              <a:ea typeface="微軟正黑體" pitchFamily="34" charset="-120"/>
            </a:endParaRPr>
          </a:p>
        </p:txBody>
      </p:sp>
      <p:sp>
        <p:nvSpPr>
          <p:cNvPr id="77" name="Shape 170"/>
          <p:cNvSpPr txBox="1"/>
          <p:nvPr/>
        </p:nvSpPr>
        <p:spPr>
          <a:xfrm>
            <a:off x="827584" y="4157826"/>
            <a:ext cx="1021224" cy="286132"/>
          </a:xfrm>
          <a:prstGeom prst="rect">
            <a:avLst/>
          </a:prstGeom>
          <a:noFill/>
          <a:ln>
            <a:noFill/>
          </a:ln>
        </p:spPr>
        <p:txBody>
          <a:bodyPr wrap="square" lIns="91425" tIns="45700" rIns="91425" bIns="45700" anchor="t" anchorCtr="0">
            <a:noAutofit/>
          </a:bodyPr>
          <a:lstStyle/>
          <a:p>
            <a:pPr marL="0" marR="0" lvl="0" indent="-28575" algn="l" rtl="0">
              <a:lnSpc>
                <a:spcPct val="100000"/>
              </a:lnSpc>
              <a:spcBef>
                <a:spcPts val="0"/>
              </a:spcBef>
              <a:spcAft>
                <a:spcPts val="0"/>
              </a:spcAft>
              <a:buClr>
                <a:srgbClr val="0E7988"/>
              </a:buClr>
              <a:buSzPts val="450"/>
              <a:buFont typeface="Arial"/>
              <a:buNone/>
            </a:pPr>
            <a:r>
              <a:rPr lang="en-US" altLang="zh-TW" sz="1600" b="1" dirty="0" smtClean="0">
                <a:solidFill>
                  <a:schemeClr val="lt1"/>
                </a:solidFill>
                <a:latin typeface="微軟正黑體" pitchFamily="34" charset="-120"/>
                <a:ea typeface="微軟正黑體" pitchFamily="34" charset="-120"/>
              </a:rPr>
              <a:t>PM</a:t>
            </a:r>
            <a:endParaRPr lang="zh-TW" sz="1600" b="1" dirty="0">
              <a:solidFill>
                <a:schemeClr val="lt1"/>
              </a:solidFill>
              <a:latin typeface="微軟正黑體" pitchFamily="34" charset="-120"/>
              <a:ea typeface="微軟正黑體" pitchFamily="34" charset="-120"/>
            </a:endParaRPr>
          </a:p>
        </p:txBody>
      </p:sp>
      <p:pic>
        <p:nvPicPr>
          <p:cNvPr id="78" name="Picture 4" descr="C:\Users\user\Desktop\0110\LAN-10G2T_x550側面.png"/>
          <p:cNvPicPr>
            <a:picLocks noChangeAspect="1" noChangeArrowheads="1"/>
          </p:cNvPicPr>
          <p:nvPr/>
        </p:nvPicPr>
        <p:blipFill>
          <a:blip r:embed="rId5"/>
          <a:srcRect/>
          <a:stretch>
            <a:fillRect/>
          </a:stretch>
        </p:blipFill>
        <p:spPr bwMode="auto">
          <a:xfrm>
            <a:off x="3515883" y="4155926"/>
            <a:ext cx="1056117" cy="792088"/>
          </a:xfrm>
          <a:prstGeom prst="rect">
            <a:avLst/>
          </a:prstGeom>
          <a:noFill/>
        </p:spPr>
      </p:pic>
      <p:sp>
        <p:nvSpPr>
          <p:cNvPr id="80" name="Shape 143"/>
          <p:cNvSpPr txBox="1"/>
          <p:nvPr/>
        </p:nvSpPr>
        <p:spPr>
          <a:xfrm>
            <a:off x="4932040" y="2139702"/>
            <a:ext cx="1800200" cy="360040"/>
          </a:xfrm>
          <a:prstGeom prst="rect">
            <a:avLst/>
          </a:prstGeom>
          <a:noFill/>
          <a:ln>
            <a:noFill/>
          </a:ln>
        </p:spPr>
        <p:txBody>
          <a:bodyPr wrap="square" lIns="91425" tIns="45700" rIns="91425" bIns="45700" anchor="t" anchorCtr="0">
            <a:noAutofit/>
          </a:bodyPr>
          <a:lstStyle/>
          <a:p>
            <a:pPr marL="457200" lvl="0" indent="-381000">
              <a:buClr>
                <a:schemeClr val="tx1">
                  <a:lumMod val="65000"/>
                  <a:lumOff val="35000"/>
                </a:schemeClr>
              </a:buClr>
              <a:buSzPct val="80000"/>
            </a:pPr>
            <a:r>
              <a:rPr lang="en-US" altLang="zh-TW" sz="2000" b="1" dirty="0" smtClean="0">
                <a:solidFill>
                  <a:srgbClr val="002060"/>
                </a:solidFill>
                <a:latin typeface="+mj-lt"/>
                <a:ea typeface="Microsoft JhengHei"/>
                <a:cs typeface="Microsoft JhengHei"/>
                <a:sym typeface="Microsoft JhengHei"/>
              </a:rPr>
              <a:t>VID:130</a:t>
            </a:r>
            <a:endParaRPr lang="zh-TW" altLang="en-US" sz="2000" b="1" dirty="0">
              <a:solidFill>
                <a:srgbClr val="002060"/>
              </a:solidFill>
              <a:latin typeface="+mj-lt"/>
              <a:ea typeface="Microsoft JhengHei"/>
              <a:cs typeface="Microsoft JhengHei"/>
              <a:sym typeface="Microsoft JhengHei"/>
            </a:endParaRPr>
          </a:p>
        </p:txBody>
      </p:sp>
      <p:sp>
        <p:nvSpPr>
          <p:cNvPr id="81" name="Shape 143"/>
          <p:cNvSpPr txBox="1"/>
          <p:nvPr/>
        </p:nvSpPr>
        <p:spPr>
          <a:xfrm>
            <a:off x="6840252" y="2139702"/>
            <a:ext cx="1800200" cy="360040"/>
          </a:xfrm>
          <a:prstGeom prst="rect">
            <a:avLst/>
          </a:prstGeom>
          <a:noFill/>
          <a:ln>
            <a:noFill/>
          </a:ln>
        </p:spPr>
        <p:txBody>
          <a:bodyPr wrap="square" lIns="91425" tIns="45700" rIns="91425" bIns="45700" anchor="t" anchorCtr="0">
            <a:noAutofit/>
          </a:bodyPr>
          <a:lstStyle/>
          <a:p>
            <a:pPr marL="457200" lvl="0" indent="-381000">
              <a:buClr>
                <a:schemeClr val="tx1">
                  <a:lumMod val="65000"/>
                  <a:lumOff val="35000"/>
                </a:schemeClr>
              </a:buClr>
              <a:buSzPct val="80000"/>
            </a:pPr>
            <a:r>
              <a:rPr lang="en-US" altLang="zh-TW" sz="2000" b="1" dirty="0" smtClean="0">
                <a:solidFill>
                  <a:srgbClr val="002060"/>
                </a:solidFill>
                <a:latin typeface="+mj-lt"/>
                <a:ea typeface="Microsoft JhengHei"/>
                <a:cs typeface="Microsoft JhengHei"/>
                <a:sym typeface="Microsoft JhengHei"/>
              </a:rPr>
              <a:t>VID:140</a:t>
            </a:r>
            <a:endParaRPr lang="zh-TW" altLang="en-US" sz="2000" b="1" dirty="0">
              <a:solidFill>
                <a:srgbClr val="002060"/>
              </a:solidFill>
              <a:latin typeface="+mj-lt"/>
              <a:ea typeface="Microsoft JhengHei"/>
              <a:cs typeface="Microsoft JhengHei"/>
              <a:sym typeface="Microsoft JhengHei"/>
            </a:endParaRPr>
          </a:p>
        </p:txBody>
      </p:sp>
      <p:sp>
        <p:nvSpPr>
          <p:cNvPr id="28" name="Shape 176"/>
          <p:cNvSpPr/>
          <p:nvPr/>
        </p:nvSpPr>
        <p:spPr>
          <a:xfrm>
            <a:off x="5076056" y="2499742"/>
            <a:ext cx="1440160" cy="720080"/>
          </a:xfrm>
          <a:prstGeom prst="roundRect">
            <a:avLst>
              <a:gd name="adj" fmla="val 6190"/>
            </a:avLst>
          </a:prstGeom>
          <a:solidFill>
            <a:srgbClr val="2FBFC3"/>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B45F06"/>
              </a:solidFill>
            </a:endParaRPr>
          </a:p>
        </p:txBody>
      </p:sp>
      <p:pic>
        <p:nvPicPr>
          <p:cNvPr id="29" name="Picture 7" descr="C:\Users\user\Desktop\0110\22.png"/>
          <p:cNvPicPr>
            <a:picLocks noChangeAspect="1" noChangeArrowheads="1"/>
          </p:cNvPicPr>
          <p:nvPr/>
        </p:nvPicPr>
        <p:blipFill>
          <a:blip r:embed="rId7"/>
          <a:srcRect/>
          <a:stretch>
            <a:fillRect/>
          </a:stretch>
        </p:blipFill>
        <p:spPr bwMode="auto">
          <a:xfrm>
            <a:off x="5148064" y="2571750"/>
            <a:ext cx="707350" cy="504056"/>
          </a:xfrm>
          <a:prstGeom prst="rect">
            <a:avLst/>
          </a:prstGeom>
          <a:noFill/>
        </p:spPr>
      </p:pic>
      <p:pic>
        <p:nvPicPr>
          <p:cNvPr id="30" name="Picture 7" descr="C:\Users\user\Desktop\0110\22.png"/>
          <p:cNvPicPr>
            <a:picLocks noChangeAspect="1" noChangeArrowheads="1"/>
          </p:cNvPicPr>
          <p:nvPr/>
        </p:nvPicPr>
        <p:blipFill>
          <a:blip r:embed="rId7"/>
          <a:srcRect/>
          <a:stretch>
            <a:fillRect/>
          </a:stretch>
        </p:blipFill>
        <p:spPr bwMode="auto">
          <a:xfrm>
            <a:off x="5436096" y="2643758"/>
            <a:ext cx="707350" cy="504056"/>
          </a:xfrm>
          <a:prstGeom prst="rect">
            <a:avLst/>
          </a:prstGeom>
          <a:noFill/>
        </p:spPr>
      </p:pic>
      <p:sp>
        <p:nvSpPr>
          <p:cNvPr id="31" name="文字方塊 30"/>
          <p:cNvSpPr txBox="1"/>
          <p:nvPr/>
        </p:nvSpPr>
        <p:spPr>
          <a:xfrm>
            <a:off x="6012160" y="2427734"/>
            <a:ext cx="648072" cy="307777"/>
          </a:xfrm>
          <a:prstGeom prst="rect">
            <a:avLst/>
          </a:prstGeom>
          <a:noFill/>
        </p:spPr>
        <p:txBody>
          <a:bodyPr wrap="square" rtlCol="0">
            <a:spAutoFit/>
          </a:bodyPr>
          <a:lstStyle/>
          <a:p>
            <a:r>
              <a:rPr lang="en-US" altLang="zh-TW" b="1" dirty="0" smtClean="0">
                <a:solidFill>
                  <a:schemeClr val="bg1"/>
                </a:solidFill>
              </a:rPr>
              <a:t>R&amp;D</a:t>
            </a:r>
            <a:endParaRPr lang="zh-TW" altLang="en-US" b="1" dirty="0">
              <a:solidFill>
                <a:schemeClr val="bg1"/>
              </a:solidFill>
            </a:endParaRPr>
          </a:p>
        </p:txBody>
      </p:sp>
      <p:sp>
        <p:nvSpPr>
          <p:cNvPr id="32" name="Shape 176"/>
          <p:cNvSpPr/>
          <p:nvPr/>
        </p:nvSpPr>
        <p:spPr>
          <a:xfrm>
            <a:off x="6732240" y="2499742"/>
            <a:ext cx="1440160" cy="720080"/>
          </a:xfrm>
          <a:prstGeom prst="roundRect">
            <a:avLst>
              <a:gd name="adj" fmla="val 6190"/>
            </a:avLst>
          </a:prstGeom>
          <a:solidFill>
            <a:schemeClr val="accent4">
              <a:lumMod val="75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solidFill>
                <a:srgbClr val="B45F06"/>
              </a:solidFill>
            </a:endParaRPr>
          </a:p>
        </p:txBody>
      </p:sp>
      <p:pic>
        <p:nvPicPr>
          <p:cNvPr id="33" name="Picture 7" descr="C:\Users\user\Desktop\0110\22.png"/>
          <p:cNvPicPr>
            <a:picLocks noChangeAspect="1" noChangeArrowheads="1"/>
          </p:cNvPicPr>
          <p:nvPr/>
        </p:nvPicPr>
        <p:blipFill>
          <a:blip r:embed="rId7"/>
          <a:srcRect/>
          <a:stretch>
            <a:fillRect/>
          </a:stretch>
        </p:blipFill>
        <p:spPr bwMode="auto">
          <a:xfrm>
            <a:off x="6804248" y="2571750"/>
            <a:ext cx="707350" cy="504056"/>
          </a:xfrm>
          <a:prstGeom prst="rect">
            <a:avLst/>
          </a:prstGeom>
          <a:noFill/>
        </p:spPr>
      </p:pic>
      <p:sp>
        <p:nvSpPr>
          <p:cNvPr id="34" name="文字方塊 33"/>
          <p:cNvSpPr txBox="1"/>
          <p:nvPr/>
        </p:nvSpPr>
        <p:spPr>
          <a:xfrm>
            <a:off x="7740352" y="2499742"/>
            <a:ext cx="864096" cy="307777"/>
          </a:xfrm>
          <a:prstGeom prst="rect">
            <a:avLst/>
          </a:prstGeom>
          <a:noFill/>
        </p:spPr>
        <p:txBody>
          <a:bodyPr wrap="square" rtlCol="0">
            <a:spAutoFit/>
          </a:bodyPr>
          <a:lstStyle/>
          <a:p>
            <a:r>
              <a:rPr lang="en-US" altLang="zh-TW" b="1" dirty="0" smtClean="0">
                <a:solidFill>
                  <a:schemeClr val="bg1"/>
                </a:solidFill>
              </a:rPr>
              <a:t>PM</a:t>
            </a:r>
            <a:endParaRPr lang="zh-TW" altLang="en-US" b="1" dirty="0">
              <a:solidFill>
                <a:schemeClr val="bg1"/>
              </a:solidFill>
            </a:endParaRPr>
          </a:p>
        </p:txBody>
      </p:sp>
      <p:pic>
        <p:nvPicPr>
          <p:cNvPr id="35" name="Picture 7" descr="C:\Users\user\Desktop\0110\22.png"/>
          <p:cNvPicPr>
            <a:picLocks noChangeAspect="1" noChangeArrowheads="1"/>
          </p:cNvPicPr>
          <p:nvPr/>
        </p:nvPicPr>
        <p:blipFill>
          <a:blip r:embed="rId7"/>
          <a:srcRect/>
          <a:stretch>
            <a:fillRect/>
          </a:stretch>
        </p:blipFill>
        <p:spPr bwMode="auto">
          <a:xfrm>
            <a:off x="7092280" y="2643758"/>
            <a:ext cx="707350" cy="504056"/>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0" y="38990"/>
            <a:ext cx="9144000" cy="660552"/>
          </a:xfrm>
          <a:prstGeom prst="rect">
            <a:avLst/>
          </a:prstGeom>
          <a:noFill/>
          <a:ln>
            <a:noFill/>
          </a:ln>
        </p:spPr>
        <p:txBody>
          <a:bodyPr wrap="square" lIns="91425" tIns="91425" rIns="91425" bIns="91425" anchor="t" anchorCtr="0">
            <a:noAutofit/>
          </a:bodyPr>
          <a:lstStyle/>
          <a:p>
            <a:pPr marL="0" marR="0" lvl="0" indent="-254000" algn="ctr" rtl="0">
              <a:lnSpc>
                <a:spcPts val="4000"/>
              </a:lnSpc>
              <a:spcBef>
                <a:spcPts val="0"/>
              </a:spcBef>
              <a:spcAft>
                <a:spcPts val="0"/>
              </a:spcAft>
              <a:buClr>
                <a:schemeClr val="dk1"/>
              </a:buClr>
              <a:buSzPts val="4000"/>
              <a:buFont typeface="Arial"/>
              <a:buNone/>
            </a:pPr>
            <a:r>
              <a:rPr lang="zh-TW" sz="3600" dirty="0">
                <a:latin typeface="+mj-lt"/>
              </a:rPr>
              <a:t>VLAN </a:t>
            </a:r>
            <a:r>
              <a:rPr lang="en-US" altLang="zh-TW" sz="3600" dirty="0" smtClean="0">
                <a:latin typeface="+mj-lt"/>
              </a:rPr>
              <a:t>–</a:t>
            </a:r>
            <a:r>
              <a:rPr lang="zh-TW" altLang="en-US" sz="3600" dirty="0" smtClean="0">
                <a:latin typeface="+mj-lt"/>
              </a:rPr>
              <a:t> </a:t>
            </a:r>
            <a:r>
              <a:rPr lang="en-US" altLang="zh-TW" sz="3600" dirty="0" smtClean="0">
                <a:latin typeface="+mj-lt"/>
              </a:rPr>
              <a:t>set R&amp;D VID </a:t>
            </a:r>
            <a:br>
              <a:rPr lang="en-US" altLang="zh-TW" sz="3600" dirty="0" smtClean="0">
                <a:latin typeface="+mj-lt"/>
              </a:rPr>
            </a:br>
            <a:r>
              <a:rPr lang="en-US" altLang="zh-TW" sz="3600" dirty="0" smtClean="0">
                <a:latin typeface="+mj-lt"/>
              </a:rPr>
              <a:t>to isolate other users</a:t>
            </a:r>
            <a:endParaRPr lang="zh-TW" sz="3600" dirty="0">
              <a:latin typeface="+mj-lt"/>
            </a:endParaRPr>
          </a:p>
        </p:txBody>
      </p:sp>
      <p:pic>
        <p:nvPicPr>
          <p:cNvPr id="13" name="Picture 2" descr="C:\Users\Sam Lin\Desktop\Network PPT img\NVS\2018-01-02_142903.png"/>
          <p:cNvPicPr>
            <a:picLocks noChangeAspect="1" noChangeArrowheads="1"/>
          </p:cNvPicPr>
          <p:nvPr/>
        </p:nvPicPr>
        <p:blipFill>
          <a:blip r:embed="rId3"/>
          <a:srcRect/>
          <a:stretch>
            <a:fillRect/>
          </a:stretch>
        </p:blipFill>
        <p:spPr bwMode="auto">
          <a:xfrm>
            <a:off x="1331640" y="1305770"/>
            <a:ext cx="6551497" cy="3786260"/>
          </a:xfrm>
          <a:prstGeom prst="rect">
            <a:avLst/>
          </a:prstGeom>
          <a:noFill/>
        </p:spPr>
      </p:pic>
      <p:sp>
        <p:nvSpPr>
          <p:cNvPr id="14" name="矩形 13"/>
          <p:cNvSpPr/>
          <p:nvPr/>
        </p:nvSpPr>
        <p:spPr>
          <a:xfrm>
            <a:off x="1259632" y="1851670"/>
            <a:ext cx="115212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1080120" y="1827408"/>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6" name="矩形 15"/>
          <p:cNvSpPr/>
          <p:nvPr/>
        </p:nvSpPr>
        <p:spPr>
          <a:xfrm>
            <a:off x="3563888" y="2715766"/>
            <a:ext cx="72008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3353770" y="2691504"/>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
        <p:nvSpPr>
          <p:cNvPr id="18" name="矩形 17"/>
          <p:cNvSpPr/>
          <p:nvPr/>
        </p:nvSpPr>
        <p:spPr>
          <a:xfrm>
            <a:off x="7086374" y="2139702"/>
            <a:ext cx="36004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6876256" y="211544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cxnSp>
        <p:nvCxnSpPr>
          <p:cNvPr id="38" name="直線接點 37"/>
          <p:cNvCxnSpPr/>
          <p:nvPr/>
        </p:nvCxnSpPr>
        <p:spPr>
          <a:xfrm flipV="1">
            <a:off x="3247808" y="3260661"/>
            <a:ext cx="0" cy="40829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圓角矩形 36"/>
          <p:cNvSpPr/>
          <p:nvPr/>
        </p:nvSpPr>
        <p:spPr>
          <a:xfrm>
            <a:off x="2526898" y="3533727"/>
            <a:ext cx="1440160" cy="1198263"/>
          </a:xfrm>
          <a:prstGeom prst="roundRect">
            <a:avLst>
              <a:gd name="adj" fmla="val 7757"/>
            </a:avLst>
          </a:prstGeom>
          <a:solidFill>
            <a:srgbClr val="D1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2" name="直線單箭頭接點 31"/>
          <p:cNvCxnSpPr/>
          <p:nvPr/>
        </p:nvCxnSpPr>
        <p:spPr>
          <a:xfrm>
            <a:off x="3635896" y="2957663"/>
            <a:ext cx="36004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251520" y="1831911"/>
            <a:ext cx="2058775" cy="1872208"/>
          </a:xfrm>
          <a:prstGeom prst="roundRect">
            <a:avLst>
              <a:gd name="adj" fmla="val 7757"/>
            </a:avLst>
          </a:prstGeom>
          <a:solidFill>
            <a:srgbClr val="D1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flipH="1">
            <a:off x="611560" y="2957663"/>
            <a:ext cx="302433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肘形接點 22"/>
          <p:cNvCxnSpPr/>
          <p:nvPr/>
        </p:nvCxnSpPr>
        <p:spPr>
          <a:xfrm flipV="1">
            <a:off x="683568" y="3029669"/>
            <a:ext cx="1296144" cy="288034"/>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92" name="Shape 192"/>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buSzPts val="4000"/>
            </a:pPr>
            <a:r>
              <a:rPr lang="en-US" altLang="zh-TW" sz="3600" dirty="0" smtClean="0">
                <a:latin typeface="+mj-lt"/>
              </a:rPr>
              <a:t>Built-in </a:t>
            </a:r>
            <a:r>
              <a:rPr lang="zh-TW" altLang="zh-TW" sz="3600" dirty="0" smtClean="0">
                <a:latin typeface="+mj-lt"/>
              </a:rPr>
              <a:t>DHCP </a:t>
            </a:r>
            <a:r>
              <a:rPr lang="en-US" altLang="zh-TW" sz="3600" dirty="0">
                <a:latin typeface="+mj-lt"/>
              </a:rPr>
              <a:t>service</a:t>
            </a:r>
            <a:endParaRPr lang="zh-TW" sz="3600" dirty="0">
              <a:latin typeface="+mj-lt"/>
            </a:endParaRPr>
          </a:p>
        </p:txBody>
      </p:sp>
      <p:pic>
        <p:nvPicPr>
          <p:cNvPr id="7" name="Picture 2" descr="C:\Users\user\Desktop\0110\22.png"/>
          <p:cNvPicPr>
            <a:picLocks noChangeAspect="1" noChangeArrowheads="1"/>
          </p:cNvPicPr>
          <p:nvPr/>
        </p:nvPicPr>
        <p:blipFill>
          <a:blip r:embed="rId3"/>
          <a:srcRect/>
          <a:stretch>
            <a:fillRect/>
          </a:stretch>
        </p:blipFill>
        <p:spPr bwMode="auto">
          <a:xfrm>
            <a:off x="458052" y="2771952"/>
            <a:ext cx="563760" cy="401735"/>
          </a:xfrm>
          <a:prstGeom prst="rect">
            <a:avLst/>
          </a:prstGeom>
          <a:noFill/>
          <a:ln w="28575">
            <a:noFill/>
          </a:ln>
        </p:spPr>
      </p:pic>
      <p:pic>
        <p:nvPicPr>
          <p:cNvPr id="8" name="Picture 2" descr="C:\Users\user\Desktop\0110\22.png"/>
          <p:cNvPicPr>
            <a:picLocks noChangeAspect="1" noChangeArrowheads="1"/>
          </p:cNvPicPr>
          <p:nvPr/>
        </p:nvPicPr>
        <p:blipFill>
          <a:blip r:embed="rId3"/>
          <a:srcRect/>
          <a:stretch>
            <a:fillRect/>
          </a:stretch>
        </p:blipFill>
        <p:spPr bwMode="auto">
          <a:xfrm>
            <a:off x="458052" y="3173687"/>
            <a:ext cx="563760" cy="401735"/>
          </a:xfrm>
          <a:prstGeom prst="rect">
            <a:avLst/>
          </a:prstGeom>
          <a:noFill/>
        </p:spPr>
      </p:pic>
      <p:pic>
        <p:nvPicPr>
          <p:cNvPr id="9220" name="Picture 4" descr="C:\Users\user\Desktop\0110\17.png"/>
          <p:cNvPicPr>
            <a:picLocks noChangeAspect="1" noChangeArrowheads="1"/>
          </p:cNvPicPr>
          <p:nvPr/>
        </p:nvPicPr>
        <p:blipFill>
          <a:blip r:embed="rId4"/>
          <a:srcRect/>
          <a:stretch>
            <a:fillRect/>
          </a:stretch>
        </p:blipFill>
        <p:spPr bwMode="auto">
          <a:xfrm>
            <a:off x="2771800" y="2597623"/>
            <a:ext cx="929176" cy="720080"/>
          </a:xfrm>
          <a:prstGeom prst="rect">
            <a:avLst/>
          </a:prstGeom>
          <a:noFill/>
        </p:spPr>
      </p:pic>
      <p:pic>
        <p:nvPicPr>
          <p:cNvPr id="9221" name="Picture 5" descr="C:\Users\user\Desktop\0110\18.png"/>
          <p:cNvPicPr>
            <a:picLocks noChangeAspect="1" noChangeArrowheads="1"/>
          </p:cNvPicPr>
          <p:nvPr/>
        </p:nvPicPr>
        <p:blipFill>
          <a:blip r:embed="rId5"/>
          <a:srcRect/>
          <a:stretch>
            <a:fillRect/>
          </a:stretch>
        </p:blipFill>
        <p:spPr bwMode="auto">
          <a:xfrm>
            <a:off x="2731922" y="3939902"/>
            <a:ext cx="717203" cy="425074"/>
          </a:xfrm>
          <a:prstGeom prst="rect">
            <a:avLst/>
          </a:prstGeom>
          <a:noFill/>
        </p:spPr>
      </p:pic>
      <p:pic>
        <p:nvPicPr>
          <p:cNvPr id="12" name="Picture 5" descr="C:\Users\user\Desktop\0110\18.png"/>
          <p:cNvPicPr>
            <a:picLocks noChangeAspect="1" noChangeArrowheads="1"/>
          </p:cNvPicPr>
          <p:nvPr/>
        </p:nvPicPr>
        <p:blipFill>
          <a:blip r:embed="rId5"/>
          <a:srcRect/>
          <a:stretch>
            <a:fillRect/>
          </a:stretch>
        </p:blipFill>
        <p:spPr bwMode="auto">
          <a:xfrm>
            <a:off x="2873061" y="4067807"/>
            <a:ext cx="717203" cy="425074"/>
          </a:xfrm>
          <a:prstGeom prst="rect">
            <a:avLst/>
          </a:prstGeom>
          <a:noFill/>
        </p:spPr>
      </p:pic>
      <p:pic>
        <p:nvPicPr>
          <p:cNvPr id="13" name="Picture 5" descr="C:\Users\user\Desktop\0110\18.png"/>
          <p:cNvPicPr>
            <a:picLocks noChangeAspect="1" noChangeArrowheads="1"/>
          </p:cNvPicPr>
          <p:nvPr/>
        </p:nvPicPr>
        <p:blipFill>
          <a:blip r:embed="rId5"/>
          <a:srcRect/>
          <a:stretch>
            <a:fillRect/>
          </a:stretch>
        </p:blipFill>
        <p:spPr bwMode="auto">
          <a:xfrm>
            <a:off x="3034661" y="4210005"/>
            <a:ext cx="717203" cy="425074"/>
          </a:xfrm>
          <a:prstGeom prst="rect">
            <a:avLst/>
          </a:prstGeom>
          <a:noFill/>
        </p:spPr>
      </p:pic>
      <p:sp>
        <p:nvSpPr>
          <p:cNvPr id="14" name="文字方塊 13"/>
          <p:cNvSpPr txBox="1"/>
          <p:nvPr/>
        </p:nvSpPr>
        <p:spPr>
          <a:xfrm>
            <a:off x="251520" y="1929806"/>
            <a:ext cx="834639" cy="307777"/>
          </a:xfrm>
          <a:prstGeom prst="rect">
            <a:avLst/>
          </a:prstGeom>
          <a:noFill/>
        </p:spPr>
        <p:txBody>
          <a:bodyPr wrap="square" rtlCol="0">
            <a:spAutoFit/>
          </a:bodyPr>
          <a:lstStyle/>
          <a:p>
            <a:pPr algn="ctr"/>
            <a:r>
              <a:rPr lang="en-US" altLang="zh-TW" b="1" dirty="0" smtClean="0">
                <a:solidFill>
                  <a:schemeClr val="tx1">
                    <a:lumMod val="65000"/>
                    <a:lumOff val="35000"/>
                  </a:schemeClr>
                </a:solidFill>
              </a:rPr>
              <a:t>Clients</a:t>
            </a:r>
            <a:endParaRPr lang="zh-TW" altLang="en-US" b="1" dirty="0">
              <a:solidFill>
                <a:schemeClr val="tx1">
                  <a:lumMod val="65000"/>
                  <a:lumOff val="35000"/>
                </a:schemeClr>
              </a:solidFill>
            </a:endParaRPr>
          </a:p>
        </p:txBody>
      </p:sp>
      <p:sp>
        <p:nvSpPr>
          <p:cNvPr id="16" name="文字方塊 15"/>
          <p:cNvSpPr txBox="1"/>
          <p:nvPr/>
        </p:nvSpPr>
        <p:spPr>
          <a:xfrm>
            <a:off x="2699792" y="1949551"/>
            <a:ext cx="1080120" cy="523220"/>
          </a:xfrm>
          <a:prstGeom prst="rect">
            <a:avLst/>
          </a:prstGeom>
          <a:noFill/>
        </p:spPr>
        <p:txBody>
          <a:bodyPr wrap="square" rtlCol="0">
            <a:spAutoFit/>
          </a:bodyPr>
          <a:lstStyle/>
          <a:p>
            <a:pPr algn="ctr"/>
            <a:r>
              <a:rPr lang="en-US" altLang="zh-TW" b="1" dirty="0" smtClean="0">
                <a:solidFill>
                  <a:schemeClr val="tx1">
                    <a:lumMod val="65000"/>
                    <a:lumOff val="35000"/>
                  </a:schemeClr>
                </a:solidFill>
              </a:rPr>
              <a:t>DHCP</a:t>
            </a:r>
          </a:p>
          <a:p>
            <a:pPr algn="ctr"/>
            <a:r>
              <a:rPr lang="en-US" altLang="zh-TW" b="1" dirty="0" smtClean="0">
                <a:solidFill>
                  <a:schemeClr val="tx1">
                    <a:lumMod val="65000"/>
                    <a:lumOff val="35000"/>
                  </a:schemeClr>
                </a:solidFill>
              </a:rPr>
              <a:t>Server</a:t>
            </a:r>
            <a:endParaRPr lang="zh-TW" altLang="en-US" b="1" dirty="0">
              <a:solidFill>
                <a:schemeClr val="tx1">
                  <a:lumMod val="65000"/>
                  <a:lumOff val="35000"/>
                </a:schemeClr>
              </a:solidFill>
            </a:endParaRPr>
          </a:p>
        </p:txBody>
      </p:sp>
      <p:cxnSp>
        <p:nvCxnSpPr>
          <p:cNvPr id="35" name="肘形接點 34"/>
          <p:cNvCxnSpPr/>
          <p:nvPr/>
        </p:nvCxnSpPr>
        <p:spPr>
          <a:xfrm>
            <a:off x="683568" y="2597621"/>
            <a:ext cx="1296144" cy="288034"/>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9218" name="Picture 2" descr="C:\Users\user\Desktop\0110\22.png"/>
          <p:cNvPicPr>
            <a:picLocks noChangeAspect="1" noChangeArrowheads="1"/>
          </p:cNvPicPr>
          <p:nvPr/>
        </p:nvPicPr>
        <p:blipFill>
          <a:blip r:embed="rId3"/>
          <a:srcRect/>
          <a:stretch>
            <a:fillRect/>
          </a:stretch>
        </p:blipFill>
        <p:spPr bwMode="auto">
          <a:xfrm>
            <a:off x="467544" y="2339904"/>
            <a:ext cx="563760" cy="401735"/>
          </a:xfrm>
          <a:prstGeom prst="rect">
            <a:avLst/>
          </a:prstGeom>
          <a:noFill/>
        </p:spPr>
      </p:pic>
      <p:pic>
        <p:nvPicPr>
          <p:cNvPr id="9219" name="Picture 3" descr="C:\Users\user\Desktop\0110\16.png"/>
          <p:cNvPicPr>
            <a:picLocks noChangeAspect="1" noChangeArrowheads="1"/>
          </p:cNvPicPr>
          <p:nvPr/>
        </p:nvPicPr>
        <p:blipFill>
          <a:blip r:embed="rId6"/>
          <a:srcRect/>
          <a:stretch>
            <a:fillRect/>
          </a:stretch>
        </p:blipFill>
        <p:spPr bwMode="auto">
          <a:xfrm>
            <a:off x="1475656" y="2813647"/>
            <a:ext cx="1011509" cy="243795"/>
          </a:xfrm>
          <a:prstGeom prst="rect">
            <a:avLst/>
          </a:prstGeom>
          <a:noFill/>
        </p:spPr>
      </p:pic>
      <p:pic>
        <p:nvPicPr>
          <p:cNvPr id="1026" name="Picture 2" descr="C:\Users\user\Desktop\0110\44.png"/>
          <p:cNvPicPr>
            <a:picLocks noChangeAspect="1" noChangeArrowheads="1"/>
          </p:cNvPicPr>
          <p:nvPr/>
        </p:nvPicPr>
        <p:blipFill>
          <a:blip r:embed="rId7"/>
          <a:srcRect/>
          <a:stretch>
            <a:fillRect/>
          </a:stretch>
        </p:blipFill>
        <p:spPr bwMode="auto">
          <a:xfrm>
            <a:off x="4040642" y="2525615"/>
            <a:ext cx="1198686" cy="737729"/>
          </a:xfrm>
          <a:prstGeom prst="rect">
            <a:avLst/>
          </a:prstGeom>
          <a:noFill/>
        </p:spPr>
      </p:pic>
      <p:sp>
        <p:nvSpPr>
          <p:cNvPr id="36" name="文字方塊 35"/>
          <p:cNvSpPr txBox="1"/>
          <p:nvPr/>
        </p:nvSpPr>
        <p:spPr>
          <a:xfrm>
            <a:off x="3950304" y="2863951"/>
            <a:ext cx="1080120" cy="307777"/>
          </a:xfrm>
          <a:prstGeom prst="rect">
            <a:avLst/>
          </a:prstGeom>
          <a:noFill/>
        </p:spPr>
        <p:txBody>
          <a:bodyPr wrap="square" rtlCol="0">
            <a:spAutoFit/>
          </a:bodyPr>
          <a:lstStyle/>
          <a:p>
            <a:pPr algn="ctr"/>
            <a:r>
              <a:rPr lang="en-US" altLang="zh-TW" b="1" dirty="0" smtClean="0">
                <a:solidFill>
                  <a:schemeClr val="tx1">
                    <a:lumMod val="65000"/>
                    <a:lumOff val="35000"/>
                  </a:schemeClr>
                </a:solidFill>
              </a:rPr>
              <a:t>Internet</a:t>
            </a:r>
            <a:endParaRPr lang="zh-TW" altLang="en-US" b="1" dirty="0">
              <a:solidFill>
                <a:schemeClr val="tx1">
                  <a:lumMod val="65000"/>
                  <a:lumOff val="35000"/>
                </a:schemeClr>
              </a:solidFill>
            </a:endParaRPr>
          </a:p>
        </p:txBody>
      </p:sp>
      <p:sp>
        <p:nvSpPr>
          <p:cNvPr id="41" name="文字方塊 40"/>
          <p:cNvSpPr txBox="1"/>
          <p:nvPr/>
        </p:nvSpPr>
        <p:spPr>
          <a:xfrm>
            <a:off x="2267744" y="3560117"/>
            <a:ext cx="1944216" cy="307777"/>
          </a:xfrm>
          <a:prstGeom prst="rect">
            <a:avLst/>
          </a:prstGeom>
          <a:noFill/>
        </p:spPr>
        <p:txBody>
          <a:bodyPr wrap="square" rtlCol="0">
            <a:spAutoFit/>
          </a:bodyPr>
          <a:lstStyle/>
          <a:p>
            <a:pPr algn="ctr"/>
            <a:r>
              <a:rPr lang="en-US" altLang="zh-TW" b="1" dirty="0" smtClean="0">
                <a:solidFill>
                  <a:schemeClr val="tx1">
                    <a:lumMod val="65000"/>
                    <a:lumOff val="35000"/>
                  </a:schemeClr>
                </a:solidFill>
              </a:rPr>
              <a:t>Virtual Switch</a:t>
            </a:r>
            <a:endParaRPr lang="zh-TW" altLang="en-US" b="1" dirty="0">
              <a:solidFill>
                <a:schemeClr val="tx1">
                  <a:lumMod val="65000"/>
                  <a:lumOff val="35000"/>
                </a:schemeClr>
              </a:solidFill>
            </a:endParaRPr>
          </a:p>
        </p:txBody>
      </p:sp>
      <p:sp>
        <p:nvSpPr>
          <p:cNvPr id="24" name="Shape 143"/>
          <p:cNvSpPr txBox="1"/>
          <p:nvPr/>
        </p:nvSpPr>
        <p:spPr>
          <a:xfrm>
            <a:off x="5262595" y="1412555"/>
            <a:ext cx="3787304" cy="3222524"/>
          </a:xfrm>
          <a:prstGeom prst="rect">
            <a:avLst/>
          </a:prstGeom>
          <a:noFill/>
          <a:ln>
            <a:noFill/>
          </a:ln>
        </p:spPr>
        <p:txBody>
          <a:bodyPr wrap="square" lIns="91425" tIns="45700" rIns="91425" bIns="45700" anchor="t" anchorCtr="0">
            <a:noAutofit/>
          </a:bodyPr>
          <a:lstStyle/>
          <a:p>
            <a:pPr marL="76200">
              <a:lnSpc>
                <a:spcPct val="150000"/>
              </a:lnSpc>
              <a:buClr>
                <a:srgbClr val="002060"/>
              </a:buClr>
              <a:buSzPct val="80000"/>
            </a:pPr>
            <a:r>
              <a:rPr lang="en-US" altLang="zh-TW" sz="2400" b="1" dirty="0">
                <a:solidFill>
                  <a:srgbClr val="002060"/>
                </a:solidFill>
                <a:latin typeface="+mn-lt"/>
                <a:ea typeface="Microsoft JhengHei"/>
                <a:cs typeface="Microsoft JhengHei"/>
                <a:sym typeface="Microsoft JhengHei"/>
              </a:rPr>
              <a:t>DHCP</a:t>
            </a:r>
            <a:r>
              <a:rPr lang="zh-TW" altLang="en-US" sz="2400" b="1" dirty="0">
                <a:solidFill>
                  <a:srgbClr val="002060"/>
                </a:solidFill>
                <a:latin typeface="+mn-lt"/>
                <a:ea typeface="Microsoft JhengHei"/>
                <a:cs typeface="Microsoft JhengHei"/>
                <a:sym typeface="Microsoft JhengHei"/>
              </a:rPr>
              <a:t> </a:t>
            </a:r>
            <a:r>
              <a:rPr lang="en-US" altLang="zh-TW" sz="2400" b="1" dirty="0">
                <a:solidFill>
                  <a:srgbClr val="002060"/>
                </a:solidFill>
                <a:latin typeface="+mn-lt"/>
                <a:ea typeface="Microsoft JhengHei"/>
                <a:cs typeface="Microsoft JhengHei"/>
                <a:sym typeface="Microsoft JhengHei"/>
              </a:rPr>
              <a:t>Server</a:t>
            </a:r>
          </a:p>
          <a:p>
            <a:pPr marL="457200" lvl="0" indent="-381000">
              <a:buClr>
                <a:srgbClr val="002060"/>
              </a:buClr>
              <a:buSzPct val="80000"/>
              <a:buFont typeface="Wingdings" pitchFamily="2" charset="2"/>
              <a:buChar char="u"/>
            </a:pPr>
            <a:r>
              <a:rPr lang="en-US" altLang="zh-TW" sz="2200" b="1" spc="-150" dirty="0" smtClean="0">
                <a:solidFill>
                  <a:srgbClr val="002060"/>
                </a:solidFill>
                <a:latin typeface="+mn-lt"/>
                <a:ea typeface="Microsoft JhengHei"/>
                <a:cs typeface="Microsoft JhengHei"/>
              </a:rPr>
              <a:t>Assigns </a:t>
            </a:r>
            <a:r>
              <a:rPr lang="en-US" altLang="zh-TW" sz="2200" b="1" spc="-150" dirty="0">
                <a:solidFill>
                  <a:srgbClr val="002060"/>
                </a:solidFill>
                <a:latin typeface="+mn-lt"/>
                <a:ea typeface="Microsoft JhengHei"/>
                <a:cs typeface="Microsoft JhengHei"/>
              </a:rPr>
              <a:t>IP address to other physical </a:t>
            </a:r>
            <a:r>
              <a:rPr lang="en-US" altLang="zh-TW" sz="2200" b="1" spc="-150" dirty="0" smtClean="0">
                <a:solidFill>
                  <a:srgbClr val="002060"/>
                </a:solidFill>
                <a:latin typeface="+mn-lt"/>
                <a:ea typeface="Microsoft JhengHei"/>
                <a:cs typeface="Microsoft JhengHei"/>
              </a:rPr>
              <a:t>interfaces </a:t>
            </a:r>
            <a:r>
              <a:rPr lang="en-US" altLang="zh-TW" sz="2200" b="1" spc="-150" dirty="0">
                <a:solidFill>
                  <a:srgbClr val="002060"/>
                </a:solidFill>
                <a:latin typeface="+mn-lt"/>
                <a:ea typeface="Microsoft JhengHei"/>
                <a:cs typeface="Microsoft JhengHei"/>
              </a:rPr>
              <a:t>in the </a:t>
            </a:r>
            <a:r>
              <a:rPr lang="en-US" altLang="zh-TW" sz="2200" b="1" spc="-150" dirty="0" smtClean="0">
                <a:solidFill>
                  <a:srgbClr val="002060"/>
                </a:solidFill>
                <a:latin typeface="+mn-lt"/>
                <a:ea typeface="Microsoft JhengHei"/>
                <a:cs typeface="Microsoft JhengHei"/>
              </a:rPr>
              <a:t>private network.</a:t>
            </a:r>
            <a:br>
              <a:rPr lang="en-US" altLang="zh-TW" sz="2200" b="1" spc="-150" dirty="0" smtClean="0">
                <a:solidFill>
                  <a:srgbClr val="002060"/>
                </a:solidFill>
                <a:latin typeface="+mn-lt"/>
                <a:ea typeface="Microsoft JhengHei"/>
                <a:cs typeface="Microsoft JhengHei"/>
              </a:rPr>
            </a:br>
            <a:endParaRPr lang="zh-TW" altLang="en-US" sz="2200" b="1" spc="-150" dirty="0">
              <a:solidFill>
                <a:srgbClr val="002060"/>
              </a:solidFill>
              <a:latin typeface="+mn-lt"/>
              <a:ea typeface="Microsoft JhengHei"/>
              <a:cs typeface="Microsoft JhengHei"/>
              <a:sym typeface="Microsoft JhengHei"/>
            </a:endParaRPr>
          </a:p>
          <a:p>
            <a:pPr marL="457200" lvl="0" indent="-381000">
              <a:buClr>
                <a:srgbClr val="002060"/>
              </a:buClr>
              <a:buSzPct val="80000"/>
              <a:buFont typeface="Wingdings" pitchFamily="2" charset="2"/>
              <a:buChar char="u"/>
            </a:pPr>
            <a:r>
              <a:rPr lang="en-US" altLang="zh-TW" sz="2200" b="1" spc="-150" dirty="0" smtClean="0">
                <a:solidFill>
                  <a:srgbClr val="002060"/>
                </a:solidFill>
                <a:latin typeface="+mn-lt"/>
                <a:ea typeface="Microsoft JhengHei"/>
                <a:cs typeface="Microsoft JhengHei"/>
              </a:rPr>
              <a:t>Assigns </a:t>
            </a:r>
            <a:r>
              <a:rPr lang="en-US" altLang="zh-TW" sz="2200" b="1" spc="-150" dirty="0">
                <a:solidFill>
                  <a:srgbClr val="002060"/>
                </a:solidFill>
                <a:latin typeface="+mn-lt"/>
                <a:ea typeface="Microsoft JhengHei"/>
                <a:cs typeface="Microsoft JhengHei"/>
              </a:rPr>
              <a:t>IP address to </a:t>
            </a:r>
            <a:r>
              <a:rPr lang="en-US" altLang="zh-TW" sz="2200" b="1" spc="-150" dirty="0" smtClean="0">
                <a:solidFill>
                  <a:srgbClr val="002060"/>
                </a:solidFill>
                <a:latin typeface="+mn-lt"/>
                <a:ea typeface="Microsoft JhengHei"/>
                <a:cs typeface="Microsoft JhengHei"/>
              </a:rPr>
              <a:t>virtual machines </a:t>
            </a:r>
            <a:r>
              <a:rPr lang="en-US" altLang="zh-TW" sz="2200" b="1" spc="-150" dirty="0">
                <a:solidFill>
                  <a:srgbClr val="002060"/>
                </a:solidFill>
                <a:latin typeface="+mn-lt"/>
                <a:ea typeface="Microsoft JhengHei"/>
                <a:cs typeface="Microsoft JhengHei"/>
              </a:rPr>
              <a:t>via virtual switch.</a:t>
            </a:r>
            <a:endParaRPr lang="zh-TW" altLang="en-US" sz="2200" b="1" spc="-150" dirty="0">
              <a:solidFill>
                <a:srgbClr val="002060"/>
              </a:solidFill>
              <a:latin typeface="+mn-lt"/>
              <a:ea typeface="Microsoft JhengHei"/>
              <a:cs typeface="Microsoft JhengHei"/>
              <a:sym typeface="Microsoft JhengHei"/>
            </a:endParaRPr>
          </a:p>
          <a:p>
            <a:pPr fontAlgn="base">
              <a:buClr>
                <a:srgbClr val="002060"/>
              </a:buClr>
            </a:pPr>
            <a:r>
              <a:rPr lang="en-US" altLang="zh-TW" sz="2200" b="1" spc="-150" dirty="0">
                <a:solidFill>
                  <a:srgbClr val="002060"/>
                </a:solidFill>
                <a:latin typeface="+mj-lt"/>
              </a:rPr>
              <a:t/>
            </a:r>
            <a:br>
              <a:rPr lang="en-US" altLang="zh-TW" sz="2200" b="1" spc="-150" dirty="0">
                <a:solidFill>
                  <a:srgbClr val="002060"/>
                </a:solidFill>
                <a:latin typeface="+mj-lt"/>
              </a:rPr>
            </a:br>
            <a:endParaRPr lang="en-US" altLang="zh-TW" sz="2200" b="1" spc="-150" dirty="0">
              <a:solidFill>
                <a:srgbClr val="002060"/>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5122" name="Picture 2" descr="C:\Users\Sam Lin\Desktop\Network PPT img\NVS\2018-01-02_175409.png"/>
          <p:cNvPicPr>
            <a:picLocks noChangeAspect="1" noChangeArrowheads="1"/>
          </p:cNvPicPr>
          <p:nvPr/>
        </p:nvPicPr>
        <p:blipFill>
          <a:blip r:embed="rId3"/>
          <a:srcRect/>
          <a:stretch>
            <a:fillRect/>
          </a:stretch>
        </p:blipFill>
        <p:spPr bwMode="auto">
          <a:xfrm>
            <a:off x="1763688" y="1416014"/>
            <a:ext cx="5904656" cy="3434114"/>
          </a:xfrm>
          <a:prstGeom prst="rect">
            <a:avLst/>
          </a:prstGeom>
          <a:noFill/>
        </p:spPr>
      </p:pic>
      <p:sp>
        <p:nvSpPr>
          <p:cNvPr id="199" name="Shape 199"/>
          <p:cNvSpPr txBox="1">
            <a:spLocks noGrp="1"/>
          </p:cNvSpPr>
          <p:nvPr>
            <p:ph type="title"/>
          </p:nvPr>
        </p:nvSpPr>
        <p:spPr>
          <a:prstGeom prst="rect">
            <a:avLst/>
          </a:prstGeom>
          <a:noFill/>
          <a:ln>
            <a:noFill/>
          </a:ln>
        </p:spPr>
        <p:txBody>
          <a:bodyPr wrap="square" lIns="91425" tIns="91425" rIns="91425" bIns="91425" anchor="t" anchorCtr="0">
            <a:noAutofit/>
          </a:bodyPr>
          <a:lstStyle/>
          <a:p>
            <a:pPr marL="0" marR="0" lvl="0" indent="-254000" algn="ctr" rtl="0">
              <a:lnSpc>
                <a:spcPct val="100000"/>
              </a:lnSpc>
              <a:spcBef>
                <a:spcPts val="0"/>
              </a:spcBef>
              <a:spcAft>
                <a:spcPts val="0"/>
              </a:spcAft>
              <a:buClr>
                <a:schemeClr val="dk1"/>
              </a:buClr>
              <a:buSzPts val="4000"/>
              <a:buFont typeface="Arial"/>
              <a:buNone/>
            </a:pPr>
            <a:r>
              <a:rPr lang="zh-TW" sz="3600" dirty="0">
                <a:latin typeface="+mj-lt"/>
              </a:rPr>
              <a:t>DHCP </a:t>
            </a:r>
            <a:r>
              <a:rPr lang="en-US" altLang="zh-TW" sz="3600" dirty="0" smtClean="0">
                <a:latin typeface="+mj-lt"/>
              </a:rPr>
              <a:t>service</a:t>
            </a:r>
            <a:r>
              <a:rPr lang="zh-TW" sz="3600" dirty="0" smtClean="0">
                <a:latin typeface="+mj-lt"/>
              </a:rPr>
              <a:t> </a:t>
            </a:r>
            <a:r>
              <a:rPr lang="en-US" altLang="zh-TW" sz="3600" dirty="0" smtClean="0">
                <a:latin typeface="+mj-lt"/>
              </a:rPr>
              <a:t>-</a:t>
            </a:r>
            <a:r>
              <a:rPr lang="zh-TW" altLang="en-US" sz="3600" dirty="0" smtClean="0">
                <a:latin typeface="+mj-lt"/>
              </a:rPr>
              <a:t> </a:t>
            </a:r>
            <a:r>
              <a:rPr lang="en-US" altLang="zh-TW" sz="3600" dirty="0" smtClean="0">
                <a:latin typeface="+mj-lt"/>
              </a:rPr>
              <a:t>setting</a:t>
            </a:r>
            <a:endParaRPr lang="zh-TW" sz="3600" dirty="0">
              <a:latin typeface="+mj-lt"/>
            </a:endParaRPr>
          </a:p>
        </p:txBody>
      </p:sp>
      <p:sp>
        <p:nvSpPr>
          <p:cNvPr id="6" name="矩形 5"/>
          <p:cNvSpPr/>
          <p:nvPr/>
        </p:nvSpPr>
        <p:spPr>
          <a:xfrm>
            <a:off x="1691680" y="2004312"/>
            <a:ext cx="683928" cy="3255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1475656" y="1984852"/>
            <a:ext cx="359988" cy="3708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8" name="矩形 7"/>
          <p:cNvSpPr/>
          <p:nvPr/>
        </p:nvSpPr>
        <p:spPr>
          <a:xfrm>
            <a:off x="2765894" y="1875931"/>
            <a:ext cx="640984" cy="3301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555776" y="1851670"/>
            <a:ext cx="359988" cy="3708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0" name="矩形 9"/>
          <p:cNvSpPr/>
          <p:nvPr/>
        </p:nvSpPr>
        <p:spPr>
          <a:xfrm>
            <a:off x="4559776" y="2307980"/>
            <a:ext cx="3036560" cy="24960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4349658" y="2283718"/>
            <a:ext cx="359988" cy="37087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Tree>
    <p:extLst>
      <p:ext uri="{BB962C8B-B14F-4D97-AF65-F5344CB8AC3E}">
        <p14:creationId xmlns="" xmlns:p14="http://schemas.microsoft.com/office/powerpoint/2010/main" val="3884050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7" name="矩形 26"/>
          <p:cNvSpPr/>
          <p:nvPr/>
        </p:nvSpPr>
        <p:spPr>
          <a:xfrm>
            <a:off x="6828452" y="1635646"/>
            <a:ext cx="1872208" cy="2952328"/>
          </a:xfrm>
          <a:prstGeom prst="rect">
            <a:avLst/>
          </a:prstGeom>
          <a:solidFill>
            <a:srgbClr val="A2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66CCFF"/>
              </a:solidFill>
            </a:endParaRPr>
          </a:p>
        </p:txBody>
      </p:sp>
      <p:sp>
        <p:nvSpPr>
          <p:cNvPr id="28" name="矩形 27"/>
          <p:cNvSpPr/>
          <p:nvPr/>
        </p:nvSpPr>
        <p:spPr>
          <a:xfrm>
            <a:off x="6828452" y="3651870"/>
            <a:ext cx="1872208" cy="936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25" name="矩形 24"/>
          <p:cNvSpPr/>
          <p:nvPr/>
        </p:nvSpPr>
        <p:spPr>
          <a:xfrm>
            <a:off x="4700713" y="1635646"/>
            <a:ext cx="1872208" cy="2952328"/>
          </a:xfrm>
          <a:prstGeom prst="rect">
            <a:avLst/>
          </a:prstGeom>
          <a:solidFill>
            <a:srgbClr val="A2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66CCFF"/>
              </a:solidFill>
            </a:endParaRPr>
          </a:p>
        </p:txBody>
      </p:sp>
      <p:sp>
        <p:nvSpPr>
          <p:cNvPr id="26" name="矩形 25"/>
          <p:cNvSpPr/>
          <p:nvPr/>
        </p:nvSpPr>
        <p:spPr>
          <a:xfrm>
            <a:off x="4700713" y="3651870"/>
            <a:ext cx="1872208" cy="936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22" name="矩形 21"/>
          <p:cNvSpPr/>
          <p:nvPr/>
        </p:nvSpPr>
        <p:spPr>
          <a:xfrm>
            <a:off x="2546598" y="1635646"/>
            <a:ext cx="1872208" cy="2952328"/>
          </a:xfrm>
          <a:prstGeom prst="rect">
            <a:avLst/>
          </a:prstGeom>
          <a:solidFill>
            <a:srgbClr val="A2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66CCFF"/>
              </a:solidFill>
            </a:endParaRPr>
          </a:p>
        </p:txBody>
      </p:sp>
      <p:sp>
        <p:nvSpPr>
          <p:cNvPr id="23" name="矩形 22"/>
          <p:cNvSpPr/>
          <p:nvPr/>
        </p:nvSpPr>
        <p:spPr>
          <a:xfrm>
            <a:off x="2546598" y="3651870"/>
            <a:ext cx="1872208" cy="936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16" name="矩形 15"/>
          <p:cNvSpPr/>
          <p:nvPr/>
        </p:nvSpPr>
        <p:spPr>
          <a:xfrm>
            <a:off x="410068" y="1635646"/>
            <a:ext cx="1872208" cy="2952328"/>
          </a:xfrm>
          <a:prstGeom prst="rect">
            <a:avLst/>
          </a:prstGeom>
          <a:solidFill>
            <a:srgbClr val="A2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66CCFF"/>
              </a:solidFill>
            </a:endParaRPr>
          </a:p>
        </p:txBody>
      </p:sp>
      <p:sp>
        <p:nvSpPr>
          <p:cNvPr id="21" name="矩形 20"/>
          <p:cNvSpPr/>
          <p:nvPr/>
        </p:nvSpPr>
        <p:spPr>
          <a:xfrm>
            <a:off x="410068" y="3651870"/>
            <a:ext cx="1872208" cy="936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128" name="Shape 128"/>
          <p:cNvSpPr txBox="1">
            <a:spLocks noGrp="1"/>
          </p:cNvSpPr>
          <p:nvPr>
            <p:ph type="title"/>
          </p:nvPr>
        </p:nvSpPr>
        <p:spPr>
          <a:prstGeom prst="rect">
            <a:avLst/>
          </a:prstGeom>
        </p:spPr>
        <p:txBody>
          <a:bodyPr wrap="square" lIns="91425" tIns="91425" rIns="91425" bIns="91425" anchor="ctr" anchorCtr="0">
            <a:noAutofit/>
          </a:bodyPr>
          <a:lstStyle/>
          <a:p>
            <a:pPr lvl="0"/>
            <a:r>
              <a:rPr lang="en-US" altLang="zh-TW" sz="3600" dirty="0">
                <a:latin typeface="+mj-lt"/>
              </a:rPr>
              <a:t>Use </a:t>
            </a:r>
            <a:r>
              <a:rPr lang="en-US" altLang="zh-TW" sz="3600" dirty="0" smtClean="0">
                <a:latin typeface="+mj-lt"/>
              </a:rPr>
              <a:t>cases of high speed transmission</a:t>
            </a:r>
            <a:endParaRPr lang="zh-TW" sz="3600" dirty="0">
              <a:latin typeface="+mj-lt"/>
            </a:endParaRPr>
          </a:p>
        </p:txBody>
      </p:sp>
      <p:sp>
        <p:nvSpPr>
          <p:cNvPr id="130" name="Shape 130"/>
          <p:cNvSpPr txBox="1"/>
          <p:nvPr/>
        </p:nvSpPr>
        <p:spPr>
          <a:xfrm>
            <a:off x="410068" y="3871566"/>
            <a:ext cx="1872208" cy="644400"/>
          </a:xfrm>
          <a:prstGeom prst="rect">
            <a:avLst/>
          </a:prstGeom>
          <a:noFill/>
          <a:ln>
            <a:noFill/>
          </a:ln>
        </p:spPr>
        <p:txBody>
          <a:bodyPr wrap="square" lIns="91425" tIns="91425" rIns="91425" bIns="91425" anchor="t" anchorCtr="0">
            <a:noAutofit/>
          </a:bodyPr>
          <a:lstStyle/>
          <a:p>
            <a:pPr lvl="0" algn="ctr"/>
            <a:r>
              <a:rPr lang="en-US" altLang="zh-TW" sz="2000" b="1" dirty="0">
                <a:solidFill>
                  <a:schemeClr val="bg1"/>
                </a:solidFill>
              </a:rPr>
              <a:t>Government</a:t>
            </a:r>
            <a:endParaRPr lang="zh-TW" altLang="zh-TW" sz="2000" b="1" dirty="0">
              <a:solidFill>
                <a:schemeClr val="bg1"/>
              </a:solidFill>
              <a:ea typeface="微軟正黑體" pitchFamily="34" charset="-120"/>
            </a:endParaRPr>
          </a:p>
        </p:txBody>
      </p:sp>
      <p:sp>
        <p:nvSpPr>
          <p:cNvPr id="131" name="Shape 131"/>
          <p:cNvSpPr txBox="1"/>
          <p:nvPr/>
        </p:nvSpPr>
        <p:spPr>
          <a:xfrm>
            <a:off x="4649748" y="3871566"/>
            <a:ext cx="2007800" cy="788416"/>
          </a:xfrm>
          <a:prstGeom prst="rect">
            <a:avLst/>
          </a:prstGeom>
          <a:noFill/>
          <a:ln>
            <a:noFill/>
          </a:ln>
        </p:spPr>
        <p:txBody>
          <a:bodyPr wrap="square" lIns="91425" tIns="91425" rIns="91425" bIns="91425" anchor="t" anchorCtr="0">
            <a:noAutofit/>
          </a:bodyPr>
          <a:lstStyle/>
          <a:p>
            <a:pPr lvl="0" algn="ctr"/>
            <a:r>
              <a:rPr lang="en-US" altLang="zh-TW" sz="2400" b="1" dirty="0">
                <a:solidFill>
                  <a:schemeClr val="bg1"/>
                </a:solidFill>
              </a:rPr>
              <a:t>Mass Media</a:t>
            </a:r>
            <a:endParaRPr lang="zh-TW" altLang="zh-TW" sz="2400" b="1" dirty="0">
              <a:solidFill>
                <a:schemeClr val="bg1"/>
              </a:solidFill>
            </a:endParaRPr>
          </a:p>
        </p:txBody>
      </p:sp>
      <p:sp>
        <p:nvSpPr>
          <p:cNvPr id="132" name="Shape 132"/>
          <p:cNvSpPr txBox="1"/>
          <p:nvPr/>
        </p:nvSpPr>
        <p:spPr>
          <a:xfrm>
            <a:off x="2305848" y="3736582"/>
            <a:ext cx="2343900" cy="644400"/>
          </a:xfrm>
          <a:prstGeom prst="rect">
            <a:avLst/>
          </a:prstGeom>
          <a:noFill/>
          <a:ln>
            <a:noFill/>
          </a:ln>
        </p:spPr>
        <p:txBody>
          <a:bodyPr wrap="square" lIns="91425" tIns="91425" rIns="91425" bIns="91425" anchor="t" anchorCtr="0">
            <a:noAutofit/>
          </a:bodyPr>
          <a:lstStyle/>
          <a:p>
            <a:pPr algn="ctr"/>
            <a:r>
              <a:rPr lang="en-US" altLang="zh-TW" sz="2000" b="1" dirty="0">
                <a:solidFill>
                  <a:schemeClr val="bg1"/>
                </a:solidFill>
              </a:rPr>
              <a:t>Educational Institution</a:t>
            </a:r>
            <a:endParaRPr lang="zh-TW" altLang="zh-TW" sz="2000" b="1" dirty="0">
              <a:solidFill>
                <a:schemeClr val="bg1"/>
              </a:solidFill>
            </a:endParaRPr>
          </a:p>
        </p:txBody>
      </p:sp>
      <p:sp>
        <p:nvSpPr>
          <p:cNvPr id="133" name="Shape 133"/>
          <p:cNvSpPr txBox="1"/>
          <p:nvPr/>
        </p:nvSpPr>
        <p:spPr>
          <a:xfrm>
            <a:off x="6657180" y="3871566"/>
            <a:ext cx="2235300" cy="644400"/>
          </a:xfrm>
          <a:prstGeom prst="rect">
            <a:avLst/>
          </a:prstGeom>
          <a:noFill/>
          <a:ln>
            <a:noFill/>
          </a:ln>
        </p:spPr>
        <p:txBody>
          <a:bodyPr wrap="square" lIns="91425" tIns="91425" rIns="91425" bIns="91425" anchor="t" anchorCtr="0">
            <a:noAutofit/>
          </a:bodyPr>
          <a:lstStyle/>
          <a:p>
            <a:pPr algn="ctr"/>
            <a:r>
              <a:rPr lang="en-US" altLang="zh-TW" sz="2400" b="1" dirty="0">
                <a:solidFill>
                  <a:schemeClr val="bg1"/>
                </a:solidFill>
              </a:rPr>
              <a:t>Healthcare</a:t>
            </a:r>
            <a:endParaRPr lang="zh-TW" altLang="zh-TW" sz="2400" b="1" dirty="0">
              <a:solidFill>
                <a:schemeClr val="bg1"/>
              </a:solidFill>
            </a:endParaRPr>
          </a:p>
        </p:txBody>
      </p:sp>
      <p:pic>
        <p:nvPicPr>
          <p:cNvPr id="2050" name="Picture 2" descr="C:\Users\user\Desktop\0110\6.png"/>
          <p:cNvPicPr>
            <a:picLocks noChangeAspect="1" noChangeArrowheads="1"/>
          </p:cNvPicPr>
          <p:nvPr/>
        </p:nvPicPr>
        <p:blipFill>
          <a:blip r:embed="rId3"/>
          <a:srcRect/>
          <a:stretch>
            <a:fillRect/>
          </a:stretch>
        </p:blipFill>
        <p:spPr bwMode="auto">
          <a:xfrm>
            <a:off x="680516" y="2283718"/>
            <a:ext cx="1368152" cy="1081565"/>
          </a:xfrm>
          <a:prstGeom prst="rect">
            <a:avLst/>
          </a:prstGeom>
          <a:noFill/>
        </p:spPr>
      </p:pic>
      <p:pic>
        <p:nvPicPr>
          <p:cNvPr id="2051" name="Picture 3" descr="C:\Users\user\Desktop\0110\7.png"/>
          <p:cNvPicPr>
            <a:picLocks noChangeAspect="1" noChangeArrowheads="1"/>
          </p:cNvPicPr>
          <p:nvPr/>
        </p:nvPicPr>
        <p:blipFill>
          <a:blip r:embed="rId4"/>
          <a:srcRect/>
          <a:stretch>
            <a:fillRect/>
          </a:stretch>
        </p:blipFill>
        <p:spPr bwMode="auto">
          <a:xfrm>
            <a:off x="2709647" y="2184281"/>
            <a:ext cx="1584176" cy="1174070"/>
          </a:xfrm>
          <a:prstGeom prst="rect">
            <a:avLst/>
          </a:prstGeom>
          <a:noFill/>
        </p:spPr>
      </p:pic>
      <p:pic>
        <p:nvPicPr>
          <p:cNvPr id="2052" name="Picture 4" descr="C:\Users\user\Desktop\0110\9.png"/>
          <p:cNvPicPr>
            <a:picLocks noChangeAspect="1" noChangeArrowheads="1"/>
          </p:cNvPicPr>
          <p:nvPr/>
        </p:nvPicPr>
        <p:blipFill>
          <a:blip r:embed="rId5"/>
          <a:srcRect/>
          <a:stretch>
            <a:fillRect/>
          </a:stretch>
        </p:blipFill>
        <p:spPr bwMode="auto">
          <a:xfrm>
            <a:off x="4940023" y="2283718"/>
            <a:ext cx="1512168" cy="1074008"/>
          </a:xfrm>
          <a:prstGeom prst="rect">
            <a:avLst/>
          </a:prstGeom>
          <a:noFill/>
        </p:spPr>
      </p:pic>
      <p:pic>
        <p:nvPicPr>
          <p:cNvPr id="2053" name="Picture 5" descr="C:\Users\user\Desktop\0110\8.png"/>
          <p:cNvPicPr>
            <a:picLocks noChangeAspect="1" noChangeArrowheads="1"/>
          </p:cNvPicPr>
          <p:nvPr/>
        </p:nvPicPr>
        <p:blipFill>
          <a:blip r:embed="rId6"/>
          <a:srcRect/>
          <a:stretch>
            <a:fillRect/>
          </a:stretch>
        </p:blipFill>
        <p:spPr bwMode="auto">
          <a:xfrm>
            <a:off x="7305252" y="2219700"/>
            <a:ext cx="1008112" cy="112967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buSzPts val="4000"/>
            </a:pPr>
            <a:r>
              <a:rPr lang="en-US" altLang="zh-TW" sz="3600" dirty="0">
                <a:latin typeface="+mj-lt"/>
              </a:rPr>
              <a:t>System Default Gateway</a:t>
            </a:r>
            <a:endParaRPr lang="zh-TW" sz="3600" dirty="0">
              <a:latin typeface="+mj-lt"/>
            </a:endParaRPr>
          </a:p>
        </p:txBody>
      </p:sp>
      <p:pic>
        <p:nvPicPr>
          <p:cNvPr id="5126" name="Picture 6" descr="C:\Users\user\Desktop\0110\41.png"/>
          <p:cNvPicPr>
            <a:picLocks noChangeAspect="1" noChangeArrowheads="1"/>
          </p:cNvPicPr>
          <p:nvPr/>
        </p:nvPicPr>
        <p:blipFill>
          <a:blip r:embed="rId3"/>
          <a:srcRect/>
          <a:stretch>
            <a:fillRect/>
          </a:stretch>
        </p:blipFill>
        <p:spPr bwMode="auto">
          <a:xfrm>
            <a:off x="1475656" y="2490663"/>
            <a:ext cx="4120371" cy="2408120"/>
          </a:xfrm>
          <a:prstGeom prst="rect">
            <a:avLst/>
          </a:prstGeom>
          <a:noFill/>
        </p:spPr>
      </p:pic>
      <p:sp>
        <p:nvSpPr>
          <p:cNvPr id="10" name="文字方塊 9"/>
          <p:cNvSpPr txBox="1"/>
          <p:nvPr/>
        </p:nvSpPr>
        <p:spPr>
          <a:xfrm>
            <a:off x="4407614" y="2480486"/>
            <a:ext cx="1151277" cy="276999"/>
          </a:xfrm>
          <a:prstGeom prst="rect">
            <a:avLst/>
          </a:prstGeom>
          <a:noFill/>
        </p:spPr>
        <p:txBody>
          <a:bodyPr wrap="none" rtlCol="0">
            <a:spAutoFit/>
          </a:bodyPr>
          <a:lstStyle/>
          <a:p>
            <a:r>
              <a:rPr lang="en-US" altLang="zh-TW" sz="1200" b="1" dirty="0" smtClean="0">
                <a:solidFill>
                  <a:schemeClr val="bg1"/>
                </a:solidFill>
              </a:rPr>
              <a:t>ISP-A (AT&amp;T)</a:t>
            </a:r>
          </a:p>
        </p:txBody>
      </p:sp>
      <p:sp>
        <p:nvSpPr>
          <p:cNvPr id="11" name="文字方塊 10"/>
          <p:cNvSpPr txBox="1"/>
          <p:nvPr/>
        </p:nvSpPr>
        <p:spPr>
          <a:xfrm>
            <a:off x="4263598" y="3078363"/>
            <a:ext cx="1388522" cy="276999"/>
          </a:xfrm>
          <a:prstGeom prst="rect">
            <a:avLst/>
          </a:prstGeom>
          <a:noFill/>
        </p:spPr>
        <p:txBody>
          <a:bodyPr wrap="none" rtlCol="0">
            <a:spAutoFit/>
          </a:bodyPr>
          <a:lstStyle/>
          <a:p>
            <a:r>
              <a:rPr lang="en-US" altLang="zh-TW" sz="1200" b="1" dirty="0" smtClean="0">
                <a:solidFill>
                  <a:schemeClr val="bg1"/>
                </a:solidFill>
              </a:rPr>
              <a:t>ISP-B (Comcast)</a:t>
            </a:r>
          </a:p>
        </p:txBody>
      </p:sp>
      <p:sp>
        <p:nvSpPr>
          <p:cNvPr id="12" name="文字方塊 11"/>
          <p:cNvSpPr txBox="1"/>
          <p:nvPr/>
        </p:nvSpPr>
        <p:spPr>
          <a:xfrm>
            <a:off x="4357770" y="4060375"/>
            <a:ext cx="1207382" cy="276999"/>
          </a:xfrm>
          <a:prstGeom prst="rect">
            <a:avLst/>
          </a:prstGeom>
          <a:noFill/>
        </p:spPr>
        <p:txBody>
          <a:bodyPr wrap="none" rtlCol="0">
            <a:spAutoFit/>
          </a:bodyPr>
          <a:lstStyle/>
          <a:p>
            <a:r>
              <a:rPr lang="en-US" altLang="zh-TW" sz="1200" b="1" dirty="0" smtClean="0">
                <a:solidFill>
                  <a:schemeClr val="bg1"/>
                </a:solidFill>
              </a:rPr>
              <a:t>172.17.46.0/24</a:t>
            </a:r>
          </a:p>
        </p:txBody>
      </p:sp>
      <p:sp>
        <p:nvSpPr>
          <p:cNvPr id="13" name="文字方塊 12"/>
          <p:cNvSpPr txBox="1"/>
          <p:nvPr/>
        </p:nvSpPr>
        <p:spPr>
          <a:xfrm>
            <a:off x="4253134" y="4618795"/>
            <a:ext cx="1377300" cy="276999"/>
          </a:xfrm>
          <a:prstGeom prst="rect">
            <a:avLst/>
          </a:prstGeom>
          <a:noFill/>
        </p:spPr>
        <p:txBody>
          <a:bodyPr wrap="none" rtlCol="0">
            <a:spAutoFit/>
          </a:bodyPr>
          <a:lstStyle/>
          <a:p>
            <a:r>
              <a:rPr lang="en-US" altLang="zh-TW" sz="1200" b="1" dirty="0" smtClean="0">
                <a:solidFill>
                  <a:schemeClr val="bg1"/>
                </a:solidFill>
              </a:rPr>
              <a:t>192.168.100.0/24</a:t>
            </a:r>
          </a:p>
        </p:txBody>
      </p:sp>
      <p:pic>
        <p:nvPicPr>
          <p:cNvPr id="5127" name="Picture 7" descr="C:\Users\user\Desktop\0110\15.png"/>
          <p:cNvPicPr>
            <a:picLocks noChangeAspect="1" noChangeArrowheads="1"/>
          </p:cNvPicPr>
          <p:nvPr/>
        </p:nvPicPr>
        <p:blipFill>
          <a:blip r:embed="rId4"/>
          <a:srcRect/>
          <a:stretch>
            <a:fillRect/>
          </a:stretch>
        </p:blipFill>
        <p:spPr bwMode="auto">
          <a:xfrm>
            <a:off x="5559189" y="3939902"/>
            <a:ext cx="648072" cy="464085"/>
          </a:xfrm>
          <a:prstGeom prst="rect">
            <a:avLst/>
          </a:prstGeom>
          <a:noFill/>
        </p:spPr>
      </p:pic>
      <p:pic>
        <p:nvPicPr>
          <p:cNvPr id="15" name="Picture 7" descr="C:\Users\user\Desktop\0110\15.png"/>
          <p:cNvPicPr>
            <a:picLocks noChangeAspect="1" noChangeArrowheads="1"/>
          </p:cNvPicPr>
          <p:nvPr/>
        </p:nvPicPr>
        <p:blipFill>
          <a:blip r:embed="rId4"/>
          <a:srcRect/>
          <a:stretch>
            <a:fillRect/>
          </a:stretch>
        </p:blipFill>
        <p:spPr bwMode="auto">
          <a:xfrm>
            <a:off x="6187780" y="3939902"/>
            <a:ext cx="648072" cy="464085"/>
          </a:xfrm>
          <a:prstGeom prst="rect">
            <a:avLst/>
          </a:prstGeom>
          <a:noFill/>
        </p:spPr>
      </p:pic>
      <p:pic>
        <p:nvPicPr>
          <p:cNvPr id="5128" name="Picture 8" descr="C:\Users\user\Desktop\0110\21.png"/>
          <p:cNvPicPr>
            <a:picLocks noChangeAspect="1" noChangeArrowheads="1"/>
          </p:cNvPicPr>
          <p:nvPr/>
        </p:nvPicPr>
        <p:blipFill>
          <a:blip r:embed="rId5"/>
          <a:srcRect/>
          <a:stretch>
            <a:fillRect/>
          </a:stretch>
        </p:blipFill>
        <p:spPr bwMode="auto">
          <a:xfrm>
            <a:off x="6820165" y="3939902"/>
            <a:ext cx="648072" cy="379463"/>
          </a:xfrm>
          <a:prstGeom prst="rect">
            <a:avLst/>
          </a:prstGeom>
          <a:noFill/>
        </p:spPr>
      </p:pic>
      <p:pic>
        <p:nvPicPr>
          <p:cNvPr id="5129" name="Picture 9" descr="C:\Users\user\Desktop\0110\43.png"/>
          <p:cNvPicPr>
            <a:picLocks noChangeAspect="1" noChangeArrowheads="1"/>
          </p:cNvPicPr>
          <p:nvPr/>
        </p:nvPicPr>
        <p:blipFill>
          <a:blip r:embed="rId6"/>
          <a:srcRect/>
          <a:stretch>
            <a:fillRect/>
          </a:stretch>
        </p:blipFill>
        <p:spPr bwMode="auto">
          <a:xfrm>
            <a:off x="5580112" y="4604811"/>
            <a:ext cx="648072" cy="396293"/>
          </a:xfrm>
          <a:prstGeom prst="rect">
            <a:avLst/>
          </a:prstGeom>
          <a:noFill/>
        </p:spPr>
      </p:pic>
      <p:pic>
        <p:nvPicPr>
          <p:cNvPr id="18" name="Picture 9" descr="C:\Users\user\Desktop\0110\43.png"/>
          <p:cNvPicPr>
            <a:picLocks noChangeAspect="1" noChangeArrowheads="1"/>
          </p:cNvPicPr>
          <p:nvPr/>
        </p:nvPicPr>
        <p:blipFill>
          <a:blip r:embed="rId6"/>
          <a:srcRect/>
          <a:stretch>
            <a:fillRect/>
          </a:stretch>
        </p:blipFill>
        <p:spPr bwMode="auto">
          <a:xfrm>
            <a:off x="6055895" y="4604811"/>
            <a:ext cx="648072" cy="396293"/>
          </a:xfrm>
          <a:prstGeom prst="rect">
            <a:avLst/>
          </a:prstGeom>
          <a:noFill/>
        </p:spPr>
      </p:pic>
      <p:pic>
        <p:nvPicPr>
          <p:cNvPr id="19" name="Picture 9" descr="C:\Users\user\Desktop\0110\43.png"/>
          <p:cNvPicPr>
            <a:picLocks noChangeAspect="1" noChangeArrowheads="1"/>
          </p:cNvPicPr>
          <p:nvPr/>
        </p:nvPicPr>
        <p:blipFill>
          <a:blip r:embed="rId6"/>
          <a:srcRect/>
          <a:stretch>
            <a:fillRect/>
          </a:stretch>
        </p:blipFill>
        <p:spPr bwMode="auto">
          <a:xfrm>
            <a:off x="6484822" y="4604811"/>
            <a:ext cx="648072" cy="396293"/>
          </a:xfrm>
          <a:prstGeom prst="rect">
            <a:avLst/>
          </a:prstGeom>
          <a:noFill/>
        </p:spPr>
      </p:pic>
      <p:pic>
        <p:nvPicPr>
          <p:cNvPr id="20" name="Picture 9" descr="C:\Users\user\Desktop\0110\43.png"/>
          <p:cNvPicPr>
            <a:picLocks noChangeAspect="1" noChangeArrowheads="1"/>
          </p:cNvPicPr>
          <p:nvPr/>
        </p:nvPicPr>
        <p:blipFill>
          <a:blip r:embed="rId6"/>
          <a:srcRect/>
          <a:stretch>
            <a:fillRect/>
          </a:stretch>
        </p:blipFill>
        <p:spPr bwMode="auto">
          <a:xfrm>
            <a:off x="6889268" y="4604811"/>
            <a:ext cx="648072" cy="396293"/>
          </a:xfrm>
          <a:prstGeom prst="rect">
            <a:avLst/>
          </a:prstGeom>
          <a:noFill/>
        </p:spPr>
      </p:pic>
      <p:sp>
        <p:nvSpPr>
          <p:cNvPr id="16" name="Shape 143"/>
          <p:cNvSpPr txBox="1"/>
          <p:nvPr/>
        </p:nvSpPr>
        <p:spPr>
          <a:xfrm>
            <a:off x="395536" y="1347614"/>
            <a:ext cx="8136904" cy="840269"/>
          </a:xfrm>
          <a:prstGeom prst="rect">
            <a:avLst/>
          </a:prstGeom>
          <a:noFill/>
          <a:ln>
            <a:noFill/>
          </a:ln>
        </p:spPr>
        <p:txBody>
          <a:bodyPr wrap="square" lIns="91425" tIns="45700" rIns="91425" bIns="45700" anchor="t" anchorCtr="0">
            <a:noAutofit/>
          </a:bodyPr>
          <a:lstStyle/>
          <a:p>
            <a:pPr marL="457200" indent="-381000">
              <a:buClr>
                <a:srgbClr val="002060"/>
              </a:buClr>
              <a:buSzPct val="80000"/>
              <a:buFont typeface="Wingdings" pitchFamily="2" charset="2"/>
              <a:buChar char="u"/>
            </a:pPr>
            <a:r>
              <a:rPr lang="en-US" altLang="zh-TW" sz="2000" b="1" dirty="0" smtClean="0">
                <a:solidFill>
                  <a:srgbClr val="002060"/>
                </a:solidFill>
                <a:latin typeface="+mj-lt"/>
                <a:ea typeface="Microsoft JhengHei"/>
                <a:cs typeface="Microsoft JhengHei"/>
              </a:rPr>
              <a:t>Automatically </a:t>
            </a:r>
            <a:r>
              <a:rPr lang="en-US" altLang="zh-TW" sz="2000" b="1" dirty="0">
                <a:solidFill>
                  <a:srgbClr val="002060"/>
                </a:solidFill>
                <a:latin typeface="+mj-lt"/>
                <a:ea typeface="Microsoft JhengHei"/>
                <a:cs typeface="Microsoft JhengHei"/>
              </a:rPr>
              <a:t>detect adapters </a:t>
            </a:r>
            <a:r>
              <a:rPr lang="en-US" altLang="zh-TW" sz="2000" b="1" dirty="0" smtClean="0">
                <a:solidFill>
                  <a:srgbClr val="002060"/>
                </a:solidFill>
                <a:latin typeface="+mj-lt"/>
                <a:ea typeface="Microsoft JhengHei"/>
                <a:cs typeface="Microsoft JhengHei"/>
              </a:rPr>
              <a:t>that can </a:t>
            </a:r>
            <a:r>
              <a:rPr lang="en-US" altLang="zh-TW" sz="2000" b="1" dirty="0">
                <a:solidFill>
                  <a:srgbClr val="002060"/>
                </a:solidFill>
                <a:latin typeface="+mj-lt"/>
                <a:ea typeface="Microsoft JhengHei"/>
                <a:cs typeface="Microsoft JhengHei"/>
              </a:rPr>
              <a:t>connect to the </a:t>
            </a:r>
            <a:r>
              <a:rPr lang="en-US" altLang="zh-TW" sz="2000" b="1" dirty="0" smtClean="0">
                <a:solidFill>
                  <a:srgbClr val="002060"/>
                </a:solidFill>
                <a:latin typeface="+mj-lt"/>
                <a:ea typeface="Microsoft JhengHei"/>
                <a:cs typeface="Microsoft JhengHei"/>
              </a:rPr>
              <a:t>Internet </a:t>
            </a:r>
            <a:r>
              <a:rPr lang="en-US" altLang="zh-TW" sz="2000" b="1" dirty="0">
                <a:solidFill>
                  <a:srgbClr val="002060"/>
                </a:solidFill>
                <a:latin typeface="+mj-lt"/>
                <a:ea typeface="Microsoft JhengHei"/>
                <a:cs typeface="Microsoft JhengHei"/>
              </a:rPr>
              <a:t>(</a:t>
            </a:r>
            <a:r>
              <a:rPr lang="en-US" altLang="zh-TW" sz="2000" b="1" dirty="0" smtClean="0">
                <a:solidFill>
                  <a:srgbClr val="002060"/>
                </a:solidFill>
                <a:latin typeface="+mj-lt"/>
                <a:ea typeface="Microsoft JhengHei"/>
                <a:cs typeface="Microsoft JhengHei"/>
              </a:rPr>
              <a:t>provides failover).</a:t>
            </a:r>
            <a:endParaRPr lang="en-US" altLang="zh-TW" sz="2000" b="1" dirty="0" smtClean="0">
              <a:solidFill>
                <a:srgbClr val="002060"/>
              </a:solidFill>
              <a:latin typeface="+mj-lt"/>
              <a:ea typeface="Microsoft JhengHei"/>
              <a:cs typeface="Microsoft JhengHei"/>
              <a:sym typeface="Microsoft JhengHei"/>
            </a:endParaRPr>
          </a:p>
          <a:p>
            <a:pPr marL="76200" lvl="0">
              <a:buClr>
                <a:srgbClr val="002060"/>
              </a:buClr>
              <a:buSzPct val="80000"/>
            </a:pPr>
            <a:endParaRPr lang="zh-TW" altLang="en-US" sz="2200" b="1" dirty="0" smtClean="0">
              <a:solidFill>
                <a:srgbClr val="002060"/>
              </a:solidFill>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0" y="51470"/>
            <a:ext cx="9144000" cy="660552"/>
          </a:xfrm>
          <a:prstGeom prst="rect">
            <a:avLst/>
          </a:prstGeom>
          <a:noFill/>
          <a:ln>
            <a:noFill/>
          </a:ln>
        </p:spPr>
        <p:txBody>
          <a:bodyPr wrap="square" lIns="91425" tIns="91425" rIns="91425" bIns="91425" anchor="t" anchorCtr="0">
            <a:noAutofit/>
          </a:bodyPr>
          <a:lstStyle/>
          <a:p>
            <a:pPr lvl="0" indent="-254000">
              <a:lnSpc>
                <a:spcPts val="4000"/>
              </a:lnSpc>
              <a:buSzPts val="4000"/>
            </a:pPr>
            <a:r>
              <a:rPr lang="en-US" altLang="zh-TW" sz="3600" dirty="0" smtClean="0">
                <a:latin typeface="+mj-lt"/>
              </a:rPr>
              <a:t>Auto failover </a:t>
            </a:r>
            <a:r>
              <a:rPr lang="en-US" altLang="zh-TW" sz="3600" dirty="0">
                <a:latin typeface="+mj-lt"/>
              </a:rPr>
              <a:t>when </a:t>
            </a:r>
            <a:r>
              <a:rPr lang="en-US" altLang="zh-TW" sz="3600" dirty="0" smtClean="0">
                <a:latin typeface="+mj-lt"/>
              </a:rPr>
              <a:t>a </a:t>
            </a:r>
            <a:br>
              <a:rPr lang="en-US" altLang="zh-TW" sz="3600" dirty="0" smtClean="0">
                <a:latin typeface="+mj-lt"/>
              </a:rPr>
            </a:br>
            <a:r>
              <a:rPr lang="en-US" altLang="zh-TW" sz="3600" dirty="0" smtClean="0">
                <a:latin typeface="+mj-lt"/>
              </a:rPr>
              <a:t>connection is interrupted</a:t>
            </a:r>
            <a:endParaRPr lang="zh-TW" sz="3600" dirty="0">
              <a:latin typeface="+mj-lt"/>
            </a:endParaRPr>
          </a:p>
        </p:txBody>
      </p:sp>
      <p:sp>
        <p:nvSpPr>
          <p:cNvPr id="6" name="Shape 143"/>
          <p:cNvSpPr txBox="1"/>
          <p:nvPr/>
        </p:nvSpPr>
        <p:spPr>
          <a:xfrm>
            <a:off x="545000" y="1227424"/>
            <a:ext cx="8251800" cy="1128301"/>
          </a:xfrm>
          <a:prstGeom prst="rect">
            <a:avLst/>
          </a:prstGeom>
          <a:noFill/>
          <a:ln>
            <a:noFill/>
          </a:ln>
        </p:spPr>
        <p:txBody>
          <a:bodyPr wrap="square" lIns="91425" tIns="45700" rIns="91425" bIns="45700" anchor="t" anchorCtr="0">
            <a:noAutofit/>
          </a:bodyPr>
          <a:lstStyle/>
          <a:p>
            <a:pPr marL="457200" lvl="0" indent="-381000">
              <a:spcBef>
                <a:spcPts val="600"/>
              </a:spcBef>
              <a:buClr>
                <a:srgbClr val="002060"/>
              </a:buClr>
              <a:buSzPct val="80000"/>
              <a:buFont typeface="Wingdings" pitchFamily="2" charset="2"/>
              <a:buChar char="u"/>
            </a:pPr>
            <a:r>
              <a:rPr lang="en-US" altLang="zh-TW" sz="2000" b="1" dirty="0">
                <a:solidFill>
                  <a:srgbClr val="002060"/>
                </a:solidFill>
                <a:latin typeface="+mj-lt"/>
                <a:ea typeface="Microsoft JhengHei"/>
                <a:cs typeface="Microsoft JhengHei"/>
              </a:rPr>
              <a:t>It checks the status of NAS network connections automatically </a:t>
            </a:r>
            <a:r>
              <a:rPr lang="en-US" altLang="zh-TW" sz="2000" b="1" dirty="0">
                <a:solidFill>
                  <a:srgbClr val="002060"/>
                </a:solidFill>
                <a:latin typeface="+mj-lt"/>
                <a:ea typeface="Microsoft JhengHei"/>
                <a:cs typeface="Microsoft JhengHei"/>
                <a:sym typeface="Microsoft JhengHei"/>
              </a:rPr>
              <a:t>(</a:t>
            </a:r>
            <a:r>
              <a:rPr lang="en-US" altLang="zh-TW" sz="2000" b="1" dirty="0">
                <a:solidFill>
                  <a:srgbClr val="002060"/>
                </a:solidFill>
                <a:latin typeface="+mj-lt"/>
                <a:ea typeface="Microsoft JhengHei"/>
                <a:cs typeface="Microsoft JhengHei"/>
              </a:rPr>
              <a:t>similar </a:t>
            </a:r>
            <a:r>
              <a:rPr lang="en-US" altLang="zh-TW" sz="2000" b="1" dirty="0" smtClean="0">
                <a:solidFill>
                  <a:srgbClr val="002060"/>
                </a:solidFill>
                <a:latin typeface="+mj-lt"/>
                <a:ea typeface="Microsoft JhengHei"/>
                <a:cs typeface="Microsoft JhengHei"/>
              </a:rPr>
              <a:t>to </a:t>
            </a:r>
            <a:r>
              <a:rPr lang="en-US" altLang="zh-TW" sz="2000" b="1" dirty="0">
                <a:solidFill>
                  <a:srgbClr val="002060"/>
                </a:solidFill>
                <a:latin typeface="+mj-lt"/>
                <a:ea typeface="Microsoft JhengHei"/>
                <a:cs typeface="Microsoft JhengHei"/>
              </a:rPr>
              <a:t>Microsoft NCSI</a:t>
            </a:r>
            <a:r>
              <a:rPr lang="en-US" altLang="zh-TW" sz="2000" b="1" dirty="0" smtClean="0">
                <a:solidFill>
                  <a:srgbClr val="002060"/>
                </a:solidFill>
                <a:latin typeface="+mj-lt"/>
                <a:ea typeface="Microsoft JhengHei"/>
                <a:cs typeface="Microsoft JhengHei"/>
                <a:sym typeface="Microsoft JhengHei"/>
              </a:rPr>
              <a:t>)</a:t>
            </a:r>
          </a:p>
          <a:p>
            <a:pPr marL="457200" indent="-381000">
              <a:spcBef>
                <a:spcPts val="600"/>
              </a:spcBef>
              <a:buClr>
                <a:srgbClr val="002060"/>
              </a:buClr>
              <a:buSzPct val="80000"/>
              <a:buFont typeface="Wingdings" pitchFamily="2" charset="2"/>
              <a:buChar char="u"/>
            </a:pPr>
            <a:r>
              <a:rPr lang="en-US" altLang="zh-TW" sz="2000" b="1" dirty="0" smtClean="0">
                <a:solidFill>
                  <a:srgbClr val="002060"/>
                </a:solidFill>
                <a:latin typeface="+mj-lt"/>
                <a:ea typeface="Microsoft JhengHei"/>
                <a:cs typeface="Microsoft JhengHei"/>
                <a:sym typeface="Microsoft JhengHei"/>
              </a:rPr>
              <a:t>Or, set the default gateway manually</a:t>
            </a:r>
            <a:endParaRPr lang="zh-TW" altLang="en-US" sz="2000" b="1" dirty="0" smtClean="0">
              <a:solidFill>
                <a:srgbClr val="002060"/>
              </a:solidFill>
              <a:latin typeface="+mj-lt"/>
              <a:ea typeface="Microsoft JhengHei"/>
              <a:cs typeface="Microsoft JhengHei"/>
              <a:sym typeface="Microsoft JhengHei"/>
            </a:endParaRPr>
          </a:p>
          <a:p>
            <a:pPr marL="457200" lvl="0" indent="-381000">
              <a:buClr>
                <a:srgbClr val="002060"/>
              </a:buClr>
              <a:buSzPct val="80000"/>
            </a:pPr>
            <a:endParaRPr lang="zh-TW" altLang="en-US" sz="2000" b="1" dirty="0" smtClean="0">
              <a:solidFill>
                <a:srgbClr val="002060"/>
              </a:solidFill>
              <a:latin typeface="+mj-lt"/>
              <a:ea typeface="Microsoft JhengHei"/>
              <a:cs typeface="Microsoft JhengHei"/>
              <a:sym typeface="Microsoft JhengHei"/>
            </a:endParaRPr>
          </a:p>
        </p:txBody>
      </p:sp>
      <p:pic>
        <p:nvPicPr>
          <p:cNvPr id="5125" name="Picture 5" descr="C:\Users\user\Desktop\0110\42.png"/>
          <p:cNvPicPr>
            <a:picLocks noChangeAspect="1" noChangeArrowheads="1"/>
          </p:cNvPicPr>
          <p:nvPr/>
        </p:nvPicPr>
        <p:blipFill>
          <a:blip r:embed="rId3"/>
          <a:srcRect/>
          <a:stretch>
            <a:fillRect/>
          </a:stretch>
        </p:blipFill>
        <p:spPr bwMode="auto">
          <a:xfrm>
            <a:off x="1475656" y="2346934"/>
            <a:ext cx="4120372" cy="2553808"/>
          </a:xfrm>
          <a:prstGeom prst="rect">
            <a:avLst/>
          </a:prstGeom>
          <a:noFill/>
        </p:spPr>
      </p:pic>
      <p:sp>
        <p:nvSpPr>
          <p:cNvPr id="10" name="文字方塊 9"/>
          <p:cNvSpPr txBox="1"/>
          <p:nvPr/>
        </p:nvSpPr>
        <p:spPr>
          <a:xfrm>
            <a:off x="4407614" y="2480486"/>
            <a:ext cx="1151277" cy="276999"/>
          </a:xfrm>
          <a:prstGeom prst="rect">
            <a:avLst/>
          </a:prstGeom>
          <a:noFill/>
        </p:spPr>
        <p:txBody>
          <a:bodyPr wrap="none" rtlCol="0">
            <a:spAutoFit/>
          </a:bodyPr>
          <a:lstStyle/>
          <a:p>
            <a:r>
              <a:rPr lang="en-US" altLang="zh-TW" sz="1200" b="1" dirty="0" smtClean="0">
                <a:solidFill>
                  <a:schemeClr val="bg1"/>
                </a:solidFill>
              </a:rPr>
              <a:t>ISP-A (AT&amp;T)</a:t>
            </a:r>
          </a:p>
        </p:txBody>
      </p:sp>
      <p:sp>
        <p:nvSpPr>
          <p:cNvPr id="11" name="文字方塊 10"/>
          <p:cNvSpPr txBox="1"/>
          <p:nvPr/>
        </p:nvSpPr>
        <p:spPr>
          <a:xfrm>
            <a:off x="4263598" y="3078363"/>
            <a:ext cx="1388522" cy="276999"/>
          </a:xfrm>
          <a:prstGeom prst="rect">
            <a:avLst/>
          </a:prstGeom>
          <a:noFill/>
        </p:spPr>
        <p:txBody>
          <a:bodyPr wrap="none" rtlCol="0">
            <a:spAutoFit/>
          </a:bodyPr>
          <a:lstStyle/>
          <a:p>
            <a:r>
              <a:rPr lang="en-US" altLang="zh-TW" sz="1200" b="1" dirty="0" smtClean="0">
                <a:solidFill>
                  <a:schemeClr val="bg1"/>
                </a:solidFill>
              </a:rPr>
              <a:t>ISP-B (Comcast)</a:t>
            </a:r>
          </a:p>
        </p:txBody>
      </p:sp>
      <p:sp>
        <p:nvSpPr>
          <p:cNvPr id="12" name="文字方塊 11"/>
          <p:cNvSpPr txBox="1"/>
          <p:nvPr/>
        </p:nvSpPr>
        <p:spPr>
          <a:xfrm>
            <a:off x="4357770" y="4060375"/>
            <a:ext cx="1207382" cy="276999"/>
          </a:xfrm>
          <a:prstGeom prst="rect">
            <a:avLst/>
          </a:prstGeom>
          <a:noFill/>
        </p:spPr>
        <p:txBody>
          <a:bodyPr wrap="none" rtlCol="0">
            <a:spAutoFit/>
          </a:bodyPr>
          <a:lstStyle/>
          <a:p>
            <a:r>
              <a:rPr lang="en-US" altLang="zh-TW" sz="1200" b="1" dirty="0" smtClean="0">
                <a:solidFill>
                  <a:schemeClr val="bg1"/>
                </a:solidFill>
              </a:rPr>
              <a:t>172.17.46.0/24</a:t>
            </a:r>
          </a:p>
        </p:txBody>
      </p:sp>
      <p:sp>
        <p:nvSpPr>
          <p:cNvPr id="13" name="文字方塊 12"/>
          <p:cNvSpPr txBox="1"/>
          <p:nvPr/>
        </p:nvSpPr>
        <p:spPr>
          <a:xfrm>
            <a:off x="4253134" y="4618795"/>
            <a:ext cx="1377300" cy="276999"/>
          </a:xfrm>
          <a:prstGeom prst="rect">
            <a:avLst/>
          </a:prstGeom>
          <a:noFill/>
        </p:spPr>
        <p:txBody>
          <a:bodyPr wrap="none" rtlCol="0">
            <a:spAutoFit/>
          </a:bodyPr>
          <a:lstStyle/>
          <a:p>
            <a:r>
              <a:rPr lang="en-US" altLang="zh-TW" sz="1200" b="1" dirty="0" smtClean="0">
                <a:solidFill>
                  <a:schemeClr val="bg1"/>
                </a:solidFill>
              </a:rPr>
              <a:t>192.168.100.0/24</a:t>
            </a:r>
          </a:p>
        </p:txBody>
      </p:sp>
      <p:pic>
        <p:nvPicPr>
          <p:cNvPr id="5127" name="Picture 7" descr="C:\Users\user\Desktop\0110\15.png"/>
          <p:cNvPicPr>
            <a:picLocks noChangeAspect="1" noChangeArrowheads="1"/>
          </p:cNvPicPr>
          <p:nvPr/>
        </p:nvPicPr>
        <p:blipFill>
          <a:blip r:embed="rId4"/>
          <a:srcRect/>
          <a:stretch>
            <a:fillRect/>
          </a:stretch>
        </p:blipFill>
        <p:spPr bwMode="auto">
          <a:xfrm>
            <a:off x="5559188" y="3939902"/>
            <a:ext cx="648072" cy="464085"/>
          </a:xfrm>
          <a:prstGeom prst="rect">
            <a:avLst/>
          </a:prstGeom>
          <a:noFill/>
        </p:spPr>
      </p:pic>
      <p:pic>
        <p:nvPicPr>
          <p:cNvPr id="15" name="Picture 7" descr="C:\Users\user\Desktop\0110\15.png"/>
          <p:cNvPicPr>
            <a:picLocks noChangeAspect="1" noChangeArrowheads="1"/>
          </p:cNvPicPr>
          <p:nvPr/>
        </p:nvPicPr>
        <p:blipFill>
          <a:blip r:embed="rId4"/>
          <a:srcRect/>
          <a:stretch>
            <a:fillRect/>
          </a:stretch>
        </p:blipFill>
        <p:spPr bwMode="auto">
          <a:xfrm>
            <a:off x="6187779" y="3939902"/>
            <a:ext cx="648072" cy="464085"/>
          </a:xfrm>
          <a:prstGeom prst="rect">
            <a:avLst/>
          </a:prstGeom>
          <a:noFill/>
        </p:spPr>
      </p:pic>
      <p:pic>
        <p:nvPicPr>
          <p:cNvPr id="5128" name="Picture 8" descr="C:\Users\user\Desktop\0110\21.png"/>
          <p:cNvPicPr>
            <a:picLocks noChangeAspect="1" noChangeArrowheads="1"/>
          </p:cNvPicPr>
          <p:nvPr/>
        </p:nvPicPr>
        <p:blipFill>
          <a:blip r:embed="rId5"/>
          <a:srcRect/>
          <a:stretch>
            <a:fillRect/>
          </a:stretch>
        </p:blipFill>
        <p:spPr bwMode="auto">
          <a:xfrm>
            <a:off x="6820164" y="3939902"/>
            <a:ext cx="648072" cy="379463"/>
          </a:xfrm>
          <a:prstGeom prst="rect">
            <a:avLst/>
          </a:prstGeom>
          <a:noFill/>
        </p:spPr>
      </p:pic>
      <p:pic>
        <p:nvPicPr>
          <p:cNvPr id="5129" name="Picture 9" descr="C:\Users\user\Desktop\0110\43.png"/>
          <p:cNvPicPr>
            <a:picLocks noChangeAspect="1" noChangeArrowheads="1"/>
          </p:cNvPicPr>
          <p:nvPr/>
        </p:nvPicPr>
        <p:blipFill>
          <a:blip r:embed="rId6"/>
          <a:srcRect/>
          <a:stretch>
            <a:fillRect/>
          </a:stretch>
        </p:blipFill>
        <p:spPr bwMode="auto">
          <a:xfrm>
            <a:off x="5580111" y="4604811"/>
            <a:ext cx="648072" cy="396293"/>
          </a:xfrm>
          <a:prstGeom prst="rect">
            <a:avLst/>
          </a:prstGeom>
          <a:noFill/>
        </p:spPr>
      </p:pic>
      <p:pic>
        <p:nvPicPr>
          <p:cNvPr id="18" name="Picture 9" descr="C:\Users\user\Desktop\0110\43.png"/>
          <p:cNvPicPr>
            <a:picLocks noChangeAspect="1" noChangeArrowheads="1"/>
          </p:cNvPicPr>
          <p:nvPr/>
        </p:nvPicPr>
        <p:blipFill>
          <a:blip r:embed="rId6"/>
          <a:srcRect/>
          <a:stretch>
            <a:fillRect/>
          </a:stretch>
        </p:blipFill>
        <p:spPr bwMode="auto">
          <a:xfrm>
            <a:off x="6055894" y="4604811"/>
            <a:ext cx="648072" cy="396293"/>
          </a:xfrm>
          <a:prstGeom prst="rect">
            <a:avLst/>
          </a:prstGeom>
          <a:noFill/>
        </p:spPr>
      </p:pic>
      <p:pic>
        <p:nvPicPr>
          <p:cNvPr id="19" name="Picture 9" descr="C:\Users\user\Desktop\0110\43.png"/>
          <p:cNvPicPr>
            <a:picLocks noChangeAspect="1" noChangeArrowheads="1"/>
          </p:cNvPicPr>
          <p:nvPr/>
        </p:nvPicPr>
        <p:blipFill>
          <a:blip r:embed="rId6"/>
          <a:srcRect/>
          <a:stretch>
            <a:fillRect/>
          </a:stretch>
        </p:blipFill>
        <p:spPr bwMode="auto">
          <a:xfrm>
            <a:off x="6484821" y="4604811"/>
            <a:ext cx="648072" cy="396293"/>
          </a:xfrm>
          <a:prstGeom prst="rect">
            <a:avLst/>
          </a:prstGeom>
          <a:noFill/>
        </p:spPr>
      </p:pic>
      <p:pic>
        <p:nvPicPr>
          <p:cNvPr id="20" name="Picture 9" descr="C:\Users\user\Desktop\0110\43.png"/>
          <p:cNvPicPr>
            <a:picLocks noChangeAspect="1" noChangeArrowheads="1"/>
          </p:cNvPicPr>
          <p:nvPr/>
        </p:nvPicPr>
        <p:blipFill>
          <a:blip r:embed="rId6"/>
          <a:srcRect/>
          <a:stretch>
            <a:fillRect/>
          </a:stretch>
        </p:blipFill>
        <p:spPr bwMode="auto">
          <a:xfrm>
            <a:off x="6889267" y="4604811"/>
            <a:ext cx="648072" cy="39629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10" name="矩形 9"/>
          <p:cNvSpPr/>
          <p:nvPr/>
        </p:nvSpPr>
        <p:spPr>
          <a:xfrm>
            <a:off x="0" y="4515966"/>
            <a:ext cx="9144000" cy="504056"/>
          </a:xfrm>
          <a:prstGeom prst="rect">
            <a:avLst/>
          </a:prstGeom>
          <a:solidFill>
            <a:srgbClr val="CAE5F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0" y="4674168"/>
            <a:ext cx="9144000" cy="345853"/>
          </a:xfrm>
          <a:prstGeom prst="rect">
            <a:avLst/>
          </a:prstGeom>
          <a:solidFill>
            <a:srgbClr val="CAE5F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6" name="Shape 386"/>
          <p:cNvSpPr txBox="1">
            <a:spLocks noGrp="1"/>
          </p:cNvSpPr>
          <p:nvPr>
            <p:ph type="title"/>
          </p:nvPr>
        </p:nvSpPr>
        <p:spPr>
          <a:prstGeom prst="rect">
            <a:avLst/>
          </a:prstGeom>
          <a:noFill/>
          <a:ln>
            <a:noFill/>
          </a:ln>
        </p:spPr>
        <p:txBody>
          <a:bodyPr wrap="square" lIns="91425" tIns="91425" rIns="91425" bIns="91425" anchor="t" anchorCtr="0">
            <a:noAutofit/>
          </a:bodyPr>
          <a:lstStyle/>
          <a:p>
            <a:pPr lvl="0" indent="-254000">
              <a:buSzPts val="4000"/>
            </a:pPr>
            <a:r>
              <a:rPr lang="zh-TW" altLang="zh-TW" sz="3600" dirty="0" smtClean="0">
                <a:latin typeface="+mj-lt"/>
              </a:rPr>
              <a:t>Wi</a:t>
            </a:r>
            <a:r>
              <a:rPr lang="en-US" altLang="zh-TW" sz="3600" dirty="0" smtClean="0">
                <a:latin typeface="+mj-lt"/>
              </a:rPr>
              <a:t>-</a:t>
            </a:r>
            <a:r>
              <a:rPr lang="zh-TW" altLang="zh-TW" sz="3600" dirty="0" smtClean="0">
                <a:latin typeface="+mj-lt"/>
              </a:rPr>
              <a:t>Fi </a:t>
            </a:r>
            <a:r>
              <a:rPr lang="en-US" altLang="zh-TW" sz="3600" dirty="0" smtClean="0">
                <a:latin typeface="+mj-lt"/>
              </a:rPr>
              <a:t>makes things easier…</a:t>
            </a:r>
            <a:endParaRPr lang="zh-TW" sz="3600" dirty="0">
              <a:latin typeface="+mj-lt"/>
            </a:endParaRPr>
          </a:p>
        </p:txBody>
      </p:sp>
      <p:sp>
        <p:nvSpPr>
          <p:cNvPr id="388" name="Shape 388"/>
          <p:cNvSpPr txBox="1"/>
          <p:nvPr/>
        </p:nvSpPr>
        <p:spPr>
          <a:xfrm>
            <a:off x="458300" y="1347614"/>
            <a:ext cx="5913900" cy="864096"/>
          </a:xfrm>
          <a:prstGeom prst="rect">
            <a:avLst/>
          </a:prstGeom>
          <a:noFill/>
          <a:ln>
            <a:noFill/>
          </a:ln>
        </p:spPr>
        <p:txBody>
          <a:bodyPr wrap="square" lIns="91425" tIns="45700" rIns="91425" bIns="45700" anchor="t" anchorCtr="0">
            <a:noAutofit/>
          </a:bodyPr>
          <a:lstStyle/>
          <a:p>
            <a:pPr lvl="0" indent="-368300">
              <a:buSzPts val="2200"/>
            </a:pPr>
            <a:r>
              <a:rPr lang="en-US" altLang="zh-TW" sz="2000" b="1" dirty="0" smtClean="0">
                <a:solidFill>
                  <a:srgbClr val="002060"/>
                </a:solidFill>
                <a:ea typeface="Microsoft JhengHei"/>
                <a:cs typeface="Microsoft JhengHei"/>
                <a:sym typeface="Microsoft JhengHei"/>
              </a:rPr>
              <a:t>…when physical wiring for your home is not feasible</a:t>
            </a:r>
            <a:endParaRPr lang="zh-TW" sz="2200" b="1" dirty="0">
              <a:solidFill>
                <a:srgbClr val="002060"/>
              </a:solidFill>
              <a:latin typeface="Microsoft JhengHei"/>
              <a:ea typeface="Microsoft JhengHei"/>
              <a:cs typeface="Microsoft JhengHei"/>
              <a:sym typeface="Microsoft JhengHei"/>
            </a:endParaRPr>
          </a:p>
        </p:txBody>
      </p:sp>
      <p:sp>
        <p:nvSpPr>
          <p:cNvPr id="15" name="矩形 14"/>
          <p:cNvSpPr/>
          <p:nvPr/>
        </p:nvSpPr>
        <p:spPr>
          <a:xfrm>
            <a:off x="0" y="4659982"/>
            <a:ext cx="9144000" cy="240671"/>
          </a:xfrm>
          <a:prstGeom prst="rect">
            <a:avLst/>
          </a:prstGeom>
          <a:solidFill>
            <a:srgbClr val="CAE5F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891" name="Picture 3" descr="C:\Users\user\Desktop\0110\29.png"/>
          <p:cNvPicPr>
            <a:picLocks noChangeAspect="1" noChangeArrowheads="1"/>
          </p:cNvPicPr>
          <p:nvPr/>
        </p:nvPicPr>
        <p:blipFill>
          <a:blip r:embed="rId3"/>
          <a:srcRect/>
          <a:stretch>
            <a:fillRect/>
          </a:stretch>
        </p:blipFill>
        <p:spPr bwMode="auto">
          <a:xfrm>
            <a:off x="587375" y="2355726"/>
            <a:ext cx="2892574" cy="2310489"/>
          </a:xfrm>
          <a:prstGeom prst="rect">
            <a:avLst/>
          </a:prstGeom>
          <a:noFill/>
        </p:spPr>
      </p:pic>
      <p:pic>
        <p:nvPicPr>
          <p:cNvPr id="37893" name="Picture 5" descr="C:\Users\user\Desktop\0110\TVS-1282T_left-angle-of-elevation+Remote-Control.png"/>
          <p:cNvPicPr>
            <a:picLocks noChangeAspect="1" noChangeArrowheads="1"/>
          </p:cNvPicPr>
          <p:nvPr/>
        </p:nvPicPr>
        <p:blipFill>
          <a:blip r:embed="rId4"/>
          <a:srcRect/>
          <a:stretch>
            <a:fillRect/>
          </a:stretch>
        </p:blipFill>
        <p:spPr bwMode="auto">
          <a:xfrm>
            <a:off x="2339752" y="3363838"/>
            <a:ext cx="2112417" cy="1517923"/>
          </a:xfrm>
          <a:prstGeom prst="rect">
            <a:avLst/>
          </a:prstGeom>
          <a:noFill/>
        </p:spPr>
      </p:pic>
      <p:pic>
        <p:nvPicPr>
          <p:cNvPr id="2050" name="Picture 2" descr="C:\Users\user\Desktop\0110\20.png"/>
          <p:cNvPicPr>
            <a:picLocks noChangeAspect="1" noChangeArrowheads="1"/>
          </p:cNvPicPr>
          <p:nvPr/>
        </p:nvPicPr>
        <p:blipFill>
          <a:blip r:embed="rId5"/>
          <a:srcRect/>
          <a:stretch>
            <a:fillRect/>
          </a:stretch>
        </p:blipFill>
        <p:spPr bwMode="auto">
          <a:xfrm>
            <a:off x="4523674" y="1491630"/>
            <a:ext cx="4402565" cy="345638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prstGeom prst="rect">
            <a:avLst/>
          </a:prstGeom>
        </p:spPr>
        <p:txBody>
          <a:bodyPr wrap="square" lIns="91425" tIns="91425" rIns="91425" bIns="91425" anchor="t" anchorCtr="0">
            <a:noAutofit/>
          </a:bodyPr>
          <a:lstStyle/>
          <a:p>
            <a:pPr lvl="0"/>
            <a:r>
              <a:rPr lang="en-US" altLang="zh-TW" sz="3600" dirty="0" smtClean="0">
                <a:latin typeface="+mj-lt"/>
              </a:rPr>
              <a:t>New</a:t>
            </a:r>
            <a:r>
              <a:rPr lang="zh-TW" altLang="en-US" sz="3600" dirty="0" smtClean="0">
                <a:latin typeface="+mj-lt"/>
              </a:rPr>
              <a:t> </a:t>
            </a:r>
            <a:r>
              <a:rPr lang="en-US" altLang="zh-TW" sz="3600" dirty="0" smtClean="0">
                <a:latin typeface="+mj-lt"/>
              </a:rPr>
              <a:t>UI for setting up Wi-Fi</a:t>
            </a:r>
            <a:endParaRPr lang="zh-TW" sz="3600" dirty="0">
              <a:latin typeface="+mj-lt"/>
            </a:endParaRPr>
          </a:p>
        </p:txBody>
      </p:sp>
      <p:pic>
        <p:nvPicPr>
          <p:cNvPr id="4" name="Picture 1" descr="C:\Users\Sam Lin\Desktop\Network PPT img\NVS\2018-01-04_171902.png"/>
          <p:cNvPicPr>
            <a:picLocks noChangeAspect="1" noChangeArrowheads="1"/>
          </p:cNvPicPr>
          <p:nvPr/>
        </p:nvPicPr>
        <p:blipFill>
          <a:blip r:embed="rId3"/>
          <a:srcRect/>
          <a:stretch>
            <a:fillRect/>
          </a:stretch>
        </p:blipFill>
        <p:spPr bwMode="auto">
          <a:xfrm>
            <a:off x="1115616" y="1275606"/>
            <a:ext cx="6480720" cy="376622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9" name="矩形 8"/>
          <p:cNvSpPr/>
          <p:nvPr/>
        </p:nvSpPr>
        <p:spPr>
          <a:xfrm rot="5400000" flipH="1">
            <a:off x="3419873" y="-1040786"/>
            <a:ext cx="2304256" cy="9144003"/>
          </a:xfrm>
          <a:prstGeom prst="rect">
            <a:avLst/>
          </a:prstGeom>
          <a:solidFill>
            <a:srgbClr val="A2E6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2" name="组 13"/>
          <p:cNvGrpSpPr/>
          <p:nvPr/>
        </p:nvGrpSpPr>
        <p:grpSpPr>
          <a:xfrm rot="5400000" flipH="1">
            <a:off x="247005" y="1988067"/>
            <a:ext cx="2568925" cy="3062936"/>
            <a:chOff x="2954655" y="2670493"/>
            <a:chExt cx="2584223" cy="2473009"/>
          </a:xfrm>
        </p:grpSpPr>
        <p:sp>
          <p:nvSpPr>
            <p:cNvPr id="13" name="矩形 12"/>
            <p:cNvSpPr/>
            <p:nvPr/>
          </p:nvSpPr>
          <p:spPr>
            <a:xfrm>
              <a:off x="2954656" y="3719504"/>
              <a:ext cx="2584222" cy="1423998"/>
            </a:xfrm>
            <a:prstGeom prst="rect">
              <a:avLst/>
            </a:prstGeom>
            <a:solidFill>
              <a:srgbClr val="53D2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16" name="梯形 15"/>
            <p:cNvSpPr/>
            <p:nvPr/>
          </p:nvSpPr>
          <p:spPr>
            <a:xfrm>
              <a:off x="2954655" y="3370667"/>
              <a:ext cx="2584222" cy="348836"/>
            </a:xfrm>
            <a:prstGeom prst="trapezoid">
              <a:avLst>
                <a:gd name="adj" fmla="val 31148"/>
              </a:avLst>
            </a:prstGeom>
            <a:solidFill>
              <a:srgbClr val="2FBF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3076026" y="3138112"/>
              <a:ext cx="2317978" cy="232557"/>
            </a:xfrm>
            <a:prstGeom prst="rect">
              <a:avLst/>
            </a:prstGeom>
            <a:solidFill>
              <a:srgbClr val="53D2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等腰三角形 17"/>
            <p:cNvSpPr/>
            <p:nvPr/>
          </p:nvSpPr>
          <p:spPr>
            <a:xfrm>
              <a:off x="3076029" y="2670493"/>
              <a:ext cx="2317977" cy="467618"/>
            </a:xfrm>
            <a:prstGeom prst="triangle">
              <a:avLst/>
            </a:prstGeom>
            <a:solidFill>
              <a:srgbClr val="53D2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400" name="Shape 400"/>
          <p:cNvSpPr txBox="1">
            <a:spLocks noGrp="1"/>
          </p:cNvSpPr>
          <p:nvPr>
            <p:ph type="title"/>
          </p:nvPr>
        </p:nvSpPr>
        <p:spPr>
          <a:prstGeom prst="rect">
            <a:avLst/>
          </a:prstGeom>
          <a:noFill/>
          <a:ln>
            <a:noFill/>
          </a:ln>
        </p:spPr>
        <p:txBody>
          <a:bodyPr wrap="square" lIns="91425" tIns="91425" rIns="91425" bIns="91425" anchor="t" anchorCtr="0">
            <a:noAutofit/>
          </a:bodyPr>
          <a:lstStyle/>
          <a:p>
            <a:pPr marL="0" marR="0" lvl="0" indent="-254000" algn="ctr" rtl="0">
              <a:lnSpc>
                <a:spcPct val="100000"/>
              </a:lnSpc>
              <a:spcBef>
                <a:spcPts val="0"/>
              </a:spcBef>
              <a:spcAft>
                <a:spcPts val="0"/>
              </a:spcAft>
              <a:buClr>
                <a:schemeClr val="dk1"/>
              </a:buClr>
              <a:buSzPts val="4000"/>
              <a:buFont typeface="Arial"/>
              <a:buNone/>
            </a:pPr>
            <a:r>
              <a:rPr lang="en-US" altLang="zh-TW" sz="3600" dirty="0" smtClean="0">
                <a:latin typeface="+mj-lt"/>
              </a:rPr>
              <a:t>Your NAS is now a Wi-Fi AP</a:t>
            </a:r>
            <a:endParaRPr lang="zh-TW" sz="3600" dirty="0">
              <a:latin typeface="+mj-lt"/>
            </a:endParaRPr>
          </a:p>
        </p:txBody>
      </p:sp>
      <p:pic>
        <p:nvPicPr>
          <p:cNvPr id="4098" name="Picture 2" descr="QNAP Wirelessap Station"/>
          <p:cNvPicPr>
            <a:picLocks noChangeAspect="1" noChangeArrowheads="1"/>
          </p:cNvPicPr>
          <p:nvPr/>
        </p:nvPicPr>
        <p:blipFill>
          <a:blip r:embed="rId3"/>
          <a:srcRect/>
          <a:stretch>
            <a:fillRect/>
          </a:stretch>
        </p:blipFill>
        <p:spPr bwMode="auto">
          <a:xfrm>
            <a:off x="467544" y="3075806"/>
            <a:ext cx="904753" cy="858395"/>
          </a:xfrm>
          <a:prstGeom prst="rect">
            <a:avLst/>
          </a:prstGeom>
          <a:ln>
            <a:noFill/>
          </a:ln>
          <a:effectLst>
            <a:outerShdw blurRad="292100" dist="101600" dir="1380000" sx="99000" sy="99000" algn="tl" rotWithShape="0">
              <a:schemeClr val="bg1">
                <a:alpha val="32000"/>
              </a:schemeClr>
            </a:outerShdw>
          </a:effectLst>
        </p:spPr>
      </p:pic>
      <p:sp>
        <p:nvSpPr>
          <p:cNvPr id="8" name="Shape 388"/>
          <p:cNvSpPr txBox="1"/>
          <p:nvPr/>
        </p:nvSpPr>
        <p:spPr>
          <a:xfrm>
            <a:off x="323528" y="1203598"/>
            <a:ext cx="6480720" cy="864096"/>
          </a:xfrm>
          <a:prstGeom prst="rect">
            <a:avLst/>
          </a:prstGeom>
          <a:noFill/>
          <a:ln>
            <a:noFill/>
          </a:ln>
        </p:spPr>
        <p:txBody>
          <a:bodyPr wrap="square" lIns="91425" tIns="45700" rIns="91425" bIns="45700" anchor="t" anchorCtr="0">
            <a:noAutofit/>
          </a:bodyPr>
          <a:lstStyle/>
          <a:p>
            <a:pPr lvl="0">
              <a:buSzPts val="2200"/>
            </a:pPr>
            <a:r>
              <a:rPr lang="en-US" altLang="zh-TW" sz="2000" b="1" dirty="0" err="1" smtClean="0">
                <a:solidFill>
                  <a:srgbClr val="002060"/>
                </a:solidFill>
                <a:latin typeface="+mj-lt"/>
                <a:ea typeface="Microsoft JhengHei"/>
                <a:cs typeface="Microsoft JhengHei"/>
                <a:sym typeface="Microsoft JhengHei"/>
              </a:rPr>
              <a:t>WirelessAP</a:t>
            </a:r>
            <a:r>
              <a:rPr lang="en-US" altLang="zh-TW" sz="2000" b="1" dirty="0" smtClean="0">
                <a:solidFill>
                  <a:srgbClr val="002060"/>
                </a:solidFill>
                <a:latin typeface="+mj-lt"/>
                <a:ea typeface="Microsoft JhengHei"/>
                <a:cs typeface="Microsoft JhengHei"/>
                <a:sym typeface="Microsoft JhengHei"/>
              </a:rPr>
              <a:t> Station:</a:t>
            </a:r>
            <a:br>
              <a:rPr lang="en-US" altLang="zh-TW" sz="2000" b="1" dirty="0" smtClean="0">
                <a:solidFill>
                  <a:srgbClr val="002060"/>
                </a:solidFill>
                <a:latin typeface="+mj-lt"/>
                <a:ea typeface="Microsoft JhengHei"/>
                <a:cs typeface="Microsoft JhengHei"/>
                <a:sym typeface="Microsoft JhengHei"/>
              </a:rPr>
            </a:br>
            <a:r>
              <a:rPr lang="en-US" altLang="zh-TW" sz="2000" b="1" dirty="0" smtClean="0">
                <a:solidFill>
                  <a:srgbClr val="002060"/>
                </a:solidFill>
                <a:latin typeface="+mj-lt"/>
                <a:ea typeface="Microsoft JhengHei"/>
                <a:cs typeface="Microsoft JhengHei"/>
                <a:sym typeface="Microsoft JhengHei"/>
              </a:rPr>
              <a:t>The best development tool for </a:t>
            </a:r>
            <a:r>
              <a:rPr lang="en-US" altLang="zh-TW" sz="2000" b="1" dirty="0" err="1" smtClean="0">
                <a:solidFill>
                  <a:srgbClr val="002060"/>
                </a:solidFill>
                <a:latin typeface="+mj-lt"/>
                <a:ea typeface="Microsoft JhengHei"/>
                <a:cs typeface="Microsoft JhengHei"/>
                <a:sym typeface="Microsoft JhengHei"/>
              </a:rPr>
              <a:t>IoT</a:t>
            </a:r>
            <a:r>
              <a:rPr lang="en-US" altLang="zh-TW" sz="2000" b="1" dirty="0" smtClean="0">
                <a:solidFill>
                  <a:srgbClr val="002060"/>
                </a:solidFill>
                <a:latin typeface="+mj-lt"/>
                <a:ea typeface="Microsoft JhengHei"/>
                <a:cs typeface="Microsoft JhengHei"/>
                <a:sym typeface="Microsoft JhengHei"/>
              </a:rPr>
              <a:t> </a:t>
            </a:r>
          </a:p>
          <a:p>
            <a:pPr lvl="0">
              <a:buSzPts val="2200"/>
            </a:pPr>
            <a:r>
              <a:rPr lang="en-US" altLang="zh-TW" sz="2000" b="1" dirty="0" smtClean="0">
                <a:solidFill>
                  <a:srgbClr val="002060"/>
                </a:solidFill>
                <a:latin typeface="+mj-lt"/>
                <a:ea typeface="Microsoft JhengHei"/>
                <a:cs typeface="Microsoft JhengHei"/>
                <a:sym typeface="Microsoft JhengHei"/>
              </a:rPr>
              <a:t>or other wireless application.</a:t>
            </a:r>
          </a:p>
          <a:p>
            <a:pPr marL="111125" lvl="0" indent="-22225">
              <a:buSzPts val="2200"/>
            </a:pPr>
            <a:endParaRPr lang="en-US" altLang="zh-TW" sz="2000" b="1" dirty="0" smtClean="0">
              <a:solidFill>
                <a:srgbClr val="002060"/>
              </a:solidFill>
              <a:latin typeface="+mj-lt"/>
              <a:ea typeface="Microsoft JhengHei"/>
              <a:cs typeface="Microsoft JhengHei"/>
              <a:sym typeface="Microsoft JhengHei"/>
            </a:endParaRPr>
          </a:p>
        </p:txBody>
      </p:sp>
      <p:pic>
        <p:nvPicPr>
          <p:cNvPr id="1027" name="Picture 3" descr="C:\Users\user\Desktop\0110\31.png"/>
          <p:cNvPicPr>
            <a:picLocks noChangeAspect="1" noChangeArrowheads="1"/>
          </p:cNvPicPr>
          <p:nvPr/>
        </p:nvPicPr>
        <p:blipFill>
          <a:blip r:embed="rId4"/>
          <a:srcRect/>
          <a:stretch>
            <a:fillRect/>
          </a:stretch>
        </p:blipFill>
        <p:spPr bwMode="auto">
          <a:xfrm>
            <a:off x="3707904" y="1635646"/>
            <a:ext cx="4459288" cy="2603500"/>
          </a:xfrm>
          <a:prstGeom prst="rect">
            <a:avLst/>
          </a:prstGeom>
          <a:noFill/>
        </p:spPr>
      </p:pic>
      <p:sp>
        <p:nvSpPr>
          <p:cNvPr id="14" name="文字方塊 13"/>
          <p:cNvSpPr txBox="1"/>
          <p:nvPr/>
        </p:nvSpPr>
        <p:spPr>
          <a:xfrm>
            <a:off x="4860032" y="1744494"/>
            <a:ext cx="2160240" cy="738664"/>
          </a:xfrm>
          <a:prstGeom prst="rect">
            <a:avLst/>
          </a:prstGeom>
          <a:noFill/>
        </p:spPr>
        <p:txBody>
          <a:bodyPr wrap="square" rtlCol="0">
            <a:spAutoFit/>
          </a:bodyPr>
          <a:lstStyle/>
          <a:p>
            <a:pPr algn="ctr"/>
            <a:r>
              <a:rPr lang="en-US" altLang="zh-TW" b="1" dirty="0" smtClean="0">
                <a:solidFill>
                  <a:schemeClr val="bg1"/>
                </a:solidFill>
              </a:rPr>
              <a:t>QTS</a:t>
            </a:r>
          </a:p>
          <a:p>
            <a:pPr algn="ctr"/>
            <a:r>
              <a:rPr lang="en-US" altLang="zh-TW" b="1" dirty="0" smtClean="0">
                <a:solidFill>
                  <a:schemeClr val="bg1"/>
                </a:solidFill>
              </a:rPr>
              <a:t>Application</a:t>
            </a:r>
          </a:p>
          <a:p>
            <a:pPr algn="ctr"/>
            <a:r>
              <a:rPr lang="en-US" altLang="zh-TW" b="1" dirty="0" smtClean="0">
                <a:solidFill>
                  <a:schemeClr val="bg1"/>
                </a:solidFill>
              </a:rPr>
              <a:t>Services</a:t>
            </a:r>
            <a:endParaRPr lang="zh-TW" altLang="en-US" b="1" dirty="0">
              <a:solidFill>
                <a:schemeClr val="bg1"/>
              </a:solidFill>
            </a:endParaRPr>
          </a:p>
        </p:txBody>
      </p:sp>
      <p:sp>
        <p:nvSpPr>
          <p:cNvPr id="15" name="文字方塊 14"/>
          <p:cNvSpPr txBox="1"/>
          <p:nvPr/>
        </p:nvSpPr>
        <p:spPr>
          <a:xfrm>
            <a:off x="3419872" y="2931790"/>
            <a:ext cx="2016224" cy="425758"/>
          </a:xfrm>
          <a:prstGeom prst="rect">
            <a:avLst/>
          </a:prstGeom>
          <a:noFill/>
        </p:spPr>
        <p:txBody>
          <a:bodyPr wrap="square" rtlCol="0">
            <a:spAutoFit/>
          </a:bodyPr>
          <a:lstStyle/>
          <a:p>
            <a:pPr algn="ctr">
              <a:lnSpc>
                <a:spcPts val="1300"/>
              </a:lnSpc>
            </a:pPr>
            <a:r>
              <a:rPr lang="en-US" altLang="zh-TW" sz="1300" b="1" dirty="0" smtClean="0">
                <a:solidFill>
                  <a:schemeClr val="bg1"/>
                </a:solidFill>
              </a:rPr>
              <a:t>Container </a:t>
            </a:r>
          </a:p>
          <a:p>
            <a:pPr algn="ctr">
              <a:lnSpc>
                <a:spcPts val="1300"/>
              </a:lnSpc>
            </a:pPr>
            <a:r>
              <a:rPr lang="en-US" altLang="zh-TW" sz="1300" b="1" dirty="0" smtClean="0">
                <a:solidFill>
                  <a:schemeClr val="bg1"/>
                </a:solidFill>
              </a:rPr>
              <a:t>(Database)</a:t>
            </a:r>
            <a:endParaRPr lang="zh-TW" altLang="en-US" sz="1300" b="1" dirty="0">
              <a:solidFill>
                <a:schemeClr val="bg1"/>
              </a:solidFill>
            </a:endParaRPr>
          </a:p>
        </p:txBody>
      </p:sp>
      <p:sp>
        <p:nvSpPr>
          <p:cNvPr id="19" name="文字方塊 18"/>
          <p:cNvSpPr txBox="1"/>
          <p:nvPr/>
        </p:nvSpPr>
        <p:spPr>
          <a:xfrm>
            <a:off x="5220072" y="2983931"/>
            <a:ext cx="1440160" cy="307777"/>
          </a:xfrm>
          <a:prstGeom prst="rect">
            <a:avLst/>
          </a:prstGeom>
          <a:noFill/>
        </p:spPr>
        <p:txBody>
          <a:bodyPr wrap="square" rtlCol="0">
            <a:spAutoFit/>
          </a:bodyPr>
          <a:lstStyle/>
          <a:p>
            <a:pPr algn="ctr"/>
            <a:r>
              <a:rPr lang="en-US" altLang="zh-TW" b="1" dirty="0" smtClean="0">
                <a:solidFill>
                  <a:schemeClr val="bg1"/>
                </a:solidFill>
              </a:rPr>
              <a:t>VM (Server)</a:t>
            </a:r>
            <a:endParaRPr lang="zh-TW" altLang="en-US" b="1" dirty="0">
              <a:solidFill>
                <a:schemeClr val="bg1"/>
              </a:solidFill>
            </a:endParaRPr>
          </a:p>
        </p:txBody>
      </p:sp>
      <p:sp>
        <p:nvSpPr>
          <p:cNvPr id="20" name="文字方塊 19"/>
          <p:cNvSpPr txBox="1"/>
          <p:nvPr/>
        </p:nvSpPr>
        <p:spPr>
          <a:xfrm>
            <a:off x="6732240" y="2983931"/>
            <a:ext cx="1440160" cy="307777"/>
          </a:xfrm>
          <a:prstGeom prst="rect">
            <a:avLst/>
          </a:prstGeom>
          <a:noFill/>
        </p:spPr>
        <p:txBody>
          <a:bodyPr wrap="square" rtlCol="0">
            <a:spAutoFit/>
          </a:bodyPr>
          <a:lstStyle/>
          <a:p>
            <a:pPr algn="ctr"/>
            <a:r>
              <a:rPr lang="en-US" altLang="zh-TW" b="1" dirty="0" err="1" smtClean="0">
                <a:solidFill>
                  <a:schemeClr val="bg1"/>
                </a:solidFill>
              </a:rPr>
              <a:t>QIoT</a:t>
            </a:r>
            <a:endParaRPr lang="zh-TW" altLang="en-US" b="1" dirty="0">
              <a:solidFill>
                <a:schemeClr val="bg1"/>
              </a:solidFill>
            </a:endParaRPr>
          </a:p>
        </p:txBody>
      </p:sp>
      <p:sp>
        <p:nvSpPr>
          <p:cNvPr id="26" name="文字方塊 25"/>
          <p:cNvSpPr txBox="1"/>
          <p:nvPr/>
        </p:nvSpPr>
        <p:spPr>
          <a:xfrm>
            <a:off x="6002039" y="3507854"/>
            <a:ext cx="2160240" cy="307777"/>
          </a:xfrm>
          <a:prstGeom prst="rect">
            <a:avLst/>
          </a:prstGeom>
          <a:noFill/>
        </p:spPr>
        <p:txBody>
          <a:bodyPr wrap="square" rtlCol="0">
            <a:spAutoFit/>
          </a:bodyPr>
          <a:lstStyle/>
          <a:p>
            <a:pPr algn="ctr"/>
            <a:r>
              <a:rPr lang="en-US" altLang="zh-TW" b="1" dirty="0" smtClean="0">
                <a:solidFill>
                  <a:schemeClr val="bg1"/>
                </a:solidFill>
              </a:rPr>
              <a:t>Hardware Resources</a:t>
            </a:r>
            <a:endParaRPr lang="zh-TW" altLang="en-US" b="1" dirty="0">
              <a:solidFill>
                <a:schemeClr val="bg1"/>
              </a:solidFill>
            </a:endParaRPr>
          </a:p>
        </p:txBody>
      </p:sp>
      <p:sp>
        <p:nvSpPr>
          <p:cNvPr id="27" name="文字方塊 26"/>
          <p:cNvSpPr txBox="1"/>
          <p:nvPr/>
        </p:nvSpPr>
        <p:spPr>
          <a:xfrm>
            <a:off x="3707904" y="3507854"/>
            <a:ext cx="2160240" cy="307777"/>
          </a:xfrm>
          <a:prstGeom prst="rect">
            <a:avLst/>
          </a:prstGeom>
          <a:noFill/>
        </p:spPr>
        <p:txBody>
          <a:bodyPr wrap="square" rtlCol="0">
            <a:spAutoFit/>
          </a:bodyPr>
          <a:lstStyle/>
          <a:p>
            <a:pPr algn="ctr"/>
            <a:r>
              <a:rPr lang="en-US" altLang="zh-TW" b="1" dirty="0" smtClean="0">
                <a:solidFill>
                  <a:schemeClr val="bg1"/>
                </a:solidFill>
              </a:rPr>
              <a:t>QTS Kernel</a:t>
            </a:r>
            <a:endParaRPr lang="zh-TW" altLang="en-US" b="1" dirty="0">
              <a:solidFill>
                <a:schemeClr val="bg1"/>
              </a:solidFill>
            </a:endParaRPr>
          </a:p>
        </p:txBody>
      </p:sp>
      <p:pic>
        <p:nvPicPr>
          <p:cNvPr id="1028" name="Picture 4" descr="C:\Users\user\Desktop\0110\40.png"/>
          <p:cNvPicPr>
            <a:picLocks noChangeAspect="1" noChangeArrowheads="1"/>
          </p:cNvPicPr>
          <p:nvPr/>
        </p:nvPicPr>
        <p:blipFill>
          <a:blip r:embed="rId5"/>
          <a:srcRect/>
          <a:stretch>
            <a:fillRect/>
          </a:stretch>
        </p:blipFill>
        <p:spPr bwMode="auto">
          <a:xfrm>
            <a:off x="3997742" y="4371950"/>
            <a:ext cx="430097" cy="430097"/>
          </a:xfrm>
          <a:prstGeom prst="rect">
            <a:avLst/>
          </a:prstGeom>
          <a:noFill/>
        </p:spPr>
      </p:pic>
      <p:pic>
        <p:nvPicPr>
          <p:cNvPr id="1029" name="Picture 5" descr="C:\Users\user\Desktop\0110\32.png"/>
          <p:cNvPicPr>
            <a:picLocks noChangeAspect="1" noChangeArrowheads="1"/>
          </p:cNvPicPr>
          <p:nvPr/>
        </p:nvPicPr>
        <p:blipFill>
          <a:blip r:embed="rId6"/>
          <a:srcRect/>
          <a:stretch>
            <a:fillRect/>
          </a:stretch>
        </p:blipFill>
        <p:spPr bwMode="auto">
          <a:xfrm>
            <a:off x="3431944" y="4371950"/>
            <a:ext cx="430097" cy="430097"/>
          </a:xfrm>
          <a:prstGeom prst="rect">
            <a:avLst/>
          </a:prstGeom>
          <a:noFill/>
        </p:spPr>
      </p:pic>
      <p:pic>
        <p:nvPicPr>
          <p:cNvPr id="1030" name="Picture 6" descr="C:\Users\user\Desktop\0110\33.png"/>
          <p:cNvPicPr>
            <a:picLocks noChangeAspect="1" noChangeArrowheads="1"/>
          </p:cNvPicPr>
          <p:nvPr/>
        </p:nvPicPr>
        <p:blipFill>
          <a:blip r:embed="rId7"/>
          <a:srcRect/>
          <a:stretch>
            <a:fillRect/>
          </a:stretch>
        </p:blipFill>
        <p:spPr bwMode="auto">
          <a:xfrm>
            <a:off x="4563540" y="4371950"/>
            <a:ext cx="430097" cy="430097"/>
          </a:xfrm>
          <a:prstGeom prst="rect">
            <a:avLst/>
          </a:prstGeom>
          <a:noFill/>
        </p:spPr>
      </p:pic>
      <p:pic>
        <p:nvPicPr>
          <p:cNvPr id="1031" name="Picture 7" descr="C:\Users\user\Desktop\0110\34.png"/>
          <p:cNvPicPr>
            <a:picLocks noChangeAspect="1" noChangeArrowheads="1"/>
          </p:cNvPicPr>
          <p:nvPr/>
        </p:nvPicPr>
        <p:blipFill>
          <a:blip r:embed="rId8"/>
          <a:srcRect/>
          <a:stretch>
            <a:fillRect/>
          </a:stretch>
        </p:blipFill>
        <p:spPr bwMode="auto">
          <a:xfrm>
            <a:off x="5129338" y="4371950"/>
            <a:ext cx="430097" cy="430097"/>
          </a:xfrm>
          <a:prstGeom prst="rect">
            <a:avLst/>
          </a:prstGeom>
          <a:noFill/>
        </p:spPr>
      </p:pic>
      <p:pic>
        <p:nvPicPr>
          <p:cNvPr id="1032" name="Picture 8" descr="C:\Users\user\Desktop\0110\35.png"/>
          <p:cNvPicPr>
            <a:picLocks noChangeAspect="1" noChangeArrowheads="1"/>
          </p:cNvPicPr>
          <p:nvPr/>
        </p:nvPicPr>
        <p:blipFill>
          <a:blip r:embed="rId9"/>
          <a:srcRect/>
          <a:stretch>
            <a:fillRect/>
          </a:stretch>
        </p:blipFill>
        <p:spPr bwMode="auto">
          <a:xfrm>
            <a:off x="5695136" y="4371950"/>
            <a:ext cx="430097" cy="430097"/>
          </a:xfrm>
          <a:prstGeom prst="rect">
            <a:avLst/>
          </a:prstGeom>
          <a:noFill/>
        </p:spPr>
      </p:pic>
      <p:pic>
        <p:nvPicPr>
          <p:cNvPr id="1033" name="Picture 9" descr="C:\Users\user\Desktop\0110\36.png"/>
          <p:cNvPicPr>
            <a:picLocks noChangeAspect="1" noChangeArrowheads="1"/>
          </p:cNvPicPr>
          <p:nvPr/>
        </p:nvPicPr>
        <p:blipFill>
          <a:blip r:embed="rId10"/>
          <a:srcRect/>
          <a:stretch>
            <a:fillRect/>
          </a:stretch>
        </p:blipFill>
        <p:spPr bwMode="auto">
          <a:xfrm>
            <a:off x="6260934" y="4371950"/>
            <a:ext cx="430097" cy="430097"/>
          </a:xfrm>
          <a:prstGeom prst="rect">
            <a:avLst/>
          </a:prstGeom>
          <a:noFill/>
        </p:spPr>
      </p:pic>
      <p:pic>
        <p:nvPicPr>
          <p:cNvPr id="1034" name="Picture 10" descr="C:\Users\user\Desktop\0110\37.png"/>
          <p:cNvPicPr>
            <a:picLocks noChangeAspect="1" noChangeArrowheads="1"/>
          </p:cNvPicPr>
          <p:nvPr/>
        </p:nvPicPr>
        <p:blipFill>
          <a:blip r:embed="rId11"/>
          <a:srcRect/>
          <a:stretch>
            <a:fillRect/>
          </a:stretch>
        </p:blipFill>
        <p:spPr bwMode="auto">
          <a:xfrm>
            <a:off x="6826732" y="4371950"/>
            <a:ext cx="430097" cy="430097"/>
          </a:xfrm>
          <a:prstGeom prst="rect">
            <a:avLst/>
          </a:prstGeom>
          <a:noFill/>
        </p:spPr>
      </p:pic>
      <p:pic>
        <p:nvPicPr>
          <p:cNvPr id="1035" name="Picture 11" descr="C:\Users\user\Desktop\0110\38.png"/>
          <p:cNvPicPr>
            <a:picLocks noChangeAspect="1" noChangeArrowheads="1"/>
          </p:cNvPicPr>
          <p:nvPr/>
        </p:nvPicPr>
        <p:blipFill>
          <a:blip r:embed="rId12"/>
          <a:srcRect/>
          <a:stretch>
            <a:fillRect/>
          </a:stretch>
        </p:blipFill>
        <p:spPr bwMode="auto">
          <a:xfrm>
            <a:off x="7392530" y="4371950"/>
            <a:ext cx="430097" cy="430097"/>
          </a:xfrm>
          <a:prstGeom prst="rect">
            <a:avLst/>
          </a:prstGeom>
          <a:noFill/>
        </p:spPr>
      </p:pic>
      <p:pic>
        <p:nvPicPr>
          <p:cNvPr id="1036" name="Picture 12" descr="C:\Users\user\Desktop\0110\39.png"/>
          <p:cNvPicPr>
            <a:picLocks noChangeAspect="1" noChangeArrowheads="1"/>
          </p:cNvPicPr>
          <p:nvPr/>
        </p:nvPicPr>
        <p:blipFill>
          <a:blip r:embed="rId13"/>
          <a:srcRect/>
          <a:stretch>
            <a:fillRect/>
          </a:stretch>
        </p:blipFill>
        <p:spPr bwMode="auto">
          <a:xfrm>
            <a:off x="7958327" y="4371950"/>
            <a:ext cx="430097" cy="430097"/>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311708" y="1347614"/>
            <a:ext cx="8520599" cy="2052599"/>
          </a:xfrm>
        </p:spPr>
        <p:txBody>
          <a:bodyPr/>
          <a:lstStyle/>
          <a:p>
            <a:r>
              <a:rPr lang="en-US" altLang="zh-TW" dirty="0" smtClean="0">
                <a:latin typeface="+mj-lt"/>
              </a:rPr>
              <a:t>Introduction to Virtual Switch functionality</a:t>
            </a:r>
            <a:endParaRPr lang="zh-TW" altLang="en-US"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0" y="51470"/>
            <a:ext cx="9144000" cy="660552"/>
          </a:xfrm>
          <a:prstGeom prst="rect">
            <a:avLst/>
          </a:prstGeom>
          <a:noFill/>
          <a:ln>
            <a:noFill/>
          </a:ln>
        </p:spPr>
        <p:txBody>
          <a:bodyPr wrap="square" lIns="91425" tIns="91425" rIns="91425" bIns="91425" anchor="t" anchorCtr="0">
            <a:noAutofit/>
          </a:bodyPr>
          <a:lstStyle/>
          <a:p>
            <a:pPr marL="0" marR="0" lvl="0" indent="-254000" algn="ctr" rtl="0">
              <a:lnSpc>
                <a:spcPts val="4000"/>
              </a:lnSpc>
              <a:spcBef>
                <a:spcPts val="0"/>
              </a:spcBef>
              <a:spcAft>
                <a:spcPts val="0"/>
              </a:spcAft>
              <a:buClr>
                <a:schemeClr val="dk1"/>
              </a:buClr>
              <a:buSzPts val="4000"/>
              <a:buFont typeface="Arial"/>
              <a:buNone/>
            </a:pPr>
            <a:r>
              <a:rPr lang="en-US" altLang="zh-TW" sz="3600" dirty="0" smtClean="0">
                <a:latin typeface="+mj-lt"/>
              </a:rPr>
              <a:t>Connect between physical </a:t>
            </a:r>
            <a:br>
              <a:rPr lang="en-US" altLang="zh-TW" sz="3600" dirty="0" smtClean="0">
                <a:latin typeface="+mj-lt"/>
              </a:rPr>
            </a:br>
            <a:r>
              <a:rPr lang="en-US" altLang="zh-TW" sz="3600" dirty="0" smtClean="0">
                <a:latin typeface="+mj-lt"/>
              </a:rPr>
              <a:t>and virtual interfaces</a:t>
            </a:r>
            <a:endParaRPr lang="zh-TW" sz="3600" dirty="0">
              <a:latin typeface="+mj-lt"/>
            </a:endParaRPr>
          </a:p>
        </p:txBody>
      </p:sp>
      <p:pic>
        <p:nvPicPr>
          <p:cNvPr id="275" name="Shape 275"/>
          <p:cNvPicPr preferRelativeResize="0"/>
          <p:nvPr/>
        </p:nvPicPr>
        <p:blipFill rotWithShape="1">
          <a:blip r:embed="rId3">
            <a:alphaModFix/>
          </a:blip>
          <a:srcRect/>
          <a:stretch/>
        </p:blipFill>
        <p:spPr>
          <a:xfrm>
            <a:off x="-36513" y="1183146"/>
            <a:ext cx="9182637" cy="3960354"/>
          </a:xfrm>
          <a:prstGeom prst="rect">
            <a:avLst/>
          </a:prstGeom>
          <a:noFill/>
          <a:ln>
            <a:noFill/>
          </a:ln>
        </p:spPr>
      </p:pic>
      <p:sp>
        <p:nvSpPr>
          <p:cNvPr id="4" name="平行四邊形 3"/>
          <p:cNvSpPr/>
          <p:nvPr/>
        </p:nvSpPr>
        <p:spPr>
          <a:xfrm>
            <a:off x="2915816" y="3003798"/>
            <a:ext cx="1008112" cy="360040"/>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5" name="文字方塊 4"/>
          <p:cNvSpPr txBox="1"/>
          <p:nvPr/>
        </p:nvSpPr>
        <p:spPr>
          <a:xfrm>
            <a:off x="3016399" y="3003798"/>
            <a:ext cx="1440160" cy="338554"/>
          </a:xfrm>
          <a:prstGeom prst="rect">
            <a:avLst/>
          </a:prstGeom>
          <a:noFill/>
        </p:spPr>
        <p:txBody>
          <a:bodyPr wrap="square" rtlCol="0">
            <a:spAutoFit/>
          </a:bodyPr>
          <a:lstStyle/>
          <a:p>
            <a:r>
              <a:rPr lang="en-US" altLang="zh-TW" sz="1600" b="1" dirty="0" smtClean="0">
                <a:solidFill>
                  <a:schemeClr val="bg1"/>
                </a:solidFill>
              </a:rPr>
              <a:t>Virtual</a:t>
            </a:r>
            <a:endParaRPr lang="zh-TW" altLang="en-US" sz="1600" b="1" dirty="0">
              <a:solidFill>
                <a:schemeClr val="bg1"/>
              </a:solidFill>
            </a:endParaRPr>
          </a:p>
        </p:txBody>
      </p:sp>
      <p:sp>
        <p:nvSpPr>
          <p:cNvPr id="6" name="平行四邊形 5"/>
          <p:cNvSpPr/>
          <p:nvPr/>
        </p:nvSpPr>
        <p:spPr>
          <a:xfrm>
            <a:off x="5148064" y="3003798"/>
            <a:ext cx="1152128" cy="360040"/>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7" name="文字方塊 6"/>
          <p:cNvSpPr txBox="1"/>
          <p:nvPr/>
        </p:nvSpPr>
        <p:spPr>
          <a:xfrm>
            <a:off x="5220072" y="3003798"/>
            <a:ext cx="1440160" cy="338554"/>
          </a:xfrm>
          <a:prstGeom prst="rect">
            <a:avLst/>
          </a:prstGeom>
          <a:noFill/>
        </p:spPr>
        <p:txBody>
          <a:bodyPr wrap="square" rtlCol="0">
            <a:spAutoFit/>
          </a:bodyPr>
          <a:lstStyle/>
          <a:p>
            <a:r>
              <a:rPr lang="en-US" altLang="zh-TW" sz="1600" b="1" dirty="0" smtClean="0">
                <a:solidFill>
                  <a:schemeClr val="bg1"/>
                </a:solidFill>
              </a:rPr>
              <a:t>Physical</a:t>
            </a:r>
            <a:endParaRPr lang="zh-TW" altLang="en-US" sz="16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0" y="38942"/>
            <a:ext cx="9144000" cy="660600"/>
          </a:xfrm>
          <a:prstGeom prst="rect">
            <a:avLst/>
          </a:prstGeom>
          <a:noFill/>
          <a:ln>
            <a:noFill/>
          </a:ln>
        </p:spPr>
        <p:txBody>
          <a:bodyPr wrap="square" lIns="91425" tIns="91425" rIns="91425" bIns="91425" anchor="t" anchorCtr="0">
            <a:noAutofit/>
          </a:bodyPr>
          <a:lstStyle/>
          <a:p>
            <a:pPr lvl="0" indent="-177800">
              <a:lnSpc>
                <a:spcPts val="4000"/>
              </a:lnSpc>
              <a:buSzPts val="2800"/>
            </a:pPr>
            <a:r>
              <a:rPr lang="en-US" altLang="zh-TW" sz="3600" dirty="0" smtClean="0">
                <a:latin typeface="+mj-lt"/>
              </a:rPr>
              <a:t>Application Defined </a:t>
            </a:r>
            <a:br>
              <a:rPr lang="en-US" altLang="zh-TW" sz="3600" dirty="0" smtClean="0">
                <a:latin typeface="+mj-lt"/>
              </a:rPr>
            </a:br>
            <a:r>
              <a:rPr lang="en-US" altLang="zh-TW" sz="3600" dirty="0" smtClean="0">
                <a:latin typeface="+mj-lt"/>
              </a:rPr>
              <a:t>Network Micro-Segmentation</a:t>
            </a:r>
            <a:r>
              <a:rPr lang="zh-TW" altLang="zh-TW" sz="3600" dirty="0" smtClean="0">
                <a:latin typeface="+mj-lt"/>
                <a:ea typeface="Microsoft JhengHei"/>
                <a:cs typeface="Microsoft JhengHei"/>
                <a:sym typeface="Microsoft JhengHei"/>
              </a:rPr>
              <a:t> </a:t>
            </a:r>
            <a:endParaRPr lang="zh-TW" sz="3600" i="0" u="none" strike="noStrike" cap="none" dirty="0">
              <a:solidFill>
                <a:schemeClr val="lt1"/>
              </a:solidFill>
              <a:latin typeface="+mj-lt"/>
              <a:ea typeface="Microsoft JhengHei"/>
              <a:cs typeface="Microsoft JhengHei"/>
              <a:sym typeface="Microsoft JhengHei"/>
            </a:endParaRPr>
          </a:p>
        </p:txBody>
      </p:sp>
      <p:sp>
        <p:nvSpPr>
          <p:cNvPr id="5" name="Shape 143"/>
          <p:cNvSpPr txBox="1"/>
          <p:nvPr/>
        </p:nvSpPr>
        <p:spPr>
          <a:xfrm>
            <a:off x="323528" y="1347614"/>
            <a:ext cx="8491496" cy="872400"/>
          </a:xfrm>
          <a:prstGeom prst="rect">
            <a:avLst/>
          </a:prstGeom>
          <a:noFill/>
          <a:ln>
            <a:noFill/>
          </a:ln>
        </p:spPr>
        <p:txBody>
          <a:bodyPr wrap="square" lIns="91425" tIns="45700" rIns="91425" bIns="45700" anchor="t" anchorCtr="0">
            <a:noAutofit/>
          </a:bodyPr>
          <a:lstStyle/>
          <a:p>
            <a:pPr marL="457200" lvl="0" indent="-381000">
              <a:buClr>
                <a:srgbClr val="002060"/>
              </a:buClr>
              <a:buSzPct val="80000"/>
              <a:buFont typeface="Wingdings" pitchFamily="2" charset="2"/>
              <a:buChar char="u"/>
            </a:pPr>
            <a:r>
              <a:rPr lang="en-US" altLang="zh-TW" sz="2000" b="1" dirty="0" smtClean="0">
                <a:solidFill>
                  <a:srgbClr val="002060"/>
                </a:solidFill>
                <a:ea typeface="Microsoft JhengHei"/>
                <a:cs typeface="Microsoft JhengHei"/>
              </a:rPr>
              <a:t>Define the network infrastructure your way via virtual switch</a:t>
            </a:r>
            <a:endParaRPr lang="zh-TW" altLang="en-US" sz="2000" b="1" dirty="0">
              <a:solidFill>
                <a:srgbClr val="002060"/>
              </a:solidFill>
              <a:ea typeface="Microsoft JhengHei"/>
              <a:cs typeface="Microsoft JhengHei"/>
              <a:sym typeface="Microsoft JhengHei"/>
            </a:endParaRPr>
          </a:p>
        </p:txBody>
      </p:sp>
      <p:pic>
        <p:nvPicPr>
          <p:cNvPr id="6" name="Picture 3" descr="C:\Users\user\Desktop\0110\48.png"/>
          <p:cNvPicPr>
            <a:picLocks noChangeAspect="1" noChangeArrowheads="1"/>
          </p:cNvPicPr>
          <p:nvPr/>
        </p:nvPicPr>
        <p:blipFill>
          <a:blip r:embed="rId3"/>
          <a:srcRect/>
          <a:stretch>
            <a:fillRect/>
          </a:stretch>
        </p:blipFill>
        <p:spPr bwMode="auto">
          <a:xfrm>
            <a:off x="759802" y="1923677"/>
            <a:ext cx="7412598" cy="300025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10" name="六邊形 9"/>
          <p:cNvSpPr/>
          <p:nvPr/>
        </p:nvSpPr>
        <p:spPr>
          <a:xfrm>
            <a:off x="2141312" y="1351461"/>
            <a:ext cx="2000240" cy="1724345"/>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六邊形 11"/>
          <p:cNvSpPr/>
          <p:nvPr/>
        </p:nvSpPr>
        <p:spPr>
          <a:xfrm>
            <a:off x="448288" y="2315613"/>
            <a:ext cx="2000240" cy="1724345"/>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六邊形 12"/>
          <p:cNvSpPr/>
          <p:nvPr/>
        </p:nvSpPr>
        <p:spPr>
          <a:xfrm>
            <a:off x="2149652" y="3219822"/>
            <a:ext cx="2000240" cy="1724345"/>
          </a:xfrm>
          <a:prstGeom prst="hexagon">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0" name="Shape 280"/>
          <p:cNvSpPr txBox="1">
            <a:spLocks noGrp="1"/>
          </p:cNvSpPr>
          <p:nvPr>
            <p:ph type="title"/>
          </p:nvPr>
        </p:nvSpPr>
        <p:spPr>
          <a:xfrm>
            <a:off x="0" y="411510"/>
            <a:ext cx="9144000" cy="660552"/>
          </a:xfrm>
          <a:prstGeom prst="rect">
            <a:avLst/>
          </a:prstGeom>
          <a:noFill/>
          <a:ln>
            <a:noFill/>
          </a:ln>
        </p:spPr>
        <p:txBody>
          <a:bodyPr wrap="square" lIns="91425" tIns="91425" rIns="91425" bIns="91425" anchor="t" anchorCtr="0">
            <a:noAutofit/>
          </a:bodyPr>
          <a:lstStyle/>
          <a:p>
            <a:pPr lvl="0" indent="-254000">
              <a:buSzPts val="4000"/>
            </a:pPr>
            <a:r>
              <a:rPr lang="en-US" altLang="zh-TW" sz="3600" dirty="0" smtClean="0">
                <a:latin typeface="+mj-lt"/>
              </a:rPr>
              <a:t>Flexibly define different network modes</a:t>
            </a:r>
            <a:endParaRPr lang="zh-TW" sz="3600" dirty="0">
              <a:latin typeface="+mj-lt"/>
            </a:endParaRPr>
          </a:p>
        </p:txBody>
      </p:sp>
      <p:sp>
        <p:nvSpPr>
          <p:cNvPr id="282" name="Shape 282"/>
          <p:cNvSpPr txBox="1"/>
          <p:nvPr/>
        </p:nvSpPr>
        <p:spPr>
          <a:xfrm>
            <a:off x="2140160" y="1941269"/>
            <a:ext cx="2071800" cy="584700"/>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ts val="3200"/>
              <a:buFont typeface="Arial"/>
              <a:buNone/>
            </a:pPr>
            <a:r>
              <a:rPr lang="en-US" altLang="zh-TW" sz="2800" b="1" dirty="0" smtClean="0">
                <a:solidFill>
                  <a:schemeClr val="lt1"/>
                </a:solidFill>
                <a:latin typeface="+mj-lt"/>
                <a:ea typeface="微軟正黑體" pitchFamily="34" charset="-120"/>
              </a:rPr>
              <a:t>Bridge</a:t>
            </a:r>
            <a:endParaRPr lang="zh-TW" sz="2800" b="1" dirty="0">
              <a:solidFill>
                <a:schemeClr val="lt1"/>
              </a:solidFill>
              <a:latin typeface="+mj-lt"/>
              <a:ea typeface="微軟正黑體" pitchFamily="34" charset="-120"/>
            </a:endParaRPr>
          </a:p>
        </p:txBody>
      </p:sp>
      <p:sp>
        <p:nvSpPr>
          <p:cNvPr id="283" name="Shape 283"/>
          <p:cNvSpPr txBox="1"/>
          <p:nvPr/>
        </p:nvSpPr>
        <p:spPr>
          <a:xfrm>
            <a:off x="2068152" y="3818187"/>
            <a:ext cx="2071800" cy="584700"/>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ts val="3200"/>
              <a:buFont typeface="Arial"/>
              <a:buNone/>
            </a:pPr>
            <a:r>
              <a:rPr lang="en-US" altLang="zh-TW" sz="2800" b="1" dirty="0" smtClean="0">
                <a:solidFill>
                  <a:schemeClr val="lt1"/>
                </a:solidFill>
                <a:latin typeface="+mj-lt"/>
                <a:ea typeface="微軟正黑體" pitchFamily="34" charset="-120"/>
              </a:rPr>
              <a:t>External</a:t>
            </a:r>
            <a:endParaRPr lang="zh-TW" sz="2800" b="1" dirty="0">
              <a:solidFill>
                <a:schemeClr val="lt1"/>
              </a:solidFill>
              <a:latin typeface="+mj-lt"/>
              <a:ea typeface="微軟正黑體" pitchFamily="34" charset="-120"/>
            </a:endParaRPr>
          </a:p>
        </p:txBody>
      </p:sp>
      <p:sp>
        <p:nvSpPr>
          <p:cNvPr id="284" name="Shape 284"/>
          <p:cNvSpPr txBox="1"/>
          <p:nvPr/>
        </p:nvSpPr>
        <p:spPr>
          <a:xfrm>
            <a:off x="395536" y="2427734"/>
            <a:ext cx="2071800" cy="1315500"/>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ts val="3200"/>
              <a:buFont typeface="Arial"/>
              <a:buNone/>
            </a:pPr>
            <a:r>
              <a:rPr lang="zh-TW" sz="2800" b="1" dirty="0">
                <a:solidFill>
                  <a:schemeClr val="lt1"/>
                </a:solidFill>
                <a:latin typeface="+mj-lt"/>
                <a:ea typeface="微軟正黑體" pitchFamily="34" charset="-120"/>
              </a:rPr>
              <a:t>NAT </a:t>
            </a:r>
            <a:br>
              <a:rPr lang="zh-TW" sz="2800" b="1" dirty="0">
                <a:solidFill>
                  <a:schemeClr val="lt1"/>
                </a:solidFill>
                <a:latin typeface="+mj-lt"/>
                <a:ea typeface="微軟正黑體" pitchFamily="34" charset="-120"/>
              </a:rPr>
            </a:br>
            <a:r>
              <a:rPr lang="zh-TW" sz="2800" b="1" dirty="0">
                <a:solidFill>
                  <a:schemeClr val="lt1"/>
                </a:solidFill>
                <a:latin typeface="+mj-lt"/>
                <a:ea typeface="微軟正黑體" pitchFamily="34" charset="-120"/>
              </a:rPr>
              <a:t>or</a:t>
            </a:r>
          </a:p>
          <a:p>
            <a:pPr marL="0" marR="0" lvl="0" indent="-203200" algn="ctr" rtl="0">
              <a:lnSpc>
                <a:spcPct val="100000"/>
              </a:lnSpc>
              <a:spcBef>
                <a:spcPts val="0"/>
              </a:spcBef>
              <a:spcAft>
                <a:spcPts val="0"/>
              </a:spcAft>
              <a:buClr>
                <a:schemeClr val="lt1"/>
              </a:buClr>
              <a:buSzPts val="3200"/>
              <a:buFont typeface="Arial"/>
              <a:buNone/>
            </a:pPr>
            <a:r>
              <a:rPr lang="en-US" altLang="zh-TW" sz="2800" b="1" dirty="0" smtClean="0">
                <a:solidFill>
                  <a:schemeClr val="lt1"/>
                </a:solidFill>
                <a:latin typeface="+mj-lt"/>
                <a:ea typeface="微軟正黑體" pitchFamily="34" charset="-120"/>
              </a:rPr>
              <a:t>Isolated</a:t>
            </a:r>
            <a:endParaRPr lang="zh-TW" sz="2800" b="1" dirty="0">
              <a:solidFill>
                <a:schemeClr val="lt1"/>
              </a:solidFill>
              <a:latin typeface="+mj-lt"/>
              <a:ea typeface="微軟正黑體" pitchFamily="34" charset="-120"/>
            </a:endParaRPr>
          </a:p>
        </p:txBody>
      </p:sp>
      <p:sp>
        <p:nvSpPr>
          <p:cNvPr id="8" name="Shape 143"/>
          <p:cNvSpPr txBox="1"/>
          <p:nvPr/>
        </p:nvSpPr>
        <p:spPr>
          <a:xfrm>
            <a:off x="4427984" y="1203598"/>
            <a:ext cx="4608512" cy="3816424"/>
          </a:xfrm>
          <a:prstGeom prst="rect">
            <a:avLst/>
          </a:prstGeom>
          <a:noFill/>
          <a:ln>
            <a:noFill/>
          </a:ln>
        </p:spPr>
        <p:txBody>
          <a:bodyPr wrap="square" lIns="91425" tIns="45700" rIns="91425" bIns="45700" anchor="t" anchorCtr="0">
            <a:noAutofit/>
          </a:bodyPr>
          <a:lstStyle/>
          <a:p>
            <a:pPr marL="457200" indent="-381000">
              <a:buClr>
                <a:srgbClr val="002060"/>
              </a:buClr>
              <a:buSzPct val="80000"/>
              <a:buFont typeface="Wingdings" pitchFamily="2" charset="2"/>
              <a:buChar char="u"/>
            </a:pPr>
            <a:r>
              <a:rPr lang="en-US" altLang="zh-TW" sz="2400" b="1" dirty="0" smtClean="0">
                <a:solidFill>
                  <a:srgbClr val="002060"/>
                </a:solidFill>
                <a:latin typeface="+mj-lt"/>
                <a:ea typeface="Microsoft JhengHei"/>
                <a:cs typeface="Microsoft JhengHei"/>
                <a:sym typeface="Microsoft JhengHei"/>
              </a:rPr>
              <a:t>Bridge mode</a:t>
            </a:r>
            <a:br>
              <a:rPr lang="en-US" altLang="zh-TW" sz="2400" b="1" dirty="0" smtClean="0">
                <a:solidFill>
                  <a:srgbClr val="002060"/>
                </a:solidFill>
                <a:latin typeface="+mj-lt"/>
                <a:ea typeface="Microsoft JhengHei"/>
                <a:cs typeface="Microsoft JhengHei"/>
                <a:sym typeface="Microsoft JhengHei"/>
              </a:rPr>
            </a:br>
            <a:r>
              <a:rPr lang="en-US" altLang="zh-TW" sz="2000" b="1" dirty="0" smtClean="0">
                <a:solidFill>
                  <a:srgbClr val="002060"/>
                </a:solidFill>
                <a:latin typeface="+mj-lt"/>
                <a:ea typeface="Microsoft JhengHei"/>
                <a:cs typeface="Microsoft JhengHei"/>
              </a:rPr>
              <a:t>bridges different types or segments</a:t>
            </a:r>
            <a:r>
              <a:rPr lang="en-US" altLang="zh-TW" sz="2000" b="1" dirty="0" smtClean="0">
                <a:solidFill>
                  <a:srgbClr val="002060"/>
                </a:solidFill>
                <a:latin typeface="+mj-lt"/>
                <a:ea typeface="Microsoft JhengHei"/>
                <a:cs typeface="Microsoft JhengHei"/>
                <a:sym typeface="Microsoft JhengHei"/>
              </a:rPr>
              <a:t/>
            </a:r>
            <a:br>
              <a:rPr lang="en-US" altLang="zh-TW" sz="2000" b="1" dirty="0" smtClean="0">
                <a:solidFill>
                  <a:srgbClr val="002060"/>
                </a:solidFill>
                <a:latin typeface="+mj-lt"/>
                <a:ea typeface="Microsoft JhengHei"/>
                <a:cs typeface="Microsoft JhengHei"/>
                <a:sym typeface="Microsoft JhengHei"/>
              </a:rPr>
            </a:br>
            <a:endParaRPr lang="zh-TW" altLang="en-US" sz="2000" b="1" dirty="0" smtClean="0">
              <a:solidFill>
                <a:srgbClr val="002060"/>
              </a:solidFill>
              <a:latin typeface="+mj-lt"/>
              <a:ea typeface="Microsoft JhengHei"/>
              <a:cs typeface="Microsoft JhengHei"/>
              <a:sym typeface="Microsoft JhengHei"/>
            </a:endParaRPr>
          </a:p>
          <a:p>
            <a:pPr marL="457200" indent="-381000">
              <a:buClr>
                <a:srgbClr val="002060"/>
              </a:buClr>
              <a:buSzPct val="80000"/>
              <a:buFont typeface="Wingdings" pitchFamily="2" charset="2"/>
              <a:buChar char="u"/>
            </a:pPr>
            <a:r>
              <a:rPr lang="en-US" altLang="zh-TW" sz="2400" b="1" dirty="0" smtClean="0">
                <a:solidFill>
                  <a:srgbClr val="002060"/>
                </a:solidFill>
                <a:latin typeface="+mj-lt"/>
                <a:ea typeface="Microsoft JhengHei"/>
                <a:cs typeface="Microsoft JhengHei"/>
                <a:sym typeface="Microsoft JhengHei"/>
              </a:rPr>
              <a:t>NAT</a:t>
            </a:r>
            <a:r>
              <a:rPr lang="zh-TW" altLang="en-US" sz="2400" b="1" dirty="0" smtClean="0">
                <a:solidFill>
                  <a:srgbClr val="002060"/>
                </a:solidFill>
                <a:latin typeface="+mj-lt"/>
                <a:ea typeface="Microsoft JhengHei"/>
                <a:cs typeface="Microsoft JhengHei"/>
                <a:sym typeface="Microsoft JhengHei"/>
              </a:rPr>
              <a:t> </a:t>
            </a:r>
            <a:r>
              <a:rPr lang="en-US" altLang="zh-TW" sz="2400" b="1" dirty="0" smtClean="0">
                <a:solidFill>
                  <a:srgbClr val="002060"/>
                </a:solidFill>
                <a:latin typeface="+mj-lt"/>
                <a:ea typeface="Microsoft JhengHei"/>
                <a:cs typeface="Microsoft JhengHei"/>
                <a:sym typeface="Microsoft JhengHei"/>
              </a:rPr>
              <a:t>or Isolated</a:t>
            </a:r>
            <a:br>
              <a:rPr lang="en-US" altLang="zh-TW" sz="2400" b="1" dirty="0" smtClean="0">
                <a:solidFill>
                  <a:srgbClr val="002060"/>
                </a:solidFill>
                <a:latin typeface="+mj-lt"/>
                <a:ea typeface="Microsoft JhengHei"/>
                <a:cs typeface="Microsoft JhengHei"/>
                <a:sym typeface="Microsoft JhengHei"/>
              </a:rPr>
            </a:br>
            <a:r>
              <a:rPr lang="en-US" altLang="zh-TW" sz="2000" b="1" dirty="0" smtClean="0">
                <a:solidFill>
                  <a:srgbClr val="002060"/>
                </a:solidFill>
                <a:latin typeface="+mj-lt"/>
                <a:ea typeface="Microsoft JhengHei"/>
                <a:cs typeface="Microsoft JhengHei"/>
              </a:rPr>
              <a:t>Improves safety and security with network address translation (NAT) available</a:t>
            </a:r>
            <a:r>
              <a:rPr lang="en-US" altLang="zh-TW" sz="2000" b="1" dirty="0" smtClean="0">
                <a:solidFill>
                  <a:srgbClr val="002060"/>
                </a:solidFill>
                <a:latin typeface="+mj-lt"/>
                <a:ea typeface="Microsoft JhengHei"/>
                <a:cs typeface="Microsoft JhengHei"/>
                <a:sym typeface="Microsoft JhengHei"/>
              </a:rPr>
              <a:t/>
            </a:r>
            <a:br>
              <a:rPr lang="en-US" altLang="zh-TW" sz="2000" b="1" dirty="0" smtClean="0">
                <a:solidFill>
                  <a:srgbClr val="002060"/>
                </a:solidFill>
                <a:latin typeface="+mj-lt"/>
                <a:ea typeface="Microsoft JhengHei"/>
                <a:cs typeface="Microsoft JhengHei"/>
                <a:sym typeface="Microsoft JhengHei"/>
              </a:rPr>
            </a:br>
            <a:endParaRPr lang="zh-TW" altLang="en-US" sz="2000" b="1" dirty="0" smtClean="0">
              <a:solidFill>
                <a:srgbClr val="002060"/>
              </a:solidFill>
              <a:latin typeface="+mj-lt"/>
              <a:ea typeface="Microsoft JhengHei"/>
              <a:cs typeface="Microsoft JhengHei"/>
              <a:sym typeface="Microsoft JhengHei"/>
            </a:endParaRPr>
          </a:p>
          <a:p>
            <a:pPr marL="457200" indent="-381000">
              <a:buClr>
                <a:srgbClr val="002060"/>
              </a:buClr>
              <a:buSzPct val="80000"/>
              <a:buFont typeface="Wingdings" pitchFamily="2" charset="2"/>
              <a:buChar char="u"/>
            </a:pPr>
            <a:r>
              <a:rPr lang="en-US" altLang="zh-TW" sz="2400" b="1" dirty="0" smtClean="0">
                <a:solidFill>
                  <a:srgbClr val="002060"/>
                </a:solidFill>
                <a:latin typeface="+mj-lt"/>
                <a:ea typeface="Microsoft JhengHei"/>
                <a:cs typeface="Microsoft JhengHei"/>
                <a:sym typeface="Microsoft JhengHei"/>
              </a:rPr>
              <a:t>External</a:t>
            </a:r>
            <a:br>
              <a:rPr lang="en-US" altLang="zh-TW" sz="2400" b="1" dirty="0" smtClean="0">
                <a:solidFill>
                  <a:srgbClr val="002060"/>
                </a:solidFill>
                <a:latin typeface="+mj-lt"/>
                <a:ea typeface="Microsoft JhengHei"/>
                <a:cs typeface="Microsoft JhengHei"/>
                <a:sym typeface="Microsoft JhengHei"/>
              </a:rPr>
            </a:br>
            <a:r>
              <a:rPr lang="en-US" altLang="zh-TW" sz="2000" b="1" dirty="0" smtClean="0">
                <a:solidFill>
                  <a:srgbClr val="002060"/>
                </a:solidFill>
                <a:latin typeface="+mj-lt"/>
                <a:ea typeface="Microsoft JhengHei"/>
                <a:cs typeface="Microsoft JhengHei"/>
              </a:rPr>
              <a:t>Exclusive access to all available bandwidth.</a:t>
            </a:r>
          </a:p>
          <a:p>
            <a:pPr marL="457200" lvl="0" indent="-381000">
              <a:buClr>
                <a:srgbClr val="002060"/>
              </a:buClr>
              <a:buSzPct val="80000"/>
              <a:buFont typeface="Wingdings" pitchFamily="2" charset="2"/>
              <a:buChar char="u"/>
            </a:pPr>
            <a:endParaRPr lang="zh-TW" altLang="en-US" sz="2000" b="1" dirty="0" smtClean="0">
              <a:solidFill>
                <a:srgbClr val="002060"/>
              </a:solidFill>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7" name="矩形 6"/>
          <p:cNvSpPr/>
          <p:nvPr/>
        </p:nvSpPr>
        <p:spPr>
          <a:xfrm>
            <a:off x="5940152" y="2427734"/>
            <a:ext cx="3203848" cy="2736304"/>
          </a:xfrm>
          <a:prstGeom prst="rect">
            <a:avLst/>
          </a:prstGeom>
          <a:solidFill>
            <a:srgbClr val="CAE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0" name="Shape 290"/>
          <p:cNvSpPr txBox="1">
            <a:spLocks noGrp="1"/>
          </p:cNvSpPr>
          <p:nvPr>
            <p:ph type="title"/>
          </p:nvPr>
        </p:nvSpPr>
        <p:spPr>
          <a:xfrm>
            <a:off x="214195" y="309621"/>
            <a:ext cx="8787000" cy="660600"/>
          </a:xfrm>
          <a:prstGeom prst="rect">
            <a:avLst/>
          </a:prstGeom>
          <a:noFill/>
          <a:ln>
            <a:noFill/>
          </a:ln>
        </p:spPr>
        <p:txBody>
          <a:bodyPr wrap="square" lIns="91425" tIns="91425" rIns="91425" bIns="91425" anchor="t" anchorCtr="0">
            <a:noAutofit/>
          </a:bodyPr>
          <a:lstStyle/>
          <a:p>
            <a:pPr lvl="0" indent="-177800">
              <a:buSzPts val="2800"/>
            </a:pPr>
            <a:r>
              <a:rPr lang="en-US" altLang="zh-TW" sz="3600" dirty="0" smtClean="0">
                <a:latin typeface="+mj-lt"/>
              </a:rPr>
              <a:t>Bridge Mode</a:t>
            </a:r>
            <a:r>
              <a:rPr lang="zh-TW" altLang="zh-TW" sz="3600" dirty="0" smtClean="0">
                <a:latin typeface="+mj-lt"/>
                <a:ea typeface="Microsoft JhengHei"/>
                <a:cs typeface="Microsoft JhengHei"/>
                <a:sym typeface="Microsoft JhengHei"/>
              </a:rPr>
              <a:t> </a:t>
            </a:r>
            <a:endParaRPr lang="zh-TW" sz="3600" i="0" u="none" strike="noStrike" cap="none" dirty="0">
              <a:solidFill>
                <a:schemeClr val="lt1"/>
              </a:solidFill>
              <a:latin typeface="+mj-lt"/>
              <a:ea typeface="Microsoft JhengHei"/>
              <a:cs typeface="Microsoft JhengHei"/>
              <a:sym typeface="Microsoft JhengHei"/>
            </a:endParaRPr>
          </a:p>
        </p:txBody>
      </p:sp>
      <p:pic>
        <p:nvPicPr>
          <p:cNvPr id="291" name="Shape 291"/>
          <p:cNvPicPr preferRelativeResize="0"/>
          <p:nvPr/>
        </p:nvPicPr>
        <p:blipFill>
          <a:blip r:embed="rId3">
            <a:alphaModFix/>
          </a:blip>
          <a:srcRect l="3916" r="3973"/>
          <a:stretch>
            <a:fillRect/>
          </a:stretch>
        </p:blipFill>
        <p:spPr>
          <a:xfrm>
            <a:off x="0" y="2427734"/>
            <a:ext cx="5940152" cy="2736304"/>
          </a:xfrm>
          <a:prstGeom prst="rect">
            <a:avLst/>
          </a:prstGeom>
          <a:noFill/>
          <a:ln>
            <a:noFill/>
          </a:ln>
        </p:spPr>
      </p:pic>
      <p:sp>
        <p:nvSpPr>
          <p:cNvPr id="6" name="Shape 143"/>
          <p:cNvSpPr txBox="1"/>
          <p:nvPr/>
        </p:nvSpPr>
        <p:spPr>
          <a:xfrm>
            <a:off x="395536" y="1347614"/>
            <a:ext cx="8496944" cy="1080120"/>
          </a:xfrm>
          <a:prstGeom prst="rect">
            <a:avLst/>
          </a:prstGeom>
          <a:noFill/>
          <a:ln>
            <a:noFill/>
          </a:ln>
        </p:spPr>
        <p:txBody>
          <a:bodyPr wrap="square" lIns="91425" tIns="45700" rIns="91425" bIns="45700" anchor="t" anchorCtr="0">
            <a:noAutofit/>
          </a:bodyPr>
          <a:lstStyle/>
          <a:p>
            <a:pPr marL="457200" lvl="0" indent="-381000">
              <a:buClr>
                <a:srgbClr val="002060"/>
              </a:buClr>
              <a:buSzPct val="80000"/>
              <a:buFont typeface="Wingdings" pitchFamily="2" charset="2"/>
              <a:buChar char="u"/>
            </a:pPr>
            <a:r>
              <a:rPr lang="en-US" altLang="zh-TW" sz="2000" b="1" dirty="0" smtClean="0">
                <a:solidFill>
                  <a:srgbClr val="002060"/>
                </a:solidFill>
              </a:rPr>
              <a:t>Connect your virtualized network to external physical networks. (Every virtual device is considered a real PC in the network)</a:t>
            </a:r>
            <a:endParaRPr lang="zh-TW" altLang="en-US" sz="2000" b="1" dirty="0" smtClean="0">
              <a:solidFill>
                <a:srgbClr val="002060"/>
              </a:solidFill>
              <a:ea typeface="Microsoft JhengHei"/>
              <a:cs typeface="Microsoft JhengHei"/>
              <a:sym typeface="Microsoft JhengHei"/>
            </a:endParaRPr>
          </a:p>
        </p:txBody>
      </p:sp>
      <p:pic>
        <p:nvPicPr>
          <p:cNvPr id="14339" name="Picture 3" descr="C:\Users\user\Desktop\0110\26.png"/>
          <p:cNvPicPr>
            <a:picLocks noChangeAspect="1" noChangeArrowheads="1"/>
          </p:cNvPicPr>
          <p:nvPr/>
        </p:nvPicPr>
        <p:blipFill>
          <a:blip r:embed="rId4"/>
          <a:srcRect/>
          <a:stretch>
            <a:fillRect/>
          </a:stretch>
        </p:blipFill>
        <p:spPr bwMode="auto">
          <a:xfrm>
            <a:off x="6084168" y="3219822"/>
            <a:ext cx="2900651" cy="115212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026" name="Picture 2" descr="C:\Users\user\Desktop\0110\45.png"/>
          <p:cNvPicPr>
            <a:picLocks noChangeAspect="1" noChangeArrowheads="1"/>
          </p:cNvPicPr>
          <p:nvPr/>
        </p:nvPicPr>
        <p:blipFill>
          <a:blip r:embed="rId3"/>
          <a:srcRect/>
          <a:stretch>
            <a:fillRect/>
          </a:stretch>
        </p:blipFill>
        <p:spPr bwMode="auto">
          <a:xfrm>
            <a:off x="1835696" y="2643758"/>
            <a:ext cx="4906962" cy="2563813"/>
          </a:xfrm>
          <a:prstGeom prst="rect">
            <a:avLst/>
          </a:prstGeom>
          <a:noFill/>
        </p:spPr>
      </p:pic>
      <p:pic>
        <p:nvPicPr>
          <p:cNvPr id="1027" name="Picture 3" descr="C:\Users\user\Desktop\0110\4.png"/>
          <p:cNvPicPr>
            <a:picLocks noChangeAspect="1" noChangeArrowheads="1"/>
          </p:cNvPicPr>
          <p:nvPr/>
        </p:nvPicPr>
        <p:blipFill>
          <a:blip r:embed="rId4"/>
          <a:srcRect/>
          <a:stretch>
            <a:fillRect/>
          </a:stretch>
        </p:blipFill>
        <p:spPr bwMode="auto">
          <a:xfrm>
            <a:off x="3962002" y="1725238"/>
            <a:ext cx="1417638" cy="1417637"/>
          </a:xfrm>
          <a:prstGeom prst="rect">
            <a:avLst/>
          </a:prstGeom>
          <a:noFill/>
        </p:spPr>
      </p:pic>
      <p:sp>
        <p:nvSpPr>
          <p:cNvPr id="113" name="Shape 113"/>
          <p:cNvSpPr txBox="1">
            <a:spLocks noGrp="1"/>
          </p:cNvSpPr>
          <p:nvPr>
            <p:ph type="title"/>
          </p:nvPr>
        </p:nvSpPr>
        <p:spPr>
          <a:xfrm>
            <a:off x="0" y="21406"/>
            <a:ext cx="9144000" cy="660552"/>
          </a:xfrm>
          <a:prstGeom prst="rect">
            <a:avLst/>
          </a:prstGeom>
          <a:noFill/>
          <a:ln>
            <a:noFill/>
          </a:ln>
        </p:spPr>
        <p:txBody>
          <a:bodyPr wrap="square" lIns="91425" tIns="91425" rIns="91425" bIns="91425" anchor="t" anchorCtr="0">
            <a:noAutofit/>
          </a:bodyPr>
          <a:lstStyle/>
          <a:p>
            <a:pPr lvl="0" indent="-254000">
              <a:lnSpc>
                <a:spcPts val="4000"/>
              </a:lnSpc>
            </a:pPr>
            <a:r>
              <a:rPr lang="en-US" altLang="zh-TW" sz="3600" dirty="0">
                <a:latin typeface="+mj-lt"/>
              </a:rPr>
              <a:t>High speed </a:t>
            </a:r>
            <a:r>
              <a:rPr lang="en-US" altLang="zh-TW" sz="3600" dirty="0" smtClean="0">
                <a:latin typeface="+mj-lt"/>
              </a:rPr>
              <a:t>transmission</a:t>
            </a:r>
            <a:br>
              <a:rPr lang="en-US" altLang="zh-TW" sz="3600" dirty="0" smtClean="0">
                <a:latin typeface="+mj-lt"/>
              </a:rPr>
            </a:br>
            <a:r>
              <a:rPr lang="en-US" altLang="zh-TW" sz="3600" dirty="0" smtClean="0">
                <a:latin typeface="+mj-lt"/>
              </a:rPr>
              <a:t>is no longer luxuries… </a:t>
            </a:r>
            <a:endParaRPr lang="zh-TW" sz="3600" dirty="0">
              <a:latin typeface="+mj-lt"/>
            </a:endParaRPr>
          </a:p>
        </p:txBody>
      </p:sp>
      <p:sp>
        <p:nvSpPr>
          <p:cNvPr id="114" name="Shape 114"/>
          <p:cNvSpPr txBox="1"/>
          <p:nvPr/>
        </p:nvSpPr>
        <p:spPr>
          <a:xfrm>
            <a:off x="251520" y="1298754"/>
            <a:ext cx="5167532" cy="408900"/>
          </a:xfrm>
          <a:prstGeom prst="rect">
            <a:avLst/>
          </a:prstGeom>
          <a:noFill/>
          <a:ln>
            <a:noFill/>
          </a:ln>
        </p:spPr>
        <p:txBody>
          <a:bodyPr wrap="square" lIns="91425" tIns="45700" rIns="91425" bIns="45700" anchor="t" anchorCtr="0">
            <a:noAutofit/>
          </a:bodyPr>
          <a:lstStyle/>
          <a:p>
            <a:r>
              <a:rPr lang="en-US" altLang="zh-TW" sz="2000" b="1" dirty="0">
                <a:solidFill>
                  <a:srgbClr val="002060"/>
                </a:solidFill>
              </a:rPr>
              <a:t>Why do you need higher performance?</a:t>
            </a:r>
            <a:endParaRPr lang="en-US" altLang="zh-TW" sz="2000" dirty="0">
              <a:solidFill>
                <a:srgbClr val="002060"/>
              </a:solidFill>
            </a:endParaRPr>
          </a:p>
        </p:txBody>
      </p:sp>
      <p:pic>
        <p:nvPicPr>
          <p:cNvPr id="118" name="Shape 118"/>
          <p:cNvPicPr preferRelativeResize="0"/>
          <p:nvPr/>
        </p:nvPicPr>
        <p:blipFill>
          <a:blip r:embed="rId5">
            <a:alphaModFix/>
          </a:blip>
          <a:stretch>
            <a:fillRect/>
          </a:stretch>
        </p:blipFill>
        <p:spPr>
          <a:xfrm>
            <a:off x="4860032" y="2499742"/>
            <a:ext cx="543550" cy="54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028" name="Picture 4" descr="C:\Users\user\Desktop\0110\5.png"/>
          <p:cNvPicPr>
            <a:picLocks noChangeAspect="1" noChangeArrowheads="1"/>
          </p:cNvPicPr>
          <p:nvPr/>
        </p:nvPicPr>
        <p:blipFill>
          <a:blip r:embed="rId6"/>
          <a:srcRect/>
          <a:stretch>
            <a:fillRect/>
          </a:stretch>
        </p:blipFill>
        <p:spPr bwMode="auto">
          <a:xfrm>
            <a:off x="5330154" y="1563638"/>
            <a:ext cx="1762126" cy="2097087"/>
          </a:xfrm>
          <a:prstGeom prst="rect">
            <a:avLst/>
          </a:prstGeom>
          <a:noFill/>
        </p:spPr>
      </p:pic>
      <p:pic>
        <p:nvPicPr>
          <p:cNvPr id="1029" name="Picture 5" descr="C:\Users\user\Desktop\0110\3.png"/>
          <p:cNvPicPr>
            <a:picLocks noChangeAspect="1" noChangeArrowheads="1"/>
          </p:cNvPicPr>
          <p:nvPr/>
        </p:nvPicPr>
        <p:blipFill>
          <a:blip r:embed="rId7"/>
          <a:srcRect/>
          <a:stretch>
            <a:fillRect/>
          </a:stretch>
        </p:blipFill>
        <p:spPr bwMode="auto">
          <a:xfrm>
            <a:off x="2339752" y="1869254"/>
            <a:ext cx="1660526" cy="12763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51470"/>
            <a:ext cx="9144000"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rPr>
              <a:t>Set up bridge mode virtual </a:t>
            </a:r>
            <a:br>
              <a:rPr lang="en-US" altLang="zh-TW" sz="3600" dirty="0" smtClean="0">
                <a:latin typeface="+mj-lt"/>
              </a:rPr>
            </a:br>
            <a:r>
              <a:rPr lang="en-US" altLang="zh-TW" sz="3600" dirty="0" smtClean="0">
                <a:latin typeface="+mj-lt"/>
              </a:rPr>
              <a:t>switch for your VM</a:t>
            </a:r>
            <a:endParaRPr lang="zh-TW" sz="3600" dirty="0">
              <a:latin typeface="+mj-lt"/>
            </a:endParaRPr>
          </a:p>
        </p:txBody>
      </p:sp>
      <p:pic>
        <p:nvPicPr>
          <p:cNvPr id="5" name="Picture 2" descr="C:\Users\Sam Lin\Desktop\Network PPT img\NVS\2018-01-04_154513.png"/>
          <p:cNvPicPr>
            <a:picLocks noChangeAspect="1" noChangeArrowheads="1"/>
          </p:cNvPicPr>
          <p:nvPr/>
        </p:nvPicPr>
        <p:blipFill>
          <a:blip r:embed="rId3"/>
          <a:srcRect/>
          <a:stretch>
            <a:fillRect/>
          </a:stretch>
        </p:blipFill>
        <p:spPr bwMode="auto">
          <a:xfrm>
            <a:off x="611560" y="1482741"/>
            <a:ext cx="8015342" cy="3393265"/>
          </a:xfrm>
          <a:prstGeom prst="rect">
            <a:avLst/>
          </a:prstGeom>
          <a:noFill/>
        </p:spPr>
      </p:pic>
      <p:sp>
        <p:nvSpPr>
          <p:cNvPr id="6" name="矩形 5"/>
          <p:cNvSpPr/>
          <p:nvPr/>
        </p:nvSpPr>
        <p:spPr>
          <a:xfrm>
            <a:off x="2051720" y="2283718"/>
            <a:ext cx="6480720" cy="16319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214282" y="51470"/>
            <a:ext cx="8786873"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rPr>
              <a:t>Set up bridge mode virtual </a:t>
            </a:r>
            <a:br>
              <a:rPr lang="en-US" altLang="zh-TW" sz="3600" dirty="0" smtClean="0">
                <a:latin typeface="+mj-lt"/>
              </a:rPr>
            </a:br>
            <a:r>
              <a:rPr lang="en-US" altLang="zh-TW" sz="3600" dirty="0" smtClean="0">
                <a:latin typeface="+mj-lt"/>
              </a:rPr>
              <a:t>switch for your VM</a:t>
            </a:r>
            <a:endParaRPr lang="zh-TW" sz="3600" dirty="0">
              <a:latin typeface="+mj-lt"/>
            </a:endParaRPr>
          </a:p>
        </p:txBody>
      </p:sp>
      <p:pic>
        <p:nvPicPr>
          <p:cNvPr id="14" name="Picture 2" descr="C:\Users\Sam Lin\Desktop\Network PPT img\NVS\2018-01-04_154631.png"/>
          <p:cNvPicPr>
            <a:picLocks noChangeAspect="1" noChangeArrowheads="1"/>
          </p:cNvPicPr>
          <p:nvPr/>
        </p:nvPicPr>
        <p:blipFill>
          <a:blip r:embed="rId3"/>
          <a:srcRect/>
          <a:stretch>
            <a:fillRect/>
          </a:stretch>
        </p:blipFill>
        <p:spPr bwMode="auto">
          <a:xfrm>
            <a:off x="1313399" y="1286664"/>
            <a:ext cx="6426953" cy="3733358"/>
          </a:xfrm>
          <a:prstGeom prst="rect">
            <a:avLst/>
          </a:prstGeom>
          <a:noFill/>
        </p:spPr>
      </p:pic>
      <p:sp>
        <p:nvSpPr>
          <p:cNvPr id="15" name="矩形 14"/>
          <p:cNvSpPr/>
          <p:nvPr/>
        </p:nvSpPr>
        <p:spPr>
          <a:xfrm>
            <a:off x="1331640" y="1995686"/>
            <a:ext cx="576064"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1121522" y="1971424"/>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477862" y="1749500"/>
            <a:ext cx="576064"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267744" y="1725238"/>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9" name="矩形 18"/>
          <p:cNvSpPr/>
          <p:nvPr/>
        </p:nvSpPr>
        <p:spPr>
          <a:xfrm>
            <a:off x="2909910" y="3064572"/>
            <a:ext cx="2592288" cy="7313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2699792" y="304031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13" name="Shape 298"/>
          <p:cNvSpPr txBox="1">
            <a:spLocks noGrp="1"/>
          </p:cNvSpPr>
          <p:nvPr>
            <p:ph type="title"/>
          </p:nvPr>
        </p:nvSpPr>
        <p:spPr>
          <a:xfrm>
            <a:off x="214282" y="51470"/>
            <a:ext cx="8786873"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rPr>
              <a:t>Set up bridge mode virtual </a:t>
            </a:r>
            <a:br>
              <a:rPr lang="en-US" altLang="zh-TW" sz="3600" dirty="0" smtClean="0">
                <a:latin typeface="+mj-lt"/>
              </a:rPr>
            </a:br>
            <a:r>
              <a:rPr lang="en-US" altLang="zh-TW" sz="3600" dirty="0" smtClean="0">
                <a:latin typeface="+mj-lt"/>
              </a:rPr>
              <a:t>switch for your VM</a:t>
            </a:r>
            <a:endParaRPr lang="zh-TW" sz="3600" dirty="0">
              <a:latin typeface="+mj-lt"/>
            </a:endParaRPr>
          </a:p>
        </p:txBody>
      </p:sp>
      <p:pic>
        <p:nvPicPr>
          <p:cNvPr id="14" name="Picture 2" descr="C:\Users\Sam Lin\Desktop\Network PPT img\NVS\2018-01-04_154842.png"/>
          <p:cNvPicPr>
            <a:picLocks noChangeAspect="1" noChangeArrowheads="1"/>
          </p:cNvPicPr>
          <p:nvPr/>
        </p:nvPicPr>
        <p:blipFill>
          <a:blip r:embed="rId3"/>
          <a:srcRect/>
          <a:stretch>
            <a:fillRect/>
          </a:stretch>
        </p:blipFill>
        <p:spPr bwMode="auto">
          <a:xfrm>
            <a:off x="2339752" y="1268406"/>
            <a:ext cx="4320479" cy="3751616"/>
          </a:xfrm>
          <a:prstGeom prst="rect">
            <a:avLst/>
          </a:prstGeom>
          <a:noFill/>
        </p:spPr>
      </p:pic>
      <p:sp>
        <p:nvSpPr>
          <p:cNvPr id="15" name="矩形 14"/>
          <p:cNvSpPr/>
          <p:nvPr/>
        </p:nvSpPr>
        <p:spPr>
          <a:xfrm>
            <a:off x="2483768" y="3056044"/>
            <a:ext cx="3816424" cy="2047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2273650" y="299898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483768" y="3939902"/>
            <a:ext cx="3816424"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273650" y="3877247"/>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5" name="Shape 298"/>
          <p:cNvSpPr txBox="1">
            <a:spLocks/>
          </p:cNvSpPr>
          <p:nvPr/>
        </p:nvSpPr>
        <p:spPr>
          <a:xfrm>
            <a:off x="366682" y="51470"/>
            <a:ext cx="8786873" cy="660552"/>
          </a:xfrm>
          <a:prstGeom prst="rect">
            <a:avLst/>
          </a:prstGeom>
          <a:noFill/>
          <a:ln>
            <a:noFill/>
          </a:ln>
        </p:spPr>
        <p:txBody>
          <a:bodyPr wrap="square" lIns="91425" tIns="91425" rIns="91425" bIns="91425" anchor="t" anchorCtr="0">
            <a:noAutofit/>
          </a:bodyPr>
          <a:lstStyle/>
          <a:p>
            <a:pPr marL="0" marR="0" lvl="0" indent="0" algn="ctr" defTabSz="914400" rtl="0" eaLnBrk="1" fontAlgn="auto" latinLnBrk="0" hangingPunct="1">
              <a:lnSpc>
                <a:spcPts val="4000"/>
              </a:lnSpc>
              <a:spcBef>
                <a:spcPts val="0"/>
              </a:spcBef>
              <a:spcAft>
                <a:spcPts val="0"/>
              </a:spcAft>
              <a:buClr>
                <a:schemeClr val="dk1"/>
              </a:buClr>
              <a:buSzTx/>
              <a:buFont typeface="Verdana"/>
              <a:buNone/>
              <a:tabLst/>
              <a:defRPr/>
            </a:pPr>
            <a:r>
              <a:rPr kumimoji="0" lang="en-US" altLang="zh-TW" sz="3600" b="1" i="0" u="none" strike="noStrike" kern="0" cap="none" spc="0" normalizeH="0" baseline="0" noProof="0" dirty="0" smtClean="0">
                <a:ln>
                  <a:noFill/>
                </a:ln>
                <a:solidFill>
                  <a:schemeClr val="lt1"/>
                </a:solidFill>
                <a:effectLst/>
                <a:uLnTx/>
                <a:uFillTx/>
                <a:latin typeface="+mj-lt"/>
                <a:ea typeface="微軟正黑體" pitchFamily="34" charset="-120"/>
                <a:cs typeface="Verdana"/>
                <a:sym typeface="Verdana"/>
              </a:rPr>
              <a:t>Set up bridge mode virtual </a:t>
            </a:r>
          </a:p>
          <a:p>
            <a:pPr marL="0" marR="0" lvl="0" indent="0" algn="ctr" defTabSz="914400" rtl="0" eaLnBrk="1" fontAlgn="auto" latinLnBrk="0" hangingPunct="1">
              <a:lnSpc>
                <a:spcPts val="4000"/>
              </a:lnSpc>
              <a:spcBef>
                <a:spcPts val="0"/>
              </a:spcBef>
              <a:spcAft>
                <a:spcPts val="0"/>
              </a:spcAft>
              <a:buClr>
                <a:schemeClr val="dk1"/>
              </a:buClr>
              <a:buSzTx/>
              <a:buFont typeface="Verdana"/>
              <a:buNone/>
              <a:tabLst/>
              <a:defRPr/>
            </a:pPr>
            <a:r>
              <a:rPr kumimoji="0" lang="en-US" altLang="zh-TW" sz="3600" b="1" i="0" u="none" strike="noStrike" kern="0" cap="none" spc="0" normalizeH="0" baseline="0" noProof="0" dirty="0" smtClean="0">
                <a:ln>
                  <a:noFill/>
                </a:ln>
                <a:solidFill>
                  <a:schemeClr val="lt1"/>
                </a:solidFill>
                <a:effectLst/>
                <a:uLnTx/>
                <a:uFillTx/>
                <a:latin typeface="+mj-lt"/>
                <a:ea typeface="微軟正黑體" pitchFamily="34" charset="-120"/>
                <a:cs typeface="Verdana"/>
                <a:sym typeface="Verdana"/>
              </a:rPr>
              <a:t>switch for your VM</a:t>
            </a:r>
            <a:endParaRPr kumimoji="0" lang="zh-TW" sz="3600" b="1" i="0" u="none" strike="noStrike" kern="0" cap="none" spc="0" normalizeH="0" baseline="0" noProof="0" dirty="0">
              <a:ln>
                <a:noFill/>
              </a:ln>
              <a:solidFill>
                <a:schemeClr val="lt1"/>
              </a:solidFill>
              <a:effectLst/>
              <a:uLnTx/>
              <a:uFillTx/>
              <a:latin typeface="+mj-lt"/>
              <a:ea typeface="微軟正黑體" pitchFamily="34" charset="-120"/>
              <a:cs typeface="Verdana"/>
              <a:sym typeface="Verdana"/>
            </a:endParaRPr>
          </a:p>
        </p:txBody>
      </p:sp>
      <p:pic>
        <p:nvPicPr>
          <p:cNvPr id="7" name="Picture 2" descr="C:\Users\Sam Lin\Desktop\Network PPT img\NVS\2018-01-04_155314.png"/>
          <p:cNvPicPr>
            <a:picLocks noChangeAspect="1" noChangeArrowheads="1"/>
          </p:cNvPicPr>
          <p:nvPr/>
        </p:nvPicPr>
        <p:blipFill>
          <a:blip r:embed="rId3"/>
          <a:srcRect/>
          <a:stretch>
            <a:fillRect/>
          </a:stretch>
        </p:blipFill>
        <p:spPr bwMode="auto">
          <a:xfrm>
            <a:off x="611561" y="1563638"/>
            <a:ext cx="8098298" cy="3312367"/>
          </a:xfrm>
          <a:prstGeom prst="rect">
            <a:avLst/>
          </a:prstGeom>
          <a:noFill/>
        </p:spPr>
      </p:pic>
      <p:sp>
        <p:nvSpPr>
          <p:cNvPr id="9" name="矩形 8"/>
          <p:cNvSpPr/>
          <p:nvPr/>
        </p:nvSpPr>
        <p:spPr>
          <a:xfrm>
            <a:off x="2051719" y="3147814"/>
            <a:ext cx="4199611" cy="16088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8" name="矩形 7"/>
          <p:cNvSpPr/>
          <p:nvPr/>
        </p:nvSpPr>
        <p:spPr>
          <a:xfrm>
            <a:off x="5940152" y="2807030"/>
            <a:ext cx="3203848" cy="2336470"/>
          </a:xfrm>
          <a:prstGeom prst="rect">
            <a:avLst/>
          </a:prstGeom>
          <a:solidFill>
            <a:srgbClr val="CAE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7" name="Shape 307"/>
          <p:cNvSpPr txBox="1">
            <a:spLocks noGrp="1"/>
          </p:cNvSpPr>
          <p:nvPr>
            <p:ph type="title"/>
          </p:nvPr>
        </p:nvSpPr>
        <p:spPr>
          <a:xfrm>
            <a:off x="214195" y="309621"/>
            <a:ext cx="8787000" cy="660600"/>
          </a:xfrm>
          <a:prstGeom prst="rect">
            <a:avLst/>
          </a:prstGeom>
          <a:noFill/>
          <a:ln>
            <a:noFill/>
          </a:ln>
        </p:spPr>
        <p:txBody>
          <a:bodyPr wrap="square" lIns="91425" tIns="91425" rIns="91425" bIns="91425" anchor="t" anchorCtr="0">
            <a:noAutofit/>
          </a:bodyPr>
          <a:lstStyle/>
          <a:p>
            <a:pPr lvl="0" indent="-177800">
              <a:buSzPts val="2800"/>
            </a:pPr>
            <a:r>
              <a:rPr lang="en-US" altLang="zh-TW" sz="3600" dirty="0" smtClean="0">
                <a:latin typeface="+mj-lt"/>
              </a:rPr>
              <a:t>Isolated mode</a:t>
            </a:r>
            <a:endParaRPr lang="zh-TW" sz="3600" i="0" u="none" strike="noStrike" cap="none" dirty="0">
              <a:solidFill>
                <a:schemeClr val="lt1"/>
              </a:solidFill>
              <a:latin typeface="+mj-lt"/>
              <a:ea typeface="Microsoft JhengHei"/>
              <a:cs typeface="Microsoft JhengHei"/>
              <a:sym typeface="Microsoft JhengHei"/>
            </a:endParaRPr>
          </a:p>
        </p:txBody>
      </p:sp>
      <p:pic>
        <p:nvPicPr>
          <p:cNvPr id="309" name="Shape 309"/>
          <p:cNvPicPr preferRelativeResize="0"/>
          <p:nvPr/>
        </p:nvPicPr>
        <p:blipFill>
          <a:blip r:embed="rId3">
            <a:alphaModFix/>
          </a:blip>
          <a:stretch>
            <a:fillRect/>
          </a:stretch>
        </p:blipFill>
        <p:spPr>
          <a:xfrm>
            <a:off x="-36512" y="2800813"/>
            <a:ext cx="6211350" cy="2363225"/>
          </a:xfrm>
          <a:prstGeom prst="rect">
            <a:avLst/>
          </a:prstGeom>
          <a:noFill/>
          <a:ln>
            <a:noFill/>
          </a:ln>
        </p:spPr>
      </p:pic>
      <p:sp>
        <p:nvSpPr>
          <p:cNvPr id="7" name="Shape 143"/>
          <p:cNvSpPr txBox="1"/>
          <p:nvPr/>
        </p:nvSpPr>
        <p:spPr>
          <a:xfrm>
            <a:off x="251520" y="1203598"/>
            <a:ext cx="8712968" cy="1584176"/>
          </a:xfrm>
          <a:prstGeom prst="rect">
            <a:avLst/>
          </a:prstGeom>
          <a:noFill/>
          <a:ln>
            <a:noFill/>
          </a:ln>
        </p:spPr>
        <p:txBody>
          <a:bodyPr wrap="square" lIns="91425" tIns="45700" rIns="91425" bIns="45700" anchor="t" anchorCtr="0">
            <a:noAutofit/>
          </a:bodyPr>
          <a:lstStyle/>
          <a:p>
            <a:pPr marL="342900" indent="-342900" fontAlgn="base">
              <a:buFont typeface="Wingdings" pitchFamily="2" charset="2"/>
              <a:buChar char="u"/>
            </a:pPr>
            <a:r>
              <a:rPr lang="en-US" altLang="zh-TW" sz="1800" b="1" dirty="0" smtClean="0">
                <a:solidFill>
                  <a:srgbClr val="002060"/>
                </a:solidFill>
              </a:rPr>
              <a:t>Absolutely closed and secure virtual network</a:t>
            </a:r>
          </a:p>
          <a:p>
            <a:pPr marL="571500" lvl="1" indent="-228600" fontAlgn="base">
              <a:buFont typeface="Arial" pitchFamily="34" charset="0"/>
              <a:buChar char="•"/>
            </a:pPr>
            <a:r>
              <a:rPr lang="en-US" altLang="zh-TW" sz="1600" b="1" dirty="0" smtClean="0">
                <a:solidFill>
                  <a:srgbClr val="002060"/>
                </a:solidFill>
              </a:rPr>
              <a:t>Perform functional verification</a:t>
            </a:r>
          </a:p>
          <a:p>
            <a:pPr marL="571500" lvl="1" indent="-228600" fontAlgn="base">
              <a:buFont typeface="Arial" pitchFamily="34" charset="0"/>
              <a:buChar char="•"/>
            </a:pPr>
            <a:r>
              <a:rPr lang="en-US" altLang="zh-TW" sz="1600" b="1" dirty="0" smtClean="0">
                <a:solidFill>
                  <a:srgbClr val="002060"/>
                </a:solidFill>
              </a:rPr>
              <a:t>Internal data computing</a:t>
            </a:r>
          </a:p>
          <a:p>
            <a:pPr marL="571500" lvl="1" indent="-228600" fontAlgn="base">
              <a:buFont typeface="Arial" pitchFamily="34" charset="0"/>
              <a:buChar char="•"/>
            </a:pPr>
            <a:r>
              <a:rPr lang="en-US" altLang="zh-TW" sz="1600" b="1" dirty="0" smtClean="0">
                <a:solidFill>
                  <a:srgbClr val="002060"/>
                </a:solidFill>
              </a:rPr>
              <a:t>Sandbox testing</a:t>
            </a:r>
            <a:br>
              <a:rPr lang="en-US" altLang="zh-TW" sz="1600" b="1" dirty="0" smtClean="0">
                <a:solidFill>
                  <a:srgbClr val="002060"/>
                </a:solidFill>
              </a:rPr>
            </a:br>
            <a:endParaRPr lang="en-US" altLang="zh-TW" b="1" dirty="0" smtClean="0">
              <a:solidFill>
                <a:srgbClr val="002060"/>
              </a:solidFill>
            </a:endParaRPr>
          </a:p>
          <a:p>
            <a:pPr marL="342900" indent="-342900" fontAlgn="base">
              <a:buFont typeface="Wingdings" pitchFamily="2" charset="2"/>
              <a:buChar char="u"/>
            </a:pPr>
            <a:r>
              <a:rPr lang="en-US" altLang="zh-TW" sz="1800" b="1" dirty="0" smtClean="0">
                <a:solidFill>
                  <a:srgbClr val="002060"/>
                </a:solidFill>
              </a:rPr>
              <a:t>Provides DHCP service and NAT (if Internet access is temporarily needed)</a:t>
            </a:r>
          </a:p>
          <a:p>
            <a:pPr marL="457200" lvl="0" indent="-381000">
              <a:buClr>
                <a:srgbClr val="002060"/>
              </a:buClr>
              <a:buSzPct val="80000"/>
            </a:pPr>
            <a:endParaRPr lang="en-US" altLang="zh-TW" sz="2200" b="1" dirty="0" smtClean="0">
              <a:solidFill>
                <a:srgbClr val="002060"/>
              </a:solidFill>
              <a:latin typeface="Microsoft JhengHei"/>
              <a:ea typeface="Microsoft JhengHei"/>
              <a:cs typeface="Microsoft JhengHei"/>
              <a:sym typeface="Microsoft JhengHei"/>
            </a:endParaRPr>
          </a:p>
        </p:txBody>
      </p:sp>
      <p:pic>
        <p:nvPicPr>
          <p:cNvPr id="19458" name="Picture 2" descr="C:\Users\user\Desktop\0110\27.png"/>
          <p:cNvPicPr>
            <a:picLocks noChangeAspect="1" noChangeArrowheads="1"/>
          </p:cNvPicPr>
          <p:nvPr/>
        </p:nvPicPr>
        <p:blipFill>
          <a:blip r:embed="rId4"/>
          <a:srcRect/>
          <a:stretch>
            <a:fillRect/>
          </a:stretch>
        </p:blipFill>
        <p:spPr bwMode="auto">
          <a:xfrm>
            <a:off x="6300192" y="3219822"/>
            <a:ext cx="2690813" cy="142875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5"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pic>
        <p:nvPicPr>
          <p:cNvPr id="6" name="Picture 2" descr="https://lh5.googleusercontent.com/PlTNR_kzw7ZxtEQ6UEcFRm_xUpnslWwdSpVsNgp8GYLILLrFeIDfE5NdR2m9fIWOWGimT54vVPbf4mBTIQSUgqfp9ImWZ2UF9msaih7DgVd7NiZ0xtDYHDnCGapX2xlGFNUNq7NfYAQ"/>
          <p:cNvPicPr>
            <a:picLocks noChangeAspect="1" noChangeArrowheads="1"/>
          </p:cNvPicPr>
          <p:nvPr/>
        </p:nvPicPr>
        <p:blipFill>
          <a:blip r:embed="rId3"/>
          <a:srcRect/>
          <a:stretch>
            <a:fillRect/>
          </a:stretch>
        </p:blipFill>
        <p:spPr bwMode="auto">
          <a:xfrm>
            <a:off x="1403648" y="1234148"/>
            <a:ext cx="6654502" cy="383734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pic>
        <p:nvPicPr>
          <p:cNvPr id="10" name="Picture 1" descr="C:\Users\Sam Lin\Desktop\Network PPT img\NVS\2018-01-03_192321.png"/>
          <p:cNvPicPr>
            <a:picLocks noChangeAspect="1" noChangeArrowheads="1"/>
          </p:cNvPicPr>
          <p:nvPr/>
        </p:nvPicPr>
        <p:blipFill>
          <a:blip r:embed="rId3"/>
          <a:srcRect/>
          <a:stretch>
            <a:fillRect/>
          </a:stretch>
        </p:blipFill>
        <p:spPr bwMode="auto">
          <a:xfrm>
            <a:off x="1331640" y="1347614"/>
            <a:ext cx="6309510" cy="3679389"/>
          </a:xfrm>
          <a:prstGeom prst="rect">
            <a:avLst/>
          </a:prstGeom>
          <a:noFill/>
        </p:spPr>
      </p:pic>
      <p:sp>
        <p:nvSpPr>
          <p:cNvPr id="11" name="矩形 10"/>
          <p:cNvSpPr/>
          <p:nvPr/>
        </p:nvSpPr>
        <p:spPr>
          <a:xfrm>
            <a:off x="1259632" y="2047107"/>
            <a:ext cx="864096"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411760" y="1804224"/>
            <a:ext cx="72008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2201642" y="177996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8" name="矩形 17"/>
          <p:cNvSpPr/>
          <p:nvPr/>
        </p:nvSpPr>
        <p:spPr>
          <a:xfrm>
            <a:off x="3347864" y="3795886"/>
            <a:ext cx="2664296" cy="6480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3137746" y="3771624"/>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7" name="Picture 1" descr="C:\Users\Sam Lin\Desktop\Network PPT img\NVS\2018-01-03_192402.png"/>
          <p:cNvPicPr>
            <a:picLocks noChangeAspect="1" noChangeArrowheads="1"/>
          </p:cNvPicPr>
          <p:nvPr/>
        </p:nvPicPr>
        <p:blipFill>
          <a:blip r:embed="rId3"/>
          <a:srcRect/>
          <a:stretch>
            <a:fillRect/>
          </a:stretch>
        </p:blipFill>
        <p:spPr bwMode="auto">
          <a:xfrm>
            <a:off x="2339752" y="1296144"/>
            <a:ext cx="4370359" cy="3795886"/>
          </a:xfrm>
          <a:prstGeom prst="rect">
            <a:avLst/>
          </a:prstGeom>
          <a:noFill/>
        </p:spPr>
      </p:pic>
      <p:sp>
        <p:nvSpPr>
          <p:cNvPr id="8" name="矩形 7"/>
          <p:cNvSpPr/>
          <p:nvPr/>
        </p:nvSpPr>
        <p:spPr>
          <a:xfrm>
            <a:off x="2483768" y="2067694"/>
            <a:ext cx="4032448" cy="1296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15"/>
          <p:cNvSpPr txBox="1">
            <a:spLocks/>
          </p:cNvSpPr>
          <p:nvPr/>
        </p:nvSpPr>
        <p:spPr>
          <a:xfrm>
            <a:off x="107504" y="51470"/>
            <a:ext cx="9001155" cy="660552"/>
          </a:xfrm>
          <a:prstGeom prst="rect">
            <a:avLst/>
          </a:prstGeom>
          <a:noFill/>
          <a:ln>
            <a:noFill/>
          </a:ln>
        </p:spPr>
        <p:txBody>
          <a:bodyPr wrap="square" lIns="91425" tIns="91425" rIns="91425" bIns="91425" anchor="t" anchorCtr="0">
            <a:noAutofit/>
          </a:bodyPr>
          <a:lstStyle/>
          <a:p>
            <a:pPr marL="0" marR="0" lvl="0" indent="0" algn="ctr" defTabSz="914400" rtl="0" eaLnBrk="1" fontAlgn="auto" latinLnBrk="0" hangingPunct="1">
              <a:lnSpc>
                <a:spcPts val="4000"/>
              </a:lnSpc>
              <a:spcBef>
                <a:spcPts val="0"/>
              </a:spcBef>
              <a:spcAft>
                <a:spcPts val="0"/>
              </a:spcAft>
              <a:buClr>
                <a:schemeClr val="dk1"/>
              </a:buClr>
              <a:buSzTx/>
              <a:buFont typeface="Verdana"/>
              <a:buNone/>
              <a:tabLst/>
              <a:defRPr/>
            </a:pPr>
            <a:r>
              <a:rPr kumimoji="0" lang="en-US" altLang="zh-TW" sz="3600" b="1" i="0" u="none" strike="noStrike" kern="0" cap="none" spc="0" normalizeH="0" baseline="0" noProof="0" smtClean="0">
                <a:ln>
                  <a:noFill/>
                </a:ln>
                <a:solidFill>
                  <a:schemeClr val="lt1"/>
                </a:solidFill>
                <a:effectLst/>
                <a:uLnTx/>
                <a:uFillTx/>
                <a:latin typeface="+mj-lt"/>
                <a:ea typeface="微軟正黑體" pitchFamily="34" charset="-120"/>
                <a:cs typeface="Verdana"/>
                <a:sym typeface="Verdana"/>
              </a:rPr>
              <a:t>Set up isolated mode virtual </a:t>
            </a:r>
            <a:br>
              <a:rPr kumimoji="0" lang="en-US" altLang="zh-TW" sz="3600" b="1" i="0" u="none" strike="noStrike" kern="0" cap="none" spc="0" normalizeH="0" baseline="0" noProof="0" smtClean="0">
                <a:ln>
                  <a:noFill/>
                </a:ln>
                <a:solidFill>
                  <a:schemeClr val="lt1"/>
                </a:solidFill>
                <a:effectLst/>
                <a:uLnTx/>
                <a:uFillTx/>
                <a:latin typeface="+mj-lt"/>
                <a:ea typeface="微軟正黑體" pitchFamily="34" charset="-120"/>
                <a:cs typeface="Verdana"/>
                <a:sym typeface="Verdana"/>
              </a:rPr>
            </a:br>
            <a:r>
              <a:rPr kumimoji="0" lang="en-US" altLang="zh-TW" sz="3600" b="1" i="0" u="none" strike="noStrike" kern="0" cap="none" spc="0" normalizeH="0" baseline="0" noProof="0" smtClean="0">
                <a:ln>
                  <a:noFill/>
                </a:ln>
                <a:solidFill>
                  <a:schemeClr val="lt1"/>
                </a:solidFill>
                <a:effectLst/>
                <a:uLnTx/>
                <a:uFillTx/>
                <a:latin typeface="+mj-lt"/>
                <a:ea typeface="微軟正黑體" pitchFamily="34" charset="-120"/>
                <a:cs typeface="Verdana"/>
                <a:sym typeface="Verdana"/>
              </a:rPr>
              <a:t>switch for your VM</a:t>
            </a:r>
            <a:endParaRPr kumimoji="0" lang="zh-TW" altLang="zh-TW" sz="3600" b="1" i="0" u="none" strike="noStrike" kern="0" cap="none" spc="0" normalizeH="0" baseline="0" noProof="0" dirty="0">
              <a:ln>
                <a:noFill/>
              </a:ln>
              <a:solidFill>
                <a:schemeClr val="lt1"/>
              </a:solidFill>
              <a:effectLst/>
              <a:uLnTx/>
              <a:uFillTx/>
              <a:latin typeface="+mj-lt"/>
              <a:ea typeface="微軟正黑體" pitchFamily="34" charset="-120"/>
              <a:cs typeface="Verdana"/>
              <a:sym typeface="Verdan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7" name="Picture 1" descr="C:\Users\Sam Lin\Desktop\Network PPT img\NVS\2018-01-03_192546.png"/>
          <p:cNvPicPr>
            <a:picLocks noChangeAspect="1" noChangeArrowheads="1"/>
          </p:cNvPicPr>
          <p:nvPr/>
        </p:nvPicPr>
        <p:blipFill>
          <a:blip r:embed="rId3"/>
          <a:srcRect/>
          <a:stretch>
            <a:fillRect/>
          </a:stretch>
        </p:blipFill>
        <p:spPr bwMode="auto">
          <a:xfrm>
            <a:off x="2411760" y="1336598"/>
            <a:ext cx="4176464" cy="3637790"/>
          </a:xfrm>
          <a:prstGeom prst="rect">
            <a:avLst/>
          </a:prstGeom>
          <a:noFill/>
        </p:spPr>
      </p:pic>
      <p:sp>
        <p:nvSpPr>
          <p:cNvPr id="8" name="矩形 7"/>
          <p:cNvSpPr/>
          <p:nvPr/>
        </p:nvSpPr>
        <p:spPr>
          <a:xfrm>
            <a:off x="2483768" y="2787774"/>
            <a:ext cx="4032448" cy="57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15"/>
          <p:cNvSpPr txBox="1">
            <a:spLocks noGrp="1"/>
          </p:cNvSpPr>
          <p:nvPr>
            <p:ph type="title"/>
          </p:nvPr>
        </p:nvSpPr>
        <p:spPr>
          <a:xfrm>
            <a:off x="214282" y="51470"/>
            <a:ext cx="8786873"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7" name="Picture 1" descr="C:\Users\Sam Lin\Desktop\Network PPT img\NVS\2018-01-03_192622.png"/>
          <p:cNvPicPr>
            <a:picLocks noChangeAspect="1" noChangeArrowheads="1"/>
          </p:cNvPicPr>
          <p:nvPr/>
        </p:nvPicPr>
        <p:blipFill>
          <a:blip r:embed="rId3"/>
          <a:srcRect/>
          <a:stretch>
            <a:fillRect/>
          </a:stretch>
        </p:blipFill>
        <p:spPr bwMode="auto">
          <a:xfrm>
            <a:off x="2339752" y="1244550"/>
            <a:ext cx="4320480" cy="3759753"/>
          </a:xfrm>
          <a:prstGeom prst="rect">
            <a:avLst/>
          </a:prstGeom>
          <a:noFill/>
        </p:spPr>
      </p:pic>
      <p:sp>
        <p:nvSpPr>
          <p:cNvPr id="8" name="矩形 7"/>
          <p:cNvSpPr/>
          <p:nvPr/>
        </p:nvSpPr>
        <p:spPr>
          <a:xfrm>
            <a:off x="2483768" y="2240285"/>
            <a:ext cx="4032448" cy="15121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latin typeface="+mj-lt"/>
              </a:rPr>
              <a:t>QNAP</a:t>
            </a:r>
            <a:r>
              <a:rPr lang="zh-TW" altLang="en-US" sz="3600" dirty="0" smtClean="0">
                <a:latin typeface="+mj-lt"/>
              </a:rPr>
              <a:t> </a:t>
            </a:r>
            <a:r>
              <a:rPr lang="en-US" altLang="zh-TW" sz="3600" dirty="0" smtClean="0">
                <a:latin typeface="+mj-lt"/>
              </a:rPr>
              <a:t>network advantages</a:t>
            </a:r>
            <a:endParaRPr lang="zh-TW" altLang="en-US" sz="3600" dirty="0">
              <a:latin typeface="+mj-lt"/>
            </a:endParaRPr>
          </a:p>
        </p:txBody>
      </p:sp>
      <p:graphicFrame>
        <p:nvGraphicFramePr>
          <p:cNvPr id="4" name="表格 3"/>
          <p:cNvGraphicFramePr>
            <a:graphicFrameLocks noGrp="1"/>
          </p:cNvGraphicFramePr>
          <p:nvPr>
            <p:extLst>
              <p:ext uri="{D42A27DB-BD31-4B8C-83A1-F6EECF244321}">
                <p14:modId xmlns="" xmlns:p14="http://schemas.microsoft.com/office/powerpoint/2010/main" val="517829053"/>
              </p:ext>
            </p:extLst>
          </p:nvPr>
        </p:nvGraphicFramePr>
        <p:xfrm>
          <a:off x="395536" y="1275606"/>
          <a:ext cx="8208912" cy="3429000"/>
        </p:xfrm>
        <a:graphic>
          <a:graphicData uri="http://schemas.openxmlformats.org/drawingml/2006/table">
            <a:tbl>
              <a:tblPr firstRow="1" bandRow="1">
                <a:tableStyleId>{8EC20E35-A176-4012-BC5E-935CFFF8708E}</a:tableStyleId>
              </a:tblPr>
              <a:tblGrid>
                <a:gridCol w="2578005"/>
                <a:gridCol w="3326651"/>
                <a:gridCol w="2304256"/>
              </a:tblGrid>
              <a:tr h="357448">
                <a:tc>
                  <a:txBody>
                    <a:bodyPr/>
                    <a:lstStyle/>
                    <a:p>
                      <a:pPr fontAlgn="ctr"/>
                      <a:r>
                        <a:rPr lang="zh-TW" altLang="en-US" sz="1800" b="1" dirty="0">
                          <a:solidFill>
                            <a:schemeClr val="bg1"/>
                          </a:solidFill>
                          <a:latin typeface="+mj-lt"/>
                          <a:ea typeface="微軟正黑體" pitchFamily="34" charset="-120"/>
                        </a:rPr>
                        <a:t> </a:t>
                      </a:r>
                    </a:p>
                  </a:txBody>
                  <a:tcPr marL="95250" marR="95250" marT="95250" marB="95250" anchor="ctr"/>
                </a:tc>
                <a:tc>
                  <a:txBody>
                    <a:bodyPr/>
                    <a:lstStyle/>
                    <a:p>
                      <a:pPr algn="ctr" rtl="0" fontAlgn="ctr">
                        <a:spcBef>
                          <a:spcPts val="0"/>
                        </a:spcBef>
                        <a:spcAft>
                          <a:spcPts val="0"/>
                        </a:spcAft>
                      </a:pPr>
                      <a:r>
                        <a:rPr lang="en-US" altLang="zh-TW" sz="1800" b="1" u="none" strike="noStrike" dirty="0" smtClean="0">
                          <a:solidFill>
                            <a:schemeClr val="bg1"/>
                          </a:solidFill>
                          <a:latin typeface="+mj-lt"/>
                          <a:ea typeface="微軟正黑體" pitchFamily="34" charset="-120"/>
                        </a:rPr>
                        <a:t>QNAP</a:t>
                      </a:r>
                      <a:r>
                        <a:rPr lang="zh-TW" altLang="en-US" sz="1800" b="1" u="none" strike="noStrike" dirty="0" smtClean="0">
                          <a:solidFill>
                            <a:schemeClr val="bg1"/>
                          </a:solidFill>
                          <a:latin typeface="+mj-lt"/>
                          <a:ea typeface="微軟正黑體" pitchFamily="34" charset="-120"/>
                        </a:rPr>
                        <a:t> </a:t>
                      </a:r>
                      <a:r>
                        <a:rPr lang="en-US" sz="1800" b="1" u="none" strike="noStrike" dirty="0" smtClean="0">
                          <a:solidFill>
                            <a:schemeClr val="bg1"/>
                          </a:solidFill>
                          <a:latin typeface="+mj-lt"/>
                          <a:ea typeface="微軟正黑體" pitchFamily="34" charset="-120"/>
                        </a:rPr>
                        <a:t>QTS 4.3.4</a:t>
                      </a:r>
                      <a:endParaRPr lang="en-US" sz="1800" b="1" dirty="0">
                        <a:solidFill>
                          <a:schemeClr val="bg1"/>
                        </a:solidFill>
                        <a:latin typeface="+mj-lt"/>
                        <a:ea typeface="微軟正黑體" pitchFamily="34" charset="-120"/>
                      </a:endParaRPr>
                    </a:p>
                  </a:txBody>
                  <a:tcPr marL="95250" marR="95250" marT="95250" marB="95250" anchor="ctr"/>
                </a:tc>
                <a:tc>
                  <a:txBody>
                    <a:bodyPr/>
                    <a:lstStyle/>
                    <a:p>
                      <a:pPr algn="ctr" rtl="0" fontAlgn="ctr">
                        <a:spcBef>
                          <a:spcPts val="0"/>
                        </a:spcBef>
                        <a:spcAft>
                          <a:spcPts val="0"/>
                        </a:spcAft>
                      </a:pPr>
                      <a:r>
                        <a:rPr lang="en-US" altLang="zh-TW" sz="1800" b="1" u="none" strike="noStrike" dirty="0" err="1" smtClean="0">
                          <a:solidFill>
                            <a:schemeClr val="bg1"/>
                          </a:solidFill>
                          <a:latin typeface="+mj-lt"/>
                          <a:ea typeface="微軟正黑體" pitchFamily="34" charset="-120"/>
                        </a:rPr>
                        <a:t>Synology</a:t>
                      </a:r>
                      <a:r>
                        <a:rPr lang="en-US" altLang="zh-TW" sz="1800" b="1" u="none" strike="noStrike" dirty="0" smtClean="0">
                          <a:solidFill>
                            <a:schemeClr val="bg1"/>
                          </a:solidFill>
                          <a:latin typeface="+mj-lt"/>
                          <a:ea typeface="微軟正黑體" pitchFamily="34" charset="-120"/>
                        </a:rPr>
                        <a:t> DSM 6.2</a:t>
                      </a:r>
                      <a:endParaRPr lang="zh-TW" altLang="en-US" sz="1800" b="1" dirty="0">
                        <a:solidFill>
                          <a:schemeClr val="bg1"/>
                        </a:solidFill>
                        <a:latin typeface="+mj-lt"/>
                        <a:ea typeface="微軟正黑體" pitchFamily="34" charset="-120"/>
                      </a:endParaRPr>
                    </a:p>
                  </a:txBody>
                  <a:tcPr marL="95250" marR="95250" marT="95250" marB="95250" anchor="ctr"/>
                </a:tc>
              </a:tr>
              <a:tr h="427766">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Hardware design optimized for</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high speed transmission</a:t>
                      </a:r>
                      <a:endParaRPr lang="zh-TW" altLang="en-US" sz="1200" b="1" dirty="0">
                        <a:solidFill>
                          <a:schemeClr val="tx1"/>
                        </a:solidFill>
                        <a:latin typeface="+mj-lt"/>
                        <a:ea typeface="微軟正黑體" pitchFamily="34" charset="-120"/>
                      </a:endParaRPr>
                    </a:p>
                  </a:txBody>
                  <a:tcPr marL="95250" marR="95250" marT="95250" marB="95250" anchor="ctr">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10G supported from entry to </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high-end (with QM2 expansion)</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dirty="0" smtClean="0">
                          <a:solidFill>
                            <a:schemeClr val="tx1"/>
                          </a:solidFill>
                          <a:latin typeface="+mj-lt"/>
                          <a:ea typeface="微軟正黑體" pitchFamily="34" charset="-120"/>
                        </a:rPr>
                        <a:t>High-end only</a:t>
                      </a:r>
                      <a:endParaRPr lang="en-US" altLang="zh-TW" sz="1200" b="1" dirty="0" smtClean="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tcPr>
                </a:tc>
              </a:tr>
              <a:tr h="568401">
                <a:tc>
                  <a:txBody>
                    <a:bodyPr/>
                    <a:lstStyle/>
                    <a:p>
                      <a:pPr algn="ctr" rtl="0" fontAlgn="ctr">
                        <a:spcBef>
                          <a:spcPts val="0"/>
                        </a:spcBef>
                        <a:spcAft>
                          <a:spcPts val="0"/>
                        </a:spcAft>
                      </a:pPr>
                      <a:r>
                        <a:rPr lang="en-US" altLang="zh-TW" sz="1200" b="1" u="none" strike="noStrike" dirty="0">
                          <a:solidFill>
                            <a:schemeClr val="tx1"/>
                          </a:solidFill>
                          <a:latin typeface="+mj-lt"/>
                          <a:ea typeface="微軟正黑體" pitchFamily="34" charset="-120"/>
                        </a:rPr>
                        <a:t>4K/6K/8K </a:t>
                      </a:r>
                      <a:r>
                        <a:rPr lang="en-US" altLang="zh-TW" sz="1200" b="1" i="0" u="none" strike="noStrike" cap="none" dirty="0" smtClean="0">
                          <a:solidFill>
                            <a:schemeClr val="tx1"/>
                          </a:solidFill>
                          <a:latin typeface="+mj-lt"/>
                          <a:ea typeface="微軟正黑體" pitchFamily="34" charset="-120"/>
                          <a:cs typeface="+mn-cs"/>
                          <a:sym typeface="Arial"/>
                        </a:rPr>
                        <a:t>online editing</a:t>
                      </a:r>
                      <a:endParaRPr lang="zh-TW" altLang="en-US" sz="1200" b="1" i="0" u="none" strike="noStrike" cap="none" dirty="0">
                        <a:solidFill>
                          <a:schemeClr val="tx1"/>
                        </a:solidFill>
                        <a:latin typeface="+mj-lt"/>
                        <a:ea typeface="微軟正黑體" pitchFamily="34" charset="-120"/>
                        <a:cs typeface="+mn-cs"/>
                        <a:sym typeface="Arial"/>
                      </a:endParaRPr>
                    </a:p>
                  </a:txBody>
                  <a:tcPr marL="95250" marR="95250" marT="95250" marB="95250" anchor="ctr">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Long-term collaboration with video </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editors and provides high-speed transmission solution</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dirty="0" err="1" smtClean="0">
                          <a:solidFill>
                            <a:schemeClr val="tx1"/>
                          </a:solidFill>
                          <a:latin typeface="+mj-lt"/>
                          <a:ea typeface="微軟正黑體" pitchFamily="34" charset="-120"/>
                        </a:rPr>
                        <a:t>Btrfs</a:t>
                      </a:r>
                      <a:r>
                        <a:rPr lang="zh-TW" altLang="en-US" sz="1200" b="1" dirty="0" smtClean="0">
                          <a:solidFill>
                            <a:schemeClr val="tx1"/>
                          </a:solidFill>
                          <a:latin typeface="+mj-lt"/>
                          <a:ea typeface="微軟正黑體" pitchFamily="34" charset="-120"/>
                        </a:rPr>
                        <a:t> </a:t>
                      </a:r>
                      <a:r>
                        <a:rPr lang="en-US" altLang="zh-TW" sz="1200" b="1" dirty="0" smtClean="0">
                          <a:solidFill>
                            <a:schemeClr val="tx1"/>
                          </a:solidFill>
                          <a:latin typeface="+mj-lt"/>
                          <a:ea typeface="微軟正黑體" pitchFamily="34" charset="-120"/>
                        </a:rPr>
                        <a:t>is less used for video post-production</a:t>
                      </a:r>
                    </a:p>
                  </a:txBody>
                  <a:tcPr marL="95250" marR="95250" marT="95250" marB="95250" anchor="ctr">
                    <a:lnL w="12700" cap="flat" cmpd="sng" algn="ctr">
                      <a:solidFill>
                        <a:schemeClr val="bg2">
                          <a:lumMod val="75000"/>
                        </a:schemeClr>
                      </a:solidFill>
                      <a:prstDash val="solid"/>
                      <a:round/>
                      <a:headEnd type="none" w="med" len="med"/>
                      <a:tailEnd type="none" w="med" len="med"/>
                    </a:lnL>
                  </a:tcPr>
                </a:tc>
              </a:tr>
              <a:tr h="427766">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T</a:t>
                      </a:r>
                      <a:r>
                        <a:rPr lang="en-US" sz="1200" b="1" u="none" strike="noStrike" dirty="0" smtClean="0">
                          <a:solidFill>
                            <a:schemeClr val="tx1"/>
                          </a:solidFill>
                          <a:latin typeface="+mj-lt"/>
                          <a:ea typeface="微軟正黑體" pitchFamily="34" charset="-120"/>
                        </a:rPr>
                        <a:t>hunderbolt</a:t>
                      </a:r>
                      <a:r>
                        <a:rPr lang="zh-TW" altLang="en-US" sz="1200" b="1" u="none" strike="noStrike" baseline="0" dirty="0" smtClean="0">
                          <a:solidFill>
                            <a:schemeClr val="tx1"/>
                          </a:solidFill>
                          <a:latin typeface="+mj-lt"/>
                          <a:ea typeface="微軟正黑體" pitchFamily="34" charset="-120"/>
                        </a:rPr>
                        <a:t> </a:t>
                      </a:r>
                      <a:r>
                        <a:rPr lang="en-US" altLang="zh-TW" sz="1200" b="1" u="none" strike="noStrike" baseline="0" dirty="0" smtClean="0">
                          <a:solidFill>
                            <a:schemeClr val="tx1"/>
                          </a:solidFill>
                          <a:latin typeface="+mj-lt"/>
                          <a:ea typeface="微軟正黑體" pitchFamily="34" charset="-120"/>
                        </a:rPr>
                        <a:t>connectivity</a:t>
                      </a:r>
                      <a:endParaRPr lang="zh-TW" altLang="en-US" sz="1200" b="1" dirty="0">
                        <a:solidFill>
                          <a:schemeClr val="tx1"/>
                        </a:solidFill>
                        <a:latin typeface="+mj-lt"/>
                        <a:ea typeface="微軟正黑體" pitchFamily="34" charset="-120"/>
                      </a:endParaRPr>
                    </a:p>
                  </a:txBody>
                  <a:tcPr marL="95250" marR="95250" marT="95250" marB="95250" anchor="ctr">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Supports shared</a:t>
                      </a:r>
                      <a:r>
                        <a:rPr lang="en-US" altLang="zh-TW" sz="1200" b="1" u="none" strike="noStrike" baseline="0" dirty="0" smtClean="0">
                          <a:solidFill>
                            <a:schemeClr val="tx1"/>
                          </a:solidFill>
                          <a:latin typeface="+mj-lt"/>
                          <a:ea typeface="微軟正黑體" pitchFamily="34" charset="-120"/>
                        </a:rPr>
                        <a:t> storage for </a:t>
                      </a:r>
                      <a:r>
                        <a:rPr lang="en-US" altLang="zh-TW" sz="1200" b="1" u="none" strike="noStrike" dirty="0" smtClean="0">
                          <a:solidFill>
                            <a:schemeClr val="tx1"/>
                          </a:solidFill>
                          <a:latin typeface="+mj-lt"/>
                          <a:ea typeface="微軟正黑體" pitchFamily="34" charset="-120"/>
                        </a:rPr>
                        <a:t>Mac </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and Windows through Thunderbolt</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Not supported</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tcPr>
                </a:tc>
              </a:tr>
              <a:tr h="427766">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Support diversified virtual</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networks for VM and container</a:t>
                      </a:r>
                      <a:endParaRPr lang="zh-TW" altLang="en-US" sz="1200" b="1" dirty="0">
                        <a:solidFill>
                          <a:schemeClr val="tx1"/>
                        </a:solidFill>
                        <a:latin typeface="+mj-lt"/>
                        <a:ea typeface="微軟正黑體" pitchFamily="34" charset="-120"/>
                      </a:endParaRPr>
                    </a:p>
                  </a:txBody>
                  <a:tcPr marL="95250" marR="95250" marT="95250" marB="95250" anchor="ctr">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dirty="0" smtClean="0">
                          <a:solidFill>
                            <a:schemeClr val="tx1"/>
                          </a:solidFill>
                          <a:latin typeface="+mj-lt"/>
                          <a:ea typeface="微軟正黑體" pitchFamily="34" charset="-120"/>
                        </a:rPr>
                        <a:t>Dedicated</a:t>
                      </a:r>
                      <a:r>
                        <a:rPr lang="en-US" altLang="zh-TW" sz="1200" b="1" baseline="0" dirty="0" smtClean="0">
                          <a:solidFill>
                            <a:schemeClr val="tx1"/>
                          </a:solidFill>
                          <a:latin typeface="+mj-lt"/>
                          <a:ea typeface="微軟正黑體" pitchFamily="34" charset="-120"/>
                        </a:rPr>
                        <a:t> UI</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u="none" strike="noStrike" dirty="0" smtClean="0">
                          <a:solidFill>
                            <a:schemeClr val="tx1"/>
                          </a:solidFill>
                          <a:latin typeface="+mj-lt"/>
                          <a:ea typeface="微軟正黑體" pitchFamily="34" charset="-120"/>
                        </a:rPr>
                        <a:t>Less choices</a:t>
                      </a:r>
                      <a:endParaRPr lang="en-US" altLang="zh-TW" sz="1200" b="1" dirty="0" smtClean="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tcPr>
                </a:tc>
              </a:tr>
              <a:tr h="427766">
                <a:tc>
                  <a:txBody>
                    <a:bodyPr/>
                    <a:lstStyle/>
                    <a:p>
                      <a:pPr algn="ctr" rtl="0" fontAlgn="ctr">
                        <a:spcBef>
                          <a:spcPts val="0"/>
                        </a:spcBef>
                        <a:spcAft>
                          <a:spcPts val="0"/>
                        </a:spcAft>
                      </a:pPr>
                      <a:r>
                        <a:rPr lang="en-US" altLang="zh-TW" sz="1200" b="1" i="0" u="none" strike="noStrike" cap="none" dirty="0" smtClean="0">
                          <a:solidFill>
                            <a:schemeClr val="tx1"/>
                          </a:solidFill>
                          <a:latin typeface="+mj-lt"/>
                          <a:ea typeface="微軟正黑體" pitchFamily="34" charset="-120"/>
                          <a:cs typeface="+mn-cs"/>
                          <a:sym typeface="Arial"/>
                        </a:rPr>
                        <a:t>Flexible virtual switch infrastructure</a:t>
                      </a:r>
                      <a:endParaRPr lang="zh-TW" altLang="en-US" sz="1200" b="1" i="0" u="none" strike="noStrike" cap="none" dirty="0">
                        <a:solidFill>
                          <a:schemeClr val="tx1"/>
                        </a:solidFill>
                        <a:latin typeface="+mj-lt"/>
                        <a:ea typeface="微軟正黑體" pitchFamily="34" charset="-120"/>
                        <a:cs typeface="+mn-cs"/>
                        <a:sym typeface="Arial"/>
                      </a:endParaRPr>
                    </a:p>
                  </a:txBody>
                  <a:tcPr marL="95250" marR="95250" marT="95250" marB="95250" anchor="ctr">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The virtual switch can be </a:t>
                      </a:r>
                    </a:p>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adjusted at any time</a:t>
                      </a:r>
                      <a:endParaRPr lang="zh-TW" alt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tcPr>
                </a:tc>
                <a:tc>
                  <a:txBody>
                    <a:bodyPr/>
                    <a:lstStyle/>
                    <a:p>
                      <a:pPr algn="ctr" rtl="0" fontAlgn="ctr">
                        <a:spcBef>
                          <a:spcPts val="0"/>
                        </a:spcBef>
                        <a:spcAft>
                          <a:spcPts val="0"/>
                        </a:spcAft>
                      </a:pPr>
                      <a:r>
                        <a:rPr lang="en-US" altLang="zh-TW" sz="1200" b="1" u="none" strike="noStrike" dirty="0" smtClean="0">
                          <a:solidFill>
                            <a:schemeClr val="tx1"/>
                          </a:solidFill>
                          <a:latin typeface="+mj-lt"/>
                          <a:ea typeface="微軟正黑體" pitchFamily="34" charset="-120"/>
                        </a:rPr>
                        <a:t>Only set on VM/Container</a:t>
                      </a:r>
                      <a:endParaRPr lang="en-US" sz="1200" b="1" dirty="0">
                        <a:solidFill>
                          <a:schemeClr val="tx1"/>
                        </a:solidFill>
                        <a:latin typeface="+mj-lt"/>
                        <a:ea typeface="微軟正黑體" pitchFamily="34" charset="-120"/>
                      </a:endParaRPr>
                    </a:p>
                  </a:txBody>
                  <a:tcPr marL="95250" marR="95250" marT="95250" marB="95250" anchor="ctr">
                    <a:lnL w="12700" cap="flat" cmpd="sng" algn="ctr">
                      <a:solidFill>
                        <a:schemeClr val="bg2">
                          <a:lumMod val="75000"/>
                        </a:schemeClr>
                      </a:solidFill>
                      <a:prstDash val="solid"/>
                      <a:round/>
                      <a:headEnd type="none" w="med" len="med"/>
                      <a:tailEnd type="none" w="med" len="med"/>
                    </a:lnL>
                  </a:tcPr>
                </a:tc>
              </a:tr>
            </a:tbl>
          </a:graphicData>
        </a:graphic>
      </p:graphicFrame>
      <p:grpSp>
        <p:nvGrpSpPr>
          <p:cNvPr id="11" name="群組 24"/>
          <p:cNvGrpSpPr/>
          <p:nvPr/>
        </p:nvGrpSpPr>
        <p:grpSpPr>
          <a:xfrm rot="21110729">
            <a:off x="2840840" y="1822159"/>
            <a:ext cx="629461" cy="424293"/>
            <a:chOff x="7656906" y="2643189"/>
            <a:chExt cx="1272000" cy="857400"/>
          </a:xfrm>
        </p:grpSpPr>
        <p:sp>
          <p:nvSpPr>
            <p:cNvPr id="12" name="Shape 484"/>
            <p:cNvSpPr/>
            <p:nvPr/>
          </p:nvSpPr>
          <p:spPr>
            <a:xfrm>
              <a:off x="7851210" y="2643189"/>
              <a:ext cx="857399" cy="857400"/>
            </a:xfrm>
            <a:prstGeom prst="ellipse">
              <a:avLst/>
            </a:prstGeom>
            <a:solidFill>
              <a:srgbClr val="CC0000"/>
            </a:solidFill>
            <a:ln>
              <a:noFill/>
            </a:ln>
          </p:spPr>
          <p:txBody>
            <a:bodyPr wrap="square" lIns="91425" tIns="45700" rIns="91425" bIns="45700" anchor="ctr" anchorCtr="0">
              <a:noAutofit/>
            </a:bodyPr>
            <a:lstStyle/>
            <a:p>
              <a:pPr marL="0" marR="0" lvl="0" indent="0" rtl="0">
                <a:lnSpc>
                  <a:spcPct val="100000"/>
                </a:lnSpc>
                <a:spcBef>
                  <a:spcPts val="0"/>
                </a:spcBef>
                <a:spcAft>
                  <a:spcPts val="0"/>
                </a:spcAft>
                <a:buClr>
                  <a:schemeClr val="lt1"/>
                </a:buClr>
                <a:buFont typeface="Arial"/>
                <a:buNone/>
              </a:pPr>
              <a:endParaRPr sz="4500" b="1" i="0" u="none" strike="noStrike" cap="none">
                <a:solidFill>
                  <a:schemeClr val="lt1"/>
                </a:solidFill>
                <a:latin typeface="Arial"/>
                <a:ea typeface="Arial"/>
                <a:cs typeface="Arial"/>
                <a:sym typeface="Arial"/>
              </a:endParaRPr>
            </a:p>
          </p:txBody>
        </p:sp>
        <p:sp>
          <p:nvSpPr>
            <p:cNvPr id="13" name="Shape 487"/>
            <p:cNvSpPr txBox="1"/>
            <p:nvPr/>
          </p:nvSpPr>
          <p:spPr>
            <a:xfrm>
              <a:off x="7656906" y="2694821"/>
              <a:ext cx="1272000" cy="500067"/>
            </a:xfrm>
            <a:prstGeom prst="rect">
              <a:avLst/>
            </a:prstGeom>
            <a:noFill/>
            <a:ln>
              <a:noFill/>
            </a:ln>
          </p:spPr>
          <p:txBody>
            <a:bodyPr wrap="square" lIns="91425" tIns="91425" rIns="91425" bIns="91425" anchor="t" anchorCtr="0">
              <a:noAutofit/>
            </a:bodyPr>
            <a:lstStyle/>
            <a:p>
              <a:pPr lvl="0" algn="ctr">
                <a:spcBef>
                  <a:spcPts val="0"/>
                </a:spcBef>
                <a:buNone/>
              </a:pPr>
              <a:r>
                <a:rPr lang="en-GB" sz="1300" b="1" dirty="0">
                  <a:solidFill>
                    <a:srgbClr val="FFFFFF"/>
                  </a:solidFill>
                </a:rPr>
                <a:t>Win </a:t>
              </a:r>
            </a:p>
          </p:txBody>
        </p:sp>
      </p:grpSp>
      <p:grpSp>
        <p:nvGrpSpPr>
          <p:cNvPr id="14" name="群組 24"/>
          <p:cNvGrpSpPr/>
          <p:nvPr/>
        </p:nvGrpSpPr>
        <p:grpSpPr>
          <a:xfrm rot="21110729">
            <a:off x="2840841" y="2470232"/>
            <a:ext cx="629461" cy="424293"/>
            <a:chOff x="7656906" y="2643189"/>
            <a:chExt cx="1272000" cy="857400"/>
          </a:xfrm>
        </p:grpSpPr>
        <p:sp>
          <p:nvSpPr>
            <p:cNvPr id="15" name="Shape 484"/>
            <p:cNvSpPr/>
            <p:nvPr/>
          </p:nvSpPr>
          <p:spPr>
            <a:xfrm>
              <a:off x="7851210" y="2643189"/>
              <a:ext cx="857399" cy="857400"/>
            </a:xfrm>
            <a:prstGeom prst="ellipse">
              <a:avLst/>
            </a:prstGeom>
            <a:solidFill>
              <a:srgbClr val="CC0000"/>
            </a:solidFill>
            <a:ln>
              <a:noFill/>
            </a:ln>
          </p:spPr>
          <p:txBody>
            <a:bodyPr wrap="square" lIns="91425" tIns="45700" rIns="91425" bIns="45700" anchor="ctr" anchorCtr="0">
              <a:noAutofit/>
            </a:bodyPr>
            <a:lstStyle/>
            <a:p>
              <a:pPr marL="0" marR="0" lvl="0" indent="0" rtl="0">
                <a:lnSpc>
                  <a:spcPct val="100000"/>
                </a:lnSpc>
                <a:spcBef>
                  <a:spcPts val="0"/>
                </a:spcBef>
                <a:spcAft>
                  <a:spcPts val="0"/>
                </a:spcAft>
                <a:buClr>
                  <a:schemeClr val="lt1"/>
                </a:buClr>
                <a:buFont typeface="Arial"/>
                <a:buNone/>
              </a:pPr>
              <a:endParaRPr sz="4500" b="1" i="0" u="none" strike="noStrike" cap="none">
                <a:solidFill>
                  <a:schemeClr val="lt1"/>
                </a:solidFill>
                <a:latin typeface="Arial"/>
                <a:ea typeface="Arial"/>
                <a:cs typeface="Arial"/>
                <a:sym typeface="Arial"/>
              </a:endParaRPr>
            </a:p>
          </p:txBody>
        </p:sp>
        <p:sp>
          <p:nvSpPr>
            <p:cNvPr id="16" name="Shape 487"/>
            <p:cNvSpPr txBox="1"/>
            <p:nvPr/>
          </p:nvSpPr>
          <p:spPr>
            <a:xfrm>
              <a:off x="7656906" y="2694821"/>
              <a:ext cx="1272000" cy="500067"/>
            </a:xfrm>
            <a:prstGeom prst="rect">
              <a:avLst/>
            </a:prstGeom>
            <a:noFill/>
            <a:ln>
              <a:noFill/>
            </a:ln>
          </p:spPr>
          <p:txBody>
            <a:bodyPr wrap="square" lIns="91425" tIns="91425" rIns="91425" bIns="91425" anchor="t" anchorCtr="0">
              <a:noAutofit/>
            </a:bodyPr>
            <a:lstStyle/>
            <a:p>
              <a:pPr lvl="0" algn="ctr">
                <a:spcBef>
                  <a:spcPts val="0"/>
                </a:spcBef>
                <a:buNone/>
              </a:pPr>
              <a:r>
                <a:rPr lang="en-GB" sz="1300" b="1" dirty="0">
                  <a:solidFill>
                    <a:srgbClr val="FFFFFF"/>
                  </a:solidFill>
                </a:rPr>
                <a:t>Win </a:t>
              </a:r>
            </a:p>
          </p:txBody>
        </p:sp>
      </p:grpSp>
      <p:grpSp>
        <p:nvGrpSpPr>
          <p:cNvPr id="17" name="群組 24"/>
          <p:cNvGrpSpPr/>
          <p:nvPr/>
        </p:nvGrpSpPr>
        <p:grpSpPr>
          <a:xfrm rot="21110729">
            <a:off x="2840841" y="3085695"/>
            <a:ext cx="629461" cy="424293"/>
            <a:chOff x="7656906" y="2643189"/>
            <a:chExt cx="1272000" cy="857400"/>
          </a:xfrm>
        </p:grpSpPr>
        <p:sp>
          <p:nvSpPr>
            <p:cNvPr id="18" name="Shape 484"/>
            <p:cNvSpPr/>
            <p:nvPr/>
          </p:nvSpPr>
          <p:spPr>
            <a:xfrm>
              <a:off x="7851210" y="2643189"/>
              <a:ext cx="857399" cy="857400"/>
            </a:xfrm>
            <a:prstGeom prst="ellipse">
              <a:avLst/>
            </a:prstGeom>
            <a:solidFill>
              <a:srgbClr val="CC0000"/>
            </a:solidFill>
            <a:ln>
              <a:noFill/>
            </a:ln>
          </p:spPr>
          <p:txBody>
            <a:bodyPr wrap="square" lIns="91425" tIns="45700" rIns="91425" bIns="45700" anchor="ctr" anchorCtr="0">
              <a:noAutofit/>
            </a:bodyPr>
            <a:lstStyle/>
            <a:p>
              <a:pPr marL="0" marR="0" lvl="0" indent="0" rtl="0">
                <a:lnSpc>
                  <a:spcPct val="100000"/>
                </a:lnSpc>
                <a:spcBef>
                  <a:spcPts val="0"/>
                </a:spcBef>
                <a:spcAft>
                  <a:spcPts val="0"/>
                </a:spcAft>
                <a:buClr>
                  <a:schemeClr val="lt1"/>
                </a:buClr>
                <a:buFont typeface="Arial"/>
                <a:buNone/>
              </a:pPr>
              <a:endParaRPr sz="4500" b="1" i="0" u="none" strike="noStrike" cap="none">
                <a:solidFill>
                  <a:schemeClr val="lt1"/>
                </a:solidFill>
                <a:latin typeface="Arial"/>
                <a:ea typeface="Arial"/>
                <a:cs typeface="Arial"/>
                <a:sym typeface="Arial"/>
              </a:endParaRPr>
            </a:p>
          </p:txBody>
        </p:sp>
        <p:sp>
          <p:nvSpPr>
            <p:cNvPr id="19" name="Shape 487"/>
            <p:cNvSpPr txBox="1"/>
            <p:nvPr/>
          </p:nvSpPr>
          <p:spPr>
            <a:xfrm>
              <a:off x="7656906" y="2694821"/>
              <a:ext cx="1272000" cy="500067"/>
            </a:xfrm>
            <a:prstGeom prst="rect">
              <a:avLst/>
            </a:prstGeom>
            <a:noFill/>
            <a:ln>
              <a:noFill/>
            </a:ln>
          </p:spPr>
          <p:txBody>
            <a:bodyPr wrap="square" lIns="91425" tIns="91425" rIns="91425" bIns="91425" anchor="t" anchorCtr="0">
              <a:noAutofit/>
            </a:bodyPr>
            <a:lstStyle/>
            <a:p>
              <a:pPr lvl="0" algn="ctr">
                <a:spcBef>
                  <a:spcPts val="0"/>
                </a:spcBef>
                <a:buNone/>
              </a:pPr>
              <a:r>
                <a:rPr lang="en-GB" sz="1300" b="1" dirty="0">
                  <a:solidFill>
                    <a:srgbClr val="FFFFFF"/>
                  </a:solidFill>
                </a:rPr>
                <a:t>Win </a:t>
              </a:r>
            </a:p>
          </p:txBody>
        </p:sp>
      </p:grpSp>
      <p:grpSp>
        <p:nvGrpSpPr>
          <p:cNvPr id="20" name="群組 24"/>
          <p:cNvGrpSpPr/>
          <p:nvPr/>
        </p:nvGrpSpPr>
        <p:grpSpPr>
          <a:xfrm rot="21110729">
            <a:off x="2840842" y="3659142"/>
            <a:ext cx="629461" cy="424293"/>
            <a:chOff x="7656906" y="2643189"/>
            <a:chExt cx="1272000" cy="857400"/>
          </a:xfrm>
        </p:grpSpPr>
        <p:sp>
          <p:nvSpPr>
            <p:cNvPr id="21" name="Shape 484"/>
            <p:cNvSpPr/>
            <p:nvPr/>
          </p:nvSpPr>
          <p:spPr>
            <a:xfrm>
              <a:off x="7851210" y="2643189"/>
              <a:ext cx="857399" cy="857400"/>
            </a:xfrm>
            <a:prstGeom prst="ellipse">
              <a:avLst/>
            </a:prstGeom>
            <a:solidFill>
              <a:srgbClr val="CC0000"/>
            </a:solidFill>
            <a:ln>
              <a:noFill/>
            </a:ln>
          </p:spPr>
          <p:txBody>
            <a:bodyPr wrap="square" lIns="91425" tIns="45700" rIns="91425" bIns="45700" anchor="ctr" anchorCtr="0">
              <a:noAutofit/>
            </a:bodyPr>
            <a:lstStyle/>
            <a:p>
              <a:pPr marL="0" marR="0" lvl="0" indent="0" rtl="0">
                <a:lnSpc>
                  <a:spcPct val="100000"/>
                </a:lnSpc>
                <a:spcBef>
                  <a:spcPts val="0"/>
                </a:spcBef>
                <a:spcAft>
                  <a:spcPts val="0"/>
                </a:spcAft>
                <a:buClr>
                  <a:schemeClr val="lt1"/>
                </a:buClr>
                <a:buFont typeface="Arial"/>
                <a:buNone/>
              </a:pPr>
              <a:endParaRPr sz="4500" b="1" i="0" u="none" strike="noStrike" cap="none">
                <a:solidFill>
                  <a:schemeClr val="lt1"/>
                </a:solidFill>
                <a:latin typeface="Arial"/>
                <a:ea typeface="Arial"/>
                <a:cs typeface="Arial"/>
                <a:sym typeface="Arial"/>
              </a:endParaRPr>
            </a:p>
          </p:txBody>
        </p:sp>
        <p:sp>
          <p:nvSpPr>
            <p:cNvPr id="22" name="Shape 487"/>
            <p:cNvSpPr txBox="1"/>
            <p:nvPr/>
          </p:nvSpPr>
          <p:spPr>
            <a:xfrm>
              <a:off x="7656906" y="2694821"/>
              <a:ext cx="1272000" cy="500067"/>
            </a:xfrm>
            <a:prstGeom prst="rect">
              <a:avLst/>
            </a:prstGeom>
            <a:noFill/>
            <a:ln>
              <a:noFill/>
            </a:ln>
          </p:spPr>
          <p:txBody>
            <a:bodyPr wrap="square" lIns="91425" tIns="91425" rIns="91425" bIns="91425" anchor="t" anchorCtr="0">
              <a:noAutofit/>
            </a:bodyPr>
            <a:lstStyle/>
            <a:p>
              <a:pPr lvl="0" algn="ctr">
                <a:spcBef>
                  <a:spcPts val="0"/>
                </a:spcBef>
                <a:buNone/>
              </a:pPr>
              <a:r>
                <a:rPr lang="en-GB" sz="1300" b="1" dirty="0">
                  <a:solidFill>
                    <a:srgbClr val="FFFFFF"/>
                  </a:solidFill>
                </a:rPr>
                <a:t>Win </a:t>
              </a:r>
            </a:p>
          </p:txBody>
        </p:sp>
      </p:grpSp>
      <p:grpSp>
        <p:nvGrpSpPr>
          <p:cNvPr id="23" name="群組 24"/>
          <p:cNvGrpSpPr/>
          <p:nvPr/>
        </p:nvGrpSpPr>
        <p:grpSpPr>
          <a:xfrm rot="21110729">
            <a:off x="2840842" y="4204266"/>
            <a:ext cx="629461" cy="424293"/>
            <a:chOff x="7656906" y="2643189"/>
            <a:chExt cx="1272000" cy="857400"/>
          </a:xfrm>
        </p:grpSpPr>
        <p:sp>
          <p:nvSpPr>
            <p:cNvPr id="24" name="Shape 484"/>
            <p:cNvSpPr/>
            <p:nvPr/>
          </p:nvSpPr>
          <p:spPr>
            <a:xfrm>
              <a:off x="7851210" y="2643189"/>
              <a:ext cx="857399" cy="857400"/>
            </a:xfrm>
            <a:prstGeom prst="ellipse">
              <a:avLst/>
            </a:prstGeom>
            <a:solidFill>
              <a:srgbClr val="CC0000"/>
            </a:solidFill>
            <a:ln>
              <a:noFill/>
            </a:ln>
          </p:spPr>
          <p:txBody>
            <a:bodyPr wrap="square" lIns="91425" tIns="45700" rIns="91425" bIns="45700" anchor="ctr" anchorCtr="0">
              <a:noAutofit/>
            </a:bodyPr>
            <a:lstStyle/>
            <a:p>
              <a:pPr marL="0" marR="0" lvl="0" indent="0" rtl="0">
                <a:lnSpc>
                  <a:spcPct val="100000"/>
                </a:lnSpc>
                <a:spcBef>
                  <a:spcPts val="0"/>
                </a:spcBef>
                <a:spcAft>
                  <a:spcPts val="0"/>
                </a:spcAft>
                <a:buClr>
                  <a:schemeClr val="lt1"/>
                </a:buClr>
                <a:buFont typeface="Arial"/>
                <a:buNone/>
              </a:pPr>
              <a:endParaRPr sz="4500" b="1" i="0" u="none" strike="noStrike" cap="none">
                <a:solidFill>
                  <a:schemeClr val="lt1"/>
                </a:solidFill>
                <a:latin typeface="Arial"/>
                <a:ea typeface="Arial"/>
                <a:cs typeface="Arial"/>
                <a:sym typeface="Arial"/>
              </a:endParaRPr>
            </a:p>
          </p:txBody>
        </p:sp>
        <p:sp>
          <p:nvSpPr>
            <p:cNvPr id="25" name="Shape 487"/>
            <p:cNvSpPr txBox="1"/>
            <p:nvPr/>
          </p:nvSpPr>
          <p:spPr>
            <a:xfrm>
              <a:off x="7656906" y="2694821"/>
              <a:ext cx="1272000" cy="500067"/>
            </a:xfrm>
            <a:prstGeom prst="rect">
              <a:avLst/>
            </a:prstGeom>
            <a:noFill/>
            <a:ln>
              <a:noFill/>
            </a:ln>
          </p:spPr>
          <p:txBody>
            <a:bodyPr wrap="square" lIns="91425" tIns="91425" rIns="91425" bIns="91425" anchor="t" anchorCtr="0">
              <a:noAutofit/>
            </a:bodyPr>
            <a:lstStyle/>
            <a:p>
              <a:pPr lvl="0" algn="ctr">
                <a:spcBef>
                  <a:spcPts val="0"/>
                </a:spcBef>
                <a:buNone/>
              </a:pPr>
              <a:r>
                <a:rPr lang="en-GB" sz="1300" b="1" dirty="0">
                  <a:solidFill>
                    <a:srgbClr val="FFFFFF"/>
                  </a:solidFill>
                </a:rPr>
                <a:t>Win </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10" name="Picture 1" descr="C:\Users\Sam Lin\Desktop\Network PPT img\NVS\2018-01-03_193351.png"/>
          <p:cNvPicPr>
            <a:picLocks noChangeAspect="1" noChangeArrowheads="1"/>
          </p:cNvPicPr>
          <p:nvPr/>
        </p:nvPicPr>
        <p:blipFill>
          <a:blip r:embed="rId3"/>
          <a:srcRect/>
          <a:stretch>
            <a:fillRect/>
          </a:stretch>
        </p:blipFill>
        <p:spPr bwMode="auto">
          <a:xfrm>
            <a:off x="2411760" y="1352002"/>
            <a:ext cx="4176464" cy="3634427"/>
          </a:xfrm>
          <a:prstGeom prst="rect">
            <a:avLst/>
          </a:prstGeom>
          <a:noFill/>
        </p:spPr>
      </p:pic>
      <p:sp>
        <p:nvSpPr>
          <p:cNvPr id="11" name="矩形 10"/>
          <p:cNvSpPr/>
          <p:nvPr/>
        </p:nvSpPr>
        <p:spPr>
          <a:xfrm>
            <a:off x="2483768" y="2067694"/>
            <a:ext cx="864096"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2273650" y="202206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483768" y="2307980"/>
            <a:ext cx="3960440" cy="16319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273650" y="293179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3"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1432224" y="1344270"/>
            <a:ext cx="6223917" cy="3603744"/>
          </a:xfrm>
          <a:prstGeom prst="rect">
            <a:avLst/>
          </a:prstGeom>
          <a:noFill/>
          <a:ln w="9525">
            <a:noFill/>
            <a:miter lim="800000"/>
            <a:headEnd/>
            <a:tailEnd/>
          </a:ln>
        </p:spPr>
      </p:pic>
      <p:sp>
        <p:nvSpPr>
          <p:cNvPr id="8" name="矩形 7"/>
          <p:cNvSpPr/>
          <p:nvPr/>
        </p:nvSpPr>
        <p:spPr>
          <a:xfrm>
            <a:off x="2483768" y="3363838"/>
            <a:ext cx="4032448" cy="1296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0" name="Picture 2" descr="C:\Users\Sam Lin\Desktop\Network PPT img\NVS\2018-01-04_105841.png"/>
          <p:cNvPicPr>
            <a:picLocks noChangeAspect="1" noChangeArrowheads="1"/>
          </p:cNvPicPr>
          <p:nvPr/>
        </p:nvPicPr>
        <p:blipFill>
          <a:blip r:embed="rId3"/>
          <a:srcRect/>
          <a:stretch>
            <a:fillRect/>
          </a:stretch>
        </p:blipFill>
        <p:spPr bwMode="auto">
          <a:xfrm>
            <a:off x="1187625" y="1203598"/>
            <a:ext cx="6584716" cy="3816424"/>
          </a:xfrm>
          <a:prstGeom prst="rect">
            <a:avLst/>
          </a:prstGeom>
          <a:noFill/>
        </p:spPr>
      </p:pic>
      <p:sp>
        <p:nvSpPr>
          <p:cNvPr id="22" name="矩形 21"/>
          <p:cNvSpPr/>
          <p:nvPr/>
        </p:nvSpPr>
        <p:spPr>
          <a:xfrm>
            <a:off x="5311336" y="3795886"/>
            <a:ext cx="288032"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6085059" y="3442862"/>
            <a:ext cx="641056" cy="6410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p:nvPr/>
        </p:nvCxnSpPr>
        <p:spPr>
          <a:xfrm flipH="1">
            <a:off x="5580112" y="3435846"/>
            <a:ext cx="504056" cy="36004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H="1">
            <a:off x="5652120" y="4083918"/>
            <a:ext cx="432048"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6" name="Picture 2" descr="C:\Users\user\Desktop\0110\49.png"/>
          <p:cNvPicPr>
            <a:picLocks noChangeAspect="1" noChangeArrowheads="1"/>
          </p:cNvPicPr>
          <p:nvPr/>
        </p:nvPicPr>
        <p:blipFill>
          <a:blip r:embed="rId4"/>
          <a:srcRect/>
          <a:stretch>
            <a:fillRect/>
          </a:stretch>
        </p:blipFill>
        <p:spPr bwMode="auto">
          <a:xfrm>
            <a:off x="6228184" y="3579862"/>
            <a:ext cx="375370" cy="375370"/>
          </a:xfrm>
          <a:prstGeom prst="rect">
            <a:avLst/>
          </a:prstGeom>
          <a:noFill/>
        </p:spPr>
      </p:pic>
      <p:sp>
        <p:nvSpPr>
          <p:cNvPr id="10"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7" name="Picture 1" descr="C:\Users\Sam Lin\Desktop\Network PPT img\NVS\2018-01-03_193521.png"/>
          <p:cNvPicPr>
            <a:picLocks noChangeAspect="1" noChangeArrowheads="1"/>
          </p:cNvPicPr>
          <p:nvPr/>
        </p:nvPicPr>
        <p:blipFill>
          <a:blip r:embed="rId3"/>
          <a:srcRect/>
          <a:stretch>
            <a:fillRect/>
          </a:stretch>
        </p:blipFill>
        <p:spPr bwMode="auto">
          <a:xfrm>
            <a:off x="1187623" y="1275607"/>
            <a:ext cx="6342503" cy="3672407"/>
          </a:xfrm>
          <a:prstGeom prst="rect">
            <a:avLst/>
          </a:prstGeom>
          <a:noFill/>
        </p:spPr>
      </p:pic>
      <p:sp>
        <p:nvSpPr>
          <p:cNvPr id="8" name="矩形 7"/>
          <p:cNvSpPr/>
          <p:nvPr/>
        </p:nvSpPr>
        <p:spPr>
          <a:xfrm>
            <a:off x="2339752" y="3363838"/>
            <a:ext cx="4032448" cy="129614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15"/>
          <p:cNvSpPr txBox="1">
            <a:spLocks noGrp="1"/>
          </p:cNvSpPr>
          <p:nvPr>
            <p:ph type="title"/>
          </p:nvPr>
        </p:nvSpPr>
        <p:spPr>
          <a:xfrm>
            <a:off x="107504" y="51470"/>
            <a:ext cx="9001155" cy="660552"/>
          </a:xfrm>
          <a:prstGeom prst="rect">
            <a:avLst/>
          </a:prstGeom>
        </p:spPr>
        <p:txBody>
          <a:bodyPr wrap="square" lIns="91425" tIns="91425" rIns="91425" bIns="91425" anchor="t" anchorCtr="0">
            <a:noAutofit/>
          </a:bodyPr>
          <a:lstStyle/>
          <a:p>
            <a:pPr lvl="0">
              <a:lnSpc>
                <a:spcPts val="4000"/>
              </a:lnSpc>
              <a:defRPr/>
            </a:pPr>
            <a:r>
              <a:rPr lang="en-US" altLang="zh-TW" sz="3600" dirty="0" smtClean="0">
                <a:latin typeface="+mj-lt"/>
              </a:rPr>
              <a:t>Set up isolated mode virtual </a:t>
            </a:r>
            <a:br>
              <a:rPr lang="en-US" altLang="zh-TW" sz="3600" dirty="0" smtClean="0">
                <a:latin typeface="+mj-lt"/>
              </a:rPr>
            </a:br>
            <a:r>
              <a:rPr lang="en-US" altLang="zh-TW" sz="3600" dirty="0" smtClean="0">
                <a:latin typeface="+mj-lt"/>
              </a:rPr>
              <a:t>switch for your VM</a:t>
            </a:r>
            <a:endParaRPr lang="zh-TW" altLang="zh-TW" sz="3600" dirty="0">
              <a:latin typeface="+mj-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7" name="矩形 6"/>
          <p:cNvSpPr/>
          <p:nvPr/>
        </p:nvSpPr>
        <p:spPr>
          <a:xfrm>
            <a:off x="5868144" y="2543702"/>
            <a:ext cx="3275856" cy="2599798"/>
          </a:xfrm>
          <a:prstGeom prst="rect">
            <a:avLst/>
          </a:prstGeom>
          <a:solidFill>
            <a:srgbClr val="CAE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9" name="Shape 329"/>
          <p:cNvSpPr txBox="1">
            <a:spLocks noGrp="1"/>
          </p:cNvSpPr>
          <p:nvPr>
            <p:ph type="title"/>
          </p:nvPr>
        </p:nvSpPr>
        <p:spPr>
          <a:xfrm>
            <a:off x="214195" y="309621"/>
            <a:ext cx="8787000" cy="660600"/>
          </a:xfrm>
          <a:prstGeom prst="rect">
            <a:avLst/>
          </a:prstGeom>
          <a:noFill/>
          <a:ln>
            <a:noFill/>
          </a:ln>
        </p:spPr>
        <p:txBody>
          <a:bodyPr wrap="square" lIns="91425" tIns="91425" rIns="91425" bIns="91425" anchor="t" anchorCtr="0">
            <a:noAutofit/>
          </a:bodyPr>
          <a:lstStyle/>
          <a:p>
            <a:pPr lvl="0" indent="-177800">
              <a:buSzPts val="2800"/>
            </a:pPr>
            <a:r>
              <a:rPr lang="en-US" altLang="zh-TW" sz="3600" dirty="0" smtClean="0">
                <a:latin typeface="+mj-lt"/>
              </a:rPr>
              <a:t>External</a:t>
            </a:r>
            <a:r>
              <a:rPr lang="en-US" altLang="zh-TW" sz="3600" dirty="0" smtClean="0"/>
              <a:t> mode</a:t>
            </a:r>
            <a:r>
              <a:rPr lang="zh-TW" altLang="zh-TW" sz="3600" dirty="0" smtClean="0">
                <a:latin typeface="Microsoft JhengHei"/>
                <a:ea typeface="Microsoft JhengHei"/>
                <a:cs typeface="Microsoft JhengHei"/>
                <a:sym typeface="Microsoft JhengHei"/>
              </a:rPr>
              <a:t> </a:t>
            </a:r>
            <a:endParaRPr lang="zh-TW" sz="3600" i="0" u="none" strike="noStrike" cap="none" dirty="0">
              <a:solidFill>
                <a:schemeClr val="lt1"/>
              </a:solidFill>
              <a:latin typeface="Microsoft JhengHei"/>
              <a:ea typeface="Microsoft JhengHei"/>
              <a:cs typeface="Microsoft JhengHei"/>
              <a:sym typeface="Microsoft JhengHei"/>
            </a:endParaRPr>
          </a:p>
        </p:txBody>
      </p:sp>
      <p:pic>
        <p:nvPicPr>
          <p:cNvPr id="331" name="Shape 331"/>
          <p:cNvPicPr preferRelativeResize="0"/>
          <p:nvPr/>
        </p:nvPicPr>
        <p:blipFill>
          <a:blip r:embed="rId3">
            <a:alphaModFix/>
          </a:blip>
          <a:srcRect l="1726" r="3978"/>
          <a:stretch>
            <a:fillRect/>
          </a:stretch>
        </p:blipFill>
        <p:spPr>
          <a:xfrm>
            <a:off x="-8464" y="2540228"/>
            <a:ext cx="5872933" cy="2603272"/>
          </a:xfrm>
          <a:prstGeom prst="rect">
            <a:avLst/>
          </a:prstGeom>
          <a:noFill/>
          <a:ln>
            <a:noFill/>
          </a:ln>
        </p:spPr>
      </p:pic>
      <p:sp>
        <p:nvSpPr>
          <p:cNvPr id="6" name="Shape 143"/>
          <p:cNvSpPr txBox="1"/>
          <p:nvPr/>
        </p:nvSpPr>
        <p:spPr>
          <a:xfrm>
            <a:off x="107504" y="1203598"/>
            <a:ext cx="8892480" cy="1080120"/>
          </a:xfrm>
          <a:prstGeom prst="rect">
            <a:avLst/>
          </a:prstGeom>
          <a:noFill/>
          <a:ln>
            <a:noFill/>
          </a:ln>
        </p:spPr>
        <p:txBody>
          <a:bodyPr wrap="square" lIns="91425" tIns="45700" rIns="91425" bIns="45700" anchor="t" anchorCtr="0">
            <a:noAutofit/>
          </a:bodyPr>
          <a:lstStyle/>
          <a:p>
            <a:pPr marL="457200" lvl="0" indent="-381000">
              <a:buClr>
                <a:srgbClr val="002060"/>
              </a:buClr>
              <a:buSzPct val="80000"/>
              <a:buFont typeface="Wingdings" pitchFamily="2" charset="2"/>
              <a:buChar char="u"/>
            </a:pPr>
            <a:r>
              <a:rPr lang="en-US" altLang="zh-TW" sz="2000" b="1" dirty="0" smtClean="0">
                <a:solidFill>
                  <a:srgbClr val="002060"/>
                </a:solidFill>
              </a:rPr>
              <a:t>Assign an Ethernet port dedicated to the virtual network; all packets are directed out to the network without going through the NAS, as this ensures that the bandwidth of the specific Ethernet port can be fully utilized by the virtual device.</a:t>
            </a:r>
            <a:endParaRPr lang="en-US" altLang="zh-TW" sz="2000" b="1" dirty="0" smtClean="0">
              <a:solidFill>
                <a:srgbClr val="002060"/>
              </a:solidFill>
              <a:ea typeface="Microsoft JhengHei"/>
              <a:cs typeface="Microsoft JhengHei"/>
              <a:sym typeface="Microsoft JhengHei"/>
            </a:endParaRPr>
          </a:p>
        </p:txBody>
      </p:sp>
      <p:pic>
        <p:nvPicPr>
          <p:cNvPr id="28674" name="Picture 2" descr="C:\Users\user\Desktop\0110\28.png"/>
          <p:cNvPicPr>
            <a:picLocks noChangeAspect="1" noChangeArrowheads="1"/>
          </p:cNvPicPr>
          <p:nvPr/>
        </p:nvPicPr>
        <p:blipFill>
          <a:blip r:embed="rId4"/>
          <a:srcRect/>
          <a:stretch>
            <a:fillRect/>
          </a:stretch>
        </p:blipFill>
        <p:spPr bwMode="auto">
          <a:xfrm>
            <a:off x="6009257" y="3291830"/>
            <a:ext cx="3027239" cy="116021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0" y="-20538"/>
            <a:ext cx="9144000" cy="660552"/>
          </a:xfrm>
          <a:prstGeom prst="rect">
            <a:avLst/>
          </a:prstGeom>
        </p:spPr>
        <p:txBody>
          <a:bodyPr wrap="square" lIns="91425" tIns="91425" rIns="91425" bIns="91425" anchor="t" anchorCtr="0">
            <a:noAutofit/>
          </a:bodyPr>
          <a:lstStyle/>
          <a:p>
            <a:pPr lvl="0" indent="-69850">
              <a:buSzPts val="1100"/>
            </a:pPr>
            <a:r>
              <a:rPr lang="en-US" altLang="zh-TW" sz="3600" dirty="0" smtClean="0">
                <a:latin typeface="+mj-lt"/>
              </a:rPr>
              <a:t>Set up external mode virtual </a:t>
            </a:r>
            <a:br>
              <a:rPr lang="en-US" altLang="zh-TW" sz="3600" dirty="0" smtClean="0">
                <a:latin typeface="+mj-lt"/>
              </a:rPr>
            </a:br>
            <a:r>
              <a:rPr lang="en-US" altLang="zh-TW" sz="3600" dirty="0" smtClean="0">
                <a:latin typeface="+mj-lt"/>
              </a:rPr>
              <a:t>switch for your VM</a:t>
            </a:r>
            <a:endParaRPr sz="3600" dirty="0">
              <a:latin typeface="+mj-lt"/>
            </a:endParaRPr>
          </a:p>
        </p:txBody>
      </p:sp>
      <p:pic>
        <p:nvPicPr>
          <p:cNvPr id="4" name="Picture 2" descr="https://lh5.googleusercontent.com/PlTNR_kzw7ZxtEQ6UEcFRm_xUpnslWwdSpVsNgp8GYLILLrFeIDfE5NdR2m9fIWOWGimT54vVPbf4mBTIQSUgqfp9ImWZ2UF9msaih7DgVd7NiZ0xtDYHDnCGapX2xlGFNUNq7NfYAQ"/>
          <p:cNvPicPr>
            <a:picLocks noChangeAspect="1" noChangeArrowheads="1"/>
          </p:cNvPicPr>
          <p:nvPr/>
        </p:nvPicPr>
        <p:blipFill>
          <a:blip r:embed="rId3"/>
          <a:srcRect/>
          <a:stretch>
            <a:fillRect/>
          </a:stretch>
        </p:blipFill>
        <p:spPr bwMode="auto">
          <a:xfrm>
            <a:off x="1403648" y="1203598"/>
            <a:ext cx="6707480" cy="386789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7" name="Picture 1" descr="C:\Users\Sam Lin\Desktop\Network PPT img\NVS\2018-01-03_192321.png"/>
          <p:cNvPicPr>
            <a:picLocks noChangeAspect="1" noChangeArrowheads="1"/>
          </p:cNvPicPr>
          <p:nvPr/>
        </p:nvPicPr>
        <p:blipFill>
          <a:blip r:embed="rId3"/>
          <a:srcRect/>
          <a:stretch>
            <a:fillRect/>
          </a:stretch>
        </p:blipFill>
        <p:spPr bwMode="auto">
          <a:xfrm>
            <a:off x="1331639" y="1347614"/>
            <a:ext cx="6297539" cy="3672408"/>
          </a:xfrm>
          <a:prstGeom prst="rect">
            <a:avLst/>
          </a:prstGeom>
          <a:noFill/>
        </p:spPr>
      </p:pic>
      <p:sp>
        <p:nvSpPr>
          <p:cNvPr id="18" name="矩形 17"/>
          <p:cNvSpPr/>
          <p:nvPr/>
        </p:nvSpPr>
        <p:spPr>
          <a:xfrm>
            <a:off x="1259632" y="2047107"/>
            <a:ext cx="864096"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1049514" y="2022845"/>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20" name="矩形 19"/>
          <p:cNvSpPr/>
          <p:nvPr/>
        </p:nvSpPr>
        <p:spPr>
          <a:xfrm>
            <a:off x="2411760" y="1804224"/>
            <a:ext cx="72008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2201642" y="177996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22" name="矩形 21"/>
          <p:cNvSpPr/>
          <p:nvPr/>
        </p:nvSpPr>
        <p:spPr>
          <a:xfrm>
            <a:off x="3275856" y="3820148"/>
            <a:ext cx="2664296" cy="5760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3065738" y="3795886"/>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
        <p:nvSpPr>
          <p:cNvPr id="11" name="Shape 337"/>
          <p:cNvSpPr txBox="1">
            <a:spLocks noGrp="1"/>
          </p:cNvSpPr>
          <p:nvPr>
            <p:ph type="title"/>
          </p:nvPr>
        </p:nvSpPr>
        <p:spPr>
          <a:xfrm>
            <a:off x="0" y="-20538"/>
            <a:ext cx="9144000" cy="660552"/>
          </a:xfrm>
          <a:prstGeom prst="rect">
            <a:avLst/>
          </a:prstGeom>
        </p:spPr>
        <p:txBody>
          <a:bodyPr wrap="square" lIns="91425" tIns="91425" rIns="91425" bIns="91425" anchor="t" anchorCtr="0">
            <a:noAutofit/>
          </a:bodyPr>
          <a:lstStyle/>
          <a:p>
            <a:pPr lvl="0" indent="-69850">
              <a:buSzPts val="1100"/>
            </a:pPr>
            <a:r>
              <a:rPr lang="en-US" altLang="zh-TW" sz="3600" dirty="0" smtClean="0">
                <a:latin typeface="+mj-lt"/>
              </a:rPr>
              <a:t>Set up external mode virtual </a:t>
            </a:r>
            <a:br>
              <a:rPr lang="en-US" altLang="zh-TW" sz="3600" dirty="0" smtClean="0">
                <a:latin typeface="+mj-lt"/>
              </a:rPr>
            </a:br>
            <a:r>
              <a:rPr lang="en-US" altLang="zh-TW" sz="3600" dirty="0" smtClean="0">
                <a:latin typeface="+mj-lt"/>
              </a:rPr>
              <a:t>switch for your VM</a:t>
            </a:r>
            <a:endParaRPr sz="3600"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4" name="Picture 1" descr="C:\Users\Sam Lin\Desktop\Network PPT img\NVS\2018-01-04_164512.png"/>
          <p:cNvPicPr>
            <a:picLocks noChangeAspect="1" noChangeArrowheads="1"/>
          </p:cNvPicPr>
          <p:nvPr/>
        </p:nvPicPr>
        <p:blipFill>
          <a:blip r:embed="rId3"/>
          <a:srcRect/>
          <a:stretch>
            <a:fillRect/>
          </a:stretch>
        </p:blipFill>
        <p:spPr bwMode="auto">
          <a:xfrm>
            <a:off x="2267744" y="1265853"/>
            <a:ext cx="4320480" cy="3773219"/>
          </a:xfrm>
          <a:prstGeom prst="rect">
            <a:avLst/>
          </a:prstGeom>
          <a:noFill/>
        </p:spPr>
      </p:pic>
      <p:sp>
        <p:nvSpPr>
          <p:cNvPr id="15" name="矩形 14"/>
          <p:cNvSpPr/>
          <p:nvPr/>
        </p:nvSpPr>
        <p:spPr>
          <a:xfrm>
            <a:off x="2483768" y="2949374"/>
            <a:ext cx="3744416"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2239696" y="2886158"/>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483768" y="4026876"/>
            <a:ext cx="3744416"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239696" y="3963660"/>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9" name="Shape 337"/>
          <p:cNvSpPr txBox="1">
            <a:spLocks noGrp="1"/>
          </p:cNvSpPr>
          <p:nvPr>
            <p:ph type="title"/>
          </p:nvPr>
        </p:nvSpPr>
        <p:spPr>
          <a:xfrm>
            <a:off x="0" y="-20538"/>
            <a:ext cx="9144000" cy="660552"/>
          </a:xfrm>
          <a:prstGeom prst="rect">
            <a:avLst/>
          </a:prstGeom>
        </p:spPr>
        <p:txBody>
          <a:bodyPr wrap="square" lIns="91425" tIns="91425" rIns="91425" bIns="91425" anchor="t" anchorCtr="0">
            <a:noAutofit/>
          </a:bodyPr>
          <a:lstStyle/>
          <a:p>
            <a:pPr lvl="0" indent="-69850">
              <a:buSzPts val="1100"/>
            </a:pPr>
            <a:r>
              <a:rPr lang="en-US" altLang="zh-TW" sz="3600" dirty="0" smtClean="0">
                <a:latin typeface="+mj-lt"/>
              </a:rPr>
              <a:t>Set up external mode virtual </a:t>
            </a:r>
            <a:br>
              <a:rPr lang="en-US" altLang="zh-TW" sz="3600" dirty="0" smtClean="0">
                <a:latin typeface="+mj-lt"/>
              </a:rPr>
            </a:br>
            <a:r>
              <a:rPr lang="en-US" altLang="zh-TW" sz="3600" dirty="0" smtClean="0">
                <a:latin typeface="+mj-lt"/>
              </a:rPr>
              <a:t>switch for your VM</a:t>
            </a:r>
            <a:endParaRPr sz="3600"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7" name="Picture 1" descr="C:\Users\Sam Lin\Desktop\Network PPT img\NVS\2018-01-04_164534.png"/>
          <p:cNvPicPr>
            <a:picLocks noChangeAspect="1" noChangeArrowheads="1"/>
          </p:cNvPicPr>
          <p:nvPr/>
        </p:nvPicPr>
        <p:blipFill>
          <a:blip r:embed="rId3"/>
          <a:srcRect/>
          <a:stretch>
            <a:fillRect/>
          </a:stretch>
        </p:blipFill>
        <p:spPr bwMode="auto">
          <a:xfrm>
            <a:off x="2267744" y="1275607"/>
            <a:ext cx="4320479" cy="3751616"/>
          </a:xfrm>
          <a:prstGeom prst="rect">
            <a:avLst/>
          </a:prstGeom>
          <a:noFill/>
        </p:spPr>
      </p:pic>
      <p:sp>
        <p:nvSpPr>
          <p:cNvPr id="8" name="矩形 7"/>
          <p:cNvSpPr/>
          <p:nvPr/>
        </p:nvSpPr>
        <p:spPr>
          <a:xfrm>
            <a:off x="2411760" y="3759046"/>
            <a:ext cx="3888432" cy="3248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37"/>
          <p:cNvSpPr txBox="1">
            <a:spLocks noGrp="1"/>
          </p:cNvSpPr>
          <p:nvPr>
            <p:ph type="title"/>
          </p:nvPr>
        </p:nvSpPr>
        <p:spPr>
          <a:xfrm>
            <a:off x="0" y="-20538"/>
            <a:ext cx="9144000" cy="660552"/>
          </a:xfrm>
          <a:prstGeom prst="rect">
            <a:avLst/>
          </a:prstGeom>
        </p:spPr>
        <p:txBody>
          <a:bodyPr wrap="square" lIns="91425" tIns="91425" rIns="91425" bIns="91425" anchor="t" anchorCtr="0">
            <a:noAutofit/>
          </a:bodyPr>
          <a:lstStyle/>
          <a:p>
            <a:pPr lvl="0" indent="-69850">
              <a:buSzPts val="1100"/>
            </a:pPr>
            <a:r>
              <a:rPr lang="en-US" altLang="zh-TW" sz="3600" dirty="0" smtClean="0">
                <a:latin typeface="+mj-lt"/>
              </a:rPr>
              <a:t>Set up external mode virtual </a:t>
            </a:r>
            <a:br>
              <a:rPr lang="en-US" altLang="zh-TW" sz="3600" dirty="0" smtClean="0">
                <a:latin typeface="+mj-lt"/>
              </a:rPr>
            </a:br>
            <a:r>
              <a:rPr lang="en-US" altLang="zh-TW" sz="3600" dirty="0" smtClean="0">
                <a:latin typeface="+mj-lt"/>
              </a:rPr>
              <a:t>switch for your VM</a:t>
            </a:r>
            <a:endParaRPr sz="3600" dirty="0">
              <a:latin typeface="+mj-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7" name="Picture 1" descr="C:\Users\Sam Lin\Desktop\Network PPT img\NVS\2018-01-04_164558.png"/>
          <p:cNvPicPr>
            <a:picLocks noChangeAspect="1" noChangeArrowheads="1"/>
          </p:cNvPicPr>
          <p:nvPr/>
        </p:nvPicPr>
        <p:blipFill>
          <a:blip r:embed="rId3"/>
          <a:srcRect/>
          <a:stretch>
            <a:fillRect/>
          </a:stretch>
        </p:blipFill>
        <p:spPr bwMode="auto">
          <a:xfrm>
            <a:off x="1259632" y="1275606"/>
            <a:ext cx="6423172" cy="3744416"/>
          </a:xfrm>
          <a:prstGeom prst="rect">
            <a:avLst/>
          </a:prstGeom>
          <a:noFill/>
        </p:spPr>
      </p:pic>
      <p:sp>
        <p:nvSpPr>
          <p:cNvPr id="8" name="矩形 7"/>
          <p:cNvSpPr/>
          <p:nvPr/>
        </p:nvSpPr>
        <p:spPr>
          <a:xfrm>
            <a:off x="2339752" y="3795886"/>
            <a:ext cx="3384376" cy="8640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37"/>
          <p:cNvSpPr txBox="1">
            <a:spLocks noGrp="1"/>
          </p:cNvSpPr>
          <p:nvPr>
            <p:ph type="title"/>
          </p:nvPr>
        </p:nvSpPr>
        <p:spPr>
          <a:xfrm>
            <a:off x="0" y="-20538"/>
            <a:ext cx="9144000" cy="660552"/>
          </a:xfrm>
          <a:prstGeom prst="rect">
            <a:avLst/>
          </a:prstGeom>
        </p:spPr>
        <p:txBody>
          <a:bodyPr wrap="square" lIns="91425" tIns="91425" rIns="91425" bIns="91425" anchor="t" anchorCtr="0">
            <a:noAutofit/>
          </a:bodyPr>
          <a:lstStyle/>
          <a:p>
            <a:pPr lvl="0" indent="-69850">
              <a:buSzPts val="1100"/>
            </a:pPr>
            <a:r>
              <a:rPr lang="en-US" altLang="zh-TW" sz="3600" dirty="0" smtClean="0">
                <a:latin typeface="+mj-lt"/>
              </a:rPr>
              <a:t>Set up external mode virtual </a:t>
            </a:r>
            <a:br>
              <a:rPr lang="en-US" altLang="zh-TW" sz="3600" dirty="0" smtClean="0">
                <a:latin typeface="+mj-lt"/>
              </a:rPr>
            </a:br>
            <a:r>
              <a:rPr lang="en-US" altLang="zh-TW" sz="3600" dirty="0" smtClean="0">
                <a:latin typeface="+mj-lt"/>
              </a:rPr>
              <a:t>switch for your VM</a:t>
            </a:r>
            <a:endParaRPr sz="3600"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214282" y="38990"/>
            <a:ext cx="8786873" cy="660552"/>
          </a:xfrm>
          <a:prstGeom prst="rect">
            <a:avLst/>
          </a:prstGeom>
          <a:noFill/>
          <a:ln>
            <a:noFill/>
          </a:ln>
        </p:spPr>
        <p:txBody>
          <a:bodyPr wrap="square" lIns="91425" tIns="91425" rIns="91425" bIns="91425" anchor="t" anchorCtr="0">
            <a:noAutofit/>
          </a:bodyPr>
          <a:lstStyle/>
          <a:p>
            <a:pPr lvl="0" indent="-254000">
              <a:lnSpc>
                <a:spcPts val="4000"/>
              </a:lnSpc>
              <a:buSzPts val="4000"/>
            </a:pPr>
            <a:r>
              <a:rPr lang="en-US" altLang="zh-TW" sz="3600" dirty="0">
                <a:latin typeface="+mj-lt"/>
              </a:rPr>
              <a:t>What else do you need for </a:t>
            </a:r>
            <a:r>
              <a:rPr lang="en-US" altLang="zh-TW" sz="3600" dirty="0" smtClean="0">
                <a:latin typeface="+mj-lt"/>
              </a:rPr>
              <a:t/>
            </a:r>
            <a:br>
              <a:rPr lang="en-US" altLang="zh-TW" sz="3600" dirty="0" smtClean="0">
                <a:latin typeface="+mj-lt"/>
              </a:rPr>
            </a:br>
            <a:r>
              <a:rPr lang="en-US" altLang="zh-TW" sz="3600" dirty="0" smtClean="0">
                <a:latin typeface="+mj-lt"/>
              </a:rPr>
              <a:t>high </a:t>
            </a:r>
            <a:r>
              <a:rPr lang="en-US" altLang="zh-TW" sz="3600" dirty="0">
                <a:latin typeface="+mj-lt"/>
              </a:rPr>
              <a:t>speed network?</a:t>
            </a:r>
            <a:endParaRPr lang="zh-TW" sz="3600" dirty="0">
              <a:latin typeface="+mj-lt"/>
            </a:endParaRPr>
          </a:p>
        </p:txBody>
      </p:sp>
      <p:pic>
        <p:nvPicPr>
          <p:cNvPr id="247" name="Shape 247"/>
          <p:cNvPicPr preferRelativeResize="0"/>
          <p:nvPr/>
        </p:nvPicPr>
        <p:blipFill rotWithShape="1">
          <a:blip r:embed="rId3">
            <a:alphaModFix/>
          </a:blip>
          <a:srcRect/>
          <a:stretch/>
        </p:blipFill>
        <p:spPr>
          <a:xfrm>
            <a:off x="4355976" y="1635646"/>
            <a:ext cx="1944216" cy="1850532"/>
          </a:xfrm>
          <a:prstGeom prst="rect">
            <a:avLst/>
          </a:prstGeom>
          <a:noFill/>
          <a:ln>
            <a:noFill/>
          </a:ln>
        </p:spPr>
      </p:pic>
      <p:pic>
        <p:nvPicPr>
          <p:cNvPr id="248" name="Shape 248" descr="C:\Users\Yvonne Tsai\Downloads\圖層 0.png"/>
          <p:cNvPicPr preferRelativeResize="0"/>
          <p:nvPr/>
        </p:nvPicPr>
        <p:blipFill rotWithShape="1">
          <a:blip r:embed="rId4">
            <a:alphaModFix/>
          </a:blip>
          <a:srcRect/>
          <a:stretch/>
        </p:blipFill>
        <p:spPr>
          <a:xfrm>
            <a:off x="6516216" y="2139702"/>
            <a:ext cx="1588303" cy="1287878"/>
          </a:xfrm>
          <a:prstGeom prst="rect">
            <a:avLst/>
          </a:prstGeom>
          <a:noFill/>
          <a:ln>
            <a:noFill/>
          </a:ln>
        </p:spPr>
      </p:pic>
      <p:pic>
        <p:nvPicPr>
          <p:cNvPr id="253" name="Shape 253"/>
          <p:cNvPicPr preferRelativeResize="0"/>
          <p:nvPr/>
        </p:nvPicPr>
        <p:blipFill>
          <a:blip r:embed="rId5">
            <a:alphaModFix/>
          </a:blip>
          <a:stretch>
            <a:fillRect/>
          </a:stretch>
        </p:blipFill>
        <p:spPr>
          <a:xfrm>
            <a:off x="4067944" y="3723878"/>
            <a:ext cx="4342125" cy="776075"/>
          </a:xfrm>
          <a:prstGeom prst="rect">
            <a:avLst/>
          </a:prstGeom>
          <a:noFill/>
          <a:ln>
            <a:noFill/>
          </a:ln>
        </p:spPr>
      </p:pic>
      <p:pic>
        <p:nvPicPr>
          <p:cNvPr id="12290" name="Picture 2" descr="C:\Users\user\Desktop\0110\13.png"/>
          <p:cNvPicPr>
            <a:picLocks noChangeAspect="1" noChangeArrowheads="1"/>
          </p:cNvPicPr>
          <p:nvPr/>
        </p:nvPicPr>
        <p:blipFill>
          <a:blip r:embed="rId6"/>
          <a:srcRect/>
          <a:stretch>
            <a:fillRect/>
          </a:stretch>
        </p:blipFill>
        <p:spPr bwMode="auto">
          <a:xfrm>
            <a:off x="899592" y="1533289"/>
            <a:ext cx="3024336" cy="3198701"/>
          </a:xfrm>
          <a:prstGeom prst="rect">
            <a:avLst/>
          </a:prstGeom>
          <a:noFill/>
        </p:spPr>
      </p:pic>
      <p:sp>
        <p:nvSpPr>
          <p:cNvPr id="11" name="文字方塊 10"/>
          <p:cNvSpPr txBox="1"/>
          <p:nvPr/>
        </p:nvSpPr>
        <p:spPr>
          <a:xfrm>
            <a:off x="1763688" y="1635646"/>
            <a:ext cx="1224136" cy="707886"/>
          </a:xfrm>
          <a:prstGeom prst="rect">
            <a:avLst/>
          </a:prstGeom>
          <a:noFill/>
        </p:spPr>
        <p:txBody>
          <a:bodyPr wrap="square" rtlCol="0">
            <a:spAutoFit/>
          </a:bodyPr>
          <a:lstStyle/>
          <a:p>
            <a:pPr lvl="0"/>
            <a:r>
              <a:rPr lang="zh-TW" altLang="zh-TW" sz="2000" b="1" dirty="0" smtClean="0">
                <a:solidFill>
                  <a:srgbClr val="002060"/>
                </a:solidFill>
                <a:latin typeface="+mj-lt"/>
                <a:ea typeface="Microsoft JhengHei"/>
                <a:cs typeface="Microsoft JhengHei"/>
                <a:sym typeface="Microsoft JhengHei"/>
              </a:rPr>
              <a:t>SSD</a:t>
            </a:r>
            <a:r>
              <a:rPr lang="en-US" altLang="zh-TW" sz="2000" b="1" dirty="0" smtClean="0">
                <a:solidFill>
                  <a:srgbClr val="002060"/>
                </a:solidFill>
                <a:latin typeface="+mj-lt"/>
                <a:ea typeface="Microsoft JhengHei"/>
                <a:cs typeface="Microsoft JhengHei"/>
                <a:sym typeface="Microsoft JhengHei"/>
              </a:rPr>
              <a:t>?</a:t>
            </a:r>
          </a:p>
          <a:p>
            <a:pPr lvl="0"/>
            <a:r>
              <a:rPr lang="zh-TW" altLang="zh-TW" sz="2000" b="1" dirty="0" smtClean="0">
                <a:solidFill>
                  <a:srgbClr val="002060"/>
                </a:solidFill>
                <a:latin typeface="+mj-lt"/>
                <a:ea typeface="Microsoft JhengHei"/>
                <a:cs typeface="Microsoft JhengHei"/>
                <a:sym typeface="Microsoft JhengHei"/>
              </a:rPr>
              <a:t>HDD?</a:t>
            </a:r>
          </a:p>
        </p:txBody>
      </p:sp>
      <p:sp>
        <p:nvSpPr>
          <p:cNvPr id="12" name="文字方塊 11"/>
          <p:cNvSpPr txBox="1"/>
          <p:nvPr/>
        </p:nvSpPr>
        <p:spPr>
          <a:xfrm>
            <a:off x="2051720" y="2655952"/>
            <a:ext cx="1224136" cy="707886"/>
          </a:xfrm>
          <a:prstGeom prst="rect">
            <a:avLst/>
          </a:prstGeom>
          <a:noFill/>
        </p:spPr>
        <p:txBody>
          <a:bodyPr wrap="square" rtlCol="0">
            <a:spAutoFit/>
          </a:bodyPr>
          <a:lstStyle/>
          <a:p>
            <a:r>
              <a:rPr lang="en-US" altLang="zh-TW" sz="2000" b="1" dirty="0" smtClean="0">
                <a:solidFill>
                  <a:srgbClr val="002060"/>
                </a:solidFill>
                <a:latin typeface="+mj-lt"/>
                <a:ea typeface="Microsoft JhengHei"/>
                <a:cs typeface="Microsoft JhengHei"/>
                <a:sym typeface="Microsoft JhengHei"/>
              </a:rPr>
              <a:t>CPU?</a:t>
            </a:r>
            <a:endParaRPr lang="zh-TW" altLang="en-US" sz="2000" b="1" dirty="0" smtClean="0">
              <a:solidFill>
                <a:srgbClr val="002060"/>
              </a:solidFill>
              <a:latin typeface="+mj-lt"/>
              <a:ea typeface="Microsoft JhengHei"/>
              <a:cs typeface="Microsoft JhengHei"/>
              <a:sym typeface="Microsoft JhengHei"/>
            </a:endParaRPr>
          </a:p>
          <a:p>
            <a:r>
              <a:rPr lang="en-US" altLang="zh-TW" sz="2000" b="1" dirty="0" smtClean="0">
                <a:solidFill>
                  <a:srgbClr val="002060"/>
                </a:solidFill>
                <a:latin typeface="+mj-lt"/>
                <a:ea typeface="Microsoft JhengHei"/>
                <a:cs typeface="Microsoft JhengHei"/>
                <a:sym typeface="Microsoft JhengHei"/>
              </a:rPr>
              <a:t>Cable?</a:t>
            </a:r>
          </a:p>
        </p:txBody>
      </p:sp>
      <p:sp>
        <p:nvSpPr>
          <p:cNvPr id="13" name="文字方塊 12"/>
          <p:cNvSpPr txBox="1"/>
          <p:nvPr/>
        </p:nvSpPr>
        <p:spPr>
          <a:xfrm>
            <a:off x="1043608" y="3736072"/>
            <a:ext cx="2808312" cy="707886"/>
          </a:xfrm>
          <a:prstGeom prst="rect">
            <a:avLst/>
          </a:prstGeom>
          <a:noFill/>
        </p:spPr>
        <p:txBody>
          <a:bodyPr wrap="square" rtlCol="0">
            <a:spAutoFit/>
          </a:bodyPr>
          <a:lstStyle/>
          <a:p>
            <a:pPr lvl="0"/>
            <a:r>
              <a:rPr lang="en-US" altLang="zh-TW" sz="2000" b="1" dirty="0" smtClean="0">
                <a:solidFill>
                  <a:srgbClr val="002060"/>
                </a:solidFill>
                <a:latin typeface="+mj-lt"/>
                <a:ea typeface="Microsoft JhengHei"/>
                <a:cs typeface="Microsoft JhengHei"/>
                <a:sym typeface="Microsoft JhengHei"/>
              </a:rPr>
              <a:t>RAID</a:t>
            </a:r>
            <a:r>
              <a:rPr lang="zh-TW" altLang="en-US" sz="2000" b="1" dirty="0" smtClean="0">
                <a:solidFill>
                  <a:srgbClr val="002060"/>
                </a:solidFill>
                <a:latin typeface="+mj-lt"/>
                <a:ea typeface="Microsoft JhengHei"/>
                <a:cs typeface="Microsoft JhengHei"/>
                <a:sym typeface="Microsoft JhengHei"/>
              </a:rPr>
              <a:t> </a:t>
            </a:r>
            <a:r>
              <a:rPr lang="en-US" altLang="zh-TW" sz="2000" b="1" dirty="0" smtClean="0">
                <a:solidFill>
                  <a:srgbClr val="002060"/>
                </a:solidFill>
                <a:latin typeface="+mj-lt"/>
                <a:ea typeface="Microsoft JhengHei"/>
                <a:cs typeface="Microsoft JhengHei"/>
                <a:sym typeface="Microsoft JhengHei"/>
              </a:rPr>
              <a:t/>
            </a:r>
            <a:br>
              <a:rPr lang="en-US" altLang="zh-TW" sz="2000" b="1" dirty="0" smtClean="0">
                <a:solidFill>
                  <a:srgbClr val="002060"/>
                </a:solidFill>
                <a:latin typeface="+mj-lt"/>
                <a:ea typeface="Microsoft JhengHei"/>
                <a:cs typeface="Microsoft JhengHei"/>
                <a:sym typeface="Microsoft JhengHei"/>
              </a:rPr>
            </a:br>
            <a:r>
              <a:rPr lang="en-US" altLang="zh-TW" sz="2000" b="1" dirty="0" smtClean="0">
                <a:solidFill>
                  <a:srgbClr val="002060"/>
                </a:solidFill>
                <a:latin typeface="+mj-lt"/>
                <a:ea typeface="Microsoft JhengHei"/>
                <a:cs typeface="Microsoft JhengHei"/>
                <a:sym typeface="Microsoft JhengHei"/>
              </a:rPr>
              <a:t>configuration?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0" y="357171"/>
            <a:ext cx="9144000" cy="660552"/>
          </a:xfrm>
          <a:prstGeom prst="rect">
            <a:avLst/>
          </a:prstGeom>
        </p:spPr>
        <p:txBody>
          <a:bodyPr wrap="square" lIns="91425" tIns="91425" rIns="91425" bIns="91425" anchor="t" anchorCtr="0">
            <a:noAutofit/>
          </a:bodyPr>
          <a:lstStyle/>
          <a:p>
            <a:pPr marL="0" lvl="0" indent="0" rtl="0">
              <a:spcBef>
                <a:spcPts val="0"/>
              </a:spcBef>
              <a:buNone/>
            </a:pPr>
            <a:r>
              <a:rPr lang="en-US" altLang="zh-TW" sz="3600" dirty="0" smtClean="0">
                <a:latin typeface="+mj-lt"/>
                <a:ea typeface="Microsoft JhengHei"/>
                <a:cs typeface="Microsoft JhengHei"/>
                <a:sym typeface="Microsoft JhengHei"/>
              </a:rPr>
              <a:t>Two modes available for your containers</a:t>
            </a:r>
            <a:endParaRPr lang="zh-TW" sz="3600" dirty="0">
              <a:latin typeface="+mj-lt"/>
              <a:ea typeface="Microsoft JhengHei"/>
              <a:cs typeface="Microsoft JhengHei"/>
              <a:sym typeface="Microsoft JhengHei"/>
            </a:endParaRPr>
          </a:p>
        </p:txBody>
      </p:sp>
      <p:sp>
        <p:nvSpPr>
          <p:cNvPr id="5" name="矩形 4"/>
          <p:cNvSpPr/>
          <p:nvPr/>
        </p:nvSpPr>
        <p:spPr>
          <a:xfrm>
            <a:off x="6084168" y="1851670"/>
            <a:ext cx="3168352" cy="2554545"/>
          </a:xfrm>
          <a:prstGeom prst="rect">
            <a:avLst/>
          </a:prstGeom>
        </p:spPr>
        <p:txBody>
          <a:bodyPr wrap="square">
            <a:spAutoFit/>
          </a:bodyPr>
          <a:lstStyle/>
          <a:p>
            <a:pPr marL="55563" indent="20638">
              <a:buClr>
                <a:srgbClr val="002060"/>
              </a:buClr>
              <a:buSzPct val="80000"/>
            </a:pPr>
            <a:r>
              <a:rPr lang="en-US" altLang="zh-TW" sz="2400" b="1" dirty="0" smtClean="0">
                <a:solidFill>
                  <a:srgbClr val="002060"/>
                </a:solidFill>
                <a:latin typeface="+mj-lt"/>
                <a:ea typeface="Microsoft JhengHei"/>
                <a:cs typeface="Microsoft JhengHei"/>
                <a:sym typeface="Microsoft JhengHei"/>
              </a:rPr>
              <a:t>Network modes available for containers:</a:t>
            </a:r>
            <a:r>
              <a:rPr lang="en-US" altLang="zh-TW" sz="2200" b="1" dirty="0" smtClean="0">
                <a:solidFill>
                  <a:srgbClr val="002060"/>
                </a:solidFill>
                <a:latin typeface="+mj-lt"/>
                <a:ea typeface="Microsoft JhengHei"/>
                <a:cs typeface="Microsoft JhengHei"/>
                <a:sym typeface="Microsoft JhengHei"/>
              </a:rPr>
              <a:t/>
            </a:r>
            <a:br>
              <a:rPr lang="en-US" altLang="zh-TW" sz="2200" b="1" dirty="0" smtClean="0">
                <a:solidFill>
                  <a:srgbClr val="002060"/>
                </a:solidFill>
                <a:latin typeface="+mj-lt"/>
                <a:ea typeface="Microsoft JhengHei"/>
                <a:cs typeface="Microsoft JhengHei"/>
                <a:sym typeface="Microsoft JhengHei"/>
              </a:rPr>
            </a:br>
            <a:endParaRPr lang="en-US" altLang="zh-TW" sz="2200" b="1" dirty="0" smtClean="0">
              <a:solidFill>
                <a:srgbClr val="002060"/>
              </a:solidFill>
              <a:latin typeface="+mj-lt"/>
              <a:ea typeface="Microsoft JhengHei"/>
              <a:cs typeface="Microsoft JhengHei"/>
              <a:sym typeface="Microsoft JhengHei"/>
            </a:endParaRPr>
          </a:p>
          <a:p>
            <a:pPr marL="457200" lvl="3" indent="-381000">
              <a:buClr>
                <a:srgbClr val="002060"/>
              </a:buClr>
              <a:buSzPct val="80000"/>
              <a:buFont typeface="Wingdings" pitchFamily="2" charset="2"/>
              <a:buChar char="u"/>
            </a:pPr>
            <a:r>
              <a:rPr lang="zh-TW" altLang="zh-TW" sz="2200" b="1" dirty="0" smtClean="0">
                <a:solidFill>
                  <a:srgbClr val="002060"/>
                </a:solidFill>
                <a:latin typeface="+mj-lt"/>
                <a:ea typeface="Microsoft JhengHei"/>
                <a:cs typeface="Microsoft JhengHei"/>
                <a:sym typeface="Microsoft JhengHei"/>
              </a:rPr>
              <a:t>NAT</a:t>
            </a:r>
            <a:r>
              <a:rPr lang="zh-TW" altLang="en-US" sz="2200" b="1" dirty="0" smtClean="0">
                <a:solidFill>
                  <a:srgbClr val="002060"/>
                </a:solidFill>
                <a:latin typeface="+mj-lt"/>
                <a:ea typeface="Microsoft JhengHei"/>
                <a:cs typeface="Microsoft JhengHei"/>
                <a:sym typeface="Microsoft JhengHei"/>
              </a:rPr>
              <a:t> </a:t>
            </a:r>
            <a:r>
              <a:rPr lang="en-US" altLang="zh-TW" sz="2200" b="1" dirty="0" smtClean="0">
                <a:solidFill>
                  <a:srgbClr val="002060"/>
                </a:solidFill>
                <a:latin typeface="+mj-lt"/>
                <a:ea typeface="Microsoft JhengHei"/>
                <a:cs typeface="Microsoft JhengHei"/>
                <a:sym typeface="Microsoft JhengHei"/>
              </a:rPr>
              <a:t>mode</a:t>
            </a:r>
            <a:r>
              <a:rPr lang="zh-TW" altLang="en-US" sz="2200" b="1" dirty="0" smtClean="0">
                <a:solidFill>
                  <a:srgbClr val="002060"/>
                </a:solidFill>
                <a:latin typeface="+mj-lt"/>
                <a:ea typeface="Microsoft JhengHei"/>
                <a:cs typeface="Microsoft JhengHei"/>
                <a:sym typeface="Microsoft JhengHei"/>
              </a:rPr>
              <a:t> </a:t>
            </a:r>
            <a:r>
              <a:rPr lang="en-US" altLang="zh-TW" sz="2200" b="1" dirty="0" smtClean="0">
                <a:solidFill>
                  <a:srgbClr val="002060"/>
                </a:solidFill>
                <a:latin typeface="+mj-lt"/>
                <a:ea typeface="Microsoft JhengHei"/>
                <a:cs typeface="Microsoft JhengHei"/>
                <a:sym typeface="Microsoft JhengHei"/>
              </a:rPr>
              <a:t>(default)</a:t>
            </a:r>
            <a:br>
              <a:rPr lang="en-US" altLang="zh-TW" sz="2200" b="1" dirty="0" smtClean="0">
                <a:solidFill>
                  <a:srgbClr val="002060"/>
                </a:solidFill>
                <a:latin typeface="+mj-lt"/>
                <a:ea typeface="Microsoft JhengHei"/>
                <a:cs typeface="Microsoft JhengHei"/>
                <a:sym typeface="Microsoft JhengHei"/>
              </a:rPr>
            </a:br>
            <a:endParaRPr lang="zh-TW" altLang="zh-TW" sz="2200" b="1" dirty="0" smtClean="0">
              <a:solidFill>
                <a:srgbClr val="002060"/>
              </a:solidFill>
              <a:latin typeface="+mj-lt"/>
              <a:ea typeface="Microsoft JhengHei"/>
              <a:cs typeface="Microsoft JhengHei"/>
              <a:sym typeface="Microsoft JhengHei"/>
            </a:endParaRPr>
          </a:p>
          <a:p>
            <a:pPr marL="457200" lvl="1" indent="-381000">
              <a:buClr>
                <a:srgbClr val="002060"/>
              </a:buClr>
              <a:buSzPct val="80000"/>
              <a:buFont typeface="Wingdings" pitchFamily="2" charset="2"/>
              <a:buChar char="u"/>
            </a:pPr>
            <a:r>
              <a:rPr lang="en-US" altLang="zh-TW" sz="2200" b="1" dirty="0" smtClean="0">
                <a:solidFill>
                  <a:srgbClr val="002060"/>
                </a:solidFill>
                <a:latin typeface="+mj-lt"/>
                <a:ea typeface="Microsoft JhengHei"/>
                <a:cs typeface="Microsoft JhengHei"/>
                <a:sym typeface="Microsoft JhengHei"/>
              </a:rPr>
              <a:t>B</a:t>
            </a:r>
            <a:r>
              <a:rPr lang="zh-TW" altLang="zh-TW" sz="2200" b="1" dirty="0" smtClean="0">
                <a:solidFill>
                  <a:srgbClr val="002060"/>
                </a:solidFill>
                <a:latin typeface="+mj-lt"/>
                <a:ea typeface="Microsoft JhengHei"/>
                <a:cs typeface="Microsoft JhengHei"/>
                <a:sym typeface="Microsoft JhengHei"/>
              </a:rPr>
              <a:t>ridge</a:t>
            </a:r>
            <a:r>
              <a:rPr lang="zh-TW" altLang="en-US" sz="2200" b="1" dirty="0" smtClean="0">
                <a:solidFill>
                  <a:srgbClr val="002060"/>
                </a:solidFill>
                <a:latin typeface="+mj-lt"/>
                <a:ea typeface="Microsoft JhengHei"/>
                <a:cs typeface="Microsoft JhengHei"/>
                <a:sym typeface="Microsoft JhengHei"/>
              </a:rPr>
              <a:t> </a:t>
            </a:r>
            <a:r>
              <a:rPr lang="en-US" altLang="zh-TW" sz="2200" b="1" dirty="0" smtClean="0">
                <a:solidFill>
                  <a:srgbClr val="002060"/>
                </a:solidFill>
                <a:latin typeface="+mj-lt"/>
                <a:ea typeface="Microsoft JhengHei"/>
                <a:cs typeface="Microsoft JhengHei"/>
                <a:sym typeface="Microsoft JhengHei"/>
              </a:rPr>
              <a:t>mode</a:t>
            </a:r>
            <a:endParaRPr lang="zh-TW" altLang="zh-TW" sz="2200" b="1" dirty="0" smtClean="0">
              <a:solidFill>
                <a:srgbClr val="002060"/>
              </a:solidFill>
              <a:latin typeface="+mj-lt"/>
              <a:ea typeface="Microsoft JhengHei"/>
              <a:cs typeface="Microsoft JhengHei"/>
              <a:sym typeface="Microsoft JhengHei"/>
            </a:endParaRPr>
          </a:p>
        </p:txBody>
      </p:sp>
      <p:pic>
        <p:nvPicPr>
          <p:cNvPr id="6" name="Picture 1" descr="C:\Users\Sam Lin\Desktop\Network PPT img\NVS\2018-01-04_174807.png"/>
          <p:cNvPicPr>
            <a:picLocks noChangeAspect="1" noChangeArrowheads="1"/>
          </p:cNvPicPr>
          <p:nvPr/>
        </p:nvPicPr>
        <p:blipFill>
          <a:blip r:embed="rId3"/>
          <a:srcRect/>
          <a:stretch>
            <a:fillRect/>
          </a:stretch>
        </p:blipFill>
        <p:spPr bwMode="auto">
          <a:xfrm>
            <a:off x="35496" y="1851670"/>
            <a:ext cx="6084167" cy="2808769"/>
          </a:xfrm>
          <a:prstGeom prst="rect">
            <a:avLst/>
          </a:prstGeom>
          <a:noFill/>
        </p:spPr>
      </p:pic>
      <p:sp>
        <p:nvSpPr>
          <p:cNvPr id="7" name="矩形 6"/>
          <p:cNvSpPr/>
          <p:nvPr/>
        </p:nvSpPr>
        <p:spPr>
          <a:xfrm>
            <a:off x="2771800" y="3363838"/>
            <a:ext cx="2292125" cy="1080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10" name="Picture 1" descr="C:\Users\Sam Lin\Desktop\Network PPT img\NVS\2018-01-04_173944.png"/>
          <p:cNvPicPr>
            <a:picLocks noChangeAspect="1" noChangeArrowheads="1"/>
          </p:cNvPicPr>
          <p:nvPr/>
        </p:nvPicPr>
        <p:blipFill>
          <a:blip r:embed="rId3"/>
          <a:srcRect/>
          <a:stretch>
            <a:fillRect/>
          </a:stretch>
        </p:blipFill>
        <p:spPr bwMode="auto">
          <a:xfrm>
            <a:off x="1259631" y="1275606"/>
            <a:ext cx="6307333" cy="3672408"/>
          </a:xfrm>
          <a:prstGeom prst="rect">
            <a:avLst/>
          </a:prstGeom>
          <a:noFill/>
        </p:spPr>
      </p:pic>
      <p:sp>
        <p:nvSpPr>
          <p:cNvPr id="15" name="矩形 14"/>
          <p:cNvSpPr/>
          <p:nvPr/>
        </p:nvSpPr>
        <p:spPr>
          <a:xfrm>
            <a:off x="1187624" y="4108180"/>
            <a:ext cx="115212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977506" y="4083918"/>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771800" y="3468045"/>
            <a:ext cx="936104"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2561682" y="3443783"/>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3</a:t>
            </a:r>
            <a:endParaRPr lang="zh-TW" altLang="en-US" sz="2400" b="1" dirty="0"/>
          </a:p>
        </p:txBody>
      </p:sp>
      <p:sp>
        <p:nvSpPr>
          <p:cNvPr id="19" name="矩形 18"/>
          <p:cNvSpPr/>
          <p:nvPr/>
        </p:nvSpPr>
        <p:spPr>
          <a:xfrm>
            <a:off x="6372200" y="1608487"/>
            <a:ext cx="72008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6162082" y="1584225"/>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12" name="Shape 354"/>
          <p:cNvSpPr txBox="1">
            <a:spLocks noGrp="1"/>
          </p:cNvSpPr>
          <p:nvPr>
            <p:ph type="title"/>
          </p:nvPr>
        </p:nvSpPr>
        <p:spPr>
          <a:xfrm>
            <a:off x="0" y="51470"/>
            <a:ext cx="9144000"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ea typeface="Microsoft JhengHei"/>
                <a:cs typeface="Microsoft JhengHei"/>
                <a:sym typeface="Microsoft JhengHei"/>
              </a:rPr>
              <a:t>Set</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c</a:t>
            </a:r>
            <a:r>
              <a:rPr lang="zh-TW" sz="3600" dirty="0" smtClean="0">
                <a:latin typeface="+mj-lt"/>
                <a:ea typeface="Microsoft JhengHei"/>
                <a:cs typeface="Microsoft JhengHei"/>
                <a:sym typeface="Microsoft JhengHei"/>
              </a:rPr>
              <a:t>ontainer</a:t>
            </a:r>
            <a:r>
              <a:rPr lang="en-US" altLang="zh-TW" sz="3600" dirty="0" smtClean="0">
                <a:latin typeface="+mj-lt"/>
                <a:ea typeface="Microsoft JhengHei"/>
                <a:cs typeface="Microsoft JhengHei"/>
                <a:sym typeface="Microsoft JhengHei"/>
              </a:rPr>
              <a:t>s</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to connect in </a:t>
            </a:r>
            <a:br>
              <a:rPr lang="en-US" altLang="zh-TW" sz="3600" dirty="0" smtClean="0">
                <a:latin typeface="+mj-lt"/>
                <a:ea typeface="Microsoft JhengHei"/>
                <a:cs typeface="Microsoft JhengHei"/>
                <a:sym typeface="Microsoft JhengHei"/>
              </a:rPr>
            </a:br>
            <a:r>
              <a:rPr lang="en-US" altLang="zh-TW" sz="3600" dirty="0" smtClean="0">
                <a:latin typeface="+mj-lt"/>
                <a:ea typeface="Microsoft JhengHei"/>
                <a:cs typeface="Microsoft JhengHei"/>
                <a:sym typeface="Microsoft JhengHei"/>
              </a:rPr>
              <a:t>bridge mode</a:t>
            </a:r>
            <a:endParaRPr lang="zh-TW" sz="3600" dirty="0">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14" name="Picture 1" descr="C:\Users\Sam Lin\Desktop\Network PPT img\NVS\2018-01-04_174050.png"/>
          <p:cNvPicPr>
            <a:picLocks noChangeAspect="1" noChangeArrowheads="1"/>
          </p:cNvPicPr>
          <p:nvPr/>
        </p:nvPicPr>
        <p:blipFill>
          <a:blip r:embed="rId3"/>
          <a:srcRect/>
          <a:stretch>
            <a:fillRect/>
          </a:stretch>
        </p:blipFill>
        <p:spPr bwMode="auto">
          <a:xfrm>
            <a:off x="1187624" y="1275606"/>
            <a:ext cx="6191201" cy="3744415"/>
          </a:xfrm>
          <a:prstGeom prst="rect">
            <a:avLst/>
          </a:prstGeom>
          <a:noFill/>
        </p:spPr>
      </p:pic>
      <p:sp>
        <p:nvSpPr>
          <p:cNvPr id="15" name="矩形 14"/>
          <p:cNvSpPr/>
          <p:nvPr/>
        </p:nvSpPr>
        <p:spPr>
          <a:xfrm>
            <a:off x="1331640" y="2163964"/>
            <a:ext cx="79208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1121522" y="213970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1</a:t>
            </a:r>
            <a:endParaRPr lang="zh-TW" altLang="en-US" sz="2400" b="1" dirty="0"/>
          </a:p>
        </p:txBody>
      </p:sp>
      <p:sp>
        <p:nvSpPr>
          <p:cNvPr id="17" name="矩形 16"/>
          <p:cNvSpPr/>
          <p:nvPr/>
        </p:nvSpPr>
        <p:spPr>
          <a:xfrm>
            <a:off x="2123728" y="2524004"/>
            <a:ext cx="5112568" cy="10558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1913610" y="2499742"/>
            <a:ext cx="323528" cy="32352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smtClean="0"/>
              <a:t>2</a:t>
            </a:r>
            <a:endParaRPr lang="zh-TW" altLang="en-US" sz="2400" b="1" dirty="0"/>
          </a:p>
        </p:txBody>
      </p:sp>
      <p:sp>
        <p:nvSpPr>
          <p:cNvPr id="9" name="Shape 354"/>
          <p:cNvSpPr txBox="1">
            <a:spLocks noGrp="1"/>
          </p:cNvSpPr>
          <p:nvPr>
            <p:ph type="title"/>
          </p:nvPr>
        </p:nvSpPr>
        <p:spPr>
          <a:xfrm>
            <a:off x="0" y="51470"/>
            <a:ext cx="9144000"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ea typeface="Microsoft JhengHei"/>
                <a:cs typeface="Microsoft JhengHei"/>
                <a:sym typeface="Microsoft JhengHei"/>
              </a:rPr>
              <a:t>Set</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c</a:t>
            </a:r>
            <a:r>
              <a:rPr lang="zh-TW" sz="3600" dirty="0" smtClean="0">
                <a:latin typeface="+mj-lt"/>
                <a:ea typeface="Microsoft JhengHei"/>
                <a:cs typeface="Microsoft JhengHei"/>
                <a:sym typeface="Microsoft JhengHei"/>
              </a:rPr>
              <a:t>ontainer</a:t>
            </a:r>
            <a:r>
              <a:rPr lang="en-US" altLang="zh-TW" sz="3600" dirty="0" smtClean="0">
                <a:latin typeface="+mj-lt"/>
                <a:ea typeface="Microsoft JhengHei"/>
                <a:cs typeface="Microsoft JhengHei"/>
                <a:sym typeface="Microsoft JhengHei"/>
              </a:rPr>
              <a:t>s</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to connect in </a:t>
            </a:r>
            <a:br>
              <a:rPr lang="en-US" altLang="zh-TW" sz="3600" dirty="0" smtClean="0">
                <a:latin typeface="+mj-lt"/>
                <a:ea typeface="Microsoft JhengHei"/>
                <a:cs typeface="Microsoft JhengHei"/>
                <a:sym typeface="Microsoft JhengHei"/>
              </a:rPr>
            </a:br>
            <a:r>
              <a:rPr lang="en-US" altLang="zh-TW" sz="3600" dirty="0" smtClean="0">
                <a:latin typeface="+mj-lt"/>
                <a:ea typeface="Microsoft JhengHei"/>
                <a:cs typeface="Microsoft JhengHei"/>
                <a:sym typeface="Microsoft JhengHei"/>
              </a:rPr>
              <a:t>bridge mode</a:t>
            </a:r>
            <a:endParaRPr lang="zh-TW" sz="3600" dirty="0">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7" name="Picture 2" descr="C:\Users\user\Desktop\Network PPT img\2018-01-04_174159.png"/>
          <p:cNvPicPr>
            <a:picLocks noChangeAspect="1" noChangeArrowheads="1"/>
          </p:cNvPicPr>
          <p:nvPr/>
        </p:nvPicPr>
        <p:blipFill>
          <a:blip r:embed="rId3"/>
          <a:srcRect/>
          <a:stretch>
            <a:fillRect/>
          </a:stretch>
        </p:blipFill>
        <p:spPr bwMode="auto">
          <a:xfrm>
            <a:off x="611559" y="1347614"/>
            <a:ext cx="7724015" cy="3600400"/>
          </a:xfrm>
          <a:prstGeom prst="rect">
            <a:avLst/>
          </a:prstGeom>
          <a:noFill/>
        </p:spPr>
      </p:pic>
      <p:sp>
        <p:nvSpPr>
          <p:cNvPr id="8" name="矩形 7"/>
          <p:cNvSpPr/>
          <p:nvPr/>
        </p:nvSpPr>
        <p:spPr>
          <a:xfrm>
            <a:off x="3923928" y="3939902"/>
            <a:ext cx="1944216" cy="43204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Shape 354"/>
          <p:cNvSpPr txBox="1">
            <a:spLocks noGrp="1"/>
          </p:cNvSpPr>
          <p:nvPr>
            <p:ph type="title"/>
          </p:nvPr>
        </p:nvSpPr>
        <p:spPr>
          <a:xfrm>
            <a:off x="0" y="51470"/>
            <a:ext cx="9144000" cy="660552"/>
          </a:xfrm>
          <a:prstGeom prst="rect">
            <a:avLst/>
          </a:prstGeom>
        </p:spPr>
        <p:txBody>
          <a:bodyPr wrap="square" lIns="91425" tIns="91425" rIns="91425" bIns="91425" anchor="t" anchorCtr="0">
            <a:noAutofit/>
          </a:bodyPr>
          <a:lstStyle/>
          <a:p>
            <a:pPr lvl="0">
              <a:lnSpc>
                <a:spcPts val="4000"/>
              </a:lnSpc>
            </a:pPr>
            <a:r>
              <a:rPr lang="en-US" altLang="zh-TW" sz="3600" dirty="0" smtClean="0">
                <a:latin typeface="+mj-lt"/>
                <a:ea typeface="Microsoft JhengHei"/>
                <a:cs typeface="Microsoft JhengHei"/>
                <a:sym typeface="Microsoft JhengHei"/>
              </a:rPr>
              <a:t>Set</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c</a:t>
            </a:r>
            <a:r>
              <a:rPr lang="zh-TW" sz="3600" dirty="0" smtClean="0">
                <a:latin typeface="+mj-lt"/>
                <a:ea typeface="Microsoft JhengHei"/>
                <a:cs typeface="Microsoft JhengHei"/>
                <a:sym typeface="Microsoft JhengHei"/>
              </a:rPr>
              <a:t>ontainer</a:t>
            </a:r>
            <a:r>
              <a:rPr lang="en-US" altLang="zh-TW" sz="3600" dirty="0" smtClean="0">
                <a:latin typeface="+mj-lt"/>
                <a:ea typeface="Microsoft JhengHei"/>
                <a:cs typeface="Microsoft JhengHei"/>
                <a:sym typeface="Microsoft JhengHei"/>
              </a:rPr>
              <a:t>s</a:t>
            </a:r>
            <a:r>
              <a:rPr lang="zh-TW" altLang="en-US" sz="3600" dirty="0" smtClean="0">
                <a:latin typeface="+mj-lt"/>
                <a:ea typeface="Microsoft JhengHei"/>
                <a:cs typeface="Microsoft JhengHei"/>
                <a:sym typeface="Microsoft JhengHei"/>
              </a:rPr>
              <a:t> </a:t>
            </a:r>
            <a:r>
              <a:rPr lang="en-US" altLang="zh-TW" sz="3600" dirty="0" smtClean="0">
                <a:latin typeface="+mj-lt"/>
                <a:ea typeface="Microsoft JhengHei"/>
                <a:cs typeface="Microsoft JhengHei"/>
                <a:sym typeface="Microsoft JhengHei"/>
              </a:rPr>
              <a:t>to connect in </a:t>
            </a:r>
            <a:br>
              <a:rPr lang="en-US" altLang="zh-TW" sz="3600" dirty="0" smtClean="0">
                <a:latin typeface="+mj-lt"/>
                <a:ea typeface="Microsoft JhengHei"/>
                <a:cs typeface="Microsoft JhengHei"/>
                <a:sym typeface="Microsoft JhengHei"/>
              </a:rPr>
            </a:br>
            <a:r>
              <a:rPr lang="en-US" altLang="zh-TW" sz="3600" dirty="0" smtClean="0">
                <a:latin typeface="+mj-lt"/>
                <a:ea typeface="Microsoft JhengHei"/>
                <a:cs typeface="Microsoft JhengHei"/>
                <a:sym typeface="Microsoft JhengHei"/>
              </a:rPr>
              <a:t>bridge mode</a:t>
            </a:r>
            <a:endParaRPr lang="zh-TW" sz="3600" dirty="0">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6"/>
          <p:cNvSpPr txBox="1">
            <a:spLocks noGrp="1"/>
          </p:cNvSpPr>
          <p:nvPr>
            <p:ph type="ctrTitle"/>
          </p:nvPr>
        </p:nvSpPr>
        <p:spPr>
          <a:xfrm>
            <a:off x="0" y="1931088"/>
            <a:ext cx="9144000" cy="928694"/>
          </a:xfrm>
          <a:prstGeom prst="rect">
            <a:avLst/>
          </a:prstGeom>
          <a:noFill/>
          <a:ln>
            <a:noFill/>
          </a:ln>
        </p:spPr>
        <p:txBody>
          <a:bodyPr wrap="square" lIns="91425" tIns="91425" rIns="91425" bIns="91425" anchor="ctr" anchorCtr="0">
            <a:noAutofit/>
          </a:bodyPr>
          <a:lstStyle/>
          <a:p>
            <a:pPr lvl="0" indent="-279400">
              <a:buSzPts val="4400"/>
            </a:pPr>
            <a:r>
              <a:rPr lang="en-US" altLang="zh-TW" sz="4400" dirty="0" smtClean="0">
                <a:latin typeface="+mj-lt"/>
              </a:rPr>
              <a:t>Demo </a:t>
            </a:r>
            <a:br>
              <a:rPr lang="en-US" altLang="zh-TW" sz="4400" dirty="0" smtClean="0">
                <a:latin typeface="+mj-lt"/>
              </a:rPr>
            </a:br>
            <a:r>
              <a:rPr lang="en-US" altLang="zh-TW" sz="4000" dirty="0" smtClean="0">
                <a:latin typeface="+mj-lt"/>
              </a:rPr>
              <a:t>Network functionality </a:t>
            </a:r>
            <a:br>
              <a:rPr lang="en-US" altLang="zh-TW" sz="4000" dirty="0" smtClean="0">
                <a:latin typeface="+mj-lt"/>
              </a:rPr>
            </a:br>
            <a:r>
              <a:rPr lang="en-US" altLang="zh-TW" sz="4000" dirty="0" smtClean="0">
                <a:latin typeface="+mj-lt"/>
              </a:rPr>
              <a:t>for virtual machines</a:t>
            </a:r>
            <a:endParaRPr lang="zh-TW" sz="4000" dirty="0">
              <a:latin typeface="+mj-lt"/>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p:nvPr/>
        </p:nvSpPr>
        <p:spPr>
          <a:xfrm>
            <a:off x="0" y="2285998"/>
            <a:ext cx="9144000" cy="1000132"/>
          </a:xfrm>
          <a:prstGeom prst="rect">
            <a:avLst/>
          </a:prstGeom>
          <a:noFill/>
          <a:ln>
            <a:noFill/>
          </a:ln>
        </p:spPr>
        <p:txBody>
          <a:bodyPr wrap="square" lIns="91425" tIns="45700" rIns="91425" bIns="45700" anchor="t" anchorCtr="0">
            <a:noAutofit/>
          </a:bodyPr>
          <a:lstStyle/>
          <a:p>
            <a:pPr marL="0" marR="0" lvl="0" indent="-254000" algn="ctr" rtl="0">
              <a:lnSpc>
                <a:spcPct val="100000"/>
              </a:lnSpc>
              <a:spcBef>
                <a:spcPts val="0"/>
              </a:spcBef>
              <a:spcAft>
                <a:spcPts val="0"/>
              </a:spcAft>
              <a:buClr>
                <a:srgbClr val="002060"/>
              </a:buClr>
              <a:buSzPts val="4000"/>
              <a:buFont typeface="Arial"/>
              <a:buNone/>
            </a:pPr>
            <a:r>
              <a:rPr lang="zh-TW" sz="4000" b="1" i="0" u="none" strike="noStrike" cap="none" dirty="0">
                <a:solidFill>
                  <a:schemeClr val="bg1"/>
                </a:solidFill>
                <a:latin typeface="Arial"/>
                <a:ea typeface="Arial"/>
                <a:cs typeface="Arial"/>
                <a:sym typeface="Arial"/>
              </a:rPr>
              <a:t>Thank </a:t>
            </a:r>
            <a:r>
              <a:rPr lang="zh-TW" sz="4000" b="1" i="0" u="none" strike="noStrike" cap="none" dirty="0" smtClean="0">
                <a:solidFill>
                  <a:schemeClr val="bg1"/>
                </a:solidFill>
                <a:latin typeface="Arial"/>
                <a:ea typeface="Arial"/>
                <a:cs typeface="Arial"/>
                <a:sym typeface="Arial"/>
              </a:rPr>
              <a:t>you</a:t>
            </a:r>
            <a:endParaRPr lang="zh-TW" sz="4000" b="1" i="0" u="none" strike="noStrike" cap="none" dirty="0">
              <a:solidFill>
                <a:schemeClr val="bg1"/>
              </a:solidFill>
              <a:latin typeface="Arial"/>
              <a:ea typeface="Arial"/>
              <a:cs typeface="Arial"/>
              <a:sym typeface="Aria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346"/>
        <p:cNvGrpSpPr/>
        <p:nvPr/>
      </p:nvGrpSpPr>
      <p:grpSpPr>
        <a:xfrm>
          <a:off x="0" y="0"/>
          <a:ext cx="0" cy="0"/>
          <a:chOff x="0" y="0"/>
          <a:chExt cx="0" cy="0"/>
        </a:xfrm>
      </p:grpSpPr>
      <p:sp>
        <p:nvSpPr>
          <p:cNvPr id="9" name="矩形 8"/>
          <p:cNvSpPr/>
          <p:nvPr/>
        </p:nvSpPr>
        <p:spPr>
          <a:xfrm>
            <a:off x="5845658" y="2139702"/>
            <a:ext cx="742565" cy="2160240"/>
          </a:xfrm>
          <a:prstGeom prst="rect">
            <a:avLst/>
          </a:prstGeom>
          <a:solidFill>
            <a:srgbClr val="9DC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444208" y="2139702"/>
            <a:ext cx="2699792" cy="2160240"/>
          </a:xfrm>
          <a:prstGeom prst="rect">
            <a:avLst/>
          </a:prstGeom>
          <a:solidFill>
            <a:srgbClr val="8B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344498" y="2139702"/>
            <a:ext cx="523646" cy="2160240"/>
          </a:xfrm>
          <a:prstGeom prst="rect">
            <a:avLst/>
          </a:prstGeom>
          <a:solidFill>
            <a:srgbClr val="BE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4932040" y="2139702"/>
            <a:ext cx="504056" cy="2160240"/>
          </a:xfrm>
          <a:prstGeom prst="rect">
            <a:avLst/>
          </a:prstGeom>
          <a:solidFill>
            <a:srgbClr val="CAE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7" name="Shape 347"/>
          <p:cNvSpPr txBox="1">
            <a:spLocks noGrp="1"/>
          </p:cNvSpPr>
          <p:nvPr>
            <p:ph type="title"/>
          </p:nvPr>
        </p:nvSpPr>
        <p:spPr>
          <a:xfrm>
            <a:off x="214195" y="309621"/>
            <a:ext cx="8787000" cy="660600"/>
          </a:xfrm>
          <a:prstGeom prst="rect">
            <a:avLst/>
          </a:prstGeom>
          <a:noFill/>
          <a:ln>
            <a:noFill/>
          </a:ln>
        </p:spPr>
        <p:txBody>
          <a:bodyPr wrap="square" lIns="91425" tIns="91425" rIns="91425" bIns="91425" anchor="t" anchorCtr="0">
            <a:noAutofit/>
          </a:bodyPr>
          <a:lstStyle/>
          <a:p>
            <a:pPr marL="0" marR="0" lvl="0" indent="-177800" algn="ctr" rtl="0">
              <a:lnSpc>
                <a:spcPct val="100000"/>
              </a:lnSpc>
              <a:spcBef>
                <a:spcPts val="0"/>
              </a:spcBef>
              <a:spcAft>
                <a:spcPts val="0"/>
              </a:spcAft>
              <a:buClr>
                <a:schemeClr val="dk1"/>
              </a:buClr>
              <a:buSzPts val="2800"/>
              <a:buFont typeface="Arial"/>
              <a:buNone/>
            </a:pPr>
            <a:r>
              <a:rPr lang="zh-TW" altLang="en-US" sz="3600" dirty="0" smtClean="0">
                <a:latin typeface="Microsoft JhengHei"/>
                <a:ea typeface="Microsoft JhengHei"/>
                <a:cs typeface="Microsoft JhengHei"/>
                <a:sym typeface="Microsoft JhengHei"/>
              </a:rPr>
              <a:t>利用 </a:t>
            </a:r>
            <a:r>
              <a:rPr lang="zh-TW" sz="3600" dirty="0" smtClean="0">
                <a:latin typeface="Microsoft JhengHei"/>
                <a:ea typeface="Microsoft JhengHei"/>
                <a:cs typeface="Microsoft JhengHei"/>
                <a:sym typeface="Microsoft JhengHei"/>
              </a:rPr>
              <a:t>STP</a:t>
            </a:r>
            <a:r>
              <a:rPr lang="zh-TW" altLang="en-US" sz="3600" dirty="0" smtClean="0">
                <a:latin typeface="Microsoft JhengHei"/>
                <a:ea typeface="Microsoft JhengHei"/>
                <a:cs typeface="Microsoft JhengHei"/>
                <a:sym typeface="Microsoft JhengHei"/>
              </a:rPr>
              <a:t> </a:t>
            </a:r>
            <a:r>
              <a:rPr lang="zh-TW" sz="3600" dirty="0" smtClean="0">
                <a:latin typeface="Microsoft JhengHei"/>
                <a:ea typeface="Microsoft JhengHei"/>
                <a:cs typeface="Microsoft JhengHei"/>
                <a:sym typeface="Microsoft JhengHei"/>
              </a:rPr>
              <a:t>防止</a:t>
            </a:r>
            <a:r>
              <a:rPr lang="zh-TW" altLang="en-US" sz="3600" dirty="0" smtClean="0">
                <a:latin typeface="Microsoft JhengHei"/>
                <a:ea typeface="Microsoft JhengHei"/>
                <a:cs typeface="Microsoft JhengHei"/>
                <a:sym typeface="Microsoft JhengHei"/>
              </a:rPr>
              <a:t>虛擬交換器產生</a:t>
            </a:r>
            <a:r>
              <a:rPr lang="zh-TW" sz="3600" dirty="0" smtClean="0">
                <a:latin typeface="Microsoft JhengHei"/>
                <a:ea typeface="Microsoft JhengHei"/>
                <a:cs typeface="Microsoft JhengHei"/>
                <a:sym typeface="Microsoft JhengHei"/>
              </a:rPr>
              <a:t>迴</a:t>
            </a:r>
            <a:r>
              <a:rPr lang="zh-TW" sz="3600" dirty="0">
                <a:latin typeface="Microsoft JhengHei"/>
                <a:ea typeface="Microsoft JhengHei"/>
                <a:cs typeface="Microsoft JhengHei"/>
                <a:sym typeface="Microsoft JhengHei"/>
              </a:rPr>
              <a:t>圈異常</a:t>
            </a:r>
            <a:r>
              <a:rPr lang="zh-TW" sz="3600" i="0" u="none" strike="noStrike" cap="none" dirty="0">
                <a:solidFill>
                  <a:schemeClr val="lt1"/>
                </a:solidFill>
                <a:latin typeface="Microsoft JhengHei"/>
                <a:ea typeface="Microsoft JhengHei"/>
                <a:cs typeface="Microsoft JhengHei"/>
                <a:sym typeface="Microsoft JhengHei"/>
              </a:rPr>
              <a:t> </a:t>
            </a:r>
          </a:p>
        </p:txBody>
      </p:sp>
      <p:sp>
        <p:nvSpPr>
          <p:cNvPr id="10" name="流程圖: 人工輸入 9"/>
          <p:cNvSpPr/>
          <p:nvPr/>
        </p:nvSpPr>
        <p:spPr>
          <a:xfrm rot="16200000" flipV="1">
            <a:off x="6646626" y="1262000"/>
            <a:ext cx="864096" cy="3915644"/>
          </a:xfrm>
          <a:prstGeom prst="flowChartManualInput">
            <a:avLst/>
          </a:prstGeom>
          <a:solidFill>
            <a:schemeClr val="bg1">
              <a:alpha val="85000"/>
            </a:schemeClr>
          </a:solidFill>
          <a:ln>
            <a:noFill/>
          </a:ln>
          <a:effectLst>
            <a:outerShdw blurRad="50800" dist="38100" dir="2700000" algn="tl" rotWithShape="0">
              <a:srgbClr val="00206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Shape 114"/>
          <p:cNvSpPr txBox="1"/>
          <p:nvPr/>
        </p:nvSpPr>
        <p:spPr>
          <a:xfrm>
            <a:off x="5220072" y="2859782"/>
            <a:ext cx="3456384" cy="792088"/>
          </a:xfrm>
          <a:prstGeom prst="rect">
            <a:avLst/>
          </a:prstGeom>
          <a:noFill/>
          <a:ln>
            <a:noFill/>
          </a:ln>
        </p:spPr>
        <p:txBody>
          <a:bodyPr wrap="square" lIns="91425" tIns="45700" rIns="91425" bIns="45700" anchor="t" anchorCtr="0">
            <a:noAutofit/>
          </a:bodyPr>
          <a:lstStyle/>
          <a:p>
            <a:pPr lvl="0" indent="-177800">
              <a:buClr>
                <a:schemeClr val="lt1"/>
              </a:buClr>
              <a:buSzPts val="2800"/>
            </a:pPr>
            <a:r>
              <a:rPr lang="zh-TW" altLang="en-US" sz="2200" b="1" dirty="0" smtClean="0">
                <a:solidFill>
                  <a:srgbClr val="002060"/>
                </a:solidFill>
                <a:latin typeface="Microsoft JhengHei"/>
                <a:ea typeface="Microsoft JhengHei"/>
                <a:cs typeface="Microsoft JhengHei"/>
                <a:sym typeface="Microsoft JhengHei"/>
              </a:rPr>
              <a:t>虛擬交換器可以開啟</a:t>
            </a:r>
            <a:r>
              <a:rPr lang="en-US" altLang="zh-TW" sz="2200" b="1" dirty="0" smtClean="0">
                <a:solidFill>
                  <a:srgbClr val="002060"/>
                </a:solidFill>
                <a:latin typeface="Microsoft JhengHei"/>
                <a:ea typeface="Microsoft JhengHei"/>
                <a:cs typeface="Microsoft JhengHei"/>
                <a:sym typeface="Microsoft JhengHei"/>
              </a:rPr>
              <a:t>STP</a:t>
            </a:r>
            <a:r>
              <a:rPr lang="zh-TW" altLang="en-US" sz="2200" b="1" dirty="0" smtClean="0">
                <a:solidFill>
                  <a:srgbClr val="002060"/>
                </a:solidFill>
                <a:latin typeface="Microsoft JhengHei"/>
                <a:ea typeface="Microsoft JhengHei"/>
                <a:cs typeface="Microsoft JhengHei"/>
                <a:sym typeface="Microsoft JhengHei"/>
              </a:rPr>
              <a:t>功能來避免網路迴圈</a:t>
            </a:r>
            <a:endParaRPr lang="en-US" altLang="zh-TW" sz="2200" b="1" dirty="0">
              <a:solidFill>
                <a:srgbClr val="002060"/>
              </a:solidFill>
              <a:latin typeface="Microsoft JhengHei"/>
              <a:ea typeface="Microsoft JhengHei"/>
              <a:cs typeface="Microsoft JhengHei"/>
              <a:sym typeface="Microsoft JhengHei"/>
            </a:endParaRPr>
          </a:p>
        </p:txBody>
      </p:sp>
      <p:pic>
        <p:nvPicPr>
          <p:cNvPr id="349" name="Shape 349" descr="step_10.gif"/>
          <p:cNvPicPr preferRelativeResize="0"/>
          <p:nvPr/>
        </p:nvPicPr>
        <p:blipFill>
          <a:blip r:embed="rId3">
            <a:alphaModFix/>
          </a:blip>
          <a:stretch>
            <a:fillRect/>
          </a:stretch>
        </p:blipFill>
        <p:spPr>
          <a:xfrm>
            <a:off x="-1" y="2139702"/>
            <a:ext cx="5122877" cy="2160240"/>
          </a:xfrm>
          <a:prstGeom prst="rect">
            <a:avLst/>
          </a:prstGeom>
          <a:noFill/>
          <a:ln>
            <a:noFill/>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prstGeom prst="rect">
            <a:avLst/>
          </a:prstGeom>
          <a:noFill/>
          <a:ln>
            <a:noFill/>
          </a:ln>
        </p:spPr>
        <p:txBody>
          <a:bodyPr wrap="square" lIns="91425" tIns="91425" rIns="91425" bIns="91425" anchor="t" anchorCtr="0">
            <a:noAutofit/>
          </a:bodyPr>
          <a:lstStyle/>
          <a:p>
            <a:pPr marL="0" marR="0" lvl="0" indent="-254000" algn="ctr" rtl="0">
              <a:lnSpc>
                <a:spcPct val="100000"/>
              </a:lnSpc>
              <a:spcBef>
                <a:spcPts val="0"/>
              </a:spcBef>
              <a:spcAft>
                <a:spcPts val="0"/>
              </a:spcAft>
              <a:buClr>
                <a:schemeClr val="dk1"/>
              </a:buClr>
              <a:buSzPts val="4000"/>
              <a:buFont typeface="Arial"/>
              <a:buNone/>
            </a:pPr>
            <a:r>
              <a:rPr lang="zh-TW"/>
              <a:t>各式網路介面的快速橋接溝通</a:t>
            </a:r>
          </a:p>
        </p:txBody>
      </p:sp>
      <p:pic>
        <p:nvPicPr>
          <p:cNvPr id="5" name="圖片 4" descr="supports-Thunderbolt-to-Ethernet-conversion-(T2E).png"/>
          <p:cNvPicPr>
            <a:picLocks noChangeAspect="1"/>
          </p:cNvPicPr>
          <p:nvPr/>
        </p:nvPicPr>
        <p:blipFill>
          <a:blip r:embed="rId3"/>
          <a:srcRect/>
          <a:stretch>
            <a:fillRect/>
          </a:stretch>
        </p:blipFill>
        <p:spPr bwMode="auto">
          <a:xfrm>
            <a:off x="533400" y="1781175"/>
            <a:ext cx="8413750" cy="3228975"/>
          </a:xfrm>
          <a:prstGeom prst="rect">
            <a:avLst/>
          </a:prstGeom>
          <a:noFill/>
          <a:ln w="9525">
            <a:noFill/>
            <a:miter lim="800000"/>
            <a:headEnd/>
            <a:tailEnd/>
          </a:ln>
        </p:spPr>
      </p:pic>
      <p:sp>
        <p:nvSpPr>
          <p:cNvPr id="6" name="Shape 386"/>
          <p:cNvSpPr txBox="1">
            <a:spLocks noChangeArrowheads="1"/>
          </p:cNvSpPr>
          <p:nvPr/>
        </p:nvSpPr>
        <p:spPr bwMode="auto">
          <a:xfrm>
            <a:off x="4034036" y="2614414"/>
            <a:ext cx="1752600" cy="533400"/>
          </a:xfrm>
          <a:prstGeom prst="rect">
            <a:avLst/>
          </a:prstGeom>
          <a:noFill/>
          <a:ln w="9525">
            <a:noFill/>
            <a:miter lim="800000"/>
            <a:headEnd/>
            <a:tailEnd/>
          </a:ln>
        </p:spPr>
        <p:txBody>
          <a:bodyPr lIns="91425" tIns="91425" rIns="91425" bIns="91425" anchor="ctr"/>
          <a:lstStyle/>
          <a:p>
            <a:pPr indent="-292100" algn="ctr">
              <a:buClr>
                <a:srgbClr val="000000"/>
              </a:buClr>
            </a:pPr>
            <a:r>
              <a:rPr lang="en-US" altLang="zh-TW" b="1" dirty="0">
                <a:latin typeface="+mj-lt"/>
                <a:ea typeface="微軟正黑體" pitchFamily="34" charset="-120"/>
                <a:sym typeface="微軟正黑體" pitchFamily="34" charset="-120"/>
              </a:rPr>
              <a:t>10 Gigabit  </a:t>
            </a:r>
          </a:p>
          <a:p>
            <a:pPr indent="-292100" algn="ctr">
              <a:buClr>
                <a:srgbClr val="000000"/>
              </a:buClr>
            </a:pPr>
            <a:r>
              <a:rPr lang="en-US" altLang="zh-TW" b="1" dirty="0">
                <a:latin typeface="+mj-lt"/>
                <a:ea typeface="微軟正黑體" pitchFamily="34" charset="-120"/>
                <a:sym typeface="微軟正黑體" pitchFamily="34" charset="-120"/>
              </a:rPr>
              <a:t>Ethernet</a:t>
            </a:r>
            <a:endParaRPr lang="en-US" altLang="zh-TW" b="1" dirty="0">
              <a:latin typeface="+mj-lt"/>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2" name="圓角化同側角落矩形 21"/>
          <p:cNvSpPr/>
          <p:nvPr/>
        </p:nvSpPr>
        <p:spPr>
          <a:xfrm rot="5400000">
            <a:off x="125760" y="1653902"/>
            <a:ext cx="3168352" cy="3419872"/>
          </a:xfrm>
          <a:prstGeom prst="round2SameRect">
            <a:avLst>
              <a:gd name="adj1" fmla="val 9108"/>
              <a:gd name="adj2" fmla="val 0"/>
            </a:avLst>
          </a:prstGeom>
          <a:solidFill>
            <a:srgbClr val="CAE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8" name="Shape 258"/>
          <p:cNvSpPr txBox="1">
            <a:spLocks noGrp="1"/>
          </p:cNvSpPr>
          <p:nvPr>
            <p:ph type="title"/>
          </p:nvPr>
        </p:nvSpPr>
        <p:spPr>
          <a:xfrm>
            <a:off x="178495" y="277921"/>
            <a:ext cx="8787000" cy="660600"/>
          </a:xfrm>
          <a:prstGeom prst="rect">
            <a:avLst/>
          </a:prstGeom>
          <a:noFill/>
          <a:ln>
            <a:noFill/>
          </a:ln>
        </p:spPr>
        <p:txBody>
          <a:bodyPr wrap="square" lIns="91425" tIns="91425" rIns="91425" bIns="91425" anchor="t" anchorCtr="0">
            <a:noAutofit/>
          </a:bodyPr>
          <a:lstStyle/>
          <a:p>
            <a:pPr lvl="0" indent="-254000">
              <a:buSzPts val="4000"/>
            </a:pPr>
            <a:r>
              <a:rPr lang="en-US" altLang="zh-TW" sz="3600" dirty="0" smtClean="0">
                <a:latin typeface="+mj-lt"/>
              </a:rPr>
              <a:t>As the old proverb says, time </a:t>
            </a:r>
            <a:r>
              <a:rPr lang="en-US" altLang="zh-TW" sz="3600" dirty="0">
                <a:latin typeface="+mj-lt"/>
              </a:rPr>
              <a:t>is </a:t>
            </a:r>
            <a:r>
              <a:rPr lang="en-US" altLang="zh-TW" sz="3600" dirty="0" smtClean="0">
                <a:latin typeface="+mj-lt"/>
              </a:rPr>
              <a:t>money</a:t>
            </a:r>
            <a:endParaRPr lang="zh-TW" sz="3600" dirty="0">
              <a:latin typeface="+mj-lt"/>
            </a:endParaRPr>
          </a:p>
        </p:txBody>
      </p:sp>
      <p:sp>
        <p:nvSpPr>
          <p:cNvPr id="260" name="Shape 260"/>
          <p:cNvSpPr txBox="1"/>
          <p:nvPr/>
        </p:nvSpPr>
        <p:spPr>
          <a:xfrm>
            <a:off x="35496" y="1779662"/>
            <a:ext cx="3096344" cy="3024336"/>
          </a:xfrm>
          <a:prstGeom prst="rect">
            <a:avLst/>
          </a:prstGeom>
          <a:noFill/>
          <a:ln>
            <a:noFill/>
          </a:ln>
        </p:spPr>
        <p:txBody>
          <a:bodyPr wrap="square" lIns="91425" tIns="45700" rIns="91425" bIns="45700" anchor="t" anchorCtr="0">
            <a:noAutofit/>
          </a:bodyPr>
          <a:lstStyle/>
          <a:p>
            <a:r>
              <a:rPr lang="en-US" altLang="zh-TW" sz="2000" b="1" dirty="0">
                <a:latin typeface="+mj-lt"/>
              </a:rPr>
              <a:t>If need to process 4TB of raw data:</a:t>
            </a:r>
            <a:endParaRPr lang="en-US" altLang="zh-TW" sz="2000" dirty="0">
              <a:latin typeface="+mj-lt"/>
            </a:endParaRPr>
          </a:p>
          <a:p>
            <a:pPr marL="342900" lvl="2" indent="-342900">
              <a:lnSpc>
                <a:spcPct val="115000"/>
              </a:lnSpc>
              <a:buClr>
                <a:schemeClr val="tx1">
                  <a:lumMod val="65000"/>
                  <a:lumOff val="35000"/>
                </a:schemeClr>
              </a:buClr>
              <a:buSzPts val="3200"/>
              <a:buFontTx/>
              <a:buChar char="￭"/>
            </a:pPr>
            <a:r>
              <a:rPr lang="zh-TW" sz="1800" b="1" dirty="0" smtClean="0">
                <a:solidFill>
                  <a:srgbClr val="0E7988"/>
                </a:solidFill>
                <a:latin typeface="+mj-lt"/>
                <a:ea typeface="微軟正黑體" pitchFamily="34" charset="-120"/>
              </a:rPr>
              <a:t>1 GbE </a:t>
            </a:r>
          </a:p>
          <a:p>
            <a:pPr marL="457200" lvl="2">
              <a:lnSpc>
                <a:spcPct val="115000"/>
              </a:lnSpc>
              <a:buClr>
                <a:schemeClr val="tx1">
                  <a:lumMod val="65000"/>
                  <a:lumOff val="35000"/>
                </a:schemeClr>
              </a:buClr>
              <a:buFontTx/>
              <a:buChar char="￭"/>
            </a:pPr>
            <a:r>
              <a:rPr lang="zh-TW" sz="1800" b="1" dirty="0" smtClean="0">
                <a:solidFill>
                  <a:srgbClr val="FF0000"/>
                </a:solidFill>
                <a:latin typeface="+mj-lt"/>
                <a:ea typeface="微軟正黑體" pitchFamily="34" charset="-120"/>
              </a:rPr>
              <a:t>11 hour</a:t>
            </a:r>
            <a:r>
              <a:rPr lang="en-US" altLang="zh-TW" sz="1800" b="1" dirty="0" smtClean="0">
                <a:solidFill>
                  <a:srgbClr val="FF0000"/>
                </a:solidFill>
                <a:latin typeface="+mj-lt"/>
                <a:ea typeface="微軟正黑體" pitchFamily="34" charset="-120"/>
              </a:rPr>
              <a:t>s</a:t>
            </a:r>
            <a:r>
              <a:rPr lang="zh-TW" sz="1800" b="1" dirty="0" smtClean="0">
                <a:solidFill>
                  <a:srgbClr val="0E7988"/>
                </a:solidFill>
                <a:latin typeface="+mj-lt"/>
                <a:ea typeface="微軟正黑體" pitchFamily="34" charset="-120"/>
              </a:rPr>
              <a:t> </a:t>
            </a:r>
            <a:r>
              <a:rPr lang="zh-TW" sz="1800" b="1" dirty="0">
                <a:solidFill>
                  <a:srgbClr val="0E7988"/>
                </a:solidFill>
                <a:latin typeface="+mj-lt"/>
                <a:ea typeface="微軟正黑體" pitchFamily="34" charset="-120"/>
              </a:rPr>
              <a:t/>
            </a:r>
            <a:br>
              <a:rPr lang="zh-TW" sz="1800" b="1" dirty="0">
                <a:solidFill>
                  <a:srgbClr val="0E7988"/>
                </a:solidFill>
                <a:latin typeface="+mj-lt"/>
                <a:ea typeface="微軟正黑體" pitchFamily="34" charset="-120"/>
              </a:rPr>
            </a:br>
            <a:r>
              <a:rPr lang="zh-TW" sz="900" b="1" dirty="0">
                <a:latin typeface="+mj-lt"/>
                <a:ea typeface="微軟正黑體" pitchFamily="34" charset="-120"/>
              </a:rPr>
              <a:t>(4TB ÷ 100MB/s ÷ 60sec ÷ 60min)</a:t>
            </a:r>
          </a:p>
          <a:p>
            <a:pPr marL="342900" lvl="2" indent="-342900">
              <a:lnSpc>
                <a:spcPct val="115000"/>
              </a:lnSpc>
              <a:buClr>
                <a:schemeClr val="tx1">
                  <a:lumMod val="65000"/>
                  <a:lumOff val="35000"/>
                </a:schemeClr>
              </a:buClr>
              <a:buSzPts val="3200"/>
              <a:buFontTx/>
              <a:buChar char="￭"/>
            </a:pPr>
            <a:r>
              <a:rPr lang="zh-TW" sz="1800" b="1" dirty="0">
                <a:solidFill>
                  <a:srgbClr val="0E7988"/>
                </a:solidFill>
                <a:latin typeface="+mj-lt"/>
                <a:ea typeface="微軟正黑體" pitchFamily="34" charset="-120"/>
              </a:rPr>
              <a:t>10 GbE / Thunderbolt 2</a:t>
            </a:r>
          </a:p>
          <a:p>
            <a:pPr marL="457200">
              <a:lnSpc>
                <a:spcPct val="115000"/>
              </a:lnSpc>
              <a:buClr>
                <a:schemeClr val="tx1">
                  <a:lumMod val="65000"/>
                  <a:lumOff val="35000"/>
                </a:schemeClr>
              </a:buClr>
              <a:buFontTx/>
              <a:buChar char="￭"/>
            </a:pPr>
            <a:r>
              <a:rPr lang="en-US" altLang="zh-TW" sz="1800" b="1" dirty="0" smtClean="0">
                <a:solidFill>
                  <a:srgbClr val="0000FF"/>
                </a:solidFill>
                <a:latin typeface="+mj-lt"/>
                <a:ea typeface="微軟正黑體" pitchFamily="34" charset="-120"/>
              </a:rPr>
              <a:t>1.2 hours</a:t>
            </a:r>
            <a:r>
              <a:rPr lang="en-US" altLang="zh-TW" sz="1800" b="1" dirty="0" smtClean="0">
                <a:solidFill>
                  <a:srgbClr val="0E7988"/>
                </a:solidFill>
                <a:latin typeface="+mj-lt"/>
                <a:ea typeface="微軟正黑體" pitchFamily="34" charset="-120"/>
              </a:rPr>
              <a:t/>
            </a:r>
            <a:br>
              <a:rPr lang="en-US" altLang="zh-TW" sz="1800" b="1" dirty="0" smtClean="0">
                <a:solidFill>
                  <a:srgbClr val="0E7988"/>
                </a:solidFill>
                <a:latin typeface="+mj-lt"/>
                <a:ea typeface="微軟正黑體" pitchFamily="34" charset="-120"/>
              </a:rPr>
            </a:br>
            <a:r>
              <a:rPr lang="zh-TW" sz="900" b="1" dirty="0" smtClean="0">
                <a:latin typeface="+mj-lt"/>
                <a:ea typeface="微軟正黑體" pitchFamily="34" charset="-120"/>
              </a:rPr>
              <a:t>(</a:t>
            </a:r>
            <a:r>
              <a:rPr lang="zh-TW" sz="900" b="1" dirty="0">
                <a:latin typeface="+mj-lt"/>
                <a:ea typeface="微軟正黑體" pitchFamily="34" charset="-120"/>
              </a:rPr>
              <a:t>4TB ÷ </a:t>
            </a:r>
            <a:r>
              <a:rPr lang="zh-TW" sz="900" b="1" dirty="0" smtClean="0">
                <a:latin typeface="+mj-lt"/>
                <a:ea typeface="微軟正黑體" pitchFamily="34" charset="-120"/>
              </a:rPr>
              <a:t>9</a:t>
            </a:r>
            <a:r>
              <a:rPr lang="en-US" altLang="zh-TW" sz="900" b="1" dirty="0" smtClean="0">
                <a:latin typeface="+mj-lt"/>
                <a:ea typeface="微軟正黑體" pitchFamily="34" charset="-120"/>
              </a:rPr>
              <a:t>5</a:t>
            </a:r>
            <a:r>
              <a:rPr lang="zh-TW" sz="900" b="1" dirty="0" smtClean="0">
                <a:latin typeface="+mj-lt"/>
                <a:ea typeface="微軟正黑體" pitchFamily="34" charset="-120"/>
              </a:rPr>
              <a:t>0</a:t>
            </a:r>
            <a:r>
              <a:rPr lang="zh-TW" sz="900" b="1" dirty="0">
                <a:latin typeface="+mj-lt"/>
                <a:ea typeface="微軟正黑體" pitchFamily="34" charset="-120"/>
              </a:rPr>
              <a:t>MB/s ÷ 60se</a:t>
            </a:r>
            <a:r>
              <a:rPr lang="zh-TW" sz="900" b="1" dirty="0" smtClean="0">
                <a:latin typeface="+mj-lt"/>
                <a:ea typeface="微軟正黑體" pitchFamily="34" charset="-120"/>
              </a:rPr>
              <a:t>c</a:t>
            </a:r>
            <a:r>
              <a:rPr lang="zh-TW" altLang="zh-TW" sz="900" b="1" dirty="0">
                <a:latin typeface="+mj-lt"/>
                <a:ea typeface="微軟正黑體" pitchFamily="34" charset="-120"/>
              </a:rPr>
              <a:t> ÷ 60min</a:t>
            </a:r>
            <a:r>
              <a:rPr lang="zh-TW" sz="900" b="1" dirty="0" smtClean="0">
                <a:latin typeface="+mj-lt"/>
                <a:ea typeface="微軟正黑體" pitchFamily="34" charset="-120"/>
              </a:rPr>
              <a:t>)</a:t>
            </a:r>
            <a:r>
              <a:rPr lang="zh-TW" b="1" dirty="0" smtClean="0">
                <a:latin typeface="+mj-lt"/>
                <a:ea typeface="微軟正黑體" pitchFamily="34" charset="-120"/>
              </a:rPr>
              <a:t> </a:t>
            </a:r>
            <a:endParaRPr lang="zh-TW" b="1" dirty="0">
              <a:latin typeface="+mj-lt"/>
              <a:ea typeface="微軟正黑體" pitchFamily="34" charset="-120"/>
            </a:endParaRPr>
          </a:p>
          <a:p>
            <a:pPr marL="342900" lvl="2" indent="-342900">
              <a:lnSpc>
                <a:spcPct val="115000"/>
              </a:lnSpc>
              <a:buClr>
                <a:schemeClr val="tx1">
                  <a:lumMod val="65000"/>
                  <a:lumOff val="35000"/>
                </a:schemeClr>
              </a:buClr>
              <a:buSzPts val="3200"/>
              <a:buFontTx/>
              <a:buChar char="￭"/>
            </a:pPr>
            <a:r>
              <a:rPr lang="zh-TW" sz="1800" b="1" dirty="0" smtClean="0">
                <a:solidFill>
                  <a:srgbClr val="0E7988"/>
                </a:solidFill>
                <a:latin typeface="+mj-lt"/>
                <a:ea typeface="微軟正黑體" pitchFamily="34" charset="-120"/>
              </a:rPr>
              <a:t>Thunderbolt 3</a:t>
            </a:r>
          </a:p>
          <a:p>
            <a:pPr marL="457200" lvl="2">
              <a:lnSpc>
                <a:spcPct val="115000"/>
              </a:lnSpc>
              <a:buClr>
                <a:schemeClr val="tx1">
                  <a:lumMod val="65000"/>
                  <a:lumOff val="35000"/>
                </a:schemeClr>
              </a:buClr>
              <a:buFontTx/>
              <a:buChar char="￭"/>
            </a:pPr>
            <a:r>
              <a:rPr lang="en-US" altLang="zh-TW" sz="1800" b="1" dirty="0" smtClean="0">
                <a:solidFill>
                  <a:srgbClr val="0000FF"/>
                </a:solidFill>
                <a:latin typeface="+mj-lt"/>
                <a:ea typeface="微軟正黑體" pitchFamily="34" charset="-120"/>
              </a:rPr>
              <a:t>0.7</a:t>
            </a:r>
            <a:r>
              <a:rPr lang="zh-TW" sz="1800" b="1" dirty="0" smtClean="0">
                <a:solidFill>
                  <a:srgbClr val="0000FF"/>
                </a:solidFill>
                <a:latin typeface="+mj-lt"/>
                <a:ea typeface="微軟正黑體" pitchFamily="34" charset="-120"/>
              </a:rPr>
              <a:t>5</a:t>
            </a:r>
            <a:r>
              <a:rPr lang="en-US" altLang="zh-TW" sz="1800" b="1" dirty="0" smtClean="0">
                <a:solidFill>
                  <a:srgbClr val="0000FF"/>
                </a:solidFill>
                <a:latin typeface="+mj-lt"/>
                <a:ea typeface="微軟正黑體" pitchFamily="34" charset="-120"/>
              </a:rPr>
              <a:t> hour</a:t>
            </a:r>
            <a:r>
              <a:rPr lang="zh-TW" sz="1800" b="1" dirty="0" smtClean="0">
                <a:solidFill>
                  <a:srgbClr val="0E7988"/>
                </a:solidFill>
                <a:latin typeface="+mj-lt"/>
                <a:ea typeface="微軟正黑體" pitchFamily="34" charset="-120"/>
              </a:rPr>
              <a:t> </a:t>
            </a:r>
            <a:r>
              <a:rPr lang="en-US" altLang="zh-TW" sz="1800" b="1" dirty="0" smtClean="0">
                <a:solidFill>
                  <a:srgbClr val="0E7988"/>
                </a:solidFill>
                <a:latin typeface="+mj-lt"/>
                <a:ea typeface="微軟正黑體" pitchFamily="34" charset="-120"/>
              </a:rPr>
              <a:t/>
            </a:r>
            <a:br>
              <a:rPr lang="en-US" altLang="zh-TW" sz="1800" b="1" dirty="0" smtClean="0">
                <a:solidFill>
                  <a:srgbClr val="0E7988"/>
                </a:solidFill>
                <a:latin typeface="+mj-lt"/>
                <a:ea typeface="微軟正黑體" pitchFamily="34" charset="-120"/>
              </a:rPr>
            </a:br>
            <a:r>
              <a:rPr lang="zh-TW" sz="900" b="1" dirty="0" smtClean="0">
                <a:latin typeface="+mj-lt"/>
                <a:ea typeface="微軟正黑體" pitchFamily="34" charset="-120"/>
              </a:rPr>
              <a:t>(</a:t>
            </a:r>
            <a:r>
              <a:rPr lang="zh-TW" sz="900" b="1" dirty="0">
                <a:latin typeface="+mj-lt"/>
                <a:ea typeface="微軟正黑體" pitchFamily="34" charset="-120"/>
              </a:rPr>
              <a:t>4TB ÷ 1400MB/s ÷ 60se</a:t>
            </a:r>
            <a:r>
              <a:rPr lang="zh-TW" sz="900" b="1" dirty="0" smtClean="0">
                <a:latin typeface="+mj-lt"/>
                <a:ea typeface="微軟正黑體" pitchFamily="34" charset="-120"/>
              </a:rPr>
              <a:t>c</a:t>
            </a:r>
            <a:r>
              <a:rPr lang="zh-TW" altLang="zh-TW" sz="900" b="1" dirty="0">
                <a:latin typeface="+mj-lt"/>
                <a:ea typeface="微軟正黑體" pitchFamily="34" charset="-120"/>
              </a:rPr>
              <a:t> ÷ 60min</a:t>
            </a:r>
            <a:r>
              <a:rPr lang="zh-TW" sz="900" b="1" dirty="0" smtClean="0">
                <a:latin typeface="+mj-lt"/>
                <a:ea typeface="微軟正黑體" pitchFamily="34" charset="-120"/>
              </a:rPr>
              <a:t>)</a:t>
            </a:r>
            <a:endParaRPr lang="zh-TW" sz="900" b="1" dirty="0">
              <a:latin typeface="+mj-lt"/>
              <a:ea typeface="微軟正黑體" pitchFamily="34" charset="-120"/>
            </a:endParaRPr>
          </a:p>
          <a:p>
            <a:pPr lvl="2">
              <a:lnSpc>
                <a:spcPct val="115000"/>
              </a:lnSpc>
              <a:buClr>
                <a:schemeClr val="tx1">
                  <a:lumMod val="65000"/>
                  <a:lumOff val="35000"/>
                </a:schemeClr>
              </a:buClr>
              <a:buFontTx/>
              <a:buChar char="￭"/>
            </a:pPr>
            <a:endParaRPr sz="2800" b="1" dirty="0">
              <a:solidFill>
                <a:srgbClr val="0E7988"/>
              </a:solidFill>
              <a:latin typeface="+mj-lt"/>
              <a:ea typeface="微軟正黑體" pitchFamily="34" charset="-120"/>
            </a:endParaRPr>
          </a:p>
        </p:txBody>
      </p:sp>
      <p:pic>
        <p:nvPicPr>
          <p:cNvPr id="13314" name="Picture 2" descr="C:\Users\user\Desktop\0110\62226344_xxl.jpg"/>
          <p:cNvPicPr>
            <a:picLocks noChangeAspect="1" noChangeArrowheads="1"/>
          </p:cNvPicPr>
          <p:nvPr/>
        </p:nvPicPr>
        <p:blipFill>
          <a:blip r:embed="rId3"/>
          <a:srcRect r="14926"/>
          <a:stretch>
            <a:fillRect/>
          </a:stretch>
        </p:blipFill>
        <p:spPr bwMode="auto">
          <a:xfrm>
            <a:off x="6156176" y="2509456"/>
            <a:ext cx="2987824" cy="2634043"/>
          </a:xfrm>
          <a:prstGeom prst="rect">
            <a:avLst/>
          </a:prstGeom>
          <a:noFill/>
        </p:spPr>
      </p:pic>
      <p:pic>
        <p:nvPicPr>
          <p:cNvPr id="13315" name="Picture 3" descr="C:\Users\user\Desktop\0110\25.png"/>
          <p:cNvPicPr>
            <a:picLocks noChangeAspect="1" noChangeArrowheads="1"/>
          </p:cNvPicPr>
          <p:nvPr/>
        </p:nvPicPr>
        <p:blipFill>
          <a:blip r:embed="rId4"/>
          <a:srcRect/>
          <a:stretch>
            <a:fillRect/>
          </a:stretch>
        </p:blipFill>
        <p:spPr bwMode="auto">
          <a:xfrm>
            <a:off x="3853300" y="1851670"/>
            <a:ext cx="2023456" cy="2250579"/>
          </a:xfrm>
          <a:prstGeom prst="rect">
            <a:avLst/>
          </a:prstGeom>
          <a:noFill/>
        </p:spPr>
      </p:pic>
      <p:sp>
        <p:nvSpPr>
          <p:cNvPr id="11" name="文字方塊 10"/>
          <p:cNvSpPr txBox="1"/>
          <p:nvPr/>
        </p:nvSpPr>
        <p:spPr>
          <a:xfrm>
            <a:off x="3576480" y="3556178"/>
            <a:ext cx="284052" cy="307777"/>
          </a:xfrm>
          <a:prstGeom prst="rect">
            <a:avLst/>
          </a:prstGeom>
          <a:noFill/>
        </p:spPr>
        <p:txBody>
          <a:bodyPr wrap="none" rtlCol="0">
            <a:spAutoFit/>
          </a:bodyPr>
          <a:lstStyle/>
          <a:p>
            <a:r>
              <a:rPr lang="en-US" altLang="zh-TW" dirty="0" smtClean="0"/>
              <a:t>2</a:t>
            </a:r>
            <a:endParaRPr lang="zh-TW" altLang="en-US" dirty="0"/>
          </a:p>
        </p:txBody>
      </p:sp>
      <p:sp>
        <p:nvSpPr>
          <p:cNvPr id="12" name="文字方塊 11"/>
          <p:cNvSpPr txBox="1"/>
          <p:nvPr/>
        </p:nvSpPr>
        <p:spPr>
          <a:xfrm>
            <a:off x="3576480" y="3905899"/>
            <a:ext cx="284052" cy="307777"/>
          </a:xfrm>
          <a:prstGeom prst="rect">
            <a:avLst/>
          </a:prstGeom>
          <a:noFill/>
        </p:spPr>
        <p:txBody>
          <a:bodyPr wrap="none" rtlCol="0">
            <a:spAutoFit/>
          </a:bodyPr>
          <a:lstStyle/>
          <a:p>
            <a:r>
              <a:rPr lang="en-US" altLang="zh-TW" dirty="0" smtClean="0"/>
              <a:t>0</a:t>
            </a:r>
            <a:endParaRPr lang="zh-TW" altLang="en-US" dirty="0"/>
          </a:p>
        </p:txBody>
      </p:sp>
      <p:sp>
        <p:nvSpPr>
          <p:cNvPr id="13" name="文字方塊 12"/>
          <p:cNvSpPr txBox="1"/>
          <p:nvPr/>
        </p:nvSpPr>
        <p:spPr>
          <a:xfrm>
            <a:off x="3576480" y="3206455"/>
            <a:ext cx="284052" cy="307777"/>
          </a:xfrm>
          <a:prstGeom prst="rect">
            <a:avLst/>
          </a:prstGeom>
          <a:noFill/>
        </p:spPr>
        <p:txBody>
          <a:bodyPr wrap="none" rtlCol="0">
            <a:spAutoFit/>
          </a:bodyPr>
          <a:lstStyle/>
          <a:p>
            <a:r>
              <a:rPr lang="en-US" altLang="zh-TW" dirty="0" smtClean="0"/>
              <a:t>4</a:t>
            </a:r>
            <a:endParaRPr lang="zh-TW" altLang="en-US" dirty="0"/>
          </a:p>
        </p:txBody>
      </p:sp>
      <p:sp>
        <p:nvSpPr>
          <p:cNvPr id="14" name="文字方塊 13"/>
          <p:cNvSpPr txBox="1"/>
          <p:nvPr/>
        </p:nvSpPr>
        <p:spPr>
          <a:xfrm>
            <a:off x="3576480" y="2856732"/>
            <a:ext cx="284052" cy="307777"/>
          </a:xfrm>
          <a:prstGeom prst="rect">
            <a:avLst/>
          </a:prstGeom>
          <a:noFill/>
        </p:spPr>
        <p:txBody>
          <a:bodyPr wrap="none" rtlCol="0">
            <a:spAutoFit/>
          </a:bodyPr>
          <a:lstStyle/>
          <a:p>
            <a:r>
              <a:rPr lang="en-US" altLang="zh-TW" dirty="0" smtClean="0"/>
              <a:t>6</a:t>
            </a:r>
            <a:endParaRPr lang="zh-TW" altLang="en-US" dirty="0"/>
          </a:p>
        </p:txBody>
      </p:sp>
      <p:sp>
        <p:nvSpPr>
          <p:cNvPr id="15" name="文字方塊 14"/>
          <p:cNvSpPr txBox="1"/>
          <p:nvPr/>
        </p:nvSpPr>
        <p:spPr>
          <a:xfrm>
            <a:off x="3468482" y="2157286"/>
            <a:ext cx="383438" cy="307777"/>
          </a:xfrm>
          <a:prstGeom prst="rect">
            <a:avLst/>
          </a:prstGeom>
          <a:noFill/>
        </p:spPr>
        <p:txBody>
          <a:bodyPr wrap="none" rtlCol="0">
            <a:spAutoFit/>
          </a:bodyPr>
          <a:lstStyle/>
          <a:p>
            <a:r>
              <a:rPr lang="en-US" altLang="zh-TW" dirty="0" smtClean="0"/>
              <a:t>10</a:t>
            </a:r>
            <a:endParaRPr lang="zh-TW" altLang="en-US" dirty="0"/>
          </a:p>
        </p:txBody>
      </p:sp>
      <p:sp>
        <p:nvSpPr>
          <p:cNvPr id="16" name="文字方塊 15"/>
          <p:cNvSpPr txBox="1"/>
          <p:nvPr/>
        </p:nvSpPr>
        <p:spPr>
          <a:xfrm>
            <a:off x="3576480" y="2507009"/>
            <a:ext cx="284052" cy="307777"/>
          </a:xfrm>
          <a:prstGeom prst="rect">
            <a:avLst/>
          </a:prstGeom>
          <a:noFill/>
        </p:spPr>
        <p:txBody>
          <a:bodyPr wrap="none" rtlCol="0">
            <a:spAutoFit/>
          </a:bodyPr>
          <a:lstStyle/>
          <a:p>
            <a:r>
              <a:rPr lang="en-US" altLang="zh-TW" dirty="0" smtClean="0"/>
              <a:t>8</a:t>
            </a:r>
            <a:endParaRPr lang="zh-TW" altLang="en-US" dirty="0"/>
          </a:p>
        </p:txBody>
      </p:sp>
      <p:sp>
        <p:nvSpPr>
          <p:cNvPr id="17" name="文字方塊 16"/>
          <p:cNvSpPr txBox="1"/>
          <p:nvPr/>
        </p:nvSpPr>
        <p:spPr>
          <a:xfrm>
            <a:off x="3788524" y="4155926"/>
            <a:ext cx="692818" cy="307777"/>
          </a:xfrm>
          <a:prstGeom prst="rect">
            <a:avLst/>
          </a:prstGeom>
          <a:noFill/>
        </p:spPr>
        <p:txBody>
          <a:bodyPr wrap="none" rtlCol="0">
            <a:spAutoFit/>
          </a:bodyPr>
          <a:lstStyle/>
          <a:p>
            <a:r>
              <a:rPr lang="en-US" altLang="zh-TW" dirty="0" smtClean="0"/>
              <a:t>1 </a:t>
            </a:r>
            <a:r>
              <a:rPr lang="en-US" altLang="zh-TW" dirty="0" err="1" smtClean="0"/>
              <a:t>GbE</a:t>
            </a:r>
            <a:endParaRPr lang="zh-TW" altLang="en-US" dirty="0"/>
          </a:p>
        </p:txBody>
      </p:sp>
      <p:sp>
        <p:nvSpPr>
          <p:cNvPr id="18" name="文字方塊 17"/>
          <p:cNvSpPr txBox="1"/>
          <p:nvPr/>
        </p:nvSpPr>
        <p:spPr>
          <a:xfrm>
            <a:off x="4508604" y="4155926"/>
            <a:ext cx="792205" cy="307777"/>
          </a:xfrm>
          <a:prstGeom prst="rect">
            <a:avLst/>
          </a:prstGeom>
          <a:noFill/>
        </p:spPr>
        <p:txBody>
          <a:bodyPr wrap="none" rtlCol="0">
            <a:spAutoFit/>
          </a:bodyPr>
          <a:lstStyle/>
          <a:p>
            <a:r>
              <a:rPr lang="en-US" altLang="zh-TW" dirty="0" smtClean="0"/>
              <a:t>10 </a:t>
            </a:r>
            <a:r>
              <a:rPr lang="en-US" altLang="zh-TW" dirty="0" err="1" smtClean="0"/>
              <a:t>GbE</a:t>
            </a:r>
            <a:endParaRPr lang="zh-TW" altLang="en-US" dirty="0"/>
          </a:p>
        </p:txBody>
      </p:sp>
      <p:sp>
        <p:nvSpPr>
          <p:cNvPr id="19" name="文字方塊 18"/>
          <p:cNvSpPr txBox="1"/>
          <p:nvPr/>
        </p:nvSpPr>
        <p:spPr>
          <a:xfrm>
            <a:off x="5228684" y="4155926"/>
            <a:ext cx="1287532" cy="307777"/>
          </a:xfrm>
          <a:prstGeom prst="rect">
            <a:avLst/>
          </a:prstGeom>
          <a:noFill/>
        </p:spPr>
        <p:txBody>
          <a:bodyPr wrap="none" rtlCol="0">
            <a:spAutoFit/>
          </a:bodyPr>
          <a:lstStyle/>
          <a:p>
            <a:r>
              <a:rPr lang="en-US" altLang="zh-TW" dirty="0" smtClean="0"/>
              <a:t>Thunderbolt 3</a:t>
            </a:r>
          </a:p>
        </p:txBody>
      </p:sp>
      <p:sp>
        <p:nvSpPr>
          <p:cNvPr id="20" name="文字方塊 19"/>
          <p:cNvSpPr txBox="1"/>
          <p:nvPr/>
        </p:nvSpPr>
        <p:spPr>
          <a:xfrm>
            <a:off x="5253961" y="1764418"/>
            <a:ext cx="910827" cy="307777"/>
          </a:xfrm>
          <a:prstGeom prst="rect">
            <a:avLst/>
          </a:prstGeom>
          <a:noFill/>
        </p:spPr>
        <p:txBody>
          <a:bodyPr wrap="none" rtlCol="0">
            <a:spAutoFit/>
          </a:bodyPr>
          <a:lstStyle/>
          <a:p>
            <a:r>
              <a:rPr lang="en-US" altLang="zh-TW" dirty="0" smtClean="0"/>
              <a:t>4TB data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31" name="矩形 30"/>
          <p:cNvSpPr/>
          <p:nvPr/>
        </p:nvSpPr>
        <p:spPr>
          <a:xfrm rot="2700000">
            <a:off x="3411382" y="2053132"/>
            <a:ext cx="2363483" cy="2363483"/>
          </a:xfrm>
          <a:prstGeom prst="rect">
            <a:avLst/>
          </a:prstGeom>
          <a:solidFill>
            <a:srgbClr val="CAE5F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rot="2700000">
            <a:off x="5967495" y="2053133"/>
            <a:ext cx="2363483" cy="2363483"/>
          </a:xfrm>
          <a:prstGeom prst="rect">
            <a:avLst/>
          </a:prstGeom>
          <a:solidFill>
            <a:srgbClr val="CAE5F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8" name="Picture 4" descr="C:\Users\user\Desktop\0110\11.png"/>
          <p:cNvPicPr>
            <a:picLocks noChangeAspect="1" noChangeArrowheads="1"/>
          </p:cNvPicPr>
          <p:nvPr/>
        </p:nvPicPr>
        <p:blipFill>
          <a:blip r:embed="rId3"/>
          <a:srcRect/>
          <a:stretch>
            <a:fillRect/>
          </a:stretch>
        </p:blipFill>
        <p:spPr bwMode="auto">
          <a:xfrm>
            <a:off x="3728559" y="2211710"/>
            <a:ext cx="1533898" cy="1931689"/>
          </a:xfrm>
          <a:prstGeom prst="rect">
            <a:avLst/>
          </a:prstGeom>
          <a:noFill/>
        </p:spPr>
      </p:pic>
      <p:sp>
        <p:nvSpPr>
          <p:cNvPr id="36" name="平行四邊形 35"/>
          <p:cNvSpPr/>
          <p:nvPr/>
        </p:nvSpPr>
        <p:spPr>
          <a:xfrm>
            <a:off x="3645578" y="1734342"/>
            <a:ext cx="1928826" cy="549376"/>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37" name="平行四邊形 36"/>
          <p:cNvSpPr/>
          <p:nvPr/>
        </p:nvSpPr>
        <p:spPr>
          <a:xfrm>
            <a:off x="5860458" y="1734342"/>
            <a:ext cx="2599973" cy="549376"/>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30" name="矩形 29"/>
          <p:cNvSpPr/>
          <p:nvPr/>
        </p:nvSpPr>
        <p:spPr>
          <a:xfrm rot="2700000">
            <a:off x="833676" y="2053131"/>
            <a:ext cx="2363483" cy="2363483"/>
          </a:xfrm>
          <a:prstGeom prst="rect">
            <a:avLst/>
          </a:prstGeom>
          <a:solidFill>
            <a:srgbClr val="CAE5F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平行四邊形 34"/>
          <p:cNvSpPr/>
          <p:nvPr/>
        </p:nvSpPr>
        <p:spPr>
          <a:xfrm>
            <a:off x="1043608" y="1734342"/>
            <a:ext cx="1928826" cy="549376"/>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213" name="Shape 213"/>
          <p:cNvSpPr txBox="1">
            <a:spLocks noGrp="1"/>
          </p:cNvSpPr>
          <p:nvPr>
            <p:ph type="title"/>
          </p:nvPr>
        </p:nvSpPr>
        <p:spPr>
          <a:xfrm>
            <a:off x="0" y="-2869"/>
            <a:ext cx="9144000" cy="774419"/>
          </a:xfrm>
          <a:prstGeom prst="rect">
            <a:avLst/>
          </a:prstGeom>
          <a:noFill/>
          <a:ln>
            <a:noFill/>
          </a:ln>
        </p:spPr>
        <p:txBody>
          <a:bodyPr wrap="square" lIns="91425" tIns="91425" rIns="91425" bIns="91425" anchor="t" anchorCtr="0">
            <a:noAutofit/>
          </a:bodyPr>
          <a:lstStyle/>
          <a:p>
            <a:pPr marL="0" marR="0" lvl="0" indent="-254000" algn="ctr" rtl="0">
              <a:lnSpc>
                <a:spcPts val="4000"/>
              </a:lnSpc>
              <a:spcBef>
                <a:spcPts val="0"/>
              </a:spcBef>
              <a:spcAft>
                <a:spcPts val="0"/>
              </a:spcAft>
              <a:buClr>
                <a:schemeClr val="dk1"/>
              </a:buClr>
              <a:buSzPts val="4000"/>
              <a:buFont typeface="Arial"/>
              <a:buNone/>
            </a:pPr>
            <a:r>
              <a:rPr lang="en-US" altLang="zh-TW" sz="3600" dirty="0" smtClean="0">
                <a:latin typeface="+mj-lt"/>
              </a:rPr>
              <a:t>Applications of various </a:t>
            </a:r>
            <a:br>
              <a:rPr lang="en-US" altLang="zh-TW" sz="3600" dirty="0" smtClean="0">
                <a:latin typeface="+mj-lt"/>
              </a:rPr>
            </a:br>
            <a:r>
              <a:rPr lang="en-US" altLang="zh-TW" sz="3600" dirty="0" smtClean="0">
                <a:latin typeface="+mj-lt"/>
              </a:rPr>
              <a:t>high-speed network interfaces</a:t>
            </a:r>
            <a:endParaRPr lang="zh-TW" sz="3600" dirty="0">
              <a:latin typeface="+mj-lt"/>
            </a:endParaRPr>
          </a:p>
        </p:txBody>
      </p:sp>
      <p:sp>
        <p:nvSpPr>
          <p:cNvPr id="215" name="Shape 215"/>
          <p:cNvSpPr txBox="1"/>
          <p:nvPr/>
        </p:nvSpPr>
        <p:spPr>
          <a:xfrm>
            <a:off x="988032" y="1762234"/>
            <a:ext cx="2071800" cy="584700"/>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ts val="3200"/>
              <a:buFont typeface="Arial"/>
              <a:buNone/>
            </a:pPr>
            <a:r>
              <a:rPr lang="zh-TW" sz="2600" b="1" dirty="0">
                <a:solidFill>
                  <a:schemeClr val="bg1"/>
                </a:solidFill>
              </a:rPr>
              <a:t>GbE</a:t>
            </a:r>
          </a:p>
        </p:txBody>
      </p:sp>
      <p:pic>
        <p:nvPicPr>
          <p:cNvPr id="11267" name="Picture 3" descr="C:\Users\user\Desktop\0110\10.png"/>
          <p:cNvPicPr>
            <a:picLocks noChangeAspect="1" noChangeArrowheads="1"/>
          </p:cNvPicPr>
          <p:nvPr/>
        </p:nvPicPr>
        <p:blipFill>
          <a:blip r:embed="rId4"/>
          <a:srcRect/>
          <a:stretch>
            <a:fillRect/>
          </a:stretch>
        </p:blipFill>
        <p:spPr bwMode="auto">
          <a:xfrm>
            <a:off x="848239" y="2427734"/>
            <a:ext cx="2112500" cy="1551979"/>
          </a:xfrm>
          <a:prstGeom prst="rect">
            <a:avLst/>
          </a:prstGeom>
          <a:noFill/>
        </p:spPr>
      </p:pic>
      <p:sp>
        <p:nvSpPr>
          <p:cNvPr id="28" name="Shape 215"/>
          <p:cNvSpPr txBox="1"/>
          <p:nvPr/>
        </p:nvSpPr>
        <p:spPr>
          <a:xfrm>
            <a:off x="3580320" y="1762234"/>
            <a:ext cx="2071800" cy="584700"/>
          </a:xfrm>
          <a:prstGeom prst="rect">
            <a:avLst/>
          </a:prstGeom>
          <a:noFill/>
          <a:ln>
            <a:noFill/>
          </a:ln>
        </p:spPr>
        <p:txBody>
          <a:bodyPr wrap="square" lIns="91425" tIns="45700" rIns="91425" bIns="45700" anchor="t" anchorCtr="0">
            <a:noAutofit/>
          </a:bodyPr>
          <a:lstStyle/>
          <a:p>
            <a:pPr marL="0" marR="0" lvl="0" indent="-203200" algn="ctr" rtl="0">
              <a:lnSpc>
                <a:spcPct val="100000"/>
              </a:lnSpc>
              <a:spcBef>
                <a:spcPts val="0"/>
              </a:spcBef>
              <a:spcAft>
                <a:spcPts val="0"/>
              </a:spcAft>
              <a:buClr>
                <a:schemeClr val="lt1"/>
              </a:buClr>
              <a:buSzPts val="3200"/>
              <a:buFont typeface="Arial"/>
              <a:buNone/>
            </a:pPr>
            <a:r>
              <a:rPr lang="en-US" altLang="zh-TW" sz="2600" b="1" dirty="0" smtClean="0">
                <a:solidFill>
                  <a:schemeClr val="bg1"/>
                </a:solidFill>
              </a:rPr>
              <a:t>10</a:t>
            </a:r>
            <a:r>
              <a:rPr lang="zh-TW" sz="2600" b="1" dirty="0" smtClean="0">
                <a:solidFill>
                  <a:schemeClr val="bg1"/>
                </a:solidFill>
              </a:rPr>
              <a:t>G</a:t>
            </a:r>
            <a:r>
              <a:rPr lang="zh-TW" sz="2600" b="1" dirty="0">
                <a:solidFill>
                  <a:schemeClr val="bg1"/>
                </a:solidFill>
              </a:rPr>
              <a:t>bE</a:t>
            </a:r>
          </a:p>
        </p:txBody>
      </p:sp>
      <p:sp>
        <p:nvSpPr>
          <p:cNvPr id="29" name="Shape 215"/>
          <p:cNvSpPr txBox="1"/>
          <p:nvPr/>
        </p:nvSpPr>
        <p:spPr>
          <a:xfrm>
            <a:off x="6012160" y="1762234"/>
            <a:ext cx="2288124" cy="584700"/>
          </a:xfrm>
          <a:prstGeom prst="rect">
            <a:avLst/>
          </a:prstGeom>
          <a:noFill/>
          <a:ln>
            <a:noFill/>
          </a:ln>
        </p:spPr>
        <p:txBody>
          <a:bodyPr wrap="square" lIns="91425" tIns="45700" rIns="91425" bIns="45700" anchor="t" anchorCtr="0">
            <a:noAutofit/>
          </a:bodyPr>
          <a:lstStyle/>
          <a:p>
            <a:pPr lvl="0" indent="-203200" algn="ctr">
              <a:buClr>
                <a:schemeClr val="lt1"/>
              </a:buClr>
              <a:buSzPts val="3200"/>
            </a:pPr>
            <a:r>
              <a:rPr lang="zh-TW" altLang="zh-TW" sz="2600" b="1" dirty="0" smtClean="0">
                <a:solidFill>
                  <a:schemeClr val="bg1"/>
                </a:solidFill>
              </a:rPr>
              <a:t>Thunderbolt</a:t>
            </a:r>
            <a:endParaRPr lang="zh-TW" altLang="zh-TW" sz="2600" b="1" dirty="0">
              <a:solidFill>
                <a:schemeClr val="bg1"/>
              </a:solidFill>
            </a:endParaRPr>
          </a:p>
        </p:txBody>
      </p:sp>
      <p:pic>
        <p:nvPicPr>
          <p:cNvPr id="3074" name="Picture 2" descr="C:\Users\user\Desktop\QTS4.3.4_P116_(ZH)_51000-024177-RS_201707\Links\page50_Download.png"/>
          <p:cNvPicPr>
            <a:picLocks noChangeAspect="1" noChangeArrowheads="1"/>
          </p:cNvPicPr>
          <p:nvPr/>
        </p:nvPicPr>
        <p:blipFill>
          <a:blip r:embed="rId5"/>
          <a:srcRect/>
          <a:stretch>
            <a:fillRect/>
          </a:stretch>
        </p:blipFill>
        <p:spPr bwMode="auto">
          <a:xfrm>
            <a:off x="1619672" y="3939902"/>
            <a:ext cx="720080" cy="720080"/>
          </a:xfrm>
          <a:prstGeom prst="rect">
            <a:avLst/>
          </a:prstGeom>
          <a:noFill/>
        </p:spPr>
      </p:pic>
      <p:pic>
        <p:nvPicPr>
          <p:cNvPr id="3075" name="Picture 3" descr="C:\Users\user\Desktop\QTS4.3.4_P116_(ZH)_51000-024177-RS_201707\Links\backup_restore_sync _512.png"/>
          <p:cNvPicPr>
            <a:picLocks noChangeAspect="1" noChangeArrowheads="1"/>
          </p:cNvPicPr>
          <p:nvPr/>
        </p:nvPicPr>
        <p:blipFill>
          <a:blip r:embed="rId6"/>
          <a:srcRect/>
          <a:stretch>
            <a:fillRect/>
          </a:stretch>
        </p:blipFill>
        <p:spPr bwMode="auto">
          <a:xfrm>
            <a:off x="4222424" y="3939902"/>
            <a:ext cx="720080" cy="720080"/>
          </a:xfrm>
          <a:prstGeom prst="rect">
            <a:avLst/>
          </a:prstGeom>
          <a:noFill/>
        </p:spPr>
      </p:pic>
      <p:pic>
        <p:nvPicPr>
          <p:cNvPr id="3076" name="Picture 4" descr="C:\Users\user\Desktop\0110\psp-mini-hero-finalcutprox_2x.png"/>
          <p:cNvPicPr>
            <a:picLocks noChangeAspect="1" noChangeArrowheads="1"/>
          </p:cNvPicPr>
          <p:nvPr/>
        </p:nvPicPr>
        <p:blipFill>
          <a:blip r:embed="rId7"/>
          <a:srcRect/>
          <a:stretch>
            <a:fillRect/>
          </a:stretch>
        </p:blipFill>
        <p:spPr bwMode="auto">
          <a:xfrm>
            <a:off x="3419872" y="2499742"/>
            <a:ext cx="792088" cy="792088"/>
          </a:xfrm>
          <a:prstGeom prst="rect">
            <a:avLst/>
          </a:prstGeom>
          <a:noFill/>
        </p:spPr>
      </p:pic>
      <p:pic>
        <p:nvPicPr>
          <p:cNvPr id="3077" name="Picture 5" descr="C:\Users\user\Desktop\0110\imgingest-6597150966970685469.png"/>
          <p:cNvPicPr>
            <a:picLocks noChangeAspect="1" noChangeArrowheads="1"/>
          </p:cNvPicPr>
          <p:nvPr/>
        </p:nvPicPr>
        <p:blipFill>
          <a:blip r:embed="rId8"/>
          <a:srcRect/>
          <a:stretch>
            <a:fillRect/>
          </a:stretch>
        </p:blipFill>
        <p:spPr bwMode="auto">
          <a:xfrm>
            <a:off x="4095103" y="2616599"/>
            <a:ext cx="504056" cy="504056"/>
          </a:xfrm>
          <a:prstGeom prst="rect">
            <a:avLst/>
          </a:prstGeom>
          <a:noFill/>
        </p:spPr>
      </p:pic>
      <p:pic>
        <p:nvPicPr>
          <p:cNvPr id="3079" name="Picture 7" descr="C:\Users\user\Desktop\向量繪製\mac book.png"/>
          <p:cNvPicPr>
            <a:picLocks noChangeAspect="1" noChangeArrowheads="1"/>
          </p:cNvPicPr>
          <p:nvPr/>
        </p:nvPicPr>
        <p:blipFill>
          <a:blip r:embed="rId9"/>
          <a:srcRect/>
          <a:stretch>
            <a:fillRect/>
          </a:stretch>
        </p:blipFill>
        <p:spPr bwMode="auto">
          <a:xfrm>
            <a:off x="6012160" y="2715766"/>
            <a:ext cx="1986200" cy="1152128"/>
          </a:xfrm>
          <a:prstGeom prst="rect">
            <a:avLst/>
          </a:prstGeom>
          <a:noFill/>
        </p:spPr>
      </p:pic>
      <p:pic>
        <p:nvPicPr>
          <p:cNvPr id="11266" name="Picture 2" descr="C:\Users\user\Desktop\0110\12.png"/>
          <p:cNvPicPr>
            <a:picLocks noChangeAspect="1" noChangeArrowheads="1"/>
          </p:cNvPicPr>
          <p:nvPr/>
        </p:nvPicPr>
        <p:blipFill>
          <a:blip r:embed="rId10"/>
          <a:srcRect/>
          <a:stretch>
            <a:fillRect/>
          </a:stretch>
        </p:blipFill>
        <p:spPr bwMode="auto">
          <a:xfrm>
            <a:off x="6660232" y="3291830"/>
            <a:ext cx="1817622" cy="1080120"/>
          </a:xfrm>
          <a:prstGeom prst="rect">
            <a:avLst/>
          </a:prstGeom>
          <a:noFill/>
        </p:spPr>
      </p:pic>
      <p:pic>
        <p:nvPicPr>
          <p:cNvPr id="20" name="Picture 4" descr="C:\Users\user\Desktop\0110\psp-mini-hero-finalcutprox_2x.png"/>
          <p:cNvPicPr>
            <a:picLocks noChangeAspect="1" noChangeArrowheads="1"/>
          </p:cNvPicPr>
          <p:nvPr/>
        </p:nvPicPr>
        <p:blipFill>
          <a:blip r:embed="rId7"/>
          <a:srcRect/>
          <a:stretch>
            <a:fillRect/>
          </a:stretch>
        </p:blipFill>
        <p:spPr bwMode="auto">
          <a:xfrm>
            <a:off x="5796136" y="2499742"/>
            <a:ext cx="792088" cy="792088"/>
          </a:xfrm>
          <a:prstGeom prst="rect">
            <a:avLst/>
          </a:prstGeom>
          <a:noFill/>
        </p:spPr>
      </p:pic>
      <p:pic>
        <p:nvPicPr>
          <p:cNvPr id="21" name="Picture 5" descr="C:\Users\user\Desktop\0110\imgingest-6597150966970685469.png"/>
          <p:cNvPicPr>
            <a:picLocks noChangeAspect="1" noChangeArrowheads="1"/>
          </p:cNvPicPr>
          <p:nvPr/>
        </p:nvPicPr>
        <p:blipFill>
          <a:blip r:embed="rId8"/>
          <a:srcRect/>
          <a:stretch>
            <a:fillRect/>
          </a:stretch>
        </p:blipFill>
        <p:spPr bwMode="auto">
          <a:xfrm>
            <a:off x="6471367" y="2616599"/>
            <a:ext cx="504056" cy="504056"/>
          </a:xfrm>
          <a:prstGeom prst="rect">
            <a:avLst/>
          </a:prstGeom>
          <a:noFill/>
        </p:spPr>
      </p:pic>
      <p:pic>
        <p:nvPicPr>
          <p:cNvPr id="16386" name="Picture 2" descr="「Time machine backup icon」的圖片搜尋結果"/>
          <p:cNvPicPr>
            <a:picLocks noChangeAspect="1" noChangeArrowheads="1"/>
          </p:cNvPicPr>
          <p:nvPr/>
        </p:nvPicPr>
        <p:blipFill>
          <a:blip r:embed="rId11"/>
          <a:srcRect/>
          <a:stretch>
            <a:fillRect/>
          </a:stretch>
        </p:blipFill>
        <p:spPr bwMode="auto">
          <a:xfrm>
            <a:off x="7884368" y="2499742"/>
            <a:ext cx="668069" cy="659161"/>
          </a:xfrm>
          <a:prstGeom prst="ellipse">
            <a:avLst/>
          </a:prstGeom>
          <a:ln>
            <a:noFill/>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9" name="等腰三角形 8"/>
          <p:cNvSpPr/>
          <p:nvPr/>
        </p:nvSpPr>
        <p:spPr>
          <a:xfrm rot="5400000">
            <a:off x="712093" y="491505"/>
            <a:ext cx="3939902" cy="5364088"/>
          </a:xfrm>
          <a:prstGeom prst="triangle">
            <a:avLst/>
          </a:prstGeom>
          <a:solidFill>
            <a:srgbClr val="CAE5FE">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8" name="Shape 378"/>
          <p:cNvSpPr txBox="1">
            <a:spLocks noGrp="1"/>
          </p:cNvSpPr>
          <p:nvPr>
            <p:ph type="title"/>
          </p:nvPr>
        </p:nvSpPr>
        <p:spPr>
          <a:xfrm>
            <a:off x="214282" y="38990"/>
            <a:ext cx="8786873" cy="660552"/>
          </a:xfrm>
          <a:prstGeom prst="rect">
            <a:avLst/>
          </a:prstGeom>
          <a:noFill/>
          <a:ln>
            <a:noFill/>
          </a:ln>
        </p:spPr>
        <p:txBody>
          <a:bodyPr wrap="square" lIns="91425" tIns="91425" rIns="91425" bIns="91425" anchor="t" anchorCtr="0">
            <a:noAutofit/>
          </a:bodyPr>
          <a:lstStyle/>
          <a:p>
            <a:pPr lvl="0" indent="-254000">
              <a:lnSpc>
                <a:spcPts val="4000"/>
              </a:lnSpc>
              <a:buSzPts val="4000"/>
            </a:pPr>
            <a:r>
              <a:rPr lang="en-US" altLang="zh-TW" sz="3600" dirty="0" smtClean="0">
                <a:latin typeface="+mj-lt"/>
              </a:rPr>
              <a:t>Faster Wi-Fi, delivered: </a:t>
            </a:r>
            <a:br>
              <a:rPr lang="en-US" altLang="zh-TW" sz="3600" dirty="0" smtClean="0">
                <a:latin typeface="+mj-lt"/>
              </a:rPr>
            </a:br>
            <a:r>
              <a:rPr lang="en-US" altLang="zh-TW" sz="3600" dirty="0" smtClean="0">
                <a:latin typeface="+mj-lt"/>
              </a:rPr>
              <a:t>new </a:t>
            </a:r>
            <a:r>
              <a:rPr lang="en-US" altLang="zh-TW" sz="3600" dirty="0">
                <a:latin typeface="+mj-lt"/>
              </a:rPr>
              <a:t>products under </a:t>
            </a:r>
            <a:r>
              <a:rPr lang="en-US" altLang="zh-TW" sz="3600" dirty="0" smtClean="0">
                <a:latin typeface="+mj-lt"/>
              </a:rPr>
              <a:t>way</a:t>
            </a:r>
            <a:endParaRPr lang="zh-TW" sz="3600" dirty="0">
              <a:latin typeface="+mj-lt"/>
            </a:endParaRPr>
          </a:p>
        </p:txBody>
      </p:sp>
      <p:sp>
        <p:nvSpPr>
          <p:cNvPr id="11" name="等腰三角形 10"/>
          <p:cNvSpPr/>
          <p:nvPr/>
        </p:nvSpPr>
        <p:spPr>
          <a:xfrm rot="5400000">
            <a:off x="263241" y="491505"/>
            <a:ext cx="3939902" cy="5364088"/>
          </a:xfrm>
          <a:prstGeom prst="triangle">
            <a:avLst/>
          </a:prstGeom>
          <a:solidFill>
            <a:srgbClr val="CAE5FE">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等腰三角形 11"/>
          <p:cNvSpPr/>
          <p:nvPr/>
        </p:nvSpPr>
        <p:spPr>
          <a:xfrm rot="16200000">
            <a:off x="4492005" y="491505"/>
            <a:ext cx="3939902" cy="5364088"/>
          </a:xfrm>
          <a:prstGeom prst="triangle">
            <a:avLst/>
          </a:prstGeom>
          <a:solidFill>
            <a:srgbClr val="CAE5FE">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等腰三角形 12"/>
          <p:cNvSpPr/>
          <p:nvPr/>
        </p:nvSpPr>
        <p:spPr>
          <a:xfrm rot="16200000">
            <a:off x="4960665" y="491505"/>
            <a:ext cx="3939902" cy="5364088"/>
          </a:xfrm>
          <a:prstGeom prst="triangle">
            <a:avLst/>
          </a:prstGeom>
          <a:solidFill>
            <a:srgbClr val="CAE5FE">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866" name="Picture 2" descr="C:\Users\user\Desktop\0110\1-1.png"/>
          <p:cNvPicPr>
            <a:picLocks noChangeAspect="1" noChangeArrowheads="1"/>
          </p:cNvPicPr>
          <p:nvPr/>
        </p:nvPicPr>
        <p:blipFill>
          <a:blip r:embed="rId3"/>
          <a:srcRect/>
          <a:stretch>
            <a:fillRect/>
          </a:stretch>
        </p:blipFill>
        <p:spPr bwMode="auto">
          <a:xfrm>
            <a:off x="971600" y="1919775"/>
            <a:ext cx="2880320" cy="3316271"/>
          </a:xfrm>
          <a:prstGeom prst="rect">
            <a:avLst/>
          </a:prstGeom>
          <a:noFill/>
        </p:spPr>
      </p:pic>
      <p:pic>
        <p:nvPicPr>
          <p:cNvPr id="36867" name="Picture 3" descr="C:\Users\user\Desktop\0110\2-2.png"/>
          <p:cNvPicPr>
            <a:picLocks noChangeAspect="1" noChangeArrowheads="1"/>
          </p:cNvPicPr>
          <p:nvPr/>
        </p:nvPicPr>
        <p:blipFill>
          <a:blip r:embed="rId4"/>
          <a:srcRect/>
          <a:stretch>
            <a:fillRect/>
          </a:stretch>
        </p:blipFill>
        <p:spPr bwMode="auto">
          <a:xfrm>
            <a:off x="4644008" y="1923678"/>
            <a:ext cx="3600400" cy="3286115"/>
          </a:xfrm>
          <a:prstGeom prst="rect">
            <a:avLst/>
          </a:prstGeom>
          <a:noFill/>
        </p:spPr>
      </p:pic>
      <p:sp>
        <p:nvSpPr>
          <p:cNvPr id="14" name="平行四邊形 13"/>
          <p:cNvSpPr/>
          <p:nvPr/>
        </p:nvSpPr>
        <p:spPr>
          <a:xfrm flipH="1">
            <a:off x="-324544" y="1635646"/>
            <a:ext cx="4032448" cy="360040"/>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381" name="Shape 381"/>
          <p:cNvSpPr txBox="1"/>
          <p:nvPr/>
        </p:nvSpPr>
        <p:spPr>
          <a:xfrm>
            <a:off x="0" y="1646632"/>
            <a:ext cx="3419872" cy="375430"/>
          </a:xfrm>
          <a:prstGeom prst="rect">
            <a:avLst/>
          </a:prstGeom>
          <a:noFill/>
          <a:ln>
            <a:noFill/>
          </a:ln>
        </p:spPr>
        <p:txBody>
          <a:bodyPr wrap="square" lIns="91425" tIns="45700" rIns="91425" bIns="45700" anchor="t" anchorCtr="0">
            <a:noAutofit/>
          </a:bodyPr>
          <a:lstStyle/>
          <a:p>
            <a:pPr marL="457200" lvl="0" indent="-368300">
              <a:lnSpc>
                <a:spcPct val="115000"/>
              </a:lnSpc>
              <a:buClr>
                <a:schemeClr val="dk1"/>
              </a:buClr>
              <a:buSzPts val="2200"/>
            </a:pPr>
            <a:r>
              <a:rPr lang="zh-TW" altLang="zh-TW" sz="1600" b="1" dirty="0">
                <a:solidFill>
                  <a:schemeClr val="bg1"/>
                </a:solidFill>
                <a:ea typeface="Microsoft JhengHei"/>
                <a:cs typeface="Microsoft JhengHei"/>
                <a:sym typeface="Microsoft JhengHei"/>
              </a:rPr>
              <a:t>QWA-AC1900U USB</a:t>
            </a:r>
            <a:r>
              <a:rPr lang="zh-TW" altLang="en-US" sz="1600" b="1" dirty="0">
                <a:solidFill>
                  <a:schemeClr val="bg1"/>
                </a:solidFill>
                <a:ea typeface="Microsoft JhengHei"/>
                <a:cs typeface="Microsoft JhengHei"/>
                <a:sym typeface="Microsoft JhengHei"/>
              </a:rPr>
              <a:t> </a:t>
            </a:r>
            <a:r>
              <a:rPr lang="en-US" altLang="zh-TW" sz="1600" b="1" dirty="0" err="1">
                <a:solidFill>
                  <a:schemeClr val="bg1"/>
                </a:solidFill>
                <a:ea typeface="Microsoft JhengHei"/>
                <a:cs typeface="Microsoft JhengHei"/>
                <a:sym typeface="Microsoft JhengHei"/>
              </a:rPr>
              <a:t>WiFi</a:t>
            </a:r>
            <a:r>
              <a:rPr lang="en-US" altLang="zh-TW" sz="1600" b="1" dirty="0">
                <a:solidFill>
                  <a:schemeClr val="bg1"/>
                </a:solidFill>
                <a:ea typeface="Microsoft JhengHei"/>
                <a:cs typeface="Microsoft JhengHei"/>
                <a:sym typeface="Microsoft JhengHei"/>
              </a:rPr>
              <a:t> dongle</a:t>
            </a:r>
            <a:endParaRPr lang="zh-TW" altLang="zh-TW" sz="1600" b="1" dirty="0">
              <a:solidFill>
                <a:schemeClr val="bg1"/>
              </a:solidFill>
              <a:ea typeface="Microsoft JhengHei"/>
              <a:cs typeface="Microsoft JhengHei"/>
              <a:sym typeface="Microsoft JhengHei"/>
            </a:endParaRPr>
          </a:p>
        </p:txBody>
      </p:sp>
      <p:sp>
        <p:nvSpPr>
          <p:cNvPr id="15" name="平行四邊形 14"/>
          <p:cNvSpPr/>
          <p:nvPr/>
        </p:nvSpPr>
        <p:spPr>
          <a:xfrm>
            <a:off x="4915236" y="1635646"/>
            <a:ext cx="4481300" cy="360040"/>
          </a:xfrm>
          <a:prstGeom prst="parallelogram">
            <a:avLst>
              <a:gd name="adj" fmla="val 55727"/>
            </a:avLst>
          </a:prstGeom>
          <a:solidFill>
            <a:srgbClr val="00518E"/>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6" name="Shape 381"/>
          <p:cNvSpPr txBox="1"/>
          <p:nvPr/>
        </p:nvSpPr>
        <p:spPr>
          <a:xfrm>
            <a:off x="5076056" y="1646632"/>
            <a:ext cx="4067944" cy="428628"/>
          </a:xfrm>
          <a:prstGeom prst="rect">
            <a:avLst/>
          </a:prstGeom>
          <a:noFill/>
          <a:ln>
            <a:noFill/>
          </a:ln>
        </p:spPr>
        <p:txBody>
          <a:bodyPr wrap="square" lIns="91425" tIns="45700" rIns="91425" bIns="45700" anchor="t" anchorCtr="0">
            <a:noAutofit/>
          </a:bodyPr>
          <a:lstStyle/>
          <a:p>
            <a:pPr marL="457200" indent="-368300">
              <a:lnSpc>
                <a:spcPct val="115000"/>
              </a:lnSpc>
              <a:buClr>
                <a:schemeClr val="dk1"/>
              </a:buClr>
              <a:buSzPts val="2200"/>
            </a:pPr>
            <a:r>
              <a:rPr lang="zh-TW" altLang="zh-TW" sz="1600" b="1" dirty="0">
                <a:solidFill>
                  <a:schemeClr val="bg1"/>
                </a:solidFill>
                <a:ea typeface="Microsoft JhengHei"/>
                <a:cs typeface="Microsoft JhengHei"/>
                <a:sym typeface="Microsoft JhengHei"/>
              </a:rPr>
              <a:t>QW-AC2600 PCIe </a:t>
            </a:r>
            <a:r>
              <a:rPr lang="en-US" altLang="zh-TW" sz="1600" b="1" dirty="0">
                <a:solidFill>
                  <a:schemeClr val="bg1"/>
                </a:solidFill>
                <a:ea typeface="Microsoft JhengHei"/>
                <a:cs typeface="Microsoft JhengHei"/>
                <a:sym typeface="Microsoft JhengHei"/>
              </a:rPr>
              <a:t>Wi-Fi </a:t>
            </a:r>
            <a:r>
              <a:rPr lang="en-US" altLang="zh-TW" sz="1600" b="1" dirty="0" smtClean="0">
                <a:solidFill>
                  <a:schemeClr val="bg1"/>
                </a:solidFill>
                <a:ea typeface="Microsoft JhengHei"/>
                <a:cs typeface="Microsoft JhengHei"/>
                <a:sym typeface="Microsoft JhengHei"/>
              </a:rPr>
              <a:t>expansion card</a:t>
            </a:r>
            <a:endParaRPr lang="zh-TW" altLang="zh-TW" sz="1600" b="1" dirty="0">
              <a:solidFill>
                <a:schemeClr val="bg1"/>
              </a:solidFill>
              <a:ea typeface="Microsoft JhengHei"/>
              <a:cs typeface="Microsoft JhengHei"/>
              <a:sym typeface="Microsoft JhengHe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06"/>
          <p:cNvSpPr txBox="1">
            <a:spLocks noGrp="1"/>
          </p:cNvSpPr>
          <p:nvPr>
            <p:ph type="ctrTitle"/>
          </p:nvPr>
        </p:nvSpPr>
        <p:spPr>
          <a:xfrm>
            <a:off x="0" y="1857370"/>
            <a:ext cx="9144000" cy="928694"/>
          </a:xfrm>
          <a:prstGeom prst="rect">
            <a:avLst/>
          </a:prstGeom>
          <a:noFill/>
          <a:ln>
            <a:noFill/>
          </a:ln>
        </p:spPr>
        <p:txBody>
          <a:bodyPr wrap="square" lIns="91425" tIns="91425" rIns="91425" bIns="91425" anchor="ctr" anchorCtr="0">
            <a:noAutofit/>
          </a:bodyPr>
          <a:lstStyle/>
          <a:p>
            <a:pPr lvl="0" indent="-279400">
              <a:buSzPts val="4400"/>
            </a:pPr>
            <a:r>
              <a:rPr lang="en-US" altLang="zh-TW" dirty="0" smtClean="0">
                <a:latin typeface="+mj-lt"/>
              </a:rPr>
              <a:t>Demo</a:t>
            </a:r>
            <a:r>
              <a:rPr lang="en-US" altLang="zh-TW" dirty="0">
                <a:latin typeface="+mj-lt"/>
              </a:rPr>
              <a:t> – File transfer</a:t>
            </a:r>
            <a:endParaRPr lang="zh-TW" sz="4800" dirty="0">
              <a:latin typeface="+mj-lt"/>
              <a:ea typeface="Microsoft JhengHei"/>
              <a:cs typeface="Microsoft JhengHei"/>
              <a:sym typeface="Microsoft JhengHei"/>
            </a:endParaRPr>
          </a:p>
        </p:txBody>
      </p:sp>
      <p:sp>
        <p:nvSpPr>
          <p:cNvPr id="7" name="Shape 108"/>
          <p:cNvSpPr txBox="1"/>
          <p:nvPr/>
        </p:nvSpPr>
        <p:spPr>
          <a:xfrm>
            <a:off x="0" y="2924178"/>
            <a:ext cx="9144000" cy="400200"/>
          </a:xfrm>
          <a:prstGeom prst="rect">
            <a:avLst/>
          </a:prstGeom>
          <a:noFill/>
          <a:ln>
            <a:noFill/>
          </a:ln>
        </p:spPr>
        <p:txBody>
          <a:bodyPr wrap="square" lIns="91425" tIns="45700" rIns="91425" bIns="45700" anchor="t" anchorCtr="0">
            <a:noAutofit/>
          </a:bodyPr>
          <a:lstStyle/>
          <a:p>
            <a:pPr lvl="0" indent="-31750" algn="ctr">
              <a:buClr>
                <a:srgbClr val="FFFF00"/>
              </a:buClr>
              <a:buSzPts val="500"/>
            </a:pPr>
            <a:r>
              <a:rPr lang="en-US" altLang="zh-TW" sz="2800" b="1" dirty="0">
                <a:solidFill>
                  <a:schemeClr val="bg1"/>
                </a:solidFill>
              </a:rPr>
              <a:t>Performance comparison</a:t>
            </a:r>
            <a:endParaRPr lang="zh-TW" altLang="zh-TW" sz="2800" b="1" dirty="0">
              <a:solidFill>
                <a:schemeClr val="bg1"/>
              </a:solidFill>
              <a:sym typeface="Microsoft JhengHe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105">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1686</TotalTime>
  <Words>7662</Words>
  <Application>Microsoft Office PowerPoint</Application>
  <PresentationFormat>如螢幕大小 (16:9)</PresentationFormat>
  <Paragraphs>406</Paragraphs>
  <Slides>57</Slides>
  <Notes>52</Notes>
  <HiddenSlides>2</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57</vt:i4>
      </vt:variant>
    </vt:vector>
  </HeadingPairs>
  <TitlesOfParts>
    <vt:vector size="65" baseType="lpstr">
      <vt:lpstr>Arial</vt:lpstr>
      <vt:lpstr>新細明體</vt:lpstr>
      <vt:lpstr>微軟正黑體</vt:lpstr>
      <vt:lpstr>Verdana</vt:lpstr>
      <vt:lpstr>Calibri</vt:lpstr>
      <vt:lpstr>Wingdings</vt:lpstr>
      <vt:lpstr>宋体</vt:lpstr>
      <vt:lpstr>0105</vt:lpstr>
      <vt:lpstr>QNAP Network &amp; Virtual Switch</vt:lpstr>
      <vt:lpstr>Use cases of high speed transmission</vt:lpstr>
      <vt:lpstr>High speed transmission is no longer luxuries… </vt:lpstr>
      <vt:lpstr>QNAP network advantages</vt:lpstr>
      <vt:lpstr>What else do you need for  high speed network?</vt:lpstr>
      <vt:lpstr>As the old proverb says, time is money</vt:lpstr>
      <vt:lpstr>Applications of various  high-speed network interfaces</vt:lpstr>
      <vt:lpstr>Faster Wi-Fi, delivered:  new products under way</vt:lpstr>
      <vt:lpstr>Demo – File transfer</vt:lpstr>
      <vt:lpstr>QNAP NAS  Network functionality introduction</vt:lpstr>
      <vt:lpstr>Port Trunking  (load balancing and failover)</vt:lpstr>
      <vt:lpstr>Port Trunking – switch setting</vt:lpstr>
      <vt:lpstr>Port Trunking – interface</vt:lpstr>
      <vt:lpstr>Port Trunking – switch type</vt:lpstr>
      <vt:lpstr>Port Trunking - mode</vt:lpstr>
      <vt:lpstr>VLAN (Virtual LAN)</vt:lpstr>
      <vt:lpstr>VLAN – set R&amp;D VID  to isolate other users</vt:lpstr>
      <vt:lpstr>Built-in DHCP service</vt:lpstr>
      <vt:lpstr>DHCP service - setting</vt:lpstr>
      <vt:lpstr>System Default Gateway</vt:lpstr>
      <vt:lpstr>Auto failover when a  connection is interrupted</vt:lpstr>
      <vt:lpstr>Wi-Fi makes things easier…</vt:lpstr>
      <vt:lpstr>New UI for setting up Wi-Fi</vt:lpstr>
      <vt:lpstr>Your NAS is now a Wi-Fi AP</vt:lpstr>
      <vt:lpstr>Introduction to Virtual Switch functionality</vt:lpstr>
      <vt:lpstr>Connect between physical  and virtual interfaces</vt:lpstr>
      <vt:lpstr>Application Defined  Network Micro-Segmentation </vt:lpstr>
      <vt:lpstr>Flexibly define different network modes</vt:lpstr>
      <vt:lpstr>Bridge Mode </vt:lpstr>
      <vt:lpstr>Set up bridge mode virtual  switch for your VM</vt:lpstr>
      <vt:lpstr>Set up bridge mode virtual  switch for your VM</vt:lpstr>
      <vt:lpstr>Set up bridge mode virtual  switch for your VM</vt:lpstr>
      <vt:lpstr>投影片 33</vt:lpstr>
      <vt:lpstr>Isolated mode</vt:lpstr>
      <vt:lpstr>Set up isolated mode virtual  switch for your VM</vt:lpstr>
      <vt:lpstr>Set up isolated mode virtual  switch for your VM</vt:lpstr>
      <vt:lpstr>投影片 37</vt:lpstr>
      <vt:lpstr>Set up isolated mode virtual  switch for your VM</vt:lpstr>
      <vt:lpstr>Set up isolated mode virtual  switch for your VM</vt:lpstr>
      <vt:lpstr>Set up isolated mode virtual  switch for your VM</vt:lpstr>
      <vt:lpstr>Set up isolated mode virtual  switch for your VM</vt:lpstr>
      <vt:lpstr>Set up isolated mode virtual  switch for your VM</vt:lpstr>
      <vt:lpstr>Set up isolated mode virtual  switch for your VM</vt:lpstr>
      <vt:lpstr>External mode </vt:lpstr>
      <vt:lpstr>Set up external mode virtual  switch for your VM</vt:lpstr>
      <vt:lpstr>Set up external mode virtual  switch for your VM</vt:lpstr>
      <vt:lpstr>Set up external mode virtual  switch for your VM</vt:lpstr>
      <vt:lpstr>Set up external mode virtual  switch for your VM</vt:lpstr>
      <vt:lpstr>Set up external mode virtual  switch for your VM</vt:lpstr>
      <vt:lpstr>Two modes available for your containers</vt:lpstr>
      <vt:lpstr>Set containers to connect in  bridge mode</vt:lpstr>
      <vt:lpstr>Set containers to connect in  bridge mode</vt:lpstr>
      <vt:lpstr>Set containers to connect in  bridge mode</vt:lpstr>
      <vt:lpstr>Demo  Network functionality  for virtual machines</vt:lpstr>
      <vt:lpstr>投影片 55</vt:lpstr>
      <vt:lpstr>利用 STP 防止虛擬交換器產生迴圈異常 </vt:lpstr>
      <vt:lpstr>各式網路介面的快速橋接溝通</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網路與虛擬交換器</dc:title>
  <dc:creator>Sam Lin</dc:creator>
  <cp:lastModifiedBy>user</cp:lastModifiedBy>
  <cp:revision>143</cp:revision>
  <dcterms:modified xsi:type="dcterms:W3CDTF">2018-01-10T06:17:57Z</dcterms:modified>
</cp:coreProperties>
</file>