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59"/>
  </p:notesMasterIdLst>
  <p:sldIdLst>
    <p:sldId id="256" r:id="rId2"/>
    <p:sldId id="258" r:id="rId3"/>
    <p:sldId id="257" r:id="rId4"/>
    <p:sldId id="316" r:id="rId5"/>
    <p:sldId id="314" r:id="rId6"/>
    <p:sldId id="315" r:id="rId7"/>
    <p:sldId id="318" r:id="rId8"/>
    <p:sldId id="327" r:id="rId9"/>
    <p:sldId id="320" r:id="rId10"/>
    <p:sldId id="317" r:id="rId11"/>
    <p:sldId id="259" r:id="rId12"/>
    <p:sldId id="260" r:id="rId13"/>
    <p:sldId id="288" r:id="rId14"/>
    <p:sldId id="289" r:id="rId15"/>
    <p:sldId id="290" r:id="rId16"/>
    <p:sldId id="261" r:id="rId17"/>
    <p:sldId id="262" r:id="rId18"/>
    <p:sldId id="263" r:id="rId19"/>
    <p:sldId id="264" r:id="rId20"/>
    <p:sldId id="312" r:id="rId21"/>
    <p:sldId id="265" r:id="rId22"/>
    <p:sldId id="324" r:id="rId23"/>
    <p:sldId id="325" r:id="rId24"/>
    <p:sldId id="326" r:id="rId25"/>
    <p:sldId id="321" r:id="rId26"/>
    <p:sldId id="271" r:id="rId27"/>
    <p:sldId id="313" r:id="rId28"/>
    <p:sldId id="272" r:id="rId29"/>
    <p:sldId id="273" r:id="rId30"/>
    <p:sldId id="274" r:id="rId31"/>
    <p:sldId id="294" r:id="rId32"/>
    <p:sldId id="293" r:id="rId33"/>
    <p:sldId id="292" r:id="rId34"/>
    <p:sldId id="275" r:id="rId35"/>
    <p:sldId id="276" r:id="rId36"/>
    <p:sldId id="296" r:id="rId37"/>
    <p:sldId id="298" r:id="rId38"/>
    <p:sldId id="297" r:id="rId39"/>
    <p:sldId id="302" r:id="rId40"/>
    <p:sldId id="295" r:id="rId41"/>
    <p:sldId id="301" r:id="rId42"/>
    <p:sldId id="300" r:id="rId43"/>
    <p:sldId id="299" r:id="rId44"/>
    <p:sldId id="277" r:id="rId45"/>
    <p:sldId id="278" r:id="rId46"/>
    <p:sldId id="304" r:id="rId47"/>
    <p:sldId id="305" r:id="rId48"/>
    <p:sldId id="306" r:id="rId49"/>
    <p:sldId id="303" r:id="rId50"/>
    <p:sldId id="310" r:id="rId51"/>
    <p:sldId id="280" r:id="rId52"/>
    <p:sldId id="307" r:id="rId53"/>
    <p:sldId id="309" r:id="rId54"/>
    <p:sldId id="308" r:id="rId55"/>
    <p:sldId id="287" r:id="rId56"/>
    <p:sldId id="322" r:id="rId57"/>
    <p:sldId id="319" r:id="rId58"/>
  </p:sldIdLst>
  <p:sldSz cx="9144000" cy="5143500" type="screen16x9"/>
  <p:notesSz cx="6858000" cy="9144000"/>
  <p:embeddedFontLst>
    <p:embeddedFont>
      <p:font typeface="微軟正黑體" pitchFamily="34" charset="-120"/>
      <p:regular r:id="rId60"/>
      <p:bold r:id="rId61"/>
    </p:embeddedFont>
    <p:embeddedFont>
      <p:font typeface="Verdana" pitchFamily="34" charset="0"/>
      <p:regular r:id="rId62"/>
      <p:bold r:id="rId63"/>
      <p:italic r:id="rId64"/>
      <p:bold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宋体" pitchFamily="2" charset="-122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6F7"/>
    <a:srgbClr val="CDF2F3"/>
    <a:srgbClr val="A2E6E8"/>
    <a:srgbClr val="2FBFC3"/>
    <a:srgbClr val="53D2D5"/>
    <a:srgbClr val="00339A"/>
    <a:srgbClr val="0039AC"/>
    <a:srgbClr val="9DCFFD"/>
    <a:srgbClr val="CAE5FE"/>
    <a:srgbClr val="8BC7F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36" autoAdjust="0"/>
  </p:normalViewPr>
  <p:slideViewPr>
    <p:cSldViewPr>
      <p:cViewPr>
        <p:scale>
          <a:sx n="125" d="100"/>
          <a:sy n="125" d="100"/>
        </p:scale>
        <p:origin x="-1128" y="-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spcBef>
                <a:spcPts val="0"/>
              </a:spcBef>
              <a:buClr>
                <a:schemeClr val="dk1"/>
              </a:buClr>
              <a:buSzPts val="7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PTT動畫一張一張</a:t>
            </a:r>
            <a:r>
              <a:rPr lang="zh-TW" dirty="0" smtClean="0"/>
              <a:t>上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共四張.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(1) Switch設定 =&gt; (2) NVS開port trunking =&gt; (3)選擇接續交換器類型 =&gt; (4) 選擇trunking模式</a:t>
            </a: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PTT動畫一張一張</a:t>
            </a:r>
            <a:r>
              <a:rPr lang="zh-TW" dirty="0" smtClean="0"/>
              <a:t>上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共四張.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(1) Switch設定 =&gt; (2) NVS開port trunking =&gt; (3)選擇接續交換器類型 =&gt; (4) 選擇trunking模式</a:t>
            </a: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PTT動畫一張一張</a:t>
            </a:r>
            <a:r>
              <a:rPr lang="zh-TW" dirty="0" smtClean="0"/>
              <a:t>上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共四張.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(1) Switch設定 =&gt; (2) NVS開port trunking =&gt; (3)選擇接續交換器類型 =&gt; (4) 選擇trunking模式</a:t>
            </a: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r>
              <a:rPr lang="zh-TW" dirty="0">
                <a:solidFill>
                  <a:srgbClr val="FF0000"/>
                </a:solidFill>
              </a:rPr>
              <a:t>圖需要</a:t>
            </a:r>
            <a:r>
              <a:rPr lang="zh-TW" dirty="0" smtClean="0">
                <a:solidFill>
                  <a:srgbClr val="FF0000"/>
                </a:solidFill>
              </a:rPr>
              <a:t>改掉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三張網卡到一台總switch(標明三個VI</a:t>
            </a:r>
            <a:r>
              <a:rPr lang="zh-TW" dirty="0" smtClean="0">
                <a:solidFill>
                  <a:srgbClr val="FF0000"/>
                </a:solidFill>
              </a:rPr>
              <a:t>D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只有三張網卡對應三個部門的VLAN</a:t>
            </a:r>
            <a:r>
              <a:rPr lang="zh-TW" dirty="0" smtClean="0">
                <a:solidFill>
                  <a:srgbClr val="FF0000"/>
                </a:solidFill>
              </a:rPr>
              <a:t>)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6F一台Switc</a:t>
            </a:r>
            <a:r>
              <a:rPr lang="zh-TW" dirty="0" smtClean="0">
                <a:solidFill>
                  <a:srgbClr val="FF0000"/>
                </a:solidFill>
              </a:rPr>
              <a:t>h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8F一台switc</a:t>
            </a:r>
            <a:r>
              <a:rPr lang="zh-TW" dirty="0" smtClean="0">
                <a:solidFill>
                  <a:srgbClr val="FF0000"/>
                </a:solidFill>
              </a:rPr>
              <a:t>h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.</a:t>
            </a:r>
            <a:endParaRPr lang="zh-TW" dirty="0">
              <a:solidFill>
                <a:srgbClr val="FF0000"/>
              </a:solidFill>
            </a:endParaRPr>
          </a:p>
          <a:p>
            <a:pPr marL="6985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/>
            </a:r>
            <a:br>
              <a:rPr lang="zh-TW" dirty="0">
                <a:solidFill>
                  <a:srgbClr val="FF0000"/>
                </a:solidFill>
              </a:rPr>
            </a:br>
            <a:r>
              <a:rPr lang="zh-TW" dirty="0">
                <a:solidFill>
                  <a:srgbClr val="FF0000"/>
                </a:solidFill>
              </a:rPr>
              <a:t>Breaking up a large network into smaller independent segments reduces the amount of broadcast traffic each network device</a:t>
            </a:r>
          </a:p>
          <a:p>
            <a:pPr marL="69850" lvl="0" indent="0" rt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PTT動畫一張一張</a:t>
            </a:r>
            <a:r>
              <a:rPr lang="zh-TW" dirty="0" smtClean="0"/>
              <a:t>上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共2張.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(1) Switch設定 =&gt; (2) NVS設定VLAN</a:t>
            </a:r>
          </a:p>
          <a:p>
            <a:pPr marL="69850" lvl="0" indent="0" rt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FF0000"/>
                </a:solidFill>
              </a:rPr>
              <a:t>圖需要修飾改掉</a:t>
            </a:r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>圖需要修飾改掉</a:t>
            </a: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>圖需要</a:t>
            </a:r>
            <a:r>
              <a:rPr lang="zh-TW" dirty="0" smtClean="0">
                <a:solidFill>
                  <a:srgbClr val="FF0000"/>
                </a:solidFill>
              </a:rPr>
              <a:t>改掉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網路埠1 到 ISP-</a:t>
            </a:r>
            <a:r>
              <a:rPr lang="zh-TW" dirty="0" smtClean="0">
                <a:solidFill>
                  <a:srgbClr val="FF0000"/>
                </a:solidFill>
              </a:rPr>
              <a:t>A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網路埠2 到 ISP-</a:t>
            </a:r>
            <a:r>
              <a:rPr lang="zh-TW" dirty="0" smtClean="0">
                <a:solidFill>
                  <a:srgbClr val="FF0000"/>
                </a:solidFill>
              </a:rPr>
              <a:t>B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網路埠3 到 172.17.46.0/</a:t>
            </a:r>
            <a:r>
              <a:rPr lang="zh-TW" dirty="0" smtClean="0">
                <a:solidFill>
                  <a:srgbClr val="FF0000"/>
                </a:solidFill>
              </a:rPr>
              <a:t>24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網路埠4到 192.168.100.0/24 (然後ISP-A中斷</a:t>
            </a:r>
            <a:r>
              <a:rPr lang="zh-TW" dirty="0" smtClean="0">
                <a:solidFill>
                  <a:srgbClr val="FF0000"/>
                </a:solidFill>
              </a:rPr>
              <a:t>服務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通訊變成</a:t>
            </a:r>
            <a:r>
              <a:rPr lang="zh-TW" dirty="0" smtClean="0">
                <a:solidFill>
                  <a:srgbClr val="FF0000"/>
                </a:solidFill>
              </a:rPr>
              <a:t>虛線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轉換到ISP-B)</a:t>
            </a: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>圖需要</a:t>
            </a:r>
            <a:r>
              <a:rPr lang="zh-TW" dirty="0" smtClean="0">
                <a:solidFill>
                  <a:srgbClr val="FF0000"/>
                </a:solidFill>
              </a:rPr>
              <a:t>改掉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網路埠1 到 ISP-</a:t>
            </a:r>
            <a:r>
              <a:rPr lang="zh-TW" dirty="0" smtClean="0">
                <a:solidFill>
                  <a:srgbClr val="FF0000"/>
                </a:solidFill>
              </a:rPr>
              <a:t>A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網路埠2 到 ISP-</a:t>
            </a:r>
            <a:r>
              <a:rPr lang="zh-TW" dirty="0" smtClean="0">
                <a:solidFill>
                  <a:srgbClr val="FF0000"/>
                </a:solidFill>
              </a:rPr>
              <a:t>B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網路埠3 到 172.17.46.0/</a:t>
            </a:r>
            <a:r>
              <a:rPr lang="zh-TW" dirty="0" smtClean="0">
                <a:solidFill>
                  <a:srgbClr val="FF0000"/>
                </a:solidFill>
              </a:rPr>
              <a:t>24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網路埠4到 192.168.100.0/24 (然後ISP-A中斷</a:t>
            </a:r>
            <a:r>
              <a:rPr lang="zh-TW" dirty="0" smtClean="0">
                <a:solidFill>
                  <a:srgbClr val="FF0000"/>
                </a:solidFill>
              </a:rPr>
              <a:t>服務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通訊變成</a:t>
            </a:r>
            <a:r>
              <a:rPr lang="zh-TW" dirty="0" smtClean="0">
                <a:solidFill>
                  <a:srgbClr val="FF0000"/>
                </a:solidFill>
              </a:rPr>
              <a:t>虛線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轉換到ISP-B)</a:t>
            </a: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FF0000"/>
                </a:solidFill>
              </a:rPr>
              <a:t>圖需要美化</a:t>
            </a:r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dirty="0">
                <a:solidFill>
                  <a:srgbClr val="FF0000"/>
                </a:solidFill>
              </a:rPr>
              <a:t>修漂亮一些的圖 </a:t>
            </a:r>
            <a:r>
              <a:rPr lang="zh-TW" altLang="en-US" sz="1100" dirty="0" smtClean="0">
                <a:solidFill>
                  <a:srgbClr val="FF0000"/>
                </a:solidFill>
              </a:rPr>
              <a:t>，</a:t>
            </a:r>
            <a:endParaRPr lang="zh-TW" sz="1100" dirty="0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像</a:t>
            </a:r>
            <a:r>
              <a:rPr lang="zh-TW" sz="120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台北市政府</a:t>
            </a:r>
            <a:r>
              <a:rPr lang="zh-TW" altLang="en-US" sz="120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，中央研究院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電影公司像環球影</a:t>
            </a:r>
            <a:r>
              <a:rPr lang="zh-TW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城</a:t>
            </a:r>
            <a:r>
              <a:rPr lang="zh-TW" altLang="en-US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電視台 BBC</a:t>
            </a: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/ </a:t>
            </a:r>
            <a:r>
              <a:rPr lang="zh-TW" sz="120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緯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來 / 華視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TW" sz="1200" dirty="0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影視製作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:金鐘獎的</a:t>
            </a:r>
            <a:r>
              <a:rPr lang="zh-TW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奇異果</a:t>
            </a:r>
            <a:r>
              <a:rPr lang="zh-TW" altLang="en-US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特效:</a:t>
            </a: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大家都有看過鋼鐵人/美國隊長....漫威的特效公司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產業: AUO / 台大</a:t>
            </a:r>
            <a:r>
              <a:rPr lang="zh-TW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醫院 / 玉里醫院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FF0000"/>
                </a:solidFill>
              </a:rPr>
              <a:t>圖需要改掉, 一堆IoT 裝置透過AP station 直接存取NAS裏頭的database</a:t>
            </a:r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Virtualization station預設動作就會綁定NAS的系統預設閘道成為橋接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因此如果系統預設閘道是1GbE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虛擬機就是與1GbE網路建立橋接模式. 如果您NAS的系統預設閘道就是10GbE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虛擬機就是與10GbE網路建立橋接模式. VM灌好後即可立刻使用.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如果您打算變更綁定到別條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或是10Gb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可以到Network &amp; Virtual Switch &gt; Virtual Switch &gt; </a:t>
            </a:r>
            <a:r>
              <a:rPr lang="zh-TW" dirty="0" smtClean="0"/>
              <a:t>新增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然後選擇基本模式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然後先勾選要綁定的實體</a:t>
            </a:r>
            <a:r>
              <a:rPr lang="zh-TW" dirty="0" smtClean="0"/>
              <a:t>網路卡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比如像介面卡5是10Gb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再來勾選要對應的虛擬機網路卡.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套用後就可以看到新的虛擬交換器成功建立.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Virtualization station預設動作就會綁定NAS的系統預設閘道成為橋接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因此如果系統預設閘道是1GbE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虛擬機就是與1GbE網路建立橋接模式. 如果您NAS的系統預設閘道就是10GbE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虛擬機就是與10GbE網路建立橋接模式. VM灌好後即可立刻使用.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如果您打算變更綁定到別條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或是10Gb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可以到Network &amp; Virtual Switch &gt; Virtual Switch &gt; </a:t>
            </a:r>
            <a:r>
              <a:rPr lang="zh-TW" dirty="0" smtClean="0"/>
              <a:t>新增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然後選擇基本模式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然後先勾選要綁定的實體</a:t>
            </a:r>
            <a:r>
              <a:rPr lang="zh-TW" dirty="0" smtClean="0"/>
              <a:t>網路卡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比如像介面卡5是10Gb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再來勾選要對應的虛擬機網路卡.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套用後就可以看到新的虛擬交換器成功建立.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Virtualization station預設動作就會綁定NAS的系統預設閘道成為橋接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因此如果系統預設閘道是1GbE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虛擬機就是與1GbE網路建立橋接模式. 如果您NAS的系統預設閘道就是10GbE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虛擬機就是與10GbE網路建立橋接模式. VM灌好後即可立刻使用.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如果您打算變更綁定到別條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或是10Gb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可以到Network &amp; Virtual Switch &gt; Virtual Switch &gt; </a:t>
            </a:r>
            <a:r>
              <a:rPr lang="zh-TW" dirty="0" smtClean="0"/>
              <a:t>新增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然後選擇基本模式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然後先勾選要綁定的實體</a:t>
            </a:r>
            <a:r>
              <a:rPr lang="zh-TW" dirty="0" smtClean="0"/>
              <a:t>網路卡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比如像介面卡5是10Gb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再來勾選要對應的虛擬機網路卡.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套用後就可以看到新的虛擬交換器成功建立.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Virtualization station預設動作就會綁定NAS的系統預設閘道成為橋接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因此如果系統預設閘道是1GbE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虛擬機就是與1GbE網路建立橋接模式. 如果您NAS的系統預設閘道就是10GbE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虛擬機就是與10GbE網路建立橋接模式. VM灌好後即可立刻使用.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如果您打算變更綁定到別條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或是10Gb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可以到Network &amp; Virtual Switch &gt; Virtual Switch &gt; </a:t>
            </a:r>
            <a:r>
              <a:rPr lang="zh-TW" dirty="0" smtClean="0"/>
              <a:t>新增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然後選擇基本模式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然後先勾選要綁定的實體</a:t>
            </a:r>
            <a:r>
              <a:rPr lang="zh-TW" dirty="0" smtClean="0"/>
              <a:t>網路卡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比如像介面卡5是10Gb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再來勾選要對應的虛擬機網路卡.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套用後就可以看到新的虛擬交換器成功建立.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r>
              <a:rPr lang="zh-TW">
                <a:solidFill>
                  <a:srgbClr val="FF0000"/>
                </a:solidFill>
              </a:rPr>
              <a:t>修圖</a:t>
            </a:r>
            <a:r>
              <a:rPr lang="zh-TW"/>
              <a:t/>
            </a:r>
            <a:br>
              <a:rPr lang="zh-TW"/>
            </a:br>
            <a:r>
              <a:rPr lang="zh-TW"/>
              <a:t>保存檔案越來越大 (DVD -&gt; Full HD(BluRay) -&gt; Ultra HD</a:t>
            </a:r>
          </a:p>
          <a:p>
            <a:pPr marL="69850" lvl="0" indent="0">
              <a:spcBef>
                <a:spcPts val="0"/>
              </a:spcBef>
              <a:buNone/>
            </a:pPr>
            <a:r>
              <a:rPr lang="zh-TW"/>
              <a:t>備份資料越來越多</a:t>
            </a:r>
          </a:p>
          <a:p>
            <a:pPr marL="69850" lvl="0" indent="0">
              <a:spcBef>
                <a:spcPts val="0"/>
              </a:spcBef>
              <a:buNone/>
            </a:pPr>
            <a:r>
              <a:rPr lang="zh-TW"/>
              <a:t>擷取的影像解析度越來越高 (1080P -&gt; 4K --&gt; 8K)</a:t>
            </a:r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不要選擇任何Physical adapter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勾選出要用在此封閉網路所要用到的虛擬網卡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給此Virtual Switch訂一個固定的私有IP位址 (注意不要跟您用到的網段相同)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服務的</a:t>
            </a:r>
            <a:r>
              <a:rPr lang="zh-TW" dirty="0" smtClean="0"/>
              <a:t>部分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如果是完全封閉安全的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就不要勾選NA</a:t>
            </a:r>
            <a:r>
              <a:rPr lang="zh-TW" dirty="0" smtClean="0"/>
              <a:t>T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如果要讓此virtual switch成員可以透過NAS連到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可以後續再來此位置開啟NAT服務. 接下來是啟動DHCP</a:t>
            </a:r>
            <a:r>
              <a:rPr lang="zh-TW" dirty="0" smtClean="0"/>
              <a:t>服務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這樣才能派發IP位址給此交換器內的</a:t>
            </a:r>
            <a:r>
              <a:rPr lang="zh-TW" dirty="0" smtClean="0"/>
              <a:t>成員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這裡default gateway的IP記得要設定成前一頁virtual switch本身的I</a:t>
            </a:r>
            <a:r>
              <a:rPr lang="zh-TW" dirty="0" smtClean="0"/>
              <a:t>P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這樣日後開啟NAT時才能連外. 同樣DNS server的位址也是取決於未來您開啟NAT服務後需不需要存取內部網路的其他</a:t>
            </a:r>
            <a:r>
              <a:rPr lang="zh-TW" dirty="0" smtClean="0"/>
              <a:t>資源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如果需要則指向您內部網路中的DNS </a:t>
            </a:r>
            <a:r>
              <a:rPr lang="zh-TW" dirty="0" smtClean="0"/>
              <a:t>server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如果沒有純粹連外</a:t>
            </a:r>
            <a:r>
              <a:rPr lang="zh-TW" dirty="0" smtClean="0"/>
              <a:t>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則可以直接填一組Public DNS. (像是Google的8.8.8.</a:t>
            </a:r>
            <a:r>
              <a:rPr lang="zh-TW" dirty="0" smtClean="0"/>
              <a:t>8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大陸的</a:t>
            </a:r>
            <a:r>
              <a:rPr lang="zh-TW" dirty="0" smtClean="0"/>
              <a:t>百度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ISP商的也行)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建立成功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回到Overview的頁面您就能看到一個封閉網路的virtual switch為您的虛擬機服務中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點選icon後可以看到派發給虛擬裝置的IP address.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如果需要讓成員連上網路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再回到前面的步驟編輯該virtual </a:t>
            </a:r>
            <a:r>
              <a:rPr lang="zh-TW" dirty="0" smtClean="0"/>
              <a:t>switch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並開啟NAT服務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可以在overview畫面上看到NAT符號.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r>
              <a:rPr lang="zh-TW" dirty="0"/>
              <a:t>CPU: 部分款式可能打</a:t>
            </a:r>
            <a:r>
              <a:rPr lang="zh-TW" dirty="0" smtClean="0"/>
              <a:t>不到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但大部分機種都可以透過QNAP 10GbE網卡達成 (QM2 是您的好選擇)</a:t>
            </a:r>
          </a:p>
          <a:p>
            <a:pPr marL="69850" lvl="0" indent="0">
              <a:spcBef>
                <a:spcPts val="0"/>
              </a:spcBef>
              <a:buNone/>
            </a:pPr>
            <a:r>
              <a:rPr lang="zh-TW" dirty="0"/>
              <a:t>線材: baseT雙絞線: cat5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cat </a:t>
            </a:r>
            <a:r>
              <a:rPr lang="zh-TW" dirty="0" smtClean="0"/>
              <a:t>6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cat6a(10G</a:t>
            </a:r>
            <a:r>
              <a:rPr lang="zh-TW" dirty="0" smtClean="0"/>
              <a:t>)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cat 7(10G) ; Thunderbolt  cable有分成active (模擬20GbE) / passive (模擬10GbE</a:t>
            </a:r>
            <a:r>
              <a:rPr lang="zh-TW" dirty="0" smtClean="0"/>
              <a:t>)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SFP+光纖也有多種單模多模</a:t>
            </a:r>
            <a:r>
              <a:rPr lang="zh-TW" dirty="0" smtClean="0"/>
              <a:t>種類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分別支援不同長度. QSPF+的40GBE世界.......</a:t>
            </a:r>
          </a:p>
          <a:p>
            <a:pPr marL="69850" lvl="0" indent="0">
              <a:spcBef>
                <a:spcPts val="0"/>
              </a:spcBef>
              <a:buNone/>
            </a:pPr>
            <a:r>
              <a:rPr lang="zh-TW" dirty="0"/>
              <a:t>SSD: 貴鬆鬆的SLC/ML</a:t>
            </a:r>
            <a:r>
              <a:rPr lang="zh-TW" dirty="0" smtClean="0"/>
              <a:t>C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以及現在便宜的TLC類型. 有什麼不一樣呢? 昂貴的SLC/MLC能持續性的提供500MB/</a:t>
            </a:r>
            <a:r>
              <a:rPr lang="zh-TW" dirty="0" smtClean="0"/>
              <a:t>s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但市面上最常見的TLC為了打進消費者</a:t>
            </a:r>
            <a:r>
              <a:rPr lang="zh-TW" dirty="0" smtClean="0"/>
              <a:t>市場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便宜且長壽的設計機制其實是靠著內含一部分的cache</a:t>
            </a:r>
            <a:r>
              <a:rPr lang="zh-TW" dirty="0" smtClean="0"/>
              <a:t>機制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當小容量的cache一滿之後就只慢到比HDD還慢.</a:t>
            </a:r>
          </a:p>
          <a:p>
            <a:pPr marL="69850" lvl="0" indent="0" rtl="0">
              <a:spcBef>
                <a:spcPts val="0"/>
              </a:spcBef>
              <a:buNone/>
            </a:pPr>
            <a:r>
              <a:rPr lang="zh-TW" dirty="0"/>
              <a:t>HDD: 是設計來大容量存儲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RAID的組態會影響整個的讀寫效能. RAID-0是全部的效能加</a:t>
            </a:r>
            <a:r>
              <a:rPr lang="zh-TW" dirty="0" smtClean="0"/>
              <a:t>總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但只要有一顆壞掉就資料全部損</a:t>
            </a:r>
            <a:r>
              <a:rPr lang="zh-TW" dirty="0" smtClean="0"/>
              <a:t>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RAID 1 保護性</a:t>
            </a:r>
            <a:r>
              <a:rPr lang="zh-TW" dirty="0" smtClean="0"/>
              <a:t>最高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但是寫入慢且犧牲掉一半的儲存</a:t>
            </a:r>
            <a:r>
              <a:rPr lang="zh-TW" dirty="0" smtClean="0"/>
              <a:t>空間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速度慢只有單顆. RAID-5的速度是n-</a:t>
            </a:r>
            <a:r>
              <a:rPr lang="zh-TW" dirty="0" smtClean="0"/>
              <a:t>1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但同時間只能有一顆損毀容錯率. RAID-5的速度是n-</a:t>
            </a:r>
            <a:r>
              <a:rPr lang="zh-TW" dirty="0" smtClean="0"/>
              <a:t>2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但同時間有兩顆損毀容錯率.通常是多bay機種的好選擇. RAID10則是兼顧速度與安全性的</a:t>
            </a:r>
            <a:r>
              <a:rPr lang="zh-TW" dirty="0" smtClean="0"/>
              <a:t>選擇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但空間跟RAID1一般要先犧牲掉一半. 速度是總量的一半 (n/2). 因此在顧慮安全性的</a:t>
            </a:r>
            <a:r>
              <a:rPr lang="zh-TW" dirty="0" smtClean="0"/>
              <a:t>同時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您需要精算您的磁碟陣列</a:t>
            </a:r>
            <a:r>
              <a:rPr lang="zh-TW" dirty="0" smtClean="0"/>
              <a:t>速度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是否夠達到傳輸的最高效能?</a:t>
            </a:r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先勾選要被拉出去被獨佔使用的實體網路</a:t>
            </a:r>
            <a:r>
              <a:rPr lang="zh-TW" dirty="0" smtClean="0"/>
              <a:t>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接著再勾選要獨占該網路的虛擬機網卡.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這一次選擇不指派IP位</a:t>
            </a:r>
            <a:r>
              <a:rPr lang="zh-TW" dirty="0" smtClean="0"/>
              <a:t>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最後套用設定建立新的虛擬交換機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完成後即可在NVS的總攬頁面看到此專屬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並且沒有IP位址(顯示0.0.0.0)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先勾選要被拉出去被獨佔使用的實體網路</a:t>
            </a:r>
            <a:r>
              <a:rPr lang="zh-TW" dirty="0" smtClean="0"/>
              <a:t>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接著再勾選要獨占該網路的虛擬機網卡.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這一次選擇不指派IP位</a:t>
            </a:r>
            <a:r>
              <a:rPr lang="zh-TW" dirty="0" smtClean="0"/>
              <a:t>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最後套用設定建立新的虛擬交換機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完成後即可在NVS的總攬頁面看到此專屬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並且沒有IP位址(顯示0.0.0.0)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先勾選要被拉出去被獨佔使用的實體網路</a:t>
            </a:r>
            <a:r>
              <a:rPr lang="zh-TW" dirty="0" smtClean="0"/>
              <a:t>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接著再勾選要獨占該網路的虛擬機網卡.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這一次選擇不指派IP位</a:t>
            </a:r>
            <a:r>
              <a:rPr lang="zh-TW" dirty="0" smtClean="0"/>
              <a:t>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最後套用設定建立新的虛擬交換機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完成後即可在NVS的總攬頁面看到此專屬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並且沒有IP位址(顯示0.0.0.0)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先勾選要被拉出去被獨佔使用的實體網路</a:t>
            </a:r>
            <a:r>
              <a:rPr lang="zh-TW" dirty="0" smtClean="0"/>
              <a:t>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接著再勾選要獨占該網路的虛擬機網卡.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這一次選擇不指派IP位</a:t>
            </a:r>
            <a:r>
              <a:rPr lang="zh-TW" dirty="0" smtClean="0"/>
              <a:t>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最後套用設定建立新的虛擬交換機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完成後即可在NVS的總攬頁面看到此專屬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並且沒有IP位址(顯示0.0.0.0)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先建立好VM後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至NVS&gt;Virtual Switch建立新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選擇進階模式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先勾選要被拉出去被獨佔使用的實體網路</a:t>
            </a:r>
            <a:r>
              <a:rPr lang="zh-TW" dirty="0" smtClean="0"/>
              <a:t>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接著再勾選要獨占該網路的虛擬機網卡.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這一次選擇不指派IP位</a:t>
            </a:r>
            <a:r>
              <a:rPr lang="zh-TW" dirty="0" smtClean="0"/>
              <a:t>址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最後套用設定建立新的虛擬交換機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完成後即可在NVS的總攬頁面看到此專屬</a:t>
            </a:r>
            <a:r>
              <a:rPr lang="zh-TW" dirty="0" smtClean="0"/>
              <a:t>網路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並且沒有IP位址(顯示0.0.0.0)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Container預設在NAT的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就像前面所介紹的封閉網路並開啟NAT.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QNAP最新的Container v1.7版之後開放了bridge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可以在Container的設定中變更網路為Bridge模式. 先點選容器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點擊右上角的</a:t>
            </a:r>
            <a:r>
              <a:rPr lang="zh-TW" dirty="0" smtClean="0"/>
              <a:t>設定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然後選擇進階設定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進階設定</a:t>
            </a:r>
            <a:r>
              <a:rPr lang="zh-TW" dirty="0" smtClean="0"/>
              <a:t>中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選取網</a:t>
            </a:r>
            <a:r>
              <a:rPr lang="zh-TW" dirty="0" smtClean="0"/>
              <a:t>段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然後將網路模式改成Bridg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並選擇要綁定的virtual switch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套用後同樣可以在NVS的總攬頁面看到您的容器被變更為bridge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可以有獨立的IP讓網路上的其他裝置直接存取了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Container預設在NAT的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就像前面所介紹的封閉網路並開啟NAT.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QNAP最新的Container v1.7版之後開放了bridge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可以在Container的設定中變更網路為Bridge模式. 先點選容器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點擊右上角的</a:t>
            </a:r>
            <a:r>
              <a:rPr lang="zh-TW" dirty="0" smtClean="0"/>
              <a:t>設定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然後選擇進階設定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進階設定</a:t>
            </a:r>
            <a:r>
              <a:rPr lang="zh-TW" dirty="0" smtClean="0"/>
              <a:t>中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選取網</a:t>
            </a:r>
            <a:r>
              <a:rPr lang="zh-TW" dirty="0" smtClean="0"/>
              <a:t>段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然後將網路模式改成Bridg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並選擇要綁定的virtual switch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套用後同樣可以在NVS的總攬頁面看到您的容器被變更為bridge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可以有獨立的IP讓網路上的其他裝置直接存取了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Container預設在NAT的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就像前面所介紹的封閉網路並開啟NAT.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QNAP最新的Container v1.7版之後開放了bridge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可以在Container的設定中變更網路為Bridge模式. 先點選容器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點擊右上角的</a:t>
            </a:r>
            <a:r>
              <a:rPr lang="zh-TW" dirty="0" smtClean="0"/>
              <a:t>設定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然後選擇進階設定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進階設定</a:t>
            </a:r>
            <a:r>
              <a:rPr lang="zh-TW" dirty="0" smtClean="0"/>
              <a:t>中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選取網</a:t>
            </a:r>
            <a:r>
              <a:rPr lang="zh-TW" dirty="0" smtClean="0"/>
              <a:t>段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然後將網路模式改成Bridg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並選擇要綁定的virtual switch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套用後同樣可以在NVS的總攬頁面看到您的容器被變更為bridge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可以有獨立的IP讓網路上的其他裝置直接存取了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Container預設在NAT的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就像前面所介紹的封閉網路並開啟NAT.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QNAP最新的Container v1.7版之後開放了bridge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可以在Container的設定中變更網路為Bridge模式. 先點選容器</a:t>
            </a:r>
            <a:r>
              <a:rPr lang="zh-TW" dirty="0" smtClean="0"/>
              <a:t>後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點擊右上角的</a:t>
            </a:r>
            <a:r>
              <a:rPr lang="zh-TW" dirty="0" smtClean="0"/>
              <a:t>設定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然後選擇進階設定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zh-TW" dirty="0"/>
              <a:t>進階設定</a:t>
            </a:r>
            <a:r>
              <a:rPr lang="zh-TW" dirty="0" smtClean="0"/>
              <a:t>中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選取網</a:t>
            </a:r>
            <a:r>
              <a:rPr lang="zh-TW" dirty="0" smtClean="0"/>
              <a:t>段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然後將網路模式改成Bridg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並選擇要綁定的virtual switch</a:t>
            </a:r>
          </a:p>
          <a:p>
            <a:pPr marL="457200" lvl="0" indent="-298450" rtl="0">
              <a:spcBef>
                <a:spcPts val="0"/>
              </a:spcBef>
              <a:buSzPts val="1100"/>
              <a:buAutoNum type="arabicParenBoth"/>
            </a:pPr>
            <a:r>
              <a:rPr lang="zh-TW" dirty="0"/>
              <a:t>套用後同樣可以在NVS的總攬頁面看到您的容器被變更為bridge</a:t>
            </a:r>
            <a:r>
              <a:rPr lang="zh-TW" dirty="0" smtClean="0"/>
              <a:t>模式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可以有獨立的IP讓網路上的其他裝置直接存取了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r>
              <a:rPr lang="zh-TW" dirty="0"/>
              <a:t>調查我們的客戶資料</a:t>
            </a:r>
            <a:r>
              <a:rPr lang="zh-TW" dirty="0" smtClean="0"/>
              <a:t>中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我們發現不管是專業的影像編輯</a:t>
            </a:r>
            <a:r>
              <a:rPr lang="zh-TW" dirty="0" smtClean="0"/>
              <a:t>公司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還是個人youtuber玩家. 他們處理一個約50分鐘的1080P</a:t>
            </a:r>
            <a:r>
              <a:rPr lang="zh-TW" dirty="0" smtClean="0"/>
              <a:t>影像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往往都是從一堆畫面剪輯出來</a:t>
            </a:r>
            <a:r>
              <a:rPr lang="zh-TW" dirty="0" smtClean="0"/>
              <a:t>的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其中需要的原始素材大概都在2~4TB的總量. 這樣說</a:t>
            </a:r>
            <a:r>
              <a:rPr lang="zh-TW" dirty="0" smtClean="0"/>
              <a:t>起來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當需要從</a:t>
            </a:r>
            <a:r>
              <a:rPr lang="zh-TW" dirty="0" smtClean="0"/>
              <a:t>相機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記憶卡等原始檔案傳輸下來</a:t>
            </a:r>
            <a:r>
              <a:rPr lang="zh-TW" dirty="0" smtClean="0"/>
              <a:t>時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所需要耗費的時間就會大大地影響您的工作完成時間.</a:t>
            </a:r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zh-TW" dirty="0"/>
              <a:t>而只要透過NVS虛擬交換器的</a:t>
            </a:r>
            <a:r>
              <a:rPr lang="zh-TW" dirty="0" smtClean="0"/>
              <a:t>功能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就能讓您各種不同的介面進行橋接的</a:t>
            </a:r>
            <a:r>
              <a:rPr lang="zh-TW" dirty="0" smtClean="0"/>
              <a:t>應用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NAS幫您臨時的轉換界面.</a:t>
            </a:r>
          </a:p>
          <a:p>
            <a:pPr marL="0" lvl="0" indent="-6985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zh-TW" dirty="0"/>
              <a:t>其中有幾項小事情要</a:t>
            </a:r>
            <a:r>
              <a:rPr lang="zh-TW" dirty="0" smtClean="0"/>
              <a:t>注意</a:t>
            </a:r>
            <a:r>
              <a:rPr lang="zh-TW" altLang="en-US" dirty="0" smtClean="0"/>
              <a:t>，</a:t>
            </a:r>
            <a:endParaRPr lang="zh-TW"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MTU 無須</a:t>
            </a:r>
            <a:r>
              <a:rPr lang="zh-TW" dirty="0" smtClean="0"/>
              <a:t>設定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會取內部環節每一個NIC/vNIC的</a:t>
            </a:r>
            <a:r>
              <a:rPr lang="zh-TW" dirty="0" smtClean="0"/>
              <a:t>最小值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已確認封包都能順利傳輸.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T2E時有一些些的轉換</a:t>
            </a:r>
            <a:r>
              <a:rPr lang="zh-TW" dirty="0" smtClean="0"/>
              <a:t>耗損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大概只有80%.  且需要調整Mac參數. (Qfinder為了確保能正常</a:t>
            </a:r>
            <a:r>
              <a:rPr lang="zh-TW" dirty="0" smtClean="0"/>
              <a:t>上網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採取相容性最高的安全設定)</a:t>
            </a: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QNAP NAS的各種端口能用來做什麼呢?</a:t>
            </a:r>
          </a:p>
          <a:p>
            <a:pPr marL="6985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GbE: 進行一般網路</a:t>
            </a:r>
            <a:r>
              <a:rPr lang="zh-TW" dirty="0" smtClean="0"/>
              <a:t>傳輸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雲端備份(S</a:t>
            </a:r>
            <a:r>
              <a:rPr lang="zh-TW" dirty="0" smtClean="0"/>
              <a:t>3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google </a:t>
            </a:r>
            <a:r>
              <a:rPr lang="zh-TW" dirty="0" smtClean="0"/>
              <a:t>cloud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one </a:t>
            </a:r>
            <a:r>
              <a:rPr lang="zh-TW" dirty="0" smtClean="0"/>
              <a:t>drive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dropbox</a:t>
            </a:r>
            <a:r>
              <a:rPr lang="zh-TW" dirty="0" smtClean="0"/>
              <a:t>)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下載東西(download </a:t>
            </a:r>
            <a:r>
              <a:rPr lang="zh-TW" dirty="0" smtClean="0"/>
              <a:t>station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happyget</a:t>
            </a:r>
            <a:r>
              <a:rPr lang="zh-TW" dirty="0" smtClean="0"/>
              <a:t>)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進一步還可以 shared link讓別人網路</a:t>
            </a:r>
            <a:r>
              <a:rPr lang="zh-TW" dirty="0" smtClean="0"/>
              <a:t>下載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用web伺服器架站</a:t>
            </a:r>
          </a:p>
          <a:p>
            <a:pPr marL="6985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Thunderbolt: 能讓您的Mac進行快速資料</a:t>
            </a:r>
            <a:r>
              <a:rPr lang="zh-TW" dirty="0" smtClean="0"/>
              <a:t>拷貝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以及一下子就能完成TimeMachine備份. 新一代高階的Windows筆電也不需要透過隨身碟或WiFi慢慢傳</a:t>
            </a:r>
            <a:r>
              <a:rPr lang="zh-TW" dirty="0" smtClean="0"/>
              <a:t>檔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他們也開始內建Thunderbolt接口帶來最方便的體驗.</a:t>
            </a:r>
          </a:p>
          <a:p>
            <a:pPr marL="69850" lvl="0" indent="0" rtl="0">
              <a:spcBef>
                <a:spcPts val="0"/>
              </a:spcBef>
              <a:buNone/>
            </a:pPr>
            <a:r>
              <a:rPr lang="zh-TW" dirty="0"/>
              <a:t>10 GbE: 原本主要用在高階快速的</a:t>
            </a:r>
            <a:r>
              <a:rPr lang="zh-TW" dirty="0" smtClean="0"/>
              <a:t>機房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但現在您在家就可以透過NAS架起來虛擬化的世界. 另外還有跨入家用市場的影像</a:t>
            </a:r>
            <a:r>
              <a:rPr lang="zh-TW" dirty="0" smtClean="0"/>
              <a:t>編輯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機器間的快速備份(HybridBackup sync</a:t>
            </a:r>
            <a:r>
              <a:rPr lang="zh-TW" dirty="0" smtClean="0"/>
              <a:t>)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甚至佈建5~8百萬畫</a:t>
            </a:r>
            <a:r>
              <a:rPr lang="zh-TW" dirty="0" smtClean="0"/>
              <a:t>素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高達4K解析度的監控系統.</a:t>
            </a:r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6985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>AC卡定裝照</a:t>
            </a:r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dirty="0">
                <a:solidFill>
                  <a:srgbClr val="FF0000"/>
                </a:solidFill>
              </a:rPr>
              <a:t>改圖 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加跳出的動態警語 (如果有人說友家的速度由1G+1G提升到2</a:t>
            </a:r>
            <a:r>
              <a:rPr lang="zh-TW" dirty="0" smtClean="0">
                <a:solidFill>
                  <a:srgbClr val="FF0000"/>
                </a:solidFill>
              </a:rPr>
              <a:t>G</a:t>
            </a:r>
            <a:r>
              <a:rPr lang="zh-TW" altLang="en-US" dirty="0" smtClean="0">
                <a:solidFill>
                  <a:srgbClr val="FF0000"/>
                </a:solidFill>
              </a:rPr>
              <a:t>，</a:t>
            </a:r>
            <a:r>
              <a:rPr lang="zh-TW" dirty="0" smtClean="0">
                <a:solidFill>
                  <a:srgbClr val="FF0000"/>
                </a:solidFill>
              </a:rPr>
              <a:t> </a:t>
            </a:r>
            <a:r>
              <a:rPr lang="zh-TW" dirty="0">
                <a:solidFill>
                  <a:srgbClr val="FF0000"/>
                </a:solidFill>
              </a:rPr>
              <a:t>那是騙你的!!!)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增加的是頻</a:t>
            </a:r>
            <a:r>
              <a:rPr lang="zh-TW" dirty="0" smtClean="0"/>
              <a:t>寬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而非單點速度. 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有人覺得友家的顯示可以合併提高最高上限速度 (Windows也可以) =&gt; Windows 10本身不</a:t>
            </a:r>
            <a:r>
              <a:rPr lang="zh-TW" dirty="0" smtClean="0"/>
              <a:t>支援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WinServer有類似的Teaming</a:t>
            </a:r>
            <a:r>
              <a:rPr lang="zh-TW" dirty="0" smtClean="0"/>
              <a:t>技術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但不像Linux本身是做在kernel</a:t>
            </a:r>
            <a:r>
              <a:rPr lang="zh-TW" dirty="0" smtClean="0"/>
              <a:t>層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而是Driver</a:t>
            </a:r>
            <a:r>
              <a:rPr lang="zh-TW" dirty="0" smtClean="0"/>
              <a:t>層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兩者架構不同.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802.3ad的效率從預設的layer 2 MAC改成layer 2+3 (MAC + IP) 會比較高的負載</a:t>
            </a:r>
            <a:r>
              <a:rPr lang="zh-TW" dirty="0" smtClean="0"/>
              <a:t>平衡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但相容性較低一些. 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效率仍然</a:t>
            </a:r>
            <a:r>
              <a:rPr lang="zh-TW" dirty="0" smtClean="0"/>
              <a:t>有限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最佳方案仍是提升到10Gb</a:t>
            </a:r>
            <a:r>
              <a:rPr lang="zh-TW" dirty="0" smtClean="0"/>
              <a:t>E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甚至40GbE</a:t>
            </a:r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PTT動畫一張一張</a:t>
            </a:r>
            <a:r>
              <a:rPr lang="zh-TW" dirty="0" smtClean="0"/>
              <a:t>上</a:t>
            </a:r>
            <a:r>
              <a:rPr lang="zh-TW" altLang="en-US" dirty="0" smtClean="0"/>
              <a:t>，</a:t>
            </a:r>
            <a:r>
              <a:rPr lang="zh-TW" dirty="0" smtClean="0"/>
              <a:t> </a:t>
            </a:r>
            <a:r>
              <a:rPr lang="zh-TW" dirty="0"/>
              <a:t>共四張.</a:t>
            </a:r>
          </a:p>
          <a:p>
            <a:pPr marL="457200" lvl="0" indent="-298450" rtl="0">
              <a:spcBef>
                <a:spcPts val="0"/>
              </a:spcBef>
              <a:buSzPts val="1100"/>
              <a:buChar char="●"/>
            </a:pPr>
            <a:r>
              <a:rPr lang="zh-TW" dirty="0"/>
              <a:t>(1) Switch設定 =&gt; (2) NVS開port trunking =&gt; (3)選擇接續交換器類型 =&gt; (4) 選擇trunking模式</a:t>
            </a: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311700" y="3077124"/>
            <a:ext cx="8520599" cy="792600"/>
          </a:xfrm>
        </p:spPr>
        <p:txBody>
          <a:bodyPr/>
          <a:lstStyle/>
          <a:p>
            <a:r>
              <a:rPr lang="zh-TW" altLang="en-US" b="1" dirty="0" smtClean="0"/>
              <a:t>感受各式的高效能傳輸與虛擬化網路管理體驗</a:t>
            </a:r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311708" y="987574"/>
            <a:ext cx="8520599" cy="2052599"/>
          </a:xfrm>
        </p:spPr>
        <p:txBody>
          <a:bodyPr/>
          <a:lstStyle/>
          <a:p>
            <a:r>
              <a:rPr lang="en-US" altLang="zh-TW" spc="-150" dirty="0" smtClean="0">
                <a:latin typeface="+mj-lt"/>
              </a:rPr>
              <a:t>QNAP</a:t>
            </a:r>
            <a:br>
              <a:rPr lang="en-US" altLang="zh-TW" spc="-150" dirty="0" smtClean="0">
                <a:latin typeface="+mj-lt"/>
              </a:rPr>
            </a:br>
            <a:r>
              <a:rPr lang="zh-TW" altLang="en-US" spc="-150" dirty="0" smtClean="0"/>
              <a:t>網路與虛擬交換器</a:t>
            </a:r>
            <a:endParaRPr lang="zh-TW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11708" y="-20538"/>
            <a:ext cx="8520599" cy="2052599"/>
          </a:xfrm>
        </p:spPr>
        <p:txBody>
          <a:bodyPr/>
          <a:lstStyle/>
          <a:p>
            <a:r>
              <a:rPr lang="en-US" altLang="zh-TW" dirty="0" smtClean="0"/>
              <a:t>QNAP</a:t>
            </a:r>
            <a:r>
              <a:rPr lang="zh-TW" altLang="en-US" dirty="0" smtClean="0"/>
              <a:t>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網路功能介紹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3347864" y="1995686"/>
            <a:ext cx="3096344" cy="2041881"/>
          </a:xfrm>
        </p:spPr>
        <p:txBody>
          <a:bodyPr/>
          <a:lstStyle/>
          <a:p>
            <a:pPr indent="-31750" algn="l">
              <a:buClr>
                <a:schemeClr val="bg1"/>
              </a:buClr>
              <a:buFont typeface="Microsoft JhengHei" pitchFamily="34" charset="-120"/>
              <a:buChar char="￭"/>
            </a:pPr>
            <a:r>
              <a:rPr lang="en-US" altLang="zh-TW" dirty="0" smtClean="0"/>
              <a:t> 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Port </a:t>
            </a:r>
            <a:r>
              <a:rPr lang="en-US" altLang="zh-TW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Trunking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1750" algn="l">
              <a:buClr>
                <a:schemeClr val="bg1"/>
              </a:buClr>
              <a:buFont typeface="Microsoft JhengHei" pitchFamily="34" charset="-120"/>
              <a:buChar char="￭"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VLAN</a:t>
            </a:r>
          </a:p>
          <a:p>
            <a:pPr indent="-31750" algn="l">
              <a:buClr>
                <a:schemeClr val="bg1"/>
              </a:buClr>
              <a:buFont typeface="Microsoft JhengHei" pitchFamily="34" charset="-120"/>
              <a:buChar char="￭"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DHCP server</a:t>
            </a:r>
          </a:p>
          <a:p>
            <a:pPr indent="-31750" algn="l">
              <a:buClr>
                <a:schemeClr val="bg1"/>
              </a:buClr>
              <a:buFont typeface="Microsoft JhengHei" pitchFamily="34" charset="-120"/>
              <a:buChar char="￭"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Default Gateway</a:t>
            </a:r>
          </a:p>
          <a:p>
            <a:pPr indent="-31750" algn="l">
              <a:buClr>
                <a:schemeClr val="bg1"/>
              </a:buClr>
              <a:buFont typeface="Microsoft JhengHei" pitchFamily="34" charset="-120"/>
              <a:buChar char="￭"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WiFi</a:t>
            </a:r>
            <a:endParaRPr lang="zh-TW" altLang="en-US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肘形接點 25"/>
          <p:cNvCxnSpPr/>
          <p:nvPr/>
        </p:nvCxnSpPr>
        <p:spPr>
          <a:xfrm flipV="1">
            <a:off x="5148064" y="3075806"/>
            <a:ext cx="2160240" cy="456754"/>
          </a:xfrm>
          <a:prstGeom prst="bentConnector3">
            <a:avLst>
              <a:gd name="adj1" fmla="val 43295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接點 26"/>
          <p:cNvCxnSpPr/>
          <p:nvPr/>
        </p:nvCxnSpPr>
        <p:spPr>
          <a:xfrm>
            <a:off x="5187035" y="3867894"/>
            <a:ext cx="1512168" cy="72008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32"/>
          <p:cNvCxnSpPr/>
          <p:nvPr/>
        </p:nvCxnSpPr>
        <p:spPr>
          <a:xfrm>
            <a:off x="5238178" y="3795886"/>
            <a:ext cx="1512168" cy="72008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接點 33"/>
          <p:cNvCxnSpPr/>
          <p:nvPr/>
        </p:nvCxnSpPr>
        <p:spPr>
          <a:xfrm>
            <a:off x="5120905" y="3939902"/>
            <a:ext cx="1512168" cy="72008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接點 34"/>
          <p:cNvCxnSpPr/>
          <p:nvPr/>
        </p:nvCxnSpPr>
        <p:spPr>
          <a:xfrm>
            <a:off x="5292080" y="3732931"/>
            <a:ext cx="1512168" cy="72008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763688" y="3723878"/>
            <a:ext cx="194421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flipV="1">
            <a:off x="2195736" y="3939902"/>
            <a:ext cx="1512168" cy="71316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/>
          <p:nvPr/>
        </p:nvCxnSpPr>
        <p:spPr>
          <a:xfrm>
            <a:off x="2195736" y="2787774"/>
            <a:ext cx="1512168" cy="720080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hu-HU" dirty="0" smtClean="0"/>
              <a:t>Port Trunking</a:t>
            </a:r>
            <a:r>
              <a:rPr lang="zh-TW" dirty="0" smtClean="0"/>
              <a:t> </a:t>
            </a:r>
            <a:r>
              <a:rPr lang="zh-TW" altLang="en-US" dirty="0" smtClean="0"/>
              <a:t>負載平衡與容錯</a:t>
            </a:r>
            <a:endParaRPr lang="zh-TW" dirty="0"/>
          </a:p>
        </p:txBody>
      </p:sp>
      <p:sp>
        <p:nvSpPr>
          <p:cNvPr id="143" name="Shape 143"/>
          <p:cNvSpPr txBox="1"/>
          <p:nvPr/>
        </p:nvSpPr>
        <p:spPr>
          <a:xfrm>
            <a:off x="545000" y="1227425"/>
            <a:ext cx="82518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sz="2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提供負載平衡的功能讓您支援更多的裝置同時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 lang="zh-TW" sz="2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sz="2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提供網路容錯備援讓網路連線不會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中斷</a:t>
            </a:r>
            <a:endParaRPr lang="zh-TW" sz="2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74" name="Picture 2" descr="C:\Users\user\Desktop\0110\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212" y="3323579"/>
            <a:ext cx="1206500" cy="706437"/>
          </a:xfrm>
          <a:prstGeom prst="rect">
            <a:avLst/>
          </a:prstGeom>
          <a:noFill/>
        </p:spPr>
      </p:pic>
      <p:pic>
        <p:nvPicPr>
          <p:cNvPr id="3075" name="Picture 3" descr="C:\Users\user\Desktop\0110\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8073" y="2283718"/>
            <a:ext cx="1209675" cy="862013"/>
          </a:xfrm>
          <a:prstGeom prst="rect">
            <a:avLst/>
          </a:prstGeom>
          <a:noFill/>
        </p:spPr>
      </p:pic>
      <p:pic>
        <p:nvPicPr>
          <p:cNvPr id="3076" name="Picture 4" descr="C:\Users\user\Desktop\0110\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648" y="4282281"/>
            <a:ext cx="898525" cy="593725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475656" y="242773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PC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89236" y="349016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Laptop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21754" y="4327101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Android</a:t>
            </a:r>
          </a:p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TV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7" name="Picture 5" descr="C:\Users\user\Desktop\0110\1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7865" y="3481111"/>
            <a:ext cx="2016224" cy="485952"/>
          </a:xfrm>
          <a:prstGeom prst="rect">
            <a:avLst/>
          </a:prstGeom>
          <a:noFill/>
        </p:spPr>
      </p:pic>
      <p:pic>
        <p:nvPicPr>
          <p:cNvPr id="3078" name="Picture 6" descr="C:\Users\user\Desktop\0110\1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6296" y="2499742"/>
            <a:ext cx="1080120" cy="837057"/>
          </a:xfrm>
          <a:prstGeom prst="rect">
            <a:avLst/>
          </a:prstGeom>
          <a:noFill/>
        </p:spPr>
      </p:pic>
      <p:pic>
        <p:nvPicPr>
          <p:cNvPr id="39" name="Picture 6" descr="C:\Users\user\Desktop\0110\1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6296" y="3867894"/>
            <a:ext cx="1080120" cy="837057"/>
          </a:xfrm>
          <a:prstGeom prst="rect">
            <a:avLst/>
          </a:prstGeom>
          <a:noFill/>
        </p:spPr>
      </p:pic>
      <p:sp>
        <p:nvSpPr>
          <p:cNvPr id="40" name="矩形 39"/>
          <p:cNvSpPr/>
          <p:nvPr/>
        </p:nvSpPr>
        <p:spPr>
          <a:xfrm>
            <a:off x="6228184" y="4399109"/>
            <a:ext cx="1152128" cy="2880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 smtClean="0"/>
              <a:t>Port </a:t>
            </a:r>
            <a:r>
              <a:rPr lang="en-US" altLang="zh-TW" sz="1100" b="1" dirty="0" err="1" smtClean="0"/>
              <a:t>Trunking</a:t>
            </a:r>
            <a:endParaRPr lang="zh-TW" altLang="en-US" sz="1100" b="1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3635896" y="401191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802.3ad Switch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6003107" y="410122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4Gb bandwidth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6003107" y="2770361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1Gb bandwidth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9" name="Picture 7" descr="C:\Users\user\Desktop\0110\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280" y="2399106"/>
            <a:ext cx="288032" cy="244652"/>
          </a:xfrm>
          <a:prstGeom prst="rect">
            <a:avLst/>
          </a:prstGeom>
          <a:noFill/>
        </p:spPr>
      </p:pic>
      <p:pic>
        <p:nvPicPr>
          <p:cNvPr id="53" name="Picture 7" descr="C:\Users\user\Desktop\0110\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280" y="3728980"/>
            <a:ext cx="288032" cy="244652"/>
          </a:xfrm>
          <a:prstGeom prst="rect">
            <a:avLst/>
          </a:prstGeom>
          <a:noFill/>
        </p:spPr>
      </p:pic>
      <p:pic>
        <p:nvPicPr>
          <p:cNvPr id="54" name="Picture 7" descr="C:\Users\user\Desktop\0110\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6994" y="3728980"/>
            <a:ext cx="288032" cy="244652"/>
          </a:xfrm>
          <a:prstGeom prst="rect">
            <a:avLst/>
          </a:prstGeom>
          <a:noFill/>
        </p:spPr>
      </p:pic>
      <p:pic>
        <p:nvPicPr>
          <p:cNvPr id="56" name="Picture 7" descr="C:\Users\user\Desktop\0110\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4811" y="3728980"/>
            <a:ext cx="288032" cy="244652"/>
          </a:xfrm>
          <a:prstGeom prst="rect">
            <a:avLst/>
          </a:prstGeom>
          <a:noFill/>
        </p:spPr>
      </p:pic>
      <p:pic>
        <p:nvPicPr>
          <p:cNvPr id="60" name="Picture 7" descr="C:\Users\user\Desktop\0110\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22629" y="3728980"/>
            <a:ext cx="288032" cy="244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hu-HU" dirty="0" smtClean="0"/>
              <a:t>Port Trunking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endParaRPr lang="zh-TW" dirty="0"/>
          </a:p>
        </p:txBody>
      </p:sp>
      <p:pic>
        <p:nvPicPr>
          <p:cNvPr id="4098" name="Picture 2" descr="C:\Users\user\Desktop\Network PPT img\2018-01-02_1024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419622"/>
            <a:ext cx="8358532" cy="345638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611560" y="2669636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41218" y="1347614"/>
            <a:ext cx="936104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123728" y="2355726"/>
            <a:ext cx="6624736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123729" y="1958846"/>
            <a:ext cx="324036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01442" y="2645374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5" name="橢圓 14"/>
          <p:cNvSpPr/>
          <p:nvPr/>
        </p:nvSpPr>
        <p:spPr>
          <a:xfrm>
            <a:off x="1979712" y="193247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6" name="橢圓 15"/>
          <p:cNvSpPr/>
          <p:nvPr/>
        </p:nvSpPr>
        <p:spPr>
          <a:xfrm>
            <a:off x="1979712" y="265906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  <p:sp>
        <p:nvSpPr>
          <p:cNvPr id="17" name="橢圓 16"/>
          <p:cNvSpPr/>
          <p:nvPr/>
        </p:nvSpPr>
        <p:spPr>
          <a:xfrm>
            <a:off x="133880" y="133003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4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hu-HU" dirty="0" smtClean="0"/>
              <a:t>Port Trunking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endParaRPr lang="zh-TW" dirty="0"/>
          </a:p>
        </p:txBody>
      </p:sp>
      <p:pic>
        <p:nvPicPr>
          <p:cNvPr id="5122" name="Picture 2" descr="C:\Users\user\Desktop\Network PPT img\2018-01-02_1006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1382782"/>
            <a:ext cx="5933011" cy="345638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331640" y="1868732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121522" y="184447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3032673" y="1868732"/>
            <a:ext cx="936104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822555" y="184447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2856008" y="2534910"/>
            <a:ext cx="64807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645890" y="251064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  <p:sp>
        <p:nvSpPr>
          <p:cNvPr id="14" name="矩形 13"/>
          <p:cNvSpPr/>
          <p:nvPr/>
        </p:nvSpPr>
        <p:spPr>
          <a:xfrm>
            <a:off x="4572000" y="2534910"/>
            <a:ext cx="2808312" cy="2304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361882" y="251064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4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hu-HU" dirty="0" smtClean="0"/>
              <a:t>Port Trunking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endParaRPr lang="zh-TW"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rcRect t="1614" b="1347"/>
          <a:stretch>
            <a:fillRect/>
          </a:stretch>
        </p:blipFill>
        <p:spPr>
          <a:xfrm>
            <a:off x="2078700" y="1328468"/>
            <a:ext cx="4704324" cy="3691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hu-HU" dirty="0" smtClean="0"/>
              <a:t>Port Trunking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endParaRPr lang="zh-TW" dirty="0"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736" y="1347614"/>
            <a:ext cx="4645443" cy="371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en-US" altLang="zh-TW" dirty="0" smtClean="0"/>
              <a:t>VLAN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虛擬區網</a:t>
            </a:r>
            <a:r>
              <a:rPr lang="en-US" altLang="zh-TW" dirty="0" smtClean="0"/>
              <a:t>)</a:t>
            </a:r>
            <a:endParaRPr lang="zh-TW" dirty="0"/>
          </a:p>
        </p:txBody>
      </p:sp>
      <p:sp>
        <p:nvSpPr>
          <p:cNvPr id="52" name="Shape 143"/>
          <p:cNvSpPr txBox="1"/>
          <p:nvPr/>
        </p:nvSpPr>
        <p:spPr>
          <a:xfrm>
            <a:off x="697400" y="1339310"/>
            <a:ext cx="82518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確保網路效能不會被冗餘的封包佔據</a:t>
            </a:r>
          </a:p>
          <a:p>
            <a:pPr marL="457200" lvl="0" indent="-38100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安全性控管網路存取</a:t>
            </a:r>
            <a:endParaRPr lang="zh-TW" altLang="en-US" sz="2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4" name="直線接點 53"/>
          <p:cNvCxnSpPr/>
          <p:nvPr/>
        </p:nvCxnSpPr>
        <p:spPr>
          <a:xfrm>
            <a:off x="1835696" y="3623295"/>
            <a:ext cx="64807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3" descr="C:\Users\user\Desktop\0110\4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312293"/>
            <a:ext cx="1454026" cy="1872208"/>
          </a:xfrm>
          <a:prstGeom prst="rect">
            <a:avLst/>
          </a:prstGeom>
          <a:noFill/>
        </p:spPr>
      </p:pic>
      <p:sp>
        <p:nvSpPr>
          <p:cNvPr id="56" name="Shape 176"/>
          <p:cNvSpPr/>
          <p:nvPr/>
        </p:nvSpPr>
        <p:spPr>
          <a:xfrm>
            <a:off x="2233836" y="2715766"/>
            <a:ext cx="1152128" cy="936104"/>
          </a:xfrm>
          <a:prstGeom prst="roundRect">
            <a:avLst>
              <a:gd name="adj" fmla="val 619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B45F06"/>
              </a:solidFill>
            </a:endParaRPr>
          </a:p>
        </p:txBody>
      </p:sp>
      <p:cxnSp>
        <p:nvCxnSpPr>
          <p:cNvPr id="57" name="肘形接點 56"/>
          <p:cNvCxnSpPr/>
          <p:nvPr/>
        </p:nvCxnSpPr>
        <p:spPr>
          <a:xfrm rot="10800000" flipV="1">
            <a:off x="2915816" y="3066280"/>
            <a:ext cx="1008112" cy="432048"/>
          </a:xfrm>
          <a:prstGeom prst="bentConnector3">
            <a:avLst>
              <a:gd name="adj1" fmla="val 3393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接點 58"/>
          <p:cNvCxnSpPr/>
          <p:nvPr/>
        </p:nvCxnSpPr>
        <p:spPr>
          <a:xfrm rot="10800000">
            <a:off x="2915816" y="3693417"/>
            <a:ext cx="1008112" cy="432048"/>
          </a:xfrm>
          <a:prstGeom prst="bentConnector3">
            <a:avLst>
              <a:gd name="adj1" fmla="val 33938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肘形接點 59"/>
          <p:cNvCxnSpPr/>
          <p:nvPr/>
        </p:nvCxnSpPr>
        <p:spPr>
          <a:xfrm flipV="1">
            <a:off x="3995936" y="3723878"/>
            <a:ext cx="1152128" cy="432048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接點 60"/>
          <p:cNvCxnSpPr/>
          <p:nvPr/>
        </p:nvCxnSpPr>
        <p:spPr>
          <a:xfrm>
            <a:off x="3995936" y="3075806"/>
            <a:ext cx="1152128" cy="432048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hape 165"/>
          <p:cNvSpPr txBox="1"/>
          <p:nvPr/>
        </p:nvSpPr>
        <p:spPr>
          <a:xfrm>
            <a:off x="827584" y="3579862"/>
            <a:ext cx="1353189" cy="286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28575">
              <a:buClr>
                <a:srgbClr val="0E7988"/>
              </a:buClr>
              <a:buSzPts val="450"/>
            </a:pP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Marketing</a:t>
            </a:r>
            <a:endParaRPr 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Shape 170"/>
          <p:cNvSpPr txBox="1"/>
          <p:nvPr/>
        </p:nvSpPr>
        <p:spPr>
          <a:xfrm>
            <a:off x="827584" y="3293730"/>
            <a:ext cx="1021224" cy="286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ts val="450"/>
              <a:buFont typeface="Arial"/>
              <a:buNone/>
            </a:pP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Sales</a:t>
            </a:r>
            <a:endParaRPr 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4" name="Picture 2" descr="C:\Users\user\Desktop\0110\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9561" y="3219822"/>
            <a:ext cx="1192212" cy="923925"/>
          </a:xfrm>
          <a:prstGeom prst="rect">
            <a:avLst/>
          </a:prstGeom>
          <a:noFill/>
        </p:spPr>
      </p:pic>
      <p:pic>
        <p:nvPicPr>
          <p:cNvPr id="65" name="Picture 4" descr="C:\Users\user\Desktop\0110\LAN-10G2T_x550側面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5408" y="2787774"/>
            <a:ext cx="1056117" cy="792088"/>
          </a:xfrm>
          <a:prstGeom prst="rect">
            <a:avLst/>
          </a:prstGeom>
          <a:noFill/>
        </p:spPr>
      </p:pic>
      <p:pic>
        <p:nvPicPr>
          <p:cNvPr id="66" name="Picture 2" descr="C:\Users\user\Desktop\0110\4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056" y="3147814"/>
            <a:ext cx="3096344" cy="747087"/>
          </a:xfrm>
          <a:prstGeom prst="rect">
            <a:avLst/>
          </a:prstGeom>
          <a:noFill/>
        </p:spPr>
      </p:pic>
      <p:pic>
        <p:nvPicPr>
          <p:cNvPr id="69" name="Picture 7" descr="C:\Users\user\Desktop\0110\2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6096" y="2355726"/>
            <a:ext cx="707350" cy="504056"/>
          </a:xfrm>
          <a:prstGeom prst="rect">
            <a:avLst/>
          </a:prstGeom>
          <a:noFill/>
        </p:spPr>
      </p:pic>
      <p:pic>
        <p:nvPicPr>
          <p:cNvPr id="70" name="Picture 7" descr="C:\Users\user\Desktop\0110\2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280" y="2355726"/>
            <a:ext cx="707350" cy="504056"/>
          </a:xfrm>
          <a:prstGeom prst="rect">
            <a:avLst/>
          </a:prstGeom>
          <a:noFill/>
        </p:spPr>
      </p:pic>
      <p:sp>
        <p:nvSpPr>
          <p:cNvPr id="71" name="Shape 176"/>
          <p:cNvSpPr/>
          <p:nvPr/>
        </p:nvSpPr>
        <p:spPr>
          <a:xfrm>
            <a:off x="5167114" y="3492996"/>
            <a:ext cx="1440160" cy="360040"/>
          </a:xfrm>
          <a:prstGeom prst="roundRect">
            <a:avLst>
              <a:gd name="adj" fmla="val 6190"/>
            </a:avLst>
          </a:prstGeom>
          <a:solidFill>
            <a:srgbClr val="2FBFC3">
              <a:alpha val="4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B45F06"/>
              </a:solidFill>
            </a:endParaRPr>
          </a:p>
        </p:txBody>
      </p:sp>
      <p:sp>
        <p:nvSpPr>
          <p:cNvPr id="72" name="Shape 176"/>
          <p:cNvSpPr/>
          <p:nvPr/>
        </p:nvSpPr>
        <p:spPr>
          <a:xfrm>
            <a:off x="6600453" y="3492996"/>
            <a:ext cx="1440160" cy="360040"/>
          </a:xfrm>
          <a:prstGeom prst="roundRect">
            <a:avLst>
              <a:gd name="adj" fmla="val 6190"/>
            </a:avLst>
          </a:prstGeom>
          <a:solidFill>
            <a:schemeClr val="accent4">
              <a:lumMod val="75000"/>
              <a:alpha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B45F06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195736" y="2715766"/>
            <a:ext cx="1440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 dirty="0" smtClean="0">
                <a:solidFill>
                  <a:schemeClr val="bg1"/>
                </a:solidFill>
              </a:rPr>
              <a:t>RD VLAN 130</a:t>
            </a:r>
            <a:br>
              <a:rPr lang="en-US" altLang="zh-TW" sz="1300" b="1" dirty="0" smtClean="0">
                <a:solidFill>
                  <a:schemeClr val="bg1"/>
                </a:solidFill>
              </a:rPr>
            </a:br>
            <a:r>
              <a:rPr lang="en-US" altLang="zh-TW" sz="1300" b="1" dirty="0" smtClean="0">
                <a:solidFill>
                  <a:schemeClr val="bg1"/>
                </a:solidFill>
              </a:rPr>
              <a:t>PM VLAN 140</a:t>
            </a:r>
            <a:endParaRPr lang="zh-TW" altLang="en-US" sz="1300" b="1" dirty="0">
              <a:solidFill>
                <a:schemeClr val="bg1"/>
              </a:solidFill>
            </a:endParaRPr>
          </a:p>
        </p:txBody>
      </p:sp>
      <p:cxnSp>
        <p:nvCxnSpPr>
          <p:cNvPr id="74" name="直線接點 73"/>
          <p:cNvCxnSpPr/>
          <p:nvPr/>
        </p:nvCxnSpPr>
        <p:spPr>
          <a:xfrm>
            <a:off x="5868144" y="2859782"/>
            <a:ext cx="0" cy="648072"/>
          </a:xfrm>
          <a:prstGeom prst="line">
            <a:avLst/>
          </a:prstGeom>
          <a:ln w="28575">
            <a:solidFill>
              <a:srgbClr val="2FBF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>
          <a:xfrm>
            <a:off x="7250807" y="2859782"/>
            <a:ext cx="0" cy="64807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hape 170"/>
          <p:cNvSpPr txBox="1"/>
          <p:nvPr/>
        </p:nvSpPr>
        <p:spPr>
          <a:xfrm>
            <a:off x="827584" y="3003798"/>
            <a:ext cx="1021224" cy="286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ts val="450"/>
              <a:buFont typeface="Arial"/>
              <a:buNone/>
            </a:pP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RD</a:t>
            </a:r>
            <a:endParaRPr 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" name="Shape 170"/>
          <p:cNvSpPr txBox="1"/>
          <p:nvPr/>
        </p:nvSpPr>
        <p:spPr>
          <a:xfrm>
            <a:off x="827584" y="3869794"/>
            <a:ext cx="1021224" cy="286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ts val="450"/>
              <a:buFont typeface="Arial"/>
              <a:buNone/>
            </a:pP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PM</a:t>
            </a:r>
            <a:endParaRPr 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8" name="Picture 4" descr="C:\Users\user\Desktop\0110\LAN-10G2T_x550側面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5883" y="3867894"/>
            <a:ext cx="1056117" cy="792088"/>
          </a:xfrm>
          <a:prstGeom prst="rect">
            <a:avLst/>
          </a:prstGeom>
          <a:noFill/>
        </p:spPr>
      </p:pic>
      <p:sp>
        <p:nvSpPr>
          <p:cNvPr id="80" name="Shape 143"/>
          <p:cNvSpPr txBox="1"/>
          <p:nvPr/>
        </p:nvSpPr>
        <p:spPr>
          <a:xfrm>
            <a:off x="4932040" y="1923678"/>
            <a:ext cx="1800200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RD VID:130</a:t>
            </a:r>
            <a:endParaRPr lang="zh-TW" altLang="en-US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" name="Shape 143"/>
          <p:cNvSpPr txBox="1"/>
          <p:nvPr/>
        </p:nvSpPr>
        <p:spPr>
          <a:xfrm>
            <a:off x="7020272" y="1923678"/>
            <a:ext cx="1800200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PM VID:140</a:t>
            </a:r>
            <a:endParaRPr lang="zh-TW" altLang="en-US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/>
              <a:t>VLAN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r>
              <a:rPr lang="en-US" altLang="zh-TW" dirty="0" smtClean="0"/>
              <a:t>RD VID</a:t>
            </a:r>
            <a:r>
              <a:rPr lang="zh-TW" altLang="en-US" dirty="0" smtClean="0"/>
              <a:t>隔離其它使用者</a:t>
            </a:r>
            <a:endParaRPr lang="zh-TW" dirty="0"/>
          </a:p>
        </p:txBody>
      </p:sp>
      <p:pic>
        <p:nvPicPr>
          <p:cNvPr id="8195" name="Picture 3" descr="C:\Users\user\Desktop\Network PPT img\2018-01-02_1429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1347614"/>
            <a:ext cx="6341686" cy="367240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259632" y="1851670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049514" y="182740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3563888" y="2715766"/>
            <a:ext cx="72008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353770" y="2691504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7020272" y="2139702"/>
            <a:ext cx="36004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810154" y="211544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接點 37"/>
          <p:cNvCxnSpPr/>
          <p:nvPr/>
        </p:nvCxnSpPr>
        <p:spPr>
          <a:xfrm flipV="1">
            <a:off x="3247808" y="3260661"/>
            <a:ext cx="0" cy="4082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圓角矩形 36"/>
          <p:cNvSpPr/>
          <p:nvPr/>
        </p:nvSpPr>
        <p:spPr>
          <a:xfrm>
            <a:off x="2526898" y="3533727"/>
            <a:ext cx="1440160" cy="1198263"/>
          </a:xfrm>
          <a:prstGeom prst="roundRect">
            <a:avLst>
              <a:gd name="adj" fmla="val 7757"/>
            </a:avLst>
          </a:prstGeom>
          <a:solidFill>
            <a:srgbClr val="D1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單箭頭接點 31"/>
          <p:cNvCxnSpPr/>
          <p:nvPr/>
        </p:nvCxnSpPr>
        <p:spPr>
          <a:xfrm>
            <a:off x="3635896" y="2957663"/>
            <a:ext cx="36004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圓角矩形 14"/>
          <p:cNvSpPr/>
          <p:nvPr/>
        </p:nvSpPr>
        <p:spPr>
          <a:xfrm>
            <a:off x="251520" y="1831911"/>
            <a:ext cx="2058775" cy="1872208"/>
          </a:xfrm>
          <a:prstGeom prst="roundRect">
            <a:avLst>
              <a:gd name="adj" fmla="val 7757"/>
            </a:avLst>
          </a:prstGeom>
          <a:solidFill>
            <a:srgbClr val="D1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/>
          <p:cNvCxnSpPr/>
          <p:nvPr/>
        </p:nvCxnSpPr>
        <p:spPr>
          <a:xfrm flipH="1">
            <a:off x="611560" y="2957663"/>
            <a:ext cx="302433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/>
          <p:nvPr/>
        </p:nvCxnSpPr>
        <p:spPr>
          <a:xfrm flipV="1">
            <a:off x="683568" y="3029669"/>
            <a:ext cx="1296144" cy="28803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altLang="zh-TW" dirty="0" smtClean="0"/>
              <a:t>NAS </a:t>
            </a:r>
            <a:r>
              <a:rPr lang="zh-TW" altLang="en-US" dirty="0" smtClean="0"/>
              <a:t>內建 </a:t>
            </a:r>
            <a:r>
              <a:rPr lang="zh-TW" dirty="0" smtClean="0"/>
              <a:t>DHCP </a:t>
            </a:r>
            <a:r>
              <a:rPr lang="en-US" altLang="zh-TW" dirty="0" smtClean="0"/>
              <a:t>server </a:t>
            </a:r>
            <a:r>
              <a:rPr lang="zh-TW" dirty="0" smtClean="0"/>
              <a:t>服務</a:t>
            </a:r>
            <a:endParaRPr lang="zh-TW" dirty="0"/>
          </a:p>
        </p:txBody>
      </p:sp>
      <p:sp>
        <p:nvSpPr>
          <p:cNvPr id="5" name="Shape 143"/>
          <p:cNvSpPr txBox="1"/>
          <p:nvPr/>
        </p:nvSpPr>
        <p:spPr>
          <a:xfrm>
            <a:off x="5220072" y="1707654"/>
            <a:ext cx="4363368" cy="16561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lnSpc>
                <a:spcPct val="150000"/>
              </a:lnSpc>
              <a:buClr>
                <a:srgbClr val="002060"/>
              </a:buClr>
              <a:buSzPct val="80000"/>
            </a:pP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DHCP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Server</a:t>
            </a:r>
          </a:p>
          <a:p>
            <a:pPr marL="457200" lvl="0" indent="-381000">
              <a:lnSpc>
                <a:spcPct val="150000"/>
              </a:lnSpc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派發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給實體的網路裝置</a:t>
            </a:r>
          </a:p>
          <a:p>
            <a:pPr marL="457200" lvl="0" indent="-381000">
              <a:lnSpc>
                <a:spcPct val="150000"/>
              </a:lnSpc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透過虛擬交換器派發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給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Virtual Machine (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虛擬機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</a:t>
            </a:r>
          </a:p>
          <a:p>
            <a:pPr marL="457200" lvl="0" indent="-381000">
              <a:lnSpc>
                <a:spcPct val="150000"/>
              </a:lnSpc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NVS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支援每一埠都能開啟</a:t>
            </a:r>
          </a:p>
        </p:txBody>
      </p:sp>
      <p:pic>
        <p:nvPicPr>
          <p:cNvPr id="7" name="Picture 2" descr="C:\Users\user\Desktop\0110\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52" y="2771952"/>
            <a:ext cx="563760" cy="401735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8" name="Picture 2" descr="C:\Users\user\Desktop\0110\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52" y="3173687"/>
            <a:ext cx="563760" cy="401735"/>
          </a:xfrm>
          <a:prstGeom prst="rect">
            <a:avLst/>
          </a:prstGeom>
          <a:noFill/>
        </p:spPr>
      </p:pic>
      <p:pic>
        <p:nvPicPr>
          <p:cNvPr id="9220" name="Picture 4" descr="C:\Users\user\Desktop\0110\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2597623"/>
            <a:ext cx="929176" cy="720080"/>
          </a:xfrm>
          <a:prstGeom prst="rect">
            <a:avLst/>
          </a:prstGeom>
          <a:noFill/>
        </p:spPr>
      </p:pic>
      <p:pic>
        <p:nvPicPr>
          <p:cNvPr id="9221" name="Picture 5" descr="C:\Users\user\Desktop\0110\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1922" y="3939902"/>
            <a:ext cx="717203" cy="425074"/>
          </a:xfrm>
          <a:prstGeom prst="rect">
            <a:avLst/>
          </a:prstGeom>
          <a:noFill/>
        </p:spPr>
      </p:pic>
      <p:pic>
        <p:nvPicPr>
          <p:cNvPr id="12" name="Picture 5" descr="C:\Users\user\Desktop\0110\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061" y="4067807"/>
            <a:ext cx="717203" cy="425074"/>
          </a:xfrm>
          <a:prstGeom prst="rect">
            <a:avLst/>
          </a:prstGeom>
          <a:noFill/>
        </p:spPr>
      </p:pic>
      <p:pic>
        <p:nvPicPr>
          <p:cNvPr id="13" name="Picture 5" descr="C:\Users\user\Desktop\0110\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4661" y="4210005"/>
            <a:ext cx="717203" cy="425074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251520" y="1929806"/>
            <a:ext cx="834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Clients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99792" y="1949551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DHCP</a:t>
            </a:r>
          </a:p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Server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肘形接點 34"/>
          <p:cNvCxnSpPr/>
          <p:nvPr/>
        </p:nvCxnSpPr>
        <p:spPr>
          <a:xfrm>
            <a:off x="683568" y="2597621"/>
            <a:ext cx="1296144" cy="28803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user\Desktop\0110\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339904"/>
            <a:ext cx="563760" cy="401735"/>
          </a:xfrm>
          <a:prstGeom prst="rect">
            <a:avLst/>
          </a:prstGeom>
          <a:noFill/>
        </p:spPr>
      </p:pic>
      <p:pic>
        <p:nvPicPr>
          <p:cNvPr id="9219" name="Picture 3" descr="C:\Users\user\Desktop\0110\1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5656" y="2813647"/>
            <a:ext cx="1011509" cy="243795"/>
          </a:xfrm>
          <a:prstGeom prst="rect">
            <a:avLst/>
          </a:prstGeom>
          <a:noFill/>
        </p:spPr>
      </p:pic>
      <p:pic>
        <p:nvPicPr>
          <p:cNvPr id="1026" name="Picture 2" descr="C:\Users\user\Desktop\0110\4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0642" y="2525615"/>
            <a:ext cx="1198686" cy="737729"/>
          </a:xfrm>
          <a:prstGeom prst="rect">
            <a:avLst/>
          </a:prstGeom>
          <a:noFill/>
        </p:spPr>
      </p:pic>
      <p:sp>
        <p:nvSpPr>
          <p:cNvPr id="36" name="文字方塊 35"/>
          <p:cNvSpPr txBox="1"/>
          <p:nvPr/>
        </p:nvSpPr>
        <p:spPr>
          <a:xfrm>
            <a:off x="3950304" y="286395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Internet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2267744" y="356011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Virtual Switch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/>
              <a:t>DHCP 服務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zh-TW" dirty="0" smtClean="0"/>
              <a:t>設定</a:t>
            </a:r>
            <a:endParaRPr lang="zh-TW" dirty="0"/>
          </a:p>
        </p:txBody>
      </p:sp>
      <p:pic>
        <p:nvPicPr>
          <p:cNvPr id="10242" name="Picture 2" descr="C:\Users\user\Desktop\Network PPT img\2018-01-02_1753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419622"/>
            <a:ext cx="5685803" cy="331236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846160" y="2102092"/>
            <a:ext cx="599386" cy="3231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636042" y="2077829"/>
            <a:ext cx="336626" cy="3629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8" name="矩形 7"/>
          <p:cNvSpPr/>
          <p:nvPr/>
        </p:nvSpPr>
        <p:spPr>
          <a:xfrm>
            <a:off x="2909910" y="1904054"/>
            <a:ext cx="599386" cy="3231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699792" y="1879791"/>
            <a:ext cx="336626" cy="3629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4206054" y="2191511"/>
            <a:ext cx="2886226" cy="23964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995936" y="2167249"/>
            <a:ext cx="336626" cy="3629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6828452" y="1635646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CCFF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828452" y="3651870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700713" y="1635646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CC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00713" y="3651870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546598" y="1635646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CC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46598" y="3651870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0068" y="1635646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CCF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0068" y="3651870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dirty="0" smtClean="0"/>
              <a:t>實際</a:t>
            </a:r>
            <a:r>
              <a:rPr lang="zh-TW" altLang="en-US" dirty="0" smtClean="0"/>
              <a:t>須要高速網路傳輸的</a:t>
            </a:r>
            <a:r>
              <a:rPr lang="zh-TW" dirty="0" smtClean="0"/>
              <a:t>案例</a:t>
            </a:r>
            <a:r>
              <a:rPr lang="zh-TW" dirty="0"/>
              <a:t>類型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608508" y="3871566"/>
            <a:ext cx="1512168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政府法人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4568948" y="3736582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電影</a:t>
            </a:r>
            <a:r>
              <a:rPr 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公司</a:t>
            </a:r>
            <a:r>
              <a:rPr lang="zh-TW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電視台等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傳媒產</a:t>
            </a:r>
            <a:r>
              <a:rPr 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業</a:t>
            </a:r>
            <a:endParaRPr 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2305848" y="3736582"/>
            <a:ext cx="23439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學府</a:t>
            </a:r>
            <a:r>
              <a:rPr 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r>
              <a:rPr 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機構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6657180" y="3871566"/>
            <a:ext cx="22353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工業/醫療產業</a:t>
            </a:r>
          </a:p>
        </p:txBody>
      </p:sp>
      <p:pic>
        <p:nvPicPr>
          <p:cNvPr id="2050" name="Picture 2" descr="C:\Users\user\Desktop\0110\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16" y="2283718"/>
            <a:ext cx="1368152" cy="1081565"/>
          </a:xfrm>
          <a:prstGeom prst="rect">
            <a:avLst/>
          </a:prstGeom>
          <a:noFill/>
        </p:spPr>
      </p:pic>
      <p:pic>
        <p:nvPicPr>
          <p:cNvPr id="2051" name="Picture 3" descr="C:\Users\user\Desktop\0110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9647" y="2184281"/>
            <a:ext cx="1584176" cy="1174070"/>
          </a:xfrm>
          <a:prstGeom prst="rect">
            <a:avLst/>
          </a:prstGeom>
          <a:noFill/>
        </p:spPr>
      </p:pic>
      <p:pic>
        <p:nvPicPr>
          <p:cNvPr id="2052" name="Picture 4" descr="C:\Users\user\Desktop\0110\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023" y="2283718"/>
            <a:ext cx="1512168" cy="1074008"/>
          </a:xfrm>
          <a:prstGeom prst="rect">
            <a:avLst/>
          </a:prstGeom>
          <a:noFill/>
        </p:spPr>
      </p:pic>
      <p:pic>
        <p:nvPicPr>
          <p:cNvPr id="2053" name="Picture 5" descr="C:\Users\user\Desktop\0110\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5252" y="2219700"/>
            <a:ext cx="1008112" cy="1129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altLang="en-US" dirty="0" smtClean="0"/>
              <a:t>自動切換</a:t>
            </a:r>
            <a:r>
              <a:rPr lang="zh-TW" dirty="0" smtClean="0"/>
              <a:t>系統</a:t>
            </a:r>
            <a:r>
              <a:rPr lang="zh-TW" dirty="0"/>
              <a:t>預設閘道</a:t>
            </a:r>
          </a:p>
        </p:txBody>
      </p:sp>
      <p:sp>
        <p:nvSpPr>
          <p:cNvPr id="6" name="Shape 143"/>
          <p:cNvSpPr txBox="1"/>
          <p:nvPr/>
        </p:nvSpPr>
        <p:spPr>
          <a:xfrm>
            <a:off x="611560" y="1419622"/>
            <a:ext cx="82518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自動挑選可連上網際網路的端口進行切換</a:t>
            </a:r>
          </a:p>
        </p:txBody>
      </p:sp>
      <p:pic>
        <p:nvPicPr>
          <p:cNvPr id="5126" name="Picture 6" descr="C:\Users\user\Desktop\0110\4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2490663"/>
            <a:ext cx="4120371" cy="2408120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4407614" y="2480486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ISP-A (AT&amp;T)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63598" y="3078363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ISP-B (Comcast)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357770" y="4060375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172.17.46.0/24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53134" y="4618795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192.168.100.0/24</a:t>
            </a:r>
          </a:p>
        </p:txBody>
      </p:sp>
      <p:pic>
        <p:nvPicPr>
          <p:cNvPr id="5127" name="Picture 7" descr="C:\Users\user\Desktop\0110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9189" y="3939902"/>
            <a:ext cx="648072" cy="464085"/>
          </a:xfrm>
          <a:prstGeom prst="rect">
            <a:avLst/>
          </a:prstGeom>
          <a:noFill/>
        </p:spPr>
      </p:pic>
      <p:pic>
        <p:nvPicPr>
          <p:cNvPr id="15" name="Picture 7" descr="C:\Users\user\Desktop\0110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7780" y="3939902"/>
            <a:ext cx="648072" cy="464085"/>
          </a:xfrm>
          <a:prstGeom prst="rect">
            <a:avLst/>
          </a:prstGeom>
          <a:noFill/>
        </p:spPr>
      </p:pic>
      <p:pic>
        <p:nvPicPr>
          <p:cNvPr id="5128" name="Picture 8" descr="C:\Users\user\Desktop\0110\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0165" y="3939902"/>
            <a:ext cx="648072" cy="379463"/>
          </a:xfrm>
          <a:prstGeom prst="rect">
            <a:avLst/>
          </a:prstGeom>
          <a:noFill/>
        </p:spPr>
      </p:pic>
      <p:pic>
        <p:nvPicPr>
          <p:cNvPr id="5129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112" y="4604811"/>
            <a:ext cx="648072" cy="396293"/>
          </a:xfrm>
          <a:prstGeom prst="rect">
            <a:avLst/>
          </a:prstGeom>
          <a:noFill/>
        </p:spPr>
      </p:pic>
      <p:pic>
        <p:nvPicPr>
          <p:cNvPr id="18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5895" y="4604811"/>
            <a:ext cx="648072" cy="396293"/>
          </a:xfrm>
          <a:prstGeom prst="rect">
            <a:avLst/>
          </a:prstGeom>
          <a:noFill/>
        </p:spPr>
      </p:pic>
      <p:pic>
        <p:nvPicPr>
          <p:cNvPr id="19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4822" y="4604811"/>
            <a:ext cx="648072" cy="396293"/>
          </a:xfrm>
          <a:prstGeom prst="rect">
            <a:avLst/>
          </a:prstGeom>
          <a:noFill/>
        </p:spPr>
      </p:pic>
      <p:pic>
        <p:nvPicPr>
          <p:cNvPr id="20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9268" y="4604811"/>
            <a:ext cx="648072" cy="396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altLang="en-US" dirty="0" smtClean="0"/>
              <a:t>當</a:t>
            </a:r>
            <a:r>
              <a:rPr lang="en-US" altLang="zh-TW" dirty="0" smtClean="0"/>
              <a:t>ISP</a:t>
            </a:r>
            <a:r>
              <a:rPr lang="zh-TW" altLang="en-US" dirty="0" smtClean="0"/>
              <a:t>中斷時，自動切換到另一個</a:t>
            </a:r>
            <a:r>
              <a:rPr lang="en-US" altLang="zh-TW" dirty="0" smtClean="0"/>
              <a:t>ISP</a:t>
            </a:r>
            <a:endParaRPr lang="zh-TW" dirty="0"/>
          </a:p>
        </p:txBody>
      </p:sp>
      <p:sp>
        <p:nvSpPr>
          <p:cNvPr id="6" name="Shape 143"/>
          <p:cNvSpPr txBox="1"/>
          <p:nvPr/>
        </p:nvSpPr>
        <p:spPr>
          <a:xfrm>
            <a:off x="545000" y="1227424"/>
            <a:ext cx="8251800" cy="11283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對外網路容錯功能</a:t>
            </a:r>
            <a:endParaRPr lang="en-US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自行偵測機制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類似微軟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NCSI),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判斷優先順序</a:t>
            </a:r>
            <a:endParaRPr lang="en-US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另外也可手動固定在指定端口</a:t>
            </a:r>
          </a:p>
          <a:p>
            <a:pPr marL="457200" lvl="0" indent="-381000">
              <a:buClr>
                <a:srgbClr val="002060"/>
              </a:buClr>
              <a:buSzPct val="80000"/>
            </a:pPr>
            <a:endParaRPr lang="zh-TW" altLang="en-US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5" name="Picture 5" descr="C:\Users\user\Desktop\0110\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2346934"/>
            <a:ext cx="4120372" cy="2553808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4407614" y="2480486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ISP-A (AT&amp;T)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63598" y="3078363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ISP-B (Comcast)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357770" y="4060375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172.17.46.0/24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53134" y="4618795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192.168.100.0/24</a:t>
            </a:r>
          </a:p>
        </p:txBody>
      </p:sp>
      <p:pic>
        <p:nvPicPr>
          <p:cNvPr id="5127" name="Picture 7" descr="C:\Users\user\Desktop\0110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9188" y="3939902"/>
            <a:ext cx="648072" cy="464085"/>
          </a:xfrm>
          <a:prstGeom prst="rect">
            <a:avLst/>
          </a:prstGeom>
          <a:noFill/>
        </p:spPr>
      </p:pic>
      <p:pic>
        <p:nvPicPr>
          <p:cNvPr id="15" name="Picture 7" descr="C:\Users\user\Desktop\0110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7779" y="3939902"/>
            <a:ext cx="648072" cy="464085"/>
          </a:xfrm>
          <a:prstGeom prst="rect">
            <a:avLst/>
          </a:prstGeom>
          <a:noFill/>
        </p:spPr>
      </p:pic>
      <p:pic>
        <p:nvPicPr>
          <p:cNvPr id="5128" name="Picture 8" descr="C:\Users\user\Desktop\0110\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0164" y="3939902"/>
            <a:ext cx="648072" cy="379463"/>
          </a:xfrm>
          <a:prstGeom prst="rect">
            <a:avLst/>
          </a:prstGeom>
          <a:noFill/>
        </p:spPr>
      </p:pic>
      <p:pic>
        <p:nvPicPr>
          <p:cNvPr id="5129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111" y="4604811"/>
            <a:ext cx="648072" cy="396293"/>
          </a:xfrm>
          <a:prstGeom prst="rect">
            <a:avLst/>
          </a:prstGeom>
          <a:noFill/>
        </p:spPr>
      </p:pic>
      <p:pic>
        <p:nvPicPr>
          <p:cNvPr id="18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5894" y="4604811"/>
            <a:ext cx="648072" cy="396293"/>
          </a:xfrm>
          <a:prstGeom prst="rect">
            <a:avLst/>
          </a:prstGeom>
          <a:noFill/>
        </p:spPr>
      </p:pic>
      <p:pic>
        <p:nvPicPr>
          <p:cNvPr id="19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4821" y="4604811"/>
            <a:ext cx="648072" cy="396293"/>
          </a:xfrm>
          <a:prstGeom prst="rect">
            <a:avLst/>
          </a:prstGeom>
          <a:noFill/>
        </p:spPr>
      </p:pic>
      <p:pic>
        <p:nvPicPr>
          <p:cNvPr id="20" name="Picture 9" descr="C:\Users\user\Desktop\0110\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9267" y="4604811"/>
            <a:ext cx="648072" cy="396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15966"/>
            <a:ext cx="9144000" cy="504056"/>
          </a:xfrm>
          <a:prstGeom prst="rect">
            <a:avLst/>
          </a:prstGeom>
          <a:solidFill>
            <a:srgbClr val="CAE5F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4674168"/>
            <a:ext cx="9144000" cy="345853"/>
          </a:xfrm>
          <a:prstGeom prst="rect">
            <a:avLst/>
          </a:prstGeom>
          <a:solidFill>
            <a:srgbClr val="CAE5F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 smtClean="0"/>
              <a:t>Wi</a:t>
            </a:r>
            <a:r>
              <a:rPr lang="en-US" altLang="zh-TW" dirty="0" smtClean="0"/>
              <a:t>-</a:t>
            </a:r>
            <a:r>
              <a:rPr lang="zh-TW" dirty="0" smtClean="0"/>
              <a:t>Fi</a:t>
            </a:r>
            <a:r>
              <a:rPr lang="en-US" altLang="zh-TW" dirty="0" smtClean="0"/>
              <a:t> </a:t>
            </a:r>
            <a:r>
              <a:rPr lang="zh-TW" altLang="en-US" dirty="0" smtClean="0"/>
              <a:t>連線能力</a:t>
            </a:r>
            <a:endParaRPr lang="zh-TW" dirty="0"/>
          </a:p>
        </p:txBody>
      </p:sp>
      <p:sp>
        <p:nvSpPr>
          <p:cNvPr id="388" name="Shape 388"/>
          <p:cNvSpPr txBox="1"/>
          <p:nvPr/>
        </p:nvSpPr>
        <p:spPr>
          <a:xfrm>
            <a:off x="458300" y="1347614"/>
            <a:ext cx="5913900" cy="54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所在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2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便布置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r>
              <a:rPr lang="zh-TW" sz="2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r>
              <a:rPr 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此時可用</a:t>
            </a:r>
            <a:r>
              <a:rPr lang="en-US" altLang="zh-TW" sz="22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WiFi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來連結</a:t>
            </a:r>
            <a:endParaRPr lang="zh-TW" sz="2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4659982"/>
            <a:ext cx="9144000" cy="240671"/>
          </a:xfrm>
          <a:prstGeom prst="rect">
            <a:avLst/>
          </a:prstGeom>
          <a:solidFill>
            <a:srgbClr val="CAE5F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891" name="Picture 3" descr="C:\Users\user\Desktop\0110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2355726"/>
            <a:ext cx="2892574" cy="2310489"/>
          </a:xfrm>
          <a:prstGeom prst="rect">
            <a:avLst/>
          </a:prstGeom>
          <a:noFill/>
        </p:spPr>
      </p:pic>
      <p:pic>
        <p:nvPicPr>
          <p:cNvPr id="37893" name="Picture 5" descr="C:\Users\user\Desktop\0110\TVS-1282T_left-angle-of-elevation+Remote-Contro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3363838"/>
            <a:ext cx="2112417" cy="1517923"/>
          </a:xfrm>
          <a:prstGeom prst="rect">
            <a:avLst/>
          </a:prstGeom>
          <a:noFill/>
        </p:spPr>
      </p:pic>
      <p:pic>
        <p:nvPicPr>
          <p:cNvPr id="2050" name="Picture 2" descr="C:\Users\user\Desktop\0110\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3674" y="1491630"/>
            <a:ext cx="4402565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dirty="0"/>
              <a:t>全新</a:t>
            </a:r>
            <a:r>
              <a:rPr lang="zh-TW" dirty="0" smtClean="0"/>
              <a:t>的</a:t>
            </a:r>
            <a:r>
              <a:rPr lang="zh-TW" altLang="en-US" dirty="0" smtClean="0"/>
              <a:t> </a:t>
            </a:r>
            <a:r>
              <a:rPr lang="zh-TW" dirty="0" smtClean="0"/>
              <a:t>Wi</a:t>
            </a:r>
            <a:r>
              <a:rPr lang="en-US" altLang="zh-TW" dirty="0" smtClean="0"/>
              <a:t>-</a:t>
            </a:r>
            <a:r>
              <a:rPr lang="zh-TW" dirty="0" smtClean="0"/>
              <a:t>Fi </a:t>
            </a:r>
            <a:r>
              <a:rPr lang="zh-TW" altLang="en-US" dirty="0" smtClean="0"/>
              <a:t>連線設定</a:t>
            </a:r>
            <a:r>
              <a:rPr lang="zh-TW" dirty="0" smtClean="0"/>
              <a:t>介面</a:t>
            </a:r>
            <a:endParaRPr lang="zh-TW" dirty="0"/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1347614"/>
            <a:ext cx="6273929" cy="3645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5400000" flipH="1">
            <a:off x="3419873" y="-1112794"/>
            <a:ext cx="2304256" cy="9144003"/>
          </a:xfrm>
          <a:prstGeom prst="rect">
            <a:avLst/>
          </a:prstGeom>
          <a:solidFill>
            <a:srgbClr val="A2E6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 13"/>
          <p:cNvGrpSpPr/>
          <p:nvPr/>
        </p:nvGrpSpPr>
        <p:grpSpPr>
          <a:xfrm rot="5400000" flipH="1">
            <a:off x="247005" y="1916059"/>
            <a:ext cx="2568925" cy="3062936"/>
            <a:chOff x="2954655" y="2670493"/>
            <a:chExt cx="2584223" cy="2473009"/>
          </a:xfrm>
        </p:grpSpPr>
        <p:sp>
          <p:nvSpPr>
            <p:cNvPr id="13" name="矩形 12"/>
            <p:cNvSpPr/>
            <p:nvPr/>
          </p:nvSpPr>
          <p:spPr>
            <a:xfrm>
              <a:off x="2954656" y="3719504"/>
              <a:ext cx="2584222" cy="1423998"/>
            </a:xfrm>
            <a:prstGeom prst="rect">
              <a:avLst/>
            </a:prstGeom>
            <a:solidFill>
              <a:srgbClr val="53D2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6" name="梯形 15"/>
            <p:cNvSpPr/>
            <p:nvPr/>
          </p:nvSpPr>
          <p:spPr>
            <a:xfrm>
              <a:off x="2954655" y="3370667"/>
              <a:ext cx="2584222" cy="348836"/>
            </a:xfrm>
            <a:prstGeom prst="trapezoid">
              <a:avLst>
                <a:gd name="adj" fmla="val 31148"/>
              </a:avLst>
            </a:prstGeom>
            <a:solidFill>
              <a:srgbClr val="2FBF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076026" y="3138112"/>
              <a:ext cx="2317978" cy="232557"/>
            </a:xfrm>
            <a:prstGeom prst="rect">
              <a:avLst/>
            </a:prstGeom>
            <a:solidFill>
              <a:srgbClr val="53D2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3076029" y="2670493"/>
              <a:ext cx="2317977" cy="467618"/>
            </a:xfrm>
            <a:prstGeom prst="triangle">
              <a:avLst/>
            </a:prstGeom>
            <a:solidFill>
              <a:srgbClr val="53D2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altLang="zh-TW" dirty="0" smtClean="0"/>
              <a:t>NAS</a:t>
            </a:r>
            <a:r>
              <a:rPr lang="zh-TW" altLang="en-US" dirty="0" smtClean="0"/>
              <a:t>也可以當</a:t>
            </a:r>
            <a:r>
              <a:rPr lang="en-US" altLang="zh-TW" dirty="0" smtClean="0"/>
              <a:t>AP</a:t>
            </a:r>
            <a:r>
              <a:rPr lang="zh-TW" altLang="en-US" dirty="0" smtClean="0"/>
              <a:t>裝置</a:t>
            </a:r>
            <a:endParaRPr lang="zh-TW" dirty="0"/>
          </a:p>
        </p:txBody>
      </p:sp>
      <p:pic>
        <p:nvPicPr>
          <p:cNvPr id="4098" name="Picture 2" descr="QNAP Wirelessap S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003798"/>
            <a:ext cx="904753" cy="858395"/>
          </a:xfrm>
          <a:prstGeom prst="rect">
            <a:avLst/>
          </a:prstGeom>
          <a:ln>
            <a:noFill/>
          </a:ln>
          <a:effectLst>
            <a:outerShdw blurRad="292100" dist="101600" dir="1380000" sx="99000" sy="99000" algn="tl" rotWithShape="0">
              <a:schemeClr val="bg1">
                <a:alpha val="32000"/>
              </a:schemeClr>
            </a:outerShdw>
          </a:effectLst>
        </p:spPr>
      </p:pic>
      <p:sp>
        <p:nvSpPr>
          <p:cNvPr id="8" name="Shape 388"/>
          <p:cNvSpPr txBox="1"/>
          <p:nvPr/>
        </p:nvSpPr>
        <p:spPr>
          <a:xfrm>
            <a:off x="458300" y="1347614"/>
            <a:ext cx="5913900" cy="8640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11125" lvl="0" indent="-22225">
              <a:buSzPts val="2200"/>
            </a:pPr>
            <a:r>
              <a:rPr lang="en-US" altLang="zh-TW" sz="22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WirelessAP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station:</a:t>
            </a:r>
            <a:b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2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IoT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與其它無線應用開發的最佳利器</a:t>
            </a:r>
            <a:endParaRPr lang="en-US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7" name="Picture 3" descr="C:\Users\user\Desktop\0110\3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563638"/>
            <a:ext cx="4459288" cy="2603500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4860032" y="1672486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QTS</a:t>
            </a:r>
          </a:p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Application</a:t>
            </a:r>
          </a:p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Services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19872" y="2859782"/>
            <a:ext cx="201622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300" b="1" dirty="0" smtClean="0">
                <a:solidFill>
                  <a:schemeClr val="bg1"/>
                </a:solidFill>
              </a:rPr>
              <a:t>Container </a:t>
            </a:r>
          </a:p>
          <a:p>
            <a:pPr algn="ctr">
              <a:lnSpc>
                <a:spcPts val="1300"/>
              </a:lnSpc>
            </a:pPr>
            <a:r>
              <a:rPr lang="en-US" altLang="zh-TW" sz="1300" b="1" dirty="0" smtClean="0">
                <a:solidFill>
                  <a:schemeClr val="bg1"/>
                </a:solidFill>
              </a:rPr>
              <a:t>(Database)</a:t>
            </a:r>
            <a:endParaRPr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20072" y="291192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VM (Server)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732240" y="291192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>
                <a:solidFill>
                  <a:schemeClr val="bg1"/>
                </a:solidFill>
              </a:rPr>
              <a:t>QIoT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002039" y="343584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Hardware Resources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707904" y="343584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QTS Kernel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user\Desktop\0110\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7742" y="4299942"/>
            <a:ext cx="430097" cy="430097"/>
          </a:xfrm>
          <a:prstGeom prst="rect">
            <a:avLst/>
          </a:prstGeom>
          <a:noFill/>
        </p:spPr>
      </p:pic>
      <p:pic>
        <p:nvPicPr>
          <p:cNvPr id="1029" name="Picture 5" descr="C:\Users\user\Desktop\0110\3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1944" y="4299942"/>
            <a:ext cx="430097" cy="430097"/>
          </a:xfrm>
          <a:prstGeom prst="rect">
            <a:avLst/>
          </a:prstGeom>
          <a:noFill/>
        </p:spPr>
      </p:pic>
      <p:pic>
        <p:nvPicPr>
          <p:cNvPr id="1030" name="Picture 6" descr="C:\Users\user\Desktop\0110\3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3540" y="4299942"/>
            <a:ext cx="430097" cy="430097"/>
          </a:xfrm>
          <a:prstGeom prst="rect">
            <a:avLst/>
          </a:prstGeom>
          <a:noFill/>
        </p:spPr>
      </p:pic>
      <p:pic>
        <p:nvPicPr>
          <p:cNvPr id="1031" name="Picture 7" descr="C:\Users\user\Desktop\0110\3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29338" y="4299942"/>
            <a:ext cx="430097" cy="430097"/>
          </a:xfrm>
          <a:prstGeom prst="rect">
            <a:avLst/>
          </a:prstGeom>
          <a:noFill/>
        </p:spPr>
      </p:pic>
      <p:pic>
        <p:nvPicPr>
          <p:cNvPr id="1032" name="Picture 8" descr="C:\Users\user\Desktop\0110\3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95136" y="4299942"/>
            <a:ext cx="430097" cy="430097"/>
          </a:xfrm>
          <a:prstGeom prst="rect">
            <a:avLst/>
          </a:prstGeom>
          <a:noFill/>
        </p:spPr>
      </p:pic>
      <p:pic>
        <p:nvPicPr>
          <p:cNvPr id="1033" name="Picture 9" descr="C:\Users\user\Desktop\0110\3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60934" y="4299942"/>
            <a:ext cx="430097" cy="430097"/>
          </a:xfrm>
          <a:prstGeom prst="rect">
            <a:avLst/>
          </a:prstGeom>
          <a:noFill/>
        </p:spPr>
      </p:pic>
      <p:pic>
        <p:nvPicPr>
          <p:cNvPr id="1034" name="Picture 10" descr="C:\Users\user\Desktop\0110\3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26732" y="4299942"/>
            <a:ext cx="430097" cy="430097"/>
          </a:xfrm>
          <a:prstGeom prst="rect">
            <a:avLst/>
          </a:prstGeom>
          <a:noFill/>
        </p:spPr>
      </p:pic>
      <p:pic>
        <p:nvPicPr>
          <p:cNvPr id="1035" name="Picture 11" descr="C:\Users\user\Desktop\0110\3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2530" y="4299942"/>
            <a:ext cx="430097" cy="430097"/>
          </a:xfrm>
          <a:prstGeom prst="rect">
            <a:avLst/>
          </a:prstGeom>
          <a:noFill/>
        </p:spPr>
      </p:pic>
      <p:pic>
        <p:nvPicPr>
          <p:cNvPr id="1036" name="Picture 12" descr="C:\Users\user\Desktop\0110\39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58327" y="4299942"/>
            <a:ext cx="430097" cy="430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11708" y="1023207"/>
            <a:ext cx="8520599" cy="2052599"/>
          </a:xfrm>
        </p:spPr>
        <p:txBody>
          <a:bodyPr/>
          <a:lstStyle/>
          <a:p>
            <a:r>
              <a:rPr lang="zh-TW" altLang="en-US" dirty="0" smtClean="0"/>
              <a:t>虛擬化網路功能介紹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altLang="zh-TW" dirty="0" smtClean="0"/>
              <a:t>QNAP</a:t>
            </a:r>
            <a:r>
              <a:rPr lang="zh-TW" altLang="en-US" dirty="0" smtClean="0"/>
              <a:t> </a:t>
            </a:r>
            <a:r>
              <a:rPr lang="en-US" altLang="zh-TW" dirty="0" smtClean="0"/>
              <a:t>NAS</a:t>
            </a:r>
            <a:r>
              <a:rPr lang="zh-TW" altLang="en-US" dirty="0" smtClean="0"/>
              <a:t>提供</a:t>
            </a:r>
            <a:r>
              <a:rPr lang="zh-TW" dirty="0" smtClean="0"/>
              <a:t>虛</a:t>
            </a:r>
            <a:r>
              <a:rPr lang="zh-TW" altLang="en-US" dirty="0" smtClean="0"/>
              <a:t>實</a:t>
            </a:r>
            <a:r>
              <a:rPr lang="zh-TW" dirty="0" smtClean="0"/>
              <a:t>網路</a:t>
            </a:r>
            <a:r>
              <a:rPr lang="zh-TW" altLang="en-US" dirty="0" smtClean="0"/>
              <a:t>互相連接</a:t>
            </a:r>
            <a:endParaRPr lang="zh-TW" dirty="0"/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513" y="1183146"/>
            <a:ext cx="9182637" cy="39603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邊形 3"/>
          <p:cNvSpPr/>
          <p:nvPr/>
        </p:nvSpPr>
        <p:spPr>
          <a:xfrm>
            <a:off x="2915816" y="3003798"/>
            <a:ext cx="1008112" cy="360040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016399" y="300379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Virtual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5220072" y="3003798"/>
            <a:ext cx="1008112" cy="360040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20655" y="300379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Switch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214195" y="3096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超彈性的微網段設計</a:t>
            </a: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sp>
        <p:nvSpPr>
          <p:cNvPr id="5" name="Shape 143"/>
          <p:cNvSpPr txBox="1"/>
          <p:nvPr/>
        </p:nvSpPr>
        <p:spPr>
          <a:xfrm>
            <a:off x="395536" y="1411318"/>
            <a:ext cx="8491496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用軟體隨意自行定義您的網路，就從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的虛擬交換器開始</a:t>
            </a:r>
          </a:p>
        </p:txBody>
      </p:sp>
      <p:pic>
        <p:nvPicPr>
          <p:cNvPr id="6" name="Picture 3" descr="C:\Users\user\Desktop\0110\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802" y="1923677"/>
            <a:ext cx="7412598" cy="3000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六邊形 9"/>
          <p:cNvSpPr/>
          <p:nvPr/>
        </p:nvSpPr>
        <p:spPr>
          <a:xfrm>
            <a:off x="2141312" y="1351461"/>
            <a:ext cx="2000240" cy="172434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六邊形 11"/>
          <p:cNvSpPr/>
          <p:nvPr/>
        </p:nvSpPr>
        <p:spPr>
          <a:xfrm>
            <a:off x="448288" y="2315613"/>
            <a:ext cx="2000240" cy="172434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六邊形 12"/>
          <p:cNvSpPr/>
          <p:nvPr/>
        </p:nvSpPr>
        <p:spPr>
          <a:xfrm>
            <a:off x="2149652" y="3219822"/>
            <a:ext cx="2000240" cy="172434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>
              <a:buSzPts val="4000"/>
            </a:pPr>
            <a:r>
              <a:rPr lang="zh-TW" altLang="en-US" dirty="0" smtClean="0"/>
              <a:t>自行定義虛擬交換器</a:t>
            </a:r>
            <a:r>
              <a:rPr lang="zh-TW" dirty="0" smtClean="0"/>
              <a:t>不同</a:t>
            </a:r>
            <a:r>
              <a:rPr lang="zh-TW" dirty="0"/>
              <a:t>的網路模式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2140160" y="1941269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橋接模式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068152" y="3818187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專屬網路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430704" y="2480386"/>
            <a:ext cx="2071800" cy="13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NAT </a:t>
            </a:r>
            <a:b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or</a:t>
            </a:r>
          </a:p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封閉網路</a:t>
            </a:r>
          </a:p>
        </p:txBody>
      </p:sp>
      <p:sp>
        <p:nvSpPr>
          <p:cNvPr id="8" name="Shape 143"/>
          <p:cNvSpPr txBox="1"/>
          <p:nvPr/>
        </p:nvSpPr>
        <p:spPr>
          <a:xfrm>
            <a:off x="4860032" y="1491630"/>
            <a:ext cx="3960440" cy="31683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橋接模式</a:t>
            </a: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接續不同類型，</a:t>
            </a: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不同網段</a:t>
            </a: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en-US" sz="2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NAT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或封閉網路</a:t>
            </a: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安全性封閉網路，利用 </a:t>
            </a: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進行位址轉換</a:t>
            </a:r>
            <a: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en-US" sz="2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專屬網路</a:t>
            </a: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專屬虛擬機，可完全利用頻寬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40152" y="2427734"/>
            <a:ext cx="3203848" cy="2736304"/>
          </a:xfrm>
          <a:prstGeom prst="rect">
            <a:avLst/>
          </a:prstGeom>
          <a:solidFill>
            <a:srgbClr val="CA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14195" y="3096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橋接模式</a:t>
            </a: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rcRect l="3916" r="3973"/>
          <a:stretch>
            <a:fillRect/>
          </a:stretch>
        </p:blipFill>
        <p:spPr>
          <a:xfrm>
            <a:off x="0" y="2427734"/>
            <a:ext cx="594015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43"/>
          <p:cNvSpPr txBox="1"/>
          <p:nvPr/>
        </p:nvSpPr>
        <p:spPr>
          <a:xfrm>
            <a:off x="545000" y="1411318"/>
            <a:ext cx="82518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將虛擬化的網路接續到外部實體網路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每個虛擬裝置都等同一台獨立電腦架在網路中</a:t>
            </a:r>
          </a:p>
        </p:txBody>
      </p:sp>
      <p:pic>
        <p:nvPicPr>
          <p:cNvPr id="14339" name="Picture 3" descr="C:\Users\user\Desktop\0110\2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3219822"/>
            <a:ext cx="2900651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110\4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2643758"/>
            <a:ext cx="4906962" cy="2563813"/>
          </a:xfrm>
          <a:prstGeom prst="rect">
            <a:avLst/>
          </a:prstGeom>
          <a:noFill/>
        </p:spPr>
      </p:pic>
      <p:pic>
        <p:nvPicPr>
          <p:cNvPr id="1027" name="Picture 3" descr="C:\Users\user\Desktop\0110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002" y="1725238"/>
            <a:ext cx="1417638" cy="1417637"/>
          </a:xfrm>
          <a:prstGeom prst="rect">
            <a:avLst/>
          </a:prstGeom>
          <a:noFill/>
        </p:spPr>
      </p:pic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/>
            <a:r>
              <a:rPr lang="zh-TW" dirty="0"/>
              <a:t>高速</a:t>
            </a:r>
            <a:r>
              <a:rPr lang="zh-TW" dirty="0" smtClean="0"/>
              <a:t>網路</a:t>
            </a:r>
            <a:r>
              <a:rPr lang="zh-TW" altLang="en-US" dirty="0" smtClean="0"/>
              <a:t>已經不再高不可攀</a:t>
            </a:r>
            <a:endParaRPr lang="zh-TW" dirty="0"/>
          </a:p>
        </p:txBody>
      </p:sp>
      <p:sp>
        <p:nvSpPr>
          <p:cNvPr id="114" name="Shape 114"/>
          <p:cNvSpPr txBox="1"/>
          <p:nvPr/>
        </p:nvSpPr>
        <p:spPr>
          <a:xfrm>
            <a:off x="539552" y="1298754"/>
            <a:ext cx="4879500" cy="40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sz="2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為何需要從1GbE步入高速的時代?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0032" y="2499742"/>
            <a:ext cx="543550" cy="54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28" name="Picture 4" descr="C:\Users\user\Desktop\0110\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154" y="1563638"/>
            <a:ext cx="1762126" cy="2097087"/>
          </a:xfrm>
          <a:prstGeom prst="rect">
            <a:avLst/>
          </a:prstGeom>
          <a:noFill/>
        </p:spPr>
      </p:pic>
      <p:pic>
        <p:nvPicPr>
          <p:cNvPr id="1029" name="Picture 5" descr="C:\Users\user\Desktop\0110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1869254"/>
            <a:ext cx="1660526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altLang="en-US" dirty="0" smtClean="0"/>
              <a:t>為 </a:t>
            </a:r>
            <a:r>
              <a:rPr lang="zh-TW" dirty="0" smtClean="0"/>
              <a:t>VM</a:t>
            </a:r>
            <a:r>
              <a:rPr lang="zh-TW" altLang="en-US" dirty="0" smtClean="0"/>
              <a:t> </a:t>
            </a:r>
            <a:r>
              <a:rPr lang="zh-TW" dirty="0" smtClean="0"/>
              <a:t>建立</a:t>
            </a:r>
            <a:r>
              <a:rPr lang="zh-TW" altLang="en-US" dirty="0" smtClean="0"/>
              <a:t>橋接式虛擬交換器</a:t>
            </a:r>
            <a:endParaRPr lang="zh-TW" dirty="0"/>
          </a:p>
        </p:txBody>
      </p:sp>
      <p:pic>
        <p:nvPicPr>
          <p:cNvPr id="15362" name="Picture 2" descr="C:\Users\user\Desktop\Network PPT img\2018-01-04_1544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491630"/>
            <a:ext cx="7977841" cy="3342153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051720" y="2379988"/>
            <a:ext cx="6480720" cy="16319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橋接式虛擬交換器</a:t>
            </a:r>
            <a:endParaRPr lang="zh-TW" dirty="0"/>
          </a:p>
        </p:txBody>
      </p:sp>
      <p:pic>
        <p:nvPicPr>
          <p:cNvPr id="16386" name="Picture 2" descr="C:\Users\user\Desktop\Network PPT img\2018-01-04_1547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1275606"/>
            <a:ext cx="6408712" cy="372727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331640" y="1995686"/>
            <a:ext cx="576064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121522" y="1971424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477862" y="1749500"/>
            <a:ext cx="576064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67744" y="172523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2987824" y="3064572"/>
            <a:ext cx="2592288" cy="7313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777706" y="304031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橋接式虛擬交換器</a:t>
            </a:r>
            <a:endParaRPr lang="zh-TW" dirty="0"/>
          </a:p>
        </p:txBody>
      </p:sp>
      <p:pic>
        <p:nvPicPr>
          <p:cNvPr id="17410" name="Picture 2" descr="C:\Users\user\Desktop\Network PPT img\2018-01-04_1548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953" y="1275606"/>
            <a:ext cx="4313279" cy="374441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483768" y="2902150"/>
            <a:ext cx="3816424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273650" y="287788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483768" y="3856660"/>
            <a:ext cx="3816424" cy="3712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73650" y="3877247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橋接式虛擬交換器</a:t>
            </a:r>
            <a:endParaRPr lang="zh-TW" dirty="0"/>
          </a:p>
        </p:txBody>
      </p:sp>
      <p:pic>
        <p:nvPicPr>
          <p:cNvPr id="18434" name="Picture 2" descr="C:\Users\user\Desktop\Network PPT img\2018-01-04_15533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563638"/>
            <a:ext cx="8074783" cy="338437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051719" y="3147814"/>
            <a:ext cx="4199611" cy="16088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940152" y="2807030"/>
            <a:ext cx="3203848" cy="2336470"/>
          </a:xfrm>
          <a:prstGeom prst="rect">
            <a:avLst/>
          </a:prstGeom>
          <a:solidFill>
            <a:srgbClr val="CA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214195" y="3096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封閉網路</a:t>
            </a: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12" y="2800813"/>
            <a:ext cx="6211350" cy="23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43"/>
          <p:cNvSpPr txBox="1"/>
          <p:nvPr/>
        </p:nvSpPr>
        <p:spPr>
          <a:xfrm>
            <a:off x="545000" y="1275606"/>
            <a:ext cx="82518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建立一個絕對封閉且安全的虛擬網路，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並開啟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DHCP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伺服器派發網址給虛擬裝置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讓您可以在裏頭進行功能驗證，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內部數據運算，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沙箱測試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等等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臨時需要使用網際網路時還可再臨時開啟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NAT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模式與外部取得聯繫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</a:p>
        </p:txBody>
      </p:sp>
      <p:pic>
        <p:nvPicPr>
          <p:cNvPr id="19458" name="Picture 2" descr="C:\Users\user\Desktop\0110\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3219822"/>
            <a:ext cx="2690813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656" y="1347614"/>
            <a:ext cx="6146276" cy="357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0482" name="Picture 2" descr="C:\Users\user\Desktop\Network PPT img\2018-01-04_1114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39" y="1347614"/>
            <a:ext cx="6285313" cy="365187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259632" y="2047107"/>
            <a:ext cx="864096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049514" y="2022845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2411760" y="1804224"/>
            <a:ext cx="72008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201642" y="177996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9" name="矩形 18"/>
          <p:cNvSpPr/>
          <p:nvPr/>
        </p:nvSpPr>
        <p:spPr>
          <a:xfrm>
            <a:off x="3275856" y="3867894"/>
            <a:ext cx="2664296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065738" y="384363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1506" name="Picture 2" descr="C:\Users\user\Desktop\Network PPT img\2018-01-04_1115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2" y="1275606"/>
            <a:ext cx="4320480" cy="3745375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2483768" y="2067694"/>
            <a:ext cx="4032448" cy="129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2530" name="Picture 2" descr="C:\Users\user\Desktop\Network PPT img\2018-01-04_1115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2968" y="1347614"/>
            <a:ext cx="4176464" cy="363779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2483768" y="2787774"/>
            <a:ext cx="4032448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3554" name="Picture 2" descr="C:\Users\user\Desktop\Network PPT img\2018-01-04_1116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2" y="1330001"/>
            <a:ext cx="4248472" cy="3690021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2483768" y="2283718"/>
            <a:ext cx="4032448" cy="15841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QNAP</a:t>
            </a:r>
            <a:r>
              <a:rPr lang="zh-TW" altLang="en-US" dirty="0" smtClean="0"/>
              <a:t>的高速網路優勢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1" y="1275606"/>
          <a:ext cx="8712966" cy="32461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880319"/>
                <a:gridCol w="3317114"/>
                <a:gridCol w="2515533"/>
              </a:tblGrid>
              <a:tr h="417490"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1" u="none" strike="noStrik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</a:t>
                      </a:r>
                      <a:r>
                        <a:rPr lang="zh-TW" altLang="en-US" sz="1800" b="1" u="none" strike="noStrik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QTS 4.3.4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1" u="none" strike="noStrike" dirty="0" err="1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Synology</a:t>
                      </a:r>
                      <a:r>
                        <a:rPr lang="en-US" altLang="zh-TW" sz="1800" b="1" u="none" strike="noStrik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DSM 6.2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/>
                </a:tc>
              </a:tr>
              <a:tr h="51867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針對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10G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高速傳輸的硬體設計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從低階機種就開始支援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10G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網路，</a:t>
                      </a:r>
                      <a:endParaRPr lang="en-US" altLang="zh-TW" sz="1200" b="1" u="none" strike="noStrike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並支援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QM2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介面卡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只有高階才支援</a:t>
                      </a:r>
                      <a:endParaRPr lang="en-US" altLang="zh-TW" sz="1200" b="1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2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u="none" strike="noStrik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4K/6K/8K </a:t>
                      </a:r>
                      <a:r>
                        <a:rPr lang="zh-TW" altLang="en-US" sz="1200" b="1" u="none" strike="noStrik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影像線上編輯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長期與影像工作者合作並提供</a:t>
                      </a:r>
                      <a:endParaRPr lang="en-US" altLang="zh-TW" sz="1200" b="1" u="none" strike="noStrike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高速傳輸方案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BTRFS</a:t>
                      </a:r>
                      <a:r>
                        <a:rPr lang="zh-TW" altLang="en-US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較少用在影像製作</a:t>
                      </a:r>
                      <a:endParaRPr lang="en-US" altLang="zh-TW" sz="1200" b="1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2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獨有的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Thunderbolt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接口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Mac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與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Windows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的</a:t>
                      </a:r>
                      <a:endParaRPr lang="en-US" altLang="zh-TW" sz="1200" b="1" u="none" strike="noStrike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Thunderbolt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連線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867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支援多樣化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與</a:t>
                      </a:r>
                      <a:endParaRPr lang="en-US" altLang="zh-TW" sz="1200" b="1" u="none" strike="noStrike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Container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虛擬網路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專屬介面用來管理虛擬機網路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介面單一選擇較少</a:t>
                      </a:r>
                      <a:endParaRPr lang="en-US" altLang="zh-TW" sz="1200" b="1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2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可隨時調整的虛擬交換器</a:t>
                      </a:r>
                      <a:endParaRPr lang="zh-TW" alt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可在系統隨時建立需要的</a:t>
                      </a:r>
                      <a:endParaRPr lang="en-US" altLang="zh-TW" sz="1200" b="1" u="none" strike="noStrike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虛擬交換器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只能在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與</a:t>
                      </a:r>
                      <a:r>
                        <a:rPr lang="en-US" altLang="zh-TW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CONTAINER</a:t>
                      </a: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u="none" strike="noStrik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套件設定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6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641">
            <a:off x="3226789" y="1802603"/>
            <a:ext cx="379006" cy="379006"/>
          </a:xfrm>
          <a:prstGeom prst="rect">
            <a:avLst/>
          </a:prstGeom>
          <a:noFill/>
        </p:spPr>
      </p:pic>
      <p:pic>
        <p:nvPicPr>
          <p:cNvPr id="7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641">
            <a:off x="3226789" y="2360665"/>
            <a:ext cx="379006" cy="379006"/>
          </a:xfrm>
          <a:prstGeom prst="rect">
            <a:avLst/>
          </a:prstGeom>
          <a:noFill/>
        </p:spPr>
      </p:pic>
      <p:pic>
        <p:nvPicPr>
          <p:cNvPr id="8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641">
            <a:off x="3226789" y="2918727"/>
            <a:ext cx="379006" cy="379006"/>
          </a:xfrm>
          <a:prstGeom prst="rect">
            <a:avLst/>
          </a:prstGeom>
          <a:noFill/>
        </p:spPr>
      </p:pic>
      <p:pic>
        <p:nvPicPr>
          <p:cNvPr id="9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641">
            <a:off x="3226789" y="3476789"/>
            <a:ext cx="379006" cy="379006"/>
          </a:xfrm>
          <a:prstGeom prst="rect">
            <a:avLst/>
          </a:prstGeom>
          <a:noFill/>
        </p:spPr>
      </p:pic>
      <p:pic>
        <p:nvPicPr>
          <p:cNvPr id="10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641">
            <a:off x="3226789" y="4034851"/>
            <a:ext cx="379006" cy="379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4578" name="Picture 2" descr="C:\Users\user\Desktop\Network PPT img\2018-01-04_1117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4917" y="1365754"/>
            <a:ext cx="4193307" cy="3654268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2483768" y="2078327"/>
            <a:ext cx="864096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273650" y="202206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2483768" y="2307980"/>
            <a:ext cx="3960440" cy="16319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273650" y="293179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71afef06-3e78-4eba-bdb4-a24f9e6d4e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1308586"/>
            <a:ext cx="6264696" cy="3639428"/>
          </a:xfrm>
          <a:prstGeom prst="rect">
            <a:avLst/>
          </a:prstGeom>
          <a:noFill/>
        </p:spPr>
      </p:pic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sp>
        <p:nvSpPr>
          <p:cNvPr id="13" name="矩形 12"/>
          <p:cNvSpPr/>
          <p:nvPr/>
        </p:nvSpPr>
        <p:spPr>
          <a:xfrm>
            <a:off x="2483768" y="3363838"/>
            <a:ext cx="4032448" cy="129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封閉型虛擬交換器</a:t>
            </a:r>
            <a:endParaRPr lang="zh-TW" dirty="0"/>
          </a:p>
        </p:txBody>
      </p:sp>
      <p:pic>
        <p:nvPicPr>
          <p:cNvPr id="26626" name="Picture 2" descr="C:\Users\user\Desktop\Network PPT img\2018-01-04_1118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203598"/>
            <a:ext cx="6552728" cy="3813995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5311336" y="3795886"/>
            <a:ext cx="28803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085059" y="3442862"/>
            <a:ext cx="641056" cy="641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 flipH="1">
            <a:off x="5580112" y="3435846"/>
            <a:ext cx="504056" cy="3600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5652120" y="4083918"/>
            <a:ext cx="43204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user\Desktop\0110\4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3579862"/>
            <a:ext cx="375370" cy="375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 </a:t>
            </a:r>
            <a:r>
              <a:rPr lang="en-US" altLang="zh-TW" dirty="0" smtClean="0"/>
              <a:t>NAT</a:t>
            </a:r>
            <a:r>
              <a:rPr lang="zh-TW" altLang="en-US" dirty="0" smtClean="0"/>
              <a:t> 型虛擬交換器</a:t>
            </a:r>
            <a:endParaRPr lang="zh-TW" dirty="0"/>
          </a:p>
        </p:txBody>
      </p:sp>
      <p:pic>
        <p:nvPicPr>
          <p:cNvPr id="27650" name="Picture 2" descr="C:\Users\user\Desktop\Network PPT img\2018-01-04_1118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275606"/>
            <a:ext cx="6251848" cy="3631965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2339752" y="3363838"/>
            <a:ext cx="4032448" cy="129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68144" y="2543702"/>
            <a:ext cx="3275856" cy="2599798"/>
          </a:xfrm>
          <a:prstGeom prst="rect">
            <a:avLst/>
          </a:prstGeom>
          <a:solidFill>
            <a:srgbClr val="CA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214195" y="3096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專屬網路</a:t>
            </a: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rcRect l="1726" r="3978"/>
          <a:stretch>
            <a:fillRect/>
          </a:stretch>
        </p:blipFill>
        <p:spPr>
          <a:xfrm>
            <a:off x="-8464" y="2540228"/>
            <a:ext cx="5872933" cy="2603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43"/>
          <p:cNvSpPr txBox="1"/>
          <p:nvPr/>
        </p:nvSpPr>
        <p:spPr>
          <a:xfrm>
            <a:off x="251520" y="1411318"/>
            <a:ext cx="8748464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指定專屬網路埠給虛擬裝置，確保虛擬機充分利用專屬頻寬：</a:t>
            </a:r>
            <a:endParaRPr lang="en-US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Clr>
                <a:srgbClr val="002060"/>
              </a:buClr>
              <a:buSzPct val="80000"/>
            </a:pP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所有的封包從虛擬裝置出來後就直接對到外部網路而不經過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</a:p>
        </p:txBody>
      </p:sp>
      <p:pic>
        <p:nvPicPr>
          <p:cNvPr id="28674" name="Picture 2" descr="C:\Users\user\Desktop\0110\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9257" y="3291830"/>
            <a:ext cx="3027239" cy="1160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專屬型虛擬交換器</a:t>
            </a:r>
            <a:endParaRPr dirty="0"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648" y="1347614"/>
            <a:ext cx="6146276" cy="357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專屬型虛擬交換器</a:t>
            </a:r>
            <a:endParaRPr dirty="0"/>
          </a:p>
        </p:txBody>
      </p:sp>
      <p:pic>
        <p:nvPicPr>
          <p:cNvPr id="8" name="Picture 2" descr="C:\Users\user\Desktop\Network PPT img\2018-01-04_1114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39" y="1347614"/>
            <a:ext cx="6285313" cy="365187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259632" y="2047107"/>
            <a:ext cx="864096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049514" y="2022845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2411760" y="1804224"/>
            <a:ext cx="72008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201642" y="177996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3275856" y="3867894"/>
            <a:ext cx="2664296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065738" y="384363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Network PPT img\2018-01-04_1643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275605"/>
            <a:ext cx="4320480" cy="3750667"/>
          </a:xfrm>
          <a:prstGeom prst="rect">
            <a:avLst/>
          </a:prstGeom>
          <a:noFill/>
        </p:spPr>
      </p:pic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專屬型虛擬交換器</a:t>
            </a:r>
            <a:endParaRPr dirty="0"/>
          </a:p>
        </p:txBody>
      </p:sp>
      <p:sp>
        <p:nvSpPr>
          <p:cNvPr id="9" name="矩形 8"/>
          <p:cNvSpPr/>
          <p:nvPr/>
        </p:nvSpPr>
        <p:spPr>
          <a:xfrm>
            <a:off x="2483768" y="2949374"/>
            <a:ext cx="3744416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39696" y="288615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2483768" y="4026876"/>
            <a:ext cx="3744416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239696" y="3963660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專屬型虛擬交換器</a:t>
            </a:r>
            <a:endParaRPr dirty="0"/>
          </a:p>
        </p:txBody>
      </p:sp>
      <p:pic>
        <p:nvPicPr>
          <p:cNvPr id="30722" name="Picture 2" descr="C:\Users\user\Desktop\Network PPT img\2018-01-04_1643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275607"/>
            <a:ext cx="4339778" cy="378284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411760" y="3759046"/>
            <a:ext cx="388843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buSzPts val="1100"/>
            </a:pPr>
            <a:r>
              <a:rPr lang="zh-TW" altLang="en-US" dirty="0" smtClean="0"/>
              <a:t>為 </a:t>
            </a:r>
            <a:r>
              <a:rPr lang="zh-TW" altLang="zh-TW" dirty="0" smtClean="0"/>
              <a:t>VM</a:t>
            </a:r>
            <a:r>
              <a:rPr lang="zh-TW" altLang="en-US" dirty="0" smtClean="0"/>
              <a:t> </a:t>
            </a:r>
            <a:r>
              <a:rPr lang="zh-TW" altLang="zh-TW" dirty="0" smtClean="0"/>
              <a:t>建立</a:t>
            </a:r>
            <a:r>
              <a:rPr lang="zh-TW" altLang="en-US" dirty="0" smtClean="0"/>
              <a:t>專屬型虛擬交換器</a:t>
            </a:r>
            <a:endParaRPr dirty="0"/>
          </a:p>
        </p:txBody>
      </p:sp>
      <p:pic>
        <p:nvPicPr>
          <p:cNvPr id="31746" name="Picture 2" descr="C:\Users\user\Desktop\Network PPT img\2018-01-04_164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275606"/>
            <a:ext cx="6408712" cy="3728085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339752" y="3795886"/>
            <a:ext cx="3384376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/>
              <a:t>高速的傳輸外也需要高速搭配元件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5976" y="1635646"/>
            <a:ext cx="1944216" cy="18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 descr="C:\Users\Yvonne Tsai\Downloads\圖層 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216" y="2139702"/>
            <a:ext cx="1588303" cy="128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7944" y="3723878"/>
            <a:ext cx="4342125" cy="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user\Desktop\0110\1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9592" y="1533289"/>
            <a:ext cx="3024336" cy="3198701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1691680" y="1566388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SSD？ </a:t>
            </a:r>
            <a:endParaRPr lang="en-US" altLang="zh-TW" sz="2400" b="1" dirty="0" smtClean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HDD?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051720" y="2604617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CPU</a:t>
            </a:r>
            <a:r>
              <a:rPr lang="zh-TW" altLang="en-US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？</a:t>
            </a:r>
          </a:p>
          <a:p>
            <a:pPr lvl="0"/>
            <a:r>
              <a:rPr lang="zh-TW" altLang="en-US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線材</a:t>
            </a:r>
            <a:r>
              <a:rPr lang="en-US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331640" y="380792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組態</a:t>
            </a:r>
            <a:r>
              <a:rPr lang="en-US" altLang="zh-TW" sz="24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6"/>
          <p:cNvSpPr txBox="1">
            <a:spLocks noGrp="1"/>
          </p:cNvSpPr>
          <p:nvPr>
            <p:ph type="ctrTitle"/>
          </p:nvPr>
        </p:nvSpPr>
        <p:spPr>
          <a:xfrm>
            <a:off x="0" y="1995686"/>
            <a:ext cx="914400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79400">
              <a:buSzPts val="4400"/>
            </a:pPr>
            <a:r>
              <a:rPr lang="zh-TW" altLang="en-US" sz="4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現場操作</a:t>
            </a:r>
            <a:r>
              <a:rPr lang="en-US" altLang="zh-TW" sz="4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4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4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虛擬機的網路應用</a:t>
            </a:r>
            <a:endParaRPr lang="zh-TW" sz="44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Container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支援兩種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模式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771" name="Picture 3" descr="C:\Users\user\Desktop\Network PPT img\2018-01-04_17474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851670"/>
            <a:ext cx="5962514" cy="273630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771800" y="3291830"/>
            <a:ext cx="3240360" cy="12241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084168" y="1851670"/>
            <a:ext cx="31683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 indent="20638">
              <a:buClr>
                <a:srgbClr val="002060"/>
              </a:buClr>
              <a:buSzPct val="80000"/>
            </a:pP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Container /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Docker</a:t>
            </a: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有兩種網路模式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-US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3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zh-TW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NAT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模式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預設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b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1" indent="-381000">
              <a:buClr>
                <a:srgbClr val="002060"/>
              </a:buClr>
              <a:buSzPct val="80000"/>
              <a:buFont typeface="Wingdings" pitchFamily="2" charset="2"/>
              <a:buChar char="u"/>
            </a:pP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Bridge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橋接模式</a:t>
            </a:r>
            <a:endParaRPr lang="zh-TW" altLang="zh-TW" sz="22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將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Container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加入橋接式虛擬交換器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794" name="Picture 2" descr="C:\Users\user\Desktop\Network PPT img\2018-01-04_1738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293712"/>
            <a:ext cx="6319291" cy="367240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187624" y="4108180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977506" y="4083918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2339752" y="2983211"/>
            <a:ext cx="72008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129634" y="2958949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3</a:t>
            </a:r>
            <a:endParaRPr lang="zh-TW" altLang="en-US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6372200" y="1608487"/>
            <a:ext cx="72008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162082" y="1584225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將 </a:t>
            </a:r>
            <a:r>
              <a:rPr lang="zh-TW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Container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加入橋接式虛擬交換器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818" name="Picture 2" descr="C:\Users\user\Desktop\Network PPT img\2018-01-04_1738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3633" y="1275606"/>
            <a:ext cx="6188687" cy="374441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331640" y="2163964"/>
            <a:ext cx="79208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121522" y="213970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1</a:t>
            </a:r>
            <a:endParaRPr lang="zh-TW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123728" y="2524004"/>
            <a:ext cx="5112568" cy="10558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913610" y="2499742"/>
            <a:ext cx="323528" cy="323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2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將 </a:t>
            </a:r>
            <a:r>
              <a:rPr lang="zh-TW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Container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加入橋接式虛擬交換器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843" name="Picture 3" descr="C:\Users\user\Desktop\Network PPT img\2018-01-04_1743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917" y="1347614"/>
            <a:ext cx="7720507" cy="36004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3923928" y="3939902"/>
            <a:ext cx="1944216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0" y="2285998"/>
            <a:ext cx="9144000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zh-TW" sz="40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endParaRPr lang="zh-TW" sz="4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845658" y="2139702"/>
            <a:ext cx="742565" cy="2160240"/>
          </a:xfrm>
          <a:prstGeom prst="rect">
            <a:avLst/>
          </a:prstGeom>
          <a:solidFill>
            <a:srgbClr val="9DC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444208" y="2139702"/>
            <a:ext cx="2699792" cy="2160240"/>
          </a:xfrm>
          <a:prstGeom prst="rect">
            <a:avLst/>
          </a:prstGeom>
          <a:solidFill>
            <a:srgbClr val="8BC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344498" y="2139702"/>
            <a:ext cx="523646" cy="2160240"/>
          </a:xfrm>
          <a:prstGeom prst="rect">
            <a:avLst/>
          </a:prstGeom>
          <a:solidFill>
            <a:srgbClr val="BEE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932040" y="2139702"/>
            <a:ext cx="504056" cy="2160240"/>
          </a:xfrm>
          <a:prstGeom prst="rect">
            <a:avLst/>
          </a:prstGeom>
          <a:solidFill>
            <a:srgbClr val="CA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214195" y="3096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利用 </a:t>
            </a:r>
            <a:r>
              <a:rPr 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STP</a:t>
            </a: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防止</a:t>
            </a: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虛擬交換器產生</a:t>
            </a:r>
            <a:r>
              <a:rPr 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迴</a:t>
            </a: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圈異常</a:t>
            </a: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sp>
        <p:nvSpPr>
          <p:cNvPr id="10" name="流程圖: 人工輸入 9"/>
          <p:cNvSpPr/>
          <p:nvPr/>
        </p:nvSpPr>
        <p:spPr>
          <a:xfrm rot="16200000" flipV="1">
            <a:off x="6646626" y="1262000"/>
            <a:ext cx="864096" cy="3915644"/>
          </a:xfrm>
          <a:prstGeom prst="flowChartManualInpu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srgbClr val="00206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114"/>
          <p:cNvSpPr txBox="1"/>
          <p:nvPr/>
        </p:nvSpPr>
        <p:spPr>
          <a:xfrm>
            <a:off x="5220072" y="2859782"/>
            <a:ext cx="3456384" cy="792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177800">
              <a:buClr>
                <a:schemeClr val="lt1"/>
              </a:buClr>
              <a:buSzPts val="2800"/>
            </a:pP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虛擬交換器可以開啟</a:t>
            </a:r>
            <a:r>
              <a:rPr lang="en-US" altLang="zh-TW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STP</a:t>
            </a:r>
            <a:r>
              <a:rPr lang="zh-TW" altLang="en-US" sz="2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功能來避免網路迴圈</a:t>
            </a:r>
            <a:endParaRPr lang="en-US" altLang="zh-TW" sz="2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9" name="Shape 349" descr="step_1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139702"/>
            <a:ext cx="5122877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/>
              <a:t>各式網路介面的快速橋接溝通</a:t>
            </a:r>
          </a:p>
        </p:txBody>
      </p:sp>
      <p:pic>
        <p:nvPicPr>
          <p:cNvPr id="5" name="圖片 4" descr="supports-Thunderbolt-to-Ethernet-conversion-(T2E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81175"/>
            <a:ext cx="84137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386"/>
          <p:cNvSpPr txBox="1">
            <a:spLocks noChangeArrowheads="1"/>
          </p:cNvSpPr>
          <p:nvPr/>
        </p:nvSpPr>
        <p:spPr bwMode="auto">
          <a:xfrm>
            <a:off x="4034036" y="2614414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-292100" algn="ctr">
              <a:buClr>
                <a:srgbClr val="000000"/>
              </a:buClr>
            </a:pPr>
            <a:r>
              <a:rPr lang="en-US" altLang="zh-TW" b="1" dirty="0">
                <a:latin typeface="+mj-lt"/>
                <a:ea typeface="微軟正黑體" pitchFamily="34" charset="-120"/>
                <a:sym typeface="微軟正黑體" pitchFamily="34" charset="-120"/>
              </a:rPr>
              <a:t>10 Gigabit  </a:t>
            </a:r>
          </a:p>
          <a:p>
            <a:pPr indent="-292100" algn="ctr">
              <a:buClr>
                <a:srgbClr val="000000"/>
              </a:buClr>
            </a:pPr>
            <a:r>
              <a:rPr lang="en-US" altLang="zh-TW" b="1" dirty="0">
                <a:latin typeface="+mj-lt"/>
                <a:ea typeface="微軟正黑體" pitchFamily="34" charset="-120"/>
                <a:sym typeface="微軟正黑體" pitchFamily="34" charset="-120"/>
              </a:rPr>
              <a:t>Ethernet</a:t>
            </a:r>
            <a:endParaRPr lang="en-US" altLang="zh-TW" b="1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化同側角落矩形 21"/>
          <p:cNvSpPr/>
          <p:nvPr/>
        </p:nvSpPr>
        <p:spPr>
          <a:xfrm rot="5400000">
            <a:off x="197768" y="1365871"/>
            <a:ext cx="3024336" cy="3419872"/>
          </a:xfrm>
          <a:prstGeom prst="round2SameRect">
            <a:avLst>
              <a:gd name="adj1" fmla="val 9108"/>
              <a:gd name="adj2" fmla="val 0"/>
            </a:avLst>
          </a:prstGeom>
          <a:solidFill>
            <a:srgbClr val="CA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178495" y="27792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altLang="en-US" dirty="0" smtClean="0"/>
              <a:t>聽老師的話，</a:t>
            </a:r>
            <a:r>
              <a:rPr lang="zh-TW" dirty="0" smtClean="0"/>
              <a:t>時間</a:t>
            </a:r>
            <a:r>
              <a:rPr lang="zh-TW" dirty="0"/>
              <a:t>就是金錢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35496" y="1779662"/>
            <a:ext cx="3543600" cy="30602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 b="1" dirty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傳輸4TB的資料:</a:t>
            </a:r>
          </a:p>
          <a:p>
            <a:pPr marL="342900" lvl="2" indent="-342900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SzPts val="3200"/>
              <a:buFontTx/>
              <a:buChar char="￭"/>
            </a:pPr>
            <a:r>
              <a:rPr lang="zh-TW" sz="1800" b="1" dirty="0" smtClean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1 GbE </a:t>
            </a:r>
          </a:p>
          <a:p>
            <a:pPr marL="457200" lvl="2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FontTx/>
              <a:buChar char="￭"/>
            </a:pPr>
            <a:r>
              <a:rPr lang="zh-TW" sz="1800" b="1" dirty="0" smtClean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11 </a:t>
            </a:r>
            <a:r>
              <a:rPr lang="zh-TW" sz="18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hour</a:t>
            </a:r>
            <a:r>
              <a:rPr lang="zh-TW" sz="1800" b="1" dirty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 </a:t>
            </a:r>
            <a:br>
              <a:rPr lang="zh-TW" sz="1800" b="1" dirty="0">
                <a:solidFill>
                  <a:srgbClr val="0E7988"/>
                </a:solidFill>
                <a:latin typeface="+mj-lt"/>
                <a:ea typeface="微軟正黑體" pitchFamily="34" charset="-120"/>
              </a:rPr>
            </a:br>
            <a:r>
              <a:rPr lang="zh-TW" sz="900" b="1" dirty="0">
                <a:latin typeface="+mj-lt"/>
                <a:ea typeface="微軟正黑體" pitchFamily="34" charset="-120"/>
              </a:rPr>
              <a:t>(4TB ÷ 100MB/s ÷ 60sec ÷ 60min)</a:t>
            </a:r>
          </a:p>
          <a:p>
            <a:pPr marL="342900" lvl="2" indent="-342900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SzPts val="3200"/>
              <a:buFontTx/>
              <a:buChar char="￭"/>
            </a:pPr>
            <a:r>
              <a:rPr lang="zh-TW" sz="1800" b="1" dirty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10 GbE / Thunderbolt 2</a:t>
            </a:r>
          </a:p>
          <a:p>
            <a:pPr marL="457200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FontTx/>
              <a:buChar char="￭"/>
            </a:pPr>
            <a:r>
              <a:rPr lang="en-US" altLang="zh-TW" sz="1800" b="1" dirty="0" smtClean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1.25 hour</a:t>
            </a:r>
            <a:r>
              <a:rPr lang="zh-TW" sz="1800" b="1" dirty="0" smtClean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sz="900" b="1" dirty="0">
                <a:latin typeface="+mj-lt"/>
                <a:ea typeface="微軟正黑體" pitchFamily="34" charset="-120"/>
              </a:rPr>
              <a:t>(4TB ÷ 900MB/s ÷ 60sec)</a:t>
            </a:r>
            <a:r>
              <a:rPr lang="zh-TW" b="1" dirty="0">
                <a:latin typeface="+mj-lt"/>
                <a:ea typeface="微軟正黑體" pitchFamily="34" charset="-120"/>
              </a:rPr>
              <a:t> </a:t>
            </a:r>
          </a:p>
          <a:p>
            <a:pPr marL="342900" lvl="2" indent="-342900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SzPts val="3200"/>
              <a:buFontTx/>
              <a:buChar char="￭"/>
            </a:pPr>
            <a:r>
              <a:rPr lang="zh-TW" sz="1800" b="1" dirty="0" smtClean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Thunderbolt 3</a:t>
            </a:r>
          </a:p>
          <a:p>
            <a:pPr marL="457200" lvl="2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FontTx/>
              <a:buChar char="￭"/>
            </a:pPr>
            <a:r>
              <a:rPr lang="en-US" altLang="zh-TW" sz="1800" b="1" dirty="0" smtClean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0.7</a:t>
            </a:r>
            <a:r>
              <a:rPr lang="zh-TW" sz="1800" b="1" dirty="0" smtClean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5</a:t>
            </a:r>
            <a:r>
              <a:rPr lang="en-US" altLang="zh-TW" sz="1800" b="1" dirty="0" smtClean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 hour</a:t>
            </a:r>
            <a:r>
              <a:rPr lang="zh-TW" sz="1800" b="1" dirty="0" smtClean="0">
                <a:solidFill>
                  <a:srgbClr val="0E7988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sz="900" b="1" dirty="0">
                <a:latin typeface="+mj-lt"/>
                <a:ea typeface="微軟正黑體" pitchFamily="34" charset="-120"/>
              </a:rPr>
              <a:t>(4TB ÷ 1400</a:t>
            </a:r>
            <a:r>
              <a:rPr lang="zh-TW" sz="900" b="1" dirty="0">
                <a:latin typeface="微軟正黑體" pitchFamily="34" charset="-120"/>
                <a:ea typeface="微軟正黑體" pitchFamily="34" charset="-120"/>
              </a:rPr>
              <a:t>MB/s ÷ 60sec)</a:t>
            </a:r>
          </a:p>
          <a:p>
            <a:pPr lvl="2">
              <a:lnSpc>
                <a:spcPct val="115000"/>
              </a:lnSpc>
              <a:buClr>
                <a:schemeClr val="tx1">
                  <a:lumMod val="65000"/>
                  <a:lumOff val="35000"/>
                </a:schemeClr>
              </a:buClr>
              <a:buFontTx/>
              <a:buChar char="￭"/>
            </a:pPr>
            <a:endParaRPr sz="2800" b="1" dirty="0">
              <a:solidFill>
                <a:srgbClr val="0E798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4" name="Picture 2" descr="C:\Users\user\Desktop\0110\62226344_xxl.jpg"/>
          <p:cNvPicPr>
            <a:picLocks noChangeAspect="1" noChangeArrowheads="1"/>
          </p:cNvPicPr>
          <p:nvPr/>
        </p:nvPicPr>
        <p:blipFill>
          <a:blip r:embed="rId3"/>
          <a:srcRect r="14926"/>
          <a:stretch>
            <a:fillRect/>
          </a:stretch>
        </p:blipFill>
        <p:spPr bwMode="auto">
          <a:xfrm>
            <a:off x="6156176" y="2509456"/>
            <a:ext cx="2987824" cy="2634043"/>
          </a:xfrm>
          <a:prstGeom prst="rect">
            <a:avLst/>
          </a:prstGeom>
          <a:noFill/>
        </p:spPr>
      </p:pic>
      <p:pic>
        <p:nvPicPr>
          <p:cNvPr id="13315" name="Picture 3" descr="C:\Users\user\Desktop\0110\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3300" y="1851670"/>
            <a:ext cx="2023456" cy="2250579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3576480" y="355617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576480" y="390589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0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576480" y="320645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576480" y="285673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468482" y="215728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576480" y="250700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788524" y="415592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 </a:t>
            </a:r>
            <a:r>
              <a:rPr lang="en-US" altLang="zh-TW" dirty="0" err="1" smtClean="0"/>
              <a:t>GbE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508604" y="4155926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10 </a:t>
            </a:r>
            <a:r>
              <a:rPr lang="en-US" altLang="zh-TW" dirty="0" err="1" smtClean="0"/>
              <a:t>GbE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228684" y="415592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Thunderbolt 3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253961" y="176441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4TB data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347864" y="185167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Hours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 rot="2700000">
            <a:off x="3411382" y="2053132"/>
            <a:ext cx="2363483" cy="2363483"/>
          </a:xfrm>
          <a:prstGeom prst="rect">
            <a:avLst/>
          </a:prstGeom>
          <a:solidFill>
            <a:srgbClr val="CAE5FE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 rot="2700000">
            <a:off x="5967495" y="2053133"/>
            <a:ext cx="2363483" cy="2363483"/>
          </a:xfrm>
          <a:prstGeom prst="rect">
            <a:avLst/>
          </a:prstGeom>
          <a:solidFill>
            <a:srgbClr val="CAE5FE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268" name="Picture 4" descr="C:\Users\user\Desktop\0110\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8559" y="2211710"/>
            <a:ext cx="1533898" cy="1931689"/>
          </a:xfrm>
          <a:prstGeom prst="rect">
            <a:avLst/>
          </a:prstGeom>
          <a:noFill/>
        </p:spPr>
      </p:pic>
      <p:sp>
        <p:nvSpPr>
          <p:cNvPr id="36" name="平行四邊形 35"/>
          <p:cNvSpPr/>
          <p:nvPr/>
        </p:nvSpPr>
        <p:spPr>
          <a:xfrm>
            <a:off x="3645578" y="1734342"/>
            <a:ext cx="1928826" cy="549376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5860458" y="1734342"/>
            <a:ext cx="2599973" cy="549376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 rot="2700000">
            <a:off x="833676" y="2053131"/>
            <a:ext cx="2363483" cy="2363483"/>
          </a:xfrm>
          <a:prstGeom prst="rect">
            <a:avLst/>
          </a:prstGeom>
          <a:solidFill>
            <a:srgbClr val="CAE5FE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平行四邊形 34"/>
          <p:cNvSpPr/>
          <p:nvPr/>
        </p:nvSpPr>
        <p:spPr>
          <a:xfrm>
            <a:off x="1043608" y="1734342"/>
            <a:ext cx="1928826" cy="549376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dirty="0" smtClean="0"/>
              <a:t>各式</a:t>
            </a:r>
            <a:r>
              <a:rPr lang="zh-TW" altLang="en-US" dirty="0" smtClean="0"/>
              <a:t>區域高速</a:t>
            </a:r>
            <a:r>
              <a:rPr lang="zh-TW" dirty="0" smtClean="0"/>
              <a:t>網路</a:t>
            </a:r>
            <a:r>
              <a:rPr lang="zh-TW" dirty="0"/>
              <a:t>介面</a:t>
            </a:r>
            <a:r>
              <a:rPr lang="zh-TW" dirty="0" smtClean="0"/>
              <a:t>的</a:t>
            </a:r>
            <a:r>
              <a:rPr lang="zh-TW" altLang="en-US" dirty="0" smtClean="0"/>
              <a:t>應用</a:t>
            </a:r>
            <a:endParaRPr lang="zh-TW" dirty="0"/>
          </a:p>
        </p:txBody>
      </p:sp>
      <p:sp>
        <p:nvSpPr>
          <p:cNvPr id="215" name="Shape 215"/>
          <p:cNvSpPr txBox="1"/>
          <p:nvPr/>
        </p:nvSpPr>
        <p:spPr>
          <a:xfrm>
            <a:off x="988032" y="1762234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zh-TW" sz="2600" b="1" dirty="0">
                <a:solidFill>
                  <a:schemeClr val="bg1"/>
                </a:solidFill>
              </a:rPr>
              <a:t>GbE</a:t>
            </a:r>
          </a:p>
        </p:txBody>
      </p:sp>
      <p:pic>
        <p:nvPicPr>
          <p:cNvPr id="11267" name="Picture 3" descr="C:\Users\user\Desktop\0110\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239" y="2427734"/>
            <a:ext cx="2112500" cy="1551979"/>
          </a:xfrm>
          <a:prstGeom prst="rect">
            <a:avLst/>
          </a:prstGeom>
          <a:noFill/>
        </p:spPr>
      </p:pic>
      <p:sp>
        <p:nvSpPr>
          <p:cNvPr id="28" name="Shape 215"/>
          <p:cNvSpPr txBox="1"/>
          <p:nvPr/>
        </p:nvSpPr>
        <p:spPr>
          <a:xfrm>
            <a:off x="3580320" y="1762234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altLang="zh-TW" sz="2600" b="1" dirty="0" smtClean="0">
                <a:solidFill>
                  <a:schemeClr val="bg1"/>
                </a:solidFill>
              </a:rPr>
              <a:t>10</a:t>
            </a:r>
            <a:r>
              <a:rPr lang="zh-TW" sz="2600" b="1" dirty="0" smtClean="0">
                <a:solidFill>
                  <a:schemeClr val="bg1"/>
                </a:solidFill>
              </a:rPr>
              <a:t>G</a:t>
            </a:r>
            <a:r>
              <a:rPr lang="zh-TW" sz="26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29" name="Shape 215"/>
          <p:cNvSpPr txBox="1"/>
          <p:nvPr/>
        </p:nvSpPr>
        <p:spPr>
          <a:xfrm>
            <a:off x="6012160" y="1762234"/>
            <a:ext cx="2288124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203200" algn="ctr">
              <a:buClr>
                <a:schemeClr val="lt1"/>
              </a:buClr>
              <a:buSzPts val="3200"/>
            </a:pPr>
            <a:r>
              <a:rPr lang="zh-TW" altLang="zh-TW" sz="2600" b="1" dirty="0" smtClean="0">
                <a:solidFill>
                  <a:schemeClr val="bg1"/>
                </a:solidFill>
              </a:rPr>
              <a:t>Thunderbolt</a:t>
            </a:r>
            <a:endParaRPr lang="zh-TW" altLang="zh-TW" sz="2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user\Desktop\QTS4.3.4_P116_(ZH)_51000-024177-RS_201707\Links\page50_Downloa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3939902"/>
            <a:ext cx="720080" cy="720080"/>
          </a:xfrm>
          <a:prstGeom prst="rect">
            <a:avLst/>
          </a:prstGeom>
          <a:noFill/>
        </p:spPr>
      </p:pic>
      <p:pic>
        <p:nvPicPr>
          <p:cNvPr id="3075" name="Picture 3" descr="C:\Users\user\Desktop\QTS4.3.4_P116_(ZH)_51000-024177-RS_201707\Links\backup_restore_sync _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2424" y="3939902"/>
            <a:ext cx="720080" cy="720080"/>
          </a:xfrm>
          <a:prstGeom prst="rect">
            <a:avLst/>
          </a:prstGeom>
          <a:noFill/>
        </p:spPr>
      </p:pic>
      <p:pic>
        <p:nvPicPr>
          <p:cNvPr id="3076" name="Picture 4" descr="C:\Users\user\Desktop\0110\psp-mini-hero-finalcutprox_2x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872" y="2499742"/>
            <a:ext cx="792088" cy="792088"/>
          </a:xfrm>
          <a:prstGeom prst="rect">
            <a:avLst/>
          </a:prstGeom>
          <a:noFill/>
        </p:spPr>
      </p:pic>
      <p:pic>
        <p:nvPicPr>
          <p:cNvPr id="3077" name="Picture 5" descr="C:\Users\user\Desktop\0110\imgingest-659715096697068546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5103" y="2616599"/>
            <a:ext cx="504056" cy="504056"/>
          </a:xfrm>
          <a:prstGeom prst="rect">
            <a:avLst/>
          </a:prstGeom>
          <a:noFill/>
        </p:spPr>
      </p:pic>
      <p:pic>
        <p:nvPicPr>
          <p:cNvPr id="3079" name="Picture 7" descr="C:\Users\user\Desktop\向量繪製\mac book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2160" y="2715766"/>
            <a:ext cx="1986200" cy="1152128"/>
          </a:xfrm>
          <a:prstGeom prst="rect">
            <a:avLst/>
          </a:prstGeom>
          <a:noFill/>
        </p:spPr>
      </p:pic>
      <p:pic>
        <p:nvPicPr>
          <p:cNvPr id="11266" name="Picture 2" descr="C:\Users\user\Desktop\0110\1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60232" y="3291830"/>
            <a:ext cx="1817622" cy="1080120"/>
          </a:xfrm>
          <a:prstGeom prst="rect">
            <a:avLst/>
          </a:prstGeom>
          <a:noFill/>
        </p:spPr>
      </p:pic>
      <p:pic>
        <p:nvPicPr>
          <p:cNvPr id="20" name="Picture 4" descr="C:\Users\user\Desktop\0110\psp-mini-hero-finalcutprox_2x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6136" y="2499742"/>
            <a:ext cx="792088" cy="792088"/>
          </a:xfrm>
          <a:prstGeom prst="rect">
            <a:avLst/>
          </a:prstGeom>
          <a:noFill/>
        </p:spPr>
      </p:pic>
      <p:pic>
        <p:nvPicPr>
          <p:cNvPr id="21" name="Picture 5" descr="C:\Users\user\Desktop\0110\imgingest-659715096697068546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1367" y="2616599"/>
            <a:ext cx="504056" cy="504056"/>
          </a:xfrm>
          <a:prstGeom prst="rect">
            <a:avLst/>
          </a:prstGeom>
          <a:noFill/>
        </p:spPr>
      </p:pic>
      <p:pic>
        <p:nvPicPr>
          <p:cNvPr id="16386" name="Picture 2" descr="「Time machine backup icon」的圖片搜尋結果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84368" y="2499742"/>
            <a:ext cx="668069" cy="659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等腰三角形 8"/>
          <p:cNvSpPr/>
          <p:nvPr/>
        </p:nvSpPr>
        <p:spPr>
          <a:xfrm rot="5400000">
            <a:off x="712093" y="491505"/>
            <a:ext cx="3939902" cy="5364088"/>
          </a:xfrm>
          <a:prstGeom prst="triangle">
            <a:avLst/>
          </a:prstGeom>
          <a:solidFill>
            <a:srgbClr val="CAE5FE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altLang="en-US" dirty="0" smtClean="0"/>
              <a:t>無線也要高速，</a:t>
            </a:r>
            <a:r>
              <a:rPr lang="zh-TW" dirty="0" smtClean="0"/>
              <a:t>Wi</a:t>
            </a:r>
            <a:r>
              <a:rPr lang="en-US" altLang="zh-TW" dirty="0" smtClean="0"/>
              <a:t>-</a:t>
            </a:r>
            <a:r>
              <a:rPr lang="zh-TW" dirty="0" smtClean="0"/>
              <a:t>F</a:t>
            </a:r>
            <a:r>
              <a:rPr lang="zh-TW" dirty="0"/>
              <a:t>i 新產品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263241" y="491505"/>
            <a:ext cx="3939902" cy="5364088"/>
          </a:xfrm>
          <a:prstGeom prst="triangle">
            <a:avLst/>
          </a:prstGeom>
          <a:solidFill>
            <a:srgbClr val="CAE5FE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11"/>
          <p:cNvSpPr/>
          <p:nvPr/>
        </p:nvSpPr>
        <p:spPr>
          <a:xfrm rot="16200000">
            <a:off x="4492005" y="491505"/>
            <a:ext cx="3939902" cy="5364088"/>
          </a:xfrm>
          <a:prstGeom prst="triangle">
            <a:avLst/>
          </a:prstGeom>
          <a:solidFill>
            <a:srgbClr val="CAE5FE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等腰三角形 12"/>
          <p:cNvSpPr/>
          <p:nvPr/>
        </p:nvSpPr>
        <p:spPr>
          <a:xfrm rot="16200000">
            <a:off x="4960665" y="491505"/>
            <a:ext cx="3939902" cy="5364088"/>
          </a:xfrm>
          <a:prstGeom prst="triangle">
            <a:avLst/>
          </a:prstGeom>
          <a:solidFill>
            <a:srgbClr val="CAE5FE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866" name="Picture 2" descr="C:\Users\user\Desktop\0110\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919775"/>
            <a:ext cx="2880320" cy="3316271"/>
          </a:xfrm>
          <a:prstGeom prst="rect">
            <a:avLst/>
          </a:prstGeom>
          <a:noFill/>
        </p:spPr>
      </p:pic>
      <p:pic>
        <p:nvPicPr>
          <p:cNvPr id="36867" name="Picture 3" descr="C:\Users\user\Desktop\0110\2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1923678"/>
            <a:ext cx="3600400" cy="3286115"/>
          </a:xfrm>
          <a:prstGeom prst="rect">
            <a:avLst/>
          </a:prstGeom>
          <a:noFill/>
        </p:spPr>
      </p:pic>
      <p:sp>
        <p:nvSpPr>
          <p:cNvPr id="14" name="平行四邊形 13"/>
          <p:cNvSpPr/>
          <p:nvPr/>
        </p:nvSpPr>
        <p:spPr>
          <a:xfrm flipH="1">
            <a:off x="-324544" y="1635646"/>
            <a:ext cx="4032448" cy="360040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286860" y="1646632"/>
            <a:ext cx="3133012" cy="375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QWA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-AC1900U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無線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網卡</a:t>
            </a:r>
          </a:p>
        </p:txBody>
      </p:sp>
      <p:sp>
        <p:nvSpPr>
          <p:cNvPr id="15" name="平行四邊形 14"/>
          <p:cNvSpPr/>
          <p:nvPr/>
        </p:nvSpPr>
        <p:spPr>
          <a:xfrm>
            <a:off x="5221850" y="1635646"/>
            <a:ext cx="4174686" cy="360040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6" name="Shape 381"/>
          <p:cNvSpPr txBox="1"/>
          <p:nvPr/>
        </p:nvSpPr>
        <p:spPr>
          <a:xfrm>
            <a:off x="5368078" y="1646632"/>
            <a:ext cx="345239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QW-AC2600 PCIe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AC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無線擴充卡</a:t>
            </a:r>
            <a:endParaRPr lang="zh-TW"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6"/>
          <p:cNvSpPr txBox="1">
            <a:spLocks noGrp="1"/>
          </p:cNvSpPr>
          <p:nvPr>
            <p:ph type="ctrTitle"/>
          </p:nvPr>
        </p:nvSpPr>
        <p:spPr>
          <a:xfrm>
            <a:off x="0" y="1857370"/>
            <a:ext cx="914400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現場</a:t>
            </a:r>
            <a:r>
              <a:rPr lang="zh-TW" altLang="en-US" sz="4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  <a:endParaRPr lang="zh-TW" sz="4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108"/>
          <p:cNvSpPr txBox="1"/>
          <p:nvPr/>
        </p:nvSpPr>
        <p:spPr>
          <a:xfrm>
            <a:off x="0" y="2924178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大檔案傳輸</a:t>
            </a:r>
            <a:endParaRPr lang="zh-TW" sz="2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8375</Words>
  <Application>Microsoft Office PowerPoint</Application>
  <PresentationFormat>如螢幕大小 (16:9)</PresentationFormat>
  <Paragraphs>409</Paragraphs>
  <Slides>57</Slides>
  <Notes>52</Notes>
  <HiddenSlides>2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5" baseType="lpstr">
      <vt:lpstr>Arial</vt:lpstr>
      <vt:lpstr>新細明體</vt:lpstr>
      <vt:lpstr>微軟正黑體</vt:lpstr>
      <vt:lpstr>Verdana</vt:lpstr>
      <vt:lpstr>Calibri</vt:lpstr>
      <vt:lpstr>Wingdings</vt:lpstr>
      <vt:lpstr>宋体</vt:lpstr>
      <vt:lpstr>0105</vt:lpstr>
      <vt:lpstr>QNAP 網路與虛擬交換器</vt:lpstr>
      <vt:lpstr>實際須要高速網路傳輸的案例類型</vt:lpstr>
      <vt:lpstr>高速網路已經不再高不可攀</vt:lpstr>
      <vt:lpstr>QNAP的高速網路優勢</vt:lpstr>
      <vt:lpstr>高速的傳輸外也需要高速搭配元件</vt:lpstr>
      <vt:lpstr>聽老師的話，時間就是金錢</vt:lpstr>
      <vt:lpstr>各式區域高速網路介面的應用</vt:lpstr>
      <vt:lpstr>無線也要高速，Wi-Fi 新產品</vt:lpstr>
      <vt:lpstr>現場操作</vt:lpstr>
      <vt:lpstr>QNAP NAS 網路功能介紹</vt:lpstr>
      <vt:lpstr>Port Trunking 負載平衡與容錯</vt:lpstr>
      <vt:lpstr>Port Trunking - 設定</vt:lpstr>
      <vt:lpstr>Port Trunking - 設定</vt:lpstr>
      <vt:lpstr>Port Trunking - 設定</vt:lpstr>
      <vt:lpstr>Port Trunking - 設定</vt:lpstr>
      <vt:lpstr>VLAN (虛擬區網)</vt:lpstr>
      <vt:lpstr>VLAN - 設定RD VID隔離其它使用者</vt:lpstr>
      <vt:lpstr>NAS 內建 DHCP server 服務</vt:lpstr>
      <vt:lpstr>DHCP 服務 - 設定</vt:lpstr>
      <vt:lpstr>自動切換系統預設閘道</vt:lpstr>
      <vt:lpstr>當ISP中斷時，自動切換到另一個ISP</vt:lpstr>
      <vt:lpstr>Wi-Fi 連線能力</vt:lpstr>
      <vt:lpstr>全新的 Wi-Fi 連線設定介面</vt:lpstr>
      <vt:lpstr>NAS也可以當AP裝置</vt:lpstr>
      <vt:lpstr>虛擬化網路功能介紹</vt:lpstr>
      <vt:lpstr>QNAP NAS提供虛實網路互相連接</vt:lpstr>
      <vt:lpstr>超彈性的微網段設計 </vt:lpstr>
      <vt:lpstr>自行定義虛擬交換器不同的網路模式</vt:lpstr>
      <vt:lpstr>橋接模式 </vt:lpstr>
      <vt:lpstr>為 VM 建立橋接式虛擬交換器</vt:lpstr>
      <vt:lpstr>為 VM 建立橋接式虛擬交換器</vt:lpstr>
      <vt:lpstr>為 VM 建立橋接式虛擬交換器</vt:lpstr>
      <vt:lpstr>為 VM 建立橋接式虛擬交換器</vt:lpstr>
      <vt:lpstr>封閉網路 </vt:lpstr>
      <vt:lpstr>為 VM 建立封閉型虛擬交換器</vt:lpstr>
      <vt:lpstr>為 VM 建立封閉型虛擬交換器</vt:lpstr>
      <vt:lpstr>為 VM 建立封閉型虛擬交換器</vt:lpstr>
      <vt:lpstr>為 VM 建立封閉型虛擬交換器</vt:lpstr>
      <vt:lpstr>為 VM 建立封閉型虛擬交換器</vt:lpstr>
      <vt:lpstr>為 VM 建立封閉型虛擬交換器</vt:lpstr>
      <vt:lpstr>為 VM 建立封閉型虛擬交換器</vt:lpstr>
      <vt:lpstr>為 VM 建立封閉型虛擬交換器</vt:lpstr>
      <vt:lpstr>為 VM 建立 NAT 型虛擬交換器</vt:lpstr>
      <vt:lpstr>專屬網路 </vt:lpstr>
      <vt:lpstr>為 VM 建立專屬型虛擬交換器</vt:lpstr>
      <vt:lpstr>為 VM 建立專屬型虛擬交換器</vt:lpstr>
      <vt:lpstr>為 VM 建立專屬型虛擬交換器</vt:lpstr>
      <vt:lpstr>為 VM 建立專屬型虛擬交換器</vt:lpstr>
      <vt:lpstr>為 VM 建立專屬型虛擬交換器</vt:lpstr>
      <vt:lpstr>現場操作 虛擬機的網路應用</vt:lpstr>
      <vt:lpstr>Container 支援兩種網路模式</vt:lpstr>
      <vt:lpstr>將 Container 加入橋接式虛擬交換器</vt:lpstr>
      <vt:lpstr>將 Container 加入橋接式虛擬交換器</vt:lpstr>
      <vt:lpstr>將 Container 加入橋接式虛擬交換器</vt:lpstr>
      <vt:lpstr>投影片 55</vt:lpstr>
      <vt:lpstr>利用 STP 防止虛擬交換器產生迴圈異常 </vt:lpstr>
      <vt:lpstr>各式網路介面的快速橋接溝通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網路與虛擬交換器</dc:title>
  <dc:creator>Sam Lin</dc:creator>
  <cp:lastModifiedBy>Sam Lin</cp:lastModifiedBy>
  <cp:revision>121</cp:revision>
  <dcterms:modified xsi:type="dcterms:W3CDTF">2018-01-10T06:30:42Z</dcterms:modified>
</cp:coreProperties>
</file>