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Layouts/slideLayout6.xml" ContentType="application/vnd.openxmlformats-officedocument.presentationml.slideLayout+xml"/>
  <Override PartName="/ppt/notesSlides/notesSlide38.xml" ContentType="application/vnd.openxmlformats-officedocument.presentationml.notes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27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3.xml" ContentType="application/vnd.openxmlformats-officedocument.presentationml.slideLayout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3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Layouts/slideLayout15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36.xml" ContentType="application/vnd.openxmlformats-officedocument.presentationml.notesSlide+xml"/>
  <Default Extension="rels" ContentType="application/vnd.openxmlformats-package.relationship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44"/>
  </p:notesMasterIdLst>
  <p:sldIdLst>
    <p:sldId id="313" r:id="rId2"/>
    <p:sldId id="295" r:id="rId3"/>
    <p:sldId id="312" r:id="rId4"/>
    <p:sldId id="299" r:id="rId5"/>
    <p:sldId id="258" r:id="rId6"/>
    <p:sldId id="259" r:id="rId7"/>
    <p:sldId id="260" r:id="rId8"/>
    <p:sldId id="294" r:id="rId9"/>
    <p:sldId id="261" r:id="rId10"/>
    <p:sldId id="297" r:id="rId11"/>
    <p:sldId id="293" r:id="rId12"/>
    <p:sldId id="300" r:id="rId13"/>
    <p:sldId id="309" r:id="rId14"/>
    <p:sldId id="262" r:id="rId15"/>
    <p:sldId id="302" r:id="rId16"/>
    <p:sldId id="263" r:id="rId17"/>
    <p:sldId id="273" r:id="rId18"/>
    <p:sldId id="274" r:id="rId19"/>
    <p:sldId id="275" r:id="rId20"/>
    <p:sldId id="303" r:id="rId21"/>
    <p:sldId id="269" r:id="rId22"/>
    <p:sldId id="270" r:id="rId23"/>
    <p:sldId id="304" r:id="rId24"/>
    <p:sldId id="265" r:id="rId25"/>
    <p:sldId id="266" r:id="rId26"/>
    <p:sldId id="267" r:id="rId27"/>
    <p:sldId id="305" r:id="rId28"/>
    <p:sldId id="310" r:id="rId29"/>
    <p:sldId id="278" r:id="rId30"/>
    <p:sldId id="314" r:id="rId31"/>
    <p:sldId id="315" r:id="rId32"/>
    <p:sldId id="316" r:id="rId33"/>
    <p:sldId id="280" r:id="rId34"/>
    <p:sldId id="308" r:id="rId35"/>
    <p:sldId id="311" r:id="rId36"/>
    <p:sldId id="306" r:id="rId37"/>
    <p:sldId id="283" r:id="rId38"/>
    <p:sldId id="307" r:id="rId39"/>
    <p:sldId id="287" r:id="rId40"/>
    <p:sldId id="317" r:id="rId41"/>
    <p:sldId id="318" r:id="rId42"/>
    <p:sldId id="288" r:id="rId43"/>
  </p:sldIdLst>
  <p:sldSz cx="9144000" cy="5143500" type="screen16x9"/>
  <p:notesSz cx="6858000" cy="9144000"/>
  <p:embeddedFontLst>
    <p:embeddedFont>
      <p:font typeface="華康POP1體W5" pitchFamily="81" charset="-120"/>
      <p:regular r:id="rId45"/>
    </p:embeddedFont>
    <p:embeddedFont>
      <p:font typeface="微軟正黑體" pitchFamily="34" charset="-120"/>
      <p:regular r:id="rId46"/>
      <p:bold r:id="rId47"/>
    </p:embeddedFont>
    <p:embeddedFont>
      <p:font typeface="PT Sans Narrow" charset="0"/>
      <p:regular r:id="rId48"/>
      <p:bold r:id="rId49"/>
    </p:embeddedFont>
    <p:embeddedFont>
      <p:font typeface="Open Sans" charset="0"/>
      <p:regular r:id="rId50"/>
      <p:bold r:id="rId5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4DB6AC"/>
    <a:srgbClr val="3B838B"/>
    <a:srgbClr val="3333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CACBDD52-0340-4FC2-8B0B-39FCAB2817D2}">
  <a:tblStyle styleId="{CACBDD52-0340-4FC2-8B0B-39FCAB2817D2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med" len="med"/>
              <a:tailEnd type="none" w="med" len="med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med" len="med"/>
              <a:tailEnd type="none" w="med" len="med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med" len="med"/>
              <a:tailEnd type="none" w="med" len="med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F5AB1C69-6EDB-4FF4-983F-18BD219EF322}" styleName="中等深淺樣式 2 - 輔色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5" autoAdjust="0"/>
    <p:restoredTop sz="94317" autoAdjust="0"/>
  </p:normalViewPr>
  <p:slideViewPr>
    <p:cSldViewPr>
      <p:cViewPr varScale="1">
        <p:scale>
          <a:sx n="160" d="100"/>
          <a:sy n="160" d="100"/>
        </p:scale>
        <p:origin x="-610" y="-77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49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font" Target="fonts/font3.fntdata"/><Relationship Id="rId50" Type="http://schemas.openxmlformats.org/officeDocument/2006/relationships/font" Target="fonts/font6.fntdata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1.fntdata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5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font" Target="fonts/font4.fntdata"/><Relationship Id="rId8" Type="http://schemas.openxmlformats.org/officeDocument/2006/relationships/slide" Target="slides/slide7.xml"/><Relationship Id="rId51" Type="http://schemas.openxmlformats.org/officeDocument/2006/relationships/font" Target="fonts/font7.fntdata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1100"/>
              <a:buChar char="●"/>
              <a:defRPr sz="1100"/>
            </a:lvl1pPr>
            <a:lvl2pPr lvl="1">
              <a:spcBef>
                <a:spcPts val="0"/>
              </a:spcBef>
              <a:buSzPts val="1100"/>
              <a:buChar char="○"/>
              <a:defRPr sz="1100"/>
            </a:lvl2pPr>
            <a:lvl3pPr lvl="2">
              <a:spcBef>
                <a:spcPts val="0"/>
              </a:spcBef>
              <a:buSzPts val="1100"/>
              <a:buChar char="■"/>
              <a:defRPr sz="1100"/>
            </a:lvl3pPr>
            <a:lvl4pPr lvl="3">
              <a:spcBef>
                <a:spcPts val="0"/>
              </a:spcBef>
              <a:buSzPts val="1100"/>
              <a:buChar char="●"/>
              <a:defRPr sz="1100"/>
            </a:lvl4pPr>
            <a:lvl5pPr lvl="4">
              <a:spcBef>
                <a:spcPts val="0"/>
              </a:spcBef>
              <a:buSzPts val="1100"/>
              <a:buChar char="○"/>
              <a:defRPr sz="1100"/>
            </a:lvl5pPr>
            <a:lvl6pPr lvl="5">
              <a:spcBef>
                <a:spcPts val="0"/>
              </a:spcBef>
              <a:buSzPts val="1100"/>
              <a:buChar char="■"/>
              <a:defRPr sz="1100"/>
            </a:lvl6pPr>
            <a:lvl7pPr lvl="6">
              <a:spcBef>
                <a:spcPts val="0"/>
              </a:spcBef>
              <a:buSzPts val="1100"/>
              <a:buChar char="●"/>
              <a:defRPr sz="1100"/>
            </a:lvl7pPr>
            <a:lvl8pPr lvl="7">
              <a:spcBef>
                <a:spcPts val="0"/>
              </a:spcBef>
              <a:buSzPts val="1100"/>
              <a:buChar char="○"/>
              <a:defRPr sz="1100"/>
            </a:lvl8pPr>
            <a:lvl9pPr lvl="8">
              <a:spcBef>
                <a:spcPts val="0"/>
              </a:spcBef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3183828434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Shape 6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Shape 6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xmlns="" val="34907260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Shape 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Shape 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1521229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Shape 12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Shape 12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35889639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Shape 7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40852451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Shape 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33422706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Shape 9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10614283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Shape 11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33144251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Shape 11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xmlns="" val="19735151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Shape 11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16344224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Shape 11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20513388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Shape 11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10131894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Shape 12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Shape 12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1998228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Shape 12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Shape 12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27033519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22009361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Shape 22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5" name="Shape 22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13333928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Shape 23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6" name="Shape 23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61917469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Shape 24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" name="Shape 24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34887505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395311077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Shape 18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Shape 18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74402896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Shape 19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7" name="Shape 19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298904143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397089093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Shape 13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6" name="Shape 13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246984878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" name="Shape 15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517890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Shape 17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7" name="Shape 17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99131554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Shape 12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Shape 12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111105827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Shape 26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1" name="Shape 26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333714184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Shape 27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7" name="Shape 27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450131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Shape 27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7" name="Shape 27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25392713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Shape 27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7" name="Shape 27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420238571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Shape 29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3" name="Shape 29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457200" lvl="0" indent="-342900">
              <a:spcBef>
                <a:spcPts val="600"/>
              </a:spcBef>
              <a:buSzPts val="1800"/>
              <a:buNone/>
            </a:pPr>
            <a:endParaRPr lang="en-US" altLang="zh-TW" b="1" dirty="0" smtClean="0">
              <a:solidFill>
                <a:srgbClr val="002060"/>
              </a:solidFill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944345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Shape 12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Shape 12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157326050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Shape 12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Shape 12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97143875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Shape 30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5" name="Shape 30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178484490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Shape 30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0" name="Shape 31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282698463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Shape 30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0" name="Shape 31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109658048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Shape 12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Shape 12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4117559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Shape 32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3" name="Shape 32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xmlns="" val="104996238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Shape 12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Shape 12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232337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-GB"/>
              <a:pPr marL="0" lvl="0" indent="0">
                <a:spcBef>
                  <a:spcPts val="0"/>
                </a:spcBef>
                <a:buNone/>
              </a:pPr>
              <a:t>‹#›</a:t>
            </a:fld>
            <a:endParaRPr lang="en-GB"/>
          </a:p>
        </p:txBody>
      </p:sp>
      <p:pic>
        <p:nvPicPr>
          <p:cNvPr id="4" name="Picture 2" descr="D:\ING\20180109_Video Station  Qvideo_PPT美化\images\COVER.png"/>
          <p:cNvPicPr>
            <a:picLocks noChangeAspect="1" noChangeArrowheads="1"/>
          </p:cNvPicPr>
          <p:nvPr userDrawn="1"/>
        </p:nvPicPr>
        <p:blipFill>
          <a:blip r:embed="rId2"/>
          <a:stretch>
            <a:fillRect/>
          </a:stretch>
        </p:blipFill>
        <p:spPr bwMode="auto">
          <a:xfrm>
            <a:off x="2" y="0"/>
            <a:ext cx="9143996" cy="5143498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header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-GB">
                <a:solidFill>
                  <a:schemeClr val="lt1"/>
                </a:solidFill>
              </a:rPr>
              <a:pPr marL="0" lvl="0" indent="0">
                <a:spcBef>
                  <a:spcPts val="0"/>
                </a:spcBef>
                <a:buNone/>
              </a:pPr>
              <a:t>‹#›</a:t>
            </a:fld>
            <a:endParaRPr lang="en-GB">
              <a:solidFill>
                <a:schemeClr val="lt1"/>
              </a:solidFill>
            </a:endParaRPr>
          </a:p>
        </p:txBody>
      </p:sp>
      <p:pic>
        <p:nvPicPr>
          <p:cNvPr id="1026" name="Picture 2" descr="D:\ING\20180109_Video Station  Qvideo_PPT美化\images\P3.png"/>
          <p:cNvPicPr>
            <a:picLocks noChangeAspect="1" noChangeArrowheads="1"/>
          </p:cNvPicPr>
          <p:nvPr userDrawn="1"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5143499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-GB">
                <a:solidFill>
                  <a:schemeClr val="lt1"/>
                </a:solidFill>
              </a:rPr>
              <a:pPr marL="0" lvl="0" indent="0">
                <a:spcBef>
                  <a:spcPts val="0"/>
                </a:spcBef>
                <a:buNone/>
              </a:pPr>
              <a:t>‹#›</a:t>
            </a:fld>
            <a:endParaRPr lang="en-GB">
              <a:solidFill>
                <a:schemeClr val="lt1"/>
              </a:solidFill>
            </a:endParaRPr>
          </a:p>
        </p:txBody>
      </p:sp>
      <p:pic>
        <p:nvPicPr>
          <p:cNvPr id="1026" name="Picture 2" descr="D:\ING\20180109_Video Station  Qvideo_PPT美化\images\P3.png"/>
          <p:cNvPicPr>
            <a:picLocks noChangeAspect="1" noChangeArrowheads="1"/>
          </p:cNvPicPr>
          <p:nvPr userDrawn="1"/>
        </p:nvPicPr>
        <p:blipFill>
          <a:blip r:embed="rId2"/>
          <a:stretch>
            <a:fillRect/>
          </a:stretch>
        </p:blipFill>
        <p:spPr bwMode="auto">
          <a:xfrm>
            <a:off x="2" y="1"/>
            <a:ext cx="9143998" cy="5143499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header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-GB">
                <a:solidFill>
                  <a:schemeClr val="lt1"/>
                </a:solidFill>
              </a:rPr>
              <a:pPr marL="0" lvl="0" indent="0">
                <a:spcBef>
                  <a:spcPts val="0"/>
                </a:spcBef>
                <a:buNone/>
              </a:pPr>
              <a:t>‹#›</a:t>
            </a:fld>
            <a:endParaRPr lang="en-GB">
              <a:solidFill>
                <a:schemeClr val="lt1"/>
              </a:solidFill>
            </a:endParaRPr>
          </a:p>
        </p:txBody>
      </p:sp>
      <p:pic>
        <p:nvPicPr>
          <p:cNvPr id="1026" name="Picture 2" descr="D:\ING\20180109_Video Station  Qvideo_PPT美化\images\P3.png"/>
          <p:cNvPicPr>
            <a:picLocks noChangeAspect="1" noChangeArrowheads="1"/>
          </p:cNvPicPr>
          <p:nvPr userDrawn="1"/>
        </p:nvPicPr>
        <p:blipFill>
          <a:blip r:embed="rId2"/>
          <a:srcRect b="5556"/>
          <a:stretch>
            <a:fillRect/>
          </a:stretch>
        </p:blipFill>
        <p:spPr bwMode="auto">
          <a:xfrm>
            <a:off x="2" y="357210"/>
            <a:ext cx="9143998" cy="4857746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-GB">
                <a:solidFill>
                  <a:schemeClr val="lt1"/>
                </a:solidFill>
              </a:rPr>
              <a:pPr marL="0" lvl="0" indent="0">
                <a:spcBef>
                  <a:spcPts val="0"/>
                </a:spcBef>
                <a:buNone/>
              </a:pPr>
              <a:t>‹#›</a:t>
            </a:fld>
            <a:endParaRPr lang="en-GB">
              <a:solidFill>
                <a:schemeClr val="lt1"/>
              </a:solidFill>
            </a:endParaRPr>
          </a:p>
        </p:txBody>
      </p:sp>
      <p:pic>
        <p:nvPicPr>
          <p:cNvPr id="1026" name="Picture 2" descr="D:\ING\20180109_Video Station  Qvideo_PPT美化\images\P3.png"/>
          <p:cNvPicPr>
            <a:picLocks noChangeAspect="1" noChangeArrowheads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1_Section header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hape 22"/>
          <p:cNvSpPr/>
          <p:nvPr/>
        </p:nvSpPr>
        <p:spPr>
          <a:xfrm>
            <a:off x="-50" y="2571900"/>
            <a:ext cx="9144000" cy="2571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title"/>
          </p:nvPr>
        </p:nvSpPr>
        <p:spPr>
          <a:xfrm>
            <a:off x="311700" y="814800"/>
            <a:ext cx="8571300" cy="942000"/>
          </a:xfrm>
          <a:prstGeom prst="rect">
            <a:avLst/>
          </a:prstGeom>
        </p:spPr>
        <p:txBody>
          <a:bodyPr wrap="square" lIns="91425" tIns="91425" rIns="91425" bIns="91425" anchor="ctr" anchorCtr="0"/>
          <a:lstStyle>
            <a:lvl1pPr lvl="0" algn="ctr">
              <a:spcBef>
                <a:spcPts val="0"/>
              </a:spcBef>
              <a:buSzPts val="3600"/>
              <a:buNone/>
              <a:defRPr/>
            </a:lvl1pPr>
            <a:lvl2pPr lvl="1" algn="ctr">
              <a:spcBef>
                <a:spcPts val="0"/>
              </a:spcBef>
              <a:buSzPts val="3600"/>
              <a:buNone/>
              <a:defRPr/>
            </a:lvl2pPr>
            <a:lvl3pPr lvl="2" algn="ctr">
              <a:spcBef>
                <a:spcPts val="0"/>
              </a:spcBef>
              <a:buSzPts val="3600"/>
              <a:buNone/>
              <a:defRPr/>
            </a:lvl3pPr>
            <a:lvl4pPr lvl="3" algn="ctr">
              <a:spcBef>
                <a:spcPts val="0"/>
              </a:spcBef>
              <a:buSzPts val="3600"/>
              <a:buNone/>
              <a:defRPr/>
            </a:lvl4pPr>
            <a:lvl5pPr lvl="4" algn="ctr">
              <a:spcBef>
                <a:spcPts val="0"/>
              </a:spcBef>
              <a:buSzPts val="3600"/>
              <a:buNone/>
              <a:defRPr/>
            </a:lvl5pPr>
            <a:lvl6pPr lvl="5" algn="ctr">
              <a:spcBef>
                <a:spcPts val="0"/>
              </a:spcBef>
              <a:buSzPts val="3600"/>
              <a:buNone/>
              <a:defRPr/>
            </a:lvl6pPr>
            <a:lvl7pPr lvl="6" algn="ctr">
              <a:spcBef>
                <a:spcPts val="0"/>
              </a:spcBef>
              <a:buSzPts val="3600"/>
              <a:buNone/>
              <a:defRPr/>
            </a:lvl7pPr>
            <a:lvl8pPr lvl="7" algn="ctr">
              <a:spcBef>
                <a:spcPts val="0"/>
              </a:spcBef>
              <a:buSzPts val="3600"/>
              <a:buNone/>
              <a:defRPr/>
            </a:lvl8pPr>
            <a:lvl9pPr lvl="8" algn="ctr">
              <a:spcBef>
                <a:spcPts val="0"/>
              </a:spcBef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4" name="Shape 2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-GB">
                <a:solidFill>
                  <a:schemeClr val="lt1"/>
                </a:solidFill>
              </a:rPr>
              <a:pPr marL="0" lvl="0" indent="0">
                <a:spcBef>
                  <a:spcPts val="0"/>
                </a:spcBef>
                <a:buNone/>
              </a:pPr>
              <a:t>‹#›</a:t>
            </a:fld>
            <a:endParaRPr lang="en-GB">
              <a:solidFill>
                <a:schemeClr val="lt1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bod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ING\20180109_Video Station  Qvideo_PPT美化\images\Cover-01.png"/>
          <p:cNvPicPr>
            <a:picLocks noChangeAspect="1" noChangeArrowheads="1"/>
          </p:cNvPicPr>
          <p:nvPr userDrawn="1"/>
        </p:nvPicPr>
        <p:blipFill>
          <a:blip r:embed="rId2"/>
          <a:stretch>
            <a:fillRect/>
          </a:stretch>
        </p:blipFill>
        <p:spPr bwMode="auto">
          <a:xfrm>
            <a:off x="1" y="0"/>
            <a:ext cx="9143998" cy="5143499"/>
          </a:xfrm>
          <a:prstGeom prst="rect">
            <a:avLst/>
          </a:prstGeom>
          <a:noFill/>
        </p:spPr>
      </p:pic>
      <p:sp>
        <p:nvSpPr>
          <p:cNvPr id="27" name="Shape 27"/>
          <p:cNvSpPr txBox="1">
            <a:spLocks noGrp="1"/>
          </p:cNvSpPr>
          <p:nvPr>
            <p:ph type="title"/>
          </p:nvPr>
        </p:nvSpPr>
        <p:spPr>
          <a:xfrm>
            <a:off x="311700" y="64150"/>
            <a:ext cx="8520600" cy="707400"/>
          </a:xfrm>
          <a:prstGeom prst="rect">
            <a:avLst/>
          </a:prstGeom>
          <a:noFill/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3600"/>
              <a:buNone/>
              <a:defRPr sz="3800">
                <a:solidFill>
                  <a:schemeClr val="bg1"/>
                </a:solidFill>
                <a:latin typeface="+mj-lt"/>
                <a:ea typeface="微軟正黑體" pitchFamily="34" charset="-120"/>
              </a:defRPr>
            </a:lvl1pPr>
            <a:lvl2pPr lvl="1">
              <a:spcBef>
                <a:spcPts val="0"/>
              </a:spcBef>
              <a:buSzPts val="3600"/>
              <a:buNone/>
              <a:defRPr/>
            </a:lvl2pPr>
            <a:lvl3pPr lvl="2">
              <a:spcBef>
                <a:spcPts val="0"/>
              </a:spcBef>
              <a:buSzPts val="3600"/>
              <a:buNone/>
              <a:defRPr/>
            </a:lvl3pPr>
            <a:lvl4pPr lvl="3">
              <a:spcBef>
                <a:spcPts val="0"/>
              </a:spcBef>
              <a:buSzPts val="3600"/>
              <a:buNone/>
              <a:defRPr/>
            </a:lvl4pPr>
            <a:lvl5pPr lvl="4">
              <a:spcBef>
                <a:spcPts val="0"/>
              </a:spcBef>
              <a:buSzPts val="3600"/>
              <a:buNone/>
              <a:defRPr/>
            </a:lvl5pPr>
            <a:lvl6pPr lvl="5">
              <a:spcBef>
                <a:spcPts val="0"/>
              </a:spcBef>
              <a:buSzPts val="3600"/>
              <a:buNone/>
              <a:defRPr/>
            </a:lvl6pPr>
            <a:lvl7pPr lvl="6">
              <a:spcBef>
                <a:spcPts val="0"/>
              </a:spcBef>
              <a:buSzPts val="3600"/>
              <a:buNone/>
              <a:defRPr/>
            </a:lvl7pPr>
            <a:lvl8pPr lvl="7">
              <a:spcBef>
                <a:spcPts val="0"/>
              </a:spcBef>
              <a:buSzPts val="3600"/>
              <a:buNone/>
              <a:defRPr/>
            </a:lvl8pPr>
            <a:lvl9pPr lvl="8">
              <a:spcBef>
                <a:spcPts val="0"/>
              </a:spcBef>
              <a:buSzPts val="3600"/>
              <a:buNone/>
              <a:defRPr/>
            </a:lvl9pPr>
          </a:lstStyle>
          <a:p>
            <a:endParaRPr dirty="0"/>
          </a:p>
        </p:txBody>
      </p:sp>
      <p:sp>
        <p:nvSpPr>
          <p:cNvPr id="29" name="Shape 2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-GB"/>
              <a:pPr marL="0" lvl="0" indent="0">
                <a:spcBef>
                  <a:spcPts val="0"/>
                </a:spcBef>
                <a:buNone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>
  <p:cSld name="Title and two columns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Shape 3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3600"/>
              <a:buNone/>
              <a:defRPr/>
            </a:lvl1pPr>
            <a:lvl2pPr lvl="1">
              <a:spcBef>
                <a:spcPts val="0"/>
              </a:spcBef>
              <a:buSzPts val="3600"/>
              <a:buNone/>
              <a:defRPr/>
            </a:lvl2pPr>
            <a:lvl3pPr lvl="2">
              <a:spcBef>
                <a:spcPts val="0"/>
              </a:spcBef>
              <a:buSzPts val="3600"/>
              <a:buNone/>
              <a:defRPr/>
            </a:lvl3pPr>
            <a:lvl4pPr lvl="3">
              <a:spcBef>
                <a:spcPts val="0"/>
              </a:spcBef>
              <a:buSzPts val="3600"/>
              <a:buNone/>
              <a:defRPr/>
            </a:lvl4pPr>
            <a:lvl5pPr lvl="4">
              <a:spcBef>
                <a:spcPts val="0"/>
              </a:spcBef>
              <a:buSzPts val="3600"/>
              <a:buNone/>
              <a:defRPr/>
            </a:lvl5pPr>
            <a:lvl6pPr lvl="5">
              <a:spcBef>
                <a:spcPts val="0"/>
              </a:spcBef>
              <a:buSzPts val="3600"/>
              <a:buNone/>
              <a:defRPr/>
            </a:lvl6pPr>
            <a:lvl7pPr lvl="6">
              <a:spcBef>
                <a:spcPts val="0"/>
              </a:spcBef>
              <a:buSzPts val="3600"/>
              <a:buNone/>
              <a:defRPr/>
            </a:lvl7pPr>
            <a:lvl8pPr lvl="7">
              <a:spcBef>
                <a:spcPts val="0"/>
              </a:spcBef>
              <a:buSzPts val="3600"/>
              <a:buNone/>
              <a:defRPr/>
            </a:lvl8pPr>
            <a:lvl9pPr lvl="8">
              <a:spcBef>
                <a:spcPts val="0"/>
              </a:spcBef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32" name="Shape 32"/>
          <p:cNvSpPr txBox="1">
            <a:spLocks noGrp="1"/>
          </p:cNvSpPr>
          <p:nvPr>
            <p:ph type="body" idx="1"/>
          </p:nvPr>
        </p:nvSpPr>
        <p:spPr>
          <a:xfrm>
            <a:off x="311700" y="1266175"/>
            <a:ext cx="3999900" cy="33027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1400"/>
              <a:buChar char="●"/>
              <a:defRPr sz="1400"/>
            </a:lvl1pPr>
            <a:lvl2pPr lvl="1">
              <a:spcBef>
                <a:spcPts val="0"/>
              </a:spcBef>
              <a:buSzPts val="1200"/>
              <a:buChar char="○"/>
              <a:defRPr sz="1200"/>
            </a:lvl2pPr>
            <a:lvl3pPr lvl="2">
              <a:spcBef>
                <a:spcPts val="0"/>
              </a:spcBef>
              <a:buSzPts val="1200"/>
              <a:buChar char="■"/>
              <a:defRPr sz="1200"/>
            </a:lvl3pPr>
            <a:lvl4pPr lvl="3">
              <a:spcBef>
                <a:spcPts val="0"/>
              </a:spcBef>
              <a:buSzPts val="1200"/>
              <a:buChar char="●"/>
              <a:defRPr sz="1200"/>
            </a:lvl4pPr>
            <a:lvl5pPr lvl="4">
              <a:spcBef>
                <a:spcPts val="0"/>
              </a:spcBef>
              <a:buSzPts val="1200"/>
              <a:buChar char="○"/>
              <a:defRPr sz="1200"/>
            </a:lvl5pPr>
            <a:lvl6pPr lvl="5">
              <a:spcBef>
                <a:spcPts val="0"/>
              </a:spcBef>
              <a:buSzPts val="1200"/>
              <a:buChar char="■"/>
              <a:defRPr sz="1200"/>
            </a:lvl6pPr>
            <a:lvl7pPr lvl="6">
              <a:spcBef>
                <a:spcPts val="0"/>
              </a:spcBef>
              <a:buSzPts val="1200"/>
              <a:buChar char="●"/>
              <a:defRPr sz="1200"/>
            </a:lvl7pPr>
            <a:lvl8pPr lvl="7">
              <a:spcBef>
                <a:spcPts val="0"/>
              </a:spcBef>
              <a:buSzPts val="1200"/>
              <a:buChar char="○"/>
              <a:defRPr sz="1200"/>
            </a:lvl8pPr>
            <a:lvl9pPr lvl="8">
              <a:spcBef>
                <a:spcPts val="0"/>
              </a:spcBef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3" name="Shape 33"/>
          <p:cNvSpPr txBox="1">
            <a:spLocks noGrp="1"/>
          </p:cNvSpPr>
          <p:nvPr>
            <p:ph type="body" idx="2"/>
          </p:nvPr>
        </p:nvSpPr>
        <p:spPr>
          <a:xfrm>
            <a:off x="4832400" y="1266175"/>
            <a:ext cx="3999900" cy="33027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1400"/>
              <a:buChar char="●"/>
              <a:defRPr sz="1400"/>
            </a:lvl1pPr>
            <a:lvl2pPr lvl="1">
              <a:spcBef>
                <a:spcPts val="0"/>
              </a:spcBef>
              <a:buSzPts val="1200"/>
              <a:buChar char="○"/>
              <a:defRPr sz="1200"/>
            </a:lvl2pPr>
            <a:lvl3pPr lvl="2">
              <a:spcBef>
                <a:spcPts val="0"/>
              </a:spcBef>
              <a:buSzPts val="1200"/>
              <a:buChar char="■"/>
              <a:defRPr sz="1200"/>
            </a:lvl3pPr>
            <a:lvl4pPr lvl="3">
              <a:spcBef>
                <a:spcPts val="0"/>
              </a:spcBef>
              <a:buSzPts val="1200"/>
              <a:buChar char="●"/>
              <a:defRPr sz="1200"/>
            </a:lvl4pPr>
            <a:lvl5pPr lvl="4">
              <a:spcBef>
                <a:spcPts val="0"/>
              </a:spcBef>
              <a:buSzPts val="1200"/>
              <a:buChar char="○"/>
              <a:defRPr sz="1200"/>
            </a:lvl5pPr>
            <a:lvl6pPr lvl="5">
              <a:spcBef>
                <a:spcPts val="0"/>
              </a:spcBef>
              <a:buSzPts val="1200"/>
              <a:buChar char="■"/>
              <a:defRPr sz="1200"/>
            </a:lvl6pPr>
            <a:lvl7pPr lvl="6">
              <a:spcBef>
                <a:spcPts val="0"/>
              </a:spcBef>
              <a:buSzPts val="1200"/>
              <a:buChar char="●"/>
              <a:defRPr sz="1200"/>
            </a:lvl7pPr>
            <a:lvl8pPr lvl="7">
              <a:spcBef>
                <a:spcPts val="0"/>
              </a:spcBef>
              <a:buSzPts val="1200"/>
              <a:buChar char="○"/>
              <a:defRPr sz="1200"/>
            </a:lvl8pPr>
            <a:lvl9pPr lvl="8">
              <a:spcBef>
                <a:spcPts val="0"/>
              </a:spcBef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4" name="Shape 3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-GB"/>
              <a:pPr marL="0" lvl="0" indent="0">
                <a:spcBef>
                  <a:spcPts val="0"/>
                </a:spcBef>
                <a:buNone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only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Shape 3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-GB"/>
              <a:pPr marL="0" lvl="0" indent="0">
                <a:spcBef>
                  <a:spcPts val="0"/>
                </a:spcBef>
                <a:buNone/>
              </a:pPr>
              <a:t>‹#›</a:t>
            </a:fld>
            <a:endParaRPr lang="en-GB"/>
          </a:p>
        </p:txBody>
      </p:sp>
      <p:pic>
        <p:nvPicPr>
          <p:cNvPr id="4" name="圖片 3" descr="BAR-02.png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711656"/>
            <a:ext cx="9144000" cy="1720187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Shape 3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-GB"/>
              <a:pPr marL="0" lvl="0" indent="0">
                <a:spcBef>
                  <a:spcPts val="0"/>
                </a:spcBef>
                <a:buNone/>
              </a:pPr>
              <a:t>‹#›</a:t>
            </a:fld>
            <a:endParaRPr lang="en-GB"/>
          </a:p>
        </p:txBody>
      </p:sp>
      <p:sp>
        <p:nvSpPr>
          <p:cNvPr id="5" name="Shape 22"/>
          <p:cNvSpPr/>
          <p:nvPr userDrawn="1"/>
        </p:nvSpPr>
        <p:spPr>
          <a:xfrm>
            <a:off x="-50" y="2571900"/>
            <a:ext cx="9144000" cy="2571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  <p:pic>
        <p:nvPicPr>
          <p:cNvPr id="6" name="圖片 5" descr="BAR-02.png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7702" y="2758792"/>
            <a:ext cx="7848596" cy="2202914"/>
          </a:xfrm>
          <a:prstGeom prst="rect">
            <a:avLst/>
          </a:prstGeom>
        </p:spPr>
      </p:pic>
      <p:sp>
        <p:nvSpPr>
          <p:cNvPr id="11" name="Shape 22"/>
          <p:cNvSpPr/>
          <p:nvPr userDrawn="1"/>
        </p:nvSpPr>
        <p:spPr>
          <a:xfrm>
            <a:off x="8001024" y="0"/>
            <a:ext cx="1142976" cy="35717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  <p:pic>
        <p:nvPicPr>
          <p:cNvPr id="12" name="Picture 2" descr="D:\工作進行中\20170911直播母版16比9\各場PPT元素\20180109\QNPA LOGO----.png"/>
          <p:cNvPicPr>
            <a:picLocks noChangeAspect="1" noChangeArrowheads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8073792" y="71420"/>
            <a:ext cx="998802" cy="232500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One column text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wrap="square" lIns="91425" tIns="91425" rIns="91425" bIns="91425" anchor="b" anchorCtr="0"/>
          <a:lstStyle>
            <a:lvl1pPr lvl="0">
              <a:spcBef>
                <a:spcPts val="0"/>
              </a:spcBef>
              <a:buSzPts val="2400"/>
              <a:buNone/>
              <a:defRPr sz="2400"/>
            </a:lvl1pPr>
            <a:lvl2pPr lvl="1">
              <a:spcBef>
                <a:spcPts val="0"/>
              </a:spcBef>
              <a:buSzPts val="2400"/>
              <a:buNone/>
              <a:defRPr sz="2400"/>
            </a:lvl2pPr>
            <a:lvl3pPr lvl="2">
              <a:spcBef>
                <a:spcPts val="0"/>
              </a:spcBef>
              <a:buSzPts val="2400"/>
              <a:buNone/>
              <a:defRPr sz="2400"/>
            </a:lvl3pPr>
            <a:lvl4pPr lvl="3">
              <a:spcBef>
                <a:spcPts val="0"/>
              </a:spcBef>
              <a:buSzPts val="2400"/>
              <a:buNone/>
              <a:defRPr sz="2400"/>
            </a:lvl4pPr>
            <a:lvl5pPr lvl="4">
              <a:spcBef>
                <a:spcPts val="0"/>
              </a:spcBef>
              <a:buSzPts val="2400"/>
              <a:buNone/>
              <a:defRPr sz="2400"/>
            </a:lvl5pPr>
            <a:lvl6pPr lvl="5">
              <a:spcBef>
                <a:spcPts val="0"/>
              </a:spcBef>
              <a:buSzPts val="2400"/>
              <a:buNone/>
              <a:defRPr sz="2400"/>
            </a:lvl6pPr>
            <a:lvl7pPr lvl="6">
              <a:spcBef>
                <a:spcPts val="0"/>
              </a:spcBef>
              <a:buSzPts val="2400"/>
              <a:buNone/>
              <a:defRPr sz="2400"/>
            </a:lvl7pPr>
            <a:lvl8pPr lvl="7">
              <a:spcBef>
                <a:spcPts val="0"/>
              </a:spcBef>
              <a:buSzPts val="2400"/>
              <a:buNone/>
              <a:defRPr sz="2400"/>
            </a:lvl8pPr>
            <a:lvl9pPr lvl="8">
              <a:spcBef>
                <a:spcPts val="0"/>
              </a:spcBef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0" name="Shape 40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1200"/>
              <a:buChar char="●"/>
              <a:defRPr sz="1200"/>
            </a:lvl1pPr>
            <a:lvl2pPr lvl="1">
              <a:spcBef>
                <a:spcPts val="0"/>
              </a:spcBef>
              <a:buSzPts val="1200"/>
              <a:buChar char="○"/>
              <a:defRPr sz="1200"/>
            </a:lvl2pPr>
            <a:lvl3pPr lvl="2">
              <a:spcBef>
                <a:spcPts val="0"/>
              </a:spcBef>
              <a:buSzPts val="1200"/>
              <a:buChar char="■"/>
              <a:defRPr sz="1200"/>
            </a:lvl3pPr>
            <a:lvl4pPr lvl="3">
              <a:spcBef>
                <a:spcPts val="0"/>
              </a:spcBef>
              <a:buSzPts val="1200"/>
              <a:buChar char="●"/>
              <a:defRPr sz="1200"/>
            </a:lvl4pPr>
            <a:lvl5pPr lvl="4">
              <a:spcBef>
                <a:spcPts val="0"/>
              </a:spcBef>
              <a:buSzPts val="1200"/>
              <a:buChar char="○"/>
              <a:defRPr sz="1200"/>
            </a:lvl5pPr>
            <a:lvl6pPr lvl="5">
              <a:spcBef>
                <a:spcPts val="0"/>
              </a:spcBef>
              <a:buSzPts val="1200"/>
              <a:buChar char="■"/>
              <a:defRPr sz="1200"/>
            </a:lvl6pPr>
            <a:lvl7pPr lvl="6">
              <a:spcBef>
                <a:spcPts val="0"/>
              </a:spcBef>
              <a:buSzPts val="1200"/>
              <a:buChar char="●"/>
              <a:defRPr sz="1200"/>
            </a:lvl7pPr>
            <a:lvl8pPr lvl="7">
              <a:spcBef>
                <a:spcPts val="0"/>
              </a:spcBef>
              <a:buSzPts val="1200"/>
              <a:buChar char="○"/>
              <a:defRPr sz="1200"/>
            </a:lvl8pPr>
            <a:lvl9pPr lvl="8">
              <a:spcBef>
                <a:spcPts val="0"/>
              </a:spcBef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1" name="Shape 4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-GB"/>
              <a:pPr marL="0" lvl="0" indent="0">
                <a:spcBef>
                  <a:spcPts val="0"/>
                </a:spcBef>
                <a:buNone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ain point">
    <p:bg>
      <p:bgPr>
        <a:solidFill>
          <a:schemeClr val="accent6"/>
        </a:solidFill>
        <a:effectLst/>
      </p:bgPr>
    </p:bg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5613600" cy="4090800"/>
          </a:xfrm>
          <a:prstGeom prst="rect">
            <a:avLst/>
          </a:prstGeom>
        </p:spPr>
        <p:txBody>
          <a:bodyPr wrap="square" lIns="91425" tIns="91425" rIns="91425" bIns="91425" anchor="ctr" anchorCtr="0"/>
          <a:lstStyle>
            <a:lvl1pPr lvl="0">
              <a:spcBef>
                <a:spcPts val="0"/>
              </a:spcBef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-GB"/>
              <a:pPr marL="0" lvl="0" indent="0">
                <a:spcBef>
                  <a:spcPts val="0"/>
                </a:spcBef>
                <a:buNone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title and description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46"/>
          <p:cNvSpPr/>
          <p:nvPr/>
        </p:nvSpPr>
        <p:spPr>
          <a:xfrm>
            <a:off x="4572000" y="0"/>
            <a:ext cx="4572000" cy="51435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  <p:cxnSp>
        <p:nvCxnSpPr>
          <p:cNvPr id="47" name="Shape 47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8" name="Shape 48"/>
          <p:cNvSpPr txBox="1">
            <a:spLocks noGrp="1"/>
          </p:cNvSpPr>
          <p:nvPr>
            <p:ph type="title"/>
          </p:nvPr>
        </p:nvSpPr>
        <p:spPr>
          <a:xfrm>
            <a:off x="265500" y="1039675"/>
            <a:ext cx="4045200" cy="1675800"/>
          </a:xfrm>
          <a:prstGeom prst="rect">
            <a:avLst/>
          </a:prstGeom>
        </p:spPr>
        <p:txBody>
          <a:bodyPr wrap="square" lIns="91425" tIns="91425" rIns="91425" bIns="91425" anchor="b" anchorCtr="0"/>
          <a:lstStyle>
            <a:lvl1pPr lvl="0" algn="ctr">
              <a:spcBef>
                <a:spcPts val="0"/>
              </a:spcBef>
              <a:buSzPts val="4200"/>
              <a:buNone/>
              <a:defRPr sz="4200"/>
            </a:lvl1pPr>
            <a:lvl2pPr lvl="1" algn="ctr">
              <a:spcBef>
                <a:spcPts val="0"/>
              </a:spcBef>
              <a:buSzPts val="4200"/>
              <a:buNone/>
              <a:defRPr sz="4200"/>
            </a:lvl2pPr>
            <a:lvl3pPr lvl="2" algn="ctr">
              <a:spcBef>
                <a:spcPts val="0"/>
              </a:spcBef>
              <a:buSzPts val="4200"/>
              <a:buNone/>
              <a:defRPr sz="4200"/>
            </a:lvl3pPr>
            <a:lvl4pPr lvl="3" algn="ctr">
              <a:spcBef>
                <a:spcPts val="0"/>
              </a:spcBef>
              <a:buSzPts val="4200"/>
              <a:buNone/>
              <a:defRPr sz="4200"/>
            </a:lvl4pPr>
            <a:lvl5pPr lvl="4" algn="ctr">
              <a:spcBef>
                <a:spcPts val="0"/>
              </a:spcBef>
              <a:buSzPts val="4200"/>
              <a:buNone/>
              <a:defRPr sz="4200"/>
            </a:lvl5pPr>
            <a:lvl6pPr lvl="5" algn="ctr">
              <a:spcBef>
                <a:spcPts val="0"/>
              </a:spcBef>
              <a:buSzPts val="4200"/>
              <a:buNone/>
              <a:defRPr sz="4200"/>
            </a:lvl6pPr>
            <a:lvl7pPr lvl="6" algn="ctr">
              <a:spcBef>
                <a:spcPts val="0"/>
              </a:spcBef>
              <a:buSzPts val="4200"/>
              <a:buNone/>
              <a:defRPr sz="4200"/>
            </a:lvl7pPr>
            <a:lvl8pPr lvl="7" algn="ctr">
              <a:spcBef>
                <a:spcPts val="0"/>
              </a:spcBef>
              <a:buSzPts val="4200"/>
              <a:buNone/>
              <a:defRPr sz="4200"/>
            </a:lvl8pPr>
            <a:lvl9pPr lvl="8" algn="ctr">
              <a:spcBef>
                <a:spcPts val="0"/>
              </a:spcBef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49" name="Shape 49"/>
          <p:cNvSpPr txBox="1">
            <a:spLocks noGrp="1"/>
          </p:cNvSpPr>
          <p:nvPr>
            <p:ph type="subTitle" idx="1"/>
          </p:nvPr>
        </p:nvSpPr>
        <p:spPr>
          <a:xfrm>
            <a:off x="265500" y="2726875"/>
            <a:ext cx="4045200" cy="12351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wrap="square" lIns="91425" tIns="91425" rIns="91425" bIns="91425" anchor="ctr" anchorCtr="0"/>
          <a:lstStyle>
            <a:lvl1pPr lvl="0">
              <a:spcBef>
                <a:spcPts val="0"/>
              </a:spcBef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-GB">
                <a:solidFill>
                  <a:schemeClr val="lt1"/>
                </a:solidFill>
              </a:rPr>
              <a:pPr marL="0" lvl="0" indent="0">
                <a:spcBef>
                  <a:spcPts val="0"/>
                </a:spcBef>
                <a:buNone/>
              </a:pPr>
              <a:t>‹#›</a:t>
            </a:fld>
            <a:endParaRPr lang="en-GB">
              <a:solidFill>
                <a:schemeClr val="lt1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aption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 txBox="1">
            <a:spLocks noGrp="1"/>
          </p:cNvSpPr>
          <p:nvPr>
            <p:ph type="body" idx="1"/>
          </p:nvPr>
        </p:nvSpPr>
        <p:spPr>
          <a:xfrm>
            <a:off x="311700" y="4230725"/>
            <a:ext cx="5998800" cy="598800"/>
          </a:xfrm>
          <a:prstGeom prst="rect">
            <a:avLst/>
          </a:prstGeom>
        </p:spPr>
        <p:txBody>
          <a:bodyPr wrap="square" lIns="91425" tIns="91425" rIns="91425" bIns="91425" anchor="ctr" anchorCtr="0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 Narrow"/>
              <a:buNone/>
              <a:defRPr sz="2400"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endParaRPr/>
          </a:p>
        </p:txBody>
      </p:sp>
      <p:sp>
        <p:nvSpPr>
          <p:cNvPr id="54" name="Shape 5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-GB"/>
              <a:pPr marL="0" lvl="0" indent="0">
                <a:spcBef>
                  <a:spcPts val="0"/>
                </a:spcBef>
                <a:buNone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Shape 6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-GB"/>
              <a:pPr marL="0" lvl="0" indent="0">
                <a:spcBef>
                  <a:spcPts val="0"/>
                </a:spcBef>
                <a:buNone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tropic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  <a:lvl2pPr lvl="1">
              <a:spcBef>
                <a:spcPts val="0"/>
              </a:spcBef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2pPr>
            <a:lvl3pPr lvl="2">
              <a:spcBef>
                <a:spcPts val="0"/>
              </a:spcBef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3pPr>
            <a:lvl4pPr lvl="3">
              <a:spcBef>
                <a:spcPts val="0"/>
              </a:spcBef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4pPr>
            <a:lvl5pPr lvl="4">
              <a:spcBef>
                <a:spcPts val="0"/>
              </a:spcBef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5pPr>
            <a:lvl6pPr lvl="5">
              <a:spcBef>
                <a:spcPts val="0"/>
              </a:spcBef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6pPr>
            <a:lvl7pPr lvl="6">
              <a:spcBef>
                <a:spcPts val="0"/>
              </a:spcBef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7pPr>
            <a:lvl8pPr lvl="7">
              <a:spcBef>
                <a:spcPts val="0"/>
              </a:spcBef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8pPr>
            <a:lvl9pPr lvl="8">
              <a:spcBef>
                <a:spcPts val="0"/>
              </a:spcBef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Open Sans"/>
              <a:buChar char="●"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 algn="r">
              <a:spcBef>
                <a:spcPts val="0"/>
              </a:spcBef>
              <a:buNone/>
            </a:pPr>
            <a:fld id="{00000000-1234-1234-1234-123412341234}" type="slidenum">
              <a:rPr lang="en-GB"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pPr marL="0" lvl="0" indent="0" algn="r">
                <a:spcBef>
                  <a:spcPts val="0"/>
                </a:spcBef>
                <a:buNone/>
              </a:pPr>
              <a:t>‹#›</a:t>
            </a:fld>
            <a:endParaRPr lang="en-GB" sz="10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63" r:id="rId3"/>
    <p:sldLayoutId id="2147483664" r:id="rId4"/>
    <p:sldLayoutId id="2147483661" r:id="rId5"/>
    <p:sldLayoutId id="2147483660" r:id="rId6"/>
    <p:sldLayoutId id="2147483650" r:id="rId7"/>
    <p:sldLayoutId id="2147483651" r:id="rId8"/>
    <p:sldLayoutId id="2147483652" r:id="rId9"/>
    <p:sldLayoutId id="2147483662" r:id="rId10"/>
    <p:sldLayoutId id="2147483653" r:id="rId11"/>
    <p:sldLayoutId id="2147483654" r:id="rId12"/>
    <p:sldLayoutId id="2147483655" r:id="rId13"/>
    <p:sldLayoutId id="2147483656" r:id="rId14"/>
    <p:sldLayoutId id="2147483658" r:id="rId15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15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1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13" Type="http://schemas.openxmlformats.org/officeDocument/2006/relationships/image" Target="../media/image82.png"/><Relationship Id="rId3" Type="http://schemas.openxmlformats.org/officeDocument/2006/relationships/image" Target="../media/image73.png"/><Relationship Id="rId7" Type="http://schemas.openxmlformats.org/officeDocument/2006/relationships/image" Target="../media/image76.png"/><Relationship Id="rId12" Type="http://schemas.openxmlformats.org/officeDocument/2006/relationships/image" Target="../media/image81.jpeg"/><Relationship Id="rId2" Type="http://schemas.openxmlformats.org/officeDocument/2006/relationships/image" Target="../media/image72.jpeg"/><Relationship Id="rId16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5.png"/><Relationship Id="rId11" Type="http://schemas.openxmlformats.org/officeDocument/2006/relationships/image" Target="../media/image80.png"/><Relationship Id="rId5" Type="http://schemas.openxmlformats.org/officeDocument/2006/relationships/image" Target="../media/image10.png"/><Relationship Id="rId15" Type="http://schemas.openxmlformats.org/officeDocument/2006/relationships/image" Target="../media/image84.png"/><Relationship Id="rId10" Type="http://schemas.openxmlformats.org/officeDocument/2006/relationships/image" Target="../media/image79.png"/><Relationship Id="rId4" Type="http://schemas.openxmlformats.org/officeDocument/2006/relationships/image" Target="../media/image74.png"/><Relationship Id="rId9" Type="http://schemas.openxmlformats.org/officeDocument/2006/relationships/image" Target="../media/image78.png"/><Relationship Id="rId14" Type="http://schemas.openxmlformats.org/officeDocument/2006/relationships/image" Target="../media/image8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8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7" Type="http://schemas.openxmlformats.org/officeDocument/2006/relationships/image" Target="../media/image8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7.png"/><Relationship Id="rId5" Type="http://schemas.openxmlformats.org/officeDocument/2006/relationships/image" Target="../media/image86.png"/><Relationship Id="rId4" Type="http://schemas.openxmlformats.org/officeDocument/2006/relationships/image" Target="../media/image7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9.png"/><Relationship Id="rId4" Type="http://schemas.openxmlformats.org/officeDocument/2006/relationships/image" Target="../media/image17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png"/><Relationship Id="rId3" Type="http://schemas.openxmlformats.org/officeDocument/2006/relationships/image" Target="../media/image89.png"/><Relationship Id="rId7" Type="http://schemas.openxmlformats.org/officeDocument/2006/relationships/image" Target="../media/image9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2.png"/><Relationship Id="rId5" Type="http://schemas.openxmlformats.org/officeDocument/2006/relationships/image" Target="../media/image91.png"/><Relationship Id="rId4" Type="http://schemas.openxmlformats.org/officeDocument/2006/relationships/image" Target="../media/image90.png"/><Relationship Id="rId9" Type="http://schemas.openxmlformats.org/officeDocument/2006/relationships/image" Target="../media/image9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8.png"/><Relationship Id="rId5" Type="http://schemas.openxmlformats.org/officeDocument/2006/relationships/image" Target="../media/image97.png"/><Relationship Id="rId4" Type="http://schemas.openxmlformats.org/officeDocument/2006/relationships/image" Target="../media/image96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2.png"/><Relationship Id="rId5" Type="http://schemas.openxmlformats.org/officeDocument/2006/relationships/image" Target="../media/image101.png"/><Relationship Id="rId4" Type="http://schemas.openxmlformats.org/officeDocument/2006/relationships/image" Target="../media/image100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jpeg"/><Relationship Id="rId13" Type="http://schemas.openxmlformats.org/officeDocument/2006/relationships/image" Target="../media/image34.png"/><Relationship Id="rId3" Type="http://schemas.openxmlformats.org/officeDocument/2006/relationships/image" Target="../media/image103.png"/><Relationship Id="rId7" Type="http://schemas.openxmlformats.org/officeDocument/2006/relationships/image" Target="../media/image107.png"/><Relationship Id="rId12" Type="http://schemas.openxmlformats.org/officeDocument/2006/relationships/image" Target="../media/image11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6.png"/><Relationship Id="rId11" Type="http://schemas.openxmlformats.org/officeDocument/2006/relationships/image" Target="../media/image111.jpeg"/><Relationship Id="rId5" Type="http://schemas.openxmlformats.org/officeDocument/2006/relationships/image" Target="../media/image105.png"/><Relationship Id="rId10" Type="http://schemas.openxmlformats.org/officeDocument/2006/relationships/image" Target="../media/image110.png"/><Relationship Id="rId4" Type="http://schemas.openxmlformats.org/officeDocument/2006/relationships/image" Target="../media/image104.jpeg"/><Relationship Id="rId9" Type="http://schemas.openxmlformats.org/officeDocument/2006/relationships/image" Target="../media/image109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9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4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/>
          <p:cNvSpPr txBox="1"/>
          <p:nvPr/>
        </p:nvSpPr>
        <p:spPr>
          <a:xfrm>
            <a:off x="255229" y="1626354"/>
            <a:ext cx="6260987" cy="369332"/>
          </a:xfrm>
          <a:prstGeom prst="rect">
            <a:avLst/>
          </a:prstGeom>
          <a:noFill/>
          <a:effectLst>
            <a:glow rad="101600">
              <a:srgbClr val="355BAE">
                <a:alpha val="60000"/>
              </a:srgbClr>
            </a:glow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altLang="zh-TW" sz="1800" b="1" dirty="0">
                <a:solidFill>
                  <a:schemeClr val="bg1"/>
                </a:solidFill>
                <a:latin typeface="+mj-lt"/>
                <a:ea typeface="華康POP1體W5" pitchFamily="81" charset="-120"/>
              </a:rPr>
              <a:t>Customize your personal and home media library</a:t>
            </a:r>
            <a:endParaRPr lang="zh-TW" altLang="en-US" sz="1800" b="1" dirty="0" smtClean="0">
              <a:solidFill>
                <a:schemeClr val="bg1"/>
              </a:solidFill>
              <a:latin typeface="+mj-lt"/>
              <a:ea typeface="華康POP1體W5" pitchFamily="81" charset="-120"/>
            </a:endParaRPr>
          </a:p>
        </p:txBody>
      </p:sp>
      <p:sp>
        <p:nvSpPr>
          <p:cNvPr id="3" name="文字方塊 2"/>
          <p:cNvSpPr txBox="1"/>
          <p:nvPr/>
        </p:nvSpPr>
        <p:spPr>
          <a:xfrm>
            <a:off x="967891" y="99602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b="1" dirty="0" smtClean="0">
                <a:solidFill>
                  <a:schemeClr val="bg1"/>
                </a:solidFill>
                <a:latin typeface="+mj-lt"/>
                <a:ea typeface="華康POP1體W5" pitchFamily="81" charset="-120"/>
              </a:rPr>
              <a:t>Video Station</a:t>
            </a:r>
            <a:endParaRPr lang="zh-TW" altLang="en-US" sz="2800" b="1" dirty="0" smtClean="0">
              <a:solidFill>
                <a:schemeClr val="bg1"/>
              </a:solidFill>
              <a:latin typeface="+mj-lt"/>
              <a:ea typeface="華康POP1體W5" pitchFamily="81" charset="-120"/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4208251" y="99602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altLang="zh-TW" sz="2800" b="1" dirty="0" err="1" smtClean="0">
                <a:solidFill>
                  <a:schemeClr val="bg1"/>
                </a:solidFill>
                <a:latin typeface="+mj-lt"/>
                <a:ea typeface="華康POP1體W5" pitchFamily="81" charset="-120"/>
              </a:rPr>
              <a:t>Qvideo</a:t>
            </a:r>
            <a:endParaRPr lang="en-US" altLang="zh-TW" sz="2800" b="1" dirty="0" smtClean="0">
              <a:solidFill>
                <a:schemeClr val="bg1"/>
              </a:solidFill>
              <a:latin typeface="+mj-lt"/>
              <a:ea typeface="華康POP1體W5" pitchFamily="81" charset="-120"/>
            </a:endParaRPr>
          </a:p>
        </p:txBody>
      </p:sp>
      <p:pic>
        <p:nvPicPr>
          <p:cNvPr id="6" name="圖片 5" descr="Mobile_Qvideo_w102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4243" y="951638"/>
            <a:ext cx="612000" cy="612000"/>
          </a:xfrm>
          <a:prstGeom prst="rect">
            <a:avLst/>
          </a:prstGeom>
          <a:effectLst>
            <a:outerShdw blurRad="114300" sx="110000" sy="110000" algn="ctr" rotWithShape="0">
              <a:schemeClr val="bg1">
                <a:alpha val="40000"/>
              </a:schemeClr>
            </a:outerShdw>
          </a:effectLst>
        </p:spPr>
      </p:pic>
      <p:pic>
        <p:nvPicPr>
          <p:cNvPr id="7" name="圖片 6" descr="Video station pro_500_Acia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819" y="951638"/>
            <a:ext cx="612000" cy="612000"/>
          </a:xfrm>
          <a:prstGeom prst="rect">
            <a:avLst/>
          </a:prstGeom>
          <a:effectLst>
            <a:outerShdw blurRad="114300" sx="110000" sy="110000" algn="ctr" rotWithShape="0">
              <a:schemeClr val="bg1">
                <a:alpha val="4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874617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圖片 25" descr="話框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55747" y="1239608"/>
            <a:ext cx="2560669" cy="1548166"/>
          </a:xfrm>
          <a:prstGeom prst="rect">
            <a:avLst/>
          </a:prstGeom>
        </p:spPr>
      </p:pic>
      <p:pic>
        <p:nvPicPr>
          <p:cNvPr id="20" name="圖片 19" descr="話框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 flipH="1" flipV="1">
            <a:off x="0" y="3102208"/>
            <a:ext cx="3483984" cy="2194370"/>
          </a:xfrm>
          <a:prstGeom prst="rect">
            <a:avLst/>
          </a:prstGeom>
        </p:spPr>
      </p:pic>
      <p:pic>
        <p:nvPicPr>
          <p:cNvPr id="17" name="圖片 16" descr="話框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357158" y="1214428"/>
            <a:ext cx="2516808" cy="1551130"/>
          </a:xfrm>
          <a:prstGeom prst="rect">
            <a:avLst/>
          </a:prstGeo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11700" y="142858"/>
            <a:ext cx="8571300" cy="928694"/>
          </a:xfrm>
        </p:spPr>
        <p:txBody>
          <a:bodyPr/>
          <a:lstStyle/>
          <a:p>
            <a:pPr algn="l"/>
            <a:r>
              <a:rPr lang="en-US" altLang="zh-TW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Have you ever had those concerns</a:t>
            </a:r>
            <a:r>
              <a:rPr lang="en-GB" sz="4000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?</a:t>
            </a:r>
            <a:endParaRPr lang="zh-TW" altLang="en-US" sz="4000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6083976" y="1484079"/>
            <a:ext cx="223244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TW" sz="15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Can not find out accurately and quickly the specific videos in your video library? </a:t>
            </a:r>
          </a:p>
        </p:txBody>
      </p:sp>
      <p:sp>
        <p:nvSpPr>
          <p:cNvPr id="15" name="Shape 77"/>
          <p:cNvSpPr/>
          <p:nvPr/>
        </p:nvSpPr>
        <p:spPr>
          <a:xfrm>
            <a:off x="646750" y="3293075"/>
            <a:ext cx="2421792" cy="1207548"/>
          </a:xfrm>
          <a:prstGeom prst="cloud">
            <a:avLst/>
          </a:prstGeom>
          <a:noFill/>
          <a:ln w="9525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endParaRPr lang="en-GB" sz="1600" b="1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539552" y="1642904"/>
            <a:ext cx="2286016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15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Always need to spent a long time to sort out your video library</a:t>
            </a:r>
            <a:r>
              <a:rPr lang="en-US" altLang="zh-TW" sz="15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?</a:t>
            </a:r>
            <a:endParaRPr lang="en-GB" sz="15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857256" y="3723878"/>
            <a:ext cx="1774845" cy="7848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TW" sz="15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How to enjoy TV </a:t>
            </a:r>
          </a:p>
          <a:p>
            <a:pPr lvl="0"/>
            <a:r>
              <a:rPr lang="en-US" altLang="zh-TW" sz="15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Series on my big </a:t>
            </a:r>
          </a:p>
          <a:p>
            <a:pPr lvl="0"/>
            <a:r>
              <a:rPr lang="en-US" altLang="zh-TW" sz="15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screen TV?</a:t>
            </a:r>
            <a:endParaRPr lang="en-GB" sz="15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27" name="圖片 26" descr="話框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87847" y="2787774"/>
            <a:ext cx="2324513" cy="1368152"/>
          </a:xfrm>
          <a:prstGeom prst="rect">
            <a:avLst/>
          </a:prstGeom>
        </p:spPr>
      </p:pic>
      <p:sp>
        <p:nvSpPr>
          <p:cNvPr id="22" name="矩形 21"/>
          <p:cNvSpPr/>
          <p:nvPr/>
        </p:nvSpPr>
        <p:spPr>
          <a:xfrm>
            <a:off x="5724128" y="3083064"/>
            <a:ext cx="2024709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15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Feel inconvenience to share videos with your friends?   </a:t>
            </a:r>
            <a:endParaRPr lang="en-GB" sz="15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16" name="圖片 15" descr="Qphot_4-2.png"/>
          <p:cNvPicPr>
            <a:picLocks noChangeAspect="1"/>
          </p:cNvPicPr>
          <p:nvPr/>
        </p:nvPicPr>
        <p:blipFill>
          <a:blip r:embed="rId4"/>
          <a:srcRect b="41658"/>
          <a:stretch>
            <a:fillRect/>
          </a:stretch>
        </p:blipFill>
        <p:spPr>
          <a:xfrm>
            <a:off x="2619486" y="1418610"/>
            <a:ext cx="3190026" cy="3724890"/>
          </a:xfrm>
          <a:prstGeom prst="rect">
            <a:avLst/>
          </a:prstGeom>
        </p:spPr>
      </p:pic>
      <p:pic>
        <p:nvPicPr>
          <p:cNvPr id="9" name="圖片 8" descr="話框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03848" y="987574"/>
            <a:ext cx="2592288" cy="1411214"/>
          </a:xfrm>
          <a:prstGeom prst="rect">
            <a:avLst/>
          </a:prstGeom>
        </p:spPr>
      </p:pic>
      <p:sp>
        <p:nvSpPr>
          <p:cNvPr id="25" name="矩形 24"/>
          <p:cNvSpPr/>
          <p:nvPr/>
        </p:nvSpPr>
        <p:spPr>
          <a:xfrm>
            <a:off x="3436972" y="1313956"/>
            <a:ext cx="2359164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15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Your </a:t>
            </a:r>
            <a:r>
              <a:rPr lang="en-US" sz="15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video player cannot support </a:t>
            </a:r>
            <a:r>
              <a:rPr lang="en-US" altLang="zh-TW" sz="15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specific</a:t>
            </a:r>
            <a:r>
              <a:rPr lang="en-US" sz="15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sz="15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format videos? </a:t>
            </a:r>
            <a:endParaRPr lang="en-GB" sz="15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群組 37"/>
          <p:cNvGrpSpPr/>
          <p:nvPr/>
        </p:nvGrpSpPr>
        <p:grpSpPr>
          <a:xfrm>
            <a:off x="224386" y="3129239"/>
            <a:ext cx="4275605" cy="1371333"/>
            <a:chOff x="7217" y="3057801"/>
            <a:chExt cx="4275605" cy="1371333"/>
          </a:xfrm>
        </p:grpSpPr>
        <p:grpSp>
          <p:nvGrpSpPr>
            <p:cNvPr id="6" name="群組 30"/>
            <p:cNvGrpSpPr/>
            <p:nvPr/>
          </p:nvGrpSpPr>
          <p:grpSpPr>
            <a:xfrm>
              <a:off x="7217" y="3057801"/>
              <a:ext cx="4275605" cy="1371333"/>
              <a:chOff x="1907703" y="3766714"/>
              <a:chExt cx="4390552" cy="1397323"/>
            </a:xfrm>
          </p:grpSpPr>
          <p:pic>
            <p:nvPicPr>
              <p:cNvPr id="17" name="圖片 16" descr="P1-01.png"/>
              <p:cNvPicPr>
                <a:picLocks noChangeAspect="1"/>
              </p:cNvPicPr>
              <p:nvPr/>
            </p:nvPicPr>
            <p:blipFill>
              <a:blip r:embed="rId3"/>
              <a:srcRect r="16753"/>
              <a:stretch>
                <a:fillRect/>
              </a:stretch>
            </p:blipFill>
            <p:spPr>
              <a:xfrm>
                <a:off x="1907703" y="3766714"/>
                <a:ext cx="4390552" cy="1397323"/>
              </a:xfrm>
              <a:prstGeom prst="rect">
                <a:avLst/>
              </a:prstGeom>
            </p:spPr>
          </p:pic>
          <p:sp>
            <p:nvSpPr>
              <p:cNvPr id="24" name="文字方塊 23"/>
              <p:cNvSpPr txBox="1"/>
              <p:nvPr/>
            </p:nvSpPr>
            <p:spPr>
              <a:xfrm>
                <a:off x="2231342" y="4225877"/>
                <a:ext cx="3960439" cy="6115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lvl="0" indent="-317500">
                  <a:buSzPts val="1400"/>
                </a:pPr>
                <a:r>
                  <a:rPr lang="zh-TW" altLang="en-US" sz="1100" b="1" dirty="0" smtClean="0">
                    <a:solidFill>
                      <a:srgbClr val="002060"/>
                    </a:solidFill>
                    <a:latin typeface="+mj-lt"/>
                    <a:ea typeface="微軟正黑體" pitchFamily="34" charset="-120"/>
                  </a:rPr>
                  <a:t>◆ </a:t>
                </a:r>
                <a:r>
                  <a:rPr lang="en-GB" altLang="zh-TW" sz="1100" b="1" dirty="0" err="1" smtClean="0">
                    <a:solidFill>
                      <a:srgbClr val="002060"/>
                    </a:solidFill>
                    <a:latin typeface="+mj-lt"/>
                    <a:ea typeface="微軟正黑體" pitchFamily="34" charset="-120"/>
                  </a:rPr>
                  <a:t>Qvideo</a:t>
                </a:r>
                <a:r>
                  <a:rPr lang="en-GB" altLang="zh-TW" sz="1100" b="1" dirty="0" smtClean="0">
                    <a:solidFill>
                      <a:srgbClr val="002060"/>
                    </a:solidFill>
                    <a:latin typeface="+mj-lt"/>
                    <a:ea typeface="微軟正黑體" pitchFamily="34" charset="-120"/>
                  </a:rPr>
                  <a:t> – </a:t>
                </a:r>
                <a:r>
                  <a:rPr lang="en-US" altLang="zh-TW" sz="1100" b="1" dirty="0" smtClean="0">
                    <a:solidFill>
                      <a:srgbClr val="002060"/>
                    </a:solidFill>
                    <a:latin typeface="+mj-lt"/>
                    <a:ea typeface="微軟正黑體" pitchFamily="34" charset="-120"/>
                  </a:rPr>
                  <a:t>Video library on the go</a:t>
                </a:r>
                <a:endParaRPr lang="en-GB" altLang="zh-TW" sz="11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endParaRPr>
              </a:p>
              <a:p>
                <a:pPr marL="457200" lvl="0" indent="-317500">
                  <a:buSzPts val="1400"/>
                </a:pPr>
                <a:r>
                  <a:rPr lang="zh-TW" altLang="en-US" sz="1100" b="1" dirty="0" smtClean="0">
                    <a:solidFill>
                      <a:srgbClr val="002060"/>
                    </a:solidFill>
                    <a:latin typeface="+mj-lt"/>
                    <a:ea typeface="微軟正黑體" pitchFamily="34" charset="-120"/>
                  </a:rPr>
                  <a:t>◆ </a:t>
                </a:r>
                <a:r>
                  <a:rPr lang="en-GB" altLang="zh-TW" sz="1100" b="1" dirty="0" err="1" smtClean="0">
                    <a:solidFill>
                      <a:srgbClr val="002060"/>
                    </a:solidFill>
                    <a:latin typeface="+mj-lt"/>
                    <a:ea typeface="微軟正黑體" pitchFamily="34" charset="-120"/>
                  </a:rPr>
                  <a:t>Qmedia</a:t>
                </a:r>
                <a:r>
                  <a:rPr lang="en-GB" altLang="zh-TW" sz="1100" b="1" dirty="0" smtClean="0">
                    <a:solidFill>
                      <a:srgbClr val="002060"/>
                    </a:solidFill>
                    <a:latin typeface="+mj-lt"/>
                    <a:ea typeface="微軟正黑體" pitchFamily="34" charset="-120"/>
                  </a:rPr>
                  <a:t> – Enjoy your videos on big screen</a:t>
                </a:r>
              </a:p>
              <a:p>
                <a:pPr marL="457200" lvl="0" indent="-317500">
                  <a:buSzPts val="1400"/>
                </a:pPr>
                <a:r>
                  <a:rPr lang="zh-TW" altLang="en-US" sz="1100" b="1" dirty="0" smtClean="0">
                    <a:solidFill>
                      <a:srgbClr val="002060"/>
                    </a:solidFill>
                    <a:latin typeface="+mj-lt"/>
                    <a:ea typeface="微軟正黑體" pitchFamily="34" charset="-120"/>
                  </a:rPr>
                  <a:t>◆ </a:t>
                </a:r>
                <a:r>
                  <a:rPr lang="en-GB" altLang="zh-TW" sz="1100" b="1" dirty="0" smtClean="0">
                    <a:solidFill>
                      <a:srgbClr val="002060"/>
                    </a:solidFill>
                    <a:latin typeface="+mj-lt"/>
                    <a:ea typeface="微軟正黑體" pitchFamily="34" charset="-120"/>
                  </a:rPr>
                  <a:t>Multi-zone video streaming </a:t>
                </a:r>
              </a:p>
            </p:txBody>
          </p:sp>
          <p:sp>
            <p:nvSpPr>
              <p:cNvPr id="29" name="文字方塊 28"/>
              <p:cNvSpPr txBox="1"/>
              <p:nvPr/>
            </p:nvSpPr>
            <p:spPr>
              <a:xfrm>
                <a:off x="2411641" y="3815223"/>
                <a:ext cx="3751119" cy="266568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/>
              <a:p>
                <a:r>
                  <a:rPr lang="en-US" altLang="zh-TW" sz="1100" b="1" dirty="0" smtClean="0">
                    <a:solidFill>
                      <a:schemeClr val="bg1"/>
                    </a:solidFill>
                    <a:latin typeface="+mj-lt"/>
                    <a:ea typeface="微軟正黑體" pitchFamily="34" charset="-120"/>
                  </a:rPr>
                  <a:t>Fully compatible with all your media devices </a:t>
                </a:r>
                <a:endParaRPr lang="en-GB" altLang="zh-TW" sz="1100" b="1" dirty="0" smtClean="0">
                  <a:solidFill>
                    <a:schemeClr val="bg1"/>
                  </a:solidFill>
                  <a:latin typeface="+mj-lt"/>
                  <a:ea typeface="微軟正黑體" pitchFamily="34" charset="-120"/>
                </a:endParaRPr>
              </a:p>
            </p:txBody>
          </p:sp>
        </p:grpSp>
        <p:pic>
          <p:nvPicPr>
            <p:cNvPr id="34" name="圖片 33" descr="P1-04.pn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1406" y="3061873"/>
              <a:ext cx="411665" cy="724323"/>
            </a:xfrm>
            <a:prstGeom prst="rect">
              <a:avLst/>
            </a:prstGeom>
          </p:spPr>
        </p:pic>
      </p:grpSp>
      <p:pic>
        <p:nvPicPr>
          <p:cNvPr id="10" name="圖片 9" descr="P1-01.png"/>
          <p:cNvPicPr>
            <a:picLocks noChangeAspect="1"/>
          </p:cNvPicPr>
          <p:nvPr/>
        </p:nvPicPr>
        <p:blipFill>
          <a:blip r:embed="rId3"/>
          <a:srcRect r="16129"/>
          <a:stretch>
            <a:fillRect/>
          </a:stretch>
        </p:blipFill>
        <p:spPr>
          <a:xfrm>
            <a:off x="193346" y="1565625"/>
            <a:ext cx="4306646" cy="1490595"/>
          </a:xfrm>
          <a:prstGeom prst="rect">
            <a:avLst/>
          </a:prstGeom>
        </p:spPr>
      </p:pic>
      <p:pic>
        <p:nvPicPr>
          <p:cNvPr id="32" name="圖片 31" descr="P1-04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14" y="1566520"/>
            <a:ext cx="315543" cy="741802"/>
          </a:xfrm>
          <a:prstGeom prst="rect">
            <a:avLst/>
          </a:prstGeom>
        </p:spPr>
      </p:pic>
      <p:sp>
        <p:nvSpPr>
          <p:cNvPr id="72" name="Shape 7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 algn="ctr"/>
            <a:r>
              <a:rPr lang="en-US" altLang="zh-TW" dirty="0" smtClean="0"/>
              <a:t>QNAP</a:t>
            </a:r>
            <a:r>
              <a:rPr lang="zh-TW" altLang="en-US" dirty="0" smtClean="0"/>
              <a:t> </a:t>
            </a:r>
            <a:r>
              <a:rPr lang="en-US" altLang="zh-TW" dirty="0" smtClean="0"/>
              <a:t>Solves All Your Concerns</a:t>
            </a:r>
            <a:endParaRPr lang="en-GB" dirty="0"/>
          </a:p>
        </p:txBody>
      </p:sp>
      <p:sp>
        <p:nvSpPr>
          <p:cNvPr id="14" name="文字方塊 13"/>
          <p:cNvSpPr txBox="1"/>
          <p:nvPr/>
        </p:nvSpPr>
        <p:spPr>
          <a:xfrm>
            <a:off x="467544" y="2043594"/>
            <a:ext cx="417646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317500">
              <a:buSzPts val="1400"/>
            </a:pPr>
            <a:r>
              <a:rPr lang="zh-TW" altLang="en-US" sz="11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◆ </a:t>
            </a:r>
            <a:r>
              <a:rPr lang="en-GB" altLang="zh-TW" sz="11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Customize your own categories and collections</a:t>
            </a:r>
          </a:p>
          <a:p>
            <a:pPr marL="457200" lvl="0" indent="-317500">
              <a:buSzPts val="1400"/>
            </a:pPr>
            <a:r>
              <a:rPr lang="zh-TW" altLang="en-US" sz="1100" b="1" dirty="0" smtClean="0">
                <a:solidFill>
                  <a:srgbClr val="002060"/>
                </a:solidFill>
                <a:ea typeface="微軟正黑體" pitchFamily="34" charset="-120"/>
              </a:rPr>
              <a:t>◆ </a:t>
            </a:r>
            <a:r>
              <a:rPr lang="en-GB" altLang="zh-TW" sz="11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Three main features in Movie and TV Show categories</a:t>
            </a:r>
          </a:p>
          <a:p>
            <a:pPr marL="457200" lvl="0" indent="-317500">
              <a:spcAft>
                <a:spcPts val="1200"/>
              </a:spcAft>
              <a:buSzPts val="1400"/>
            </a:pPr>
            <a:r>
              <a:rPr lang="zh-TW" altLang="en-US" sz="1100" b="1" dirty="0" smtClean="0">
                <a:solidFill>
                  <a:srgbClr val="002060"/>
                </a:solidFill>
                <a:ea typeface="微軟正黑體" pitchFamily="34" charset="-120"/>
              </a:rPr>
              <a:t>◆ </a:t>
            </a:r>
            <a:r>
              <a:rPr lang="en-US" altLang="zh-TW" sz="11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Private Collection; Folder browsing mode</a:t>
            </a:r>
            <a:endParaRPr lang="en-GB" altLang="zh-TW" sz="11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26" name="文字方塊 25"/>
          <p:cNvSpPr txBox="1"/>
          <p:nvPr/>
        </p:nvSpPr>
        <p:spPr>
          <a:xfrm>
            <a:off x="675128" y="1621117"/>
            <a:ext cx="4040887" cy="25391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lvl="0"/>
            <a:r>
              <a:rPr lang="en-US" altLang="zh-TW" sz="105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Flexible Category Customization for better representation</a:t>
            </a:r>
            <a:endParaRPr lang="zh-TW" altLang="en-US" sz="1050" b="1" dirty="0" smtClean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15" name="圖片 14" descr="P1-01.png"/>
          <p:cNvPicPr>
            <a:picLocks noChangeAspect="1"/>
          </p:cNvPicPr>
          <p:nvPr/>
        </p:nvPicPr>
        <p:blipFill>
          <a:blip r:embed="rId3"/>
          <a:srcRect r="19141"/>
          <a:stretch>
            <a:fillRect/>
          </a:stretch>
        </p:blipFill>
        <p:spPr>
          <a:xfrm>
            <a:off x="4643438" y="1565625"/>
            <a:ext cx="4017531" cy="1371335"/>
          </a:xfrm>
          <a:prstGeom prst="rect">
            <a:avLst/>
          </a:prstGeom>
        </p:spPr>
      </p:pic>
      <p:sp>
        <p:nvSpPr>
          <p:cNvPr id="28" name="文字方塊 27"/>
          <p:cNvSpPr txBox="1"/>
          <p:nvPr/>
        </p:nvSpPr>
        <p:spPr>
          <a:xfrm>
            <a:off x="5143543" y="1609575"/>
            <a:ext cx="4325610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lvl="0"/>
            <a:r>
              <a:rPr lang="en-GB" altLang="zh-TW" sz="12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Powerful Video Player and Settings</a:t>
            </a:r>
          </a:p>
        </p:txBody>
      </p:sp>
      <p:sp>
        <p:nvSpPr>
          <p:cNvPr id="8" name="文字方塊 7"/>
          <p:cNvSpPr txBox="1"/>
          <p:nvPr/>
        </p:nvSpPr>
        <p:spPr>
          <a:xfrm>
            <a:off x="287971" y="988242"/>
            <a:ext cx="66602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Four major features of Video Station</a:t>
            </a:r>
            <a:endParaRPr lang="zh-TW" altLang="en-US" sz="24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grpSp>
        <p:nvGrpSpPr>
          <p:cNvPr id="41" name="群組 40"/>
          <p:cNvGrpSpPr/>
          <p:nvPr/>
        </p:nvGrpSpPr>
        <p:grpSpPr>
          <a:xfrm>
            <a:off x="4730424" y="3114709"/>
            <a:ext cx="4162056" cy="1371335"/>
            <a:chOff x="4999173" y="3043271"/>
            <a:chExt cx="4162056" cy="1371335"/>
          </a:xfrm>
        </p:grpSpPr>
        <p:pic>
          <p:nvPicPr>
            <p:cNvPr id="30" name="圖片 29" descr="P1-01.png"/>
            <p:cNvPicPr>
              <a:picLocks noChangeAspect="1"/>
            </p:cNvPicPr>
            <p:nvPr/>
          </p:nvPicPr>
          <p:blipFill>
            <a:blip r:embed="rId3"/>
            <a:srcRect r="20892"/>
            <a:stretch>
              <a:fillRect/>
            </a:stretch>
          </p:blipFill>
          <p:spPr>
            <a:xfrm>
              <a:off x="4999173" y="3043271"/>
              <a:ext cx="3930545" cy="1371335"/>
            </a:xfrm>
            <a:prstGeom prst="rect">
              <a:avLst/>
            </a:prstGeom>
          </p:spPr>
        </p:pic>
        <p:sp>
          <p:nvSpPr>
            <p:cNvPr id="25" name="文字方塊 24"/>
            <p:cNvSpPr txBox="1"/>
            <p:nvPr/>
          </p:nvSpPr>
          <p:spPr>
            <a:xfrm>
              <a:off x="5304475" y="3484324"/>
              <a:ext cx="3856754" cy="6001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457200" lvl="0" indent="-317500">
                <a:buSzPts val="1400"/>
              </a:pPr>
              <a:r>
                <a:rPr lang="zh-TW" altLang="en-US" sz="11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◆ </a:t>
              </a:r>
              <a:r>
                <a:rPr lang="en-US" altLang="zh-TW" sz="11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Create your own video sharing page</a:t>
              </a:r>
            </a:p>
            <a:p>
              <a:pPr marL="457200" lvl="0" indent="-317500">
                <a:buSzPts val="1400"/>
              </a:pPr>
              <a:r>
                <a:rPr lang="zh-TW" altLang="en-US" sz="11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◆ </a:t>
              </a:r>
              <a:r>
                <a:rPr lang="en-GB" altLang="zh-TW" sz="11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Share &amp; Upload your videos to social</a:t>
              </a:r>
              <a:r>
                <a:rPr lang="zh-TW" altLang="en-US" sz="11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 </a:t>
              </a:r>
              <a:r>
                <a:rPr lang="en-GB" altLang="zh-TW" sz="11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media </a:t>
              </a:r>
            </a:p>
            <a:p>
              <a:pPr marL="457200" lvl="0" indent="-317500">
                <a:buSzPts val="1400"/>
              </a:pPr>
              <a:r>
                <a:rPr lang="zh-TW" altLang="en-US" sz="11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   </a:t>
              </a:r>
              <a:r>
                <a:rPr lang="en-GB" altLang="zh-TW" sz="11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website</a:t>
              </a:r>
            </a:p>
          </p:txBody>
        </p:sp>
        <p:sp>
          <p:nvSpPr>
            <p:cNvPr id="27" name="文字方塊 26"/>
            <p:cNvSpPr txBox="1"/>
            <p:nvPr/>
          </p:nvSpPr>
          <p:spPr>
            <a:xfrm>
              <a:off x="5488821" y="3087409"/>
              <a:ext cx="3365894" cy="27699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altLang="zh-TW" sz="1200" b="1" dirty="0" smtClean="0">
                  <a:solidFill>
                    <a:schemeClr val="bg1"/>
                  </a:solidFill>
                  <a:latin typeface="+mj-lt"/>
                  <a:ea typeface="微軟正黑體" pitchFamily="34" charset="-120"/>
                </a:rPr>
                <a:t>Convenient Video Sharing </a:t>
              </a:r>
              <a:endParaRPr lang="en-GB" altLang="zh-TW" sz="12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endParaRPr>
            </a:p>
          </p:txBody>
        </p:sp>
        <p:pic>
          <p:nvPicPr>
            <p:cNvPr id="35" name="圖片 34" descr="P1-04.png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000628" y="3071816"/>
              <a:ext cx="411664" cy="724323"/>
            </a:xfrm>
            <a:prstGeom prst="rect">
              <a:avLst/>
            </a:prstGeom>
          </p:spPr>
        </p:pic>
      </p:grpSp>
      <p:grpSp>
        <p:nvGrpSpPr>
          <p:cNvPr id="42" name="群組 41"/>
          <p:cNvGrpSpPr/>
          <p:nvPr/>
        </p:nvGrpSpPr>
        <p:grpSpPr>
          <a:xfrm>
            <a:off x="4660441" y="1566520"/>
            <a:ext cx="4084560" cy="1244774"/>
            <a:chOff x="4929190" y="1495082"/>
            <a:chExt cx="4084560" cy="1244774"/>
          </a:xfrm>
        </p:grpSpPr>
        <p:sp>
          <p:nvSpPr>
            <p:cNvPr id="21" name="文字方塊 20"/>
            <p:cNvSpPr txBox="1"/>
            <p:nvPr/>
          </p:nvSpPr>
          <p:spPr>
            <a:xfrm>
              <a:off x="5272797" y="1924248"/>
              <a:ext cx="3740953" cy="8156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482600" indent="-342900">
                <a:buSzPts val="1400"/>
              </a:pPr>
              <a:r>
                <a:rPr lang="zh-TW" altLang="en-US" sz="11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◆ </a:t>
              </a:r>
              <a:r>
                <a:rPr lang="en-GB" altLang="zh-TW" sz="11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Bookmark &amp; Subtitle settings</a:t>
              </a:r>
            </a:p>
            <a:p>
              <a:pPr marL="457200" indent="-317500">
                <a:buSzPts val="1400"/>
              </a:pPr>
              <a:r>
                <a:rPr lang="zh-TW" altLang="en-US" sz="11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◆ </a:t>
              </a:r>
              <a:r>
                <a:rPr lang="en-GB" altLang="zh-TW" sz="11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360-degree Video Playback </a:t>
              </a:r>
            </a:p>
            <a:p>
              <a:pPr marL="457200" indent="-317500">
                <a:buSzPts val="1400"/>
              </a:pPr>
              <a:r>
                <a:rPr lang="zh-TW" altLang="en-US" sz="11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◆ </a:t>
              </a:r>
              <a:r>
                <a:rPr lang="en-GB" altLang="zh-TW" sz="1100" b="1" dirty="0" err="1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QVHelper</a:t>
              </a:r>
              <a:r>
                <a:rPr lang="en-GB" altLang="zh-TW" sz="11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 </a:t>
              </a:r>
              <a:endParaRPr lang="en-GB" altLang="zh-TW" sz="1100" b="1" dirty="0">
                <a:solidFill>
                  <a:srgbClr val="002060"/>
                </a:solidFill>
                <a:latin typeface="+mj-lt"/>
                <a:ea typeface="微軟正黑體" pitchFamily="34" charset="-120"/>
              </a:endParaRPr>
            </a:p>
            <a:p>
              <a:pPr marL="457200" indent="-317500">
                <a:buSzPts val="1400"/>
              </a:pPr>
              <a:endParaRPr lang="en-GB" altLang="zh-TW" b="1" dirty="0" err="1" smtClean="0">
                <a:solidFill>
                  <a:srgbClr val="002060"/>
                </a:solidFill>
                <a:latin typeface="+mj-lt"/>
                <a:ea typeface="微軟正黑體" pitchFamily="34" charset="-120"/>
              </a:endParaRPr>
            </a:p>
          </p:txBody>
        </p:sp>
        <p:pic>
          <p:nvPicPr>
            <p:cNvPr id="37" name="圖片 36" descr="P1-04.png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929190" y="1495082"/>
              <a:ext cx="411665" cy="73244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525473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 txBox="1">
            <a:spLocks noGrp="1"/>
          </p:cNvSpPr>
          <p:nvPr>
            <p:ph type="title" idx="4294967295"/>
          </p:nvPr>
        </p:nvSpPr>
        <p:spPr>
          <a:xfrm>
            <a:off x="1403648" y="1419622"/>
            <a:ext cx="7272808" cy="728661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lvl="0"/>
            <a:r>
              <a:rPr lang="en-US" altLang="zh-TW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/>
            </a:r>
            <a:br>
              <a:rPr lang="en-US" altLang="zh-TW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</a:br>
            <a:r>
              <a:rPr lang="en-US" altLang="zh-TW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Flexible Category Customization for better representation </a:t>
            </a:r>
            <a:br>
              <a:rPr lang="en-US" altLang="zh-TW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</a:br>
            <a:endParaRPr lang="zh-TW" altLang="en-US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4" name="圖片 3" descr="P1-0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198" y="1164566"/>
            <a:ext cx="512434" cy="12046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0" y="928676"/>
            <a:ext cx="9144000" cy="1285884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/>
          <p:cNvSpPr/>
          <p:nvPr/>
        </p:nvSpPr>
        <p:spPr>
          <a:xfrm>
            <a:off x="2285984" y="1785932"/>
            <a:ext cx="4429156" cy="335756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Shape 80"/>
          <p:cNvSpPr txBox="1">
            <a:spLocks noGrp="1"/>
          </p:cNvSpPr>
          <p:nvPr>
            <p:ph type="title"/>
          </p:nvPr>
        </p:nvSpPr>
        <p:spPr>
          <a:xfrm>
            <a:off x="428596" y="305746"/>
            <a:ext cx="8607900" cy="1113876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lvl="0" algn="l">
              <a:spcAft>
                <a:spcPts val="1200"/>
              </a:spcAft>
            </a:pPr>
            <a:r>
              <a:rPr lang="en-US" altLang="zh-TW" sz="3200" dirty="0" smtClean="0">
                <a:solidFill>
                  <a:srgbClr val="002060"/>
                </a:solidFill>
                <a:latin typeface="+mj-lt"/>
                <a:ea typeface="微軟正黑體" pitchFamily="34" charset="-120"/>
                <a:cs typeface="Open Sans"/>
                <a:sym typeface="Open Sans"/>
              </a:rPr>
              <a:t>Do You </a:t>
            </a:r>
            <a:r>
              <a:rPr lang="en-US" altLang="zh-TW" sz="3200" dirty="0">
                <a:solidFill>
                  <a:srgbClr val="002060"/>
                </a:solidFill>
                <a:latin typeface="+mj-lt"/>
                <a:ea typeface="微軟正黑體" pitchFamily="34" charset="-120"/>
                <a:cs typeface="Open Sans"/>
                <a:sym typeface="Open Sans"/>
              </a:rPr>
              <a:t>S</a:t>
            </a:r>
            <a:r>
              <a:rPr lang="en-US" altLang="zh-TW" sz="3200" dirty="0" smtClean="0">
                <a:solidFill>
                  <a:srgbClr val="002060"/>
                </a:solidFill>
                <a:latin typeface="+mj-lt"/>
                <a:ea typeface="微軟正黑體" pitchFamily="34" charset="-120"/>
                <a:cs typeface="Open Sans"/>
                <a:sym typeface="Open Sans"/>
              </a:rPr>
              <a:t>till </a:t>
            </a:r>
            <a:r>
              <a:rPr lang="en-US" altLang="zh-TW" sz="3200" dirty="0" err="1" smtClean="0">
                <a:solidFill>
                  <a:srgbClr val="002060"/>
                </a:solidFill>
                <a:latin typeface="+mj-lt"/>
                <a:ea typeface="微軟正黑體" pitchFamily="34" charset="-120"/>
                <a:cs typeface="Open Sans"/>
                <a:sym typeface="Open Sans"/>
              </a:rPr>
              <a:t>Warry</a:t>
            </a:r>
            <a:r>
              <a:rPr lang="en-US" altLang="zh-TW" sz="3200" dirty="0" smtClean="0">
                <a:solidFill>
                  <a:srgbClr val="002060"/>
                </a:solidFill>
                <a:latin typeface="+mj-lt"/>
                <a:ea typeface="微軟正黑體" pitchFamily="34" charset="-120"/>
                <a:cs typeface="Open Sans"/>
                <a:sym typeface="Open Sans"/>
              </a:rPr>
              <a:t> spend too much time arranging your</a:t>
            </a:r>
            <a:r>
              <a:rPr lang="zh-TW" altLang="en-US" sz="3200" dirty="0" smtClean="0">
                <a:solidFill>
                  <a:srgbClr val="002060"/>
                </a:solidFill>
                <a:latin typeface="+mj-lt"/>
                <a:ea typeface="微軟正黑體" pitchFamily="34" charset="-120"/>
                <a:cs typeface="Open Sans"/>
                <a:sym typeface="Open Sans"/>
              </a:rPr>
              <a:t> </a:t>
            </a:r>
            <a:r>
              <a:rPr lang="en-US" altLang="zh-TW" sz="3200" dirty="0" smtClean="0">
                <a:solidFill>
                  <a:srgbClr val="002060"/>
                </a:solidFill>
                <a:latin typeface="+mj-lt"/>
                <a:ea typeface="微軟正黑體" pitchFamily="34" charset="-120"/>
                <a:cs typeface="Open Sans"/>
                <a:sym typeface="Open Sans"/>
              </a:rPr>
              <a:t>Videos </a:t>
            </a:r>
            <a:r>
              <a:rPr lang="en-GB" sz="3200" dirty="0" smtClean="0">
                <a:solidFill>
                  <a:srgbClr val="002060"/>
                </a:solidFill>
                <a:latin typeface="+mj-lt"/>
                <a:ea typeface="微軟正黑體" pitchFamily="34" charset="-120"/>
                <a:cs typeface="Open Sans"/>
                <a:sym typeface="Open Sans"/>
              </a:rPr>
              <a:t>?</a:t>
            </a:r>
            <a:endParaRPr lang="en-GB" sz="3200" dirty="0">
              <a:solidFill>
                <a:srgbClr val="002060"/>
              </a:solidFill>
              <a:latin typeface="+mj-lt"/>
              <a:ea typeface="微軟正黑體" pitchFamily="34" charset="-120"/>
              <a:cs typeface="Open Sans"/>
              <a:sym typeface="Open Sans"/>
            </a:endParaRPr>
          </a:p>
        </p:txBody>
      </p:sp>
      <p:pic>
        <p:nvPicPr>
          <p:cNvPr id="11" name="Shape 100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2428860" y="1935316"/>
            <a:ext cx="4133614" cy="27378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Shape 9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786446" y="1742128"/>
            <a:ext cx="3008330" cy="161544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2" descr="D:\工作進行中\20170911直播母版16比9\各場PPT元素\20180109\時終-01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428860" y="1928808"/>
            <a:ext cx="819786" cy="81978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4" name="Shape 101"/>
          <p:cNvPicPr preferRelativeResize="0"/>
          <p:nvPr/>
        </p:nvPicPr>
        <p:blipFill>
          <a:blip r:embed="rId6"/>
          <a:srcRect b="24201"/>
          <a:stretch>
            <a:fillRect/>
          </a:stretch>
        </p:blipFill>
        <p:spPr>
          <a:xfrm>
            <a:off x="0" y="1285866"/>
            <a:ext cx="2544054" cy="385763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 txBox="1">
            <a:spLocks noGrp="1"/>
          </p:cNvSpPr>
          <p:nvPr>
            <p:ph type="title"/>
          </p:nvPr>
        </p:nvSpPr>
        <p:spPr>
          <a:xfrm>
            <a:off x="0" y="51470"/>
            <a:ext cx="9144000" cy="7074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 algn="ctr"/>
            <a:r>
              <a:rPr lang="en-GB" sz="3600" dirty="0" smtClean="0"/>
              <a:t>Highly flexible Category </a:t>
            </a:r>
            <a:r>
              <a:rPr lang="en-US" altLang="zh-TW" sz="3600" dirty="0" smtClean="0"/>
              <a:t>Customizations</a:t>
            </a:r>
            <a:endParaRPr lang="en-GB" sz="3600" dirty="0"/>
          </a:p>
        </p:txBody>
      </p:sp>
      <p:pic>
        <p:nvPicPr>
          <p:cNvPr id="87" name="Shape 87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971600" y="1491630"/>
            <a:ext cx="7244750" cy="322617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sp>
        <p:nvSpPr>
          <p:cNvPr id="88" name="Shape 88"/>
          <p:cNvSpPr/>
          <p:nvPr/>
        </p:nvSpPr>
        <p:spPr>
          <a:xfrm>
            <a:off x="2704324" y="2209634"/>
            <a:ext cx="859563" cy="218100"/>
          </a:xfrm>
          <a:prstGeom prst="rect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  <p:sp>
        <p:nvSpPr>
          <p:cNvPr id="89" name="Shape 89"/>
          <p:cNvSpPr/>
          <p:nvPr/>
        </p:nvSpPr>
        <p:spPr>
          <a:xfrm>
            <a:off x="6010875" y="2859782"/>
            <a:ext cx="367500" cy="218100"/>
          </a:xfrm>
          <a:prstGeom prst="rect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  <p:sp>
        <p:nvSpPr>
          <p:cNvPr id="90" name="Shape 90"/>
          <p:cNvSpPr txBox="1"/>
          <p:nvPr/>
        </p:nvSpPr>
        <p:spPr>
          <a:xfrm>
            <a:off x="1571604" y="966588"/>
            <a:ext cx="2055000" cy="3021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en-GB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Add a Category </a:t>
            </a:r>
            <a:endParaRPr lang="en-GB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91" name="Shape 91"/>
          <p:cNvSpPr txBox="1"/>
          <p:nvPr/>
        </p:nvSpPr>
        <p:spPr>
          <a:xfrm>
            <a:off x="6012160" y="966588"/>
            <a:ext cx="2160240" cy="3021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algn="ctr"/>
            <a:r>
              <a:rPr lang="en-GB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Select </a:t>
            </a:r>
            <a:r>
              <a:rPr lang="en-US" altLang="zh-TW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media folders</a:t>
            </a:r>
            <a:endParaRPr lang="en-GB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cxnSp>
        <p:nvCxnSpPr>
          <p:cNvPr id="92" name="Shape 92"/>
          <p:cNvCxnSpPr/>
          <p:nvPr/>
        </p:nvCxnSpPr>
        <p:spPr>
          <a:xfrm flipH="1" flipV="1">
            <a:off x="2483768" y="1275607"/>
            <a:ext cx="432048" cy="936103"/>
          </a:xfrm>
          <a:prstGeom prst="straightConnector1">
            <a:avLst/>
          </a:prstGeom>
          <a:noFill/>
          <a:ln w="19050" cap="flat" cmpd="sng">
            <a:solidFill>
              <a:srgbClr val="002060"/>
            </a:solidFill>
            <a:prstDash val="solid"/>
            <a:round/>
            <a:headEnd type="none" w="lg" len="lg"/>
            <a:tailEnd type="triangle" w="lg" len="lg"/>
          </a:ln>
        </p:spPr>
      </p:cxnSp>
      <p:cxnSp>
        <p:nvCxnSpPr>
          <p:cNvPr id="93" name="Shape 93"/>
          <p:cNvCxnSpPr>
            <a:stCxn id="89" idx="0"/>
          </p:cNvCxnSpPr>
          <p:nvPr/>
        </p:nvCxnSpPr>
        <p:spPr>
          <a:xfrm flipV="1">
            <a:off x="6194625" y="1275606"/>
            <a:ext cx="753639" cy="1584176"/>
          </a:xfrm>
          <a:prstGeom prst="straightConnector1">
            <a:avLst/>
          </a:prstGeom>
          <a:noFill/>
          <a:ln w="19050" cap="flat" cmpd="sng">
            <a:solidFill>
              <a:srgbClr val="002060"/>
            </a:solidFill>
            <a:prstDash val="solid"/>
            <a:round/>
            <a:headEnd type="none" w="lg" len="lg"/>
            <a:tailEnd type="triangle" w="lg" len="lg"/>
          </a:ln>
        </p:spPr>
      </p:cxnSp>
      <p:sp>
        <p:nvSpPr>
          <p:cNvPr id="94" name="Shape 94"/>
          <p:cNvSpPr/>
          <p:nvPr/>
        </p:nvSpPr>
        <p:spPr>
          <a:xfrm>
            <a:off x="4067944" y="2440682"/>
            <a:ext cx="1128300" cy="419100"/>
          </a:xfrm>
          <a:prstGeom prst="rect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  <p:cxnSp>
        <p:nvCxnSpPr>
          <p:cNvPr id="95" name="Shape 95"/>
          <p:cNvCxnSpPr>
            <a:stCxn id="94" idx="0"/>
            <a:endCxn id="96" idx="2"/>
          </p:cNvCxnSpPr>
          <p:nvPr/>
        </p:nvCxnSpPr>
        <p:spPr>
          <a:xfrm flipH="1" flipV="1">
            <a:off x="4603075" y="1268688"/>
            <a:ext cx="29019" cy="1171994"/>
          </a:xfrm>
          <a:prstGeom prst="straightConnector1">
            <a:avLst/>
          </a:prstGeom>
          <a:noFill/>
          <a:ln w="19050" cap="flat" cmpd="sng">
            <a:solidFill>
              <a:srgbClr val="002060"/>
            </a:solidFill>
            <a:prstDash val="solid"/>
            <a:round/>
            <a:headEnd type="none" w="lg" len="lg"/>
            <a:tailEnd type="triangle" w="lg" len="lg"/>
          </a:ln>
        </p:spPr>
      </p:cxnSp>
      <p:sp>
        <p:nvSpPr>
          <p:cNvPr id="96" name="Shape 96"/>
          <p:cNvSpPr txBox="1"/>
          <p:nvPr/>
        </p:nvSpPr>
        <p:spPr>
          <a:xfrm>
            <a:off x="3575575" y="966588"/>
            <a:ext cx="2055000" cy="3021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buNone/>
            </a:pPr>
            <a:r>
              <a:rPr lang="en-GB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Online Library Setting</a:t>
            </a:r>
            <a:endParaRPr lang="en-GB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群組 10"/>
          <p:cNvGrpSpPr/>
          <p:nvPr/>
        </p:nvGrpSpPr>
        <p:grpSpPr>
          <a:xfrm>
            <a:off x="1714480" y="928676"/>
            <a:ext cx="5102128" cy="1427051"/>
            <a:chOff x="1907704" y="1144699"/>
            <a:chExt cx="5102128" cy="1427051"/>
          </a:xfrm>
        </p:grpSpPr>
        <p:grpSp>
          <p:nvGrpSpPr>
            <p:cNvPr id="12" name="群組 18"/>
            <p:cNvGrpSpPr/>
            <p:nvPr/>
          </p:nvGrpSpPr>
          <p:grpSpPr>
            <a:xfrm>
              <a:off x="1907704" y="1174426"/>
              <a:ext cx="5102128" cy="1397324"/>
              <a:chOff x="1907704" y="1347614"/>
              <a:chExt cx="5102128" cy="1397324"/>
            </a:xfrm>
          </p:grpSpPr>
          <p:pic>
            <p:nvPicPr>
              <p:cNvPr id="15" name="圖片 14" descr="P1-01.png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907704" y="1347614"/>
                <a:ext cx="5102128" cy="1397324"/>
              </a:xfrm>
              <a:prstGeom prst="rect">
                <a:avLst/>
              </a:prstGeom>
            </p:spPr>
          </p:pic>
          <p:pic>
            <p:nvPicPr>
              <p:cNvPr id="16" name="圖片 15" descr="P1-04.png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979712" y="1347614"/>
                <a:ext cx="317752" cy="746998"/>
              </a:xfrm>
              <a:prstGeom prst="rect">
                <a:avLst/>
              </a:prstGeom>
            </p:spPr>
          </p:pic>
        </p:grpSp>
        <p:sp>
          <p:nvSpPr>
            <p:cNvPr id="13" name="文字方塊 12"/>
            <p:cNvSpPr txBox="1"/>
            <p:nvPr/>
          </p:nvSpPr>
          <p:spPr>
            <a:xfrm>
              <a:off x="2411760" y="1563638"/>
              <a:ext cx="444169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6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Automatically resume </a:t>
              </a:r>
              <a:r>
                <a:rPr lang="en-US" altLang="zh-TW" sz="1600" b="1" dirty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video </a:t>
              </a:r>
              <a:r>
                <a:rPr lang="en-US" altLang="zh-TW" sz="16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playback from where you left last time.</a:t>
              </a:r>
              <a:endParaRPr lang="en-US" altLang="zh-TW" sz="1600" b="1" dirty="0">
                <a:solidFill>
                  <a:srgbClr val="002060"/>
                </a:solidFill>
                <a:latin typeface="+mj-lt"/>
                <a:ea typeface="微軟正黑體" pitchFamily="34" charset="-120"/>
              </a:endParaRPr>
            </a:p>
            <a:p>
              <a:pPr lvl="0"/>
              <a:endParaRPr lang="en-GB" altLang="zh-TW" sz="1600" b="1" dirty="0" err="1" smtClean="0">
                <a:solidFill>
                  <a:srgbClr val="002060"/>
                </a:solidFill>
                <a:latin typeface="+mj-lt"/>
                <a:ea typeface="微軟正黑體" pitchFamily="34" charset="-120"/>
              </a:endParaRPr>
            </a:p>
          </p:txBody>
        </p:sp>
        <p:sp>
          <p:nvSpPr>
            <p:cNvPr id="14" name="文字方塊 13"/>
            <p:cNvSpPr txBox="1"/>
            <p:nvPr/>
          </p:nvSpPr>
          <p:spPr>
            <a:xfrm>
              <a:off x="2483768" y="1144699"/>
              <a:ext cx="3816424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lvl="0"/>
              <a:r>
                <a:rPr lang="en-US" altLang="zh-TW" sz="2000" b="1" dirty="0" smtClean="0">
                  <a:solidFill>
                    <a:schemeClr val="bg1"/>
                  </a:solidFill>
                  <a:latin typeface="+mj-lt"/>
                  <a:ea typeface="微軟正黑體" pitchFamily="34" charset="-120"/>
                </a:rPr>
                <a:t>Resume Playback</a:t>
              </a:r>
              <a:endParaRPr lang="zh-TW" altLang="en-US" sz="20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endParaRPr>
            </a:p>
          </p:txBody>
        </p:sp>
      </p:grpSp>
      <p:grpSp>
        <p:nvGrpSpPr>
          <p:cNvPr id="17" name="群組 16"/>
          <p:cNvGrpSpPr/>
          <p:nvPr/>
        </p:nvGrpSpPr>
        <p:grpSpPr>
          <a:xfrm>
            <a:off x="1714480" y="2243078"/>
            <a:ext cx="5102128" cy="1408792"/>
            <a:chOff x="1907704" y="2416265"/>
            <a:chExt cx="5102128" cy="1408792"/>
          </a:xfrm>
        </p:grpSpPr>
        <p:grpSp>
          <p:nvGrpSpPr>
            <p:cNvPr id="18" name="群組 15"/>
            <p:cNvGrpSpPr/>
            <p:nvPr/>
          </p:nvGrpSpPr>
          <p:grpSpPr>
            <a:xfrm>
              <a:off x="1907704" y="2427734"/>
              <a:ext cx="5102128" cy="1397323"/>
              <a:chOff x="1907704" y="2715766"/>
              <a:chExt cx="5102128" cy="1397323"/>
            </a:xfrm>
          </p:grpSpPr>
          <p:pic>
            <p:nvPicPr>
              <p:cNvPr id="21" name="圖片 20" descr="P1-01.png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907704" y="2715766"/>
                <a:ext cx="5102128" cy="1397323"/>
              </a:xfrm>
              <a:prstGeom prst="rect">
                <a:avLst/>
              </a:prstGeom>
            </p:spPr>
          </p:pic>
          <p:pic>
            <p:nvPicPr>
              <p:cNvPr id="22" name="圖片 21" descr="P1-02.png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979712" y="2715766"/>
                <a:ext cx="398892" cy="709719"/>
              </a:xfrm>
              <a:prstGeom prst="rect">
                <a:avLst/>
              </a:prstGeom>
            </p:spPr>
          </p:pic>
        </p:grpSp>
        <p:sp>
          <p:nvSpPr>
            <p:cNvPr id="19" name="文字方塊 18"/>
            <p:cNvSpPr txBox="1"/>
            <p:nvPr/>
          </p:nvSpPr>
          <p:spPr>
            <a:xfrm>
              <a:off x="2411760" y="2841198"/>
              <a:ext cx="4598072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6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Automatically </a:t>
              </a:r>
              <a:r>
                <a:rPr lang="en-US" altLang="zh-TW" sz="1600" b="1" dirty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arrange TV shows by seasons and episodes.</a:t>
              </a:r>
            </a:p>
            <a:p>
              <a:pPr lvl="0"/>
              <a:endParaRPr lang="en-GB" altLang="zh-TW" sz="16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endParaRPr>
            </a:p>
          </p:txBody>
        </p:sp>
        <p:sp>
          <p:nvSpPr>
            <p:cNvPr id="20" name="文字方塊 19"/>
            <p:cNvSpPr txBox="1"/>
            <p:nvPr/>
          </p:nvSpPr>
          <p:spPr>
            <a:xfrm>
              <a:off x="2483768" y="2416265"/>
              <a:ext cx="4104456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lvl="0"/>
              <a:r>
                <a:rPr lang="en-US" altLang="zh-TW" sz="2000" b="1" dirty="0" smtClean="0">
                  <a:solidFill>
                    <a:schemeClr val="bg1"/>
                  </a:solidFill>
                  <a:latin typeface="+mj-lt"/>
                  <a:ea typeface="微軟正黑體" pitchFamily="34" charset="-120"/>
                </a:rPr>
                <a:t>Smart Display</a:t>
              </a:r>
              <a:endParaRPr lang="en-GB" altLang="zh-TW" sz="20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endParaRPr>
            </a:p>
          </p:txBody>
        </p:sp>
      </p:grpSp>
      <p:grpSp>
        <p:nvGrpSpPr>
          <p:cNvPr id="23" name="群組 22"/>
          <p:cNvGrpSpPr/>
          <p:nvPr/>
        </p:nvGrpSpPr>
        <p:grpSpPr>
          <a:xfrm>
            <a:off x="1714480" y="3540372"/>
            <a:ext cx="5102128" cy="1407642"/>
            <a:chOff x="1907704" y="3756395"/>
            <a:chExt cx="5102128" cy="1407642"/>
          </a:xfrm>
        </p:grpSpPr>
        <p:grpSp>
          <p:nvGrpSpPr>
            <p:cNvPr id="24" name="群組 17"/>
            <p:cNvGrpSpPr/>
            <p:nvPr/>
          </p:nvGrpSpPr>
          <p:grpSpPr>
            <a:xfrm>
              <a:off x="1907704" y="3766714"/>
              <a:ext cx="5102128" cy="1397323"/>
              <a:chOff x="1907704" y="3939902"/>
              <a:chExt cx="5102128" cy="1397323"/>
            </a:xfrm>
          </p:grpSpPr>
          <p:pic>
            <p:nvPicPr>
              <p:cNvPr id="27" name="圖片 26" descr="P1-01.png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907704" y="3939902"/>
                <a:ext cx="5102128" cy="1397323"/>
              </a:xfrm>
              <a:prstGeom prst="rect">
                <a:avLst/>
              </a:prstGeom>
            </p:spPr>
          </p:pic>
          <p:pic>
            <p:nvPicPr>
              <p:cNvPr id="28" name="圖片 27" descr="P1-03.png"/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979712" y="3939902"/>
                <a:ext cx="409253" cy="720080"/>
              </a:xfrm>
              <a:prstGeom prst="rect">
                <a:avLst/>
              </a:prstGeom>
            </p:spPr>
          </p:pic>
        </p:grpSp>
        <p:sp>
          <p:nvSpPr>
            <p:cNvPr id="25" name="文字方塊 24"/>
            <p:cNvSpPr txBox="1"/>
            <p:nvPr/>
          </p:nvSpPr>
          <p:spPr>
            <a:xfrm>
              <a:off x="2411760" y="4155926"/>
              <a:ext cx="2445992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/>
              <a:r>
                <a:rPr lang="en-GB" altLang="zh-TW" sz="16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Support online movie and T</a:t>
              </a:r>
              <a:r>
                <a:rPr lang="en-US" altLang="zh-TW" sz="16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V</a:t>
              </a:r>
              <a:r>
                <a:rPr lang="zh-TW" altLang="en-US" sz="16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 </a:t>
              </a:r>
              <a:r>
                <a:rPr lang="en-US" altLang="zh-TW" sz="16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shows databases.</a:t>
              </a:r>
              <a:endParaRPr lang="en-GB" altLang="zh-TW" sz="1600" b="1" dirty="0" err="1" smtClean="0">
                <a:solidFill>
                  <a:srgbClr val="002060"/>
                </a:solidFill>
                <a:latin typeface="+mj-lt"/>
                <a:ea typeface="微軟正黑體" pitchFamily="34" charset="-120"/>
              </a:endParaRPr>
            </a:p>
          </p:txBody>
        </p:sp>
        <p:sp>
          <p:nvSpPr>
            <p:cNvPr id="26" name="文字方塊 25"/>
            <p:cNvSpPr txBox="1"/>
            <p:nvPr/>
          </p:nvSpPr>
          <p:spPr>
            <a:xfrm>
              <a:off x="2447764" y="3756395"/>
              <a:ext cx="3456384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altLang="zh-TW" sz="2000" b="1" dirty="0" smtClean="0">
                  <a:solidFill>
                    <a:schemeClr val="bg1"/>
                  </a:solidFill>
                  <a:latin typeface="+mj-lt"/>
                  <a:ea typeface="微軟正黑體" pitchFamily="34" charset="-120"/>
                </a:rPr>
                <a:t>Online video information</a:t>
              </a:r>
              <a:endParaRPr lang="en-GB" altLang="zh-TW" sz="2000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endParaRPr>
            </a:p>
          </p:txBody>
        </p:sp>
      </p:grpSp>
      <p:sp>
        <p:nvSpPr>
          <p:cNvPr id="101" name="Shape 101"/>
          <p:cNvSpPr txBox="1">
            <a:spLocks noGrp="1"/>
          </p:cNvSpPr>
          <p:nvPr>
            <p:ph type="title"/>
          </p:nvPr>
        </p:nvSpPr>
        <p:spPr>
          <a:xfrm>
            <a:off x="311700" y="51470"/>
            <a:ext cx="8520600" cy="7074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en-GB" sz="2600" dirty="0" smtClean="0"/>
              <a:t>Three Main Features in Movie / TV Show Category</a:t>
            </a:r>
            <a:endParaRPr lang="en-GB" sz="2600" dirty="0"/>
          </a:p>
        </p:txBody>
      </p:sp>
      <p:pic>
        <p:nvPicPr>
          <p:cNvPr id="106" name="Shape 106"/>
          <p:cNvPicPr preferRelativeResize="0"/>
          <p:nvPr/>
        </p:nvPicPr>
        <p:blipFill rotWithShape="1">
          <a:blip r:embed="rId7">
            <a:alphaModFix/>
          </a:blip>
          <a:srcRect l="56250" t="18020" b="27920"/>
          <a:stretch/>
        </p:blipFill>
        <p:spPr>
          <a:xfrm>
            <a:off x="4810824" y="4011910"/>
            <a:ext cx="588065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7" name="Shape 107"/>
          <p:cNvPicPr preferRelativeResize="0"/>
          <p:nvPr/>
        </p:nvPicPr>
        <p:blipFill rotWithShape="1">
          <a:blip r:embed="rId8">
            <a:alphaModFix/>
          </a:blip>
          <a:srcRect l="56250" t="18020" b="27920"/>
          <a:stretch/>
        </p:blipFill>
        <p:spPr>
          <a:xfrm>
            <a:off x="5416892" y="4011910"/>
            <a:ext cx="588065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8" name="Shape 108"/>
          <p:cNvPicPr preferRelativeResize="0"/>
          <p:nvPr/>
        </p:nvPicPr>
        <p:blipFill rotWithShape="1">
          <a:blip r:embed="rId9">
            <a:alphaModFix/>
          </a:blip>
          <a:srcRect l="56250" t="18020" b="27920"/>
          <a:stretch/>
        </p:blipFill>
        <p:spPr>
          <a:xfrm>
            <a:off x="6022960" y="4011910"/>
            <a:ext cx="588065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Shape 13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85720" y="1571618"/>
            <a:ext cx="7429552" cy="3327276"/>
          </a:xfrm>
          <a:prstGeom prst="rect">
            <a:avLst/>
          </a:prstGeom>
          <a:noFill/>
          <a:ln>
            <a:noFill/>
          </a:ln>
        </p:spPr>
      </p:pic>
      <p:sp>
        <p:nvSpPr>
          <p:cNvPr id="114" name="Shape 114"/>
          <p:cNvSpPr txBox="1">
            <a:spLocks noGrp="1"/>
          </p:cNvSpPr>
          <p:nvPr>
            <p:ph type="title"/>
          </p:nvPr>
        </p:nvSpPr>
        <p:spPr>
          <a:xfrm>
            <a:off x="0" y="64150"/>
            <a:ext cx="9144000" cy="7074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 algn="ctr"/>
            <a:r>
              <a:rPr lang="en-US" dirty="0" smtClean="0"/>
              <a:t>Smart Display and Playback</a:t>
            </a:r>
            <a:endParaRPr lang="en-GB" dirty="0"/>
          </a:p>
        </p:txBody>
      </p:sp>
      <p:pic>
        <p:nvPicPr>
          <p:cNvPr id="15" name="Shape 150"/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1403648" y="1923678"/>
            <a:ext cx="5184576" cy="2448272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Shape 151"/>
          <p:cNvPicPr preferRelativeResize="0"/>
          <p:nvPr/>
        </p:nvPicPr>
        <p:blipFill>
          <a:blip r:embed="rId5"/>
          <a:stretch>
            <a:fillRect/>
          </a:stretch>
        </p:blipFill>
        <p:spPr>
          <a:xfrm>
            <a:off x="4932686" y="1285866"/>
            <a:ext cx="3899125" cy="179003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" name="文字方塊 1"/>
          <p:cNvSpPr txBox="1"/>
          <p:nvPr/>
        </p:nvSpPr>
        <p:spPr>
          <a:xfrm>
            <a:off x="4857752" y="935324"/>
            <a:ext cx="40912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Resumed Playback</a:t>
            </a:r>
            <a:endParaRPr lang="zh-TW" altLang="en-US" sz="16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9" name="文字方塊 8"/>
          <p:cNvSpPr txBox="1"/>
          <p:nvPr/>
        </p:nvSpPr>
        <p:spPr>
          <a:xfrm>
            <a:off x="285720" y="857238"/>
            <a:ext cx="4286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0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TV Show:</a:t>
            </a:r>
          </a:p>
          <a:p>
            <a:r>
              <a:rPr lang="en-US" altLang="zh-TW" sz="20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Display by seasons and episodes.</a:t>
            </a:r>
            <a:endParaRPr lang="en-US" altLang="zh-TW" sz="20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11" name="圓角矩形 10"/>
          <p:cNvSpPr/>
          <p:nvPr/>
        </p:nvSpPr>
        <p:spPr>
          <a:xfrm>
            <a:off x="4857752" y="2643188"/>
            <a:ext cx="1285884" cy="500066"/>
          </a:xfrm>
          <a:prstGeom prst="round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20" name="Shape 15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5683850" y="2818075"/>
            <a:ext cx="484200" cy="484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 txBox="1">
            <a:spLocks noGrp="1"/>
          </p:cNvSpPr>
          <p:nvPr>
            <p:ph type="title"/>
          </p:nvPr>
        </p:nvSpPr>
        <p:spPr>
          <a:xfrm>
            <a:off x="0" y="64150"/>
            <a:ext cx="9144000" cy="7074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algn="ctr"/>
            <a:r>
              <a:rPr lang="en-US" altLang="zh-TW" dirty="0" smtClean="0"/>
              <a:t>Optimizing Display</a:t>
            </a:r>
            <a:endParaRPr lang="en-GB" dirty="0"/>
          </a:p>
        </p:txBody>
      </p:sp>
      <p:sp>
        <p:nvSpPr>
          <p:cNvPr id="11" name="文字方塊 10"/>
          <p:cNvSpPr txBox="1"/>
          <p:nvPr/>
        </p:nvSpPr>
        <p:spPr>
          <a:xfrm>
            <a:off x="5429256" y="1142990"/>
            <a:ext cx="22531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000" b="1" dirty="0" smtClean="0">
                <a:solidFill>
                  <a:srgbClr val="3B838B"/>
                </a:solidFill>
              </a:rPr>
              <a:t>Before</a:t>
            </a:r>
            <a:endParaRPr lang="zh-TW" altLang="en-US" sz="2000" b="1" dirty="0">
              <a:solidFill>
                <a:srgbClr val="3B838B"/>
              </a:solidFill>
            </a:endParaRPr>
          </a:p>
        </p:txBody>
      </p:sp>
      <p:sp>
        <p:nvSpPr>
          <p:cNvPr id="12" name="文字方塊 11"/>
          <p:cNvSpPr txBox="1"/>
          <p:nvPr/>
        </p:nvSpPr>
        <p:spPr>
          <a:xfrm>
            <a:off x="188781" y="1735347"/>
            <a:ext cx="22531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000" b="1" dirty="0" smtClean="0">
                <a:solidFill>
                  <a:srgbClr val="3B838B"/>
                </a:solidFill>
              </a:rPr>
              <a:t>After</a:t>
            </a:r>
            <a:endParaRPr lang="zh-TW" altLang="en-US" sz="2000" b="1" dirty="0">
              <a:solidFill>
                <a:srgbClr val="3B838B"/>
              </a:solidFill>
            </a:endParaRPr>
          </a:p>
        </p:txBody>
      </p:sp>
      <p:grpSp>
        <p:nvGrpSpPr>
          <p:cNvPr id="13" name="群組 12"/>
          <p:cNvGrpSpPr/>
          <p:nvPr/>
        </p:nvGrpSpPr>
        <p:grpSpPr>
          <a:xfrm>
            <a:off x="88282" y="1099704"/>
            <a:ext cx="5354138" cy="3400872"/>
            <a:chOff x="4143372" y="702227"/>
            <a:chExt cx="4660424" cy="2960234"/>
          </a:xfrm>
        </p:grpSpPr>
        <p:pic>
          <p:nvPicPr>
            <p:cNvPr id="15" name="Shape 134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4143372" y="1571618"/>
              <a:ext cx="4660424" cy="209084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7" name="Shape 140"/>
            <p:cNvPicPr preferRelativeResize="0"/>
            <p:nvPr/>
          </p:nvPicPr>
          <p:blipFill>
            <a:blip r:embed="rId4"/>
            <a:stretch>
              <a:fillRect/>
            </a:stretch>
          </p:blipFill>
          <p:spPr>
            <a:xfrm>
              <a:off x="4846953" y="1811987"/>
              <a:ext cx="3261878" cy="148780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8" name="Shape 141"/>
            <p:cNvPicPr preferRelativeResize="0"/>
            <p:nvPr/>
          </p:nvPicPr>
          <p:blipFill>
            <a:blip r:embed="rId5"/>
            <a:stretch>
              <a:fillRect/>
            </a:stretch>
          </p:blipFill>
          <p:spPr>
            <a:xfrm>
              <a:off x="5931963" y="702227"/>
              <a:ext cx="2673829" cy="1234074"/>
            </a:xfrm>
            <a:prstGeom prst="rect">
              <a:avLst/>
            </a:prstGeom>
            <a:noFill/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25" name="群組 24"/>
          <p:cNvGrpSpPr/>
          <p:nvPr/>
        </p:nvGrpSpPr>
        <p:grpSpPr>
          <a:xfrm>
            <a:off x="5572132" y="840259"/>
            <a:ext cx="3697998" cy="2302995"/>
            <a:chOff x="500034" y="811707"/>
            <a:chExt cx="3697998" cy="2302995"/>
          </a:xfrm>
        </p:grpSpPr>
        <p:grpSp>
          <p:nvGrpSpPr>
            <p:cNvPr id="26" name="群組 25"/>
            <p:cNvGrpSpPr/>
            <p:nvPr/>
          </p:nvGrpSpPr>
          <p:grpSpPr>
            <a:xfrm>
              <a:off x="500034" y="1471628"/>
              <a:ext cx="3284160" cy="1543084"/>
              <a:chOff x="123886" y="1203796"/>
              <a:chExt cx="4155704" cy="1952584"/>
            </a:xfrm>
          </p:grpSpPr>
          <p:pic>
            <p:nvPicPr>
              <p:cNvPr id="28" name="Shape 134"/>
              <p:cNvPicPr preferRelativeResize="0"/>
              <p:nvPr/>
            </p:nvPicPr>
            <p:blipFill rotWithShape="1">
              <a:blip r:embed="rId3">
                <a:alphaModFix/>
              </a:blip>
              <a:srcRect/>
              <a:stretch/>
            </p:blipFill>
            <p:spPr>
              <a:xfrm>
                <a:off x="123886" y="1203796"/>
                <a:ext cx="4155704" cy="1952584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9" name="Shape 100"/>
              <p:cNvPicPr preferRelativeResize="0"/>
              <p:nvPr/>
            </p:nvPicPr>
            <p:blipFill>
              <a:blip r:embed="rId6">
                <a:alphaModFix/>
              </a:blip>
              <a:stretch>
                <a:fillRect/>
              </a:stretch>
            </p:blipFill>
            <p:spPr>
              <a:xfrm>
                <a:off x="857224" y="1357304"/>
                <a:ext cx="2886286" cy="150913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27" name="Shape 101"/>
            <p:cNvPicPr preferRelativeResize="0"/>
            <p:nvPr/>
          </p:nvPicPr>
          <p:blipFill>
            <a:blip r:embed="rId7"/>
            <a:srcRect b="34737"/>
            <a:stretch>
              <a:fillRect/>
            </a:stretch>
          </p:blipFill>
          <p:spPr>
            <a:xfrm>
              <a:off x="2344984" y="811707"/>
              <a:ext cx="1853048" cy="230299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30" name="Shape 101"/>
          <p:cNvPicPr preferRelativeResize="0"/>
          <p:nvPr/>
        </p:nvPicPr>
        <p:blipFill>
          <a:blip r:embed="rId8"/>
          <a:srcRect b="40007"/>
          <a:stretch>
            <a:fillRect/>
          </a:stretch>
        </p:blipFill>
        <p:spPr>
          <a:xfrm>
            <a:off x="3357554" y="1214428"/>
            <a:ext cx="2630166" cy="3336733"/>
          </a:xfrm>
          <a:prstGeom prst="rect">
            <a:avLst/>
          </a:prstGeom>
          <a:noFill/>
          <a:ln>
            <a:noFill/>
          </a:ln>
        </p:spPr>
      </p:pic>
      <p:sp>
        <p:nvSpPr>
          <p:cNvPr id="33" name="圓形箭號 32"/>
          <p:cNvSpPr/>
          <p:nvPr/>
        </p:nvSpPr>
        <p:spPr>
          <a:xfrm flipH="1">
            <a:off x="4857752" y="1071552"/>
            <a:ext cx="1317356" cy="1152686"/>
          </a:xfrm>
          <a:prstGeom prst="circularArrow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 txBox="1">
            <a:spLocks noGrp="1"/>
          </p:cNvSpPr>
          <p:nvPr>
            <p:ph type="title"/>
          </p:nvPr>
        </p:nvSpPr>
        <p:spPr>
          <a:xfrm>
            <a:off x="0" y="64150"/>
            <a:ext cx="9144000" cy="7074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algn="ctr"/>
            <a:r>
              <a:rPr lang="en-US" altLang="zh-TW" sz="3600" dirty="0" smtClean="0"/>
              <a:t>Private Collection, </a:t>
            </a:r>
            <a:r>
              <a:rPr lang="en-US" altLang="zh-TW" sz="3600" dirty="0" err="1" smtClean="0"/>
              <a:t>Qsync</a:t>
            </a:r>
            <a:r>
              <a:rPr lang="en-US" altLang="zh-TW" sz="3600" dirty="0" smtClean="0"/>
              <a:t>, Folder View</a:t>
            </a:r>
            <a:endParaRPr lang="en-GB" sz="3600" dirty="0"/>
          </a:p>
        </p:txBody>
      </p:sp>
      <p:pic>
        <p:nvPicPr>
          <p:cNvPr id="10" name="圖片 9" descr="P6-0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827585" y="3363838"/>
            <a:ext cx="1244159" cy="1008112"/>
          </a:xfrm>
          <a:prstGeom prst="rect">
            <a:avLst/>
          </a:prstGeom>
        </p:spPr>
      </p:pic>
      <p:pic>
        <p:nvPicPr>
          <p:cNvPr id="116" name="Shape 1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71602" y="3507855"/>
            <a:ext cx="792088" cy="79208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" name="群組 14"/>
          <p:cNvGrpSpPr/>
          <p:nvPr/>
        </p:nvGrpSpPr>
        <p:grpSpPr>
          <a:xfrm>
            <a:off x="827585" y="2211710"/>
            <a:ext cx="1244159" cy="1008112"/>
            <a:chOff x="1187624" y="2211710"/>
            <a:chExt cx="1244159" cy="1008112"/>
          </a:xfrm>
        </p:grpSpPr>
        <p:pic>
          <p:nvPicPr>
            <p:cNvPr id="11" name="圖片 10" descr="P6-01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0800000">
              <a:off x="1187624" y="2211710"/>
              <a:ext cx="1244159" cy="1008112"/>
            </a:xfrm>
            <a:prstGeom prst="rect">
              <a:avLst/>
            </a:prstGeom>
          </p:spPr>
        </p:pic>
        <p:pic>
          <p:nvPicPr>
            <p:cNvPr id="117" name="Shape 117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1331640" y="2355726"/>
              <a:ext cx="720080" cy="72008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" name="群組 12"/>
          <p:cNvGrpSpPr/>
          <p:nvPr/>
        </p:nvGrpSpPr>
        <p:grpSpPr>
          <a:xfrm>
            <a:off x="827585" y="1059582"/>
            <a:ext cx="1244159" cy="1008112"/>
            <a:chOff x="1187624" y="1059582"/>
            <a:chExt cx="1244159" cy="1008112"/>
          </a:xfrm>
        </p:grpSpPr>
        <p:pic>
          <p:nvPicPr>
            <p:cNvPr id="9" name="圖片 8" descr="P6-01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0800000">
              <a:off x="1187624" y="1059582"/>
              <a:ext cx="1244159" cy="1008112"/>
            </a:xfrm>
            <a:prstGeom prst="rect">
              <a:avLst/>
            </a:prstGeom>
          </p:spPr>
        </p:pic>
        <p:pic>
          <p:nvPicPr>
            <p:cNvPr id="118" name="Shape 118"/>
            <p:cNvPicPr preferRelativeResize="0"/>
            <p:nvPr/>
          </p:nvPicPr>
          <p:blipFill>
            <a:blip r:embed="rId6"/>
            <a:stretch>
              <a:fillRect/>
            </a:stretch>
          </p:blipFill>
          <p:spPr>
            <a:xfrm>
              <a:off x="1426352" y="1203598"/>
              <a:ext cx="553359" cy="727289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2" name="文字方塊 11"/>
          <p:cNvSpPr txBox="1"/>
          <p:nvPr/>
        </p:nvSpPr>
        <p:spPr>
          <a:xfrm>
            <a:off x="2123729" y="1059582"/>
            <a:ext cx="660820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altLang="zh-TW" sz="2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Private Collection:</a:t>
            </a:r>
          </a:p>
          <a:p>
            <a:pPr lvl="0"/>
            <a:r>
              <a:rPr lang="en-US" altLang="zh-TW" sz="20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Highly secure protections allow you to store </a:t>
            </a:r>
            <a:r>
              <a:rPr lang="en-US" altLang="zh-TW" sz="20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your own private </a:t>
            </a:r>
            <a:r>
              <a:rPr lang="en-US" altLang="zh-TW" sz="20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videos</a:t>
            </a:r>
            <a:endParaRPr lang="en-GB" altLang="zh-TW" sz="20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17" name="文字方塊 16"/>
          <p:cNvSpPr txBox="1"/>
          <p:nvPr/>
        </p:nvSpPr>
        <p:spPr>
          <a:xfrm>
            <a:off x="2140259" y="2269490"/>
            <a:ext cx="617615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altLang="zh-TW" sz="2800" b="1" dirty="0" err="1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Qsync</a:t>
            </a:r>
            <a:r>
              <a:rPr lang="en-GB" altLang="zh-TW" sz="32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 </a:t>
            </a:r>
          </a:p>
          <a:p>
            <a:pPr lvl="0"/>
            <a:r>
              <a:rPr lang="en-US" altLang="zh-TW" sz="20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Synchronize the </a:t>
            </a:r>
            <a:r>
              <a:rPr lang="en-US" altLang="zh-TW" sz="20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videos </a:t>
            </a:r>
            <a:r>
              <a:rPr lang="en-US" altLang="zh-TW" sz="20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with the </a:t>
            </a:r>
            <a:r>
              <a:rPr lang="en-US" altLang="zh-TW" sz="2000" b="1" dirty="0" err="1">
                <a:solidFill>
                  <a:srgbClr val="002060"/>
                </a:solidFill>
                <a:latin typeface="+mj-lt"/>
                <a:ea typeface="微軟正黑體" pitchFamily="34" charset="-120"/>
              </a:rPr>
              <a:t>Qsync</a:t>
            </a:r>
            <a:r>
              <a:rPr lang="en-US" altLang="zh-TW" sz="20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service</a:t>
            </a:r>
            <a:endParaRPr lang="en-GB" altLang="zh-TW" sz="20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18" name="文字方塊 17"/>
          <p:cNvSpPr txBox="1"/>
          <p:nvPr/>
        </p:nvSpPr>
        <p:spPr>
          <a:xfrm>
            <a:off x="2123729" y="3455265"/>
            <a:ext cx="66967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altLang="zh-TW" sz="28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Folder Viewing </a:t>
            </a:r>
            <a:r>
              <a:rPr lang="en-US" altLang="zh-TW" sz="2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mode</a:t>
            </a:r>
          </a:p>
          <a:p>
            <a:pPr lvl="0"/>
            <a:r>
              <a:rPr lang="en-US" altLang="zh-TW" sz="20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Q</a:t>
            </a:r>
            <a:r>
              <a:rPr lang="en-US" altLang="zh-TW" sz="20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uickly </a:t>
            </a:r>
            <a:r>
              <a:rPr lang="en-US" altLang="zh-TW" sz="20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browse </a:t>
            </a:r>
            <a:r>
              <a:rPr lang="en-US" altLang="zh-TW" sz="20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files via your folder architecture</a:t>
            </a:r>
            <a:endParaRPr lang="en-GB" altLang="zh-TW" sz="20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 txBox="1">
            <a:spLocks noGrp="1"/>
          </p:cNvSpPr>
          <p:nvPr>
            <p:ph type="title"/>
          </p:nvPr>
        </p:nvSpPr>
        <p:spPr>
          <a:xfrm>
            <a:off x="249172" y="411510"/>
            <a:ext cx="8571300" cy="132819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 algn="l"/>
            <a:r>
              <a:rPr lang="en-US" altLang="zh-TW" sz="3200" dirty="0" smtClean="0">
                <a:solidFill>
                  <a:srgbClr val="3B838B"/>
                </a:solidFill>
                <a:latin typeface="+mj-lt"/>
                <a:ea typeface="微軟正黑體" pitchFamily="34" charset="-120"/>
              </a:rPr>
              <a:t>Have you ever experienced difficulties in videos you want in the messy video library? </a:t>
            </a:r>
            <a:endParaRPr lang="en-GB" altLang="zh-TW" sz="3200" dirty="0">
              <a:solidFill>
                <a:srgbClr val="3B838B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5" name="Shape 167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3000364" y="1589425"/>
            <a:ext cx="5330757" cy="355407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Shape 169"/>
          <p:cNvPicPr preferRelativeResize="0"/>
          <p:nvPr/>
        </p:nvPicPr>
        <p:blipFill>
          <a:blip r:embed="rId4"/>
          <a:srcRect b="35950"/>
          <a:stretch>
            <a:fillRect/>
          </a:stretch>
        </p:blipFill>
        <p:spPr>
          <a:xfrm>
            <a:off x="785786" y="1357304"/>
            <a:ext cx="3104120" cy="378619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 txBox="1">
            <a:spLocks noGrp="1"/>
          </p:cNvSpPr>
          <p:nvPr>
            <p:ph type="title"/>
          </p:nvPr>
        </p:nvSpPr>
        <p:spPr>
          <a:xfrm>
            <a:off x="0" y="64150"/>
            <a:ext cx="9144000" cy="7074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 algn="ctr"/>
            <a:r>
              <a:rPr lang="en-GB" dirty="0" smtClean="0"/>
              <a:t>Advanced Search and Filter</a:t>
            </a:r>
            <a:endParaRPr lang="en-GB" dirty="0"/>
          </a:p>
        </p:txBody>
      </p:sp>
      <p:sp>
        <p:nvSpPr>
          <p:cNvPr id="5" name="文字方塊 4"/>
          <p:cNvSpPr txBox="1"/>
          <p:nvPr/>
        </p:nvSpPr>
        <p:spPr>
          <a:xfrm>
            <a:off x="3929058" y="1000114"/>
            <a:ext cx="4929222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0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Advanced Search</a:t>
            </a:r>
            <a:endParaRPr lang="en-GB" altLang="zh-TW" sz="20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pPr lvl="0"/>
            <a:r>
              <a:rPr lang="en-US" altLang="zh-TW" sz="1800" b="1" dirty="0" smtClean="0">
                <a:solidFill>
                  <a:srgbClr val="333333"/>
                </a:solidFill>
                <a:latin typeface="+mj-lt"/>
                <a:ea typeface="微軟正黑體" pitchFamily="34" charset="-120"/>
              </a:rPr>
              <a:t>Support multi- criteria search, such as </a:t>
            </a:r>
            <a:r>
              <a:rPr lang="en-US" altLang="zh-TW" sz="1800" b="1" dirty="0">
                <a:solidFill>
                  <a:srgbClr val="333333"/>
                </a:solidFill>
                <a:latin typeface="+mj-lt"/>
                <a:ea typeface="微軟正黑體" pitchFamily="34" charset="-120"/>
              </a:rPr>
              <a:t>C</a:t>
            </a:r>
            <a:r>
              <a:rPr lang="en-US" altLang="zh-TW" sz="1800" b="1" dirty="0" smtClean="0">
                <a:solidFill>
                  <a:srgbClr val="333333"/>
                </a:solidFill>
                <a:latin typeface="+mj-lt"/>
                <a:ea typeface="微軟正黑體" pitchFamily="34" charset="-120"/>
              </a:rPr>
              <a:t>olor Label, Rating, Tags and progress tracking etc.</a:t>
            </a:r>
          </a:p>
          <a:p>
            <a:pPr lvl="0"/>
            <a:endParaRPr lang="en-US" altLang="zh-TW" sz="20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pPr lvl="0"/>
            <a:r>
              <a:rPr lang="en-US" altLang="zh-TW" sz="20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Movie and TV Show - Filter</a:t>
            </a:r>
          </a:p>
          <a:p>
            <a:pPr lvl="0"/>
            <a:r>
              <a:rPr lang="en-US" altLang="zh-TW" sz="2000" b="1" dirty="0" smtClean="0">
                <a:solidFill>
                  <a:srgbClr val="333333"/>
                </a:solidFill>
                <a:latin typeface="+mj-lt"/>
                <a:ea typeface="微軟正黑體" pitchFamily="34" charset="-120"/>
              </a:rPr>
              <a:t>Support filter by Genre, Year, Director and  Cast.</a:t>
            </a:r>
            <a:endParaRPr lang="zh-TW" altLang="en-US" sz="2000" b="1" dirty="0" smtClean="0">
              <a:solidFill>
                <a:srgbClr val="333333"/>
              </a:solidFill>
              <a:latin typeface="+mj-lt"/>
              <a:ea typeface="微軟正黑體" pitchFamily="34" charset="-120"/>
            </a:endParaRPr>
          </a:p>
          <a:p>
            <a:pPr lvl="0"/>
            <a:endParaRPr lang="zh-TW" altLang="en-US" sz="20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pPr lvl="0"/>
            <a:endParaRPr lang="zh-TW" altLang="en-US" sz="20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7" name="Shape 176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687634" y="843558"/>
            <a:ext cx="3236294" cy="387133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Shape 140"/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1441685" y="3147814"/>
            <a:ext cx="1728192" cy="9361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zh-TW" dirty="0"/>
              <a:t>Advanced Search and Filter</a:t>
            </a:r>
            <a:endParaRPr lang="zh-TW" altLang="en-US" dirty="0"/>
          </a:p>
        </p:txBody>
      </p:sp>
      <p:grpSp>
        <p:nvGrpSpPr>
          <p:cNvPr id="27" name="群組 26"/>
          <p:cNvGrpSpPr/>
          <p:nvPr/>
        </p:nvGrpSpPr>
        <p:grpSpPr>
          <a:xfrm>
            <a:off x="285720" y="964322"/>
            <a:ext cx="7744609" cy="3780090"/>
            <a:chOff x="285720" y="857238"/>
            <a:chExt cx="7744609" cy="3780090"/>
          </a:xfrm>
        </p:grpSpPr>
        <p:sp>
          <p:nvSpPr>
            <p:cNvPr id="25" name="矩形圖說文字 24"/>
            <p:cNvSpPr/>
            <p:nvPr/>
          </p:nvSpPr>
          <p:spPr>
            <a:xfrm>
              <a:off x="5868144" y="1027356"/>
              <a:ext cx="1656184" cy="357190"/>
            </a:xfrm>
            <a:prstGeom prst="wedgeRectCallout">
              <a:avLst>
                <a:gd name="adj1" fmla="val -9004"/>
                <a:gd name="adj2" fmla="val 90130"/>
              </a:avLst>
            </a:prstGeom>
            <a:solidFill>
              <a:srgbClr val="3B838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3" name="圖片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403648" y="1672578"/>
              <a:ext cx="6626681" cy="2964750"/>
            </a:xfrm>
            <a:prstGeom prst="rect">
              <a:avLst/>
            </a:prstGeom>
          </p:spPr>
        </p:pic>
        <p:pic>
          <p:nvPicPr>
            <p:cNvPr id="4" name="圖片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68172" y="1214428"/>
              <a:ext cx="986083" cy="2143140"/>
            </a:xfrm>
            <a:prstGeom prst="rect">
              <a:avLst/>
            </a:prstGeom>
            <a:ln w="19050">
              <a:solidFill>
                <a:schemeClr val="tx1"/>
              </a:solidFill>
            </a:ln>
          </p:spPr>
        </p:pic>
        <p:sp>
          <p:nvSpPr>
            <p:cNvPr id="9" name="文字方塊 8"/>
            <p:cNvSpPr txBox="1"/>
            <p:nvPr/>
          </p:nvSpPr>
          <p:spPr>
            <a:xfrm>
              <a:off x="5796136" y="1024506"/>
              <a:ext cx="18002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b="1" dirty="0" smtClean="0">
                  <a:solidFill>
                    <a:schemeClr val="bg1"/>
                  </a:solidFill>
                  <a:latin typeface="+mj-lt"/>
                  <a:ea typeface="微軟正黑體" pitchFamily="34" charset="-120"/>
                </a:rPr>
                <a:t>Advanced Search</a:t>
              </a:r>
              <a:endParaRPr lang="zh-TW" altLang="en-US" b="1" dirty="0">
                <a:solidFill>
                  <a:schemeClr val="bg1"/>
                </a:solidFill>
                <a:latin typeface="+mj-lt"/>
                <a:ea typeface="微軟正黑體" pitchFamily="34" charset="-120"/>
              </a:endParaRPr>
            </a:p>
          </p:txBody>
        </p:sp>
        <p:pic>
          <p:nvPicPr>
            <p:cNvPr id="20" name="Picture 2" descr="D:\工作進行中\20170911直播母版16比9\各場PPT元素\20171226\直播20171226_QuIA\合圖\image63(ZH)-2.png"/>
            <p:cNvPicPr>
              <a:picLocks noChangeAspect="1" noChangeArrowheads="1"/>
            </p:cNvPicPr>
            <p:nvPr/>
          </p:nvPicPr>
          <p:blipFill>
            <a:blip r:embed="rId4"/>
            <a:srcRect l="28823" t="20102" r="28097" b="33430"/>
            <a:stretch>
              <a:fillRect/>
            </a:stretch>
          </p:blipFill>
          <p:spPr bwMode="auto">
            <a:xfrm>
              <a:off x="6500826" y="1428742"/>
              <a:ext cx="523692" cy="523692"/>
            </a:xfrm>
            <a:prstGeom prst="ellipse">
              <a:avLst/>
            </a:prstGeom>
            <a:ln w="63500" cap="rnd">
              <a:noFill/>
            </a:ln>
            <a:effectLst/>
          </p:spPr>
        </p:pic>
        <p:pic>
          <p:nvPicPr>
            <p:cNvPr id="22" name="Shape 1919" descr="D:\工作進行中\20170911直播母版16比9\放大鏡.png"/>
            <p:cNvPicPr preferRelativeResize="0">
              <a:picLocks noChangeAspect="1"/>
            </p:cNvPicPr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6443684" y="1371600"/>
              <a:ext cx="642978" cy="64297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4" name="矩形 2"/>
            <p:cNvSpPr/>
            <p:nvPr/>
          </p:nvSpPr>
          <p:spPr>
            <a:xfrm flipH="1">
              <a:off x="1285852" y="1214428"/>
              <a:ext cx="1378304" cy="2085256"/>
            </a:xfrm>
            <a:custGeom>
              <a:avLst/>
              <a:gdLst>
                <a:gd name="connsiteX0" fmla="*/ 0 w 360040"/>
                <a:gd name="connsiteY0" fmla="*/ 0 h 2304256"/>
                <a:gd name="connsiteX1" fmla="*/ 360040 w 360040"/>
                <a:gd name="connsiteY1" fmla="*/ 0 h 2304256"/>
                <a:gd name="connsiteX2" fmla="*/ 360040 w 360040"/>
                <a:gd name="connsiteY2" fmla="*/ 2304256 h 2304256"/>
                <a:gd name="connsiteX3" fmla="*/ 0 w 360040"/>
                <a:gd name="connsiteY3" fmla="*/ 2304256 h 2304256"/>
                <a:gd name="connsiteX4" fmla="*/ 0 w 360040"/>
                <a:gd name="connsiteY4" fmla="*/ 0 h 2304256"/>
                <a:gd name="connsiteX0" fmla="*/ 0 w 367510"/>
                <a:gd name="connsiteY0" fmla="*/ 971176 h 2304256"/>
                <a:gd name="connsiteX1" fmla="*/ 367510 w 367510"/>
                <a:gd name="connsiteY1" fmla="*/ 0 h 2304256"/>
                <a:gd name="connsiteX2" fmla="*/ 367510 w 367510"/>
                <a:gd name="connsiteY2" fmla="*/ 2304256 h 2304256"/>
                <a:gd name="connsiteX3" fmla="*/ 7470 w 367510"/>
                <a:gd name="connsiteY3" fmla="*/ 2304256 h 2304256"/>
                <a:gd name="connsiteX4" fmla="*/ 0 w 367510"/>
                <a:gd name="connsiteY4" fmla="*/ 971176 h 2304256"/>
                <a:gd name="connsiteX0" fmla="*/ 0 w 367510"/>
                <a:gd name="connsiteY0" fmla="*/ 971176 h 2304256"/>
                <a:gd name="connsiteX1" fmla="*/ 367510 w 367510"/>
                <a:gd name="connsiteY1" fmla="*/ 0 h 2304256"/>
                <a:gd name="connsiteX2" fmla="*/ 367510 w 367510"/>
                <a:gd name="connsiteY2" fmla="*/ 2304256 h 2304256"/>
                <a:gd name="connsiteX3" fmla="*/ 0 w 367510"/>
                <a:gd name="connsiteY3" fmla="*/ 1161256 h 2304256"/>
                <a:gd name="connsiteX4" fmla="*/ 0 w 367510"/>
                <a:gd name="connsiteY4" fmla="*/ 971176 h 2304256"/>
                <a:gd name="connsiteX0" fmla="*/ 0 w 367510"/>
                <a:gd name="connsiteY0" fmla="*/ 654894 h 2304256"/>
                <a:gd name="connsiteX1" fmla="*/ 367510 w 367510"/>
                <a:gd name="connsiteY1" fmla="*/ 0 h 2304256"/>
                <a:gd name="connsiteX2" fmla="*/ 367510 w 367510"/>
                <a:gd name="connsiteY2" fmla="*/ 2304256 h 2304256"/>
                <a:gd name="connsiteX3" fmla="*/ 0 w 367510"/>
                <a:gd name="connsiteY3" fmla="*/ 1161256 h 2304256"/>
                <a:gd name="connsiteX4" fmla="*/ 0 w 367510"/>
                <a:gd name="connsiteY4" fmla="*/ 654894 h 2304256"/>
                <a:gd name="connsiteX0" fmla="*/ 0 w 367510"/>
                <a:gd name="connsiteY0" fmla="*/ 654894 h 2127755"/>
                <a:gd name="connsiteX1" fmla="*/ 367510 w 367510"/>
                <a:gd name="connsiteY1" fmla="*/ 0 h 2127755"/>
                <a:gd name="connsiteX2" fmla="*/ 367510 w 367510"/>
                <a:gd name="connsiteY2" fmla="*/ 2127755 h 2127755"/>
                <a:gd name="connsiteX3" fmla="*/ 0 w 367510"/>
                <a:gd name="connsiteY3" fmla="*/ 1161256 h 2127755"/>
                <a:gd name="connsiteX4" fmla="*/ 0 w 367510"/>
                <a:gd name="connsiteY4" fmla="*/ 654894 h 2127755"/>
                <a:gd name="connsiteX0" fmla="*/ 0 w 367510"/>
                <a:gd name="connsiteY0" fmla="*/ 654894 h 2127755"/>
                <a:gd name="connsiteX1" fmla="*/ 367510 w 367510"/>
                <a:gd name="connsiteY1" fmla="*/ 0 h 2127755"/>
                <a:gd name="connsiteX2" fmla="*/ 367510 w 367510"/>
                <a:gd name="connsiteY2" fmla="*/ 2127755 h 2127755"/>
                <a:gd name="connsiteX3" fmla="*/ 0 w 367510"/>
                <a:gd name="connsiteY3" fmla="*/ 1387152 h 2127755"/>
                <a:gd name="connsiteX4" fmla="*/ 0 w 367510"/>
                <a:gd name="connsiteY4" fmla="*/ 654894 h 2127755"/>
                <a:gd name="connsiteX0" fmla="*/ 1056 w 368566"/>
                <a:gd name="connsiteY0" fmla="*/ 654894 h 2127755"/>
                <a:gd name="connsiteX1" fmla="*/ 368566 w 368566"/>
                <a:gd name="connsiteY1" fmla="*/ 0 h 2127755"/>
                <a:gd name="connsiteX2" fmla="*/ 368566 w 368566"/>
                <a:gd name="connsiteY2" fmla="*/ 2127755 h 2127755"/>
                <a:gd name="connsiteX3" fmla="*/ 1056 w 368566"/>
                <a:gd name="connsiteY3" fmla="*/ 1387152 h 2127755"/>
                <a:gd name="connsiteX4" fmla="*/ 0 w 368566"/>
                <a:gd name="connsiteY4" fmla="*/ 977931 h 2127755"/>
                <a:gd name="connsiteX5" fmla="*/ 1056 w 368566"/>
                <a:gd name="connsiteY5" fmla="*/ 654894 h 2127755"/>
                <a:gd name="connsiteX0" fmla="*/ 1056 w 368566"/>
                <a:gd name="connsiteY0" fmla="*/ 654894 h 2127755"/>
                <a:gd name="connsiteX1" fmla="*/ 368566 w 368566"/>
                <a:gd name="connsiteY1" fmla="*/ 0 h 2127755"/>
                <a:gd name="connsiteX2" fmla="*/ 336015 w 368566"/>
                <a:gd name="connsiteY2" fmla="*/ 582534 h 2127755"/>
                <a:gd name="connsiteX3" fmla="*/ 368566 w 368566"/>
                <a:gd name="connsiteY3" fmla="*/ 2127755 h 2127755"/>
                <a:gd name="connsiteX4" fmla="*/ 1056 w 368566"/>
                <a:gd name="connsiteY4" fmla="*/ 1387152 h 2127755"/>
                <a:gd name="connsiteX5" fmla="*/ 0 w 368566"/>
                <a:gd name="connsiteY5" fmla="*/ 977931 h 2127755"/>
                <a:gd name="connsiteX6" fmla="*/ 1056 w 368566"/>
                <a:gd name="connsiteY6" fmla="*/ 654894 h 2127755"/>
                <a:gd name="connsiteX0" fmla="*/ 1056 w 368566"/>
                <a:gd name="connsiteY0" fmla="*/ 654894 h 1760818"/>
                <a:gd name="connsiteX1" fmla="*/ 368566 w 368566"/>
                <a:gd name="connsiteY1" fmla="*/ 0 h 1760818"/>
                <a:gd name="connsiteX2" fmla="*/ 336015 w 368566"/>
                <a:gd name="connsiteY2" fmla="*/ 582534 h 1760818"/>
                <a:gd name="connsiteX3" fmla="*/ 334613 w 368566"/>
                <a:gd name="connsiteY3" fmla="*/ 1760818 h 1760818"/>
                <a:gd name="connsiteX4" fmla="*/ 1056 w 368566"/>
                <a:gd name="connsiteY4" fmla="*/ 1387152 h 1760818"/>
                <a:gd name="connsiteX5" fmla="*/ 0 w 368566"/>
                <a:gd name="connsiteY5" fmla="*/ 977931 h 1760818"/>
                <a:gd name="connsiteX6" fmla="*/ 1056 w 368566"/>
                <a:gd name="connsiteY6" fmla="*/ 654894 h 1760818"/>
                <a:gd name="connsiteX0" fmla="*/ 1056 w 336199"/>
                <a:gd name="connsiteY0" fmla="*/ 84130 h 1190054"/>
                <a:gd name="connsiteX1" fmla="*/ 334613 w 336199"/>
                <a:gd name="connsiteY1" fmla="*/ 0 h 1190054"/>
                <a:gd name="connsiteX2" fmla="*/ 336015 w 336199"/>
                <a:gd name="connsiteY2" fmla="*/ 11770 h 1190054"/>
                <a:gd name="connsiteX3" fmla="*/ 334613 w 336199"/>
                <a:gd name="connsiteY3" fmla="*/ 1190054 h 1190054"/>
                <a:gd name="connsiteX4" fmla="*/ 1056 w 336199"/>
                <a:gd name="connsiteY4" fmla="*/ 816388 h 1190054"/>
                <a:gd name="connsiteX5" fmla="*/ 0 w 336199"/>
                <a:gd name="connsiteY5" fmla="*/ 407167 h 1190054"/>
                <a:gd name="connsiteX6" fmla="*/ 1056 w 336199"/>
                <a:gd name="connsiteY6" fmla="*/ 84130 h 1190054"/>
                <a:gd name="connsiteX0" fmla="*/ 2506 w 337649"/>
                <a:gd name="connsiteY0" fmla="*/ 84130 h 1190054"/>
                <a:gd name="connsiteX1" fmla="*/ 336063 w 337649"/>
                <a:gd name="connsiteY1" fmla="*/ 0 h 1190054"/>
                <a:gd name="connsiteX2" fmla="*/ 337465 w 337649"/>
                <a:gd name="connsiteY2" fmla="*/ 11770 h 1190054"/>
                <a:gd name="connsiteX3" fmla="*/ 336063 w 337649"/>
                <a:gd name="connsiteY3" fmla="*/ 1190054 h 1190054"/>
                <a:gd name="connsiteX4" fmla="*/ 2506 w 337649"/>
                <a:gd name="connsiteY4" fmla="*/ 816388 h 1190054"/>
                <a:gd name="connsiteX5" fmla="*/ 3 w 337649"/>
                <a:gd name="connsiteY5" fmla="*/ 506508 h 1190054"/>
                <a:gd name="connsiteX6" fmla="*/ 1450 w 337649"/>
                <a:gd name="connsiteY6" fmla="*/ 407167 h 1190054"/>
                <a:gd name="connsiteX7" fmla="*/ 2506 w 337649"/>
                <a:gd name="connsiteY7" fmla="*/ 84130 h 1190054"/>
                <a:gd name="connsiteX0" fmla="*/ 2506 w 337649"/>
                <a:gd name="connsiteY0" fmla="*/ 84130 h 1190054"/>
                <a:gd name="connsiteX1" fmla="*/ 336063 w 337649"/>
                <a:gd name="connsiteY1" fmla="*/ 0 h 1190054"/>
                <a:gd name="connsiteX2" fmla="*/ 337465 w 337649"/>
                <a:gd name="connsiteY2" fmla="*/ 11770 h 1190054"/>
                <a:gd name="connsiteX3" fmla="*/ 336063 w 337649"/>
                <a:gd name="connsiteY3" fmla="*/ 1190054 h 1190054"/>
                <a:gd name="connsiteX4" fmla="*/ 2371 w 337649"/>
                <a:gd name="connsiteY4" fmla="*/ 530991 h 1190054"/>
                <a:gd name="connsiteX5" fmla="*/ 3 w 337649"/>
                <a:gd name="connsiteY5" fmla="*/ 506508 h 1190054"/>
                <a:gd name="connsiteX6" fmla="*/ 1450 w 337649"/>
                <a:gd name="connsiteY6" fmla="*/ 407167 h 1190054"/>
                <a:gd name="connsiteX7" fmla="*/ 2506 w 337649"/>
                <a:gd name="connsiteY7" fmla="*/ 84130 h 119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649" h="1190054">
                  <a:moveTo>
                    <a:pt x="2506" y="84130"/>
                  </a:moveTo>
                  <a:lnTo>
                    <a:pt x="336063" y="0"/>
                  </a:lnTo>
                  <a:cubicBezTo>
                    <a:pt x="335879" y="2156"/>
                    <a:pt x="337649" y="9614"/>
                    <a:pt x="337465" y="11770"/>
                  </a:cubicBezTo>
                  <a:cubicBezTo>
                    <a:pt x="337649" y="718865"/>
                    <a:pt x="335879" y="482959"/>
                    <a:pt x="336063" y="1190054"/>
                  </a:cubicBezTo>
                  <a:lnTo>
                    <a:pt x="2371" y="530991"/>
                  </a:lnTo>
                  <a:cubicBezTo>
                    <a:pt x="1537" y="427698"/>
                    <a:pt x="837" y="609801"/>
                    <a:pt x="3" y="506508"/>
                  </a:cubicBezTo>
                  <a:cubicBezTo>
                    <a:pt x="0" y="370606"/>
                    <a:pt x="1453" y="543069"/>
                    <a:pt x="1450" y="407167"/>
                  </a:cubicBezTo>
                  <a:cubicBezTo>
                    <a:pt x="1799" y="163586"/>
                    <a:pt x="2157" y="327711"/>
                    <a:pt x="2506" y="84130"/>
                  </a:cubicBezTo>
                  <a:close/>
                </a:path>
              </a:pathLst>
            </a:custGeom>
            <a:gradFill>
              <a:gsLst>
                <a:gs pos="0">
                  <a:schemeClr val="tx2">
                    <a:lumMod val="60000"/>
                    <a:lumOff val="40000"/>
                  </a:schemeClr>
                </a:gs>
                <a:gs pos="100000">
                  <a:schemeClr val="bg1">
                    <a:lumMod val="50000"/>
                    <a:alpha val="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grpSp>
          <p:nvGrpSpPr>
            <p:cNvPr id="23" name="群組 22"/>
            <p:cNvGrpSpPr/>
            <p:nvPr/>
          </p:nvGrpSpPr>
          <p:grpSpPr>
            <a:xfrm>
              <a:off x="2214546" y="1071552"/>
              <a:ext cx="1269430" cy="1269430"/>
              <a:chOff x="2780056" y="1000114"/>
              <a:chExt cx="1269430" cy="1269430"/>
            </a:xfrm>
          </p:grpSpPr>
          <p:pic>
            <p:nvPicPr>
              <p:cNvPr id="21" name="Picture 2" descr="D:\工作進行中\20170911直播母版16比9\各場PPT元素\20171226\直播20171226_QuIA\合圖\image63(ZH)-2.png"/>
              <p:cNvPicPr>
                <a:picLocks noChangeAspect="1" noChangeArrowheads="1"/>
              </p:cNvPicPr>
              <p:nvPr/>
            </p:nvPicPr>
            <p:blipFill>
              <a:blip r:embed="rId6"/>
              <a:srcRect l="10884" t="21020" r="25787" b="13775"/>
              <a:stretch>
                <a:fillRect/>
              </a:stretch>
            </p:blipFill>
            <p:spPr bwMode="auto">
              <a:xfrm>
                <a:off x="2883120" y="1107954"/>
                <a:ext cx="1045938" cy="1069200"/>
              </a:xfrm>
              <a:prstGeom prst="ellipse">
                <a:avLst/>
              </a:prstGeom>
              <a:ln w="63500" cap="rnd">
                <a:noFill/>
              </a:ln>
              <a:effectLst/>
            </p:spPr>
          </p:pic>
          <p:pic>
            <p:nvPicPr>
              <p:cNvPr id="18" name="Shape 1919" descr="D:\工作進行中\20170911直播母版16比9\放大鏡.png"/>
              <p:cNvPicPr preferRelativeResize="0">
                <a:picLocks noChangeAspect="1"/>
              </p:cNvPicPr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780056" y="1000114"/>
                <a:ext cx="1269430" cy="126943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sp>
          <p:nvSpPr>
            <p:cNvPr id="26" name="矩形圖說文字 25"/>
            <p:cNvSpPr/>
            <p:nvPr/>
          </p:nvSpPr>
          <p:spPr>
            <a:xfrm>
              <a:off x="285720" y="857238"/>
              <a:ext cx="1071570" cy="357190"/>
            </a:xfrm>
            <a:prstGeom prst="wedgeRectCallout">
              <a:avLst>
                <a:gd name="adj1" fmla="val 36518"/>
                <a:gd name="adj2" fmla="val 75798"/>
              </a:avLst>
            </a:prstGeom>
            <a:solidFill>
              <a:srgbClr val="3B838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7" name="文字方塊 6"/>
            <p:cNvSpPr txBox="1"/>
            <p:nvPr/>
          </p:nvSpPr>
          <p:spPr>
            <a:xfrm>
              <a:off x="285720" y="857238"/>
              <a:ext cx="100811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b="1" dirty="0" smtClean="0">
                  <a:solidFill>
                    <a:schemeClr val="bg1"/>
                  </a:solidFill>
                  <a:latin typeface="+mj-lt"/>
                  <a:ea typeface="微軟正黑體" pitchFamily="34" charset="-120"/>
                </a:rPr>
                <a:t>Filter</a:t>
              </a:r>
              <a:endParaRPr lang="zh-TW" altLang="en-US" b="1" dirty="0">
                <a:solidFill>
                  <a:schemeClr val="bg1"/>
                </a:solidFill>
                <a:latin typeface="+mj-lt"/>
                <a:ea typeface="微軟正黑體" pitchFamily="34" charset="-12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765531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 txBox="1">
            <a:spLocks noGrp="1"/>
          </p:cNvSpPr>
          <p:nvPr>
            <p:ph type="title" idx="4294967295"/>
          </p:nvPr>
        </p:nvSpPr>
        <p:spPr>
          <a:xfrm>
            <a:off x="0" y="1849438"/>
            <a:ext cx="9144000" cy="1538287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en-GB" sz="80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DEMO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 txBox="1">
            <a:spLocks noGrp="1"/>
          </p:cNvSpPr>
          <p:nvPr>
            <p:ph type="title" idx="4294967295"/>
          </p:nvPr>
        </p:nvSpPr>
        <p:spPr>
          <a:xfrm>
            <a:off x="1750992" y="1411041"/>
            <a:ext cx="7429520" cy="728661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lvl="0"/>
            <a:r>
              <a:rPr lang="en-US" altLang="zh-TW" sz="4400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/>
            </a:r>
            <a:br>
              <a:rPr lang="en-US" altLang="zh-TW" sz="4400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</a:br>
            <a:r>
              <a:rPr lang="en-US" altLang="zh-TW" sz="4400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Powerful Video Player </a:t>
            </a:r>
            <a:r>
              <a:rPr lang="en-US" altLang="zh-TW" sz="4400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/>
            </a:r>
            <a:br>
              <a:rPr lang="en-US" altLang="zh-TW" sz="4400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</a:br>
            <a:r>
              <a:rPr lang="en-US" altLang="zh-TW" sz="4400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and </a:t>
            </a:r>
            <a:r>
              <a:rPr lang="en-US" altLang="zh-TW" sz="4400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Settings</a:t>
            </a:r>
            <a:br>
              <a:rPr lang="en-US" altLang="zh-TW" sz="4400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</a:br>
            <a:r>
              <a:rPr lang="en-GB" altLang="zh-TW" sz="4400" dirty="0" smtClean="0">
                <a:solidFill>
                  <a:srgbClr val="002060"/>
                </a:solidFill>
                <a:latin typeface="+mj-lt"/>
                <a:ea typeface="微軟正黑體" pitchFamily="34" charset="-120"/>
                <a:cs typeface="Open Sans"/>
                <a:sym typeface="Open Sans"/>
              </a:rPr>
              <a:t> </a:t>
            </a:r>
            <a:endParaRPr lang="zh-TW" altLang="en-US" sz="4400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5" name="圖片 4" descr="P1-0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6" y="1172166"/>
            <a:ext cx="668534" cy="118947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/>
        </p:nvSpPr>
        <p:spPr>
          <a:xfrm>
            <a:off x="0" y="1928808"/>
            <a:ext cx="9144000" cy="1357322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Shape 80"/>
          <p:cNvSpPr txBox="1">
            <a:spLocks/>
          </p:cNvSpPr>
          <p:nvPr/>
        </p:nvSpPr>
        <p:spPr>
          <a:xfrm>
            <a:off x="1445446" y="2278435"/>
            <a:ext cx="7554538" cy="941387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lnSpc>
                <a:spcPct val="70000"/>
              </a:lnSpc>
              <a:spcAft>
                <a:spcPts val="1200"/>
              </a:spcAft>
            </a:pPr>
            <a:r>
              <a:rPr lang="en-GB" altLang="zh-TW" sz="40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  <a:cs typeface="Open Sans"/>
                <a:sym typeface="Open Sans"/>
              </a:rPr>
              <a:t>Video Station </a:t>
            </a:r>
            <a:r>
              <a:rPr lang="en-US" altLang="zh-TW" sz="40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  <a:cs typeface="Open Sans"/>
                <a:sym typeface="Open Sans"/>
              </a:rPr>
              <a:t>Player Features</a:t>
            </a:r>
            <a:endParaRPr lang="en-GB" sz="4000" b="1" dirty="0">
              <a:solidFill>
                <a:srgbClr val="002060"/>
              </a:solidFill>
              <a:latin typeface="+mj-lt"/>
              <a:ea typeface="微軟正黑體" pitchFamily="34" charset="-120"/>
              <a:cs typeface="Open Sans"/>
              <a:sym typeface="Open Sans"/>
            </a:endParaRPr>
          </a:p>
        </p:txBody>
      </p:sp>
      <p:pic>
        <p:nvPicPr>
          <p:cNvPr id="5" name="圖片 4" descr="Video station pro_500_Acia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2184690"/>
            <a:ext cx="887126" cy="887126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8" name="Shape 228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899592" y="1419622"/>
            <a:ext cx="8545891" cy="3223293"/>
          </a:xfrm>
          <a:prstGeom prst="rect">
            <a:avLst/>
          </a:prstGeom>
          <a:noFill/>
          <a:ln>
            <a:noFill/>
          </a:ln>
        </p:spPr>
      </p:pic>
      <p:sp>
        <p:nvSpPr>
          <p:cNvPr id="227" name="Shape 227"/>
          <p:cNvSpPr txBox="1">
            <a:spLocks noGrp="1"/>
          </p:cNvSpPr>
          <p:nvPr>
            <p:ph type="title"/>
          </p:nvPr>
        </p:nvSpPr>
        <p:spPr>
          <a:xfrm>
            <a:off x="0" y="0"/>
            <a:ext cx="9144000" cy="77155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en-GB" dirty="0" smtClean="0"/>
              <a:t>Player Features- Bookmark</a:t>
            </a:r>
            <a:endParaRPr lang="en-GB" dirty="0"/>
          </a:p>
        </p:txBody>
      </p:sp>
      <p:sp>
        <p:nvSpPr>
          <p:cNvPr id="230" name="Shape 230"/>
          <p:cNvSpPr txBox="1"/>
          <p:nvPr/>
        </p:nvSpPr>
        <p:spPr>
          <a:xfrm>
            <a:off x="971600" y="759638"/>
            <a:ext cx="7099152" cy="804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/>
            <a:r>
              <a:rPr lang="en-US" sz="18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M</a:t>
            </a:r>
            <a:r>
              <a:rPr 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ark </a:t>
            </a:r>
            <a:r>
              <a:rPr lang="en-US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favorite moments in videos</a:t>
            </a:r>
            <a:r>
              <a:rPr 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, Viewers </a:t>
            </a:r>
            <a:r>
              <a:rPr lang="en-US" sz="18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can quickly </a:t>
            </a:r>
            <a:r>
              <a:rPr lang="en-US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jump</a:t>
            </a:r>
            <a:r>
              <a:rPr 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sz="18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to the </a:t>
            </a:r>
            <a:r>
              <a:rPr lang="en-US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bookmarked</a:t>
            </a:r>
            <a:r>
              <a:rPr 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location.</a:t>
            </a:r>
            <a:endParaRPr lang="en-GB" sz="18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231" name="Shape 23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628725" y="3964575"/>
            <a:ext cx="466450" cy="569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2" name="Shape 2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627275" y="3964575"/>
            <a:ext cx="466450" cy="569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3" name="Shape 23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823775" y="3964575"/>
            <a:ext cx="466450" cy="569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Shape 238"/>
          <p:cNvSpPr txBox="1">
            <a:spLocks noGrp="1"/>
          </p:cNvSpPr>
          <p:nvPr>
            <p:ph type="title"/>
          </p:nvPr>
        </p:nvSpPr>
        <p:spPr>
          <a:xfrm>
            <a:off x="0" y="0"/>
            <a:ext cx="9144000" cy="77155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en-GB" dirty="0" smtClean="0"/>
              <a:t>Player Features - Subtitles</a:t>
            </a:r>
            <a:endParaRPr lang="en-GB" dirty="0"/>
          </a:p>
        </p:txBody>
      </p:sp>
      <p:pic>
        <p:nvPicPr>
          <p:cNvPr id="240" name="Shape 240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3500430" y="2536481"/>
            <a:ext cx="4576700" cy="1539124"/>
          </a:xfrm>
          <a:prstGeom prst="rect">
            <a:avLst/>
          </a:prstGeom>
          <a:noFill/>
          <a:ln>
            <a:noFill/>
          </a:ln>
        </p:spPr>
      </p:pic>
      <p:pic>
        <p:nvPicPr>
          <p:cNvPr id="241" name="Shape 241"/>
          <p:cNvPicPr preferRelativeResize="0"/>
          <p:nvPr/>
        </p:nvPicPr>
        <p:blipFill rotWithShape="1">
          <a:blip r:embed="rId4">
            <a:alphaModFix/>
          </a:blip>
          <a:srcRect t="2219" b="3333"/>
          <a:stretch/>
        </p:blipFill>
        <p:spPr>
          <a:xfrm>
            <a:off x="755576" y="2534201"/>
            <a:ext cx="2376450" cy="162172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文字方塊 5"/>
          <p:cNvSpPr txBox="1"/>
          <p:nvPr/>
        </p:nvSpPr>
        <p:spPr>
          <a:xfrm>
            <a:off x="251520" y="987574"/>
            <a:ext cx="8604448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342900">
              <a:spcBef>
                <a:spcPts val="600"/>
              </a:spcBef>
              <a:buSzPts val="1800"/>
            </a:pPr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◆  </a:t>
            </a:r>
            <a:r>
              <a:rPr lang="en-GB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Online Subtitles Download: integrated with OpenSubtitles.org and Shooter.com subtitle database</a:t>
            </a:r>
          </a:p>
          <a:p>
            <a:pPr marL="457200" lvl="0" indent="-342900">
              <a:spcBef>
                <a:spcPts val="600"/>
              </a:spcBef>
              <a:buSzPts val="1800"/>
            </a:pPr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◆  </a:t>
            </a:r>
            <a:r>
              <a:rPr lang="en-US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Supports </a:t>
            </a:r>
            <a:r>
              <a:rPr lang="en-US" altLang="zh-TW" sz="18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adding subtitles for .</a:t>
            </a:r>
            <a:r>
              <a:rPr lang="en-US" altLang="zh-TW" sz="1800" b="1" dirty="0" err="1">
                <a:solidFill>
                  <a:srgbClr val="002060"/>
                </a:solidFill>
                <a:latin typeface="+mj-lt"/>
                <a:ea typeface="微軟正黑體" pitchFamily="34" charset="-120"/>
              </a:rPr>
              <a:t>mkv</a:t>
            </a:r>
            <a:r>
              <a:rPr lang="en-US" altLang="zh-TW" sz="18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files</a:t>
            </a:r>
            <a:endParaRPr lang="en-GB" altLang="zh-TW" sz="18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pPr marL="457200" lvl="0" indent="-342900">
              <a:spcBef>
                <a:spcPts val="600"/>
              </a:spcBef>
              <a:buSzPts val="1800"/>
            </a:pPr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◆  </a:t>
            </a:r>
            <a:r>
              <a:rPr lang="en-GB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Adjust Subtitle: Time shift, Font, Font Size, Character Set and Text </a:t>
            </a:r>
            <a:r>
              <a:rPr lang="en-GB" altLang="zh-TW" sz="1800" b="1" dirty="0" err="1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Color</a:t>
            </a:r>
            <a:endParaRPr lang="en-GB" altLang="zh-TW" sz="18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pPr>
              <a:spcBef>
                <a:spcPts val="600"/>
              </a:spcBef>
            </a:pPr>
            <a:endParaRPr lang="zh-TW" altLang="en-US" sz="18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Shape 246"/>
          <p:cNvSpPr txBox="1">
            <a:spLocks noGrp="1"/>
          </p:cNvSpPr>
          <p:nvPr>
            <p:ph type="title"/>
          </p:nvPr>
        </p:nvSpPr>
        <p:spPr>
          <a:xfrm>
            <a:off x="0" y="0"/>
            <a:ext cx="9144000" cy="77155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en-US" altLang="zh-TW" dirty="0" smtClean="0"/>
              <a:t>Player Features</a:t>
            </a:r>
            <a:r>
              <a:rPr lang="en-GB" dirty="0" smtClean="0"/>
              <a:t> - Player Settings</a:t>
            </a:r>
            <a:endParaRPr lang="en-GB" dirty="0"/>
          </a:p>
        </p:txBody>
      </p:sp>
      <p:pic>
        <p:nvPicPr>
          <p:cNvPr id="1027" name="Picture 3" descr="D:\工作進行中\20170911直播母版16比9\各場PPT元素\20180109\2018-01-05_180606.pn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39552" y="1617284"/>
            <a:ext cx="4287990" cy="1849195"/>
          </a:xfrm>
          <a:prstGeom prst="rect">
            <a:avLst/>
          </a:prstGeom>
          <a:noFill/>
        </p:spPr>
      </p:pic>
      <p:sp>
        <p:nvSpPr>
          <p:cNvPr id="17" name="矩形 2"/>
          <p:cNvSpPr/>
          <p:nvPr/>
        </p:nvSpPr>
        <p:spPr>
          <a:xfrm>
            <a:off x="4668492" y="911408"/>
            <a:ext cx="475012" cy="3728330"/>
          </a:xfrm>
          <a:custGeom>
            <a:avLst/>
            <a:gdLst>
              <a:gd name="connsiteX0" fmla="*/ 0 w 360040"/>
              <a:gd name="connsiteY0" fmla="*/ 0 h 2304256"/>
              <a:gd name="connsiteX1" fmla="*/ 360040 w 360040"/>
              <a:gd name="connsiteY1" fmla="*/ 0 h 2304256"/>
              <a:gd name="connsiteX2" fmla="*/ 360040 w 360040"/>
              <a:gd name="connsiteY2" fmla="*/ 2304256 h 2304256"/>
              <a:gd name="connsiteX3" fmla="*/ 0 w 360040"/>
              <a:gd name="connsiteY3" fmla="*/ 2304256 h 2304256"/>
              <a:gd name="connsiteX4" fmla="*/ 0 w 360040"/>
              <a:gd name="connsiteY4" fmla="*/ 0 h 2304256"/>
              <a:gd name="connsiteX0" fmla="*/ 0 w 367510"/>
              <a:gd name="connsiteY0" fmla="*/ 971176 h 2304256"/>
              <a:gd name="connsiteX1" fmla="*/ 367510 w 367510"/>
              <a:gd name="connsiteY1" fmla="*/ 0 h 2304256"/>
              <a:gd name="connsiteX2" fmla="*/ 367510 w 367510"/>
              <a:gd name="connsiteY2" fmla="*/ 2304256 h 2304256"/>
              <a:gd name="connsiteX3" fmla="*/ 7470 w 367510"/>
              <a:gd name="connsiteY3" fmla="*/ 2304256 h 2304256"/>
              <a:gd name="connsiteX4" fmla="*/ 0 w 367510"/>
              <a:gd name="connsiteY4" fmla="*/ 971176 h 2304256"/>
              <a:gd name="connsiteX0" fmla="*/ 0 w 367510"/>
              <a:gd name="connsiteY0" fmla="*/ 971176 h 2304256"/>
              <a:gd name="connsiteX1" fmla="*/ 367510 w 367510"/>
              <a:gd name="connsiteY1" fmla="*/ 0 h 2304256"/>
              <a:gd name="connsiteX2" fmla="*/ 367510 w 367510"/>
              <a:gd name="connsiteY2" fmla="*/ 2304256 h 2304256"/>
              <a:gd name="connsiteX3" fmla="*/ 0 w 367510"/>
              <a:gd name="connsiteY3" fmla="*/ 1161256 h 2304256"/>
              <a:gd name="connsiteX4" fmla="*/ 0 w 367510"/>
              <a:gd name="connsiteY4" fmla="*/ 971176 h 2304256"/>
              <a:gd name="connsiteX0" fmla="*/ 0 w 367510"/>
              <a:gd name="connsiteY0" fmla="*/ 654894 h 2304256"/>
              <a:gd name="connsiteX1" fmla="*/ 367510 w 367510"/>
              <a:gd name="connsiteY1" fmla="*/ 0 h 2304256"/>
              <a:gd name="connsiteX2" fmla="*/ 367510 w 367510"/>
              <a:gd name="connsiteY2" fmla="*/ 2304256 h 2304256"/>
              <a:gd name="connsiteX3" fmla="*/ 0 w 367510"/>
              <a:gd name="connsiteY3" fmla="*/ 1161256 h 2304256"/>
              <a:gd name="connsiteX4" fmla="*/ 0 w 367510"/>
              <a:gd name="connsiteY4" fmla="*/ 654894 h 2304256"/>
              <a:gd name="connsiteX0" fmla="*/ 0 w 367510"/>
              <a:gd name="connsiteY0" fmla="*/ 654894 h 2127755"/>
              <a:gd name="connsiteX1" fmla="*/ 367510 w 367510"/>
              <a:gd name="connsiteY1" fmla="*/ 0 h 2127755"/>
              <a:gd name="connsiteX2" fmla="*/ 367510 w 367510"/>
              <a:gd name="connsiteY2" fmla="*/ 2127755 h 2127755"/>
              <a:gd name="connsiteX3" fmla="*/ 0 w 367510"/>
              <a:gd name="connsiteY3" fmla="*/ 1161256 h 2127755"/>
              <a:gd name="connsiteX4" fmla="*/ 0 w 367510"/>
              <a:gd name="connsiteY4" fmla="*/ 654894 h 2127755"/>
              <a:gd name="connsiteX0" fmla="*/ 0 w 367510"/>
              <a:gd name="connsiteY0" fmla="*/ 654894 h 2127755"/>
              <a:gd name="connsiteX1" fmla="*/ 367510 w 367510"/>
              <a:gd name="connsiteY1" fmla="*/ 0 h 2127755"/>
              <a:gd name="connsiteX2" fmla="*/ 367510 w 367510"/>
              <a:gd name="connsiteY2" fmla="*/ 2127755 h 2127755"/>
              <a:gd name="connsiteX3" fmla="*/ 0 w 367510"/>
              <a:gd name="connsiteY3" fmla="*/ 1387152 h 2127755"/>
              <a:gd name="connsiteX4" fmla="*/ 0 w 367510"/>
              <a:gd name="connsiteY4" fmla="*/ 654894 h 2127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7510" h="2127755">
                <a:moveTo>
                  <a:pt x="0" y="654894"/>
                </a:moveTo>
                <a:lnTo>
                  <a:pt x="367510" y="0"/>
                </a:lnTo>
                <a:lnTo>
                  <a:pt x="367510" y="2127755"/>
                </a:lnTo>
                <a:lnTo>
                  <a:pt x="0" y="1387152"/>
                </a:lnTo>
                <a:lnTo>
                  <a:pt x="0" y="654894"/>
                </a:lnTo>
                <a:close/>
              </a:path>
            </a:pathLst>
          </a:custGeom>
          <a:gradFill>
            <a:gsLst>
              <a:gs pos="0">
                <a:schemeClr val="tx2">
                  <a:lumMod val="60000"/>
                  <a:lumOff val="40000"/>
                </a:schemeClr>
              </a:gs>
              <a:gs pos="100000">
                <a:schemeClr val="bg1">
                  <a:lumMod val="5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/>
          </a:p>
        </p:txBody>
      </p:sp>
      <p:pic>
        <p:nvPicPr>
          <p:cNvPr id="7" name="Picture 3" descr="D:\工作進行中\20170911直播母版16比9\各場PPT元素\20180109\2018-01-05_180606.png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4929190" y="1168438"/>
            <a:ext cx="1560658" cy="3195633"/>
          </a:xfrm>
          <a:prstGeom prst="rect">
            <a:avLst/>
          </a:prstGeom>
          <a:noFill/>
        </p:spPr>
      </p:pic>
      <p:sp>
        <p:nvSpPr>
          <p:cNvPr id="18" name="矩形圖說文字 17"/>
          <p:cNvSpPr/>
          <p:nvPr/>
        </p:nvSpPr>
        <p:spPr>
          <a:xfrm rot="10800000">
            <a:off x="2928926" y="3867894"/>
            <a:ext cx="1928826" cy="500066"/>
          </a:xfrm>
          <a:prstGeom prst="wedgeRectCallout">
            <a:avLst>
              <a:gd name="adj1" fmla="val -63468"/>
              <a:gd name="adj2" fmla="val -49351"/>
            </a:avLst>
          </a:prstGeom>
          <a:solidFill>
            <a:srgbClr val="3B838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/>
          <p:cNvSpPr/>
          <p:nvPr/>
        </p:nvSpPr>
        <p:spPr>
          <a:xfrm>
            <a:off x="3000364" y="3950960"/>
            <a:ext cx="171553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Play Speed adjust</a:t>
            </a:r>
            <a:endParaRPr lang="zh-TW" altLang="en-US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9" name="矩形圖說文字 18"/>
          <p:cNvSpPr/>
          <p:nvPr/>
        </p:nvSpPr>
        <p:spPr>
          <a:xfrm>
            <a:off x="6786578" y="2307886"/>
            <a:ext cx="2000264" cy="500066"/>
          </a:xfrm>
          <a:prstGeom prst="wedgeRectCallout">
            <a:avLst>
              <a:gd name="adj1" fmla="val -77178"/>
              <a:gd name="adj2" fmla="val 42077"/>
            </a:avLst>
          </a:prstGeom>
          <a:solidFill>
            <a:srgbClr val="3B838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矩形 9"/>
          <p:cNvSpPr/>
          <p:nvPr/>
        </p:nvSpPr>
        <p:spPr>
          <a:xfrm>
            <a:off x="6804248" y="2407989"/>
            <a:ext cx="216024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zh-TW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Audio Tracks </a:t>
            </a:r>
            <a:r>
              <a:rPr lang="en-US" altLang="zh-TW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options</a:t>
            </a:r>
            <a:endParaRPr lang="zh-TW" altLang="en-US" b="1" dirty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20" name="矩形圖說文字 19"/>
          <p:cNvSpPr/>
          <p:nvPr/>
        </p:nvSpPr>
        <p:spPr>
          <a:xfrm>
            <a:off x="6715140" y="1072364"/>
            <a:ext cx="2143140" cy="851314"/>
          </a:xfrm>
          <a:prstGeom prst="wedgeRectCallout">
            <a:avLst>
              <a:gd name="adj1" fmla="val -74416"/>
              <a:gd name="adj2" fmla="val 22821"/>
            </a:avLst>
          </a:prstGeom>
          <a:solidFill>
            <a:srgbClr val="3B838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/>
          <p:cNvSpPr/>
          <p:nvPr/>
        </p:nvSpPr>
        <p:spPr>
          <a:xfrm>
            <a:off x="6732240" y="1131590"/>
            <a:ext cx="221457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zh-TW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On-the-fly transcoding and Original file playback </a:t>
            </a:r>
            <a:r>
              <a:rPr lang="en-US" altLang="zh-TW" b="1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options</a:t>
            </a:r>
            <a:endParaRPr lang="zh-TW" altLang="en-US" b="1" dirty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hape 194"/>
          <p:cNvPicPr preferRelativeResize="0"/>
          <p:nvPr/>
        </p:nvPicPr>
        <p:blipFill>
          <a:blip r:embed="rId3">
            <a:alphaModFix/>
          </a:blip>
          <a:srcRect l="3698" t="-28211" r="17420"/>
          <a:stretch>
            <a:fillRect/>
          </a:stretch>
        </p:blipFill>
        <p:spPr>
          <a:xfrm>
            <a:off x="0" y="-1500216"/>
            <a:ext cx="9144000" cy="664371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矩形 2"/>
          <p:cNvSpPr/>
          <p:nvPr/>
        </p:nvSpPr>
        <p:spPr>
          <a:xfrm>
            <a:off x="0" y="2571750"/>
            <a:ext cx="9144000" cy="1357322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Shape 80"/>
          <p:cNvSpPr txBox="1">
            <a:spLocks/>
          </p:cNvSpPr>
          <p:nvPr/>
        </p:nvSpPr>
        <p:spPr>
          <a:xfrm>
            <a:off x="467544" y="2853929"/>
            <a:ext cx="8072494" cy="941387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lnSpc>
                <a:spcPct val="70000"/>
              </a:lnSpc>
              <a:spcAft>
                <a:spcPts val="1200"/>
              </a:spcAft>
            </a:pPr>
            <a:r>
              <a:rPr lang="en-US" altLang="zh-TW" sz="4800" b="1" dirty="0">
                <a:solidFill>
                  <a:srgbClr val="002060"/>
                </a:solidFill>
                <a:latin typeface="+mj-lt"/>
                <a:ea typeface="微軟正黑體" pitchFamily="34" charset="-120"/>
                <a:cs typeface="Open Sans"/>
                <a:sym typeface="Open Sans"/>
              </a:rPr>
              <a:t>360° Panorama Video </a:t>
            </a:r>
            <a:endParaRPr lang="en-GB" sz="4800" b="1" dirty="0">
              <a:solidFill>
                <a:srgbClr val="002060"/>
              </a:solidFill>
              <a:latin typeface="+mj-lt"/>
              <a:ea typeface="微軟正黑體" pitchFamily="34" charset="-120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Shape 191"/>
          <p:cNvSpPr txBox="1">
            <a:spLocks noGrp="1"/>
          </p:cNvSpPr>
          <p:nvPr>
            <p:ph type="title"/>
          </p:nvPr>
        </p:nvSpPr>
        <p:spPr>
          <a:xfrm>
            <a:off x="0" y="0"/>
            <a:ext cx="9144000" cy="77155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algn="ctr"/>
            <a:r>
              <a:rPr lang="en-US" altLang="zh-TW" sz="2800" dirty="0" smtClean="0"/>
              <a:t>Immersive video experience: panorama mode</a:t>
            </a:r>
            <a:endParaRPr lang="zh-TW" altLang="en-US" sz="2800" dirty="0" smtClean="0"/>
          </a:p>
        </p:txBody>
      </p:sp>
      <p:pic>
        <p:nvPicPr>
          <p:cNvPr id="5" name="Shape 194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-358136" y="1126116"/>
            <a:ext cx="9860272" cy="3874526"/>
          </a:xfrm>
          <a:prstGeom prst="rect">
            <a:avLst/>
          </a:prstGeom>
          <a:noFill/>
          <a:ln>
            <a:noFill/>
          </a:ln>
        </p:spPr>
      </p:pic>
      <p:sp>
        <p:nvSpPr>
          <p:cNvPr id="192" name="Shape 192"/>
          <p:cNvSpPr txBox="1">
            <a:spLocks noGrp="1"/>
          </p:cNvSpPr>
          <p:nvPr>
            <p:ph type="body" idx="4294967295"/>
          </p:nvPr>
        </p:nvSpPr>
        <p:spPr>
          <a:xfrm>
            <a:off x="755576" y="843558"/>
            <a:ext cx="7920880" cy="8517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457200" indent="-342900">
              <a:spcAft>
                <a:spcPts val="0"/>
              </a:spcAft>
              <a:buNone/>
            </a:pPr>
            <a:r>
              <a:rPr lang="zh-TW" altLang="en-US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◆ </a:t>
            </a:r>
            <a:r>
              <a:rPr lang="en-US" altLang="zh-TW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360-degree </a:t>
            </a:r>
            <a:r>
              <a:rPr lang="en-US" altLang="zh-TW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view in panoramic mode, Keep all the </a:t>
            </a:r>
            <a:r>
              <a:rPr lang="en-US" altLang="zh-TW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good memories </a:t>
            </a:r>
            <a:endParaRPr lang="en-US" altLang="zh-TW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pPr marL="457200" indent="-342900">
              <a:spcAft>
                <a:spcPts val="0"/>
              </a:spcAft>
              <a:buNone/>
            </a:pPr>
            <a:r>
              <a:rPr lang="zh-TW" altLang="en-US" b="1" dirty="0" smtClean="0">
                <a:solidFill>
                  <a:srgbClr val="002060"/>
                </a:solidFill>
                <a:ea typeface="微軟正黑體" pitchFamily="34" charset="-120"/>
              </a:rPr>
              <a:t>◆ </a:t>
            </a:r>
            <a:r>
              <a:rPr lang="en-US" altLang="zh-TW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Support </a:t>
            </a:r>
            <a:r>
              <a:rPr lang="en-US" altLang="zh-TW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panoramic mode in Video Station and Share link.</a:t>
            </a:r>
            <a:endParaRPr lang="en-GB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Shape 199"/>
          <p:cNvSpPr txBox="1">
            <a:spLocks noGrp="1"/>
          </p:cNvSpPr>
          <p:nvPr>
            <p:ph type="title"/>
          </p:nvPr>
        </p:nvSpPr>
        <p:spPr>
          <a:xfrm>
            <a:off x="0" y="0"/>
            <a:ext cx="9144000" cy="77155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lvl="0" algn="ctr"/>
            <a:r>
              <a:rPr lang="en-GB" altLang="zh-TW" dirty="0" smtClean="0"/>
              <a:t>Player Features -</a:t>
            </a:r>
            <a:r>
              <a:rPr lang="en-GB" dirty="0" smtClean="0"/>
              <a:t> Panorama Mode</a:t>
            </a:r>
            <a:endParaRPr lang="en-GB" dirty="0"/>
          </a:p>
        </p:txBody>
      </p:sp>
      <p:pic>
        <p:nvPicPr>
          <p:cNvPr id="202" name="Shape 202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179512" y="2571750"/>
            <a:ext cx="4721851" cy="204249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3" name="Shape 203"/>
          <p:cNvPicPr preferRelativeResize="0"/>
          <p:nvPr/>
        </p:nvPicPr>
        <p:blipFill>
          <a:blip r:embed="rId4"/>
          <a:srcRect r="15284"/>
          <a:stretch>
            <a:fillRect/>
          </a:stretch>
        </p:blipFill>
        <p:spPr>
          <a:xfrm>
            <a:off x="4860032" y="2473035"/>
            <a:ext cx="4193468" cy="2141207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圖片 8" descr="對話框_藍綠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5550" y="843558"/>
            <a:ext cx="2980346" cy="1923678"/>
          </a:xfrm>
          <a:prstGeom prst="rect">
            <a:avLst/>
          </a:prstGeom>
        </p:spPr>
      </p:pic>
      <p:sp>
        <p:nvSpPr>
          <p:cNvPr id="10" name="文字方塊 9"/>
          <p:cNvSpPr txBox="1"/>
          <p:nvPr/>
        </p:nvSpPr>
        <p:spPr>
          <a:xfrm>
            <a:off x="805589" y="1320289"/>
            <a:ext cx="27582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altLang="zh-TW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Support </a:t>
            </a:r>
            <a:r>
              <a:rPr lang="en-US" altLang="zh-TW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manually </a:t>
            </a:r>
            <a:r>
              <a:rPr lang="en-US" altLang="zh-TW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changing </a:t>
            </a:r>
          </a:p>
          <a:p>
            <a:pPr lvl="0"/>
            <a:r>
              <a:rPr lang="en-US" altLang="zh-TW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to </a:t>
            </a:r>
            <a:r>
              <a:rPr lang="en-US" altLang="zh-TW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360degree panorama mode </a:t>
            </a:r>
            <a:endParaRPr lang="en-GB" altLang="zh-TW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grpSp>
        <p:nvGrpSpPr>
          <p:cNvPr id="13" name="群組 12"/>
          <p:cNvGrpSpPr/>
          <p:nvPr/>
        </p:nvGrpSpPr>
        <p:grpSpPr>
          <a:xfrm>
            <a:off x="5076056" y="699542"/>
            <a:ext cx="3315031" cy="2139702"/>
            <a:chOff x="5076056" y="555526"/>
            <a:chExt cx="3315031" cy="2139702"/>
          </a:xfrm>
        </p:grpSpPr>
        <p:pic>
          <p:nvPicPr>
            <p:cNvPr id="11" name="圖片 10" descr="對話框_藍綠.pn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076056" y="555526"/>
              <a:ext cx="3315031" cy="2139702"/>
            </a:xfrm>
            <a:prstGeom prst="rect">
              <a:avLst/>
            </a:prstGeom>
          </p:spPr>
        </p:pic>
        <p:sp>
          <p:nvSpPr>
            <p:cNvPr id="12" name="文字方塊 11"/>
            <p:cNvSpPr txBox="1"/>
            <p:nvPr/>
          </p:nvSpPr>
          <p:spPr>
            <a:xfrm>
              <a:off x="5378096" y="887477"/>
              <a:ext cx="2938319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/>
              <a:r>
                <a:rPr lang="en-US" altLang="zh-TW" sz="1200" b="1" dirty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Video Station will automatically recognizes videos taken with a 360degree camera and automatically enables panorama mode when browsing</a:t>
              </a:r>
              <a:endParaRPr lang="en-GB" altLang="zh-TW" sz="12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endParaRPr>
            </a:p>
          </p:txBody>
        </p:sp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/>
        </p:nvSpPr>
        <p:spPr>
          <a:xfrm>
            <a:off x="0" y="1928808"/>
            <a:ext cx="9144000" cy="1357322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Shape 80"/>
          <p:cNvSpPr txBox="1">
            <a:spLocks/>
          </p:cNvSpPr>
          <p:nvPr/>
        </p:nvSpPr>
        <p:spPr>
          <a:xfrm>
            <a:off x="1692094" y="2210987"/>
            <a:ext cx="7200386" cy="941387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lnSpc>
                <a:spcPct val="70000"/>
              </a:lnSpc>
              <a:spcAft>
                <a:spcPts val="1200"/>
              </a:spcAft>
            </a:pPr>
            <a:r>
              <a:rPr lang="en-US" altLang="zh-TW" sz="4000" b="1" dirty="0" err="1" smtClean="0">
                <a:solidFill>
                  <a:srgbClr val="002060"/>
                </a:solidFill>
                <a:latin typeface="+mj-lt"/>
                <a:ea typeface="微軟正黑體" pitchFamily="34" charset="-120"/>
                <a:cs typeface="Open Sans"/>
                <a:sym typeface="Open Sans"/>
              </a:rPr>
              <a:t>QVHelper</a:t>
            </a:r>
            <a:r>
              <a:rPr lang="en-US" altLang="zh-TW" sz="40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  <a:cs typeface="Open Sans"/>
                <a:sym typeface="Open Sans"/>
              </a:rPr>
              <a:t>: </a:t>
            </a:r>
          </a:p>
          <a:p>
            <a:pPr lvl="0">
              <a:lnSpc>
                <a:spcPct val="70000"/>
              </a:lnSpc>
              <a:spcAft>
                <a:spcPts val="1200"/>
              </a:spcAft>
            </a:pPr>
            <a:r>
              <a:rPr lang="en-US" altLang="zh-TW" sz="40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  <a:cs typeface="Open Sans"/>
                <a:sym typeface="Open Sans"/>
              </a:rPr>
              <a:t>Your </a:t>
            </a:r>
            <a:r>
              <a:rPr lang="en-US" altLang="zh-TW" sz="4000" b="1" dirty="0">
                <a:solidFill>
                  <a:srgbClr val="002060"/>
                </a:solidFill>
                <a:latin typeface="+mj-lt"/>
                <a:ea typeface="微軟正黑體" pitchFamily="34" charset="-120"/>
                <a:cs typeface="Open Sans"/>
                <a:sym typeface="Open Sans"/>
              </a:rPr>
              <a:t>video playback helper </a:t>
            </a:r>
            <a:endParaRPr lang="en-GB" sz="4000" b="1" dirty="0">
              <a:solidFill>
                <a:srgbClr val="002060"/>
              </a:solidFill>
              <a:latin typeface="+mj-lt"/>
              <a:ea typeface="微軟正黑體" pitchFamily="34" charset="-120"/>
              <a:cs typeface="Open Sans"/>
              <a:sym typeface="Open Sans"/>
            </a:endParaRPr>
          </a:p>
        </p:txBody>
      </p:sp>
      <p:pic>
        <p:nvPicPr>
          <p:cNvPr id="6" name="圖片 5" descr="QVHelpe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60" y="2071684"/>
            <a:ext cx="1051560" cy="105156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Shape 138"/>
          <p:cNvSpPr txBox="1">
            <a:spLocks noGrp="1"/>
          </p:cNvSpPr>
          <p:nvPr>
            <p:ph type="title"/>
          </p:nvPr>
        </p:nvSpPr>
        <p:spPr>
          <a:xfrm>
            <a:off x="0" y="51470"/>
            <a:ext cx="9144000" cy="7074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 algn="ctr"/>
            <a:r>
              <a:rPr lang="en-US" sz="3200" dirty="0"/>
              <a:t>In the past, playing videos on NAS is like... </a:t>
            </a:r>
            <a:r>
              <a:rPr lang="en-GB" sz="3200" dirty="0"/>
              <a:t/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139" name="Shape 139"/>
          <p:cNvSpPr/>
          <p:nvPr/>
        </p:nvSpPr>
        <p:spPr>
          <a:xfrm>
            <a:off x="711472" y="1515394"/>
            <a:ext cx="5503500" cy="1785900"/>
          </a:xfrm>
          <a:prstGeom prst="rect">
            <a:avLst/>
          </a:prstGeom>
          <a:gradFill>
            <a:gsLst>
              <a:gs pos="0">
                <a:srgbClr val="C7E29B"/>
              </a:gs>
              <a:gs pos="45000">
                <a:srgbClr val="DAEBC2"/>
              </a:gs>
              <a:gs pos="100000">
                <a:srgbClr val="FFFFFF"/>
              </a:gs>
            </a:gsLst>
            <a:lin ang="5400012" scaled="0"/>
          </a:gradFill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-88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0" name="Shape 140"/>
          <p:cNvSpPr/>
          <p:nvPr/>
        </p:nvSpPr>
        <p:spPr>
          <a:xfrm>
            <a:off x="714348" y="1012119"/>
            <a:ext cx="5500800" cy="785700"/>
          </a:xfrm>
          <a:prstGeom prst="rect">
            <a:avLst/>
          </a:prstGeom>
          <a:solidFill>
            <a:srgbClr val="E54632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lvl="0" indent="-114300" algn="ctr">
              <a:buClr>
                <a:srgbClr val="000000"/>
              </a:buClr>
              <a:buSzPts val="1800"/>
            </a:pPr>
            <a:r>
              <a:rPr lang="en-US" sz="1800" b="1" dirty="0">
                <a:solidFill>
                  <a:srgbClr val="FFFFFF"/>
                </a:solidFill>
              </a:rPr>
              <a:t>The system doesn’t support certain formats,  so videos cannot be played</a:t>
            </a:r>
            <a:endParaRPr sz="1800" b="1" i="0" u="none" strike="noStrike" cap="non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41" name="Shape 141" descr="話框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flipH="1">
            <a:off x="3288198" y="1872584"/>
            <a:ext cx="2569686" cy="1581884"/>
          </a:xfrm>
          <a:prstGeom prst="rect">
            <a:avLst/>
          </a:prstGeom>
          <a:noFill/>
          <a:ln>
            <a:noFill/>
          </a:ln>
        </p:spPr>
      </p:pic>
      <p:sp>
        <p:nvSpPr>
          <p:cNvPr id="142" name="Shape 142"/>
          <p:cNvSpPr/>
          <p:nvPr/>
        </p:nvSpPr>
        <p:spPr>
          <a:xfrm>
            <a:off x="3491880" y="2129030"/>
            <a:ext cx="2152260" cy="1162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-114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800"/>
              <a:buFont typeface="Arial"/>
              <a:buNone/>
            </a:pPr>
            <a:r>
              <a:rPr lang="en-GB" sz="1800" b="1" i="0" u="none" strike="noStrike" cap="none" dirty="0">
                <a:solidFill>
                  <a:srgbClr val="002060"/>
                </a:solidFill>
                <a:latin typeface="+mj-lt"/>
                <a:ea typeface="微軟正黑體" pitchFamily="34" charset="-120"/>
                <a:sym typeface="Arial"/>
              </a:rPr>
              <a:t>OH NO</a:t>
            </a:r>
            <a:r>
              <a:rPr lang="en-GB" sz="1800" b="1" i="0" u="none" strike="noStrike" cap="none" dirty="0" smtClean="0">
                <a:solidFill>
                  <a:srgbClr val="002060"/>
                </a:solidFill>
                <a:latin typeface="+mj-lt"/>
                <a:ea typeface="微軟正黑體" pitchFamily="34" charset="-120"/>
                <a:sym typeface="Arial"/>
              </a:rPr>
              <a:t>! I cannot watch this video. </a:t>
            </a:r>
            <a:endParaRPr lang="en-GB" sz="1800" b="1" i="0" u="none" strike="noStrike" cap="none" dirty="0">
              <a:solidFill>
                <a:srgbClr val="002060"/>
              </a:solidFill>
              <a:latin typeface="+mj-lt"/>
              <a:ea typeface="微軟正黑體" pitchFamily="34" charset="-120"/>
              <a:sym typeface="Arial"/>
            </a:endParaRPr>
          </a:p>
        </p:txBody>
      </p:sp>
      <p:pic>
        <p:nvPicPr>
          <p:cNvPr id="143" name="Shape 143" descr="C:\Users\Han Tsai\Desktop\Cinema28直播發表會投影片\question.png"/>
          <p:cNvPicPr preferRelativeResize="0"/>
          <p:nvPr/>
        </p:nvPicPr>
        <p:blipFill rotWithShape="1">
          <a:blip r:embed="rId4">
            <a:alphaModFix/>
          </a:blip>
          <a:srcRect b="29118"/>
          <a:stretch/>
        </p:blipFill>
        <p:spPr>
          <a:xfrm>
            <a:off x="5963206" y="1058984"/>
            <a:ext cx="2353210" cy="4084516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Shape 14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586936" y="2086898"/>
            <a:ext cx="855354" cy="101512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45" name="Shape 145"/>
          <p:cNvGrpSpPr/>
          <p:nvPr/>
        </p:nvGrpSpPr>
        <p:grpSpPr>
          <a:xfrm>
            <a:off x="1550546" y="2369746"/>
            <a:ext cx="857243" cy="645645"/>
            <a:chOff x="1643042" y="2506281"/>
            <a:chExt cx="1285800" cy="730202"/>
          </a:xfrm>
        </p:grpSpPr>
        <p:cxnSp>
          <p:nvCxnSpPr>
            <p:cNvPr id="146" name="Shape 146"/>
            <p:cNvCxnSpPr/>
            <p:nvPr/>
          </p:nvCxnSpPr>
          <p:spPr>
            <a:xfrm>
              <a:off x="1643042" y="3234983"/>
              <a:ext cx="1285800" cy="1500"/>
            </a:xfrm>
            <a:prstGeom prst="straightConnector1">
              <a:avLst/>
            </a:prstGeom>
            <a:noFill/>
            <a:ln w="28575" cap="flat" cmpd="sng">
              <a:solidFill>
                <a:srgbClr val="FFFFFF">
                  <a:alpha val="58819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7" name="Shape 147"/>
            <p:cNvCxnSpPr/>
            <p:nvPr/>
          </p:nvCxnSpPr>
          <p:spPr>
            <a:xfrm>
              <a:off x="1643042" y="3071819"/>
              <a:ext cx="1285800" cy="1500"/>
            </a:xfrm>
            <a:prstGeom prst="straightConnector1">
              <a:avLst/>
            </a:prstGeom>
            <a:noFill/>
            <a:ln w="38100" cap="flat" cmpd="sng">
              <a:solidFill>
                <a:srgbClr val="FFFFFF">
                  <a:alpha val="58819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8" name="Shape 148"/>
            <p:cNvCxnSpPr/>
            <p:nvPr/>
          </p:nvCxnSpPr>
          <p:spPr>
            <a:xfrm>
              <a:off x="1643042" y="2913409"/>
              <a:ext cx="1285800" cy="1500"/>
            </a:xfrm>
            <a:prstGeom prst="straightConnector1">
              <a:avLst/>
            </a:prstGeom>
            <a:noFill/>
            <a:ln w="76200" cap="flat" cmpd="sng">
              <a:solidFill>
                <a:srgbClr val="FFFFFF">
                  <a:alpha val="58819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9" name="Shape 149"/>
            <p:cNvCxnSpPr/>
            <p:nvPr/>
          </p:nvCxnSpPr>
          <p:spPr>
            <a:xfrm>
              <a:off x="1643042" y="2748652"/>
              <a:ext cx="1285800" cy="1500"/>
            </a:xfrm>
            <a:prstGeom prst="straightConnector1">
              <a:avLst/>
            </a:prstGeom>
            <a:noFill/>
            <a:ln w="120650" cap="flat" cmpd="sng">
              <a:solidFill>
                <a:srgbClr val="FFFFFF">
                  <a:alpha val="58819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0" name="Shape 150"/>
            <p:cNvCxnSpPr/>
            <p:nvPr/>
          </p:nvCxnSpPr>
          <p:spPr>
            <a:xfrm>
              <a:off x="1643042" y="2506281"/>
              <a:ext cx="1285800" cy="1500"/>
            </a:xfrm>
            <a:prstGeom prst="straightConnector1">
              <a:avLst/>
            </a:prstGeom>
            <a:noFill/>
            <a:ln w="133350" cap="flat" cmpd="sng">
              <a:solidFill>
                <a:srgbClr val="FFFFFF">
                  <a:alpha val="58819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pic>
        <p:nvPicPr>
          <p:cNvPr id="151" name="Shape 151" descr="NAS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21863" y="3087030"/>
            <a:ext cx="1993100" cy="1537865"/>
          </a:xfrm>
          <a:prstGeom prst="rect">
            <a:avLst/>
          </a:prstGeom>
          <a:noFill/>
          <a:ln>
            <a:noFill/>
          </a:ln>
        </p:spPr>
      </p:pic>
      <p:sp>
        <p:nvSpPr>
          <p:cNvPr id="153" name="Shape 153"/>
          <p:cNvSpPr/>
          <p:nvPr/>
        </p:nvSpPr>
        <p:spPr>
          <a:xfrm rot="10800000">
            <a:off x="2643264" y="1780893"/>
            <a:ext cx="332700" cy="286800"/>
          </a:xfrm>
          <a:prstGeom prst="triangle">
            <a:avLst>
              <a:gd name="adj" fmla="val 50000"/>
            </a:avLst>
          </a:prstGeom>
          <a:solidFill>
            <a:srgbClr val="E54632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-114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Shape 158"/>
          <p:cNvSpPr txBox="1">
            <a:spLocks noGrp="1"/>
          </p:cNvSpPr>
          <p:nvPr>
            <p:ph type="title"/>
          </p:nvPr>
        </p:nvSpPr>
        <p:spPr>
          <a:xfrm>
            <a:off x="0" y="51470"/>
            <a:ext cx="9144000" cy="7074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en-GB" dirty="0" err="1" smtClean="0"/>
              <a:t>QVHelper</a:t>
            </a:r>
            <a:endParaRPr lang="en-GB" dirty="0"/>
          </a:p>
        </p:txBody>
      </p:sp>
      <p:sp>
        <p:nvSpPr>
          <p:cNvPr id="160" name="Shape 160"/>
          <p:cNvSpPr/>
          <p:nvPr/>
        </p:nvSpPr>
        <p:spPr>
          <a:xfrm>
            <a:off x="1315533" y="1923678"/>
            <a:ext cx="434400" cy="615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82676" y="630"/>
                </a:moveTo>
                <a:lnTo>
                  <a:pt x="119426" y="630"/>
                </a:lnTo>
                <a:lnTo>
                  <a:pt x="119426" y="630"/>
                </a:lnTo>
                <a:lnTo>
                  <a:pt x="82676" y="630"/>
                </a:lnTo>
                <a:close/>
                <a:moveTo>
                  <a:pt x="0" y="630"/>
                </a:moveTo>
                <a:lnTo>
                  <a:pt x="69339" y="630"/>
                </a:lnTo>
                <a:lnTo>
                  <a:pt x="69339" y="36893"/>
                </a:lnTo>
                <a:lnTo>
                  <a:pt x="119426" y="36893"/>
                </a:lnTo>
                <a:lnTo>
                  <a:pt x="119426" y="120000"/>
                </a:lnTo>
                <a:lnTo>
                  <a:pt x="0" y="120000"/>
                </a:lnTo>
                <a:close/>
                <a:moveTo>
                  <a:pt x="75330" y="0"/>
                </a:moveTo>
                <a:lnTo>
                  <a:pt x="120000" y="32918"/>
                </a:lnTo>
                <a:lnTo>
                  <a:pt x="75330" y="32918"/>
                </a:lnTo>
                <a:close/>
              </a:path>
            </a:pathLst>
          </a:custGeom>
          <a:solidFill>
            <a:srgbClr val="938953">
              <a:alpha val="49800"/>
            </a:srgb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-114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1" name="Shape 161"/>
          <p:cNvSpPr/>
          <p:nvPr/>
        </p:nvSpPr>
        <p:spPr>
          <a:xfrm>
            <a:off x="1194947" y="2066554"/>
            <a:ext cx="434400" cy="615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82676" y="630"/>
                </a:moveTo>
                <a:lnTo>
                  <a:pt x="119426" y="630"/>
                </a:lnTo>
                <a:lnTo>
                  <a:pt x="119426" y="630"/>
                </a:lnTo>
                <a:lnTo>
                  <a:pt x="82676" y="630"/>
                </a:lnTo>
                <a:close/>
                <a:moveTo>
                  <a:pt x="0" y="630"/>
                </a:moveTo>
                <a:lnTo>
                  <a:pt x="69339" y="630"/>
                </a:lnTo>
                <a:lnTo>
                  <a:pt x="69339" y="36893"/>
                </a:lnTo>
                <a:lnTo>
                  <a:pt x="119426" y="36893"/>
                </a:lnTo>
                <a:lnTo>
                  <a:pt x="119426" y="120000"/>
                </a:lnTo>
                <a:lnTo>
                  <a:pt x="0" y="120000"/>
                </a:lnTo>
                <a:close/>
                <a:moveTo>
                  <a:pt x="75330" y="0"/>
                </a:moveTo>
                <a:lnTo>
                  <a:pt x="120000" y="32918"/>
                </a:lnTo>
                <a:lnTo>
                  <a:pt x="75330" y="32918"/>
                </a:lnTo>
                <a:close/>
              </a:path>
            </a:pathLst>
          </a:custGeom>
          <a:solidFill>
            <a:srgbClr val="93895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-114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62" name="Shape 162" descr="螢幕+手機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483768" y="1995116"/>
            <a:ext cx="3600400" cy="293939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63" name="Shape 163"/>
          <p:cNvGrpSpPr/>
          <p:nvPr/>
        </p:nvGrpSpPr>
        <p:grpSpPr>
          <a:xfrm>
            <a:off x="2843808" y="1995127"/>
            <a:ext cx="2232248" cy="451029"/>
            <a:chOff x="-6049202" y="6727746"/>
            <a:chExt cx="4857504" cy="929764"/>
          </a:xfrm>
        </p:grpSpPr>
        <p:sp>
          <p:nvSpPr>
            <p:cNvPr id="164" name="Shape 164"/>
            <p:cNvSpPr/>
            <p:nvPr/>
          </p:nvSpPr>
          <p:spPr>
            <a:xfrm>
              <a:off x="-6049202" y="6727746"/>
              <a:ext cx="4790700" cy="792000"/>
            </a:xfrm>
            <a:prstGeom prst="chevron">
              <a:avLst>
                <a:gd name="adj" fmla="val 33915"/>
              </a:avLst>
            </a:prstGeom>
            <a:solidFill>
              <a:srgbClr val="0097CC"/>
            </a:solidFill>
            <a:ln>
              <a:noFill/>
            </a:ln>
            <a:effectLst>
              <a:outerShdw blurRad="40000" dist="23000" dir="5400000" rotWithShape="0">
                <a:srgbClr val="000000">
                  <a:alpha val="34900"/>
                </a:srgbClr>
              </a:outerShdw>
            </a:effectLst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1143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5" name="Shape 165"/>
            <p:cNvSpPr/>
            <p:nvPr/>
          </p:nvSpPr>
          <p:spPr>
            <a:xfrm>
              <a:off x="-2413298" y="7255210"/>
              <a:ext cx="1221600" cy="402300"/>
            </a:xfrm>
            <a:custGeom>
              <a:avLst/>
              <a:gdLst/>
              <a:ahLst/>
              <a:cxnLst/>
              <a:rect l="0" t="0" r="0" b="0"/>
              <a:pathLst>
                <a:path w="120000" h="120000" extrusionOk="0">
                  <a:moveTo>
                    <a:pt x="120000" y="0"/>
                  </a:moveTo>
                  <a:lnTo>
                    <a:pt x="92694" y="120000"/>
                  </a:lnTo>
                  <a:lnTo>
                    <a:pt x="0" y="115636"/>
                  </a:lnTo>
                </a:path>
              </a:pathLst>
            </a:custGeom>
            <a:noFill/>
            <a:ln w="25400" cap="flat" cmpd="sng">
              <a:solidFill>
                <a:srgbClr val="5DD5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1143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166" name="Shape 166" descr="資料夾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23575" y="2299019"/>
            <a:ext cx="960021" cy="710397"/>
          </a:xfrm>
          <a:prstGeom prst="rect">
            <a:avLst/>
          </a:prstGeom>
          <a:noFill/>
          <a:ln>
            <a:noFill/>
          </a:ln>
        </p:spPr>
      </p:pic>
      <p:pic>
        <p:nvPicPr>
          <p:cNvPr id="167" name="Shape 167"/>
          <p:cNvPicPr preferRelativeResize="0"/>
          <p:nvPr/>
        </p:nvPicPr>
        <p:blipFill>
          <a:blip r:embed="rId5"/>
          <a:stretch>
            <a:fillRect/>
          </a:stretch>
        </p:blipFill>
        <p:spPr>
          <a:xfrm>
            <a:off x="1999882" y="2066554"/>
            <a:ext cx="771918" cy="771918"/>
          </a:xfrm>
          <a:prstGeom prst="rect">
            <a:avLst/>
          </a:prstGeom>
          <a:noFill/>
          <a:ln>
            <a:noFill/>
          </a:ln>
        </p:spPr>
      </p:pic>
      <p:sp>
        <p:nvSpPr>
          <p:cNvPr id="169" name="Shape 169"/>
          <p:cNvSpPr txBox="1"/>
          <p:nvPr/>
        </p:nvSpPr>
        <p:spPr>
          <a:xfrm>
            <a:off x="3367244" y="1995116"/>
            <a:ext cx="1349100" cy="2565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-88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/>
              <a:buNone/>
            </a:pPr>
            <a:r>
              <a:rPr lang="en-GB" sz="1400" b="1" i="0" u="none" strike="noStrike" cap="none" dirty="0" smtClean="0">
                <a:solidFill>
                  <a:srgbClr val="FFFFFF"/>
                </a:solidFill>
                <a:latin typeface="+mj-lt"/>
                <a:ea typeface="微軟正黑體" pitchFamily="34" charset="-120"/>
                <a:sym typeface="Arial"/>
              </a:rPr>
              <a:t>VLC</a:t>
            </a:r>
            <a:r>
              <a:rPr lang="zh-TW" altLang="en-US" sz="1400" b="1" i="0" u="none" strike="noStrike" cap="none" dirty="0" smtClean="0">
                <a:solidFill>
                  <a:srgbClr val="FFFFFF"/>
                </a:solidFill>
                <a:latin typeface="+mj-lt"/>
                <a:ea typeface="微軟正黑體" pitchFamily="34" charset="-120"/>
                <a:sym typeface="Arial"/>
              </a:rPr>
              <a:t> </a:t>
            </a:r>
            <a:r>
              <a:rPr lang="en-US" altLang="zh-TW" sz="1400" b="1" i="0" u="none" strike="noStrike" cap="none" dirty="0" smtClean="0">
                <a:solidFill>
                  <a:srgbClr val="FFFFFF"/>
                </a:solidFill>
                <a:latin typeface="+mj-lt"/>
                <a:ea typeface="微軟正黑體" pitchFamily="34" charset="-120"/>
                <a:sym typeface="Arial"/>
              </a:rPr>
              <a:t>PLAYER</a:t>
            </a:r>
            <a:endParaRPr lang="en-GB" sz="1400" b="1" i="0" u="none" strike="noStrike" cap="none" dirty="0">
              <a:solidFill>
                <a:srgbClr val="FFFFFF"/>
              </a:solidFill>
              <a:latin typeface="+mj-lt"/>
              <a:ea typeface="微軟正黑體" pitchFamily="34" charset="-120"/>
              <a:sym typeface="Arial"/>
            </a:endParaRPr>
          </a:p>
        </p:txBody>
      </p:sp>
      <p:sp>
        <p:nvSpPr>
          <p:cNvPr id="170" name="Shape 170"/>
          <p:cNvSpPr/>
          <p:nvPr/>
        </p:nvSpPr>
        <p:spPr>
          <a:xfrm>
            <a:off x="4372634" y="2569470"/>
            <a:ext cx="583800" cy="8268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82676" y="630"/>
                </a:moveTo>
                <a:lnTo>
                  <a:pt x="119426" y="630"/>
                </a:lnTo>
                <a:lnTo>
                  <a:pt x="119426" y="630"/>
                </a:lnTo>
                <a:lnTo>
                  <a:pt x="82676" y="630"/>
                </a:lnTo>
                <a:close/>
                <a:moveTo>
                  <a:pt x="0" y="630"/>
                </a:moveTo>
                <a:lnTo>
                  <a:pt x="69339" y="630"/>
                </a:lnTo>
                <a:lnTo>
                  <a:pt x="69339" y="36893"/>
                </a:lnTo>
                <a:lnTo>
                  <a:pt x="119426" y="36893"/>
                </a:lnTo>
                <a:lnTo>
                  <a:pt x="119426" y="120000"/>
                </a:lnTo>
                <a:lnTo>
                  <a:pt x="0" y="120000"/>
                </a:lnTo>
                <a:close/>
                <a:moveTo>
                  <a:pt x="75330" y="0"/>
                </a:moveTo>
                <a:lnTo>
                  <a:pt x="120000" y="32918"/>
                </a:lnTo>
                <a:lnTo>
                  <a:pt x="75330" y="32918"/>
                </a:lnTo>
                <a:close/>
              </a:path>
            </a:pathLst>
          </a:custGeom>
          <a:solidFill>
            <a:srgbClr val="938953">
              <a:alpha val="49800"/>
            </a:srgb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-114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1" name="Shape 171"/>
          <p:cNvSpPr/>
          <p:nvPr/>
        </p:nvSpPr>
        <p:spPr>
          <a:xfrm>
            <a:off x="4252048" y="2712346"/>
            <a:ext cx="583800" cy="8268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82676" y="630"/>
                </a:moveTo>
                <a:lnTo>
                  <a:pt x="119426" y="630"/>
                </a:lnTo>
                <a:lnTo>
                  <a:pt x="119426" y="630"/>
                </a:lnTo>
                <a:lnTo>
                  <a:pt x="82676" y="630"/>
                </a:lnTo>
                <a:close/>
                <a:moveTo>
                  <a:pt x="0" y="630"/>
                </a:moveTo>
                <a:lnTo>
                  <a:pt x="69339" y="630"/>
                </a:lnTo>
                <a:lnTo>
                  <a:pt x="69339" y="36893"/>
                </a:lnTo>
                <a:lnTo>
                  <a:pt x="119426" y="36893"/>
                </a:lnTo>
                <a:lnTo>
                  <a:pt x="119426" y="120000"/>
                </a:lnTo>
                <a:lnTo>
                  <a:pt x="0" y="120000"/>
                </a:lnTo>
                <a:close/>
                <a:moveTo>
                  <a:pt x="75330" y="0"/>
                </a:moveTo>
                <a:lnTo>
                  <a:pt x="120000" y="32918"/>
                </a:lnTo>
                <a:lnTo>
                  <a:pt x="75330" y="32918"/>
                </a:lnTo>
                <a:close/>
              </a:path>
            </a:pathLst>
          </a:custGeom>
          <a:solidFill>
            <a:srgbClr val="93895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-114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72" name="Shape 172" descr="資料夾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537668" y="2998098"/>
            <a:ext cx="1020735" cy="755329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" name="Shape 173" descr="NAS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37691" y="2852372"/>
            <a:ext cx="1445377" cy="1115246"/>
          </a:xfrm>
          <a:prstGeom prst="rect">
            <a:avLst/>
          </a:prstGeom>
          <a:noFill/>
          <a:ln>
            <a:noFill/>
          </a:ln>
        </p:spPr>
      </p:pic>
      <p:sp>
        <p:nvSpPr>
          <p:cNvPr id="174" name="Shape 174"/>
          <p:cNvSpPr/>
          <p:nvPr/>
        </p:nvSpPr>
        <p:spPr>
          <a:xfrm>
            <a:off x="1835696" y="3219822"/>
            <a:ext cx="792088" cy="271784"/>
          </a:xfrm>
          <a:prstGeom prst="rightArrow">
            <a:avLst>
              <a:gd name="adj1" fmla="val 50000"/>
              <a:gd name="adj2" fmla="val 71930"/>
            </a:avLst>
          </a:prstGeom>
          <a:solidFill>
            <a:srgbClr val="00B0F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-889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" name="文字方塊 18"/>
          <p:cNvSpPr txBox="1"/>
          <p:nvPr/>
        </p:nvSpPr>
        <p:spPr>
          <a:xfrm>
            <a:off x="251520" y="989315"/>
            <a:ext cx="8496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◆ </a:t>
            </a:r>
            <a:r>
              <a:rPr lang="en-US" altLang="zh-TW" sz="1800" b="1" dirty="0" err="1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QVHelper</a:t>
            </a:r>
            <a:r>
              <a:rPr lang="en-US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sz="18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allows users to stream media files from </a:t>
            </a:r>
            <a:r>
              <a:rPr lang="en-US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QNAP </a:t>
            </a:r>
            <a:r>
              <a:rPr lang="en-US" altLang="zh-TW" sz="18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NAS to VLC </a:t>
            </a:r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 </a:t>
            </a:r>
            <a:endParaRPr lang="en-US" altLang="zh-TW" sz="18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  </a:t>
            </a:r>
            <a:r>
              <a:rPr lang="en-US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media player </a:t>
            </a:r>
            <a:r>
              <a:rPr lang="en-US" altLang="zh-TW" sz="18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on your PC and Mac, providing more choices for you to </a:t>
            </a:r>
            <a:r>
              <a:rPr lang="en-US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 </a:t>
            </a:r>
          </a:p>
          <a:p>
            <a:r>
              <a:rPr lang="en-US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  enjoy multimedia </a:t>
            </a:r>
            <a:r>
              <a:rPr lang="en-US" altLang="zh-TW" sz="18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contents * </a:t>
            </a:r>
            <a:endParaRPr lang="zh-TW" altLang="en-US" sz="1800" dirty="0">
              <a:latin typeface="+mj-lt"/>
            </a:endParaRPr>
          </a:p>
        </p:txBody>
      </p:sp>
      <p:sp>
        <p:nvSpPr>
          <p:cNvPr id="21" name="文字方塊 20"/>
          <p:cNvSpPr txBox="1"/>
          <p:nvPr/>
        </p:nvSpPr>
        <p:spPr>
          <a:xfrm>
            <a:off x="5070256" y="4155926"/>
            <a:ext cx="4254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07950" lvl="0" indent="-171450">
              <a:buClr>
                <a:srgbClr val="494429"/>
              </a:buClr>
              <a:buSzPts val="1000"/>
            </a:pPr>
            <a:r>
              <a:rPr lang="zh-TW" altLang="en-US" sz="12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* </a:t>
            </a:r>
            <a:r>
              <a:rPr lang="en-US" altLang="zh-TW" sz="12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Required </a:t>
            </a:r>
            <a:r>
              <a:rPr lang="en-US" altLang="zh-TW" sz="12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using Video Station 5.1.3 or later versions </a:t>
            </a:r>
          </a:p>
          <a:p>
            <a:pPr marL="107950" lvl="0" indent="-171450">
              <a:buClr>
                <a:srgbClr val="494429"/>
              </a:buClr>
              <a:buSzPts val="1000"/>
            </a:pPr>
            <a:r>
              <a:rPr lang="zh-TW" altLang="en-US" sz="12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* </a:t>
            </a:r>
            <a:r>
              <a:rPr lang="en-US" altLang="zh-TW" sz="12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Required </a:t>
            </a:r>
            <a:r>
              <a:rPr lang="en-US" altLang="zh-TW" sz="12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using Photo Station 5.6.0 or later </a:t>
            </a:r>
            <a:r>
              <a:rPr lang="en-US" altLang="zh-TW" sz="12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versions</a:t>
            </a:r>
          </a:p>
          <a:p>
            <a:pPr marL="107950" lvl="0" indent="-171450">
              <a:buClr>
                <a:srgbClr val="494429"/>
              </a:buClr>
              <a:buSzPts val="1000"/>
            </a:pPr>
            <a:r>
              <a:rPr lang="zh-TW" altLang="en-US" sz="12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* </a:t>
            </a:r>
            <a:r>
              <a:rPr lang="en-US" altLang="zh-TW" sz="12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File </a:t>
            </a:r>
            <a:r>
              <a:rPr lang="en-US" altLang="zh-TW" sz="12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Station: QTS 4.3.4 </a:t>
            </a:r>
            <a:endParaRPr lang="en-GB" altLang="zh-TW" sz="12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title"/>
          </p:nvPr>
        </p:nvSpPr>
        <p:spPr>
          <a:xfrm>
            <a:off x="0" y="0"/>
            <a:ext cx="9144000" cy="77155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en-GB" sz="3800" dirty="0" err="1"/>
              <a:t>QVHelper</a:t>
            </a:r>
            <a:r>
              <a:rPr lang="en-GB" sz="3800" dirty="0"/>
              <a:t> 2.0 </a:t>
            </a:r>
            <a:r>
              <a:rPr lang="en-GB" sz="3800" dirty="0" smtClean="0"/>
              <a:t>(</a:t>
            </a:r>
            <a:r>
              <a:rPr lang="en-GB" sz="3800" dirty="0"/>
              <a:t>Coming Soon)</a:t>
            </a:r>
          </a:p>
        </p:txBody>
      </p:sp>
      <p:pic>
        <p:nvPicPr>
          <p:cNvPr id="181" name="Shape 181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910579" y="1707654"/>
            <a:ext cx="6269720" cy="280831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文字方塊 4"/>
          <p:cNvSpPr txBox="1"/>
          <p:nvPr/>
        </p:nvSpPr>
        <p:spPr>
          <a:xfrm>
            <a:off x="683568" y="987574"/>
            <a:ext cx="8460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342900">
              <a:buSzPts val="1800"/>
            </a:pPr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◆  </a:t>
            </a:r>
            <a:r>
              <a:rPr lang="en-GB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Support VLC Player</a:t>
            </a:r>
            <a:r>
              <a:rPr lang="en-GB" altLang="zh-TW" sz="18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GB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subtitle feature.</a:t>
            </a:r>
          </a:p>
          <a:p>
            <a:pPr marL="457200" lvl="0" indent="-342900">
              <a:buSzPts val="1800"/>
            </a:pPr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◆  </a:t>
            </a:r>
            <a:r>
              <a:rPr lang="en-US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Add support for </a:t>
            </a:r>
            <a:r>
              <a:rPr lang="en-GB" altLang="zh-TW" sz="1800" b="1" dirty="0" err="1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PotPlayer</a:t>
            </a:r>
            <a:r>
              <a:rPr lang="en-GB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(Windows) and </a:t>
            </a:r>
            <a:r>
              <a:rPr lang="en-GB" altLang="zh-TW" sz="1800" b="1" dirty="0" err="1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Elmedia</a:t>
            </a:r>
            <a:r>
              <a:rPr lang="en-GB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Player (Mac) </a:t>
            </a:r>
          </a:p>
        </p:txBody>
      </p:sp>
      <p:pic>
        <p:nvPicPr>
          <p:cNvPr id="9" name="Shape 29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450839" y="3786196"/>
            <a:ext cx="854475" cy="854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Shape 29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634039" y="3709996"/>
            <a:ext cx="938225" cy="938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Shape 297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572264" y="3786196"/>
            <a:ext cx="854475" cy="8544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 txBox="1">
            <a:spLocks noGrp="1"/>
          </p:cNvSpPr>
          <p:nvPr>
            <p:ph type="title" idx="4294967295"/>
          </p:nvPr>
        </p:nvSpPr>
        <p:spPr>
          <a:xfrm>
            <a:off x="1642472" y="1438239"/>
            <a:ext cx="7970088" cy="728661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lvl="0"/>
            <a:r>
              <a:rPr lang="en-US" altLang="zh-TW" sz="4000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/>
            </a:r>
            <a:br>
              <a:rPr lang="en-US" altLang="zh-TW" sz="4000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</a:br>
            <a:r>
              <a:rPr lang="en-US" altLang="zh-TW" sz="4000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Fully </a:t>
            </a:r>
            <a:r>
              <a:rPr lang="en-US" altLang="zh-TW" sz="4000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compatible with </a:t>
            </a:r>
            <a:r>
              <a:rPr lang="en-US" altLang="zh-TW" sz="4000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/>
            </a:r>
            <a:br>
              <a:rPr lang="en-US" altLang="zh-TW" sz="4000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</a:br>
            <a:r>
              <a:rPr lang="en-US" altLang="zh-TW" sz="4000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all </a:t>
            </a:r>
            <a:r>
              <a:rPr lang="en-US" altLang="zh-TW" sz="4000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your media devices </a:t>
            </a:r>
            <a:br>
              <a:rPr lang="en-US" altLang="zh-TW" sz="4000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</a:br>
            <a:endParaRPr lang="zh-TW" altLang="en-US" sz="4000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4" name="圖片 3" descr="P1-0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6" y="1214428"/>
            <a:ext cx="668534" cy="1176284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562" b="13288"/>
          <a:stretch>
            <a:fillRect/>
          </a:stretch>
        </p:blipFill>
        <p:spPr>
          <a:xfrm>
            <a:off x="785786" y="2857502"/>
            <a:ext cx="1235776" cy="928694"/>
          </a:xfrm>
          <a:prstGeom prst="roundRect">
            <a:avLst/>
          </a:prstGeo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TW" sz="3200" dirty="0" smtClean="0"/>
              <a:t>Video Station</a:t>
            </a:r>
            <a:r>
              <a:rPr lang="zh-TW" altLang="en-US" sz="3200" dirty="0" smtClean="0"/>
              <a:t> </a:t>
            </a:r>
            <a:r>
              <a:rPr lang="en-US" altLang="zh-TW" sz="3200" dirty="0" smtClean="0"/>
              <a:t>Supported Media Devices</a:t>
            </a:r>
            <a:endParaRPr lang="zh-TW" altLang="en-US" sz="3200" dirty="0"/>
          </a:p>
        </p:txBody>
      </p:sp>
      <p:grpSp>
        <p:nvGrpSpPr>
          <p:cNvPr id="4" name="群組 3"/>
          <p:cNvGrpSpPr/>
          <p:nvPr/>
        </p:nvGrpSpPr>
        <p:grpSpPr>
          <a:xfrm>
            <a:off x="1187624" y="793106"/>
            <a:ext cx="1872208" cy="1760370"/>
            <a:chOff x="2195736" y="555526"/>
            <a:chExt cx="4895907" cy="4896544"/>
          </a:xfrm>
        </p:grpSpPr>
        <p:pic>
          <p:nvPicPr>
            <p:cNvPr id="5" name="Picture 2" descr="apple-iphone6-gold-portrait.png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195736" y="555526"/>
              <a:ext cx="4895907" cy="4896544"/>
            </a:xfrm>
            <a:prstGeom prst="rect">
              <a:avLst/>
            </a:prstGeom>
          </p:spPr>
        </p:pic>
        <p:pic>
          <p:nvPicPr>
            <p:cNvPr id="6" name="Shape 266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3707904" y="1419622"/>
              <a:ext cx="1728192" cy="3024336"/>
            </a:xfrm>
            <a:prstGeom prst="rect">
              <a:avLst/>
            </a:prstGeom>
            <a:noFill/>
            <a:ln>
              <a:noFill/>
            </a:ln>
            <a:effectLst>
              <a:innerShdw blurRad="63500">
                <a:prstClr val="black">
                  <a:alpha val="84000"/>
                </a:prstClr>
              </a:innerShdw>
            </a:effectLst>
          </p:spPr>
        </p:pic>
      </p:grpSp>
      <p:pic>
        <p:nvPicPr>
          <p:cNvPr id="7" name="圖片 6" descr="Mobile_Qvideo_w1024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35360" y="987574"/>
            <a:ext cx="432048" cy="43204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grpSp>
        <p:nvGrpSpPr>
          <p:cNvPr id="33" name="群組 32"/>
          <p:cNvGrpSpPr/>
          <p:nvPr/>
        </p:nvGrpSpPr>
        <p:grpSpPr>
          <a:xfrm>
            <a:off x="6286512" y="1000114"/>
            <a:ext cx="1799480" cy="1360663"/>
            <a:chOff x="6286512" y="1000114"/>
            <a:chExt cx="1799480" cy="1360663"/>
          </a:xfrm>
        </p:grpSpPr>
        <p:pic>
          <p:nvPicPr>
            <p:cNvPr id="8" name="圖片 7" descr="螢幕+手機.png"/>
            <p:cNvPicPr>
              <a:picLocks noChangeAspect="1"/>
            </p:cNvPicPr>
            <p:nvPr/>
          </p:nvPicPr>
          <p:blipFill>
            <a:blip r:embed="rId6"/>
            <a:srcRect l="28954"/>
            <a:stretch>
              <a:fillRect/>
            </a:stretch>
          </p:blipFill>
          <p:spPr>
            <a:xfrm>
              <a:off x="6286512" y="1000114"/>
              <a:ext cx="1799480" cy="1360663"/>
            </a:xfrm>
            <a:prstGeom prst="rect">
              <a:avLst/>
            </a:prstGeom>
          </p:spPr>
        </p:pic>
        <p:pic>
          <p:nvPicPr>
            <p:cNvPr id="9" name="Shape 281"/>
            <p:cNvPicPr preferRelativeResize="0"/>
            <p:nvPr/>
          </p:nvPicPr>
          <p:blipFill>
            <a:blip r:embed="rId7">
              <a:alphaModFix/>
            </a:blip>
            <a:srcRect l="2126" t="3431" r="2205" b="14234"/>
            <a:stretch>
              <a:fillRect/>
            </a:stretch>
          </p:blipFill>
          <p:spPr>
            <a:xfrm>
              <a:off x="6372200" y="1107130"/>
              <a:ext cx="1656184" cy="756438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0" name="圖片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75970" y="926749"/>
            <a:ext cx="439589" cy="439589"/>
          </a:xfrm>
          <a:prstGeom prst="rect">
            <a:avLst/>
          </a:prstGeom>
        </p:spPr>
      </p:pic>
      <p:pic>
        <p:nvPicPr>
          <p:cNvPr id="11" name="圖片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1975" y="2590820"/>
            <a:ext cx="516654" cy="525362"/>
          </a:xfrm>
          <a:prstGeom prst="roundRect">
            <a:avLst/>
          </a:prstGeom>
        </p:spPr>
      </p:pic>
      <p:pic>
        <p:nvPicPr>
          <p:cNvPr id="13" name="圖片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43372" y="4286262"/>
            <a:ext cx="692545" cy="692545"/>
          </a:xfrm>
          <a:prstGeom prst="rect">
            <a:avLst/>
          </a:prstGeom>
        </p:spPr>
      </p:pic>
      <p:grpSp>
        <p:nvGrpSpPr>
          <p:cNvPr id="31" name="群組 30"/>
          <p:cNvGrpSpPr/>
          <p:nvPr/>
        </p:nvGrpSpPr>
        <p:grpSpPr>
          <a:xfrm>
            <a:off x="6215074" y="4143386"/>
            <a:ext cx="725008" cy="664590"/>
            <a:chOff x="6719074" y="4275438"/>
            <a:chExt cx="725008" cy="664590"/>
          </a:xfrm>
        </p:grpSpPr>
        <p:sp>
          <p:nvSpPr>
            <p:cNvPr id="30" name="圓角矩形 29"/>
            <p:cNvSpPr/>
            <p:nvPr/>
          </p:nvSpPr>
          <p:spPr>
            <a:xfrm>
              <a:off x="6719074" y="4275438"/>
              <a:ext cx="725008" cy="66459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14" name="圖片 13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836313" y="4428049"/>
              <a:ext cx="528314" cy="404490"/>
            </a:xfrm>
            <a:prstGeom prst="rect">
              <a:avLst/>
            </a:prstGeom>
          </p:spPr>
        </p:pic>
      </p:grpSp>
      <p:grpSp>
        <p:nvGrpSpPr>
          <p:cNvPr id="32" name="群組 31"/>
          <p:cNvGrpSpPr/>
          <p:nvPr/>
        </p:nvGrpSpPr>
        <p:grpSpPr>
          <a:xfrm>
            <a:off x="1928794" y="4071948"/>
            <a:ext cx="857256" cy="785818"/>
            <a:chOff x="1857356" y="4143386"/>
            <a:chExt cx="857256" cy="785818"/>
          </a:xfrm>
        </p:grpSpPr>
        <p:sp>
          <p:nvSpPr>
            <p:cNvPr id="29" name="圓角矩形 28"/>
            <p:cNvSpPr/>
            <p:nvPr/>
          </p:nvSpPr>
          <p:spPr>
            <a:xfrm>
              <a:off x="1857356" y="4143386"/>
              <a:ext cx="857256" cy="785818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15" name="圖片 14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000232" y="4267978"/>
              <a:ext cx="588228" cy="588228"/>
            </a:xfrm>
            <a:prstGeom prst="roundRect">
              <a:avLst/>
            </a:prstGeom>
          </p:spPr>
        </p:pic>
      </p:grpSp>
      <p:pic>
        <p:nvPicPr>
          <p:cNvPr id="16" name="圖片 15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57541" y="2469359"/>
            <a:ext cx="1781430" cy="1781430"/>
          </a:xfrm>
          <a:prstGeom prst="rect">
            <a:avLst/>
          </a:prstGeom>
        </p:spPr>
      </p:pic>
      <p:pic>
        <p:nvPicPr>
          <p:cNvPr id="17" name="圖片 1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68872" y="940535"/>
            <a:ext cx="716992" cy="716992"/>
          </a:xfrm>
          <a:prstGeom prst="rect">
            <a:avLst/>
          </a:prstGeom>
        </p:spPr>
      </p:pic>
      <p:sp>
        <p:nvSpPr>
          <p:cNvPr id="20" name="向右箭號 19"/>
          <p:cNvSpPr/>
          <p:nvPr/>
        </p:nvSpPr>
        <p:spPr>
          <a:xfrm rot="414518">
            <a:off x="5434365" y="2834695"/>
            <a:ext cx="1675506" cy="360040"/>
          </a:xfrm>
          <a:prstGeom prst="stripedRightArrow">
            <a:avLst/>
          </a:prstGeom>
          <a:gradFill>
            <a:gsLst>
              <a:gs pos="0">
                <a:schemeClr val="tx1">
                  <a:lumMod val="50000"/>
                </a:schemeClr>
              </a:gs>
              <a:gs pos="50000">
                <a:schemeClr val="tx1">
                  <a:lumMod val="75000"/>
                </a:schemeClr>
              </a:gs>
              <a:gs pos="100000">
                <a:schemeClr val="tx1">
                  <a:lumMod val="60000"/>
                  <a:lumOff val="40000"/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1" name="向右箭號 20"/>
          <p:cNvSpPr/>
          <p:nvPr/>
        </p:nvSpPr>
        <p:spPr>
          <a:xfrm rot="1602528">
            <a:off x="4860421" y="3525075"/>
            <a:ext cx="1466620" cy="360040"/>
          </a:xfrm>
          <a:prstGeom prst="stripedRightArrow">
            <a:avLst/>
          </a:prstGeom>
          <a:gradFill>
            <a:gsLst>
              <a:gs pos="0">
                <a:schemeClr val="tx1">
                  <a:lumMod val="50000"/>
                </a:schemeClr>
              </a:gs>
              <a:gs pos="50000">
                <a:schemeClr val="tx1">
                  <a:lumMod val="75000"/>
                </a:schemeClr>
              </a:gs>
              <a:gs pos="100000">
                <a:schemeClr val="tx1">
                  <a:lumMod val="60000"/>
                  <a:lumOff val="40000"/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2" name="向右箭號 21"/>
          <p:cNvSpPr/>
          <p:nvPr/>
        </p:nvSpPr>
        <p:spPr>
          <a:xfrm rot="20586773">
            <a:off x="5026682" y="1883489"/>
            <a:ext cx="1216977" cy="360040"/>
          </a:xfrm>
          <a:prstGeom prst="stripedRightArrow">
            <a:avLst/>
          </a:prstGeom>
          <a:gradFill>
            <a:gsLst>
              <a:gs pos="0">
                <a:schemeClr val="tx1">
                  <a:lumMod val="50000"/>
                </a:schemeClr>
              </a:gs>
              <a:gs pos="50000">
                <a:schemeClr val="tx1">
                  <a:lumMod val="75000"/>
                </a:schemeClr>
              </a:gs>
              <a:gs pos="100000">
                <a:schemeClr val="tx1">
                  <a:lumMod val="60000"/>
                  <a:lumOff val="40000"/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3" name="向右箭號 22"/>
          <p:cNvSpPr/>
          <p:nvPr/>
        </p:nvSpPr>
        <p:spPr>
          <a:xfrm rot="16200000">
            <a:off x="3852083" y="1770754"/>
            <a:ext cx="521872" cy="360040"/>
          </a:xfrm>
          <a:prstGeom prst="stripedRightArrow">
            <a:avLst/>
          </a:prstGeom>
          <a:gradFill>
            <a:gsLst>
              <a:gs pos="0">
                <a:schemeClr val="tx1">
                  <a:lumMod val="50000"/>
                </a:schemeClr>
              </a:gs>
              <a:gs pos="50000">
                <a:schemeClr val="tx1">
                  <a:lumMod val="75000"/>
                </a:schemeClr>
              </a:gs>
              <a:gs pos="100000">
                <a:schemeClr val="tx1">
                  <a:lumMod val="60000"/>
                  <a:lumOff val="40000"/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4" name="向右箭號 23"/>
          <p:cNvSpPr/>
          <p:nvPr/>
        </p:nvSpPr>
        <p:spPr>
          <a:xfrm rot="12086978">
            <a:off x="2587755" y="2301511"/>
            <a:ext cx="854511" cy="360040"/>
          </a:xfrm>
          <a:prstGeom prst="stripedRightArrow">
            <a:avLst/>
          </a:prstGeom>
          <a:gradFill>
            <a:gsLst>
              <a:gs pos="0">
                <a:schemeClr val="tx1">
                  <a:lumMod val="50000"/>
                </a:schemeClr>
              </a:gs>
              <a:gs pos="50000">
                <a:schemeClr val="tx1">
                  <a:lumMod val="75000"/>
                </a:schemeClr>
              </a:gs>
              <a:gs pos="100000">
                <a:schemeClr val="tx1">
                  <a:lumMod val="60000"/>
                  <a:lumOff val="40000"/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5" name="向右箭號 24"/>
          <p:cNvSpPr/>
          <p:nvPr/>
        </p:nvSpPr>
        <p:spPr>
          <a:xfrm rot="9703055">
            <a:off x="2240704" y="3108246"/>
            <a:ext cx="1201101" cy="360040"/>
          </a:xfrm>
          <a:prstGeom prst="stripedRightArrow">
            <a:avLst/>
          </a:prstGeom>
          <a:gradFill>
            <a:gsLst>
              <a:gs pos="0">
                <a:schemeClr val="tx1">
                  <a:lumMod val="50000"/>
                </a:schemeClr>
              </a:gs>
              <a:gs pos="50000">
                <a:schemeClr val="tx1">
                  <a:lumMod val="75000"/>
                </a:schemeClr>
              </a:gs>
              <a:gs pos="100000">
                <a:schemeClr val="tx1">
                  <a:lumMod val="60000"/>
                  <a:lumOff val="40000"/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6" name="向右箭號 25"/>
          <p:cNvSpPr/>
          <p:nvPr/>
        </p:nvSpPr>
        <p:spPr>
          <a:xfrm rot="8712145">
            <a:off x="2945886" y="3741975"/>
            <a:ext cx="959289" cy="360040"/>
          </a:xfrm>
          <a:prstGeom prst="stripedRightArrow">
            <a:avLst/>
          </a:prstGeom>
          <a:gradFill>
            <a:gsLst>
              <a:gs pos="0">
                <a:schemeClr val="tx1">
                  <a:lumMod val="50000"/>
                </a:schemeClr>
              </a:gs>
              <a:gs pos="50000">
                <a:schemeClr val="tx1">
                  <a:lumMod val="75000"/>
                </a:schemeClr>
              </a:gs>
              <a:gs pos="100000">
                <a:schemeClr val="tx1">
                  <a:lumMod val="60000"/>
                  <a:lumOff val="40000"/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7" name="向右箭號 26"/>
          <p:cNvSpPr/>
          <p:nvPr/>
        </p:nvSpPr>
        <p:spPr>
          <a:xfrm rot="5400000">
            <a:off x="4202879" y="3798127"/>
            <a:ext cx="669654" cy="360040"/>
          </a:xfrm>
          <a:prstGeom prst="stripedRightArrow">
            <a:avLst/>
          </a:prstGeom>
          <a:gradFill>
            <a:gsLst>
              <a:gs pos="0">
                <a:schemeClr val="tx1">
                  <a:lumMod val="50000"/>
                </a:schemeClr>
              </a:gs>
              <a:gs pos="50000">
                <a:schemeClr val="tx1">
                  <a:lumMod val="75000"/>
                </a:schemeClr>
              </a:gs>
              <a:gs pos="100000">
                <a:schemeClr val="tx1">
                  <a:lumMod val="60000"/>
                  <a:lumOff val="40000"/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28" name="圖片 27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360696" y="2310715"/>
            <a:ext cx="2114996" cy="1321870"/>
          </a:xfrm>
          <a:prstGeom prst="rect">
            <a:avLst/>
          </a:prstGeom>
        </p:spPr>
      </p:pic>
      <p:pic>
        <p:nvPicPr>
          <p:cNvPr id="3" name="圖片 2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00430" y="3000378"/>
            <a:ext cx="596124" cy="596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479249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Shape 263"/>
          <p:cNvSpPr txBox="1">
            <a:spLocks noGrp="1"/>
          </p:cNvSpPr>
          <p:nvPr>
            <p:ph type="title"/>
          </p:nvPr>
        </p:nvSpPr>
        <p:spPr>
          <a:xfrm>
            <a:off x="0" y="0"/>
            <a:ext cx="9144000" cy="77155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lvl="0" algn="ctr"/>
            <a:r>
              <a:rPr lang="en-US" altLang="zh-TW" sz="3200" dirty="0" smtClean="0"/>
              <a:t>Video library on the go </a:t>
            </a:r>
            <a:r>
              <a:rPr lang="en-GB" sz="3200" dirty="0" smtClean="0"/>
              <a:t>- </a:t>
            </a:r>
            <a:r>
              <a:rPr lang="en-GB" sz="3200" dirty="0" err="1" smtClean="0"/>
              <a:t>Qvideo</a:t>
            </a:r>
            <a:r>
              <a:rPr lang="en-GB" sz="3200" dirty="0" smtClean="0"/>
              <a:t> </a:t>
            </a:r>
            <a:endParaRPr lang="en-GB" sz="3200" dirty="0"/>
          </a:p>
        </p:txBody>
      </p:sp>
      <p:grpSp>
        <p:nvGrpSpPr>
          <p:cNvPr id="16" name="群組 15"/>
          <p:cNvGrpSpPr/>
          <p:nvPr/>
        </p:nvGrpSpPr>
        <p:grpSpPr>
          <a:xfrm>
            <a:off x="5393904" y="708244"/>
            <a:ext cx="3498576" cy="4435256"/>
            <a:chOff x="2195736" y="555526"/>
            <a:chExt cx="3862444" cy="4896544"/>
          </a:xfrm>
        </p:grpSpPr>
        <p:pic>
          <p:nvPicPr>
            <p:cNvPr id="14" name="Picture 2" descr="apple-iphone6-gold-portrait.png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21109"/>
            <a:stretch>
              <a:fillRect/>
            </a:stretch>
          </p:blipFill>
          <p:spPr>
            <a:xfrm>
              <a:off x="2195736" y="555526"/>
              <a:ext cx="3862444" cy="4896544"/>
            </a:xfrm>
            <a:prstGeom prst="rect">
              <a:avLst/>
            </a:prstGeom>
          </p:spPr>
        </p:pic>
        <p:pic>
          <p:nvPicPr>
            <p:cNvPr id="266" name="Shape 266"/>
            <p:cNvPicPr preferRelativeResize="0"/>
            <p:nvPr/>
          </p:nvPicPr>
          <p:blipFill>
            <a:blip r:embed="rId4"/>
            <a:stretch>
              <a:fillRect/>
            </a:stretch>
          </p:blipFill>
          <p:spPr>
            <a:xfrm>
              <a:off x="3721831" y="1419622"/>
              <a:ext cx="1700338" cy="3024336"/>
            </a:xfrm>
            <a:prstGeom prst="rect">
              <a:avLst/>
            </a:prstGeom>
            <a:noFill/>
            <a:ln>
              <a:noFill/>
            </a:ln>
            <a:effectLst>
              <a:innerShdw blurRad="63500">
                <a:prstClr val="black">
                  <a:alpha val="84000"/>
                </a:prstClr>
              </a:innerShdw>
            </a:effectLst>
          </p:spPr>
        </p:pic>
      </p:grpSp>
      <p:sp>
        <p:nvSpPr>
          <p:cNvPr id="267" name="Shape 267"/>
          <p:cNvSpPr txBox="1"/>
          <p:nvPr/>
        </p:nvSpPr>
        <p:spPr>
          <a:xfrm>
            <a:off x="530990" y="1071552"/>
            <a:ext cx="6807130" cy="3804454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/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◆ </a:t>
            </a:r>
            <a:r>
              <a:rPr lang="en-US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Support </a:t>
            </a:r>
            <a:r>
              <a:rPr lang="en-GB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Android </a:t>
            </a:r>
            <a:r>
              <a:rPr lang="en-GB" sz="18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/ </a:t>
            </a:r>
            <a:r>
              <a:rPr lang="en-GB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iOS operation system</a:t>
            </a:r>
          </a:p>
          <a:p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◆ </a:t>
            </a:r>
            <a:r>
              <a:rPr lang="en-GB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Fully compatible with Video Station media library</a:t>
            </a:r>
          </a:p>
          <a:p>
            <a:pPr lvl="0"/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◆ </a:t>
            </a:r>
            <a:r>
              <a:rPr lang="en-US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Sync all video play</a:t>
            </a:r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back record</a:t>
            </a:r>
          </a:p>
          <a:p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◆ </a:t>
            </a:r>
            <a:r>
              <a:rPr lang="en-GB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Support 360-degree video playback and VR mode.</a:t>
            </a:r>
          </a:p>
          <a:p>
            <a:pPr lvl="0"/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◆ </a:t>
            </a:r>
            <a:r>
              <a:rPr lang="en-US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Support</a:t>
            </a:r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GB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offline playback</a:t>
            </a:r>
          </a:p>
          <a:p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◆ </a:t>
            </a:r>
            <a:r>
              <a:rPr lang="en-US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Support </a:t>
            </a:r>
            <a:r>
              <a:rPr lang="en-GB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Resume Playback</a:t>
            </a:r>
          </a:p>
          <a:p>
            <a:pPr lvl="0"/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◆ </a:t>
            </a:r>
            <a:r>
              <a:rPr lang="en-GB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Support play with other players, such as </a:t>
            </a:r>
          </a:p>
          <a:p>
            <a:pPr lvl="0"/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  </a:t>
            </a:r>
            <a:r>
              <a:rPr lang="en-GB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MX Player, VLC Player, KODI etc.</a:t>
            </a:r>
          </a:p>
          <a:p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◆ </a:t>
            </a:r>
            <a:r>
              <a:rPr lang="en-GB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Support </a:t>
            </a:r>
            <a:r>
              <a:rPr lang="en-GB" altLang="zh-TW" sz="1800" b="1" dirty="0" err="1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Multizone</a:t>
            </a:r>
            <a:r>
              <a:rPr lang="en-GB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 Streaming</a:t>
            </a:r>
          </a:p>
          <a:p>
            <a:pPr lvl="0"/>
            <a:endParaRPr lang="en-GB" altLang="zh-TW" sz="18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endParaRPr lang="en-GB" altLang="zh-TW" sz="18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pPr lvl="0"/>
            <a:endParaRPr lang="en-GB" altLang="zh-TW" sz="18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endParaRPr lang="en-GB" altLang="zh-TW" sz="18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pPr lvl="0"/>
            <a:endParaRPr lang="en-GB" altLang="zh-TW" sz="18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endParaRPr lang="en-GB" altLang="zh-TW" sz="18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endParaRPr lang="en-GB" altLang="zh-TW" sz="18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pPr lvl="0"/>
            <a:endParaRPr lang="en-GB" sz="18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15" name="圖片 14" descr="Mobile_Qvideo_w1024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3984" y="4011910"/>
            <a:ext cx="627534" cy="62753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title"/>
          </p:nvPr>
        </p:nvSpPr>
        <p:spPr>
          <a:xfrm>
            <a:off x="0" y="0"/>
            <a:ext cx="9144000" cy="77155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 algn="ctr"/>
            <a:r>
              <a:rPr lang="en-US" altLang="zh-TW" sz="3200" dirty="0"/>
              <a:t>Enjoy Videos on Your Big </a:t>
            </a:r>
            <a:r>
              <a:rPr lang="en-US" altLang="zh-TW" sz="3200" dirty="0" smtClean="0"/>
              <a:t>TV </a:t>
            </a:r>
            <a:r>
              <a:rPr lang="en-GB" altLang="zh-TW" sz="3200" dirty="0" smtClean="0"/>
              <a:t>- </a:t>
            </a:r>
            <a:r>
              <a:rPr lang="en-GB" altLang="zh-TW" sz="3200" dirty="0" err="1"/>
              <a:t>Qmedia</a:t>
            </a:r>
            <a:r>
              <a:rPr lang="en-GB" altLang="zh-TW" sz="3200" dirty="0"/>
              <a:t> </a:t>
            </a:r>
            <a:endParaRPr lang="en-GB" sz="3200" dirty="0"/>
          </a:p>
        </p:txBody>
      </p:sp>
      <p:grpSp>
        <p:nvGrpSpPr>
          <p:cNvPr id="3" name="群組 22"/>
          <p:cNvGrpSpPr/>
          <p:nvPr/>
        </p:nvGrpSpPr>
        <p:grpSpPr>
          <a:xfrm>
            <a:off x="395536" y="1217427"/>
            <a:ext cx="3744416" cy="3068835"/>
            <a:chOff x="2555776" y="1707654"/>
            <a:chExt cx="3528392" cy="2891787"/>
          </a:xfrm>
        </p:grpSpPr>
        <p:pic>
          <p:nvPicPr>
            <p:cNvPr id="14" name="圖片 13" descr="螢幕+手機.png"/>
            <p:cNvPicPr>
              <a:picLocks noChangeAspect="1"/>
            </p:cNvPicPr>
            <p:nvPr/>
          </p:nvPicPr>
          <p:blipFill>
            <a:blip r:embed="rId3"/>
            <a:srcRect l="28954"/>
            <a:stretch>
              <a:fillRect/>
            </a:stretch>
          </p:blipFill>
          <p:spPr>
            <a:xfrm>
              <a:off x="2555776" y="1707654"/>
              <a:ext cx="3528392" cy="2891787"/>
            </a:xfrm>
            <a:prstGeom prst="rect">
              <a:avLst/>
            </a:prstGeom>
          </p:spPr>
        </p:pic>
        <p:pic>
          <p:nvPicPr>
            <p:cNvPr id="21" name="Shape 281"/>
            <p:cNvPicPr preferRelativeResize="0"/>
            <p:nvPr/>
          </p:nvPicPr>
          <p:blipFill>
            <a:blip r:embed="rId4">
              <a:alphaModFix/>
            </a:blip>
            <a:srcRect l="2126" t="3431" r="2205" b="14234"/>
            <a:stretch>
              <a:fillRect/>
            </a:stretch>
          </p:blipFill>
          <p:spPr>
            <a:xfrm>
              <a:off x="2691483" y="1851670"/>
              <a:ext cx="3312368" cy="1728192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5" name="群組 21"/>
          <p:cNvGrpSpPr/>
          <p:nvPr/>
        </p:nvGrpSpPr>
        <p:grpSpPr>
          <a:xfrm flipH="1">
            <a:off x="4176734" y="3270311"/>
            <a:ext cx="902310" cy="1137176"/>
            <a:chOff x="3428992" y="2000246"/>
            <a:chExt cx="824594" cy="1071570"/>
          </a:xfrm>
        </p:grpSpPr>
        <p:cxnSp>
          <p:nvCxnSpPr>
            <p:cNvPr id="24" name="肘形接點 23"/>
            <p:cNvCxnSpPr/>
            <p:nvPr/>
          </p:nvCxnSpPr>
          <p:spPr>
            <a:xfrm rot="5400000">
              <a:off x="3143240" y="2428874"/>
              <a:ext cx="928694" cy="357190"/>
            </a:xfrm>
            <a:prstGeom prst="bentConnector3">
              <a:avLst>
                <a:gd name="adj1" fmla="val -1965"/>
              </a:avLst>
            </a:prstGeom>
            <a:ln w="28575">
              <a:solidFill>
                <a:srgbClr val="5F5F5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5" name="Picture 2" descr="D:\工作進行中\20170911直播母版16比9\各場PPT元素\20180109\HDMI-01.pn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 rot="5400000">
              <a:off x="3778311" y="1793803"/>
              <a:ext cx="268831" cy="681718"/>
            </a:xfrm>
            <a:prstGeom prst="rect">
              <a:avLst/>
            </a:prstGeom>
            <a:noFill/>
          </p:spPr>
        </p:pic>
      </p:grpSp>
      <p:pic>
        <p:nvPicPr>
          <p:cNvPr id="26" name="Shape 282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391047" y="3737270"/>
            <a:ext cx="1045049" cy="1066728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Picture 2" descr="D:\工作進行中\臨時PPT\20171018_2017 QNAP 多媒體娛樂\ic_qmedia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427984" y="1203598"/>
            <a:ext cx="1036800" cy="1036800"/>
          </a:xfrm>
          <a:prstGeom prst="rect">
            <a:avLst/>
          </a:prstGeom>
          <a:noFill/>
        </p:spPr>
      </p:pic>
      <p:grpSp>
        <p:nvGrpSpPr>
          <p:cNvPr id="23" name="群組 22"/>
          <p:cNvGrpSpPr/>
          <p:nvPr/>
        </p:nvGrpSpPr>
        <p:grpSpPr>
          <a:xfrm>
            <a:off x="5497844" y="1179723"/>
            <a:ext cx="3139001" cy="2490731"/>
            <a:chOff x="571472" y="1428742"/>
            <a:chExt cx="3139001" cy="2490731"/>
          </a:xfrm>
        </p:grpSpPr>
        <p:sp>
          <p:nvSpPr>
            <p:cNvPr id="27" name="矩形 26"/>
            <p:cNvSpPr/>
            <p:nvPr/>
          </p:nvSpPr>
          <p:spPr>
            <a:xfrm>
              <a:off x="571472" y="1857370"/>
              <a:ext cx="3071834" cy="206210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sz="1600" b="1" dirty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A Video Station </a:t>
              </a:r>
              <a:r>
                <a:rPr lang="en-US" altLang="zh-TW" sz="16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application </a:t>
              </a:r>
              <a:r>
                <a:rPr lang="en-US" altLang="zh-TW" sz="1600" b="1" dirty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on the Android TV system, you can stream your NAS media files to the big screen, with </a:t>
              </a:r>
              <a:r>
                <a:rPr lang="en-US" altLang="zh-TW" sz="16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intuitive operations, </a:t>
              </a:r>
              <a:r>
                <a:rPr lang="en-US" altLang="zh-TW" sz="1600" b="1" dirty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so that all </a:t>
              </a:r>
              <a:r>
                <a:rPr lang="en-US" altLang="zh-TW" sz="16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your families </a:t>
              </a:r>
              <a:r>
                <a:rPr lang="en-US" altLang="zh-TW" sz="1600" b="1" dirty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can easily enjoy the big screen browsing.</a:t>
              </a:r>
              <a:endParaRPr lang="zh-TW" altLang="en-US" sz="1600" b="1" dirty="0">
                <a:solidFill>
                  <a:srgbClr val="002060"/>
                </a:solidFill>
                <a:latin typeface="+mj-lt"/>
                <a:ea typeface="微軟正黑體" pitchFamily="34" charset="-120"/>
              </a:endParaRPr>
            </a:p>
          </p:txBody>
        </p:sp>
        <p:sp>
          <p:nvSpPr>
            <p:cNvPr id="28" name="矩形 27"/>
            <p:cNvSpPr/>
            <p:nvPr/>
          </p:nvSpPr>
          <p:spPr>
            <a:xfrm>
              <a:off x="571472" y="1428742"/>
              <a:ext cx="3139001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2400" b="1" dirty="0" err="1" smtClean="0">
                  <a:solidFill>
                    <a:srgbClr val="002060"/>
                  </a:solidFill>
                  <a:latin typeface="+mj-lt"/>
                </a:rPr>
                <a:t>Qmedia</a:t>
              </a:r>
              <a:r>
                <a:rPr lang="en-US" altLang="zh-TW" sz="2400" b="1" dirty="0" smtClean="0">
                  <a:solidFill>
                    <a:srgbClr val="002060"/>
                  </a:solidFill>
                  <a:latin typeface="+mj-lt"/>
                </a:rPr>
                <a:t> Android TV </a:t>
              </a:r>
              <a:endParaRPr lang="en-US" altLang="zh-TW" sz="2400" b="1" dirty="0">
                <a:solidFill>
                  <a:srgbClr val="002060"/>
                </a:solidFill>
                <a:latin typeface="+mj-lt"/>
              </a:endParaRPr>
            </a:p>
          </p:txBody>
        </p:sp>
      </p:grpSp>
      <p:grpSp>
        <p:nvGrpSpPr>
          <p:cNvPr id="17" name="群組 16"/>
          <p:cNvGrpSpPr/>
          <p:nvPr/>
        </p:nvGrpSpPr>
        <p:grpSpPr>
          <a:xfrm>
            <a:off x="5436096" y="4083918"/>
            <a:ext cx="3466644" cy="477513"/>
            <a:chOff x="5497844" y="4099428"/>
            <a:chExt cx="3466644" cy="477513"/>
          </a:xfrm>
        </p:grpSpPr>
        <p:sp>
          <p:nvSpPr>
            <p:cNvPr id="15" name="矩形 14"/>
            <p:cNvSpPr/>
            <p:nvPr/>
          </p:nvSpPr>
          <p:spPr>
            <a:xfrm>
              <a:off x="5497844" y="4099428"/>
              <a:ext cx="3466644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sz="1200" b="1" dirty="0" smtClean="0">
                  <a:solidFill>
                    <a:srgbClr val="002060"/>
                  </a:solidFill>
                </a:rPr>
                <a:t>* We're revamping </a:t>
              </a:r>
              <a:r>
                <a:rPr lang="en-US" altLang="zh-TW" sz="1200" b="1" dirty="0" err="1" smtClean="0">
                  <a:solidFill>
                    <a:srgbClr val="002060"/>
                  </a:solidFill>
                </a:rPr>
                <a:t>Qmedia</a:t>
              </a:r>
              <a:r>
                <a:rPr lang="en-US" altLang="zh-TW" sz="1200" b="1" dirty="0" smtClean="0">
                  <a:solidFill>
                    <a:srgbClr val="002060"/>
                  </a:solidFill>
                </a:rPr>
                <a:t> Apple TV now!</a:t>
              </a:r>
            </a:p>
          </p:txBody>
        </p:sp>
        <p:sp>
          <p:nvSpPr>
            <p:cNvPr id="16" name="矩形 15"/>
            <p:cNvSpPr/>
            <p:nvPr/>
          </p:nvSpPr>
          <p:spPr>
            <a:xfrm>
              <a:off x="5580112" y="4299942"/>
              <a:ext cx="3250620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sz="1200" b="1" dirty="0" smtClean="0">
                  <a:solidFill>
                    <a:srgbClr val="002060"/>
                  </a:solidFill>
                </a:rPr>
                <a:t>Coming soon!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246229018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title"/>
          </p:nvPr>
        </p:nvSpPr>
        <p:spPr>
          <a:xfrm>
            <a:off x="0" y="0"/>
            <a:ext cx="9144000" cy="77155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 algn="ctr"/>
            <a:r>
              <a:rPr lang="en-US" altLang="zh-TW" dirty="0" smtClean="0"/>
              <a:t>4 advantages of </a:t>
            </a:r>
            <a:r>
              <a:rPr lang="en-US" altLang="zh-TW" dirty="0" err="1" smtClean="0"/>
              <a:t>Qmedia</a:t>
            </a:r>
            <a:r>
              <a:rPr lang="en-US" altLang="zh-TW" dirty="0" smtClean="0"/>
              <a:t> Android TV</a:t>
            </a:r>
            <a:endParaRPr lang="en-GB" dirty="0"/>
          </a:p>
        </p:txBody>
      </p:sp>
      <p:grpSp>
        <p:nvGrpSpPr>
          <p:cNvPr id="48" name="群組 47"/>
          <p:cNvGrpSpPr/>
          <p:nvPr/>
        </p:nvGrpSpPr>
        <p:grpSpPr>
          <a:xfrm>
            <a:off x="141814" y="1203598"/>
            <a:ext cx="4286170" cy="1296144"/>
            <a:chOff x="213822" y="1131590"/>
            <a:chExt cx="4286170" cy="1296144"/>
          </a:xfrm>
        </p:grpSpPr>
        <p:pic>
          <p:nvPicPr>
            <p:cNvPr id="40" name="圖片 39" descr="P1-04.png"/>
            <p:cNvPicPr>
              <a:picLocks noChangeAspect="1"/>
            </p:cNvPicPr>
            <p:nvPr/>
          </p:nvPicPr>
          <p:blipFill>
            <a:blip r:embed="rId3"/>
            <a:srcRect r="3251" b="25000"/>
            <a:stretch>
              <a:fillRect/>
            </a:stretch>
          </p:blipFill>
          <p:spPr>
            <a:xfrm>
              <a:off x="213822" y="1131590"/>
              <a:ext cx="4286170" cy="1296144"/>
            </a:xfrm>
            <a:prstGeom prst="rect">
              <a:avLst/>
            </a:prstGeom>
          </p:spPr>
        </p:pic>
        <p:sp>
          <p:nvSpPr>
            <p:cNvPr id="45" name="文字方塊 44"/>
            <p:cNvSpPr txBox="1"/>
            <p:nvPr/>
          </p:nvSpPr>
          <p:spPr>
            <a:xfrm>
              <a:off x="681366" y="1177756"/>
              <a:ext cx="3746618" cy="307777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lvl="0">
                <a:buClr>
                  <a:srgbClr val="000000"/>
                </a:buClr>
              </a:pPr>
              <a:r>
                <a:rPr lang="en-US" altLang="zh-TW" b="1" dirty="0" smtClean="0">
                  <a:solidFill>
                    <a:srgbClr val="FFFFFF"/>
                  </a:solidFill>
                  <a:latin typeface="+mj-lt"/>
                  <a:ea typeface="微軟正黑體" pitchFamily="34" charset="-120"/>
                </a:rPr>
                <a:t>Support three type of multimedia Files</a:t>
              </a:r>
              <a:endParaRPr lang="en-US" altLang="zh-TW" b="1" dirty="0">
                <a:solidFill>
                  <a:srgbClr val="FFFFFF"/>
                </a:solidFill>
                <a:latin typeface="+mj-lt"/>
                <a:ea typeface="微軟正黑體" pitchFamily="34" charset="-120"/>
              </a:endParaRPr>
            </a:p>
          </p:txBody>
        </p:sp>
        <p:sp>
          <p:nvSpPr>
            <p:cNvPr id="46" name="文字方塊 45"/>
            <p:cNvSpPr txBox="1"/>
            <p:nvPr/>
          </p:nvSpPr>
          <p:spPr>
            <a:xfrm>
              <a:off x="683568" y="1709395"/>
              <a:ext cx="367240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/>
              <a:r>
                <a:rPr lang="en-US" altLang="zh-TW" sz="1200" b="1" dirty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Just download an app and browse your videos, music, and photos on your NAS at the same time</a:t>
              </a:r>
              <a:endParaRPr lang="en-US" altLang="zh-TW" sz="12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endParaRPr>
            </a:p>
          </p:txBody>
        </p:sp>
        <p:pic>
          <p:nvPicPr>
            <p:cNvPr id="47" name="圖片 46" descr="P1-03.pn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13822" y="1131590"/>
              <a:ext cx="353248" cy="830444"/>
            </a:xfrm>
            <a:prstGeom prst="rect">
              <a:avLst/>
            </a:prstGeom>
          </p:spPr>
        </p:pic>
      </p:grpSp>
      <p:grpSp>
        <p:nvGrpSpPr>
          <p:cNvPr id="59" name="群組 58"/>
          <p:cNvGrpSpPr/>
          <p:nvPr/>
        </p:nvGrpSpPr>
        <p:grpSpPr>
          <a:xfrm>
            <a:off x="122684" y="2787774"/>
            <a:ext cx="4342998" cy="1296144"/>
            <a:chOff x="156994" y="1131590"/>
            <a:chExt cx="4342998" cy="1296144"/>
          </a:xfrm>
        </p:grpSpPr>
        <p:pic>
          <p:nvPicPr>
            <p:cNvPr id="60" name="圖片 59" descr="P1-04.png"/>
            <p:cNvPicPr>
              <a:picLocks noChangeAspect="1"/>
            </p:cNvPicPr>
            <p:nvPr/>
          </p:nvPicPr>
          <p:blipFill>
            <a:blip r:embed="rId3"/>
            <a:srcRect r="3251" b="25000"/>
            <a:stretch>
              <a:fillRect/>
            </a:stretch>
          </p:blipFill>
          <p:spPr>
            <a:xfrm>
              <a:off x="213822" y="1131590"/>
              <a:ext cx="4286170" cy="1296144"/>
            </a:xfrm>
            <a:prstGeom prst="rect">
              <a:avLst/>
            </a:prstGeom>
          </p:spPr>
        </p:pic>
        <p:sp>
          <p:nvSpPr>
            <p:cNvPr id="61" name="文字方塊 60"/>
            <p:cNvSpPr txBox="1"/>
            <p:nvPr/>
          </p:nvSpPr>
          <p:spPr>
            <a:xfrm>
              <a:off x="681366" y="1177756"/>
              <a:ext cx="3746618" cy="307777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lvl="0">
                <a:buClr>
                  <a:srgbClr val="000000"/>
                </a:buClr>
              </a:pPr>
              <a:r>
                <a:rPr lang="en-US" altLang="zh-TW" b="1" dirty="0" smtClean="0">
                  <a:solidFill>
                    <a:srgbClr val="FFFFFF"/>
                  </a:solidFill>
                  <a:latin typeface="+mj-lt"/>
                  <a:ea typeface="微軟正黑體" pitchFamily="34" charset="-120"/>
                </a:rPr>
                <a:t>Support resume playback</a:t>
              </a:r>
              <a:endParaRPr lang="en-US" altLang="zh-TW" b="1" dirty="0">
                <a:solidFill>
                  <a:srgbClr val="FFFFFF"/>
                </a:solidFill>
                <a:latin typeface="+mj-lt"/>
                <a:ea typeface="微軟正黑體" pitchFamily="34" charset="-120"/>
              </a:endParaRPr>
            </a:p>
          </p:txBody>
        </p:sp>
        <p:sp>
          <p:nvSpPr>
            <p:cNvPr id="62" name="文字方塊 61"/>
            <p:cNvSpPr txBox="1"/>
            <p:nvPr/>
          </p:nvSpPr>
          <p:spPr>
            <a:xfrm>
              <a:off x="683568" y="1698943"/>
              <a:ext cx="367240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2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Support resume playback, sync the video playback status on all your devices.</a:t>
              </a:r>
            </a:p>
            <a:p>
              <a:pPr lvl="0"/>
              <a:endParaRPr lang="en-US" altLang="zh-TW" sz="12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endParaRPr>
            </a:p>
          </p:txBody>
        </p:sp>
        <p:pic>
          <p:nvPicPr>
            <p:cNvPr id="63" name="圖片 62" descr="P1-03.pn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56994" y="1131590"/>
              <a:ext cx="445187" cy="792088"/>
            </a:xfrm>
            <a:prstGeom prst="rect">
              <a:avLst/>
            </a:prstGeom>
          </p:spPr>
        </p:pic>
      </p:grpSp>
      <p:grpSp>
        <p:nvGrpSpPr>
          <p:cNvPr id="64" name="群組 63"/>
          <p:cNvGrpSpPr/>
          <p:nvPr/>
        </p:nvGrpSpPr>
        <p:grpSpPr>
          <a:xfrm>
            <a:off x="4572000" y="1203598"/>
            <a:ext cx="4392488" cy="1296144"/>
            <a:chOff x="145202" y="1131590"/>
            <a:chExt cx="4392488" cy="1296144"/>
          </a:xfrm>
        </p:grpSpPr>
        <p:pic>
          <p:nvPicPr>
            <p:cNvPr id="65" name="圖片 64" descr="P1-04.png"/>
            <p:cNvPicPr>
              <a:picLocks noChangeAspect="1"/>
            </p:cNvPicPr>
            <p:nvPr/>
          </p:nvPicPr>
          <p:blipFill>
            <a:blip r:embed="rId3"/>
            <a:srcRect r="3251" b="25000"/>
            <a:stretch>
              <a:fillRect/>
            </a:stretch>
          </p:blipFill>
          <p:spPr>
            <a:xfrm>
              <a:off x="213822" y="1131590"/>
              <a:ext cx="4286170" cy="1296144"/>
            </a:xfrm>
            <a:prstGeom prst="rect">
              <a:avLst/>
            </a:prstGeom>
          </p:spPr>
        </p:pic>
        <p:sp>
          <p:nvSpPr>
            <p:cNvPr id="66" name="文字方塊 65"/>
            <p:cNvSpPr txBox="1"/>
            <p:nvPr/>
          </p:nvSpPr>
          <p:spPr>
            <a:xfrm>
              <a:off x="681366" y="1162367"/>
              <a:ext cx="3746618" cy="33855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lvl="0">
                <a:buClr>
                  <a:srgbClr val="000000"/>
                </a:buClr>
              </a:pPr>
              <a:r>
                <a:rPr lang="en-US" altLang="zh-TW" sz="1600" b="1" dirty="0" smtClean="0">
                  <a:solidFill>
                    <a:srgbClr val="FFFFFF"/>
                  </a:solidFill>
                  <a:latin typeface="+mj-lt"/>
                  <a:ea typeface="微軟正黑體" pitchFamily="34" charset="-120"/>
                </a:rPr>
                <a:t>Fully compatible with three stations</a:t>
              </a:r>
              <a:endParaRPr lang="en-US" altLang="zh-TW" sz="1600" b="1" dirty="0">
                <a:solidFill>
                  <a:srgbClr val="FFFFFF"/>
                </a:solidFill>
                <a:latin typeface="+mj-lt"/>
                <a:ea typeface="微軟正黑體" pitchFamily="34" charset="-120"/>
              </a:endParaRPr>
            </a:p>
          </p:txBody>
        </p:sp>
        <p:sp>
          <p:nvSpPr>
            <p:cNvPr id="67" name="文字方塊 66"/>
            <p:cNvSpPr txBox="1"/>
            <p:nvPr/>
          </p:nvSpPr>
          <p:spPr>
            <a:xfrm>
              <a:off x="683568" y="1635646"/>
              <a:ext cx="385412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/>
              <a:r>
                <a:rPr lang="en-US" altLang="zh-TW" sz="12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Completely support for film </a:t>
              </a:r>
              <a:r>
                <a:rPr lang="en-US" altLang="zh-TW" sz="1200" b="1" dirty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categories, online database, photo slideshow, music playlists </a:t>
              </a:r>
              <a:r>
                <a:rPr lang="en-US" altLang="zh-TW" sz="12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and </a:t>
              </a:r>
              <a:r>
                <a:rPr lang="en-US" altLang="zh-TW" sz="1200" b="1" dirty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other functions</a:t>
              </a:r>
              <a:endParaRPr lang="en-US" altLang="zh-TW" sz="12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endParaRPr>
            </a:p>
          </p:txBody>
        </p:sp>
        <p:pic>
          <p:nvPicPr>
            <p:cNvPr id="68" name="圖片 67" descr="P1-03.png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45202" y="1131590"/>
              <a:ext cx="432048" cy="760187"/>
            </a:xfrm>
            <a:prstGeom prst="rect">
              <a:avLst/>
            </a:prstGeom>
          </p:spPr>
        </p:pic>
      </p:grpSp>
      <p:grpSp>
        <p:nvGrpSpPr>
          <p:cNvPr id="69" name="群組 68"/>
          <p:cNvGrpSpPr/>
          <p:nvPr/>
        </p:nvGrpSpPr>
        <p:grpSpPr>
          <a:xfrm>
            <a:off x="4619854" y="2787774"/>
            <a:ext cx="4344634" cy="1296144"/>
            <a:chOff x="155358" y="1131590"/>
            <a:chExt cx="4344634" cy="1296144"/>
          </a:xfrm>
        </p:grpSpPr>
        <p:pic>
          <p:nvPicPr>
            <p:cNvPr id="70" name="圖片 69" descr="P1-04.png"/>
            <p:cNvPicPr>
              <a:picLocks noChangeAspect="1"/>
            </p:cNvPicPr>
            <p:nvPr/>
          </p:nvPicPr>
          <p:blipFill>
            <a:blip r:embed="rId3"/>
            <a:srcRect r="3251" b="25000"/>
            <a:stretch>
              <a:fillRect/>
            </a:stretch>
          </p:blipFill>
          <p:spPr>
            <a:xfrm>
              <a:off x="213822" y="1131590"/>
              <a:ext cx="4286170" cy="1296144"/>
            </a:xfrm>
            <a:prstGeom prst="rect">
              <a:avLst/>
            </a:prstGeom>
          </p:spPr>
        </p:pic>
        <p:sp>
          <p:nvSpPr>
            <p:cNvPr id="71" name="文字方塊 70"/>
            <p:cNvSpPr txBox="1"/>
            <p:nvPr/>
          </p:nvSpPr>
          <p:spPr>
            <a:xfrm>
              <a:off x="681366" y="1162368"/>
              <a:ext cx="3746618" cy="33855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lvl="0">
                <a:buClr>
                  <a:srgbClr val="000000"/>
                </a:buClr>
              </a:pPr>
              <a:r>
                <a:rPr lang="en-US" altLang="zh-TW" sz="1600" b="1" dirty="0" smtClean="0">
                  <a:solidFill>
                    <a:srgbClr val="FFFFFF"/>
                  </a:solidFill>
                  <a:latin typeface="+mj-lt"/>
                  <a:ea typeface="微軟正黑體" pitchFamily="34" charset="-120"/>
                </a:rPr>
                <a:t>Intuitive operation</a:t>
              </a:r>
              <a:endParaRPr lang="en-US" altLang="zh-TW" sz="1600" b="1" dirty="0">
                <a:solidFill>
                  <a:srgbClr val="FFFFFF"/>
                </a:solidFill>
                <a:latin typeface="+mj-lt"/>
                <a:ea typeface="微軟正黑體" pitchFamily="34" charset="-120"/>
              </a:endParaRPr>
            </a:p>
          </p:txBody>
        </p:sp>
        <p:sp>
          <p:nvSpPr>
            <p:cNvPr id="72" name="文字方塊 71"/>
            <p:cNvSpPr txBox="1"/>
            <p:nvPr/>
          </p:nvSpPr>
          <p:spPr>
            <a:xfrm>
              <a:off x="683568" y="1698943"/>
              <a:ext cx="36724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2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Simple </a:t>
              </a:r>
              <a:r>
                <a:rPr lang="en-US" altLang="zh-TW" sz="1200" b="1" dirty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and easy to operate Android TV design interface, suitable for </a:t>
              </a:r>
              <a:r>
                <a:rPr lang="en-US" altLang="zh-TW" sz="1200" b="1" dirty="0" smtClean="0">
                  <a:solidFill>
                    <a:srgbClr val="002060"/>
                  </a:solidFill>
                  <a:latin typeface="+mj-lt"/>
                  <a:ea typeface="微軟正黑體" pitchFamily="34" charset="-120"/>
                </a:rPr>
                <a:t>any user.</a:t>
              </a:r>
            </a:p>
          </p:txBody>
        </p:sp>
        <p:pic>
          <p:nvPicPr>
            <p:cNvPr id="73" name="圖片 72" descr="P1-03.png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55358" y="1133102"/>
              <a:ext cx="448460" cy="78906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4232220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矩形 44"/>
          <p:cNvSpPr/>
          <p:nvPr/>
        </p:nvSpPr>
        <p:spPr>
          <a:xfrm>
            <a:off x="5859466" y="1618803"/>
            <a:ext cx="3105022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16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Is </a:t>
            </a:r>
            <a:r>
              <a:rPr lang="en-US" altLang="zh-TW" sz="16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a free KODI suite (add-on), </a:t>
            </a:r>
            <a:r>
              <a:rPr lang="en-US" altLang="zh-TW" sz="16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with complete </a:t>
            </a:r>
            <a:r>
              <a:rPr lang="en-US" altLang="zh-TW" sz="1600" b="1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support for Video Station features, such as: playback progress, video classification, online subtitle search and other functions, combined with KODI powerful playback and video format decoding capabilities to provide the best user video Watch the experience</a:t>
            </a:r>
            <a:r>
              <a:rPr lang="en-US" altLang="zh-TW" sz="16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.</a:t>
            </a:r>
            <a:endParaRPr lang="zh-TW" altLang="en-US" sz="16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279" name="Shape 279"/>
          <p:cNvSpPr txBox="1">
            <a:spLocks noGrp="1"/>
          </p:cNvSpPr>
          <p:nvPr>
            <p:ph type="title"/>
          </p:nvPr>
        </p:nvSpPr>
        <p:spPr>
          <a:xfrm>
            <a:off x="0" y="0"/>
            <a:ext cx="9144000" cy="77155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 algn="ctr"/>
            <a:r>
              <a:rPr lang="en-US" altLang="zh-TW" dirty="0" smtClean="0"/>
              <a:t>Video HD</a:t>
            </a:r>
            <a:endParaRPr lang="en-GB" dirty="0"/>
          </a:p>
        </p:txBody>
      </p:sp>
      <p:sp>
        <p:nvSpPr>
          <p:cNvPr id="22" name="圓角矩形 21"/>
          <p:cNvSpPr/>
          <p:nvPr/>
        </p:nvSpPr>
        <p:spPr>
          <a:xfrm>
            <a:off x="285720" y="1131590"/>
            <a:ext cx="4357718" cy="1714512"/>
          </a:xfrm>
          <a:prstGeom prst="roundRect">
            <a:avLst>
              <a:gd name="adj" fmla="val 1200"/>
            </a:avLst>
          </a:prstGeom>
          <a:noFill/>
          <a:ln>
            <a:solidFill>
              <a:srgbClr val="10C2BE"/>
            </a:solidFill>
            <a:prstDash val="dashDot"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23" name="直線接點 22"/>
          <p:cNvCxnSpPr/>
          <p:nvPr/>
        </p:nvCxnSpPr>
        <p:spPr>
          <a:xfrm rot="5400000">
            <a:off x="1178695" y="1595937"/>
            <a:ext cx="928694" cy="1588"/>
          </a:xfrm>
          <a:prstGeom prst="line">
            <a:avLst/>
          </a:prstGeom>
          <a:ln w="19050">
            <a:solidFill>
              <a:srgbClr val="10C2BE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Shape 224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1285852" y="1917408"/>
            <a:ext cx="3478064" cy="267414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8" name="群組 27"/>
          <p:cNvGrpSpPr/>
          <p:nvPr/>
        </p:nvGrpSpPr>
        <p:grpSpPr>
          <a:xfrm>
            <a:off x="1813171" y="1345904"/>
            <a:ext cx="2656788" cy="606774"/>
            <a:chOff x="6768271" y="2438027"/>
            <a:chExt cx="3814973" cy="871288"/>
          </a:xfrm>
        </p:grpSpPr>
        <p:grpSp>
          <p:nvGrpSpPr>
            <p:cNvPr id="29" name="群組 16"/>
            <p:cNvGrpSpPr/>
            <p:nvPr/>
          </p:nvGrpSpPr>
          <p:grpSpPr>
            <a:xfrm>
              <a:off x="6768271" y="2438027"/>
              <a:ext cx="840145" cy="840144"/>
              <a:chOff x="6268205" y="2438027"/>
              <a:chExt cx="840145" cy="840144"/>
            </a:xfrm>
          </p:grpSpPr>
          <p:sp>
            <p:nvSpPr>
              <p:cNvPr id="39" name="橢圓 38"/>
              <p:cNvSpPr/>
              <p:nvPr/>
            </p:nvSpPr>
            <p:spPr>
              <a:xfrm>
                <a:off x="6268205" y="2438027"/>
                <a:ext cx="840145" cy="840144"/>
              </a:xfrm>
              <a:prstGeom prst="ellipse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  <p:pic>
            <p:nvPicPr>
              <p:cNvPr id="40" name="Picture 2" descr="D:\工作進行中\臨時PPT\20171018_2017 QNAP 多媒體娛樂\logo icon-02.png"/>
              <p:cNvPicPr>
                <a:picLocks noChangeAspect="1" noChangeArrowheads="1"/>
              </p:cNvPicPr>
              <p:nvPr/>
            </p:nvPicPr>
            <p:blipFill>
              <a:blip r:embed="rId4"/>
              <a:srcRect/>
              <a:stretch>
                <a:fillRect/>
              </a:stretch>
            </p:blipFill>
            <p:spPr bwMode="auto">
              <a:xfrm>
                <a:off x="6482520" y="2652341"/>
                <a:ext cx="442912" cy="436561"/>
              </a:xfrm>
              <a:prstGeom prst="rect">
                <a:avLst/>
              </a:prstGeom>
              <a:noFill/>
            </p:spPr>
          </p:pic>
        </p:grpSp>
        <p:grpSp>
          <p:nvGrpSpPr>
            <p:cNvPr id="30" name="群組 15"/>
            <p:cNvGrpSpPr/>
            <p:nvPr/>
          </p:nvGrpSpPr>
          <p:grpSpPr>
            <a:xfrm>
              <a:off x="9743099" y="2438029"/>
              <a:ext cx="840145" cy="840144"/>
              <a:chOff x="9243033" y="2438029"/>
              <a:chExt cx="840145" cy="840144"/>
            </a:xfrm>
          </p:grpSpPr>
          <p:sp>
            <p:nvSpPr>
              <p:cNvPr id="37" name="橢圓 6"/>
              <p:cNvSpPr/>
              <p:nvPr/>
            </p:nvSpPr>
            <p:spPr>
              <a:xfrm>
                <a:off x="9243033" y="2438029"/>
                <a:ext cx="840145" cy="840144"/>
              </a:xfrm>
              <a:prstGeom prst="ellipse">
                <a:avLst/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  <p:pic>
            <p:nvPicPr>
              <p:cNvPr id="38" name="Picture 3" descr="D:\工作進行中\臨時PPT\20171018_2017 QNAP 多媒體娛樂\logo icon-03.png"/>
              <p:cNvPicPr>
                <a:picLocks noChangeAspect="1" noChangeArrowheads="1"/>
              </p:cNvPicPr>
              <p:nvPr/>
            </p:nvPicPr>
            <p:blipFill>
              <a:blip r:embed="rId5"/>
              <a:srcRect/>
              <a:stretch>
                <a:fillRect/>
              </a:stretch>
            </p:blipFill>
            <p:spPr bwMode="auto">
              <a:xfrm>
                <a:off x="9447603" y="2561343"/>
                <a:ext cx="420543" cy="517443"/>
              </a:xfrm>
              <a:prstGeom prst="rect">
                <a:avLst/>
              </a:prstGeom>
              <a:noFill/>
            </p:spPr>
          </p:pic>
        </p:grpSp>
        <p:grpSp>
          <p:nvGrpSpPr>
            <p:cNvPr id="31" name="群組 13"/>
            <p:cNvGrpSpPr/>
            <p:nvPr/>
          </p:nvGrpSpPr>
          <p:grpSpPr>
            <a:xfrm>
              <a:off x="7743019" y="2469170"/>
              <a:ext cx="840145" cy="840145"/>
              <a:chOff x="7242953" y="2469170"/>
              <a:chExt cx="840145" cy="840145"/>
            </a:xfrm>
          </p:grpSpPr>
          <p:sp>
            <p:nvSpPr>
              <p:cNvPr id="35" name="橢圓 5"/>
              <p:cNvSpPr/>
              <p:nvPr/>
            </p:nvSpPr>
            <p:spPr>
              <a:xfrm>
                <a:off x="7242953" y="2469170"/>
                <a:ext cx="840145" cy="840145"/>
              </a:xfrm>
              <a:prstGeom prst="ellipse">
                <a:avLst/>
              </a:prstGeom>
              <a:solidFill>
                <a:srgbClr val="00B05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  <p:pic>
            <p:nvPicPr>
              <p:cNvPr id="36" name="Picture 4" descr="D:\工作進行中\臨時PPT\20171018_2017 QNAP 多媒體娛樂\logo icon-04.png"/>
              <p:cNvPicPr>
                <a:picLocks noChangeAspect="1" noChangeArrowheads="1"/>
              </p:cNvPicPr>
              <p:nvPr/>
            </p:nvPicPr>
            <p:blipFill>
              <a:blip r:embed="rId6"/>
              <a:srcRect/>
              <a:stretch>
                <a:fillRect/>
              </a:stretch>
            </p:blipFill>
            <p:spPr bwMode="auto">
              <a:xfrm>
                <a:off x="7396588" y="2540608"/>
                <a:ext cx="521152" cy="620784"/>
              </a:xfrm>
              <a:prstGeom prst="rect">
                <a:avLst/>
              </a:prstGeom>
              <a:noFill/>
            </p:spPr>
          </p:pic>
        </p:grpSp>
        <p:grpSp>
          <p:nvGrpSpPr>
            <p:cNvPr id="32" name="群組 14"/>
            <p:cNvGrpSpPr/>
            <p:nvPr/>
          </p:nvGrpSpPr>
          <p:grpSpPr>
            <a:xfrm>
              <a:off x="8717298" y="2438028"/>
              <a:ext cx="840145" cy="840145"/>
              <a:chOff x="8217232" y="2438028"/>
              <a:chExt cx="840145" cy="840145"/>
            </a:xfrm>
          </p:grpSpPr>
          <p:sp>
            <p:nvSpPr>
              <p:cNvPr id="33" name="橢圓 7"/>
              <p:cNvSpPr/>
              <p:nvPr/>
            </p:nvSpPr>
            <p:spPr>
              <a:xfrm>
                <a:off x="8217232" y="2438028"/>
                <a:ext cx="840145" cy="840145"/>
              </a:xfrm>
              <a:prstGeom prst="ellipse">
                <a:avLst/>
              </a:prstGeom>
              <a:solidFill>
                <a:srgbClr val="FD6E0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  <p:pic>
            <p:nvPicPr>
              <p:cNvPr id="34" name="Picture 5" descr="D:\工作進行中\臨時PPT\20171018_2017 QNAP 多媒體娛樂\logo icon-01.png"/>
              <p:cNvPicPr>
                <a:picLocks noChangeAspect="1" noChangeArrowheads="1"/>
              </p:cNvPicPr>
              <p:nvPr/>
            </p:nvPicPr>
            <p:blipFill>
              <a:blip r:embed="rId7"/>
              <a:srcRect/>
              <a:stretch>
                <a:fillRect/>
              </a:stretch>
            </p:blipFill>
            <p:spPr bwMode="auto">
              <a:xfrm>
                <a:off x="8347047" y="2567844"/>
                <a:ext cx="580509" cy="580510"/>
              </a:xfrm>
              <a:prstGeom prst="rect">
                <a:avLst/>
              </a:prstGeom>
              <a:noFill/>
            </p:spPr>
          </p:pic>
        </p:grpSp>
      </p:grpSp>
      <p:pic>
        <p:nvPicPr>
          <p:cNvPr id="41" name="Picture 6" descr="D:\工作進行中\臨時PPT\20171018_2017 QNAP 多媒體娛樂\Kodi-logo-Thumbnail-light-transparent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1406" y="1140348"/>
            <a:ext cx="1777192" cy="1777192"/>
          </a:xfrm>
          <a:prstGeom prst="rect">
            <a:avLst/>
          </a:prstGeom>
          <a:noFill/>
        </p:spPr>
      </p:pic>
      <p:sp>
        <p:nvSpPr>
          <p:cNvPr id="42" name="Shape 222"/>
          <p:cNvSpPr txBox="1">
            <a:spLocks/>
          </p:cNvSpPr>
          <p:nvPr/>
        </p:nvSpPr>
        <p:spPr>
          <a:xfrm>
            <a:off x="5853168" y="1131590"/>
            <a:ext cx="2931808" cy="428628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微軟正黑體" pitchFamily="34" charset="-120"/>
                <a:cs typeface="Arial"/>
                <a:sym typeface="Arial"/>
              </a:rPr>
              <a:t>QNAP Video HD</a:t>
            </a:r>
            <a:endParaRPr kumimoji="0" lang="en-US" sz="2400" b="1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ea typeface="微軟正黑體" pitchFamily="34" charset="-120"/>
              <a:cs typeface="Arial"/>
              <a:sym typeface="Arial"/>
            </a:endParaRPr>
          </a:p>
        </p:txBody>
      </p:sp>
      <p:sp>
        <p:nvSpPr>
          <p:cNvPr id="43" name="矩形 42"/>
          <p:cNvSpPr/>
          <p:nvPr/>
        </p:nvSpPr>
        <p:spPr>
          <a:xfrm>
            <a:off x="5853168" y="4509264"/>
            <a:ext cx="274305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indent="-69850">
              <a:buClr>
                <a:schemeClr val="dk1"/>
              </a:buClr>
              <a:buSzPct val="78571"/>
            </a:pPr>
            <a:r>
              <a:rPr lang="zh-TW" altLang="en-US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* </a:t>
            </a:r>
            <a:r>
              <a:rPr lang="en-US" altLang="zh-TW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Need to play with </a:t>
            </a:r>
            <a:r>
              <a:rPr lang="en-US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KODI v17.</a:t>
            </a:r>
            <a:endParaRPr lang="en-US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46" name="Picture 2" descr="D:\工作進行中\臨時PPT\20171018_2017 QNAP 多媒體娛樂\videostation_512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716016" y="1131590"/>
            <a:ext cx="1034930" cy="103493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6461688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Shape 295"/>
          <p:cNvSpPr txBox="1">
            <a:spLocks noGrp="1"/>
          </p:cNvSpPr>
          <p:nvPr>
            <p:ph type="title"/>
          </p:nvPr>
        </p:nvSpPr>
        <p:spPr>
          <a:xfrm>
            <a:off x="0" y="0"/>
            <a:ext cx="9144000" cy="77155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en-GB" dirty="0" err="1" smtClean="0"/>
              <a:t>Multizone</a:t>
            </a:r>
            <a:r>
              <a:rPr lang="en-GB" dirty="0" smtClean="0"/>
              <a:t> Streaming </a:t>
            </a:r>
            <a:endParaRPr lang="en-GB" dirty="0"/>
          </a:p>
        </p:txBody>
      </p:sp>
      <p:grpSp>
        <p:nvGrpSpPr>
          <p:cNvPr id="45" name="群組 44"/>
          <p:cNvGrpSpPr/>
          <p:nvPr/>
        </p:nvGrpSpPr>
        <p:grpSpPr>
          <a:xfrm>
            <a:off x="4453833" y="1419622"/>
            <a:ext cx="4582663" cy="3423311"/>
            <a:chOff x="5076056" y="2211710"/>
            <a:chExt cx="4197085" cy="3135279"/>
          </a:xfrm>
        </p:grpSpPr>
        <p:pic>
          <p:nvPicPr>
            <p:cNvPr id="5" name="Shape 390" descr="C:\Users\Han Tsai\Desktop\Cinema28直播發表會投影片\house.png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5076056" y="2211710"/>
              <a:ext cx="3938873" cy="313527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" name="Shape 391"/>
            <p:cNvSpPr/>
            <p:nvPr/>
          </p:nvSpPr>
          <p:spPr>
            <a:xfrm>
              <a:off x="5646595" y="3422763"/>
              <a:ext cx="941629" cy="239704"/>
            </a:xfrm>
            <a:prstGeom prst="roundRect">
              <a:avLst>
                <a:gd name="adj" fmla="val 16667"/>
              </a:avLst>
            </a:prstGeom>
            <a:solidFill>
              <a:srgbClr val="00B0F0"/>
            </a:solidFill>
            <a:ln>
              <a:noFill/>
            </a:ln>
            <a:effectLst>
              <a:outerShdw blurRad="40000" dist="23000" dir="5400000" rotWithShape="0">
                <a:srgbClr val="000000">
                  <a:alpha val="34900"/>
                </a:srgbClr>
              </a:outerShdw>
            </a:effectLst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7" name="Shape 392"/>
            <p:cNvGrpSpPr/>
            <p:nvPr/>
          </p:nvGrpSpPr>
          <p:grpSpPr>
            <a:xfrm>
              <a:off x="5503200" y="3326810"/>
              <a:ext cx="429732" cy="431383"/>
              <a:chOff x="5786446" y="3500444"/>
              <a:chExt cx="711300" cy="711300"/>
            </a:xfrm>
          </p:grpSpPr>
          <p:sp>
            <p:nvSpPr>
              <p:cNvPr id="8" name="Shape 393"/>
              <p:cNvSpPr/>
              <p:nvPr/>
            </p:nvSpPr>
            <p:spPr>
              <a:xfrm>
                <a:off x="5786446" y="3500444"/>
                <a:ext cx="711300" cy="711300"/>
              </a:xfrm>
              <a:prstGeom prst="ellipse">
                <a:avLst/>
              </a:prstGeom>
              <a:solidFill>
                <a:schemeClr val="lt1"/>
              </a:solidFill>
              <a:ln w="25400" cap="flat" cmpd="sng">
                <a:solidFill>
                  <a:srgbClr val="3F3F3F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buNone/>
                </a:pPr>
                <a:endParaRPr sz="18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" name="Shape 394"/>
              <p:cNvSpPr/>
              <p:nvPr/>
            </p:nvSpPr>
            <p:spPr>
              <a:xfrm>
                <a:off x="5848013" y="3562010"/>
                <a:ext cx="588000" cy="588000"/>
              </a:xfrm>
              <a:prstGeom prst="ellipse">
                <a:avLst/>
              </a:prstGeom>
              <a:solidFill>
                <a:srgbClr val="00B0F0"/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buNone/>
                </a:pPr>
                <a:endParaRPr sz="18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17" name="Shape 402"/>
            <p:cNvSpPr/>
            <p:nvPr/>
          </p:nvSpPr>
          <p:spPr>
            <a:xfrm>
              <a:off x="8171779" y="3387783"/>
              <a:ext cx="954946" cy="239704"/>
            </a:xfrm>
            <a:prstGeom prst="roundRect">
              <a:avLst>
                <a:gd name="adj" fmla="val 16667"/>
              </a:avLst>
            </a:prstGeom>
            <a:solidFill>
              <a:srgbClr val="00B0F0"/>
            </a:solidFill>
            <a:ln>
              <a:noFill/>
            </a:ln>
            <a:effectLst>
              <a:outerShdw blurRad="40000" dist="23000" dir="5400000" rotWithShape="0">
                <a:srgbClr val="000000">
                  <a:alpha val="34900"/>
                </a:srgbClr>
              </a:outerShdw>
            </a:effectLst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19" name="Shape 404"/>
            <p:cNvGrpSpPr/>
            <p:nvPr/>
          </p:nvGrpSpPr>
          <p:grpSpPr>
            <a:xfrm>
              <a:off x="8028384" y="3291830"/>
              <a:ext cx="429732" cy="431383"/>
              <a:chOff x="5786446" y="3500444"/>
              <a:chExt cx="711300" cy="711300"/>
            </a:xfrm>
          </p:grpSpPr>
          <p:sp>
            <p:nvSpPr>
              <p:cNvPr id="21" name="Shape 405"/>
              <p:cNvSpPr/>
              <p:nvPr/>
            </p:nvSpPr>
            <p:spPr>
              <a:xfrm>
                <a:off x="5786446" y="3500444"/>
                <a:ext cx="711300" cy="711300"/>
              </a:xfrm>
              <a:prstGeom prst="ellipse">
                <a:avLst/>
              </a:prstGeom>
              <a:solidFill>
                <a:schemeClr val="lt1"/>
              </a:solidFill>
              <a:ln w="25400" cap="flat" cmpd="sng">
                <a:solidFill>
                  <a:srgbClr val="3F3F3F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buNone/>
                </a:pPr>
                <a:endParaRPr sz="18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2" name="Shape 406"/>
              <p:cNvSpPr/>
              <p:nvPr/>
            </p:nvSpPr>
            <p:spPr>
              <a:xfrm>
                <a:off x="5848013" y="3562010"/>
                <a:ext cx="588000" cy="588000"/>
              </a:xfrm>
              <a:prstGeom prst="ellipse">
                <a:avLst/>
              </a:prstGeom>
              <a:solidFill>
                <a:srgbClr val="00B0F0"/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buNone/>
                </a:pPr>
                <a:endParaRPr sz="18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23" name="Shape 408"/>
            <p:cNvSpPr/>
            <p:nvPr/>
          </p:nvSpPr>
          <p:spPr>
            <a:xfrm>
              <a:off x="7001430" y="4141653"/>
              <a:ext cx="954946" cy="239704"/>
            </a:xfrm>
            <a:prstGeom prst="roundRect">
              <a:avLst>
                <a:gd name="adj" fmla="val 16667"/>
              </a:avLst>
            </a:prstGeom>
            <a:solidFill>
              <a:srgbClr val="00B0F0"/>
            </a:solidFill>
            <a:ln>
              <a:noFill/>
            </a:ln>
            <a:effectLst>
              <a:outerShdw blurRad="40000" dist="23000" dir="5400000" rotWithShape="0">
                <a:srgbClr val="000000">
                  <a:alpha val="34900"/>
                </a:srgbClr>
              </a:outerShdw>
            </a:effectLst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24" name="Shape 409"/>
            <p:cNvGrpSpPr/>
            <p:nvPr/>
          </p:nvGrpSpPr>
          <p:grpSpPr>
            <a:xfrm>
              <a:off x="6696765" y="4045700"/>
              <a:ext cx="429732" cy="431383"/>
              <a:chOff x="5357568" y="2785913"/>
              <a:chExt cx="643015" cy="643015"/>
            </a:xfrm>
          </p:grpSpPr>
          <p:grpSp>
            <p:nvGrpSpPr>
              <p:cNvPr id="25" name="Shape 410"/>
              <p:cNvGrpSpPr/>
              <p:nvPr/>
            </p:nvGrpSpPr>
            <p:grpSpPr>
              <a:xfrm>
                <a:off x="5357568" y="2785913"/>
                <a:ext cx="643015" cy="643015"/>
                <a:chOff x="5786446" y="3500444"/>
                <a:chExt cx="711300" cy="711300"/>
              </a:xfrm>
            </p:grpSpPr>
            <p:sp>
              <p:nvSpPr>
                <p:cNvPr id="27" name="Shape 411"/>
                <p:cNvSpPr/>
                <p:nvPr/>
              </p:nvSpPr>
              <p:spPr>
                <a:xfrm>
                  <a:off x="5786446" y="3500444"/>
                  <a:ext cx="711300" cy="711300"/>
                </a:xfrm>
                <a:prstGeom prst="ellipse">
                  <a:avLst/>
                </a:prstGeom>
                <a:solidFill>
                  <a:schemeClr val="lt1"/>
                </a:solidFill>
                <a:ln w="25400" cap="flat" cmpd="sng">
                  <a:solidFill>
                    <a:srgbClr val="3F3F3F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Font typeface="Arial"/>
                    <a:buNone/>
                  </a:pPr>
                  <a:endParaRPr sz="1800" b="0" i="0" u="none" strike="noStrike" cap="none">
                    <a:solidFill>
                      <a:schemeClr val="dk1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28" name="Shape 412"/>
                <p:cNvSpPr/>
                <p:nvPr/>
              </p:nvSpPr>
              <p:spPr>
                <a:xfrm>
                  <a:off x="5848013" y="3562010"/>
                  <a:ext cx="588000" cy="588000"/>
                </a:xfrm>
                <a:prstGeom prst="ellipse">
                  <a:avLst/>
                </a:prstGeom>
                <a:solidFill>
                  <a:srgbClr val="00B0F0"/>
                </a:solidFill>
                <a:ln>
                  <a:noFill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Font typeface="Arial"/>
                    <a:buNone/>
                  </a:pPr>
                  <a:endParaRPr sz="1800" b="0" i="0" u="none" strike="noStrike" cap="none">
                    <a:solidFill>
                      <a:schemeClr val="dk1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</p:grpSp>
          <p:sp>
            <p:nvSpPr>
              <p:cNvPr id="26" name="Shape 413"/>
              <p:cNvSpPr/>
              <p:nvPr/>
            </p:nvSpPr>
            <p:spPr>
              <a:xfrm>
                <a:off x="5500694" y="2928940"/>
                <a:ext cx="357300" cy="360300"/>
              </a:xfrm>
              <a:custGeom>
                <a:avLst/>
                <a:gdLst/>
                <a:ahLst/>
                <a:cxnLst/>
                <a:rect l="0" t="0" r="0" b="0"/>
                <a:pathLst>
                  <a:path w="120000" h="120000" extrusionOk="0">
                    <a:moveTo>
                      <a:pt x="65274" y="39473"/>
                    </a:moveTo>
                    <a:cubicBezTo>
                      <a:pt x="53599" y="36371"/>
                      <a:pt x="41599" y="43242"/>
                      <a:pt x="38470" y="54820"/>
                    </a:cubicBezTo>
                    <a:cubicBezTo>
                      <a:pt x="35342" y="66398"/>
                      <a:pt x="42270" y="78299"/>
                      <a:pt x="53945" y="81402"/>
                    </a:cubicBezTo>
                    <a:cubicBezTo>
                      <a:pt x="65620" y="84504"/>
                      <a:pt x="77621" y="77633"/>
                      <a:pt x="80749" y="66055"/>
                    </a:cubicBezTo>
                    <a:cubicBezTo>
                      <a:pt x="83877" y="54477"/>
                      <a:pt x="76949" y="42576"/>
                      <a:pt x="65274" y="39473"/>
                    </a:cubicBezTo>
                    <a:close/>
                    <a:moveTo>
                      <a:pt x="69168" y="25060"/>
                    </a:moveTo>
                    <a:cubicBezTo>
                      <a:pt x="88870" y="30296"/>
                      <a:pt x="100561" y="50379"/>
                      <a:pt x="95282" y="69917"/>
                    </a:cubicBezTo>
                    <a:cubicBezTo>
                      <a:pt x="90003" y="89455"/>
                      <a:pt x="69753" y="101050"/>
                      <a:pt x="50051" y="95815"/>
                    </a:cubicBezTo>
                    <a:cubicBezTo>
                      <a:pt x="30350" y="90579"/>
                      <a:pt x="18658" y="70496"/>
                      <a:pt x="23937" y="50958"/>
                    </a:cubicBezTo>
                    <a:cubicBezTo>
                      <a:pt x="29216" y="31420"/>
                      <a:pt x="49467" y="19825"/>
                      <a:pt x="69168" y="25060"/>
                    </a:cubicBezTo>
                    <a:close/>
                    <a:moveTo>
                      <a:pt x="70584" y="19819"/>
                    </a:moveTo>
                    <a:cubicBezTo>
                      <a:pt x="47964" y="13808"/>
                      <a:pt x="24713" y="27121"/>
                      <a:pt x="18652" y="49554"/>
                    </a:cubicBezTo>
                    <a:cubicBezTo>
                      <a:pt x="12591" y="71987"/>
                      <a:pt x="26015" y="95045"/>
                      <a:pt x="48635" y="101056"/>
                    </a:cubicBezTo>
                    <a:cubicBezTo>
                      <a:pt x="71255" y="107067"/>
                      <a:pt x="94506" y="93754"/>
                      <a:pt x="100567" y="71321"/>
                    </a:cubicBezTo>
                    <a:cubicBezTo>
                      <a:pt x="106628" y="48888"/>
                      <a:pt x="93204" y="25830"/>
                      <a:pt x="70584" y="19819"/>
                    </a:cubicBezTo>
                    <a:close/>
                    <a:moveTo>
                      <a:pt x="120000" y="28418"/>
                    </a:moveTo>
                    <a:lnTo>
                      <a:pt x="119819" y="29085"/>
                    </a:lnTo>
                    <a:lnTo>
                      <a:pt x="119636" y="28804"/>
                    </a:lnTo>
                    <a:close/>
                    <a:moveTo>
                      <a:pt x="84120" y="4683"/>
                    </a:moveTo>
                    <a:lnTo>
                      <a:pt x="83867" y="19572"/>
                    </a:lnTo>
                    <a:lnTo>
                      <a:pt x="83406" y="19449"/>
                    </a:lnTo>
                    <a:cubicBezTo>
                      <a:pt x="87163" y="21546"/>
                      <a:pt x="90559" y="24117"/>
                      <a:pt x="93431" y="27166"/>
                    </a:cubicBezTo>
                    <a:lnTo>
                      <a:pt x="106796" y="23870"/>
                    </a:lnTo>
                    <a:lnTo>
                      <a:pt x="115363" y="39849"/>
                    </a:lnTo>
                    <a:lnTo>
                      <a:pt x="105840" y="48364"/>
                    </a:lnTo>
                    <a:cubicBezTo>
                      <a:pt x="107034" y="52676"/>
                      <a:pt x="107596" y="57191"/>
                      <a:pt x="107394" y="61781"/>
                    </a:cubicBezTo>
                    <a:lnTo>
                      <a:pt x="119289" y="68330"/>
                    </a:lnTo>
                    <a:lnTo>
                      <a:pt x="114566" y="85810"/>
                    </a:lnTo>
                    <a:lnTo>
                      <a:pt x="100132" y="85570"/>
                    </a:lnTo>
                    <a:cubicBezTo>
                      <a:pt x="98307" y="88594"/>
                      <a:pt x="96096" y="91321"/>
                      <a:pt x="93619" y="93756"/>
                    </a:cubicBezTo>
                    <a:lnTo>
                      <a:pt x="98359" y="106025"/>
                    </a:lnTo>
                    <a:lnTo>
                      <a:pt x="83411" y="116405"/>
                    </a:lnTo>
                    <a:lnTo>
                      <a:pt x="72073" y="106643"/>
                    </a:lnTo>
                    <a:lnTo>
                      <a:pt x="73453" y="105685"/>
                    </a:lnTo>
                    <a:cubicBezTo>
                      <a:pt x="69110" y="107079"/>
                      <a:pt x="64517" y="107749"/>
                      <a:pt x="59835" y="107723"/>
                    </a:cubicBezTo>
                    <a:lnTo>
                      <a:pt x="52963" y="119999"/>
                    </a:lnTo>
                    <a:lnTo>
                      <a:pt x="35336" y="115316"/>
                    </a:lnTo>
                    <a:lnTo>
                      <a:pt x="35574" y="101277"/>
                    </a:lnTo>
                    <a:cubicBezTo>
                      <a:pt x="31839" y="99165"/>
                      <a:pt x="28466" y="96583"/>
                      <a:pt x="25614" y="93529"/>
                    </a:cubicBezTo>
                    <a:lnTo>
                      <a:pt x="25843" y="94015"/>
                    </a:lnTo>
                    <a:lnTo>
                      <a:pt x="11102" y="96847"/>
                    </a:lnTo>
                    <a:lnTo>
                      <a:pt x="3390" y="80445"/>
                    </a:lnTo>
                    <a:lnTo>
                      <a:pt x="13359" y="72429"/>
                    </a:lnTo>
                    <a:cubicBezTo>
                      <a:pt x="12295" y="68561"/>
                      <a:pt x="11739" y="64530"/>
                      <a:pt x="11738" y="60428"/>
                    </a:cubicBezTo>
                    <a:lnTo>
                      <a:pt x="0" y="53965"/>
                    </a:lnTo>
                    <a:lnTo>
                      <a:pt x="4723" y="36484"/>
                    </a:lnTo>
                    <a:lnTo>
                      <a:pt x="18174" y="36709"/>
                    </a:lnTo>
                    <a:cubicBezTo>
                      <a:pt x="19999" y="33515"/>
                      <a:pt x="22203" y="30603"/>
                      <a:pt x="24696" y="27997"/>
                    </a:cubicBezTo>
                    <a:lnTo>
                      <a:pt x="20190" y="14215"/>
                    </a:lnTo>
                    <a:lnTo>
                      <a:pt x="35666" y="4625"/>
                    </a:lnTo>
                    <a:lnTo>
                      <a:pt x="46473" y="14962"/>
                    </a:lnTo>
                    <a:lnTo>
                      <a:pt x="46365" y="15030"/>
                    </a:lnTo>
                    <a:cubicBezTo>
                      <a:pt x="50613" y="13704"/>
                      <a:pt x="55098" y="13091"/>
                      <a:pt x="59667" y="13141"/>
                    </a:cubicBezTo>
                    <a:lnTo>
                      <a:pt x="59206" y="13018"/>
                    </a:lnTo>
                    <a:lnTo>
                      <a:pt x="6649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34" name="Shape 369"/>
            <p:cNvSpPr txBox="1"/>
            <p:nvPr/>
          </p:nvSpPr>
          <p:spPr>
            <a:xfrm>
              <a:off x="7020272" y="4147706"/>
              <a:ext cx="1008112" cy="24091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457200" marR="0" lvl="0" indent="-3556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r>
                <a:rPr lang="zh-TW" sz="1000" b="1" i="0" u="none" strike="noStrike" cap="none" dirty="0">
                  <a:solidFill>
                    <a:srgbClr val="000000"/>
                  </a:solidFill>
                  <a:latin typeface="+mj-lt"/>
                </a:rPr>
                <a:t>QNAP NAS</a:t>
              </a:r>
            </a:p>
          </p:txBody>
        </p:sp>
        <p:sp>
          <p:nvSpPr>
            <p:cNvPr id="35" name="Shape 370"/>
            <p:cNvSpPr txBox="1"/>
            <p:nvPr/>
          </p:nvSpPr>
          <p:spPr>
            <a:xfrm>
              <a:off x="8311242" y="3380345"/>
              <a:ext cx="961899" cy="24091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457200" marR="0" lvl="0" indent="-3556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r>
                <a:rPr lang="en-US" altLang="zh-TW" sz="1000" b="1" i="0" u="none" strike="noStrike" cap="none" dirty="0" smtClean="0">
                  <a:solidFill>
                    <a:srgbClr val="000000"/>
                  </a:solidFill>
                  <a:latin typeface="+mj-lt"/>
                  <a:ea typeface="Microsoft JhengHei"/>
                  <a:cs typeface="Microsoft JhengHei"/>
                  <a:sym typeface="Microsoft JhengHei"/>
                </a:rPr>
                <a:t>Bluetooth</a:t>
              </a:r>
              <a:endParaRPr lang="zh-TW" sz="1000" b="1" i="0" u="none" strike="noStrike" cap="none" dirty="0">
                <a:solidFill>
                  <a:srgbClr val="000000"/>
                </a:solidFill>
                <a:latin typeface="+mj-lt"/>
                <a:ea typeface="Microsoft JhengHei"/>
                <a:cs typeface="Microsoft JhengHei"/>
                <a:sym typeface="Microsoft JhengHei"/>
              </a:endParaRPr>
            </a:p>
          </p:txBody>
        </p:sp>
        <p:sp>
          <p:nvSpPr>
            <p:cNvPr id="37" name="Shape 372"/>
            <p:cNvSpPr txBox="1"/>
            <p:nvPr/>
          </p:nvSpPr>
          <p:spPr>
            <a:xfrm>
              <a:off x="5828840" y="3422043"/>
              <a:ext cx="961899" cy="24091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457200" marR="0" lvl="0" indent="-3556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r>
                <a:rPr lang="en-US" altLang="zh-TW" sz="1000" b="1" dirty="0" smtClean="0">
                  <a:latin typeface="+mj-lt"/>
                  <a:ea typeface="Microsoft JhengHei"/>
                  <a:cs typeface="Microsoft JhengHei"/>
                  <a:sym typeface="Microsoft JhengHei"/>
                </a:rPr>
                <a:t>DLNA TV</a:t>
              </a:r>
              <a:endParaRPr lang="zh-TW" sz="1000" b="1" i="0" u="none" strike="noStrike" cap="none" dirty="0">
                <a:solidFill>
                  <a:srgbClr val="000000"/>
                </a:solidFill>
                <a:latin typeface="+mj-lt"/>
                <a:ea typeface="Microsoft JhengHei"/>
                <a:cs typeface="Microsoft JhengHei"/>
                <a:sym typeface="Microsoft JhengHei"/>
              </a:endParaRPr>
            </a:p>
          </p:txBody>
        </p:sp>
        <p:grpSp>
          <p:nvGrpSpPr>
            <p:cNvPr id="43" name="群組 42"/>
            <p:cNvGrpSpPr/>
            <p:nvPr/>
          </p:nvGrpSpPr>
          <p:grpSpPr>
            <a:xfrm>
              <a:off x="6379122" y="2320364"/>
              <a:ext cx="1217214" cy="431383"/>
              <a:chOff x="6379122" y="2320364"/>
              <a:chExt cx="1217214" cy="431383"/>
            </a:xfrm>
          </p:grpSpPr>
          <p:sp>
            <p:nvSpPr>
              <p:cNvPr id="11" name="Shape 396"/>
              <p:cNvSpPr/>
              <p:nvPr/>
            </p:nvSpPr>
            <p:spPr>
              <a:xfrm>
                <a:off x="6601447" y="2427734"/>
                <a:ext cx="954946" cy="239704"/>
              </a:xfrm>
              <a:prstGeom prst="roundRect">
                <a:avLst>
                  <a:gd name="adj" fmla="val 16667"/>
                </a:avLst>
              </a:prstGeom>
              <a:solidFill>
                <a:srgbClr val="00B0F0"/>
              </a:solidFill>
              <a:ln>
                <a:noFill/>
              </a:ln>
              <a:effectLst>
                <a:outerShdw blurRad="40000" dist="23000" dir="5400000" rotWithShape="0">
                  <a:srgbClr val="000000">
                    <a:alpha val="34900"/>
                  </a:srgbClr>
                </a:outerShdw>
              </a:effectLst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buNone/>
                </a:pPr>
                <a:endParaRPr sz="14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grpSp>
            <p:nvGrpSpPr>
              <p:cNvPr id="13" name="Shape 398"/>
              <p:cNvGrpSpPr/>
              <p:nvPr/>
            </p:nvGrpSpPr>
            <p:grpSpPr>
              <a:xfrm>
                <a:off x="6379122" y="2320364"/>
                <a:ext cx="429732" cy="431383"/>
                <a:chOff x="5786446" y="3500444"/>
                <a:chExt cx="711300" cy="711300"/>
              </a:xfrm>
            </p:grpSpPr>
            <p:sp>
              <p:nvSpPr>
                <p:cNvPr id="15" name="Shape 399"/>
                <p:cNvSpPr/>
                <p:nvPr/>
              </p:nvSpPr>
              <p:spPr>
                <a:xfrm>
                  <a:off x="5786446" y="3500444"/>
                  <a:ext cx="711300" cy="711300"/>
                </a:xfrm>
                <a:prstGeom prst="ellipse">
                  <a:avLst/>
                </a:prstGeom>
                <a:solidFill>
                  <a:schemeClr val="lt1"/>
                </a:solidFill>
                <a:ln w="25400" cap="flat" cmpd="sng">
                  <a:solidFill>
                    <a:srgbClr val="3F3F3F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Font typeface="Arial"/>
                    <a:buNone/>
                  </a:pPr>
                  <a:endParaRPr sz="1800" b="0" i="0" u="none" strike="noStrike" cap="none">
                    <a:solidFill>
                      <a:schemeClr val="dk1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6" name="Shape 400"/>
                <p:cNvSpPr/>
                <p:nvPr/>
              </p:nvSpPr>
              <p:spPr>
                <a:xfrm>
                  <a:off x="5848013" y="3562010"/>
                  <a:ext cx="588000" cy="588000"/>
                </a:xfrm>
                <a:prstGeom prst="ellipse">
                  <a:avLst/>
                </a:prstGeom>
                <a:solidFill>
                  <a:srgbClr val="00B0F0"/>
                </a:solidFill>
                <a:ln>
                  <a:noFill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Font typeface="Arial"/>
                    <a:buNone/>
                  </a:pPr>
                  <a:endParaRPr sz="1800" b="0" i="0" u="none" strike="noStrike" cap="none">
                    <a:solidFill>
                      <a:schemeClr val="dk1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</p:grpSp>
          <p:sp>
            <p:nvSpPr>
              <p:cNvPr id="36" name="Shape 371"/>
              <p:cNvSpPr txBox="1"/>
              <p:nvPr/>
            </p:nvSpPr>
            <p:spPr>
              <a:xfrm>
                <a:off x="6689393" y="2383977"/>
                <a:ext cx="906943" cy="30415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457200" marR="0" lvl="0" indent="-3556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ct val="25000"/>
                  <a:buFont typeface="Arial"/>
                  <a:buNone/>
                </a:pPr>
                <a:r>
                  <a:rPr lang="en-US" altLang="zh-TW" sz="1000" b="1" i="0" u="none" strike="noStrike" cap="none" dirty="0" smtClean="0">
                    <a:solidFill>
                      <a:srgbClr val="000000"/>
                    </a:solidFill>
                    <a:latin typeface="+mj-lt"/>
                    <a:ea typeface="Microsoft JhengHei"/>
                    <a:cs typeface="Microsoft JhengHei"/>
                    <a:sym typeface="Microsoft JhengHei"/>
                  </a:rPr>
                  <a:t>Apple TV</a:t>
                </a:r>
                <a:endParaRPr lang="zh-TW" sz="1000" b="1" i="0" u="none" strike="noStrike" cap="none" dirty="0">
                  <a:solidFill>
                    <a:srgbClr val="000000"/>
                  </a:solidFill>
                  <a:latin typeface="+mj-lt"/>
                  <a:ea typeface="Microsoft JhengHei"/>
                  <a:cs typeface="Microsoft JhengHei"/>
                  <a:sym typeface="Microsoft JhengHei"/>
                </a:endParaRPr>
              </a:p>
            </p:txBody>
          </p:sp>
          <p:pic>
            <p:nvPicPr>
              <p:cNvPr id="40" name="圖片 39" descr="AirPlay_log-1o.svg.png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407984" y="2350051"/>
                <a:ext cx="372008" cy="372008"/>
              </a:xfrm>
              <a:prstGeom prst="rect">
                <a:avLst/>
              </a:prstGeom>
            </p:spPr>
          </p:pic>
        </p:grpSp>
        <p:pic>
          <p:nvPicPr>
            <p:cNvPr id="41" name="圖片 40" descr="Chromecast_cast_button_icon.svg.pn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592066" y="3416501"/>
              <a:ext cx="252000" cy="252000"/>
            </a:xfrm>
            <a:prstGeom prst="rect">
              <a:avLst/>
            </a:prstGeom>
          </p:spPr>
        </p:pic>
        <p:pic>
          <p:nvPicPr>
            <p:cNvPr id="42" name="圖片 41" descr="bluetooth-01.png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099250" y="3363521"/>
              <a:ext cx="288000" cy="288000"/>
            </a:xfrm>
            <a:prstGeom prst="rect">
              <a:avLst/>
            </a:prstGeom>
          </p:spPr>
        </p:pic>
      </p:grpSp>
      <p:sp>
        <p:nvSpPr>
          <p:cNvPr id="48" name="文字方塊 47"/>
          <p:cNvSpPr txBox="1"/>
          <p:nvPr/>
        </p:nvSpPr>
        <p:spPr>
          <a:xfrm>
            <a:off x="107504" y="1106616"/>
            <a:ext cx="4536504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0000" lvl="0" indent="-180000">
              <a:buSzPts val="1800"/>
            </a:pPr>
            <a:r>
              <a:rPr lang="zh-TW" altLang="en-US" sz="1600" b="1" dirty="0" smtClean="0">
                <a:solidFill>
                  <a:srgbClr val="002060"/>
                </a:solidFill>
                <a:ea typeface="微軟正黑體" pitchFamily="34" charset="-120"/>
              </a:rPr>
              <a:t>◆ </a:t>
            </a:r>
            <a:r>
              <a:rPr lang="en-GB" altLang="zh-TW" sz="1600" b="1" dirty="0" smtClean="0">
                <a:solidFill>
                  <a:srgbClr val="002060"/>
                </a:solidFill>
              </a:rPr>
              <a:t>Support Several Network Media Devices：</a:t>
            </a:r>
          </a:p>
          <a:p>
            <a:pPr marL="360000" lvl="0" indent="-180000">
              <a:buSzPts val="1800"/>
            </a:pPr>
            <a:r>
              <a:rPr lang="zh-TW" altLang="en-US" sz="1600" b="1" dirty="0" smtClean="0">
                <a:solidFill>
                  <a:srgbClr val="002060"/>
                </a:solidFill>
              </a:rPr>
              <a:t>    </a:t>
            </a:r>
            <a:r>
              <a:rPr lang="en-GB" altLang="zh-TW" sz="1600" b="1" dirty="0" smtClean="0">
                <a:solidFill>
                  <a:srgbClr val="002060"/>
                </a:solidFill>
              </a:rPr>
              <a:t>DLNA, Apple TV, </a:t>
            </a:r>
            <a:r>
              <a:rPr lang="en-GB" altLang="zh-TW" sz="1600" b="1" dirty="0" err="1" smtClean="0">
                <a:solidFill>
                  <a:srgbClr val="002060"/>
                </a:solidFill>
              </a:rPr>
              <a:t>Chromecast</a:t>
            </a:r>
            <a:endParaRPr lang="en-GB" altLang="zh-TW" sz="1600" b="1" dirty="0" smtClean="0">
              <a:solidFill>
                <a:srgbClr val="002060"/>
              </a:solidFill>
            </a:endParaRPr>
          </a:p>
          <a:p>
            <a:pPr marL="360000" lvl="0" indent="-180000">
              <a:buSzPts val="1800"/>
            </a:pPr>
            <a:r>
              <a:rPr lang="zh-TW" altLang="en-US" sz="1600" b="1" dirty="0" smtClean="0">
                <a:solidFill>
                  <a:srgbClr val="002060"/>
                </a:solidFill>
                <a:ea typeface="微軟正黑體" pitchFamily="34" charset="-120"/>
              </a:rPr>
              <a:t>◆ </a:t>
            </a:r>
            <a:r>
              <a:rPr lang="en-US" altLang="zh-TW" sz="1600" b="1" dirty="0" smtClean="0">
                <a:solidFill>
                  <a:srgbClr val="002060"/>
                </a:solidFill>
              </a:rPr>
              <a:t>Allow streaming your videos to several</a:t>
            </a:r>
            <a:r>
              <a:rPr lang="zh-TW" altLang="en-US" sz="1600" b="1" dirty="0" smtClean="0">
                <a:solidFill>
                  <a:srgbClr val="002060"/>
                </a:solidFill>
              </a:rPr>
              <a:t> </a:t>
            </a:r>
            <a:r>
              <a:rPr lang="en-US" altLang="zh-TW" sz="1600" b="1" dirty="0" smtClean="0">
                <a:solidFill>
                  <a:srgbClr val="002060"/>
                </a:solidFill>
              </a:rPr>
              <a:t>devices at same time.</a:t>
            </a:r>
          </a:p>
          <a:p>
            <a:pPr marL="360000" lvl="0" indent="-180000">
              <a:buSzPts val="1800"/>
            </a:pPr>
            <a:r>
              <a:rPr lang="zh-TW" altLang="en-US" sz="1600" b="1" dirty="0" smtClean="0">
                <a:solidFill>
                  <a:srgbClr val="002060"/>
                </a:solidFill>
                <a:ea typeface="微軟正黑體" pitchFamily="34" charset="-120"/>
              </a:rPr>
              <a:t>◆ </a:t>
            </a:r>
            <a:r>
              <a:rPr lang="en-US" altLang="zh-TW" sz="1600" b="1" dirty="0" smtClean="0">
                <a:solidFill>
                  <a:srgbClr val="002060"/>
                </a:solidFill>
              </a:rPr>
              <a:t>Support streaming devices control:</a:t>
            </a:r>
          </a:p>
          <a:p>
            <a:pPr marL="360000" lvl="0" indent="-180000">
              <a:buSzPts val="1800"/>
            </a:pPr>
            <a:r>
              <a:rPr lang="zh-TW" altLang="en-US" sz="1600" b="1" dirty="0" smtClean="0">
                <a:solidFill>
                  <a:srgbClr val="002060"/>
                </a:solidFill>
              </a:rPr>
              <a:t>   </a:t>
            </a:r>
            <a:r>
              <a:rPr lang="en-US" altLang="zh-TW" sz="1600" b="1" dirty="0" smtClean="0">
                <a:solidFill>
                  <a:srgbClr val="002060"/>
                </a:solidFill>
              </a:rPr>
              <a:t>such as play, pause, stop, previous/next song, shuffle/repeat,</a:t>
            </a:r>
            <a:r>
              <a:rPr lang="zh-TW" altLang="en-US" sz="1600" b="1" dirty="0" smtClean="0">
                <a:solidFill>
                  <a:srgbClr val="002060"/>
                </a:solidFill>
              </a:rPr>
              <a:t> </a:t>
            </a:r>
            <a:r>
              <a:rPr lang="en-US" altLang="zh-TW" sz="1600" b="1" dirty="0" smtClean="0">
                <a:solidFill>
                  <a:srgbClr val="002060"/>
                </a:solidFill>
              </a:rPr>
              <a:t>and volume control.</a:t>
            </a:r>
          </a:p>
          <a:p>
            <a:endParaRPr lang="zh-TW" altLang="en-US" sz="2400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 txBox="1">
            <a:spLocks noGrp="1"/>
          </p:cNvSpPr>
          <p:nvPr>
            <p:ph type="title" idx="4294967295"/>
          </p:nvPr>
        </p:nvSpPr>
        <p:spPr>
          <a:xfrm>
            <a:off x="0" y="1849438"/>
            <a:ext cx="8521700" cy="1538287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en-GB" sz="80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DEMO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 txBox="1">
            <a:spLocks noGrp="1"/>
          </p:cNvSpPr>
          <p:nvPr>
            <p:ph type="title" idx="4294967295"/>
          </p:nvPr>
        </p:nvSpPr>
        <p:spPr>
          <a:xfrm>
            <a:off x="1714480" y="1402570"/>
            <a:ext cx="7429520" cy="728661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lvl="0"/>
            <a:r>
              <a:rPr lang="en-US" altLang="zh-TW" sz="4400" dirty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Convenient Video Sharing </a:t>
            </a:r>
          </a:p>
        </p:txBody>
      </p:sp>
      <p:pic>
        <p:nvPicPr>
          <p:cNvPr id="4" name="圖片 3" descr="P1-0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" y="1178759"/>
            <a:ext cx="668533" cy="1176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8761956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Shape 307"/>
          <p:cNvSpPr txBox="1">
            <a:spLocks noGrp="1"/>
          </p:cNvSpPr>
          <p:nvPr>
            <p:ph type="title"/>
          </p:nvPr>
        </p:nvSpPr>
        <p:spPr>
          <a:xfrm>
            <a:off x="311700" y="642924"/>
            <a:ext cx="8571300" cy="9420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lvl="0" algn="l">
              <a:spcAft>
                <a:spcPts val="1200"/>
              </a:spcAft>
            </a:pPr>
            <a:r>
              <a:rPr lang="en-US" altLang="zh-TW" sz="4000" dirty="0" smtClean="0">
                <a:solidFill>
                  <a:srgbClr val="002060"/>
                </a:solidFill>
                <a:latin typeface="+mj-lt"/>
                <a:ea typeface="微軟正黑體" pitchFamily="34" charset="-120"/>
                <a:cs typeface="Open Sans"/>
                <a:sym typeface="Open Sans"/>
              </a:rPr>
              <a:t>Is it troublesome to Share Videos </a:t>
            </a:r>
            <a:r>
              <a:rPr lang="en-US" altLang="zh-TW" sz="4000" dirty="0">
                <a:solidFill>
                  <a:srgbClr val="002060"/>
                </a:solidFill>
                <a:latin typeface="+mj-lt"/>
                <a:ea typeface="微軟正黑體" pitchFamily="34" charset="-120"/>
                <a:cs typeface="Open Sans"/>
                <a:sym typeface="Open Sans"/>
              </a:rPr>
              <a:t>with </a:t>
            </a:r>
            <a:r>
              <a:rPr lang="en-US" altLang="zh-TW" sz="4000" dirty="0" smtClean="0">
                <a:solidFill>
                  <a:srgbClr val="002060"/>
                </a:solidFill>
                <a:latin typeface="+mj-lt"/>
                <a:ea typeface="微軟正黑體" pitchFamily="34" charset="-120"/>
                <a:cs typeface="Open Sans"/>
                <a:sym typeface="Open Sans"/>
              </a:rPr>
              <a:t>Your Friends</a:t>
            </a:r>
            <a:r>
              <a:rPr lang="en-US" altLang="zh-TW" sz="4000" dirty="0">
                <a:solidFill>
                  <a:srgbClr val="002060"/>
                </a:solidFill>
                <a:latin typeface="+mj-lt"/>
                <a:ea typeface="微軟正黑體" pitchFamily="34" charset="-120"/>
                <a:cs typeface="Open Sans"/>
                <a:sym typeface="Open Sans"/>
              </a:rPr>
              <a:t>? </a:t>
            </a:r>
            <a:endParaRPr lang="en-GB" altLang="zh-TW" sz="4000" dirty="0">
              <a:solidFill>
                <a:srgbClr val="002060"/>
              </a:solidFill>
              <a:latin typeface="+mj-lt"/>
              <a:ea typeface="微軟正黑體" pitchFamily="34" charset="-120"/>
              <a:cs typeface="Open Sans"/>
              <a:sym typeface="Open Sans"/>
            </a:endParaRPr>
          </a:p>
        </p:txBody>
      </p:sp>
      <p:pic>
        <p:nvPicPr>
          <p:cNvPr id="8" name="圖片 7" descr="話框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16454" y="2931790"/>
            <a:ext cx="2192050" cy="1358461"/>
          </a:xfrm>
          <a:prstGeom prst="rect">
            <a:avLst/>
          </a:prstGeom>
        </p:spPr>
      </p:pic>
      <p:pic>
        <p:nvPicPr>
          <p:cNvPr id="9" name="圖片 8" descr="話框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 flipH="1" flipV="1">
            <a:off x="1043608" y="3038569"/>
            <a:ext cx="4176464" cy="2701532"/>
          </a:xfrm>
          <a:prstGeom prst="rect">
            <a:avLst/>
          </a:prstGeom>
        </p:spPr>
      </p:pic>
      <p:pic>
        <p:nvPicPr>
          <p:cNvPr id="10" name="圖片 9" descr="話框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428728" y="1926630"/>
            <a:ext cx="2857520" cy="1433079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7208064" y="3149355"/>
            <a:ext cx="16749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How to share video easily and quickly? </a:t>
            </a:r>
            <a:endParaRPr lang="zh-TW" altLang="en-US" sz="18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12" name="圖片 11" descr="Qphot_4-2.png"/>
          <p:cNvPicPr>
            <a:picLocks noChangeAspect="1"/>
          </p:cNvPicPr>
          <p:nvPr/>
        </p:nvPicPr>
        <p:blipFill>
          <a:blip r:embed="rId5"/>
          <a:srcRect b="40539"/>
          <a:stretch>
            <a:fillRect/>
          </a:stretch>
        </p:blipFill>
        <p:spPr>
          <a:xfrm>
            <a:off x="4214810" y="1347154"/>
            <a:ext cx="3190026" cy="3796346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2036126" y="2181504"/>
            <a:ext cx="21431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No privacy setting for your share link?</a:t>
            </a:r>
            <a:endParaRPr lang="zh-TW" altLang="en-US" sz="18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2051720" y="3795886"/>
            <a:ext cx="23042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File size limitation and Video duration limitation?</a:t>
            </a:r>
            <a:endParaRPr lang="zh-TW" altLang="en-US" sz="18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Shape 312"/>
          <p:cNvSpPr txBox="1">
            <a:spLocks noGrp="1"/>
          </p:cNvSpPr>
          <p:nvPr>
            <p:ph type="title"/>
          </p:nvPr>
        </p:nvSpPr>
        <p:spPr>
          <a:xfrm>
            <a:off x="0" y="0"/>
            <a:ext cx="9144000" cy="77155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 algn="ctr"/>
            <a:r>
              <a:rPr lang="en-US" sz="3200" dirty="0"/>
              <a:t>Create your own videos sharing </a:t>
            </a:r>
            <a:r>
              <a:rPr lang="en-US" sz="3200" dirty="0" smtClean="0"/>
              <a:t>page</a:t>
            </a:r>
            <a:endParaRPr lang="en-GB" sz="3200" dirty="0"/>
          </a:p>
        </p:txBody>
      </p:sp>
      <p:grpSp>
        <p:nvGrpSpPr>
          <p:cNvPr id="316" name="Shape 316"/>
          <p:cNvGrpSpPr/>
          <p:nvPr/>
        </p:nvGrpSpPr>
        <p:grpSpPr>
          <a:xfrm>
            <a:off x="4786314" y="1643056"/>
            <a:ext cx="3750132" cy="2764787"/>
            <a:chOff x="4803416" y="3690332"/>
            <a:chExt cx="4340430" cy="3167358"/>
          </a:xfrm>
        </p:grpSpPr>
        <p:grpSp>
          <p:nvGrpSpPr>
            <p:cNvPr id="317" name="Shape 317"/>
            <p:cNvGrpSpPr/>
            <p:nvPr/>
          </p:nvGrpSpPr>
          <p:grpSpPr>
            <a:xfrm>
              <a:off x="4803416" y="3690332"/>
              <a:ext cx="4340430" cy="3167358"/>
              <a:chOff x="3286115" y="2425473"/>
              <a:chExt cx="4989000" cy="3830400"/>
            </a:xfrm>
          </p:grpSpPr>
          <p:pic>
            <p:nvPicPr>
              <p:cNvPr id="318" name="Shape 318"/>
              <p:cNvPicPr preferRelativeResize="0"/>
              <p:nvPr/>
            </p:nvPicPr>
            <p:blipFill rotWithShape="1">
              <a:blip r:embed="rId3">
                <a:alphaModFix/>
              </a:blip>
              <a:srcRect/>
              <a:stretch/>
            </p:blipFill>
            <p:spPr>
              <a:xfrm>
                <a:off x="3286115" y="2425473"/>
                <a:ext cx="4989000" cy="38304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19" name="Shape 319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3500430" y="2643182"/>
                <a:ext cx="4576200" cy="257190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320" name="Shape 320" descr="畫面剪輯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4989954" y="3887751"/>
              <a:ext cx="3998100" cy="20037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1" name="文字方塊 10"/>
          <p:cNvSpPr txBox="1"/>
          <p:nvPr/>
        </p:nvSpPr>
        <p:spPr>
          <a:xfrm>
            <a:off x="611560" y="915566"/>
            <a:ext cx="7704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342900">
              <a:buSzPts val="1800"/>
            </a:pPr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◆ </a:t>
            </a:r>
            <a:r>
              <a:rPr lang="en-US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Without file size and volume limitation, create your own video sharing page quickly.</a:t>
            </a:r>
            <a:endParaRPr lang="zh-TW" altLang="en-US" sz="18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pPr marL="457200" lvl="0" indent="-342900">
              <a:buSzPts val="1800"/>
            </a:pPr>
            <a:r>
              <a:rPr lang="zh-TW" altLang="en-US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◆ </a:t>
            </a:r>
            <a:r>
              <a:rPr lang="en-US" altLang="zh-TW" sz="18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Support Password  </a:t>
            </a:r>
            <a:endParaRPr lang="zh-TW" altLang="en-US" sz="18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13" name="Shape 367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285720" y="1565648"/>
            <a:ext cx="5120626" cy="35778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Shape 394"/>
          <p:cNvCxnSpPr/>
          <p:nvPr/>
        </p:nvCxnSpPr>
        <p:spPr>
          <a:xfrm flipV="1">
            <a:off x="3786182" y="2714626"/>
            <a:ext cx="1058011" cy="32309"/>
          </a:xfrm>
          <a:prstGeom prst="straightConnector1">
            <a:avLst/>
          </a:prstGeom>
          <a:noFill/>
          <a:ln w="28575" cap="flat" cmpd="sng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cxnSp>
        <p:nvCxnSpPr>
          <p:cNvPr id="43" name="Shape 393"/>
          <p:cNvCxnSpPr/>
          <p:nvPr/>
        </p:nvCxnSpPr>
        <p:spPr>
          <a:xfrm flipV="1">
            <a:off x="3714744" y="1643056"/>
            <a:ext cx="785818" cy="714382"/>
          </a:xfrm>
          <a:prstGeom prst="straightConnector1">
            <a:avLst/>
          </a:prstGeom>
          <a:noFill/>
          <a:ln w="28575" cap="flat" cmpd="sng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cxnSp>
        <p:nvCxnSpPr>
          <p:cNvPr id="45" name="Shape 395"/>
          <p:cNvCxnSpPr/>
          <p:nvPr/>
        </p:nvCxnSpPr>
        <p:spPr>
          <a:xfrm>
            <a:off x="3500430" y="2857502"/>
            <a:ext cx="857256" cy="689539"/>
          </a:xfrm>
          <a:prstGeom prst="straightConnector1">
            <a:avLst/>
          </a:prstGeom>
          <a:noFill/>
          <a:ln w="28575" cap="flat" cmpd="sng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sp>
        <p:nvSpPr>
          <p:cNvPr id="312" name="Shape 312"/>
          <p:cNvSpPr txBox="1">
            <a:spLocks noGrp="1"/>
          </p:cNvSpPr>
          <p:nvPr>
            <p:ph type="title"/>
          </p:nvPr>
        </p:nvSpPr>
        <p:spPr>
          <a:xfrm>
            <a:off x="0" y="0"/>
            <a:ext cx="9144000" cy="77155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 algn="ctr"/>
            <a:r>
              <a:rPr lang="en-US" sz="2800" dirty="0" smtClean="0"/>
              <a:t>Share your videos via Email </a:t>
            </a:r>
            <a:r>
              <a:rPr lang="en-GB" sz="2800" dirty="0" smtClean="0"/>
              <a:t>&amp; Social Media Website</a:t>
            </a:r>
            <a:endParaRPr lang="en-GB" sz="2800" dirty="0"/>
          </a:p>
        </p:txBody>
      </p:sp>
      <p:sp>
        <p:nvSpPr>
          <p:cNvPr id="11" name="文字方塊 10"/>
          <p:cNvSpPr txBox="1"/>
          <p:nvPr/>
        </p:nvSpPr>
        <p:spPr>
          <a:xfrm>
            <a:off x="167170" y="1133530"/>
            <a:ext cx="41190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342900">
              <a:buSzPts val="1800"/>
            </a:pPr>
            <a:r>
              <a:rPr lang="en-US" altLang="zh-TW" sz="16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1. Choose the videos you want to share.</a:t>
            </a:r>
            <a:endParaRPr lang="zh-TW" altLang="en-US" sz="16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  <a:p>
            <a:pPr marL="457200" lvl="0" indent="-342900">
              <a:buSzPts val="1800"/>
            </a:pPr>
            <a:r>
              <a:rPr lang="en-US" altLang="zh-TW" sz="16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2. Drag and drop it to sharing cart.</a:t>
            </a:r>
            <a:endParaRPr lang="zh-TW" altLang="en-US" sz="1600" b="1" dirty="0" smtClean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22" name="Shape 38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831177" y="3259001"/>
            <a:ext cx="348900" cy="348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Shape 38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17175" y="2890225"/>
            <a:ext cx="484200" cy="484200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Shape 382"/>
          <p:cNvSpPr/>
          <p:nvPr/>
        </p:nvSpPr>
        <p:spPr>
          <a:xfrm rot="-4239185">
            <a:off x="1664297" y="2471614"/>
            <a:ext cx="399351" cy="979258"/>
          </a:xfrm>
          <a:prstGeom prst="curvedLeftArrow">
            <a:avLst>
              <a:gd name="adj1" fmla="val 25000"/>
              <a:gd name="adj2" fmla="val 50000"/>
              <a:gd name="adj3" fmla="val 25000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  <p:sp>
        <p:nvSpPr>
          <p:cNvPr id="28" name="圓角矩形 27"/>
          <p:cNvSpPr/>
          <p:nvPr/>
        </p:nvSpPr>
        <p:spPr>
          <a:xfrm>
            <a:off x="5072066" y="2214560"/>
            <a:ext cx="3643338" cy="928694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29" name="Shape 383"/>
          <p:cNvPicPr preferRelativeResize="0"/>
          <p:nvPr/>
        </p:nvPicPr>
        <p:blipFill rotWithShape="1">
          <a:blip r:embed="rId5">
            <a:alphaModFix/>
          </a:blip>
          <a:srcRect l="9953" t="19419" r="10425" b="15885"/>
          <a:stretch/>
        </p:blipFill>
        <p:spPr>
          <a:xfrm>
            <a:off x="4643438" y="1357304"/>
            <a:ext cx="729930" cy="593068"/>
          </a:xfrm>
          <a:prstGeom prst="roundRect">
            <a:avLst/>
          </a:prstGeom>
          <a:noFill/>
          <a:ln>
            <a:noFill/>
          </a:ln>
        </p:spPr>
      </p:pic>
      <p:pic>
        <p:nvPicPr>
          <p:cNvPr id="30" name="Shape 38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292080" y="2344736"/>
            <a:ext cx="720080" cy="668342"/>
          </a:xfrm>
          <a:prstGeom prst="rect">
            <a:avLst/>
          </a:prstGeom>
          <a:noFill/>
          <a:ln>
            <a:noFill/>
          </a:ln>
        </p:spPr>
      </p:pic>
      <p:pic>
        <p:nvPicPr>
          <p:cNvPr id="31" name="Shape 385"/>
          <p:cNvPicPr preferRelativeResize="0"/>
          <p:nvPr/>
        </p:nvPicPr>
        <p:blipFill>
          <a:blip r:embed="rId7">
            <a:alphaModFix/>
          </a:blip>
          <a:srcRect b="32513"/>
          <a:stretch>
            <a:fillRect/>
          </a:stretch>
        </p:blipFill>
        <p:spPr>
          <a:xfrm>
            <a:off x="6820674" y="2390875"/>
            <a:ext cx="919678" cy="576064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Shape 386"/>
          <p:cNvPicPr preferRelativeResize="0"/>
          <p:nvPr/>
        </p:nvPicPr>
        <p:blipFill>
          <a:blip r:embed="rId8">
            <a:alphaModFix/>
          </a:blip>
          <a:srcRect l="13043" t="11850" r="12952" b="11373"/>
          <a:stretch>
            <a:fillRect/>
          </a:stretch>
        </p:blipFill>
        <p:spPr>
          <a:xfrm>
            <a:off x="6084168" y="2251867"/>
            <a:ext cx="886969" cy="85408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" name="Shape 387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7740352" y="2319531"/>
            <a:ext cx="689802" cy="718753"/>
          </a:xfrm>
          <a:prstGeom prst="rect">
            <a:avLst/>
          </a:prstGeom>
          <a:noFill/>
          <a:ln>
            <a:noFill/>
          </a:ln>
        </p:spPr>
      </p:pic>
      <p:pic>
        <p:nvPicPr>
          <p:cNvPr id="34" name="Shape 388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4286248" y="3500444"/>
            <a:ext cx="818076" cy="950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5" name="Shape 389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5143504" y="3643320"/>
            <a:ext cx="1466960" cy="640166"/>
          </a:xfrm>
          <a:prstGeom prst="roundRect">
            <a:avLst/>
          </a:prstGeom>
          <a:noFill/>
          <a:ln>
            <a:noFill/>
          </a:ln>
        </p:spPr>
      </p:pic>
      <p:sp>
        <p:nvSpPr>
          <p:cNvPr id="36" name="Shape 390"/>
          <p:cNvSpPr txBox="1"/>
          <p:nvPr/>
        </p:nvSpPr>
        <p:spPr>
          <a:xfrm>
            <a:off x="4211960" y="1053104"/>
            <a:ext cx="1515600" cy="304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en-GB" sz="16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Email</a:t>
            </a:r>
            <a:endParaRPr lang="en-GB" sz="16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37" name="Shape 391"/>
          <p:cNvSpPr txBox="1"/>
          <p:nvPr/>
        </p:nvSpPr>
        <p:spPr>
          <a:xfrm>
            <a:off x="6000760" y="1857370"/>
            <a:ext cx="2387664" cy="304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buNone/>
            </a:pPr>
            <a:r>
              <a:rPr lang="en-GB" sz="16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Social Media Website</a:t>
            </a:r>
            <a:endParaRPr lang="en-GB" sz="16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38" name="Shape 392"/>
          <p:cNvSpPr txBox="1"/>
          <p:nvPr/>
        </p:nvSpPr>
        <p:spPr>
          <a:xfrm>
            <a:off x="4261187" y="3337530"/>
            <a:ext cx="2732884" cy="304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buNone/>
            </a:pPr>
            <a:r>
              <a:rPr lang="en-GB" sz="1600" b="1" dirty="0" smtClean="0">
                <a:solidFill>
                  <a:srgbClr val="002060"/>
                </a:solidFill>
                <a:latin typeface="+mj-lt"/>
                <a:ea typeface="微軟正黑體" pitchFamily="34" charset="-120"/>
              </a:rPr>
              <a:t>Video Website Upload </a:t>
            </a:r>
            <a:endParaRPr lang="en-GB" sz="1600" b="1" dirty="0">
              <a:solidFill>
                <a:srgbClr val="002060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39" name="Shape 378"/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346058" y="1971304"/>
            <a:ext cx="3674504" cy="1743453"/>
          </a:xfrm>
          <a:prstGeom prst="rect">
            <a:avLst/>
          </a:prstGeom>
          <a:noFill/>
          <a:ln>
            <a:noFill/>
          </a:ln>
        </p:spPr>
      </p:pic>
      <p:pic>
        <p:nvPicPr>
          <p:cNvPr id="40" name="Shape 38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71802" y="3214692"/>
            <a:ext cx="348900" cy="348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1" name="Shape 381"/>
          <p:cNvPicPr preferRelativeResize="0"/>
          <p:nvPr/>
        </p:nvPicPr>
        <p:blipFill>
          <a:blip r:embed="rId13"/>
          <a:stretch>
            <a:fillRect/>
          </a:stretch>
        </p:blipFill>
        <p:spPr>
          <a:xfrm>
            <a:off x="1142976" y="2643188"/>
            <a:ext cx="1180568" cy="1180568"/>
          </a:xfrm>
          <a:prstGeom prst="rect">
            <a:avLst/>
          </a:prstGeom>
          <a:noFill/>
          <a:ln>
            <a:noFill/>
          </a:ln>
        </p:spPr>
      </p:pic>
      <p:sp>
        <p:nvSpPr>
          <p:cNvPr id="42" name="Shape 382"/>
          <p:cNvSpPr/>
          <p:nvPr/>
        </p:nvSpPr>
        <p:spPr>
          <a:xfrm rot="-4239185">
            <a:off x="2504245" y="1377578"/>
            <a:ext cx="713172" cy="2013914"/>
          </a:xfrm>
          <a:prstGeom prst="curvedLeftArrow">
            <a:avLst>
              <a:gd name="adj1" fmla="val 25000"/>
              <a:gd name="adj2" fmla="val 50000"/>
              <a:gd name="adj3" fmla="val 25000"/>
            </a:avLst>
          </a:prstGeom>
          <a:solidFill>
            <a:schemeClr val="tx1">
              <a:lumMod val="50000"/>
            </a:schemeClr>
          </a:solidFill>
          <a:ln w="9525" cap="flat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 dirty="0">
              <a:solidFill>
                <a:schemeClr val="tx1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 txBox="1">
            <a:spLocks noGrp="1"/>
          </p:cNvSpPr>
          <p:nvPr>
            <p:ph type="title" idx="4294967295"/>
          </p:nvPr>
        </p:nvSpPr>
        <p:spPr>
          <a:xfrm>
            <a:off x="0" y="1849438"/>
            <a:ext cx="9144000" cy="1538287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en-GB" sz="80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DEMO</a:t>
            </a:r>
          </a:p>
        </p:txBody>
      </p:sp>
      <p:pic>
        <p:nvPicPr>
          <p:cNvPr id="5" name="圖片 4" descr="BAR-0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10" y="-2928976"/>
            <a:ext cx="7848596" cy="2202914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Shape 325"/>
          <p:cNvSpPr txBox="1">
            <a:spLocks noGrp="1"/>
          </p:cNvSpPr>
          <p:nvPr>
            <p:ph type="title"/>
          </p:nvPr>
        </p:nvSpPr>
        <p:spPr>
          <a:xfrm>
            <a:off x="36512" y="0"/>
            <a:ext cx="9144000" cy="77155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 algn="ctr"/>
            <a:r>
              <a:rPr lang="en-GB" altLang="zh-TW" sz="3200" dirty="0">
                <a:solidFill>
                  <a:srgbClr val="FFFFFF"/>
                </a:solidFill>
              </a:rPr>
              <a:t>QNAP Video Station</a:t>
            </a:r>
            <a:r>
              <a:rPr lang="zh-TW" altLang="en-US" sz="3200" dirty="0">
                <a:solidFill>
                  <a:srgbClr val="FFFFFF"/>
                </a:solidFill>
              </a:rPr>
              <a:t> </a:t>
            </a:r>
            <a:r>
              <a:rPr lang="en-US" altLang="zh-TW" sz="3200" dirty="0">
                <a:solidFill>
                  <a:srgbClr val="FFFFFF"/>
                </a:solidFill>
              </a:rPr>
              <a:t>Advantage Analysis</a:t>
            </a:r>
            <a:endParaRPr dirty="0"/>
          </a:p>
        </p:txBody>
      </p:sp>
      <p:graphicFrame>
        <p:nvGraphicFramePr>
          <p:cNvPr id="326" name="Shape 326"/>
          <p:cNvGraphicFramePr/>
          <p:nvPr>
            <p:extLst>
              <p:ext uri="{D42A27DB-BD31-4B8C-83A1-F6EECF244321}">
                <p14:modId xmlns:p14="http://schemas.microsoft.com/office/powerpoint/2010/main" xmlns="" val="4117623372"/>
              </p:ext>
            </p:extLst>
          </p:nvPr>
        </p:nvGraphicFramePr>
        <p:xfrm>
          <a:off x="467544" y="841089"/>
          <a:ext cx="8208912" cy="417450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232248"/>
                <a:gridCol w="3544393"/>
                <a:gridCol w="2432271"/>
              </a:tblGrid>
              <a:tr h="440903">
                <a:tc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endParaRPr sz="2000" dirty="0"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r>
                        <a:rPr lang="en-GB" sz="2000" dirty="0" smtClean="0">
                          <a:latin typeface="+mj-lt"/>
                          <a:ea typeface="微軟正黑體" pitchFamily="34" charset="-120"/>
                        </a:rPr>
                        <a:t>QTS4.3.4</a:t>
                      </a:r>
                      <a:endParaRPr lang="en-GB" sz="2000" b="1" dirty="0"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r>
                        <a:rPr lang="en-GB" sz="2000" dirty="0" smtClean="0">
                          <a:latin typeface="+mj-lt"/>
                          <a:ea typeface="微軟正黑體" pitchFamily="34" charset="-120"/>
                        </a:rPr>
                        <a:t>DSM6.2</a:t>
                      </a:r>
                      <a:endParaRPr lang="en-GB" sz="2000" b="1" dirty="0"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5642">
                <a:tc rowSpan="3"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r>
                        <a:rPr lang="en-US" altLang="zh-TW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Playback</a:t>
                      </a:r>
                      <a:r>
                        <a:rPr lang="en-US" altLang="zh-TW" sz="1400" b="1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 feature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Supports </a:t>
                      </a:r>
                      <a:r>
                        <a:rPr lang="en-GB" altLang="zh-TW" sz="1400" b="1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on-click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zh-TW" sz="1400" b="1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resume playback</a:t>
                      </a:r>
                      <a:endParaRPr lang="en-GB" altLang="zh-TW" sz="1400" b="1" dirty="0" smtClean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r>
                        <a:rPr lang="en-GB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Need</a:t>
                      </a:r>
                      <a:r>
                        <a:rPr lang="en-GB" sz="1400" b="1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 to manually </a:t>
                      </a:r>
                    </a:p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r>
                        <a:rPr lang="en-GB" sz="1400" b="1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find out video first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5642">
                <a:tc vMerge="1"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endParaRPr lang="en-GB" sz="1400" b="1" dirty="0">
                        <a:solidFill>
                          <a:srgbClr val="002060"/>
                        </a:solidFill>
                        <a:latin typeface="微軟正黑體" pitchFamily="34" charset="-120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Supports</a:t>
                      </a:r>
                      <a:r>
                        <a:rPr lang="en-US" altLang="zh-TW" sz="1400" b="1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 bookmark</a:t>
                      </a:r>
                      <a:endParaRPr lang="en-GB" altLang="zh-TW" sz="1400" b="1" dirty="0" smtClean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r>
                        <a:rPr lang="en-US" altLang="zh-TW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No Supported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5642">
                <a:tc vMerge="1"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endParaRPr lang="en-GB" sz="1400" b="1" dirty="0">
                        <a:solidFill>
                          <a:srgbClr val="002060"/>
                        </a:solidFill>
                        <a:latin typeface="微軟正黑體" pitchFamily="34" charset="-120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zh-TW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Supports</a:t>
                      </a:r>
                      <a:r>
                        <a:rPr lang="en-GB" altLang="zh-TW" sz="1400" b="1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 360 degree video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zh-TW" sz="1400" b="1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playback and VR mode</a:t>
                      </a:r>
                      <a:endParaRPr lang="en-GB" altLang="zh-TW" sz="1400" b="1" dirty="0" smtClean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r>
                        <a:rPr lang="en-US" altLang="zh-TW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No Supported</a:t>
                      </a:r>
                      <a:endParaRPr lang="en-GB" altLang="zh-TW" sz="1400" b="1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87881">
                <a:tc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r>
                        <a:rPr lang="en-GB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Video Streaming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buNone/>
                      </a:pPr>
                      <a:r>
                        <a:rPr lang="en-GB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Supports</a:t>
                      </a:r>
                      <a:r>
                        <a:rPr lang="en-GB" sz="1400" b="1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 </a:t>
                      </a:r>
                      <a:r>
                        <a:rPr lang="en-GB" sz="1400" b="1" baseline="0" dirty="0" err="1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Multizone</a:t>
                      </a:r>
                      <a:r>
                        <a:rPr lang="en-GB" sz="1400" b="1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 Streaming 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buNone/>
                      </a:pPr>
                      <a:r>
                        <a:rPr lang="en-GB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Only can stream for one device</a:t>
                      </a:r>
                      <a:r>
                        <a:rPr lang="en-GB" sz="1400" b="1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 at one time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8788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zh-TW" sz="1400" b="1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Third Party Player</a:t>
                      </a:r>
                      <a:endParaRPr lang="en-GB" altLang="zh-TW" sz="1400" b="1" baseline="0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buNone/>
                      </a:pPr>
                      <a:r>
                        <a:rPr lang="en-GB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Supports</a:t>
                      </a:r>
                      <a:r>
                        <a:rPr lang="zh-TW" altLang="en-US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 </a:t>
                      </a:r>
                      <a:r>
                        <a:rPr lang="en-GB" sz="1400" b="1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VLC Player, </a:t>
                      </a:r>
                    </a:p>
                    <a:p>
                      <a:pPr marL="0" lvl="0" indent="0" algn="ctr" rtl="0">
                        <a:spcBef>
                          <a:spcPts val="0"/>
                        </a:spcBef>
                        <a:buNone/>
                      </a:pPr>
                      <a:r>
                        <a:rPr lang="en-GB" sz="1400" b="1" baseline="0" dirty="0" err="1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PotPlayer</a:t>
                      </a:r>
                      <a:r>
                        <a:rPr lang="en-GB" sz="1400" b="1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 and </a:t>
                      </a:r>
                      <a:r>
                        <a:rPr lang="en-GB" sz="1400" b="1" baseline="0" dirty="0" err="1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Elmedia</a:t>
                      </a:r>
                      <a:r>
                        <a:rPr lang="en-GB" sz="1400" b="1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 Player 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zh-TW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No Supported</a:t>
                      </a: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93649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buNone/>
                      </a:pPr>
                      <a:r>
                        <a:rPr lang="en-US" altLang="zh-TW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Video Sharing</a:t>
                      </a:r>
                      <a:endParaRPr lang="en-GB" altLang="zh-TW" sz="1400" b="1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buNone/>
                      </a:pPr>
                      <a:r>
                        <a:rPr lang="en-US" altLang="zh-TW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Supports share and upload video </a:t>
                      </a:r>
                    </a:p>
                    <a:p>
                      <a:pPr marL="0" lvl="0" indent="0" algn="ctr" rtl="0">
                        <a:spcBef>
                          <a:spcPts val="0"/>
                        </a:spcBef>
                        <a:buNone/>
                      </a:pPr>
                      <a:r>
                        <a:rPr lang="en-US" altLang="zh-TW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directly to</a:t>
                      </a:r>
                      <a:r>
                        <a:rPr lang="en-US" altLang="zh-TW" sz="1400" b="1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 Social Media Website </a:t>
                      </a:r>
                    </a:p>
                    <a:p>
                      <a:pPr marL="0" lvl="0" indent="0" algn="ctr" rtl="0">
                        <a:spcBef>
                          <a:spcPts val="0"/>
                        </a:spcBef>
                        <a:buNone/>
                      </a:pPr>
                      <a:r>
                        <a:rPr lang="en-US" altLang="zh-TW" sz="1400" b="1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and personal sharing website.</a:t>
                      </a:r>
                      <a:endParaRPr lang="en-US" altLang="zh-TW" sz="1400" b="1" dirty="0" smtClean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zh-TW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Only sharing link</a:t>
                      </a: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4" name="圖片 3" descr="Best product-0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784" y="1347614"/>
            <a:ext cx="432048" cy="443363"/>
          </a:xfrm>
          <a:prstGeom prst="rect">
            <a:avLst/>
          </a:prstGeom>
        </p:spPr>
      </p:pic>
      <p:pic>
        <p:nvPicPr>
          <p:cNvPr id="5" name="圖片 4" descr="Best product-0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784" y="3064491"/>
            <a:ext cx="432048" cy="443363"/>
          </a:xfrm>
          <a:prstGeom prst="rect">
            <a:avLst/>
          </a:prstGeom>
        </p:spPr>
      </p:pic>
      <p:pic>
        <p:nvPicPr>
          <p:cNvPr id="6" name="圖片 5" descr="Best product-0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784" y="2427734"/>
            <a:ext cx="432048" cy="443363"/>
          </a:xfrm>
          <a:prstGeom prst="rect">
            <a:avLst/>
          </a:prstGeom>
        </p:spPr>
      </p:pic>
      <p:pic>
        <p:nvPicPr>
          <p:cNvPr id="8" name="圖片 7" descr="Best product-0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784" y="1912362"/>
            <a:ext cx="432048" cy="443363"/>
          </a:xfrm>
          <a:prstGeom prst="rect">
            <a:avLst/>
          </a:prstGeom>
        </p:spPr>
      </p:pic>
      <p:pic>
        <p:nvPicPr>
          <p:cNvPr id="9" name="圖片 8" descr="皇冠-0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363259">
            <a:off x="5161599" y="745611"/>
            <a:ext cx="710694" cy="494166"/>
          </a:xfrm>
          <a:prstGeom prst="rect">
            <a:avLst/>
          </a:prstGeom>
        </p:spPr>
      </p:pic>
      <p:pic>
        <p:nvPicPr>
          <p:cNvPr id="10" name="圖片 9" descr="Best product-0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784" y="3640555"/>
            <a:ext cx="432048" cy="443363"/>
          </a:xfrm>
          <a:prstGeom prst="rect">
            <a:avLst/>
          </a:prstGeom>
        </p:spPr>
      </p:pic>
      <p:pic>
        <p:nvPicPr>
          <p:cNvPr id="12" name="圖片 11" descr="Best product-0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784" y="4360635"/>
            <a:ext cx="432048" cy="443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9650178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TW" dirty="0" smtClean="0"/>
              <a:t>Android TV </a:t>
            </a:r>
            <a:r>
              <a:rPr lang="en-US" altLang="zh-TW" dirty="0" smtClean="0">
                <a:solidFill>
                  <a:srgbClr val="FFFFFF"/>
                </a:solidFill>
              </a:rPr>
              <a:t>Advantage </a:t>
            </a:r>
            <a:r>
              <a:rPr lang="en-US" altLang="zh-TW" dirty="0">
                <a:solidFill>
                  <a:srgbClr val="FFFFFF"/>
                </a:solidFill>
              </a:rPr>
              <a:t>Analysis</a:t>
            </a:r>
            <a:endParaRPr lang="zh-TW" altLang="en-US" dirty="0"/>
          </a:p>
        </p:txBody>
      </p:sp>
      <p:graphicFrame>
        <p:nvGraphicFramePr>
          <p:cNvPr id="3" name="Shape 326"/>
          <p:cNvGraphicFramePr/>
          <p:nvPr>
            <p:extLst>
              <p:ext uri="{D42A27DB-BD31-4B8C-83A1-F6EECF244321}">
                <p14:modId xmlns:p14="http://schemas.microsoft.com/office/powerpoint/2010/main" xmlns="" val="1687086229"/>
              </p:ext>
            </p:extLst>
          </p:nvPr>
        </p:nvGraphicFramePr>
        <p:xfrm>
          <a:off x="323528" y="874248"/>
          <a:ext cx="8568951" cy="3911305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856317"/>
                <a:gridCol w="3173685"/>
                <a:gridCol w="2538949"/>
              </a:tblGrid>
              <a:tr h="440903">
                <a:tc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endParaRPr sz="2000" dirty="0"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r>
                        <a:rPr lang="en-GB" sz="2000" dirty="0" err="1" smtClean="0">
                          <a:latin typeface="+mj-lt"/>
                          <a:ea typeface="微軟正黑體" pitchFamily="34" charset="-120"/>
                        </a:rPr>
                        <a:t>Qmedia</a:t>
                      </a:r>
                      <a:r>
                        <a:rPr lang="en-GB" sz="2000" dirty="0" smtClean="0">
                          <a:latin typeface="+mj-lt"/>
                          <a:ea typeface="微軟正黑體" pitchFamily="34" charset="-120"/>
                        </a:rPr>
                        <a:t> 1.0.1</a:t>
                      </a:r>
                      <a:endParaRPr lang="en-GB" sz="2000" b="1" dirty="0"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r>
                        <a:rPr lang="en-GB" altLang="zh-TW" sz="2000" dirty="0" smtClean="0">
                          <a:latin typeface="+mj-lt"/>
                          <a:ea typeface="微軟正黑體" pitchFamily="34" charset="-120"/>
                        </a:rPr>
                        <a:t>DS video 1.1.5</a:t>
                      </a:r>
                      <a:endParaRPr lang="en-GB" altLang="zh-TW" sz="2000" b="1" dirty="0"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40903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buNone/>
                      </a:pPr>
                      <a:r>
                        <a:rPr lang="en-US" altLang="zh-TW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Supported</a:t>
                      </a:r>
                      <a:r>
                        <a:rPr lang="en-US" altLang="zh-TW" sz="1400" b="1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 multimedia files</a:t>
                      </a:r>
                      <a:endParaRPr lang="en-GB" altLang="zh-TW" sz="1400" b="1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buNone/>
                      </a:pPr>
                      <a:r>
                        <a:rPr lang="en-US" altLang="zh-TW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Supports</a:t>
                      </a:r>
                      <a:r>
                        <a:rPr lang="en-US" altLang="zh-TW" sz="1400" b="1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 </a:t>
                      </a:r>
                      <a:r>
                        <a:rPr lang="en-US" altLang="zh-TW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Video/Photo/</a:t>
                      </a:r>
                    </a:p>
                    <a:p>
                      <a:pPr marL="0" lvl="0" indent="0" algn="ctr" rtl="0">
                        <a:spcBef>
                          <a:spcPts val="0"/>
                        </a:spcBef>
                        <a:buNone/>
                      </a:pPr>
                      <a:r>
                        <a:rPr lang="en-US" altLang="zh-TW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Music at</a:t>
                      </a:r>
                      <a:r>
                        <a:rPr lang="en-US" altLang="zh-TW" sz="1400" b="1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 same time</a:t>
                      </a:r>
                      <a:endParaRPr lang="en-US" altLang="zh-TW" sz="1400" b="1" dirty="0" smtClean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 b="1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</a:rPr>
                        <a:t>Only supports Video</a:t>
                      </a:r>
                      <a:endParaRPr lang="en-GB" altLang="zh-TW" sz="1400" b="1" dirty="0" smtClean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40903">
                <a:tc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r>
                        <a:rPr lang="en-US" sz="1400" b="1" i="0" u="none" strike="noStrike" cap="none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Online</a:t>
                      </a:r>
                      <a:r>
                        <a:rPr lang="en-US" sz="1400" b="1" i="0" u="none" strike="noStrike" cap="none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 subtitles search</a:t>
                      </a:r>
                      <a:endParaRPr sz="1400" b="1" i="0" u="none" strike="noStrike" cap="none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  <a:cs typeface="+mn-cs"/>
                        <a:sym typeface="Arial"/>
                      </a:endParaRPr>
                    </a:p>
                  </a:txBody>
                  <a:tcPr marL="91425" marR="91425" marT="91425" marB="91425"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 b="1" i="0" u="none" strike="noStrike" cap="none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Supported</a:t>
                      </a: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r>
                        <a:rPr lang="en-US" altLang="zh-TW" sz="1400" b="1" i="0" u="none" strike="noStrike" cap="none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No Supported</a:t>
                      </a:r>
                      <a:endParaRPr lang="en-GB" sz="1400" b="1" i="0" u="none" strike="noStrike" cap="none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  <a:cs typeface="+mn-cs"/>
                        <a:sym typeface="Arial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40903">
                <a:tc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r>
                        <a:rPr lang="en-US" altLang="zh-TW" sz="1400" b="1" i="0" u="none" strike="noStrike" cap="none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Automatically apply subtitles</a:t>
                      </a:r>
                      <a:endParaRPr sz="1400" b="1" i="0" u="none" strike="noStrike" cap="none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  <a:cs typeface="+mn-cs"/>
                        <a:sym typeface="Arial"/>
                      </a:endParaRPr>
                    </a:p>
                  </a:txBody>
                  <a:tcPr marL="91425" marR="91425" marT="91425" marB="91425"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 b="1" i="0" u="none" strike="noStrike" cap="none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Supported</a:t>
                      </a: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r>
                        <a:rPr lang="en-US" altLang="zh-TW" sz="1400" b="1" i="0" u="none" strike="noStrike" cap="none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No Supported</a:t>
                      </a:r>
                      <a:endParaRPr lang="en-GB" altLang="zh-TW" sz="1400" b="1" i="0" u="none" strike="noStrike" cap="none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  <a:cs typeface="+mn-cs"/>
                        <a:sym typeface="Arial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40903">
                <a:tc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r>
                        <a:rPr lang="en-US" altLang="zh-TW" sz="1400" b="1" i="0" u="none" strike="noStrike" cap="none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Resume Playback</a:t>
                      </a:r>
                      <a:endParaRPr sz="1400" b="1" i="0" u="none" strike="noStrike" cap="none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  <a:cs typeface="+mn-cs"/>
                        <a:sym typeface="Arial"/>
                      </a:endParaRPr>
                    </a:p>
                  </a:txBody>
                  <a:tcPr marL="91425" marR="91425" marT="91425" marB="91425"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400" b="1" i="0" u="none" strike="noStrike" cap="none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Supported</a:t>
                      </a:r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400" b="1" i="0" u="none" strike="noStrike" cap="none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(Only on-click)</a:t>
                      </a:r>
                      <a:endParaRPr lang="en-GB" sz="1400" b="1" i="0" u="none" strike="noStrike" cap="none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  <a:cs typeface="+mn-cs"/>
                        <a:sym typeface="Arial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 b="1" i="0" u="none" strike="noStrike" cap="none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Supported (Manually</a:t>
                      </a:r>
                      <a:r>
                        <a:rPr lang="en-US" altLang="zh-TW" sz="1400" b="1" i="0" u="none" strike="noStrike" cap="none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 b="1" i="0" u="none" strike="noStrike" cap="none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find out video first</a:t>
                      </a:r>
                      <a:r>
                        <a:rPr lang="en-US" altLang="zh-TW" sz="1400" b="1" i="0" u="none" strike="noStrike" cap="none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)</a:t>
                      </a:r>
                      <a:endParaRPr lang="en-GB" altLang="zh-TW" sz="1400" b="1" i="0" u="none" strike="noStrike" cap="none" dirty="0" smtClean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  <a:cs typeface="+mn-cs"/>
                        <a:sym typeface="Arial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40903">
                <a:tc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r>
                        <a:rPr lang="en-US" altLang="zh-TW" sz="1400" b="1" i="0" u="none" strike="noStrike" cap="none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Bookmark</a:t>
                      </a:r>
                      <a:endParaRPr sz="1400" b="1" i="0" u="none" strike="noStrike" cap="none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  <a:cs typeface="+mn-cs"/>
                        <a:sym typeface="Arial"/>
                      </a:endParaRPr>
                    </a:p>
                  </a:txBody>
                  <a:tcPr marL="91425" marR="91425" marT="91425" marB="91425"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 b="1" i="0" u="none" strike="noStrike" cap="none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Supported</a:t>
                      </a: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r>
                        <a:rPr lang="en-US" altLang="zh-TW" sz="1400" b="1" i="0" u="none" strike="noStrike" cap="none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No Supported</a:t>
                      </a:r>
                      <a:endParaRPr lang="en-GB" altLang="zh-TW" sz="1400" b="1" i="0" u="none" strike="noStrike" cap="none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  <a:cs typeface="+mn-cs"/>
                        <a:sym typeface="Arial"/>
                      </a:endParaRP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40903">
                <a:tc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r>
                        <a:rPr lang="en-US" sz="1400" b="1" i="0" u="none" strike="noStrike" cap="none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Online</a:t>
                      </a:r>
                      <a:r>
                        <a:rPr lang="en-US" sz="1400" b="1" i="0" u="none" strike="noStrike" cap="none" baseline="0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 film database</a:t>
                      </a:r>
                      <a:endParaRPr sz="1400" b="1" i="0" u="none" strike="noStrike" cap="none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  <a:cs typeface="+mn-cs"/>
                        <a:sym typeface="Arial"/>
                      </a:endParaRPr>
                    </a:p>
                  </a:txBody>
                  <a:tcPr marL="91425" marR="91425" marT="91425" marB="91425"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 b="1" i="0" u="none" strike="noStrike" cap="none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Supported</a:t>
                      </a: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 b="1" i="0" u="none" strike="noStrike" cap="none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Supported</a:t>
                      </a: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40903">
                <a:tc>
                  <a:txBody>
                    <a:bodyPr/>
                    <a:lstStyle/>
                    <a:p>
                      <a:pPr marL="0" lvl="0" indent="0" algn="ctr">
                        <a:spcBef>
                          <a:spcPts val="0"/>
                        </a:spcBef>
                        <a:buNone/>
                      </a:pPr>
                      <a:r>
                        <a:rPr lang="en-US" altLang="zh-TW" sz="1400" b="1" i="0" u="none" strike="noStrike" cap="none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Voice search</a:t>
                      </a:r>
                      <a:endParaRPr sz="1400" b="1" i="0" u="none" strike="noStrike" cap="none" dirty="0">
                        <a:solidFill>
                          <a:srgbClr val="002060"/>
                        </a:solidFill>
                        <a:latin typeface="+mj-lt"/>
                        <a:ea typeface="微軟正黑體" pitchFamily="34" charset="-120"/>
                        <a:cs typeface="+mn-cs"/>
                        <a:sym typeface="Arial"/>
                      </a:endParaRPr>
                    </a:p>
                  </a:txBody>
                  <a:tcPr marL="91425" marR="91425" marT="91425" marB="91425"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 b="1" i="0" u="none" strike="noStrike" cap="none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Supported</a:t>
                      </a: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 b="1" i="0" u="none" strike="noStrike" cap="none" dirty="0" smtClean="0">
                          <a:solidFill>
                            <a:srgbClr val="002060"/>
                          </a:solidFill>
                          <a:latin typeface="+mj-lt"/>
                          <a:ea typeface="微軟正黑體" pitchFamily="34" charset="-120"/>
                          <a:cs typeface="+mn-cs"/>
                          <a:sym typeface="Arial"/>
                        </a:rPr>
                        <a:t>Supported</a:t>
                      </a:r>
                    </a:p>
                  </a:txBody>
                  <a:tcPr marL="91425" marR="91425" marT="91425" marB="9142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4" name="圖片 3" descr="Best product-0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848" y="2931790"/>
            <a:ext cx="432048" cy="443363"/>
          </a:xfrm>
          <a:prstGeom prst="rect">
            <a:avLst/>
          </a:prstGeom>
        </p:spPr>
      </p:pic>
      <p:pic>
        <p:nvPicPr>
          <p:cNvPr id="5" name="圖片 4" descr="Best product-0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848" y="1984370"/>
            <a:ext cx="432048" cy="443363"/>
          </a:xfrm>
          <a:prstGeom prst="rect">
            <a:avLst/>
          </a:prstGeom>
        </p:spPr>
      </p:pic>
      <p:pic>
        <p:nvPicPr>
          <p:cNvPr id="6" name="圖片 5" descr="Best product-0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848" y="3435846"/>
            <a:ext cx="432048" cy="443363"/>
          </a:xfrm>
          <a:prstGeom prst="rect">
            <a:avLst/>
          </a:prstGeom>
        </p:spPr>
      </p:pic>
      <p:pic>
        <p:nvPicPr>
          <p:cNvPr id="7" name="圖片 6" descr="Best product-0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848" y="1419622"/>
            <a:ext cx="432048" cy="443363"/>
          </a:xfrm>
          <a:prstGeom prst="rect">
            <a:avLst/>
          </a:prstGeom>
        </p:spPr>
      </p:pic>
      <p:pic>
        <p:nvPicPr>
          <p:cNvPr id="11" name="圖片 10" descr="皇冠-0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363259">
            <a:off x="5521639" y="745611"/>
            <a:ext cx="710694" cy="494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5638715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工作進行中\20170911直播母版16比9\各場PPT元素\20180109\BACK_.pn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" y="0"/>
            <a:ext cx="9143998" cy="5143499"/>
          </a:xfrm>
          <a:prstGeom prst="rect">
            <a:avLst/>
          </a:prstGeom>
          <a:noFill/>
        </p:spPr>
      </p:pic>
      <p:sp>
        <p:nvSpPr>
          <p:cNvPr id="123" name="Shape 123"/>
          <p:cNvSpPr txBox="1">
            <a:spLocks noGrp="1"/>
          </p:cNvSpPr>
          <p:nvPr>
            <p:ph type="title" idx="4294967295"/>
          </p:nvPr>
        </p:nvSpPr>
        <p:spPr>
          <a:xfrm>
            <a:off x="467544" y="1571618"/>
            <a:ext cx="6624736" cy="1538287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en-GB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Video Station/</a:t>
            </a:r>
            <a:r>
              <a:rPr lang="en-GB" dirty="0" err="1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Qvideo</a:t>
            </a:r>
            <a:r>
              <a:rPr lang="en-GB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/>
            </a:r>
            <a:br>
              <a:rPr lang="en-GB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</a:br>
            <a:r>
              <a:rPr lang="en-GB" dirty="0" smtClean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Your Best Choice</a:t>
            </a:r>
            <a:endParaRPr lang="en-GB" dirty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ropic">
  <a:themeElements>
    <a:clrScheme name="Tropic">
      <a:dk1>
        <a:srgbClr val="A1E8D9"/>
      </a:dk1>
      <a:lt1>
        <a:srgbClr val="FFFFFF"/>
      </a:lt1>
      <a:dk2>
        <a:srgbClr val="695D46"/>
      </a:dk2>
      <a:lt2>
        <a:srgbClr val="B3A77D"/>
      </a:lt2>
      <a:accent1>
        <a:srgbClr val="EF6C00"/>
      </a:accent1>
      <a:accent2>
        <a:srgbClr val="009668"/>
      </a:accent2>
      <a:accent3>
        <a:srgbClr val="4DB6AC"/>
      </a:accent3>
      <a:accent4>
        <a:srgbClr val="FF9800"/>
      </a:accent4>
      <a:accent5>
        <a:srgbClr val="CE93D8"/>
      </a:accent5>
      <a:accent6>
        <a:srgbClr val="EEFF41"/>
      </a:accent6>
      <a:hlink>
        <a:srgbClr val="CE93D8"/>
      </a:hlink>
      <a:folHlink>
        <a:srgbClr val="CE93D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1704</TotalTime>
  <Words>1234</Words>
  <Application>Microsoft Office PowerPoint</Application>
  <PresentationFormat>如螢幕大小 (16:9)</PresentationFormat>
  <Paragraphs>218</Paragraphs>
  <Slides>42</Slides>
  <Notes>38</Notes>
  <HiddenSlides>0</HiddenSlides>
  <MMClips>0</MMClips>
  <ScaleCrop>false</ScaleCrop>
  <HeadingPairs>
    <vt:vector size="6" baseType="variant">
      <vt:variant>
        <vt:lpstr>使用字型</vt:lpstr>
      </vt:variant>
      <vt:variant>
        <vt:i4>6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42</vt:i4>
      </vt:variant>
    </vt:vector>
  </HeadingPairs>
  <TitlesOfParts>
    <vt:vector size="49" baseType="lpstr">
      <vt:lpstr>Arial</vt:lpstr>
      <vt:lpstr>新細明體</vt:lpstr>
      <vt:lpstr>華康POP1體W5</vt:lpstr>
      <vt:lpstr>微軟正黑體</vt:lpstr>
      <vt:lpstr>PT Sans Narrow</vt:lpstr>
      <vt:lpstr>Open Sans</vt:lpstr>
      <vt:lpstr>Tropic</vt:lpstr>
      <vt:lpstr>投影片 1</vt:lpstr>
      <vt:lpstr>Have you ever had those concerns?</vt:lpstr>
      <vt:lpstr>QNAP Solves All Your Concerns</vt:lpstr>
      <vt:lpstr> Flexible Category Customization for better representation  </vt:lpstr>
      <vt:lpstr>Do You Still Warry spend too much time arranging your Videos ?</vt:lpstr>
      <vt:lpstr>Highly flexible Category Customizations</vt:lpstr>
      <vt:lpstr>Three Main Features in Movie / TV Show Category</vt:lpstr>
      <vt:lpstr>Smart Display and Playback</vt:lpstr>
      <vt:lpstr>Optimizing Display</vt:lpstr>
      <vt:lpstr>Private Collection, Qsync, Folder View</vt:lpstr>
      <vt:lpstr>Have you ever experienced difficulties in videos you want in the messy video library? </vt:lpstr>
      <vt:lpstr>Advanced Search and Filter</vt:lpstr>
      <vt:lpstr>Advanced Search and Filter</vt:lpstr>
      <vt:lpstr>DEMO</vt:lpstr>
      <vt:lpstr> Powerful Video Player  and Settings  </vt:lpstr>
      <vt:lpstr>投影片 16</vt:lpstr>
      <vt:lpstr>Player Features- Bookmark</vt:lpstr>
      <vt:lpstr>Player Features - Subtitles</vt:lpstr>
      <vt:lpstr>Player Features - Player Settings</vt:lpstr>
      <vt:lpstr>投影片 20</vt:lpstr>
      <vt:lpstr>Immersive video experience: panorama mode</vt:lpstr>
      <vt:lpstr>Player Features - Panorama Mode</vt:lpstr>
      <vt:lpstr>投影片 23</vt:lpstr>
      <vt:lpstr>In the past, playing videos on NAS is like...  </vt:lpstr>
      <vt:lpstr>QVHelper</vt:lpstr>
      <vt:lpstr>QVHelper 2.0 (Coming Soon)</vt:lpstr>
      <vt:lpstr> Fully compatible with  all your media devices  </vt:lpstr>
      <vt:lpstr>Video Station Supported Media Devices</vt:lpstr>
      <vt:lpstr>Video library on the go - Qvideo </vt:lpstr>
      <vt:lpstr>Enjoy Videos on Your Big TV - Qmedia </vt:lpstr>
      <vt:lpstr>4 advantages of Qmedia Android TV</vt:lpstr>
      <vt:lpstr>Video HD</vt:lpstr>
      <vt:lpstr>Multizone Streaming </vt:lpstr>
      <vt:lpstr>DEMO</vt:lpstr>
      <vt:lpstr>Convenient Video Sharing </vt:lpstr>
      <vt:lpstr>Is it troublesome to Share Videos with Your Friends? </vt:lpstr>
      <vt:lpstr>Create your own videos sharing page</vt:lpstr>
      <vt:lpstr>Share your videos via Email &amp; Social Media Website</vt:lpstr>
      <vt:lpstr>DEMO</vt:lpstr>
      <vt:lpstr>QNAP Video Station Advantage Analysis</vt:lpstr>
      <vt:lpstr>Android TV Advantage Analysis</vt:lpstr>
      <vt:lpstr>Video Station/Qvideo Your Best Choice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Video Station / Qvideo</dc:title>
  <dc:creator>Yvonne Tsai</dc:creator>
  <cp:lastModifiedBy>Yvonne Tsai</cp:lastModifiedBy>
  <cp:revision>192</cp:revision>
  <dcterms:modified xsi:type="dcterms:W3CDTF">2018-01-09T04:49:56Z</dcterms:modified>
</cp:coreProperties>
</file>