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4"/>
  </p:notesMasterIdLst>
  <p:sldIdLst>
    <p:sldId id="256" r:id="rId2"/>
    <p:sldId id="295" r:id="rId3"/>
    <p:sldId id="312" r:id="rId4"/>
    <p:sldId id="299" r:id="rId5"/>
    <p:sldId id="258" r:id="rId6"/>
    <p:sldId id="259" r:id="rId7"/>
    <p:sldId id="260" r:id="rId8"/>
    <p:sldId id="294" r:id="rId9"/>
    <p:sldId id="261" r:id="rId10"/>
    <p:sldId id="297" r:id="rId11"/>
    <p:sldId id="293" r:id="rId12"/>
    <p:sldId id="300" r:id="rId13"/>
    <p:sldId id="309" r:id="rId14"/>
    <p:sldId id="262" r:id="rId15"/>
    <p:sldId id="302" r:id="rId16"/>
    <p:sldId id="263" r:id="rId17"/>
    <p:sldId id="273" r:id="rId18"/>
    <p:sldId id="274" r:id="rId19"/>
    <p:sldId id="275" r:id="rId20"/>
    <p:sldId id="303" r:id="rId21"/>
    <p:sldId id="269" r:id="rId22"/>
    <p:sldId id="270" r:id="rId23"/>
    <p:sldId id="304" r:id="rId24"/>
    <p:sldId id="265" r:id="rId25"/>
    <p:sldId id="266" r:id="rId26"/>
    <p:sldId id="267" r:id="rId27"/>
    <p:sldId id="305" r:id="rId28"/>
    <p:sldId id="310" r:id="rId29"/>
    <p:sldId id="278" r:id="rId30"/>
    <p:sldId id="313" r:id="rId31"/>
    <p:sldId id="314" r:id="rId32"/>
    <p:sldId id="315" r:id="rId33"/>
    <p:sldId id="280" r:id="rId34"/>
    <p:sldId id="308" r:id="rId35"/>
    <p:sldId id="311" r:id="rId36"/>
    <p:sldId id="306" r:id="rId37"/>
    <p:sldId id="283" r:id="rId38"/>
    <p:sldId id="307" r:id="rId39"/>
    <p:sldId id="287" r:id="rId40"/>
    <p:sldId id="316" r:id="rId41"/>
    <p:sldId id="317" r:id="rId42"/>
    <p:sldId id="288" r:id="rId43"/>
  </p:sldIdLst>
  <p:sldSz cx="9144000" cy="5143500" type="screen16x9"/>
  <p:notesSz cx="6858000" cy="9144000"/>
  <p:embeddedFontLst>
    <p:embeddedFont>
      <p:font typeface="華康POP1體W5" pitchFamily="81" charset="-120"/>
      <p:regular r:id="rId45"/>
    </p:embeddedFont>
    <p:embeddedFont>
      <p:font typeface="微軟正黑體" pitchFamily="34" charset="-120"/>
      <p:regular r:id="rId46"/>
      <p:bold r:id="rId47"/>
    </p:embeddedFont>
    <p:embeddedFont>
      <p:font typeface="PT Sans Narrow" charset="0"/>
      <p:regular r:id="rId48"/>
      <p:bold r:id="rId49"/>
    </p:embeddedFont>
    <p:embeddedFont>
      <p:font typeface="Open Sans" charset="0"/>
      <p:regular r:id="rId50"/>
      <p:bold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55BAE"/>
    <a:srgbClr val="4DB6AC"/>
    <a:srgbClr val="3B838B"/>
    <a:srgbClr val="3333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CACBDD52-0340-4FC2-8B0B-39FCAB2817D2}">
  <a:tblStyle styleId="{CACBDD52-0340-4FC2-8B0B-39FCAB2817D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5" autoAdjust="0"/>
    <p:restoredTop sz="93348" autoAdjust="0"/>
  </p:normalViewPr>
  <p:slideViewPr>
    <p:cSldViewPr>
      <p:cViewPr varScale="1">
        <p:scale>
          <a:sx n="158" d="100"/>
          <a:sy n="158" d="100"/>
        </p:scale>
        <p:origin x="-658" y="-7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4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100"/>
              <a:buChar char="●"/>
              <a:defRPr sz="1100"/>
            </a:lvl1pPr>
            <a:lvl2pPr lvl="1">
              <a:spcBef>
                <a:spcPts val="0"/>
              </a:spcBef>
              <a:buSzPts val="1100"/>
              <a:buChar char="○"/>
              <a:defRPr sz="1100"/>
            </a:lvl2pPr>
            <a:lvl3pPr lvl="2">
              <a:spcBef>
                <a:spcPts val="0"/>
              </a:spcBef>
              <a:buSzPts val="1100"/>
              <a:buChar char="■"/>
              <a:defRPr sz="1100"/>
            </a:lvl3pPr>
            <a:lvl4pPr lvl="3">
              <a:spcBef>
                <a:spcPts val="0"/>
              </a:spcBef>
              <a:buSzPts val="1100"/>
              <a:buChar char="●"/>
              <a:defRPr sz="1100"/>
            </a:lvl4pPr>
            <a:lvl5pPr lvl="4">
              <a:spcBef>
                <a:spcPts val="0"/>
              </a:spcBef>
              <a:buSzPts val="1100"/>
              <a:buChar char="○"/>
              <a:defRPr sz="1100"/>
            </a:lvl5pPr>
            <a:lvl6pPr lvl="5">
              <a:spcBef>
                <a:spcPts val="0"/>
              </a:spcBef>
              <a:buSzPts val="1100"/>
              <a:buChar char="■"/>
              <a:defRPr sz="1100"/>
            </a:lvl6pPr>
            <a:lvl7pPr lvl="6">
              <a:spcBef>
                <a:spcPts val="0"/>
              </a:spcBef>
              <a:buSzPts val="1100"/>
              <a:buChar char="●"/>
              <a:defRPr sz="1100"/>
            </a:lvl7pPr>
            <a:lvl8pPr lvl="7">
              <a:spcBef>
                <a:spcPts val="0"/>
              </a:spcBef>
              <a:buSzPts val="1100"/>
              <a:buChar char="○"/>
              <a:defRPr sz="1100"/>
            </a:lvl8pPr>
            <a:lvl9pPr lvl="8">
              <a:spcBef>
                <a:spcPts val="0"/>
              </a:spcBef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18382843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7431227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051338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013189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998228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7033519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2009361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3333928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6191746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4887505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9531107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744028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5212297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9890414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9708909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4698487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517890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9913155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1110582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3371418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5241268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5241268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524126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5889639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5494434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5732605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9714387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7848449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Shape 3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8269846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Shape 3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0965804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11755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Shape 3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2304354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3233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085245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342270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061428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314425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1973515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634422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-GB"/>
              <a:pPr marL="0" lvl="0" indent="0">
                <a:spcBef>
                  <a:spcPts val="0"/>
                </a:spcBef>
                <a:buNone/>
              </a:pPr>
              <a:t>‹#›</a:t>
            </a:fld>
            <a:endParaRPr lang="en-GB"/>
          </a:p>
        </p:txBody>
      </p:sp>
      <p:pic>
        <p:nvPicPr>
          <p:cNvPr id="4" name="Picture 2" descr="D:\ING\20180109_Video Station  Qvideo_PPT美化\images\COVER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" y="0"/>
            <a:ext cx="9143998" cy="514349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-GB"/>
              <a:pPr marL="0" lvl="0" indent="0">
                <a:spcBef>
                  <a:spcPts val="0"/>
                </a:spcBef>
                <a:buNone/>
              </a:pPr>
              <a:t>‹#›</a:t>
            </a:fld>
            <a:endParaRPr lang="en-GB"/>
          </a:p>
        </p:txBody>
      </p:sp>
      <p:sp>
        <p:nvSpPr>
          <p:cNvPr id="5" name="Shape 22"/>
          <p:cNvSpPr/>
          <p:nvPr userDrawn="1"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6" name="圖片 5" descr="BAR-0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7702" y="2758792"/>
            <a:ext cx="7848596" cy="2202914"/>
          </a:xfrm>
          <a:prstGeom prst="rect">
            <a:avLst/>
          </a:prstGeom>
        </p:spPr>
      </p:pic>
      <p:sp>
        <p:nvSpPr>
          <p:cNvPr id="11" name="Shape 22"/>
          <p:cNvSpPr/>
          <p:nvPr userDrawn="1"/>
        </p:nvSpPr>
        <p:spPr>
          <a:xfrm>
            <a:off x="8001024" y="0"/>
            <a:ext cx="1142976" cy="3571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12" name="Picture 2" descr="D:\工作進行中\20170911直播母版16比9\各場PPT元素\20180109\QNPA LOGO----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073792" y="71420"/>
            <a:ext cx="998802" cy="2325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ts val="2400"/>
              <a:buNone/>
              <a:defRPr sz="2400"/>
            </a:lvl1pPr>
            <a:lvl2pPr lvl="1">
              <a:spcBef>
                <a:spcPts val="0"/>
              </a:spcBef>
              <a:buSzPts val="2400"/>
              <a:buNone/>
              <a:defRPr sz="2400"/>
            </a:lvl2pPr>
            <a:lvl3pPr lvl="2">
              <a:spcBef>
                <a:spcPts val="0"/>
              </a:spcBef>
              <a:buSzPts val="2400"/>
              <a:buNone/>
              <a:defRPr sz="2400"/>
            </a:lvl3pPr>
            <a:lvl4pPr lvl="3">
              <a:spcBef>
                <a:spcPts val="0"/>
              </a:spcBef>
              <a:buSzPts val="2400"/>
              <a:buNone/>
              <a:defRPr sz="2400"/>
            </a:lvl4pPr>
            <a:lvl5pPr lvl="4">
              <a:spcBef>
                <a:spcPts val="0"/>
              </a:spcBef>
              <a:buSzPts val="2400"/>
              <a:buNone/>
              <a:defRPr sz="2400"/>
            </a:lvl5pPr>
            <a:lvl6pPr lvl="5">
              <a:spcBef>
                <a:spcPts val="0"/>
              </a:spcBef>
              <a:buSzPts val="2400"/>
              <a:buNone/>
              <a:defRPr sz="2400"/>
            </a:lvl6pPr>
            <a:lvl7pPr lvl="6">
              <a:spcBef>
                <a:spcPts val="0"/>
              </a:spcBef>
              <a:buSzPts val="2400"/>
              <a:buNone/>
              <a:defRPr sz="2400"/>
            </a:lvl7pPr>
            <a:lvl8pPr lvl="7">
              <a:spcBef>
                <a:spcPts val="0"/>
              </a:spcBef>
              <a:buSzPts val="2400"/>
              <a:buNone/>
              <a:defRPr sz="2400"/>
            </a:lvl8pPr>
            <a:lvl9pPr lvl="8">
              <a:spcBef>
                <a:spcPts val="0"/>
              </a:spcBef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200"/>
              <a:buChar char="●"/>
              <a:defRPr sz="12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-GB"/>
              <a:pPr marL="0" lvl="0" indent="0">
                <a:spcBef>
                  <a:spcPts val="0"/>
                </a:spcBef>
                <a:buNone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-GB"/>
              <a:pPr marL="0" lvl="0" indent="0">
                <a:spcBef>
                  <a:spcPts val="0"/>
                </a:spcBef>
                <a:buNone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7" name="Shape 47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ts val="4200"/>
              <a:buNone/>
              <a:defRPr sz="4200"/>
            </a:lvl1pPr>
            <a:lvl2pPr lvl="1" algn="ctr">
              <a:spcBef>
                <a:spcPts val="0"/>
              </a:spcBef>
              <a:buSzPts val="4200"/>
              <a:buNone/>
              <a:defRPr sz="4200"/>
            </a:lvl2pPr>
            <a:lvl3pPr lvl="2" algn="ctr">
              <a:spcBef>
                <a:spcPts val="0"/>
              </a:spcBef>
              <a:buSzPts val="4200"/>
              <a:buNone/>
              <a:defRPr sz="4200"/>
            </a:lvl3pPr>
            <a:lvl4pPr lvl="3" algn="ctr">
              <a:spcBef>
                <a:spcPts val="0"/>
              </a:spcBef>
              <a:buSzPts val="4200"/>
              <a:buNone/>
              <a:defRPr sz="4200"/>
            </a:lvl4pPr>
            <a:lvl5pPr lvl="4" algn="ctr">
              <a:spcBef>
                <a:spcPts val="0"/>
              </a:spcBef>
              <a:buSzPts val="4200"/>
              <a:buNone/>
              <a:defRPr sz="4200"/>
            </a:lvl5pPr>
            <a:lvl6pPr lvl="5" algn="ctr">
              <a:spcBef>
                <a:spcPts val="0"/>
              </a:spcBef>
              <a:buSzPts val="4200"/>
              <a:buNone/>
              <a:defRPr sz="4200"/>
            </a:lvl6pPr>
            <a:lvl7pPr lvl="6" algn="ctr">
              <a:spcBef>
                <a:spcPts val="0"/>
              </a:spcBef>
              <a:buSzPts val="4200"/>
              <a:buNone/>
              <a:defRPr sz="4200"/>
            </a:lvl7pPr>
            <a:lvl8pPr lvl="7" algn="ctr">
              <a:spcBef>
                <a:spcPts val="0"/>
              </a:spcBef>
              <a:buSzPts val="4200"/>
              <a:buNone/>
              <a:defRPr sz="4200"/>
            </a:lvl8pPr>
            <a:lvl9pPr lvl="8" algn="ctr">
              <a:spcBef>
                <a:spcPts val="0"/>
              </a:spcBef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-GB">
                <a:solidFill>
                  <a:schemeClr val="lt1"/>
                </a:solidFill>
              </a:rPr>
              <a:pPr marL="0" lvl="0" indent="0">
                <a:spcBef>
                  <a:spcPts val="0"/>
                </a:spcBef>
                <a:buNone/>
              </a:pPr>
              <a:t>‹#›</a:t>
            </a:fld>
            <a:endParaRPr lang="en-GB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-GB"/>
              <a:pPr marL="0" lvl="0" indent="0">
                <a:spcBef>
                  <a:spcPts val="0"/>
                </a:spcBef>
                <a:buNone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-GB"/>
              <a:pPr marL="0" lvl="0" indent="0">
                <a:spcBef>
                  <a:spcPts val="0"/>
                </a:spcBef>
                <a:buNone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-GB">
                <a:solidFill>
                  <a:schemeClr val="lt1"/>
                </a:solidFill>
              </a:rPr>
              <a:pPr marL="0" lvl="0" indent="0">
                <a:spcBef>
                  <a:spcPts val="0"/>
                </a:spcBef>
                <a:buNone/>
              </a:pPr>
              <a:t>‹#›</a:t>
            </a:fld>
            <a:endParaRPr lang="en-GB">
              <a:solidFill>
                <a:schemeClr val="lt1"/>
              </a:solidFill>
            </a:endParaRPr>
          </a:p>
        </p:txBody>
      </p:sp>
      <p:pic>
        <p:nvPicPr>
          <p:cNvPr id="1026" name="Picture 2" descr="D:\ING\20180109_Video Station  Qvideo_PPT美化\images\P3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-GB">
                <a:solidFill>
                  <a:schemeClr val="lt1"/>
                </a:solidFill>
              </a:rPr>
              <a:pPr marL="0" lvl="0" indent="0">
                <a:spcBef>
                  <a:spcPts val="0"/>
                </a:spcBef>
                <a:buNone/>
              </a:pPr>
              <a:t>‹#›</a:t>
            </a:fld>
            <a:endParaRPr lang="en-GB">
              <a:solidFill>
                <a:schemeClr val="lt1"/>
              </a:solidFill>
            </a:endParaRPr>
          </a:p>
        </p:txBody>
      </p:sp>
      <p:pic>
        <p:nvPicPr>
          <p:cNvPr id="1026" name="Picture 2" descr="D:\ING\20180109_Video Station  Qvideo_PPT美化\images\P3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2" y="1"/>
            <a:ext cx="9143998" cy="5143499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-GB">
                <a:solidFill>
                  <a:schemeClr val="lt1"/>
                </a:solidFill>
              </a:rPr>
              <a:pPr marL="0" lvl="0" indent="0">
                <a:spcBef>
                  <a:spcPts val="0"/>
                </a:spcBef>
                <a:buNone/>
              </a:pPr>
              <a:t>‹#›</a:t>
            </a:fld>
            <a:endParaRPr lang="en-GB">
              <a:solidFill>
                <a:schemeClr val="lt1"/>
              </a:solidFill>
            </a:endParaRPr>
          </a:p>
        </p:txBody>
      </p:sp>
      <p:pic>
        <p:nvPicPr>
          <p:cNvPr id="1026" name="Picture 2" descr="D:\ING\20180109_Video Station  Qvideo_PPT美化\images\P3.png"/>
          <p:cNvPicPr>
            <a:picLocks noChangeAspect="1" noChangeArrowheads="1"/>
          </p:cNvPicPr>
          <p:nvPr userDrawn="1"/>
        </p:nvPicPr>
        <p:blipFill>
          <a:blip r:embed="rId2"/>
          <a:srcRect b="5556"/>
          <a:stretch>
            <a:fillRect/>
          </a:stretch>
        </p:blipFill>
        <p:spPr bwMode="auto">
          <a:xfrm>
            <a:off x="2" y="357210"/>
            <a:ext cx="9143998" cy="485774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-GB">
                <a:solidFill>
                  <a:schemeClr val="lt1"/>
                </a:solidFill>
              </a:rPr>
              <a:pPr marL="0" lvl="0" indent="0">
                <a:spcBef>
                  <a:spcPts val="0"/>
                </a:spcBef>
                <a:buNone/>
              </a:pPr>
              <a:t>‹#›</a:t>
            </a:fld>
            <a:endParaRPr lang="en-GB">
              <a:solidFill>
                <a:schemeClr val="lt1"/>
              </a:solidFill>
            </a:endParaRPr>
          </a:p>
        </p:txBody>
      </p:sp>
      <p:pic>
        <p:nvPicPr>
          <p:cNvPr id="1026" name="Picture 2" descr="D:\ING\20180109_Video Station  Qvideo_PPT美化\images\P3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SzPts val="3600"/>
              <a:buNone/>
              <a:defRPr/>
            </a:lvl1pPr>
            <a:lvl2pPr lvl="1" algn="ctr">
              <a:spcBef>
                <a:spcPts val="0"/>
              </a:spcBef>
              <a:buSzPts val="3600"/>
              <a:buNone/>
              <a:defRPr/>
            </a:lvl2pPr>
            <a:lvl3pPr lvl="2" algn="ctr">
              <a:spcBef>
                <a:spcPts val="0"/>
              </a:spcBef>
              <a:buSzPts val="3600"/>
              <a:buNone/>
              <a:defRPr/>
            </a:lvl3pPr>
            <a:lvl4pPr lvl="3" algn="ctr">
              <a:spcBef>
                <a:spcPts val="0"/>
              </a:spcBef>
              <a:buSzPts val="3600"/>
              <a:buNone/>
              <a:defRPr/>
            </a:lvl4pPr>
            <a:lvl5pPr lvl="4" algn="ctr">
              <a:spcBef>
                <a:spcPts val="0"/>
              </a:spcBef>
              <a:buSzPts val="3600"/>
              <a:buNone/>
              <a:defRPr/>
            </a:lvl5pPr>
            <a:lvl6pPr lvl="5" algn="ctr">
              <a:spcBef>
                <a:spcPts val="0"/>
              </a:spcBef>
              <a:buSzPts val="3600"/>
              <a:buNone/>
              <a:defRPr/>
            </a:lvl6pPr>
            <a:lvl7pPr lvl="6" algn="ctr">
              <a:spcBef>
                <a:spcPts val="0"/>
              </a:spcBef>
              <a:buSzPts val="3600"/>
              <a:buNone/>
              <a:defRPr/>
            </a:lvl7pPr>
            <a:lvl8pPr lvl="7" algn="ctr">
              <a:spcBef>
                <a:spcPts val="0"/>
              </a:spcBef>
              <a:buSzPts val="3600"/>
              <a:buNone/>
              <a:defRPr/>
            </a:lvl8pPr>
            <a:lvl9pPr lvl="8" algn="ctr">
              <a:spcBef>
                <a:spcPts val="0"/>
              </a:spcBef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-GB">
                <a:solidFill>
                  <a:schemeClr val="lt1"/>
                </a:solidFill>
              </a:rPr>
              <a:pPr marL="0" lvl="0" indent="0">
                <a:spcBef>
                  <a:spcPts val="0"/>
                </a:spcBef>
                <a:buNone/>
              </a:pPr>
              <a:t>‹#›</a:t>
            </a:fld>
            <a:endParaRPr lang="en-GB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ING\20180109_Video Station  Qvideo_PPT美化\images\Cover-01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" y="0"/>
            <a:ext cx="9143998" cy="5143499"/>
          </a:xfrm>
          <a:prstGeom prst="rect">
            <a:avLst/>
          </a:prstGeom>
          <a:noFill/>
        </p:spPr>
      </p:pic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11700" y="64150"/>
            <a:ext cx="8520600" cy="707400"/>
          </a:xfrm>
          <a:prstGeom prst="rect">
            <a:avLst/>
          </a:prstGeom>
          <a:noFill/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3600"/>
              <a:buNone/>
              <a:defRPr sz="40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  <a:lvl2pPr lvl="1">
              <a:spcBef>
                <a:spcPts val="0"/>
              </a:spcBef>
              <a:buSzPts val="3600"/>
              <a:buNone/>
              <a:defRPr/>
            </a:lvl2pPr>
            <a:lvl3pPr lvl="2">
              <a:spcBef>
                <a:spcPts val="0"/>
              </a:spcBef>
              <a:buSzPts val="3600"/>
              <a:buNone/>
              <a:defRPr/>
            </a:lvl3pPr>
            <a:lvl4pPr lvl="3">
              <a:spcBef>
                <a:spcPts val="0"/>
              </a:spcBef>
              <a:buSzPts val="3600"/>
              <a:buNone/>
              <a:defRPr/>
            </a:lvl4pPr>
            <a:lvl5pPr lvl="4">
              <a:spcBef>
                <a:spcPts val="0"/>
              </a:spcBef>
              <a:buSzPts val="3600"/>
              <a:buNone/>
              <a:defRPr/>
            </a:lvl5pPr>
            <a:lvl6pPr lvl="5">
              <a:spcBef>
                <a:spcPts val="0"/>
              </a:spcBef>
              <a:buSzPts val="3600"/>
              <a:buNone/>
              <a:defRPr/>
            </a:lvl6pPr>
            <a:lvl7pPr lvl="6">
              <a:spcBef>
                <a:spcPts val="0"/>
              </a:spcBef>
              <a:buSzPts val="3600"/>
              <a:buNone/>
              <a:defRPr/>
            </a:lvl7pPr>
            <a:lvl8pPr lvl="7">
              <a:spcBef>
                <a:spcPts val="0"/>
              </a:spcBef>
              <a:buSzPts val="3600"/>
              <a:buNone/>
              <a:defRPr/>
            </a:lvl8pPr>
            <a:lvl9pPr lvl="8">
              <a:spcBef>
                <a:spcPts val="0"/>
              </a:spcBef>
              <a:buSzPts val="3600"/>
              <a:buNone/>
              <a:defRPr/>
            </a:lvl9pPr>
          </a:lstStyle>
          <a:p>
            <a:endParaRPr dirty="0"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-GB"/>
              <a:pPr marL="0" lvl="0" indent="0">
                <a:spcBef>
                  <a:spcPts val="0"/>
                </a:spcBef>
                <a:buNone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3600"/>
              <a:buNone/>
              <a:defRPr/>
            </a:lvl1pPr>
            <a:lvl2pPr lvl="1">
              <a:spcBef>
                <a:spcPts val="0"/>
              </a:spcBef>
              <a:buSzPts val="3600"/>
              <a:buNone/>
              <a:defRPr/>
            </a:lvl2pPr>
            <a:lvl3pPr lvl="2">
              <a:spcBef>
                <a:spcPts val="0"/>
              </a:spcBef>
              <a:buSzPts val="3600"/>
              <a:buNone/>
              <a:defRPr/>
            </a:lvl3pPr>
            <a:lvl4pPr lvl="3">
              <a:spcBef>
                <a:spcPts val="0"/>
              </a:spcBef>
              <a:buSzPts val="3600"/>
              <a:buNone/>
              <a:defRPr/>
            </a:lvl4pPr>
            <a:lvl5pPr lvl="4">
              <a:spcBef>
                <a:spcPts val="0"/>
              </a:spcBef>
              <a:buSzPts val="3600"/>
              <a:buNone/>
              <a:defRPr/>
            </a:lvl5pPr>
            <a:lvl6pPr lvl="5">
              <a:spcBef>
                <a:spcPts val="0"/>
              </a:spcBef>
              <a:buSzPts val="3600"/>
              <a:buNone/>
              <a:defRPr/>
            </a:lvl6pPr>
            <a:lvl7pPr lvl="6">
              <a:spcBef>
                <a:spcPts val="0"/>
              </a:spcBef>
              <a:buSzPts val="3600"/>
              <a:buNone/>
              <a:defRPr/>
            </a:lvl7pPr>
            <a:lvl8pPr lvl="7">
              <a:spcBef>
                <a:spcPts val="0"/>
              </a:spcBef>
              <a:buSzPts val="3600"/>
              <a:buNone/>
              <a:defRPr/>
            </a:lvl8pPr>
            <a:lvl9pPr lvl="8">
              <a:spcBef>
                <a:spcPts val="0"/>
              </a:spcBef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-GB"/>
              <a:pPr marL="0" lvl="0" indent="0">
                <a:spcBef>
                  <a:spcPts val="0"/>
                </a:spcBef>
                <a:buNone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-GB"/>
              <a:pPr marL="0" lvl="0" indent="0">
                <a:spcBef>
                  <a:spcPts val="0"/>
                </a:spcBef>
                <a:buNone/>
              </a:pPr>
              <a:t>‹#›</a:t>
            </a:fld>
            <a:endParaRPr lang="en-GB"/>
          </a:p>
        </p:txBody>
      </p:sp>
      <p:pic>
        <p:nvPicPr>
          <p:cNvPr id="4" name="圖片 3" descr="BAR-0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11656"/>
            <a:ext cx="9144000" cy="1720187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buNone/>
            </a:pPr>
            <a:fld id="{00000000-1234-1234-1234-123412341234}" type="slidenum">
              <a:rPr lang="en-GB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pPr marL="0" lvl="0" indent="0" algn="r">
                <a:spcBef>
                  <a:spcPts val="0"/>
                </a:spcBef>
                <a:buNone/>
              </a:pPr>
              <a:t>‹#›</a:t>
            </a:fld>
            <a:endParaRPr lang="en-GB" sz="1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63" r:id="rId3"/>
    <p:sldLayoutId id="2147483664" r:id="rId4"/>
    <p:sldLayoutId id="2147483661" r:id="rId5"/>
    <p:sldLayoutId id="2147483660" r:id="rId6"/>
    <p:sldLayoutId id="2147483650" r:id="rId7"/>
    <p:sldLayoutId id="2147483651" r:id="rId8"/>
    <p:sldLayoutId id="2147483652" r:id="rId9"/>
    <p:sldLayoutId id="2147483662" r:id="rId10"/>
    <p:sldLayoutId id="2147483653" r:id="rId11"/>
    <p:sldLayoutId id="2147483654" r:id="rId12"/>
    <p:sldLayoutId id="2147483655" r:id="rId13"/>
    <p:sldLayoutId id="2147483656" r:id="rId14"/>
    <p:sldLayoutId id="2147483658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12" Type="http://schemas.openxmlformats.org/officeDocument/2006/relationships/image" Target="../media/image80.jpeg"/><Relationship Id="rId2" Type="http://schemas.openxmlformats.org/officeDocument/2006/relationships/image" Target="../media/image71.jpe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10.png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4" Type="http://schemas.openxmlformats.org/officeDocument/2006/relationships/image" Target="../media/image73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9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13" Type="http://schemas.openxmlformats.org/officeDocument/2006/relationships/image" Target="../media/image34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09.jpe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jpeg"/><Relationship Id="rId9" Type="http://schemas.openxmlformats.org/officeDocument/2006/relationships/image" Target="../media/image10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95536" y="1563638"/>
            <a:ext cx="5904656" cy="523220"/>
          </a:xfrm>
          <a:prstGeom prst="rect">
            <a:avLst/>
          </a:prstGeom>
          <a:noFill/>
          <a:effectLst>
            <a:glow rad="101600">
              <a:srgbClr val="355BAE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chemeClr val="bg1"/>
                </a:solidFill>
                <a:latin typeface="華康POP1體W5" pitchFamily="81" charset="-120"/>
                <a:ea typeface="華康POP1體W5" pitchFamily="81" charset="-120"/>
              </a:rPr>
              <a:t>量身打造個人與家庭影音媒體庫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971600" y="979120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smtClean="0">
                <a:solidFill>
                  <a:schemeClr val="bg1"/>
                </a:solidFill>
                <a:latin typeface="+mj-lt"/>
                <a:ea typeface="華康POP1體W5" pitchFamily="81" charset="-120"/>
              </a:rPr>
              <a:t>Video Station</a:t>
            </a:r>
            <a:endParaRPr lang="zh-TW" altLang="en-US" sz="2800" b="1" dirty="0" smtClean="0">
              <a:solidFill>
                <a:schemeClr val="bg1"/>
              </a:solidFill>
              <a:latin typeface="+mj-lt"/>
              <a:ea typeface="華康POP1體W5" pitchFamily="81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211960" y="979120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2800" b="1" dirty="0" err="1" smtClean="0">
                <a:solidFill>
                  <a:schemeClr val="bg1"/>
                </a:solidFill>
                <a:latin typeface="+mj-lt"/>
                <a:ea typeface="華康POP1體W5" pitchFamily="81" charset="-120"/>
              </a:rPr>
              <a:t>Qvideo</a:t>
            </a:r>
            <a:endParaRPr lang="en-US" altLang="zh-TW" sz="2800" b="1" dirty="0" smtClean="0">
              <a:solidFill>
                <a:schemeClr val="bg1"/>
              </a:solidFill>
              <a:latin typeface="+mj-lt"/>
              <a:ea typeface="華康POP1體W5" pitchFamily="81" charset="-120"/>
            </a:endParaRPr>
          </a:p>
        </p:txBody>
      </p:sp>
      <p:pic>
        <p:nvPicPr>
          <p:cNvPr id="6" name="圖片 5" descr="Mobile_Qvideo_w10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7952" y="934730"/>
            <a:ext cx="612000" cy="612000"/>
          </a:xfrm>
          <a:prstGeom prst="rect">
            <a:avLst/>
          </a:prstGeom>
          <a:effectLst>
            <a:outerShdw blurRad="114300" sx="110000" sy="110000" algn="ctr" rotWithShape="0">
              <a:schemeClr val="bg1">
                <a:alpha val="40000"/>
              </a:schemeClr>
            </a:outerShdw>
          </a:effectLst>
        </p:spPr>
      </p:pic>
      <p:pic>
        <p:nvPicPr>
          <p:cNvPr id="7" name="圖片 6" descr="Video station pro_500_Acia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934730"/>
            <a:ext cx="612000" cy="612000"/>
          </a:xfrm>
          <a:prstGeom prst="rect">
            <a:avLst/>
          </a:prstGeom>
          <a:effectLst>
            <a:outerShdw blurRad="114300" sx="110000" sy="110000" algn="ctr" rotWithShape="0">
              <a:schemeClr val="bg1">
                <a:alpha val="40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0" y="64150"/>
            <a:ext cx="9144000" cy="70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algn="ctr"/>
            <a:r>
              <a:rPr lang="zh-TW" altLang="en-US" dirty="0" smtClean="0"/>
              <a:t>私人典藏、</a:t>
            </a:r>
            <a:r>
              <a:rPr lang="en-US" altLang="zh-TW" dirty="0" err="1" smtClean="0"/>
              <a:t>Qsync</a:t>
            </a:r>
            <a:r>
              <a:rPr lang="zh-TW" altLang="en-US" dirty="0" smtClean="0"/>
              <a:t>、資料夾模式</a:t>
            </a:r>
            <a:br>
              <a:rPr lang="zh-TW" altLang="en-US" dirty="0" smtClean="0"/>
            </a:br>
            <a:endParaRPr lang="en-GB" dirty="0"/>
          </a:p>
        </p:txBody>
      </p:sp>
      <p:pic>
        <p:nvPicPr>
          <p:cNvPr id="10" name="圖片 9" descr="P6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187624" y="3363838"/>
            <a:ext cx="1244159" cy="1008112"/>
          </a:xfrm>
          <a:prstGeom prst="rect">
            <a:avLst/>
          </a:prstGeom>
        </p:spPr>
      </p:pic>
      <p:pic>
        <p:nvPicPr>
          <p:cNvPr id="116" name="Shape 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1641" y="3507855"/>
            <a:ext cx="792088" cy="7920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群組 14"/>
          <p:cNvGrpSpPr/>
          <p:nvPr/>
        </p:nvGrpSpPr>
        <p:grpSpPr>
          <a:xfrm>
            <a:off x="1187624" y="2211710"/>
            <a:ext cx="1244159" cy="1008112"/>
            <a:chOff x="1187624" y="2211710"/>
            <a:chExt cx="1244159" cy="1008112"/>
          </a:xfrm>
        </p:grpSpPr>
        <p:pic>
          <p:nvPicPr>
            <p:cNvPr id="11" name="圖片 10" descr="P6-0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1187624" y="2211710"/>
              <a:ext cx="1244159" cy="1008112"/>
            </a:xfrm>
            <a:prstGeom prst="rect">
              <a:avLst/>
            </a:prstGeom>
          </p:spPr>
        </p:pic>
        <p:pic>
          <p:nvPicPr>
            <p:cNvPr id="117" name="Shape 11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331640" y="2355726"/>
              <a:ext cx="720080" cy="72008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群組 12"/>
          <p:cNvGrpSpPr/>
          <p:nvPr/>
        </p:nvGrpSpPr>
        <p:grpSpPr>
          <a:xfrm>
            <a:off x="1187624" y="1059582"/>
            <a:ext cx="1244159" cy="1008112"/>
            <a:chOff x="1187624" y="1059582"/>
            <a:chExt cx="1244159" cy="1008112"/>
          </a:xfrm>
        </p:grpSpPr>
        <p:pic>
          <p:nvPicPr>
            <p:cNvPr id="9" name="圖片 8" descr="P6-0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1187624" y="1059582"/>
              <a:ext cx="1244159" cy="1008112"/>
            </a:xfrm>
            <a:prstGeom prst="rect">
              <a:avLst/>
            </a:prstGeom>
          </p:spPr>
        </p:pic>
        <p:pic>
          <p:nvPicPr>
            <p:cNvPr id="118" name="Shape 118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>
              <a:off x="1426352" y="1203598"/>
              <a:ext cx="553359" cy="7272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文字方塊 11"/>
          <p:cNvSpPr txBox="1"/>
          <p:nvPr/>
        </p:nvSpPr>
        <p:spPr>
          <a:xfrm>
            <a:off x="2500298" y="1214428"/>
            <a:ext cx="532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altLang="zh-TW" sz="28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私人典藏影片</a:t>
            </a:r>
            <a:endParaRPr lang="en-GB" altLang="zh-TW" sz="2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/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存放隱私度高的個人私密影片</a:t>
            </a:r>
            <a:endParaRPr lang="en-GB" altLang="zh-TW" sz="20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2500298" y="2285998"/>
            <a:ext cx="53285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altLang="zh-TW" sz="28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Qsync</a:t>
            </a:r>
            <a:r>
              <a:rPr lang="en-GB" altLang="zh-TW" sz="32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</a:p>
          <a:p>
            <a:pPr lvl="0"/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透過 </a:t>
            </a:r>
            <a:r>
              <a:rPr lang="en-US" altLang="zh-TW" sz="20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Qsync</a:t>
            </a:r>
            <a:r>
              <a:rPr lang="en-US" altLang="zh-TW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同步裝置上的影片</a:t>
            </a:r>
            <a:endParaRPr lang="en-GB" altLang="zh-TW" sz="20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2483768" y="3455265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2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資料夾瀏覽模式</a:t>
            </a:r>
            <a:endParaRPr lang="en-US" altLang="zh-TW" sz="2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/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支援資料夾瀏覽模式，快速瀏覽檔案</a:t>
            </a:r>
            <a:endParaRPr lang="en-GB" altLang="zh-TW" sz="20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311700" y="428610"/>
            <a:ext cx="8571300" cy="132819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l"/>
            <a:r>
              <a:rPr lang="zh-TW" altLang="en-US" sz="3200" dirty="0" smtClean="0">
                <a:solidFill>
                  <a:srgbClr val="3B838B"/>
                </a:solidFill>
                <a:latin typeface="微軟正黑體" pitchFamily="34" charset="-120"/>
                <a:ea typeface="微軟正黑體" pitchFamily="34" charset="-120"/>
              </a:rPr>
              <a:t>您是否曾有影片檔案過多，</a:t>
            </a:r>
            <a:r>
              <a:rPr lang="en-US" altLang="zh-TW" sz="3200" dirty="0" smtClean="0">
                <a:solidFill>
                  <a:srgbClr val="3B838B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3200" dirty="0" smtClean="0">
                <a:solidFill>
                  <a:srgbClr val="3B838B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3200" dirty="0" smtClean="0">
                <a:solidFill>
                  <a:srgbClr val="3B838B"/>
                </a:solidFill>
                <a:latin typeface="微軟正黑體" pitchFamily="34" charset="-120"/>
                <a:ea typeface="微軟正黑體" pitchFamily="34" charset="-120"/>
              </a:rPr>
              <a:t>無法快速找到您想找的影片的困擾</a:t>
            </a:r>
            <a:r>
              <a:rPr lang="en-US" altLang="zh-TW" sz="3200" dirty="0" smtClean="0">
                <a:solidFill>
                  <a:srgbClr val="3B838B"/>
                </a:solidFill>
                <a:latin typeface="微軟正黑體" pitchFamily="34" charset="-120"/>
                <a:ea typeface="微軟正黑體" pitchFamily="34" charset="-120"/>
              </a:rPr>
              <a:t>?</a:t>
            </a:r>
            <a:endParaRPr lang="en-GB" sz="3200" dirty="0">
              <a:solidFill>
                <a:srgbClr val="3B838B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" name="Shape 16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000364" y="1589425"/>
            <a:ext cx="5330757" cy="355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169"/>
          <p:cNvPicPr preferRelativeResize="0"/>
          <p:nvPr/>
        </p:nvPicPr>
        <p:blipFill>
          <a:blip r:embed="rId4"/>
          <a:srcRect b="35950"/>
          <a:stretch>
            <a:fillRect/>
          </a:stretch>
        </p:blipFill>
        <p:spPr>
          <a:xfrm>
            <a:off x="785786" y="1357304"/>
            <a:ext cx="3104120" cy="3786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0" y="64150"/>
            <a:ext cx="9144000" cy="70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GB" dirty="0" err="1" smtClean="0"/>
              <a:t>影片進階搜尋與篩選器</a:t>
            </a:r>
            <a:endParaRPr lang="en-GB" dirty="0"/>
          </a:p>
        </p:txBody>
      </p:sp>
      <p:sp>
        <p:nvSpPr>
          <p:cNvPr id="5" name="文字方塊 4"/>
          <p:cNvSpPr txBox="1"/>
          <p:nvPr/>
        </p:nvSpPr>
        <p:spPr>
          <a:xfrm>
            <a:off x="3707904" y="1478270"/>
            <a:ext cx="49292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◆ 進階搜尋</a:t>
            </a:r>
            <a:endParaRPr lang="en-US" altLang="zh-TW" sz="24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000" b="1" dirty="0" smtClean="0">
                <a:solidFill>
                  <a:srgbClr val="333333"/>
                </a:solidFill>
                <a:latin typeface="微軟正黑體" pitchFamily="34" charset="-120"/>
                <a:ea typeface="微軟正黑體" pitchFamily="34" charset="-120"/>
              </a:rPr>
              <a:t>支援多條件同時搜尋功能，如：色彩標籤、喜好度、自定義標籤、觀看進度等條件</a:t>
            </a:r>
            <a:endParaRPr lang="en-US" altLang="zh-TW" sz="2000" b="1" dirty="0" smtClean="0">
              <a:solidFill>
                <a:srgbClr val="333333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/>
            <a:endParaRPr lang="en-US" altLang="zh-TW" sz="20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/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◆電影和電視節目 </a:t>
            </a:r>
            <a:r>
              <a:rPr lang="en-US" altLang="zh-TW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- </a:t>
            </a: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篩選器</a:t>
            </a:r>
            <a:endParaRPr lang="en-US" altLang="zh-TW" sz="24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/>
            <a:r>
              <a:rPr lang="zh-TW" altLang="en-US" sz="2000" b="1" dirty="0" smtClean="0">
                <a:solidFill>
                  <a:srgbClr val="333333"/>
                </a:solidFill>
                <a:latin typeface="微軟正黑體" pitchFamily="34" charset="-120"/>
                <a:ea typeface="微軟正黑體" pitchFamily="34" charset="-120"/>
              </a:rPr>
              <a:t>類型、年份、導演、演員等條件</a:t>
            </a:r>
          </a:p>
          <a:p>
            <a:pPr lvl="0"/>
            <a:endParaRPr lang="zh-TW" altLang="en-US" sz="20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/>
            <a:endParaRPr lang="zh-TW" altLang="en-US" sz="20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Shape 17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11560" y="915566"/>
            <a:ext cx="3240360" cy="3770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1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7740" y="3147814"/>
            <a:ext cx="1728000" cy="936104"/>
          </a:xfrm>
          <a:prstGeom prst="rect">
            <a:avLst/>
          </a:prstGeom>
          <a:noFill/>
          <a:ln>
            <a:noFill/>
          </a:ln>
          <a:effectLst>
            <a:innerShdw blurRad="38100">
              <a:prstClr val="black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altLang="zh-TW" dirty="0" err="1"/>
              <a:t>影片進階搜尋與篩選器</a:t>
            </a:r>
            <a:endParaRPr lang="zh-TW" altLang="en-US" dirty="0"/>
          </a:p>
        </p:txBody>
      </p:sp>
      <p:grpSp>
        <p:nvGrpSpPr>
          <p:cNvPr id="27" name="群組 26"/>
          <p:cNvGrpSpPr/>
          <p:nvPr/>
        </p:nvGrpSpPr>
        <p:grpSpPr>
          <a:xfrm>
            <a:off x="285720" y="964322"/>
            <a:ext cx="7777414" cy="3750568"/>
            <a:chOff x="285720" y="857238"/>
            <a:chExt cx="7777414" cy="3750568"/>
          </a:xfrm>
        </p:grpSpPr>
        <p:sp>
          <p:nvSpPr>
            <p:cNvPr id="25" name="矩形圖說文字 24"/>
            <p:cNvSpPr/>
            <p:nvPr/>
          </p:nvSpPr>
          <p:spPr>
            <a:xfrm>
              <a:off x="6072198" y="1000114"/>
              <a:ext cx="1285884" cy="357190"/>
            </a:xfrm>
            <a:prstGeom prst="wedgeRectCallout">
              <a:avLst>
                <a:gd name="adj1" fmla="val -20371"/>
                <a:gd name="adj2" fmla="val 87435"/>
              </a:avLst>
            </a:prstGeom>
            <a:solidFill>
              <a:srgbClr val="3B83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28728" y="1643056"/>
              <a:ext cx="6634406" cy="2964750"/>
            </a:xfrm>
            <a:prstGeom prst="rect">
              <a:avLst/>
            </a:prstGeom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973"/>
            <a:stretch>
              <a:fillRect/>
            </a:stretch>
          </p:blipFill>
          <p:spPr>
            <a:xfrm>
              <a:off x="357158" y="1214428"/>
              <a:ext cx="1008112" cy="214314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9" name="文字方塊 8"/>
            <p:cNvSpPr txBox="1"/>
            <p:nvPr/>
          </p:nvSpPr>
          <p:spPr>
            <a:xfrm>
              <a:off x="5929322" y="1000114"/>
              <a:ext cx="15219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8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進階搜尋</a:t>
              </a:r>
              <a:endParaRPr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20" name="Picture 2" descr="D:\工作進行中\20170911直播母版16比9\各場PPT元素\20171226\直播20171226_QuIA\合圖\image63(ZH)-2.png"/>
            <p:cNvPicPr>
              <a:picLocks noChangeAspect="1" noChangeArrowheads="1"/>
            </p:cNvPicPr>
            <p:nvPr/>
          </p:nvPicPr>
          <p:blipFill>
            <a:blip r:embed="rId4"/>
            <a:srcRect l="28823" t="20102" r="28097" b="33430"/>
            <a:stretch>
              <a:fillRect/>
            </a:stretch>
          </p:blipFill>
          <p:spPr bwMode="auto">
            <a:xfrm>
              <a:off x="6500826" y="1428742"/>
              <a:ext cx="523692" cy="523692"/>
            </a:xfrm>
            <a:prstGeom prst="ellipse">
              <a:avLst/>
            </a:prstGeom>
            <a:ln w="63500" cap="rnd">
              <a:noFill/>
            </a:ln>
            <a:effectLst/>
          </p:spPr>
        </p:pic>
        <p:pic>
          <p:nvPicPr>
            <p:cNvPr id="22" name="Shape 1919" descr="D:\工作進行中\20170911直播母版16比9\放大鏡.png"/>
            <p:cNvPicPr preferRelativeResize="0">
              <a:picLocks noChangeAspect="1"/>
            </p:cNvPicPr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443684" y="1371600"/>
              <a:ext cx="642978" cy="6429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矩形 2"/>
            <p:cNvSpPr/>
            <p:nvPr/>
          </p:nvSpPr>
          <p:spPr>
            <a:xfrm flipH="1">
              <a:off x="1285852" y="1214428"/>
              <a:ext cx="1378304" cy="2085256"/>
            </a:xfrm>
            <a:custGeom>
              <a:avLst/>
              <a:gdLst>
                <a:gd name="connsiteX0" fmla="*/ 0 w 360040"/>
                <a:gd name="connsiteY0" fmla="*/ 0 h 2304256"/>
                <a:gd name="connsiteX1" fmla="*/ 360040 w 360040"/>
                <a:gd name="connsiteY1" fmla="*/ 0 h 2304256"/>
                <a:gd name="connsiteX2" fmla="*/ 360040 w 360040"/>
                <a:gd name="connsiteY2" fmla="*/ 2304256 h 2304256"/>
                <a:gd name="connsiteX3" fmla="*/ 0 w 360040"/>
                <a:gd name="connsiteY3" fmla="*/ 2304256 h 2304256"/>
                <a:gd name="connsiteX4" fmla="*/ 0 w 360040"/>
                <a:gd name="connsiteY4" fmla="*/ 0 h 2304256"/>
                <a:gd name="connsiteX0" fmla="*/ 0 w 367510"/>
                <a:gd name="connsiteY0" fmla="*/ 971176 h 2304256"/>
                <a:gd name="connsiteX1" fmla="*/ 367510 w 367510"/>
                <a:gd name="connsiteY1" fmla="*/ 0 h 2304256"/>
                <a:gd name="connsiteX2" fmla="*/ 367510 w 367510"/>
                <a:gd name="connsiteY2" fmla="*/ 2304256 h 2304256"/>
                <a:gd name="connsiteX3" fmla="*/ 7470 w 367510"/>
                <a:gd name="connsiteY3" fmla="*/ 2304256 h 2304256"/>
                <a:gd name="connsiteX4" fmla="*/ 0 w 367510"/>
                <a:gd name="connsiteY4" fmla="*/ 971176 h 2304256"/>
                <a:gd name="connsiteX0" fmla="*/ 0 w 367510"/>
                <a:gd name="connsiteY0" fmla="*/ 971176 h 2304256"/>
                <a:gd name="connsiteX1" fmla="*/ 367510 w 367510"/>
                <a:gd name="connsiteY1" fmla="*/ 0 h 2304256"/>
                <a:gd name="connsiteX2" fmla="*/ 367510 w 367510"/>
                <a:gd name="connsiteY2" fmla="*/ 2304256 h 2304256"/>
                <a:gd name="connsiteX3" fmla="*/ 0 w 367510"/>
                <a:gd name="connsiteY3" fmla="*/ 1161256 h 2304256"/>
                <a:gd name="connsiteX4" fmla="*/ 0 w 367510"/>
                <a:gd name="connsiteY4" fmla="*/ 971176 h 2304256"/>
                <a:gd name="connsiteX0" fmla="*/ 0 w 367510"/>
                <a:gd name="connsiteY0" fmla="*/ 654894 h 2304256"/>
                <a:gd name="connsiteX1" fmla="*/ 367510 w 367510"/>
                <a:gd name="connsiteY1" fmla="*/ 0 h 2304256"/>
                <a:gd name="connsiteX2" fmla="*/ 367510 w 367510"/>
                <a:gd name="connsiteY2" fmla="*/ 2304256 h 2304256"/>
                <a:gd name="connsiteX3" fmla="*/ 0 w 367510"/>
                <a:gd name="connsiteY3" fmla="*/ 1161256 h 2304256"/>
                <a:gd name="connsiteX4" fmla="*/ 0 w 367510"/>
                <a:gd name="connsiteY4" fmla="*/ 654894 h 2304256"/>
                <a:gd name="connsiteX0" fmla="*/ 0 w 367510"/>
                <a:gd name="connsiteY0" fmla="*/ 654894 h 2127755"/>
                <a:gd name="connsiteX1" fmla="*/ 367510 w 367510"/>
                <a:gd name="connsiteY1" fmla="*/ 0 h 2127755"/>
                <a:gd name="connsiteX2" fmla="*/ 367510 w 367510"/>
                <a:gd name="connsiteY2" fmla="*/ 2127755 h 2127755"/>
                <a:gd name="connsiteX3" fmla="*/ 0 w 367510"/>
                <a:gd name="connsiteY3" fmla="*/ 1161256 h 2127755"/>
                <a:gd name="connsiteX4" fmla="*/ 0 w 367510"/>
                <a:gd name="connsiteY4" fmla="*/ 654894 h 2127755"/>
                <a:gd name="connsiteX0" fmla="*/ 0 w 367510"/>
                <a:gd name="connsiteY0" fmla="*/ 654894 h 2127755"/>
                <a:gd name="connsiteX1" fmla="*/ 367510 w 367510"/>
                <a:gd name="connsiteY1" fmla="*/ 0 h 2127755"/>
                <a:gd name="connsiteX2" fmla="*/ 367510 w 367510"/>
                <a:gd name="connsiteY2" fmla="*/ 2127755 h 2127755"/>
                <a:gd name="connsiteX3" fmla="*/ 0 w 367510"/>
                <a:gd name="connsiteY3" fmla="*/ 1387152 h 2127755"/>
                <a:gd name="connsiteX4" fmla="*/ 0 w 367510"/>
                <a:gd name="connsiteY4" fmla="*/ 654894 h 2127755"/>
                <a:gd name="connsiteX0" fmla="*/ 1056 w 368566"/>
                <a:gd name="connsiteY0" fmla="*/ 654894 h 2127755"/>
                <a:gd name="connsiteX1" fmla="*/ 368566 w 368566"/>
                <a:gd name="connsiteY1" fmla="*/ 0 h 2127755"/>
                <a:gd name="connsiteX2" fmla="*/ 368566 w 368566"/>
                <a:gd name="connsiteY2" fmla="*/ 2127755 h 2127755"/>
                <a:gd name="connsiteX3" fmla="*/ 1056 w 368566"/>
                <a:gd name="connsiteY3" fmla="*/ 1387152 h 2127755"/>
                <a:gd name="connsiteX4" fmla="*/ 0 w 368566"/>
                <a:gd name="connsiteY4" fmla="*/ 977931 h 2127755"/>
                <a:gd name="connsiteX5" fmla="*/ 1056 w 368566"/>
                <a:gd name="connsiteY5" fmla="*/ 654894 h 2127755"/>
                <a:gd name="connsiteX0" fmla="*/ 1056 w 368566"/>
                <a:gd name="connsiteY0" fmla="*/ 654894 h 2127755"/>
                <a:gd name="connsiteX1" fmla="*/ 368566 w 368566"/>
                <a:gd name="connsiteY1" fmla="*/ 0 h 2127755"/>
                <a:gd name="connsiteX2" fmla="*/ 336015 w 368566"/>
                <a:gd name="connsiteY2" fmla="*/ 582534 h 2127755"/>
                <a:gd name="connsiteX3" fmla="*/ 368566 w 368566"/>
                <a:gd name="connsiteY3" fmla="*/ 2127755 h 2127755"/>
                <a:gd name="connsiteX4" fmla="*/ 1056 w 368566"/>
                <a:gd name="connsiteY4" fmla="*/ 1387152 h 2127755"/>
                <a:gd name="connsiteX5" fmla="*/ 0 w 368566"/>
                <a:gd name="connsiteY5" fmla="*/ 977931 h 2127755"/>
                <a:gd name="connsiteX6" fmla="*/ 1056 w 368566"/>
                <a:gd name="connsiteY6" fmla="*/ 654894 h 2127755"/>
                <a:gd name="connsiteX0" fmla="*/ 1056 w 368566"/>
                <a:gd name="connsiteY0" fmla="*/ 654894 h 1760818"/>
                <a:gd name="connsiteX1" fmla="*/ 368566 w 368566"/>
                <a:gd name="connsiteY1" fmla="*/ 0 h 1760818"/>
                <a:gd name="connsiteX2" fmla="*/ 336015 w 368566"/>
                <a:gd name="connsiteY2" fmla="*/ 582534 h 1760818"/>
                <a:gd name="connsiteX3" fmla="*/ 334613 w 368566"/>
                <a:gd name="connsiteY3" fmla="*/ 1760818 h 1760818"/>
                <a:gd name="connsiteX4" fmla="*/ 1056 w 368566"/>
                <a:gd name="connsiteY4" fmla="*/ 1387152 h 1760818"/>
                <a:gd name="connsiteX5" fmla="*/ 0 w 368566"/>
                <a:gd name="connsiteY5" fmla="*/ 977931 h 1760818"/>
                <a:gd name="connsiteX6" fmla="*/ 1056 w 368566"/>
                <a:gd name="connsiteY6" fmla="*/ 654894 h 1760818"/>
                <a:gd name="connsiteX0" fmla="*/ 1056 w 336199"/>
                <a:gd name="connsiteY0" fmla="*/ 84130 h 1190054"/>
                <a:gd name="connsiteX1" fmla="*/ 334613 w 336199"/>
                <a:gd name="connsiteY1" fmla="*/ 0 h 1190054"/>
                <a:gd name="connsiteX2" fmla="*/ 336015 w 336199"/>
                <a:gd name="connsiteY2" fmla="*/ 11770 h 1190054"/>
                <a:gd name="connsiteX3" fmla="*/ 334613 w 336199"/>
                <a:gd name="connsiteY3" fmla="*/ 1190054 h 1190054"/>
                <a:gd name="connsiteX4" fmla="*/ 1056 w 336199"/>
                <a:gd name="connsiteY4" fmla="*/ 816388 h 1190054"/>
                <a:gd name="connsiteX5" fmla="*/ 0 w 336199"/>
                <a:gd name="connsiteY5" fmla="*/ 407167 h 1190054"/>
                <a:gd name="connsiteX6" fmla="*/ 1056 w 336199"/>
                <a:gd name="connsiteY6" fmla="*/ 84130 h 1190054"/>
                <a:gd name="connsiteX0" fmla="*/ 2506 w 337649"/>
                <a:gd name="connsiteY0" fmla="*/ 84130 h 1190054"/>
                <a:gd name="connsiteX1" fmla="*/ 336063 w 337649"/>
                <a:gd name="connsiteY1" fmla="*/ 0 h 1190054"/>
                <a:gd name="connsiteX2" fmla="*/ 337465 w 337649"/>
                <a:gd name="connsiteY2" fmla="*/ 11770 h 1190054"/>
                <a:gd name="connsiteX3" fmla="*/ 336063 w 337649"/>
                <a:gd name="connsiteY3" fmla="*/ 1190054 h 1190054"/>
                <a:gd name="connsiteX4" fmla="*/ 2506 w 337649"/>
                <a:gd name="connsiteY4" fmla="*/ 816388 h 1190054"/>
                <a:gd name="connsiteX5" fmla="*/ 3 w 337649"/>
                <a:gd name="connsiteY5" fmla="*/ 506508 h 1190054"/>
                <a:gd name="connsiteX6" fmla="*/ 1450 w 337649"/>
                <a:gd name="connsiteY6" fmla="*/ 407167 h 1190054"/>
                <a:gd name="connsiteX7" fmla="*/ 2506 w 337649"/>
                <a:gd name="connsiteY7" fmla="*/ 84130 h 1190054"/>
                <a:gd name="connsiteX0" fmla="*/ 2506 w 337649"/>
                <a:gd name="connsiteY0" fmla="*/ 84130 h 1190054"/>
                <a:gd name="connsiteX1" fmla="*/ 336063 w 337649"/>
                <a:gd name="connsiteY1" fmla="*/ 0 h 1190054"/>
                <a:gd name="connsiteX2" fmla="*/ 337465 w 337649"/>
                <a:gd name="connsiteY2" fmla="*/ 11770 h 1190054"/>
                <a:gd name="connsiteX3" fmla="*/ 336063 w 337649"/>
                <a:gd name="connsiteY3" fmla="*/ 1190054 h 1190054"/>
                <a:gd name="connsiteX4" fmla="*/ 2371 w 337649"/>
                <a:gd name="connsiteY4" fmla="*/ 530991 h 1190054"/>
                <a:gd name="connsiteX5" fmla="*/ 3 w 337649"/>
                <a:gd name="connsiteY5" fmla="*/ 506508 h 1190054"/>
                <a:gd name="connsiteX6" fmla="*/ 1450 w 337649"/>
                <a:gd name="connsiteY6" fmla="*/ 407167 h 1190054"/>
                <a:gd name="connsiteX7" fmla="*/ 2506 w 337649"/>
                <a:gd name="connsiteY7" fmla="*/ 84130 h 1190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7649" h="1190054">
                  <a:moveTo>
                    <a:pt x="2506" y="84130"/>
                  </a:moveTo>
                  <a:lnTo>
                    <a:pt x="336063" y="0"/>
                  </a:lnTo>
                  <a:cubicBezTo>
                    <a:pt x="335879" y="2156"/>
                    <a:pt x="337649" y="9614"/>
                    <a:pt x="337465" y="11770"/>
                  </a:cubicBezTo>
                  <a:cubicBezTo>
                    <a:pt x="337649" y="718865"/>
                    <a:pt x="335879" y="482959"/>
                    <a:pt x="336063" y="1190054"/>
                  </a:cubicBezTo>
                  <a:lnTo>
                    <a:pt x="2371" y="530991"/>
                  </a:lnTo>
                  <a:cubicBezTo>
                    <a:pt x="1537" y="427698"/>
                    <a:pt x="837" y="609801"/>
                    <a:pt x="3" y="506508"/>
                  </a:cubicBezTo>
                  <a:cubicBezTo>
                    <a:pt x="0" y="370606"/>
                    <a:pt x="1453" y="543069"/>
                    <a:pt x="1450" y="407167"/>
                  </a:cubicBezTo>
                  <a:cubicBezTo>
                    <a:pt x="1799" y="163586"/>
                    <a:pt x="2157" y="327711"/>
                    <a:pt x="2506" y="84130"/>
                  </a:cubicBezTo>
                  <a:close/>
                </a:path>
              </a:pathLst>
            </a:custGeom>
            <a:gradFill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bg1">
                    <a:lumMod val="50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23" name="群組 22"/>
            <p:cNvGrpSpPr/>
            <p:nvPr/>
          </p:nvGrpSpPr>
          <p:grpSpPr>
            <a:xfrm>
              <a:off x="2214546" y="1071552"/>
              <a:ext cx="1269430" cy="1269430"/>
              <a:chOff x="2780056" y="1000114"/>
              <a:chExt cx="1269430" cy="1269430"/>
            </a:xfrm>
          </p:grpSpPr>
          <p:pic>
            <p:nvPicPr>
              <p:cNvPr id="21" name="Picture 2" descr="D:\工作進行中\20170911直播母版16比9\各場PPT元素\20171226\直播20171226_QuIA\合圖\image63(ZH)-2.png"/>
              <p:cNvPicPr>
                <a:picLocks noChangeAspect="1" noChangeArrowheads="1"/>
              </p:cNvPicPr>
              <p:nvPr/>
            </p:nvPicPr>
            <p:blipFill>
              <a:blip r:embed="rId6"/>
              <a:srcRect l="10884" t="21020" r="25787" b="13775"/>
              <a:stretch>
                <a:fillRect/>
              </a:stretch>
            </p:blipFill>
            <p:spPr bwMode="auto">
              <a:xfrm>
                <a:off x="2883120" y="1107954"/>
                <a:ext cx="1045938" cy="1069200"/>
              </a:xfrm>
              <a:prstGeom prst="ellipse">
                <a:avLst/>
              </a:prstGeom>
              <a:ln w="63500" cap="rnd">
                <a:noFill/>
              </a:ln>
              <a:effectLst/>
            </p:spPr>
          </p:pic>
          <p:pic>
            <p:nvPicPr>
              <p:cNvPr id="18" name="Shape 1919" descr="D:\工作進行中\20170911直播母版16比9\放大鏡.png"/>
              <p:cNvPicPr preferRelativeResize="0">
                <a:picLocks noChangeAspect="1"/>
              </p:cNvPicPr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780056" y="1000114"/>
                <a:ext cx="1269430" cy="12694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6" name="矩形圖說文字 25"/>
            <p:cNvSpPr/>
            <p:nvPr/>
          </p:nvSpPr>
          <p:spPr>
            <a:xfrm>
              <a:off x="285720" y="857238"/>
              <a:ext cx="1071570" cy="357190"/>
            </a:xfrm>
            <a:prstGeom prst="wedgeRectCallout">
              <a:avLst>
                <a:gd name="adj1" fmla="val 36518"/>
                <a:gd name="adj2" fmla="val 75798"/>
              </a:avLst>
            </a:prstGeom>
            <a:solidFill>
              <a:srgbClr val="3B83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285720" y="85723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8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篩選器</a:t>
              </a:r>
              <a:endParaRPr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76553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 idx="4294967295"/>
          </p:nvPr>
        </p:nvSpPr>
        <p:spPr>
          <a:xfrm>
            <a:off x="0" y="1849438"/>
            <a:ext cx="9144000" cy="1538287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-GB" sz="80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DEMO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 idx="4294967295"/>
          </p:nvPr>
        </p:nvSpPr>
        <p:spPr>
          <a:xfrm>
            <a:off x="1678102" y="1785932"/>
            <a:ext cx="7429520" cy="728661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4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強大</a:t>
            </a:r>
            <a:r>
              <a:rPr lang="en-US" altLang="zh-TW" sz="4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4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4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影音播放功能</a:t>
            </a:r>
            <a:r>
              <a:rPr lang="en-US" altLang="zh-TW" sz="4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4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GB" altLang="zh-TW" sz="4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Open Sans"/>
                <a:sym typeface="Open Sans"/>
              </a:rPr>
              <a:t> </a:t>
            </a:r>
            <a:endParaRPr lang="zh-TW" altLang="en-US" sz="44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" name="圖片 4" descr="P1-0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172166"/>
            <a:ext cx="668534" cy="118947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928808"/>
            <a:ext cx="9144000" cy="135732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Shape 80"/>
          <p:cNvSpPr txBox="1">
            <a:spLocks/>
          </p:cNvSpPr>
          <p:nvPr/>
        </p:nvSpPr>
        <p:spPr>
          <a:xfrm>
            <a:off x="1872208" y="2210987"/>
            <a:ext cx="7200386" cy="9413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lnSpc>
                <a:spcPct val="70000"/>
              </a:lnSpc>
              <a:spcAft>
                <a:spcPts val="1200"/>
              </a:spcAft>
            </a:pPr>
            <a:r>
              <a:rPr lang="en-GB" altLang="zh-TW" sz="3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Open Sans"/>
                <a:sym typeface="Open Sans"/>
              </a:rPr>
              <a:t>Video Station</a:t>
            </a:r>
          </a:p>
          <a:p>
            <a:pPr lvl="0">
              <a:lnSpc>
                <a:spcPct val="70000"/>
              </a:lnSpc>
              <a:spcAft>
                <a:spcPts val="1200"/>
              </a:spcAft>
            </a:pPr>
            <a:r>
              <a:rPr lang="zh-TW" altLang="en-US" sz="3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Open Sans"/>
                <a:sym typeface="Open Sans"/>
              </a:rPr>
              <a:t>影片播放器功能介紹</a:t>
            </a:r>
            <a:endParaRPr lang="en-GB" sz="36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Open Sans"/>
              <a:sym typeface="Open Sans"/>
            </a:endParaRPr>
          </a:p>
        </p:txBody>
      </p:sp>
      <p:pic>
        <p:nvPicPr>
          <p:cNvPr id="5" name="圖片 4" descr="Video station pro_500_Acia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6" y="2184690"/>
            <a:ext cx="887126" cy="88712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715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-GB" dirty="0" err="1"/>
              <a:t>播放器功能介紹</a:t>
            </a:r>
            <a:r>
              <a:rPr lang="en-GB" dirty="0"/>
              <a:t> - </a:t>
            </a:r>
            <a:r>
              <a:rPr lang="en-GB" dirty="0" err="1"/>
              <a:t>影片書籤</a:t>
            </a:r>
            <a:endParaRPr lang="en-GB" dirty="0"/>
          </a:p>
        </p:txBody>
      </p:sp>
      <p:pic>
        <p:nvPicPr>
          <p:cNvPr id="228" name="Shape 22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043608" y="1419622"/>
            <a:ext cx="8545891" cy="3223294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Shape 230"/>
          <p:cNvSpPr txBox="1"/>
          <p:nvPr/>
        </p:nvSpPr>
        <p:spPr>
          <a:xfrm>
            <a:off x="901872" y="915566"/>
            <a:ext cx="7099152" cy="804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GB" sz="2000" b="1" dirty="0" err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影片書籤功能：紀錄影片喜愛時刻，可快速切換至書籤位置</a:t>
            </a:r>
            <a:r>
              <a:rPr lang="en-GB" sz="2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  <p:pic>
        <p:nvPicPr>
          <p:cNvPr id="231" name="Shape 2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8725" y="3964575"/>
            <a:ext cx="466450" cy="56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Shape 2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27275" y="3964575"/>
            <a:ext cx="466450" cy="56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Shape 2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3775" y="3964575"/>
            <a:ext cx="466450" cy="56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7155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-GB" dirty="0" err="1"/>
              <a:t>播放器功能介紹</a:t>
            </a:r>
            <a:r>
              <a:rPr lang="en-GB" dirty="0"/>
              <a:t> - </a:t>
            </a:r>
            <a:r>
              <a:rPr lang="en-GB" dirty="0" err="1"/>
              <a:t>字幕</a:t>
            </a:r>
            <a:endParaRPr lang="en-GB" dirty="0"/>
          </a:p>
        </p:txBody>
      </p:sp>
      <p:pic>
        <p:nvPicPr>
          <p:cNvPr id="240" name="Shape 24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500430" y="2500312"/>
            <a:ext cx="4576700" cy="153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Shape 241"/>
          <p:cNvPicPr preferRelativeResize="0"/>
          <p:nvPr/>
        </p:nvPicPr>
        <p:blipFill rotWithShape="1">
          <a:blip r:embed="rId4">
            <a:alphaModFix/>
          </a:blip>
          <a:srcRect t="2219" b="3333"/>
          <a:stretch/>
        </p:blipFill>
        <p:spPr>
          <a:xfrm>
            <a:off x="755576" y="2498032"/>
            <a:ext cx="2376450" cy="16217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文字方塊 5"/>
          <p:cNvSpPr txBox="1"/>
          <p:nvPr/>
        </p:nvSpPr>
        <p:spPr>
          <a:xfrm>
            <a:off x="539552" y="1083389"/>
            <a:ext cx="799288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42900">
              <a:spcBef>
                <a:spcPts val="600"/>
              </a:spcBef>
              <a:buSzPts val="1800"/>
            </a:pPr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◆  </a:t>
            </a:r>
            <a:r>
              <a:rPr lang="en-GB" altLang="zh-TW" sz="20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線上搜尋字幕：整合OpenSubtitles.org</a:t>
            </a:r>
            <a:r>
              <a:rPr lang="en-GB" altLang="zh-TW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和 </a:t>
            </a:r>
            <a:r>
              <a:rPr lang="en-GB" altLang="zh-TW" sz="20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射手網</a:t>
            </a:r>
            <a:r>
              <a:rPr lang="en-GB" altLang="zh-TW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GB" altLang="zh-TW" sz="20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線上字幕</a:t>
            </a:r>
            <a:endParaRPr lang="en-GB" altLang="zh-TW" sz="20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lvl="0" indent="-342900">
              <a:spcBef>
                <a:spcPts val="600"/>
              </a:spcBef>
              <a:buSzPts val="1800"/>
            </a:pPr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◆  </a:t>
            </a:r>
            <a:r>
              <a:rPr lang="en-GB" altLang="zh-TW" sz="20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支援.MKV影片內嵌字幕顯示</a:t>
            </a:r>
            <a:endParaRPr lang="en-GB" altLang="zh-TW" sz="20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lvl="0" indent="-342900">
              <a:spcBef>
                <a:spcPts val="600"/>
              </a:spcBef>
              <a:buSzPts val="1800"/>
            </a:pPr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◆  </a:t>
            </a:r>
            <a:r>
              <a:rPr lang="en-GB" altLang="zh-TW" sz="20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支援字幕顯示調整：字元集、字體、顏色等等</a:t>
            </a:r>
            <a:endParaRPr lang="en-GB" altLang="zh-TW" sz="20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ts val="600"/>
              </a:spcBef>
            </a:pPr>
            <a:endParaRPr lang="zh-TW" altLang="en-US" sz="20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715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-GB" dirty="0" err="1"/>
              <a:t>播放器功能介紹</a:t>
            </a:r>
            <a:r>
              <a:rPr lang="en-GB" dirty="0"/>
              <a:t> - </a:t>
            </a:r>
            <a:r>
              <a:rPr lang="en-GB" dirty="0" err="1"/>
              <a:t>播放設定</a:t>
            </a:r>
            <a:endParaRPr lang="en-GB" dirty="0"/>
          </a:p>
        </p:txBody>
      </p:sp>
      <p:pic>
        <p:nvPicPr>
          <p:cNvPr id="1027" name="Picture 3" descr="D:\工作進行中\20170911直播母版16比9\各場PPT元素\20180109\2018-01-05_180606.png"/>
          <p:cNvPicPr>
            <a:picLocks noChangeAspect="1" noChangeArrowheads="1"/>
          </p:cNvPicPr>
          <p:nvPr/>
        </p:nvPicPr>
        <p:blipFill>
          <a:blip r:embed="rId3"/>
          <a:srcRect r="2568"/>
          <a:stretch>
            <a:fillRect/>
          </a:stretch>
        </p:blipFill>
        <p:spPr bwMode="auto">
          <a:xfrm>
            <a:off x="500034" y="1571618"/>
            <a:ext cx="4280088" cy="1943936"/>
          </a:xfrm>
          <a:prstGeom prst="rect">
            <a:avLst/>
          </a:prstGeom>
          <a:noFill/>
        </p:spPr>
      </p:pic>
      <p:sp>
        <p:nvSpPr>
          <p:cNvPr id="17" name="矩形 2"/>
          <p:cNvSpPr/>
          <p:nvPr/>
        </p:nvSpPr>
        <p:spPr>
          <a:xfrm>
            <a:off x="4668492" y="911408"/>
            <a:ext cx="475012" cy="3728330"/>
          </a:xfrm>
          <a:custGeom>
            <a:avLst/>
            <a:gdLst>
              <a:gd name="connsiteX0" fmla="*/ 0 w 360040"/>
              <a:gd name="connsiteY0" fmla="*/ 0 h 2304256"/>
              <a:gd name="connsiteX1" fmla="*/ 360040 w 360040"/>
              <a:gd name="connsiteY1" fmla="*/ 0 h 2304256"/>
              <a:gd name="connsiteX2" fmla="*/ 360040 w 360040"/>
              <a:gd name="connsiteY2" fmla="*/ 2304256 h 2304256"/>
              <a:gd name="connsiteX3" fmla="*/ 0 w 360040"/>
              <a:gd name="connsiteY3" fmla="*/ 2304256 h 2304256"/>
              <a:gd name="connsiteX4" fmla="*/ 0 w 360040"/>
              <a:gd name="connsiteY4" fmla="*/ 0 h 2304256"/>
              <a:gd name="connsiteX0" fmla="*/ 0 w 367510"/>
              <a:gd name="connsiteY0" fmla="*/ 971176 h 2304256"/>
              <a:gd name="connsiteX1" fmla="*/ 367510 w 367510"/>
              <a:gd name="connsiteY1" fmla="*/ 0 h 2304256"/>
              <a:gd name="connsiteX2" fmla="*/ 367510 w 367510"/>
              <a:gd name="connsiteY2" fmla="*/ 2304256 h 2304256"/>
              <a:gd name="connsiteX3" fmla="*/ 7470 w 367510"/>
              <a:gd name="connsiteY3" fmla="*/ 2304256 h 2304256"/>
              <a:gd name="connsiteX4" fmla="*/ 0 w 367510"/>
              <a:gd name="connsiteY4" fmla="*/ 971176 h 2304256"/>
              <a:gd name="connsiteX0" fmla="*/ 0 w 367510"/>
              <a:gd name="connsiteY0" fmla="*/ 971176 h 2304256"/>
              <a:gd name="connsiteX1" fmla="*/ 367510 w 367510"/>
              <a:gd name="connsiteY1" fmla="*/ 0 h 2304256"/>
              <a:gd name="connsiteX2" fmla="*/ 367510 w 367510"/>
              <a:gd name="connsiteY2" fmla="*/ 2304256 h 2304256"/>
              <a:gd name="connsiteX3" fmla="*/ 0 w 367510"/>
              <a:gd name="connsiteY3" fmla="*/ 1161256 h 2304256"/>
              <a:gd name="connsiteX4" fmla="*/ 0 w 367510"/>
              <a:gd name="connsiteY4" fmla="*/ 971176 h 2304256"/>
              <a:gd name="connsiteX0" fmla="*/ 0 w 367510"/>
              <a:gd name="connsiteY0" fmla="*/ 654894 h 2304256"/>
              <a:gd name="connsiteX1" fmla="*/ 367510 w 367510"/>
              <a:gd name="connsiteY1" fmla="*/ 0 h 2304256"/>
              <a:gd name="connsiteX2" fmla="*/ 367510 w 367510"/>
              <a:gd name="connsiteY2" fmla="*/ 2304256 h 2304256"/>
              <a:gd name="connsiteX3" fmla="*/ 0 w 367510"/>
              <a:gd name="connsiteY3" fmla="*/ 1161256 h 2304256"/>
              <a:gd name="connsiteX4" fmla="*/ 0 w 367510"/>
              <a:gd name="connsiteY4" fmla="*/ 654894 h 2304256"/>
              <a:gd name="connsiteX0" fmla="*/ 0 w 367510"/>
              <a:gd name="connsiteY0" fmla="*/ 654894 h 2127755"/>
              <a:gd name="connsiteX1" fmla="*/ 367510 w 367510"/>
              <a:gd name="connsiteY1" fmla="*/ 0 h 2127755"/>
              <a:gd name="connsiteX2" fmla="*/ 367510 w 367510"/>
              <a:gd name="connsiteY2" fmla="*/ 2127755 h 2127755"/>
              <a:gd name="connsiteX3" fmla="*/ 0 w 367510"/>
              <a:gd name="connsiteY3" fmla="*/ 1161256 h 2127755"/>
              <a:gd name="connsiteX4" fmla="*/ 0 w 367510"/>
              <a:gd name="connsiteY4" fmla="*/ 654894 h 2127755"/>
              <a:gd name="connsiteX0" fmla="*/ 0 w 367510"/>
              <a:gd name="connsiteY0" fmla="*/ 654894 h 2127755"/>
              <a:gd name="connsiteX1" fmla="*/ 367510 w 367510"/>
              <a:gd name="connsiteY1" fmla="*/ 0 h 2127755"/>
              <a:gd name="connsiteX2" fmla="*/ 367510 w 367510"/>
              <a:gd name="connsiteY2" fmla="*/ 2127755 h 2127755"/>
              <a:gd name="connsiteX3" fmla="*/ 0 w 367510"/>
              <a:gd name="connsiteY3" fmla="*/ 1387152 h 2127755"/>
              <a:gd name="connsiteX4" fmla="*/ 0 w 367510"/>
              <a:gd name="connsiteY4" fmla="*/ 654894 h 2127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510" h="2127755">
                <a:moveTo>
                  <a:pt x="0" y="654894"/>
                </a:moveTo>
                <a:lnTo>
                  <a:pt x="367510" y="0"/>
                </a:lnTo>
                <a:lnTo>
                  <a:pt x="367510" y="2127755"/>
                </a:lnTo>
                <a:lnTo>
                  <a:pt x="0" y="1387152"/>
                </a:lnTo>
                <a:lnTo>
                  <a:pt x="0" y="654894"/>
                </a:lnTo>
                <a:close/>
              </a:path>
            </a:pathLst>
          </a:cu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>
                  <a:lumMod val="5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7" name="Picture 3" descr="D:\工作進行中\20170911直播母版16比9\各場PPT元素\20180109\2018-01-05_180606.png"/>
          <p:cNvPicPr>
            <a:picLocks noChangeAspect="1" noChangeArrowheads="1"/>
          </p:cNvPicPr>
          <p:nvPr/>
        </p:nvPicPr>
        <p:blipFill>
          <a:blip r:embed="rId3"/>
          <a:srcRect l="81827" t="25639" r="5357" b="9623"/>
          <a:stretch>
            <a:fillRect/>
          </a:stretch>
        </p:blipFill>
        <p:spPr bwMode="auto">
          <a:xfrm>
            <a:off x="4929190" y="1022002"/>
            <a:ext cx="1560658" cy="3488506"/>
          </a:xfrm>
          <a:prstGeom prst="rect">
            <a:avLst/>
          </a:prstGeom>
          <a:noFill/>
        </p:spPr>
      </p:pic>
      <p:sp>
        <p:nvSpPr>
          <p:cNvPr id="18" name="矩形圖說文字 17"/>
          <p:cNvSpPr/>
          <p:nvPr/>
        </p:nvSpPr>
        <p:spPr>
          <a:xfrm rot="10800000">
            <a:off x="2928926" y="3879522"/>
            <a:ext cx="1928826" cy="500066"/>
          </a:xfrm>
          <a:prstGeom prst="wedgeRectCallout">
            <a:avLst>
              <a:gd name="adj1" fmla="val -63468"/>
              <a:gd name="adj2" fmla="val -49351"/>
            </a:avLst>
          </a:prstGeom>
          <a:solidFill>
            <a:srgbClr val="3B83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3000364" y="3950960"/>
            <a:ext cx="18261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支援播放速度調整</a:t>
            </a:r>
            <a:endParaRPr lang="zh-TW" altLang="en-US" sz="1600" dirty="0">
              <a:solidFill>
                <a:schemeClr val="bg1"/>
              </a:solidFill>
            </a:endParaRPr>
          </a:p>
        </p:txBody>
      </p:sp>
      <p:sp>
        <p:nvSpPr>
          <p:cNvPr id="19" name="矩形圖說文字 18"/>
          <p:cNvSpPr/>
          <p:nvPr/>
        </p:nvSpPr>
        <p:spPr>
          <a:xfrm>
            <a:off x="6786578" y="2307886"/>
            <a:ext cx="2000264" cy="500066"/>
          </a:xfrm>
          <a:prstGeom prst="wedgeRectCallout">
            <a:avLst>
              <a:gd name="adj1" fmla="val -77178"/>
              <a:gd name="adj2" fmla="val 42077"/>
            </a:avLst>
          </a:prstGeom>
          <a:solidFill>
            <a:srgbClr val="3B83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6858016" y="2376072"/>
            <a:ext cx="19690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TW" sz="16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支援影片音軌選擇</a:t>
            </a:r>
            <a:endParaRPr lang="zh-TW" altLang="en-US" sz="1600" dirty="0">
              <a:solidFill>
                <a:schemeClr val="bg1"/>
              </a:solidFill>
            </a:endParaRPr>
          </a:p>
        </p:txBody>
      </p:sp>
      <p:sp>
        <p:nvSpPr>
          <p:cNvPr id="20" name="矩形圖說文字 19"/>
          <p:cNvSpPr/>
          <p:nvPr/>
        </p:nvSpPr>
        <p:spPr>
          <a:xfrm>
            <a:off x="6715140" y="1108474"/>
            <a:ext cx="2143140" cy="851314"/>
          </a:xfrm>
          <a:prstGeom prst="wedgeRectCallout">
            <a:avLst>
              <a:gd name="adj1" fmla="val -74416"/>
              <a:gd name="adj2" fmla="val 22821"/>
            </a:avLst>
          </a:prstGeom>
          <a:solidFill>
            <a:srgbClr val="3B83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6786578" y="1164878"/>
            <a:ext cx="22145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TW" sz="16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支援多解析度</a:t>
            </a:r>
            <a:r>
              <a:rPr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即</a:t>
            </a:r>
            <a:r>
              <a:rPr lang="en-GB" altLang="zh-TW" sz="16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時轉檔播放，打破網路頻寬限制</a:t>
            </a:r>
            <a:endParaRPr lang="zh-TW" alt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 descr="話框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72198" y="1129881"/>
            <a:ext cx="2265752" cy="1369861"/>
          </a:xfrm>
          <a:prstGeom prst="rect">
            <a:avLst/>
          </a:prstGeom>
        </p:spPr>
      </p:pic>
      <p:pic>
        <p:nvPicPr>
          <p:cNvPr id="20" name="圖片 19" descr="話框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0" y="2949130"/>
            <a:ext cx="3483984" cy="2194370"/>
          </a:xfrm>
          <a:prstGeom prst="rect">
            <a:avLst/>
          </a:prstGeom>
        </p:spPr>
      </p:pic>
      <p:pic>
        <p:nvPicPr>
          <p:cNvPr id="17" name="圖片 16" descr="話框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57158" y="1214428"/>
            <a:ext cx="2516808" cy="155113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1700" y="142858"/>
            <a:ext cx="8571300" cy="928694"/>
          </a:xfrm>
        </p:spPr>
        <p:txBody>
          <a:bodyPr/>
          <a:lstStyle/>
          <a:p>
            <a:pPr algn="l"/>
            <a:r>
              <a:rPr lang="en-GB" sz="4000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您是否有過以下困擾</a:t>
            </a:r>
            <a:r>
              <a:rPr lang="en-GB" sz="40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?</a:t>
            </a:r>
            <a:endParaRPr lang="zh-TW" altLang="en-US" sz="40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" name="圖片 8" descr="話框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86116" y="1071552"/>
            <a:ext cx="2500330" cy="156743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294942" y="1493371"/>
            <a:ext cx="18774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常常無法快速找到想要的檔案</a:t>
            </a:r>
            <a:r>
              <a:rPr lang="en-US" altLang="zh-TW" sz="1800" b="1" dirty="0" smtClean="0">
                <a:latin typeface="微軟正黑體" pitchFamily="34" charset="-120"/>
                <a:ea typeface="微軟正黑體" pitchFamily="34" charset="-120"/>
              </a:rPr>
              <a:t>?</a:t>
            </a:r>
          </a:p>
        </p:txBody>
      </p:sp>
      <p:sp>
        <p:nvSpPr>
          <p:cNvPr id="15" name="Shape 77"/>
          <p:cNvSpPr/>
          <p:nvPr/>
        </p:nvSpPr>
        <p:spPr>
          <a:xfrm>
            <a:off x="646750" y="3293075"/>
            <a:ext cx="2421792" cy="1207548"/>
          </a:xfrm>
          <a:prstGeom prst="cloud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en-GB" sz="1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00034" y="1643056"/>
            <a:ext cx="2286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800" b="1" dirty="0" err="1" smtClean="0">
                <a:latin typeface="微軟正黑體" pitchFamily="34" charset="-120"/>
                <a:ea typeface="微軟正黑體" pitchFamily="34" charset="-120"/>
              </a:rPr>
              <a:t>影片檔案數量龐大，分類整理曠日廢時</a:t>
            </a:r>
            <a:r>
              <a:rPr lang="en-GB" sz="1800" b="1" dirty="0" smtClean="0">
                <a:latin typeface="微軟正黑體" pitchFamily="34" charset="-120"/>
                <a:ea typeface="微軟正黑體" pitchFamily="34" charset="-120"/>
              </a:rPr>
              <a:t>?</a:t>
            </a:r>
            <a:endParaRPr lang="en-GB" sz="1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947516" y="3639931"/>
            <a:ext cx="16802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如何</a:t>
            </a:r>
            <a:r>
              <a:rPr lang="en-GB" sz="1800" b="1" dirty="0" err="1" smtClean="0">
                <a:latin typeface="微軟正黑體" pitchFamily="34" charset="-120"/>
                <a:ea typeface="微軟正黑體" pitchFamily="34" charset="-120"/>
              </a:rPr>
              <a:t>在電視上</a:t>
            </a:r>
            <a:endParaRPr lang="en-GB" sz="1800" b="1" dirty="0" smtClean="0">
              <a:latin typeface="微軟正黑體" pitchFamily="34" charset="-120"/>
              <a:ea typeface="微軟正黑體" pitchFamily="34" charset="-120"/>
            </a:endParaRPr>
          </a:p>
          <a:p>
            <a:pPr lvl="0"/>
            <a:r>
              <a:rPr lang="en-GB" sz="1800" b="1" dirty="0" err="1" smtClean="0">
                <a:latin typeface="微軟正黑體" pitchFamily="34" charset="-120"/>
                <a:ea typeface="微軟正黑體" pitchFamily="34" charset="-120"/>
              </a:rPr>
              <a:t>享受電視影集</a:t>
            </a:r>
            <a:r>
              <a:rPr lang="en-GB" sz="1800" b="1" dirty="0" smtClean="0">
                <a:latin typeface="微軟正黑體" pitchFamily="34" charset="-120"/>
                <a:ea typeface="微軟正黑體" pitchFamily="34" charset="-120"/>
              </a:rPr>
              <a:t>?</a:t>
            </a:r>
            <a:endParaRPr lang="en-GB" sz="1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500430" y="1500180"/>
            <a:ext cx="21431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800" b="1" dirty="0" err="1" smtClean="0">
                <a:latin typeface="微軟正黑體" pitchFamily="34" charset="-120"/>
                <a:ea typeface="微軟正黑體" pitchFamily="34" charset="-120"/>
              </a:rPr>
              <a:t>影音播放器無法支援特定影片播放</a:t>
            </a:r>
            <a:r>
              <a:rPr lang="en-GB" sz="1800" b="1" dirty="0" smtClean="0">
                <a:latin typeface="微軟正黑體" pitchFamily="34" charset="-120"/>
                <a:ea typeface="微軟正黑體" pitchFamily="34" charset="-120"/>
              </a:rPr>
              <a:t>?</a:t>
            </a:r>
            <a:endParaRPr lang="en-GB" sz="18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7" name="圖片 26" descr="話框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72132" y="2571750"/>
            <a:ext cx="2185705" cy="1214445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5786446" y="2854113"/>
            <a:ext cx="1928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800" b="1" dirty="0" err="1" smtClean="0">
                <a:latin typeface="微軟正黑體" pitchFamily="34" charset="-120"/>
                <a:ea typeface="微軟正黑體" pitchFamily="34" charset="-120"/>
              </a:rPr>
              <a:t>想要分享影片給家人卻困難重重</a:t>
            </a:r>
            <a:r>
              <a:rPr lang="en-GB" sz="1800" b="1" dirty="0" smtClean="0">
                <a:latin typeface="微軟正黑體" pitchFamily="34" charset="-120"/>
                <a:ea typeface="微軟正黑體" pitchFamily="34" charset="-120"/>
              </a:rPr>
              <a:t>?</a:t>
            </a:r>
            <a:endParaRPr lang="en-GB" sz="18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6" name="圖片 15" descr="Qphot_4-2.png"/>
          <p:cNvPicPr>
            <a:picLocks noChangeAspect="1"/>
          </p:cNvPicPr>
          <p:nvPr/>
        </p:nvPicPr>
        <p:blipFill>
          <a:blip r:embed="rId4"/>
          <a:srcRect b="41658"/>
          <a:stretch>
            <a:fillRect/>
          </a:stretch>
        </p:blipFill>
        <p:spPr>
          <a:xfrm>
            <a:off x="2500298" y="1418610"/>
            <a:ext cx="3190026" cy="3724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194"/>
          <p:cNvPicPr preferRelativeResize="0"/>
          <p:nvPr/>
        </p:nvPicPr>
        <p:blipFill>
          <a:blip r:embed="rId3">
            <a:alphaModFix/>
          </a:blip>
          <a:srcRect l="3698" t="-28211" r="17420"/>
          <a:stretch>
            <a:fillRect/>
          </a:stretch>
        </p:blipFill>
        <p:spPr>
          <a:xfrm>
            <a:off x="0" y="-1500216"/>
            <a:ext cx="9144000" cy="66437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/>
        </p:nvSpPr>
        <p:spPr>
          <a:xfrm>
            <a:off x="0" y="2571750"/>
            <a:ext cx="9144000" cy="135732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Shape 80"/>
          <p:cNvSpPr txBox="1">
            <a:spLocks/>
          </p:cNvSpPr>
          <p:nvPr/>
        </p:nvSpPr>
        <p:spPr>
          <a:xfrm>
            <a:off x="571472" y="2853929"/>
            <a:ext cx="8072494" cy="9413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lnSpc>
                <a:spcPct val="70000"/>
              </a:lnSpc>
              <a:spcAft>
                <a:spcPts val="1200"/>
              </a:spcAft>
            </a:pPr>
            <a:r>
              <a:rPr lang="zh-TW" altLang="en-US" sz="4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Open Sans"/>
                <a:sym typeface="Open Sans"/>
              </a:rPr>
              <a:t>時下最夯</a:t>
            </a:r>
            <a:r>
              <a:rPr lang="en-US" altLang="zh-TW" sz="4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Open Sans"/>
                <a:sym typeface="Open Sans"/>
              </a:rPr>
              <a:t>360°</a:t>
            </a:r>
            <a:r>
              <a:rPr lang="zh-TW" altLang="en-US" sz="4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Open Sans"/>
                <a:sym typeface="Open Sans"/>
              </a:rPr>
              <a:t>影片播放</a:t>
            </a:r>
            <a:endParaRPr lang="en-GB" sz="40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7155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-GB" dirty="0" err="1"/>
              <a:t>全景模式，身歷其境</a:t>
            </a:r>
            <a:endParaRPr lang="en-GB" dirty="0"/>
          </a:p>
        </p:txBody>
      </p:sp>
      <p:sp>
        <p:nvSpPr>
          <p:cNvPr id="192" name="Shape 192"/>
          <p:cNvSpPr txBox="1">
            <a:spLocks noGrp="1"/>
          </p:cNvSpPr>
          <p:nvPr>
            <p:ph type="body" idx="4294967295"/>
          </p:nvPr>
        </p:nvSpPr>
        <p:spPr>
          <a:xfrm>
            <a:off x="1259632" y="855954"/>
            <a:ext cx="7009500" cy="851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>
              <a:spcAft>
                <a:spcPts val="0"/>
              </a:spcAft>
              <a:buNone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◆  </a:t>
            </a:r>
            <a:r>
              <a:rPr lang="en-GB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以</a:t>
            </a:r>
            <a:r>
              <a:rPr lang="en-GB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全景模式瀏覽</a:t>
            </a:r>
            <a:r>
              <a:rPr lang="en-GB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360度影片</a:t>
            </a:r>
            <a:r>
              <a:rPr lang="en-GB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，美好回憶無死角</a:t>
            </a:r>
          </a:p>
          <a:p>
            <a:pPr marL="457200" lvl="0" indent="-342900">
              <a:buNone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◆  </a:t>
            </a:r>
            <a:r>
              <a:rPr lang="en-GB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Video </a:t>
            </a:r>
            <a:r>
              <a:rPr lang="en-GB" b="1" dirty="0" err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Station本身播放器與分享連結，都能以全景模式瀏覽</a:t>
            </a:r>
            <a:endParaRPr lang="en-GB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" name="Shape 19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-358136" y="1126116"/>
            <a:ext cx="9860272" cy="3874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7155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GB" altLang="zh-TW" dirty="0" err="1"/>
              <a:t>播放器功能介紹</a:t>
            </a:r>
            <a:r>
              <a:rPr lang="en-GB" altLang="zh-TW" dirty="0"/>
              <a:t> -</a:t>
            </a:r>
            <a:r>
              <a:rPr lang="en-GB" dirty="0" smtClean="0"/>
              <a:t> </a:t>
            </a:r>
            <a:r>
              <a:rPr lang="en-GB" dirty="0" err="1"/>
              <a:t>全景模式</a:t>
            </a:r>
            <a:endParaRPr lang="en-GB" dirty="0"/>
          </a:p>
        </p:txBody>
      </p:sp>
      <p:pic>
        <p:nvPicPr>
          <p:cNvPr id="202" name="Shape 20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79512" y="2571750"/>
            <a:ext cx="4721851" cy="2042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Shape 203"/>
          <p:cNvPicPr preferRelativeResize="0"/>
          <p:nvPr/>
        </p:nvPicPr>
        <p:blipFill>
          <a:blip r:embed="rId4"/>
          <a:srcRect r="15284"/>
          <a:stretch>
            <a:fillRect/>
          </a:stretch>
        </p:blipFill>
        <p:spPr>
          <a:xfrm>
            <a:off x="4860032" y="2473035"/>
            <a:ext cx="4193468" cy="2141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圖片 8" descr="對話框_藍綠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843558"/>
            <a:ext cx="2980346" cy="1923678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899592" y="1203598"/>
            <a:ext cx="25922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altLang="zh-TW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沒有資訊可供辨認的</a:t>
            </a:r>
            <a:r>
              <a:rPr lang="en-GB" altLang="zh-TW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360 </a:t>
            </a:r>
            <a:r>
              <a:rPr lang="en-GB" altLang="zh-TW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影片也可以手動點擊360 </a:t>
            </a:r>
            <a:r>
              <a:rPr lang="en-GB" altLang="zh-TW" b="1" dirty="0" err="1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度按鈕</a:t>
            </a:r>
            <a:r>
              <a:rPr lang="en-GB" altLang="zh-TW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以全景模式瀏覽喔</a:t>
            </a:r>
            <a:r>
              <a:rPr lang="en-GB" altLang="zh-TW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～</a:t>
            </a:r>
          </a:p>
        </p:txBody>
      </p:sp>
      <p:grpSp>
        <p:nvGrpSpPr>
          <p:cNvPr id="13" name="群組 12"/>
          <p:cNvGrpSpPr/>
          <p:nvPr/>
        </p:nvGrpSpPr>
        <p:grpSpPr>
          <a:xfrm>
            <a:off x="5148064" y="915566"/>
            <a:ext cx="2980346" cy="1923678"/>
            <a:chOff x="5148064" y="771550"/>
            <a:chExt cx="2980346" cy="1923678"/>
          </a:xfrm>
        </p:grpSpPr>
        <p:pic>
          <p:nvPicPr>
            <p:cNvPr id="11" name="圖片 10" descr="對話框_藍綠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48064" y="771550"/>
              <a:ext cx="2980346" cy="1923678"/>
            </a:xfrm>
            <a:prstGeom prst="rect">
              <a:avLst/>
            </a:prstGeom>
          </p:spPr>
        </p:pic>
        <p:sp>
          <p:nvSpPr>
            <p:cNvPr id="12" name="文字方塊 11"/>
            <p:cNvSpPr txBox="1"/>
            <p:nvPr/>
          </p:nvSpPr>
          <p:spPr>
            <a:xfrm>
              <a:off x="5364088" y="1131590"/>
              <a:ext cx="252028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GB" altLang="zh-TW" b="1" dirty="0" err="1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系統</a:t>
              </a:r>
              <a:r>
                <a:rPr lang="en-GB" altLang="zh-TW" b="1" dirty="0" err="1" smtClean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會自動辨認用</a:t>
              </a:r>
              <a:r>
                <a:rPr lang="en-GB" altLang="zh-TW" b="1" dirty="0" smtClean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 360 </a:t>
              </a:r>
              <a:r>
                <a:rPr lang="en-GB" altLang="zh-TW" b="1" dirty="0" err="1" smtClean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度相機拍攝的照片和影片</a:t>
              </a:r>
              <a:r>
                <a:rPr lang="en-GB" altLang="zh-TW" b="1" dirty="0" err="1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，瀏覽時自動啟用全景模式</a:t>
              </a:r>
              <a:endParaRPr lang="en-GB" altLang="zh-TW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928808"/>
            <a:ext cx="9144000" cy="135732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Shape 80"/>
          <p:cNvSpPr txBox="1">
            <a:spLocks/>
          </p:cNvSpPr>
          <p:nvPr/>
        </p:nvSpPr>
        <p:spPr>
          <a:xfrm>
            <a:off x="1872208" y="2210987"/>
            <a:ext cx="7200386" cy="9413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lnSpc>
                <a:spcPct val="70000"/>
              </a:lnSpc>
              <a:spcAft>
                <a:spcPts val="1200"/>
              </a:spcAft>
            </a:pPr>
            <a:r>
              <a:rPr lang="en-GB" altLang="zh-TW" sz="36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Open Sans"/>
                <a:sym typeface="Open Sans"/>
              </a:rPr>
              <a:t>QVHelper</a:t>
            </a:r>
            <a:r>
              <a:rPr lang="zh-TW" altLang="en-US" sz="3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Open Sans"/>
                <a:sym typeface="Open Sans"/>
              </a:rPr>
              <a:t> 影音小幫手</a:t>
            </a:r>
            <a:endParaRPr lang="en-GB" sz="36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Open Sans"/>
              <a:sym typeface="Open Sans"/>
            </a:endParaRPr>
          </a:p>
        </p:txBody>
      </p:sp>
      <p:pic>
        <p:nvPicPr>
          <p:cNvPr id="6" name="圖片 5" descr="QVHelp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24" y="2071684"/>
            <a:ext cx="1051560" cy="10515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0" y="51470"/>
            <a:ext cx="9144000" cy="70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-GB" dirty="0" err="1"/>
              <a:t>過去</a:t>
            </a:r>
            <a:r>
              <a:rPr lang="en-GB" dirty="0" smtClean="0"/>
              <a:t>...</a:t>
            </a:r>
            <a:r>
              <a:rPr lang="zh-TW" altLang="en-US" dirty="0" smtClean="0"/>
              <a:t>您可能遇到的影音播放問題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139" name="Shape 139"/>
          <p:cNvSpPr/>
          <p:nvPr/>
        </p:nvSpPr>
        <p:spPr>
          <a:xfrm>
            <a:off x="711472" y="1515394"/>
            <a:ext cx="5503500" cy="1785900"/>
          </a:xfrm>
          <a:prstGeom prst="rect">
            <a:avLst/>
          </a:prstGeom>
          <a:gradFill>
            <a:gsLst>
              <a:gs pos="0">
                <a:srgbClr val="C7E29B"/>
              </a:gs>
              <a:gs pos="45000">
                <a:srgbClr val="DAEBC2"/>
              </a:gs>
              <a:gs pos="100000">
                <a:srgbClr val="FFFFFF"/>
              </a:gs>
            </a:gsLst>
            <a:lin ang="5400012" scaled="0"/>
          </a:gra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Shape 140"/>
          <p:cNvSpPr/>
          <p:nvPr/>
        </p:nvSpPr>
        <p:spPr>
          <a:xfrm>
            <a:off x="714348" y="1012119"/>
            <a:ext cx="5500800" cy="7857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" name="Shape 141" descr="話框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3288198" y="1872584"/>
            <a:ext cx="2569686" cy="1581884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Shape 142"/>
          <p:cNvSpPr/>
          <p:nvPr/>
        </p:nvSpPr>
        <p:spPr>
          <a:xfrm>
            <a:off x="3571868" y="2060230"/>
            <a:ext cx="2152260" cy="1162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None/>
            </a:pPr>
            <a:r>
              <a:rPr lang="en-GB" sz="1600" b="1" i="0" u="none" strike="noStrike" cap="none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OH </a:t>
            </a:r>
            <a:r>
              <a:rPr lang="en-GB" sz="1600" b="1" i="0" u="none" strike="noStrike" cap="none" dirty="0" err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NO!這樣不就無法看這部影片了嗎</a:t>
            </a:r>
            <a:r>
              <a:rPr lang="en-GB" sz="1600" b="1" i="0" u="none" strike="noStrike" cap="none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!?</a:t>
            </a:r>
          </a:p>
        </p:txBody>
      </p:sp>
      <p:pic>
        <p:nvPicPr>
          <p:cNvPr id="143" name="Shape 143" descr="C:\Users\Han Tsai\Desktop\Cinema28直播發表會投影片\question.png"/>
          <p:cNvPicPr preferRelativeResize="0"/>
          <p:nvPr/>
        </p:nvPicPr>
        <p:blipFill rotWithShape="1">
          <a:blip r:embed="rId4">
            <a:alphaModFix/>
          </a:blip>
          <a:srcRect b="29118"/>
          <a:stretch/>
        </p:blipFill>
        <p:spPr>
          <a:xfrm>
            <a:off x="5963206" y="1058984"/>
            <a:ext cx="2353210" cy="4084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Shape 1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6936" y="2086898"/>
            <a:ext cx="855354" cy="10151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5" name="Shape 145"/>
          <p:cNvGrpSpPr/>
          <p:nvPr/>
        </p:nvGrpSpPr>
        <p:grpSpPr>
          <a:xfrm>
            <a:off x="1550546" y="2369746"/>
            <a:ext cx="857243" cy="645645"/>
            <a:chOff x="1643042" y="2506281"/>
            <a:chExt cx="1285800" cy="730202"/>
          </a:xfrm>
        </p:grpSpPr>
        <p:cxnSp>
          <p:nvCxnSpPr>
            <p:cNvPr id="146" name="Shape 146"/>
            <p:cNvCxnSpPr/>
            <p:nvPr/>
          </p:nvCxnSpPr>
          <p:spPr>
            <a:xfrm>
              <a:off x="1643042" y="3234983"/>
              <a:ext cx="1285800" cy="1500"/>
            </a:xfrm>
            <a:prstGeom prst="straightConnector1">
              <a:avLst/>
            </a:prstGeom>
            <a:noFill/>
            <a:ln w="28575" cap="flat" cmpd="sng">
              <a:solidFill>
                <a:srgbClr val="FFFFFF">
                  <a:alpha val="58819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Shape 147"/>
            <p:cNvCxnSpPr/>
            <p:nvPr/>
          </p:nvCxnSpPr>
          <p:spPr>
            <a:xfrm>
              <a:off x="1643042" y="3071819"/>
              <a:ext cx="1285800" cy="1500"/>
            </a:xfrm>
            <a:prstGeom prst="straightConnector1">
              <a:avLst/>
            </a:prstGeom>
            <a:noFill/>
            <a:ln w="38100" cap="flat" cmpd="sng">
              <a:solidFill>
                <a:srgbClr val="FFFFFF">
                  <a:alpha val="58819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Shape 148"/>
            <p:cNvCxnSpPr/>
            <p:nvPr/>
          </p:nvCxnSpPr>
          <p:spPr>
            <a:xfrm>
              <a:off x="1643042" y="2913409"/>
              <a:ext cx="1285800" cy="1500"/>
            </a:xfrm>
            <a:prstGeom prst="straightConnector1">
              <a:avLst/>
            </a:prstGeom>
            <a:noFill/>
            <a:ln w="76200" cap="flat" cmpd="sng">
              <a:solidFill>
                <a:srgbClr val="FFFFFF">
                  <a:alpha val="58819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Shape 149"/>
            <p:cNvCxnSpPr/>
            <p:nvPr/>
          </p:nvCxnSpPr>
          <p:spPr>
            <a:xfrm>
              <a:off x="1643042" y="2748652"/>
              <a:ext cx="1285800" cy="1500"/>
            </a:xfrm>
            <a:prstGeom prst="straightConnector1">
              <a:avLst/>
            </a:prstGeom>
            <a:noFill/>
            <a:ln w="120650" cap="flat" cmpd="sng">
              <a:solidFill>
                <a:srgbClr val="FFFFFF">
                  <a:alpha val="58819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Shape 150"/>
            <p:cNvCxnSpPr/>
            <p:nvPr/>
          </p:nvCxnSpPr>
          <p:spPr>
            <a:xfrm>
              <a:off x="1643042" y="2506281"/>
              <a:ext cx="1285800" cy="1500"/>
            </a:xfrm>
            <a:prstGeom prst="straightConnector1">
              <a:avLst/>
            </a:prstGeom>
            <a:noFill/>
            <a:ln w="133350" cap="flat" cmpd="sng">
              <a:solidFill>
                <a:srgbClr val="FFFFFF">
                  <a:alpha val="58819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51" name="Shape 151" descr="NAS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21863" y="3087030"/>
            <a:ext cx="1993100" cy="153786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Shape 152"/>
          <p:cNvSpPr/>
          <p:nvPr/>
        </p:nvSpPr>
        <p:spPr>
          <a:xfrm>
            <a:off x="857224" y="1158204"/>
            <a:ext cx="5109000" cy="461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52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GB" sz="2000" b="1" i="0" u="none" strike="noStrike" cap="none" dirty="0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影片格式不支援，導致無法觀看影片</a:t>
            </a:r>
            <a:endParaRPr lang="en-GB" sz="2000" b="1" i="0" u="none" strike="noStrike" cap="none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53" name="Shape 153"/>
          <p:cNvSpPr/>
          <p:nvPr/>
        </p:nvSpPr>
        <p:spPr>
          <a:xfrm rot="10800000">
            <a:off x="2643264" y="1780893"/>
            <a:ext cx="332700" cy="286800"/>
          </a:xfrm>
          <a:prstGeom prst="triangle">
            <a:avLst>
              <a:gd name="adj" fmla="val 50000"/>
            </a:avLst>
          </a:prstGeom>
          <a:solidFill>
            <a:srgbClr val="E5463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0" y="51470"/>
            <a:ext cx="9144000" cy="70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-GB" dirty="0" err="1"/>
              <a:t>QVHelper影音小幫手</a:t>
            </a:r>
            <a:endParaRPr lang="en-GB" dirty="0"/>
          </a:p>
        </p:txBody>
      </p:sp>
      <p:sp>
        <p:nvSpPr>
          <p:cNvPr id="160" name="Shape 160"/>
          <p:cNvSpPr/>
          <p:nvPr/>
        </p:nvSpPr>
        <p:spPr>
          <a:xfrm>
            <a:off x="1296153" y="1923678"/>
            <a:ext cx="434400" cy="615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2676" y="630"/>
                </a:moveTo>
                <a:lnTo>
                  <a:pt x="119426" y="630"/>
                </a:lnTo>
                <a:lnTo>
                  <a:pt x="119426" y="630"/>
                </a:lnTo>
                <a:lnTo>
                  <a:pt x="82676" y="630"/>
                </a:lnTo>
                <a:close/>
                <a:moveTo>
                  <a:pt x="0" y="630"/>
                </a:moveTo>
                <a:lnTo>
                  <a:pt x="69339" y="630"/>
                </a:lnTo>
                <a:lnTo>
                  <a:pt x="69339" y="36893"/>
                </a:lnTo>
                <a:lnTo>
                  <a:pt x="119426" y="36893"/>
                </a:lnTo>
                <a:lnTo>
                  <a:pt x="119426" y="120000"/>
                </a:lnTo>
                <a:lnTo>
                  <a:pt x="0" y="120000"/>
                </a:lnTo>
                <a:close/>
                <a:moveTo>
                  <a:pt x="75330" y="0"/>
                </a:moveTo>
                <a:lnTo>
                  <a:pt x="120000" y="32918"/>
                </a:lnTo>
                <a:lnTo>
                  <a:pt x="75330" y="32918"/>
                </a:lnTo>
                <a:close/>
              </a:path>
            </a:pathLst>
          </a:custGeom>
          <a:solidFill>
            <a:srgbClr val="938953">
              <a:alpha val="498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Shape 161"/>
          <p:cNvSpPr/>
          <p:nvPr/>
        </p:nvSpPr>
        <p:spPr>
          <a:xfrm>
            <a:off x="1175567" y="2066554"/>
            <a:ext cx="434400" cy="615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2676" y="630"/>
                </a:moveTo>
                <a:lnTo>
                  <a:pt x="119426" y="630"/>
                </a:lnTo>
                <a:lnTo>
                  <a:pt x="119426" y="630"/>
                </a:lnTo>
                <a:lnTo>
                  <a:pt x="82676" y="630"/>
                </a:lnTo>
                <a:close/>
                <a:moveTo>
                  <a:pt x="0" y="630"/>
                </a:moveTo>
                <a:lnTo>
                  <a:pt x="69339" y="630"/>
                </a:lnTo>
                <a:lnTo>
                  <a:pt x="69339" y="36893"/>
                </a:lnTo>
                <a:lnTo>
                  <a:pt x="119426" y="36893"/>
                </a:lnTo>
                <a:lnTo>
                  <a:pt x="119426" y="120000"/>
                </a:lnTo>
                <a:lnTo>
                  <a:pt x="0" y="120000"/>
                </a:lnTo>
                <a:close/>
                <a:moveTo>
                  <a:pt x="75330" y="0"/>
                </a:moveTo>
                <a:lnTo>
                  <a:pt x="120000" y="32918"/>
                </a:lnTo>
                <a:lnTo>
                  <a:pt x="75330" y="32918"/>
                </a:lnTo>
                <a:close/>
              </a:path>
            </a:pathLst>
          </a:custGeom>
          <a:solidFill>
            <a:srgbClr val="93895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" name="Shape 162" descr="螢幕+手機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80412" y="1995116"/>
            <a:ext cx="3600400" cy="29393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3" name="Shape 163"/>
          <p:cNvGrpSpPr/>
          <p:nvPr/>
        </p:nvGrpSpPr>
        <p:grpSpPr>
          <a:xfrm>
            <a:off x="3040452" y="1995127"/>
            <a:ext cx="2232248" cy="451029"/>
            <a:chOff x="-6049202" y="6727746"/>
            <a:chExt cx="4857504" cy="929764"/>
          </a:xfrm>
        </p:grpSpPr>
        <p:sp>
          <p:nvSpPr>
            <p:cNvPr id="164" name="Shape 164"/>
            <p:cNvSpPr/>
            <p:nvPr/>
          </p:nvSpPr>
          <p:spPr>
            <a:xfrm>
              <a:off x="-6049202" y="6727746"/>
              <a:ext cx="4790700" cy="792000"/>
            </a:xfrm>
            <a:prstGeom prst="chevron">
              <a:avLst>
                <a:gd name="adj" fmla="val 33915"/>
              </a:avLst>
            </a:prstGeom>
            <a:solidFill>
              <a:srgbClr val="0097CC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Shape 165"/>
            <p:cNvSpPr/>
            <p:nvPr/>
          </p:nvSpPr>
          <p:spPr>
            <a:xfrm>
              <a:off x="-2413298" y="7255210"/>
              <a:ext cx="1221600" cy="402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92694" y="120000"/>
                  </a:lnTo>
                  <a:lnTo>
                    <a:pt x="0" y="115636"/>
                  </a:lnTo>
                </a:path>
              </a:pathLst>
            </a:custGeom>
            <a:noFill/>
            <a:ln w="25400" cap="flat" cmpd="sng">
              <a:solidFill>
                <a:srgbClr val="5DD5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66" name="Shape 166" descr="資料夾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4195" y="2299019"/>
            <a:ext cx="960021" cy="710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Shape 167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1966034" y="2066554"/>
            <a:ext cx="771918" cy="771918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Shape 169"/>
          <p:cNvSpPr txBox="1"/>
          <p:nvPr/>
        </p:nvSpPr>
        <p:spPr>
          <a:xfrm>
            <a:off x="3607396" y="1995116"/>
            <a:ext cx="1349100" cy="25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GB" sz="1400" b="1" i="0" u="none" strike="noStrike" cap="none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VLC </a:t>
            </a:r>
            <a:r>
              <a:rPr lang="en-GB" sz="1400" b="1" i="0" u="none" strike="noStrike" cap="none" dirty="0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播放器</a:t>
            </a:r>
            <a:endParaRPr lang="en-GB" sz="1400" b="1" i="0" u="none" strike="noStrike" cap="none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70" name="Shape 170"/>
          <p:cNvSpPr/>
          <p:nvPr/>
        </p:nvSpPr>
        <p:spPr>
          <a:xfrm>
            <a:off x="4588658" y="2569470"/>
            <a:ext cx="583800" cy="826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2676" y="630"/>
                </a:moveTo>
                <a:lnTo>
                  <a:pt x="119426" y="630"/>
                </a:lnTo>
                <a:lnTo>
                  <a:pt x="119426" y="630"/>
                </a:lnTo>
                <a:lnTo>
                  <a:pt x="82676" y="630"/>
                </a:lnTo>
                <a:close/>
                <a:moveTo>
                  <a:pt x="0" y="630"/>
                </a:moveTo>
                <a:lnTo>
                  <a:pt x="69339" y="630"/>
                </a:lnTo>
                <a:lnTo>
                  <a:pt x="69339" y="36893"/>
                </a:lnTo>
                <a:lnTo>
                  <a:pt x="119426" y="36893"/>
                </a:lnTo>
                <a:lnTo>
                  <a:pt x="119426" y="120000"/>
                </a:lnTo>
                <a:lnTo>
                  <a:pt x="0" y="120000"/>
                </a:lnTo>
                <a:close/>
                <a:moveTo>
                  <a:pt x="75330" y="0"/>
                </a:moveTo>
                <a:lnTo>
                  <a:pt x="120000" y="32918"/>
                </a:lnTo>
                <a:lnTo>
                  <a:pt x="75330" y="32918"/>
                </a:lnTo>
                <a:close/>
              </a:path>
            </a:pathLst>
          </a:custGeom>
          <a:solidFill>
            <a:srgbClr val="938953">
              <a:alpha val="498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Shape 171"/>
          <p:cNvSpPr/>
          <p:nvPr/>
        </p:nvSpPr>
        <p:spPr>
          <a:xfrm>
            <a:off x="4468072" y="2712346"/>
            <a:ext cx="583800" cy="826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2676" y="630"/>
                </a:moveTo>
                <a:lnTo>
                  <a:pt x="119426" y="630"/>
                </a:lnTo>
                <a:lnTo>
                  <a:pt x="119426" y="630"/>
                </a:lnTo>
                <a:lnTo>
                  <a:pt x="82676" y="630"/>
                </a:lnTo>
                <a:close/>
                <a:moveTo>
                  <a:pt x="0" y="630"/>
                </a:moveTo>
                <a:lnTo>
                  <a:pt x="69339" y="630"/>
                </a:lnTo>
                <a:lnTo>
                  <a:pt x="69339" y="36893"/>
                </a:lnTo>
                <a:lnTo>
                  <a:pt x="119426" y="36893"/>
                </a:lnTo>
                <a:lnTo>
                  <a:pt x="119426" y="120000"/>
                </a:lnTo>
                <a:lnTo>
                  <a:pt x="0" y="120000"/>
                </a:lnTo>
                <a:close/>
                <a:moveTo>
                  <a:pt x="75330" y="0"/>
                </a:moveTo>
                <a:lnTo>
                  <a:pt x="120000" y="32918"/>
                </a:lnTo>
                <a:lnTo>
                  <a:pt x="75330" y="32918"/>
                </a:lnTo>
                <a:close/>
              </a:path>
            </a:pathLst>
          </a:custGeom>
          <a:solidFill>
            <a:srgbClr val="93895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Shape 172" descr="資料夾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53692" y="2998098"/>
            <a:ext cx="1020735" cy="755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Shape 173" descr="NAS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8311" y="2852372"/>
            <a:ext cx="1445377" cy="1115246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Shape 174"/>
          <p:cNvSpPr/>
          <p:nvPr/>
        </p:nvSpPr>
        <p:spPr>
          <a:xfrm>
            <a:off x="1816316" y="3206314"/>
            <a:ext cx="948644" cy="285292"/>
          </a:xfrm>
          <a:prstGeom prst="rightArrow">
            <a:avLst>
              <a:gd name="adj1" fmla="val 50000"/>
              <a:gd name="adj2" fmla="val 71930"/>
            </a:avLst>
          </a:prstGeom>
          <a:solidFill>
            <a:srgbClr val="00B0F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51520" y="989315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◆ </a:t>
            </a:r>
            <a:r>
              <a:rPr lang="en-GB" altLang="zh-TW" sz="18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QVHelper</a:t>
            </a:r>
            <a:r>
              <a:rPr lang="en-GB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GB" altLang="zh-TW" sz="18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是一款客戶端應用工具，讓使用者可將</a:t>
            </a:r>
            <a:r>
              <a:rPr lang="en-GB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NAS </a:t>
            </a:r>
            <a:r>
              <a:rPr lang="en-GB" altLang="zh-TW" sz="18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中的影音檔案串流至</a:t>
            </a:r>
            <a:r>
              <a:rPr lang="en-GB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lang="en-US" altLang="zh-TW" sz="1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en-GB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VLC </a:t>
            </a:r>
            <a:r>
              <a:rPr lang="en-GB" altLang="zh-TW" sz="18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播放器上播放，輕鬆享受絕佳視聽饗宴</a:t>
            </a:r>
            <a:r>
              <a:rPr lang="en-GB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zh-TW" altLang="en-US" sz="1800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5934352" y="2357436"/>
            <a:ext cx="3209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63500">
              <a:buClr>
                <a:srgbClr val="494429"/>
              </a:buClr>
              <a:buSzPts val="1000"/>
            </a:pPr>
            <a:r>
              <a:rPr lang="en-GB" altLang="zh-TW" sz="12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*  </a:t>
            </a:r>
            <a:r>
              <a:rPr lang="en-GB" altLang="zh-TW" sz="12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需搭配Video</a:t>
            </a:r>
            <a:r>
              <a:rPr lang="en-GB" altLang="zh-TW" sz="12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Station 5.1.3 </a:t>
            </a:r>
            <a:r>
              <a:rPr lang="en-GB" altLang="zh-TW" sz="12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或以上版本</a:t>
            </a:r>
            <a:endParaRPr lang="en-GB" altLang="zh-TW" sz="12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 indent="-63500">
              <a:buClr>
                <a:srgbClr val="494429"/>
              </a:buClr>
              <a:buSzPts val="1000"/>
            </a:pPr>
            <a:r>
              <a:rPr lang="en-GB" altLang="zh-TW" sz="12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*  </a:t>
            </a:r>
            <a:r>
              <a:rPr lang="en-GB" altLang="zh-TW" sz="12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需搭配Photo</a:t>
            </a:r>
            <a:r>
              <a:rPr lang="en-GB" altLang="zh-TW" sz="12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Station 5.6.0或以上版本</a:t>
            </a:r>
          </a:p>
          <a:p>
            <a:pPr lvl="0" indent="-63500">
              <a:buClr>
                <a:srgbClr val="494429"/>
              </a:buClr>
              <a:buSzPts val="1000"/>
            </a:pPr>
            <a:r>
              <a:rPr lang="en-GB" altLang="zh-TW" sz="12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*  File Station </a:t>
            </a:r>
            <a:r>
              <a:rPr lang="en-GB" altLang="zh-TW" sz="12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需QTS</a:t>
            </a:r>
            <a:r>
              <a:rPr lang="en-GB" altLang="zh-TW" sz="12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4.3.4版本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7155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-GB" sz="3800" dirty="0" err="1"/>
              <a:t>QVHelper</a:t>
            </a:r>
            <a:r>
              <a:rPr lang="en-GB" sz="3800" dirty="0"/>
              <a:t> 2.0 </a:t>
            </a:r>
            <a:r>
              <a:rPr lang="en-GB" sz="3800" dirty="0" err="1"/>
              <a:t>進化版</a:t>
            </a:r>
            <a:r>
              <a:rPr lang="en-GB" sz="3800" dirty="0"/>
              <a:t> </a:t>
            </a:r>
            <a:r>
              <a:rPr lang="en-GB" sz="3800" dirty="0" smtClean="0"/>
              <a:t>(</a:t>
            </a:r>
            <a:r>
              <a:rPr lang="zh-TW" altLang="en-US" sz="3800" dirty="0" smtClean="0"/>
              <a:t>近期將推出</a:t>
            </a:r>
            <a:r>
              <a:rPr lang="en-GB" sz="3800" dirty="0" smtClean="0"/>
              <a:t>)</a:t>
            </a:r>
            <a:endParaRPr lang="en-GB" sz="3800" dirty="0"/>
          </a:p>
        </p:txBody>
      </p:sp>
      <p:pic>
        <p:nvPicPr>
          <p:cNvPr id="181" name="Shape 1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9592" y="1707654"/>
            <a:ext cx="6291694" cy="280831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字方塊 4"/>
          <p:cNvSpPr txBox="1"/>
          <p:nvPr/>
        </p:nvSpPr>
        <p:spPr>
          <a:xfrm>
            <a:off x="683568" y="987574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42900">
              <a:buSzPts val="1800"/>
            </a:pP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◆  </a:t>
            </a:r>
            <a:r>
              <a:rPr lang="en-GB" altLang="zh-TW" sz="18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支援VLC</a:t>
            </a:r>
            <a:r>
              <a:rPr lang="en-GB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GB" altLang="zh-TW" sz="18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Player字幕功能</a:t>
            </a:r>
            <a:endParaRPr lang="en-GB" altLang="zh-TW" sz="1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lvl="0" indent="-342900">
              <a:buSzPts val="1800"/>
            </a:pP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◆  新增</a:t>
            </a:r>
            <a:r>
              <a:rPr lang="en-GB" altLang="zh-TW" sz="18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支援PotPlayer</a:t>
            </a:r>
            <a:r>
              <a:rPr lang="en-GB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(Windows) 和 </a:t>
            </a:r>
            <a:r>
              <a:rPr lang="en-GB" altLang="zh-TW" sz="18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Elmedia</a:t>
            </a:r>
            <a:r>
              <a:rPr lang="en-GB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Player (Mac) </a:t>
            </a:r>
          </a:p>
        </p:txBody>
      </p:sp>
      <p:pic>
        <p:nvPicPr>
          <p:cNvPr id="9" name="Shape 2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50839" y="3786196"/>
            <a:ext cx="854475" cy="85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2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4039" y="3709996"/>
            <a:ext cx="938225" cy="93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29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72264" y="3786196"/>
            <a:ext cx="854475" cy="85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 idx="4294967295"/>
          </p:nvPr>
        </p:nvSpPr>
        <p:spPr>
          <a:xfrm>
            <a:off x="1714480" y="1071552"/>
            <a:ext cx="7429520" cy="728661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sz="4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4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4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在各式裝置上</a:t>
            </a:r>
            <a:r>
              <a:rPr lang="en-US" altLang="zh-TW" sz="4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4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4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享受多媒體影音娛樂</a:t>
            </a:r>
          </a:p>
        </p:txBody>
      </p:sp>
      <p:pic>
        <p:nvPicPr>
          <p:cNvPr id="4" name="圖片 3" descr="P1-0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00" y="1214428"/>
            <a:ext cx="668534" cy="117628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562" b="13288"/>
          <a:stretch>
            <a:fillRect/>
          </a:stretch>
        </p:blipFill>
        <p:spPr>
          <a:xfrm>
            <a:off x="785786" y="2857502"/>
            <a:ext cx="1235776" cy="928694"/>
          </a:xfrm>
          <a:prstGeom prst="round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 smtClean="0"/>
              <a:t>Video Station</a:t>
            </a:r>
            <a:r>
              <a:rPr lang="zh-TW" altLang="en-US" dirty="0" smtClean="0"/>
              <a:t> 支援影</a:t>
            </a:r>
            <a:r>
              <a:rPr lang="zh-TW" altLang="en-US" dirty="0"/>
              <a:t>音</a:t>
            </a:r>
            <a:r>
              <a:rPr lang="zh-TW" altLang="en-US" dirty="0" smtClean="0"/>
              <a:t>串流裝置</a:t>
            </a:r>
            <a:endParaRPr lang="zh-TW" altLang="en-US" dirty="0"/>
          </a:p>
        </p:txBody>
      </p:sp>
      <p:grpSp>
        <p:nvGrpSpPr>
          <p:cNvPr id="4" name="群組 3"/>
          <p:cNvGrpSpPr/>
          <p:nvPr/>
        </p:nvGrpSpPr>
        <p:grpSpPr>
          <a:xfrm>
            <a:off x="1187624" y="793106"/>
            <a:ext cx="1872208" cy="1760370"/>
            <a:chOff x="2195736" y="555526"/>
            <a:chExt cx="4895907" cy="4896544"/>
          </a:xfrm>
        </p:grpSpPr>
        <p:pic>
          <p:nvPicPr>
            <p:cNvPr id="5" name="Picture 2" descr="apple-iphone6-gold-portrait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195736" y="555526"/>
              <a:ext cx="4895907" cy="4896544"/>
            </a:xfrm>
            <a:prstGeom prst="rect">
              <a:avLst/>
            </a:prstGeom>
          </p:spPr>
        </p:pic>
        <p:pic>
          <p:nvPicPr>
            <p:cNvPr id="6" name="Shape 26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707904" y="1419622"/>
              <a:ext cx="1728192" cy="3024336"/>
            </a:xfrm>
            <a:prstGeom prst="rect">
              <a:avLst/>
            </a:prstGeom>
            <a:noFill/>
            <a:ln>
              <a:noFill/>
            </a:ln>
            <a:effectLst>
              <a:innerShdw blurRad="63500">
                <a:prstClr val="black">
                  <a:alpha val="84000"/>
                </a:prstClr>
              </a:innerShdw>
            </a:effectLst>
          </p:spPr>
        </p:pic>
      </p:grpSp>
      <p:pic>
        <p:nvPicPr>
          <p:cNvPr id="7" name="圖片 6" descr="Mobile_Qvideo_w102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5360" y="987574"/>
            <a:ext cx="432048" cy="4320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 descr="螢幕+手機.png"/>
          <p:cNvPicPr>
            <a:picLocks noChangeAspect="1"/>
          </p:cNvPicPr>
          <p:nvPr/>
        </p:nvPicPr>
        <p:blipFill>
          <a:blip r:embed="rId6"/>
          <a:srcRect l="28954"/>
          <a:stretch>
            <a:fillRect/>
          </a:stretch>
        </p:blipFill>
        <p:spPr>
          <a:xfrm>
            <a:off x="6286512" y="1000114"/>
            <a:ext cx="1799480" cy="1360663"/>
          </a:xfrm>
          <a:prstGeom prst="rect">
            <a:avLst/>
          </a:prstGeom>
        </p:spPr>
      </p:pic>
      <p:pic>
        <p:nvPicPr>
          <p:cNvPr id="9" name="Shape 281"/>
          <p:cNvPicPr preferRelativeResize="0"/>
          <p:nvPr/>
        </p:nvPicPr>
        <p:blipFill>
          <a:blip r:embed="rId7">
            <a:alphaModFix/>
          </a:blip>
          <a:srcRect l="2126" t="3431" r="2205" b="14234"/>
          <a:stretch>
            <a:fillRect/>
          </a:stretch>
        </p:blipFill>
        <p:spPr>
          <a:xfrm>
            <a:off x="6300192" y="1103760"/>
            <a:ext cx="1602627" cy="731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75970" y="926749"/>
            <a:ext cx="439589" cy="439589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1975" y="2590820"/>
            <a:ext cx="516654" cy="525362"/>
          </a:xfrm>
          <a:prstGeom prst="round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43372" y="4286262"/>
            <a:ext cx="692545" cy="692545"/>
          </a:xfrm>
          <a:prstGeom prst="rect">
            <a:avLst/>
          </a:prstGeom>
        </p:spPr>
      </p:pic>
      <p:grpSp>
        <p:nvGrpSpPr>
          <p:cNvPr id="31" name="群組 30"/>
          <p:cNvGrpSpPr/>
          <p:nvPr/>
        </p:nvGrpSpPr>
        <p:grpSpPr>
          <a:xfrm>
            <a:off x="6215074" y="4143386"/>
            <a:ext cx="725008" cy="664590"/>
            <a:chOff x="6719074" y="4275438"/>
            <a:chExt cx="725008" cy="664590"/>
          </a:xfrm>
        </p:grpSpPr>
        <p:sp>
          <p:nvSpPr>
            <p:cNvPr id="30" name="圓角矩形 29"/>
            <p:cNvSpPr/>
            <p:nvPr/>
          </p:nvSpPr>
          <p:spPr>
            <a:xfrm>
              <a:off x="6719074" y="4275438"/>
              <a:ext cx="725008" cy="66459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36313" y="4428049"/>
              <a:ext cx="528314" cy="404490"/>
            </a:xfrm>
            <a:prstGeom prst="rect">
              <a:avLst/>
            </a:prstGeom>
          </p:spPr>
        </p:pic>
      </p:grpSp>
      <p:grpSp>
        <p:nvGrpSpPr>
          <p:cNvPr id="32" name="群組 31"/>
          <p:cNvGrpSpPr/>
          <p:nvPr/>
        </p:nvGrpSpPr>
        <p:grpSpPr>
          <a:xfrm>
            <a:off x="1928794" y="4071948"/>
            <a:ext cx="857256" cy="785818"/>
            <a:chOff x="1857356" y="4143386"/>
            <a:chExt cx="857256" cy="785818"/>
          </a:xfrm>
        </p:grpSpPr>
        <p:sp>
          <p:nvSpPr>
            <p:cNvPr id="29" name="圓角矩形 28"/>
            <p:cNvSpPr/>
            <p:nvPr/>
          </p:nvSpPr>
          <p:spPr>
            <a:xfrm>
              <a:off x="1857356" y="4143386"/>
              <a:ext cx="857256" cy="7858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000232" y="4267978"/>
              <a:ext cx="588228" cy="588228"/>
            </a:xfrm>
            <a:prstGeom prst="roundRect">
              <a:avLst/>
            </a:prstGeom>
          </p:spPr>
        </p:pic>
      </p:grpSp>
      <p:pic>
        <p:nvPicPr>
          <p:cNvPr id="16" name="圖片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57541" y="2469359"/>
            <a:ext cx="1781430" cy="1781430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68872" y="940535"/>
            <a:ext cx="716992" cy="716992"/>
          </a:xfrm>
          <a:prstGeom prst="rect">
            <a:avLst/>
          </a:prstGeom>
        </p:spPr>
      </p:pic>
      <p:sp>
        <p:nvSpPr>
          <p:cNvPr id="20" name="向右箭號 19"/>
          <p:cNvSpPr/>
          <p:nvPr/>
        </p:nvSpPr>
        <p:spPr>
          <a:xfrm rot="414518">
            <a:off x="5434365" y="2834695"/>
            <a:ext cx="1675506" cy="360040"/>
          </a:xfrm>
          <a:prstGeom prst="stripedRightArrow">
            <a:avLst/>
          </a:prstGeom>
          <a:gradFill>
            <a:gsLst>
              <a:gs pos="0">
                <a:schemeClr val="tx1">
                  <a:lumMod val="50000"/>
                </a:schemeClr>
              </a:gs>
              <a:gs pos="50000">
                <a:schemeClr val="tx1">
                  <a:lumMod val="75000"/>
                </a:schemeClr>
              </a:gs>
              <a:gs pos="100000">
                <a:schemeClr val="tx1">
                  <a:lumMod val="60000"/>
                  <a:lumOff val="40000"/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向右箭號 20"/>
          <p:cNvSpPr/>
          <p:nvPr/>
        </p:nvSpPr>
        <p:spPr>
          <a:xfrm rot="1602528">
            <a:off x="4860421" y="3525075"/>
            <a:ext cx="1466620" cy="360040"/>
          </a:xfrm>
          <a:prstGeom prst="stripedRightArrow">
            <a:avLst/>
          </a:prstGeom>
          <a:gradFill>
            <a:gsLst>
              <a:gs pos="0">
                <a:schemeClr val="tx1">
                  <a:lumMod val="50000"/>
                </a:schemeClr>
              </a:gs>
              <a:gs pos="50000">
                <a:schemeClr val="tx1">
                  <a:lumMod val="75000"/>
                </a:schemeClr>
              </a:gs>
              <a:gs pos="100000">
                <a:schemeClr val="tx1">
                  <a:lumMod val="60000"/>
                  <a:lumOff val="40000"/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向右箭號 21"/>
          <p:cNvSpPr/>
          <p:nvPr/>
        </p:nvSpPr>
        <p:spPr>
          <a:xfrm rot="20586773">
            <a:off x="5026682" y="1883489"/>
            <a:ext cx="1216977" cy="360040"/>
          </a:xfrm>
          <a:prstGeom prst="stripedRightArrow">
            <a:avLst/>
          </a:prstGeom>
          <a:gradFill>
            <a:gsLst>
              <a:gs pos="0">
                <a:schemeClr val="tx1">
                  <a:lumMod val="50000"/>
                </a:schemeClr>
              </a:gs>
              <a:gs pos="50000">
                <a:schemeClr val="tx1">
                  <a:lumMod val="75000"/>
                </a:schemeClr>
              </a:gs>
              <a:gs pos="100000">
                <a:schemeClr val="tx1">
                  <a:lumMod val="60000"/>
                  <a:lumOff val="40000"/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向右箭號 22"/>
          <p:cNvSpPr/>
          <p:nvPr/>
        </p:nvSpPr>
        <p:spPr>
          <a:xfrm rot="16200000">
            <a:off x="3852083" y="1770754"/>
            <a:ext cx="521872" cy="360040"/>
          </a:xfrm>
          <a:prstGeom prst="stripedRightArrow">
            <a:avLst/>
          </a:prstGeom>
          <a:gradFill>
            <a:gsLst>
              <a:gs pos="0">
                <a:schemeClr val="tx1">
                  <a:lumMod val="50000"/>
                </a:schemeClr>
              </a:gs>
              <a:gs pos="50000">
                <a:schemeClr val="tx1">
                  <a:lumMod val="75000"/>
                </a:schemeClr>
              </a:gs>
              <a:gs pos="100000">
                <a:schemeClr val="tx1">
                  <a:lumMod val="60000"/>
                  <a:lumOff val="40000"/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向右箭號 23"/>
          <p:cNvSpPr/>
          <p:nvPr/>
        </p:nvSpPr>
        <p:spPr>
          <a:xfrm rot="12086978">
            <a:off x="2587755" y="2301511"/>
            <a:ext cx="854511" cy="360040"/>
          </a:xfrm>
          <a:prstGeom prst="stripedRightArrow">
            <a:avLst/>
          </a:prstGeom>
          <a:gradFill>
            <a:gsLst>
              <a:gs pos="0">
                <a:schemeClr val="tx1">
                  <a:lumMod val="50000"/>
                </a:schemeClr>
              </a:gs>
              <a:gs pos="50000">
                <a:schemeClr val="tx1">
                  <a:lumMod val="75000"/>
                </a:schemeClr>
              </a:gs>
              <a:gs pos="100000">
                <a:schemeClr val="tx1">
                  <a:lumMod val="60000"/>
                  <a:lumOff val="40000"/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向右箭號 24"/>
          <p:cNvSpPr/>
          <p:nvPr/>
        </p:nvSpPr>
        <p:spPr>
          <a:xfrm rot="9703055">
            <a:off x="2240704" y="3108246"/>
            <a:ext cx="1201101" cy="360040"/>
          </a:xfrm>
          <a:prstGeom prst="stripedRightArrow">
            <a:avLst/>
          </a:prstGeom>
          <a:gradFill>
            <a:gsLst>
              <a:gs pos="0">
                <a:schemeClr val="tx1">
                  <a:lumMod val="50000"/>
                </a:schemeClr>
              </a:gs>
              <a:gs pos="50000">
                <a:schemeClr val="tx1">
                  <a:lumMod val="75000"/>
                </a:schemeClr>
              </a:gs>
              <a:gs pos="100000">
                <a:schemeClr val="tx1">
                  <a:lumMod val="60000"/>
                  <a:lumOff val="40000"/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向右箭號 25"/>
          <p:cNvSpPr/>
          <p:nvPr/>
        </p:nvSpPr>
        <p:spPr>
          <a:xfrm rot="8712145">
            <a:off x="2945886" y="3741975"/>
            <a:ext cx="959289" cy="360040"/>
          </a:xfrm>
          <a:prstGeom prst="stripedRightArrow">
            <a:avLst/>
          </a:prstGeom>
          <a:gradFill>
            <a:gsLst>
              <a:gs pos="0">
                <a:schemeClr val="tx1">
                  <a:lumMod val="50000"/>
                </a:schemeClr>
              </a:gs>
              <a:gs pos="50000">
                <a:schemeClr val="tx1">
                  <a:lumMod val="75000"/>
                </a:schemeClr>
              </a:gs>
              <a:gs pos="100000">
                <a:schemeClr val="tx1">
                  <a:lumMod val="60000"/>
                  <a:lumOff val="40000"/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向右箭號 26"/>
          <p:cNvSpPr/>
          <p:nvPr/>
        </p:nvSpPr>
        <p:spPr>
          <a:xfrm rot="5400000">
            <a:off x="4202879" y="3798127"/>
            <a:ext cx="669654" cy="360040"/>
          </a:xfrm>
          <a:prstGeom prst="stripedRightArrow">
            <a:avLst/>
          </a:prstGeom>
          <a:gradFill>
            <a:gsLst>
              <a:gs pos="0">
                <a:schemeClr val="tx1">
                  <a:lumMod val="50000"/>
                </a:schemeClr>
              </a:gs>
              <a:gs pos="50000">
                <a:schemeClr val="tx1">
                  <a:lumMod val="75000"/>
                </a:schemeClr>
              </a:gs>
              <a:gs pos="100000">
                <a:schemeClr val="tx1">
                  <a:lumMod val="60000"/>
                  <a:lumOff val="40000"/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60696" y="2310715"/>
            <a:ext cx="2114996" cy="132187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0430" y="3000378"/>
            <a:ext cx="596124" cy="59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792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7155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-GB" dirty="0" err="1"/>
              <a:t>走到哪看到哪</a:t>
            </a:r>
            <a:r>
              <a:rPr lang="en-GB" dirty="0"/>
              <a:t> - </a:t>
            </a:r>
            <a:r>
              <a:rPr lang="en-GB" dirty="0" err="1"/>
              <a:t>Qvideo</a:t>
            </a:r>
            <a:r>
              <a:rPr lang="en-GB" sz="3800" dirty="0" err="1"/>
              <a:t>手機應用程式</a:t>
            </a:r>
            <a:r>
              <a:rPr lang="en-GB" dirty="0"/>
              <a:t> </a:t>
            </a:r>
          </a:p>
        </p:txBody>
      </p:sp>
      <p:grpSp>
        <p:nvGrpSpPr>
          <p:cNvPr id="16" name="群組 15"/>
          <p:cNvGrpSpPr/>
          <p:nvPr/>
        </p:nvGrpSpPr>
        <p:grpSpPr>
          <a:xfrm>
            <a:off x="4860032" y="728782"/>
            <a:ext cx="4434680" cy="4435256"/>
            <a:chOff x="2195736" y="555526"/>
            <a:chExt cx="4895907" cy="4896544"/>
          </a:xfrm>
        </p:grpSpPr>
        <p:pic>
          <p:nvPicPr>
            <p:cNvPr id="14" name="Picture 2" descr="apple-iphone6-gold-portrait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195736" y="555526"/>
              <a:ext cx="4895907" cy="4896544"/>
            </a:xfrm>
            <a:prstGeom prst="rect">
              <a:avLst/>
            </a:prstGeom>
          </p:spPr>
        </p:pic>
        <p:pic>
          <p:nvPicPr>
            <p:cNvPr id="266" name="Shape 26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707904" y="1419622"/>
              <a:ext cx="1728192" cy="3024336"/>
            </a:xfrm>
            <a:prstGeom prst="rect">
              <a:avLst/>
            </a:prstGeom>
            <a:noFill/>
            <a:ln>
              <a:noFill/>
            </a:ln>
            <a:effectLst>
              <a:innerShdw blurRad="63500">
                <a:prstClr val="black">
                  <a:alpha val="84000"/>
                </a:prstClr>
              </a:innerShdw>
            </a:effectLst>
          </p:spPr>
        </p:pic>
      </p:grpSp>
      <p:sp>
        <p:nvSpPr>
          <p:cNvPr id="267" name="Shape 267"/>
          <p:cNvSpPr txBox="1"/>
          <p:nvPr/>
        </p:nvSpPr>
        <p:spPr>
          <a:xfrm>
            <a:off x="467544" y="1071552"/>
            <a:ext cx="5688632" cy="258031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◆ </a:t>
            </a:r>
            <a:r>
              <a:rPr lang="en-GB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Android </a:t>
            </a:r>
            <a:r>
              <a:rPr lang="en-GB" sz="1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/ </a:t>
            </a:r>
            <a:r>
              <a:rPr lang="en-GB" sz="1800" b="1" dirty="0" err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iOS</a:t>
            </a:r>
            <a:r>
              <a:rPr lang="en-GB" sz="1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GB" sz="18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雙作業系統支援</a:t>
            </a:r>
            <a:endParaRPr lang="en-GB" sz="1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/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◆ </a:t>
            </a:r>
            <a:r>
              <a:rPr lang="en-GB" altLang="zh-TW" sz="18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完整支援</a:t>
            </a:r>
            <a:r>
              <a:rPr lang="en-GB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Video Station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GB" altLang="zh-TW" sz="18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媒體資料庫</a:t>
            </a:r>
            <a:endParaRPr lang="en-GB" altLang="zh-TW" sz="1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◆ </a:t>
            </a:r>
            <a:r>
              <a:rPr lang="en-GB" altLang="zh-TW" sz="18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同步影片播放紀錄</a:t>
            </a:r>
            <a:endParaRPr lang="en-GB" altLang="zh-TW" sz="1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◆ </a:t>
            </a:r>
            <a:r>
              <a:rPr lang="en-GB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360 </a:t>
            </a:r>
            <a:r>
              <a:rPr lang="en-GB" altLang="zh-TW" sz="18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影片播放和</a:t>
            </a:r>
            <a:r>
              <a:rPr lang="en-GB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VR </a:t>
            </a:r>
            <a:r>
              <a:rPr lang="en-GB" altLang="zh-TW" sz="18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影片模式</a:t>
            </a:r>
            <a:endParaRPr lang="en-GB" altLang="zh-TW" sz="1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◆ </a:t>
            </a:r>
            <a:r>
              <a:rPr lang="en-GB" altLang="zh-TW" sz="18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影片離線觀看</a:t>
            </a:r>
            <a:endParaRPr lang="en-GB" altLang="zh-TW" sz="1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◆ </a:t>
            </a:r>
            <a:r>
              <a:rPr lang="en-GB" altLang="zh-TW" sz="18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一鍵追劇</a:t>
            </a:r>
            <a:endParaRPr lang="en-GB" altLang="zh-TW" sz="1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/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◆ </a:t>
            </a:r>
            <a:r>
              <a:rPr lang="en-GB" altLang="zh-TW" sz="18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支援第三方播放器播放</a:t>
            </a:r>
            <a:r>
              <a:rPr lang="en-GB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: MX </a:t>
            </a:r>
            <a:r>
              <a:rPr lang="en-GB" altLang="zh-TW" sz="18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Player、VLC</a:t>
            </a:r>
            <a:r>
              <a:rPr lang="en-GB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Player.</a:t>
            </a: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.</a:t>
            </a:r>
            <a:r>
              <a:rPr lang="en-GB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.</a:t>
            </a:r>
          </a:p>
          <a:p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◆ </a:t>
            </a:r>
            <a:r>
              <a:rPr lang="en-GB" altLang="zh-TW" sz="18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多房影音串流</a:t>
            </a:r>
            <a:endParaRPr lang="en-GB" altLang="zh-TW" sz="1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/>
            <a:endParaRPr lang="en-GB" altLang="zh-TW" sz="1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/>
            <a:endParaRPr lang="en-GB" sz="1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/>
            <a:endParaRPr lang="en-GB" sz="1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/>
            <a:endParaRPr lang="en-GB" sz="18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5" name="圖片 14" descr="Mobile_Qvideo_w102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096" y="3866778"/>
            <a:ext cx="813742" cy="8137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群組 38"/>
          <p:cNvGrpSpPr/>
          <p:nvPr/>
        </p:nvGrpSpPr>
        <p:grpSpPr>
          <a:xfrm>
            <a:off x="4643438" y="3121976"/>
            <a:ext cx="4033018" cy="1371335"/>
            <a:chOff x="4716016" y="3121976"/>
            <a:chExt cx="3944953" cy="1371335"/>
          </a:xfrm>
        </p:grpSpPr>
        <p:pic>
          <p:nvPicPr>
            <p:cNvPr id="30" name="圖片 29" descr="P1-01.png"/>
            <p:cNvPicPr>
              <a:picLocks noChangeAspect="1"/>
            </p:cNvPicPr>
            <p:nvPr/>
          </p:nvPicPr>
          <p:blipFill>
            <a:blip r:embed="rId3"/>
            <a:srcRect r="20892"/>
            <a:stretch>
              <a:fillRect/>
            </a:stretch>
          </p:blipFill>
          <p:spPr>
            <a:xfrm>
              <a:off x="4730424" y="3121976"/>
              <a:ext cx="3930545" cy="1371335"/>
            </a:xfrm>
            <a:prstGeom prst="rect">
              <a:avLst/>
            </a:prstGeom>
          </p:spPr>
        </p:pic>
        <p:pic>
          <p:nvPicPr>
            <p:cNvPr id="35" name="圖片 34" descr="P1-04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16016" y="3121976"/>
              <a:ext cx="427527" cy="752234"/>
            </a:xfrm>
            <a:prstGeom prst="rect">
              <a:avLst/>
            </a:prstGeom>
          </p:spPr>
        </p:pic>
      </p:grpSp>
      <p:grpSp>
        <p:nvGrpSpPr>
          <p:cNvPr id="36" name="群組 35"/>
          <p:cNvGrpSpPr/>
          <p:nvPr/>
        </p:nvGrpSpPr>
        <p:grpSpPr>
          <a:xfrm>
            <a:off x="224387" y="3121976"/>
            <a:ext cx="4136154" cy="1371334"/>
            <a:chOff x="224387" y="3121976"/>
            <a:chExt cx="4136154" cy="1371334"/>
          </a:xfrm>
        </p:grpSpPr>
        <p:pic>
          <p:nvPicPr>
            <p:cNvPr id="17" name="圖片 16" descr="P1-01.png"/>
            <p:cNvPicPr>
              <a:picLocks noChangeAspect="1"/>
            </p:cNvPicPr>
            <p:nvPr/>
          </p:nvPicPr>
          <p:blipFill>
            <a:blip r:embed="rId3"/>
            <a:srcRect r="16753"/>
            <a:stretch>
              <a:fillRect/>
            </a:stretch>
          </p:blipFill>
          <p:spPr>
            <a:xfrm>
              <a:off x="224387" y="3121976"/>
              <a:ext cx="4136154" cy="1371334"/>
            </a:xfrm>
            <a:prstGeom prst="rect">
              <a:avLst/>
            </a:prstGeom>
          </p:spPr>
        </p:pic>
        <p:pic>
          <p:nvPicPr>
            <p:cNvPr id="34" name="圖片 33" descr="P1-04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8575" y="3121976"/>
              <a:ext cx="411665" cy="724323"/>
            </a:xfrm>
            <a:prstGeom prst="rect">
              <a:avLst/>
            </a:prstGeom>
          </p:spPr>
        </p:pic>
      </p:grpSp>
      <p:grpSp>
        <p:nvGrpSpPr>
          <p:cNvPr id="33" name="群組 32"/>
          <p:cNvGrpSpPr/>
          <p:nvPr/>
        </p:nvGrpSpPr>
        <p:grpSpPr>
          <a:xfrm>
            <a:off x="193346" y="1565625"/>
            <a:ext cx="4167195" cy="1490595"/>
            <a:chOff x="193346" y="1565625"/>
            <a:chExt cx="4167195" cy="1490595"/>
          </a:xfrm>
        </p:grpSpPr>
        <p:pic>
          <p:nvPicPr>
            <p:cNvPr id="10" name="圖片 9" descr="P1-01.png"/>
            <p:cNvPicPr>
              <a:picLocks noChangeAspect="1"/>
            </p:cNvPicPr>
            <p:nvPr/>
          </p:nvPicPr>
          <p:blipFill>
            <a:blip r:embed="rId3"/>
            <a:srcRect r="16129"/>
            <a:stretch>
              <a:fillRect/>
            </a:stretch>
          </p:blipFill>
          <p:spPr>
            <a:xfrm>
              <a:off x="193346" y="1565625"/>
              <a:ext cx="4167195" cy="1490595"/>
            </a:xfrm>
            <a:prstGeom prst="rect">
              <a:avLst/>
            </a:prstGeom>
          </p:spPr>
        </p:pic>
        <p:pic>
          <p:nvPicPr>
            <p:cNvPr id="32" name="圖片 31" descr="P1-04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4314" y="1566520"/>
              <a:ext cx="315543" cy="741802"/>
            </a:xfrm>
            <a:prstGeom prst="rect">
              <a:avLst/>
            </a:prstGeom>
          </p:spPr>
        </p:pic>
      </p:grpSp>
      <p:grpSp>
        <p:nvGrpSpPr>
          <p:cNvPr id="31" name="群組 30"/>
          <p:cNvGrpSpPr/>
          <p:nvPr/>
        </p:nvGrpSpPr>
        <p:grpSpPr>
          <a:xfrm>
            <a:off x="4643438" y="1565625"/>
            <a:ext cx="4017531" cy="1510181"/>
            <a:chOff x="4643438" y="1565625"/>
            <a:chExt cx="4017531" cy="1510181"/>
          </a:xfrm>
        </p:grpSpPr>
        <p:pic>
          <p:nvPicPr>
            <p:cNvPr id="15" name="圖片 14" descr="P1-01.png"/>
            <p:cNvPicPr>
              <a:picLocks noChangeAspect="1"/>
            </p:cNvPicPr>
            <p:nvPr/>
          </p:nvPicPr>
          <p:blipFill>
            <a:blip r:embed="rId3"/>
            <a:srcRect r="19141"/>
            <a:stretch>
              <a:fillRect/>
            </a:stretch>
          </p:blipFill>
          <p:spPr>
            <a:xfrm>
              <a:off x="4643438" y="1565625"/>
              <a:ext cx="4017531" cy="1510181"/>
            </a:xfrm>
            <a:prstGeom prst="rect">
              <a:avLst/>
            </a:prstGeom>
          </p:spPr>
        </p:pic>
        <p:pic>
          <p:nvPicPr>
            <p:cNvPr id="37" name="圖片 36" descr="P1-04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60441" y="1566520"/>
              <a:ext cx="411665" cy="732442"/>
            </a:xfrm>
            <a:prstGeom prst="rect">
              <a:avLst/>
            </a:prstGeom>
          </p:spPr>
        </p:pic>
      </p:grpSp>
      <p:sp>
        <p:nvSpPr>
          <p:cNvPr id="24" name="文字方塊 23"/>
          <p:cNvSpPr txBox="1"/>
          <p:nvPr/>
        </p:nvSpPr>
        <p:spPr>
          <a:xfrm>
            <a:off x="684206" y="3511215"/>
            <a:ext cx="38567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17500">
              <a:buSzPts val="1400"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◆ </a:t>
            </a:r>
            <a:r>
              <a:rPr lang="en-GB" altLang="zh-TW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Qvideo</a:t>
            </a:r>
            <a:r>
              <a:rPr lang="en-GB" altLang="zh-TW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- </a:t>
            </a:r>
            <a:r>
              <a:rPr lang="en-GB" altLang="zh-TW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手機影音帶著走</a:t>
            </a:r>
            <a:endParaRPr lang="en-GB" altLang="zh-TW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lvl="0" indent="-317500">
              <a:buSzPts val="1400"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◆ </a:t>
            </a:r>
            <a:r>
              <a:rPr lang="en-GB" altLang="zh-TW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Qmedia</a:t>
            </a:r>
            <a:r>
              <a:rPr lang="en-GB" altLang="zh-TW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- </a:t>
            </a:r>
            <a:r>
              <a:rPr lang="en-GB" altLang="zh-TW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智慧電視大螢幕大享受</a:t>
            </a:r>
            <a:endParaRPr lang="en-GB" altLang="zh-TW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lvl="0" indent="-317500">
              <a:buSzPts val="1400"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◆ </a:t>
            </a:r>
            <a:r>
              <a:rPr lang="en-GB" altLang="zh-TW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多房影音串流</a:t>
            </a:r>
            <a:endParaRPr lang="en-GB" altLang="zh-TW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754328" y="3037807"/>
            <a:ext cx="3365893" cy="4933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完整支援各式串流裝置</a:t>
            </a:r>
            <a:endParaRPr lang="en-GB" altLang="zh-TW" sz="18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dirty="0" smtClean="0"/>
              <a:t>QNAP</a:t>
            </a:r>
            <a:r>
              <a:rPr lang="zh-TW" altLang="en-US" dirty="0" smtClean="0"/>
              <a:t> </a:t>
            </a:r>
            <a:r>
              <a:rPr lang="en-GB" altLang="zh-TW" dirty="0" err="1" smtClean="0"/>
              <a:t>解決您的</a:t>
            </a:r>
            <a:r>
              <a:rPr lang="zh-TW" altLang="en-US" dirty="0"/>
              <a:t>影音</a:t>
            </a:r>
            <a:r>
              <a:rPr lang="en-GB" altLang="zh-TW" dirty="0" err="1"/>
              <a:t>煩惱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684206" y="1995686"/>
            <a:ext cx="33658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17500">
              <a:buSzPts val="1400"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◆ </a:t>
            </a:r>
            <a:r>
              <a:rPr lang="en-GB" altLang="zh-TW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客製影片分類、收藏</a:t>
            </a:r>
            <a:endParaRPr lang="en-GB" altLang="zh-TW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lvl="0" indent="-317500">
              <a:buSzPts val="1400"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◆ </a:t>
            </a:r>
            <a:r>
              <a:rPr lang="en-GB" altLang="zh-TW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電影、電視節目分類</a:t>
            </a: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lang="en-GB" altLang="zh-TW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三大特色</a:t>
            </a:r>
            <a:endParaRPr lang="en-GB" altLang="zh-TW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lvl="0" indent="-317500">
              <a:spcAft>
                <a:spcPts val="1200"/>
              </a:spcAft>
              <a:buSzPts val="1400"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◆ 私人典藏</a:t>
            </a:r>
            <a:r>
              <a:rPr lang="zh-TW" altLang="en-US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GB" altLang="zh-TW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資料夾瀏覽模式</a:t>
            </a:r>
            <a:endParaRPr lang="en-GB" altLang="zh-TW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754328" y="1526020"/>
            <a:ext cx="3716508" cy="4933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/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高彈性自訂分類、優化資料呈現</a:t>
            </a:r>
            <a:endParaRPr lang="zh-TW" altLang="en-US" sz="180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5238554" y="1566345"/>
            <a:ext cx="321471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/>
            <a:r>
              <a:rPr lang="en-GB" altLang="zh-TW" sz="18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強大影音播放、操作功能</a:t>
            </a:r>
            <a:endParaRPr lang="en-GB" altLang="zh-TW" sz="18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57158" y="1000114"/>
            <a:ext cx="5467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Video</a:t>
            </a: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Station</a:t>
            </a: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四</a:t>
            </a: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大優勢</a:t>
            </a:r>
            <a:endParaRPr lang="zh-TW" altLang="en-US" sz="24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5134298" y="3496683"/>
            <a:ext cx="3856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17500">
              <a:buSzPts val="1400"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◆ 打造個人專屬影音分享頁面</a:t>
            </a:r>
            <a:endParaRPr lang="en-US" altLang="zh-TW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lvl="0" indent="-317500">
              <a:buSzPts val="1400"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◆ 社群網站影音分享和上傳</a:t>
            </a:r>
            <a:endParaRPr lang="en-GB" altLang="zh-TW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5238554" y="3037807"/>
            <a:ext cx="3365894" cy="4933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影音分享無拘束</a:t>
            </a:r>
            <a:endParaRPr lang="en-GB" altLang="zh-TW" sz="18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5134298" y="1995686"/>
            <a:ext cx="37409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2600" indent="-342900">
              <a:buSzPts val="1400"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◆ </a:t>
            </a:r>
            <a:r>
              <a:rPr lang="en-GB" altLang="zh-TW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播放書籤、線上字幕下載、字幕設定</a:t>
            </a:r>
            <a:endParaRPr lang="en-GB" altLang="zh-TW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indent="-317500">
              <a:buSzPts val="1400"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◆ </a:t>
            </a:r>
            <a:r>
              <a:rPr lang="en-GB" altLang="zh-TW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360</a:t>
            </a:r>
            <a:r>
              <a:rPr lang="en-GB" altLang="zh-TW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度影片播放、AR</a:t>
            </a:r>
            <a:r>
              <a:rPr lang="en-GB" altLang="zh-TW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支援</a:t>
            </a:r>
          </a:p>
          <a:p>
            <a:pPr marL="457200" indent="-317500">
              <a:buSzPts val="1400"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◆ </a:t>
            </a:r>
            <a:r>
              <a:rPr lang="en-GB" altLang="zh-TW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QVHelper</a:t>
            </a:r>
            <a:r>
              <a:rPr lang="en-GB" altLang="zh-TW" b="1" dirty="0" err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影音小幫手</a:t>
            </a:r>
            <a:endParaRPr lang="en-GB" altLang="zh-TW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indent="-317500">
              <a:buSzPts val="1400"/>
            </a:pPr>
            <a:endParaRPr lang="en-GB" altLang="zh-TW" b="1" dirty="0" err="1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547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715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-GB" dirty="0" err="1"/>
              <a:t>大螢幕大享受</a:t>
            </a:r>
            <a:r>
              <a:rPr lang="en-GB" dirty="0"/>
              <a:t>- </a:t>
            </a:r>
            <a:r>
              <a:rPr lang="en-GB" dirty="0" err="1"/>
              <a:t>Qmedia</a:t>
            </a:r>
            <a:r>
              <a:rPr lang="en-GB" dirty="0"/>
              <a:t> </a:t>
            </a:r>
            <a:r>
              <a:rPr lang="en-GB" dirty="0" err="1"/>
              <a:t>TV應用程式</a:t>
            </a:r>
            <a:r>
              <a:rPr lang="en-GB" dirty="0"/>
              <a:t> </a:t>
            </a:r>
          </a:p>
        </p:txBody>
      </p:sp>
      <p:grpSp>
        <p:nvGrpSpPr>
          <p:cNvPr id="3" name="群組 22"/>
          <p:cNvGrpSpPr/>
          <p:nvPr/>
        </p:nvGrpSpPr>
        <p:grpSpPr>
          <a:xfrm>
            <a:off x="395536" y="1217427"/>
            <a:ext cx="3744416" cy="3068835"/>
            <a:chOff x="2555776" y="1707654"/>
            <a:chExt cx="3528392" cy="2891787"/>
          </a:xfrm>
        </p:grpSpPr>
        <p:pic>
          <p:nvPicPr>
            <p:cNvPr id="14" name="圖片 13" descr="螢幕+手機.png"/>
            <p:cNvPicPr>
              <a:picLocks noChangeAspect="1"/>
            </p:cNvPicPr>
            <p:nvPr/>
          </p:nvPicPr>
          <p:blipFill>
            <a:blip r:embed="rId3"/>
            <a:srcRect l="28954"/>
            <a:stretch>
              <a:fillRect/>
            </a:stretch>
          </p:blipFill>
          <p:spPr>
            <a:xfrm>
              <a:off x="2555776" y="1707654"/>
              <a:ext cx="3528392" cy="2891787"/>
            </a:xfrm>
            <a:prstGeom prst="rect">
              <a:avLst/>
            </a:prstGeom>
          </p:spPr>
        </p:pic>
        <p:pic>
          <p:nvPicPr>
            <p:cNvPr id="21" name="Shape 281"/>
            <p:cNvPicPr preferRelativeResize="0"/>
            <p:nvPr/>
          </p:nvPicPr>
          <p:blipFill>
            <a:blip r:embed="rId4">
              <a:alphaModFix/>
            </a:blip>
            <a:srcRect l="2126" t="3431" r="2205" b="14234"/>
            <a:stretch>
              <a:fillRect/>
            </a:stretch>
          </p:blipFill>
          <p:spPr>
            <a:xfrm>
              <a:off x="2699792" y="1851670"/>
              <a:ext cx="3312368" cy="172819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群組 21"/>
          <p:cNvGrpSpPr/>
          <p:nvPr/>
        </p:nvGrpSpPr>
        <p:grpSpPr>
          <a:xfrm flipH="1">
            <a:off x="4176734" y="3270311"/>
            <a:ext cx="902310" cy="1137176"/>
            <a:chOff x="3428992" y="2000246"/>
            <a:chExt cx="824594" cy="1071570"/>
          </a:xfrm>
        </p:grpSpPr>
        <p:cxnSp>
          <p:nvCxnSpPr>
            <p:cNvPr id="24" name="肘形接點 23"/>
            <p:cNvCxnSpPr/>
            <p:nvPr/>
          </p:nvCxnSpPr>
          <p:spPr>
            <a:xfrm rot="5400000">
              <a:off x="3143240" y="2428874"/>
              <a:ext cx="928694" cy="357190"/>
            </a:xfrm>
            <a:prstGeom prst="bentConnector3">
              <a:avLst>
                <a:gd name="adj1" fmla="val -1965"/>
              </a:avLst>
            </a:prstGeom>
            <a:ln w="28575">
              <a:solidFill>
                <a:srgbClr val="5F5F5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" descr="D:\工作進行中\20170911直播母版16比9\各場PPT元素\20180109\HDMI-01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5400000">
              <a:off x="3778311" y="1793803"/>
              <a:ext cx="268831" cy="681718"/>
            </a:xfrm>
            <a:prstGeom prst="rect">
              <a:avLst/>
            </a:prstGeom>
            <a:noFill/>
          </p:spPr>
        </p:pic>
      </p:grpSp>
      <p:pic>
        <p:nvPicPr>
          <p:cNvPr id="26" name="Shape 2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91047" y="3737270"/>
            <a:ext cx="1045049" cy="1066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" descr="D:\工作進行中\臨時PPT\20171018_2017 QNAP 多媒體娛樂\ic_qmedia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27984" y="1203598"/>
            <a:ext cx="1036800" cy="1036800"/>
          </a:xfrm>
          <a:prstGeom prst="rect">
            <a:avLst/>
          </a:prstGeom>
          <a:noFill/>
        </p:spPr>
      </p:pic>
      <p:grpSp>
        <p:nvGrpSpPr>
          <p:cNvPr id="23" name="群組 22"/>
          <p:cNvGrpSpPr/>
          <p:nvPr/>
        </p:nvGrpSpPr>
        <p:grpSpPr>
          <a:xfrm>
            <a:off x="5497844" y="1179723"/>
            <a:ext cx="3139001" cy="1752067"/>
            <a:chOff x="571472" y="1428742"/>
            <a:chExt cx="3139001" cy="1752067"/>
          </a:xfrm>
        </p:grpSpPr>
        <p:sp>
          <p:nvSpPr>
            <p:cNvPr id="27" name="矩形 26"/>
            <p:cNvSpPr/>
            <p:nvPr/>
          </p:nvSpPr>
          <p:spPr>
            <a:xfrm>
              <a:off x="571472" y="1857370"/>
              <a:ext cx="307183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6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Video Station</a:t>
              </a:r>
              <a:r>
                <a:rPr lang="zh-TW" altLang="en-US" sz="16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專屬在</a:t>
              </a:r>
              <a:r>
                <a:rPr lang="en-US" altLang="zh-TW" sz="16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Android TV</a:t>
              </a:r>
              <a:r>
                <a:rPr lang="zh-TW" altLang="en-US" sz="16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系統上的應用程式，可串流您</a:t>
              </a:r>
              <a:r>
                <a:rPr lang="en-US" altLang="zh-TW" sz="16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NAS</a:t>
              </a:r>
              <a:r>
                <a:rPr lang="zh-TW" altLang="en-US" sz="16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中的多媒體檔案至大螢幕上，搭配簡易的操作模式，讓一家大小都能輕易享受大螢幕瀏覽。</a:t>
              </a:r>
              <a:endParaRPr lang="zh-TW" altLang="en-US" sz="1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571472" y="1428742"/>
              <a:ext cx="313900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400" b="1" dirty="0" err="1" smtClean="0">
                  <a:solidFill>
                    <a:srgbClr val="002060"/>
                  </a:solidFill>
                </a:rPr>
                <a:t>Qmedia</a:t>
              </a:r>
              <a:r>
                <a:rPr lang="en-US" altLang="zh-TW" sz="2400" b="1" dirty="0" smtClean="0">
                  <a:solidFill>
                    <a:srgbClr val="002060"/>
                  </a:solidFill>
                </a:rPr>
                <a:t> Android TV </a:t>
              </a:r>
              <a:endParaRPr lang="en-US" altLang="zh-TW" sz="24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5508105" y="3003798"/>
            <a:ext cx="29523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69850">
              <a:buClr>
                <a:schemeClr val="dk1"/>
              </a:buClr>
              <a:buSzPct val="78571"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* </a:t>
            </a:r>
            <a:r>
              <a:rPr lang="en-US" altLang="zh-TW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Qmedia</a:t>
            </a:r>
            <a:r>
              <a:rPr lang="en-US" altLang="zh-TW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Apple TV </a:t>
            </a: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全新改版中，  </a:t>
            </a:r>
            <a:endParaRPr lang="en-US" altLang="zh-TW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 indent="-69850">
              <a:buClr>
                <a:schemeClr val="dk1"/>
              </a:buClr>
              <a:buSzPct val="78571"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  敬請期待！</a:t>
            </a:r>
            <a:endParaRPr lang="en-US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715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dirty="0" err="1" smtClean="0"/>
              <a:t>Qmedia</a:t>
            </a:r>
            <a:r>
              <a:rPr lang="en-US" altLang="zh-TW" dirty="0" smtClean="0"/>
              <a:t> Android TV </a:t>
            </a:r>
            <a:r>
              <a:rPr lang="en-US" altLang="zh-TW" dirty="0" err="1" smtClean="0"/>
              <a:t>四大優點</a:t>
            </a:r>
            <a:endParaRPr lang="en-GB" dirty="0"/>
          </a:p>
        </p:txBody>
      </p:sp>
      <p:grpSp>
        <p:nvGrpSpPr>
          <p:cNvPr id="48" name="群組 47"/>
          <p:cNvGrpSpPr/>
          <p:nvPr/>
        </p:nvGrpSpPr>
        <p:grpSpPr>
          <a:xfrm>
            <a:off x="141814" y="1203598"/>
            <a:ext cx="4286170" cy="1296144"/>
            <a:chOff x="213822" y="1131590"/>
            <a:chExt cx="4286170" cy="1296144"/>
          </a:xfrm>
        </p:grpSpPr>
        <p:pic>
          <p:nvPicPr>
            <p:cNvPr id="40" name="圖片 39" descr="P1-04.png"/>
            <p:cNvPicPr>
              <a:picLocks noChangeAspect="1"/>
            </p:cNvPicPr>
            <p:nvPr/>
          </p:nvPicPr>
          <p:blipFill>
            <a:blip r:embed="rId3"/>
            <a:srcRect r="3251" b="25000"/>
            <a:stretch>
              <a:fillRect/>
            </a:stretch>
          </p:blipFill>
          <p:spPr>
            <a:xfrm>
              <a:off x="213822" y="1131590"/>
              <a:ext cx="4286170" cy="1296144"/>
            </a:xfrm>
            <a:prstGeom prst="rect">
              <a:avLst/>
            </a:prstGeom>
          </p:spPr>
        </p:pic>
        <p:sp>
          <p:nvSpPr>
            <p:cNvPr id="45" name="文字方塊 44"/>
            <p:cNvSpPr txBox="1"/>
            <p:nvPr/>
          </p:nvSpPr>
          <p:spPr>
            <a:xfrm>
              <a:off x="681366" y="1131590"/>
              <a:ext cx="3746618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zh-TW" altLang="en-US" sz="2000" b="1" dirty="0" smtClean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同時</a:t>
              </a:r>
              <a:r>
                <a:rPr lang="en-US" altLang="zh-TW" sz="2000" b="1" dirty="0" err="1" smtClean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支援</a:t>
              </a:r>
              <a:r>
                <a:rPr lang="zh-TW" altLang="en-US" sz="2000" b="1" dirty="0" smtClean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瀏覽</a:t>
              </a:r>
              <a:r>
                <a:rPr lang="en-US" altLang="zh-TW" sz="2000" b="1" dirty="0" err="1" smtClean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三種多媒體檔案</a:t>
              </a:r>
              <a:endParaRPr lang="en-US" altLang="zh-TW" sz="20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6" name="文字方塊 45"/>
            <p:cNvSpPr txBox="1"/>
            <p:nvPr/>
          </p:nvSpPr>
          <p:spPr>
            <a:xfrm>
              <a:off x="683568" y="1698943"/>
              <a:ext cx="36724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zh-TW" altLang="en-US" sz="16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只需下載</a:t>
              </a:r>
              <a:r>
                <a:rPr lang="en-US" altLang="zh-TW" sz="1600" b="1" dirty="0" err="1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一個應用程式</a:t>
              </a:r>
              <a:r>
                <a:rPr lang="en-US" altLang="zh-TW" sz="16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，</a:t>
              </a:r>
              <a:r>
                <a:rPr lang="zh-TW" altLang="en-US" sz="16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即可</a:t>
              </a:r>
              <a:r>
                <a:rPr lang="en-US" altLang="zh-TW" sz="1600" b="1" dirty="0" err="1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同時瀏覽</a:t>
              </a:r>
              <a:r>
                <a:rPr lang="zh-TW" altLang="en-US" sz="16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您</a:t>
              </a:r>
              <a:r>
                <a:rPr lang="en-US" altLang="zh-TW" sz="16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NAS</a:t>
              </a:r>
              <a:r>
                <a:rPr lang="zh-TW" altLang="en-US" sz="16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上的</a:t>
              </a:r>
              <a:r>
                <a:rPr lang="en-US" altLang="zh-TW" sz="1600" b="1" dirty="0" err="1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影片、音樂、照片</a:t>
              </a:r>
              <a:endParaRPr lang="en-US" altLang="zh-TW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47" name="圖片 46" descr="P1-0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3822" y="1131590"/>
              <a:ext cx="353248" cy="830444"/>
            </a:xfrm>
            <a:prstGeom prst="rect">
              <a:avLst/>
            </a:prstGeom>
          </p:spPr>
        </p:pic>
      </p:grpSp>
      <p:grpSp>
        <p:nvGrpSpPr>
          <p:cNvPr id="59" name="群組 58"/>
          <p:cNvGrpSpPr/>
          <p:nvPr/>
        </p:nvGrpSpPr>
        <p:grpSpPr>
          <a:xfrm>
            <a:off x="122684" y="2787774"/>
            <a:ext cx="4342998" cy="1398350"/>
            <a:chOff x="156994" y="1131590"/>
            <a:chExt cx="4342998" cy="1398350"/>
          </a:xfrm>
        </p:grpSpPr>
        <p:pic>
          <p:nvPicPr>
            <p:cNvPr id="60" name="圖片 59" descr="P1-04.png"/>
            <p:cNvPicPr>
              <a:picLocks noChangeAspect="1"/>
            </p:cNvPicPr>
            <p:nvPr/>
          </p:nvPicPr>
          <p:blipFill>
            <a:blip r:embed="rId3"/>
            <a:srcRect r="3251" b="25000"/>
            <a:stretch>
              <a:fillRect/>
            </a:stretch>
          </p:blipFill>
          <p:spPr>
            <a:xfrm>
              <a:off x="213822" y="1131590"/>
              <a:ext cx="4286170" cy="1296144"/>
            </a:xfrm>
            <a:prstGeom prst="rect">
              <a:avLst/>
            </a:prstGeom>
          </p:spPr>
        </p:pic>
        <p:sp>
          <p:nvSpPr>
            <p:cNvPr id="61" name="文字方塊 60"/>
            <p:cNvSpPr txBox="1"/>
            <p:nvPr/>
          </p:nvSpPr>
          <p:spPr>
            <a:xfrm>
              <a:off x="681366" y="1131590"/>
              <a:ext cx="3746618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zh-TW" altLang="en-US" sz="2000" b="1" dirty="0" smtClean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支援影片一鍵播放</a:t>
              </a:r>
              <a:endParaRPr lang="en-US" altLang="zh-TW" sz="20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2" name="文字方塊 61"/>
            <p:cNvSpPr txBox="1"/>
            <p:nvPr/>
          </p:nvSpPr>
          <p:spPr>
            <a:xfrm>
              <a:off x="683568" y="1698943"/>
              <a:ext cx="36724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支援影片、電視影集一鍵播放功能，自動接續您上次觀看影片紀錄</a:t>
              </a:r>
              <a:endParaRPr lang="en-US" altLang="zh-TW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lvl="0"/>
              <a:endParaRPr lang="en-US" altLang="zh-TW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63" name="圖片 62" descr="P1-03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6994" y="1131590"/>
              <a:ext cx="445187" cy="792088"/>
            </a:xfrm>
            <a:prstGeom prst="rect">
              <a:avLst/>
            </a:prstGeom>
          </p:spPr>
        </p:pic>
      </p:grpSp>
      <p:grpSp>
        <p:nvGrpSpPr>
          <p:cNvPr id="64" name="群組 63"/>
          <p:cNvGrpSpPr/>
          <p:nvPr/>
        </p:nvGrpSpPr>
        <p:grpSpPr>
          <a:xfrm>
            <a:off x="4572000" y="1203598"/>
            <a:ext cx="4392488" cy="1398350"/>
            <a:chOff x="145202" y="1131590"/>
            <a:chExt cx="4392488" cy="1398350"/>
          </a:xfrm>
        </p:grpSpPr>
        <p:pic>
          <p:nvPicPr>
            <p:cNvPr id="65" name="圖片 64" descr="P1-04.png"/>
            <p:cNvPicPr>
              <a:picLocks noChangeAspect="1"/>
            </p:cNvPicPr>
            <p:nvPr/>
          </p:nvPicPr>
          <p:blipFill>
            <a:blip r:embed="rId3"/>
            <a:srcRect r="3251" b="25000"/>
            <a:stretch>
              <a:fillRect/>
            </a:stretch>
          </p:blipFill>
          <p:spPr>
            <a:xfrm>
              <a:off x="213822" y="1131590"/>
              <a:ext cx="4286170" cy="1296144"/>
            </a:xfrm>
            <a:prstGeom prst="rect">
              <a:avLst/>
            </a:prstGeom>
          </p:spPr>
        </p:pic>
        <p:sp>
          <p:nvSpPr>
            <p:cNvPr id="66" name="文字方塊 65"/>
            <p:cNvSpPr txBox="1"/>
            <p:nvPr/>
          </p:nvSpPr>
          <p:spPr>
            <a:xfrm>
              <a:off x="681366" y="1131590"/>
              <a:ext cx="3746618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zh-TW" altLang="en-US" sz="2000" b="1" dirty="0" smtClean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完整</a:t>
              </a:r>
              <a:r>
                <a:rPr lang="en-US" altLang="zh-TW" sz="2000" b="1" dirty="0" err="1" smtClean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整合Station功能</a:t>
              </a:r>
              <a:endParaRPr lang="en-US" altLang="zh-TW" sz="20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7" name="文字方塊 66"/>
            <p:cNvSpPr txBox="1"/>
            <p:nvPr/>
          </p:nvSpPr>
          <p:spPr>
            <a:xfrm>
              <a:off x="683568" y="1698943"/>
              <a:ext cx="38541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 b="1" dirty="0" err="1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完整援影片分類、線上資料庫、照片幻燈片播放、音樂播放清單和接續播放等功能</a:t>
              </a:r>
              <a:endParaRPr lang="en-US" altLang="zh-TW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lvl="0"/>
              <a:endParaRPr lang="en-US" altLang="zh-TW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68" name="圖片 67" descr="P1-03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5202" y="1131590"/>
              <a:ext cx="432048" cy="760187"/>
            </a:xfrm>
            <a:prstGeom prst="rect">
              <a:avLst/>
            </a:prstGeom>
          </p:spPr>
        </p:pic>
      </p:grpSp>
      <p:grpSp>
        <p:nvGrpSpPr>
          <p:cNvPr id="69" name="群組 68"/>
          <p:cNvGrpSpPr/>
          <p:nvPr/>
        </p:nvGrpSpPr>
        <p:grpSpPr>
          <a:xfrm>
            <a:off x="4619854" y="2787774"/>
            <a:ext cx="4344634" cy="1398350"/>
            <a:chOff x="155358" y="1131590"/>
            <a:chExt cx="4344634" cy="1398350"/>
          </a:xfrm>
        </p:grpSpPr>
        <p:pic>
          <p:nvPicPr>
            <p:cNvPr id="70" name="圖片 69" descr="P1-04.png"/>
            <p:cNvPicPr>
              <a:picLocks noChangeAspect="1"/>
            </p:cNvPicPr>
            <p:nvPr/>
          </p:nvPicPr>
          <p:blipFill>
            <a:blip r:embed="rId3"/>
            <a:srcRect r="3251" b="25000"/>
            <a:stretch>
              <a:fillRect/>
            </a:stretch>
          </p:blipFill>
          <p:spPr>
            <a:xfrm>
              <a:off x="213822" y="1131590"/>
              <a:ext cx="4286170" cy="1296144"/>
            </a:xfrm>
            <a:prstGeom prst="rect">
              <a:avLst/>
            </a:prstGeom>
          </p:spPr>
        </p:pic>
        <p:sp>
          <p:nvSpPr>
            <p:cNvPr id="71" name="文字方塊 70"/>
            <p:cNvSpPr txBox="1"/>
            <p:nvPr/>
          </p:nvSpPr>
          <p:spPr>
            <a:xfrm>
              <a:off x="681366" y="1131590"/>
              <a:ext cx="3746618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>
                <a:buClr>
                  <a:srgbClr val="000000"/>
                </a:buClr>
              </a:pPr>
              <a:r>
                <a:rPr lang="zh-TW" altLang="en-US" sz="2000" b="1" dirty="0" smtClean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簡易直覺操作</a:t>
              </a:r>
              <a:endParaRPr lang="en-US" altLang="zh-TW" sz="20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2" name="文字方塊 71"/>
            <p:cNvSpPr txBox="1"/>
            <p:nvPr/>
          </p:nvSpPr>
          <p:spPr>
            <a:xfrm>
              <a:off x="683568" y="1698943"/>
              <a:ext cx="36724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 b="1" dirty="0" err="1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簡易好操作的</a:t>
              </a:r>
              <a:r>
                <a:rPr lang="zh-TW" altLang="en-US" sz="16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16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Android TV</a:t>
              </a:r>
              <a:r>
                <a:rPr lang="zh-TW" altLang="en-US" sz="16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1600" b="1" dirty="0" err="1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設計</a:t>
              </a:r>
              <a:r>
                <a:rPr lang="zh-TW" altLang="en-US" sz="16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介面</a:t>
              </a:r>
              <a:r>
                <a:rPr lang="en-US" altLang="zh-TW" sz="16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，</a:t>
              </a:r>
              <a:r>
                <a:rPr lang="zh-TW" altLang="en-US" sz="16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適合</a:t>
              </a:r>
              <a:r>
                <a:rPr lang="en-US" altLang="zh-TW" sz="1600" b="1" dirty="0" err="1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一家大小</a:t>
              </a:r>
              <a:r>
                <a:rPr lang="zh-TW" altLang="en-US" sz="16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的使用介面</a:t>
              </a:r>
              <a:endParaRPr lang="en-US" altLang="zh-TW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lvl="0"/>
              <a:endParaRPr lang="en-US" altLang="zh-TW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73" name="圖片 72" descr="P1-03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5358" y="1133102"/>
              <a:ext cx="448460" cy="78906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/>
        </p:nvSpPr>
        <p:spPr>
          <a:xfrm>
            <a:off x="6038978" y="1618803"/>
            <a:ext cx="249346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是免費的 </a:t>
            </a:r>
            <a:r>
              <a:rPr lang="en-US" altLang="zh-TW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KODI </a:t>
            </a:r>
            <a:r>
              <a:rPr lang="zh-TW" altLang="en-US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套件 </a:t>
            </a:r>
            <a:r>
              <a:rPr lang="en-US" altLang="zh-TW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(add-on)</a:t>
            </a:r>
            <a:r>
              <a:rPr lang="zh-TW" altLang="en-US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，完整支援 </a:t>
            </a:r>
            <a:r>
              <a:rPr lang="en-US" altLang="zh-TW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Video Station </a:t>
            </a:r>
            <a:r>
              <a:rPr lang="zh-TW" altLang="en-US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功能，如：播放進度、影片分類、線上字幕搜尋等功能，並結合 </a:t>
            </a:r>
            <a:r>
              <a:rPr lang="en-US" altLang="zh-TW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KODI </a:t>
            </a:r>
            <a:r>
              <a:rPr lang="zh-TW" altLang="en-US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強大的播放與影音格式解碼能力，提供使用者最佳的影片觀看體驗。</a:t>
            </a:r>
            <a:endParaRPr lang="zh-TW" altLang="en-US" sz="16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79" name="Shape 27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715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dirty="0" smtClean="0"/>
              <a:t>Video HD</a:t>
            </a:r>
            <a:endParaRPr lang="en-GB" dirty="0"/>
          </a:p>
        </p:txBody>
      </p:sp>
      <p:sp>
        <p:nvSpPr>
          <p:cNvPr id="22" name="圓角矩形 21"/>
          <p:cNvSpPr/>
          <p:nvPr/>
        </p:nvSpPr>
        <p:spPr>
          <a:xfrm>
            <a:off x="285720" y="1131590"/>
            <a:ext cx="4357718" cy="1714512"/>
          </a:xfrm>
          <a:prstGeom prst="roundRect">
            <a:avLst>
              <a:gd name="adj" fmla="val 1200"/>
            </a:avLst>
          </a:prstGeom>
          <a:noFill/>
          <a:ln>
            <a:solidFill>
              <a:srgbClr val="10C2BE"/>
            </a:solidFill>
            <a:prstDash val="dash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3" name="直線接點 22"/>
          <p:cNvCxnSpPr/>
          <p:nvPr/>
        </p:nvCxnSpPr>
        <p:spPr>
          <a:xfrm rot="5400000">
            <a:off x="1178695" y="1595937"/>
            <a:ext cx="928694" cy="1588"/>
          </a:xfrm>
          <a:prstGeom prst="line">
            <a:avLst/>
          </a:prstGeom>
          <a:ln w="19050">
            <a:solidFill>
              <a:srgbClr val="10C2BE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Shape 22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285852" y="1917408"/>
            <a:ext cx="3478064" cy="26741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" name="群組 27"/>
          <p:cNvGrpSpPr/>
          <p:nvPr/>
        </p:nvGrpSpPr>
        <p:grpSpPr>
          <a:xfrm>
            <a:off x="1813171" y="1345904"/>
            <a:ext cx="2656788" cy="606774"/>
            <a:chOff x="6768271" y="2438027"/>
            <a:chExt cx="3814973" cy="871288"/>
          </a:xfrm>
        </p:grpSpPr>
        <p:grpSp>
          <p:nvGrpSpPr>
            <p:cNvPr id="29" name="群組 16"/>
            <p:cNvGrpSpPr/>
            <p:nvPr/>
          </p:nvGrpSpPr>
          <p:grpSpPr>
            <a:xfrm>
              <a:off x="6768271" y="2438027"/>
              <a:ext cx="840145" cy="840144"/>
              <a:chOff x="6268205" y="2438027"/>
              <a:chExt cx="840145" cy="840144"/>
            </a:xfrm>
          </p:grpSpPr>
          <p:sp>
            <p:nvSpPr>
              <p:cNvPr id="39" name="橢圓 38"/>
              <p:cNvSpPr/>
              <p:nvPr/>
            </p:nvSpPr>
            <p:spPr>
              <a:xfrm>
                <a:off x="6268205" y="2438027"/>
                <a:ext cx="840145" cy="840144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40" name="Picture 2" descr="D:\工作進行中\臨時PPT\20171018_2017 QNAP 多媒體娛樂\logo icon-02.pn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482520" y="2652341"/>
                <a:ext cx="442912" cy="436561"/>
              </a:xfrm>
              <a:prstGeom prst="rect">
                <a:avLst/>
              </a:prstGeom>
              <a:noFill/>
            </p:spPr>
          </p:pic>
        </p:grpSp>
        <p:grpSp>
          <p:nvGrpSpPr>
            <p:cNvPr id="30" name="群組 15"/>
            <p:cNvGrpSpPr/>
            <p:nvPr/>
          </p:nvGrpSpPr>
          <p:grpSpPr>
            <a:xfrm>
              <a:off x="9743099" y="2438029"/>
              <a:ext cx="840145" cy="840144"/>
              <a:chOff x="9243033" y="2438029"/>
              <a:chExt cx="840145" cy="840144"/>
            </a:xfrm>
          </p:grpSpPr>
          <p:sp>
            <p:nvSpPr>
              <p:cNvPr id="37" name="橢圓 6"/>
              <p:cNvSpPr/>
              <p:nvPr/>
            </p:nvSpPr>
            <p:spPr>
              <a:xfrm>
                <a:off x="9243033" y="2438029"/>
                <a:ext cx="840145" cy="8401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38" name="Picture 3" descr="D:\工作進行中\臨時PPT\20171018_2017 QNAP 多媒體娛樂\logo icon-03.png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9447603" y="2561343"/>
                <a:ext cx="420543" cy="517443"/>
              </a:xfrm>
              <a:prstGeom prst="rect">
                <a:avLst/>
              </a:prstGeom>
              <a:noFill/>
            </p:spPr>
          </p:pic>
        </p:grpSp>
        <p:grpSp>
          <p:nvGrpSpPr>
            <p:cNvPr id="31" name="群組 13"/>
            <p:cNvGrpSpPr/>
            <p:nvPr/>
          </p:nvGrpSpPr>
          <p:grpSpPr>
            <a:xfrm>
              <a:off x="7743019" y="2469170"/>
              <a:ext cx="840145" cy="840145"/>
              <a:chOff x="7242953" y="2469170"/>
              <a:chExt cx="840145" cy="840145"/>
            </a:xfrm>
          </p:grpSpPr>
          <p:sp>
            <p:nvSpPr>
              <p:cNvPr id="35" name="橢圓 5"/>
              <p:cNvSpPr/>
              <p:nvPr/>
            </p:nvSpPr>
            <p:spPr>
              <a:xfrm>
                <a:off x="7242953" y="2469170"/>
                <a:ext cx="840145" cy="840145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36" name="Picture 4" descr="D:\工作進行中\臨時PPT\20171018_2017 QNAP 多媒體娛樂\logo icon-04.png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7396588" y="2540608"/>
                <a:ext cx="521152" cy="620784"/>
              </a:xfrm>
              <a:prstGeom prst="rect">
                <a:avLst/>
              </a:prstGeom>
              <a:noFill/>
            </p:spPr>
          </p:pic>
        </p:grpSp>
        <p:grpSp>
          <p:nvGrpSpPr>
            <p:cNvPr id="32" name="群組 14"/>
            <p:cNvGrpSpPr/>
            <p:nvPr/>
          </p:nvGrpSpPr>
          <p:grpSpPr>
            <a:xfrm>
              <a:off x="8717298" y="2438028"/>
              <a:ext cx="840145" cy="840145"/>
              <a:chOff x="8217232" y="2438028"/>
              <a:chExt cx="840145" cy="840145"/>
            </a:xfrm>
          </p:grpSpPr>
          <p:sp>
            <p:nvSpPr>
              <p:cNvPr id="33" name="橢圓 7"/>
              <p:cNvSpPr/>
              <p:nvPr/>
            </p:nvSpPr>
            <p:spPr>
              <a:xfrm>
                <a:off x="8217232" y="2438028"/>
                <a:ext cx="840145" cy="840145"/>
              </a:xfrm>
              <a:prstGeom prst="ellipse">
                <a:avLst/>
              </a:prstGeom>
              <a:solidFill>
                <a:srgbClr val="FD6E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34" name="Picture 5" descr="D:\工作進行中\臨時PPT\20171018_2017 QNAP 多媒體娛樂\logo icon-01.png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8347047" y="2567844"/>
                <a:ext cx="580509" cy="580510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41" name="Picture 6" descr="D:\工作進行中\臨時PPT\20171018_2017 QNAP 多媒體娛樂\Kodi-logo-Thumbnail-light-transparent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406" y="1140348"/>
            <a:ext cx="1777192" cy="1777192"/>
          </a:xfrm>
          <a:prstGeom prst="rect">
            <a:avLst/>
          </a:prstGeom>
          <a:noFill/>
        </p:spPr>
      </p:pic>
      <p:sp>
        <p:nvSpPr>
          <p:cNvPr id="42" name="Shape 222"/>
          <p:cNvSpPr txBox="1">
            <a:spLocks/>
          </p:cNvSpPr>
          <p:nvPr/>
        </p:nvSpPr>
        <p:spPr>
          <a:xfrm>
            <a:off x="6032680" y="1131590"/>
            <a:ext cx="2931808" cy="42862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微軟正黑體" pitchFamily="34" charset="-120"/>
                <a:cs typeface="Arial"/>
                <a:sym typeface="Arial"/>
              </a:rPr>
              <a:t>QNAP Video HD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6084168" y="3704133"/>
            <a:ext cx="20489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69850">
              <a:buClr>
                <a:schemeClr val="dk1"/>
              </a:buClr>
              <a:buSzPct val="78571"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* 需</a:t>
            </a:r>
            <a:r>
              <a:rPr lang="en-US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搭配KODI</a:t>
            </a:r>
            <a:r>
              <a:rPr 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V17版本</a:t>
            </a:r>
            <a:endParaRPr lang="en-US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6" name="Picture 2" descr="D:\工作進行中\臨時PPT\20171018_2017 QNAP 多媒體娛樂\videostation_512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860032" y="1131590"/>
            <a:ext cx="1034930" cy="10349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715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-GB" dirty="0"/>
              <a:t>Video </a:t>
            </a:r>
            <a:r>
              <a:rPr lang="en-GB" dirty="0" err="1"/>
              <a:t>Station多房串流</a:t>
            </a:r>
            <a:r>
              <a:rPr lang="en-GB" dirty="0"/>
              <a:t> </a:t>
            </a:r>
          </a:p>
        </p:txBody>
      </p:sp>
      <p:pic>
        <p:nvPicPr>
          <p:cNvPr id="5" name="Shape 390" descr="C:\Users\Han Tsai\Desktop\Cinema28直播發表會投影片\hous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11960" y="1059582"/>
            <a:ext cx="4680494" cy="37113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" name="群組 45"/>
          <p:cNvGrpSpPr/>
          <p:nvPr/>
        </p:nvGrpSpPr>
        <p:grpSpPr>
          <a:xfrm>
            <a:off x="6137820" y="3230542"/>
            <a:ext cx="1516355" cy="510643"/>
            <a:chOff x="6137820" y="3230542"/>
            <a:chExt cx="1516355" cy="510643"/>
          </a:xfrm>
        </p:grpSpPr>
        <p:sp>
          <p:nvSpPr>
            <p:cNvPr id="23" name="Shape 408"/>
            <p:cNvSpPr/>
            <p:nvPr/>
          </p:nvSpPr>
          <p:spPr>
            <a:xfrm>
              <a:off x="6364945" y="3344125"/>
              <a:ext cx="1134745" cy="283746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" name="Shape 409"/>
            <p:cNvGrpSpPr/>
            <p:nvPr/>
          </p:nvGrpSpPr>
          <p:grpSpPr>
            <a:xfrm>
              <a:off x="6137820" y="3230542"/>
              <a:ext cx="510643" cy="510643"/>
              <a:chOff x="5357568" y="2785913"/>
              <a:chExt cx="643015" cy="643015"/>
            </a:xfrm>
          </p:grpSpPr>
          <p:grpSp>
            <p:nvGrpSpPr>
              <p:cNvPr id="25" name="Shape 410"/>
              <p:cNvGrpSpPr/>
              <p:nvPr/>
            </p:nvGrpSpPr>
            <p:grpSpPr>
              <a:xfrm>
                <a:off x="5357568" y="2785913"/>
                <a:ext cx="643015" cy="643015"/>
                <a:chOff x="5786446" y="3500444"/>
                <a:chExt cx="711300" cy="711300"/>
              </a:xfrm>
            </p:grpSpPr>
            <p:sp>
              <p:nvSpPr>
                <p:cNvPr id="27" name="Shape 411"/>
                <p:cNvSpPr/>
                <p:nvPr/>
              </p:nvSpPr>
              <p:spPr>
                <a:xfrm>
                  <a:off x="5786446" y="3500444"/>
                  <a:ext cx="711300" cy="711300"/>
                </a:xfrm>
                <a:prstGeom prst="ellipse">
                  <a:avLst/>
                </a:prstGeom>
                <a:solidFill>
                  <a:schemeClr val="lt1"/>
                </a:solidFill>
                <a:ln w="25400" cap="flat" cmpd="sng">
                  <a:solidFill>
                    <a:srgbClr val="3F3F3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Shape 412"/>
                <p:cNvSpPr/>
                <p:nvPr/>
              </p:nvSpPr>
              <p:spPr>
                <a:xfrm>
                  <a:off x="5848013" y="3562010"/>
                  <a:ext cx="588000" cy="588000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6" name="Shape 413"/>
              <p:cNvSpPr/>
              <p:nvPr/>
            </p:nvSpPr>
            <p:spPr>
              <a:xfrm>
                <a:off x="5500694" y="2928940"/>
                <a:ext cx="357300" cy="3603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5274" y="39473"/>
                    </a:moveTo>
                    <a:cubicBezTo>
                      <a:pt x="53599" y="36371"/>
                      <a:pt x="41599" y="43242"/>
                      <a:pt x="38470" y="54820"/>
                    </a:cubicBezTo>
                    <a:cubicBezTo>
                      <a:pt x="35342" y="66398"/>
                      <a:pt x="42270" y="78299"/>
                      <a:pt x="53945" y="81402"/>
                    </a:cubicBezTo>
                    <a:cubicBezTo>
                      <a:pt x="65620" y="84504"/>
                      <a:pt x="77621" y="77633"/>
                      <a:pt x="80749" y="66055"/>
                    </a:cubicBezTo>
                    <a:cubicBezTo>
                      <a:pt x="83877" y="54477"/>
                      <a:pt x="76949" y="42576"/>
                      <a:pt x="65274" y="39473"/>
                    </a:cubicBezTo>
                    <a:close/>
                    <a:moveTo>
                      <a:pt x="69168" y="25060"/>
                    </a:moveTo>
                    <a:cubicBezTo>
                      <a:pt x="88870" y="30296"/>
                      <a:pt x="100561" y="50379"/>
                      <a:pt x="95282" y="69917"/>
                    </a:cubicBezTo>
                    <a:cubicBezTo>
                      <a:pt x="90003" y="89455"/>
                      <a:pt x="69753" y="101050"/>
                      <a:pt x="50051" y="95815"/>
                    </a:cubicBezTo>
                    <a:cubicBezTo>
                      <a:pt x="30350" y="90579"/>
                      <a:pt x="18658" y="70496"/>
                      <a:pt x="23937" y="50958"/>
                    </a:cubicBezTo>
                    <a:cubicBezTo>
                      <a:pt x="29216" y="31420"/>
                      <a:pt x="49467" y="19825"/>
                      <a:pt x="69168" y="25060"/>
                    </a:cubicBezTo>
                    <a:close/>
                    <a:moveTo>
                      <a:pt x="70584" y="19819"/>
                    </a:moveTo>
                    <a:cubicBezTo>
                      <a:pt x="47964" y="13808"/>
                      <a:pt x="24713" y="27121"/>
                      <a:pt x="18652" y="49554"/>
                    </a:cubicBezTo>
                    <a:cubicBezTo>
                      <a:pt x="12591" y="71987"/>
                      <a:pt x="26015" y="95045"/>
                      <a:pt x="48635" y="101056"/>
                    </a:cubicBezTo>
                    <a:cubicBezTo>
                      <a:pt x="71255" y="107067"/>
                      <a:pt x="94506" y="93754"/>
                      <a:pt x="100567" y="71321"/>
                    </a:cubicBezTo>
                    <a:cubicBezTo>
                      <a:pt x="106628" y="48888"/>
                      <a:pt x="93204" y="25830"/>
                      <a:pt x="70584" y="19819"/>
                    </a:cubicBezTo>
                    <a:close/>
                    <a:moveTo>
                      <a:pt x="120000" y="28418"/>
                    </a:moveTo>
                    <a:lnTo>
                      <a:pt x="119819" y="29085"/>
                    </a:lnTo>
                    <a:lnTo>
                      <a:pt x="119636" y="28804"/>
                    </a:lnTo>
                    <a:close/>
                    <a:moveTo>
                      <a:pt x="84120" y="4683"/>
                    </a:moveTo>
                    <a:lnTo>
                      <a:pt x="83867" y="19572"/>
                    </a:lnTo>
                    <a:lnTo>
                      <a:pt x="83406" y="19449"/>
                    </a:lnTo>
                    <a:cubicBezTo>
                      <a:pt x="87163" y="21546"/>
                      <a:pt x="90559" y="24117"/>
                      <a:pt x="93431" y="27166"/>
                    </a:cubicBezTo>
                    <a:lnTo>
                      <a:pt x="106796" y="23870"/>
                    </a:lnTo>
                    <a:lnTo>
                      <a:pt x="115363" y="39849"/>
                    </a:lnTo>
                    <a:lnTo>
                      <a:pt x="105840" y="48364"/>
                    </a:lnTo>
                    <a:cubicBezTo>
                      <a:pt x="107034" y="52676"/>
                      <a:pt x="107596" y="57191"/>
                      <a:pt x="107394" y="61781"/>
                    </a:cubicBezTo>
                    <a:lnTo>
                      <a:pt x="119289" y="68330"/>
                    </a:lnTo>
                    <a:lnTo>
                      <a:pt x="114566" y="85810"/>
                    </a:lnTo>
                    <a:lnTo>
                      <a:pt x="100132" y="85570"/>
                    </a:lnTo>
                    <a:cubicBezTo>
                      <a:pt x="98307" y="88594"/>
                      <a:pt x="96096" y="91321"/>
                      <a:pt x="93619" y="93756"/>
                    </a:cubicBezTo>
                    <a:lnTo>
                      <a:pt x="98359" y="106025"/>
                    </a:lnTo>
                    <a:lnTo>
                      <a:pt x="83411" y="116405"/>
                    </a:lnTo>
                    <a:lnTo>
                      <a:pt x="72073" y="106643"/>
                    </a:lnTo>
                    <a:lnTo>
                      <a:pt x="73453" y="105685"/>
                    </a:lnTo>
                    <a:cubicBezTo>
                      <a:pt x="69110" y="107079"/>
                      <a:pt x="64517" y="107749"/>
                      <a:pt x="59835" y="107723"/>
                    </a:cubicBezTo>
                    <a:lnTo>
                      <a:pt x="52963" y="119999"/>
                    </a:lnTo>
                    <a:lnTo>
                      <a:pt x="35336" y="115316"/>
                    </a:lnTo>
                    <a:lnTo>
                      <a:pt x="35574" y="101277"/>
                    </a:lnTo>
                    <a:cubicBezTo>
                      <a:pt x="31839" y="99165"/>
                      <a:pt x="28466" y="96583"/>
                      <a:pt x="25614" y="93529"/>
                    </a:cubicBezTo>
                    <a:lnTo>
                      <a:pt x="25843" y="94015"/>
                    </a:lnTo>
                    <a:lnTo>
                      <a:pt x="11102" y="96847"/>
                    </a:lnTo>
                    <a:lnTo>
                      <a:pt x="3390" y="80445"/>
                    </a:lnTo>
                    <a:lnTo>
                      <a:pt x="13359" y="72429"/>
                    </a:lnTo>
                    <a:cubicBezTo>
                      <a:pt x="12295" y="68561"/>
                      <a:pt x="11739" y="64530"/>
                      <a:pt x="11738" y="60428"/>
                    </a:cubicBezTo>
                    <a:lnTo>
                      <a:pt x="0" y="53965"/>
                    </a:lnTo>
                    <a:lnTo>
                      <a:pt x="4723" y="36484"/>
                    </a:lnTo>
                    <a:lnTo>
                      <a:pt x="18174" y="36709"/>
                    </a:lnTo>
                    <a:cubicBezTo>
                      <a:pt x="19999" y="33515"/>
                      <a:pt x="22203" y="30603"/>
                      <a:pt x="24696" y="27997"/>
                    </a:cubicBezTo>
                    <a:lnTo>
                      <a:pt x="20190" y="14215"/>
                    </a:lnTo>
                    <a:lnTo>
                      <a:pt x="35666" y="4625"/>
                    </a:lnTo>
                    <a:lnTo>
                      <a:pt x="46473" y="14962"/>
                    </a:lnTo>
                    <a:lnTo>
                      <a:pt x="46365" y="15030"/>
                    </a:lnTo>
                    <a:cubicBezTo>
                      <a:pt x="50613" y="13704"/>
                      <a:pt x="55098" y="13091"/>
                      <a:pt x="59667" y="13141"/>
                    </a:cubicBezTo>
                    <a:lnTo>
                      <a:pt x="59206" y="13018"/>
                    </a:lnTo>
                    <a:lnTo>
                      <a:pt x="6649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Shape 369"/>
            <p:cNvSpPr txBox="1"/>
            <p:nvPr/>
          </p:nvSpPr>
          <p:spPr>
            <a:xfrm>
              <a:off x="6511167" y="3351290"/>
              <a:ext cx="1143008" cy="2851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457200" marR="0" lvl="0" indent="-355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zh-TW" sz="1100" b="1" i="0" u="none" strike="noStrike" cap="none" dirty="0">
                  <a:solidFill>
                    <a:srgbClr val="000000"/>
                  </a:solidFill>
                </a:rPr>
                <a:t>QNAP NAS</a:t>
              </a:r>
            </a:p>
          </p:txBody>
        </p:sp>
      </p:grpSp>
      <p:sp>
        <p:nvSpPr>
          <p:cNvPr id="38" name="文字方塊 37"/>
          <p:cNvSpPr txBox="1"/>
          <p:nvPr/>
        </p:nvSpPr>
        <p:spPr>
          <a:xfrm>
            <a:off x="75584" y="1214428"/>
            <a:ext cx="5360512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42900">
              <a:spcBef>
                <a:spcPts val="600"/>
              </a:spcBef>
              <a:buSzPts val="1800"/>
            </a:pPr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◆  </a:t>
            </a:r>
            <a:r>
              <a:rPr lang="en-GB" altLang="zh-TW" sz="20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支援多種網路多媒體裝置串流</a:t>
            </a:r>
            <a:r>
              <a:rPr lang="en-GB" altLang="zh-TW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：</a:t>
            </a:r>
          </a:p>
          <a:p>
            <a:pPr marL="457200" lvl="0" indent="-342900">
              <a:spcBef>
                <a:spcPts val="600"/>
              </a:spcBef>
              <a:buSzPts val="1800"/>
            </a:pPr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en-GB" altLang="zh-TW" sz="20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DLNA、Apple</a:t>
            </a:r>
            <a:r>
              <a:rPr lang="en-GB" altLang="zh-TW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GB" altLang="zh-TW" sz="20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TV、Chromecast</a:t>
            </a:r>
            <a:endParaRPr lang="en-GB" altLang="zh-TW" sz="20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lvl="0" indent="-342900">
              <a:spcBef>
                <a:spcPts val="600"/>
              </a:spcBef>
              <a:buSzPts val="1800"/>
            </a:pPr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◆  </a:t>
            </a:r>
            <a:r>
              <a:rPr lang="en-GB" altLang="zh-TW" sz="20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支援同時串流多個裝置</a:t>
            </a:r>
            <a:endParaRPr lang="en-GB" altLang="zh-TW" sz="20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lvl="0" indent="-342900">
              <a:spcBef>
                <a:spcPts val="600"/>
              </a:spcBef>
              <a:buSzPts val="1800"/>
            </a:pPr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◆  支援多媒體裝置操作，</a:t>
            </a:r>
            <a:endParaRPr lang="en-US" altLang="zh-TW" sz="20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lvl="0" indent="-342900">
              <a:spcBef>
                <a:spcPts val="600"/>
              </a:spcBef>
              <a:buSzPts val="1800"/>
            </a:pPr>
            <a:r>
              <a:rPr lang="en-US" altLang="zh-TW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如：音量控制、清單順序操作、</a:t>
            </a:r>
            <a:endParaRPr lang="en-US" altLang="zh-TW" sz="20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lvl="0" indent="-342900">
              <a:spcBef>
                <a:spcPts val="600"/>
              </a:spcBef>
              <a:buSzPts val="1800"/>
            </a:pPr>
            <a:r>
              <a:rPr lang="en-US" altLang="zh-TW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           </a:t>
            </a:r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隨機播放和循環播放等功能</a:t>
            </a:r>
            <a:endParaRPr lang="en-GB" altLang="zh-TW" sz="20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43" name="群組 42"/>
          <p:cNvGrpSpPr/>
          <p:nvPr/>
        </p:nvGrpSpPr>
        <p:grpSpPr>
          <a:xfrm>
            <a:off x="5854161" y="1188200"/>
            <a:ext cx="1382135" cy="510643"/>
            <a:chOff x="5854161" y="1188200"/>
            <a:chExt cx="1382135" cy="510643"/>
          </a:xfrm>
        </p:grpSpPr>
        <p:sp>
          <p:nvSpPr>
            <p:cNvPr id="11" name="Shape 396"/>
            <p:cNvSpPr/>
            <p:nvPr/>
          </p:nvSpPr>
          <p:spPr>
            <a:xfrm>
              <a:off x="6024555" y="1301783"/>
              <a:ext cx="1067725" cy="283746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" name="Shape 398"/>
            <p:cNvGrpSpPr/>
            <p:nvPr/>
          </p:nvGrpSpPr>
          <p:grpSpPr>
            <a:xfrm>
              <a:off x="5854161" y="1188200"/>
              <a:ext cx="510643" cy="510643"/>
              <a:chOff x="5786446" y="3500444"/>
              <a:chExt cx="711300" cy="711300"/>
            </a:xfrm>
          </p:grpSpPr>
          <p:sp>
            <p:nvSpPr>
              <p:cNvPr id="15" name="Shape 399"/>
              <p:cNvSpPr/>
              <p:nvPr/>
            </p:nvSpPr>
            <p:spPr>
              <a:xfrm>
                <a:off x="5786446" y="3500444"/>
                <a:ext cx="711300" cy="711300"/>
              </a:xfrm>
              <a:prstGeom prst="ellipse">
                <a:avLst/>
              </a:prstGeom>
              <a:solidFill>
                <a:schemeClr val="lt1"/>
              </a:solidFill>
              <a:ln w="25400" cap="flat" cmpd="sng">
                <a:solidFill>
                  <a:srgbClr val="3F3F3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Shape 400"/>
              <p:cNvSpPr/>
              <p:nvPr/>
            </p:nvSpPr>
            <p:spPr>
              <a:xfrm>
                <a:off x="5848013" y="3562010"/>
                <a:ext cx="588000" cy="58800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" name="Shape 371"/>
            <p:cNvSpPr txBox="1"/>
            <p:nvPr/>
          </p:nvSpPr>
          <p:spPr>
            <a:xfrm>
              <a:off x="6228184" y="1335509"/>
              <a:ext cx="1008112" cy="2160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457200" indent="-355600">
                <a:buClr>
                  <a:srgbClr val="000000"/>
                </a:buClr>
                <a:buSzPct val="25000"/>
              </a:pPr>
              <a:r>
                <a:rPr lang="en-US" altLang="zh-TW" sz="1100" b="1" dirty="0" smtClean="0"/>
                <a:t>Apple TV</a:t>
              </a:r>
              <a:endParaRPr lang="zh-TW" sz="1100" b="1" dirty="0">
                <a:sym typeface="Microsoft JhengHei"/>
              </a:endParaRPr>
            </a:p>
          </p:txBody>
        </p:sp>
        <p:pic>
          <p:nvPicPr>
            <p:cNvPr id="40" name="圖片 39" descr="AirPlay_log-1o.sv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23478" y="1257517"/>
              <a:ext cx="372008" cy="372008"/>
            </a:xfrm>
            <a:prstGeom prst="rect">
              <a:avLst/>
            </a:prstGeom>
          </p:spPr>
        </p:pic>
      </p:grpSp>
      <p:grpSp>
        <p:nvGrpSpPr>
          <p:cNvPr id="45" name="群組 44"/>
          <p:cNvGrpSpPr/>
          <p:nvPr/>
        </p:nvGrpSpPr>
        <p:grpSpPr>
          <a:xfrm>
            <a:off x="7726308" y="2379566"/>
            <a:ext cx="1342629" cy="510643"/>
            <a:chOff x="7726308" y="2379566"/>
            <a:chExt cx="1342629" cy="510643"/>
          </a:xfrm>
        </p:grpSpPr>
        <p:sp>
          <p:nvSpPr>
            <p:cNvPr id="17" name="Shape 402"/>
            <p:cNvSpPr/>
            <p:nvPr/>
          </p:nvSpPr>
          <p:spPr>
            <a:xfrm>
              <a:off x="7896702" y="2493149"/>
              <a:ext cx="1134745" cy="283746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" name="Shape 404"/>
            <p:cNvGrpSpPr/>
            <p:nvPr/>
          </p:nvGrpSpPr>
          <p:grpSpPr>
            <a:xfrm>
              <a:off x="7726308" y="2379566"/>
              <a:ext cx="510643" cy="510643"/>
              <a:chOff x="5786446" y="3500444"/>
              <a:chExt cx="711300" cy="711300"/>
            </a:xfrm>
          </p:grpSpPr>
          <p:sp>
            <p:nvSpPr>
              <p:cNvPr id="21" name="Shape 405"/>
              <p:cNvSpPr/>
              <p:nvPr/>
            </p:nvSpPr>
            <p:spPr>
              <a:xfrm>
                <a:off x="5786446" y="3500444"/>
                <a:ext cx="711300" cy="711300"/>
              </a:xfrm>
              <a:prstGeom prst="ellipse">
                <a:avLst/>
              </a:prstGeom>
              <a:solidFill>
                <a:schemeClr val="lt1"/>
              </a:solidFill>
              <a:ln w="25400" cap="flat" cmpd="sng">
                <a:solidFill>
                  <a:srgbClr val="3F3F3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Shape 406"/>
              <p:cNvSpPr/>
              <p:nvPr/>
            </p:nvSpPr>
            <p:spPr>
              <a:xfrm>
                <a:off x="5848013" y="3562010"/>
                <a:ext cx="588000" cy="58800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" name="Shape 370"/>
            <p:cNvSpPr txBox="1"/>
            <p:nvPr/>
          </p:nvSpPr>
          <p:spPr>
            <a:xfrm>
              <a:off x="8100392" y="2484344"/>
              <a:ext cx="968545" cy="2851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457200" lvl="0" indent="-355600">
                <a:buClr>
                  <a:srgbClr val="000000"/>
                </a:buClr>
                <a:buSzPct val="25000"/>
              </a:pPr>
              <a:r>
                <a:rPr lang="en-US" altLang="zh-TW" sz="1100" b="1" dirty="0" smtClean="0"/>
                <a:t>Bluetooth</a:t>
              </a:r>
              <a:endParaRPr lang="zh-TW" altLang="zh-TW" sz="1100" b="1" dirty="0">
                <a:sym typeface="Microsoft JhengHei"/>
              </a:endParaRPr>
            </a:p>
          </p:txBody>
        </p:sp>
        <p:pic>
          <p:nvPicPr>
            <p:cNvPr id="41" name="圖片 40" descr="bluetooth-01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98617" y="2451875"/>
              <a:ext cx="366024" cy="366024"/>
            </a:xfrm>
            <a:prstGeom prst="rect">
              <a:avLst/>
            </a:prstGeom>
          </p:spPr>
        </p:pic>
      </p:grpSp>
      <p:grpSp>
        <p:nvGrpSpPr>
          <p:cNvPr id="44" name="群組 43"/>
          <p:cNvGrpSpPr/>
          <p:nvPr/>
        </p:nvGrpSpPr>
        <p:grpSpPr>
          <a:xfrm>
            <a:off x="4719527" y="2379566"/>
            <a:ext cx="1499537" cy="510643"/>
            <a:chOff x="4719527" y="2379566"/>
            <a:chExt cx="1499537" cy="510643"/>
          </a:xfrm>
        </p:grpSpPr>
        <p:sp>
          <p:nvSpPr>
            <p:cNvPr id="6" name="Shape 391"/>
            <p:cNvSpPr/>
            <p:nvPr/>
          </p:nvSpPr>
          <p:spPr>
            <a:xfrm>
              <a:off x="5135072" y="2493149"/>
              <a:ext cx="1021104" cy="283746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" name="Shape 392"/>
            <p:cNvGrpSpPr/>
            <p:nvPr/>
          </p:nvGrpSpPr>
          <p:grpSpPr>
            <a:xfrm>
              <a:off x="4719527" y="2379566"/>
              <a:ext cx="510643" cy="510643"/>
              <a:chOff x="5786446" y="3500444"/>
              <a:chExt cx="711300" cy="711300"/>
            </a:xfrm>
          </p:grpSpPr>
          <p:sp>
            <p:nvSpPr>
              <p:cNvPr id="8" name="Shape 393"/>
              <p:cNvSpPr/>
              <p:nvPr/>
            </p:nvSpPr>
            <p:spPr>
              <a:xfrm>
                <a:off x="5786446" y="3500444"/>
                <a:ext cx="711300" cy="711300"/>
              </a:xfrm>
              <a:prstGeom prst="ellipse">
                <a:avLst/>
              </a:prstGeom>
              <a:solidFill>
                <a:schemeClr val="lt1"/>
              </a:solidFill>
              <a:ln w="25400" cap="flat" cmpd="sng">
                <a:solidFill>
                  <a:srgbClr val="3F3F3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" name="Shape 394"/>
              <p:cNvSpPr/>
              <p:nvPr/>
            </p:nvSpPr>
            <p:spPr>
              <a:xfrm>
                <a:off x="5848013" y="3562010"/>
                <a:ext cx="588000" cy="58800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" name="Shape 372"/>
            <p:cNvSpPr txBox="1"/>
            <p:nvPr/>
          </p:nvSpPr>
          <p:spPr>
            <a:xfrm>
              <a:off x="5076056" y="2492296"/>
              <a:ext cx="1143008" cy="2851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457200" lvl="0" indent="-355600">
                <a:buClr>
                  <a:srgbClr val="000000"/>
                </a:buClr>
                <a:buSzPct val="25000"/>
              </a:pPr>
              <a:r>
                <a:rPr lang="en-US" altLang="zh-TW" sz="1100" b="1" dirty="0" err="1" smtClean="0"/>
                <a:t>Chromecast</a:t>
              </a:r>
              <a:endParaRPr lang="zh-TW" sz="1100" b="1" dirty="0">
                <a:sym typeface="Microsoft JhengHei"/>
              </a:endParaRPr>
            </a:p>
          </p:txBody>
        </p:sp>
        <p:pic>
          <p:nvPicPr>
            <p:cNvPr id="42" name="圖片 41" descr="Chromecast_cast_button_icon.svg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30832" y="2490871"/>
              <a:ext cx="288032" cy="28803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 idx="4294967295"/>
          </p:nvPr>
        </p:nvSpPr>
        <p:spPr>
          <a:xfrm>
            <a:off x="0" y="1849438"/>
            <a:ext cx="8521700" cy="1538287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-GB" sz="80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DEMO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 idx="4294967295"/>
          </p:nvPr>
        </p:nvSpPr>
        <p:spPr>
          <a:xfrm>
            <a:off x="1714480" y="1071552"/>
            <a:ext cx="7429520" cy="728661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sz="4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4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4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影音分享再進化</a:t>
            </a:r>
            <a:r>
              <a:rPr lang="en-US" altLang="zh-TW" sz="4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4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4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打破影音分享</a:t>
            </a:r>
            <a:r>
              <a:rPr lang="zh-TW" altLang="en-US" sz="44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束縛</a:t>
            </a:r>
            <a:endParaRPr lang="zh-TW" altLang="en-US" sz="44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圖片 3" descr="P1-0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62" y="1178759"/>
            <a:ext cx="668533" cy="117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76195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title"/>
          </p:nvPr>
        </p:nvSpPr>
        <p:spPr>
          <a:xfrm>
            <a:off x="311700" y="642924"/>
            <a:ext cx="8571300" cy="9420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algn="l">
              <a:spcAft>
                <a:spcPts val="1200"/>
              </a:spcAft>
            </a:pPr>
            <a:r>
              <a:rPr lang="zh-TW" altLang="en-US" sz="4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Open Sans"/>
                <a:sym typeface="Open Sans"/>
              </a:rPr>
              <a:t>您是否覺得分享影片</a:t>
            </a:r>
            <a:r>
              <a:rPr lang="en-US" altLang="zh-TW" sz="4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Open Sans"/>
                <a:sym typeface="Open Sans"/>
              </a:rPr>
              <a:t/>
            </a:r>
            <a:br>
              <a:rPr lang="en-US" altLang="zh-TW" sz="4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Open Sans"/>
                <a:sym typeface="Open Sans"/>
              </a:rPr>
            </a:br>
            <a:r>
              <a:rPr lang="zh-TW" altLang="en-US" sz="4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Open Sans"/>
                <a:sym typeface="Open Sans"/>
              </a:rPr>
              <a:t>常常遇到重重關卡</a:t>
            </a:r>
            <a:r>
              <a:rPr lang="en-US" altLang="zh-TW" sz="4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Open Sans"/>
                <a:sym typeface="Open Sans"/>
              </a:rPr>
              <a:t>?</a:t>
            </a:r>
            <a:endParaRPr lang="en-GB" sz="44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Open Sans"/>
              <a:sym typeface="Open Sans"/>
            </a:endParaRPr>
          </a:p>
        </p:txBody>
      </p:sp>
      <p:pic>
        <p:nvPicPr>
          <p:cNvPr id="8" name="圖片 7" descr="話框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72198" y="928676"/>
            <a:ext cx="2008694" cy="1214445"/>
          </a:xfrm>
          <a:prstGeom prst="rect">
            <a:avLst/>
          </a:prstGeom>
        </p:spPr>
      </p:pic>
      <p:pic>
        <p:nvPicPr>
          <p:cNvPr id="9" name="圖片 8" descr="話框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 flipV="1">
            <a:off x="1142976" y="3071816"/>
            <a:ext cx="4083176" cy="2571768"/>
          </a:xfrm>
          <a:prstGeom prst="rect">
            <a:avLst/>
          </a:prstGeom>
        </p:spPr>
      </p:pic>
      <p:pic>
        <p:nvPicPr>
          <p:cNvPr id="10" name="圖片 9" descr="話框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428728" y="1926630"/>
            <a:ext cx="2857520" cy="1433079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6286512" y="1347189"/>
            <a:ext cx="167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分享操作不易</a:t>
            </a:r>
          </a:p>
        </p:txBody>
      </p:sp>
      <p:pic>
        <p:nvPicPr>
          <p:cNvPr id="12" name="圖片 11" descr="Qphot_4-2.png"/>
          <p:cNvPicPr>
            <a:picLocks noChangeAspect="1"/>
          </p:cNvPicPr>
          <p:nvPr/>
        </p:nvPicPr>
        <p:blipFill>
          <a:blip r:embed="rId5"/>
          <a:srcRect b="40539"/>
          <a:stretch>
            <a:fillRect/>
          </a:stretch>
        </p:blipFill>
        <p:spPr>
          <a:xfrm>
            <a:off x="4214810" y="1347154"/>
            <a:ext cx="3190026" cy="3796346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785918" y="2320004"/>
            <a:ext cx="21431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分享影片沒隱私權設定</a:t>
            </a:r>
          </a:p>
        </p:txBody>
      </p:sp>
      <p:sp>
        <p:nvSpPr>
          <p:cNvPr id="16" name="矩形 15"/>
          <p:cNvSpPr/>
          <p:nvPr/>
        </p:nvSpPr>
        <p:spPr>
          <a:xfrm>
            <a:off x="2143108" y="4000510"/>
            <a:ext cx="21431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傳送影片受限於檔案大小、時間長度</a:t>
            </a:r>
            <a:r>
              <a:rPr lang="en-US" altLang="zh-TW" sz="1800" b="1" dirty="0" smtClean="0">
                <a:latin typeface="微軟正黑體" pitchFamily="34" charset="-120"/>
                <a:ea typeface="微軟正黑體" pitchFamily="34" charset="-120"/>
              </a:rPr>
              <a:t>?</a:t>
            </a:r>
            <a:endParaRPr lang="zh-TW" altLang="en-US" sz="18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715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GB" dirty="0" err="1" smtClean="0"/>
              <a:t>打造個人專屬影音分享網頁</a:t>
            </a:r>
            <a:endParaRPr lang="en-GB" dirty="0"/>
          </a:p>
        </p:txBody>
      </p:sp>
      <p:grpSp>
        <p:nvGrpSpPr>
          <p:cNvPr id="316" name="Shape 316"/>
          <p:cNvGrpSpPr/>
          <p:nvPr/>
        </p:nvGrpSpPr>
        <p:grpSpPr>
          <a:xfrm>
            <a:off x="4786314" y="1643056"/>
            <a:ext cx="3750132" cy="2764787"/>
            <a:chOff x="4803416" y="3690332"/>
            <a:chExt cx="4340430" cy="3167358"/>
          </a:xfrm>
        </p:grpSpPr>
        <p:grpSp>
          <p:nvGrpSpPr>
            <p:cNvPr id="317" name="Shape 317"/>
            <p:cNvGrpSpPr/>
            <p:nvPr/>
          </p:nvGrpSpPr>
          <p:grpSpPr>
            <a:xfrm>
              <a:off x="4803416" y="3690332"/>
              <a:ext cx="4340430" cy="3167358"/>
              <a:chOff x="3286115" y="2425473"/>
              <a:chExt cx="4989000" cy="3830400"/>
            </a:xfrm>
          </p:grpSpPr>
          <p:pic>
            <p:nvPicPr>
              <p:cNvPr id="318" name="Shape 318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3286115" y="2425473"/>
                <a:ext cx="4989000" cy="3830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9" name="Shape 319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3500430" y="2643182"/>
                <a:ext cx="4576200" cy="25719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20" name="Shape 320" descr="畫面剪輯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989954" y="3887751"/>
              <a:ext cx="3998100" cy="2003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文字方塊 10"/>
          <p:cNvSpPr txBox="1"/>
          <p:nvPr/>
        </p:nvSpPr>
        <p:spPr>
          <a:xfrm>
            <a:off x="611560" y="915566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42900">
              <a:buSzPts val="1800"/>
            </a:pP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◆ 打造專屬個人影音分享平台，不受限於空間大小</a:t>
            </a:r>
          </a:p>
          <a:p>
            <a:pPr marL="457200" lvl="0" indent="-342900">
              <a:buSzPts val="1800"/>
            </a:pP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◆ 支援「密碼保護」、「網頁時效性」設定</a:t>
            </a:r>
          </a:p>
        </p:txBody>
      </p:sp>
      <p:pic>
        <p:nvPicPr>
          <p:cNvPr id="13" name="Shape 367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85720" y="1565648"/>
            <a:ext cx="5120626" cy="3577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hape 394"/>
          <p:cNvCxnSpPr/>
          <p:nvPr/>
        </p:nvCxnSpPr>
        <p:spPr>
          <a:xfrm flipV="1">
            <a:off x="3786182" y="2714626"/>
            <a:ext cx="1058011" cy="32309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3" name="Shape 393"/>
          <p:cNvCxnSpPr/>
          <p:nvPr/>
        </p:nvCxnSpPr>
        <p:spPr>
          <a:xfrm flipV="1">
            <a:off x="3714744" y="1643056"/>
            <a:ext cx="785818" cy="714382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5" name="Shape 395"/>
          <p:cNvCxnSpPr/>
          <p:nvPr/>
        </p:nvCxnSpPr>
        <p:spPr>
          <a:xfrm>
            <a:off x="3500430" y="2857502"/>
            <a:ext cx="857256" cy="689539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12" name="Shape 31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715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GB" dirty="0" err="1" smtClean="0"/>
              <a:t>電子郵</a:t>
            </a:r>
            <a:r>
              <a:rPr lang="zh-TW" altLang="en-US" dirty="0" smtClean="0"/>
              <a:t>件</a:t>
            </a:r>
            <a:r>
              <a:rPr lang="en-GB" dirty="0" smtClean="0"/>
              <a:t> &amp; </a:t>
            </a:r>
            <a:r>
              <a:rPr lang="en-GB" dirty="0" err="1" smtClean="0"/>
              <a:t>社群網站影音分享</a:t>
            </a:r>
            <a:endParaRPr lang="en-GB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428596" y="1285866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42900">
              <a:buSzPts val="1800"/>
            </a:pP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1. 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挑選欲公開分享之影片</a:t>
            </a:r>
          </a:p>
          <a:p>
            <a:pPr marL="457200" lvl="0" indent="-342900">
              <a:buSzPts val="1800"/>
            </a:pP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2. 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拖拉至分享頁面中</a:t>
            </a:r>
          </a:p>
        </p:txBody>
      </p:sp>
      <p:pic>
        <p:nvPicPr>
          <p:cNvPr id="22" name="Shape 3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31177" y="3259001"/>
            <a:ext cx="348900" cy="34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hape 3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7175" y="2890225"/>
            <a:ext cx="484200" cy="48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Shape 382"/>
          <p:cNvSpPr/>
          <p:nvPr/>
        </p:nvSpPr>
        <p:spPr>
          <a:xfrm rot="-4239185">
            <a:off x="1664297" y="2471614"/>
            <a:ext cx="399351" cy="979258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8" name="圓角矩形 27"/>
          <p:cNvSpPr/>
          <p:nvPr/>
        </p:nvSpPr>
        <p:spPr>
          <a:xfrm>
            <a:off x="5072066" y="2214560"/>
            <a:ext cx="3643338" cy="9286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9" name="Shape 383"/>
          <p:cNvPicPr preferRelativeResize="0"/>
          <p:nvPr/>
        </p:nvPicPr>
        <p:blipFill rotWithShape="1">
          <a:blip r:embed="rId5">
            <a:alphaModFix/>
          </a:blip>
          <a:srcRect l="9953" t="19419" r="10425" b="15885"/>
          <a:stretch/>
        </p:blipFill>
        <p:spPr>
          <a:xfrm>
            <a:off x="4643438" y="1357304"/>
            <a:ext cx="729930" cy="593068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30" name="Shape 38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65860" y="2340661"/>
            <a:ext cx="729980" cy="677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Shape 385"/>
          <p:cNvPicPr preferRelativeResize="0"/>
          <p:nvPr/>
        </p:nvPicPr>
        <p:blipFill>
          <a:blip r:embed="rId7">
            <a:alphaModFix/>
          </a:blip>
          <a:srcRect b="32513"/>
          <a:stretch>
            <a:fillRect/>
          </a:stretch>
        </p:blipFill>
        <p:spPr>
          <a:xfrm>
            <a:off x="6922044" y="2429444"/>
            <a:ext cx="801988" cy="502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Shape 386"/>
          <p:cNvPicPr preferRelativeResize="0"/>
          <p:nvPr/>
        </p:nvPicPr>
        <p:blipFill>
          <a:blip r:embed="rId8">
            <a:alphaModFix/>
          </a:blip>
          <a:srcRect l="13043" t="11850" r="12952" b="11373"/>
          <a:stretch>
            <a:fillRect/>
          </a:stretch>
        </p:blipFill>
        <p:spPr>
          <a:xfrm>
            <a:off x="6107083" y="2287586"/>
            <a:ext cx="886969" cy="854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Shape 38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58148" y="2355726"/>
            <a:ext cx="674292" cy="702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Shape 38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286248" y="3500444"/>
            <a:ext cx="818076" cy="95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Shape 38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143504" y="3643320"/>
            <a:ext cx="1466960" cy="640166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36" name="Shape 390"/>
          <p:cNvSpPr txBox="1"/>
          <p:nvPr/>
        </p:nvSpPr>
        <p:spPr>
          <a:xfrm>
            <a:off x="4500562" y="1053104"/>
            <a:ext cx="1515600" cy="30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-GB" sz="1600" b="1" dirty="0" err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電子郵件分享</a:t>
            </a:r>
            <a:endParaRPr lang="en-GB" sz="16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7" name="Shape 391"/>
          <p:cNvSpPr txBox="1"/>
          <p:nvPr/>
        </p:nvSpPr>
        <p:spPr>
          <a:xfrm>
            <a:off x="6000760" y="1857370"/>
            <a:ext cx="1515600" cy="30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-GB" sz="1600" b="1" dirty="0" err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社群網站分享</a:t>
            </a:r>
            <a:endParaRPr lang="en-GB" sz="16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8" name="Shape 392"/>
          <p:cNvSpPr txBox="1"/>
          <p:nvPr/>
        </p:nvSpPr>
        <p:spPr>
          <a:xfrm>
            <a:off x="4143372" y="3357568"/>
            <a:ext cx="1515600" cy="30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-GB" sz="1600" b="1" dirty="0" err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影音上傳</a:t>
            </a:r>
            <a:endParaRPr lang="en-GB" sz="16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9" name="Shape 37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46058" y="1971304"/>
            <a:ext cx="3674504" cy="1743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Shape 3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1802" y="3214692"/>
            <a:ext cx="348900" cy="34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Shape 381"/>
          <p:cNvPicPr preferRelativeResize="0"/>
          <p:nvPr/>
        </p:nvPicPr>
        <p:blipFill>
          <a:blip r:embed="rId13"/>
          <a:stretch>
            <a:fillRect/>
          </a:stretch>
        </p:blipFill>
        <p:spPr>
          <a:xfrm>
            <a:off x="1142976" y="2643188"/>
            <a:ext cx="1180568" cy="1180568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Shape 382"/>
          <p:cNvSpPr/>
          <p:nvPr/>
        </p:nvSpPr>
        <p:spPr>
          <a:xfrm rot="-4239185">
            <a:off x="2504245" y="1377578"/>
            <a:ext cx="713172" cy="2013914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tx1">
              <a:lumMod val="50000"/>
            </a:schemeClr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dirty="0">
              <a:solidFill>
                <a:schemeClr val="tx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 idx="4294967295"/>
          </p:nvPr>
        </p:nvSpPr>
        <p:spPr>
          <a:xfrm>
            <a:off x="0" y="1849438"/>
            <a:ext cx="9144000" cy="1538287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-GB" sz="80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DEMO</a:t>
            </a:r>
          </a:p>
        </p:txBody>
      </p:sp>
      <p:pic>
        <p:nvPicPr>
          <p:cNvPr id="5" name="圖片 4" descr="BAR-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-2928976"/>
            <a:ext cx="7848596" cy="220291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 idx="4294967295"/>
          </p:nvPr>
        </p:nvSpPr>
        <p:spPr>
          <a:xfrm>
            <a:off x="1714480" y="1071552"/>
            <a:ext cx="7429520" cy="728661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sz="4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4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4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彈性化系統分類 </a:t>
            </a:r>
            <a:r>
              <a:rPr lang="en-US" altLang="zh-TW" sz="4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&amp; </a:t>
            </a:r>
            <a:br>
              <a:rPr lang="en-US" altLang="zh-TW" sz="4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4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優化多媒體資料呈現</a:t>
            </a:r>
          </a:p>
        </p:txBody>
      </p:sp>
      <p:pic>
        <p:nvPicPr>
          <p:cNvPr id="4" name="圖片 3" descr="P1-0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164566"/>
            <a:ext cx="512434" cy="1204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715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-GB" dirty="0"/>
              <a:t>QNAP Video </a:t>
            </a:r>
            <a:r>
              <a:rPr lang="en-GB" dirty="0" smtClean="0"/>
              <a:t>Station</a:t>
            </a:r>
            <a:r>
              <a:rPr lang="zh-TW" altLang="en-US" dirty="0" smtClean="0"/>
              <a:t> 優勢分析 </a:t>
            </a:r>
            <a:endParaRPr lang="en-GB" dirty="0"/>
          </a:p>
          <a:p>
            <a:pPr marL="0" lvl="0" indent="0" algn="ctr">
              <a:spcBef>
                <a:spcPts val="0"/>
              </a:spcBef>
              <a:buNone/>
            </a:pPr>
            <a:endParaRPr dirty="0"/>
          </a:p>
        </p:txBody>
      </p:sp>
      <p:graphicFrame>
        <p:nvGraphicFramePr>
          <p:cNvPr id="326" name="Shape 326"/>
          <p:cNvGraphicFramePr/>
          <p:nvPr>
            <p:extLst>
              <p:ext uri="{D42A27DB-BD31-4B8C-83A1-F6EECF244321}">
                <p14:modId xmlns:p14="http://schemas.microsoft.com/office/powerpoint/2010/main" xmlns="" val="3098385778"/>
              </p:ext>
            </p:extLst>
          </p:nvPr>
        </p:nvGraphicFramePr>
        <p:xfrm>
          <a:off x="539552" y="841089"/>
          <a:ext cx="8208912" cy="374688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70099"/>
                <a:gridCol w="3406542"/>
                <a:gridCol w="2432271"/>
              </a:tblGrid>
              <a:tr h="440903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endParaRPr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en-GB" sz="1800" dirty="0" smtClean="0">
                          <a:latin typeface="微軟正黑體" pitchFamily="34" charset="-120"/>
                          <a:ea typeface="微軟正黑體" pitchFamily="34" charset="-120"/>
                        </a:rPr>
                        <a:t>QTS4.3.4</a:t>
                      </a:r>
                      <a:endParaRPr lang="en-GB" sz="18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en-GB" sz="1800" dirty="0" smtClean="0">
                          <a:latin typeface="微軟正黑體" pitchFamily="34" charset="-120"/>
                          <a:ea typeface="微軟正黑體" pitchFamily="34" charset="-120"/>
                        </a:rPr>
                        <a:t>DSM6.2</a:t>
                      </a:r>
                      <a:endParaRPr lang="en-GB" sz="18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5642">
                <a:tc rowSpan="3"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zh-TW" altLang="en-US" sz="1400" b="1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播放功能</a:t>
                      </a:r>
                      <a:r>
                        <a:rPr lang="en-GB" sz="1400" b="1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endParaRPr lang="en-GB" sz="1400" b="1" dirty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GB" sz="1400" b="1" dirty="0" err="1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支援一鍵播放</a:t>
                      </a:r>
                      <a:endParaRPr lang="en-GB" sz="1400" b="1" dirty="0" smtClean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需手動點選</a:t>
                      </a:r>
                      <a:endParaRPr lang="en-GB" sz="1400" b="1" dirty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5642">
                <a:tc vMerge="1"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endParaRPr lang="en-GB" sz="1400" b="1" dirty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支援影片書籤</a:t>
                      </a:r>
                      <a:endParaRPr lang="en-GB" altLang="zh-TW" sz="1400" b="1" dirty="0" smtClean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zh-TW" altLang="en-US" sz="1400" b="1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不支援</a:t>
                      </a:r>
                      <a:endParaRPr lang="en-GB" sz="1400" b="1" dirty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5642">
                <a:tc vMerge="1"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endParaRPr lang="en-GB" sz="1400" b="1" dirty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TW" sz="1400" b="1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支援360度影片和VR功能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zh-TW" altLang="en-US" sz="1400" b="1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不支援</a:t>
                      </a:r>
                      <a:endParaRPr lang="en-GB" sz="1400" b="1" dirty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8788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影音串流功能</a:t>
                      </a:r>
                      <a:endParaRPr lang="en-GB" sz="1400" b="1" dirty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可同時串流、操作</a:t>
                      </a:r>
                      <a:endParaRPr lang="en-GB" sz="1400" b="1" dirty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多個網路媒體裝置</a:t>
                      </a:r>
                      <a:endParaRPr lang="en-GB" sz="1400" b="1" dirty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一次只能串流一個裝置</a:t>
                      </a:r>
                      <a:endParaRPr lang="en-GB" sz="1400" b="1" dirty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8788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GB" sz="1400" b="1" dirty="0" err="1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第三方播放器播放</a:t>
                      </a:r>
                      <a:endParaRPr lang="en-GB" sz="1400" b="1" dirty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支援QVHelper影音小幫手</a:t>
                      </a:r>
                      <a:endParaRPr lang="en-GB" sz="1400" b="1" dirty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完整搭配第三方播放器軟體</a:t>
                      </a:r>
                      <a:endParaRPr lang="en-GB" sz="1400" b="1" dirty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GB" sz="1400" b="1" dirty="0" err="1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不支援</a:t>
                      </a:r>
                      <a:endParaRPr lang="en-GB" sz="1400" b="1" dirty="0" smtClean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9364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altLang="en-US" sz="1400" b="1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影片分享功能</a:t>
                      </a:r>
                      <a:endParaRPr lang="en-GB" altLang="zh-TW" sz="1400" b="1" dirty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altLang="en-US" sz="1400" b="1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支援社群網站上傳、分享</a:t>
                      </a:r>
                      <a:endParaRPr lang="en-US" altLang="zh-TW" sz="1400" b="1" dirty="0" smtClean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altLang="en-US" sz="1400" b="1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建立專屬分享網頁</a:t>
                      </a:r>
                      <a:endParaRPr lang="en-US" altLang="zh-TW" sz="1400" b="1" dirty="0" smtClean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只支援分享連結</a:t>
                      </a:r>
                      <a:endParaRPr lang="en-GB" altLang="zh-TW" sz="1400" b="1" dirty="0" smtClean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4" name="圖片 3" descr="Best product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1273137"/>
            <a:ext cx="432048" cy="443364"/>
          </a:xfrm>
          <a:prstGeom prst="rect">
            <a:avLst/>
          </a:prstGeom>
        </p:spPr>
      </p:pic>
      <p:pic>
        <p:nvPicPr>
          <p:cNvPr id="5" name="圖片 4" descr="Best product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388" y="3296764"/>
            <a:ext cx="432048" cy="443364"/>
          </a:xfrm>
          <a:prstGeom prst="rect">
            <a:avLst/>
          </a:prstGeom>
        </p:spPr>
      </p:pic>
      <p:pic>
        <p:nvPicPr>
          <p:cNvPr id="6" name="圖片 5" descr="Best product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865" y="2681939"/>
            <a:ext cx="432048" cy="443364"/>
          </a:xfrm>
          <a:prstGeom prst="rect">
            <a:avLst/>
          </a:prstGeom>
        </p:spPr>
      </p:pic>
      <p:pic>
        <p:nvPicPr>
          <p:cNvPr id="7" name="圖片 6" descr="Best product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865" y="2162347"/>
            <a:ext cx="432048" cy="443364"/>
          </a:xfrm>
          <a:prstGeom prst="rect">
            <a:avLst/>
          </a:prstGeom>
        </p:spPr>
      </p:pic>
      <p:pic>
        <p:nvPicPr>
          <p:cNvPr id="8" name="圖片 7" descr="Best product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865" y="1738151"/>
            <a:ext cx="432048" cy="443364"/>
          </a:xfrm>
          <a:prstGeom prst="rect">
            <a:avLst/>
          </a:prstGeom>
        </p:spPr>
      </p:pic>
      <p:pic>
        <p:nvPicPr>
          <p:cNvPr id="9" name="圖片 8" descr="皇冠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63259">
            <a:off x="5161599" y="814601"/>
            <a:ext cx="710694" cy="494166"/>
          </a:xfrm>
          <a:prstGeom prst="rect">
            <a:avLst/>
          </a:prstGeom>
        </p:spPr>
      </p:pic>
      <p:pic>
        <p:nvPicPr>
          <p:cNvPr id="10" name="圖片 9" descr="Best product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3987817"/>
            <a:ext cx="432048" cy="443364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 smtClean="0"/>
              <a:t>Android TV</a:t>
            </a:r>
            <a:r>
              <a:rPr lang="zh-TW" altLang="en-US" dirty="0" smtClean="0"/>
              <a:t>應用程式</a:t>
            </a:r>
            <a:r>
              <a:rPr lang="zh-TW" altLang="en-US" dirty="0"/>
              <a:t> </a:t>
            </a:r>
            <a:r>
              <a:rPr lang="zh-TW" altLang="en-US" dirty="0" smtClean="0"/>
              <a:t>優勢分析</a:t>
            </a:r>
            <a:endParaRPr lang="zh-TW" altLang="en-US" dirty="0"/>
          </a:p>
        </p:txBody>
      </p:sp>
      <p:graphicFrame>
        <p:nvGraphicFramePr>
          <p:cNvPr id="3" name="Shape 326"/>
          <p:cNvGraphicFramePr/>
          <p:nvPr>
            <p:extLst>
              <p:ext uri="{D42A27DB-BD31-4B8C-83A1-F6EECF244321}">
                <p14:modId xmlns:p14="http://schemas.microsoft.com/office/powerpoint/2010/main" xmlns="" val="534267963"/>
              </p:ext>
            </p:extLst>
          </p:nvPr>
        </p:nvGraphicFramePr>
        <p:xfrm>
          <a:off x="539552" y="874248"/>
          <a:ext cx="8208912" cy="371215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70099"/>
                <a:gridCol w="3406542"/>
                <a:gridCol w="2432271"/>
              </a:tblGrid>
              <a:tr h="440903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endParaRPr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en-GB" sz="1800" dirty="0" err="1" smtClean="0">
                          <a:latin typeface="微軟正黑體" pitchFamily="34" charset="-120"/>
                          <a:ea typeface="微軟正黑體" pitchFamily="34" charset="-120"/>
                        </a:rPr>
                        <a:t>Qmedia</a:t>
                      </a:r>
                      <a:r>
                        <a:rPr lang="en-GB" sz="1800" dirty="0" smtClean="0">
                          <a:latin typeface="微軟正黑體" pitchFamily="34" charset="-120"/>
                          <a:ea typeface="微軟正黑體" pitchFamily="34" charset="-120"/>
                        </a:rPr>
                        <a:t> 1.0.1</a:t>
                      </a:r>
                      <a:endParaRPr lang="en-GB" sz="18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en-GB" sz="1800" dirty="0" smtClean="0">
                          <a:latin typeface="微軟正黑體" pitchFamily="34" charset="-120"/>
                          <a:ea typeface="微軟正黑體" pitchFamily="34" charset="-120"/>
                        </a:rPr>
                        <a:t>DS video 1.1.5</a:t>
                      </a:r>
                      <a:endParaRPr lang="en-GB" sz="18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090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altLang="en-US" sz="1400" b="1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支援應用程式</a:t>
                      </a:r>
                      <a:endParaRPr lang="en-GB" altLang="zh-TW" sz="1400" b="1" dirty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altLang="en-US" sz="1400" b="1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一個</a:t>
                      </a:r>
                      <a:r>
                        <a:rPr lang="en-US" altLang="zh-TW" sz="1400" b="1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APP</a:t>
                      </a:r>
                      <a:r>
                        <a:rPr lang="zh-TW" altLang="en-US" sz="1400" b="1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同時支援三種應用程式</a:t>
                      </a:r>
                      <a:r>
                        <a:rPr lang="en-US" altLang="zh-TW" sz="1400" b="1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Video/Photo/Music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只支援</a:t>
                      </a:r>
                      <a:r>
                        <a:rPr lang="en-US" altLang="zh-TW" sz="1400" b="1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Video</a:t>
                      </a:r>
                      <a:endParaRPr lang="en-GB" altLang="zh-TW" sz="1400" b="1" dirty="0" smtClean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0903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zh-TW" altLang="en-US" sz="1400" b="1" i="0" u="none" strike="noStrike" cap="none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線上字幕搜尋</a:t>
                      </a:r>
                      <a:endParaRPr sz="1400" b="1" i="0" u="none" strike="noStrike" cap="none" dirty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91425" marR="91425" marT="91425" marB="91425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i="0" u="none" strike="noStrike" cap="none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支援</a:t>
                      </a:r>
                      <a:endParaRPr lang="en-US" altLang="zh-TW" sz="1400" b="1" i="0" u="none" strike="noStrike" cap="none" dirty="0" smtClean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zh-TW" altLang="en-US" sz="1400" b="1" i="0" u="none" strike="noStrike" cap="none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不支援</a:t>
                      </a:r>
                      <a:endParaRPr lang="en-GB" sz="1400" b="1" i="0" u="none" strike="noStrike" cap="none" dirty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0903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zh-TW" altLang="en-US" sz="1400" b="1" i="0" u="none" strike="noStrike" cap="none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自動套用字幕</a:t>
                      </a:r>
                      <a:endParaRPr sz="1400" b="1" i="0" u="none" strike="noStrike" cap="none" dirty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91425" marR="91425" marT="91425" marB="91425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400" b="1" i="0" u="none" strike="noStrike" cap="none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支援</a:t>
                      </a:r>
                      <a:endParaRPr lang="en-GB" sz="1400" b="1" i="0" u="none" strike="noStrike" cap="none" dirty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i="0" u="none" strike="noStrike" cap="none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支援</a:t>
                      </a:r>
                      <a:endParaRPr lang="en-GB" altLang="zh-TW" sz="1400" b="1" i="0" u="none" strike="noStrike" cap="none" dirty="0" smtClean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0903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zh-TW" altLang="en-US" sz="1400" b="1" i="0" u="none" strike="noStrike" cap="none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接續播放</a:t>
                      </a:r>
                      <a:endParaRPr sz="1400" b="1" i="0" u="none" strike="noStrike" cap="none" dirty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91425" marR="91425" marT="91425" marB="91425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400" b="1" i="0" u="none" strike="noStrike" cap="none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支援</a:t>
                      </a:r>
                      <a:r>
                        <a:rPr lang="en-US" altLang="zh-TW" sz="1400" b="1" i="0" u="none" strike="noStrike" cap="none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(</a:t>
                      </a:r>
                      <a:r>
                        <a:rPr lang="zh-TW" altLang="en-US" sz="1400" b="1" i="0" u="none" strike="noStrike" cap="none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影集一鍵播放</a:t>
                      </a:r>
                      <a:r>
                        <a:rPr lang="en-US" altLang="zh-TW" sz="1400" b="1" i="0" u="none" strike="noStrike" cap="none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)</a:t>
                      </a:r>
                      <a:endParaRPr lang="en-GB" sz="1400" b="1" i="0" u="none" strike="noStrike" cap="none" dirty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i="0" u="none" strike="noStrike" cap="none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支援</a:t>
                      </a:r>
                      <a:r>
                        <a:rPr lang="en-US" altLang="zh-TW" sz="1400" b="1" i="0" u="none" strike="noStrike" cap="none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(</a:t>
                      </a:r>
                      <a:r>
                        <a:rPr lang="zh-TW" altLang="en-US" sz="1400" b="1" i="0" u="none" strike="noStrike" cap="none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需手動點選</a:t>
                      </a:r>
                      <a:r>
                        <a:rPr lang="en-US" altLang="zh-TW" sz="1400" b="1" i="0" u="none" strike="noStrike" cap="none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)</a:t>
                      </a:r>
                      <a:endParaRPr lang="en-GB" altLang="zh-TW" sz="1400" b="1" i="0" u="none" strike="noStrike" cap="none" dirty="0" smtClean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0903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zh-TW" altLang="en-US" sz="1400" b="1" i="0" u="none" strike="noStrike" cap="none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播放書籤</a:t>
                      </a:r>
                      <a:endParaRPr sz="1400" b="1" i="0" u="none" strike="noStrike" cap="none" dirty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91425" marR="91425" marT="91425" marB="91425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400" b="1" i="0" u="none" strike="noStrike" cap="none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支援</a:t>
                      </a:r>
                      <a:endParaRPr lang="en-GB" sz="1400" b="1" i="0" u="none" strike="noStrike" cap="none" dirty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i="0" u="none" strike="noStrike" cap="none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不支援</a:t>
                      </a:r>
                      <a:endParaRPr lang="en-GB" altLang="zh-TW" sz="1400" b="1" i="0" u="none" strike="noStrike" cap="none" dirty="0" smtClean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0903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zh-TW" altLang="en-US" sz="1400" b="1" i="0" u="none" strike="noStrike" cap="none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線上電影資料庫</a:t>
                      </a:r>
                      <a:endParaRPr sz="1400" b="1" i="0" u="none" strike="noStrike" cap="none" dirty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91425" marR="91425" marT="91425" marB="91425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400" b="1" i="0" u="none" strike="noStrike" cap="none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支援</a:t>
                      </a:r>
                      <a:endParaRPr lang="en-GB" sz="1400" b="1" i="0" u="none" strike="noStrike" cap="none" dirty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i="0" u="none" strike="noStrike" cap="none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支援</a:t>
                      </a:r>
                      <a:endParaRPr lang="en-GB" altLang="zh-TW" sz="1400" b="1" i="0" u="none" strike="noStrike" cap="none" dirty="0" smtClean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0903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zh-TW" altLang="en-US" sz="1400" b="1" i="0" u="none" strike="noStrike" cap="none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語音聲控搜尋</a:t>
                      </a:r>
                      <a:endParaRPr sz="1400" b="1" i="0" u="none" strike="noStrike" cap="none" dirty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91425" marR="91425" marT="91425" marB="91425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400" b="1" i="0" u="none" strike="noStrike" cap="none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支援</a:t>
                      </a:r>
                      <a:endParaRPr lang="en-GB" sz="1400" b="1" i="0" u="none" strike="noStrike" cap="none" dirty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i="0" u="none" strike="noStrike" cap="none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支援</a:t>
                      </a:r>
                      <a:endParaRPr lang="en-GB" altLang="zh-TW" sz="1400" b="1" i="0" u="none" strike="noStrike" cap="none" dirty="0" smtClean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4" name="圖片 3" descr="Best product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2818464"/>
            <a:ext cx="432048" cy="443364"/>
          </a:xfrm>
          <a:prstGeom prst="rect">
            <a:avLst/>
          </a:prstGeom>
        </p:spPr>
      </p:pic>
      <p:pic>
        <p:nvPicPr>
          <p:cNvPr id="5" name="圖片 4" descr="Best product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1903907"/>
            <a:ext cx="432048" cy="443364"/>
          </a:xfrm>
          <a:prstGeom prst="rect">
            <a:avLst/>
          </a:prstGeom>
        </p:spPr>
      </p:pic>
      <p:pic>
        <p:nvPicPr>
          <p:cNvPr id="6" name="圖片 5" descr="Best product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3289657"/>
            <a:ext cx="432048" cy="443364"/>
          </a:xfrm>
          <a:prstGeom prst="rect">
            <a:avLst/>
          </a:prstGeom>
        </p:spPr>
      </p:pic>
      <p:pic>
        <p:nvPicPr>
          <p:cNvPr id="7" name="圖片 6" descr="Best product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1322185"/>
            <a:ext cx="432048" cy="443364"/>
          </a:xfrm>
          <a:prstGeom prst="rect">
            <a:avLst/>
          </a:prstGeom>
        </p:spPr>
      </p:pic>
      <p:pic>
        <p:nvPicPr>
          <p:cNvPr id="11" name="圖片 10" descr="皇冠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63259">
            <a:off x="5305615" y="745611"/>
            <a:ext cx="710694" cy="49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928570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工作進行中\20170911直播母版16比9\各場PPT元素\20180109\BACK_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</p:spPr>
      </p:pic>
      <p:sp>
        <p:nvSpPr>
          <p:cNvPr id="123" name="Shape 123"/>
          <p:cNvSpPr txBox="1">
            <a:spLocks noGrp="1"/>
          </p:cNvSpPr>
          <p:nvPr>
            <p:ph type="title" idx="4294967295"/>
          </p:nvPr>
        </p:nvSpPr>
        <p:spPr>
          <a:xfrm>
            <a:off x="0" y="1571618"/>
            <a:ext cx="7524328" cy="1538287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32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Video Station/ </a:t>
            </a:r>
            <a:r>
              <a:rPr lang="en-US" altLang="zh-TW" sz="3200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Qvideo</a:t>
            </a:r>
            <a:r>
              <a:rPr lang="en-US" altLang="zh-TW" sz="32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br>
              <a:rPr lang="en-US" altLang="zh-TW" sz="32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32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您最佳的個人影音媒體庫</a:t>
            </a:r>
            <a:endParaRPr lang="en-GB" sz="32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928676"/>
            <a:ext cx="9144000" cy="1285884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2285984" y="1785932"/>
            <a:ext cx="4429156" cy="33575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Shape 80"/>
          <p:cNvSpPr txBox="1">
            <a:spLocks noGrp="1"/>
          </p:cNvSpPr>
          <p:nvPr>
            <p:ph type="title"/>
          </p:nvPr>
        </p:nvSpPr>
        <p:spPr>
          <a:xfrm>
            <a:off x="428596" y="428610"/>
            <a:ext cx="7643866" cy="1113876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dirty="0" err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Open Sans"/>
                <a:sym typeface="Open Sans"/>
              </a:rPr>
              <a:t>您是否還在擔心NAS影片檔案太多，整理</a:t>
            </a:r>
            <a:r>
              <a:rPr lang="en-GB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Open Sans"/>
                <a:sym typeface="Open Sans"/>
              </a:rPr>
              <a:t>、分類檔案耗費太多時間</a:t>
            </a:r>
            <a:r>
              <a:rPr lang="en-GB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Open Sans"/>
                <a:sym typeface="Open Sans"/>
              </a:rPr>
              <a:t>?</a:t>
            </a:r>
          </a:p>
        </p:txBody>
      </p:sp>
      <p:pic>
        <p:nvPicPr>
          <p:cNvPr id="11" name="Shape 10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428860" y="1935316"/>
            <a:ext cx="4133614" cy="273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86446" y="1742128"/>
            <a:ext cx="3008330" cy="16154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2" descr="D:\工作進行中\20170911直播母版16比9\各場PPT元素\20180109\時終-0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28860" y="1928808"/>
            <a:ext cx="819786" cy="8197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Shape 101"/>
          <p:cNvPicPr preferRelativeResize="0"/>
          <p:nvPr/>
        </p:nvPicPr>
        <p:blipFill>
          <a:blip r:embed="rId6"/>
          <a:srcRect b="24201"/>
          <a:stretch>
            <a:fillRect/>
          </a:stretch>
        </p:blipFill>
        <p:spPr>
          <a:xfrm>
            <a:off x="0" y="1285866"/>
            <a:ext cx="2544054" cy="3857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311700" y="51470"/>
            <a:ext cx="8520600" cy="70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zh-TW" altLang="en-US" dirty="0" smtClean="0"/>
              <a:t>靈活自訂影片分類</a:t>
            </a:r>
            <a:endParaRPr lang="en-GB" dirty="0"/>
          </a:p>
        </p:txBody>
      </p:sp>
      <p:pic>
        <p:nvPicPr>
          <p:cNvPr id="87" name="Shape 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1600" y="1275606"/>
            <a:ext cx="7244750" cy="322994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88" name="Shape 88"/>
          <p:cNvSpPr/>
          <p:nvPr/>
        </p:nvSpPr>
        <p:spPr>
          <a:xfrm>
            <a:off x="2704325" y="2002681"/>
            <a:ext cx="573900" cy="2181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89" name="Shape 89"/>
          <p:cNvSpPr/>
          <p:nvPr/>
        </p:nvSpPr>
        <p:spPr>
          <a:xfrm>
            <a:off x="6010875" y="2689731"/>
            <a:ext cx="367500" cy="2181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90" name="Shape 90"/>
          <p:cNvSpPr txBox="1"/>
          <p:nvPr/>
        </p:nvSpPr>
        <p:spPr>
          <a:xfrm>
            <a:off x="1571604" y="933306"/>
            <a:ext cx="2055000" cy="302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-GB" sz="1600" b="1" dirty="0" err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自行新增影片分類</a:t>
            </a:r>
            <a:endParaRPr lang="en-GB" sz="16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1" name="Shape 91"/>
          <p:cNvSpPr txBox="1"/>
          <p:nvPr/>
        </p:nvSpPr>
        <p:spPr>
          <a:xfrm>
            <a:off x="5167125" y="933306"/>
            <a:ext cx="2055000" cy="302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-GB" sz="1600" b="1" dirty="0" err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設定影片來源</a:t>
            </a:r>
            <a:endParaRPr lang="en-GB" sz="16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92" name="Shape 92"/>
          <p:cNvCxnSpPr/>
          <p:nvPr/>
        </p:nvCxnSpPr>
        <p:spPr>
          <a:xfrm flipV="1">
            <a:off x="2786050" y="1235406"/>
            <a:ext cx="0" cy="767275"/>
          </a:xfrm>
          <a:prstGeom prst="straightConnector1">
            <a:avLst/>
          </a:prstGeom>
          <a:noFill/>
          <a:ln w="19050" cap="flat" cmpd="sng">
            <a:solidFill>
              <a:srgbClr val="00206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93" name="Shape 93"/>
          <p:cNvCxnSpPr>
            <a:stCxn id="89" idx="0"/>
            <a:endCxn id="91" idx="2"/>
          </p:cNvCxnSpPr>
          <p:nvPr/>
        </p:nvCxnSpPr>
        <p:spPr>
          <a:xfrm flipV="1">
            <a:off x="6194625" y="1235406"/>
            <a:ext cx="0" cy="1454325"/>
          </a:xfrm>
          <a:prstGeom prst="straightConnector1">
            <a:avLst/>
          </a:prstGeom>
          <a:noFill/>
          <a:ln w="19050" cap="flat" cmpd="sng">
            <a:solidFill>
              <a:srgbClr val="00206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4" name="Shape 94"/>
          <p:cNvSpPr/>
          <p:nvPr/>
        </p:nvSpPr>
        <p:spPr>
          <a:xfrm>
            <a:off x="4038925" y="2270912"/>
            <a:ext cx="1128300" cy="4191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95" name="Shape 95"/>
          <p:cNvCxnSpPr>
            <a:stCxn id="94" idx="0"/>
            <a:endCxn id="96" idx="2"/>
          </p:cNvCxnSpPr>
          <p:nvPr/>
        </p:nvCxnSpPr>
        <p:spPr>
          <a:xfrm flipV="1">
            <a:off x="4603075" y="1235406"/>
            <a:ext cx="0" cy="1035506"/>
          </a:xfrm>
          <a:prstGeom prst="straightConnector1">
            <a:avLst/>
          </a:prstGeom>
          <a:noFill/>
          <a:ln w="19050" cap="flat" cmpd="sng">
            <a:solidFill>
              <a:srgbClr val="00206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6" name="Shape 96"/>
          <p:cNvSpPr txBox="1"/>
          <p:nvPr/>
        </p:nvSpPr>
        <p:spPr>
          <a:xfrm>
            <a:off x="3575575" y="933306"/>
            <a:ext cx="2055000" cy="302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-GB" sz="1600" b="1" dirty="0" err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線上影片資料庫</a:t>
            </a:r>
            <a:endParaRPr lang="en-GB" sz="16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/>
          <p:cNvGrpSpPr/>
          <p:nvPr/>
        </p:nvGrpSpPr>
        <p:grpSpPr>
          <a:xfrm>
            <a:off x="1714480" y="928676"/>
            <a:ext cx="5102128" cy="1427051"/>
            <a:chOff x="1907704" y="1144699"/>
            <a:chExt cx="5102128" cy="1427051"/>
          </a:xfrm>
        </p:grpSpPr>
        <p:grpSp>
          <p:nvGrpSpPr>
            <p:cNvPr id="12" name="群組 18"/>
            <p:cNvGrpSpPr/>
            <p:nvPr/>
          </p:nvGrpSpPr>
          <p:grpSpPr>
            <a:xfrm>
              <a:off x="1907704" y="1174426"/>
              <a:ext cx="5102128" cy="1397324"/>
              <a:chOff x="1907704" y="1347614"/>
              <a:chExt cx="5102128" cy="1397324"/>
            </a:xfrm>
          </p:grpSpPr>
          <p:pic>
            <p:nvPicPr>
              <p:cNvPr id="15" name="圖片 14" descr="P1-01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07704" y="1347614"/>
                <a:ext cx="5102128" cy="1397324"/>
              </a:xfrm>
              <a:prstGeom prst="rect">
                <a:avLst/>
              </a:prstGeom>
            </p:spPr>
          </p:pic>
          <p:pic>
            <p:nvPicPr>
              <p:cNvPr id="16" name="圖片 15" descr="P1-04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79712" y="1347614"/>
                <a:ext cx="317752" cy="746998"/>
              </a:xfrm>
              <a:prstGeom prst="rect">
                <a:avLst/>
              </a:prstGeom>
            </p:spPr>
          </p:pic>
        </p:grpSp>
        <p:sp>
          <p:nvSpPr>
            <p:cNvPr id="13" name="文字方塊 12"/>
            <p:cNvSpPr txBox="1"/>
            <p:nvPr/>
          </p:nvSpPr>
          <p:spPr>
            <a:xfrm>
              <a:off x="2411760" y="1563638"/>
              <a:ext cx="34563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GB" altLang="zh-TW" sz="1600" b="1" dirty="0" err="1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自動接續上次觀看內容</a:t>
              </a:r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2483768" y="1144699"/>
              <a:ext cx="3816424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/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一鍵追劇</a:t>
              </a: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1714480" y="2243078"/>
            <a:ext cx="5102128" cy="1408792"/>
            <a:chOff x="1907704" y="2416265"/>
            <a:chExt cx="5102128" cy="1408792"/>
          </a:xfrm>
        </p:grpSpPr>
        <p:grpSp>
          <p:nvGrpSpPr>
            <p:cNvPr id="18" name="群組 15"/>
            <p:cNvGrpSpPr/>
            <p:nvPr/>
          </p:nvGrpSpPr>
          <p:grpSpPr>
            <a:xfrm>
              <a:off x="1907704" y="2427734"/>
              <a:ext cx="5102128" cy="1397323"/>
              <a:chOff x="1907704" y="2715766"/>
              <a:chExt cx="5102128" cy="1397323"/>
            </a:xfrm>
          </p:grpSpPr>
          <p:pic>
            <p:nvPicPr>
              <p:cNvPr id="21" name="圖片 20" descr="P1-01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07704" y="2715766"/>
                <a:ext cx="5102128" cy="1397323"/>
              </a:xfrm>
              <a:prstGeom prst="rect">
                <a:avLst/>
              </a:prstGeom>
            </p:spPr>
          </p:pic>
          <p:pic>
            <p:nvPicPr>
              <p:cNvPr id="22" name="圖片 21" descr="P1-02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79712" y="2715766"/>
                <a:ext cx="398892" cy="709719"/>
              </a:xfrm>
              <a:prstGeom prst="rect">
                <a:avLst/>
              </a:prstGeom>
            </p:spPr>
          </p:pic>
        </p:grpSp>
        <p:sp>
          <p:nvSpPr>
            <p:cNvPr id="19" name="文字方塊 18"/>
            <p:cNvSpPr txBox="1"/>
            <p:nvPr/>
          </p:nvSpPr>
          <p:spPr>
            <a:xfrm>
              <a:off x="2411760" y="2841198"/>
              <a:ext cx="45857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zh-TW" altLang="en-US" sz="16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電視影集以「季」、「集」呈現，避免雜亂無章</a:t>
              </a:r>
              <a:endParaRPr lang="en-GB" altLang="zh-TW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2483768" y="2416265"/>
              <a:ext cx="4104456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/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系統化呈現</a:t>
              </a:r>
              <a:endParaRPr lang="en-GB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1714480" y="3528962"/>
            <a:ext cx="5102128" cy="1419052"/>
            <a:chOff x="1907704" y="3744985"/>
            <a:chExt cx="5102128" cy="1419052"/>
          </a:xfrm>
        </p:grpSpPr>
        <p:grpSp>
          <p:nvGrpSpPr>
            <p:cNvPr id="24" name="群組 17"/>
            <p:cNvGrpSpPr/>
            <p:nvPr/>
          </p:nvGrpSpPr>
          <p:grpSpPr>
            <a:xfrm>
              <a:off x="1907704" y="3766714"/>
              <a:ext cx="5102128" cy="1397323"/>
              <a:chOff x="1907704" y="3939902"/>
              <a:chExt cx="5102128" cy="1397323"/>
            </a:xfrm>
          </p:grpSpPr>
          <p:pic>
            <p:nvPicPr>
              <p:cNvPr id="27" name="圖片 26" descr="P1-01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07704" y="3939902"/>
                <a:ext cx="5102128" cy="1397323"/>
              </a:xfrm>
              <a:prstGeom prst="rect">
                <a:avLst/>
              </a:prstGeom>
            </p:spPr>
          </p:pic>
          <p:pic>
            <p:nvPicPr>
              <p:cNvPr id="28" name="圖片 27" descr="P1-03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79712" y="3939902"/>
                <a:ext cx="409253" cy="720080"/>
              </a:xfrm>
              <a:prstGeom prst="rect">
                <a:avLst/>
              </a:prstGeom>
            </p:spPr>
          </p:pic>
        </p:grpSp>
        <p:sp>
          <p:nvSpPr>
            <p:cNvPr id="25" name="文字方塊 24"/>
            <p:cNvSpPr txBox="1"/>
            <p:nvPr/>
          </p:nvSpPr>
          <p:spPr>
            <a:xfrm>
              <a:off x="2411760" y="4155926"/>
              <a:ext cx="24459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GB" altLang="zh-TW" sz="1600" b="1" dirty="0" err="1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支援豐富線上資料庫</a:t>
              </a:r>
              <a:endParaRPr lang="en-GB" altLang="zh-TW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lvl="0"/>
              <a:r>
                <a:rPr lang="en-GB" altLang="zh-TW" sz="1600" b="1" dirty="0" err="1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開眼電影網、TMDb、TVDB</a:t>
              </a:r>
              <a:endParaRPr lang="en-GB" altLang="zh-TW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2483768" y="3744985"/>
              <a:ext cx="3456384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/>
              <a:r>
                <a:rPr lang="en-GB" altLang="zh-TW" sz="2000" b="1" dirty="0" err="1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支援線上電影資料庫</a:t>
              </a:r>
              <a:endParaRPr lang="en-GB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311700" y="51470"/>
            <a:ext cx="8520600" cy="70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-GB" dirty="0" err="1"/>
              <a:t>電影和電視節目分類的三大特色</a:t>
            </a:r>
            <a:endParaRPr lang="en-GB" dirty="0"/>
          </a:p>
        </p:txBody>
      </p:sp>
      <p:pic>
        <p:nvPicPr>
          <p:cNvPr id="106" name="Shape 106"/>
          <p:cNvPicPr preferRelativeResize="0"/>
          <p:nvPr/>
        </p:nvPicPr>
        <p:blipFill rotWithShape="1">
          <a:blip r:embed="rId7">
            <a:alphaModFix/>
          </a:blip>
          <a:srcRect l="56250" t="18020" b="27920"/>
          <a:stretch/>
        </p:blipFill>
        <p:spPr>
          <a:xfrm>
            <a:off x="4810824" y="4011910"/>
            <a:ext cx="588065" cy="5040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8">
            <a:alphaModFix/>
          </a:blip>
          <a:srcRect l="56250" t="18020" b="27920"/>
          <a:stretch/>
        </p:blipFill>
        <p:spPr>
          <a:xfrm>
            <a:off x="5416892" y="4011910"/>
            <a:ext cx="588065" cy="5040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9">
            <a:alphaModFix/>
          </a:blip>
          <a:srcRect l="56250" t="18020" b="27920"/>
          <a:stretch/>
        </p:blipFill>
        <p:spPr>
          <a:xfrm>
            <a:off x="6022960" y="4011910"/>
            <a:ext cx="588065" cy="5040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hape 1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720" y="1571618"/>
            <a:ext cx="7429552" cy="3327276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0" y="64150"/>
            <a:ext cx="9144000" cy="70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GB" dirty="0" err="1" smtClean="0"/>
              <a:t>電視影集</a:t>
            </a:r>
            <a:r>
              <a:rPr lang="en-GB" dirty="0" smtClean="0"/>
              <a:t>：</a:t>
            </a:r>
            <a:r>
              <a:rPr lang="zh-TW" altLang="en-US" dirty="0" smtClean="0"/>
              <a:t>智慧排序和播放</a:t>
            </a:r>
            <a:endParaRPr lang="en-GB" dirty="0"/>
          </a:p>
        </p:txBody>
      </p:sp>
      <p:pic>
        <p:nvPicPr>
          <p:cNvPr id="15" name="Shape 1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4502" y="1747051"/>
            <a:ext cx="5209200" cy="2610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151"/>
          <p:cNvPicPr preferRelativeResize="0"/>
          <p:nvPr/>
        </p:nvPicPr>
        <p:blipFill>
          <a:blip r:embed="rId5">
            <a:alphaModFix/>
          </a:blip>
          <a:srcRect t="361"/>
          <a:stretch>
            <a:fillRect/>
          </a:stretch>
        </p:blipFill>
        <p:spPr>
          <a:xfrm>
            <a:off x="4932199" y="1285866"/>
            <a:ext cx="3900100" cy="17900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文字方塊 1"/>
          <p:cNvSpPr txBox="1"/>
          <p:nvPr/>
        </p:nvSpPr>
        <p:spPr>
          <a:xfrm>
            <a:off x="4857752" y="935324"/>
            <a:ext cx="4091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一鍵播放功能：自動接續上次觀看紀錄</a:t>
            </a:r>
            <a:endParaRPr lang="zh-TW" altLang="en-US" sz="18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85720" y="857238"/>
            <a:ext cx="38215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電視影集：</a:t>
            </a:r>
            <a:endParaRPr lang="en-US" altLang="zh-TW" sz="20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「季」、「集」優化呈現</a:t>
            </a:r>
            <a:endParaRPr lang="zh-TW" altLang="en-US" sz="20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4857752" y="2643188"/>
            <a:ext cx="1285884" cy="50006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Shape 15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5683850" y="2818075"/>
            <a:ext cx="484200" cy="48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0" y="64150"/>
            <a:ext cx="9144000" cy="70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algn="ctr"/>
            <a:r>
              <a:rPr lang="zh-TW" altLang="en-US" dirty="0" smtClean="0"/>
              <a:t>線上資料庫優化呈現</a:t>
            </a:r>
            <a:br>
              <a:rPr lang="zh-TW" altLang="en-US" dirty="0" smtClean="0"/>
            </a:br>
            <a:endParaRPr lang="en-GB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5429256" y="1142990"/>
            <a:ext cx="22531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3B838B"/>
                </a:solidFill>
              </a:rPr>
              <a:t>Before</a:t>
            </a:r>
            <a:endParaRPr lang="zh-TW" altLang="en-US" sz="2000" b="1" dirty="0">
              <a:solidFill>
                <a:srgbClr val="3B838B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88781" y="1735347"/>
            <a:ext cx="22531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3B838B"/>
                </a:solidFill>
              </a:rPr>
              <a:t>After</a:t>
            </a:r>
            <a:endParaRPr lang="zh-TW" altLang="en-US" sz="2000" b="1" dirty="0">
              <a:solidFill>
                <a:srgbClr val="3B838B"/>
              </a:solidFill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88282" y="1071552"/>
            <a:ext cx="5354138" cy="3429023"/>
            <a:chOff x="4143372" y="677723"/>
            <a:chExt cx="4660424" cy="2984738"/>
          </a:xfrm>
        </p:grpSpPr>
        <p:pic>
          <p:nvPicPr>
            <p:cNvPr id="15" name="Shape 13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143372" y="1571618"/>
              <a:ext cx="4660424" cy="2090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Shape 1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930061" y="1715906"/>
              <a:ext cx="3124460" cy="16467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Shape 141"/>
            <p:cNvPicPr preferRelativeResize="0"/>
            <p:nvPr/>
          </p:nvPicPr>
          <p:blipFill>
            <a:blip r:embed="rId5">
              <a:alphaModFix/>
            </a:blip>
            <a:srcRect l="2174" r="4348"/>
            <a:stretch>
              <a:fillRect/>
            </a:stretch>
          </p:blipFill>
          <p:spPr>
            <a:xfrm>
              <a:off x="5931963" y="677723"/>
              <a:ext cx="2673829" cy="1283083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5" name="群組 24"/>
          <p:cNvGrpSpPr/>
          <p:nvPr/>
        </p:nvGrpSpPr>
        <p:grpSpPr>
          <a:xfrm>
            <a:off x="5572132" y="840259"/>
            <a:ext cx="3697998" cy="2302995"/>
            <a:chOff x="500034" y="811707"/>
            <a:chExt cx="3697998" cy="2302995"/>
          </a:xfrm>
        </p:grpSpPr>
        <p:grpSp>
          <p:nvGrpSpPr>
            <p:cNvPr id="26" name="群組 25"/>
            <p:cNvGrpSpPr/>
            <p:nvPr/>
          </p:nvGrpSpPr>
          <p:grpSpPr>
            <a:xfrm>
              <a:off x="500034" y="1471628"/>
              <a:ext cx="3284160" cy="1543084"/>
              <a:chOff x="123886" y="1203796"/>
              <a:chExt cx="4155704" cy="1952584"/>
            </a:xfrm>
          </p:grpSpPr>
          <p:pic>
            <p:nvPicPr>
              <p:cNvPr id="28" name="Shape 134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23886" y="1203796"/>
                <a:ext cx="4155704" cy="195258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" name="Shape 100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857224" y="1357304"/>
                <a:ext cx="2886286" cy="150913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7" name="Shape 101"/>
            <p:cNvPicPr preferRelativeResize="0"/>
            <p:nvPr/>
          </p:nvPicPr>
          <p:blipFill>
            <a:blip r:embed="rId7"/>
            <a:srcRect b="34737"/>
            <a:stretch>
              <a:fillRect/>
            </a:stretch>
          </p:blipFill>
          <p:spPr>
            <a:xfrm>
              <a:off x="2344984" y="811707"/>
              <a:ext cx="1853048" cy="230299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" name="Shape 101"/>
          <p:cNvPicPr preferRelativeResize="0"/>
          <p:nvPr/>
        </p:nvPicPr>
        <p:blipFill>
          <a:blip r:embed="rId8"/>
          <a:srcRect b="40007"/>
          <a:stretch>
            <a:fillRect/>
          </a:stretch>
        </p:blipFill>
        <p:spPr>
          <a:xfrm>
            <a:off x="3357554" y="1214428"/>
            <a:ext cx="2630166" cy="33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圓形箭號 32"/>
          <p:cNvSpPr/>
          <p:nvPr/>
        </p:nvSpPr>
        <p:spPr>
          <a:xfrm flipH="1">
            <a:off x="4857752" y="1071552"/>
            <a:ext cx="1317356" cy="1152686"/>
          </a:xfrm>
          <a:prstGeom prst="circular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1502</TotalTime>
  <Words>949</Words>
  <Application>Microsoft Office PowerPoint</Application>
  <PresentationFormat>如螢幕大小 (16:9)</PresentationFormat>
  <Paragraphs>205</Paragraphs>
  <Slides>42</Slides>
  <Notes>38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42</vt:i4>
      </vt:variant>
    </vt:vector>
  </HeadingPairs>
  <TitlesOfParts>
    <vt:vector size="49" baseType="lpstr">
      <vt:lpstr>Arial</vt:lpstr>
      <vt:lpstr>新細明體</vt:lpstr>
      <vt:lpstr>華康POP1體W5</vt:lpstr>
      <vt:lpstr>微軟正黑體</vt:lpstr>
      <vt:lpstr>PT Sans Narrow</vt:lpstr>
      <vt:lpstr>Open Sans</vt:lpstr>
      <vt:lpstr>Tropic</vt:lpstr>
      <vt:lpstr>投影片 1</vt:lpstr>
      <vt:lpstr>您是否有過以下困擾?</vt:lpstr>
      <vt:lpstr>QNAP 解決您的影音煩惱 </vt:lpstr>
      <vt:lpstr> 彈性化系統分類 &amp;  優化多媒體資料呈現</vt:lpstr>
      <vt:lpstr>您是否還在擔心NAS影片檔案太多，整理、分類檔案耗費太多時間?</vt:lpstr>
      <vt:lpstr>靈活自訂影片分類</vt:lpstr>
      <vt:lpstr>電影和電視節目分類的三大特色</vt:lpstr>
      <vt:lpstr>電視影集：智慧排序和播放</vt:lpstr>
      <vt:lpstr>線上資料庫優化呈現 </vt:lpstr>
      <vt:lpstr>私人典藏、Qsync、資料夾模式 </vt:lpstr>
      <vt:lpstr>您是否曾有影片檔案過多， 無法快速找到您想找的影片的困擾?</vt:lpstr>
      <vt:lpstr>影片進階搜尋與篩選器</vt:lpstr>
      <vt:lpstr>影片進階搜尋與篩選器</vt:lpstr>
      <vt:lpstr>DEMO</vt:lpstr>
      <vt:lpstr>強大 影音播放功能  </vt:lpstr>
      <vt:lpstr>投影片 16</vt:lpstr>
      <vt:lpstr>播放器功能介紹 - 影片書籤</vt:lpstr>
      <vt:lpstr>播放器功能介紹 - 字幕</vt:lpstr>
      <vt:lpstr>播放器功能介紹 - 播放設定</vt:lpstr>
      <vt:lpstr>投影片 20</vt:lpstr>
      <vt:lpstr>全景模式，身歷其境</vt:lpstr>
      <vt:lpstr>播放器功能介紹 - 全景模式</vt:lpstr>
      <vt:lpstr>投影片 23</vt:lpstr>
      <vt:lpstr>過去...您可能遇到的影音播放問題 </vt:lpstr>
      <vt:lpstr>QVHelper影音小幫手</vt:lpstr>
      <vt:lpstr>QVHelper 2.0 進化版 (近期將推出)</vt:lpstr>
      <vt:lpstr> 在各式裝置上 享受多媒體影音娛樂</vt:lpstr>
      <vt:lpstr>Video Station 支援影音串流裝置</vt:lpstr>
      <vt:lpstr>走到哪看到哪 - Qvideo手機應用程式 </vt:lpstr>
      <vt:lpstr>大螢幕大享受- Qmedia TV應用程式 </vt:lpstr>
      <vt:lpstr>Qmedia Android TV 四大優點</vt:lpstr>
      <vt:lpstr>Video HD</vt:lpstr>
      <vt:lpstr>Video Station多房串流 </vt:lpstr>
      <vt:lpstr>DEMO</vt:lpstr>
      <vt:lpstr> 影音分享再進化 打破影音分享束縛</vt:lpstr>
      <vt:lpstr>您是否覺得分享影片 常常遇到重重關卡?</vt:lpstr>
      <vt:lpstr>打造個人專屬影音分享網頁</vt:lpstr>
      <vt:lpstr>電子郵件 &amp; 社群網站影音分享</vt:lpstr>
      <vt:lpstr>DEMO</vt:lpstr>
      <vt:lpstr>QNAP Video Station 優勢分析  </vt:lpstr>
      <vt:lpstr>Android TV應用程式 優勢分析</vt:lpstr>
      <vt:lpstr>Video Station/ Qvideo  您最佳的個人影音媒體庫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Video Station / Qvideo</dc:title>
  <dc:creator>Yvonne Tsai</dc:creator>
  <cp:lastModifiedBy>Yvonne Tsai</cp:lastModifiedBy>
  <cp:revision>168</cp:revision>
  <dcterms:modified xsi:type="dcterms:W3CDTF">2018-01-09T03:12:29Z</dcterms:modified>
</cp:coreProperties>
</file>