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36"/>
  </p:notesMasterIdLst>
  <p:handoutMasterIdLst>
    <p:handoutMasterId r:id="rId37"/>
  </p:handoutMasterIdLst>
  <p:sldIdLst>
    <p:sldId id="256" r:id="rId2"/>
    <p:sldId id="29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7" r:id="rId16"/>
    <p:sldId id="271" r:id="rId17"/>
    <p:sldId id="272" r:id="rId18"/>
    <p:sldId id="273" r:id="rId19"/>
    <p:sldId id="288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9" r:id="rId29"/>
    <p:sldId id="282" r:id="rId30"/>
    <p:sldId id="283" r:id="rId31"/>
    <p:sldId id="290" r:id="rId32"/>
    <p:sldId id="284" r:id="rId33"/>
    <p:sldId id="285" r:id="rId34"/>
    <p:sldId id="286" r:id="rId35"/>
  </p:sldIdLst>
  <p:sldSz cx="9144000" cy="5143500" type="screen16x9"/>
  <p:notesSz cx="6858000" cy="9144000"/>
  <p:embeddedFontLst>
    <p:embeddedFont>
      <p:font typeface="微軟正黑體" pitchFamily="34" charset="-120"/>
      <p:regular r:id="rId38"/>
      <p:bold r:id="rId39"/>
    </p:embeddedFont>
    <p:embeddedFont>
      <p:font typeface="Verdana" pitchFamily="34" charset="0"/>
      <p:regular r:id="rId40"/>
      <p:bold r:id="rId41"/>
      <p:italic r:id="rId42"/>
      <p:boldItalic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Nunito" charset="0"/>
      <p:bold r:id="rId48"/>
      <p:boldItalic r:id="rId49"/>
    </p:embeddedFont>
    <p:embeddedFont>
      <p:font typeface="Open Sans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ang" initials="MW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79487" autoAdjust="0"/>
  </p:normalViewPr>
  <p:slideViewPr>
    <p:cSldViewPr>
      <p:cViewPr varScale="1">
        <p:scale>
          <a:sx n="92" d="100"/>
          <a:sy n="92" d="100"/>
        </p:scale>
        <p:origin x="-1354" y="-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-362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B9354-D73D-48F8-8394-B499291B0F67}" type="datetimeFigureOut">
              <a:rPr lang="zh-TW" altLang="en-US" smtClean="0"/>
              <a:pPr/>
              <a:t>2018/1/5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6D9BE-BA42-4BFB-8B5D-ADB12C29930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0104_16比9_封面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071802" y="1000114"/>
            <a:ext cx="5760506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000" b="1" i="0" u="none" strike="noStrike" cap="none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3071801" y="2143122"/>
            <a:ext cx="5760497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500" b="1" i="0" u="none" strike="noStrike" cap="none">
                <a:solidFill>
                  <a:schemeClr val="tx1"/>
                </a:solidFill>
                <a:latin typeface="+mn-lt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104_16比9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2500" b="1" i="0" u="none" strike="noStrike" cap="none">
                <a:solidFill>
                  <a:schemeClr val="accent1">
                    <a:lumMod val="50000"/>
                  </a:schemeClr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699" y="1084176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•"/>
              <a:defRPr sz="2000" b="1" i="0" u="none" strike="noStrike" cap="none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104_16比9_分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1500166" y="714362"/>
            <a:ext cx="6143668" cy="29289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3600" b="1" i="0" u="none" strike="noStrike" cap="none">
                <a:solidFill>
                  <a:schemeClr val="accent1">
                    <a:lumMod val="50000"/>
                  </a:schemeClr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title and descri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3" y="-18"/>
            <a:ext cx="9052593" cy="51334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8900" marR="0" lvl="2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8900" marR="0" lvl="3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88900" marR="0" lvl="4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ctrTitle"/>
          </p:nvPr>
        </p:nvSpPr>
        <p:spPr>
          <a:xfrm>
            <a:off x="457200" y="3114675"/>
            <a:ext cx="8153400" cy="6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ts val="2800"/>
              <a:buNone/>
              <a:defRPr sz="4000" b="1" i="0" u="none" strike="noStrike" cap="none">
                <a:solidFill>
                  <a:schemeClr val="lt1"/>
                </a:solidFill>
              </a:defRPr>
            </a:lvl1pPr>
            <a:lvl2pPr marL="0" marR="0" lvl="1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l" rtl="0">
              <a:spcBef>
                <a:spcPts val="0"/>
              </a:spcBef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457200" y="3943350"/>
            <a:ext cx="8153400" cy="6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538CD5"/>
              </a:buClr>
              <a:buSzPts val="1800"/>
              <a:buNone/>
              <a:defRPr sz="2400" b="0" i="0" u="none" strike="noStrike" cap="none">
                <a:solidFill>
                  <a:srgbClr val="538CD5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SzPts val="1800"/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SzPts val="1800"/>
              <a:buNone/>
              <a:defRPr sz="1600" b="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ts val="1800"/>
              <a:buNone/>
              <a:defRPr sz="1600" b="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ts val="1800"/>
              <a:buNone/>
              <a:defRPr sz="2000" b="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88900" marR="0" lvl="2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88900" marR="0" lvl="3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88900" marR="0" lvl="4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0" r:id="rId4"/>
    <p:sldLayoutId id="2147483651" r:id="rId5"/>
    <p:sldLayoutId id="214748365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71802" y="1000114"/>
            <a:ext cx="6072198" cy="1143008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dirty="0"/>
              <a:t>DJ2 Live 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3071801" y="2000246"/>
            <a:ext cx="5760497" cy="78581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dirty="0" smtClean="0"/>
              <a:t>Enable CDN and Build up Your Private Live Studio</a:t>
            </a:r>
          </a:p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dirty="0"/>
          </a:p>
        </p:txBody>
      </p:sp>
      <p:pic>
        <p:nvPicPr>
          <p:cNvPr id="4" name="Picture 2" descr="D:\Mili 明俐\2017.05.23-DJ2 Live Partner Day PPT美化\2016.12.28\DJ2_5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142990"/>
            <a:ext cx="857256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3200" dirty="0" smtClean="0"/>
              <a:t>Highly secure live streaming on private cloud</a:t>
            </a:r>
            <a:endParaRPr lang="zh-TW" sz="3200" dirty="0"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11699" y="1084176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Customized privilege settings for audiences to increase security of live feeds/videos</a:t>
            </a:r>
            <a:endParaRPr lang="zh-TW" dirty="0" smtClean="0"/>
          </a:p>
          <a:p>
            <a:pPr marL="914400" lvl="1" indent="-342900">
              <a:lnSpc>
                <a:spcPct val="100000"/>
              </a:lnSpc>
              <a:buNone/>
            </a:pP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- You can limit viewers to intranet users</a:t>
            </a:r>
            <a:endParaRPr lang="zh-TW" altLang="zh-TW" sz="1600" b="1" dirty="0" smtClean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  <a:p>
            <a:pPr marL="914400" lvl="1" indent="-342900">
              <a:lnSpc>
                <a:spcPct val="100000"/>
              </a:lnSpc>
              <a:buNone/>
            </a:pP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- Integrated with Google </a:t>
            </a:r>
            <a:r>
              <a:rPr lang="en-US" altLang="zh-TW" sz="1600" b="1" dirty="0" err="1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OAuth</a:t>
            </a: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 2.0: share your video to specific Google users</a:t>
            </a:r>
            <a:endParaRPr lang="zh-TW" altLang="zh-TW" sz="1600" b="1" dirty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56" y="2357436"/>
            <a:ext cx="5676000" cy="23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1000100" y="2535264"/>
            <a:ext cx="11274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en-US" altLang="zh-TW" sz="1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Intranet</a:t>
            </a:r>
            <a:endParaRPr lang="zh-TW" sz="1800" b="1" dirty="0">
              <a:solidFill>
                <a:schemeClr val="accent1">
                  <a:lumMod val="50000"/>
                </a:schemeClr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3929058" y="2571750"/>
            <a:ext cx="1076130" cy="4296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algn="ctr">
              <a:buClr>
                <a:srgbClr val="666666"/>
              </a:buClr>
            </a:pPr>
            <a:r>
              <a:rPr lang="en-US" altLang="zh-TW" sz="1100" b="1" dirty="0" smtClean="0">
                <a:solidFill>
                  <a:srgbClr val="00B050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Secured Connection</a:t>
            </a:r>
            <a:endParaRPr lang="zh-TW" sz="1100" b="1" dirty="0">
              <a:solidFill>
                <a:srgbClr val="00B050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5572132" y="4145130"/>
            <a:ext cx="2071702" cy="56976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666666"/>
              </a:buClr>
            </a:pPr>
            <a:r>
              <a:rPr lang="en-US" altLang="zh-TW" b="1" dirty="0" smtClean="0">
                <a:solidFill>
                  <a:srgbClr val="C00000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Block unauthorized users</a:t>
            </a:r>
            <a:endParaRPr lang="zh-TW" b="1" dirty="0">
              <a:solidFill>
                <a:srgbClr val="C00000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2582130" y="4286262"/>
            <a:ext cx="9183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Mobile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5929322" y="2535264"/>
            <a:ext cx="9183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Calibri"/>
              <a:buNone/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Browser</a:t>
            </a:r>
            <a:endParaRPr 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5500694" y="3749710"/>
            <a:ext cx="9183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>
              <a:buClr>
                <a:srgbClr val="666666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Mobile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" name="Shape 141"/>
          <p:cNvSpPr txBox="1"/>
          <p:nvPr/>
        </p:nvSpPr>
        <p:spPr>
          <a:xfrm>
            <a:off x="3225072" y="3321082"/>
            <a:ext cx="9183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>
              <a:buClr>
                <a:srgbClr val="666666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Browser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4" name="Shape 141"/>
          <p:cNvSpPr txBox="1"/>
          <p:nvPr/>
        </p:nvSpPr>
        <p:spPr>
          <a:xfrm>
            <a:off x="2000232" y="3321082"/>
            <a:ext cx="9183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>
              <a:buClr>
                <a:srgbClr val="666666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Browser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li 明俐\2017.05.23-DJ2 Live Partner Day PPT美化\圖檔\DJ2 Live_partner day_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8482" y="2512551"/>
            <a:ext cx="1703518" cy="1200140"/>
          </a:xfrm>
          <a:prstGeom prst="rect">
            <a:avLst/>
          </a:prstGeom>
          <a:noFill/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 smtClean="0"/>
              <a:t>HD video streaming and multi-channel transcoding</a:t>
            </a:r>
            <a:endParaRPr lang="zh-TW" dirty="0"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Supports up to 4K resolution videos </a:t>
            </a:r>
          </a:p>
          <a:p>
            <a:pPr marL="457200" indent="-342900">
              <a:lnSpc>
                <a:spcPct val="100000"/>
              </a:lnSpc>
            </a:pPr>
            <a:r>
              <a:rPr lang="en-US" altLang="zh-TW" dirty="0" err="1" smtClean="0"/>
              <a:t>Transcode</a:t>
            </a:r>
            <a:r>
              <a:rPr lang="en-US" altLang="zh-TW" dirty="0" smtClean="0"/>
              <a:t> you videos to different resolutions to save bandwidth for devices of different screen sizes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770984" y="2869741"/>
            <a:ext cx="1515000" cy="4386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i="0" u="none" strike="noStrike" cap="none" dirty="0">
                <a:solidFill>
                  <a:srgbClr val="C00000"/>
                </a:solidFill>
                <a:latin typeface="+mn-lt"/>
                <a:ea typeface="Nunito"/>
                <a:cs typeface="Nunito"/>
                <a:sym typeface="Nunito"/>
              </a:rPr>
              <a:t>4K </a:t>
            </a:r>
            <a:r>
              <a:rPr lang="zh-TW" sz="2400" b="1" i="0" u="none" strike="noStrike" cap="none" dirty="0" smtClean="0">
                <a:solidFill>
                  <a:srgbClr val="C00000"/>
                </a:solidFill>
                <a:latin typeface="+mn-lt"/>
                <a:ea typeface="Nunito"/>
                <a:cs typeface="Nunito"/>
                <a:sym typeface="Nunito"/>
              </a:rPr>
              <a:t>video</a:t>
            </a:r>
            <a:endParaRPr lang="zh-TW" sz="2400" b="1" i="0" u="none" strike="noStrike" cap="none" dirty="0">
              <a:solidFill>
                <a:srgbClr val="C00000"/>
              </a:solidFill>
              <a:latin typeface="+mn-lt"/>
              <a:ea typeface="Nunito"/>
              <a:cs typeface="Nunito"/>
              <a:sym typeface="Nunito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2214546" y="3012617"/>
            <a:ext cx="507227" cy="2348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/>
          <p:nvPr/>
        </p:nvSpPr>
        <p:spPr>
          <a:xfrm rot="-1194529">
            <a:off x="4769001" y="2534056"/>
            <a:ext cx="770870" cy="400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4813865" y="2982274"/>
            <a:ext cx="994500" cy="36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/>
          <p:nvPr/>
        </p:nvSpPr>
        <p:spPr>
          <a:xfrm rot="1198085">
            <a:off x="4747331" y="3395366"/>
            <a:ext cx="879365" cy="3612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5708394" y="2357436"/>
            <a:ext cx="1850400" cy="3924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70C0"/>
                </a:solidFill>
                <a:latin typeface="+mn-lt"/>
                <a:ea typeface="Nunito"/>
                <a:cs typeface="Nunito"/>
                <a:sym typeface="Nunito"/>
              </a:rPr>
              <a:t>Original (4K)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898404" y="2946593"/>
            <a:ext cx="2817000" cy="3924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r>
              <a:rPr lang="zh-TW" sz="2000" b="1" dirty="0">
                <a:solidFill>
                  <a:srgbClr val="0070C0"/>
                </a:solidFill>
                <a:latin typeface="+mn-lt"/>
                <a:ea typeface="Nunito"/>
                <a:cs typeface="Nunito"/>
                <a:sym typeface="Nunito"/>
              </a:rPr>
              <a:t>High quality (1080P)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5708394" y="3518721"/>
            <a:ext cx="3006900" cy="3924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70C0"/>
                </a:solidFill>
                <a:latin typeface="+mn-lt"/>
                <a:ea typeface="Nunito"/>
                <a:cs typeface="Nunito"/>
                <a:sym typeface="Nunito"/>
              </a:rPr>
              <a:t>Normal quality (720P)</a:t>
            </a:r>
          </a:p>
        </p:txBody>
      </p:sp>
      <p:sp>
        <p:nvSpPr>
          <p:cNvPr id="14" name="Shape 144"/>
          <p:cNvSpPr txBox="1"/>
          <p:nvPr/>
        </p:nvSpPr>
        <p:spPr>
          <a:xfrm>
            <a:off x="2898996" y="3761949"/>
            <a:ext cx="1643074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b="1" dirty="0" smtClean="0">
                <a:latin typeface="+mn-lt"/>
              </a:rPr>
              <a:t>DJ2 Live</a:t>
            </a:r>
            <a:endParaRPr lang="zh-TW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20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440613" y="2167278"/>
            <a:ext cx="2166928" cy="135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0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10" y="2109091"/>
            <a:ext cx="2264988" cy="141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07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041435" y="2377375"/>
            <a:ext cx="2368416" cy="1480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群組 6"/>
          <p:cNvGrpSpPr/>
          <p:nvPr/>
        </p:nvGrpSpPr>
        <p:grpSpPr>
          <a:xfrm>
            <a:off x="642910" y="1980408"/>
            <a:ext cx="703214" cy="703214"/>
            <a:chOff x="442680" y="1228621"/>
            <a:chExt cx="703214" cy="703214"/>
          </a:xfrm>
        </p:grpSpPr>
        <p:sp>
          <p:nvSpPr>
            <p:cNvPr id="14" name="橢圓 13"/>
            <p:cNvSpPr/>
            <p:nvPr/>
          </p:nvSpPr>
          <p:spPr>
            <a:xfrm>
              <a:off x="442680" y="1228621"/>
              <a:ext cx="703214" cy="703214"/>
            </a:xfrm>
            <a:prstGeom prst="ellipse">
              <a:avLst/>
            </a:prstGeom>
            <a:solidFill>
              <a:srgbClr val="3FB1CD">
                <a:alpha val="80000"/>
              </a:srgbClr>
            </a:solidFill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5" name="圖片 14" descr="電腦元素-顯卡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23" y="1415491"/>
              <a:ext cx="627036" cy="348968"/>
            </a:xfrm>
            <a:prstGeom prst="rect">
              <a:avLst/>
            </a:prstGeom>
          </p:spPr>
        </p:pic>
      </p:grpSp>
      <p:grpSp>
        <p:nvGrpSpPr>
          <p:cNvPr id="16" name="群組 17"/>
          <p:cNvGrpSpPr/>
          <p:nvPr/>
        </p:nvGrpSpPr>
        <p:grpSpPr>
          <a:xfrm>
            <a:off x="3162667" y="1965432"/>
            <a:ext cx="703214" cy="703214"/>
            <a:chOff x="442680" y="1228621"/>
            <a:chExt cx="703214" cy="703214"/>
          </a:xfrm>
        </p:grpSpPr>
        <p:sp>
          <p:nvSpPr>
            <p:cNvPr id="17" name="橢圓 16"/>
            <p:cNvSpPr/>
            <p:nvPr/>
          </p:nvSpPr>
          <p:spPr>
            <a:xfrm>
              <a:off x="442680" y="1228621"/>
              <a:ext cx="703214" cy="703214"/>
            </a:xfrm>
            <a:prstGeom prst="ellipse">
              <a:avLst/>
            </a:prstGeom>
            <a:solidFill>
              <a:srgbClr val="3FB1CD">
                <a:alpha val="80000"/>
              </a:srgbClr>
            </a:solidFill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8" name="圖片 17" descr="電腦元素-顯卡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23" y="1415491"/>
              <a:ext cx="627036" cy="348968"/>
            </a:xfrm>
            <a:prstGeom prst="rect">
              <a:avLst/>
            </a:prstGeom>
          </p:spPr>
        </p:pic>
      </p:grpSp>
      <p:grpSp>
        <p:nvGrpSpPr>
          <p:cNvPr id="19" name="群組 21"/>
          <p:cNvGrpSpPr/>
          <p:nvPr/>
        </p:nvGrpSpPr>
        <p:grpSpPr>
          <a:xfrm>
            <a:off x="6082521" y="2051168"/>
            <a:ext cx="703214" cy="703214"/>
            <a:chOff x="442680" y="1228621"/>
            <a:chExt cx="703214" cy="703214"/>
          </a:xfrm>
        </p:grpSpPr>
        <p:sp>
          <p:nvSpPr>
            <p:cNvPr id="20" name="橢圓 19"/>
            <p:cNvSpPr/>
            <p:nvPr/>
          </p:nvSpPr>
          <p:spPr>
            <a:xfrm>
              <a:off x="442680" y="1228621"/>
              <a:ext cx="703214" cy="703214"/>
            </a:xfrm>
            <a:prstGeom prst="ellipse">
              <a:avLst/>
            </a:prstGeom>
            <a:solidFill>
              <a:srgbClr val="3FB1CD">
                <a:alpha val="80000"/>
              </a:srgbClr>
            </a:solidFill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1" name="圖片 20" descr="電腦元素-顯卡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23" y="1415491"/>
              <a:ext cx="627036" cy="348968"/>
            </a:xfrm>
            <a:prstGeom prst="rect">
              <a:avLst/>
            </a:prstGeom>
          </p:spPr>
        </p:pic>
      </p:grpSp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3200" dirty="0" smtClean="0"/>
              <a:t>Use expansion GPU to extend functionality</a:t>
            </a:r>
            <a:endParaRPr lang="zh-TW" altLang="en-US" sz="3200" dirty="0"/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You can install NVIDIA graphics cards to the following models to make DJ2 </a:t>
            </a:r>
            <a:r>
              <a:rPr lang="en-US" altLang="zh-TW" smtClean="0"/>
              <a:t>Live alive</a:t>
            </a:r>
            <a:endParaRPr lang="zh-TW" dirty="0"/>
          </a:p>
        </p:txBody>
      </p:sp>
      <p:sp>
        <p:nvSpPr>
          <p:cNvPr id="168" name="Shape 168"/>
          <p:cNvSpPr txBox="1"/>
          <p:nvPr/>
        </p:nvSpPr>
        <p:spPr>
          <a:xfrm>
            <a:off x="857224" y="4000510"/>
            <a:ext cx="760775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Models: TS-1685, TS-x77 series, TDS-16489U</a:t>
            </a:r>
          </a:p>
          <a:p>
            <a:r>
              <a:rPr lang="en-US" altLang="zh-TW" sz="1200" b="1" dirty="0" err="1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dGPU</a:t>
            </a:r>
            <a:r>
              <a:rPr lang="en-US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 cards: </a:t>
            </a:r>
            <a:r>
              <a:rPr lang="en-US" altLang="zh-TW" sz="1200" b="1" dirty="0" err="1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GeForce</a:t>
            </a:r>
            <a:r>
              <a:rPr lang="en-US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 GTX 1050, </a:t>
            </a:r>
            <a:r>
              <a:rPr lang="en-US" altLang="zh-TW" sz="1200" b="1" dirty="0" err="1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GeForce</a:t>
            </a:r>
            <a:r>
              <a:rPr lang="en-US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 GTX 1060, </a:t>
            </a:r>
            <a:r>
              <a:rPr lang="en-US" altLang="zh-TW" sz="1200" b="1" dirty="0" err="1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GeForce</a:t>
            </a:r>
            <a:r>
              <a:rPr lang="en-US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 GTX 1070, </a:t>
            </a:r>
            <a:r>
              <a:rPr lang="en-US" altLang="zh-TW" sz="1200" b="1" dirty="0" err="1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Quadro</a:t>
            </a:r>
            <a:r>
              <a:rPr lang="en-US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 p2000</a:t>
            </a:r>
            <a:endParaRPr lang="zh-TW" sz="1200" b="1" dirty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7" name="Shape 144"/>
          <p:cNvSpPr txBox="1"/>
          <p:nvPr/>
        </p:nvSpPr>
        <p:spPr>
          <a:xfrm>
            <a:off x="1000100" y="3643320"/>
            <a:ext cx="1571636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altLang="zh-TW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TS-1685</a:t>
            </a:r>
            <a:endParaRPr lang="zh-TW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8" name="Shape 144"/>
          <p:cNvSpPr txBox="1"/>
          <p:nvPr/>
        </p:nvSpPr>
        <p:spPr>
          <a:xfrm>
            <a:off x="3571868" y="3643320"/>
            <a:ext cx="1928826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altLang="zh-TW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TS-x77 Series</a:t>
            </a:r>
            <a:endParaRPr lang="zh-TW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9" name="Shape 144"/>
          <p:cNvSpPr txBox="1"/>
          <p:nvPr/>
        </p:nvSpPr>
        <p:spPr>
          <a:xfrm>
            <a:off x="6143636" y="3643320"/>
            <a:ext cx="2214578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altLang="zh-TW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TDS-16489U</a:t>
            </a:r>
            <a:endParaRPr lang="zh-TW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0" y="33951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2800" dirty="0" smtClean="0"/>
              <a:t>High potential storage to keep your precious data</a:t>
            </a:r>
            <a:endParaRPr lang="zh-TW" altLang="en-US" sz="2800" dirty="0"/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Higher storage potentials for archiving and backup</a:t>
            </a:r>
          </a:p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Live streaming history</a:t>
            </a:r>
          </a:p>
          <a:p>
            <a:pPr marL="914400" lvl="1" indent="-342900">
              <a:lnSpc>
                <a:spcPct val="100000"/>
              </a:lnSpc>
              <a:buNone/>
            </a:pP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- Share you videos again with other audiences</a:t>
            </a:r>
          </a:p>
          <a:p>
            <a:pPr marL="914400" lvl="1" indent="-342900">
              <a:lnSpc>
                <a:spcPct val="100000"/>
              </a:lnSpc>
              <a:buNone/>
            </a:pP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-</a:t>
            </a:r>
            <a:r>
              <a:rPr lang="zh-TW" altLang="en-US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Categorize your videos for fast search and instant play</a:t>
            </a:r>
            <a:endParaRPr lang="zh-TW" altLang="zh-TW" sz="1600" b="1" dirty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rcRect b="3125"/>
          <a:stretch>
            <a:fillRect/>
          </a:stretch>
        </p:blipFill>
        <p:spPr>
          <a:xfrm>
            <a:off x="1285852" y="2428874"/>
            <a:ext cx="5328211" cy="214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 b="12846"/>
          <a:stretch/>
        </p:blipFill>
        <p:spPr>
          <a:xfrm>
            <a:off x="3714744" y="3643320"/>
            <a:ext cx="3857652" cy="11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7021" y="2579752"/>
            <a:ext cx="7200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solidFill>
                  <a:schemeClr val="tx1"/>
                </a:solidFill>
              </a:rPr>
              <a:t>It seems perfect...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0166" y="714362"/>
            <a:ext cx="6143668" cy="2143140"/>
          </a:xfrm>
        </p:spPr>
        <p:txBody>
          <a:bodyPr/>
          <a:lstStyle/>
          <a:p>
            <a:pPr lvl="0"/>
            <a:r>
              <a:rPr lang="en-US" altLang="zh-TW" sz="2800" dirty="0" smtClean="0">
                <a:solidFill>
                  <a:schemeClr val="tx1"/>
                </a:solidFill>
              </a:rPr>
              <a:t>Wait!  What if my broadband bandwidth is not fast enough to support so many online viewers concurrently?</a:t>
            </a:r>
            <a:endParaRPr lang="zh-TW" altLang="en-US" sz="2800" dirty="0" smtClean="0">
              <a:solidFill>
                <a:schemeClr val="tx1"/>
              </a:solidFill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0" y="2786064"/>
            <a:ext cx="9144000" cy="1285884"/>
            <a:chOff x="0" y="1850530"/>
            <a:chExt cx="9144000" cy="1285884"/>
          </a:xfrm>
        </p:grpSpPr>
        <p:sp>
          <p:nvSpPr>
            <p:cNvPr id="5" name="矩形 4"/>
            <p:cNvSpPr/>
            <p:nvPr/>
          </p:nvSpPr>
          <p:spPr>
            <a:xfrm>
              <a:off x="0" y="1850530"/>
              <a:ext cx="9144000" cy="128588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Shape 189"/>
            <p:cNvSpPr/>
            <p:nvPr/>
          </p:nvSpPr>
          <p:spPr>
            <a:xfrm>
              <a:off x="1643042" y="1935776"/>
              <a:ext cx="7500958" cy="11292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-69850" rtl="0"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altLang="zh-TW" sz="2400" b="1" dirty="0" smtClean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軟正黑體" pitchFamily="34" charset="-120"/>
                </a:rPr>
                <a:t>DJ2 Live integrates CDN service to maintain quality of your live stream videos</a:t>
              </a:r>
            </a:p>
          </p:txBody>
        </p:sp>
        <p:pic>
          <p:nvPicPr>
            <p:cNvPr id="1026" name="Picture 2" descr="D:\Mili 明俐\2017.05.23-DJ2 Live Partner Day PPT美化\2016.12.28\DJ2_51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42910" y="2064844"/>
              <a:ext cx="857256" cy="8572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0" y="268076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3200" dirty="0" smtClean="0"/>
              <a:t>CDN</a:t>
            </a:r>
            <a:endParaRPr lang="zh-TW" sz="3200" dirty="0"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altLang="zh-TW" dirty="0" smtClean="0">
                <a:sym typeface="Arial"/>
              </a:rPr>
              <a:t>What is </a:t>
            </a:r>
            <a:r>
              <a:rPr lang="zh-TW" dirty="0" smtClean="0">
                <a:sym typeface="Arial"/>
              </a:rPr>
              <a:t>CDN</a:t>
            </a:r>
            <a:r>
              <a:rPr lang="en-US" altLang="zh-TW" dirty="0" smtClean="0">
                <a:sym typeface="Arial"/>
              </a:rPr>
              <a:t> </a:t>
            </a:r>
            <a:r>
              <a:rPr lang="zh-TW" dirty="0" smtClean="0">
                <a:sym typeface="Arial"/>
              </a:rPr>
              <a:t>(Content delivery network)</a:t>
            </a:r>
            <a:r>
              <a:rPr lang="en-US" altLang="zh-TW" dirty="0" smtClean="0">
                <a:sym typeface="Arial"/>
              </a:rPr>
              <a:t>?</a:t>
            </a:r>
            <a:endParaRPr lang="zh-TW" dirty="0" smtClean="0">
              <a:sym typeface="Arial"/>
            </a:endParaRPr>
          </a:p>
          <a:p>
            <a:pPr marL="914400" lvl="1" indent="-34290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sym typeface="Arial"/>
              </a:rPr>
              <a:t>- A mechanism to distribute service spatially relative to end-users to provide </a:t>
            </a:r>
          </a:p>
          <a:p>
            <a:pPr marL="914400" lvl="1" indent="-34290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sym typeface="Arial"/>
              </a:rPr>
              <a:t>  high availability and high performance</a:t>
            </a:r>
            <a:endParaRPr lang="zh-TW" altLang="zh-TW" sz="1600" b="1" dirty="0" smtClean="0">
              <a:solidFill>
                <a:srgbClr val="0070C0"/>
              </a:solidFill>
              <a:latin typeface="+mn-lt"/>
              <a:ea typeface="微軟正黑體" pitchFamily="34" charset="-120"/>
              <a:sym typeface="Arial"/>
            </a:endParaRPr>
          </a:p>
          <a:p>
            <a:pPr marL="457200" lvl="0" indent="-342900">
              <a:lnSpc>
                <a:spcPct val="100000"/>
              </a:lnSpc>
              <a:buClr>
                <a:srgbClr val="000000"/>
              </a:buClr>
            </a:pPr>
            <a:r>
              <a:rPr lang="en-US" altLang="zh-TW" dirty="0" smtClean="0"/>
              <a:t>What advantages can I get by using CDN?</a:t>
            </a:r>
            <a:endParaRPr lang="zh-TW" dirty="0" smtClean="0">
              <a:sym typeface="Arial"/>
            </a:endParaRPr>
          </a:p>
          <a:p>
            <a:pPr marL="914400" lvl="1" indent="-342900">
              <a:lnSpc>
                <a:spcPct val="100000"/>
              </a:lnSpc>
              <a:buClr>
                <a:srgbClr val="000000"/>
              </a:buClr>
              <a:buNone/>
            </a:pPr>
            <a:endParaRPr lang="en-US" altLang="zh-TW" b="1" dirty="0" smtClean="0">
              <a:solidFill>
                <a:schemeClr val="tx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pic>
        <p:nvPicPr>
          <p:cNvPr id="5" name="圖片 4" descr="AI_PPT_DJ2_P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7" y="2214560"/>
            <a:ext cx="3857653" cy="209567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95032" y="2283718"/>
            <a:ext cx="4177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342900">
              <a:buClr>
                <a:srgbClr val="000000"/>
              </a:buClr>
            </a:pPr>
            <a:r>
              <a:rPr lang="en-US" altLang="zh-TW" sz="16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</a:rPr>
              <a:t>- Save your broadband bandwidth</a:t>
            </a:r>
          </a:p>
          <a:p>
            <a:pPr lvl="1" indent="-342900">
              <a:buClr>
                <a:srgbClr val="000000"/>
              </a:buClr>
            </a:pPr>
            <a:r>
              <a:rPr lang="en-US" altLang="zh-TW" sz="16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</a:rPr>
              <a:t>- Speed up connection for your audience</a:t>
            </a:r>
          </a:p>
          <a:p>
            <a:pPr lvl="1" indent="-342900">
              <a:buClr>
                <a:srgbClr val="000000"/>
              </a:buClr>
            </a:pPr>
            <a:r>
              <a:rPr lang="en-US" altLang="zh-TW" sz="16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</a:rPr>
              <a:t>- Hide your NAS under CDN to prevent </a:t>
            </a:r>
          </a:p>
          <a:p>
            <a:pPr lvl="1" indent="-342900">
              <a:buClr>
                <a:srgbClr val="000000"/>
              </a:buClr>
            </a:pPr>
            <a:r>
              <a:rPr lang="en-US" altLang="zh-TW" sz="16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</a:rPr>
              <a:t>  from being attacked.</a:t>
            </a:r>
          </a:p>
          <a:p>
            <a:endParaRPr lang="zh-TW" altLang="en-US" sz="1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3200" dirty="0" smtClean="0"/>
              <a:t>How to start using CDN services?</a:t>
            </a:r>
            <a:endParaRPr lang="zh-TW" sz="3200" dirty="0"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00000"/>
              </a:lnSpc>
              <a:buNone/>
            </a:pPr>
            <a:r>
              <a:rPr lang="en-US" altLang="zh-TW" dirty="0" smtClean="0"/>
              <a:t>Click the CDN icon      on the main screen and follow instructions to link CDN services to DJ2 Live</a:t>
            </a:r>
            <a:endParaRPr lang="en-US" altLang="zh-TW" dirty="0" smtClean="0">
              <a:sym typeface="Arial"/>
            </a:endParaRPr>
          </a:p>
          <a:p>
            <a:pPr marL="571500" indent="-457200">
              <a:lnSpc>
                <a:spcPct val="100000"/>
              </a:lnSpc>
              <a:buFont typeface="+mj-lt"/>
              <a:buAutoNum type="arabicPeriod"/>
            </a:pPr>
            <a:r>
              <a:rPr lang="en-US" altLang="zh-TW" dirty="0" smtClean="0"/>
              <a:t>Subscribe to the following</a:t>
            </a:r>
            <a:endParaRPr lang="en-US" altLang="zh-TW" dirty="0" smtClean="0">
              <a:sym typeface="Arial"/>
            </a:endParaRPr>
          </a:p>
          <a:p>
            <a:pPr marL="457200" indent="-342900">
              <a:lnSpc>
                <a:spcPct val="100000"/>
              </a:lnSpc>
              <a:buNone/>
            </a:pPr>
            <a:r>
              <a:rPr lang="zh-TW" altLang="en-US" sz="1800" dirty="0" smtClean="0">
                <a:solidFill>
                  <a:srgbClr val="0070C0"/>
                </a:solidFill>
                <a:sym typeface="Arial"/>
              </a:rPr>
              <a:t>　　</a:t>
            </a:r>
            <a:r>
              <a:rPr lang="zh-TW" altLang="zh-TW" sz="1800" dirty="0" smtClean="0">
                <a:solidFill>
                  <a:srgbClr val="0070C0"/>
                </a:solidFill>
                <a:sym typeface="Arial"/>
              </a:rPr>
              <a:t>CDN</a:t>
            </a:r>
            <a:r>
              <a:rPr lang="en-US" altLang="zh-TW" sz="1800" dirty="0" smtClean="0">
                <a:solidFill>
                  <a:srgbClr val="0070C0"/>
                </a:solidFill>
                <a:sym typeface="Arial"/>
              </a:rPr>
              <a:t> services</a:t>
            </a:r>
          </a:p>
          <a:p>
            <a:pPr marL="457200" indent="-342900">
              <a:lnSpc>
                <a:spcPct val="100000"/>
              </a:lnSpc>
              <a:buNone/>
            </a:pPr>
            <a:r>
              <a:rPr lang="en-US" altLang="zh-TW" sz="1600" dirty="0" smtClean="0">
                <a:sym typeface="Arial"/>
              </a:rPr>
              <a:t>	</a:t>
            </a:r>
            <a:r>
              <a:rPr lang="zh-TW" altLang="en-US" sz="1600" dirty="0" smtClean="0">
                <a:sym typeface="Arial"/>
              </a:rPr>
              <a:t>  </a:t>
            </a:r>
            <a:r>
              <a:rPr lang="en-US" altLang="zh-TW" sz="1600" dirty="0" smtClean="0">
                <a:sym typeface="Arial"/>
              </a:rPr>
              <a:t>- </a:t>
            </a:r>
            <a:r>
              <a:rPr lang="zh-TW" altLang="zh-TW" sz="1600" dirty="0" smtClean="0">
                <a:sym typeface="Arial"/>
              </a:rPr>
              <a:t>Cloudflare</a:t>
            </a:r>
            <a:r>
              <a:rPr lang="en-US" altLang="zh-TW" sz="1600" dirty="0" smtClean="0">
                <a:sym typeface="Arial"/>
              </a:rPr>
              <a:t>: monthly fee</a:t>
            </a:r>
          </a:p>
          <a:p>
            <a:pPr marL="457200" indent="-342900">
              <a:lnSpc>
                <a:spcPct val="100000"/>
              </a:lnSpc>
              <a:buNone/>
            </a:pPr>
            <a:r>
              <a:rPr lang="en-US" altLang="zh-TW" sz="1600" dirty="0" smtClean="0">
                <a:sym typeface="Arial"/>
              </a:rPr>
              <a:t>	</a:t>
            </a:r>
            <a:r>
              <a:rPr lang="zh-TW" altLang="en-US" sz="1600" dirty="0" smtClean="0">
                <a:sym typeface="Arial"/>
              </a:rPr>
              <a:t>  </a:t>
            </a:r>
            <a:r>
              <a:rPr lang="en-US" altLang="zh-TW" sz="1600" dirty="0" smtClean="0">
                <a:sym typeface="Arial"/>
              </a:rPr>
              <a:t>- </a:t>
            </a:r>
            <a:r>
              <a:rPr lang="zh-TW" altLang="zh-TW" sz="1600" dirty="0" smtClean="0">
                <a:sym typeface="Arial"/>
              </a:rPr>
              <a:t>CDN77</a:t>
            </a:r>
            <a:r>
              <a:rPr lang="en-US" altLang="zh-TW" sz="1600" dirty="0" smtClean="0">
                <a:sym typeface="Arial"/>
              </a:rPr>
              <a:t>: pay as you go</a:t>
            </a:r>
          </a:p>
          <a:p>
            <a:pPr marL="457200" indent="-342900">
              <a:lnSpc>
                <a:spcPct val="100000"/>
              </a:lnSpc>
              <a:buNone/>
            </a:pPr>
            <a:r>
              <a:rPr lang="zh-TW" altLang="en-US" sz="1800" dirty="0" smtClean="0">
                <a:solidFill>
                  <a:srgbClr val="0070C0"/>
                </a:solidFill>
                <a:sym typeface="Arial"/>
              </a:rPr>
              <a:t>　　</a:t>
            </a:r>
            <a:r>
              <a:rPr lang="en-US" altLang="zh-TW" sz="1800" dirty="0" smtClean="0">
                <a:solidFill>
                  <a:srgbClr val="0070C0"/>
                </a:solidFill>
                <a:sym typeface="Arial"/>
              </a:rPr>
              <a:t>Domain name services</a:t>
            </a:r>
            <a:endParaRPr lang="zh-TW" altLang="zh-TW" sz="1800" dirty="0" smtClean="0">
              <a:solidFill>
                <a:srgbClr val="0070C0"/>
              </a:solidFill>
              <a:sym typeface="Arial"/>
            </a:endParaRPr>
          </a:p>
          <a:p>
            <a:pPr marL="571500" indent="-457200">
              <a:lnSpc>
                <a:spcPct val="100000"/>
              </a:lnSpc>
              <a:buFont typeface="+mj-lt"/>
              <a:buAutoNum type="arabicPeriod" startAt="2"/>
            </a:pPr>
            <a:r>
              <a:rPr lang="en-US" altLang="zh-TW" dirty="0" smtClean="0"/>
              <a:t>Link CDN and domain </a:t>
            </a:r>
          </a:p>
          <a:p>
            <a:pPr marL="571500" indent="-457200">
              <a:lnSpc>
                <a:spcPct val="100000"/>
              </a:lnSpc>
              <a:buNone/>
            </a:pPr>
            <a:r>
              <a:rPr lang="en-US" altLang="zh-TW" dirty="0" smtClean="0"/>
              <a:t>       name service together</a:t>
            </a:r>
            <a:endParaRPr lang="zh-TW" altLang="zh-TW" dirty="0" smtClean="0">
              <a:sym typeface="Arial"/>
            </a:endParaRPr>
          </a:p>
          <a:p>
            <a:pPr marL="5715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en-US" altLang="zh-TW" dirty="0" smtClean="0">
                <a:sym typeface="Arial"/>
              </a:rPr>
              <a:t>Setting completed!</a:t>
            </a:r>
            <a:endParaRPr lang="zh-TW" altLang="zh-TW" dirty="0" smtClean="0">
              <a:sym typeface="Arial"/>
            </a:endParaRP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808" y="1203598"/>
            <a:ext cx="300487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857370"/>
            <a:ext cx="4340994" cy="208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800" dirty="0" smtClean="0"/>
              <a:t>How to use DJ2 Live to host a private webinar?</a:t>
            </a:r>
            <a:endParaRPr lang="zh-TW" sz="2800" dirty="0"/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/>
            </a:pPr>
            <a:r>
              <a:rPr lang="en-US" altLang="zh-TW" dirty="0" smtClean="0"/>
              <a:t>Create an event for your meeting and notify all participants</a:t>
            </a:r>
            <a:endParaRPr lang="zh-TW" dirty="0">
              <a:sym typeface="Arial"/>
            </a:endParaRPr>
          </a:p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/>
            </a:pPr>
            <a:r>
              <a:rPr lang="en-US" altLang="zh-TW" dirty="0" smtClean="0"/>
              <a:t>Set authentication methods for attendants</a:t>
            </a:r>
          </a:p>
          <a:p>
            <a:pPr marL="596900" indent="-457200">
              <a:lnSpc>
                <a:spcPct val="100000"/>
              </a:lnSpc>
              <a:buSzPct val="90000"/>
              <a:buNone/>
            </a:pPr>
            <a:r>
              <a:rPr lang="zh-TW" altLang="en-US" sz="1800" dirty="0" smtClean="0">
                <a:solidFill>
                  <a:schemeClr val="tx1"/>
                </a:solidFill>
                <a:ea typeface="微軟正黑體" pitchFamily="34" charset="-120"/>
                <a:sym typeface="Arial"/>
              </a:rPr>
              <a:t>　</a:t>
            </a:r>
            <a:r>
              <a:rPr lang="zh-TW" altLang="en-US" sz="1800" dirty="0" smtClean="0">
                <a:sym typeface="Arial"/>
              </a:rPr>
              <a:t>　</a:t>
            </a:r>
            <a:r>
              <a:rPr lang="en-US" altLang="zh-TW" sz="1600" dirty="0" smtClean="0">
                <a:solidFill>
                  <a:srgbClr val="0070C0"/>
                </a:solidFill>
                <a:ea typeface="微軟正黑體" pitchFamily="34" charset="-120"/>
                <a:sym typeface="Arial"/>
              </a:rPr>
              <a:t>- </a:t>
            </a:r>
            <a:r>
              <a:rPr lang="zh-TW" sz="1600" dirty="0" smtClean="0">
                <a:solidFill>
                  <a:srgbClr val="0070C0"/>
                </a:solidFill>
                <a:ea typeface="微軟正黑體" pitchFamily="34" charset="-120"/>
                <a:sym typeface="Arial"/>
              </a:rPr>
              <a:t>NAS</a:t>
            </a:r>
            <a:r>
              <a:rPr lang="en-US" altLang="zh-TW" sz="1600" dirty="0" smtClean="0">
                <a:solidFill>
                  <a:srgbClr val="0070C0"/>
                </a:solidFill>
                <a:ea typeface="微軟正黑體" pitchFamily="34" charset="-120"/>
                <a:sym typeface="Arial"/>
              </a:rPr>
              <a:t> account</a:t>
            </a:r>
            <a:r>
              <a:rPr lang="zh-TW" altLang="en-US" sz="1600" dirty="0" smtClean="0">
                <a:solidFill>
                  <a:srgbClr val="0070C0"/>
                </a:solidFill>
                <a:ea typeface="微軟正黑體" pitchFamily="34" charset="-120"/>
                <a:sym typeface="Arial"/>
              </a:rPr>
              <a:t>　</a:t>
            </a:r>
            <a:r>
              <a:rPr lang="en-US" altLang="zh-TW" sz="1600" dirty="0" smtClean="0">
                <a:solidFill>
                  <a:srgbClr val="0070C0"/>
                </a:solidFill>
                <a:ea typeface="微軟正黑體" pitchFamily="34" charset="-120"/>
                <a:sym typeface="Arial"/>
              </a:rPr>
              <a:t>– </a:t>
            </a:r>
            <a:r>
              <a:rPr lang="zh-TW" sz="1600" dirty="0" smtClean="0">
                <a:solidFill>
                  <a:srgbClr val="0070C0"/>
                </a:solidFill>
                <a:ea typeface="微軟正黑體" pitchFamily="34" charset="-120"/>
                <a:sym typeface="Arial"/>
              </a:rPr>
              <a:t>G</a:t>
            </a:r>
            <a:r>
              <a:rPr lang="en-US" altLang="zh-TW" sz="1600" dirty="0" err="1" smtClean="0">
                <a:solidFill>
                  <a:srgbClr val="0070C0"/>
                </a:solidFill>
                <a:ea typeface="微軟正黑體" pitchFamily="34" charset="-120"/>
                <a:sym typeface="Arial"/>
              </a:rPr>
              <a:t>oogle</a:t>
            </a:r>
            <a:r>
              <a:rPr lang="en-US" altLang="zh-TW" sz="1600" dirty="0" smtClean="0">
                <a:solidFill>
                  <a:srgbClr val="0070C0"/>
                </a:solidFill>
                <a:ea typeface="微軟正黑體" pitchFamily="34" charset="-120"/>
                <a:sym typeface="Arial"/>
              </a:rPr>
              <a:t> account</a:t>
            </a:r>
            <a:endParaRPr lang="zh-TW" sz="1600" dirty="0">
              <a:solidFill>
                <a:srgbClr val="0070C0"/>
              </a:solidFill>
              <a:ea typeface="微軟正黑體" pitchFamily="34" charset="-120"/>
              <a:sym typeface="Arial"/>
            </a:endParaRPr>
          </a:p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 startAt="3"/>
            </a:pPr>
            <a:r>
              <a:rPr lang="en-US" altLang="zh-TW" dirty="0" smtClean="0">
                <a:sym typeface="Arial"/>
              </a:rPr>
              <a:t>Set up connection restrictions</a:t>
            </a:r>
          </a:p>
          <a:p>
            <a:pPr marL="482600" indent="-342900">
              <a:lnSpc>
                <a:spcPct val="100000"/>
              </a:lnSpc>
              <a:buSzPts val="1400"/>
              <a:buNone/>
            </a:pPr>
            <a:r>
              <a:rPr lang="zh-TW" altLang="en-US" sz="1800" dirty="0" smtClean="0">
                <a:solidFill>
                  <a:srgbClr val="0070C0"/>
                </a:solidFill>
                <a:sym typeface="Arial"/>
              </a:rPr>
              <a:t>　　</a:t>
            </a:r>
            <a:r>
              <a:rPr lang="en-US" altLang="zh-TW" sz="1600" dirty="0" smtClean="0">
                <a:solidFill>
                  <a:srgbClr val="0070C0"/>
                </a:solidFill>
                <a:sym typeface="Arial"/>
              </a:rPr>
              <a:t>- Internet or Intranet</a:t>
            </a:r>
          </a:p>
          <a:p>
            <a:pPr marL="482600" indent="-342900">
              <a:lnSpc>
                <a:spcPct val="100000"/>
              </a:lnSpc>
              <a:buSzPts val="1400"/>
              <a:buNone/>
            </a:pPr>
            <a:r>
              <a:rPr lang="zh-TW" altLang="en-US" sz="1800" dirty="0" smtClean="0">
                <a:solidFill>
                  <a:srgbClr val="0070C0"/>
                </a:solidFill>
                <a:sym typeface="Arial"/>
              </a:rPr>
              <a:t>　　</a:t>
            </a:r>
            <a:r>
              <a:rPr lang="en-US" altLang="zh-TW" sz="1600" dirty="0" smtClean="0">
                <a:solidFill>
                  <a:srgbClr val="0070C0"/>
                </a:solidFill>
                <a:sym typeface="Arial"/>
              </a:rPr>
              <a:t>-</a:t>
            </a:r>
            <a:r>
              <a:rPr lang="zh-TW" altLang="en-US" sz="1600" dirty="0" smtClean="0">
                <a:solidFill>
                  <a:srgbClr val="0070C0"/>
                </a:solidFill>
                <a:sym typeface="Arial"/>
              </a:rPr>
              <a:t> </a:t>
            </a:r>
            <a:r>
              <a:rPr lang="en-US" altLang="zh-TW" sz="1600" dirty="0" smtClean="0">
                <a:solidFill>
                  <a:srgbClr val="0070C0"/>
                </a:solidFill>
                <a:sym typeface="Arial"/>
              </a:rPr>
              <a:t>Enable secure connections</a:t>
            </a:r>
            <a:endParaRPr lang="zh-TW" sz="1600" dirty="0">
              <a:solidFill>
                <a:srgbClr val="0070C0"/>
              </a:solidFill>
              <a:sym typeface="Arial"/>
            </a:endParaRPr>
          </a:p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 startAt="4"/>
            </a:pPr>
            <a:r>
              <a:rPr lang="en-US" altLang="zh-TW" dirty="0" smtClean="0">
                <a:sym typeface="Arial"/>
              </a:rPr>
              <a:t>Set up CDN to speed up the connection</a:t>
            </a:r>
            <a:endParaRPr lang="zh-TW" dirty="0">
              <a:sym typeface="Arial"/>
            </a:endParaRPr>
          </a:p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 startAt="4"/>
            </a:pPr>
            <a:r>
              <a:rPr lang="en-US" altLang="zh-TW" dirty="0" smtClean="0">
                <a:sym typeface="Arial"/>
              </a:rPr>
              <a:t>Start the meeting, </a:t>
            </a:r>
            <a:r>
              <a:rPr lang="en-US" altLang="zh-TW" dirty="0" smtClean="0"/>
              <a:t>attendants can use chatting room to interact with each other</a:t>
            </a:r>
            <a:endParaRPr lang="zh-TW" dirty="0">
              <a:sym typeface="Arial"/>
            </a:endParaRPr>
          </a:p>
          <a:p>
            <a:pPr marL="596900" indent="-457200">
              <a:lnSpc>
                <a:spcPct val="100000"/>
              </a:lnSpc>
              <a:buSzPct val="90000"/>
              <a:buFont typeface="+mj-lt"/>
              <a:buAutoNum type="arabicPeriod" startAt="4"/>
            </a:pPr>
            <a:r>
              <a:rPr lang="en-US" altLang="zh-TW" dirty="0" smtClean="0"/>
              <a:t>Meeting finished, save the videos for reference</a:t>
            </a:r>
            <a:endParaRPr lang="zh-TW" dirty="0"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</p:spPr>
        <p:txBody>
          <a:bodyPr/>
          <a:lstStyle/>
          <a:p>
            <a:r>
              <a:rPr lang="en-US" altLang="zh-TW" sz="3200" dirty="0" smtClean="0"/>
              <a:t>The advantages of using DJ2 Live</a:t>
            </a:r>
            <a:endParaRPr lang="zh-TW" altLang="en-US" sz="3200" dirty="0"/>
          </a:p>
        </p:txBody>
      </p:sp>
      <p:sp>
        <p:nvSpPr>
          <p:cNvPr id="18" name="Shape 2112"/>
          <p:cNvSpPr/>
          <p:nvPr/>
        </p:nvSpPr>
        <p:spPr>
          <a:xfrm>
            <a:off x="285720" y="2285998"/>
            <a:ext cx="2071702" cy="1928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/>
          </a:p>
        </p:txBody>
      </p:sp>
      <p:sp>
        <p:nvSpPr>
          <p:cNvPr id="21" name="Shape 2109"/>
          <p:cNvSpPr/>
          <p:nvPr/>
        </p:nvSpPr>
        <p:spPr>
          <a:xfrm>
            <a:off x="285720" y="1463098"/>
            <a:ext cx="2071702" cy="8229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Functionality</a:t>
            </a:r>
            <a:endParaRPr lang="en-US" sz="20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3" name="Shape 2112"/>
          <p:cNvSpPr/>
          <p:nvPr/>
        </p:nvSpPr>
        <p:spPr>
          <a:xfrm>
            <a:off x="2428860" y="2285998"/>
            <a:ext cx="2071702" cy="1928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/>
          </a:p>
        </p:txBody>
      </p:sp>
      <p:sp>
        <p:nvSpPr>
          <p:cNvPr id="24" name="Shape 2109"/>
          <p:cNvSpPr/>
          <p:nvPr/>
        </p:nvSpPr>
        <p:spPr>
          <a:xfrm>
            <a:off x="2428860" y="1463098"/>
            <a:ext cx="2071702" cy="822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45833"/>
            </a:pPr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High Security</a:t>
            </a:r>
            <a:endParaRPr lang="en-US" altLang="en-US" sz="20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5" name="Shape 2112"/>
          <p:cNvSpPr/>
          <p:nvPr/>
        </p:nvSpPr>
        <p:spPr>
          <a:xfrm>
            <a:off x="4572000" y="2285998"/>
            <a:ext cx="2071702" cy="1928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/>
          </a:p>
        </p:txBody>
      </p:sp>
      <p:sp>
        <p:nvSpPr>
          <p:cNvPr id="26" name="Shape 2109"/>
          <p:cNvSpPr/>
          <p:nvPr/>
        </p:nvSpPr>
        <p:spPr>
          <a:xfrm>
            <a:off x="4572000" y="1463098"/>
            <a:ext cx="2071702" cy="8229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45833"/>
            </a:pPr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Storage</a:t>
            </a:r>
            <a:endParaRPr lang="en-US" altLang="en-US" sz="20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7" name="Shape 2112"/>
          <p:cNvSpPr/>
          <p:nvPr/>
        </p:nvSpPr>
        <p:spPr>
          <a:xfrm>
            <a:off x="6715140" y="2285998"/>
            <a:ext cx="2071702" cy="1928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b="1"/>
          </a:p>
        </p:txBody>
      </p:sp>
      <p:sp>
        <p:nvSpPr>
          <p:cNvPr id="28" name="Shape 2109"/>
          <p:cNvSpPr/>
          <p:nvPr/>
        </p:nvSpPr>
        <p:spPr>
          <a:xfrm>
            <a:off x="6715140" y="1463098"/>
            <a:ext cx="2071702" cy="82290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45833"/>
            </a:pPr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Others</a:t>
            </a:r>
            <a:endParaRPr lang="en-US" altLang="en-US" sz="20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428596" y="2500312"/>
            <a:ext cx="2071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b="1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+mn-lt"/>
                <a:ea typeface="微軟正黑體" pitchFamily="34" charset="-120"/>
              </a:rPr>
              <a:t>Upcoming info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b="1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+mn-lt"/>
                <a:ea typeface="微軟正黑體" pitchFamily="34" charset="-120"/>
              </a:rPr>
              <a:t>Chatting room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b="1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+mn-lt"/>
                <a:ea typeface="微軟正黑體" pitchFamily="34" charset="-120"/>
              </a:rPr>
              <a:t>Great connection 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+mn-lt"/>
                <a:ea typeface="微軟正黑體" pitchFamily="34" charset="-120"/>
              </a:rPr>
              <a:t>  </a:t>
            </a:r>
            <a:r>
              <a:rPr lang="en-US" altLang="zh-TW" b="1" dirty="0" smtClean="0">
                <a:latin typeface="+mn-lt"/>
                <a:ea typeface="微軟正黑體" pitchFamily="34" charset="-120"/>
              </a:rPr>
              <a:t>quality</a:t>
            </a:r>
            <a:endParaRPr lang="zh-TW" altLang="en-US" b="1" dirty="0">
              <a:latin typeface="+mn-lt"/>
              <a:ea typeface="微軟正黑體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500298" y="2500312"/>
            <a:ext cx="2071702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b="1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+mn-lt"/>
                <a:ea typeface="微軟正黑體" pitchFamily="34" charset="-120"/>
              </a:rPr>
              <a:t>User authentication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b="1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+mn-lt"/>
                <a:ea typeface="微軟正黑體" pitchFamily="34" charset="-120"/>
              </a:rPr>
              <a:t>Secure connection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4572000" y="2547466"/>
            <a:ext cx="2071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b="1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+mn-lt"/>
                <a:ea typeface="微軟正黑體" pitchFamily="34" charset="-120"/>
              </a:rPr>
              <a:t>Save videos to build </a:t>
            </a:r>
          </a:p>
          <a:p>
            <a:r>
              <a:rPr lang="en-US" altLang="zh-TW" b="1" dirty="0" smtClean="0">
                <a:latin typeface="+mn-lt"/>
                <a:ea typeface="微軟正黑體" pitchFamily="34" charset="-120"/>
              </a:rPr>
              <a:t>  up your knowledge </a:t>
            </a:r>
          </a:p>
          <a:p>
            <a:r>
              <a:rPr lang="en-US" altLang="zh-TW" b="1" dirty="0" smtClean="0">
                <a:latin typeface="+mn-lt"/>
                <a:ea typeface="微軟正黑體" pitchFamily="34" charset="-120"/>
              </a:rPr>
              <a:t>  base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7000892" y="2547466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b="1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+mn-lt"/>
                <a:ea typeface="微軟正黑體" pitchFamily="34" charset="-120"/>
              </a:rPr>
              <a:t>Cost-effective</a:t>
            </a:r>
          </a:p>
        </p:txBody>
      </p:sp>
      <p:pic>
        <p:nvPicPr>
          <p:cNvPr id="15" name="圖片 32" descr="皇冠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71552"/>
            <a:ext cx="785818" cy="5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圖片 32" descr="皇冠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071552"/>
            <a:ext cx="785818" cy="5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圖片 32" descr="皇冠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071552"/>
            <a:ext cx="785818" cy="5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圖片 32" descr="皇冠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1071552"/>
            <a:ext cx="785818" cy="5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9514"/>
            <a:ext cx="9144000" cy="660600"/>
          </a:xfrm>
        </p:spPr>
        <p:txBody>
          <a:bodyPr/>
          <a:lstStyle/>
          <a:p>
            <a:r>
              <a:rPr lang="en-US" altLang="zh-TW" sz="2500" dirty="0" smtClean="0"/>
              <a:t>Live streaming is become more and more popular</a:t>
            </a:r>
            <a:endParaRPr lang="zh-TW" altLang="en-US" sz="2500" dirty="0" smtClean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643438" y="1142990"/>
            <a:ext cx="4214842" cy="171451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643438" y="2928940"/>
            <a:ext cx="4214842" cy="171451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85720" y="2928940"/>
            <a:ext cx="4214842" cy="171451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85720" y="1142990"/>
            <a:ext cx="4214842" cy="171451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13909200_x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9605" y="1571618"/>
            <a:ext cx="1785950" cy="1190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41818453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9605" y="3306188"/>
            <a:ext cx="1898739" cy="126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42318151_xl.jpg"/>
          <p:cNvPicPr>
            <a:picLocks noChangeAspect="1"/>
          </p:cNvPicPr>
          <p:nvPr/>
        </p:nvPicPr>
        <p:blipFill>
          <a:blip r:embed="rId5" cstate="print"/>
          <a:srcRect r="26114" b="20851"/>
          <a:stretch>
            <a:fillRect/>
          </a:stretch>
        </p:blipFill>
        <p:spPr>
          <a:xfrm>
            <a:off x="1538039" y="1563638"/>
            <a:ext cx="1665809" cy="118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字方塊 11"/>
          <p:cNvSpPr txBox="1"/>
          <p:nvPr/>
        </p:nvSpPr>
        <p:spPr>
          <a:xfrm>
            <a:off x="285720" y="1142990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rgbClr val="0070C0"/>
                </a:solidFill>
                <a:ea typeface="微軟正黑體" pitchFamily="34" charset="-120"/>
              </a:rPr>
              <a:t>Education</a:t>
            </a:r>
            <a:endParaRPr lang="zh-TW" altLang="en-US" sz="1800" b="1" dirty="0">
              <a:solidFill>
                <a:srgbClr val="0070C0"/>
              </a:solidFill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643438" y="115513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rgbClr val="0070C0"/>
                </a:solidFill>
                <a:ea typeface="微軟正黑體" pitchFamily="34" charset="-120"/>
              </a:rPr>
              <a:t>Internal Training</a:t>
            </a:r>
            <a:endParaRPr lang="zh-TW" altLang="en-US" sz="1800" b="1" dirty="0">
              <a:solidFill>
                <a:srgbClr val="0070C0"/>
              </a:solidFill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5720" y="294108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err="1" smtClean="0">
                <a:solidFill>
                  <a:srgbClr val="0070C0"/>
                </a:solidFill>
                <a:ea typeface="微軟正黑體" pitchFamily="34" charset="-120"/>
              </a:rPr>
              <a:t>eSports</a:t>
            </a:r>
            <a:endParaRPr lang="zh-TW" altLang="en-US" sz="1800" b="1" dirty="0" smtClean="0">
              <a:solidFill>
                <a:srgbClr val="0070C0"/>
              </a:solidFill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643438" y="294108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rgbClr val="0070C0"/>
                </a:solidFill>
                <a:ea typeface="微軟正黑體" pitchFamily="34" charset="-120"/>
              </a:rPr>
              <a:t>Whatever you want to share</a:t>
            </a:r>
            <a:endParaRPr lang="zh-TW" altLang="en-US" sz="1800" b="1" dirty="0" smtClean="0">
              <a:solidFill>
                <a:srgbClr val="0070C0"/>
              </a:solidFill>
              <a:ea typeface="微軟正黑體" pitchFamily="34" charset="-120"/>
            </a:endParaRPr>
          </a:p>
        </p:txBody>
      </p:sp>
      <p:pic>
        <p:nvPicPr>
          <p:cNvPr id="20" name="圖片 19" descr="84905937_xx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225" y="3333756"/>
            <a:ext cx="1857388" cy="123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3200" dirty="0" smtClean="0"/>
              <a:t>Partner</a:t>
            </a:r>
            <a:r>
              <a:rPr lang="zh-TW" sz="3200" dirty="0" smtClean="0"/>
              <a:t>-X</a:t>
            </a:r>
            <a:r>
              <a:rPr lang="en-US" altLang="zh-TW" sz="3200" dirty="0" smtClean="0"/>
              <a:t>S</a:t>
            </a:r>
            <a:r>
              <a:rPr lang="zh-TW" sz="3200" dirty="0" smtClean="0"/>
              <a:t>p</a:t>
            </a:r>
            <a:r>
              <a:rPr lang="zh-TW" sz="3200" dirty="0"/>
              <a:t>lit </a:t>
            </a:r>
            <a:r>
              <a:rPr lang="zh-TW" sz="3200" dirty="0" smtClean="0"/>
              <a:t>(</a:t>
            </a:r>
            <a:r>
              <a:rPr lang="en-US" altLang="zh-TW" sz="3200" dirty="0" smtClean="0"/>
              <a:t>PC utility</a:t>
            </a:r>
            <a:r>
              <a:rPr lang="zh-TW" sz="3200" dirty="0" smtClean="0"/>
              <a:t>)</a:t>
            </a:r>
            <a:endParaRPr lang="zh-TW" sz="3200" dirty="0"/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>
              <a:lnSpc>
                <a:spcPct val="100000"/>
              </a:lnSpc>
              <a:buNone/>
            </a:pPr>
            <a:r>
              <a:rPr lang="en-US" altLang="zh-TW" dirty="0" err="1" smtClean="0"/>
              <a:t>XSplit</a:t>
            </a:r>
            <a:r>
              <a:rPr lang="en-US" altLang="zh-TW" dirty="0" smtClean="0"/>
              <a:t> is the most popular PC utility to assist your live streaming: the main feature is to encode the source (videos  and/or audio) and stream to live streaming platforms</a:t>
            </a:r>
          </a:p>
        </p:txBody>
      </p:sp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5927" y="2071684"/>
            <a:ext cx="3096900" cy="2106000"/>
          </a:xfrm>
          <a:prstGeom prst="roundRect">
            <a:avLst>
              <a:gd name="adj" fmla="val 4219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grpSp>
        <p:nvGrpSpPr>
          <p:cNvPr id="231" name="Shape 231"/>
          <p:cNvGrpSpPr/>
          <p:nvPr/>
        </p:nvGrpSpPr>
        <p:grpSpPr>
          <a:xfrm>
            <a:off x="3857620" y="3112506"/>
            <a:ext cx="2075807" cy="1530946"/>
            <a:chOff x="4531470" y="3588582"/>
            <a:chExt cx="4107256" cy="3029178"/>
          </a:xfrm>
        </p:grpSpPr>
        <p:grpSp>
          <p:nvGrpSpPr>
            <p:cNvPr id="232" name="Shape 232"/>
            <p:cNvGrpSpPr/>
            <p:nvPr/>
          </p:nvGrpSpPr>
          <p:grpSpPr>
            <a:xfrm>
              <a:off x="4531470" y="3588582"/>
              <a:ext cx="4107256" cy="3029178"/>
              <a:chOff x="3203848" y="2834540"/>
              <a:chExt cx="2427600" cy="1790400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3443591" y="2890616"/>
                <a:ext cx="1948200" cy="1216800"/>
              </a:xfrm>
              <a:prstGeom prst="rect">
                <a:avLst/>
              </a:prstGeom>
              <a:solidFill>
                <a:srgbClr val="000000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4" name="Shape 234" descr="「PC」的圖片搜尋結果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203848" y="2834540"/>
                <a:ext cx="2427600" cy="1790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5" name="Shape 235" descr="「xsplit」的圖片搜尋結果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47501" y="3846799"/>
              <a:ext cx="2383500" cy="1731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文字方塊 11"/>
          <p:cNvSpPr txBox="1"/>
          <p:nvPr/>
        </p:nvSpPr>
        <p:spPr>
          <a:xfrm>
            <a:off x="323528" y="2184628"/>
            <a:ext cx="3819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Font typeface="Arial" pitchFamily="34" charset="0"/>
              <a:buChar char="•"/>
            </a:pP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Capture different sources and encode them to a single source</a:t>
            </a:r>
          </a:p>
          <a:p>
            <a:pPr marL="457200" indent="-342900">
              <a:buFont typeface="Arial" pitchFamily="34" charset="0"/>
              <a:buChar char="•"/>
            </a:pP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Manage the layout of your streaming</a:t>
            </a:r>
          </a:p>
          <a:p>
            <a:pPr marL="457200" indent="-342900">
              <a:buFont typeface="Arial" pitchFamily="34" charset="0"/>
              <a:buChar char="•"/>
            </a:pP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Stream to different platforms</a:t>
            </a:r>
          </a:p>
          <a:p>
            <a:pPr marL="457200" indent="-342900">
              <a:buFont typeface="Arial" pitchFamily="34" charset="0"/>
              <a:buChar char="•"/>
            </a:pPr>
            <a:r>
              <a:rPr lang="en-US" altLang="zh-TW" sz="16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Plug-in Store to extend the ability of your </a:t>
            </a:r>
            <a:r>
              <a:rPr lang="en-US" altLang="zh-TW" sz="1600" b="1" dirty="0" err="1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XSplit</a:t>
            </a:r>
            <a:endParaRPr lang="zh-TW" altLang="zh-TW" sz="1600" b="1" dirty="0" smtClean="0">
              <a:solidFill>
                <a:srgbClr val="0070C0"/>
              </a:solidFill>
              <a:latin typeface="+mn-lt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3200" dirty="0" smtClean="0"/>
              <a:t>D</a:t>
            </a:r>
            <a:r>
              <a:rPr lang="zh-TW" sz="3200" dirty="0"/>
              <a:t>J2 </a:t>
            </a:r>
            <a:r>
              <a:rPr lang="zh-TW" sz="3200" dirty="0" smtClean="0"/>
              <a:t>Live</a:t>
            </a:r>
            <a:r>
              <a:rPr lang="en-US" altLang="zh-TW" sz="3200" dirty="0" smtClean="0"/>
              <a:t> Plug-in for </a:t>
            </a:r>
            <a:r>
              <a:rPr lang="en-US" altLang="zh-TW" sz="3200" dirty="0" err="1" smtClean="0"/>
              <a:t>XSplit</a:t>
            </a:r>
            <a:endParaRPr lang="zh-TW" sz="3200" dirty="0"/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Help to Search target QNAP NAS on the same LAN</a:t>
            </a:r>
            <a:endParaRPr lang="zh-TW" dirty="0"/>
          </a:p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Automatically fill in the streaming settings</a:t>
            </a:r>
          </a:p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One press to start the live streaming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325" y="2285998"/>
            <a:ext cx="2654269" cy="2027147"/>
          </a:xfrm>
          <a:prstGeom prst="roundRect">
            <a:avLst>
              <a:gd name="adj" fmla="val 25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600" y="2283718"/>
            <a:ext cx="4081211" cy="2016224"/>
          </a:xfrm>
          <a:prstGeom prst="roundRect">
            <a:avLst>
              <a:gd name="adj" fmla="val 11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3200" dirty="0" smtClean="0"/>
              <a:t>Partner</a:t>
            </a:r>
            <a:r>
              <a:rPr lang="zh-TW" sz="3200" dirty="0" smtClean="0"/>
              <a:t>-C</a:t>
            </a:r>
            <a:r>
              <a:rPr lang="zh-TW" sz="3200" dirty="0"/>
              <a:t>loudflar</a:t>
            </a:r>
            <a:r>
              <a:rPr lang="zh-TW" sz="3200" dirty="0" smtClean="0"/>
              <a:t>e</a:t>
            </a:r>
            <a:r>
              <a:rPr lang="zh-TW" altLang="en-US" sz="3200" dirty="0" smtClean="0"/>
              <a:t> </a:t>
            </a:r>
            <a:r>
              <a:rPr lang="zh-TW" sz="3200" dirty="0" smtClean="0"/>
              <a:t>(CDN</a:t>
            </a:r>
            <a:r>
              <a:rPr lang="en-US" altLang="zh-TW" sz="3200" dirty="0" smtClean="0"/>
              <a:t> Provider</a:t>
            </a:r>
            <a:r>
              <a:rPr lang="zh-TW" sz="3200" dirty="0" smtClean="0"/>
              <a:t>)</a:t>
            </a:r>
            <a:endParaRPr lang="zh-TW" sz="3200" dirty="0"/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Support multiple protocols/technologies</a:t>
            </a:r>
          </a:p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115 data centers globally</a:t>
            </a:r>
          </a:p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Over millions of website's choice</a:t>
            </a:r>
          </a:p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Monthly fee, for unlimited plan</a:t>
            </a:r>
            <a:endParaRPr lang="zh-TW" dirty="0"/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9190" y="1500180"/>
            <a:ext cx="3922918" cy="2636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200" dirty="0" smtClean="0"/>
              <a:t>Partner</a:t>
            </a:r>
            <a:r>
              <a:rPr lang="zh-TW" sz="3200" dirty="0" smtClean="0"/>
              <a:t>-C</a:t>
            </a:r>
            <a:r>
              <a:rPr lang="zh-TW" sz="3200" dirty="0"/>
              <a:t>DN77</a:t>
            </a:r>
            <a:r>
              <a:rPr lang="zh-TW" sz="3200" dirty="0" smtClean="0"/>
              <a:t>.com</a:t>
            </a:r>
            <a:r>
              <a:rPr lang="zh-TW" altLang="en-US" sz="3200" dirty="0" smtClean="0"/>
              <a:t> </a:t>
            </a:r>
            <a:r>
              <a:rPr lang="zh-TW" sz="3200" dirty="0" smtClean="0"/>
              <a:t>(CDN</a:t>
            </a:r>
            <a:r>
              <a:rPr lang="en-US" altLang="zh-TW" sz="3200" dirty="0" smtClean="0"/>
              <a:t>Provider</a:t>
            </a:r>
            <a:r>
              <a:rPr lang="zh-TW" sz="3200" dirty="0" smtClean="0"/>
              <a:t>)</a:t>
            </a:r>
            <a:endParaRPr lang="zh-TW" sz="3200" dirty="0"/>
          </a:p>
          <a:p>
            <a:pPr marL="0" lvl="0" indent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Support multiple protocols/technologies</a:t>
            </a:r>
          </a:p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32 data centers globally</a:t>
            </a:r>
          </a:p>
          <a:p>
            <a:pPr marL="457200" lvl="0" indent="-342900">
              <a:lnSpc>
                <a:spcPct val="100000"/>
              </a:lnSpc>
            </a:pPr>
            <a:r>
              <a:rPr lang="en-US" altLang="zh-TW" dirty="0" smtClean="0"/>
              <a:t>Pay as you go plan</a:t>
            </a:r>
            <a:endParaRPr lang="zh-TW" dirty="0"/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798" y="2214560"/>
            <a:ext cx="5669400" cy="19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螢幕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4" y="2285998"/>
            <a:ext cx="2433872" cy="2071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44" y="2428874"/>
            <a:ext cx="2431648" cy="1362976"/>
          </a:xfrm>
          <a:prstGeom prst="roundRect">
            <a:avLst>
              <a:gd name="adj" fmla="val 3086"/>
            </a:avLst>
          </a:prstGeom>
          <a:noFill/>
          <a:ln>
            <a:noFill/>
          </a:ln>
        </p:spPr>
      </p:pic>
      <p:pic>
        <p:nvPicPr>
          <p:cNvPr id="13" name="圖片 12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068" y="1714494"/>
            <a:ext cx="6810422" cy="3143272"/>
          </a:xfrm>
          <a:prstGeom prst="rect">
            <a:avLst/>
          </a:prstGeom>
        </p:spPr>
      </p:pic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3200" dirty="0" smtClean="0"/>
              <a:t>Case Study</a:t>
            </a:r>
            <a:r>
              <a:rPr lang="zh-TW" sz="3200" dirty="0" smtClean="0"/>
              <a:t>-G</a:t>
            </a:r>
            <a:r>
              <a:rPr lang="zh-TW" sz="3200" dirty="0"/>
              <a:t>CPU</a:t>
            </a:r>
            <a:r>
              <a:rPr lang="zh-TW" sz="3200" dirty="0" smtClean="0"/>
              <a:t>G</a:t>
            </a:r>
            <a:r>
              <a:rPr lang="en-US" altLang="zh-TW" sz="3200" dirty="0" smtClean="0"/>
              <a:t> Seminar</a:t>
            </a:r>
            <a:endParaRPr lang="zh-TW" sz="3200" dirty="0"/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311699" y="1142990"/>
            <a:ext cx="5474747" cy="328614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>
              <a:lnSpc>
                <a:spcPct val="100000"/>
              </a:lnSpc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-US" altLang="zh-TW" dirty="0" smtClean="0"/>
              <a:t>Provide live streaming services for Google Cloud Platform User Group seminar</a:t>
            </a:r>
            <a:endParaRPr lang="zh-TW" dirty="0">
              <a:sym typeface="Arial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4500562" y="2571750"/>
            <a:ext cx="1500198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zh-TW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QNAP</a:t>
            </a: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 HQ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2857488" y="2571750"/>
            <a:ext cx="141480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Taipei </a:t>
            </a:r>
            <a:r>
              <a:rPr lang="zh-TW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101 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  <a:p>
            <a:pPr algn="ctr"/>
            <a:r>
              <a:rPr lang="zh-TW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Google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5286380" y="1785932"/>
            <a:ext cx="1269000" cy="3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Public Cloud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6402468" y="3252382"/>
            <a:ext cx="741300" cy="3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zh-TW" altLang="zh-TW" sz="1200" b="1" dirty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CDN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7258225" y="4236037"/>
            <a:ext cx="741300" cy="3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/>
              <a:t>內網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5008" y="1142990"/>
            <a:ext cx="562975" cy="5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270"/>
          <p:cNvSpPr txBox="1"/>
          <p:nvPr/>
        </p:nvSpPr>
        <p:spPr>
          <a:xfrm>
            <a:off x="5715008" y="4143386"/>
            <a:ext cx="992152" cy="3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Intranet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 lvl="0"/>
            <a:r>
              <a:rPr lang="en-US" altLang="zh-TW" sz="4500" dirty="0" smtClean="0"/>
              <a:t>DJ2 Console DEMO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dirty="0" smtClean="0">
                <a:solidFill>
                  <a:schemeClr val="tx1"/>
                </a:solidFill>
              </a:rPr>
              <a:t>Create a Live Video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altLang="zh-TW" sz="3200" dirty="0" smtClean="0"/>
              <a:t>Mobile App</a:t>
            </a:r>
            <a:r>
              <a:rPr lang="zh-TW" sz="3200" dirty="0" smtClean="0"/>
              <a:t>-D</a:t>
            </a:r>
            <a:r>
              <a:rPr lang="zh-TW" sz="3200" dirty="0"/>
              <a:t>J2 Client 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>
              <a:lnSpc>
                <a:spcPct val="100000"/>
              </a:lnSpc>
              <a:buSzPts val="2400"/>
            </a:pPr>
            <a:r>
              <a:rPr lang="en-US" altLang="zh-TW" dirty="0" smtClean="0"/>
              <a:t>Break geographic limitations.  Live broadcast and watch videos on the go</a:t>
            </a:r>
          </a:p>
          <a:p>
            <a:pPr marL="457200" lvl="0" indent="-381000">
              <a:lnSpc>
                <a:spcPct val="100000"/>
              </a:lnSpc>
              <a:buSzPts val="2400"/>
            </a:pPr>
            <a:r>
              <a:rPr lang="en-US" altLang="zh-TW" dirty="0" smtClean="0"/>
              <a:t>Start your live streaming on the go with </a:t>
            </a:r>
            <a:r>
              <a:rPr lang="en-US" altLang="zh-TW" dirty="0" err="1" smtClean="0"/>
              <a:t>myQNAPcloud</a:t>
            </a:r>
            <a:r>
              <a:rPr lang="en-US" altLang="zh-TW" dirty="0" smtClean="0"/>
              <a:t> service</a:t>
            </a:r>
          </a:p>
          <a:p>
            <a:pPr marL="457200" lvl="0" indent="-381000">
              <a:lnSpc>
                <a:spcPct val="100000"/>
              </a:lnSpc>
              <a:buSzPts val="2400"/>
            </a:pPr>
            <a:r>
              <a:rPr lang="en-US" altLang="zh-TW" dirty="0" smtClean="0"/>
              <a:t>Support Secure Connection</a:t>
            </a:r>
            <a:endParaRPr lang="zh-TW" dirty="0"/>
          </a:p>
        </p:txBody>
      </p:sp>
      <p:pic>
        <p:nvPicPr>
          <p:cNvPr id="285" name="Shape 285"/>
          <p:cNvPicPr preferRelativeResize="0"/>
          <p:nvPr/>
        </p:nvPicPr>
        <p:blipFill rotWithShape="1">
          <a:blip r:embed="rId3">
            <a:alphaModFix/>
          </a:blip>
          <a:srcRect b="10273"/>
          <a:stretch/>
        </p:blipFill>
        <p:spPr>
          <a:xfrm>
            <a:off x="4059473" y="2071684"/>
            <a:ext cx="2941419" cy="270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785786" y="3929072"/>
            <a:ext cx="4500594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sym typeface="Verdana"/>
              </a:rPr>
              <a:t>Support </a:t>
            </a:r>
            <a:r>
              <a:rPr lang="zh-TW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sym typeface="Verdana"/>
              </a:rPr>
              <a:t>Android</a:t>
            </a:r>
            <a:r>
              <a:rPr lang="en-US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sym typeface="Verdana"/>
              </a:rPr>
              <a:t> and </a:t>
            </a:r>
            <a:r>
              <a:rPr lang="zh-TW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sym typeface="Verdana"/>
              </a:rPr>
              <a:t>iOS</a:t>
            </a:r>
            <a:r>
              <a:rPr lang="zh-TW" altLang="zh-TW" sz="1200" b="1" dirty="0">
                <a:solidFill>
                  <a:srgbClr val="0070C0"/>
                </a:solidFill>
                <a:latin typeface="+mn-lt"/>
                <a:ea typeface="微軟正黑體" pitchFamily="34" charset="-120"/>
                <a:sym typeface="Verdana"/>
              </a:rPr>
              <a:t>(iPad</a:t>
            </a:r>
            <a:r>
              <a:rPr lang="zh-TW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sym typeface="Verdana"/>
              </a:rPr>
              <a:t>)</a:t>
            </a:r>
            <a:r>
              <a:rPr lang="en-US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sym typeface="Verdana"/>
              </a:rPr>
              <a:t> devices</a:t>
            </a:r>
          </a:p>
          <a:p>
            <a:r>
              <a:rPr lang="zh-TW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sym typeface="Verdana"/>
              </a:rPr>
              <a:t>iPhone</a:t>
            </a:r>
            <a:r>
              <a:rPr lang="en-US" altLang="zh-TW" sz="12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sym typeface="Verdana"/>
              </a:rPr>
              <a:t> version coming soon</a:t>
            </a:r>
            <a:endParaRPr lang="zh-TW" altLang="zh-TW" sz="1200" b="1" dirty="0">
              <a:solidFill>
                <a:srgbClr val="0070C0"/>
              </a:solidFill>
              <a:latin typeface="+mn-lt"/>
              <a:ea typeface="微軟正黑體" pitchFamily="34" charset="-120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sz="3200" dirty="0" smtClean="0"/>
              <a:t>DJ2 Client-</a:t>
            </a:r>
            <a:r>
              <a:rPr lang="en-US" altLang="zh-TW" sz="3200" dirty="0" smtClean="0"/>
              <a:t>Host mode</a:t>
            </a:r>
            <a:endParaRPr lang="zh-TW" sz="3200" dirty="0"/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50000"/>
              </a:lnSpc>
            </a:pPr>
            <a:r>
              <a:rPr lang="en-US" altLang="zh-TW" dirty="0" smtClean="0"/>
              <a:t>Stream your phone camera feed to DJ2 Live for broadcasting</a:t>
            </a:r>
          </a:p>
          <a:p>
            <a:pPr marL="457200" lvl="0" indent="-342900">
              <a:lnSpc>
                <a:spcPct val="150000"/>
              </a:lnSpc>
              <a:buNone/>
            </a:pPr>
            <a:r>
              <a:rPr lang="en-US" altLang="zh-TW" sz="1800" dirty="0" smtClean="0">
                <a:solidFill>
                  <a:srgbClr val="0070C0"/>
                </a:solidFill>
              </a:rPr>
              <a:t>	- Use the same network with the NAS (Wi-Fi)</a:t>
            </a:r>
          </a:p>
          <a:p>
            <a:pPr marL="457200" lvl="0" indent="-342900">
              <a:lnSpc>
                <a:spcPct val="150000"/>
              </a:lnSpc>
              <a:buNone/>
            </a:pPr>
            <a:r>
              <a:rPr lang="en-US" altLang="zh-TW" sz="1800" dirty="0" smtClean="0">
                <a:solidFill>
                  <a:srgbClr val="0070C0"/>
                </a:solidFill>
              </a:rPr>
              <a:t>	- Use mobile network for streaming</a:t>
            </a:r>
          </a:p>
          <a:p>
            <a:pPr marL="457200" lvl="0" indent="-342900">
              <a:lnSpc>
                <a:spcPct val="150000"/>
              </a:lnSpc>
            </a:pPr>
            <a:r>
              <a:rPr lang="en-US" altLang="zh-TW" dirty="0" smtClean="0"/>
              <a:t>3 steps to start live broadcasting</a:t>
            </a:r>
          </a:p>
          <a:p>
            <a:pPr marL="457200" lvl="0" indent="-342900">
              <a:lnSpc>
                <a:spcPct val="150000"/>
              </a:lnSpc>
            </a:pPr>
            <a:r>
              <a:rPr lang="en-US" altLang="zh-TW" dirty="0" smtClean="0"/>
              <a:t>support both front/rear cameras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圓角矩形 32"/>
          <p:cNvSpPr/>
          <p:nvPr/>
        </p:nvSpPr>
        <p:spPr>
          <a:xfrm>
            <a:off x="142844" y="1500180"/>
            <a:ext cx="4357718" cy="1785950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 descr="P28+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684728"/>
            <a:ext cx="8501122" cy="29587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</p:spPr>
        <p:txBody>
          <a:bodyPr/>
          <a:lstStyle/>
          <a:p>
            <a:r>
              <a:rPr lang="en-US" altLang="zh-TW" sz="3200" dirty="0" smtClean="0"/>
              <a:t>DJ2 Client-Host mode</a:t>
            </a:r>
            <a:endParaRPr lang="zh-TW" altLang="en-US" sz="3200" dirty="0" smtClean="0"/>
          </a:p>
        </p:txBody>
      </p:sp>
      <p:sp>
        <p:nvSpPr>
          <p:cNvPr id="17" name="Shape 306"/>
          <p:cNvSpPr txBox="1"/>
          <p:nvPr/>
        </p:nvSpPr>
        <p:spPr>
          <a:xfrm>
            <a:off x="5500694" y="1213858"/>
            <a:ext cx="3286148" cy="500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200" b="1" dirty="0" smtClean="0"/>
              <a:t>Recommend to use Wi-Fi, 5G or 4G mobile network to get the best user experience</a:t>
            </a:r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Verdana"/>
            </a:endParaRPr>
          </a:p>
        </p:txBody>
      </p:sp>
      <p:sp>
        <p:nvSpPr>
          <p:cNvPr id="22" name="Shape 97"/>
          <p:cNvSpPr txBox="1"/>
          <p:nvPr/>
        </p:nvSpPr>
        <p:spPr>
          <a:xfrm>
            <a:off x="6786578" y="1917482"/>
            <a:ext cx="1282101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Browser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3" name="Shape 97"/>
          <p:cNvSpPr txBox="1"/>
          <p:nvPr/>
        </p:nvSpPr>
        <p:spPr>
          <a:xfrm>
            <a:off x="6286512" y="3560556"/>
            <a:ext cx="1282101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>
              <a:buClr>
                <a:srgbClr val="0000FF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Mobile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Shape 97"/>
          <p:cNvSpPr txBox="1"/>
          <p:nvPr/>
        </p:nvSpPr>
        <p:spPr>
          <a:xfrm>
            <a:off x="4786314" y="2417548"/>
            <a:ext cx="500066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 algn="ctr">
              <a:buClr>
                <a:srgbClr val="0000FF"/>
              </a:buClr>
            </a:pPr>
            <a:r>
              <a:rPr lang="en-US" altLang="zh-TW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SSL</a:t>
            </a:r>
            <a:endParaRPr lang="zh-TW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6" name="Shape 97"/>
          <p:cNvSpPr txBox="1"/>
          <p:nvPr/>
        </p:nvSpPr>
        <p:spPr>
          <a:xfrm>
            <a:off x="971601" y="2417548"/>
            <a:ext cx="457128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algn="ctr">
              <a:buClr>
                <a:srgbClr val="0000FF"/>
              </a:buClr>
            </a:pPr>
            <a:r>
              <a:rPr lang="en-US" altLang="zh-TW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SSL</a:t>
            </a:r>
            <a:endParaRPr lang="zh-TW" altLang="zh-TW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7" name="Shape 97"/>
          <p:cNvSpPr txBox="1"/>
          <p:nvPr/>
        </p:nvSpPr>
        <p:spPr>
          <a:xfrm>
            <a:off x="3500430" y="3774870"/>
            <a:ext cx="785818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>
              <a:buClr>
                <a:srgbClr val="0000FF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Browser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8" name="Shape 97"/>
          <p:cNvSpPr txBox="1"/>
          <p:nvPr/>
        </p:nvSpPr>
        <p:spPr>
          <a:xfrm>
            <a:off x="2857489" y="4203498"/>
            <a:ext cx="785817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>
              <a:buClr>
                <a:srgbClr val="0000FF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Mobile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0" name="Shape 97"/>
          <p:cNvSpPr txBox="1"/>
          <p:nvPr/>
        </p:nvSpPr>
        <p:spPr>
          <a:xfrm>
            <a:off x="1979712" y="3786196"/>
            <a:ext cx="806338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Browser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2" name="Shape 138"/>
          <p:cNvSpPr txBox="1"/>
          <p:nvPr/>
        </p:nvSpPr>
        <p:spPr>
          <a:xfrm>
            <a:off x="1643042" y="2857502"/>
            <a:ext cx="11274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en-US" altLang="zh-TW" sz="18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Intranet</a:t>
            </a:r>
            <a:endParaRPr lang="zh-TW" sz="1800" b="1" dirty="0">
              <a:solidFill>
                <a:srgbClr val="0070C0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4" name="Shape 138"/>
          <p:cNvSpPr txBox="1"/>
          <p:nvPr/>
        </p:nvSpPr>
        <p:spPr>
          <a:xfrm>
            <a:off x="142844" y="3357568"/>
            <a:ext cx="1643074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marL="0" lvl="0" indent="0">
              <a:buClr>
                <a:srgbClr val="666666"/>
              </a:buClr>
            </a:pP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Host's scenario</a:t>
            </a:r>
            <a:endParaRPr lang="zh-TW" b="1" dirty="0">
              <a:solidFill>
                <a:schemeClr val="accent1">
                  <a:lumMod val="75000"/>
                </a:schemeClr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5" name="Shape 306"/>
          <p:cNvSpPr txBox="1"/>
          <p:nvPr/>
        </p:nvSpPr>
        <p:spPr>
          <a:xfrm>
            <a:off x="285720" y="1643056"/>
            <a:ext cx="1571636" cy="7858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FF"/>
              </a:buClr>
            </a:pPr>
            <a:r>
              <a:rPr lang="en-US" altLang="zh-TW" sz="1600" b="1" dirty="0" smtClean="0">
                <a:solidFill>
                  <a:srgbClr val="FFFF00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Case 1</a:t>
            </a:r>
            <a:endParaRPr lang="zh-TW" altLang="en-US" sz="1600" b="1" dirty="0" smtClean="0">
              <a:solidFill>
                <a:srgbClr val="FFFF00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  <a:p>
            <a:pPr algn="ctr"/>
            <a:r>
              <a:rPr lang="en-US" altLang="zh-TW" sz="11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Use mobile network</a:t>
            </a:r>
          </a:p>
          <a:p>
            <a:pPr algn="ctr"/>
            <a:r>
              <a:rPr lang="en-US" altLang="zh-TW" sz="11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suitable for outdoor</a:t>
            </a:r>
          </a:p>
        </p:txBody>
      </p:sp>
      <p:sp>
        <p:nvSpPr>
          <p:cNvPr id="36" name="Shape 306"/>
          <p:cNvSpPr txBox="1"/>
          <p:nvPr/>
        </p:nvSpPr>
        <p:spPr>
          <a:xfrm>
            <a:off x="2071670" y="1071552"/>
            <a:ext cx="3000396" cy="7858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rgbClr val="0000FF"/>
              </a:buClr>
            </a:pPr>
            <a:r>
              <a:rPr lang="en-US" altLang="zh-TW" sz="1600" b="1" dirty="0" smtClean="0">
                <a:solidFill>
                  <a:srgbClr val="FFFF00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Case 2</a:t>
            </a:r>
            <a:endParaRPr lang="zh-TW" altLang="en-US" sz="1600" b="1" dirty="0" smtClean="0">
              <a:solidFill>
                <a:srgbClr val="FFFF00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  <a:p>
            <a:pPr algn="ctr">
              <a:buClr>
                <a:srgbClr val="0000FF"/>
              </a:buClr>
            </a:pPr>
            <a:r>
              <a:rPr lang="en-US" altLang="zh-TW" sz="11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Use the same network with the NAS(Wi-Fi)</a:t>
            </a:r>
          </a:p>
          <a:p>
            <a:pPr algn="ctr"/>
            <a:r>
              <a:rPr lang="en-US" altLang="zh-TW" sz="11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Suitable for indoor</a:t>
            </a:r>
          </a:p>
        </p:txBody>
      </p:sp>
      <p:sp>
        <p:nvSpPr>
          <p:cNvPr id="20" name="平行四邊形 19"/>
          <p:cNvSpPr/>
          <p:nvPr/>
        </p:nvSpPr>
        <p:spPr>
          <a:xfrm>
            <a:off x="7072330" y="428610"/>
            <a:ext cx="2357454" cy="428628"/>
          </a:xfrm>
          <a:prstGeom prst="parallelogram">
            <a:avLst>
              <a:gd name="adj" fmla="val 58153"/>
            </a:avLst>
          </a:prstGeom>
          <a:solidFill>
            <a:srgbClr val="DA04B6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229"/>
          <p:cNvSpPr txBox="1">
            <a:spLocks noGrp="1"/>
          </p:cNvSpPr>
          <p:nvPr>
            <p:ph type="body" idx="1"/>
          </p:nvPr>
        </p:nvSpPr>
        <p:spPr>
          <a:xfrm>
            <a:off x="7251304" y="428610"/>
            <a:ext cx="1678414" cy="41600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dirty="0" smtClean="0">
                <a:solidFill>
                  <a:schemeClr val="bg1"/>
                </a:solidFill>
              </a:rPr>
              <a:t>Go Outdoor!</a:t>
            </a:r>
            <a:endParaRPr lang="zh-TW" dirty="0">
              <a:solidFill>
                <a:schemeClr val="bg1"/>
              </a:solidFill>
            </a:endParaRPr>
          </a:p>
        </p:txBody>
      </p:sp>
      <p:sp>
        <p:nvSpPr>
          <p:cNvPr id="21" name="Shape 140"/>
          <p:cNvSpPr txBox="1"/>
          <p:nvPr/>
        </p:nvSpPr>
        <p:spPr>
          <a:xfrm>
            <a:off x="3929058" y="4500576"/>
            <a:ext cx="1928826" cy="71438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en-US" altLang="zh-TW" b="1" dirty="0" smtClean="0">
                <a:solidFill>
                  <a:srgbClr val="C00000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Block unauthorized users</a:t>
            </a:r>
            <a:endParaRPr lang="zh-TW" altLang="zh-TW" b="1" dirty="0">
              <a:solidFill>
                <a:srgbClr val="C00000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3步驟_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55" y="1607256"/>
            <a:ext cx="7386721" cy="3607700"/>
          </a:xfrm>
          <a:prstGeom prst="rect">
            <a:avLst/>
          </a:prstGeom>
        </p:spPr>
      </p:pic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200" dirty="0" smtClean="0"/>
              <a:t>3 steps to start a live stream</a:t>
            </a:r>
            <a:endParaRPr lang="zh-TW" altLang="zh-TW" sz="32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928662" y="1142990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Log in NAS</a:t>
            </a:r>
            <a:endParaRPr lang="zh-TW" altLang="en-US" sz="2000" b="1" dirty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714744" y="1142990"/>
            <a:ext cx="1793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Press "Start"</a:t>
            </a:r>
            <a:endParaRPr lang="zh-TW" altLang="en-US" sz="2000" b="1" dirty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643702" y="915566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Start Live Streaming</a:t>
            </a:r>
            <a:endParaRPr lang="zh-TW" altLang="en-US" sz="2000" b="1" dirty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網路拍賣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2500312"/>
            <a:ext cx="2643206" cy="2086395"/>
          </a:xfrm>
          <a:prstGeom prst="rect">
            <a:avLst/>
          </a:prstGeom>
        </p:spPr>
      </p:pic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500" dirty="0" smtClean="0"/>
              <a:t>Which platform is your best choice for live streaming?</a:t>
            </a:r>
            <a:endParaRPr lang="zh-TW" altLang="en-US" sz="2500" dirty="0"/>
          </a:p>
        </p:txBody>
      </p:sp>
      <p:sp>
        <p:nvSpPr>
          <p:cNvPr id="62" name="Shape 62"/>
          <p:cNvSpPr txBox="1"/>
          <p:nvPr/>
        </p:nvSpPr>
        <p:spPr>
          <a:xfrm>
            <a:off x="428596" y="1142990"/>
            <a:ext cx="2857520" cy="35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altLang="zh-TW" sz="1800" b="1" dirty="0" smtClean="0">
                <a:solidFill>
                  <a:srgbClr val="0070C0"/>
                </a:solidFill>
                <a:ea typeface="微軟正黑體" pitchFamily="34" charset="-120"/>
              </a:rPr>
              <a:t>Gamer</a:t>
            </a:r>
            <a:endParaRPr lang="zh-TW" altLang="zh-TW" sz="1800" b="1" dirty="0">
              <a:solidFill>
                <a:srgbClr val="0070C0"/>
              </a:solidFill>
              <a:ea typeface="微軟正黑體" pitchFamily="34" charset="-120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285720" y="1491060"/>
            <a:ext cx="3286148" cy="10806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Spread to different audiences as much </a:t>
            </a:r>
          </a:p>
          <a:p>
            <a:r>
              <a:rPr lang="en-US" altLang="zh-TW" sz="1200" b="1" dirty="0" smtClean="0">
                <a:solidFill>
                  <a:schemeClr val="tx1"/>
                </a:solidFill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zh-TW" altLang="en-US" sz="1200" b="1" dirty="0" smtClean="0">
                <a:solidFill>
                  <a:schemeClr val="tx1"/>
                </a:solidFill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as possible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4K resolution streaming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Stable network to allow thousands of </a:t>
            </a:r>
          </a:p>
          <a:p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 </a:t>
            </a:r>
            <a:r>
              <a:rPr lang="zh-TW" altLang="en-US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viewers at the same time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6143636" y="1142990"/>
            <a:ext cx="2500330" cy="35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800" b="1" dirty="0" smtClean="0">
                <a:solidFill>
                  <a:srgbClr val="0070C0"/>
                </a:solidFill>
                <a:ea typeface="微軟正黑體" pitchFamily="34" charset="-120"/>
              </a:rPr>
              <a:t>Auctioneer</a:t>
            </a:r>
            <a:endParaRPr lang="zh-TW" altLang="zh-TW" sz="1800" b="1" dirty="0">
              <a:solidFill>
                <a:srgbClr val="0070C0"/>
              </a:solidFill>
              <a:ea typeface="微軟正黑體" pitchFamily="34" charset="-120"/>
            </a:endParaRPr>
          </a:p>
        </p:txBody>
      </p:sp>
      <p:sp>
        <p:nvSpPr>
          <p:cNvPr id="66" name="Shape 66"/>
          <p:cNvSpPr txBox="1"/>
          <p:nvPr/>
        </p:nvSpPr>
        <p:spPr>
          <a:xfrm>
            <a:off x="6000760" y="1491060"/>
            <a:ext cx="2835900" cy="866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Membership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Reliable network is required due to </a:t>
            </a:r>
          </a:p>
          <a:p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  the varied geographic locations of </a:t>
            </a:r>
          </a:p>
          <a:p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  audiences</a:t>
            </a:r>
          </a:p>
          <a:p>
            <a:r>
              <a:rPr lang="en-US" altLang="zh-TW" sz="1200" dirty="0" smtClean="0"/>
              <a:t/>
            </a:r>
            <a:br>
              <a:rPr lang="en-US" altLang="zh-TW" sz="1200" dirty="0" smtClean="0"/>
            </a:b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3500430" y="1491060"/>
            <a:ext cx="2357454" cy="93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Internal staff only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Storage for archiving videos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Support watching videos on </a:t>
            </a:r>
          </a:p>
          <a:p>
            <a:r>
              <a:rPr lang="zh-TW" altLang="en-US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   </a:t>
            </a: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Verdana"/>
                <a:sym typeface="Verdana"/>
              </a:rPr>
              <a:t>mobile devices</a:t>
            </a:r>
          </a:p>
          <a:p>
            <a:r>
              <a:rPr lang="en-US" altLang="zh-TW" sz="1200" dirty="0" smtClean="0"/>
              <a:t/>
            </a:r>
            <a:br>
              <a:rPr lang="en-US" altLang="zh-TW" sz="1200" dirty="0" smtClean="0"/>
            </a:br>
            <a:endParaRPr 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3" name="圖片 12" descr="遊戲實況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28" y="2643188"/>
            <a:ext cx="2186998" cy="1860169"/>
          </a:xfrm>
          <a:prstGeom prst="rect">
            <a:avLst/>
          </a:prstGeom>
        </p:spPr>
      </p:pic>
      <p:sp>
        <p:nvSpPr>
          <p:cNvPr id="15" name="Shape 62"/>
          <p:cNvSpPr txBox="1"/>
          <p:nvPr/>
        </p:nvSpPr>
        <p:spPr>
          <a:xfrm>
            <a:off x="3633616" y="1142990"/>
            <a:ext cx="2081392" cy="35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800" b="1" dirty="0" smtClean="0">
                <a:solidFill>
                  <a:srgbClr val="0070C0"/>
                </a:solidFill>
                <a:ea typeface="微軟正黑體" pitchFamily="34" charset="-120"/>
              </a:rPr>
              <a:t>Trainer</a:t>
            </a:r>
            <a:endParaRPr lang="zh-TW" altLang="zh-TW" sz="1800" b="1" dirty="0">
              <a:solidFill>
                <a:srgbClr val="0070C0"/>
              </a:solidFill>
              <a:ea typeface="微軟正黑體" pitchFamily="34" charset="-120"/>
            </a:endParaRPr>
          </a:p>
        </p:txBody>
      </p:sp>
      <p:pic>
        <p:nvPicPr>
          <p:cNvPr id="16" name="圖片 15" descr="講師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4" y="2638666"/>
            <a:ext cx="1928826" cy="1975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altLang="zh-TW" sz="3200" dirty="0"/>
              <a:t>DJ2 </a:t>
            </a:r>
            <a:r>
              <a:rPr lang="zh-TW" altLang="zh-TW" sz="3200" dirty="0" smtClean="0"/>
              <a:t>Client-</a:t>
            </a:r>
            <a:r>
              <a:rPr lang="en-US" altLang="zh-TW" sz="3200" dirty="0" smtClean="0"/>
              <a:t>Viewer mode</a:t>
            </a:r>
            <a:endParaRPr lang="zh-TW" altLang="zh-TW" sz="3200" dirty="0"/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311699" y="915566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>
              <a:lnSpc>
                <a:spcPct val="150000"/>
              </a:lnSpc>
              <a:buSzPts val="2400"/>
            </a:pPr>
            <a:r>
              <a:rPr lang="en-US" altLang="zh-TW" dirty="0" smtClean="0"/>
              <a:t>Browse and download past videos</a:t>
            </a:r>
          </a:p>
          <a:p>
            <a:pPr marL="457200" lvl="0" indent="-381000">
              <a:lnSpc>
                <a:spcPct val="150000"/>
              </a:lnSpc>
              <a:buSzPts val="2400"/>
            </a:pPr>
            <a:r>
              <a:rPr lang="en-US" altLang="zh-TW" dirty="0" smtClean="0"/>
              <a:t>Automatically detect the network bandwidth and set to the most appropriate resolution for watching</a:t>
            </a:r>
          </a:p>
          <a:p>
            <a:pPr marL="457200" lvl="0" indent="-381000">
              <a:lnSpc>
                <a:spcPct val="150000"/>
              </a:lnSpc>
              <a:buSzPts val="2400"/>
            </a:pPr>
            <a:r>
              <a:rPr lang="en-US" altLang="zh-TW" dirty="0" smtClean="0"/>
              <a:t>View upcoming shows </a:t>
            </a:r>
          </a:p>
          <a:p>
            <a:pPr marL="457200" lvl="0" indent="-381000">
              <a:lnSpc>
                <a:spcPct val="150000"/>
              </a:lnSpc>
              <a:buSzPts val="2400"/>
            </a:pPr>
            <a:r>
              <a:rPr lang="en-US" altLang="zh-TW" dirty="0" smtClean="0"/>
              <a:t>Break geographical and network limitations: watch videos wherever you want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圓角矩形 34"/>
          <p:cNvSpPr/>
          <p:nvPr/>
        </p:nvSpPr>
        <p:spPr>
          <a:xfrm>
            <a:off x="5643570" y="2428873"/>
            <a:ext cx="3357586" cy="1285884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214282" y="3143253"/>
            <a:ext cx="4071966" cy="1285884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 descr="P28+31_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357304"/>
            <a:ext cx="8531740" cy="31432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</p:spPr>
        <p:txBody>
          <a:bodyPr/>
          <a:lstStyle/>
          <a:p>
            <a:r>
              <a:rPr lang="zh-TW" altLang="zh-TW" sz="3200" dirty="0" smtClean="0"/>
              <a:t>DJ2 Client-</a:t>
            </a:r>
            <a:r>
              <a:rPr lang="en-US" altLang="zh-TW" sz="3200" dirty="0" smtClean="0"/>
              <a:t>Viewer mode</a:t>
            </a:r>
            <a:endParaRPr lang="zh-TW" altLang="en-US" sz="3200" dirty="0"/>
          </a:p>
        </p:txBody>
      </p:sp>
      <p:sp>
        <p:nvSpPr>
          <p:cNvPr id="23" name="Shape 97"/>
          <p:cNvSpPr txBox="1"/>
          <p:nvPr/>
        </p:nvSpPr>
        <p:spPr>
          <a:xfrm>
            <a:off x="6143636" y="1131664"/>
            <a:ext cx="1282101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Browser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Shape 97"/>
          <p:cNvSpPr txBox="1"/>
          <p:nvPr/>
        </p:nvSpPr>
        <p:spPr>
          <a:xfrm>
            <a:off x="6286512" y="3357568"/>
            <a:ext cx="1282101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>
              <a:buClr>
                <a:srgbClr val="0000FF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Mobile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5" name="Shape 97"/>
          <p:cNvSpPr txBox="1"/>
          <p:nvPr/>
        </p:nvSpPr>
        <p:spPr>
          <a:xfrm>
            <a:off x="4643438" y="2285997"/>
            <a:ext cx="785818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algn="ctr">
              <a:buClr>
                <a:srgbClr val="0000FF"/>
              </a:buClr>
            </a:pPr>
            <a:r>
              <a:rPr lang="en-US" altLang="zh-TW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SSL</a:t>
            </a:r>
            <a:endParaRPr lang="zh-TW" altLang="zh-TW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7" name="Shape 97"/>
          <p:cNvSpPr txBox="1"/>
          <p:nvPr/>
        </p:nvSpPr>
        <p:spPr>
          <a:xfrm>
            <a:off x="900732" y="2285997"/>
            <a:ext cx="599434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 algn="ctr">
              <a:buClr>
                <a:srgbClr val="0000FF"/>
              </a:buClr>
            </a:pPr>
            <a:r>
              <a:rPr lang="en-US" altLang="zh-TW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SSL</a:t>
            </a:r>
            <a:endParaRPr lang="zh-TW" altLang="zh-TW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8" name="Shape 97"/>
          <p:cNvSpPr txBox="1"/>
          <p:nvPr/>
        </p:nvSpPr>
        <p:spPr>
          <a:xfrm>
            <a:off x="3500430" y="3631993"/>
            <a:ext cx="785818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>
              <a:buClr>
                <a:srgbClr val="0000FF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Browser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9" name="Shape 97"/>
          <p:cNvSpPr txBox="1"/>
          <p:nvPr/>
        </p:nvSpPr>
        <p:spPr>
          <a:xfrm>
            <a:off x="2857489" y="4060621"/>
            <a:ext cx="785817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Mobile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0" name="Shape 97"/>
          <p:cNvSpPr txBox="1"/>
          <p:nvPr/>
        </p:nvSpPr>
        <p:spPr>
          <a:xfrm>
            <a:off x="2000232" y="3643319"/>
            <a:ext cx="806338" cy="297078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>
              <a:buClr>
                <a:srgbClr val="0000FF"/>
              </a:buClr>
            </a:pPr>
            <a:r>
              <a:rPr lang="en-US" altLang="zh-TW" sz="12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Browser</a:t>
            </a:r>
            <a:endParaRPr lang="zh-TW" altLang="zh-TW" sz="1200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1" name="Shape 138"/>
          <p:cNvSpPr txBox="1"/>
          <p:nvPr/>
        </p:nvSpPr>
        <p:spPr>
          <a:xfrm>
            <a:off x="1643042" y="2714625"/>
            <a:ext cx="1127400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algn="ctr">
              <a:buClr>
                <a:srgbClr val="666666"/>
              </a:buClr>
            </a:pPr>
            <a:r>
              <a:rPr lang="en-US" altLang="zh-TW" sz="18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Intranet</a:t>
            </a:r>
            <a:endParaRPr lang="zh-TW" altLang="zh-TW" sz="1800" b="1" dirty="0">
              <a:solidFill>
                <a:srgbClr val="0070C0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3" name="Shape 306"/>
          <p:cNvSpPr txBox="1"/>
          <p:nvPr/>
        </p:nvSpPr>
        <p:spPr>
          <a:xfrm>
            <a:off x="357158" y="3286129"/>
            <a:ext cx="1500198" cy="10001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buClr>
                <a:srgbClr val="0000FF"/>
              </a:buClr>
            </a:pPr>
            <a:r>
              <a:rPr lang="en-US" altLang="zh-TW" sz="1600" b="1" dirty="0" smtClean="0">
                <a:solidFill>
                  <a:srgbClr val="FFFF00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Case 1</a:t>
            </a:r>
            <a:endParaRPr lang="zh-TW" altLang="en-US" sz="1600" b="1" dirty="0" smtClean="0">
              <a:solidFill>
                <a:srgbClr val="FFFF00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  <a:p>
            <a:pPr algn="ctr">
              <a:buClr>
                <a:srgbClr val="0000FF"/>
              </a:buClr>
            </a:pPr>
            <a:r>
              <a:rPr lang="en-US" altLang="zh-TW" sz="11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Use the same network with the NAS (Wi-Fi)</a:t>
            </a:r>
          </a:p>
          <a:p>
            <a:pPr algn="ctr"/>
            <a:r>
              <a:rPr lang="en-US" altLang="zh-TW" sz="11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Suitable for indoor</a:t>
            </a:r>
          </a:p>
        </p:txBody>
      </p:sp>
      <p:sp>
        <p:nvSpPr>
          <p:cNvPr id="36" name="Shape 306"/>
          <p:cNvSpPr txBox="1"/>
          <p:nvPr/>
        </p:nvSpPr>
        <p:spPr>
          <a:xfrm>
            <a:off x="5857884" y="2071685"/>
            <a:ext cx="2857520" cy="50006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FF"/>
              </a:buClr>
            </a:pPr>
            <a:r>
              <a:rPr lang="en-US" altLang="zh-TW" sz="1600" b="1" dirty="0" smtClean="0">
                <a:solidFill>
                  <a:srgbClr val="FFFF00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Case 2</a:t>
            </a:r>
            <a:endParaRPr lang="zh-TW" altLang="en-US" sz="1600" b="1" dirty="0" smtClean="0">
              <a:solidFill>
                <a:srgbClr val="FFFF00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  <a:p>
            <a:pPr algn="ctr"/>
            <a:r>
              <a:rPr lang="en-US" altLang="zh-TW" sz="11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Use mobile network suitable for outdoor</a:t>
            </a:r>
          </a:p>
        </p:txBody>
      </p:sp>
      <p:sp>
        <p:nvSpPr>
          <p:cNvPr id="19" name="Shape 306"/>
          <p:cNvSpPr txBox="1"/>
          <p:nvPr/>
        </p:nvSpPr>
        <p:spPr>
          <a:xfrm>
            <a:off x="6929454" y="1142990"/>
            <a:ext cx="2071702" cy="786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200" b="1" dirty="0" smtClean="0"/>
              <a:t>Recommend to use Wi-Fi, 5G or 4G mobile network to get the best user experience</a:t>
            </a:r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Calibri"/>
              <a:sym typeface="Verdana"/>
            </a:endParaRPr>
          </a:p>
        </p:txBody>
      </p:sp>
      <p:sp>
        <p:nvSpPr>
          <p:cNvPr id="21" name="Shape 140"/>
          <p:cNvSpPr txBox="1"/>
          <p:nvPr/>
        </p:nvSpPr>
        <p:spPr>
          <a:xfrm>
            <a:off x="4071934" y="4429120"/>
            <a:ext cx="1928826" cy="71438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>
            <a:noAutofit/>
          </a:bodyPr>
          <a:lstStyle/>
          <a:p>
            <a:pPr marL="0" lvl="0" indent="0" algn="ctr">
              <a:buClr>
                <a:srgbClr val="666666"/>
              </a:buClr>
            </a:pPr>
            <a:r>
              <a:rPr lang="en-US" altLang="zh-TW" b="1" dirty="0" smtClean="0">
                <a:solidFill>
                  <a:srgbClr val="C00000"/>
                </a:solidFill>
                <a:latin typeface="+mn-lt"/>
                <a:ea typeface="微軟正黑體" pitchFamily="34" charset="-120"/>
                <a:cs typeface="Calibri"/>
                <a:sym typeface="Calibri"/>
              </a:rPr>
              <a:t>Block unauthorized users</a:t>
            </a:r>
            <a:endParaRPr lang="zh-TW" altLang="zh-TW" b="1" dirty="0">
              <a:solidFill>
                <a:srgbClr val="C00000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0" y="33951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dirty="0" smtClean="0"/>
              <a:t>Advanced User Scenario of DJ2 Client - </a:t>
            </a:r>
            <a:br>
              <a:rPr lang="en-US" altLang="zh-TW" dirty="0" smtClean="0"/>
            </a:br>
            <a:r>
              <a:rPr lang="en-US" altLang="zh-TW" dirty="0" smtClean="0"/>
              <a:t>Use NAS to Save Your Video Recordings</a:t>
            </a:r>
            <a:endParaRPr lang="zh-TW" altLang="zh-TW" dirty="0"/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311699" y="1357304"/>
            <a:ext cx="8520600" cy="328614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altLang="zh-TW" sz="1800" dirty="0" smtClean="0">
                <a:solidFill>
                  <a:srgbClr val="0070C0"/>
                </a:solidFill>
              </a:rPr>
              <a:t>You can use DJ2 Client this way:</a:t>
            </a:r>
            <a:r>
              <a:rPr lang="zh-TW" sz="1800" dirty="0" smtClean="0">
                <a:solidFill>
                  <a:srgbClr val="0070C0"/>
                </a:solidFill>
              </a:rPr>
              <a:t> </a:t>
            </a:r>
            <a:r>
              <a:rPr lang="en-US" altLang="zh-TW" sz="1800" dirty="0" smtClean="0">
                <a:solidFill>
                  <a:srgbClr val="0070C0"/>
                </a:solidFill>
              </a:rPr>
              <a:t>use DJ2 Client to instantly stream your recorded video to the NAS</a:t>
            </a:r>
          </a:p>
          <a:p>
            <a:pPr>
              <a:lnSpc>
                <a:spcPct val="100000"/>
              </a:lnSpc>
            </a:pPr>
            <a:r>
              <a:rPr lang="zh-TW" altLang="en-US" dirty="0" smtClean="0"/>
              <a:t> </a:t>
            </a:r>
            <a:r>
              <a:rPr lang="en-US" altLang="zh-TW" sz="1800" dirty="0" smtClean="0"/>
              <a:t>Set up a private live streaming, instant upload your videos to the NAS</a:t>
            </a:r>
          </a:p>
          <a:p>
            <a:pPr>
              <a:lnSpc>
                <a:spcPct val="100000"/>
              </a:lnSpc>
            </a:pPr>
            <a:r>
              <a:rPr lang="en-US" altLang="zh-TW" sz="1800" dirty="0" smtClean="0"/>
              <a:t> You can record a long video without worrying about the insufficient </a:t>
            </a:r>
          </a:p>
          <a:p>
            <a:pPr>
              <a:lnSpc>
                <a:spcPct val="100000"/>
              </a:lnSpc>
              <a:buNone/>
            </a:pPr>
            <a:r>
              <a:rPr lang="zh-TW" altLang="en-US" sz="1800" dirty="0" smtClean="0"/>
              <a:t>   </a:t>
            </a:r>
            <a:r>
              <a:rPr lang="en-US" altLang="zh-TW" sz="1800" dirty="0" smtClean="0"/>
              <a:t>storage size of your mobile device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782966" y="2786064"/>
            <a:ext cx="717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C00000"/>
                </a:solidFill>
                <a:latin typeface="+mn-lt"/>
                <a:ea typeface="微軟正黑體" pitchFamily="34" charset="-120"/>
              </a:rPr>
              <a:t>!!!</a:t>
            </a:r>
            <a:endParaRPr lang="zh-TW" altLang="en-US" sz="4000" b="1" dirty="0">
              <a:solidFill>
                <a:srgbClr val="C00000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0" name="圖片 9" descr="44539851_x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928940"/>
            <a:ext cx="2741076" cy="1733427"/>
          </a:xfrm>
          <a:prstGeom prst="roundRect">
            <a:avLst>
              <a:gd name="adj" fmla="val 4418"/>
            </a:avLst>
          </a:prstGeom>
        </p:spPr>
      </p:pic>
      <p:pic>
        <p:nvPicPr>
          <p:cNvPr id="7" name="圖片 6" descr="iPhone-6S-Sil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429006"/>
            <a:ext cx="1428207" cy="271464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8596" y="1142990"/>
            <a:ext cx="5593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b="1" dirty="0" smtClean="0">
                <a:solidFill>
                  <a:srgbClr val="C00000"/>
                </a:solidFill>
                <a:latin typeface="+mn-lt"/>
                <a:ea typeface="微軟正黑體" pitchFamily="34" charset="-120"/>
              </a:rPr>
              <a:t>So beautiful~ I want to record video to save the moment. But...</a:t>
            </a:r>
            <a:endParaRPr lang="zh-TW" altLang="en-US" b="1" dirty="0">
              <a:solidFill>
                <a:srgbClr val="C0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20072" y="4011910"/>
            <a:ext cx="93610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dirty="0" smtClean="0">
                <a:solidFill>
                  <a:schemeClr val="tx1"/>
                </a:solidFill>
              </a:rPr>
              <a:t>Not enough storage space</a:t>
            </a:r>
            <a:endParaRPr lang="zh-TW" altLang="en-US" sz="8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20072" y="4452342"/>
            <a:ext cx="351656" cy="13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" dirty="0" smtClean="0">
                <a:solidFill>
                  <a:schemeClr val="tx1"/>
                </a:solidFill>
              </a:rPr>
              <a:t>OK</a:t>
            </a:r>
            <a:endParaRPr lang="zh-TW" altLang="en-US" sz="6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24128" y="4443958"/>
            <a:ext cx="504056" cy="13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" dirty="0" smtClean="0">
                <a:solidFill>
                  <a:schemeClr val="tx1"/>
                </a:solidFill>
              </a:rPr>
              <a:t>Settings</a:t>
            </a:r>
            <a:endParaRPr lang="zh-TW" alt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 lvl="0"/>
            <a:r>
              <a:rPr lang="en-US" altLang="zh-TW" sz="4500" dirty="0" smtClean="0"/>
              <a:t>DJ2 Client DEMO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dirty="0" smtClean="0">
                <a:solidFill>
                  <a:schemeClr val="tx1"/>
                </a:solidFill>
              </a:rPr>
              <a:t>Use Mobile Phone to start a Live Streaming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071802" y="1000114"/>
            <a:ext cx="6072198" cy="2000264"/>
          </a:xfrm>
        </p:spPr>
        <p:txBody>
          <a:bodyPr anchor="ctr"/>
          <a:lstStyle/>
          <a:p>
            <a:r>
              <a:rPr lang="en-US" altLang="zh-TW" sz="4500" dirty="0" smtClean="0"/>
              <a:t>Thank</a:t>
            </a:r>
            <a:r>
              <a:rPr lang="zh-TW" altLang="en-US" sz="4500" dirty="0" smtClean="0"/>
              <a:t> </a:t>
            </a:r>
            <a:r>
              <a:rPr lang="en-US" altLang="zh-TW" sz="4500" dirty="0" smtClean="0"/>
              <a:t>you</a:t>
            </a:r>
            <a:endParaRPr lang="zh-TW" altLang="en-US" sz="4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500166" y="785800"/>
            <a:ext cx="6143668" cy="2857520"/>
          </a:xfrm>
        </p:spPr>
        <p:txBody>
          <a:bodyPr/>
          <a:lstStyle/>
          <a:p>
            <a:pPr marL="114300" lvl="0"/>
            <a:r>
              <a:rPr lang="en-US" altLang="zh-TW" sz="4500" dirty="0" smtClean="0"/>
              <a:t>DJ2 Live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en-US" altLang="zh-TW" sz="3200" dirty="0" smtClean="0">
                <a:solidFill>
                  <a:schemeClr val="tx1"/>
                </a:solidFill>
              </a:rPr>
              <a:t>One solution that meets all your needs!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altLang="zh-TW" sz="3200" dirty="0" smtClean="0"/>
              <a:t>What is </a:t>
            </a:r>
            <a:r>
              <a:rPr lang="zh-TW" sz="3200" dirty="0" smtClean="0"/>
              <a:t>D</a:t>
            </a:r>
            <a:r>
              <a:rPr lang="zh-TW" sz="3200" dirty="0"/>
              <a:t>J2 Live?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0" y="1071552"/>
            <a:ext cx="9144000" cy="328492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342900" algn="ctr">
              <a:lnSpc>
                <a:spcPct val="100000"/>
              </a:lnSpc>
              <a:buNone/>
            </a:pPr>
            <a:r>
              <a:rPr lang="en-US" altLang="zh-TW" dirty="0" smtClean="0"/>
              <a:t>DJ2 Live is a Live video streaming platform which is built on QNAP NAS</a:t>
            </a:r>
            <a:endParaRPr lang="zh-TW" dirty="0"/>
          </a:p>
        </p:txBody>
      </p:sp>
      <p:grpSp>
        <p:nvGrpSpPr>
          <p:cNvPr id="82" name="Shape 82"/>
          <p:cNvGrpSpPr/>
          <p:nvPr/>
        </p:nvGrpSpPr>
        <p:grpSpPr>
          <a:xfrm>
            <a:off x="597808" y="1547108"/>
            <a:ext cx="7828061" cy="3096344"/>
            <a:chOff x="357871" y="1091744"/>
            <a:chExt cx="11554334" cy="4882444"/>
          </a:xfrm>
        </p:grpSpPr>
        <p:pic>
          <p:nvPicPr>
            <p:cNvPr id="83" name="Shape 83" descr="https://lh4.googleusercontent.com/04mRNKzbo6pjkCVZo_MDE9j6LtTtIzei7R0aB2PI0gQT8bGFceSiQ2zorwgm3aLIrQfYyqRoqydIbLJjwVkJH_PSShb9S73RuM8zjPsF0WvzfQZNUqjwK9vVo3_XiwzuwU93vTnThK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871" y="1091744"/>
              <a:ext cx="11476200" cy="48824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Shape 84"/>
            <p:cNvSpPr txBox="1"/>
            <p:nvPr/>
          </p:nvSpPr>
          <p:spPr>
            <a:xfrm>
              <a:off x="1114039" y="3034453"/>
              <a:ext cx="9975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lvl="0"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rgbClr val="0070C0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Camera</a:t>
              </a:r>
              <a:endParaRPr lang="zh-TW" sz="1000" b="1" dirty="0">
                <a:solidFill>
                  <a:srgbClr val="0070C0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85" name="Shape 85"/>
            <p:cNvSpPr txBox="1"/>
            <p:nvPr/>
          </p:nvSpPr>
          <p:spPr>
            <a:xfrm>
              <a:off x="1852144" y="3034453"/>
              <a:ext cx="1208387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rgbClr val="0070C0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Mobile</a:t>
              </a:r>
              <a:endParaRPr lang="zh-TW" altLang="en-US" sz="1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  <a:p>
              <a:r>
                <a:rPr lang="zh-TW" altLang="en-US" sz="1100" dirty="0" smtClean="0"/>
                <a:t/>
              </a:r>
              <a:br>
                <a:rPr lang="zh-TW" altLang="en-US" sz="1100" dirty="0" smtClean="0"/>
              </a:br>
              <a:endParaRPr lang="zh-TW" sz="11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86"/>
            <p:cNvSpPr txBox="1"/>
            <p:nvPr/>
          </p:nvSpPr>
          <p:spPr>
            <a:xfrm>
              <a:off x="2848802" y="3043597"/>
              <a:ext cx="824198" cy="4614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r>
                <a:rPr lang="en-US" altLang="zh-TW" sz="1000" b="1" dirty="0" smtClean="0">
                  <a:solidFill>
                    <a:srgbClr val="0070C0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Video</a:t>
              </a:r>
              <a:endParaRPr lang="zh-TW" altLang="zh-TW" sz="1000" b="1" dirty="0">
                <a:solidFill>
                  <a:srgbClr val="0070C0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87" name="Shape 87"/>
            <p:cNvSpPr txBox="1"/>
            <p:nvPr/>
          </p:nvSpPr>
          <p:spPr>
            <a:xfrm>
              <a:off x="1208091" y="5132893"/>
              <a:ext cx="2485101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rgbClr val="00B050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Video/Audio</a:t>
              </a:r>
            </a:p>
            <a:p>
              <a:pPr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rgbClr val="00B050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Encoder</a:t>
              </a:r>
              <a:endParaRPr lang="zh-TW" altLang="en-US" sz="1000" b="1" dirty="0" smtClean="0">
                <a:solidFill>
                  <a:srgbClr val="00B050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88" name="Shape 88"/>
            <p:cNvSpPr txBox="1"/>
            <p:nvPr/>
          </p:nvSpPr>
          <p:spPr>
            <a:xfrm>
              <a:off x="4334163" y="2911336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en-US" altLang="zh-TW" sz="1000" b="1" dirty="0" err="1" smtClean="0">
                  <a:solidFill>
                    <a:schemeClr val="accent4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Transcoding</a:t>
              </a:r>
              <a:endParaRPr lang="zh-TW" sz="1000" b="1" dirty="0">
                <a:solidFill>
                  <a:schemeClr val="accent4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89" name="Shape 89"/>
            <p:cNvSpPr txBox="1"/>
            <p:nvPr/>
          </p:nvSpPr>
          <p:spPr>
            <a:xfrm>
              <a:off x="5704929" y="2911336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marL="0" lvl="0" indent="0"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chemeClr val="accent4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Storage</a:t>
              </a:r>
              <a:endParaRPr lang="zh-TW" altLang="zh-TW" sz="1000" b="1" dirty="0">
                <a:solidFill>
                  <a:schemeClr val="accent4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0" name="Shape 90"/>
            <p:cNvSpPr txBox="1"/>
            <p:nvPr/>
          </p:nvSpPr>
          <p:spPr>
            <a:xfrm>
              <a:off x="6961942" y="2911336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chemeClr val="accent4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Privacy</a:t>
              </a:r>
              <a:endParaRPr lang="zh-TW" altLang="zh-TW" sz="1000" b="1" dirty="0">
                <a:solidFill>
                  <a:schemeClr val="accent4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1" name="Shape 91"/>
            <p:cNvSpPr txBox="1"/>
            <p:nvPr/>
          </p:nvSpPr>
          <p:spPr>
            <a:xfrm>
              <a:off x="4334163" y="3946893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marL="0" lvl="0" indent="0"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chemeClr val="accent4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Chat room</a:t>
              </a:r>
              <a:endParaRPr lang="zh-TW" altLang="zh-TW" sz="1000" b="1" dirty="0">
                <a:solidFill>
                  <a:schemeClr val="accent4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2" name="Shape 92"/>
            <p:cNvSpPr txBox="1"/>
            <p:nvPr/>
          </p:nvSpPr>
          <p:spPr>
            <a:xfrm>
              <a:off x="5704929" y="3946893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chemeClr val="accent4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Notification</a:t>
              </a:r>
              <a:endParaRPr lang="zh-TW" altLang="zh-TW" sz="1000" b="1" dirty="0">
                <a:solidFill>
                  <a:schemeClr val="accent4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3" name="Shape 93"/>
            <p:cNvSpPr txBox="1"/>
            <p:nvPr/>
          </p:nvSpPr>
          <p:spPr>
            <a:xfrm>
              <a:off x="6961942" y="3946893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ctr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chemeClr val="accent4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Platform</a:t>
              </a:r>
              <a:endParaRPr lang="zh-TW" altLang="zh-TW" sz="1000" b="1" dirty="0">
                <a:solidFill>
                  <a:schemeClr val="accent4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4" name="Shape 94"/>
            <p:cNvSpPr txBox="1"/>
            <p:nvPr/>
          </p:nvSpPr>
          <p:spPr>
            <a:xfrm>
              <a:off x="8859926" y="3505069"/>
              <a:ext cx="1897984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marL="0" lvl="0" indent="0"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chemeClr val="tx1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Cloud</a:t>
              </a:r>
            </a:p>
            <a:p>
              <a:pPr marL="0" lvl="0" indent="0"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chemeClr val="tx1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 Streaming</a:t>
              </a:r>
              <a:endParaRPr lang="zh-TW" sz="1000" b="1" dirty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5" name="Shape 95"/>
            <p:cNvSpPr txBox="1"/>
            <p:nvPr/>
          </p:nvSpPr>
          <p:spPr>
            <a:xfrm>
              <a:off x="10336136" y="3611217"/>
              <a:ext cx="14679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zh-TW" altLang="zh-TW" sz="1000" b="1" dirty="0">
                  <a:solidFill>
                    <a:schemeClr val="tx1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CDN</a:t>
              </a:r>
            </a:p>
          </p:txBody>
        </p:sp>
        <p:sp>
          <p:nvSpPr>
            <p:cNvPr id="96" name="Shape 96"/>
            <p:cNvSpPr txBox="1"/>
            <p:nvPr/>
          </p:nvSpPr>
          <p:spPr>
            <a:xfrm>
              <a:off x="8965369" y="5249962"/>
              <a:ext cx="1578016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chemeClr val="tx1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Mobile App</a:t>
              </a:r>
              <a:endParaRPr lang="zh-TW" altLang="zh-TW" sz="1000" b="1" dirty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7" name="Shape 97"/>
            <p:cNvSpPr txBox="1"/>
            <p:nvPr/>
          </p:nvSpPr>
          <p:spPr>
            <a:xfrm>
              <a:off x="10019805" y="5258952"/>
              <a:ext cx="1892400" cy="47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75" tIns="68575" rIns="68575" bIns="68575" anchor="t" anchorCtr="0">
              <a:noAutofit/>
            </a:bodyPr>
            <a:lstStyle/>
            <a:p>
              <a:pPr marL="0" lvl="0" indent="0" algn="ctr">
                <a:buClr>
                  <a:srgbClr val="0000FF"/>
                </a:buClr>
              </a:pPr>
              <a:r>
                <a:rPr lang="en-US" altLang="zh-TW" sz="1000" b="1" dirty="0" smtClean="0">
                  <a:solidFill>
                    <a:schemeClr val="tx1"/>
                  </a:solidFill>
                  <a:latin typeface="+mn-lt"/>
                  <a:ea typeface="微軟正黑體" pitchFamily="34" charset="-120"/>
                  <a:cs typeface="Calibri"/>
                  <a:sym typeface="Calibri"/>
                </a:rPr>
                <a:t>Browser</a:t>
              </a:r>
              <a:endParaRPr lang="zh-TW" altLang="zh-TW" sz="1000" b="1" dirty="0">
                <a:solidFill>
                  <a:schemeClr val="tx1"/>
                </a:solidFill>
                <a:latin typeface="+mn-lt"/>
                <a:ea typeface="微軟正黑體" pitchFamily="34" charset="-120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0" y="268076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3200" dirty="0" smtClean="0"/>
              <a:t>6 advantages of DJ2 Live</a:t>
            </a:r>
            <a:endParaRPr lang="zh-TW" altLang="zh-TW" sz="32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728661" y="1000114"/>
            <a:ext cx="7843867" cy="855658"/>
            <a:chOff x="728661" y="1216026"/>
            <a:chExt cx="7843867" cy="855658"/>
          </a:xfrm>
        </p:grpSpPr>
        <p:sp>
          <p:nvSpPr>
            <p:cNvPr id="9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0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zh-TW" altLang="zh-TW" sz="5000" b="1" dirty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1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214414" y="1357304"/>
              <a:ext cx="7358114" cy="416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15000"/>
                </a:lnSpc>
                <a:buSzPts val="2400"/>
              </a:pPr>
              <a:r>
                <a:rPr lang="en-US" altLang="zh-TW" sz="2000" b="1" dirty="0" smtClean="0"/>
                <a:t>Intuitive user interface</a:t>
              </a:r>
              <a:endPara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28661" y="1571618"/>
            <a:ext cx="7843867" cy="855658"/>
            <a:chOff x="728661" y="1216026"/>
            <a:chExt cx="7843867" cy="855658"/>
          </a:xfrm>
        </p:grpSpPr>
        <p:sp>
          <p:nvSpPr>
            <p:cNvPr id="14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5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en-US" altLang="zh-TW" sz="5000" b="1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2</a:t>
              </a:r>
              <a:endParaRPr lang="zh-TW" altLang="zh-TW" sz="5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14414" y="1357304"/>
              <a:ext cx="73581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altLang="zh-TW" sz="2000" b="1" dirty="0" smtClean="0"/>
                <a:t>Hybrid cloud platform for higher flexibility</a:t>
              </a:r>
              <a:endParaRPr lang="en-US" altLang="zh-TW" sz="2000" b="1" dirty="0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28661" y="2143122"/>
            <a:ext cx="7843867" cy="855658"/>
            <a:chOff x="728661" y="1216026"/>
            <a:chExt cx="7843867" cy="855658"/>
          </a:xfrm>
        </p:grpSpPr>
        <p:sp>
          <p:nvSpPr>
            <p:cNvPr id="18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 b="1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9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en-US" altLang="zh-TW" sz="5000" b="1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3</a:t>
              </a:r>
              <a:endParaRPr lang="zh-TW" altLang="zh-TW" sz="5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1214414" y="1357304"/>
              <a:ext cx="73581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altLang="zh-TW" sz="2000" b="1" dirty="0" smtClean="0"/>
                <a:t>4K resolution and multi-channel transcoding support</a:t>
              </a:r>
              <a:endParaRPr lang="en-US" altLang="zh-TW" sz="2000" b="1" dirty="0"/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728661" y="2716224"/>
            <a:ext cx="8201057" cy="855658"/>
            <a:chOff x="728661" y="1216026"/>
            <a:chExt cx="8201057" cy="855658"/>
          </a:xfrm>
        </p:grpSpPr>
        <p:sp>
          <p:nvSpPr>
            <p:cNvPr id="34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 b="1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en-US" altLang="zh-TW" sz="5000" b="1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4</a:t>
              </a:r>
              <a:endParaRPr lang="zh-TW" altLang="zh-TW" sz="5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1214414" y="1357304"/>
              <a:ext cx="7715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altLang="zh-TW" sz="2000" b="1" dirty="0" smtClean="0"/>
                <a:t>High potential storage to keep your precious data</a:t>
              </a:r>
              <a:endParaRPr lang="en-US" altLang="zh-TW" sz="2000" b="1" dirty="0"/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728661" y="3287728"/>
            <a:ext cx="7843867" cy="855658"/>
            <a:chOff x="728661" y="1216026"/>
            <a:chExt cx="7843867" cy="855658"/>
          </a:xfrm>
        </p:grpSpPr>
        <p:sp>
          <p:nvSpPr>
            <p:cNvPr id="38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9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en-US" altLang="zh-TW" sz="5000" b="1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5</a:t>
              </a:r>
              <a:endParaRPr lang="zh-TW" altLang="zh-TW" sz="5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1214414" y="1357304"/>
              <a:ext cx="73581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altLang="zh-TW" sz="2000" b="1" dirty="0" smtClean="0"/>
                <a:t>CDN integration for streaming your videos to the world</a:t>
              </a:r>
              <a:endParaRPr lang="en-US" altLang="zh-TW" sz="2000" b="1" dirty="0"/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728661" y="3859232"/>
            <a:ext cx="8307835" cy="855658"/>
            <a:chOff x="728661" y="1216026"/>
            <a:chExt cx="7843867" cy="855658"/>
          </a:xfrm>
        </p:grpSpPr>
        <p:sp>
          <p:nvSpPr>
            <p:cNvPr id="42" name="Shape 190"/>
            <p:cNvSpPr/>
            <p:nvPr/>
          </p:nvSpPr>
          <p:spPr bwMode="auto">
            <a:xfrm>
              <a:off x="728661" y="1357314"/>
              <a:ext cx="485753" cy="4661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 algn="ctr">
                <a:defRPr/>
              </a:pPr>
              <a:endParaRPr lang="zh-TW" altLang="zh-TW">
                <a:solidFill>
                  <a:srgbClr val="604A7B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43" name="Shape 191"/>
            <p:cNvSpPr txBox="1">
              <a:spLocks noChangeArrowheads="1"/>
            </p:cNvSpPr>
            <p:nvPr/>
          </p:nvSpPr>
          <p:spPr bwMode="auto">
            <a:xfrm>
              <a:off x="748658" y="1216026"/>
              <a:ext cx="465756" cy="85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algn="ctr">
                <a:buSzPct val="25000"/>
              </a:pPr>
              <a:r>
                <a:rPr lang="en-US" altLang="zh-TW" sz="5000" b="1" dirty="0" smtClean="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6</a:t>
              </a:r>
              <a:endParaRPr lang="zh-TW" altLang="zh-TW" sz="50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214414" y="1285866"/>
              <a:ext cx="7358114" cy="77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15000"/>
                </a:lnSpc>
                <a:buSzPts val="2400"/>
              </a:pPr>
              <a:r>
                <a:rPr lang="en-US" altLang="zh-TW" sz="2000" b="1" dirty="0" smtClean="0"/>
                <a:t>Mobile app available to easily start live streaming </a:t>
              </a:r>
            </a:p>
            <a:p>
              <a:pPr lvl="0">
                <a:lnSpc>
                  <a:spcPct val="115000"/>
                </a:lnSpc>
                <a:buSzPts val="2400"/>
              </a:pPr>
              <a:r>
                <a:rPr lang="en-US" altLang="zh-TW" sz="2000" b="1" dirty="0" smtClean="0"/>
                <a:t>in 3 steps</a:t>
              </a:r>
              <a:endPara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3200" dirty="0" smtClean="0"/>
              <a:t>Easy to Manage Your Channel</a:t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endParaRPr lang="zh-TW" sz="3200" dirty="0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Save your live videos into different categories</a:t>
            </a:r>
          </a:p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Countdown to the next show</a:t>
            </a:r>
          </a:p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Create program listings of your channel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9737" y="2143122"/>
            <a:ext cx="4788279" cy="241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5786446" y="2357436"/>
            <a:ext cx="1071570" cy="221457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2071670" y="2357436"/>
            <a:ext cx="785818" cy="221457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2857488" y="2357436"/>
            <a:ext cx="2928958" cy="221457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6556" y="3473832"/>
            <a:ext cx="936104" cy="18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3728" y="2499743"/>
            <a:ext cx="481176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3200" dirty="0" smtClean="0"/>
              <a:t>Best User Experience to the Audience</a:t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endParaRPr lang="zh-TW" sz="3200" dirty="0"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Automatically choose the appropriate resolution based on available internet bandwidth</a:t>
            </a:r>
          </a:p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One touch to share the live video to other audience</a:t>
            </a:r>
          </a:p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Online text chatting with other users or the host</a:t>
            </a:r>
          </a:p>
        </p:txBody>
      </p:sp>
      <p:sp>
        <p:nvSpPr>
          <p:cNvPr id="121" name="Shape 121"/>
          <p:cNvSpPr/>
          <p:nvPr/>
        </p:nvSpPr>
        <p:spPr>
          <a:xfrm>
            <a:off x="6000760" y="2857502"/>
            <a:ext cx="928694" cy="17859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6000760" y="2500312"/>
            <a:ext cx="928694" cy="384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5357818" y="4286262"/>
            <a:ext cx="428628" cy="28575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00000"/>
              </a:lnSpc>
            </a:pPr>
            <a:r>
              <a:rPr lang="en-US" altLang="zh-TW" dirty="0" smtClean="0"/>
              <a:t>Supports RTMP(Real-Time Messaging Protocol), and stream your videos to different platforms at the same time. Let you broadcast your videos toward more and more audiences.</a:t>
            </a:r>
          </a:p>
        </p:txBody>
      </p:sp>
      <p:pic>
        <p:nvPicPr>
          <p:cNvPr id="10" name="圖片 9" descr="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27" y="2300046"/>
            <a:ext cx="6852997" cy="2200530"/>
          </a:xfrm>
          <a:prstGeom prst="rect">
            <a:avLst/>
          </a:prstGeom>
        </p:spPr>
      </p:pic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3200" dirty="0" smtClean="0"/>
              <a:t>Streaming to multiple public clouds</a:t>
            </a:r>
            <a:endParaRPr lang="zh-TW" sz="3200" dirty="0"/>
          </a:p>
        </p:txBody>
      </p:sp>
      <p:sp>
        <p:nvSpPr>
          <p:cNvPr id="6" name="Shape 144"/>
          <p:cNvSpPr txBox="1"/>
          <p:nvPr/>
        </p:nvSpPr>
        <p:spPr>
          <a:xfrm>
            <a:off x="3643306" y="4085996"/>
            <a:ext cx="1714512" cy="28575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b="1" dirty="0" smtClean="0">
                <a:latin typeface="+mn-lt"/>
              </a:rPr>
              <a:t>DJ2 Live</a:t>
            </a:r>
            <a:endParaRPr lang="zh-TW" b="1" dirty="0">
              <a:solidFill>
                <a:schemeClr val="tx1"/>
              </a:solidFill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" name="Shape 144"/>
          <p:cNvSpPr txBox="1"/>
          <p:nvPr/>
        </p:nvSpPr>
        <p:spPr>
          <a:xfrm>
            <a:off x="6072198" y="2500312"/>
            <a:ext cx="1643074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altLang="zh-TW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cs typeface="Calibri"/>
                <a:sym typeface="Calibri"/>
              </a:rPr>
              <a:t>Delivery</a:t>
            </a:r>
            <a:endParaRPr lang="zh-TW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9" name="Shape 144"/>
          <p:cNvSpPr txBox="1"/>
          <p:nvPr/>
        </p:nvSpPr>
        <p:spPr>
          <a:xfrm>
            <a:off x="1428728" y="2500312"/>
            <a:ext cx="1643074" cy="2508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>
            <a:noAutofit/>
          </a:bodyPr>
          <a:lstStyle/>
          <a:p>
            <a:pPr lvl="0" algn="ctr">
              <a:buClr>
                <a:srgbClr val="666666"/>
              </a:buClr>
            </a:pPr>
            <a:r>
              <a:rPr lang="en-US" altLang="zh-TW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cs typeface="Calibri"/>
                <a:sym typeface="Calibri"/>
              </a:rPr>
              <a:t>Input</a:t>
            </a:r>
            <a:endParaRPr lang="zh-TW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1162</Words>
  <Application>Microsoft Office PowerPoint</Application>
  <PresentationFormat>如螢幕大小 (16:9)</PresentationFormat>
  <Paragraphs>250</Paragraphs>
  <Slides>34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2" baseType="lpstr">
      <vt:lpstr>Arial</vt:lpstr>
      <vt:lpstr>新細明體</vt:lpstr>
      <vt:lpstr>微軟正黑體</vt:lpstr>
      <vt:lpstr>Verdana</vt:lpstr>
      <vt:lpstr>Calibri</vt:lpstr>
      <vt:lpstr>Nunito</vt:lpstr>
      <vt:lpstr>Open Sans</vt:lpstr>
      <vt:lpstr>Simple Light</vt:lpstr>
      <vt:lpstr>DJ2 Live </vt:lpstr>
      <vt:lpstr>Live streaming is become more and more popular</vt:lpstr>
      <vt:lpstr>Which platform is your best choice for live streaming?</vt:lpstr>
      <vt:lpstr>DJ2 Live One solution that meets all your needs!</vt:lpstr>
      <vt:lpstr>What is DJ2 Live?</vt:lpstr>
      <vt:lpstr>6 advantages of DJ2 Live</vt:lpstr>
      <vt:lpstr>Easy to Manage Your Channel  </vt:lpstr>
      <vt:lpstr>Best User Experience to the Audience  </vt:lpstr>
      <vt:lpstr>Streaming to multiple public clouds</vt:lpstr>
      <vt:lpstr>Highly secure live streaming on private cloud</vt:lpstr>
      <vt:lpstr>HD video streaming and multi-channel transcoding</vt:lpstr>
      <vt:lpstr>Use expansion GPU to extend functionality</vt:lpstr>
      <vt:lpstr>High potential storage to keep your precious data</vt:lpstr>
      <vt:lpstr>It seems perfect...</vt:lpstr>
      <vt:lpstr>Wait!  What if my broadband bandwidth is not fast enough to support so many online viewers concurrently?</vt:lpstr>
      <vt:lpstr>CDN</vt:lpstr>
      <vt:lpstr>How to start using CDN services?</vt:lpstr>
      <vt:lpstr>How to use DJ2 Live to host a private webinar?</vt:lpstr>
      <vt:lpstr>The advantages of using DJ2 Live</vt:lpstr>
      <vt:lpstr>Partner-XSplit (PC utility)</vt:lpstr>
      <vt:lpstr>DJ2 Live Plug-in for XSplit</vt:lpstr>
      <vt:lpstr>Partner-Cloudflare (CDN Provider)</vt:lpstr>
      <vt:lpstr>Partner-CDN77.com (CDNProvider) </vt:lpstr>
      <vt:lpstr>Case Study-GCPUG Seminar</vt:lpstr>
      <vt:lpstr>DJ2 Console DEMO Create a Live Video</vt:lpstr>
      <vt:lpstr>Mobile App-DJ2 Client </vt:lpstr>
      <vt:lpstr>DJ2 Client-Host mode</vt:lpstr>
      <vt:lpstr>DJ2 Client-Host mode</vt:lpstr>
      <vt:lpstr>3 steps to start a live stream</vt:lpstr>
      <vt:lpstr>DJ2 Client-Viewer mode</vt:lpstr>
      <vt:lpstr>DJ2 Client-Viewer mode</vt:lpstr>
      <vt:lpstr>Advanced User Scenario of DJ2 Client -  Use NAS to Save Your Video Recordings</vt:lpstr>
      <vt:lpstr>DJ2 Client DEMO Use Mobile Phone to start a Live Streaming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DJ2 Live</dc:title>
  <dc:creator>FannieChen</dc:creator>
  <cp:lastModifiedBy>Dylan</cp:lastModifiedBy>
  <cp:revision>81</cp:revision>
  <dcterms:modified xsi:type="dcterms:W3CDTF">2018-01-05T03:10:27Z</dcterms:modified>
</cp:coreProperties>
</file>