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7" r:id="rId16"/>
    <p:sldId id="271" r:id="rId17"/>
    <p:sldId id="272" r:id="rId18"/>
    <p:sldId id="273" r:id="rId19"/>
    <p:sldId id="288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9" r:id="rId29"/>
    <p:sldId id="282" r:id="rId30"/>
    <p:sldId id="283" r:id="rId31"/>
    <p:sldId id="290" r:id="rId32"/>
    <p:sldId id="284" r:id="rId33"/>
    <p:sldId id="285" r:id="rId34"/>
    <p:sldId id="286" r:id="rId35"/>
  </p:sldIdLst>
  <p:sldSz cx="9144000" cy="5143500" type="screen16x9"/>
  <p:notesSz cx="6858000" cy="9144000"/>
  <p:embeddedFontLst>
    <p:embeddedFont>
      <p:font typeface="微軟正黑體" pitchFamily="34" charset="-120"/>
      <p:regular r:id="rId37"/>
      <p:bold r:id="rId38"/>
    </p:embeddedFont>
    <p:embeddedFont>
      <p:font typeface="Verdana" pitchFamily="34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Nunito" charset="0"/>
      <p:bold r:id="rId47"/>
      <p:boldItalic r:id="rId48"/>
    </p:embeddedFont>
    <p:embeddedFont>
      <p:font typeface="Open Sans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658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0104_16比9_封面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071802" y="1000114"/>
            <a:ext cx="5760506" cy="12144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500" b="1" i="0" u="none" strike="noStrike" cap="none">
                <a:ln w="12700"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3071801" y="2143122"/>
            <a:ext cx="5760497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104_16比9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699" y="1084176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•"/>
              <a:defRPr sz="2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104_16比9_分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1500166" y="714362"/>
            <a:ext cx="6143668" cy="292895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title and descri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3" y="-18"/>
            <a:ext cx="9052593" cy="513346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939500" y="724074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8900" marR="0" lvl="2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8900" marR="0" lvl="3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88900" marR="0" lvl="4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ctrTitle"/>
          </p:nvPr>
        </p:nvSpPr>
        <p:spPr>
          <a:xfrm>
            <a:off x="457200" y="3114675"/>
            <a:ext cx="8153400" cy="68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SzPts val="2800"/>
              <a:buNone/>
              <a:defRPr sz="4000" b="1" i="0" u="none" strike="noStrike" cap="none">
                <a:solidFill>
                  <a:schemeClr val="lt1"/>
                </a:solidFill>
              </a:defRPr>
            </a:lvl1pPr>
            <a:lvl2pPr marL="0" marR="0" lvl="1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457200" y="3943350"/>
            <a:ext cx="8153400" cy="68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538CD5"/>
              </a:buClr>
              <a:buSzPts val="1800"/>
              <a:buNone/>
              <a:defRPr sz="2400" b="0" i="0" u="none" strike="noStrike" cap="none">
                <a:solidFill>
                  <a:srgbClr val="538CD5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ts val="1800"/>
              <a:buNone/>
              <a:defRPr sz="2000" b="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SzPts val="1800"/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SzPts val="1800"/>
              <a:buNone/>
              <a:defRPr sz="1600" b="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ts val="1800"/>
              <a:buNone/>
              <a:defRPr sz="1600" b="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ts val="1800"/>
              <a:buNone/>
              <a:defRPr sz="2000" b="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ts val="1800"/>
              <a:buNone/>
              <a:defRPr sz="2000" b="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ts val="1800"/>
              <a:buNone/>
              <a:defRPr sz="2000" b="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ts val="1800"/>
              <a:buNone/>
              <a:defRPr sz="2000" b="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8900" marR="0" lvl="2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8900" marR="0" lvl="3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88900" marR="0" lvl="4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0" r:id="rId4"/>
    <p:sldLayoutId id="2147483651" r:id="rId5"/>
    <p:sldLayoutId id="214748365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dirty="0"/>
              <a:t>DJ2 Live 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dirty="0" smtClean="0"/>
              <a:t>啟用CDN服務</a:t>
            </a:r>
            <a:r>
              <a:rPr lang="zh-TW" dirty="0"/>
              <a:t>建立私有雲直播室</a:t>
            </a:r>
          </a:p>
        </p:txBody>
      </p:sp>
      <p:pic>
        <p:nvPicPr>
          <p:cNvPr id="4" name="Picture 2" descr="D:\Mili 明俐\2017.05.23-DJ2 Live Partner Day PPT美化\2016.12.28\DJ2_5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214428"/>
            <a:ext cx="857256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sz="3200" dirty="0"/>
              <a:t>私有雲平台，可進行高私密直播節目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00000"/>
              </a:lnSpc>
            </a:pPr>
            <a:r>
              <a:rPr lang="zh-TW" dirty="0"/>
              <a:t>客製化觀看權限，掌握私密直播的觀眾授權，提高影片保密</a:t>
            </a:r>
            <a:r>
              <a:rPr lang="zh-TW" dirty="0" smtClean="0"/>
              <a:t>性</a:t>
            </a:r>
          </a:p>
          <a:p>
            <a: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限制內部網路的使用者才可以獲得觀看權限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</a:pP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整合</a:t>
            </a:r>
            <a:r>
              <a:rPr 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Google OAuth</a:t>
            </a:r>
            <a:r>
              <a:rPr 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.0</a:t>
            </a:r>
            <a:r>
              <a:rPr 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認證</a:t>
            </a:r>
            <a:r>
              <a:rPr 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機制，開啟觀看權限給特定人士</a:t>
            </a:r>
          </a:p>
        </p:txBody>
      </p:sp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681" y="2214560"/>
            <a:ext cx="5676000" cy="23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1000100" y="2495610"/>
            <a:ext cx="11274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lvl="0" indent="0" algn="ctr">
              <a:buClr>
                <a:srgbClr val="666666"/>
              </a:buClr>
            </a:pPr>
            <a:r>
              <a:rPr lang="zh-TW" sz="180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內部網路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4143372" y="2674972"/>
            <a:ext cx="928694" cy="4296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algn="ctr">
              <a:buClr>
                <a:srgbClr val="666666"/>
              </a:buClr>
            </a:pPr>
            <a:r>
              <a:rPr lang="zh-TW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加密連線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5718444" y="3962600"/>
            <a:ext cx="2003700" cy="395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666666"/>
              </a:buClr>
            </a:pPr>
            <a:r>
              <a:rPr lang="zh-TW" sz="1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未授權</a:t>
            </a:r>
            <a:r>
              <a:rPr lang="zh-TW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使用者</a:t>
            </a:r>
            <a:endParaRPr lang="en-US" altLang="zh-TW" sz="18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0" lvl="0" indent="0">
              <a:buClr>
                <a:srgbClr val="666666"/>
              </a:buClr>
            </a:pPr>
            <a:r>
              <a:rPr lang="zh-TW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無法</a:t>
            </a:r>
            <a:r>
              <a:rPr lang="zh-TW" sz="1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觀看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2082064" y="3175038"/>
            <a:ext cx="9183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algn="ctr">
              <a:buClr>
                <a:srgbClr val="666666"/>
              </a:buClr>
            </a:pP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瀏覽器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2725006" y="4138684"/>
            <a:ext cx="9183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 algn="ctr">
              <a:buClr>
                <a:srgbClr val="666666"/>
              </a:buClr>
            </a:pP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行動裝置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5572132" y="2674972"/>
            <a:ext cx="9183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Calibri"/>
              <a:buNone/>
            </a:pP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瀏覽器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5572132" y="3638618"/>
            <a:ext cx="9183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algn="ctr">
              <a:buClr>
                <a:srgbClr val="666666"/>
              </a:buClr>
            </a:pP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行動裝置</a:t>
            </a:r>
          </a:p>
        </p:txBody>
      </p:sp>
      <p:sp>
        <p:nvSpPr>
          <p:cNvPr id="13" name="Shape 141"/>
          <p:cNvSpPr txBox="1"/>
          <p:nvPr/>
        </p:nvSpPr>
        <p:spPr>
          <a:xfrm>
            <a:off x="3225072" y="3175038"/>
            <a:ext cx="9183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algn="ctr">
              <a:buClr>
                <a:srgbClr val="666666"/>
              </a:buClr>
            </a:pP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瀏覽器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li 明俐\2017.05.23-DJ2 Live Partner Day PPT美化\圖檔\DJ2 Live_partner day_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9920" y="2571750"/>
            <a:ext cx="1703518" cy="1200140"/>
          </a:xfrm>
          <a:prstGeom prst="rect">
            <a:avLst/>
          </a:prstGeom>
          <a:noFill/>
        </p:spPr>
      </p:pic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sz="3600" dirty="0"/>
              <a:t>高畫質串流與即時多路轉檔能力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dirty="0"/>
              <a:t>支援高達4K的影像串流功能，提供觀眾最清晰的視覺體驗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buSzPts val="1800"/>
              <a:buChar char="•"/>
            </a:pPr>
            <a:r>
              <a:rPr lang="zh-TW" dirty="0"/>
              <a:t>自動多路轉檔，滿足不同裝置的解析度需求，節省頻寬</a:t>
            </a:r>
            <a:r>
              <a:rPr lang="zh-TW" dirty="0" smtClean="0"/>
              <a:t>確保</a:t>
            </a:r>
            <a:r>
              <a:rPr lang="zh-TW" altLang="en-US" dirty="0" smtClean="0"/>
              <a:t>播</a:t>
            </a:r>
            <a:r>
              <a:rPr lang="zh-TW" dirty="0" smtClean="0"/>
              <a:t>放</a:t>
            </a:r>
            <a:r>
              <a:rPr lang="zh-TW" dirty="0"/>
              <a:t>順暢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3" name="Shape 153"/>
          <p:cNvSpPr txBox="1"/>
          <p:nvPr/>
        </p:nvSpPr>
        <p:spPr>
          <a:xfrm>
            <a:off x="891050" y="2953201"/>
            <a:ext cx="1515000" cy="4386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unito"/>
                <a:sym typeface="Nunito"/>
              </a:rPr>
              <a:t>4K </a:t>
            </a:r>
            <a:r>
              <a:rPr lang="zh-TW" altLang="en-US" sz="2400" b="1" i="0" u="none" strike="noStrike" cap="none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unito"/>
                <a:sym typeface="Nunito"/>
              </a:rPr>
              <a:t>影像</a:t>
            </a:r>
            <a:endParaRPr lang="zh-TW" sz="2400" b="1" i="0" u="none" strike="noStrike" cap="none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Nunito"/>
              <a:sym typeface="Nunito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2143108" y="3017271"/>
            <a:ext cx="625034" cy="2893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/>
          <p:nvPr/>
        </p:nvSpPr>
        <p:spPr>
          <a:xfrm rot="-1194529">
            <a:off x="4840439" y="2593255"/>
            <a:ext cx="770870" cy="400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4885303" y="3041473"/>
            <a:ext cx="994500" cy="36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/>
          <p:nvPr/>
        </p:nvSpPr>
        <p:spPr>
          <a:xfrm rot="1198085">
            <a:off x="4818769" y="3454565"/>
            <a:ext cx="879365" cy="36129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5779832" y="2393664"/>
            <a:ext cx="1850400" cy="3924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Nunito"/>
                <a:sym typeface="Nunito"/>
              </a:rPr>
              <a:t>原始檔</a:t>
            </a:r>
            <a:r>
              <a:rPr lang="zh-TW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Nunito"/>
                <a:sym typeface="Nunito"/>
              </a:rPr>
              <a:t> (</a:t>
            </a:r>
            <a:r>
              <a:rPr lang="zh-TW" sz="2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Nunito"/>
                <a:sym typeface="Nunito"/>
              </a:rPr>
              <a:t>4K)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5969842" y="3000378"/>
            <a:ext cx="2817000" cy="3924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Nunito"/>
                <a:sym typeface="Nunito"/>
              </a:rPr>
              <a:t>高畫質 (1080P)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5779832" y="3536672"/>
            <a:ext cx="3006900" cy="3924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Nunito"/>
                <a:sym typeface="Nunito"/>
              </a:rPr>
              <a:t>普通畫質 (</a:t>
            </a:r>
            <a:r>
              <a:rPr lang="zh-TW" altLang="en-US" sz="2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Nunito"/>
                <a:sym typeface="Nunito"/>
              </a:rPr>
              <a:t>720P)</a:t>
            </a:r>
          </a:p>
        </p:txBody>
      </p:sp>
      <p:sp>
        <p:nvSpPr>
          <p:cNvPr id="14" name="Shape 144"/>
          <p:cNvSpPr txBox="1"/>
          <p:nvPr/>
        </p:nvSpPr>
        <p:spPr>
          <a:xfrm>
            <a:off x="2970434" y="3821148"/>
            <a:ext cx="1643074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lvl="0" algn="ctr">
              <a:buClr>
                <a:srgbClr val="666666"/>
              </a:buClr>
            </a:pPr>
            <a:r>
              <a:rPr lang="en-US" b="1" dirty="0" smtClean="0">
                <a:latin typeface="+mn-lt"/>
              </a:rPr>
              <a:t>DJ2 Live</a:t>
            </a:r>
            <a:endParaRPr lang="zh-TW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20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440613" y="2167278"/>
            <a:ext cx="2166928" cy="135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0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10" y="2109091"/>
            <a:ext cx="2264988" cy="141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07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041435" y="2377375"/>
            <a:ext cx="2368416" cy="14802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群組 6"/>
          <p:cNvGrpSpPr/>
          <p:nvPr/>
        </p:nvGrpSpPr>
        <p:grpSpPr>
          <a:xfrm>
            <a:off x="642910" y="1980408"/>
            <a:ext cx="703214" cy="703214"/>
            <a:chOff x="442680" y="1228621"/>
            <a:chExt cx="703214" cy="703214"/>
          </a:xfrm>
        </p:grpSpPr>
        <p:sp>
          <p:nvSpPr>
            <p:cNvPr id="14" name="橢圓 13"/>
            <p:cNvSpPr/>
            <p:nvPr/>
          </p:nvSpPr>
          <p:spPr>
            <a:xfrm>
              <a:off x="442680" y="1228621"/>
              <a:ext cx="703214" cy="703214"/>
            </a:xfrm>
            <a:prstGeom prst="ellipse">
              <a:avLst/>
            </a:prstGeom>
            <a:solidFill>
              <a:srgbClr val="3FB1CD">
                <a:alpha val="80000"/>
              </a:srgbClr>
            </a:solidFill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5" name="圖片 14" descr="電腦元素-顯卡０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323" y="1415491"/>
              <a:ext cx="627036" cy="348968"/>
            </a:xfrm>
            <a:prstGeom prst="rect">
              <a:avLst/>
            </a:prstGeom>
          </p:spPr>
        </p:pic>
      </p:grpSp>
      <p:grpSp>
        <p:nvGrpSpPr>
          <p:cNvPr id="16" name="群組 17"/>
          <p:cNvGrpSpPr/>
          <p:nvPr/>
        </p:nvGrpSpPr>
        <p:grpSpPr>
          <a:xfrm>
            <a:off x="3162667" y="1965432"/>
            <a:ext cx="703214" cy="703214"/>
            <a:chOff x="442680" y="1228621"/>
            <a:chExt cx="703214" cy="703214"/>
          </a:xfrm>
        </p:grpSpPr>
        <p:sp>
          <p:nvSpPr>
            <p:cNvPr id="17" name="橢圓 16"/>
            <p:cNvSpPr/>
            <p:nvPr/>
          </p:nvSpPr>
          <p:spPr>
            <a:xfrm>
              <a:off x="442680" y="1228621"/>
              <a:ext cx="703214" cy="703214"/>
            </a:xfrm>
            <a:prstGeom prst="ellipse">
              <a:avLst/>
            </a:prstGeom>
            <a:solidFill>
              <a:srgbClr val="3FB1CD">
                <a:alpha val="80000"/>
              </a:srgbClr>
            </a:solidFill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8" name="圖片 17" descr="電腦元素-顯卡０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323" y="1415491"/>
              <a:ext cx="627036" cy="348968"/>
            </a:xfrm>
            <a:prstGeom prst="rect">
              <a:avLst/>
            </a:prstGeom>
          </p:spPr>
        </p:pic>
      </p:grpSp>
      <p:grpSp>
        <p:nvGrpSpPr>
          <p:cNvPr id="19" name="群組 21"/>
          <p:cNvGrpSpPr/>
          <p:nvPr/>
        </p:nvGrpSpPr>
        <p:grpSpPr>
          <a:xfrm>
            <a:off x="6082521" y="2051168"/>
            <a:ext cx="703214" cy="703214"/>
            <a:chOff x="442680" y="1228621"/>
            <a:chExt cx="703214" cy="703214"/>
          </a:xfrm>
        </p:grpSpPr>
        <p:sp>
          <p:nvSpPr>
            <p:cNvPr id="20" name="橢圓 19"/>
            <p:cNvSpPr/>
            <p:nvPr/>
          </p:nvSpPr>
          <p:spPr>
            <a:xfrm>
              <a:off x="442680" y="1228621"/>
              <a:ext cx="703214" cy="703214"/>
            </a:xfrm>
            <a:prstGeom prst="ellipse">
              <a:avLst/>
            </a:prstGeom>
            <a:solidFill>
              <a:srgbClr val="3FB1CD">
                <a:alpha val="80000"/>
              </a:srgbClr>
            </a:solidFill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1" name="圖片 20" descr="電腦元素-顯卡０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323" y="1415491"/>
              <a:ext cx="627036" cy="348968"/>
            </a:xfrm>
            <a:prstGeom prst="rect">
              <a:avLst/>
            </a:prstGeom>
          </p:spPr>
        </p:pic>
      </p:grpSp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zh-TW" altLang="en-US" sz="3200" dirty="0"/>
              <a:t>整合NVIDI</a:t>
            </a:r>
            <a:r>
              <a:rPr lang="zh-TW" altLang="en-US" sz="3200" dirty="0" smtClean="0"/>
              <a:t>A外</a:t>
            </a:r>
            <a:r>
              <a:rPr lang="zh-TW" altLang="en-US" sz="3200" dirty="0"/>
              <a:t>接顯示卡，擴充支援度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00000"/>
              </a:lnSpc>
              <a:spcBef>
                <a:spcPts val="0"/>
              </a:spcBef>
              <a:buSzPts val="1800"/>
              <a:buChar char="•"/>
            </a:pPr>
            <a:r>
              <a:rPr lang="zh-TW" dirty="0"/>
              <a:t>QTS 4.3.4 </a:t>
            </a:r>
            <a:r>
              <a:rPr lang="zh-TW" dirty="0" smtClean="0"/>
              <a:t>整合NVIDIA外</a:t>
            </a:r>
            <a:r>
              <a:rPr lang="zh-TW" dirty="0"/>
              <a:t>接顯示卡，透過GPU運算能力，可以讓更多機種</a:t>
            </a:r>
            <a:r>
              <a:rPr lang="zh-TW" dirty="0" smtClean="0"/>
              <a:t>支援D</a:t>
            </a:r>
            <a:r>
              <a:rPr lang="zh-TW" dirty="0"/>
              <a:t>J2 Live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857224" y="4000510"/>
            <a:ext cx="7607752" cy="318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機種：TS-1685, TS-x77系列, TDS-16489U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顯示卡：GeForce GTX 1050, GeForce GTX 1060, GeForce GTX 1070, Quadro 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P</a:t>
            </a:r>
            <a:r>
              <a:rPr 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2000</a:t>
            </a:r>
            <a:endParaRPr lang="zh-TW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Shape 144"/>
          <p:cNvSpPr txBox="1"/>
          <p:nvPr/>
        </p:nvSpPr>
        <p:spPr>
          <a:xfrm>
            <a:off x="1000100" y="3643320"/>
            <a:ext cx="1571636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lvl="0" algn="ctr">
              <a:buClr>
                <a:srgbClr val="666666"/>
              </a:buClr>
            </a:pPr>
            <a:r>
              <a:rPr lang="en-US" altLang="zh-TW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TS-1685</a:t>
            </a:r>
            <a:endParaRPr lang="zh-TW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8" name="Shape 144"/>
          <p:cNvSpPr txBox="1"/>
          <p:nvPr/>
        </p:nvSpPr>
        <p:spPr>
          <a:xfrm>
            <a:off x="3571868" y="3643320"/>
            <a:ext cx="1928826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lvl="0" algn="ctr">
              <a:buClr>
                <a:srgbClr val="666666"/>
              </a:buClr>
            </a:pPr>
            <a:r>
              <a:rPr lang="en-US" altLang="zh-TW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TS-x77</a:t>
            </a:r>
            <a:endParaRPr lang="zh-TW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9" name="Shape 144"/>
          <p:cNvSpPr txBox="1"/>
          <p:nvPr/>
        </p:nvSpPr>
        <p:spPr>
          <a:xfrm>
            <a:off x="6143636" y="3643320"/>
            <a:ext cx="2214578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lvl="0" algn="ctr">
              <a:buClr>
                <a:srgbClr val="666666"/>
              </a:buClr>
            </a:pPr>
            <a:r>
              <a:rPr lang="en-US" altLang="zh-TW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TDS-16489U</a:t>
            </a:r>
            <a:endParaRPr lang="zh-TW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3200" dirty="0" smtClean="0"/>
              <a:t>用</a:t>
            </a:r>
            <a:r>
              <a:rPr lang="en-US" altLang="zh-TW" sz="3200" dirty="0" smtClean="0"/>
              <a:t>NAS</a:t>
            </a:r>
            <a:r>
              <a:rPr lang="zh-TW" altLang="en-US" sz="3200" dirty="0" smtClean="0"/>
              <a:t>儲存與備份保存直播影片</a:t>
            </a:r>
            <a:endParaRPr lang="zh-TW" altLang="en-US" sz="3200" dirty="0"/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altLang="en-US" dirty="0" smtClean="0"/>
              <a:t>安全的備份能力與可擴充的儲存空間</a:t>
            </a:r>
            <a:endParaRPr lang="zh-TW" dirty="0"/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dirty="0"/>
              <a:t>歷史直播</a:t>
            </a:r>
            <a:r>
              <a:rPr lang="zh-TW" dirty="0" smtClean="0"/>
              <a:t>紀錄</a:t>
            </a:r>
          </a:p>
          <a:p>
            <a:pPr marL="914400" lvl="1" indent="-342900">
              <a:lnSpc>
                <a:spcPct val="100000"/>
              </a:lnSpc>
              <a:buNone/>
            </a:pP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重新分享給其他觀看者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　　　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分類收納，可快速查找與播放</a:t>
            </a:r>
            <a:endParaRPr lang="zh-TW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rcRect b="3125"/>
          <a:stretch>
            <a:fillRect/>
          </a:stretch>
        </p:blipFill>
        <p:spPr>
          <a:xfrm>
            <a:off x="1000099" y="2143122"/>
            <a:ext cx="5857917" cy="236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4">
            <a:alphaModFix/>
          </a:blip>
          <a:srcRect b="12846"/>
          <a:stretch/>
        </p:blipFill>
        <p:spPr>
          <a:xfrm>
            <a:off x="4214810" y="3531052"/>
            <a:ext cx="3857652" cy="11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一切看起來很美好</a:t>
            </a:r>
            <a:r>
              <a:rPr lang="en-US" altLang="zh-TW" dirty="0" smtClean="0">
                <a:solidFill>
                  <a:schemeClr val="tx1"/>
                </a:solidFill>
              </a:rPr>
              <a:t>…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0166" y="714362"/>
            <a:ext cx="6143668" cy="2143140"/>
          </a:xfrm>
        </p:spPr>
        <p:txBody>
          <a:bodyPr/>
          <a:lstStyle/>
          <a:p>
            <a:pPr lvl="0"/>
            <a:r>
              <a:rPr lang="zh-TW" altLang="en-US" sz="3200" dirty="0" smtClean="0">
                <a:solidFill>
                  <a:schemeClr val="tx1"/>
                </a:solidFill>
              </a:rPr>
              <a:t>等等</a:t>
            </a:r>
            <a:r>
              <a:rPr lang="en-US" altLang="zh-TW" sz="3200" dirty="0" smtClean="0">
                <a:solidFill>
                  <a:schemeClr val="tx1"/>
                </a:solidFill>
              </a:rPr>
              <a:t>!!</a:t>
            </a:r>
            <a:r>
              <a:rPr lang="zh-TW" altLang="en-US" sz="3200" dirty="0" smtClean="0">
                <a:solidFill>
                  <a:schemeClr val="tx1"/>
                </a:solidFill>
              </a:rPr>
              <a:t>我的網路頻寬怎麼可能支援數十人以上的觀眾同時觀看？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0" y="2500312"/>
            <a:ext cx="9144000" cy="1285884"/>
            <a:chOff x="0" y="2500312"/>
            <a:chExt cx="9144000" cy="1285884"/>
          </a:xfrm>
        </p:grpSpPr>
        <p:sp>
          <p:nvSpPr>
            <p:cNvPr id="5" name="矩形 4"/>
            <p:cNvSpPr/>
            <p:nvPr/>
          </p:nvSpPr>
          <p:spPr>
            <a:xfrm>
              <a:off x="0" y="2500312"/>
              <a:ext cx="9144000" cy="128588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Shape 189"/>
            <p:cNvSpPr/>
            <p:nvPr/>
          </p:nvSpPr>
          <p:spPr>
            <a:xfrm>
              <a:off x="1643042" y="2585558"/>
              <a:ext cx="7500958" cy="11292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-69850" rtl="0"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zh-TW" sz="3600" b="1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DJ2 </a:t>
              </a:r>
              <a:r>
                <a:rPr lang="zh-TW" sz="3600" b="1" dirty="0" smtClean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Live完美整合CDN服務，</a:t>
              </a:r>
              <a:endParaRPr lang="en-US" altLang="zh-TW" sz="36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marL="0" lvl="0" indent="-69850" rtl="0"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zh-TW" sz="3600" b="1" dirty="0" smtClean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確保</a:t>
              </a:r>
              <a:r>
                <a:rPr lang="zh-TW" sz="3600" b="1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您的直播串流品質</a:t>
              </a:r>
            </a:p>
          </p:txBody>
        </p:sp>
        <p:pic>
          <p:nvPicPr>
            <p:cNvPr id="1026" name="Picture 2" descr="D:\Mili 明俐\2017.05.23-DJ2 Live Partner Day PPT美化\2016.12.28\DJ2_512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42910" y="2714626"/>
              <a:ext cx="857256" cy="8572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0" y="268076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dirty="0"/>
              <a:t>CDN小學堂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zh-TW" dirty="0">
                <a:sym typeface="Arial"/>
              </a:rPr>
              <a:t>甚麼是CDN(Content delivery network)？</a:t>
            </a:r>
          </a:p>
          <a:p>
            <a: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-</a:t>
            </a:r>
            <a:r>
              <a:rPr lang="zh-TW" altLang="en-US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內容傳遞網路，</a:t>
            </a:r>
            <a:r>
              <a:rPr lang="zh-TW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這是一種內容在網路上傳輸的快取機制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zh-TW" dirty="0">
                <a:sym typeface="Arial"/>
              </a:rPr>
              <a:t>使用CDN可以獲得甚麼好處？</a:t>
            </a:r>
          </a:p>
          <a:p>
            <a: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-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有效分流，節省傳輸頻寬</a:t>
            </a:r>
          </a:p>
          <a:p>
            <a: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-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加速觀眾連線速度，確保觀看品質</a:t>
            </a:r>
          </a:p>
          <a:p>
            <a: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0000"/>
              </a:buClr>
              <a:buSzPts val="1800"/>
              <a:buNone/>
            </a:pP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-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安全性提升，讓您的NAS不會暴露位置</a:t>
            </a:r>
          </a:p>
        </p:txBody>
      </p:sp>
      <p:pic>
        <p:nvPicPr>
          <p:cNvPr id="5" name="圖片 4" descr="AI_PPT_DJ2_P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1928808"/>
            <a:ext cx="4045995" cy="2197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sz="3600" dirty="0"/>
              <a:t>要如何</a:t>
            </a:r>
            <a:r>
              <a:rPr lang="zh-TW" sz="3600" dirty="0" smtClean="0"/>
              <a:t>使用CDN服務</a:t>
            </a:r>
            <a:r>
              <a:rPr lang="zh-TW" sz="3600" dirty="0"/>
              <a:t>？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dirty="0">
                <a:sym typeface="Arial"/>
              </a:rPr>
              <a:t>按下主畫面右上方CDN按鈕      </a:t>
            </a:r>
            <a:r>
              <a:rPr lang="zh-TW" dirty="0" smtClean="0">
                <a:sym typeface="Arial"/>
              </a:rPr>
              <a:t>，</a:t>
            </a:r>
            <a:r>
              <a:rPr lang="zh-TW" altLang="en-US" dirty="0" smtClean="0">
                <a:sym typeface="Arial"/>
              </a:rPr>
              <a:t>根據</a:t>
            </a:r>
            <a:r>
              <a:rPr lang="zh-TW" dirty="0" smtClean="0">
                <a:sym typeface="Arial"/>
              </a:rPr>
              <a:t>精靈</a:t>
            </a:r>
            <a:r>
              <a:rPr lang="zh-TW" dirty="0">
                <a:sym typeface="Arial"/>
              </a:rPr>
              <a:t>指引即可進行CDN綁</a:t>
            </a:r>
            <a:r>
              <a:rPr lang="zh-TW" dirty="0" smtClean="0">
                <a:sym typeface="Arial"/>
              </a:rPr>
              <a:t>定</a:t>
            </a:r>
            <a:endParaRPr lang="en-US" altLang="zh-TW" dirty="0" smtClean="0">
              <a:sym typeface="Arial"/>
            </a:endParaRPr>
          </a:p>
          <a:p>
            <a:pPr marL="571500" indent="-457200">
              <a:lnSpc>
                <a:spcPct val="100000"/>
              </a:lnSpc>
              <a:buFont typeface="+mj-lt"/>
              <a:buAutoNum type="arabicPeriod"/>
            </a:pPr>
            <a:r>
              <a:rPr lang="zh-TW" altLang="zh-TW" dirty="0" smtClean="0">
                <a:sym typeface="Arial"/>
              </a:rPr>
              <a:t>購買以下服務</a:t>
            </a:r>
            <a:endParaRPr lang="en-US" altLang="zh-TW" dirty="0" smtClean="0">
              <a:sym typeface="Arial"/>
            </a:endParaRPr>
          </a:p>
          <a:p>
            <a:pPr marL="457200" indent="-342900">
              <a:lnSpc>
                <a:spcPct val="100000"/>
              </a:lnSpc>
              <a:buNone/>
            </a:pPr>
            <a:r>
              <a:rPr lang="zh-TW" altLang="en-US" sz="1800" dirty="0" smtClean="0">
                <a:solidFill>
                  <a:srgbClr val="0070C0"/>
                </a:solidFill>
                <a:sym typeface="Arial"/>
              </a:rPr>
              <a:t>　　</a:t>
            </a:r>
            <a:r>
              <a:rPr lang="zh-TW" altLang="zh-TW" sz="1800" dirty="0" smtClean="0">
                <a:solidFill>
                  <a:srgbClr val="0070C0"/>
                </a:solidFill>
                <a:sym typeface="Arial"/>
              </a:rPr>
              <a:t>CDN服務</a:t>
            </a:r>
            <a:endParaRPr lang="en-US" altLang="zh-TW" sz="1800" dirty="0" smtClean="0">
              <a:solidFill>
                <a:srgbClr val="0070C0"/>
              </a:solidFill>
              <a:sym typeface="Arial"/>
            </a:endParaRPr>
          </a:p>
          <a:p>
            <a:pPr marL="457200" indent="-342900">
              <a:lnSpc>
                <a:spcPct val="100000"/>
              </a:lnSpc>
              <a:buNone/>
            </a:pPr>
            <a:r>
              <a:rPr lang="en-US" altLang="zh-TW" sz="1800" dirty="0" smtClean="0">
                <a:sym typeface="Arial"/>
              </a:rPr>
              <a:t>	</a:t>
            </a:r>
            <a:r>
              <a:rPr lang="zh-TW" altLang="en-US" sz="1800" dirty="0" smtClean="0">
                <a:sym typeface="Arial"/>
              </a:rPr>
              <a:t>  </a:t>
            </a:r>
            <a:r>
              <a:rPr lang="en-US" altLang="zh-TW" sz="1800" dirty="0" smtClean="0">
                <a:sym typeface="Arial"/>
              </a:rPr>
              <a:t>- </a:t>
            </a:r>
            <a:r>
              <a:rPr lang="zh-TW" altLang="zh-TW" sz="1800" dirty="0" smtClean="0">
                <a:sym typeface="Arial"/>
              </a:rPr>
              <a:t>Cloudflare提供月費制服務</a:t>
            </a:r>
            <a:endParaRPr lang="en-US" altLang="zh-TW" sz="1800" dirty="0" smtClean="0">
              <a:sym typeface="Arial"/>
            </a:endParaRPr>
          </a:p>
          <a:p>
            <a:pPr marL="457200" indent="-342900">
              <a:lnSpc>
                <a:spcPct val="100000"/>
              </a:lnSpc>
              <a:buNone/>
            </a:pPr>
            <a:r>
              <a:rPr lang="en-US" altLang="zh-TW" sz="1800" dirty="0" smtClean="0">
                <a:sym typeface="Arial"/>
              </a:rPr>
              <a:t>	</a:t>
            </a:r>
            <a:r>
              <a:rPr lang="zh-TW" altLang="en-US" sz="1800" dirty="0" smtClean="0">
                <a:sym typeface="Arial"/>
              </a:rPr>
              <a:t>  </a:t>
            </a:r>
            <a:r>
              <a:rPr lang="en-US" altLang="zh-TW" sz="1800" dirty="0" smtClean="0">
                <a:sym typeface="Arial"/>
              </a:rPr>
              <a:t>- </a:t>
            </a:r>
            <a:r>
              <a:rPr lang="zh-TW" altLang="zh-TW" sz="1800" dirty="0" smtClean="0">
                <a:sym typeface="Arial"/>
              </a:rPr>
              <a:t>CDN77提供用量計費制服務</a:t>
            </a:r>
            <a:endParaRPr lang="en-US" altLang="zh-TW" dirty="0" smtClean="0">
              <a:sym typeface="Arial"/>
            </a:endParaRPr>
          </a:p>
          <a:p>
            <a:pPr marL="457200" indent="-342900">
              <a:lnSpc>
                <a:spcPct val="100000"/>
              </a:lnSpc>
              <a:buNone/>
            </a:pPr>
            <a:r>
              <a:rPr lang="zh-TW" altLang="en-US" sz="1800" dirty="0" smtClean="0">
                <a:solidFill>
                  <a:srgbClr val="0070C0"/>
                </a:solidFill>
                <a:sym typeface="Arial"/>
              </a:rPr>
              <a:t>　　</a:t>
            </a:r>
            <a:r>
              <a:rPr lang="zh-TW" altLang="zh-TW" sz="1800" dirty="0" smtClean="0">
                <a:solidFill>
                  <a:srgbClr val="0070C0"/>
                </a:solidFill>
                <a:sym typeface="Arial"/>
              </a:rPr>
              <a:t>網域位置服務</a:t>
            </a:r>
          </a:p>
          <a:p>
            <a:pPr marL="571500" indent="-457200">
              <a:lnSpc>
                <a:spcPct val="100000"/>
              </a:lnSpc>
              <a:buFont typeface="+mj-lt"/>
              <a:buAutoNum type="arabicPeriod" startAt="2"/>
            </a:pPr>
            <a:r>
              <a:rPr lang="zh-TW" altLang="zh-TW" dirty="0" smtClean="0">
                <a:sym typeface="Arial"/>
              </a:rPr>
              <a:t>將CDN服務與網域</a:t>
            </a:r>
            <a:endParaRPr lang="en-US" altLang="zh-TW" dirty="0" smtClean="0">
              <a:sym typeface="Arial"/>
            </a:endParaRPr>
          </a:p>
          <a:p>
            <a:pPr marL="571500" indent="-457200">
              <a:lnSpc>
                <a:spcPct val="100000"/>
              </a:lnSpc>
              <a:buNone/>
            </a:pPr>
            <a:r>
              <a:rPr lang="zh-TW" altLang="en-US" dirty="0" smtClean="0">
                <a:sym typeface="Arial"/>
              </a:rPr>
              <a:t>　   </a:t>
            </a:r>
            <a:r>
              <a:rPr lang="zh-TW" altLang="zh-TW" dirty="0" smtClean="0">
                <a:sym typeface="Arial"/>
              </a:rPr>
              <a:t>位置服務互相綁定</a:t>
            </a:r>
          </a:p>
          <a:p>
            <a:pPr marL="5715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zh-TW" altLang="zh-TW" dirty="0" smtClean="0">
                <a:sym typeface="Arial"/>
              </a:rPr>
              <a:t>完成設置</a:t>
            </a:r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1934" y="1853872"/>
            <a:ext cx="4814769" cy="228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0009" y="1214428"/>
            <a:ext cx="300487" cy="2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sz="3000" dirty="0"/>
              <a:t>教學範例 - 如何使用DJ2 Liv</a:t>
            </a:r>
            <a:r>
              <a:rPr lang="zh-TW" sz="3000" dirty="0" smtClean="0"/>
              <a:t>e開</a:t>
            </a:r>
            <a:r>
              <a:rPr lang="zh-TW" sz="3000" dirty="0"/>
              <a:t>私密網路研討會？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596900" indent="-457200">
              <a:lnSpc>
                <a:spcPct val="100000"/>
              </a:lnSpc>
              <a:buSzPct val="90000"/>
              <a:buFont typeface="+mj-lt"/>
              <a:buAutoNum type="arabicPeriod"/>
            </a:pPr>
            <a:r>
              <a:rPr lang="zh-TW" dirty="0">
                <a:sym typeface="Arial"/>
              </a:rPr>
              <a:t>建立研討會直播預告，提醒所有參與者會議時間</a:t>
            </a:r>
          </a:p>
          <a:p>
            <a:pPr marL="596900" indent="-457200">
              <a:lnSpc>
                <a:spcPct val="100000"/>
              </a:lnSpc>
              <a:buSzPct val="90000"/>
              <a:buFont typeface="+mj-lt"/>
              <a:buAutoNum type="arabicPeriod"/>
            </a:pPr>
            <a:r>
              <a:rPr lang="zh-TW" dirty="0">
                <a:sym typeface="Arial"/>
              </a:rPr>
              <a:t>設定直播類型為私密，建立與會人員認證</a:t>
            </a:r>
            <a:r>
              <a:rPr lang="zh-TW" dirty="0" smtClean="0">
                <a:sym typeface="Arial"/>
              </a:rPr>
              <a:t>方式</a:t>
            </a:r>
            <a:endParaRPr lang="en-US" altLang="zh-TW" dirty="0" smtClean="0">
              <a:sym typeface="Arial"/>
            </a:endParaRPr>
          </a:p>
          <a:p>
            <a:pPr marL="482600" indent="-342900">
              <a:lnSpc>
                <a:spcPct val="100000"/>
              </a:lnSpc>
              <a:buSzPts val="1400"/>
              <a:buNone/>
            </a:pP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　</a:t>
            </a:r>
            <a:r>
              <a:rPr lang="zh-TW" altLang="en-US" sz="1800" dirty="0" smtClean="0">
                <a:sym typeface="Arial"/>
              </a:rPr>
              <a:t>　</a:t>
            </a:r>
            <a:r>
              <a:rPr lang="en-US" altLang="zh-TW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- </a:t>
            </a:r>
            <a:r>
              <a:rPr lang="zh-TW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</a:t>
            </a:r>
            <a:r>
              <a:rPr lang="zh-TW" sz="1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AS帳號</a:t>
            </a:r>
            <a:r>
              <a:rPr lang="zh-TW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認證</a:t>
            </a:r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　</a:t>
            </a:r>
            <a:r>
              <a:rPr lang="en-US" altLang="zh-TW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- </a:t>
            </a:r>
            <a:r>
              <a:rPr lang="zh-TW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G</a:t>
            </a:r>
            <a:r>
              <a:rPr lang="zh-TW" sz="1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mail帳號認證</a:t>
            </a:r>
          </a:p>
          <a:p>
            <a:pPr marL="596900" indent="-457200">
              <a:lnSpc>
                <a:spcPct val="100000"/>
              </a:lnSpc>
              <a:buSzPct val="90000"/>
              <a:buFont typeface="+mj-lt"/>
              <a:buAutoNum type="arabicPeriod" startAt="3"/>
            </a:pPr>
            <a:r>
              <a:rPr lang="zh-TW" dirty="0">
                <a:sym typeface="Arial"/>
              </a:rPr>
              <a:t>限制網路環境，確保討論內容的保密</a:t>
            </a:r>
            <a:r>
              <a:rPr lang="zh-TW" dirty="0" smtClean="0">
                <a:sym typeface="Arial"/>
              </a:rPr>
              <a:t>性</a:t>
            </a:r>
            <a:endParaRPr lang="en-US" altLang="zh-TW" dirty="0" smtClean="0">
              <a:sym typeface="Arial"/>
            </a:endParaRPr>
          </a:p>
          <a:p>
            <a:pPr marL="482600" indent="-342900">
              <a:lnSpc>
                <a:spcPct val="100000"/>
              </a:lnSpc>
              <a:buSzPts val="1400"/>
              <a:buNone/>
            </a:pPr>
            <a:r>
              <a:rPr lang="zh-TW" altLang="en-US" sz="1800" dirty="0" smtClean="0">
                <a:solidFill>
                  <a:srgbClr val="0070C0"/>
                </a:solidFill>
                <a:sym typeface="Arial"/>
              </a:rPr>
              <a:t>　　</a:t>
            </a:r>
            <a:r>
              <a:rPr lang="en-US" altLang="zh-TW" sz="1800" dirty="0" smtClean="0">
                <a:solidFill>
                  <a:srgbClr val="0070C0"/>
                </a:solidFill>
                <a:sym typeface="Arial"/>
              </a:rPr>
              <a:t>- </a:t>
            </a:r>
            <a:r>
              <a:rPr lang="zh-TW" sz="1800" dirty="0" smtClean="0">
                <a:solidFill>
                  <a:srgbClr val="0070C0"/>
                </a:solidFill>
                <a:sym typeface="Arial"/>
              </a:rPr>
              <a:t>依</a:t>
            </a:r>
            <a:r>
              <a:rPr lang="zh-TW" sz="1800" dirty="0">
                <a:solidFill>
                  <a:srgbClr val="0070C0"/>
                </a:solidFill>
                <a:sym typeface="Arial"/>
              </a:rPr>
              <a:t>需求限制允許內網或外網</a:t>
            </a:r>
            <a:r>
              <a:rPr lang="zh-TW" sz="1800" dirty="0" smtClean="0">
                <a:solidFill>
                  <a:srgbClr val="0070C0"/>
                </a:solidFill>
                <a:sym typeface="Arial"/>
              </a:rPr>
              <a:t>連線</a:t>
            </a:r>
            <a:endParaRPr lang="en-US" altLang="zh-TW" sz="1800" dirty="0" smtClean="0">
              <a:solidFill>
                <a:srgbClr val="0070C0"/>
              </a:solidFill>
              <a:sym typeface="Arial"/>
            </a:endParaRPr>
          </a:p>
          <a:p>
            <a:pPr marL="482600" indent="-342900">
              <a:lnSpc>
                <a:spcPct val="100000"/>
              </a:lnSpc>
              <a:buSzPts val="1400"/>
              <a:buNone/>
            </a:pPr>
            <a:r>
              <a:rPr lang="zh-TW" altLang="en-US" sz="1800" dirty="0" smtClean="0">
                <a:solidFill>
                  <a:srgbClr val="0070C0"/>
                </a:solidFill>
                <a:sym typeface="Arial"/>
              </a:rPr>
              <a:t>　　</a:t>
            </a:r>
            <a:r>
              <a:rPr lang="en-US" altLang="zh-TW" sz="1800" dirty="0" smtClean="0">
                <a:solidFill>
                  <a:srgbClr val="0070C0"/>
                </a:solidFill>
                <a:sym typeface="Arial"/>
              </a:rPr>
              <a:t>-</a:t>
            </a:r>
            <a:r>
              <a:rPr lang="zh-TW" altLang="en-US" sz="1800" dirty="0" smtClean="0">
                <a:solidFill>
                  <a:srgbClr val="0070C0"/>
                </a:solidFill>
                <a:sym typeface="Arial"/>
              </a:rPr>
              <a:t> </a:t>
            </a:r>
            <a:r>
              <a:rPr lang="zh-TW" sz="1800" dirty="0" smtClean="0">
                <a:solidFill>
                  <a:srgbClr val="0070C0"/>
                </a:solidFill>
                <a:sym typeface="Arial"/>
              </a:rPr>
              <a:t>開啟</a:t>
            </a:r>
            <a:r>
              <a:rPr lang="zh-TW" sz="1800" dirty="0">
                <a:solidFill>
                  <a:srgbClr val="0070C0"/>
                </a:solidFill>
                <a:sym typeface="Arial"/>
              </a:rPr>
              <a:t>SSL連線加密，提升安全性</a:t>
            </a:r>
          </a:p>
          <a:p>
            <a:pPr marL="596900" indent="-457200">
              <a:lnSpc>
                <a:spcPct val="100000"/>
              </a:lnSpc>
              <a:buSzPct val="90000"/>
              <a:buFont typeface="+mj-lt"/>
              <a:buAutoNum type="arabicPeriod" startAt="4"/>
            </a:pPr>
            <a:r>
              <a:rPr lang="zh-TW" dirty="0">
                <a:sym typeface="Arial"/>
              </a:rPr>
              <a:t>根據觀眾地區分布，視情況建立CDN服務進行網路加速</a:t>
            </a:r>
          </a:p>
          <a:p>
            <a:pPr marL="596900" indent="-457200">
              <a:lnSpc>
                <a:spcPct val="100000"/>
              </a:lnSpc>
              <a:buSzPct val="90000"/>
              <a:buFont typeface="+mj-lt"/>
              <a:buAutoNum type="arabicPeriod" startAt="4"/>
            </a:pPr>
            <a:r>
              <a:rPr lang="zh-TW" dirty="0">
                <a:sym typeface="Arial"/>
              </a:rPr>
              <a:t>研討會開始，參與者可以透過聊天室與主持人互動</a:t>
            </a:r>
          </a:p>
          <a:p>
            <a:pPr marL="596900" indent="-457200">
              <a:lnSpc>
                <a:spcPct val="100000"/>
              </a:lnSpc>
              <a:buSzPct val="90000"/>
              <a:buFont typeface="+mj-lt"/>
              <a:buAutoNum type="arabicPeriod" startAt="4"/>
            </a:pPr>
            <a:r>
              <a:rPr lang="zh-TW" dirty="0">
                <a:sym typeface="Arial"/>
              </a:rPr>
              <a:t>會議結束，影片可長期保存供日後參與者查</a:t>
            </a:r>
            <a:r>
              <a:rPr lang="zh-TW" dirty="0" smtClean="0">
                <a:sym typeface="Arial"/>
              </a:rPr>
              <a:t>找</a:t>
            </a:r>
            <a:endParaRPr lang="zh-TW" dirty="0"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</p:spPr>
        <p:txBody>
          <a:bodyPr/>
          <a:lstStyle/>
          <a:p>
            <a:r>
              <a:rPr lang="zh-TW" altLang="en-US" dirty="0" smtClean="0"/>
              <a:t>使用</a:t>
            </a:r>
            <a:r>
              <a:rPr lang="en-US" altLang="zh-TW" dirty="0" smtClean="0"/>
              <a:t>DJ2 Live</a:t>
            </a:r>
            <a:r>
              <a:rPr lang="zh-TW" altLang="en-US" dirty="0" smtClean="0"/>
              <a:t>的優勢</a:t>
            </a:r>
            <a:endParaRPr lang="zh-TW" altLang="en-US" dirty="0"/>
          </a:p>
        </p:txBody>
      </p:sp>
      <p:sp>
        <p:nvSpPr>
          <p:cNvPr id="18" name="Shape 2112"/>
          <p:cNvSpPr/>
          <p:nvPr/>
        </p:nvSpPr>
        <p:spPr>
          <a:xfrm>
            <a:off x="285720" y="2285998"/>
            <a:ext cx="2071702" cy="19288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sz="2400" b="1"/>
          </a:p>
        </p:txBody>
      </p:sp>
      <p:sp>
        <p:nvSpPr>
          <p:cNvPr id="21" name="Shape 2109"/>
          <p:cNvSpPr/>
          <p:nvPr/>
        </p:nvSpPr>
        <p:spPr>
          <a:xfrm>
            <a:off x="285720" y="1463098"/>
            <a:ext cx="2071702" cy="82290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功能性</a:t>
            </a:r>
            <a:endParaRPr 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Shape 2112"/>
          <p:cNvSpPr/>
          <p:nvPr/>
        </p:nvSpPr>
        <p:spPr>
          <a:xfrm>
            <a:off x="2428860" y="2285998"/>
            <a:ext cx="2071702" cy="19288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sz="2400" b="1"/>
          </a:p>
        </p:txBody>
      </p:sp>
      <p:sp>
        <p:nvSpPr>
          <p:cNvPr id="24" name="Shape 2109"/>
          <p:cNvSpPr/>
          <p:nvPr/>
        </p:nvSpPr>
        <p:spPr>
          <a:xfrm>
            <a:off x="2428860" y="1463098"/>
            <a:ext cx="2071702" cy="822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45833"/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高安全性</a:t>
            </a:r>
            <a:endParaRPr lang="en-US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Shape 2112"/>
          <p:cNvSpPr/>
          <p:nvPr/>
        </p:nvSpPr>
        <p:spPr>
          <a:xfrm>
            <a:off x="4572000" y="2285998"/>
            <a:ext cx="2071702" cy="19288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sz="2400" b="1"/>
          </a:p>
        </p:txBody>
      </p:sp>
      <p:sp>
        <p:nvSpPr>
          <p:cNvPr id="26" name="Shape 2109"/>
          <p:cNvSpPr/>
          <p:nvPr/>
        </p:nvSpPr>
        <p:spPr>
          <a:xfrm>
            <a:off x="4572000" y="1463098"/>
            <a:ext cx="2071702" cy="8229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45833"/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資料保存</a:t>
            </a:r>
            <a:endParaRPr lang="en-US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Shape 2112"/>
          <p:cNvSpPr/>
          <p:nvPr/>
        </p:nvSpPr>
        <p:spPr>
          <a:xfrm>
            <a:off x="6715140" y="2285998"/>
            <a:ext cx="2071702" cy="19288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sz="2400" b="1"/>
          </a:p>
        </p:txBody>
      </p:sp>
      <p:sp>
        <p:nvSpPr>
          <p:cNvPr id="28" name="Shape 2109"/>
          <p:cNvSpPr/>
          <p:nvPr/>
        </p:nvSpPr>
        <p:spPr>
          <a:xfrm>
            <a:off x="6715140" y="1463098"/>
            <a:ext cx="2071702" cy="822900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45833"/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其它</a:t>
            </a:r>
            <a:endParaRPr lang="en-US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285720" y="2428874"/>
            <a:ext cx="2071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 會議預告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 會議中聊天室互動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 良好的連線品質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428860" y="2428874"/>
            <a:ext cx="207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 人員認證設置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 連線認證設置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4572000" y="2571750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 影片儲存作為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知識庫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715140" y="2571750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 建置便宜卻具有高效益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圖片 32" descr="皇冠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71552"/>
            <a:ext cx="785818" cy="5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圖片 32" descr="皇冠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071552"/>
            <a:ext cx="785818" cy="5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圖片 32" descr="皇冠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071552"/>
            <a:ext cx="785818" cy="5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圖片 32" descr="皇冠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1071552"/>
            <a:ext cx="785818" cy="5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4643438" y="1142990"/>
            <a:ext cx="4214842" cy="171451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4643438" y="2928940"/>
            <a:ext cx="4214842" cy="171451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285720" y="2928940"/>
            <a:ext cx="4214842" cy="171451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85720" y="1142990"/>
            <a:ext cx="4214842" cy="171451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268076"/>
            <a:ext cx="9144000" cy="660600"/>
          </a:xfrm>
        </p:spPr>
        <p:txBody>
          <a:bodyPr anchor="ctr"/>
          <a:lstStyle/>
          <a:p>
            <a:r>
              <a:rPr lang="zh-TW" altLang="en-US" dirty="0" smtClean="0"/>
              <a:t>直播已成為資訊傳播主流</a:t>
            </a:r>
            <a:endParaRPr lang="zh-TW" altLang="en-US" sz="4800" dirty="0"/>
          </a:p>
        </p:txBody>
      </p:sp>
      <p:pic>
        <p:nvPicPr>
          <p:cNvPr id="10" name="圖片 9" descr="13909200_x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1571618"/>
            <a:ext cx="1785950" cy="1190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 descr="41818453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306188"/>
            <a:ext cx="1898739" cy="126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 descr="42318151_xl.jpg"/>
          <p:cNvPicPr>
            <a:picLocks noChangeAspect="1"/>
          </p:cNvPicPr>
          <p:nvPr/>
        </p:nvPicPr>
        <p:blipFill>
          <a:blip r:embed="rId4" cstate="print"/>
          <a:srcRect r="26114" b="20851"/>
          <a:stretch>
            <a:fillRect/>
          </a:stretch>
        </p:blipFill>
        <p:spPr>
          <a:xfrm>
            <a:off x="1610047" y="1563638"/>
            <a:ext cx="1665809" cy="118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文字方塊 23"/>
          <p:cNvSpPr txBox="1"/>
          <p:nvPr/>
        </p:nvSpPr>
        <p:spPr>
          <a:xfrm>
            <a:off x="285720" y="1142990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網路教學</a:t>
            </a:r>
            <a:endParaRPr lang="zh-TW" altLang="en-US" sz="18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643438" y="1155132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教育訓練</a:t>
            </a:r>
            <a:endParaRPr lang="zh-TW" altLang="en-US" sz="18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85720" y="2941082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電競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4643438" y="2941082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任何你想分享的影片</a:t>
            </a:r>
          </a:p>
        </p:txBody>
      </p:sp>
      <p:pic>
        <p:nvPicPr>
          <p:cNvPr id="29" name="圖片 28" descr="84905937_xx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756" y="3333756"/>
            <a:ext cx="1857388" cy="1238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zh-TW" sz="3600" dirty="0"/>
              <a:t>合作</a:t>
            </a:r>
            <a:r>
              <a:rPr lang="zh-TW" sz="3600" dirty="0" smtClean="0"/>
              <a:t>夥伴-X</a:t>
            </a:r>
            <a:r>
              <a:rPr lang="en-US" altLang="zh-TW" sz="3600" dirty="0" smtClean="0"/>
              <a:t>S</a:t>
            </a:r>
            <a:r>
              <a:rPr lang="zh-TW" sz="3600" dirty="0" smtClean="0"/>
              <a:t>p</a:t>
            </a:r>
            <a:r>
              <a:rPr lang="zh-TW" sz="3600" dirty="0"/>
              <a:t>lit (電腦應用程式)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>
              <a:lnSpc>
                <a:spcPct val="100000"/>
              </a:lnSpc>
              <a:buNone/>
            </a:pPr>
            <a:r>
              <a:rPr lang="en-US" altLang="zh-TW" dirty="0" err="1" smtClean="0"/>
              <a:t>XSplit</a:t>
            </a:r>
            <a:r>
              <a:rPr lang="zh-TW" altLang="en-US" dirty="0" smtClean="0"/>
              <a:t>是</a:t>
            </a:r>
            <a:r>
              <a:rPr lang="en-US" altLang="zh-TW" dirty="0" smtClean="0"/>
              <a:t>PC</a:t>
            </a:r>
            <a:r>
              <a:rPr lang="zh-TW" altLang="en-US" dirty="0" smtClean="0"/>
              <a:t>上最多人用來客製直播畫面的軟體，</a:t>
            </a:r>
            <a:endParaRPr lang="en-US" altLang="zh-TW" dirty="0" smtClean="0"/>
          </a:p>
          <a:p>
            <a:pPr marL="0" lvl="0">
              <a:lnSpc>
                <a:spcPct val="100000"/>
              </a:lnSpc>
              <a:buNone/>
            </a:pPr>
            <a:r>
              <a:rPr lang="zh-TW" altLang="en-US" dirty="0" smtClean="0"/>
              <a:t>可再將畫面串流至其他平台進行播放，優點為：</a:t>
            </a:r>
            <a:endParaRPr lang="zh-TW" dirty="0" smtClean="0"/>
          </a:p>
          <a:p>
            <a:pPr marL="457200" indent="-342900">
              <a:lnSpc>
                <a:spcPct val="100000"/>
              </a:lnSpc>
            </a:pPr>
            <a:r>
              <a:rPr lang="zh-TW" sz="1800" dirty="0" smtClean="0">
                <a:solidFill>
                  <a:srgbClr val="0070C0"/>
                </a:solidFill>
              </a:rPr>
              <a:t>可擷取不同影音來源進行合成</a:t>
            </a:r>
          </a:p>
          <a:p>
            <a:pPr marL="457200" indent="-342900">
              <a:lnSpc>
                <a:spcPct val="100000"/>
              </a:lnSpc>
            </a:pPr>
            <a:r>
              <a:rPr lang="zh-TW" sz="1800" dirty="0" smtClean="0">
                <a:solidFill>
                  <a:srgbClr val="0070C0"/>
                </a:solidFill>
              </a:rPr>
              <a:t>快速</a:t>
            </a:r>
            <a:r>
              <a:rPr lang="zh-TW" sz="1800" dirty="0">
                <a:solidFill>
                  <a:srgbClr val="0070C0"/>
                </a:solidFill>
              </a:rPr>
              <a:t>進行直播畫面配置</a:t>
            </a:r>
          </a:p>
          <a:p>
            <a:pPr marL="457200" indent="-342900">
              <a:lnSpc>
                <a:spcPct val="100000"/>
              </a:lnSpc>
            </a:pPr>
            <a:r>
              <a:rPr lang="zh-TW" sz="1800" dirty="0" smtClean="0">
                <a:solidFill>
                  <a:srgbClr val="0070C0"/>
                </a:solidFill>
              </a:rPr>
              <a:t>支援</a:t>
            </a:r>
            <a:r>
              <a:rPr lang="zh-TW" sz="1800" dirty="0">
                <a:solidFill>
                  <a:srgbClr val="0070C0"/>
                </a:solidFill>
              </a:rPr>
              <a:t>同時多路串流至其他平台</a:t>
            </a:r>
          </a:p>
          <a:p>
            <a:pPr marL="457200" indent="-342900">
              <a:lnSpc>
                <a:spcPct val="100000"/>
              </a:lnSpc>
            </a:pPr>
            <a:r>
              <a:rPr lang="zh-TW" sz="1800" dirty="0" smtClean="0">
                <a:solidFill>
                  <a:srgbClr val="0070C0"/>
                </a:solidFill>
              </a:rPr>
              <a:t>豐富</a:t>
            </a:r>
            <a:r>
              <a:rPr lang="zh-TW" sz="1800" dirty="0">
                <a:solidFill>
                  <a:srgbClr val="0070C0"/>
                </a:solidFill>
              </a:rPr>
              <a:t>的套件商店，提供不同的功能</a:t>
            </a:r>
            <a:r>
              <a:rPr lang="zh-TW" sz="1800" dirty="0" smtClean="0">
                <a:solidFill>
                  <a:srgbClr val="0070C0"/>
                </a:solidFill>
              </a:rPr>
              <a:t>擴充</a:t>
            </a:r>
            <a:endParaRPr lang="en-US" altLang="zh-TW" sz="1800" dirty="0" smtClean="0">
              <a:solidFill>
                <a:srgbClr val="0070C0"/>
              </a:solidFill>
            </a:endParaRPr>
          </a:p>
          <a:p>
            <a:pPr marL="457200" indent="-342900">
              <a:lnSpc>
                <a:spcPct val="100000"/>
              </a:lnSpc>
              <a:buNone/>
            </a:pPr>
            <a:r>
              <a:rPr lang="en-US" altLang="zh-TW" sz="1800" dirty="0" smtClean="0">
                <a:solidFill>
                  <a:srgbClr val="0070C0"/>
                </a:solidFill>
              </a:rPr>
              <a:t>	- </a:t>
            </a:r>
            <a:r>
              <a:rPr lang="zh-TW" altLang="en-US" sz="1800" dirty="0" smtClean="0">
                <a:solidFill>
                  <a:srgbClr val="0070C0"/>
                </a:solidFill>
              </a:rPr>
              <a:t>嵌入</a:t>
            </a:r>
            <a:r>
              <a:rPr lang="en-US" altLang="zh-TW" sz="1800" dirty="0" err="1" smtClean="0">
                <a:solidFill>
                  <a:srgbClr val="0070C0"/>
                </a:solidFill>
              </a:rPr>
              <a:t>Youtube</a:t>
            </a:r>
            <a:r>
              <a:rPr lang="en-US" altLang="zh-TW" sz="1800" dirty="0" smtClean="0">
                <a:solidFill>
                  <a:srgbClr val="0070C0"/>
                </a:solidFill>
              </a:rPr>
              <a:t> </a:t>
            </a:r>
            <a:r>
              <a:rPr lang="zh-TW" altLang="en-US" sz="1800" dirty="0" smtClean="0">
                <a:solidFill>
                  <a:srgbClr val="0070C0"/>
                </a:solidFill>
              </a:rPr>
              <a:t>聊天室</a:t>
            </a:r>
            <a:endParaRPr lang="en-US" altLang="zh-TW" sz="1800" dirty="0" smtClean="0">
              <a:solidFill>
                <a:srgbClr val="0070C0"/>
              </a:solidFill>
            </a:endParaRPr>
          </a:p>
          <a:p>
            <a:pPr marL="457200" indent="-342900">
              <a:lnSpc>
                <a:spcPct val="100000"/>
              </a:lnSpc>
              <a:buNone/>
            </a:pPr>
            <a:r>
              <a:rPr lang="en-US" altLang="zh-TW" sz="1800" dirty="0" smtClean="0">
                <a:solidFill>
                  <a:srgbClr val="0070C0"/>
                </a:solidFill>
              </a:rPr>
              <a:t>	- </a:t>
            </a:r>
            <a:r>
              <a:rPr lang="zh-TW" altLang="en-US" sz="1800" dirty="0" smtClean="0">
                <a:solidFill>
                  <a:srgbClr val="0070C0"/>
                </a:solidFill>
              </a:rPr>
              <a:t>直播書寫版</a:t>
            </a:r>
            <a:endParaRPr lang="zh-TW" sz="1800" dirty="0">
              <a:solidFill>
                <a:srgbClr val="0070C0"/>
              </a:solidFill>
            </a:endParaRPr>
          </a:p>
        </p:txBody>
      </p:sp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9256" y="1965948"/>
            <a:ext cx="3096900" cy="2106000"/>
          </a:xfrm>
          <a:prstGeom prst="roundRect">
            <a:avLst>
              <a:gd name="adj" fmla="val 4219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grpSp>
        <p:nvGrpSpPr>
          <p:cNvPr id="231" name="Shape 231"/>
          <p:cNvGrpSpPr/>
          <p:nvPr/>
        </p:nvGrpSpPr>
        <p:grpSpPr>
          <a:xfrm>
            <a:off x="3639201" y="3112506"/>
            <a:ext cx="2075807" cy="1530946"/>
            <a:chOff x="4531470" y="3588582"/>
            <a:chExt cx="4107256" cy="3029178"/>
          </a:xfrm>
        </p:grpSpPr>
        <p:grpSp>
          <p:nvGrpSpPr>
            <p:cNvPr id="232" name="Shape 232"/>
            <p:cNvGrpSpPr/>
            <p:nvPr/>
          </p:nvGrpSpPr>
          <p:grpSpPr>
            <a:xfrm>
              <a:off x="4531470" y="3588582"/>
              <a:ext cx="4107256" cy="3029178"/>
              <a:chOff x="3203848" y="2834540"/>
              <a:chExt cx="2427600" cy="1790400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x="3443591" y="2890616"/>
                <a:ext cx="1948200" cy="1216800"/>
              </a:xfrm>
              <a:prstGeom prst="rect">
                <a:avLst/>
              </a:prstGeom>
              <a:solidFill>
                <a:srgbClr val="000000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4" name="Shape 234" descr="「PC」的圖片搜尋結果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203848" y="2834540"/>
                <a:ext cx="2427600" cy="1790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35" name="Shape 235" descr="「xsplit」的圖片搜尋結果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347501" y="3846799"/>
              <a:ext cx="2383500" cy="1731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sz="3600" dirty="0" smtClean="0"/>
              <a:t>X</a:t>
            </a:r>
            <a:r>
              <a:rPr lang="en-US" altLang="zh-TW" sz="3600" dirty="0" smtClean="0"/>
              <a:t>S</a:t>
            </a:r>
            <a:r>
              <a:rPr lang="zh-TW" sz="3600" dirty="0" smtClean="0"/>
              <a:t>p</a:t>
            </a:r>
            <a:r>
              <a:rPr lang="zh-TW" sz="3600" dirty="0"/>
              <a:t>li</a:t>
            </a:r>
            <a:r>
              <a:rPr lang="zh-TW" sz="3600" dirty="0" smtClean="0"/>
              <a:t>t上的D</a:t>
            </a:r>
            <a:r>
              <a:rPr lang="zh-TW" sz="3600" dirty="0"/>
              <a:t>J2 Liv</a:t>
            </a:r>
            <a:r>
              <a:rPr lang="zh-TW" sz="3600" dirty="0" smtClean="0"/>
              <a:t>e套件</a:t>
            </a:r>
            <a:endParaRPr lang="zh-TW" sz="3600" dirty="0"/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dirty="0"/>
              <a:t>協助搜尋同網段下的QNAP NAS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dirty="0"/>
              <a:t>自動帶入串流設置</a:t>
            </a:r>
          </a:p>
          <a:p>
            <a:pPr marL="457200" lvl="0" indent="-342900">
              <a:lnSpc>
                <a:spcPct val="100000"/>
              </a:lnSpc>
              <a:spcBef>
                <a:spcPts val="0"/>
              </a:spcBef>
              <a:buSzPts val="1800"/>
              <a:buChar char="•"/>
            </a:pPr>
            <a:r>
              <a:rPr lang="zh-TW" dirty="0"/>
              <a:t>一鍵開始直播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2214560"/>
            <a:ext cx="3901784" cy="2133788"/>
          </a:xfrm>
          <a:prstGeom prst="roundRect">
            <a:avLst>
              <a:gd name="adj" fmla="val 110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283718"/>
            <a:ext cx="2654269" cy="2027147"/>
          </a:xfrm>
          <a:prstGeom prst="roundRect">
            <a:avLst>
              <a:gd name="adj" fmla="val 25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zh-TW" sz="3600" dirty="0"/>
              <a:t>合作</a:t>
            </a:r>
            <a:r>
              <a:rPr lang="zh-TW" sz="3600" dirty="0" smtClean="0"/>
              <a:t>夥伴-C</a:t>
            </a:r>
            <a:r>
              <a:rPr lang="zh-TW" sz="3600" dirty="0"/>
              <a:t>loudflar</a:t>
            </a:r>
            <a:r>
              <a:rPr lang="zh-TW" sz="3600" dirty="0" smtClean="0"/>
              <a:t>e</a:t>
            </a:r>
            <a:r>
              <a:rPr lang="zh-TW" altLang="en-US" sz="3600" dirty="0" smtClean="0"/>
              <a:t> </a:t>
            </a:r>
            <a:r>
              <a:rPr lang="zh-TW" sz="3600" dirty="0" smtClean="0"/>
              <a:t>(</a:t>
            </a:r>
            <a:r>
              <a:rPr lang="zh-TW" sz="3600" dirty="0"/>
              <a:t>CDN供應商)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dirty="0"/>
              <a:t>支援多種協定</a:t>
            </a:r>
            <a:r>
              <a:rPr lang="zh-TW" dirty="0" smtClean="0"/>
              <a:t>技術</a:t>
            </a:r>
            <a:r>
              <a:rPr lang="zh-TW" altLang="en-US" dirty="0" smtClean="0"/>
              <a:t>。</a:t>
            </a:r>
            <a:r>
              <a:rPr lang="en-US" altLang="zh-TW" dirty="0" smtClean="0"/>
              <a:t>RTMP, HLS….</a:t>
            </a:r>
            <a:endParaRPr lang="zh-TW" dirty="0"/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dirty="0"/>
              <a:t>全球共115個數據中心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dirty="0"/>
              <a:t>超過百萬個網站的客戶群</a:t>
            </a:r>
          </a:p>
          <a:p>
            <a:pPr marL="457200" lvl="0" indent="-342900">
              <a:lnSpc>
                <a:spcPct val="100000"/>
              </a:lnSpc>
              <a:spcBef>
                <a:spcPts val="0"/>
              </a:spcBef>
              <a:buSzPts val="1800"/>
              <a:buChar char="•"/>
            </a:pPr>
            <a:r>
              <a:rPr lang="zh-TW" dirty="0"/>
              <a:t>提供月費不限流量機制</a:t>
            </a:r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1920" y="1491630"/>
            <a:ext cx="4859022" cy="342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sz="3600" dirty="0"/>
              <a:t>合作</a:t>
            </a:r>
            <a:r>
              <a:rPr lang="zh-TW" sz="3600" dirty="0" smtClean="0"/>
              <a:t>夥伴-C</a:t>
            </a:r>
            <a:r>
              <a:rPr lang="zh-TW" sz="3600" dirty="0"/>
              <a:t>DN77</a:t>
            </a:r>
            <a:r>
              <a:rPr lang="zh-TW" sz="3600" dirty="0" smtClean="0"/>
              <a:t>.com</a:t>
            </a:r>
            <a:r>
              <a:rPr lang="zh-TW" altLang="en-US" sz="3600" dirty="0" smtClean="0"/>
              <a:t> </a:t>
            </a:r>
            <a:r>
              <a:rPr lang="zh-TW" sz="3600" dirty="0" smtClean="0"/>
              <a:t>(</a:t>
            </a:r>
            <a:r>
              <a:rPr lang="zh-TW" sz="3600" dirty="0"/>
              <a:t>CDN供應商)</a:t>
            </a:r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00000"/>
              </a:lnSpc>
            </a:pPr>
            <a:r>
              <a:rPr lang="zh-TW" dirty="0"/>
              <a:t>支援多種協定</a:t>
            </a:r>
            <a:r>
              <a:rPr lang="zh-TW" dirty="0" smtClean="0"/>
              <a:t>技術</a:t>
            </a:r>
            <a:r>
              <a:rPr lang="zh-TW" altLang="en-US" dirty="0" smtClean="0"/>
              <a:t>。</a:t>
            </a:r>
            <a:r>
              <a:rPr lang="en-US" altLang="zh-TW" dirty="0" smtClean="0"/>
              <a:t> RTMP, HLS….</a:t>
            </a:r>
            <a:endParaRPr lang="zh-TW" dirty="0"/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dirty="0"/>
              <a:t>全球共32個數據中心</a:t>
            </a:r>
          </a:p>
          <a:p>
            <a:pPr marL="457200" lvl="0" indent="-342900">
              <a:lnSpc>
                <a:spcPct val="100000"/>
              </a:lnSpc>
              <a:spcBef>
                <a:spcPts val="0"/>
              </a:spcBef>
              <a:buSzPts val="1800"/>
              <a:buChar char="•"/>
            </a:pPr>
            <a:r>
              <a:rPr lang="zh-TW" dirty="0"/>
              <a:t>使用量計費制</a:t>
            </a: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798" y="2214560"/>
            <a:ext cx="5669400" cy="19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螢幕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74" y="2285998"/>
            <a:ext cx="2433872" cy="2071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44" y="2428874"/>
            <a:ext cx="2431648" cy="1362976"/>
          </a:xfrm>
          <a:prstGeom prst="roundRect">
            <a:avLst>
              <a:gd name="adj" fmla="val 3086"/>
            </a:avLst>
          </a:prstGeom>
          <a:noFill/>
          <a:ln>
            <a:noFill/>
          </a:ln>
        </p:spPr>
      </p:pic>
      <p:pic>
        <p:nvPicPr>
          <p:cNvPr id="13" name="圖片 12" descr="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068" y="1714494"/>
            <a:ext cx="6810422" cy="3143272"/>
          </a:xfrm>
          <a:prstGeom prst="rect">
            <a:avLst/>
          </a:prstGeom>
        </p:spPr>
      </p:pic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zh-TW" sz="3600" dirty="0"/>
              <a:t>合作案例</a:t>
            </a:r>
            <a:r>
              <a:rPr lang="zh-TW" sz="3600" dirty="0" smtClean="0"/>
              <a:t>分享-G</a:t>
            </a:r>
            <a:r>
              <a:rPr lang="zh-TW" sz="3600" dirty="0"/>
              <a:t>CPUG研討會活動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311699" y="1214428"/>
            <a:ext cx="8520600" cy="328614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>
                <a:sym typeface="Arial"/>
              </a:rPr>
              <a:t>支援Google Cloud Platform User Group技術分享交流會活動直播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4500562" y="2500312"/>
            <a:ext cx="1500198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zh-TW" b="1" dirty="0"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lang="zh-TW" b="1" dirty="0" smtClean="0">
                <a:latin typeface="微軟正黑體" pitchFamily="34" charset="-120"/>
                <a:ea typeface="微軟正黑體" pitchFamily="34" charset="-120"/>
              </a:rPr>
              <a:t>汐止5F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zh-TW" b="1" dirty="0" smtClean="0">
                <a:latin typeface="微軟正黑體" pitchFamily="34" charset="-120"/>
                <a:ea typeface="微軟正黑體" pitchFamily="34" charset="-120"/>
              </a:rPr>
              <a:t>辦公室</a:t>
            </a:r>
            <a:endParaRPr 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8" name="Shape 268"/>
          <p:cNvSpPr txBox="1"/>
          <p:nvPr/>
        </p:nvSpPr>
        <p:spPr>
          <a:xfrm>
            <a:off x="2871448" y="2500312"/>
            <a:ext cx="141480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zh-TW" b="1" dirty="0">
                <a:latin typeface="微軟正黑體" pitchFamily="34" charset="-120"/>
                <a:ea typeface="微軟正黑體" pitchFamily="34" charset="-120"/>
              </a:rPr>
              <a:t>台北101 </a:t>
            </a:r>
          </a:p>
          <a:p>
            <a:pPr algn="ctr"/>
            <a:r>
              <a:rPr lang="zh-TW" b="1" dirty="0">
                <a:latin typeface="微軟正黑體" pitchFamily="34" charset="-120"/>
                <a:ea typeface="微軟正黑體" pitchFamily="34" charset="-120"/>
              </a:rPr>
              <a:t>Googl</a:t>
            </a:r>
            <a:r>
              <a:rPr lang="zh-TW" b="1" dirty="0" smtClean="0">
                <a:latin typeface="微軟正黑體" pitchFamily="34" charset="-120"/>
                <a:ea typeface="微軟正黑體" pitchFamily="34" charset="-120"/>
              </a:rPr>
              <a:t>e會議室</a:t>
            </a:r>
            <a:endParaRPr 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0" name="Shape 270"/>
          <p:cNvSpPr txBox="1"/>
          <p:nvPr/>
        </p:nvSpPr>
        <p:spPr>
          <a:xfrm>
            <a:off x="5357818" y="1785932"/>
            <a:ext cx="1269000" cy="31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zh-TW" b="1" dirty="0">
                <a:latin typeface="微軟正黑體" pitchFamily="34" charset="-120"/>
                <a:ea typeface="微軟正黑體" pitchFamily="34" charset="-120"/>
              </a:rPr>
              <a:t>公有雲服務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6402468" y="3214692"/>
            <a:ext cx="741300" cy="31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CDN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7258225" y="4236037"/>
            <a:ext cx="741300" cy="31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/>
              <a:t>內網</a:t>
            </a:r>
          </a:p>
        </p:txBody>
      </p:sp>
      <p:pic>
        <p:nvPicPr>
          <p:cNvPr id="273" name="Shape 2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2462" y="1151519"/>
            <a:ext cx="562975" cy="56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270"/>
          <p:cNvSpPr txBox="1"/>
          <p:nvPr/>
        </p:nvSpPr>
        <p:spPr>
          <a:xfrm>
            <a:off x="6000760" y="4143386"/>
            <a:ext cx="571504" cy="31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內網</a:t>
            </a:r>
            <a:endParaRPr 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300" lvl="0"/>
            <a:r>
              <a:rPr lang="en-US" altLang="zh-TW" dirty="0" smtClean="0"/>
              <a:t>DJ2 Console DEMO</a:t>
            </a:r>
            <a:br>
              <a:rPr lang="en-US" altLang="zh-TW" dirty="0" smtClean="0"/>
            </a:br>
            <a:r>
              <a:rPr lang="zh-TW" altLang="en-US" sz="3600" dirty="0" smtClean="0">
                <a:solidFill>
                  <a:schemeClr val="tx1"/>
                </a:solidFill>
              </a:rPr>
              <a:t>實際建立一個直播影片</a:t>
            </a:r>
            <a:endParaRPr lang="zh-TW" alt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sz="3600" dirty="0"/>
              <a:t>行動裝置</a:t>
            </a:r>
            <a:r>
              <a:rPr lang="zh-TW" sz="3600" dirty="0" smtClean="0"/>
              <a:t>應用程式-D</a:t>
            </a:r>
            <a:r>
              <a:rPr lang="zh-TW" sz="3600" dirty="0"/>
              <a:t>J2 Client </a:t>
            </a:r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zh-TW" dirty="0"/>
              <a:t>突破地點限制，一隻手機就可以直播與觀看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zh-TW" dirty="0"/>
              <a:t>搭配QNAP雲服務，不管內外網都可進行直播活動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buSzPts val="2400"/>
              <a:buChar char="•"/>
            </a:pPr>
            <a:r>
              <a:rPr lang="zh-TW" dirty="0"/>
              <a:t>支援傳輸連線加密，手機直播也能擁有高私密性</a:t>
            </a:r>
          </a:p>
        </p:txBody>
      </p:sp>
      <p:pic>
        <p:nvPicPr>
          <p:cNvPr id="285" name="Shape 285"/>
          <p:cNvPicPr preferRelativeResize="0"/>
          <p:nvPr/>
        </p:nvPicPr>
        <p:blipFill rotWithShape="1">
          <a:blip r:embed="rId3">
            <a:alphaModFix/>
          </a:blip>
          <a:srcRect b="10273"/>
          <a:stretch/>
        </p:blipFill>
        <p:spPr>
          <a:xfrm>
            <a:off x="3714744" y="2071684"/>
            <a:ext cx="2941419" cy="270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928662" y="3929072"/>
            <a:ext cx="4500594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支援Android與iOS(iPad)裝置</a:t>
            </a:r>
            <a:r>
              <a:rPr 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，</a:t>
            </a:r>
            <a:endParaRPr lang="en-US" altLang="zh-TW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sym typeface="Verdana"/>
            </a:endParaRPr>
          </a:p>
          <a:p>
            <a:r>
              <a:rPr 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i</a:t>
            </a:r>
            <a:r>
              <a:rPr 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Phone版本即將</a:t>
            </a:r>
            <a:r>
              <a:rPr 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上市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!</a:t>
            </a:r>
            <a:endParaRPr lang="zh-TW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zh-TW" sz="3600" dirty="0" smtClean="0"/>
              <a:t>DJ2 Client-實況主模式</a:t>
            </a:r>
            <a:endParaRPr lang="zh-TW" sz="3600" dirty="0"/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dirty="0"/>
              <a:t>將手機鏡頭接收到的影像傳送至NAS直播平台再進行播出</a:t>
            </a:r>
          </a:p>
          <a:p>
            <a:pPr marL="457200" indent="-342900">
              <a:lnSpc>
                <a:spcPct val="200000"/>
              </a:lnSpc>
              <a:buNone/>
            </a:pPr>
            <a:r>
              <a:rPr lang="zh-TW" altLang="en-US" sz="1800" dirty="0" smtClean="0">
                <a:solidFill>
                  <a:srgbClr val="0070C0"/>
                </a:solidFill>
              </a:rPr>
              <a:t>　  </a:t>
            </a:r>
            <a:r>
              <a:rPr lang="en-US" altLang="zh-TW" sz="1800" dirty="0" smtClean="0">
                <a:solidFill>
                  <a:srgbClr val="0070C0"/>
                </a:solidFill>
              </a:rPr>
              <a:t>-</a:t>
            </a:r>
            <a:r>
              <a:rPr lang="zh-TW" altLang="en-US" sz="1800" dirty="0" smtClean="0">
                <a:solidFill>
                  <a:srgbClr val="0070C0"/>
                </a:solidFill>
              </a:rPr>
              <a:t> 與</a:t>
            </a:r>
            <a:r>
              <a:rPr lang="en-US" altLang="zh-TW" sz="1800" dirty="0" smtClean="0">
                <a:solidFill>
                  <a:srgbClr val="0070C0"/>
                </a:solidFill>
              </a:rPr>
              <a:t>NAS</a:t>
            </a:r>
            <a:r>
              <a:rPr lang="zh-TW" altLang="en-US" sz="1800" dirty="0" smtClean="0">
                <a:solidFill>
                  <a:srgbClr val="0070C0"/>
                </a:solidFill>
              </a:rPr>
              <a:t>在</a:t>
            </a:r>
            <a:r>
              <a:rPr lang="zh-TW" altLang="zh-TW" sz="1800" dirty="0" smtClean="0">
                <a:solidFill>
                  <a:srgbClr val="0070C0"/>
                </a:solidFill>
              </a:rPr>
              <a:t>相同</a:t>
            </a:r>
            <a:r>
              <a:rPr lang="zh-TW" altLang="zh-TW" sz="1800" dirty="0">
                <a:solidFill>
                  <a:srgbClr val="0070C0"/>
                </a:solidFill>
              </a:rPr>
              <a:t>網段下可使用Wi-Fi進行影像傳輸</a:t>
            </a:r>
          </a:p>
          <a:p>
            <a:pPr marL="457200" indent="-342900">
              <a:lnSpc>
                <a:spcPct val="200000"/>
              </a:lnSpc>
              <a:buNone/>
            </a:pPr>
            <a:r>
              <a:rPr lang="zh-TW" altLang="en-US" sz="1800" dirty="0" smtClean="0">
                <a:solidFill>
                  <a:srgbClr val="0070C0"/>
                </a:solidFill>
              </a:rPr>
              <a:t>　  </a:t>
            </a:r>
            <a:r>
              <a:rPr lang="en-US" altLang="zh-TW" sz="1800" dirty="0" smtClean="0">
                <a:solidFill>
                  <a:srgbClr val="0070C0"/>
                </a:solidFill>
              </a:rPr>
              <a:t>-</a:t>
            </a:r>
            <a:r>
              <a:rPr lang="zh-TW" altLang="en-US" sz="1800" dirty="0" smtClean="0">
                <a:solidFill>
                  <a:srgbClr val="0070C0"/>
                </a:solidFill>
              </a:rPr>
              <a:t> </a:t>
            </a:r>
            <a:r>
              <a:rPr lang="zh-TW" altLang="zh-TW" sz="1800" dirty="0" smtClean="0">
                <a:solidFill>
                  <a:srgbClr val="0070C0"/>
                </a:solidFill>
              </a:rPr>
              <a:t>也</a:t>
            </a:r>
            <a:r>
              <a:rPr lang="zh-TW" altLang="zh-TW" sz="1800" dirty="0">
                <a:solidFill>
                  <a:srgbClr val="0070C0"/>
                </a:solidFill>
              </a:rPr>
              <a:t>可使用行動網路進行影像傳送</a:t>
            </a:r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dirty="0"/>
              <a:t>快速3步驟立即開始直播</a:t>
            </a:r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buSzPts val="1800"/>
              <a:buChar char="•"/>
            </a:pPr>
            <a:r>
              <a:rPr lang="zh-TW" dirty="0"/>
              <a:t>支援前後鏡頭錄影，走到哪、錄到哪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圓角矩形 32"/>
          <p:cNvSpPr/>
          <p:nvPr/>
        </p:nvSpPr>
        <p:spPr>
          <a:xfrm>
            <a:off x="142844" y="1500180"/>
            <a:ext cx="4357718" cy="1785950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 descr="P28+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684728"/>
            <a:ext cx="8501122" cy="29587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</p:spPr>
        <p:txBody>
          <a:bodyPr/>
          <a:lstStyle/>
          <a:p>
            <a:r>
              <a:rPr lang="en-US" altLang="zh-TW" sz="3600" dirty="0" smtClean="0"/>
              <a:t>DJ2 Client-</a:t>
            </a:r>
            <a:r>
              <a:rPr lang="zh-TW" altLang="en-US" sz="3600" dirty="0" smtClean="0"/>
              <a:t>實況主模式</a:t>
            </a:r>
          </a:p>
        </p:txBody>
      </p:sp>
      <p:sp>
        <p:nvSpPr>
          <p:cNvPr id="17" name="Shape 306"/>
          <p:cNvSpPr txBox="1"/>
          <p:nvPr/>
        </p:nvSpPr>
        <p:spPr>
          <a:xfrm>
            <a:off x="6786610" y="1214428"/>
            <a:ext cx="2143108" cy="5000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>
              <a:buClr>
                <a:srgbClr val="0000FF"/>
              </a:buClr>
            </a:pPr>
            <a:r>
              <a:rPr lang="zh-TW" altLang="en-US" sz="1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Verdana"/>
              </a:rPr>
              <a:t>建議使用Wi-Fi 5G或4G行動網路以獲得最佳直播體驗</a:t>
            </a:r>
          </a:p>
        </p:txBody>
      </p:sp>
      <p:sp>
        <p:nvSpPr>
          <p:cNvPr id="22" name="Shape 97"/>
          <p:cNvSpPr txBox="1"/>
          <p:nvPr/>
        </p:nvSpPr>
        <p:spPr>
          <a:xfrm>
            <a:off x="6786578" y="1917482"/>
            <a:ext cx="1282101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瀏覽器</a:t>
            </a:r>
            <a:endParaRPr 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3" name="Shape 97"/>
          <p:cNvSpPr txBox="1"/>
          <p:nvPr/>
        </p:nvSpPr>
        <p:spPr>
          <a:xfrm>
            <a:off x="6286512" y="3560556"/>
            <a:ext cx="1282101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行動裝置</a:t>
            </a:r>
            <a:endParaRPr 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4" name="Shape 97"/>
          <p:cNvSpPr txBox="1"/>
          <p:nvPr/>
        </p:nvSpPr>
        <p:spPr>
          <a:xfrm>
            <a:off x="4643439" y="2428874"/>
            <a:ext cx="785818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zh-TW" altLang="en-US" sz="12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加密連線</a:t>
            </a:r>
            <a:endParaRPr lang="zh-TW" sz="12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6" name="Shape 97"/>
          <p:cNvSpPr txBox="1"/>
          <p:nvPr/>
        </p:nvSpPr>
        <p:spPr>
          <a:xfrm>
            <a:off x="861007" y="2428874"/>
            <a:ext cx="1282101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zh-TW" altLang="en-US" sz="12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加密連線</a:t>
            </a:r>
            <a:endParaRPr lang="zh-TW" sz="12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7" name="Shape 97"/>
          <p:cNvSpPr txBox="1"/>
          <p:nvPr/>
        </p:nvSpPr>
        <p:spPr>
          <a:xfrm>
            <a:off x="3500431" y="3774870"/>
            <a:ext cx="642942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瀏覽器</a:t>
            </a:r>
            <a:endParaRPr 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8" name="Shape 97"/>
          <p:cNvSpPr txBox="1"/>
          <p:nvPr/>
        </p:nvSpPr>
        <p:spPr>
          <a:xfrm>
            <a:off x="2786051" y="4203498"/>
            <a:ext cx="785817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行動裝置</a:t>
            </a:r>
            <a:endParaRPr 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0" name="Shape 97"/>
          <p:cNvSpPr txBox="1"/>
          <p:nvPr/>
        </p:nvSpPr>
        <p:spPr>
          <a:xfrm>
            <a:off x="2071671" y="3786196"/>
            <a:ext cx="642942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瀏覽器</a:t>
            </a:r>
            <a:endParaRPr 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2" name="Shape 138"/>
          <p:cNvSpPr txBox="1"/>
          <p:nvPr/>
        </p:nvSpPr>
        <p:spPr>
          <a:xfrm>
            <a:off x="1643042" y="2857502"/>
            <a:ext cx="11274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lvl="0" indent="0" algn="ctr">
              <a:buClr>
                <a:srgbClr val="666666"/>
              </a:buClr>
            </a:pPr>
            <a:r>
              <a:rPr lang="zh-TW" sz="1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內部網路</a:t>
            </a:r>
          </a:p>
        </p:txBody>
      </p:sp>
      <p:sp>
        <p:nvSpPr>
          <p:cNvPr id="34" name="Shape 138"/>
          <p:cNvSpPr txBox="1"/>
          <p:nvPr/>
        </p:nvSpPr>
        <p:spPr>
          <a:xfrm>
            <a:off x="142844" y="3357568"/>
            <a:ext cx="1357322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lvl="0" indent="0">
              <a:buClr>
                <a:srgbClr val="666666"/>
              </a:buClr>
            </a:pPr>
            <a:r>
              <a:rPr lang="zh-TW" altLang="en-US" sz="1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實況主情境</a:t>
            </a:r>
            <a:endParaRPr lang="zh-TW" sz="1800" b="1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5" name="Shape 306"/>
          <p:cNvSpPr txBox="1"/>
          <p:nvPr/>
        </p:nvSpPr>
        <p:spPr>
          <a:xfrm>
            <a:off x="285720" y="1643056"/>
            <a:ext cx="1357322" cy="7858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FF"/>
              </a:buClr>
            </a:pPr>
            <a:r>
              <a:rPr lang="zh-TW" altLang="en-US" sz="1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方案一</a:t>
            </a:r>
          </a:p>
          <a:p>
            <a:pPr lvl="0" algn="ctr">
              <a:buClr>
                <a:srgbClr val="0000FF"/>
              </a:buClr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使用行動網路</a:t>
            </a:r>
          </a:p>
          <a:p>
            <a:pPr lvl="0" algn="ctr">
              <a:buClr>
                <a:srgbClr val="0000FF"/>
              </a:buClr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適合外出使用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6" name="Shape 306"/>
          <p:cNvSpPr txBox="1"/>
          <p:nvPr/>
        </p:nvSpPr>
        <p:spPr>
          <a:xfrm>
            <a:off x="1785918" y="1071552"/>
            <a:ext cx="2500330" cy="7858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buClr>
                <a:srgbClr val="0000FF"/>
              </a:buClr>
            </a:pPr>
            <a:r>
              <a:rPr lang="zh-TW" altLang="en-US" sz="1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方案二</a:t>
            </a:r>
          </a:p>
          <a:p>
            <a:pPr algn="ctr">
              <a:buClr>
                <a:srgbClr val="0000FF"/>
              </a:buClr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使用與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NAS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相同網路的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Wi-Fi</a:t>
            </a:r>
          </a:p>
          <a:p>
            <a:pPr algn="ctr">
              <a:buClr>
                <a:srgbClr val="0000FF"/>
              </a:buClr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適合室內使用</a:t>
            </a:r>
          </a:p>
        </p:txBody>
      </p:sp>
      <p:sp>
        <p:nvSpPr>
          <p:cNvPr id="20" name="平行四邊形 19"/>
          <p:cNvSpPr/>
          <p:nvPr/>
        </p:nvSpPr>
        <p:spPr>
          <a:xfrm>
            <a:off x="7072330" y="428610"/>
            <a:ext cx="2357454" cy="428628"/>
          </a:xfrm>
          <a:prstGeom prst="parallelogram">
            <a:avLst>
              <a:gd name="adj" fmla="val 58153"/>
            </a:avLst>
          </a:prstGeom>
          <a:solidFill>
            <a:srgbClr val="DA04B6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229"/>
          <p:cNvSpPr txBox="1">
            <a:spLocks noGrp="1"/>
          </p:cNvSpPr>
          <p:nvPr>
            <p:ph type="body" idx="1"/>
          </p:nvPr>
        </p:nvSpPr>
        <p:spPr>
          <a:xfrm>
            <a:off x="7358082" y="428610"/>
            <a:ext cx="1428760" cy="41600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dirty="0" smtClean="0">
                <a:solidFill>
                  <a:schemeClr val="bg1"/>
                </a:solidFill>
              </a:rPr>
              <a:t>出外景囉！</a:t>
            </a:r>
            <a:endParaRPr lang="zh-TW" dirty="0">
              <a:solidFill>
                <a:schemeClr val="bg1"/>
              </a:solidFill>
            </a:endParaRPr>
          </a:p>
        </p:txBody>
      </p:sp>
      <p:sp>
        <p:nvSpPr>
          <p:cNvPr id="21" name="Shape 140"/>
          <p:cNvSpPr txBox="1"/>
          <p:nvPr/>
        </p:nvSpPr>
        <p:spPr>
          <a:xfrm>
            <a:off x="4143372" y="4357700"/>
            <a:ext cx="1357322" cy="71438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 algn="ctr">
              <a:buClr>
                <a:srgbClr val="666666"/>
              </a:buClr>
            </a:pPr>
            <a:r>
              <a:rPr lang="zh-TW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未授權</a:t>
            </a:r>
            <a:r>
              <a:rPr lang="zh-TW" sz="1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使用者無法</a:t>
            </a:r>
            <a:r>
              <a:rPr lang="zh-TW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觀看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zh-TW" sz="3600" dirty="0" smtClean="0"/>
              <a:t>快速3步驟</a:t>
            </a:r>
            <a:r>
              <a:rPr lang="zh-TW" altLang="zh-TW" sz="3600" dirty="0"/>
              <a:t>立即開始直播</a:t>
            </a:r>
          </a:p>
        </p:txBody>
      </p:sp>
      <p:pic>
        <p:nvPicPr>
          <p:cNvPr id="17" name="圖片 16" descr="3步驟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53" y="1607255"/>
            <a:ext cx="7386723" cy="3607701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928662" y="1142990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登入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endParaRPr lang="zh-TW" altLang="en-US" sz="20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786182" y="1142990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按下</a:t>
            </a:r>
            <a:r>
              <a:rPr lang="en-US" altLang="zh-TW" sz="20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”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開始</a:t>
            </a:r>
            <a:r>
              <a:rPr lang="en-US" altLang="zh-TW" sz="20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”</a:t>
            </a:r>
            <a:endParaRPr lang="zh-TW" altLang="en-US" sz="2000" b="1" dirty="0">
              <a:solidFill>
                <a:srgbClr val="0070C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643702" y="1142990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開始</a:t>
            </a:r>
            <a:r>
              <a:rPr lang="zh-TW" altLang="en-US" sz="20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直播</a:t>
            </a:r>
            <a:endParaRPr lang="zh-TW" altLang="en-US" sz="2000" b="1" dirty="0">
              <a:solidFill>
                <a:srgbClr val="0070C0"/>
              </a:solidFill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網路拍賣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2414181"/>
            <a:ext cx="2643206" cy="2086395"/>
          </a:xfrm>
          <a:prstGeom prst="rect">
            <a:avLst/>
          </a:prstGeom>
        </p:spPr>
      </p:pic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3200" dirty="0"/>
              <a:t>情境千千百百種，那個平台才符合我的需求？</a:t>
            </a:r>
          </a:p>
        </p:txBody>
      </p:sp>
      <p:sp>
        <p:nvSpPr>
          <p:cNvPr id="62" name="Shape 62"/>
          <p:cNvSpPr txBox="1"/>
          <p:nvPr/>
        </p:nvSpPr>
        <p:spPr>
          <a:xfrm>
            <a:off x="428596" y="1142990"/>
            <a:ext cx="2928958" cy="35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zh-TW"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遊戲實況主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285720" y="1500180"/>
            <a:ext cx="3286148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盡可能讓更多人看到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4K高畫質串流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可供數萬名觀眾同時觀看的網路頻寬</a:t>
            </a:r>
          </a:p>
          <a:p>
            <a:pPr marL="0" lvl="0" indent="0">
              <a:spcBef>
                <a:spcPts val="0"/>
              </a:spcBef>
              <a:buNone/>
            </a:pPr>
            <a:endParaRPr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5" name="Shape 65"/>
          <p:cNvSpPr txBox="1"/>
          <p:nvPr/>
        </p:nvSpPr>
        <p:spPr>
          <a:xfrm>
            <a:off x="6072198" y="1142990"/>
            <a:ext cx="2500330" cy="35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zh-TW"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網路拍賣主</a:t>
            </a:r>
          </a:p>
        </p:txBody>
      </p:sp>
      <p:sp>
        <p:nvSpPr>
          <p:cNvPr id="66" name="Shape 66"/>
          <p:cNvSpPr txBox="1"/>
          <p:nvPr/>
        </p:nvSpPr>
        <p:spPr>
          <a:xfrm>
            <a:off x="5950942" y="1500180"/>
            <a:ext cx="2835900" cy="73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Font typeface="Arial" pitchFamily="34" charset="0"/>
              <a:buChar char="•"/>
            </a:pP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特殊會員，邀請制</a:t>
            </a:r>
          </a:p>
          <a:p>
            <a:pPr>
              <a:lnSpc>
                <a:spcPct val="115000"/>
              </a:lnSpc>
              <a:buFont typeface="Arial" pitchFamily="34" charset="0"/>
              <a:buChar char="•"/>
            </a:pP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會員分布世界各地，需穩定網路</a:t>
            </a:r>
          </a:p>
        </p:txBody>
      </p:sp>
      <p:sp>
        <p:nvSpPr>
          <p:cNvPr id="69" name="Shape 69"/>
          <p:cNvSpPr txBox="1"/>
          <p:nvPr/>
        </p:nvSpPr>
        <p:spPr>
          <a:xfrm>
            <a:off x="3643306" y="1500180"/>
            <a:ext cx="2143140" cy="93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Font typeface="Arial" pitchFamily="34" charset="0"/>
              <a:buChar char="•"/>
            </a:pP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公司員工</a:t>
            </a:r>
          </a:p>
          <a:p>
            <a:pPr>
              <a:lnSpc>
                <a:spcPct val="115000"/>
              </a:lnSpc>
              <a:buFont typeface="Arial" pitchFamily="34" charset="0"/>
              <a:buChar char="•"/>
            </a:pP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檔案長期保存為知識庫</a:t>
            </a:r>
          </a:p>
          <a:p>
            <a:pPr>
              <a:lnSpc>
                <a:spcPct val="115000"/>
              </a:lnSpc>
              <a:buFont typeface="Arial" pitchFamily="34" charset="0"/>
              <a:buChar char="•"/>
            </a:pP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支援行動裝置觀看</a:t>
            </a:r>
          </a:p>
        </p:txBody>
      </p:sp>
      <p:pic>
        <p:nvPicPr>
          <p:cNvPr id="13" name="圖片 12" descr="遊戲實況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28" y="2500312"/>
            <a:ext cx="2186998" cy="1860169"/>
          </a:xfrm>
          <a:prstGeom prst="rect">
            <a:avLst/>
          </a:prstGeom>
        </p:spPr>
      </p:pic>
      <p:sp>
        <p:nvSpPr>
          <p:cNvPr id="15" name="Shape 62"/>
          <p:cNvSpPr txBox="1"/>
          <p:nvPr/>
        </p:nvSpPr>
        <p:spPr>
          <a:xfrm>
            <a:off x="3714744" y="1142990"/>
            <a:ext cx="1928826" cy="35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教育訓練講師</a:t>
            </a:r>
            <a:endParaRPr lang="zh-TW" sz="20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" name="圖片 15" descr="講師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44" y="2495790"/>
            <a:ext cx="1928826" cy="1975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altLang="zh-TW" sz="3600" dirty="0"/>
              <a:t>DJ2 </a:t>
            </a:r>
            <a:r>
              <a:rPr lang="zh-TW" altLang="zh-TW" sz="3600" dirty="0" smtClean="0"/>
              <a:t>Client-觀看</a:t>
            </a:r>
            <a:r>
              <a:rPr lang="zh-TW" altLang="zh-TW" sz="3600" dirty="0"/>
              <a:t>者模式</a:t>
            </a:r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zh-TW" dirty="0"/>
              <a:t>瀏覽歷史影片紀錄與下載</a:t>
            </a: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zh-TW" dirty="0"/>
              <a:t>自動偵測網路品質進行解析度調整，提供最佳觀賞體驗</a:t>
            </a: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zh-TW" dirty="0"/>
              <a:t>瀏覽節目表，不錯過任何精彩的直播</a:t>
            </a: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buSzPts val="2400"/>
              <a:buChar char="•"/>
            </a:pPr>
            <a:r>
              <a:rPr lang="zh-TW" dirty="0"/>
              <a:t>不受空間與網路限制，可在任何地方進行直播觀賞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圓角矩形 34"/>
          <p:cNvSpPr/>
          <p:nvPr/>
        </p:nvSpPr>
        <p:spPr>
          <a:xfrm>
            <a:off x="5643570" y="2428873"/>
            <a:ext cx="3357586" cy="1285884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214282" y="3143253"/>
            <a:ext cx="4071966" cy="1285884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 descr="P28+31_v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357304"/>
            <a:ext cx="8531740" cy="31432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</p:spPr>
        <p:txBody>
          <a:bodyPr/>
          <a:lstStyle/>
          <a:p>
            <a:r>
              <a:rPr lang="zh-TW" altLang="zh-TW" sz="3600" dirty="0" smtClean="0"/>
              <a:t>DJ2 Client-觀看者模式</a:t>
            </a:r>
            <a:endParaRPr lang="zh-TW" altLang="en-US" sz="3600" dirty="0"/>
          </a:p>
        </p:txBody>
      </p:sp>
      <p:sp>
        <p:nvSpPr>
          <p:cNvPr id="23" name="Shape 97"/>
          <p:cNvSpPr txBox="1"/>
          <p:nvPr/>
        </p:nvSpPr>
        <p:spPr>
          <a:xfrm>
            <a:off x="6215074" y="1142989"/>
            <a:ext cx="1282101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瀏覽器</a:t>
            </a:r>
            <a:endParaRPr 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4" name="Shape 97"/>
          <p:cNvSpPr txBox="1"/>
          <p:nvPr/>
        </p:nvSpPr>
        <p:spPr>
          <a:xfrm>
            <a:off x="6286512" y="3417679"/>
            <a:ext cx="1282101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行動裝置</a:t>
            </a:r>
            <a:endParaRPr 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5" name="Shape 97"/>
          <p:cNvSpPr txBox="1"/>
          <p:nvPr/>
        </p:nvSpPr>
        <p:spPr>
          <a:xfrm>
            <a:off x="4643439" y="2285997"/>
            <a:ext cx="785818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zh-TW" altLang="en-US" sz="12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加密連線</a:t>
            </a:r>
            <a:endParaRPr lang="zh-TW" sz="12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6" name="Shape 140"/>
          <p:cNvSpPr txBox="1"/>
          <p:nvPr/>
        </p:nvSpPr>
        <p:spPr>
          <a:xfrm>
            <a:off x="4357686" y="4357700"/>
            <a:ext cx="1357322" cy="71438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 algn="ctr">
              <a:buClr>
                <a:srgbClr val="666666"/>
              </a:buClr>
            </a:pPr>
            <a:r>
              <a:rPr lang="zh-TW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未授權</a:t>
            </a:r>
            <a:r>
              <a:rPr lang="zh-TW" sz="1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使用者無法</a:t>
            </a:r>
            <a:r>
              <a:rPr lang="zh-TW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觀看</a:t>
            </a:r>
          </a:p>
        </p:txBody>
      </p:sp>
      <p:sp>
        <p:nvSpPr>
          <p:cNvPr id="27" name="Shape 97"/>
          <p:cNvSpPr txBox="1"/>
          <p:nvPr/>
        </p:nvSpPr>
        <p:spPr>
          <a:xfrm>
            <a:off x="861007" y="2285997"/>
            <a:ext cx="1282101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zh-TW" altLang="en-US" sz="12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加密連線</a:t>
            </a:r>
            <a:endParaRPr lang="zh-TW" sz="12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8" name="Shape 97"/>
          <p:cNvSpPr txBox="1"/>
          <p:nvPr/>
        </p:nvSpPr>
        <p:spPr>
          <a:xfrm>
            <a:off x="3500431" y="3631993"/>
            <a:ext cx="642942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瀏覽器</a:t>
            </a:r>
            <a:endParaRPr 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9" name="Shape 97"/>
          <p:cNvSpPr txBox="1"/>
          <p:nvPr/>
        </p:nvSpPr>
        <p:spPr>
          <a:xfrm>
            <a:off x="2786051" y="4060621"/>
            <a:ext cx="785817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行動裝置</a:t>
            </a:r>
            <a:endParaRPr 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0" name="Shape 97"/>
          <p:cNvSpPr txBox="1"/>
          <p:nvPr/>
        </p:nvSpPr>
        <p:spPr>
          <a:xfrm>
            <a:off x="2071671" y="3643319"/>
            <a:ext cx="642942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瀏覽器</a:t>
            </a:r>
            <a:endParaRPr 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1" name="Shape 138"/>
          <p:cNvSpPr txBox="1"/>
          <p:nvPr/>
        </p:nvSpPr>
        <p:spPr>
          <a:xfrm>
            <a:off x="1643042" y="2714625"/>
            <a:ext cx="11274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lvl="0" indent="0" algn="ctr">
              <a:buClr>
                <a:srgbClr val="666666"/>
              </a:buClr>
            </a:pPr>
            <a:r>
              <a:rPr lang="zh-TW" sz="1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內部網路</a:t>
            </a:r>
          </a:p>
        </p:txBody>
      </p:sp>
      <p:sp>
        <p:nvSpPr>
          <p:cNvPr id="33" name="Shape 306"/>
          <p:cNvSpPr txBox="1"/>
          <p:nvPr/>
        </p:nvSpPr>
        <p:spPr>
          <a:xfrm>
            <a:off x="357158" y="3286129"/>
            <a:ext cx="1500198" cy="10001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FF"/>
              </a:buClr>
            </a:pPr>
            <a:r>
              <a:rPr lang="zh-TW" altLang="en-US" sz="1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方案一</a:t>
            </a:r>
          </a:p>
          <a:p>
            <a:pPr lvl="0" algn="ctr">
              <a:buClr>
                <a:srgbClr val="0000FF"/>
              </a:buClr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使用與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NAS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相同網路的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Wi-Fi</a:t>
            </a:r>
          </a:p>
          <a:p>
            <a:pPr lvl="0" algn="ctr">
              <a:buClr>
                <a:srgbClr val="0000FF"/>
              </a:buClr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適合室內使用</a:t>
            </a:r>
          </a:p>
        </p:txBody>
      </p:sp>
      <p:sp>
        <p:nvSpPr>
          <p:cNvPr id="36" name="Shape 306"/>
          <p:cNvSpPr txBox="1"/>
          <p:nvPr/>
        </p:nvSpPr>
        <p:spPr>
          <a:xfrm>
            <a:off x="6000760" y="2071683"/>
            <a:ext cx="2714644" cy="50006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FF"/>
              </a:buClr>
            </a:pPr>
            <a:r>
              <a:rPr lang="zh-TW" altLang="en-US" sz="1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方案二</a:t>
            </a:r>
          </a:p>
          <a:p>
            <a:pPr lvl="0" algn="ctr">
              <a:buClr>
                <a:srgbClr val="0000FF"/>
              </a:buClr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使用行動網路適合外出使用</a:t>
            </a:r>
          </a:p>
        </p:txBody>
      </p:sp>
      <p:sp>
        <p:nvSpPr>
          <p:cNvPr id="37" name="Shape 306"/>
          <p:cNvSpPr txBox="1"/>
          <p:nvPr/>
        </p:nvSpPr>
        <p:spPr>
          <a:xfrm>
            <a:off x="7358082" y="1214428"/>
            <a:ext cx="1500198" cy="6429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buClr>
                <a:srgbClr val="0000FF"/>
              </a:buClr>
            </a:pPr>
            <a:r>
              <a:rPr lang="zh-TW" altLang="en-US" sz="1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Verdana"/>
              </a:rPr>
              <a:t>建議使用Wi-Fi 5G或4G行動網路以獲得最佳直播體驗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0" y="33951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zh-TW" sz="3200" dirty="0"/>
              <a:t>DJ2 Clien</a:t>
            </a:r>
            <a:r>
              <a:rPr lang="zh-TW" altLang="zh-TW" sz="3200" dirty="0" smtClean="0"/>
              <a:t>t進階</a:t>
            </a:r>
            <a:r>
              <a:rPr lang="zh-TW" altLang="zh-TW" sz="3200" dirty="0"/>
              <a:t>活用情境</a:t>
            </a:r>
            <a:r>
              <a:rPr lang="zh-TW" altLang="zh-TW" sz="3200" dirty="0" smtClean="0"/>
              <a:t>分享-</a:t>
            </a:r>
            <a:endParaRPr lang="zh-TW" altLang="zh-TW" sz="3200" dirty="0"/>
          </a:p>
          <a:p>
            <a:pPr lvl="0"/>
            <a:r>
              <a:rPr lang="zh-TW" altLang="zh-TW" sz="3200" dirty="0"/>
              <a:t>即錄即傳，利用NAS來儲存實錄影片</a:t>
            </a:r>
          </a:p>
        </p:txBody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311699" y="1428742"/>
            <a:ext cx="8520600" cy="328614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dirty="0" smtClean="0">
                <a:solidFill>
                  <a:srgbClr val="0070C0"/>
                </a:solidFill>
              </a:rPr>
              <a:t>你</a:t>
            </a:r>
            <a:r>
              <a:rPr lang="zh-TW" dirty="0">
                <a:solidFill>
                  <a:srgbClr val="0070C0"/>
                </a:solidFill>
              </a:rPr>
              <a:t>還可以這樣用</a:t>
            </a:r>
            <a:r>
              <a:rPr lang="zh-TW" dirty="0" smtClean="0">
                <a:solidFill>
                  <a:srgbClr val="0070C0"/>
                </a:solidFill>
              </a:rPr>
              <a:t>!利用</a:t>
            </a:r>
            <a:r>
              <a:rPr lang="zh-TW" dirty="0">
                <a:solidFill>
                  <a:srgbClr val="0070C0"/>
                </a:solidFill>
              </a:rPr>
              <a:t>DJ2 Client把實錄影片直接串流</a:t>
            </a:r>
            <a:r>
              <a:rPr lang="zh-TW" dirty="0" smtClean="0">
                <a:solidFill>
                  <a:srgbClr val="0070C0"/>
                </a:solidFill>
              </a:rPr>
              <a:t>並儲存</a:t>
            </a:r>
            <a:r>
              <a:rPr lang="zh-TW" dirty="0">
                <a:solidFill>
                  <a:srgbClr val="0070C0"/>
                </a:solidFill>
              </a:rPr>
              <a:t>至NAS中</a:t>
            </a:r>
            <a:r>
              <a:rPr lang="zh-TW" dirty="0" smtClean="0">
                <a:solidFill>
                  <a:srgbClr val="0070C0"/>
                </a:solidFill>
              </a:rPr>
              <a:t>!</a:t>
            </a:r>
            <a:endParaRPr lang="en-US" altLang="zh-TW" sz="1800" dirty="0" smtClean="0">
              <a:solidFill>
                <a:srgbClr val="0070C0"/>
              </a:solidFill>
            </a:endParaRPr>
          </a:p>
          <a:p>
            <a:pPr marL="0">
              <a:lnSpc>
                <a:spcPct val="100000"/>
              </a:lnSpc>
            </a:pPr>
            <a:r>
              <a:rPr lang="zh-TW" altLang="en-US" dirty="0" smtClean="0"/>
              <a:t> </a:t>
            </a:r>
            <a:r>
              <a:rPr lang="zh-TW" dirty="0" smtClean="0"/>
              <a:t>建立</a:t>
            </a:r>
            <a:r>
              <a:rPr lang="zh-TW" dirty="0"/>
              <a:t>私人直播，即錄即傳，直接把影片轉存至NAS</a:t>
            </a:r>
            <a:r>
              <a:rPr lang="zh-TW" dirty="0" smtClean="0"/>
              <a:t>中</a:t>
            </a:r>
            <a:endParaRPr lang="en-US" altLang="zh-TW" dirty="0" smtClean="0"/>
          </a:p>
          <a:p>
            <a:pPr marL="0">
              <a:lnSpc>
                <a:spcPct val="100000"/>
              </a:lnSpc>
            </a:pPr>
            <a:r>
              <a:rPr lang="zh-TW" altLang="en-US" dirty="0" smtClean="0"/>
              <a:t> </a:t>
            </a:r>
            <a:r>
              <a:rPr lang="zh-TW" dirty="0" smtClean="0"/>
              <a:t>搭配</a:t>
            </a:r>
            <a:r>
              <a:rPr lang="zh-TW" dirty="0"/>
              <a:t>NAS超大儲存空間，可進行長時間影片錄製</a:t>
            </a:r>
            <a:r>
              <a:rPr lang="zh-TW" dirty="0" smtClean="0"/>
              <a:t>，不再</a:t>
            </a:r>
            <a:r>
              <a:rPr lang="zh-TW" dirty="0"/>
              <a:t>擔心手機空間</a:t>
            </a:r>
            <a:r>
              <a:rPr lang="zh-TW" dirty="0" smtClean="0"/>
              <a:t>不足</a:t>
            </a:r>
            <a:endParaRPr lang="zh-TW" dirty="0"/>
          </a:p>
        </p:txBody>
      </p:sp>
      <p:sp>
        <p:nvSpPr>
          <p:cNvPr id="8" name="文字方塊 7"/>
          <p:cNvSpPr txBox="1"/>
          <p:nvPr/>
        </p:nvSpPr>
        <p:spPr>
          <a:xfrm>
            <a:off x="5572685" y="2786064"/>
            <a:ext cx="717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!!!</a:t>
            </a:r>
            <a:endParaRPr lang="zh-TW" altLang="en-US" sz="40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 descr="44539851_x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866" y="2643188"/>
            <a:ext cx="3163025" cy="2000264"/>
          </a:xfrm>
          <a:prstGeom prst="roundRect">
            <a:avLst>
              <a:gd name="adj" fmla="val 4418"/>
            </a:avLst>
          </a:prstGeom>
        </p:spPr>
      </p:pic>
      <p:pic>
        <p:nvPicPr>
          <p:cNvPr id="7" name="圖片 6" descr="iPhone-6S-Sil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181" y="3429006"/>
            <a:ext cx="1428207" cy="271464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1699" y="1192403"/>
            <a:ext cx="44422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這裡風景好美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我要錄影保存這個精彩時刻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!! 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手機卻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...</a:t>
            </a:r>
            <a:endParaRPr lang="zh-TW" altLang="en-US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300" lvl="0"/>
            <a:r>
              <a:rPr lang="en-US" altLang="zh-TW" sz="4800" dirty="0" smtClean="0"/>
              <a:t>DJ2 Client DEMO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3600" dirty="0" smtClean="0">
                <a:solidFill>
                  <a:schemeClr val="tx1"/>
                </a:solidFill>
              </a:rPr>
              <a:t>利用手機來建立直播影片</a:t>
            </a:r>
            <a:endParaRPr lang="zh-TW" alt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071802" y="1000114"/>
            <a:ext cx="6072198" cy="2000264"/>
          </a:xfrm>
        </p:spPr>
        <p:txBody>
          <a:bodyPr anchor="ctr"/>
          <a:lstStyle/>
          <a:p>
            <a:r>
              <a:rPr lang="en-US" altLang="zh-TW" sz="4000" dirty="0" smtClean="0"/>
              <a:t>Thank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you</a:t>
            </a:r>
            <a:endParaRPr lang="zh-TW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300" lvl="0"/>
            <a:r>
              <a:rPr lang="en-US" altLang="zh-TW" sz="5200" dirty="0" smtClean="0"/>
              <a:t>DJ2 Live</a:t>
            </a:r>
            <a:r>
              <a:rPr lang="zh-TW" altLang="en-US" sz="5200" dirty="0" smtClean="0"/>
              <a:t>直播平台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3600" dirty="0" smtClean="0">
                <a:solidFill>
                  <a:schemeClr val="tx1"/>
                </a:solidFill>
              </a:rPr>
              <a:t>支援不同客制化需求，</a:t>
            </a:r>
            <a:r>
              <a:rPr lang="en-US" altLang="zh-TW" sz="3600" dirty="0" smtClean="0">
                <a:solidFill>
                  <a:schemeClr val="tx1"/>
                </a:solidFill>
              </a:rPr>
              <a:t/>
            </a:r>
            <a:br>
              <a:rPr lang="en-US" altLang="zh-TW" sz="3600" dirty="0" smtClean="0">
                <a:solidFill>
                  <a:schemeClr val="tx1"/>
                </a:solidFill>
              </a:rPr>
            </a:br>
            <a:r>
              <a:rPr lang="zh-TW" altLang="en-US" sz="3600" dirty="0" smtClean="0">
                <a:solidFill>
                  <a:schemeClr val="tx1"/>
                </a:solidFill>
              </a:rPr>
              <a:t>一套設備通通搞定</a:t>
            </a:r>
            <a:r>
              <a:rPr lang="en-US" altLang="zh-TW" sz="3600" dirty="0" smtClean="0">
                <a:solidFill>
                  <a:schemeClr val="tx1"/>
                </a:solidFill>
              </a:rPr>
              <a:t>!</a:t>
            </a:r>
            <a:endParaRPr lang="zh-TW" alt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dirty="0"/>
              <a:t>甚麼是DJ2 Live?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11699" y="1000114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r>
              <a:rPr lang="zh-TW" dirty="0"/>
              <a:t>DJ2 </a:t>
            </a:r>
            <a:r>
              <a:rPr lang="zh-TW" dirty="0" smtClean="0"/>
              <a:t>Live是</a:t>
            </a:r>
            <a:r>
              <a:rPr lang="zh-TW" dirty="0"/>
              <a:t>一個建構</a:t>
            </a:r>
            <a:r>
              <a:rPr lang="zh-TW" dirty="0" smtClean="0"/>
              <a:t>在QNAP NAS上</a:t>
            </a:r>
            <a:r>
              <a:rPr lang="zh-TW" dirty="0"/>
              <a:t>的直播平台</a:t>
            </a:r>
          </a:p>
        </p:txBody>
      </p:sp>
      <p:grpSp>
        <p:nvGrpSpPr>
          <p:cNvPr id="82" name="Shape 82"/>
          <p:cNvGrpSpPr/>
          <p:nvPr/>
        </p:nvGrpSpPr>
        <p:grpSpPr>
          <a:xfrm>
            <a:off x="597808" y="1500180"/>
            <a:ext cx="7903282" cy="3023698"/>
            <a:chOff x="357871" y="1091744"/>
            <a:chExt cx="11665361" cy="4882444"/>
          </a:xfrm>
        </p:grpSpPr>
        <p:pic>
          <p:nvPicPr>
            <p:cNvPr id="83" name="Shape 83" descr="https://lh4.googleusercontent.com/04mRNKzbo6pjkCVZo_MDE9j6LtTtIzei7R0aB2PI0gQT8bGFceSiQ2zorwgm3aLIrQfYyqRoqydIbLJjwVkJH_PSShb9S73RuM8zjPsF0WvzfQZNUqjwK9vVo3_XiwzuwU93vTnThK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871" y="1091744"/>
              <a:ext cx="11476200" cy="48824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Shape 84"/>
            <p:cNvSpPr txBox="1"/>
            <p:nvPr/>
          </p:nvSpPr>
          <p:spPr>
            <a:xfrm>
              <a:off x="1114039" y="3034453"/>
              <a:ext cx="9975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lvl="0" algn="ctr">
                <a:buClr>
                  <a:srgbClr val="0000FF"/>
                </a:buClr>
              </a:pPr>
              <a:r>
                <a:rPr lang="zh-TW" altLang="en-US" sz="12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相機</a:t>
              </a:r>
              <a:endParaRPr lang="zh-TW" sz="12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85" name="Shape 85"/>
            <p:cNvSpPr txBox="1"/>
            <p:nvPr/>
          </p:nvSpPr>
          <p:spPr>
            <a:xfrm>
              <a:off x="1852144" y="3034453"/>
              <a:ext cx="1208387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zh-TW" altLang="en-US" sz="12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行動裝置</a:t>
              </a:r>
            </a:p>
            <a:p>
              <a:r>
                <a:rPr lang="zh-TW" altLang="en-US" sz="1200" dirty="0" smtClean="0"/>
                <a:t/>
              </a:r>
              <a:br>
                <a:rPr lang="zh-TW" altLang="en-US" sz="1200" dirty="0" smtClean="0"/>
              </a:br>
              <a:endParaRPr lang="zh-TW" sz="1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Shape 86"/>
            <p:cNvSpPr txBox="1"/>
            <p:nvPr/>
          </p:nvSpPr>
          <p:spPr>
            <a:xfrm>
              <a:off x="2955087" y="3043597"/>
              <a:ext cx="738105" cy="4614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r>
                <a:rPr lang="zh-TW" altLang="en-US" sz="12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影像</a:t>
              </a:r>
            </a:p>
            <a:p>
              <a:r>
                <a:rPr lang="zh-TW" altLang="en-US" sz="1200" dirty="0" smtClean="0"/>
                <a:t/>
              </a:r>
              <a:br>
                <a:rPr lang="zh-TW" altLang="en-US" sz="1200" dirty="0" smtClean="0"/>
              </a:br>
              <a:endParaRPr lang="zh-TW" sz="1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Shape 87"/>
            <p:cNvSpPr txBox="1"/>
            <p:nvPr/>
          </p:nvSpPr>
          <p:spPr>
            <a:xfrm>
              <a:off x="1208091" y="5183413"/>
              <a:ext cx="2485101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zh-TW" altLang="en-US" sz="1200" b="1" dirty="0" smtClean="0">
                  <a:solidFill>
                    <a:srgbClr val="00B050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影像</a:t>
              </a:r>
              <a:r>
                <a:rPr lang="en-US" altLang="zh-TW" sz="1200" b="1" dirty="0" smtClean="0">
                  <a:solidFill>
                    <a:srgbClr val="00B050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/</a:t>
              </a:r>
              <a:r>
                <a:rPr lang="zh-TW" altLang="en-US" sz="1200" b="1" dirty="0" smtClean="0">
                  <a:solidFill>
                    <a:srgbClr val="00B050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聲音 編碼器</a:t>
              </a:r>
            </a:p>
          </p:txBody>
        </p:sp>
        <p:sp>
          <p:nvSpPr>
            <p:cNvPr id="88" name="Shape 88"/>
            <p:cNvSpPr txBox="1"/>
            <p:nvPr/>
          </p:nvSpPr>
          <p:spPr>
            <a:xfrm>
              <a:off x="4315790" y="2903572"/>
              <a:ext cx="14679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zh-TW" altLang="en-US" sz="1200" b="1" dirty="0" smtClean="0">
                  <a:solidFill>
                    <a:schemeClr val="accent4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轉檔</a:t>
              </a:r>
              <a:endParaRPr lang="zh-TW" sz="1200" b="1" dirty="0">
                <a:solidFill>
                  <a:schemeClr val="accent4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89" name="Shape 89"/>
            <p:cNvSpPr txBox="1"/>
            <p:nvPr/>
          </p:nvSpPr>
          <p:spPr>
            <a:xfrm>
              <a:off x="5696619" y="2919100"/>
              <a:ext cx="14679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marL="0" lvl="0" indent="0" algn="ctr">
                <a:buClr>
                  <a:srgbClr val="0000FF"/>
                </a:buClr>
              </a:pPr>
              <a:r>
                <a:rPr lang="zh-TW" altLang="en-US" sz="1200" b="1" dirty="0" smtClean="0">
                  <a:solidFill>
                    <a:schemeClr val="accent4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儲存</a:t>
              </a:r>
              <a:endParaRPr lang="zh-TW" sz="1200" b="1" dirty="0">
                <a:solidFill>
                  <a:schemeClr val="accent4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0" name="Shape 90"/>
            <p:cNvSpPr txBox="1"/>
            <p:nvPr/>
          </p:nvSpPr>
          <p:spPr>
            <a:xfrm>
              <a:off x="6961942" y="2903572"/>
              <a:ext cx="14679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Font typeface="Calibri"/>
                <a:buNone/>
              </a:pPr>
              <a:r>
                <a:rPr lang="zh-TW" altLang="en-US" sz="1200" b="1" dirty="0" smtClean="0">
                  <a:solidFill>
                    <a:schemeClr val="accent4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隱私權</a:t>
              </a:r>
              <a:endParaRPr lang="zh-TW" sz="1200" b="1" dirty="0">
                <a:solidFill>
                  <a:schemeClr val="accent4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1" name="Shape 91"/>
            <p:cNvSpPr txBox="1"/>
            <p:nvPr/>
          </p:nvSpPr>
          <p:spPr>
            <a:xfrm>
              <a:off x="4374787" y="3936512"/>
              <a:ext cx="14679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marL="0" lvl="0" indent="0" algn="ctr">
                <a:buClr>
                  <a:srgbClr val="0000FF"/>
                </a:buClr>
              </a:pPr>
              <a:r>
                <a:rPr lang="zh-TW" altLang="en-US" sz="1200" b="1" dirty="0" smtClean="0">
                  <a:solidFill>
                    <a:schemeClr val="accent4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聊天室</a:t>
              </a:r>
              <a:endParaRPr lang="zh-TW" sz="1200" b="1" dirty="0">
                <a:solidFill>
                  <a:schemeClr val="accent4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2" name="Shape 92"/>
            <p:cNvSpPr txBox="1"/>
            <p:nvPr/>
          </p:nvSpPr>
          <p:spPr>
            <a:xfrm>
              <a:off x="5696619" y="3957276"/>
              <a:ext cx="14679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zh-TW" altLang="en-US" sz="1200" b="1" dirty="0" smtClean="0">
                  <a:solidFill>
                    <a:schemeClr val="accent4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通知</a:t>
              </a:r>
              <a:endParaRPr lang="zh-TW" sz="1200" b="1" dirty="0">
                <a:solidFill>
                  <a:schemeClr val="accent4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3" name="Shape 93"/>
            <p:cNvSpPr txBox="1"/>
            <p:nvPr/>
          </p:nvSpPr>
          <p:spPr>
            <a:xfrm>
              <a:off x="7075695" y="3936512"/>
              <a:ext cx="14679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zh-TW" altLang="en-US" sz="1200" b="1" dirty="0" smtClean="0">
                  <a:solidFill>
                    <a:schemeClr val="accent4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平台</a:t>
              </a:r>
              <a:endParaRPr lang="zh-TW" sz="1200" b="1" dirty="0">
                <a:solidFill>
                  <a:schemeClr val="accent4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4" name="Shape 94"/>
            <p:cNvSpPr txBox="1"/>
            <p:nvPr/>
          </p:nvSpPr>
          <p:spPr>
            <a:xfrm>
              <a:off x="8859926" y="3586878"/>
              <a:ext cx="1897984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marL="0" lvl="0" indent="0" algn="ctr">
                <a:buClr>
                  <a:srgbClr val="0000FF"/>
                </a:buClr>
              </a:pPr>
              <a:r>
                <a:rPr lang="zh-TW" altLang="en-US" sz="12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雲端串流</a:t>
              </a:r>
              <a:endParaRPr lang="zh-TW" sz="1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5" name="Shape 95"/>
            <p:cNvSpPr txBox="1"/>
            <p:nvPr/>
          </p:nvSpPr>
          <p:spPr>
            <a:xfrm>
              <a:off x="10348419" y="3611217"/>
              <a:ext cx="14679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zh-TW" sz="1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CDN</a:t>
              </a:r>
            </a:p>
          </p:txBody>
        </p:sp>
        <p:sp>
          <p:nvSpPr>
            <p:cNvPr id="96" name="Shape 96"/>
            <p:cNvSpPr txBox="1"/>
            <p:nvPr/>
          </p:nvSpPr>
          <p:spPr>
            <a:xfrm>
              <a:off x="9074450" y="5249962"/>
              <a:ext cx="1578016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zh-TW" altLang="en-US" sz="12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行動應用程式</a:t>
              </a:r>
              <a:endParaRPr lang="zh-TW" sz="1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7" name="Shape 97"/>
            <p:cNvSpPr txBox="1"/>
            <p:nvPr/>
          </p:nvSpPr>
          <p:spPr>
            <a:xfrm>
              <a:off x="10130832" y="5258952"/>
              <a:ext cx="18924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marL="0" lvl="0" indent="0" algn="ctr">
                <a:buClr>
                  <a:srgbClr val="0000FF"/>
                </a:buClr>
              </a:pPr>
              <a:r>
                <a:rPr lang="zh-TW" altLang="en-US" sz="12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瀏覽器</a:t>
              </a:r>
              <a:endParaRPr lang="zh-TW" sz="1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0" y="268076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zh-TW" dirty="0"/>
              <a:t>DJ2 Liv</a:t>
            </a:r>
            <a:r>
              <a:rPr lang="zh-TW" dirty="0" smtClean="0"/>
              <a:t>e六大</a:t>
            </a:r>
            <a:r>
              <a:rPr lang="zh-TW" dirty="0"/>
              <a:t>強項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728661" y="1000114"/>
            <a:ext cx="7843867" cy="855658"/>
            <a:chOff x="728661" y="1216026"/>
            <a:chExt cx="7843867" cy="855658"/>
          </a:xfrm>
        </p:grpSpPr>
        <p:sp>
          <p:nvSpPr>
            <p:cNvPr id="9" name="Shape 190"/>
            <p:cNvSpPr/>
            <p:nvPr/>
          </p:nvSpPr>
          <p:spPr bwMode="auto">
            <a:xfrm>
              <a:off x="728661" y="1357314"/>
              <a:ext cx="485753" cy="4661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 algn="ctr">
                <a:defRPr/>
              </a:pPr>
              <a:endParaRPr lang="zh-TW" altLang="zh-TW">
                <a:solidFill>
                  <a:srgbClr val="604A7B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0" name="Shape 191"/>
            <p:cNvSpPr txBox="1">
              <a:spLocks noChangeArrowheads="1"/>
            </p:cNvSpPr>
            <p:nvPr/>
          </p:nvSpPr>
          <p:spPr bwMode="auto">
            <a:xfrm>
              <a:off x="748658" y="1216026"/>
              <a:ext cx="465756" cy="855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algn="ctr">
                <a:buSzPct val="25000"/>
              </a:pPr>
              <a:r>
                <a:rPr lang="zh-TW" altLang="zh-TW" sz="5000" b="1" dirty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1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214414" y="1357304"/>
              <a:ext cx="7358114" cy="51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381000">
                <a:lnSpc>
                  <a:spcPct val="115000"/>
                </a:lnSpc>
                <a:buSzPts val="2400"/>
              </a:pPr>
              <a:r>
                <a:rPr lang="zh-TW" altLang="en-US" sz="24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友善的操作介面，提供直播主與觀眾完美的使用體驗</a:t>
              </a:r>
              <a:endParaRPr lang="zh-TW" altLang="en-US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728661" y="1571618"/>
            <a:ext cx="7843867" cy="855658"/>
            <a:chOff x="728661" y="1216026"/>
            <a:chExt cx="7843867" cy="855658"/>
          </a:xfrm>
        </p:grpSpPr>
        <p:sp>
          <p:nvSpPr>
            <p:cNvPr id="14" name="Shape 190"/>
            <p:cNvSpPr/>
            <p:nvPr/>
          </p:nvSpPr>
          <p:spPr bwMode="auto">
            <a:xfrm>
              <a:off x="728661" y="1357314"/>
              <a:ext cx="485753" cy="4661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 algn="ctr">
                <a:defRPr/>
              </a:pPr>
              <a:endParaRPr lang="zh-TW" altLang="zh-TW">
                <a:solidFill>
                  <a:srgbClr val="604A7B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5" name="Shape 191"/>
            <p:cNvSpPr txBox="1">
              <a:spLocks noChangeArrowheads="1"/>
            </p:cNvSpPr>
            <p:nvPr/>
          </p:nvSpPr>
          <p:spPr bwMode="auto">
            <a:xfrm>
              <a:off x="748658" y="1216026"/>
              <a:ext cx="465756" cy="855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algn="ctr">
                <a:buSzPct val="25000"/>
              </a:pPr>
              <a:r>
                <a:rPr lang="en-US" altLang="zh-TW" sz="5000" b="1" dirty="0" smtClean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2</a:t>
              </a:r>
              <a:endParaRPr lang="zh-TW" altLang="zh-TW" sz="50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14414" y="1357304"/>
              <a:ext cx="7358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381000">
                <a:buSzPts val="2400"/>
              </a:pPr>
              <a:r>
                <a:rPr lang="zh-TW" altLang="en-US" sz="24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公私有雲混搭使用，直播佈署高彈性</a:t>
              </a: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28661" y="2143122"/>
            <a:ext cx="7843867" cy="855658"/>
            <a:chOff x="728661" y="1216026"/>
            <a:chExt cx="7843867" cy="855658"/>
          </a:xfrm>
        </p:grpSpPr>
        <p:sp>
          <p:nvSpPr>
            <p:cNvPr id="18" name="Shape 190"/>
            <p:cNvSpPr/>
            <p:nvPr/>
          </p:nvSpPr>
          <p:spPr bwMode="auto">
            <a:xfrm>
              <a:off x="728661" y="1357314"/>
              <a:ext cx="485753" cy="4661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 algn="ctr">
                <a:defRPr/>
              </a:pPr>
              <a:endParaRPr lang="zh-TW" altLang="zh-TW">
                <a:solidFill>
                  <a:srgbClr val="604A7B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9" name="Shape 191"/>
            <p:cNvSpPr txBox="1">
              <a:spLocks noChangeArrowheads="1"/>
            </p:cNvSpPr>
            <p:nvPr/>
          </p:nvSpPr>
          <p:spPr bwMode="auto">
            <a:xfrm>
              <a:off x="748658" y="1216026"/>
              <a:ext cx="465756" cy="855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algn="ctr">
                <a:buSzPct val="25000"/>
              </a:pPr>
              <a:r>
                <a:rPr lang="en-US" altLang="zh-TW" sz="5000" b="1" dirty="0" smtClean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3</a:t>
              </a:r>
              <a:endParaRPr lang="zh-TW" altLang="zh-TW" sz="50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1214414" y="1357304"/>
              <a:ext cx="7358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381000">
                <a:buSzPts val="2400"/>
              </a:pPr>
              <a:r>
                <a:rPr lang="zh-TW" altLang="en-US" sz="24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支援高畫質串流與即時多路轉檔能力</a:t>
              </a: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728661" y="2716224"/>
            <a:ext cx="8201057" cy="855658"/>
            <a:chOff x="728661" y="1216026"/>
            <a:chExt cx="8201057" cy="855658"/>
          </a:xfrm>
        </p:grpSpPr>
        <p:sp>
          <p:nvSpPr>
            <p:cNvPr id="34" name="Shape 190"/>
            <p:cNvSpPr/>
            <p:nvPr/>
          </p:nvSpPr>
          <p:spPr bwMode="auto">
            <a:xfrm>
              <a:off x="728661" y="1357314"/>
              <a:ext cx="485753" cy="4661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 algn="ctr">
                <a:defRPr/>
              </a:pPr>
              <a:endParaRPr lang="zh-TW" altLang="zh-TW">
                <a:solidFill>
                  <a:srgbClr val="604A7B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5" name="Shape 191"/>
            <p:cNvSpPr txBox="1">
              <a:spLocks noChangeArrowheads="1"/>
            </p:cNvSpPr>
            <p:nvPr/>
          </p:nvSpPr>
          <p:spPr bwMode="auto">
            <a:xfrm>
              <a:off x="748658" y="1216026"/>
              <a:ext cx="465756" cy="855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algn="ctr">
                <a:buSzPct val="25000"/>
              </a:pPr>
              <a:r>
                <a:rPr lang="en-US" altLang="zh-TW" sz="5000" b="1" dirty="0" smtClean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4</a:t>
              </a:r>
              <a:endParaRPr lang="zh-TW" altLang="zh-TW" sz="50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1214414" y="1357304"/>
              <a:ext cx="7715304" cy="51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381000">
                <a:lnSpc>
                  <a:spcPct val="115000"/>
                </a:lnSpc>
                <a:buSzPts val="2400"/>
              </a:pPr>
              <a:r>
                <a:rPr lang="zh-TW" altLang="en-US" sz="24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搭配</a:t>
              </a:r>
              <a:r>
                <a:rPr lang="en-US" altLang="zh-TW" sz="24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NAS</a:t>
              </a:r>
              <a:r>
                <a:rPr lang="zh-TW" altLang="en-US" sz="24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儲存與備份能力，協助你保存珍貴的直播影片</a:t>
              </a: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728661" y="3287728"/>
            <a:ext cx="7843867" cy="855658"/>
            <a:chOff x="728661" y="1216026"/>
            <a:chExt cx="7843867" cy="855658"/>
          </a:xfrm>
        </p:grpSpPr>
        <p:sp>
          <p:nvSpPr>
            <p:cNvPr id="38" name="Shape 190"/>
            <p:cNvSpPr/>
            <p:nvPr/>
          </p:nvSpPr>
          <p:spPr bwMode="auto">
            <a:xfrm>
              <a:off x="728661" y="1357314"/>
              <a:ext cx="485753" cy="4661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 algn="ctr">
                <a:defRPr/>
              </a:pPr>
              <a:endParaRPr lang="zh-TW" altLang="zh-TW">
                <a:solidFill>
                  <a:srgbClr val="604A7B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9" name="Shape 191"/>
            <p:cNvSpPr txBox="1">
              <a:spLocks noChangeArrowheads="1"/>
            </p:cNvSpPr>
            <p:nvPr/>
          </p:nvSpPr>
          <p:spPr bwMode="auto">
            <a:xfrm>
              <a:off x="748658" y="1216026"/>
              <a:ext cx="465756" cy="855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algn="ctr">
                <a:buSzPct val="25000"/>
              </a:pPr>
              <a:r>
                <a:rPr lang="en-US" altLang="zh-TW" sz="5000" b="1" dirty="0" smtClean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5</a:t>
              </a:r>
              <a:endParaRPr lang="zh-TW" altLang="zh-TW" sz="50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1214414" y="1357304"/>
              <a:ext cx="7358114" cy="483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381000">
                <a:lnSpc>
                  <a:spcPct val="115000"/>
                </a:lnSpc>
                <a:buSzPts val="2400"/>
              </a:pPr>
              <a:r>
                <a:rPr lang="zh-TW" altLang="en-US" sz="24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整合</a:t>
              </a:r>
              <a:r>
                <a:rPr lang="en-US" altLang="zh-TW" sz="24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CDN</a:t>
              </a:r>
              <a:r>
                <a:rPr lang="zh-TW" altLang="en-US" sz="24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功能，世界各地觀眾都能順暢觀賞直播</a:t>
              </a: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728661" y="3859232"/>
            <a:ext cx="7843867" cy="855658"/>
            <a:chOff x="728661" y="1216026"/>
            <a:chExt cx="7843867" cy="855658"/>
          </a:xfrm>
        </p:grpSpPr>
        <p:sp>
          <p:nvSpPr>
            <p:cNvPr id="42" name="Shape 190"/>
            <p:cNvSpPr/>
            <p:nvPr/>
          </p:nvSpPr>
          <p:spPr bwMode="auto">
            <a:xfrm>
              <a:off x="728661" y="1357314"/>
              <a:ext cx="485753" cy="4661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 algn="ctr">
                <a:defRPr/>
              </a:pPr>
              <a:endParaRPr lang="zh-TW" altLang="zh-TW">
                <a:solidFill>
                  <a:srgbClr val="604A7B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43" name="Shape 191"/>
            <p:cNvSpPr txBox="1">
              <a:spLocks noChangeArrowheads="1"/>
            </p:cNvSpPr>
            <p:nvPr/>
          </p:nvSpPr>
          <p:spPr bwMode="auto">
            <a:xfrm>
              <a:off x="748658" y="1216026"/>
              <a:ext cx="465756" cy="855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algn="ctr">
                <a:buSzPct val="25000"/>
              </a:pPr>
              <a:r>
                <a:rPr lang="en-US" altLang="zh-TW" sz="5000" b="1" dirty="0" smtClean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6</a:t>
              </a:r>
              <a:endParaRPr lang="zh-TW" altLang="zh-TW" sz="50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1214414" y="1357304"/>
              <a:ext cx="7358114" cy="51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381000">
                <a:lnSpc>
                  <a:spcPct val="115000"/>
                </a:lnSpc>
                <a:buSzPts val="2400"/>
              </a:pPr>
              <a:r>
                <a:rPr lang="zh-TW" altLang="en-US" sz="24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支援行動裝置佈署，三步驟立即開始直播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sz="3200" dirty="0"/>
              <a:t>功能完整，協助實況主輕鬆掌握直播工作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dirty="0"/>
              <a:t>直播影片分類收納，事後查找分享快速又方便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dirty="0"/>
              <a:t>主畫面顯示即將到來直播的倒數時間</a:t>
            </a:r>
          </a:p>
          <a:p>
            <a:pPr marL="457200" lvl="0" indent="-342900">
              <a:lnSpc>
                <a:spcPct val="100000"/>
              </a:lnSpc>
              <a:spcBef>
                <a:spcPts val="0"/>
              </a:spcBef>
              <a:buSzPts val="1800"/>
              <a:buChar char="•"/>
            </a:pPr>
            <a:r>
              <a:rPr lang="zh-TW" dirty="0"/>
              <a:t>直播頻道節目表，製作節目預告清單，提醒觀眾按時登入收看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9737" y="2143122"/>
            <a:ext cx="4788279" cy="241566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/>
          <p:nvPr/>
        </p:nvSpPr>
        <p:spPr>
          <a:xfrm>
            <a:off x="5786446" y="2357436"/>
            <a:ext cx="1071570" cy="221457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720" y="2355725"/>
            <a:ext cx="792088" cy="218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" name="Shape 112"/>
          <p:cNvSpPr/>
          <p:nvPr/>
        </p:nvSpPr>
        <p:spPr>
          <a:xfrm>
            <a:off x="2071670" y="2357436"/>
            <a:ext cx="785818" cy="221457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2857488" y="2357436"/>
            <a:ext cx="2928958" cy="221457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3200" dirty="0" smtClean="0"/>
              <a:t>貼心設計提供觀看者最佳使用體驗</a:t>
            </a:r>
            <a:endParaRPr lang="zh-TW" sz="3200" dirty="0"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dirty="0"/>
              <a:t>自動根據觀眾頻寬選擇對應影片畫質，提升觀看流暢度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 dirty="0" smtClean="0"/>
              <a:t>一</a:t>
            </a:r>
            <a:r>
              <a:rPr lang="zh-TW" altLang="en-US" dirty="0" smtClean="0"/>
              <a:t>鍵</a:t>
            </a:r>
            <a:r>
              <a:rPr lang="zh-TW" dirty="0" smtClean="0"/>
              <a:t>快速</a:t>
            </a:r>
            <a:r>
              <a:rPr lang="zh-TW" dirty="0"/>
              <a:t>分享直播給其他觀眾</a:t>
            </a:r>
          </a:p>
          <a:p>
            <a:pPr marL="457200" lvl="0" indent="-342900">
              <a:lnSpc>
                <a:spcPct val="100000"/>
              </a:lnSpc>
            </a:pPr>
            <a:r>
              <a:rPr lang="zh-TW" dirty="0" smtClean="0"/>
              <a:t>線</a:t>
            </a:r>
            <a:r>
              <a:rPr lang="zh-TW" dirty="0"/>
              <a:t>上聊天室</a:t>
            </a:r>
            <a:r>
              <a:rPr lang="zh-TW" dirty="0" smtClean="0"/>
              <a:t>，</a:t>
            </a:r>
            <a:r>
              <a:rPr lang="zh-TW" altLang="en-US" dirty="0" smtClean="0"/>
              <a:t>與頻道主跟其他觀眾進行即時互動</a:t>
            </a:r>
            <a:endParaRPr lang="zh-TW" dirty="0"/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696" y="2211710"/>
            <a:ext cx="5344027" cy="243174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/>
          <p:nvPr/>
        </p:nvSpPr>
        <p:spPr>
          <a:xfrm>
            <a:off x="6118413" y="2571750"/>
            <a:ext cx="1080120" cy="208823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6118413" y="2211710"/>
            <a:ext cx="1080120" cy="384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5433397" y="4257040"/>
            <a:ext cx="428628" cy="28575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27" y="2085732"/>
            <a:ext cx="6852997" cy="2200530"/>
          </a:xfrm>
          <a:prstGeom prst="rect">
            <a:avLst/>
          </a:prstGeom>
        </p:spPr>
      </p:pic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sz="3200" dirty="0"/>
              <a:t>支援公有雲協定，延伸您的影片觸及率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buSzPts val="1800"/>
              <a:buChar char="•"/>
            </a:pPr>
            <a:r>
              <a:rPr lang="zh-TW" dirty="0"/>
              <a:t>支援即時訊息傳輸協定(RTMP)，可同時串流至多個公開平台，符合不同觀眾的使用偏好，提高您的直播觸及率</a:t>
            </a:r>
          </a:p>
        </p:txBody>
      </p:sp>
      <p:sp>
        <p:nvSpPr>
          <p:cNvPr id="6" name="Shape 144"/>
          <p:cNvSpPr txBox="1"/>
          <p:nvPr/>
        </p:nvSpPr>
        <p:spPr>
          <a:xfrm>
            <a:off x="3643306" y="3871682"/>
            <a:ext cx="1714512" cy="285752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lvl="0" algn="ctr">
              <a:buClr>
                <a:srgbClr val="666666"/>
              </a:buClr>
            </a:pPr>
            <a:r>
              <a:rPr lang="en-US" b="1" dirty="0" smtClean="0">
                <a:latin typeface="+mn-lt"/>
              </a:rPr>
              <a:t>DJ2 Live</a:t>
            </a:r>
            <a:endParaRPr lang="zh-TW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" name="Shape 144"/>
          <p:cNvSpPr txBox="1"/>
          <p:nvPr/>
        </p:nvSpPr>
        <p:spPr>
          <a:xfrm>
            <a:off x="6072198" y="2334998"/>
            <a:ext cx="1643074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lvl="0" algn="ctr">
              <a:buClr>
                <a:srgbClr val="666666"/>
              </a:buClr>
            </a:pPr>
            <a:r>
              <a:rPr lang="en-US" altLang="zh-TW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  <a:cs typeface="Calibri"/>
                <a:sym typeface="Calibri"/>
              </a:rPr>
              <a:t>Delivery</a:t>
            </a:r>
            <a:endParaRPr lang="zh-TW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9" name="Shape 144"/>
          <p:cNvSpPr txBox="1"/>
          <p:nvPr/>
        </p:nvSpPr>
        <p:spPr>
          <a:xfrm>
            <a:off x="1428728" y="2300046"/>
            <a:ext cx="1643074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lvl="0" algn="ctr">
              <a:buClr>
                <a:srgbClr val="666666"/>
              </a:buClr>
            </a:pPr>
            <a:r>
              <a:rPr lang="en-US" altLang="zh-TW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  <a:cs typeface="Calibri"/>
                <a:sym typeface="Calibri"/>
              </a:rPr>
              <a:t>Input</a:t>
            </a:r>
            <a:endParaRPr lang="zh-TW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1570</Words>
  <Application>Microsoft Office PowerPoint</Application>
  <PresentationFormat>如螢幕大小 (16:9)</PresentationFormat>
  <Paragraphs>238</Paragraphs>
  <Slides>34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2" baseType="lpstr">
      <vt:lpstr>Arial</vt:lpstr>
      <vt:lpstr>新細明體</vt:lpstr>
      <vt:lpstr>微軟正黑體</vt:lpstr>
      <vt:lpstr>Verdana</vt:lpstr>
      <vt:lpstr>Calibri</vt:lpstr>
      <vt:lpstr>Nunito</vt:lpstr>
      <vt:lpstr>Open Sans</vt:lpstr>
      <vt:lpstr>Simple Light</vt:lpstr>
      <vt:lpstr>DJ2 Live </vt:lpstr>
      <vt:lpstr>直播已成為資訊傳播主流</vt:lpstr>
      <vt:lpstr>情境千千百百種，那個平台才符合我的需求？</vt:lpstr>
      <vt:lpstr>DJ2 Live直播平台 支援不同客制化需求， 一套設備通通搞定!</vt:lpstr>
      <vt:lpstr>甚麼是DJ2 Live?</vt:lpstr>
      <vt:lpstr>DJ2 Live六大強項</vt:lpstr>
      <vt:lpstr>功能完整，協助實況主輕鬆掌握直播工作</vt:lpstr>
      <vt:lpstr>貼心設計提供觀看者最佳使用體驗</vt:lpstr>
      <vt:lpstr>支援公有雲協定，延伸您的影片觸及率</vt:lpstr>
      <vt:lpstr>私有雲平台，可進行高私密直播節目</vt:lpstr>
      <vt:lpstr>高畫質串流與即時多路轉檔能力</vt:lpstr>
      <vt:lpstr>整合NVIDIA外接顯示卡，擴充支援度</vt:lpstr>
      <vt:lpstr>用NAS儲存與備份保存直播影片</vt:lpstr>
      <vt:lpstr>一切看起來很美好…</vt:lpstr>
      <vt:lpstr>等等!!我的網路頻寬怎麼可能支援數十人以上的觀眾同時觀看？</vt:lpstr>
      <vt:lpstr>CDN小學堂</vt:lpstr>
      <vt:lpstr>要如何使用CDN服務？</vt:lpstr>
      <vt:lpstr>教學範例 - 如何使用DJ2 Live開私密網路研討會？</vt:lpstr>
      <vt:lpstr>使用DJ2 Live的優勢</vt:lpstr>
      <vt:lpstr>合作夥伴-XSplit (電腦應用程式)</vt:lpstr>
      <vt:lpstr>XSplit上的DJ2 Live套件</vt:lpstr>
      <vt:lpstr>合作夥伴-Cloudflare (CDN供應商)</vt:lpstr>
      <vt:lpstr>合作夥伴-CDN77.com (CDN供應商) </vt:lpstr>
      <vt:lpstr>合作案例分享-GCPUG研討會活動</vt:lpstr>
      <vt:lpstr>DJ2 Console DEMO 實際建立一個直播影片</vt:lpstr>
      <vt:lpstr>行動裝置應用程式-DJ2 Client </vt:lpstr>
      <vt:lpstr>DJ2 Client-實況主模式</vt:lpstr>
      <vt:lpstr>DJ2 Client-實況主模式</vt:lpstr>
      <vt:lpstr>快速3步驟立即開始直播</vt:lpstr>
      <vt:lpstr>DJ2 Client-觀看者模式</vt:lpstr>
      <vt:lpstr>DJ2 Client-觀看者模式</vt:lpstr>
      <vt:lpstr>DJ2 Client進階活用情境分享- 即錄即傳，利用NAS來儲存實錄影片</vt:lpstr>
      <vt:lpstr>DJ2 Client DEMO 利用手機來建立直播影片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DJ2 Live</dc:title>
  <dc:creator>FannieChen</dc:creator>
  <cp:lastModifiedBy>Dylan</cp:lastModifiedBy>
  <cp:revision>74</cp:revision>
  <dcterms:modified xsi:type="dcterms:W3CDTF">2018-01-05T03:11:21Z</dcterms:modified>
</cp:coreProperties>
</file>