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66" r:id="rId4"/>
    <p:sldId id="259" r:id="rId5"/>
    <p:sldId id="260" r:id="rId6"/>
    <p:sldId id="261" r:id="rId7"/>
    <p:sldId id="306" r:id="rId8"/>
    <p:sldId id="299" r:id="rId9"/>
    <p:sldId id="262" r:id="rId10"/>
    <p:sldId id="305" r:id="rId11"/>
    <p:sldId id="300" r:id="rId12"/>
    <p:sldId id="263" r:id="rId13"/>
    <p:sldId id="264" r:id="rId14"/>
    <p:sldId id="265" r:id="rId15"/>
    <p:sldId id="29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96" r:id="rId26"/>
    <p:sldId id="298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03" r:id="rId45"/>
    <p:sldId id="302" r:id="rId46"/>
    <p:sldId id="304" r:id="rId47"/>
    <p:sldId id="294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8E"/>
    <a:srgbClr val="00CCFF"/>
    <a:srgbClr val="66FFFF"/>
    <a:srgbClr val="3366FF"/>
    <a:srgbClr val="3B65BF"/>
    <a:srgbClr val="FF6400"/>
    <a:srgbClr val="FF9600"/>
    <a:srgbClr val="00E238"/>
    <a:srgbClr val="00BB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8993E5C6-7B24-405A-8C39-80AD9A5AEA89}">
  <a:tblStyle styleId="{8993E5C6-7B24-405A-8C39-80AD9A5AEA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263" autoAdjust="0"/>
    <p:restoredTop sz="94665" autoAdjust="0"/>
  </p:normalViewPr>
  <p:slideViewPr>
    <p:cSldViewPr>
      <p:cViewPr>
        <p:scale>
          <a:sx n="86" d="100"/>
          <a:sy n="86" d="100"/>
        </p:scale>
        <p:origin x="-2382" y="-13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66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DF2F8-EE01-4DEB-AA82-9AA3C8D79EC7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BF4BB-20D5-4CD1-A948-09ED53F4DE0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31361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39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68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596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255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541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82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11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39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81614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MfYoJkiwSqCXg8cm5-Ac4oOLPRtCkgUxU0jdj3tmMPc/edi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66674" algn="l" rtl="0">
              <a:spcBef>
                <a:spcPts val="0"/>
              </a:spcBef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u="sng" dirty="0">
                <a:solidFill>
                  <a:schemeClr val="hlink"/>
                </a:solidFill>
                <a:hlinkClick r:id="rId3"/>
              </a:rPr>
              <a:t>https://docs.google.com/spreadsheets/d/1MfYoJkiwSqCXg8cm5-Ac4oOLPRtCkgUxU0jdj3tmMPc/edit#gid=314388488</a:t>
            </a: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NAS </a:t>
            </a:r>
            <a:r>
              <a:rPr lang="en-US" sz="1200" b="1" i="0" u="none" strike="noStrike" kern="1200" dirty="0" err="1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機種</a:t>
            </a:r>
            <a:endParaRPr lang="en-US" sz="1200" b="1" i="0" u="none" strike="noStrike" kern="1200" dirty="0" smtClean="0">
              <a:solidFill>
                <a:srgbClr val="000000"/>
              </a:solidFill>
              <a:latin typeface="微軟正黑體"/>
              <a:ea typeface="微軟正黑體"/>
              <a:cs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1080P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H.264 4K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HEVC 4K 8-bit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-73152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HEVC 4K 10-bit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x51+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-73152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x51A, x53A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-73152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x82 (Core </a:t>
            </a:r>
            <a:r>
              <a:rPr lang="en-US" sz="1200" b="1" i="0" u="none" strike="noStrike" kern="1200" dirty="0" err="1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i</a:t>
            </a: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 Gen6)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x53B (Apollo Lake), x82T3, x82BR (Core </a:t>
            </a:r>
            <a:r>
              <a:rPr lang="en-US" sz="1200" b="1" i="0" u="none" strike="noStrike" kern="1200" dirty="0" err="1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i</a:t>
            </a: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 Gen7)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400" dirty="0"/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dirty="0" err="1"/>
              <a:t>ApolloLake</a:t>
            </a:r>
            <a:r>
              <a:rPr lang="en-US" sz="1400" dirty="0"/>
              <a:t>/ Gemini Lake:</a:t>
            </a:r>
            <a:br>
              <a:rPr lang="en-US" sz="1400" dirty="0"/>
            </a:br>
            <a:r>
              <a:rPr lang="en-US" sz="1400" dirty="0"/>
              <a:t>MP L5.1 8b/10b, up to 4kx2kp60</a:t>
            </a:r>
            <a:br>
              <a:rPr lang="en-US" sz="1400" dirty="0"/>
            </a:br>
            <a:r>
              <a:rPr lang="en-US" sz="1400" dirty="0"/>
              <a:t>MP L5 8b/10b, up to 4Kx2Kp30"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err="1"/>
              <a:t>KabyLake</a:t>
            </a:r>
            <a:r>
              <a:rPr lang="en-US" sz="1400" dirty="0"/>
              <a:t>: 4kp60 8b/10b</a:t>
            </a:r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D:\工作進行中\20170911直播母版16比9\各場PPT元素\20180103\QNAP+PELX_PPT_COVER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4650"/>
            <a:ext cx="9180512" cy="5148036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D904-6581-45A0-B089-89596E2974F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11"/>
          <p:cNvSpPr/>
          <p:nvPr userDrawn="1"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9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" descr="C:\Users\Han Tsai\Desktop\HD_直播\Cover_main_1.jpg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0" y="-18"/>
            <a:ext cx="9143999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7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857356" y="1754983"/>
            <a:ext cx="5286412" cy="1102519"/>
          </a:xfrm>
        </p:spPr>
        <p:txBody>
          <a:bodyPr>
            <a:noAutofit/>
          </a:bodyPr>
          <a:lstStyle/>
          <a:p>
            <a:r>
              <a:rPr lang="en-US" altLang="zh-TW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QNAP + PLEX</a:t>
            </a:r>
            <a:endParaRPr lang="zh-TW" altLang="en-US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副標題 6"/>
          <p:cNvSpPr txBox="1">
            <a:spLocks/>
          </p:cNvSpPr>
          <p:nvPr/>
        </p:nvSpPr>
        <p:spPr>
          <a:xfrm>
            <a:off x="2285984" y="2857502"/>
            <a:ext cx="4500594" cy="571504"/>
          </a:xfrm>
          <a:prstGeom prst="rect">
            <a:avLst/>
          </a:prstGeom>
          <a:gradFill>
            <a:gsLst>
              <a:gs pos="0">
                <a:srgbClr val="3B65BF">
                  <a:alpha val="0"/>
                </a:srgbClr>
              </a:gs>
              <a:gs pos="16000">
                <a:srgbClr val="3B65BF"/>
              </a:gs>
              <a:gs pos="79000">
                <a:srgbClr val="3B65BF"/>
              </a:gs>
              <a:gs pos="100000">
                <a:srgbClr val="3B65BF">
                  <a:alpha val="0"/>
                </a:srgbClr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打造家庭娛樂中心</a:t>
            </a:r>
            <a:endParaRPr lang="zh-TW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33"/>
          <p:cNvSpPr/>
          <p:nvPr/>
        </p:nvSpPr>
        <p:spPr>
          <a:xfrm>
            <a:off x="-357175" y="1214416"/>
            <a:ext cx="7143753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PLEX </a:t>
            </a:r>
            <a:r>
              <a:rPr lang="zh-TW" altLang="en-US" dirty="0" smtClean="0"/>
              <a:t>多媒體轉檔</a:t>
            </a:r>
            <a:endParaRPr lang="zh-TW" altLang="en-US" dirty="0"/>
          </a:p>
        </p:txBody>
      </p:sp>
      <p:sp>
        <p:nvSpPr>
          <p:cNvPr id="3" name="Shape 221"/>
          <p:cNvSpPr txBox="1"/>
          <p:nvPr/>
        </p:nvSpPr>
        <p:spPr>
          <a:xfrm>
            <a:off x="574322" y="2297555"/>
            <a:ext cx="7569578" cy="2203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endParaRPr lang="zh-TW" altLang="en-US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  <a:buFont typeface="Wingdings" pitchFamily="2" charset="2"/>
              <a:buChar char="l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適合作為 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PLEX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照片與音樂的應用及一般家用影片格式，影片解析度越高</a:t>
            </a:r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會使用較多的系統資源</a:t>
            </a:r>
          </a:p>
          <a:p>
            <a:pPr lvl="0">
              <a:lnSpc>
                <a:spcPct val="110000"/>
              </a:lnSpc>
              <a:buFont typeface="Wingdings" pitchFamily="2" charset="2"/>
              <a:buChar char="l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搭配 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QNAP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提供的多媒體套件</a:t>
            </a:r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例如：</a:t>
            </a:r>
            <a:r>
              <a:rPr lang="en-US" sz="16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Qmedia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for Android TV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及 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Apple TV，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直接在電視上播放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影片，</a:t>
            </a:r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       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或如</a:t>
            </a:r>
            <a:r>
              <a:rPr lang="en-US" sz="16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QVHelper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可將 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中的影片串流至電腦上 </a:t>
            </a:r>
            <a:r>
              <a:rPr 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VLC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播放器播放</a:t>
            </a:r>
          </a:p>
        </p:txBody>
      </p:sp>
      <p:sp>
        <p:nvSpPr>
          <p:cNvPr id="5" name="矩形 4"/>
          <p:cNvSpPr/>
          <p:nvPr/>
        </p:nvSpPr>
        <p:spPr>
          <a:xfrm>
            <a:off x="574322" y="2110085"/>
            <a:ext cx="5178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zh-TW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AMD </a:t>
            </a:r>
            <a:r>
              <a:rPr lang="zh-TW" alt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系列支援利用 </a:t>
            </a:r>
            <a:r>
              <a:rPr lang="en-US" altLang="zh-TW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CPU </a:t>
            </a:r>
            <a:r>
              <a:rPr lang="zh-TW" alt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轉檔案服務</a:t>
            </a:r>
            <a:endParaRPr lang="en-US" sz="2400" b="1" dirty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872083" y="40706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3" name="Shape 234"/>
          <p:cNvSpPr/>
          <p:nvPr/>
        </p:nvSpPr>
        <p:spPr>
          <a:xfrm>
            <a:off x="500033" y="1223938"/>
            <a:ext cx="4118402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高速多工任務 </a:t>
            </a:r>
            <a:r>
              <a:rPr lang="en-US" sz="2400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 </a:t>
            </a:r>
            <a:r>
              <a:rPr 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AMD 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系列 </a:t>
            </a:r>
            <a:endParaRPr lang="en-US" sz="24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25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58016" y="1071552"/>
            <a:ext cx="771796" cy="768492"/>
          </a:xfrm>
          <a:prstGeom prst="rect">
            <a:avLst/>
          </a:prstGeom>
          <a:noFill/>
        </p:spPr>
      </p:pic>
      <p:sp>
        <p:nvSpPr>
          <p:cNvPr id="26" name="Shape 414"/>
          <p:cNvSpPr/>
          <p:nvPr/>
        </p:nvSpPr>
        <p:spPr>
          <a:xfrm rot="5400000">
            <a:off x="4234853" y="-1623049"/>
            <a:ext cx="500065" cy="7746655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33"/>
          <p:cNvSpPr/>
          <p:nvPr/>
        </p:nvSpPr>
        <p:spPr>
          <a:xfrm>
            <a:off x="-357175" y="1214416"/>
            <a:ext cx="7143753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PLEX </a:t>
            </a:r>
            <a:r>
              <a:rPr lang="zh-TW" altLang="en-US" dirty="0" smtClean="0"/>
              <a:t>多媒體轉檔</a:t>
            </a:r>
            <a:endParaRPr lang="zh-TW" altLang="en-US" dirty="0"/>
          </a:p>
        </p:txBody>
      </p:sp>
      <p:sp>
        <p:nvSpPr>
          <p:cNvPr id="3" name="Shape 221"/>
          <p:cNvSpPr txBox="1"/>
          <p:nvPr/>
        </p:nvSpPr>
        <p:spPr>
          <a:xfrm>
            <a:off x="574322" y="2297555"/>
            <a:ext cx="7855330" cy="12028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  <a:buFont typeface="Wingdings" pitchFamily="2" charset="2"/>
              <a:buChar char="l"/>
            </a:pPr>
            <a:endParaRPr lang="zh-TW" altLang="en-US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  <a:buFont typeface="Wingdings" pitchFamily="2" charset="2"/>
              <a:buChar char="l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適合作為 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PLEX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照片與音樂的應用</a:t>
            </a:r>
          </a:p>
          <a:p>
            <a:pPr lvl="0">
              <a:lnSpc>
                <a:spcPct val="110000"/>
              </a:lnSpc>
              <a:buFont typeface="Wingdings" pitchFamily="2" charset="2"/>
              <a:buChar char="l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搭配 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QNAP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提供的多媒體套件</a:t>
            </a:r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例如：</a:t>
            </a:r>
            <a:r>
              <a:rPr lang="en-US" altLang="zh-TW" sz="16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Qmedia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for Android TV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及 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Apple TV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，直接在電視上播放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影片，</a:t>
            </a:r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        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或如</a:t>
            </a:r>
            <a:r>
              <a:rPr lang="en-US" altLang="zh-TW" sz="16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QVHelper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可將 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中的影片串流至電腦上 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VLC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播放器播放</a:t>
            </a:r>
          </a:p>
        </p:txBody>
      </p:sp>
      <p:sp>
        <p:nvSpPr>
          <p:cNvPr id="5" name="矩形 4"/>
          <p:cNvSpPr/>
          <p:nvPr/>
        </p:nvSpPr>
        <p:spPr>
          <a:xfrm>
            <a:off x="642910" y="2110085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zh-TW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ARM </a:t>
            </a:r>
            <a:r>
              <a:rPr lang="zh-TW" alt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系列僅支援音樂的轉檔案服務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872083" y="40706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17" name="Shape 414"/>
          <p:cNvSpPr/>
          <p:nvPr/>
        </p:nvSpPr>
        <p:spPr>
          <a:xfrm rot="5400000">
            <a:off x="4234853" y="-1623049"/>
            <a:ext cx="500065" cy="7746655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4"/>
          <p:cNvSpPr/>
          <p:nvPr/>
        </p:nvSpPr>
        <p:spPr>
          <a:xfrm>
            <a:off x="570575" y="1223938"/>
            <a:ext cx="4874803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輕量多媒體應用 </a:t>
            </a:r>
            <a:r>
              <a:rPr lang="en-US" altLang="zh-TW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- x31 ARM 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系列</a:t>
            </a:r>
            <a:endParaRPr lang="en-US" sz="24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1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58016" y="1000114"/>
            <a:ext cx="639467" cy="745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43758"/>
            <a:ext cx="1349518" cy="134951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1214414" y="1347614"/>
            <a:ext cx="2277466" cy="875752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30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收集</a:t>
            </a:r>
            <a:endParaRPr lang="en-US" sz="3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339074" y="1347614"/>
            <a:ext cx="2313045" cy="875752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30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endParaRPr lang="en-US" sz="3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5572132" y="1347614"/>
            <a:ext cx="2168220" cy="875752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3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播放</a:t>
            </a: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多媒體管理整合方案</a:t>
            </a:r>
            <a:endParaRPr lang="zh-TW" altLang="en-US" dirty="0"/>
          </a:p>
        </p:txBody>
      </p:sp>
      <p:sp>
        <p:nvSpPr>
          <p:cNvPr id="9" name="Shape 841"/>
          <p:cNvSpPr/>
          <p:nvPr/>
        </p:nvSpPr>
        <p:spPr>
          <a:xfrm>
            <a:off x="6012160" y="2859782"/>
            <a:ext cx="1049224" cy="10492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677" y="34177"/>
                </a:moveTo>
                <a:lnTo>
                  <a:pt x="87200" y="60000"/>
                </a:lnTo>
                <a:lnTo>
                  <a:pt x="42677" y="85822"/>
                </a:lnTo>
                <a:close/>
                <a:moveTo>
                  <a:pt x="60000" y="12681"/>
                </a:moveTo>
                <a:cubicBezTo>
                  <a:pt x="33866" y="12681"/>
                  <a:pt x="12681" y="33866"/>
                  <a:pt x="12681" y="60000"/>
                </a:cubicBezTo>
                <a:cubicBezTo>
                  <a:pt x="12681" y="86133"/>
                  <a:pt x="33866" y="107318"/>
                  <a:pt x="60000" y="107318"/>
                </a:cubicBezTo>
                <a:cubicBezTo>
                  <a:pt x="86133" y="107318"/>
                  <a:pt x="107318" y="86133"/>
                  <a:pt x="107318" y="60000"/>
                </a:cubicBezTo>
                <a:cubicBezTo>
                  <a:pt x="107318" y="33866"/>
                  <a:pt x="86133" y="12681"/>
                  <a:pt x="60000" y="12681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599277" y="2643758"/>
            <a:ext cx="1431797" cy="1394470"/>
            <a:chOff x="3599277" y="2732805"/>
            <a:chExt cx="1431797" cy="1394470"/>
          </a:xfrm>
        </p:grpSpPr>
        <p:grpSp>
          <p:nvGrpSpPr>
            <p:cNvPr id="2" name="群組 1"/>
            <p:cNvGrpSpPr/>
            <p:nvPr/>
          </p:nvGrpSpPr>
          <p:grpSpPr>
            <a:xfrm>
              <a:off x="3834616" y="2962112"/>
              <a:ext cx="928336" cy="831239"/>
              <a:chOff x="3016385" y="3491589"/>
              <a:chExt cx="1706678" cy="1528170"/>
            </a:xfrm>
          </p:grpSpPr>
          <p:sp>
            <p:nvSpPr>
              <p:cNvPr id="11" name="Shape 218"/>
              <p:cNvSpPr/>
              <p:nvPr/>
            </p:nvSpPr>
            <p:spPr>
              <a:xfrm>
                <a:off x="3016385" y="3923999"/>
                <a:ext cx="1086705" cy="1095760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Shape 218"/>
              <p:cNvSpPr/>
              <p:nvPr/>
            </p:nvSpPr>
            <p:spPr>
              <a:xfrm>
                <a:off x="3979211" y="3491589"/>
                <a:ext cx="597364" cy="602338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218"/>
              <p:cNvSpPr/>
              <p:nvPr/>
            </p:nvSpPr>
            <p:spPr>
              <a:xfrm>
                <a:off x="4255253" y="4199577"/>
                <a:ext cx="467810" cy="471707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群組 5"/>
            <p:cNvGrpSpPr/>
            <p:nvPr/>
          </p:nvGrpSpPr>
          <p:grpSpPr>
            <a:xfrm>
              <a:off x="3599277" y="2732805"/>
              <a:ext cx="1431797" cy="1394470"/>
              <a:chOff x="3557571" y="2885131"/>
              <a:chExt cx="1431797" cy="1394470"/>
            </a:xfrm>
          </p:grpSpPr>
          <p:sp>
            <p:nvSpPr>
              <p:cNvPr id="3" name="弧線 2"/>
              <p:cNvSpPr/>
              <p:nvPr/>
            </p:nvSpPr>
            <p:spPr>
              <a:xfrm rot="3088080">
                <a:off x="3697249" y="2910466"/>
                <a:ext cx="1317454" cy="1266784"/>
              </a:xfrm>
              <a:prstGeom prst="arc">
                <a:avLst>
                  <a:gd name="adj1" fmla="val 13262190"/>
                  <a:gd name="adj2" fmla="val 916106"/>
                </a:avLst>
              </a:prstGeom>
              <a:ln w="38100" cmpd="sng">
                <a:solidFill>
                  <a:srgbClr val="FFFFFF"/>
                </a:solidFill>
                <a:prstDash val="dash"/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5" name="弧線 14"/>
              <p:cNvSpPr/>
              <p:nvPr/>
            </p:nvSpPr>
            <p:spPr>
              <a:xfrm rot="14087531">
                <a:off x="3532236" y="2987482"/>
                <a:ext cx="1317454" cy="1266784"/>
              </a:xfrm>
              <a:prstGeom prst="arc">
                <a:avLst>
                  <a:gd name="adj1" fmla="val 13262190"/>
                  <a:gd name="adj2" fmla="val 916106"/>
                </a:avLst>
              </a:prstGeom>
              <a:ln w="38100" cmpd="sng">
                <a:solidFill>
                  <a:srgbClr val="FFFFFF"/>
                </a:solidFill>
                <a:prstDash val="dash"/>
                <a:headEnd type="none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214257" y="1597774"/>
            <a:ext cx="2928958" cy="760500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收集</a:t>
            </a:r>
            <a:endParaRPr 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3230024" y="1586375"/>
            <a:ext cx="2913611" cy="760500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管理，備份與搜尋</a:t>
            </a:r>
            <a:endParaRPr 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6230880" y="1586375"/>
            <a:ext cx="2627400" cy="760500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媒體播放</a:t>
            </a:r>
            <a:endParaRPr 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214282" y="2428874"/>
            <a:ext cx="2928958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File Station </a:t>
            </a:r>
            <a:r>
              <a:rPr lang="en-US" sz="1600" b="1" dirty="0" err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遠端掛載</a:t>
            </a:r>
            <a:endParaRPr 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 err="1">
                <a:solidFill>
                  <a:srgbClr val="0070C0"/>
                </a:solidFill>
                <a:latin typeface="+mj-ea"/>
                <a:ea typeface="+mj-ea"/>
              </a:rPr>
              <a:t>Qsync</a:t>
            </a:r>
            <a:endParaRPr lang="en-US" sz="16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QNAP </a:t>
            </a:r>
            <a:r>
              <a:rPr lang="en-US" sz="1600" b="1" dirty="0" err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行動</a:t>
            </a: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 Apps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Download Station</a:t>
            </a:r>
          </a:p>
          <a:p>
            <a:pPr marL="457200" lvl="0" indent="-342900" rtl="0">
              <a:spcBef>
                <a:spcPts val="0"/>
              </a:spcBef>
              <a:buSzPts val="1800"/>
              <a:buChar char="●"/>
            </a:pPr>
            <a:r>
              <a:rPr lang="en-US" sz="1600" b="1" dirty="0" err="1">
                <a:solidFill>
                  <a:srgbClr val="0070C0"/>
                </a:solidFill>
                <a:latin typeface="+mj-ea"/>
                <a:ea typeface="+mj-ea"/>
              </a:rPr>
              <a:t>Happyget</a:t>
            </a:r>
            <a:endParaRPr lang="en-US" sz="16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6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3230024" y="2417475"/>
            <a:ext cx="2913611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File Station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QNAP </a:t>
            </a:r>
            <a:r>
              <a:rPr lang="en-US" sz="1600" b="1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行動</a:t>
            </a:r>
            <a:r>
              <a:rPr lang="en-US" sz="1600" b="1" dirty="0" smtClean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Apps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Hybrid Backup Sync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 err="1">
                <a:solidFill>
                  <a:srgbClr val="0070C0"/>
                </a:solidFill>
                <a:latin typeface="+mj-ea"/>
                <a:ea typeface="+mj-ea"/>
              </a:rPr>
              <a:t>Qsirch</a:t>
            </a: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全文檢索搜尋</a:t>
            </a:r>
            <a:endParaRPr 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 rtl="0">
              <a:spcBef>
                <a:spcPts val="0"/>
              </a:spcBef>
              <a:buSzPct val="60000"/>
              <a:buChar char="●"/>
            </a:pPr>
            <a:r>
              <a:rPr lang="en-US" sz="1600" b="1" dirty="0" err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快照</a:t>
            </a:r>
            <a:endParaRPr 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6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6230880" y="2417475"/>
            <a:ext cx="2627400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PLEX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Video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Photo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Music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Cinema28</a:t>
            </a:r>
          </a:p>
          <a:p>
            <a:pPr marL="457200" lvl="0" indent="-342900" rtl="0">
              <a:spcBef>
                <a:spcPts val="0"/>
              </a:spcBef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QNAP </a:t>
            </a:r>
            <a:r>
              <a:rPr lang="en-US" sz="1600" b="1" dirty="0" err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行動</a:t>
            </a: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 Apps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多媒體管理整合方案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向右箭號 36"/>
          <p:cNvSpPr/>
          <p:nvPr/>
        </p:nvSpPr>
        <p:spPr>
          <a:xfrm rot="1417011" flipH="1">
            <a:off x="5411191" y="3641013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向右箭號 3"/>
          <p:cNvSpPr/>
          <p:nvPr/>
        </p:nvSpPr>
        <p:spPr>
          <a:xfrm rot="1419788">
            <a:off x="2401526" y="174353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66" name="Shape 266"/>
          <p:cNvGrpSpPr/>
          <p:nvPr/>
        </p:nvGrpSpPr>
        <p:grpSpPr>
          <a:xfrm>
            <a:off x="395536" y="1059582"/>
            <a:ext cx="2199575" cy="1620350"/>
            <a:chOff x="627000" y="1560975"/>
            <a:chExt cx="2199575" cy="1620350"/>
          </a:xfrm>
        </p:grpSpPr>
        <p:pic>
          <p:nvPicPr>
            <p:cNvPr id="267" name="Shape 267" descr="「cloud icon png」的圖片搜尋結果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7000" y="1560975"/>
              <a:ext cx="2199575" cy="162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Shape 268" descr="「google drive icon png」的圖片搜尋結果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91250" y="1883338"/>
              <a:ext cx="624401" cy="62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Shape 269" descr="「dropbox icon png」的圖片搜尋結果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78100" y="1813088"/>
              <a:ext cx="491700" cy="49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Shape 270" descr="「onedrive icon png」的圖片搜尋結果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09221" y="2379937"/>
              <a:ext cx="738625" cy="549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群組 52"/>
          <p:cNvGrpSpPr/>
          <p:nvPr/>
        </p:nvGrpSpPr>
        <p:grpSpPr>
          <a:xfrm>
            <a:off x="3066388" y="1672484"/>
            <a:ext cx="2648620" cy="2368876"/>
            <a:chOff x="3000364" y="1672484"/>
            <a:chExt cx="2648620" cy="2368876"/>
          </a:xfrm>
        </p:grpSpPr>
        <p:sp>
          <p:nvSpPr>
            <p:cNvPr id="47" name="橢圓 46"/>
            <p:cNvSpPr/>
            <p:nvPr/>
          </p:nvSpPr>
          <p:spPr>
            <a:xfrm>
              <a:off x="3140236" y="1672484"/>
              <a:ext cx="2368876" cy="2368876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/>
            <p:cNvSpPr/>
            <p:nvPr/>
          </p:nvSpPr>
          <p:spPr>
            <a:xfrm>
              <a:off x="3248267" y="1857370"/>
              <a:ext cx="2152814" cy="2152814"/>
            </a:xfrm>
            <a:prstGeom prst="ellipse">
              <a:avLst/>
            </a:prstGeom>
            <a:solidFill>
              <a:srgbClr val="00CCFF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2" name="Shape 272" descr="「453B png」的圖片搜尋結果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3000364" y="2059370"/>
              <a:ext cx="2648620" cy="1655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群組 50"/>
          <p:cNvGrpSpPr/>
          <p:nvPr/>
        </p:nvGrpSpPr>
        <p:grpSpPr>
          <a:xfrm>
            <a:off x="6500826" y="2544264"/>
            <a:ext cx="1065242" cy="884742"/>
            <a:chOff x="6572264" y="2424220"/>
            <a:chExt cx="1065242" cy="884742"/>
          </a:xfrm>
        </p:grpSpPr>
        <p:pic>
          <p:nvPicPr>
            <p:cNvPr id="278" name="Shape 278" descr="「453B png」的圖片搜尋結果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6572264" y="2643188"/>
              <a:ext cx="1065242" cy="665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Shape 280"/>
            <p:cNvSpPr txBox="1"/>
            <p:nvPr/>
          </p:nvSpPr>
          <p:spPr>
            <a:xfrm>
              <a:off x="6851688" y="2424220"/>
              <a:ext cx="719864" cy="241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00CCFF"/>
                  </a:solidFill>
                </a:rPr>
                <a:t>NAS</a:t>
              </a:r>
              <a:endParaRPr lang="en-US" dirty="0">
                <a:solidFill>
                  <a:srgbClr val="00CCFF"/>
                </a:solidFill>
              </a:endParaRPr>
            </a:p>
          </p:txBody>
        </p:sp>
      </p:grpSp>
      <p:pic>
        <p:nvPicPr>
          <p:cNvPr id="284" name="Shape 284" descr="「cloud icon png」的圖片搜尋結果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192" y="1059582"/>
            <a:ext cx="1819039" cy="126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 descr="「youtube icon png」的圖片搜尋結果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60232" y="1419622"/>
            <a:ext cx="726948" cy="67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 descr="「torrent icon png」的圖片搜尋結果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12035" y="1491630"/>
            <a:ext cx="400325" cy="4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09" y="3786197"/>
            <a:ext cx="549275" cy="5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19" y="3867895"/>
            <a:ext cx="429413" cy="42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多元收集檔案的方式</a:t>
            </a:r>
            <a:endParaRPr lang="zh-TW" altLang="en-US" dirty="0"/>
          </a:p>
        </p:txBody>
      </p:sp>
      <p:sp>
        <p:nvSpPr>
          <p:cNvPr id="34" name="向右箭號 33"/>
          <p:cNvSpPr/>
          <p:nvPr/>
        </p:nvSpPr>
        <p:spPr>
          <a:xfrm>
            <a:off x="2214546" y="285750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向右箭號 34"/>
          <p:cNvSpPr/>
          <p:nvPr/>
        </p:nvSpPr>
        <p:spPr>
          <a:xfrm rot="20591150">
            <a:off x="2617294" y="3757198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向右箭號 37"/>
          <p:cNvSpPr/>
          <p:nvPr/>
        </p:nvSpPr>
        <p:spPr>
          <a:xfrm flipH="1">
            <a:off x="5786446" y="278606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 rot="20591150" flipH="1">
            <a:off x="5481653" y="174097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643042" y="2786064"/>
            <a:ext cx="414428" cy="792088"/>
            <a:chOff x="2304644" y="2823783"/>
            <a:chExt cx="414428" cy="828087"/>
          </a:xfrm>
        </p:grpSpPr>
        <p:pic>
          <p:nvPicPr>
            <p:cNvPr id="49" name="圖片 48" descr="iPhone-6S-Silver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644" y="2823783"/>
              <a:ext cx="414428" cy="828087"/>
            </a:xfrm>
            <a:prstGeom prst="rect">
              <a:avLst/>
            </a:prstGeom>
          </p:spPr>
        </p:pic>
        <p:pic>
          <p:nvPicPr>
            <p:cNvPr id="52" name="Shape 283" descr="相關圖片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339752" y="2931791"/>
              <a:ext cx="343654" cy="612064"/>
            </a:xfrm>
            <a:prstGeom prst="rect">
              <a:avLst/>
            </a:prstGeom>
            <a:noFill/>
            <a:ln>
              <a:noFill/>
            </a:ln>
            <a:effectLst>
              <a:innerShdw blurRad="12700">
                <a:prstClr val="black"/>
              </a:innerShdw>
            </a:effectLst>
          </p:spPr>
        </p:pic>
      </p:grpSp>
      <p:grpSp>
        <p:nvGrpSpPr>
          <p:cNvPr id="50" name="群組 49"/>
          <p:cNvGrpSpPr/>
          <p:nvPr/>
        </p:nvGrpSpPr>
        <p:grpSpPr>
          <a:xfrm>
            <a:off x="5929324" y="3590094"/>
            <a:ext cx="1134148" cy="910482"/>
            <a:chOff x="6000760" y="3429006"/>
            <a:chExt cx="1134148" cy="910482"/>
          </a:xfrm>
        </p:grpSpPr>
        <p:grpSp>
          <p:nvGrpSpPr>
            <p:cNvPr id="3" name="群組 2"/>
            <p:cNvGrpSpPr/>
            <p:nvPr/>
          </p:nvGrpSpPr>
          <p:grpSpPr>
            <a:xfrm>
              <a:off x="6000760" y="3429006"/>
              <a:ext cx="1134148" cy="910482"/>
              <a:chOff x="7452320" y="3363838"/>
              <a:chExt cx="1134148" cy="910482"/>
            </a:xfrm>
          </p:grpSpPr>
          <p:pic>
            <p:nvPicPr>
              <p:cNvPr id="32" name="圖片 31" descr="PC-01-0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320" y="3363838"/>
                <a:ext cx="1134148" cy="910482"/>
              </a:xfrm>
              <a:prstGeom prst="rect">
                <a:avLst/>
              </a:prstGeom>
            </p:spPr>
          </p:pic>
          <p:sp>
            <p:nvSpPr>
              <p:cNvPr id="2" name="矩形 1"/>
              <p:cNvSpPr/>
              <p:nvPr/>
            </p:nvSpPr>
            <p:spPr>
              <a:xfrm>
                <a:off x="7596336" y="3651870"/>
                <a:ext cx="504056" cy="2880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276" name="Shape 276"/>
            <p:cNvSpPr txBox="1"/>
            <p:nvPr/>
          </p:nvSpPr>
          <p:spPr>
            <a:xfrm>
              <a:off x="6216784" y="3691262"/>
              <a:ext cx="432048" cy="1697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dirty="0">
                  <a:solidFill>
                    <a:srgbClr val="00CCFF"/>
                  </a:solidFill>
                </a:rPr>
                <a:t>PC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ctrTitle"/>
          </p:nvPr>
        </p:nvSpPr>
        <p:spPr>
          <a:xfrm>
            <a:off x="357158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873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75"/>
              <a:buFont typeface="Verdana"/>
              <a:buNone/>
            </a:pPr>
            <a:r>
              <a:rPr lang="en-US" sz="540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PLEX</a:t>
            </a:r>
            <a:r>
              <a:rPr lang="en-US" sz="540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002060"/>
                </a:solidFill>
                <a:cs typeface="Arial"/>
                <a:sym typeface="Arial"/>
              </a:rPr>
              <a:t>介紹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501343" y="2083447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介面簡單易用</a:t>
            </a: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501343" y="278606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豐富多媒體資訊</a:t>
            </a: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501343" y="350044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支援各類裝置</a:t>
            </a: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4662130" y="2083447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隨時隨地存取播放</a:t>
            </a: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4662130" y="278606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支援各類影音格式</a:t>
            </a: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4662130" y="350044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共享</a:t>
            </a:r>
          </a:p>
        </p:txBody>
      </p:sp>
      <p:grpSp>
        <p:nvGrpSpPr>
          <p:cNvPr id="311" name="Shape 311"/>
          <p:cNvGrpSpPr/>
          <p:nvPr/>
        </p:nvGrpSpPr>
        <p:grpSpPr>
          <a:xfrm>
            <a:off x="689440" y="1312580"/>
            <a:ext cx="7929528" cy="616229"/>
            <a:chOff x="4857752" y="1357305"/>
            <a:chExt cx="2329200" cy="515371"/>
          </a:xfrm>
        </p:grpSpPr>
        <p:sp>
          <p:nvSpPr>
            <p:cNvPr id="312" name="Shape 312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5021429" y="1423276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800" b="1" dirty="0" err="1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Plex</a:t>
              </a:r>
              <a:r>
                <a:rPr lang="en-US" sz="28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 如同您個人媒體收藏的指揮中心</a:t>
              </a:r>
              <a:endParaRPr lang="en-US" sz="2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050" name="Picture 2" descr="D:\工作進行中\20170911直播母版16比9\各場PPT元素\20180103\plex-logo_W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28610"/>
            <a:ext cx="2346308" cy="760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1428728" y="1711950"/>
            <a:ext cx="2302800" cy="221940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PLEX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Media Server</a:t>
            </a:r>
          </a:p>
        </p:txBody>
      </p:sp>
      <p:sp>
        <p:nvSpPr>
          <p:cNvPr id="321" name="Shape 321"/>
          <p:cNvSpPr/>
          <p:nvPr/>
        </p:nvSpPr>
        <p:spPr>
          <a:xfrm>
            <a:off x="3886450" y="2162550"/>
            <a:ext cx="1242300" cy="1318200"/>
          </a:xfrm>
          <a:prstGeom prst="mathPlus">
            <a:avLst>
              <a:gd name="adj1" fmla="val 13131"/>
            </a:avLst>
          </a:prstGeom>
          <a:solidFill>
            <a:schemeClr val="bg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媒體伺服器與播放器</a:t>
            </a:r>
            <a:endParaRPr lang="zh-TW" altLang="en-US" dirty="0"/>
          </a:p>
        </p:txBody>
      </p:sp>
      <p:sp>
        <p:nvSpPr>
          <p:cNvPr id="7" name="Shape 319"/>
          <p:cNvSpPr/>
          <p:nvPr/>
        </p:nvSpPr>
        <p:spPr>
          <a:xfrm>
            <a:off x="5364088" y="1707654"/>
            <a:ext cx="2302800" cy="221940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PLEX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App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74046" y="2283718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altLang="zh-TW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/>
          <p:cNvGrpSpPr/>
          <p:nvPr/>
        </p:nvGrpSpPr>
        <p:grpSpPr>
          <a:xfrm>
            <a:off x="2500298" y="1500180"/>
            <a:ext cx="3014164" cy="3014164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Shape 301"/>
          <p:cNvSpPr/>
          <p:nvPr/>
        </p:nvSpPr>
        <p:spPr>
          <a:xfrm>
            <a:off x="714348" y="1071552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Shape 3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00298" y="2143122"/>
            <a:ext cx="3178380" cy="198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612" y="3214692"/>
            <a:ext cx="841528" cy="84152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928662" y="1428742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2060"/>
                </a:solidFill>
              </a:rPr>
              <a:t>Internet</a:t>
            </a:r>
          </a:p>
        </p:txBody>
      </p:sp>
      <p:grpSp>
        <p:nvGrpSpPr>
          <p:cNvPr id="344" name="Shape 344"/>
          <p:cNvGrpSpPr/>
          <p:nvPr/>
        </p:nvGrpSpPr>
        <p:grpSpPr>
          <a:xfrm>
            <a:off x="5572132" y="1428742"/>
            <a:ext cx="2882599" cy="588284"/>
            <a:chOff x="4857752" y="1357305"/>
            <a:chExt cx="2329200" cy="492000"/>
          </a:xfrm>
        </p:grpSpPr>
        <p:sp>
          <p:nvSpPr>
            <p:cNvPr id="345" name="Shape 34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多媒體集中管理</a:t>
              </a:r>
              <a:endParaRPr lang="en-US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5572132" y="2115017"/>
            <a:ext cx="2882599" cy="588284"/>
            <a:chOff x="4857752" y="1357305"/>
            <a:chExt cx="2329200" cy="492000"/>
          </a:xfrm>
        </p:grpSpPr>
        <p:sp>
          <p:nvSpPr>
            <p:cNvPr id="348" name="Shape 348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lvl="0" indent="-127000" rtl="0">
                <a:spcBef>
                  <a:spcPts val="0"/>
                </a:spcBef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多媒體資訊</a:t>
              </a:r>
            </a:p>
          </p:txBody>
        </p:sp>
      </p:grpSp>
      <p:grpSp>
        <p:nvGrpSpPr>
          <p:cNvPr id="350" name="Shape 350"/>
          <p:cNvGrpSpPr/>
          <p:nvPr/>
        </p:nvGrpSpPr>
        <p:grpSpPr>
          <a:xfrm>
            <a:off x="5572132" y="2801280"/>
            <a:ext cx="2882599" cy="588284"/>
            <a:chOff x="4857752" y="1357305"/>
            <a:chExt cx="2329200" cy="492000"/>
          </a:xfrm>
        </p:grpSpPr>
        <p:sp>
          <p:nvSpPr>
            <p:cNvPr id="351" name="Shape 351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lvl="0" indent="-127000" rtl="0">
                <a:spcBef>
                  <a:spcPts val="0"/>
                </a:spcBef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支援各類格式</a:t>
              </a:r>
              <a:endParaRPr lang="en-US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53" name="Shape 353"/>
          <p:cNvGrpSpPr/>
          <p:nvPr/>
        </p:nvGrpSpPr>
        <p:grpSpPr>
          <a:xfrm>
            <a:off x="5572132" y="3487567"/>
            <a:ext cx="2882599" cy="588284"/>
            <a:chOff x="4857752" y="1357305"/>
            <a:chExt cx="2329200" cy="492000"/>
          </a:xfrm>
        </p:grpSpPr>
        <p:sp>
          <p:nvSpPr>
            <p:cNvPr id="354" name="Shape 35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lvl="0" indent="-127000" rtl="0">
                <a:spcBef>
                  <a:spcPts val="0"/>
                </a:spcBef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共享管理</a:t>
              </a:r>
              <a:endParaRPr lang="en-US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Media Server</a:t>
            </a:r>
            <a:endParaRPr lang="zh-TW" altLang="en-US" dirty="0"/>
          </a:p>
        </p:txBody>
      </p:sp>
      <p:sp>
        <p:nvSpPr>
          <p:cNvPr id="33" name="Shape 298"/>
          <p:cNvSpPr/>
          <p:nvPr/>
        </p:nvSpPr>
        <p:spPr>
          <a:xfrm>
            <a:off x="1100608" y="2285998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1063720" y="3148384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1112907" y="3928543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682549" y="244227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>
            <a:off x="1643042" y="317929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向右箭號 39"/>
          <p:cNvSpPr/>
          <p:nvPr/>
        </p:nvSpPr>
        <p:spPr>
          <a:xfrm rot="20591150">
            <a:off x="1688599" y="3829205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向右箭號 36"/>
          <p:cNvSpPr/>
          <p:nvPr/>
        </p:nvSpPr>
        <p:spPr>
          <a:xfrm rot="2051848">
            <a:off x="1838860" y="1685426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699792" y="3071816"/>
            <a:ext cx="1584176" cy="576064"/>
            <a:chOff x="2483768" y="3071816"/>
            <a:chExt cx="1584176" cy="576064"/>
          </a:xfrm>
        </p:grpSpPr>
        <p:sp>
          <p:nvSpPr>
            <p:cNvPr id="35" name="向右箭號 34"/>
            <p:cNvSpPr/>
            <p:nvPr/>
          </p:nvSpPr>
          <p:spPr>
            <a:xfrm>
              <a:off x="2483768" y="3071816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2771800" y="3196087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網路串流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2699792" y="2235332"/>
            <a:ext cx="1584176" cy="576064"/>
            <a:chOff x="2483768" y="3147814"/>
            <a:chExt cx="1584176" cy="576064"/>
          </a:xfrm>
        </p:grpSpPr>
        <p:sp>
          <p:nvSpPr>
            <p:cNvPr id="42" name="向右箭號 41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2771800" y="3272085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網路串流</a:t>
              </a: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129076" y="1285866"/>
            <a:ext cx="3014164" cy="3014164"/>
            <a:chOff x="2500298" y="1500180"/>
            <a:chExt cx="3014164" cy="3014164"/>
          </a:xfrm>
        </p:grpSpPr>
        <p:sp>
          <p:nvSpPr>
            <p:cNvPr id="56" name="橢圓 55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圓角矩形 21"/>
          <p:cNvSpPr/>
          <p:nvPr/>
        </p:nvSpPr>
        <p:spPr>
          <a:xfrm>
            <a:off x="4429124" y="3000378"/>
            <a:ext cx="2928958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25000">
                <a:srgbClr val="00CCFF"/>
              </a:gs>
              <a:gs pos="6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圓角矩形 22"/>
          <p:cNvSpPr/>
          <p:nvPr/>
        </p:nvSpPr>
        <p:spPr>
          <a:xfrm>
            <a:off x="4429124" y="3857634"/>
            <a:ext cx="2500330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32000">
                <a:srgbClr val="00CCFF"/>
              </a:gs>
              <a:gs pos="5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4429124" y="2104589"/>
            <a:ext cx="3571900" cy="828000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4429124" y="1233918"/>
            <a:ext cx="4000528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9" name="Shape 369" descr="「streaming device icon png」的圖片搜尋結果"/>
          <p:cNvPicPr preferRelativeResize="0"/>
          <p:nvPr/>
        </p:nvPicPr>
        <p:blipFill rotWithShape="1">
          <a:blip r:embed="rId3">
            <a:alphaModFix/>
          </a:blip>
          <a:srcRect t="55508"/>
          <a:stretch/>
        </p:blipFill>
        <p:spPr>
          <a:xfrm>
            <a:off x="4696981" y="1367292"/>
            <a:ext cx="2996740" cy="63675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4810782" y="3500444"/>
            <a:ext cx="64294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6237244" y="2673078"/>
            <a:ext cx="10494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3059832" y="4214824"/>
            <a:ext cx="885300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CCFF"/>
                </a:solidFill>
              </a:rPr>
              <a:t>HDMI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4666178" y="2673078"/>
            <a:ext cx="1644984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智慧電視</a:t>
            </a:r>
            <a:r>
              <a:rPr lang="en-US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(Smart TV)</a:t>
            </a: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APP</a:t>
            </a:r>
            <a:endParaRPr lang="zh-TW" altLang="en-US" dirty="0"/>
          </a:p>
        </p:txBody>
      </p:sp>
      <p:pic>
        <p:nvPicPr>
          <p:cNvPr id="65" name="Shape 65" descr="D:\Fullppt\PNG이미지\핸드폰2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29190" y="3143254"/>
            <a:ext cx="226446" cy="41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群組 43"/>
          <p:cNvGrpSpPr/>
          <p:nvPr/>
        </p:nvGrpSpPr>
        <p:grpSpPr>
          <a:xfrm>
            <a:off x="2699792" y="1372174"/>
            <a:ext cx="1584176" cy="576064"/>
            <a:chOff x="2483768" y="3147814"/>
            <a:chExt cx="1584176" cy="576064"/>
          </a:xfrm>
        </p:grpSpPr>
        <p:sp>
          <p:nvSpPr>
            <p:cNvPr id="45" name="向右箭號 44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771800" y="3272085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網路串流</a:t>
              </a:r>
            </a:p>
          </p:txBody>
        </p:sp>
      </p:grpSp>
      <p:grpSp>
        <p:nvGrpSpPr>
          <p:cNvPr id="49" name="群組 7"/>
          <p:cNvGrpSpPr/>
          <p:nvPr/>
        </p:nvGrpSpPr>
        <p:grpSpPr>
          <a:xfrm>
            <a:off x="6072198" y="2285998"/>
            <a:ext cx="775862" cy="458810"/>
            <a:chOff x="5669477" y="2620125"/>
            <a:chExt cx="3474523" cy="2256184"/>
          </a:xfrm>
        </p:grpSpPr>
        <p:pic>
          <p:nvPicPr>
            <p:cNvPr id="50" name="Picture 4" descr="相關圖片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2025" y="2913430"/>
              <a:ext cx="2240417" cy="1451593"/>
            </a:xfrm>
            <a:prstGeom prst="rect">
              <a:avLst/>
            </a:prstGeom>
          </p:spPr>
        </p:pic>
      </p:grpSp>
      <p:sp>
        <p:nvSpPr>
          <p:cNvPr id="47" name="矩形 46"/>
          <p:cNvSpPr/>
          <p:nvPr/>
        </p:nvSpPr>
        <p:spPr>
          <a:xfrm>
            <a:off x="5438908" y="3539975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平板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4" name="群組 63"/>
          <p:cNvGrpSpPr/>
          <p:nvPr/>
        </p:nvGrpSpPr>
        <p:grpSpPr>
          <a:xfrm>
            <a:off x="4739344" y="3915163"/>
            <a:ext cx="1497900" cy="785818"/>
            <a:chOff x="4739344" y="3929072"/>
            <a:chExt cx="1497900" cy="785818"/>
          </a:xfrm>
        </p:grpSpPr>
        <p:sp>
          <p:nvSpPr>
            <p:cNvPr id="371" name="Shape 371"/>
            <p:cNvSpPr txBox="1"/>
            <p:nvPr/>
          </p:nvSpPr>
          <p:spPr>
            <a:xfrm>
              <a:off x="4739344" y="4387590"/>
              <a:ext cx="1497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電視 / 螢幕</a:t>
              </a:r>
            </a:p>
          </p:txBody>
        </p:sp>
        <p:pic>
          <p:nvPicPr>
            <p:cNvPr id="57" name="Shape 224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4765086" y="3929072"/>
              <a:ext cx="807046" cy="563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Shape 65" descr="D:\Fullppt\PNG이미지\핸드폰2.pn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416738" y="3000378"/>
            <a:ext cx="430774" cy="56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71406" y="2007436"/>
            <a:ext cx="2960318" cy="185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7158" y="3214692"/>
            <a:ext cx="753452" cy="7534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2627784" y="3857634"/>
            <a:ext cx="1656184" cy="576064"/>
            <a:chOff x="2411760" y="4083918"/>
            <a:chExt cx="1656184" cy="576064"/>
          </a:xfrm>
        </p:grpSpPr>
        <p:sp>
          <p:nvSpPr>
            <p:cNvPr id="38" name="向右箭號 37"/>
            <p:cNvSpPr/>
            <p:nvPr/>
          </p:nvSpPr>
          <p:spPr>
            <a:xfrm>
              <a:off x="2411760" y="4083918"/>
              <a:ext cx="1656184" cy="576064"/>
            </a:xfrm>
            <a:prstGeom prst="rightArrow">
              <a:avLst/>
            </a:prstGeom>
            <a:gradFill flip="none" rotWithShape="1">
              <a:gsLst>
                <a:gs pos="0">
                  <a:srgbClr val="00CCFF">
                    <a:alpha val="0"/>
                  </a:srgbClr>
                </a:gs>
                <a:gs pos="82000">
                  <a:srgbClr val="00CC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738785" y="4227934"/>
              <a:ext cx="10456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本地播放</a:t>
              </a:r>
            </a:p>
          </p:txBody>
        </p:sp>
      </p:grpSp>
      <p:pic>
        <p:nvPicPr>
          <p:cNvPr id="52" name="Shape 215"/>
          <p:cNvPicPr preferRelativeResize="0"/>
          <p:nvPr/>
        </p:nvPicPr>
        <p:blipFill>
          <a:blip r:embed="rId11"/>
          <a:stretch>
            <a:fillRect/>
          </a:stretch>
        </p:blipFill>
        <p:spPr>
          <a:xfrm rot="10800000" flipV="1">
            <a:off x="4839744" y="2143122"/>
            <a:ext cx="1018140" cy="640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 descr="Cover_main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-1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 rot="10800000" flipH="1">
            <a:off x="142844" y="969289"/>
            <a:ext cx="9001156" cy="173700"/>
          </a:xfrm>
          <a:prstGeom prst="rect">
            <a:avLst/>
          </a:prstGeom>
          <a:gradFill>
            <a:gsLst>
              <a:gs pos="0">
                <a:srgbClr val="0F243E">
                  <a:alpha val="49019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1071510" y="285734"/>
            <a:ext cx="695520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 algn="ctr">
              <a:buClr>
                <a:schemeClr val="lt1"/>
              </a:buClr>
              <a:buSzPts val="4000"/>
            </a:pPr>
            <a:r>
              <a:rPr lang="zh-TW" altLang="en-US" sz="4400" b="1" dirty="0" smtClean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深入解析</a:t>
            </a:r>
            <a:r>
              <a:rPr lang="en-US" sz="4400" b="1" dirty="0" smtClean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QNAP</a:t>
            </a:r>
            <a:r>
              <a:rPr lang="zh-TW" altLang="en-US" sz="4400" b="1" dirty="0" smtClean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與</a:t>
            </a:r>
            <a:r>
              <a:rPr lang="en-US" altLang="zh-TW" sz="4400" b="1" dirty="0" smtClean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PLEX</a:t>
            </a:r>
            <a:endParaRPr lang="en-US" sz="4400" b="1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143108" y="1285866"/>
            <a:ext cx="4429280" cy="571500"/>
            <a:chOff x="1785918" y="1357304"/>
            <a:chExt cx="4429280" cy="571500"/>
          </a:xfrm>
        </p:grpSpPr>
        <p:sp>
          <p:nvSpPr>
            <p:cNvPr id="162" name="Shape 162"/>
            <p:cNvSpPr/>
            <p:nvPr/>
          </p:nvSpPr>
          <p:spPr>
            <a:xfrm>
              <a:off x="2500298" y="1357304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QNAP NAS </a:t>
              </a:r>
              <a:r>
                <a:rPr 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與 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PLEX</a:t>
              </a:r>
            </a:p>
          </p:txBody>
        </p:sp>
        <p:sp>
          <p:nvSpPr>
            <p:cNvPr id="12" name="Shape 162"/>
            <p:cNvSpPr/>
            <p:nvPr/>
          </p:nvSpPr>
          <p:spPr>
            <a:xfrm>
              <a:off x="1785918" y="1357304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143108" y="2029211"/>
            <a:ext cx="4429280" cy="571500"/>
            <a:chOff x="1785918" y="2100649"/>
            <a:chExt cx="4429280" cy="571500"/>
          </a:xfrm>
        </p:grpSpPr>
        <p:sp>
          <p:nvSpPr>
            <p:cNvPr id="158" name="Shape 158"/>
            <p:cNvSpPr/>
            <p:nvPr/>
          </p:nvSpPr>
          <p:spPr>
            <a:xfrm>
              <a:off x="2500298" y="2100649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indent="-134525" algn="ctr">
                <a:buClr>
                  <a:srgbClr val="FFFFFF"/>
                </a:buClr>
                <a:buSzPts val="2119"/>
              </a:pPr>
              <a:r>
                <a:rPr lang="en-US" sz="2800" b="1" dirty="0" smtClean="0">
                  <a:solidFill>
                    <a:schemeClr val="bg1"/>
                  </a:solidFill>
                  <a:ea typeface="微軟正黑體" pitchFamily="34" charset="-120"/>
                </a:rPr>
                <a:t>PLEX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介紹</a:t>
              </a:r>
              <a:endParaRPr 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Shape 162"/>
            <p:cNvSpPr/>
            <p:nvPr/>
          </p:nvSpPr>
          <p:spPr>
            <a:xfrm>
              <a:off x="1785918" y="2100649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2143108" y="2740500"/>
            <a:ext cx="4429280" cy="571500"/>
            <a:chOff x="1785918" y="2811938"/>
            <a:chExt cx="4429280" cy="571500"/>
          </a:xfrm>
        </p:grpSpPr>
        <p:sp>
          <p:nvSpPr>
            <p:cNvPr id="159" name="Shape 159"/>
            <p:cNvSpPr/>
            <p:nvPr/>
          </p:nvSpPr>
          <p:spPr>
            <a:xfrm>
              <a:off x="2500298" y="2811938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安裝與設定</a:t>
              </a:r>
            </a:p>
          </p:txBody>
        </p:sp>
        <p:sp>
          <p:nvSpPr>
            <p:cNvPr id="14" name="Shape 162"/>
            <p:cNvSpPr/>
            <p:nvPr/>
          </p:nvSpPr>
          <p:spPr>
            <a:xfrm>
              <a:off x="1785918" y="2811938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143108" y="3500444"/>
            <a:ext cx="4429280" cy="571500"/>
            <a:chOff x="1785918" y="3500825"/>
            <a:chExt cx="4429280" cy="571500"/>
          </a:xfrm>
        </p:grpSpPr>
        <p:sp>
          <p:nvSpPr>
            <p:cNvPr id="160" name="Shape 160"/>
            <p:cNvSpPr/>
            <p:nvPr/>
          </p:nvSpPr>
          <p:spPr>
            <a:xfrm>
              <a:off x="2500298" y="3500825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操作與播放</a:t>
              </a:r>
              <a:endParaRPr 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Shape 162"/>
            <p:cNvSpPr/>
            <p:nvPr/>
          </p:nvSpPr>
          <p:spPr>
            <a:xfrm>
              <a:off x="1785918" y="3500825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143108" y="4214828"/>
            <a:ext cx="4429280" cy="571500"/>
            <a:chOff x="1785918" y="4251670"/>
            <a:chExt cx="4429280" cy="571500"/>
          </a:xfrm>
        </p:grpSpPr>
        <p:sp>
          <p:nvSpPr>
            <p:cNvPr id="10" name="Shape 160"/>
            <p:cNvSpPr/>
            <p:nvPr/>
          </p:nvSpPr>
          <p:spPr>
            <a:xfrm>
              <a:off x="2500298" y="4251670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en-US" sz="28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轉檔</a:t>
              </a:r>
              <a:endParaRPr 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Shape 162"/>
            <p:cNvSpPr/>
            <p:nvPr/>
          </p:nvSpPr>
          <p:spPr>
            <a:xfrm>
              <a:off x="1785918" y="4251670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2050" name="Picture 2" descr="D:\工作進行中\20170911直播母版16比9\各場PPT元素\20180103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8"/>
            <a:ext cx="1060218" cy="239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" name="Shape 382"/>
          <p:cNvGraphicFramePr/>
          <p:nvPr/>
        </p:nvGraphicFramePr>
        <p:xfrm>
          <a:off x="1071538" y="928676"/>
          <a:ext cx="6643734" cy="3200190"/>
        </p:xfrm>
        <a:graphic>
          <a:graphicData uri="http://schemas.openxmlformats.org/drawingml/2006/table">
            <a:tbl>
              <a:tblPr>
                <a:noFill/>
                <a:tableStyleId>{8993E5C6-7B24-405A-8C39-80AD9A5AEA89}</a:tableStyleId>
              </a:tblPr>
              <a:tblGrid>
                <a:gridCol w="4828593"/>
                <a:gridCol w="928433"/>
                <a:gridCol w="886708"/>
              </a:tblGrid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功能</a:t>
                      </a:r>
                      <a:endParaRPr lang="en-US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免費</a:t>
                      </a:r>
                      <a:endParaRPr lang="en-US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付費</a:t>
                      </a:r>
                      <a:endParaRPr lang="en-US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b="1" dirty="0" err="1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支援各類媒體格式</a:t>
                      </a: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b="1" dirty="0" err="1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支援各類裝置</a:t>
                      </a: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b="1" dirty="0" err="1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媒體庫管理</a:t>
                      </a: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b="1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串流至其他裝置，例如：Apple TV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b="1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預告片/花絮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-127000" rtl="0">
                        <a:spcBef>
                          <a:spcPts val="0"/>
                        </a:spcBef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b="1" dirty="0" err="1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硬體加速轉檔</a:t>
                      </a: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383" name="Shape 383"/>
          <p:cNvSpPr txBox="1"/>
          <p:nvPr/>
        </p:nvSpPr>
        <p:spPr>
          <a:xfrm>
            <a:off x="1000100" y="4143386"/>
            <a:ext cx="4775400" cy="44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更多資料請參考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PLEX </a:t>
            </a:r>
            <a:r>
              <a:rPr lang="en-US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官方網站</a:t>
            </a:r>
            <a:r>
              <a:rPr 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： https://www.plex.tv/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功能</a:t>
            </a:r>
            <a:endParaRPr lang="zh-TW" altLang="en-US" dirty="0"/>
          </a:p>
        </p:txBody>
      </p:sp>
      <p:grpSp>
        <p:nvGrpSpPr>
          <p:cNvPr id="19" name="群組 18"/>
          <p:cNvGrpSpPr/>
          <p:nvPr/>
        </p:nvGrpSpPr>
        <p:grpSpPr>
          <a:xfrm>
            <a:off x="7143768" y="1500180"/>
            <a:ext cx="268996" cy="2548759"/>
            <a:chOff x="6762008" y="1643056"/>
            <a:chExt cx="268996" cy="2548759"/>
          </a:xfrm>
        </p:grpSpPr>
        <p:sp>
          <p:nvSpPr>
            <p:cNvPr id="10" name="Shape 993"/>
            <p:cNvSpPr/>
            <p:nvPr/>
          </p:nvSpPr>
          <p:spPr>
            <a:xfrm>
              <a:off x="6762008" y="164305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993"/>
            <p:cNvSpPr/>
            <p:nvPr/>
          </p:nvSpPr>
          <p:spPr>
            <a:xfrm>
              <a:off x="6762008" y="2112717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993"/>
            <p:cNvSpPr/>
            <p:nvPr/>
          </p:nvSpPr>
          <p:spPr>
            <a:xfrm>
              <a:off x="6762008" y="2552332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993"/>
            <p:cNvSpPr/>
            <p:nvPr/>
          </p:nvSpPr>
          <p:spPr>
            <a:xfrm>
              <a:off x="6762008" y="302125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993"/>
            <p:cNvSpPr/>
            <p:nvPr/>
          </p:nvSpPr>
          <p:spPr>
            <a:xfrm>
              <a:off x="6762008" y="347002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993"/>
            <p:cNvSpPr/>
            <p:nvPr/>
          </p:nvSpPr>
          <p:spPr>
            <a:xfrm>
              <a:off x="6762008" y="3922821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231830" y="1500180"/>
            <a:ext cx="268996" cy="2574418"/>
            <a:chOff x="5643570" y="1643056"/>
            <a:chExt cx="268996" cy="2574418"/>
          </a:xfrm>
        </p:grpSpPr>
        <p:sp>
          <p:nvSpPr>
            <p:cNvPr id="6" name="Shape 993"/>
            <p:cNvSpPr/>
            <p:nvPr/>
          </p:nvSpPr>
          <p:spPr>
            <a:xfrm>
              <a:off x="5643570" y="164305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Shape 993"/>
            <p:cNvSpPr/>
            <p:nvPr/>
          </p:nvSpPr>
          <p:spPr>
            <a:xfrm>
              <a:off x="5643570" y="2112717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993"/>
            <p:cNvSpPr/>
            <p:nvPr/>
          </p:nvSpPr>
          <p:spPr>
            <a:xfrm>
              <a:off x="5643570" y="2552332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993"/>
            <p:cNvSpPr/>
            <p:nvPr/>
          </p:nvSpPr>
          <p:spPr>
            <a:xfrm>
              <a:off x="5643570" y="302125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992"/>
            <p:cNvSpPr>
              <a:spLocks noChangeAspect="1"/>
            </p:cNvSpPr>
            <p:nvPr/>
          </p:nvSpPr>
          <p:spPr>
            <a:xfrm>
              <a:off x="5643570" y="3500444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992"/>
            <p:cNvSpPr>
              <a:spLocks noChangeAspect="1"/>
            </p:cNvSpPr>
            <p:nvPr/>
          </p:nvSpPr>
          <p:spPr>
            <a:xfrm>
              <a:off x="5643570" y="3948478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459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ctrTitle" idx="4294967295"/>
          </p:nvPr>
        </p:nvSpPr>
        <p:spPr>
          <a:xfrm>
            <a:off x="0" y="2357442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873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75"/>
              <a:buFont typeface="Verdana"/>
              <a:buNone/>
            </a:pPr>
            <a:r>
              <a:rPr lang="en-US" sz="5400" dirty="0" err="1">
                <a:solidFill>
                  <a:srgbClr val="002060"/>
                </a:solidFill>
                <a:latin typeface="+mj-ea"/>
                <a:ea typeface="+mj-ea"/>
                <a:cs typeface="Arial"/>
                <a:sym typeface="Arial"/>
              </a:rPr>
              <a:t>安裝與設定</a:t>
            </a:r>
            <a:endParaRPr lang="en-US" sz="5400" dirty="0">
              <a:solidFill>
                <a:srgbClr val="002060"/>
              </a:solidFill>
              <a:latin typeface="+mj-ea"/>
              <a:ea typeface="+mj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Shape 397"/>
          <p:cNvGrpSpPr/>
          <p:nvPr/>
        </p:nvGrpSpPr>
        <p:grpSpPr>
          <a:xfrm>
            <a:off x="-108518" y="1053479"/>
            <a:ext cx="9145014" cy="438151"/>
            <a:chOff x="4800002" y="1357305"/>
            <a:chExt cx="2406261" cy="492023"/>
          </a:xfrm>
        </p:grpSpPr>
        <p:sp>
          <p:nvSpPr>
            <p:cNvPr id="398" name="Shape 39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4800002" y="1367998"/>
              <a:ext cx="2406261" cy="449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 </a:t>
              </a:r>
              <a:r>
                <a:rPr lang="en-US" sz="2400" b="1" i="0" u="none" strike="noStrike" cap="none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透過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sz="2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QTS 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App Center </a:t>
              </a:r>
              <a:r>
                <a:rPr lang="en-US" sz="2400" b="1" i="0" u="none" strike="noStrike" cap="none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介面即可輕鬆管理</a:t>
              </a:r>
              <a:r>
                <a:rPr lang="en-US" sz="2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PLEX Media Server</a:t>
              </a:r>
            </a:p>
          </p:txBody>
        </p:sp>
      </p:grp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/</a:t>
            </a:r>
            <a:r>
              <a:rPr lang="zh-TW" altLang="en-US" dirty="0" smtClean="0"/>
              <a:t> 升級套件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521932" y="1707654"/>
            <a:ext cx="4770148" cy="2853330"/>
            <a:chOff x="305908" y="1768107"/>
            <a:chExt cx="4770148" cy="2853330"/>
          </a:xfrm>
        </p:grpSpPr>
        <p:pic>
          <p:nvPicPr>
            <p:cNvPr id="400" name="Shape 4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5908" y="1768107"/>
              <a:ext cx="4770148" cy="2675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圓角矩形 1"/>
            <p:cNvSpPr/>
            <p:nvPr/>
          </p:nvSpPr>
          <p:spPr>
            <a:xfrm>
              <a:off x="2915816" y="3003798"/>
              <a:ext cx="360000" cy="288032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2"/>
            <p:cNvSpPr/>
            <p:nvPr/>
          </p:nvSpPr>
          <p:spPr>
            <a:xfrm>
              <a:off x="3291728" y="1878659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401" name="Shape 40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214810" y="1928808"/>
            <a:ext cx="4271963" cy="2481263"/>
          </a:xfrm>
          <a:prstGeom prst="rect">
            <a:avLst/>
          </a:prstGeom>
          <a:noFill/>
          <a:ln w="19050">
            <a:solidFill>
              <a:srgbClr val="FF64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Shape 409"/>
          <p:cNvGrpSpPr/>
          <p:nvPr/>
        </p:nvGrpSpPr>
        <p:grpSpPr>
          <a:xfrm>
            <a:off x="107504" y="1059582"/>
            <a:ext cx="2592288" cy="438151"/>
            <a:chOff x="4857752" y="1357305"/>
            <a:chExt cx="2329260" cy="492023"/>
          </a:xfrm>
        </p:grpSpPr>
        <p:sp>
          <p:nvSpPr>
            <p:cNvPr id="410" name="Shape 4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5116559" y="1367998"/>
              <a:ext cx="1994498" cy="449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設定主機名稱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初次使用 </a:t>
            </a:r>
            <a:r>
              <a:rPr lang="en-US" altLang="zh-TW" dirty="0" smtClean="0"/>
              <a:t>- </a:t>
            </a:r>
            <a:r>
              <a:rPr lang="zh-TW" altLang="en-US" dirty="0" smtClean="0"/>
              <a:t>設定步驟一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2714612" y="1428742"/>
            <a:ext cx="3500462" cy="3500462"/>
            <a:chOff x="2725459" y="1491630"/>
            <a:chExt cx="2915192" cy="2984838"/>
          </a:xfrm>
        </p:grpSpPr>
        <p:pic>
          <p:nvPicPr>
            <p:cNvPr id="413" name="Shape 4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25459" y="1491630"/>
              <a:ext cx="2915192" cy="29848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圓角矩形 1"/>
            <p:cNvSpPr/>
            <p:nvPr/>
          </p:nvSpPr>
          <p:spPr>
            <a:xfrm>
              <a:off x="2797874" y="3147814"/>
              <a:ext cx="2664296" cy="232183"/>
            </a:xfrm>
            <a:prstGeom prst="roundRect">
              <a:avLst/>
            </a:prstGeom>
            <a:noFill/>
            <a:ln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11" name="Shape 449"/>
          <p:cNvSpPr/>
          <p:nvPr/>
        </p:nvSpPr>
        <p:spPr>
          <a:xfrm>
            <a:off x="5715009" y="2214560"/>
            <a:ext cx="2143140" cy="714380"/>
          </a:xfrm>
          <a:prstGeom prst="roundRect">
            <a:avLst>
              <a:gd name="adj" fmla="val 10440"/>
            </a:avLst>
          </a:prstGeom>
          <a:solidFill>
            <a:srgbClr val="FF640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en-US" altLang="zh-TW" sz="1800" b="1" dirty="0" err="1" smtClean="0">
                <a:solidFill>
                  <a:schemeClr val="lt1"/>
                </a:solidFill>
                <a:latin typeface="微軟正黑體"/>
                <a:ea typeface="微軟正黑體"/>
                <a:cs typeface="微軟正黑體"/>
              </a:rPr>
              <a:t>設定一個您能輕易辨識的主機名稱</a:t>
            </a:r>
            <a:endParaRPr lang="en-US" altLang="zh-TW" sz="1800" b="1" dirty="0">
              <a:solidFill>
                <a:schemeClr val="lt1"/>
              </a:solidFill>
              <a:latin typeface="微軟正黑體"/>
              <a:ea typeface="微軟正黑體"/>
              <a:cs typeface="微軟正黑體"/>
            </a:endParaRPr>
          </a:p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12" name="等腰三角形 11"/>
          <p:cNvSpPr/>
          <p:nvPr/>
        </p:nvSpPr>
        <p:spPr>
          <a:xfrm rot="12102381">
            <a:off x="5927017" y="2819856"/>
            <a:ext cx="285752" cy="428628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816" y="1400812"/>
            <a:ext cx="3744416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初次使用 </a:t>
            </a:r>
            <a:r>
              <a:rPr lang="en-US" altLang="zh-TW" dirty="0" smtClean="0"/>
              <a:t>- </a:t>
            </a:r>
            <a:r>
              <a:rPr lang="zh-TW" altLang="en-US" dirty="0" smtClean="0"/>
              <a:t>設定步驟二</a:t>
            </a:r>
            <a:r>
              <a:rPr lang="en-US" altLang="zh-TW" dirty="0" smtClean="0"/>
              <a:t>(a)</a:t>
            </a:r>
            <a:endParaRPr lang="zh-TW" altLang="en-US" dirty="0"/>
          </a:p>
        </p:txBody>
      </p:sp>
      <p:sp>
        <p:nvSpPr>
          <p:cNvPr id="11" name="Shape 424"/>
          <p:cNvSpPr/>
          <p:nvPr/>
        </p:nvSpPr>
        <p:spPr>
          <a:xfrm>
            <a:off x="4357686" y="3777076"/>
            <a:ext cx="862386" cy="349780"/>
          </a:xfrm>
          <a:prstGeom prst="roundRect">
            <a:avLst>
              <a:gd name="adj" fmla="val 23739"/>
            </a:avLst>
          </a:prstGeom>
          <a:noFill/>
          <a:ln w="12700" cap="flat" cmpd="sng">
            <a:solidFill>
              <a:srgbClr val="FF64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21" name="Shape 421"/>
          <p:cNvGrpSpPr/>
          <p:nvPr/>
        </p:nvGrpSpPr>
        <p:grpSpPr>
          <a:xfrm>
            <a:off x="179513" y="1053504"/>
            <a:ext cx="3281633" cy="438126"/>
            <a:chOff x="4857752" y="1357305"/>
            <a:chExt cx="2253177" cy="492000"/>
          </a:xfrm>
        </p:grpSpPr>
        <p:sp>
          <p:nvSpPr>
            <p:cNvPr id="422" name="Shape 422"/>
            <p:cNvSpPr/>
            <p:nvPr/>
          </p:nvSpPr>
          <p:spPr>
            <a:xfrm>
              <a:off x="4857752" y="1357305"/>
              <a:ext cx="218205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設定媒體資料來源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500166" y="3705068"/>
            <a:ext cx="2500330" cy="432048"/>
            <a:chOff x="1500166" y="3705068"/>
            <a:chExt cx="2500330" cy="432048"/>
          </a:xfrm>
        </p:grpSpPr>
        <p:sp>
          <p:nvSpPr>
            <p:cNvPr id="424" name="Shape 424"/>
            <p:cNvSpPr/>
            <p:nvPr/>
          </p:nvSpPr>
          <p:spPr>
            <a:xfrm>
              <a:off x="1500166" y="3705068"/>
              <a:ext cx="2207738" cy="432048"/>
            </a:xfrm>
            <a:prstGeom prst="roundRect">
              <a:avLst>
                <a:gd name="adj" fmla="val 16863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8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新增媒體庫的資訊</a:t>
              </a:r>
              <a:endParaRPr lang="en-US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3643306" y="3714758"/>
              <a:ext cx="285752" cy="428628"/>
            </a:xfrm>
            <a:prstGeom prst="triangle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433"/>
          <p:cNvGrpSpPr/>
          <p:nvPr/>
        </p:nvGrpSpPr>
        <p:grpSpPr>
          <a:xfrm>
            <a:off x="157850" y="1059582"/>
            <a:ext cx="6914478" cy="438126"/>
            <a:chOff x="4874202" y="1357305"/>
            <a:chExt cx="2259177" cy="492000"/>
          </a:xfrm>
        </p:grpSpPr>
        <p:sp>
          <p:nvSpPr>
            <p:cNvPr id="434" name="Shape 434"/>
            <p:cNvSpPr/>
            <p:nvPr/>
          </p:nvSpPr>
          <p:spPr>
            <a:xfrm>
              <a:off x="4874202" y="1357305"/>
              <a:ext cx="2259177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4986004" y="1367998"/>
              <a:ext cx="212492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lvl="0" indent="-127000" rtl="0">
                <a:spcBef>
                  <a:spcPts val="0"/>
                </a:spcBef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設定媒體資料來源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新增媒體庫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指定類型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初次使用 </a:t>
            </a:r>
            <a:r>
              <a:rPr lang="en-US" altLang="zh-TW" dirty="0" smtClean="0"/>
              <a:t>- </a:t>
            </a:r>
            <a:r>
              <a:rPr lang="zh-TW" altLang="en-US" dirty="0" smtClean="0"/>
              <a:t>設定步驟二</a:t>
            </a:r>
            <a:r>
              <a:rPr lang="en-US" altLang="zh-TW" dirty="0" smtClean="0"/>
              <a:t>(b)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571472" y="2000246"/>
            <a:ext cx="201622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en-US" altLang="zh-TW" sz="1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設定媒體類型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lvl="0">
              <a:buClr>
                <a:schemeClr val="lt1"/>
              </a:buClr>
              <a:buSzPts val="1400"/>
            </a:pPr>
            <a:r>
              <a:rPr lang="en-US" altLang="zh-TW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指定</a:t>
            </a:r>
            <a:r>
              <a:rPr lang="en-US" altLang="zh-TW" b="1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該媒體的類型</a:t>
            </a:r>
          </a:p>
        </p:txBody>
      </p:sp>
      <p:sp>
        <p:nvSpPr>
          <p:cNvPr id="25" name="矩形 24"/>
          <p:cNvSpPr/>
          <p:nvPr/>
        </p:nvSpPr>
        <p:spPr>
          <a:xfrm>
            <a:off x="6643702" y="3057415"/>
            <a:ext cx="14287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zh-TW" altLang="en-US" sz="18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語言</a:t>
            </a:r>
            <a:endParaRPr lang="en-US" altLang="zh-TW" sz="18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lvl="0">
              <a:buClr>
                <a:schemeClr val="lt1"/>
              </a:buClr>
              <a:buSzPts val="14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指定該媒體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的語言資訊</a:t>
            </a:r>
          </a:p>
        </p:txBody>
      </p:sp>
      <p:grpSp>
        <p:nvGrpSpPr>
          <p:cNvPr id="6" name="群組 13"/>
          <p:cNvGrpSpPr/>
          <p:nvPr/>
        </p:nvGrpSpPr>
        <p:grpSpPr>
          <a:xfrm>
            <a:off x="2339752" y="1714494"/>
            <a:ext cx="4446826" cy="3214710"/>
            <a:chOff x="2339752" y="1563638"/>
            <a:chExt cx="4177188" cy="3062892"/>
          </a:xfrm>
        </p:grpSpPr>
        <p:pic>
          <p:nvPicPr>
            <p:cNvPr id="437" name="Shape 4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39752" y="1563638"/>
              <a:ext cx="4177188" cy="3062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圓角矩形 12"/>
            <p:cNvSpPr/>
            <p:nvPr/>
          </p:nvSpPr>
          <p:spPr>
            <a:xfrm>
              <a:off x="2339752" y="1923678"/>
              <a:ext cx="864096" cy="216024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987824" y="1851670"/>
              <a:ext cx="309692" cy="338554"/>
              <a:chOff x="2040890" y="1826995"/>
              <a:chExt cx="309692" cy="338554"/>
            </a:xfrm>
          </p:grpSpPr>
          <p:sp>
            <p:nvSpPr>
              <p:cNvPr id="4" name="橢圓 3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>
                    <a:solidFill>
                      <a:schemeClr val="bg1"/>
                    </a:solidFill>
                  </a:rPr>
                  <a:t>1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3158792" y="2417862"/>
              <a:ext cx="262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39700" lvl="0">
                <a:buClr>
                  <a:schemeClr val="lt1"/>
                </a:buClr>
                <a:buSzPts val="1400"/>
              </a:pPr>
              <a:r>
                <a:rPr lang="en-US" altLang="zh-TW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</a:t>
              </a:r>
              <a:endParaRPr lang="en-US" altLang="zh-TW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275856" y="3075806"/>
              <a:ext cx="1872208" cy="432048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220072" y="3075806"/>
              <a:ext cx="936104" cy="432048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9" name="群組 20"/>
            <p:cNvGrpSpPr/>
            <p:nvPr/>
          </p:nvGrpSpPr>
          <p:grpSpPr>
            <a:xfrm>
              <a:off x="6012160" y="2931790"/>
              <a:ext cx="309692" cy="338554"/>
              <a:chOff x="2040890" y="1826995"/>
              <a:chExt cx="309692" cy="338554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 smtClean="0">
                    <a:solidFill>
                      <a:schemeClr val="bg1"/>
                    </a:solidFill>
                  </a:rPr>
                  <a:t>3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群組 17"/>
            <p:cNvGrpSpPr/>
            <p:nvPr/>
          </p:nvGrpSpPr>
          <p:grpSpPr>
            <a:xfrm>
              <a:off x="3110180" y="2859782"/>
              <a:ext cx="309692" cy="338554"/>
              <a:chOff x="2040890" y="1826995"/>
              <a:chExt cx="309692" cy="338554"/>
            </a:xfrm>
          </p:grpSpPr>
          <p:sp>
            <p:nvSpPr>
              <p:cNvPr id="19" name="橢圓 18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 smtClean="0">
                    <a:solidFill>
                      <a:schemeClr val="bg1"/>
                    </a:solidFill>
                  </a:rPr>
                  <a:t>2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1571604" y="3071816"/>
            <a:ext cx="1584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zh-TW" altLang="en-US" sz="18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名稱</a:t>
            </a:r>
            <a:endParaRPr lang="en-US" altLang="zh-TW" sz="18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lvl="0">
              <a:buClr>
                <a:schemeClr val="lt1"/>
              </a:buClr>
              <a:buSzPts val="1400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設定顯示在介面上的名稱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816" y="1400812"/>
            <a:ext cx="3744416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初次使用 </a:t>
            </a:r>
            <a:r>
              <a:rPr lang="en-US" altLang="zh-TW" dirty="0" smtClean="0"/>
              <a:t>- </a:t>
            </a:r>
            <a:r>
              <a:rPr lang="zh-TW" altLang="en-US" dirty="0" smtClean="0"/>
              <a:t>設定步驟二</a:t>
            </a:r>
            <a:r>
              <a:rPr lang="en-US" altLang="zh-TW" dirty="0" smtClean="0"/>
              <a:t>(c)</a:t>
            </a:r>
            <a:endParaRPr lang="zh-TW" altLang="en-US" dirty="0"/>
          </a:p>
        </p:txBody>
      </p:sp>
      <p:sp>
        <p:nvSpPr>
          <p:cNvPr id="11" name="Shape 424"/>
          <p:cNvSpPr/>
          <p:nvPr/>
        </p:nvSpPr>
        <p:spPr>
          <a:xfrm>
            <a:off x="4357686" y="3777076"/>
            <a:ext cx="862386" cy="349780"/>
          </a:xfrm>
          <a:prstGeom prst="roundRect">
            <a:avLst>
              <a:gd name="adj" fmla="val 23739"/>
            </a:avLst>
          </a:prstGeom>
          <a:noFill/>
          <a:ln w="12700" cap="flat" cmpd="sng">
            <a:solidFill>
              <a:srgbClr val="FF64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Shape 4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174" y="1425858"/>
            <a:ext cx="4885561" cy="35033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421"/>
          <p:cNvGrpSpPr/>
          <p:nvPr/>
        </p:nvGrpSpPr>
        <p:grpSpPr>
          <a:xfrm>
            <a:off x="179512" y="1053504"/>
            <a:ext cx="6892818" cy="438126"/>
            <a:chOff x="4857752" y="1357305"/>
            <a:chExt cx="2329200" cy="492000"/>
          </a:xfrm>
        </p:grpSpPr>
        <p:sp>
          <p:nvSpPr>
            <p:cNvPr id="422" name="Shape 422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955891" y="1367998"/>
              <a:ext cx="2155038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設定媒體資料來源 </a:t>
              </a:r>
              <a:r>
                <a:rPr lang="en-US" altLang="zh-TW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新增媒體庫 </a:t>
              </a:r>
              <a:r>
                <a:rPr lang="en-US" altLang="zh-TW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新增資料夾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143108" y="2500311"/>
            <a:ext cx="1857388" cy="928695"/>
            <a:chOff x="1500166" y="2786063"/>
            <a:chExt cx="1857388" cy="928695"/>
          </a:xfrm>
        </p:grpSpPr>
        <p:sp>
          <p:nvSpPr>
            <p:cNvPr id="15" name="Shape 424"/>
            <p:cNvSpPr/>
            <p:nvPr/>
          </p:nvSpPr>
          <p:spPr>
            <a:xfrm>
              <a:off x="1500166" y="3143254"/>
              <a:ext cx="1857388" cy="571504"/>
            </a:xfrm>
            <a:prstGeom prst="roundRect">
              <a:avLst>
                <a:gd name="adj" fmla="val 16863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zh-TW" altLang="en-US" sz="1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選擇該媒體庫</a:t>
              </a:r>
              <a:endParaRPr lang="en-US" altLang="zh-TW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zh-TW" altLang="en-US" sz="1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所使用的資料夾</a:t>
              </a:r>
            </a:p>
          </p:txBody>
        </p:sp>
        <p:sp>
          <p:nvSpPr>
            <p:cNvPr id="14" name="等腰三角形 13"/>
            <p:cNvSpPr/>
            <p:nvPr/>
          </p:nvSpPr>
          <p:spPr>
            <a:xfrm>
              <a:off x="2302983" y="2786063"/>
              <a:ext cx="268753" cy="374189"/>
            </a:xfrm>
            <a:prstGeom prst="triangle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圓角矩形 15"/>
          <p:cNvSpPr/>
          <p:nvPr/>
        </p:nvSpPr>
        <p:spPr>
          <a:xfrm>
            <a:off x="2643174" y="2143122"/>
            <a:ext cx="1143008" cy="357190"/>
          </a:xfrm>
          <a:prstGeom prst="roundRect">
            <a:avLst>
              <a:gd name="adj" fmla="val 14947"/>
            </a:avLst>
          </a:prstGeom>
          <a:noFill/>
          <a:ln w="1905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初次使用 </a:t>
            </a:r>
            <a:r>
              <a:rPr lang="en-US" altLang="zh-TW" dirty="0" smtClean="0"/>
              <a:t>- </a:t>
            </a:r>
            <a:r>
              <a:rPr lang="zh-TW" altLang="en-US" dirty="0" smtClean="0"/>
              <a:t>設定步驟三</a:t>
            </a:r>
            <a:endParaRPr lang="zh-TW" altLang="en-US" dirty="0"/>
          </a:p>
        </p:txBody>
      </p:sp>
      <p:grpSp>
        <p:nvGrpSpPr>
          <p:cNvPr id="445" name="Shape 445"/>
          <p:cNvGrpSpPr/>
          <p:nvPr/>
        </p:nvGrpSpPr>
        <p:grpSpPr>
          <a:xfrm>
            <a:off x="179508" y="1042509"/>
            <a:ext cx="2016223" cy="593137"/>
            <a:chOff x="4857752" y="1357305"/>
            <a:chExt cx="592249" cy="666065"/>
          </a:xfrm>
        </p:grpSpPr>
        <p:sp>
          <p:nvSpPr>
            <p:cNvPr id="446" name="Shape 446"/>
            <p:cNvSpPr/>
            <p:nvPr/>
          </p:nvSpPr>
          <p:spPr>
            <a:xfrm>
              <a:off x="4857752" y="1357305"/>
              <a:ext cx="545592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5021429" y="1367998"/>
              <a:ext cx="428572" cy="6553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確認</a:t>
              </a:r>
              <a:r>
                <a:rPr lang="en-US" sz="2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                   </a:t>
              </a: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643174" y="1357304"/>
            <a:ext cx="3312368" cy="3384376"/>
            <a:chOff x="2771800" y="1141736"/>
            <a:chExt cx="3374644" cy="3518246"/>
          </a:xfrm>
        </p:grpSpPr>
        <p:pic>
          <p:nvPicPr>
            <p:cNvPr id="451" name="Shape 4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71800" y="1141736"/>
              <a:ext cx="3374644" cy="3518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圓角矩形 19"/>
            <p:cNvSpPr/>
            <p:nvPr/>
          </p:nvSpPr>
          <p:spPr>
            <a:xfrm>
              <a:off x="5652120" y="4335943"/>
              <a:ext cx="432048" cy="252031"/>
            </a:xfrm>
            <a:prstGeom prst="roundRect">
              <a:avLst>
                <a:gd name="adj" fmla="val 14947"/>
              </a:avLst>
            </a:prstGeom>
            <a:noFill/>
            <a:ln w="1905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448" name="Shape 448"/>
          <p:cNvGrpSpPr/>
          <p:nvPr/>
        </p:nvGrpSpPr>
        <p:grpSpPr>
          <a:xfrm>
            <a:off x="5715008" y="2786064"/>
            <a:ext cx="2143140" cy="826024"/>
            <a:chOff x="5169735" y="3075548"/>
            <a:chExt cx="2125652" cy="437999"/>
          </a:xfrm>
        </p:grpSpPr>
        <p:sp>
          <p:nvSpPr>
            <p:cNvPr id="449" name="Shape 449"/>
            <p:cNvSpPr/>
            <p:nvPr/>
          </p:nvSpPr>
          <p:spPr>
            <a:xfrm>
              <a:off x="5169735" y="3084034"/>
              <a:ext cx="2125652" cy="370314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 txBox="1"/>
            <p:nvPr/>
          </p:nvSpPr>
          <p:spPr>
            <a:xfrm>
              <a:off x="5188950" y="3075548"/>
              <a:ext cx="2035582" cy="437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按下“完成</a:t>
              </a:r>
              <a:r>
                <a:rPr lang="en-US" sz="1800" b="1" dirty="0" err="1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”就已設定完畢</a:t>
              </a:r>
              <a:r>
                <a:rPr 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。</a:t>
              </a:r>
            </a:p>
          </p:txBody>
        </p:sp>
      </p:grpSp>
      <p:sp>
        <p:nvSpPr>
          <p:cNvPr id="15" name="等腰三角形 14"/>
          <p:cNvSpPr/>
          <p:nvPr/>
        </p:nvSpPr>
        <p:spPr>
          <a:xfrm rot="12333665">
            <a:off x="5883869" y="3392904"/>
            <a:ext cx="345929" cy="672486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Shape 459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>
            <a:spLocks noGrp="1"/>
          </p:cNvSpPr>
          <p:nvPr>
            <p:ph type="ctrTitle"/>
          </p:nvPr>
        </p:nvSpPr>
        <p:spPr>
          <a:xfrm>
            <a:off x="285720" y="2357292"/>
            <a:ext cx="8520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873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75"/>
              <a:buFont typeface="Verdana"/>
              <a:buNone/>
            </a:pPr>
            <a:r>
              <a:rPr lang="en-US" sz="5400" dirty="0" err="1">
                <a:solidFill>
                  <a:srgbClr val="002060"/>
                </a:solidFill>
                <a:cs typeface="Arial"/>
                <a:sym typeface="Arial"/>
              </a:rPr>
              <a:t>操作與播放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Shape 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720" y="1500181"/>
            <a:ext cx="5592114" cy="3429024"/>
          </a:xfrm>
          <a:prstGeom prst="rect">
            <a:avLst/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介面</a:t>
            </a:r>
            <a:endParaRPr lang="zh-TW" altLang="en-US" dirty="0"/>
          </a:p>
        </p:txBody>
      </p:sp>
      <p:grpSp>
        <p:nvGrpSpPr>
          <p:cNvPr id="8" name="Shape 475"/>
          <p:cNvGrpSpPr/>
          <p:nvPr/>
        </p:nvGrpSpPr>
        <p:grpSpPr>
          <a:xfrm>
            <a:off x="179513" y="987574"/>
            <a:ext cx="1728191" cy="481994"/>
            <a:chOff x="5057309" y="1102568"/>
            <a:chExt cx="755354" cy="541262"/>
          </a:xfrm>
        </p:grpSpPr>
        <p:sp>
          <p:nvSpPr>
            <p:cNvPr id="9" name="Shape 476"/>
            <p:cNvSpPr/>
            <p:nvPr/>
          </p:nvSpPr>
          <p:spPr>
            <a:xfrm>
              <a:off x="5057309" y="1102568"/>
              <a:ext cx="755354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477"/>
            <p:cNvSpPr/>
            <p:nvPr/>
          </p:nvSpPr>
          <p:spPr>
            <a:xfrm>
              <a:off x="5246147" y="1102568"/>
              <a:ext cx="481821" cy="541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zh-Hant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首頁</a:t>
              </a:r>
            </a:p>
            <a:p>
              <a:pPr lvl="0" indent="-127000">
                <a:buClr>
                  <a:schemeClr val="lt1"/>
                </a:buClr>
                <a:buSzPts val="2000"/>
              </a:pPr>
              <a:endParaRPr lang="zh-Hant" alt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ctrTitle"/>
          </p:nvPr>
        </p:nvSpPr>
        <p:spPr>
          <a:xfrm>
            <a:off x="357158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 smtClean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QNAP NAS </a:t>
            </a:r>
            <a:r>
              <a:rPr lang="zh-TW" altLang="en-US" sz="5400" dirty="0" smtClean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與</a:t>
            </a:r>
            <a:r>
              <a:rPr lang="zh-TW" altLang="en-US" sz="5400" dirty="0" smtClean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5400" dirty="0" smtClean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PLEX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Shape 475"/>
          <p:cNvGrpSpPr/>
          <p:nvPr/>
        </p:nvGrpSpPr>
        <p:grpSpPr>
          <a:xfrm>
            <a:off x="179513" y="987574"/>
            <a:ext cx="2088231" cy="481994"/>
            <a:chOff x="5057309" y="1102568"/>
            <a:chExt cx="755354" cy="541262"/>
          </a:xfrm>
        </p:grpSpPr>
        <p:sp>
          <p:nvSpPr>
            <p:cNvPr id="476" name="Shape 476"/>
            <p:cNvSpPr/>
            <p:nvPr/>
          </p:nvSpPr>
          <p:spPr>
            <a:xfrm>
              <a:off x="5057309" y="1102568"/>
              <a:ext cx="755354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5099611" y="1102568"/>
              <a:ext cx="628358" cy="541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使用介紹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60446" y="1379480"/>
            <a:ext cx="8700711" cy="3549724"/>
            <a:chOff x="759932" y="1489270"/>
            <a:chExt cx="8098348" cy="3303971"/>
          </a:xfrm>
        </p:grpSpPr>
        <p:pic>
          <p:nvPicPr>
            <p:cNvPr id="478" name="Shape 478"/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248"/>
            <a:stretch>
              <a:fillRect/>
            </a:stretch>
          </p:blipFill>
          <p:spPr>
            <a:xfrm>
              <a:off x="2005355" y="1728257"/>
              <a:ext cx="5628926" cy="30649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群組 3"/>
            <p:cNvGrpSpPr/>
            <p:nvPr/>
          </p:nvGrpSpPr>
          <p:grpSpPr>
            <a:xfrm>
              <a:off x="759932" y="1489270"/>
              <a:ext cx="8098348" cy="2606315"/>
              <a:chOff x="759932" y="1394195"/>
              <a:chExt cx="8098348" cy="2606315"/>
            </a:xfrm>
          </p:grpSpPr>
          <p:sp>
            <p:nvSpPr>
              <p:cNvPr id="479" name="Shape 479"/>
              <p:cNvSpPr txBox="1"/>
              <p:nvPr/>
            </p:nvSpPr>
            <p:spPr>
              <a:xfrm>
                <a:off x="892917" y="2268806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切換不同伺服器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0" name="Shape 480"/>
              <p:cNvSpPr txBox="1"/>
              <p:nvPr/>
            </p:nvSpPr>
            <p:spPr>
              <a:xfrm>
                <a:off x="892917" y="2993063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伺服器本機內容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1" name="Shape 481"/>
              <p:cNvSpPr txBox="1"/>
              <p:nvPr/>
            </p:nvSpPr>
            <p:spPr>
              <a:xfrm>
                <a:off x="759932" y="3632410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線上服務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2" name="Shape 482"/>
              <p:cNvSpPr txBox="1"/>
              <p:nvPr/>
            </p:nvSpPr>
            <p:spPr>
              <a:xfrm>
                <a:off x="2057354" y="1394195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回到首頁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3" name="Shape 483"/>
              <p:cNvSpPr txBox="1"/>
              <p:nvPr/>
            </p:nvSpPr>
            <p:spPr>
              <a:xfrm>
                <a:off x="2422030" y="1608509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搜尋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4" name="Shape 484"/>
              <p:cNvSpPr txBox="1"/>
              <p:nvPr/>
            </p:nvSpPr>
            <p:spPr>
              <a:xfrm>
                <a:off x="2857488" y="1751385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切換分類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5" name="Shape 485"/>
              <p:cNvSpPr txBox="1"/>
              <p:nvPr/>
            </p:nvSpPr>
            <p:spPr>
              <a:xfrm>
                <a:off x="6182651" y="1772508"/>
                <a:ext cx="675366" cy="286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狀態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6" name="Shape 486"/>
              <p:cNvSpPr txBox="1"/>
              <p:nvPr/>
            </p:nvSpPr>
            <p:spPr>
              <a:xfrm>
                <a:off x="6569138" y="1603884"/>
                <a:ext cx="503192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設定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7" name="Shape 487"/>
              <p:cNvSpPr txBox="1"/>
              <p:nvPr/>
            </p:nvSpPr>
            <p:spPr>
              <a:xfrm>
                <a:off x="6581604" y="1404407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切換輸出裝置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8" name="Shape 488"/>
              <p:cNvSpPr txBox="1"/>
              <p:nvPr/>
            </p:nvSpPr>
            <p:spPr>
              <a:xfrm>
                <a:off x="7558080" y="2037137"/>
                <a:ext cx="1300200" cy="36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200" b="1" dirty="0" err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帳戶設定</a:t>
                </a:r>
                <a:endParaRPr 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dirty="0" smtClean="0">
                <a:solidFill>
                  <a:schemeClr val="lt1"/>
                </a:solidFill>
                <a:cs typeface="Verdana"/>
                <a:sym typeface="Verdana"/>
              </a:rPr>
              <a:t>PLEX </a:t>
            </a:r>
            <a:r>
              <a:rPr lang="zh-TW" altLang="en-US" dirty="0" smtClean="0">
                <a:solidFill>
                  <a:schemeClr val="lt1"/>
                </a:solidFill>
                <a:cs typeface="Verdana"/>
                <a:sym typeface="Verdana"/>
              </a:rPr>
              <a:t>介面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altLang="zh-TW" dirty="0" smtClean="0"/>
              <a:t>PLEX </a:t>
            </a:r>
            <a:r>
              <a:rPr lang="zh-TW" altLang="en-US" dirty="0" smtClean="0"/>
              <a:t>設定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Shape 4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425" y="1643056"/>
            <a:ext cx="5983972" cy="32861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Shape 494"/>
          <p:cNvGrpSpPr/>
          <p:nvPr/>
        </p:nvGrpSpPr>
        <p:grpSpPr>
          <a:xfrm>
            <a:off x="107504" y="1059582"/>
            <a:ext cx="5544616" cy="1025226"/>
            <a:chOff x="4857752" y="1357305"/>
            <a:chExt cx="2329200" cy="1151293"/>
          </a:xfrm>
        </p:grpSpPr>
        <p:sp>
          <p:nvSpPr>
            <p:cNvPr id="495" name="Shape 49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5021429" y="1367998"/>
              <a:ext cx="20895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網頁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設定透過網頁瀏覽相關設定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cs typeface="Arial"/>
                <a:sym typeface="Arial"/>
              </a:rPr>
              <a:t>PLEX </a:t>
            </a:r>
            <a:r>
              <a:rPr lang="en-US" dirty="0" err="1">
                <a:cs typeface="Arial"/>
                <a:sym typeface="Arial"/>
              </a:rPr>
              <a:t>設定</a:t>
            </a:r>
            <a:endParaRPr lang="en-US" dirty="0">
              <a:cs typeface="Arial"/>
              <a:sym typeface="Arial"/>
            </a:endParaRPr>
          </a:p>
        </p:txBody>
      </p:sp>
      <p:pic>
        <p:nvPicPr>
          <p:cNvPr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680" y="1714494"/>
            <a:ext cx="5952154" cy="3202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Shape 503"/>
          <p:cNvGrpSpPr/>
          <p:nvPr/>
        </p:nvGrpSpPr>
        <p:grpSpPr>
          <a:xfrm>
            <a:off x="179512" y="1059582"/>
            <a:ext cx="4896544" cy="1025226"/>
            <a:chOff x="4857752" y="1357305"/>
            <a:chExt cx="2329200" cy="1151293"/>
          </a:xfrm>
        </p:grpSpPr>
        <p:sp>
          <p:nvSpPr>
            <p:cNvPr id="504" name="Shape 50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5021429" y="1367998"/>
              <a:ext cx="20895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伺服器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設定伺服器相關設定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Shape 5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392" y="1474530"/>
            <a:ext cx="5976664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設定</a:t>
            </a:r>
            <a:endParaRPr lang="zh-TW" altLang="en-US" dirty="0"/>
          </a:p>
        </p:txBody>
      </p:sp>
      <p:grpSp>
        <p:nvGrpSpPr>
          <p:cNvPr id="512" name="Shape 512"/>
          <p:cNvGrpSpPr/>
          <p:nvPr/>
        </p:nvGrpSpPr>
        <p:grpSpPr>
          <a:xfrm>
            <a:off x="149159" y="1059582"/>
            <a:ext cx="5502961" cy="1025227"/>
            <a:chOff x="4972703" y="1183430"/>
            <a:chExt cx="2253177" cy="1151294"/>
          </a:xfrm>
        </p:grpSpPr>
        <p:sp>
          <p:nvSpPr>
            <p:cNvPr id="513" name="Shape 513"/>
            <p:cNvSpPr/>
            <p:nvPr/>
          </p:nvSpPr>
          <p:spPr>
            <a:xfrm>
              <a:off x="4972703" y="1183430"/>
              <a:ext cx="1339187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5136380" y="1194124"/>
              <a:ext cx="20895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伺服器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轉碼器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13" name="矩形 2"/>
          <p:cNvSpPr/>
          <p:nvPr/>
        </p:nvSpPr>
        <p:spPr>
          <a:xfrm>
            <a:off x="2428860" y="3071816"/>
            <a:ext cx="6215106" cy="785818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  <a:gd name="connsiteX0" fmla="*/ 0 w 367510"/>
              <a:gd name="connsiteY0" fmla="*/ 103428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1034286 h 2304256"/>
              <a:gd name="connsiteX0" fmla="*/ 0 w 367510"/>
              <a:gd name="connsiteY0" fmla="*/ 89228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892286 h 2304256"/>
              <a:gd name="connsiteX0" fmla="*/ 0 w 367510"/>
              <a:gd name="connsiteY0" fmla="*/ 1381390 h 2793360"/>
              <a:gd name="connsiteX1" fmla="*/ 358564 w 367510"/>
              <a:gd name="connsiteY1" fmla="*/ 0 h 2793360"/>
              <a:gd name="connsiteX2" fmla="*/ 367510 w 367510"/>
              <a:gd name="connsiteY2" fmla="*/ 2793360 h 2793360"/>
              <a:gd name="connsiteX3" fmla="*/ 0 w 367510"/>
              <a:gd name="connsiteY3" fmla="*/ 1650360 h 2793360"/>
              <a:gd name="connsiteX4" fmla="*/ 0 w 367510"/>
              <a:gd name="connsiteY4" fmla="*/ 1381390 h 2793360"/>
              <a:gd name="connsiteX0" fmla="*/ 0 w 2756126"/>
              <a:gd name="connsiteY0" fmla="*/ 1381390 h 1650360"/>
              <a:gd name="connsiteX1" fmla="*/ 358564 w 2756126"/>
              <a:gd name="connsiteY1" fmla="*/ 0 h 1650360"/>
              <a:gd name="connsiteX2" fmla="*/ 2756126 w 2756126"/>
              <a:gd name="connsiteY2" fmla="*/ 1326044 h 1650360"/>
              <a:gd name="connsiteX3" fmla="*/ 0 w 2756126"/>
              <a:gd name="connsiteY3" fmla="*/ 1650360 h 1650360"/>
              <a:gd name="connsiteX4" fmla="*/ 0 w 2756126"/>
              <a:gd name="connsiteY4" fmla="*/ 1381390 h 1650360"/>
              <a:gd name="connsiteX0" fmla="*/ 0 w 2756126"/>
              <a:gd name="connsiteY0" fmla="*/ 923838 h 1192808"/>
              <a:gd name="connsiteX1" fmla="*/ 219899 w 2756126"/>
              <a:gd name="connsiteY1" fmla="*/ 0 h 1192808"/>
              <a:gd name="connsiteX2" fmla="*/ 2756126 w 2756126"/>
              <a:gd name="connsiteY2" fmla="*/ 868492 h 1192808"/>
              <a:gd name="connsiteX3" fmla="*/ 0 w 2756126"/>
              <a:gd name="connsiteY3" fmla="*/ 1192808 h 1192808"/>
              <a:gd name="connsiteX4" fmla="*/ 0 w 2756126"/>
              <a:gd name="connsiteY4" fmla="*/ 923838 h 1192808"/>
              <a:gd name="connsiteX0" fmla="*/ 31311 w 2756126"/>
              <a:gd name="connsiteY0" fmla="*/ 829172 h 1192808"/>
              <a:gd name="connsiteX1" fmla="*/ 219899 w 2756126"/>
              <a:gd name="connsiteY1" fmla="*/ 0 h 1192808"/>
              <a:gd name="connsiteX2" fmla="*/ 2756126 w 2756126"/>
              <a:gd name="connsiteY2" fmla="*/ 868492 h 1192808"/>
              <a:gd name="connsiteX3" fmla="*/ 0 w 2756126"/>
              <a:gd name="connsiteY3" fmla="*/ 1192808 h 1192808"/>
              <a:gd name="connsiteX4" fmla="*/ 31311 w 2756126"/>
              <a:gd name="connsiteY4" fmla="*/ 829172 h 1192808"/>
              <a:gd name="connsiteX0" fmla="*/ 31311 w 2756126"/>
              <a:gd name="connsiteY0" fmla="*/ 750284 h 1113920"/>
              <a:gd name="connsiteX1" fmla="*/ 251211 w 2756126"/>
              <a:gd name="connsiteY1" fmla="*/ 0 h 1113920"/>
              <a:gd name="connsiteX2" fmla="*/ 2756126 w 2756126"/>
              <a:gd name="connsiteY2" fmla="*/ 789604 h 1113920"/>
              <a:gd name="connsiteX3" fmla="*/ 0 w 2756126"/>
              <a:gd name="connsiteY3" fmla="*/ 1113920 h 1113920"/>
              <a:gd name="connsiteX4" fmla="*/ 31311 w 2756126"/>
              <a:gd name="connsiteY4" fmla="*/ 750284 h 1113920"/>
              <a:gd name="connsiteX0" fmla="*/ 0 w 3713362"/>
              <a:gd name="connsiteY0" fmla="*/ 781840 h 1113920"/>
              <a:gd name="connsiteX1" fmla="*/ 1208447 w 3713362"/>
              <a:gd name="connsiteY1" fmla="*/ 0 h 1113920"/>
              <a:gd name="connsiteX2" fmla="*/ 3713362 w 3713362"/>
              <a:gd name="connsiteY2" fmla="*/ 789604 h 1113920"/>
              <a:gd name="connsiteX3" fmla="*/ 957236 w 3713362"/>
              <a:gd name="connsiteY3" fmla="*/ 1113920 h 1113920"/>
              <a:gd name="connsiteX4" fmla="*/ 0 w 3713362"/>
              <a:gd name="connsiteY4" fmla="*/ 781840 h 1113920"/>
              <a:gd name="connsiteX0" fmla="*/ 0 w 3713362"/>
              <a:gd name="connsiteY0" fmla="*/ 908062 h 1240142"/>
              <a:gd name="connsiteX1" fmla="*/ 1244231 w 3713362"/>
              <a:gd name="connsiteY1" fmla="*/ 0 h 1240142"/>
              <a:gd name="connsiteX2" fmla="*/ 3713362 w 3713362"/>
              <a:gd name="connsiteY2" fmla="*/ 915826 h 1240142"/>
              <a:gd name="connsiteX3" fmla="*/ 957236 w 3713362"/>
              <a:gd name="connsiteY3" fmla="*/ 1240142 h 1240142"/>
              <a:gd name="connsiteX4" fmla="*/ 0 w 3713362"/>
              <a:gd name="connsiteY4" fmla="*/ 908062 h 1240142"/>
              <a:gd name="connsiteX0" fmla="*/ 0 w 3713362"/>
              <a:gd name="connsiteY0" fmla="*/ 908062 h 1334806"/>
              <a:gd name="connsiteX1" fmla="*/ 1244231 w 3713362"/>
              <a:gd name="connsiteY1" fmla="*/ 0 h 1334806"/>
              <a:gd name="connsiteX2" fmla="*/ 3713362 w 3713362"/>
              <a:gd name="connsiteY2" fmla="*/ 915826 h 1334806"/>
              <a:gd name="connsiteX3" fmla="*/ 966182 w 3713362"/>
              <a:gd name="connsiteY3" fmla="*/ 1334806 h 1334806"/>
              <a:gd name="connsiteX4" fmla="*/ 0 w 3713362"/>
              <a:gd name="connsiteY4" fmla="*/ 908062 h 1334806"/>
              <a:gd name="connsiteX0" fmla="*/ 0 w 3713362"/>
              <a:gd name="connsiteY0" fmla="*/ 986950 h 1413694"/>
              <a:gd name="connsiteX1" fmla="*/ 1203974 w 3713362"/>
              <a:gd name="connsiteY1" fmla="*/ 0 h 1413694"/>
              <a:gd name="connsiteX2" fmla="*/ 3713362 w 3713362"/>
              <a:gd name="connsiteY2" fmla="*/ 994714 h 1413694"/>
              <a:gd name="connsiteX3" fmla="*/ 966182 w 3713362"/>
              <a:gd name="connsiteY3" fmla="*/ 1413694 h 1413694"/>
              <a:gd name="connsiteX4" fmla="*/ 0 w 3713362"/>
              <a:gd name="connsiteY4" fmla="*/ 986950 h 1413694"/>
              <a:gd name="connsiteX0" fmla="*/ 0 w 2814277"/>
              <a:gd name="connsiteY0" fmla="*/ 939618 h 1413694"/>
              <a:gd name="connsiteX1" fmla="*/ 304889 w 2814277"/>
              <a:gd name="connsiteY1" fmla="*/ 0 h 1413694"/>
              <a:gd name="connsiteX2" fmla="*/ 2814277 w 2814277"/>
              <a:gd name="connsiteY2" fmla="*/ 994714 h 1413694"/>
              <a:gd name="connsiteX3" fmla="*/ 67097 w 2814277"/>
              <a:gd name="connsiteY3" fmla="*/ 1413694 h 1413694"/>
              <a:gd name="connsiteX4" fmla="*/ 0 w 2814277"/>
              <a:gd name="connsiteY4" fmla="*/ 93961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0 w 3753620"/>
              <a:gd name="connsiteY4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16970 w 3753620"/>
              <a:gd name="connsiteY4" fmla="*/ 1005734 h 1413694"/>
              <a:gd name="connsiteX5" fmla="*/ 0 w 3753620"/>
              <a:gd name="connsiteY5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0 w 3753620"/>
              <a:gd name="connsiteY4" fmla="*/ 1002728 h 1413694"/>
              <a:gd name="connsiteX0" fmla="*/ 0 w 3753620"/>
              <a:gd name="connsiteY0" fmla="*/ 1002728 h 1431728"/>
              <a:gd name="connsiteX1" fmla="*/ 1244232 w 3753620"/>
              <a:gd name="connsiteY1" fmla="*/ 0 h 1431728"/>
              <a:gd name="connsiteX2" fmla="*/ 3753620 w 3753620"/>
              <a:gd name="connsiteY2" fmla="*/ 994714 h 1431728"/>
              <a:gd name="connsiteX3" fmla="*/ 1006440 w 3753620"/>
              <a:gd name="connsiteY3" fmla="*/ 1413694 h 1431728"/>
              <a:gd name="connsiteX4" fmla="*/ 996571 w 3753620"/>
              <a:gd name="connsiteY4" fmla="*/ 1431728 h 1431728"/>
              <a:gd name="connsiteX5" fmla="*/ 0 w 3753620"/>
              <a:gd name="connsiteY5" fmla="*/ 1002728 h 1431728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983152 w 3753620"/>
              <a:gd name="connsiteY4" fmla="*/ 926846 h 1413694"/>
              <a:gd name="connsiteX5" fmla="*/ 0 w 3753620"/>
              <a:gd name="connsiteY5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1014464 w 3753620"/>
              <a:gd name="connsiteY4" fmla="*/ 989956 h 1413694"/>
              <a:gd name="connsiteX5" fmla="*/ 0 w 3753620"/>
              <a:gd name="connsiteY5" fmla="*/ 1002728 h 1413694"/>
              <a:gd name="connsiteX0" fmla="*/ 0 w 3753620"/>
              <a:gd name="connsiteY0" fmla="*/ 1002728 h 1397916"/>
              <a:gd name="connsiteX1" fmla="*/ 1244232 w 3753620"/>
              <a:gd name="connsiteY1" fmla="*/ 0 h 1397916"/>
              <a:gd name="connsiteX2" fmla="*/ 3753620 w 3753620"/>
              <a:gd name="connsiteY2" fmla="*/ 994714 h 1397916"/>
              <a:gd name="connsiteX3" fmla="*/ 984075 w 3753620"/>
              <a:gd name="connsiteY3" fmla="*/ 1397916 h 1397916"/>
              <a:gd name="connsiteX4" fmla="*/ 1014464 w 3753620"/>
              <a:gd name="connsiteY4" fmla="*/ 989956 h 1397916"/>
              <a:gd name="connsiteX5" fmla="*/ 0 w 3753620"/>
              <a:gd name="connsiteY5" fmla="*/ 1002728 h 1397916"/>
              <a:gd name="connsiteX0" fmla="*/ 0 w 3753620"/>
              <a:gd name="connsiteY0" fmla="*/ 1002728 h 1397916"/>
              <a:gd name="connsiteX1" fmla="*/ 1244232 w 3753620"/>
              <a:gd name="connsiteY1" fmla="*/ 0 h 1397916"/>
              <a:gd name="connsiteX2" fmla="*/ 3753620 w 3753620"/>
              <a:gd name="connsiteY2" fmla="*/ 994714 h 1397916"/>
              <a:gd name="connsiteX3" fmla="*/ 984075 w 3753620"/>
              <a:gd name="connsiteY3" fmla="*/ 1397916 h 1397916"/>
              <a:gd name="connsiteX4" fmla="*/ 996572 w 3753620"/>
              <a:gd name="connsiteY4" fmla="*/ 974178 h 1397916"/>
              <a:gd name="connsiteX5" fmla="*/ 0 w 3753620"/>
              <a:gd name="connsiteY5" fmla="*/ 1002728 h 1397916"/>
              <a:gd name="connsiteX0" fmla="*/ 0 w 3659686"/>
              <a:gd name="connsiteY0" fmla="*/ 1002728 h 1397916"/>
              <a:gd name="connsiteX1" fmla="*/ 1244232 w 3659686"/>
              <a:gd name="connsiteY1" fmla="*/ 0 h 1397916"/>
              <a:gd name="connsiteX2" fmla="*/ 3659686 w 3659686"/>
              <a:gd name="connsiteY2" fmla="*/ 821160 h 1397916"/>
              <a:gd name="connsiteX3" fmla="*/ 984075 w 3659686"/>
              <a:gd name="connsiteY3" fmla="*/ 1397916 h 1397916"/>
              <a:gd name="connsiteX4" fmla="*/ 996572 w 3659686"/>
              <a:gd name="connsiteY4" fmla="*/ 974178 h 1397916"/>
              <a:gd name="connsiteX5" fmla="*/ 0 w 3659686"/>
              <a:gd name="connsiteY5" fmla="*/ 1002728 h 1397916"/>
              <a:gd name="connsiteX0" fmla="*/ 0 w 3659686"/>
              <a:gd name="connsiteY0" fmla="*/ 1002728 h 1397916"/>
              <a:gd name="connsiteX1" fmla="*/ 1244232 w 3659686"/>
              <a:gd name="connsiteY1" fmla="*/ 0 h 1397916"/>
              <a:gd name="connsiteX2" fmla="*/ 3659686 w 3659686"/>
              <a:gd name="connsiteY2" fmla="*/ 821160 h 1397916"/>
              <a:gd name="connsiteX3" fmla="*/ 984075 w 3659686"/>
              <a:gd name="connsiteY3" fmla="*/ 1397916 h 1397916"/>
              <a:gd name="connsiteX4" fmla="*/ 0 w 3659686"/>
              <a:gd name="connsiteY4" fmla="*/ 1002728 h 1397916"/>
              <a:gd name="connsiteX0" fmla="*/ 0 w 3659686"/>
              <a:gd name="connsiteY0" fmla="*/ 1002728 h 1271694"/>
              <a:gd name="connsiteX1" fmla="*/ 1244232 w 3659686"/>
              <a:gd name="connsiteY1" fmla="*/ 0 h 1271694"/>
              <a:gd name="connsiteX2" fmla="*/ 3659686 w 3659686"/>
              <a:gd name="connsiteY2" fmla="*/ 821160 h 1271694"/>
              <a:gd name="connsiteX3" fmla="*/ 1069063 w 3659686"/>
              <a:gd name="connsiteY3" fmla="*/ 1271694 h 1271694"/>
              <a:gd name="connsiteX4" fmla="*/ 0 w 3659686"/>
              <a:gd name="connsiteY4" fmla="*/ 1002728 h 1271694"/>
              <a:gd name="connsiteX0" fmla="*/ 1244 w 3660930"/>
              <a:gd name="connsiteY0" fmla="*/ 1002728 h 1277522"/>
              <a:gd name="connsiteX1" fmla="*/ 1245476 w 3660930"/>
              <a:gd name="connsiteY1" fmla="*/ 0 h 1277522"/>
              <a:gd name="connsiteX2" fmla="*/ 3660930 w 3660930"/>
              <a:gd name="connsiteY2" fmla="*/ 821160 h 1277522"/>
              <a:gd name="connsiteX3" fmla="*/ 1070307 w 3660930"/>
              <a:gd name="connsiteY3" fmla="*/ 1271694 h 1277522"/>
              <a:gd name="connsiteX4" fmla="*/ 1244 w 3660930"/>
              <a:gd name="connsiteY4" fmla="*/ 1002728 h 1277522"/>
              <a:gd name="connsiteX0" fmla="*/ 1348 w 3661034"/>
              <a:gd name="connsiteY0" fmla="*/ 1002728 h 1385216"/>
              <a:gd name="connsiteX1" fmla="*/ 1245580 w 3661034"/>
              <a:gd name="connsiteY1" fmla="*/ 0 h 1385216"/>
              <a:gd name="connsiteX2" fmla="*/ 3661034 w 3661034"/>
              <a:gd name="connsiteY2" fmla="*/ 821160 h 1385216"/>
              <a:gd name="connsiteX3" fmla="*/ 1030153 w 3661034"/>
              <a:gd name="connsiteY3" fmla="*/ 1382138 h 1385216"/>
              <a:gd name="connsiteX4" fmla="*/ 1348 w 3661034"/>
              <a:gd name="connsiteY4" fmla="*/ 1002728 h 1385216"/>
              <a:gd name="connsiteX0" fmla="*/ 29195 w 3688881"/>
              <a:gd name="connsiteY0" fmla="*/ 1002728 h 1507656"/>
              <a:gd name="connsiteX1" fmla="*/ 1273427 w 3688881"/>
              <a:gd name="connsiteY1" fmla="*/ 0 h 1507656"/>
              <a:gd name="connsiteX2" fmla="*/ 3688881 w 3688881"/>
              <a:gd name="connsiteY2" fmla="*/ 249620 h 1507656"/>
              <a:gd name="connsiteX3" fmla="*/ 1058000 w 3688881"/>
              <a:gd name="connsiteY3" fmla="*/ 1382138 h 1507656"/>
              <a:gd name="connsiteX4" fmla="*/ 29195 w 3688881"/>
              <a:gd name="connsiteY4" fmla="*/ 1002728 h 15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881" h="1507656">
                <a:moveTo>
                  <a:pt x="29195" y="1002728"/>
                </a:moveTo>
                <a:lnTo>
                  <a:pt x="1273427" y="0"/>
                </a:lnTo>
                <a:lnTo>
                  <a:pt x="3688881" y="249620"/>
                </a:lnTo>
                <a:cubicBezTo>
                  <a:pt x="3659686" y="461569"/>
                  <a:pt x="1667948" y="1256620"/>
                  <a:pt x="1058000" y="1382138"/>
                </a:cubicBezTo>
                <a:cubicBezTo>
                  <a:pt x="448052" y="1507656"/>
                  <a:pt x="0" y="1214677"/>
                  <a:pt x="29195" y="1002728"/>
                </a:cubicBezTo>
                <a:close/>
              </a:path>
            </a:pathLst>
          </a:custGeom>
          <a:gradFill>
            <a:gsLst>
              <a:gs pos="0">
                <a:srgbClr val="FF6400"/>
              </a:gs>
              <a:gs pos="0">
                <a:srgbClr val="FF6400">
                  <a:alpha val="48000"/>
                </a:srgbClr>
              </a:gs>
              <a:gs pos="76000">
                <a:srgbClr val="FF6400">
                  <a:alpha val="4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16" name="Shape 516"/>
          <p:cNvPicPr preferRelativeResize="0"/>
          <p:nvPr/>
        </p:nvPicPr>
        <p:blipFill rotWithShape="1">
          <a:blip r:embed="rId4">
            <a:alphaModFix/>
          </a:blip>
          <a:srcRect l="-1" t="12819" r="26586"/>
          <a:stretch/>
        </p:blipFill>
        <p:spPr>
          <a:xfrm>
            <a:off x="4500562" y="2928940"/>
            <a:ext cx="4171590" cy="428628"/>
          </a:xfrm>
          <a:prstGeom prst="roundRect">
            <a:avLst>
              <a:gd name="adj" fmla="val 22144"/>
            </a:avLst>
          </a:prstGeom>
          <a:ln w="19050">
            <a:solidFill>
              <a:srgbClr val="FF64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Shape 516"/>
          <p:cNvPicPr preferRelativeResize="0"/>
          <p:nvPr/>
        </p:nvPicPr>
        <p:blipFill rotWithShape="1">
          <a:blip r:embed="rId4">
            <a:alphaModFix/>
          </a:blip>
          <a:srcRect l="-1" t="12819" r="26586"/>
          <a:stretch/>
        </p:blipFill>
        <p:spPr>
          <a:xfrm>
            <a:off x="2414625" y="3605486"/>
            <a:ext cx="1755244" cy="180710"/>
          </a:xfrm>
          <a:prstGeom prst="roundRect">
            <a:avLst>
              <a:gd name="adj" fmla="val 22144"/>
            </a:avLst>
          </a:prstGeom>
          <a:ln>
            <a:solidFill>
              <a:srgbClr val="FF64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19" name="Shape 519"/>
          <p:cNvSpPr txBox="1"/>
          <p:nvPr/>
        </p:nvSpPr>
        <p:spPr>
          <a:xfrm>
            <a:off x="1643042" y="4500576"/>
            <a:ext cx="3841504" cy="34680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PLEX PASS </a:t>
            </a:r>
            <a:r>
              <a:rPr lang="en-US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帳戶才可以啟用硬體加速的功能</a:t>
            </a:r>
            <a:endParaRPr 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6143636" y="2214560"/>
            <a:ext cx="1643074" cy="613139"/>
            <a:chOff x="6786579" y="2285998"/>
            <a:chExt cx="1643074" cy="613139"/>
          </a:xfrm>
        </p:grpSpPr>
        <p:grpSp>
          <p:nvGrpSpPr>
            <p:cNvPr id="15" name="Shape 448"/>
            <p:cNvGrpSpPr/>
            <p:nvPr/>
          </p:nvGrpSpPr>
          <p:grpSpPr>
            <a:xfrm>
              <a:off x="6786579" y="2285998"/>
              <a:ext cx="1643074" cy="428628"/>
              <a:chOff x="5014725" y="3152500"/>
              <a:chExt cx="2723157" cy="426150"/>
            </a:xfrm>
          </p:grpSpPr>
          <p:sp>
            <p:nvSpPr>
              <p:cNvPr id="16" name="Shape 449"/>
              <p:cNvSpPr/>
              <p:nvPr/>
            </p:nvSpPr>
            <p:spPr>
              <a:xfrm>
                <a:off x="5014725" y="3152500"/>
                <a:ext cx="2723157" cy="426150"/>
              </a:xfrm>
              <a:prstGeom prst="roundRect">
                <a:avLst>
                  <a:gd name="adj" fmla="val 10440"/>
                </a:avLst>
              </a:prstGeom>
              <a:solidFill>
                <a:srgbClr val="FF6400"/>
              </a:solid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450"/>
              <p:cNvSpPr txBox="1"/>
              <p:nvPr/>
            </p:nvSpPr>
            <p:spPr>
              <a:xfrm>
                <a:off x="5070551" y="3152500"/>
                <a:ext cx="2667331" cy="219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zh-TW" altLang="en-US" sz="1800" b="1" dirty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啟動硬體加速</a:t>
                </a:r>
              </a:p>
            </p:txBody>
          </p:sp>
        </p:grpSp>
        <p:sp>
          <p:nvSpPr>
            <p:cNvPr id="19" name="等腰三角形 18"/>
            <p:cNvSpPr/>
            <p:nvPr/>
          </p:nvSpPr>
          <p:spPr>
            <a:xfrm rot="12595242">
              <a:off x="6904753" y="2643559"/>
              <a:ext cx="187787" cy="255578"/>
            </a:xfrm>
            <a:prstGeom prst="triangle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cs typeface="Arial"/>
                <a:sym typeface="Arial"/>
              </a:rPr>
              <a:t>PLEX </a:t>
            </a:r>
            <a:r>
              <a:rPr lang="en-US" dirty="0" err="1">
                <a:cs typeface="Arial"/>
                <a:sym typeface="Arial"/>
              </a:rPr>
              <a:t>設定</a:t>
            </a:r>
            <a:endParaRPr lang="en-US" dirty="0">
              <a:cs typeface="Arial"/>
              <a:sym typeface="Arial"/>
            </a:endParaRPr>
          </a:p>
        </p:txBody>
      </p:sp>
      <p:grpSp>
        <p:nvGrpSpPr>
          <p:cNvPr id="525" name="Shape 525"/>
          <p:cNvGrpSpPr/>
          <p:nvPr/>
        </p:nvGrpSpPr>
        <p:grpSpPr>
          <a:xfrm>
            <a:off x="107504" y="1059582"/>
            <a:ext cx="4806383" cy="1025226"/>
            <a:chOff x="4857752" y="1357305"/>
            <a:chExt cx="2253177" cy="1151293"/>
          </a:xfrm>
        </p:grpSpPr>
        <p:sp>
          <p:nvSpPr>
            <p:cNvPr id="526" name="Shape 526"/>
            <p:cNvSpPr/>
            <p:nvPr/>
          </p:nvSpPr>
          <p:spPr>
            <a:xfrm>
              <a:off x="4857752" y="1357305"/>
              <a:ext cx="2126394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5021429" y="1367998"/>
              <a:ext cx="20895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用戶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設定家庭成員或好友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528" name="Shape 528"/>
          <p:cNvPicPr preferRelativeResize="0"/>
          <p:nvPr/>
        </p:nvPicPr>
        <p:blipFill>
          <a:blip r:embed="rId3">
            <a:alphaModFix/>
          </a:blip>
          <a:srcRect t="3106"/>
          <a:stretch>
            <a:fillRect/>
          </a:stretch>
        </p:blipFill>
        <p:spPr>
          <a:xfrm>
            <a:off x="611560" y="1785932"/>
            <a:ext cx="7848872" cy="242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Shape 534"/>
          <p:cNvGrpSpPr/>
          <p:nvPr/>
        </p:nvGrpSpPr>
        <p:grpSpPr>
          <a:xfrm>
            <a:off x="107504" y="1000114"/>
            <a:ext cx="4824536" cy="1025226"/>
            <a:chOff x="4857752" y="1357305"/>
            <a:chExt cx="2167450" cy="1151293"/>
          </a:xfrm>
        </p:grpSpPr>
        <p:sp>
          <p:nvSpPr>
            <p:cNvPr id="535" name="Shape 535"/>
            <p:cNvSpPr/>
            <p:nvPr/>
          </p:nvSpPr>
          <p:spPr>
            <a:xfrm>
              <a:off x="4857752" y="1357305"/>
              <a:ext cx="216745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4857752" y="1367998"/>
              <a:ext cx="20704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裝置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設定各類不同連線裝置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275" y="1571618"/>
            <a:ext cx="7739377" cy="30718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設定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53" y="1511181"/>
            <a:ext cx="5639823" cy="298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316" y="2484389"/>
            <a:ext cx="4481650" cy="22305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播放 </a:t>
            </a:r>
            <a:r>
              <a:rPr lang="en-US" altLang="zh-TW" dirty="0" smtClean="0"/>
              <a:t>- </a:t>
            </a:r>
            <a:r>
              <a:rPr lang="zh-TW" altLang="en-US" dirty="0" smtClean="0"/>
              <a:t>網頁</a:t>
            </a:r>
            <a:endParaRPr lang="zh-TW" altLang="en-US" dirty="0"/>
          </a:p>
        </p:txBody>
      </p:sp>
      <p:grpSp>
        <p:nvGrpSpPr>
          <p:cNvPr id="543" name="Shape 543"/>
          <p:cNvGrpSpPr/>
          <p:nvPr/>
        </p:nvGrpSpPr>
        <p:grpSpPr>
          <a:xfrm>
            <a:off x="107504" y="1053504"/>
            <a:ext cx="6192689" cy="438126"/>
            <a:chOff x="4857752" y="1357305"/>
            <a:chExt cx="2329200" cy="492000"/>
          </a:xfrm>
        </p:grpSpPr>
        <p:sp>
          <p:nvSpPr>
            <p:cNvPr id="544" name="Shape 54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透過網頁播放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PLEX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多媒體檔案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影片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Shape 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786" y="1571891"/>
            <a:ext cx="5861801" cy="3142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3" name="Shape 553"/>
          <p:cNvGrpSpPr/>
          <p:nvPr/>
        </p:nvGrpSpPr>
        <p:grpSpPr>
          <a:xfrm>
            <a:off x="179511" y="1059582"/>
            <a:ext cx="6408713" cy="438126"/>
            <a:chOff x="4857752" y="1357305"/>
            <a:chExt cx="2329200" cy="492000"/>
          </a:xfrm>
        </p:grpSpPr>
        <p:sp>
          <p:nvSpPr>
            <p:cNvPr id="554" name="Shape 55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5021429" y="1370746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透過網頁播放 PLEX 多媒體檔案 - 相片</a:t>
              </a:r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5500694" y="2000246"/>
            <a:ext cx="1143008" cy="2500330"/>
          </a:xfrm>
          <a:prstGeom prst="roundRect">
            <a:avLst>
              <a:gd name="adj" fmla="val 7651"/>
            </a:avLst>
          </a:prstGeom>
          <a:noFill/>
          <a:ln w="19050">
            <a:solidFill>
              <a:srgbClr val="FF6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Shape 448"/>
          <p:cNvGrpSpPr/>
          <p:nvPr/>
        </p:nvGrpSpPr>
        <p:grpSpPr>
          <a:xfrm>
            <a:off x="6797198" y="1857370"/>
            <a:ext cx="1779215" cy="1214447"/>
            <a:chOff x="5014725" y="3063570"/>
            <a:chExt cx="3165900" cy="457884"/>
          </a:xfrm>
        </p:grpSpPr>
        <p:sp>
          <p:nvSpPr>
            <p:cNvPr id="10" name="Shape 449"/>
            <p:cNvSpPr/>
            <p:nvPr/>
          </p:nvSpPr>
          <p:spPr>
            <a:xfrm>
              <a:off x="5014725" y="3063570"/>
              <a:ext cx="3165900" cy="457884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450"/>
            <p:cNvSpPr txBox="1"/>
            <p:nvPr/>
          </p:nvSpPr>
          <p:spPr>
            <a:xfrm>
              <a:off x="5188949" y="3063571"/>
              <a:ext cx="2610329" cy="449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相片</a:t>
              </a: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分析：</a:t>
              </a:r>
              <a:endParaRPr lang="zh-TW" alt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r>
                <a:rPr lang="zh-TW" altLang="en-US" sz="1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地點</a:t>
              </a:r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，特徵，情緒等</a:t>
              </a:r>
            </a:p>
          </p:txBody>
        </p:sp>
      </p:grpSp>
      <p:sp>
        <p:nvSpPr>
          <p:cNvPr id="12" name="等腰三角形 11"/>
          <p:cNvSpPr/>
          <p:nvPr/>
        </p:nvSpPr>
        <p:spPr>
          <a:xfrm rot="16503552">
            <a:off x="6531140" y="2205632"/>
            <a:ext cx="410282" cy="428628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播放 </a:t>
            </a:r>
            <a:r>
              <a:rPr lang="en-US" altLang="zh-TW" dirty="0" smtClean="0"/>
              <a:t>- </a:t>
            </a:r>
            <a:r>
              <a:rPr lang="zh-TW" altLang="en-US" dirty="0" smtClean="0"/>
              <a:t>網頁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Shape 564"/>
          <p:cNvGrpSpPr/>
          <p:nvPr/>
        </p:nvGrpSpPr>
        <p:grpSpPr>
          <a:xfrm>
            <a:off x="179512" y="1059582"/>
            <a:ext cx="6480720" cy="438126"/>
            <a:chOff x="4857752" y="1357305"/>
            <a:chExt cx="2329200" cy="492000"/>
          </a:xfrm>
        </p:grpSpPr>
        <p:sp>
          <p:nvSpPr>
            <p:cNvPr id="565" name="Shape 56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透過網頁播放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PLEX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多媒體檔案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-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音樂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568" name="Shape 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66" y="1785932"/>
            <a:ext cx="6258952" cy="31163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播放 </a:t>
            </a:r>
            <a:r>
              <a:rPr lang="en-US" altLang="zh-TW" dirty="0" smtClean="0"/>
              <a:t>- </a:t>
            </a:r>
            <a:r>
              <a:rPr lang="zh-TW" altLang="en-US" dirty="0" smtClean="0"/>
              <a:t>網頁</a:t>
            </a:r>
            <a:endParaRPr lang="zh-TW" altLang="en-US" dirty="0"/>
          </a:p>
        </p:txBody>
      </p:sp>
      <p:grpSp>
        <p:nvGrpSpPr>
          <p:cNvPr id="9" name="Shape 448"/>
          <p:cNvGrpSpPr/>
          <p:nvPr/>
        </p:nvGrpSpPr>
        <p:grpSpPr>
          <a:xfrm>
            <a:off x="6929454" y="1351034"/>
            <a:ext cx="1643074" cy="1649344"/>
            <a:chOff x="5014725" y="3058065"/>
            <a:chExt cx="2910742" cy="520585"/>
          </a:xfrm>
        </p:grpSpPr>
        <p:sp>
          <p:nvSpPr>
            <p:cNvPr id="10" name="Shape 449"/>
            <p:cNvSpPr/>
            <p:nvPr/>
          </p:nvSpPr>
          <p:spPr>
            <a:xfrm>
              <a:off x="5014725" y="3058065"/>
              <a:ext cx="2404526" cy="520585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450"/>
            <p:cNvSpPr txBox="1"/>
            <p:nvPr/>
          </p:nvSpPr>
          <p:spPr>
            <a:xfrm>
              <a:off x="5171792" y="3095554"/>
              <a:ext cx="2753675" cy="43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r>
                <a:rPr lang="zh-TW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特色：</a:t>
              </a:r>
            </a:p>
            <a:p>
              <a:pPr lvl="0"/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歌手介紹</a:t>
              </a:r>
            </a:p>
            <a:p>
              <a:pPr lvl="0"/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流行曲目</a:t>
              </a:r>
            </a:p>
            <a:p>
              <a:pPr lvl="0"/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近期活動</a:t>
              </a:r>
            </a:p>
            <a:p>
              <a:pPr lvl="0"/>
              <a:endParaRPr lang="zh-TW" altLang="en-US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" name="等腰三角形 11"/>
          <p:cNvSpPr/>
          <p:nvPr/>
        </p:nvSpPr>
        <p:spPr>
          <a:xfrm rot="10800000">
            <a:off x="7460486" y="2928940"/>
            <a:ext cx="397662" cy="357190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Shape 574"/>
          <p:cNvGrpSpPr/>
          <p:nvPr/>
        </p:nvGrpSpPr>
        <p:grpSpPr>
          <a:xfrm>
            <a:off x="179512" y="1059582"/>
            <a:ext cx="5904656" cy="438126"/>
            <a:chOff x="4857752" y="1357305"/>
            <a:chExt cx="2329200" cy="492000"/>
          </a:xfrm>
        </p:grpSpPr>
        <p:sp>
          <p:nvSpPr>
            <p:cNvPr id="575" name="Shape 57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透過行動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App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播放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PLEX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多媒體檔案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577" name="Shape 5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84" y="1563638"/>
            <a:ext cx="1975862" cy="336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/>
          <p:cNvPicPr preferRelativeResize="0"/>
          <p:nvPr/>
        </p:nvPicPr>
        <p:blipFill rotWithShape="1">
          <a:blip r:embed="rId4">
            <a:alphaModFix/>
          </a:blip>
          <a:srcRect b="697"/>
          <a:stretch/>
        </p:blipFill>
        <p:spPr>
          <a:xfrm>
            <a:off x="4659787" y="1563638"/>
            <a:ext cx="2000445" cy="33423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cs typeface="Arial"/>
                <a:sym typeface="Arial"/>
              </a:rPr>
              <a:t>PLEX </a:t>
            </a:r>
            <a:r>
              <a:rPr lang="en-US" sz="4400" dirty="0" err="1" smtClean="0">
                <a:cs typeface="Arial"/>
                <a:sym typeface="Arial"/>
              </a:rPr>
              <a:t>播放</a:t>
            </a:r>
            <a:r>
              <a:rPr lang="en-US" sz="4400" dirty="0" smtClean="0">
                <a:cs typeface="Arial"/>
                <a:sym typeface="Arial"/>
              </a:rPr>
              <a:t> - </a:t>
            </a:r>
            <a:r>
              <a:rPr lang="en-US" sz="4400" dirty="0" err="1" smtClean="0">
                <a:cs typeface="Arial"/>
                <a:sym typeface="Arial"/>
              </a:rPr>
              <a:t>行動</a:t>
            </a:r>
            <a:r>
              <a:rPr lang="en-US" sz="4400" dirty="0" smtClean="0">
                <a:cs typeface="Arial"/>
                <a:sym typeface="Arial"/>
              </a:rPr>
              <a:t> App</a:t>
            </a:r>
            <a:endParaRPr lang="zh-TW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「453B png」的圖片搜尋結果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1024" y="2357436"/>
            <a:ext cx="2170712" cy="135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578175" y="1699597"/>
            <a:ext cx="19053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強大的硬體</a:t>
            </a:r>
            <a:endParaRPr 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3344884" y="1491630"/>
            <a:ext cx="23766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2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多元的</a:t>
            </a:r>
            <a:endParaRPr 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2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儲存管理</a:t>
            </a:r>
            <a:endParaRPr 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6650825" y="1491630"/>
            <a:ext cx="22323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優質的</a:t>
            </a:r>
            <a:endParaRPr lang="en-US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多媒體套件</a:t>
            </a:r>
            <a:endParaRPr 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4" name="Shape 184" descr="下載.png"/>
          <p:cNvPicPr preferRelativeResize="0"/>
          <p:nvPr/>
        </p:nvPicPr>
        <p:blipFill rotWithShape="1">
          <a:blip r:embed="rId4">
            <a:alphaModFix/>
          </a:blip>
          <a:srcRect t="7125" b="14773"/>
          <a:stretch/>
        </p:blipFill>
        <p:spPr>
          <a:xfrm>
            <a:off x="7092280" y="2715766"/>
            <a:ext cx="1470000" cy="642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sp>
        <p:nvSpPr>
          <p:cNvPr id="185" name="Shape 185"/>
          <p:cNvSpPr/>
          <p:nvPr/>
        </p:nvSpPr>
        <p:spPr>
          <a:xfrm>
            <a:off x="2725736" y="2787774"/>
            <a:ext cx="550120" cy="573834"/>
          </a:xfrm>
          <a:prstGeom prst="mathPlus">
            <a:avLst>
              <a:gd name="adj1" fmla="val 12153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457200" y="357178"/>
            <a:ext cx="8229600" cy="857250"/>
          </a:xfrm>
        </p:spPr>
        <p:txBody>
          <a:bodyPr/>
          <a:lstStyle/>
          <a:p>
            <a:r>
              <a:rPr lang="zh-TW" altLang="en-US" dirty="0" smtClean="0"/>
              <a:t>打造家庭娛樂中心</a:t>
            </a:r>
            <a:endParaRPr lang="zh-TW" altLang="en-US" dirty="0"/>
          </a:p>
        </p:txBody>
      </p:sp>
      <p:pic>
        <p:nvPicPr>
          <p:cNvPr id="29" name="圖片 28" descr="磁碟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00" y="2500312"/>
            <a:ext cx="1037996" cy="1128426"/>
          </a:xfrm>
          <a:prstGeom prst="rect">
            <a:avLst/>
          </a:prstGeom>
        </p:spPr>
      </p:pic>
      <p:sp>
        <p:nvSpPr>
          <p:cNvPr id="19" name="Shape 218"/>
          <p:cNvSpPr/>
          <p:nvPr/>
        </p:nvSpPr>
        <p:spPr>
          <a:xfrm>
            <a:off x="3761728" y="2788344"/>
            <a:ext cx="524520" cy="52889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85"/>
          <p:cNvSpPr/>
          <p:nvPr/>
        </p:nvSpPr>
        <p:spPr>
          <a:xfrm>
            <a:off x="5894088" y="2715766"/>
            <a:ext cx="550120" cy="573834"/>
          </a:xfrm>
          <a:prstGeom prst="mathPlus">
            <a:avLst>
              <a:gd name="adj1" fmla="val 12153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拱形 23"/>
          <p:cNvSpPr/>
          <p:nvPr/>
        </p:nvSpPr>
        <p:spPr>
          <a:xfrm rot="8089831">
            <a:off x="6534511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8" name="拱形 27"/>
          <p:cNvSpPr/>
          <p:nvPr/>
        </p:nvSpPr>
        <p:spPr>
          <a:xfrm rot="8089831">
            <a:off x="3342578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1" name="拱形 30"/>
          <p:cNvSpPr/>
          <p:nvPr/>
        </p:nvSpPr>
        <p:spPr>
          <a:xfrm rot="8089831">
            <a:off x="187529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grpSp>
        <p:nvGrpSpPr>
          <p:cNvPr id="187" name="Shape 187"/>
          <p:cNvGrpSpPr/>
          <p:nvPr/>
        </p:nvGrpSpPr>
        <p:grpSpPr>
          <a:xfrm>
            <a:off x="-900608" y="3867894"/>
            <a:ext cx="4176464" cy="936104"/>
            <a:chOff x="4317415" y="1539158"/>
            <a:chExt cx="2392440" cy="691500"/>
          </a:xfrm>
        </p:grpSpPr>
        <p:sp>
          <p:nvSpPr>
            <p:cNvPr id="188" name="Shape 188"/>
            <p:cNvSpPr/>
            <p:nvPr/>
          </p:nvSpPr>
          <p:spPr>
            <a:xfrm>
              <a:off x="4317415" y="1592350"/>
              <a:ext cx="2312692" cy="531922"/>
            </a:xfrm>
            <a:prstGeom prst="parallelogram">
              <a:avLst>
                <a:gd name="adj" fmla="val 55727"/>
              </a:avLst>
            </a:prstGeom>
            <a:solidFill>
              <a:srgbClr val="FF66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4532176" y="1539158"/>
              <a:ext cx="2177679" cy="691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>
                  <a:solidFill>
                    <a:schemeClr val="lt1"/>
                  </a:solidFill>
                </a:rPr>
                <a:t>QNAP NAS </a:t>
              </a:r>
              <a:endParaRPr lang="en-US" sz="2400" b="1" dirty="0" smtClean="0">
                <a:solidFill>
                  <a:schemeClr val="lt1"/>
                </a:solidFill>
              </a:endParaRPr>
            </a:p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是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您最佳的選擇</a:t>
              </a:r>
              <a:r>
                <a:rPr lang="en-US" sz="24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                     </a:t>
              </a:r>
              <a:r>
                <a:rPr lang="en-US" sz="2400" b="1" i="0" u="none" strike="noStrike" cap="none" dirty="0">
                  <a:solidFill>
                    <a:schemeClr val="lt1"/>
                  </a:solidFill>
                  <a:sym typeface="Arial"/>
                </a:rPr>
                <a:t>   </a:t>
              </a: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5452533" y="43772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Shape 5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1491630"/>
            <a:ext cx="5405974" cy="29893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本地播放</a:t>
            </a:r>
            <a:endParaRPr lang="zh-TW" altLang="en-US" dirty="0"/>
          </a:p>
        </p:txBody>
      </p:sp>
      <p:grpSp>
        <p:nvGrpSpPr>
          <p:cNvPr id="11" name="Shape 448"/>
          <p:cNvGrpSpPr/>
          <p:nvPr/>
        </p:nvGrpSpPr>
        <p:grpSpPr>
          <a:xfrm>
            <a:off x="6084169" y="1419622"/>
            <a:ext cx="2416922" cy="1223566"/>
            <a:chOff x="5014725" y="3033178"/>
            <a:chExt cx="3165900" cy="500016"/>
          </a:xfrm>
          <a:solidFill>
            <a:srgbClr val="FF9600"/>
          </a:solidFill>
        </p:grpSpPr>
        <p:sp>
          <p:nvSpPr>
            <p:cNvPr id="12" name="Shape 449"/>
            <p:cNvSpPr/>
            <p:nvPr/>
          </p:nvSpPr>
          <p:spPr>
            <a:xfrm>
              <a:off x="5014725" y="3033178"/>
              <a:ext cx="3165900" cy="500016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450"/>
            <p:cNvSpPr txBox="1"/>
            <p:nvPr/>
          </p:nvSpPr>
          <p:spPr>
            <a:xfrm>
              <a:off x="5188950" y="3075550"/>
              <a:ext cx="2901222" cy="43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透過 </a:t>
              </a:r>
              <a:r>
                <a:rPr lang="en-US" altLang="zh-TW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HDMI </a:t>
              </a:r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直接在電視或螢幕上播放</a:t>
              </a:r>
              <a:r>
                <a:rPr lang="en-US" altLang="zh-TW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PLEX </a:t>
              </a:r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多媒體檔案</a:t>
              </a:r>
            </a:p>
          </p:txBody>
        </p:sp>
      </p:grpSp>
      <p:grpSp>
        <p:nvGrpSpPr>
          <p:cNvPr id="585" name="Shape 585"/>
          <p:cNvGrpSpPr/>
          <p:nvPr/>
        </p:nvGrpSpPr>
        <p:grpSpPr>
          <a:xfrm>
            <a:off x="179513" y="1053504"/>
            <a:ext cx="3960440" cy="438126"/>
            <a:chOff x="4857752" y="1357305"/>
            <a:chExt cx="2329200" cy="492000"/>
          </a:xfrm>
        </p:grpSpPr>
        <p:sp>
          <p:nvSpPr>
            <p:cNvPr id="586" name="Shape 586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>
                  <a:solidFill>
                    <a:schemeClr val="lt1"/>
                  </a:solidFill>
                </a:rPr>
                <a:t>PLEX Home Theater</a:t>
              </a:r>
            </a:p>
          </p:txBody>
        </p:sp>
      </p:grpSp>
      <p:sp>
        <p:nvSpPr>
          <p:cNvPr id="16" name="等腰三角形 15"/>
          <p:cNvSpPr/>
          <p:nvPr/>
        </p:nvSpPr>
        <p:spPr>
          <a:xfrm rot="16200000">
            <a:off x="5704330" y="1775254"/>
            <a:ext cx="400339" cy="478273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Shape 595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" y="0"/>
            <a:ext cx="91800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Shape 596"/>
          <p:cNvSpPr txBox="1">
            <a:spLocks noGrp="1"/>
          </p:cNvSpPr>
          <p:nvPr>
            <p:ph type="ctrTitle"/>
          </p:nvPr>
        </p:nvSpPr>
        <p:spPr>
          <a:xfrm>
            <a:off x="285720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873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75"/>
              <a:buFont typeface="Verdana"/>
              <a:buNone/>
            </a:pPr>
            <a:r>
              <a:rPr lang="en-US" sz="5400" dirty="0" err="1">
                <a:solidFill>
                  <a:srgbClr val="002060"/>
                </a:solidFill>
                <a:cs typeface="Arial"/>
                <a:sym typeface="Arial"/>
              </a:rPr>
              <a:t>轉檔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即時轉檔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907704" y="1500180"/>
            <a:ext cx="3672408" cy="3384376"/>
            <a:chOff x="1619672" y="1481646"/>
            <a:chExt cx="3214710" cy="3178336"/>
          </a:xfrm>
        </p:grpSpPr>
        <p:pic>
          <p:nvPicPr>
            <p:cNvPr id="606" name="Shape 606"/>
            <p:cNvPicPr preferRelativeResize="0"/>
            <p:nvPr/>
          </p:nvPicPr>
          <p:blipFill>
            <a:blip r:embed="rId3">
              <a:alphaModFix/>
            </a:blip>
            <a:srcRect t="2198" r="1877"/>
            <a:stretch>
              <a:fillRect/>
            </a:stretch>
          </p:blipFill>
          <p:spPr>
            <a:xfrm>
              <a:off x="1619672" y="1481646"/>
              <a:ext cx="3214710" cy="3178336"/>
            </a:xfrm>
            <a:prstGeom prst="rect">
              <a:avLst/>
            </a:prstGeom>
            <a:noFill/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9" name="圓角矩形 8"/>
            <p:cNvSpPr/>
            <p:nvPr/>
          </p:nvSpPr>
          <p:spPr>
            <a:xfrm>
              <a:off x="2771800" y="2489758"/>
              <a:ext cx="2016224" cy="216024"/>
            </a:xfrm>
            <a:prstGeom prst="roundRect">
              <a:avLst>
                <a:gd name="adj" fmla="val 45878"/>
              </a:avLst>
            </a:prstGeom>
            <a:noFill/>
            <a:ln w="19050">
              <a:solidFill>
                <a:srgbClr val="FF6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601" name="Shape 601"/>
          <p:cNvSpPr/>
          <p:nvPr/>
        </p:nvSpPr>
        <p:spPr>
          <a:xfrm>
            <a:off x="5292080" y="2004236"/>
            <a:ext cx="3312368" cy="1296144"/>
          </a:xfrm>
          <a:prstGeom prst="roundRect">
            <a:avLst>
              <a:gd name="adj" fmla="val 11495"/>
            </a:avLst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03" name="Shape 603"/>
          <p:cNvGrpSpPr/>
          <p:nvPr/>
        </p:nvGrpSpPr>
        <p:grpSpPr>
          <a:xfrm>
            <a:off x="179512" y="1059582"/>
            <a:ext cx="3643291" cy="438126"/>
            <a:chOff x="4857752" y="1357305"/>
            <a:chExt cx="2329200" cy="492000"/>
          </a:xfrm>
        </p:grpSpPr>
        <p:sp>
          <p:nvSpPr>
            <p:cNvPr id="604" name="Shape 60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>
              <a:off x="5021428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PLEX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即時轉檔選擇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9752778" y="289774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grpSp>
        <p:nvGrpSpPr>
          <p:cNvPr id="15" name="Shape 448"/>
          <p:cNvGrpSpPr/>
          <p:nvPr/>
        </p:nvGrpSpPr>
        <p:grpSpPr>
          <a:xfrm>
            <a:off x="5929322" y="1785929"/>
            <a:ext cx="2391390" cy="1714513"/>
            <a:chOff x="5011167" y="3029113"/>
            <a:chExt cx="3169458" cy="523048"/>
          </a:xfrm>
        </p:grpSpPr>
        <p:sp>
          <p:nvSpPr>
            <p:cNvPr id="16" name="Shape 449"/>
            <p:cNvSpPr/>
            <p:nvPr/>
          </p:nvSpPr>
          <p:spPr>
            <a:xfrm>
              <a:off x="5011167" y="3029113"/>
              <a:ext cx="3169458" cy="523048"/>
            </a:xfrm>
            <a:custGeom>
              <a:avLst/>
              <a:gdLst>
                <a:gd name="connsiteX0" fmla="*/ 0 w 2808312"/>
                <a:gd name="connsiteY0" fmla="*/ 187941 h 1800200"/>
                <a:gd name="connsiteX1" fmla="*/ 187941 w 2808312"/>
                <a:gd name="connsiteY1" fmla="*/ 0 h 1800200"/>
                <a:gd name="connsiteX2" fmla="*/ 2620371 w 2808312"/>
                <a:gd name="connsiteY2" fmla="*/ 0 h 1800200"/>
                <a:gd name="connsiteX3" fmla="*/ 2808312 w 2808312"/>
                <a:gd name="connsiteY3" fmla="*/ 187941 h 1800200"/>
                <a:gd name="connsiteX4" fmla="*/ 2808312 w 2808312"/>
                <a:gd name="connsiteY4" fmla="*/ 1612259 h 1800200"/>
                <a:gd name="connsiteX5" fmla="*/ 2620371 w 2808312"/>
                <a:gd name="connsiteY5" fmla="*/ 1800200 h 1800200"/>
                <a:gd name="connsiteX6" fmla="*/ 187941 w 2808312"/>
                <a:gd name="connsiteY6" fmla="*/ 1800200 h 1800200"/>
                <a:gd name="connsiteX7" fmla="*/ 0 w 2808312"/>
                <a:gd name="connsiteY7" fmla="*/ 1612259 h 1800200"/>
                <a:gd name="connsiteX8" fmla="*/ 0 w 2808312"/>
                <a:gd name="connsiteY8" fmla="*/ 187941 h 1800200"/>
                <a:gd name="connsiteX0" fmla="*/ 3156 w 2811468"/>
                <a:gd name="connsiteY0" fmla="*/ 187941 h 1800200"/>
                <a:gd name="connsiteX1" fmla="*/ 191097 w 2811468"/>
                <a:gd name="connsiteY1" fmla="*/ 0 h 1800200"/>
                <a:gd name="connsiteX2" fmla="*/ 2623527 w 2811468"/>
                <a:gd name="connsiteY2" fmla="*/ 0 h 1800200"/>
                <a:gd name="connsiteX3" fmla="*/ 2811468 w 2811468"/>
                <a:gd name="connsiteY3" fmla="*/ 187941 h 1800200"/>
                <a:gd name="connsiteX4" fmla="*/ 2811468 w 2811468"/>
                <a:gd name="connsiteY4" fmla="*/ 1612259 h 1800200"/>
                <a:gd name="connsiteX5" fmla="*/ 2623527 w 2811468"/>
                <a:gd name="connsiteY5" fmla="*/ 1800200 h 1800200"/>
                <a:gd name="connsiteX6" fmla="*/ 191097 w 2811468"/>
                <a:gd name="connsiteY6" fmla="*/ 1800200 h 1800200"/>
                <a:gd name="connsiteX7" fmla="*/ 3156 w 2811468"/>
                <a:gd name="connsiteY7" fmla="*/ 1612259 h 1800200"/>
                <a:gd name="connsiteX8" fmla="*/ 0 w 2811468"/>
                <a:gd name="connsiteY8" fmla="*/ 968606 h 1800200"/>
                <a:gd name="connsiteX9" fmla="*/ 3156 w 2811468"/>
                <a:gd name="connsiteY9" fmla="*/ 187941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11468" h="1800200">
                  <a:moveTo>
                    <a:pt x="3156" y="187941"/>
                  </a:moveTo>
                  <a:cubicBezTo>
                    <a:pt x="3156" y="84144"/>
                    <a:pt x="87300" y="0"/>
                    <a:pt x="191097" y="0"/>
                  </a:cubicBezTo>
                  <a:lnTo>
                    <a:pt x="2623527" y="0"/>
                  </a:lnTo>
                  <a:cubicBezTo>
                    <a:pt x="2727324" y="0"/>
                    <a:pt x="2811468" y="84144"/>
                    <a:pt x="2811468" y="187941"/>
                  </a:cubicBezTo>
                  <a:lnTo>
                    <a:pt x="2811468" y="1612259"/>
                  </a:lnTo>
                  <a:cubicBezTo>
                    <a:pt x="2811468" y="1716056"/>
                    <a:pt x="2727324" y="1800200"/>
                    <a:pt x="2623527" y="1800200"/>
                  </a:cubicBezTo>
                  <a:lnTo>
                    <a:pt x="191097" y="1800200"/>
                  </a:lnTo>
                  <a:cubicBezTo>
                    <a:pt x="87300" y="1800200"/>
                    <a:pt x="3156" y="1716056"/>
                    <a:pt x="3156" y="1612259"/>
                  </a:cubicBezTo>
                  <a:lnTo>
                    <a:pt x="0" y="968606"/>
                  </a:lnTo>
                  <a:lnTo>
                    <a:pt x="3156" y="187941"/>
                  </a:lnTo>
                  <a:close/>
                </a:path>
              </a:pathLst>
            </a:cu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450"/>
            <p:cNvSpPr txBox="1"/>
            <p:nvPr/>
          </p:nvSpPr>
          <p:spPr>
            <a:xfrm>
              <a:off x="5188947" y="3075550"/>
              <a:ext cx="2829323" cy="43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r>
                <a:rPr lang="zh-TW" alt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品質：</a:t>
              </a:r>
            </a:p>
            <a:p>
              <a:pPr lvl="0"/>
              <a:r>
                <a:rPr lang="zh-TW" altLang="en-US" sz="1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選擇轉檔</a:t>
              </a:r>
              <a:r>
                <a: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品質，解析度越高需要的網路頻寬越大</a:t>
              </a:r>
            </a:p>
          </p:txBody>
        </p:sp>
      </p:grpSp>
      <p:sp>
        <p:nvSpPr>
          <p:cNvPr id="18" name="等腰三角形 17"/>
          <p:cNvSpPr/>
          <p:nvPr/>
        </p:nvSpPr>
        <p:spPr>
          <a:xfrm rot="16200000">
            <a:off x="5609280" y="2401986"/>
            <a:ext cx="497208" cy="428628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Shape 613"/>
          <p:cNvGrpSpPr/>
          <p:nvPr/>
        </p:nvGrpSpPr>
        <p:grpSpPr>
          <a:xfrm>
            <a:off x="179512" y="1059582"/>
            <a:ext cx="4248472" cy="438126"/>
            <a:chOff x="4857752" y="1357305"/>
            <a:chExt cx="2329200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PLEX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離線轉檔使用方式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離線轉檔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539552" y="1748294"/>
            <a:ext cx="4598906" cy="2335624"/>
            <a:chOff x="539552" y="1748294"/>
            <a:chExt cx="4598906" cy="2335624"/>
          </a:xfrm>
        </p:grpSpPr>
        <p:pic>
          <p:nvPicPr>
            <p:cNvPr id="617" name="Shape 6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9552" y="1748294"/>
              <a:ext cx="4598906" cy="2335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群組 9"/>
            <p:cNvGrpSpPr/>
            <p:nvPr/>
          </p:nvGrpSpPr>
          <p:grpSpPr>
            <a:xfrm>
              <a:off x="4430835" y="2174125"/>
              <a:ext cx="695764" cy="1359419"/>
              <a:chOff x="4430835" y="2174125"/>
              <a:chExt cx="695764" cy="1359419"/>
            </a:xfrm>
          </p:grpSpPr>
          <p:pic>
            <p:nvPicPr>
              <p:cNvPr id="12" name="Shape 617"/>
              <p:cNvPicPr preferRelativeResize="0"/>
              <p:nvPr/>
            </p:nvPicPr>
            <p:blipFill rotWithShape="1">
              <a:blip r:embed="rId3">
                <a:alphaModFix/>
              </a:blip>
              <a:srcRect l="85159" t="19243" r="1491" b="31529"/>
              <a:stretch/>
            </p:blipFill>
            <p:spPr>
              <a:xfrm>
                <a:off x="4449365" y="2174125"/>
                <a:ext cx="677234" cy="13594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圓角矩形 1"/>
              <p:cNvSpPr/>
              <p:nvPr/>
            </p:nvSpPr>
            <p:spPr>
              <a:xfrm>
                <a:off x="4430835" y="2925925"/>
                <a:ext cx="458466" cy="140416"/>
              </a:xfrm>
              <a:prstGeom prst="roundRect">
                <a:avLst/>
              </a:prstGeom>
              <a:noFill/>
              <a:ln>
                <a:solidFill>
                  <a:srgbClr val="FF64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</p:grpSp>
      <p:sp>
        <p:nvSpPr>
          <p:cNvPr id="16" name="矩形 2"/>
          <p:cNvSpPr/>
          <p:nvPr/>
        </p:nvSpPr>
        <p:spPr>
          <a:xfrm>
            <a:off x="4786314" y="2071684"/>
            <a:ext cx="357190" cy="2000264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33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6" name="Shape 6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964" y="1857370"/>
            <a:ext cx="3489002" cy="2494710"/>
          </a:xfrm>
          <a:prstGeom prst="roundRect">
            <a:avLst>
              <a:gd name="adj" fmla="val 3585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6400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571472" y="2000246"/>
            <a:ext cx="8001056" cy="2214578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Shape 613"/>
          <p:cNvGrpSpPr/>
          <p:nvPr/>
        </p:nvGrpSpPr>
        <p:grpSpPr>
          <a:xfrm>
            <a:off x="179512" y="1059582"/>
            <a:ext cx="4109808" cy="440598"/>
            <a:chOff x="4857751" y="1357305"/>
            <a:chExt cx="2253178" cy="494776"/>
          </a:xfrm>
        </p:grpSpPr>
        <p:sp>
          <p:nvSpPr>
            <p:cNvPr id="614" name="Shape 614"/>
            <p:cNvSpPr/>
            <p:nvPr/>
          </p:nvSpPr>
          <p:spPr>
            <a:xfrm>
              <a:off x="4857751" y="1357305"/>
              <a:ext cx="201650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5021429" y="1367998"/>
              <a:ext cx="2089500" cy="484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檔案命名技巧 </a:t>
              </a:r>
              <a:r>
                <a:rPr lang="en-US" altLang="zh-TW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影片</a:t>
              </a: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小技巧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223"/>
          <p:cNvSpPr txBox="1"/>
          <p:nvPr/>
        </p:nvSpPr>
        <p:spPr>
          <a:xfrm>
            <a:off x="502884" y="1571618"/>
            <a:ext cx="814108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影片命名方式：影片名稱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出版年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檔案副檔名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Shape 200"/>
          <p:cNvSpPr txBox="1"/>
          <p:nvPr/>
        </p:nvSpPr>
        <p:spPr>
          <a:xfrm>
            <a:off x="701210" y="4214824"/>
            <a:ext cx="7299814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200" b="1" dirty="0" smtClean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更多資料請參考 </a:t>
            </a:r>
            <a: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PLEX </a:t>
            </a:r>
            <a:r>
              <a:rPr lang="zh-TW" altLang="en-US" sz="1200" b="1" dirty="0" smtClean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官方網站： </a:t>
            </a:r>
            <a:endParaRPr lang="en-US" altLang="zh-TW" sz="1200" b="1" dirty="0" smtClean="0">
              <a:solidFill>
                <a:schemeClr val="bg1">
                  <a:lumMod val="8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https://support.plex.tv/hc/en-us/categories/200028098-Media-Preparation</a:t>
            </a:r>
          </a:p>
          <a:p>
            <a:pPr lvl="0"/>
            <a: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sz="1200" b="1" dirty="0">
              <a:solidFill>
                <a:schemeClr val="bg1">
                  <a:lumMod val="8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882"/>
          <p:cNvSpPr/>
          <p:nvPr/>
        </p:nvSpPr>
        <p:spPr>
          <a:xfrm flipH="1">
            <a:off x="500034" y="4286262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5786" y="2143122"/>
            <a:ext cx="6143668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範例：</a:t>
            </a: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Movies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/Avatar (2009)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Avatar (2009).</a:t>
            </a:r>
            <a:r>
              <a:rPr lang="en-US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mkv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/Batman Begins (2005)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Batman Begins (2005).mp4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Batman Begins (2005).</a:t>
            </a:r>
            <a:r>
              <a:rPr lang="en-US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eng.srt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poster.jpg1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>
            <a:off x="571472" y="2357436"/>
            <a:ext cx="8001056" cy="2286016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Shape 613"/>
          <p:cNvGrpSpPr/>
          <p:nvPr/>
        </p:nvGrpSpPr>
        <p:grpSpPr>
          <a:xfrm>
            <a:off x="179512" y="1059582"/>
            <a:ext cx="4109808" cy="440598"/>
            <a:chOff x="4857751" y="1357305"/>
            <a:chExt cx="2253178" cy="494776"/>
          </a:xfrm>
        </p:grpSpPr>
        <p:sp>
          <p:nvSpPr>
            <p:cNvPr id="614" name="Shape 614"/>
            <p:cNvSpPr/>
            <p:nvPr/>
          </p:nvSpPr>
          <p:spPr>
            <a:xfrm>
              <a:off x="4857751" y="1357305"/>
              <a:ext cx="201650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5021429" y="1367998"/>
              <a:ext cx="2089500" cy="484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檔案命名技巧 </a:t>
              </a:r>
              <a:r>
                <a:rPr lang="en-US" altLang="zh-TW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影集</a:t>
              </a: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小技巧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223"/>
          <p:cNvSpPr txBox="1"/>
          <p:nvPr/>
        </p:nvSpPr>
        <p:spPr>
          <a:xfrm>
            <a:off x="500066" y="1500180"/>
            <a:ext cx="885828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影集命名方式 </a:t>
            </a:r>
            <a:r>
              <a:rPr lang="en-US" altLang="zh-TW" sz="2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單檔存放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集 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-&gt; 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影集名稱 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- s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季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e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集 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其他資訊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檔案副檔名</a:t>
            </a:r>
          </a:p>
          <a:p>
            <a:pPr lvl="0">
              <a:lnSpc>
                <a:spcPct val="110000"/>
              </a:lnSpc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                  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單檔存放多集 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-&gt; 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影集名稱 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- s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季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e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集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-e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集 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其他資訊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檔案副檔名</a:t>
            </a:r>
          </a:p>
          <a:p>
            <a:pPr lvl="0">
              <a:lnSpc>
                <a:spcPct val="110000"/>
              </a:lnSpc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85786" y="2395535"/>
            <a:ext cx="6143668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範例：</a:t>
            </a: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/TV Shows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/Grey's Anatomy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/Season 01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s01e01.avi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s01e02 - The First Cut is the Deepest.avi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/Season 02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s02e01.avi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s02e02-e07.mkv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571472" y="2000246"/>
            <a:ext cx="8001056" cy="642942"/>
          </a:xfrm>
          <a:prstGeom prst="roundRect">
            <a:avLst>
              <a:gd name="adj" fmla="val 1760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571472" y="2714626"/>
            <a:ext cx="8001056" cy="1785950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Shape 613"/>
          <p:cNvGrpSpPr/>
          <p:nvPr/>
        </p:nvGrpSpPr>
        <p:grpSpPr>
          <a:xfrm>
            <a:off x="179512" y="1059582"/>
            <a:ext cx="4109808" cy="440598"/>
            <a:chOff x="4857751" y="1357305"/>
            <a:chExt cx="2253178" cy="494776"/>
          </a:xfrm>
        </p:grpSpPr>
        <p:sp>
          <p:nvSpPr>
            <p:cNvPr id="614" name="Shape 614"/>
            <p:cNvSpPr/>
            <p:nvPr/>
          </p:nvSpPr>
          <p:spPr>
            <a:xfrm>
              <a:off x="4857751" y="1357305"/>
              <a:ext cx="201650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5021429" y="1367998"/>
              <a:ext cx="2089500" cy="484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檔案命名技巧 </a:t>
              </a:r>
              <a:r>
                <a:rPr lang="en-US" altLang="zh-TW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音樂</a:t>
              </a: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小技巧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223"/>
          <p:cNvSpPr txBox="1"/>
          <p:nvPr/>
        </p:nvSpPr>
        <p:spPr>
          <a:xfrm>
            <a:off x="502884" y="1500180"/>
            <a:ext cx="8641116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系統會優先使用嵌入在音樂檔案裡的 </a:t>
            </a:r>
            <a:r>
              <a:rPr lang="en-US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ID3 tag 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sz="12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2910" y="2076879"/>
            <a:ext cx="707236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如果沒有，才會用以下的檔案</a:t>
            </a:r>
            <a:r>
              <a:rPr lang="en-US" altLang="zh-TW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資料夾名稱：</a:t>
            </a:r>
          </a:p>
          <a:p>
            <a:pPr lvl="0">
              <a:lnSpc>
                <a:spcPct val="1100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音樂檔案命名方式：</a:t>
            </a:r>
            <a:r>
              <a:rPr lang="en-US" altLang="zh-TW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ArtistName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- </a:t>
            </a:r>
            <a:r>
              <a:rPr lang="en-US" altLang="zh-TW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AlbumName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en-US" altLang="zh-TW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TrackNumber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- TrackName.ext</a:t>
            </a:r>
          </a:p>
        </p:txBody>
      </p:sp>
      <p:sp>
        <p:nvSpPr>
          <p:cNvPr id="12" name="矩形 11"/>
          <p:cNvSpPr/>
          <p:nvPr/>
        </p:nvSpPr>
        <p:spPr>
          <a:xfrm>
            <a:off x="714348" y="2857503"/>
            <a:ext cx="7572428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範例：</a:t>
            </a: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/Music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/Pink Floyd - Wish You Were Here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01 - Shine On You Crazy Diamond (Parts I-V).m4a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02 - Welcome to the Machine.mp3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03 - Have a Cigar.mp3</a:t>
            </a: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Shape 624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Shape 626"/>
          <p:cNvSpPr txBox="1">
            <a:spLocks noGrp="1"/>
          </p:cNvSpPr>
          <p:nvPr>
            <p:ph type="ctrTitle"/>
          </p:nvPr>
        </p:nvSpPr>
        <p:spPr>
          <a:xfrm>
            <a:off x="285720" y="2285998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873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75"/>
              <a:buFont typeface="Verdana"/>
              <a:buNone/>
            </a:pPr>
            <a:r>
              <a:rPr lang="zh-TW" altLang="en-US" sz="5400" dirty="0" smtClean="0">
                <a:cs typeface="Arial"/>
                <a:sym typeface="Arial"/>
              </a:rPr>
              <a:t>感謝參與</a:t>
            </a:r>
            <a:endParaRPr lang="en-US" sz="5400" b="1" i="0" u="none" strike="noStrike" cap="none" dirty="0"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773298" y="4405582"/>
            <a:ext cx="5298900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上列功能會因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NAS </a:t>
            </a:r>
            <a:r>
              <a:rPr lang="en-US" sz="1200" b="1" dirty="0" err="1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機種不同而有所差異</a:t>
            </a:r>
            <a:endParaRPr lang="en-US" sz="1200" b="1" dirty="0">
              <a:solidFill>
                <a:schemeClr val="bg1">
                  <a:lumMod val="8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0034" y="141734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ct val="60000"/>
            </a:pPr>
            <a:r>
              <a:rPr lang="en-US" sz="2400" b="1" dirty="0" err="1" smtClean="0">
                <a:solidFill>
                  <a:srgbClr val="00CCFF"/>
                </a:solidFill>
                <a:latin typeface="微軟正黑體" pitchFamily="34" charset="-120"/>
                <a:ea typeface="微軟正黑體" pitchFamily="34" charset="-120"/>
              </a:rPr>
              <a:t>高速網路及傳輸介面</a:t>
            </a:r>
            <a:endParaRPr lang="en-US" sz="2400" b="1" dirty="0" smtClean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0034" y="335280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CCFF"/>
                </a:solidFill>
                <a:latin typeface="微軟正黑體" pitchFamily="34" charset="-120"/>
                <a:ea typeface="微軟正黑體" pitchFamily="34" charset="-120"/>
              </a:rPr>
              <a:t>強效繪圖晶片</a:t>
            </a:r>
            <a:endParaRPr lang="en-US" sz="2400" b="1" dirty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43372" y="1417342"/>
            <a:ext cx="4572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60000"/>
            </a:pPr>
            <a:r>
              <a:rPr lang="en-US" sz="2400" b="1" dirty="0" err="1" smtClean="0">
                <a:solidFill>
                  <a:srgbClr val="00CCFF"/>
                </a:solidFill>
                <a:latin typeface="微軟正黑體" pitchFamily="34" charset="-120"/>
                <a:ea typeface="微軟正黑體" pitchFamily="34" charset="-120"/>
              </a:rPr>
              <a:t>高效經濟、彈性擴充儲存空間</a:t>
            </a:r>
            <a:endParaRPr lang="en-US" sz="2400" b="1" dirty="0" smtClean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86248" y="3368224"/>
            <a:ext cx="1869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60000"/>
            </a:pPr>
            <a:r>
              <a:rPr lang="en-US" sz="2400" b="1" dirty="0" err="1" smtClean="0">
                <a:solidFill>
                  <a:srgbClr val="00CCFF"/>
                </a:solidFill>
                <a:latin typeface="微軟正黑體" pitchFamily="34" charset="-120"/>
                <a:ea typeface="微軟正黑體" pitchFamily="34" charset="-120"/>
              </a:rPr>
              <a:t>本地播放</a:t>
            </a:r>
            <a:endParaRPr lang="en-US" sz="2400" b="1" dirty="0" smtClean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>
          <a:xfrm>
            <a:off x="457200" y="265446"/>
            <a:ext cx="8229600" cy="857250"/>
          </a:xfrm>
        </p:spPr>
        <p:txBody>
          <a:bodyPr/>
          <a:lstStyle/>
          <a:p>
            <a:r>
              <a:rPr lang="zh-TW" altLang="en-US" dirty="0" smtClean="0"/>
              <a:t>強力的硬體支援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71472" y="1911138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10GbE</a:t>
            </a: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Thunderbolt 3</a:t>
            </a: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USB-C </a:t>
            </a: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QuickAccess</a:t>
            </a:r>
            <a:endParaRPr lang="en-US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SD </a:t>
            </a: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記憶卡槽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14810" y="1911138"/>
            <a:ext cx="3143272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endParaRPr lang="en-US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VJBOD</a:t>
            </a: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串接</a:t>
            </a: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QNAP </a:t>
            </a: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儲存擴充設備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71567" y="380483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17500"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HDMI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Shape 414"/>
          <p:cNvSpPr/>
          <p:nvPr/>
        </p:nvSpPr>
        <p:spPr>
          <a:xfrm rot="5400000">
            <a:off x="1835696" y="38930"/>
            <a:ext cx="504055" cy="3096345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414"/>
          <p:cNvSpPr/>
          <p:nvPr/>
        </p:nvSpPr>
        <p:spPr>
          <a:xfrm rot="5400000">
            <a:off x="6013979" y="-538952"/>
            <a:ext cx="504055" cy="4252110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414"/>
          <p:cNvSpPr/>
          <p:nvPr/>
        </p:nvSpPr>
        <p:spPr>
          <a:xfrm rot="5400000">
            <a:off x="1336681" y="2482161"/>
            <a:ext cx="493971" cy="2088234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14"/>
          <p:cNvSpPr/>
          <p:nvPr/>
        </p:nvSpPr>
        <p:spPr>
          <a:xfrm rot="5400000">
            <a:off x="4829069" y="2590173"/>
            <a:ext cx="493973" cy="1872208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882"/>
          <p:cNvSpPr/>
          <p:nvPr/>
        </p:nvSpPr>
        <p:spPr>
          <a:xfrm flipH="1">
            <a:off x="554401" y="4515966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214282" y="267494"/>
            <a:ext cx="8787000" cy="75027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400" dirty="0" err="1"/>
              <a:t>高速網路及傳輸介面</a:t>
            </a:r>
            <a:endParaRPr lang="en-US" sz="4400" dirty="0"/>
          </a:p>
        </p:txBody>
      </p:sp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276855"/>
            <a:ext cx="3857652" cy="48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支援</a:t>
            </a:r>
            <a:r>
              <a: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SMB </a:t>
            </a: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協定，讓</a:t>
            </a:r>
            <a:r>
              <a: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Mac 與 Windows </a:t>
            </a:r>
            <a:r>
              <a:rPr lang="en-US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使用者進行影音編輯協作</a:t>
            </a:r>
            <a:endParaRPr lang="en-US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502884" y="3551183"/>
            <a:ext cx="3925100" cy="48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USB-C 快速存取埠 </a:t>
            </a:r>
            <a:r>
              <a:rPr 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( USB </a:t>
            </a:r>
            <a:r>
              <a:rPr lang="en-US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QuickAccess</a:t>
            </a:r>
            <a:r>
              <a:rPr 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Port )，經由 USB Type-C 傳輸線材連接 Windows PC 及 Mac 電腦</a:t>
            </a:r>
            <a:endParaRPr lang="en-US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4322" y="1908109"/>
            <a:ext cx="3863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Thunderbolt™ 3 </a:t>
            </a:r>
            <a:r>
              <a:rPr lang="en-US" sz="2400" b="1" dirty="0" err="1" smtClean="0">
                <a:solidFill>
                  <a:srgbClr val="00CCFF"/>
                </a:solidFill>
                <a:latin typeface="微軟正黑體" pitchFamily="34" charset="-120"/>
                <a:ea typeface="微軟正黑體" pitchFamily="34" charset="-120"/>
              </a:rPr>
              <a:t>高速傳輸</a:t>
            </a:r>
            <a:endParaRPr lang="en-US" sz="2400" b="1" dirty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02884" y="3193993"/>
            <a:ext cx="3180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USB-C </a:t>
            </a:r>
            <a:r>
              <a:rPr lang="en-US" sz="2400" b="1" dirty="0" err="1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QuickAccess</a:t>
            </a:r>
            <a:endParaRPr lang="en-US" sz="2400" b="1" dirty="0">
              <a:solidFill>
                <a:srgbClr val="00CCFF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41999" y="1836671"/>
            <a:ext cx="3962449" cy="1289872"/>
            <a:chOff x="4289098" y="1785933"/>
            <a:chExt cx="3962449" cy="1289872"/>
          </a:xfrm>
        </p:grpSpPr>
        <p:grpSp>
          <p:nvGrpSpPr>
            <p:cNvPr id="215" name="Shape 215"/>
            <p:cNvGrpSpPr/>
            <p:nvPr/>
          </p:nvGrpSpPr>
          <p:grpSpPr>
            <a:xfrm>
              <a:off x="4289098" y="1785933"/>
              <a:ext cx="3962449" cy="1262374"/>
              <a:chOff x="4857752" y="1357305"/>
              <a:chExt cx="2353977" cy="492000"/>
            </a:xfrm>
            <a:noFill/>
          </p:grpSpPr>
          <p:sp>
            <p:nvSpPr>
              <p:cNvPr id="216" name="Shape 216"/>
              <p:cNvSpPr/>
              <p:nvPr/>
            </p:nvSpPr>
            <p:spPr>
              <a:xfrm>
                <a:off x="4857752" y="1357305"/>
                <a:ext cx="2329200" cy="492000"/>
              </a:xfrm>
              <a:prstGeom prst="parallelogram">
                <a:avLst>
                  <a:gd name="adj" fmla="val 55727"/>
                </a:avLst>
              </a:prstGeom>
              <a:grpFill/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5254229" y="1409265"/>
                <a:ext cx="1957500" cy="129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indent="-127000">
                  <a:buClr>
                    <a:schemeClr val="lt1"/>
                  </a:buClr>
                  <a:buSzPts val="2000"/>
                </a:pPr>
                <a:r>
                  <a:rPr lang="en-US" sz="2000" b="1" dirty="0">
                    <a:solidFill>
                      <a:srgbClr val="00CCFF"/>
                    </a:solidFill>
                    <a:latin typeface="+mj-lt"/>
                    <a:ea typeface="微軟正黑體" pitchFamily="34" charset="-120"/>
                  </a:rPr>
                  <a:t>10GbE </a:t>
                </a:r>
                <a:r>
                  <a:rPr lang="en-US" sz="2000" b="1" dirty="0" err="1">
                    <a:solidFill>
                      <a:srgbClr val="00CCFF"/>
                    </a:solidFill>
                    <a:latin typeface="微軟正黑體" pitchFamily="34" charset="-120"/>
                    <a:ea typeface="微軟正黑體" pitchFamily="34" charset="-120"/>
                  </a:rPr>
                  <a:t>網路傳輸埠</a:t>
                </a:r>
                <a:endParaRPr lang="en-US" sz="2000" b="1" dirty="0">
                  <a:solidFill>
                    <a:srgbClr val="00CC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222" name="Shape 222"/>
            <p:cNvSpPr txBox="1"/>
            <p:nvPr/>
          </p:nvSpPr>
          <p:spPr>
            <a:xfrm>
              <a:off x="4979472" y="2226116"/>
              <a:ext cx="2760880" cy="849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10GbE </a:t>
              </a:r>
              <a:r>
                <a:rPr lang="en-US" b="1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高速網路傳輸，</a:t>
              </a:r>
              <a:r>
                <a:rPr lang="en-US" b="1" dirty="0" err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加速裝置間檔案分享</a:t>
              </a:r>
              <a:endPara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224" name="Shape 224"/>
          <p:cNvSpPr txBox="1"/>
          <p:nvPr/>
        </p:nvSpPr>
        <p:spPr>
          <a:xfrm>
            <a:off x="5284940" y="3551183"/>
            <a:ext cx="2736305" cy="6554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讓您能快速將其他裝置上的資料傳輸到</a:t>
            </a:r>
            <a:r>
              <a: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NAS</a:t>
            </a:r>
          </a:p>
        </p:txBody>
      </p:sp>
      <p:sp>
        <p:nvSpPr>
          <p:cNvPr id="25" name="矩形 24"/>
          <p:cNvSpPr/>
          <p:nvPr/>
        </p:nvSpPr>
        <p:spPr>
          <a:xfrm>
            <a:off x="5284941" y="3193993"/>
            <a:ext cx="1909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SD</a:t>
            </a:r>
            <a:r>
              <a:rPr lang="en-US" sz="2400" b="1" dirty="0" smtClean="0">
                <a:solidFill>
                  <a:srgbClr val="00CC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2400" b="1" dirty="0" err="1" smtClean="0">
                <a:solidFill>
                  <a:srgbClr val="00CCFF"/>
                </a:solidFill>
                <a:latin typeface="微軟正黑體" pitchFamily="34" charset="-120"/>
                <a:ea typeface="微軟正黑體" pitchFamily="34" charset="-120"/>
              </a:rPr>
              <a:t>記憶卡槽</a:t>
            </a:r>
            <a:endParaRPr lang="en-US" sz="2400" b="1" dirty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872083" y="412136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2" name="Shape 200"/>
          <p:cNvSpPr txBox="1"/>
          <p:nvPr/>
        </p:nvSpPr>
        <p:spPr>
          <a:xfrm>
            <a:off x="773298" y="4405582"/>
            <a:ext cx="5298900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上列功能會因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NAS </a:t>
            </a:r>
            <a:r>
              <a:rPr lang="en-US" sz="1200" b="1" dirty="0" err="1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機種不同而有所差異</a:t>
            </a:r>
            <a:endParaRPr lang="en-US" sz="1200" b="1" dirty="0">
              <a:solidFill>
                <a:schemeClr val="bg1">
                  <a:lumMod val="8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Shape 882"/>
          <p:cNvSpPr/>
          <p:nvPr/>
        </p:nvSpPr>
        <p:spPr>
          <a:xfrm flipH="1">
            <a:off x="554401" y="4515966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2303748" y="138211"/>
            <a:ext cx="504055" cy="3888433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414"/>
          <p:cNvSpPr/>
          <p:nvPr/>
        </p:nvSpPr>
        <p:spPr>
          <a:xfrm rot="5400000">
            <a:off x="6456205" y="522258"/>
            <a:ext cx="504055" cy="3120340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414"/>
          <p:cNvSpPr/>
          <p:nvPr/>
        </p:nvSpPr>
        <p:spPr>
          <a:xfrm rot="5400000">
            <a:off x="2303748" y="1449767"/>
            <a:ext cx="504055" cy="3888433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414"/>
          <p:cNvSpPr/>
          <p:nvPr/>
        </p:nvSpPr>
        <p:spPr>
          <a:xfrm rot="5400000">
            <a:off x="6456205" y="1833814"/>
            <a:ext cx="504055" cy="3120340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" name="Shape 232"/>
          <p:cNvGrpSpPr/>
          <p:nvPr/>
        </p:nvGrpSpPr>
        <p:grpSpPr>
          <a:xfrm>
            <a:off x="-357176" y="1214416"/>
            <a:ext cx="8643952" cy="438126"/>
            <a:chOff x="4857752" y="1357305"/>
            <a:chExt cx="2536754" cy="492000"/>
          </a:xfrm>
        </p:grpSpPr>
        <p:sp>
          <p:nvSpPr>
            <p:cNvPr id="33" name="Shape 233"/>
            <p:cNvSpPr/>
            <p:nvPr/>
          </p:nvSpPr>
          <p:spPr>
            <a:xfrm>
              <a:off x="4857752" y="1357305"/>
              <a:ext cx="2096488" cy="492000"/>
            </a:xfrm>
            <a:prstGeom prst="parallelogram">
              <a:avLst>
                <a:gd name="adj" fmla="val 55727"/>
              </a:avLst>
            </a:prstGeom>
            <a:solidFill>
              <a:srgbClr val="00518E">
                <a:alpha val="90000"/>
              </a:srgbClr>
            </a:solidFill>
            <a:ln w="38100" cap="flat" cmpd="sng">
              <a:gradFill flip="none" rotWithShape="1">
                <a:gsLst>
                  <a:gs pos="0">
                    <a:srgbClr val="3366FF"/>
                  </a:gs>
                  <a:gs pos="100000">
                    <a:srgbClr val="00CCFF">
                      <a:alpha val="68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234"/>
            <p:cNvSpPr/>
            <p:nvPr/>
          </p:nvSpPr>
          <p:spPr>
            <a:xfrm>
              <a:off x="5111414" y="1367998"/>
              <a:ext cx="2283092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多種高速網路傳輸介面，隨個人喜好選擇                         </a:t>
              </a:r>
            </a:p>
            <a:p>
              <a:pPr indent="-127000">
                <a:buClr>
                  <a:schemeClr val="lt1"/>
                </a:buClr>
                <a:buSzPts val="2000"/>
              </a:pPr>
              <a: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zh-TW" altLang="en-US" sz="24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</a:br>
              <a:endParaRPr lang="en-US"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圓角矩形 33"/>
          <p:cNvSpPr/>
          <p:nvPr/>
        </p:nvSpPr>
        <p:spPr>
          <a:xfrm flipV="1">
            <a:off x="724608" y="2000246"/>
            <a:ext cx="1990004" cy="785818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 flipV="1">
            <a:off x="6249120" y="2000246"/>
            <a:ext cx="1928826" cy="785818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 flipV="1">
            <a:off x="3500430" y="2000246"/>
            <a:ext cx="1928826" cy="785818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PLEX </a:t>
            </a:r>
            <a:r>
              <a:rPr lang="zh-TW" altLang="en-US" dirty="0" smtClean="0"/>
              <a:t>多媒體應用系列介紹</a:t>
            </a:r>
            <a:endParaRPr lang="zh-TW" altLang="en-US" dirty="0"/>
          </a:p>
        </p:txBody>
      </p:sp>
      <p:sp>
        <p:nvSpPr>
          <p:cNvPr id="3" name="Shape 234"/>
          <p:cNvSpPr/>
          <p:nvPr/>
        </p:nvSpPr>
        <p:spPr>
          <a:xfrm>
            <a:off x="785786" y="1438252"/>
            <a:ext cx="1928827" cy="6334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Intel </a:t>
            </a: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系列 </a:t>
            </a:r>
            <a:endParaRPr lang="en-US" sz="2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" name="文字方塊 6"/>
          <p:cNvSpPr txBox="1"/>
          <p:nvPr/>
        </p:nvSpPr>
        <p:spPr>
          <a:xfrm>
            <a:off x="6824133" y="180393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58046" y="3137074"/>
            <a:ext cx="771796" cy="768492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42910" y="2016623"/>
            <a:ext cx="2143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zh-TW" altLang="en-US" sz="2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高效能</a:t>
            </a:r>
            <a:endParaRPr lang="en-US" altLang="zh-TW" sz="22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127000" algn="ctr">
              <a:buClr>
                <a:schemeClr val="lt1"/>
              </a:buClr>
              <a:buSzPts val="2000"/>
            </a:pPr>
            <a:r>
              <a:rPr lang="zh-TW" altLang="en-US" sz="2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影片轉檔播放</a:t>
            </a:r>
            <a:endParaRPr lang="en-US" altLang="zh-TW" sz="22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86182" y="2016623"/>
            <a:ext cx="1383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zh-TW" altLang="en-US" sz="2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高速</a:t>
            </a:r>
            <a:endParaRPr lang="en-US" altLang="zh-TW" sz="22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127000" algn="ctr">
              <a:buClr>
                <a:schemeClr val="lt1"/>
              </a:buClr>
              <a:buSzPts val="2000"/>
            </a:pPr>
            <a:r>
              <a:rPr lang="zh-TW" altLang="en-US" sz="2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多工任務 </a:t>
            </a:r>
            <a:endParaRPr lang="en-US" sz="22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15104" y="1428742"/>
            <a:ext cx="1973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AMD </a:t>
            </a: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系列 </a:t>
            </a:r>
            <a:endParaRPr lang="en-US"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06621" y="2016623"/>
            <a:ext cx="16658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輕量</a:t>
            </a:r>
            <a:endParaRPr lang="en-US" altLang="zh-TW" sz="22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多媒體應用 </a:t>
            </a:r>
            <a:endParaRPr lang="zh-TW" altLang="en-US" sz="2200" dirty="0"/>
          </a:p>
        </p:txBody>
      </p:sp>
      <p:sp>
        <p:nvSpPr>
          <p:cNvPr id="10" name="矩形 9"/>
          <p:cNvSpPr/>
          <p:nvPr/>
        </p:nvSpPr>
        <p:spPr>
          <a:xfrm>
            <a:off x="6286512" y="1428742"/>
            <a:ext cx="1845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ARM </a:t>
            </a: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系列</a:t>
            </a:r>
            <a:endParaRPr lang="zh-TW" altLang="en-US" sz="2800" dirty="0"/>
          </a:p>
        </p:txBody>
      </p:sp>
      <p:pic>
        <p:nvPicPr>
          <p:cNvPr id="11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29454" y="3137074"/>
            <a:ext cx="639467" cy="745828"/>
          </a:xfrm>
          <a:prstGeom prst="rect">
            <a:avLst/>
          </a:prstGeom>
          <a:noFill/>
        </p:spPr>
      </p:pic>
      <p:pic>
        <p:nvPicPr>
          <p:cNvPr id="12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214414" y="3137074"/>
            <a:ext cx="1122378" cy="791998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820936" y="2906915"/>
            <a:ext cx="1750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CCFF"/>
                </a:solidFill>
                <a:ea typeface="微軟正黑體" pitchFamily="34" charset="-120"/>
              </a:rPr>
              <a:t>採用 </a:t>
            </a:r>
            <a:r>
              <a:rPr lang="en-US" altLang="zh-TW" b="1" dirty="0" smtClean="0">
                <a:solidFill>
                  <a:srgbClr val="00CCFF"/>
                </a:solidFill>
                <a:ea typeface="微軟正黑體" pitchFamily="34" charset="-120"/>
              </a:rPr>
              <a:t>GPU </a:t>
            </a:r>
            <a:r>
              <a:rPr lang="zh-TW" altLang="en-US" b="1" dirty="0" smtClean="0">
                <a:solidFill>
                  <a:srgbClr val="00CCFF"/>
                </a:solidFill>
                <a:ea typeface="微軟正黑體" pitchFamily="34" charset="-120"/>
              </a:rPr>
              <a:t>轉檔服務</a:t>
            </a:r>
            <a:endParaRPr lang="zh-TW" altLang="en-US" dirty="0">
              <a:solidFill>
                <a:srgbClr val="00CCFF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16636" y="2900735"/>
            <a:ext cx="1741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zh-TW" altLang="en-US" b="1" dirty="0" smtClean="0">
                <a:solidFill>
                  <a:srgbClr val="00CCFF"/>
                </a:solidFill>
                <a:ea typeface="微軟正黑體" pitchFamily="34" charset="-120"/>
              </a:rPr>
              <a:t>採用 </a:t>
            </a:r>
            <a:r>
              <a:rPr lang="en-US" altLang="zh-TW" b="1" dirty="0" smtClean="0">
                <a:solidFill>
                  <a:srgbClr val="00CCFF"/>
                </a:solidFill>
                <a:ea typeface="微軟正黑體" pitchFamily="34" charset="-120"/>
              </a:rPr>
              <a:t>CPU </a:t>
            </a:r>
            <a:r>
              <a:rPr lang="zh-TW" altLang="en-US" b="1" dirty="0" smtClean="0">
                <a:solidFill>
                  <a:srgbClr val="00CCFF"/>
                </a:solidFill>
                <a:ea typeface="微軟正黑體" pitchFamily="34" charset="-120"/>
              </a:rPr>
              <a:t>轉檔服務</a:t>
            </a:r>
            <a:endParaRPr lang="en-US" b="1" dirty="0">
              <a:solidFill>
                <a:srgbClr val="00CC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343407" y="2906915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CCFF"/>
                </a:solidFill>
                <a:ea typeface="微軟正黑體" pitchFamily="34" charset="-120"/>
              </a:rPr>
              <a:t>採用音樂的轉檔服務</a:t>
            </a:r>
            <a:endParaRPr lang="zh-TW" altLang="en-US" dirty="0">
              <a:solidFill>
                <a:srgbClr val="00CCFF"/>
              </a:solidFill>
            </a:endParaRPr>
          </a:p>
        </p:txBody>
      </p:sp>
      <p:cxnSp>
        <p:nvCxnSpPr>
          <p:cNvPr id="24" name="直線接點 23"/>
          <p:cNvCxnSpPr/>
          <p:nvPr/>
        </p:nvCxnSpPr>
        <p:spPr>
          <a:xfrm rot="5400000">
            <a:off x="1965307" y="2678113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rot="5400000">
            <a:off x="4822827" y="2678113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33"/>
          <p:cNvSpPr/>
          <p:nvPr/>
        </p:nvSpPr>
        <p:spPr>
          <a:xfrm>
            <a:off x="-357175" y="1214416"/>
            <a:ext cx="7143753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PLEX </a:t>
            </a:r>
            <a:r>
              <a:rPr lang="zh-TW" altLang="en-US" dirty="0" smtClean="0"/>
              <a:t>多媒體轉檔</a:t>
            </a:r>
            <a:endParaRPr lang="zh-TW" altLang="en-US" dirty="0"/>
          </a:p>
        </p:txBody>
      </p:sp>
      <p:sp>
        <p:nvSpPr>
          <p:cNvPr id="3" name="Shape 221"/>
          <p:cNvSpPr txBox="1"/>
          <p:nvPr/>
        </p:nvSpPr>
        <p:spPr>
          <a:xfrm>
            <a:off x="574322" y="2297555"/>
            <a:ext cx="7569578" cy="2203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endParaRPr lang="zh-TW" altLang="en-US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  <a:buFont typeface="Wingdings" pitchFamily="2" charset="2"/>
              <a:buChar char="l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適合作為 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PLEX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照片，音樂及高解析度影片轉檔播放</a:t>
            </a:r>
          </a:p>
          <a:p>
            <a:pPr lvl="0">
              <a:lnSpc>
                <a:spcPct val="110000"/>
              </a:lnSpc>
              <a:buFont typeface="Wingdings" pitchFamily="2" charset="2"/>
              <a:buChar char="l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支援高解析度硬體轉檔播放，部份系列最高支援 </a:t>
            </a:r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HEVC 4K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硬體轉檔播放</a:t>
            </a:r>
          </a:p>
        </p:txBody>
      </p:sp>
      <p:sp>
        <p:nvSpPr>
          <p:cNvPr id="5" name="矩形 4"/>
          <p:cNvSpPr/>
          <p:nvPr/>
        </p:nvSpPr>
        <p:spPr>
          <a:xfrm>
            <a:off x="574322" y="2110085"/>
            <a:ext cx="4815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zh-TW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Intel </a:t>
            </a:r>
            <a:r>
              <a:rPr lang="zh-TW" alt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系列支援利用 </a:t>
            </a:r>
            <a:r>
              <a:rPr lang="en-US" altLang="zh-TW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GPU </a:t>
            </a:r>
            <a:r>
              <a:rPr lang="zh-TW" altLang="en-US" sz="2400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轉檔服務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872083" y="40706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3" name="Shape 234"/>
          <p:cNvSpPr/>
          <p:nvPr/>
        </p:nvSpPr>
        <p:spPr>
          <a:xfrm>
            <a:off x="500032" y="1223938"/>
            <a:ext cx="5143537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高效能影片轉檔播放</a:t>
            </a:r>
            <a:r>
              <a:rPr lang="en-US" sz="2400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 </a:t>
            </a:r>
            <a:r>
              <a:rPr 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Intel 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系列 </a:t>
            </a:r>
            <a:endParaRPr lang="en-US" sz="24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6" name="Shape 414"/>
          <p:cNvSpPr/>
          <p:nvPr/>
        </p:nvSpPr>
        <p:spPr>
          <a:xfrm rot="5400000">
            <a:off x="4234853" y="-1623049"/>
            <a:ext cx="500065" cy="7746655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929456" y="1167988"/>
            <a:ext cx="875718" cy="617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596711" y="4286262"/>
            <a:ext cx="6402900" cy="27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HEVC</a:t>
            </a:r>
            <a:r>
              <a:rPr lang="zh-TW" altLang="en-US" sz="1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85000"/>
                  </a:schemeClr>
                </a:solidFill>
              </a:rPr>
              <a:t>H.265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10-bit sample file: 4K 30F Level 5.1 main10 -&gt; 1080P(10Mbps) 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PLEX </a:t>
            </a:r>
            <a:r>
              <a:rPr lang="zh-TW" altLang="en-US" dirty="0" smtClean="0"/>
              <a:t>多媒體轉檔</a:t>
            </a:r>
            <a:endParaRPr lang="zh-TW" altLang="en-US" dirty="0"/>
          </a:p>
        </p:txBody>
      </p:sp>
      <p:sp>
        <p:nvSpPr>
          <p:cNvPr id="10" name="Shape 882"/>
          <p:cNvSpPr/>
          <p:nvPr/>
        </p:nvSpPr>
        <p:spPr>
          <a:xfrm flipH="1">
            <a:off x="395536" y="4359732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Shape 232"/>
          <p:cNvGrpSpPr/>
          <p:nvPr/>
        </p:nvGrpSpPr>
        <p:grpSpPr>
          <a:xfrm>
            <a:off x="-357175" y="1214415"/>
            <a:ext cx="7143753" cy="438126"/>
            <a:chOff x="4857752" y="1357304"/>
            <a:chExt cx="2329200" cy="492000"/>
          </a:xfrm>
        </p:grpSpPr>
        <p:sp>
          <p:nvSpPr>
            <p:cNvPr id="15" name="Shape 233"/>
            <p:cNvSpPr/>
            <p:nvPr/>
          </p:nvSpPr>
          <p:spPr>
            <a:xfrm>
              <a:off x="4857752" y="1357304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>
                <a:alpha val="90000"/>
              </a:srgbClr>
            </a:solidFill>
            <a:ln w="38100" cap="flat" cmpd="sng">
              <a:gradFill flip="none" rotWithShape="1">
                <a:gsLst>
                  <a:gs pos="0">
                    <a:srgbClr val="3366FF"/>
                  </a:gs>
                  <a:gs pos="100000">
                    <a:srgbClr val="00CCFF">
                      <a:alpha val="68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34"/>
            <p:cNvSpPr/>
            <p:nvPr/>
          </p:nvSpPr>
          <p:spPr>
            <a:xfrm>
              <a:off x="5072663" y="1367998"/>
              <a:ext cx="2038266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altLang="zh-TW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強效繪圖晶片支援硬體加速轉檔 - Intel 系列                         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95536" y="1884367"/>
            <a:ext cx="8424936" cy="2366457"/>
            <a:chOff x="395536" y="1812359"/>
            <a:chExt cx="8424936" cy="2366457"/>
          </a:xfrm>
        </p:grpSpPr>
        <p:graphicFrame>
          <p:nvGraphicFramePr>
            <p:cNvPr id="235" name="Shape 235"/>
            <p:cNvGraphicFramePr/>
            <p:nvPr>
              <p:extLst>
                <p:ext uri="{D42A27DB-BD31-4B8C-83A1-F6EECF244321}">
                  <p14:modId xmlns="" xmlns:p14="http://schemas.microsoft.com/office/powerpoint/2010/main" val="2378773653"/>
                </p:ext>
              </p:extLst>
            </p:nvPr>
          </p:nvGraphicFramePr>
          <p:xfrm>
            <a:off x="415375" y="1812359"/>
            <a:ext cx="8381525" cy="2332520"/>
          </p:xfrm>
          <a:graphic>
            <a:graphicData uri="http://schemas.openxmlformats.org/drawingml/2006/table">
              <a:tbl>
                <a:tblPr>
                  <a:noFill/>
                  <a:tableStyleId>{8993E5C6-7B24-405A-8C39-80AD9A5AEA89}</a:tableStyleId>
                </a:tblPr>
                <a:tblGrid>
                  <a:gridCol w="2442113"/>
                  <a:gridCol w="1214446"/>
                  <a:gridCol w="1220146"/>
                  <a:gridCol w="1728192"/>
                  <a:gridCol w="1776628"/>
                </a:tblGrid>
                <a:tr h="439550"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NAS </a:t>
                        </a:r>
                        <a:r>
                          <a:rPr lang="en-US" sz="1600" b="1" dirty="0" err="1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機種</a:t>
                        </a:r>
                        <a:endParaRPr lang="en-US" sz="1600" b="1" dirty="0">
                          <a:solidFill>
                            <a:srgbClr val="00009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1080P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H.264 4K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 smtClean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H</a:t>
                        </a:r>
                        <a:r>
                          <a:rPr lang="en-US" altLang="zh-TW" sz="1600" b="1" dirty="0" smtClean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.265</a:t>
                        </a:r>
                        <a:r>
                          <a:rPr lang="en-US" sz="1600" b="1" dirty="0" smtClean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 </a:t>
                        </a: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4K 8-bit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-6985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600" b="1" dirty="0" smtClean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H</a:t>
                        </a:r>
                        <a:r>
                          <a:rPr lang="en-US" altLang="zh-TW" sz="1600" b="1" dirty="0" smtClean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.265</a:t>
                        </a:r>
                        <a:r>
                          <a:rPr lang="en-US" sz="1600" b="1" dirty="0" smtClean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 </a:t>
                        </a: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4K 10-bit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</a:tr>
                <a:tr h="439550">
                  <a:tc>
                    <a:txBody>
                      <a:bodyPr/>
                      <a:lstStyle/>
                      <a:p>
                        <a:pPr marL="0" lvl="0" indent="0">
                          <a:spcBef>
                            <a:spcPts val="0"/>
                          </a:spcBef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x51+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439550">
                  <a:tc>
                    <a:txBody>
                      <a:bodyPr/>
                      <a:lstStyle/>
                      <a:p>
                        <a:pPr marL="0" lvl="0" indent="-6985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x51A, x53A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404300">
                  <a:tc>
                    <a:txBody>
                      <a:bodyPr/>
                      <a:lstStyle/>
                      <a:p>
                        <a:pPr marL="0" lvl="0" indent="-6985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x82 (Core </a:t>
                        </a:r>
                        <a:r>
                          <a:rPr lang="en-US" sz="1400" b="1" dirty="0" err="1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i</a:t>
                        </a: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 Gen6)</a:t>
                        </a:r>
                      </a:p>
                    </a:txBody>
                    <a:tcPr marL="91425" marR="91425" marT="91425" marB="91425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476184">
                  <a:tc>
                    <a:txBody>
                      <a:bodyPr/>
                      <a:lstStyle/>
                      <a:p>
                        <a:pPr marL="0" lvl="0" indent="0">
                          <a:spcBef>
                            <a:spcPts val="0"/>
                          </a:spcBef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x53B (Apollo Lake), x82T3, x82BR (Core </a:t>
                        </a:r>
                        <a:r>
                          <a:rPr lang="en-US" sz="1400" b="1" dirty="0" err="1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i</a:t>
                        </a: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 Gen7)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</a:tbl>
            </a:graphicData>
          </a:graphic>
        </p:graphicFrame>
        <p:sp>
          <p:nvSpPr>
            <p:cNvPr id="7" name="矩形 6"/>
            <p:cNvSpPr/>
            <p:nvPr/>
          </p:nvSpPr>
          <p:spPr>
            <a:xfrm>
              <a:off x="395536" y="4142816"/>
              <a:ext cx="8424936" cy="3600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3" name="Shape 992"/>
            <p:cNvSpPr>
              <a:spLocks noChangeAspect="1"/>
            </p:cNvSpPr>
            <p:nvPr/>
          </p:nvSpPr>
          <p:spPr>
            <a:xfrm>
              <a:off x="4499992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993"/>
            <p:cNvSpPr/>
            <p:nvPr/>
          </p:nvSpPr>
          <p:spPr>
            <a:xfrm>
              <a:off x="3374310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993"/>
            <p:cNvSpPr/>
            <p:nvPr/>
          </p:nvSpPr>
          <p:spPr>
            <a:xfrm>
              <a:off x="3374310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993"/>
            <p:cNvSpPr/>
            <p:nvPr/>
          </p:nvSpPr>
          <p:spPr>
            <a:xfrm>
              <a:off x="3374310" y="2779059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993"/>
            <p:cNvSpPr/>
            <p:nvPr/>
          </p:nvSpPr>
          <p:spPr>
            <a:xfrm>
              <a:off x="3374310" y="23557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993"/>
            <p:cNvSpPr/>
            <p:nvPr/>
          </p:nvSpPr>
          <p:spPr>
            <a:xfrm>
              <a:off x="4511990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993"/>
            <p:cNvSpPr/>
            <p:nvPr/>
          </p:nvSpPr>
          <p:spPr>
            <a:xfrm>
              <a:off x="4511990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993"/>
            <p:cNvSpPr/>
            <p:nvPr/>
          </p:nvSpPr>
          <p:spPr>
            <a:xfrm>
              <a:off x="4511990" y="2779059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993"/>
            <p:cNvSpPr/>
            <p:nvPr/>
          </p:nvSpPr>
          <p:spPr>
            <a:xfrm>
              <a:off x="6019057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993"/>
            <p:cNvSpPr/>
            <p:nvPr/>
          </p:nvSpPr>
          <p:spPr>
            <a:xfrm>
              <a:off x="6019057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993"/>
            <p:cNvSpPr/>
            <p:nvPr/>
          </p:nvSpPr>
          <p:spPr>
            <a:xfrm>
              <a:off x="7780123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992"/>
            <p:cNvSpPr>
              <a:spLocks noChangeAspect="1"/>
            </p:cNvSpPr>
            <p:nvPr/>
          </p:nvSpPr>
          <p:spPr>
            <a:xfrm>
              <a:off x="6015525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992"/>
            <p:cNvSpPr>
              <a:spLocks noChangeAspect="1"/>
            </p:cNvSpPr>
            <p:nvPr/>
          </p:nvSpPr>
          <p:spPr>
            <a:xfrm>
              <a:off x="7759659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992"/>
            <p:cNvSpPr>
              <a:spLocks noChangeAspect="1"/>
            </p:cNvSpPr>
            <p:nvPr/>
          </p:nvSpPr>
          <p:spPr>
            <a:xfrm>
              <a:off x="6015525" y="2779059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992"/>
            <p:cNvSpPr>
              <a:spLocks noChangeAspect="1"/>
            </p:cNvSpPr>
            <p:nvPr/>
          </p:nvSpPr>
          <p:spPr>
            <a:xfrm>
              <a:off x="7759659" y="2779059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992"/>
            <p:cNvSpPr>
              <a:spLocks noChangeAspect="1"/>
            </p:cNvSpPr>
            <p:nvPr/>
          </p:nvSpPr>
          <p:spPr>
            <a:xfrm>
              <a:off x="7759659" y="3202393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29456" y="1142990"/>
            <a:ext cx="875718" cy="617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黑底白字Z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</TotalTime>
  <Words>1040</Words>
  <Application>Microsoft Macintosh PowerPoint</Application>
  <PresentationFormat>如螢幕大小 (16:9)</PresentationFormat>
  <Paragraphs>302</Paragraphs>
  <Slides>47</Slides>
  <Notes>44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48" baseType="lpstr">
      <vt:lpstr>黑底白字ZH</vt:lpstr>
      <vt:lpstr>QNAP + PLEX</vt:lpstr>
      <vt:lpstr>投影片 2</vt:lpstr>
      <vt:lpstr>QNAP NAS 與 PLEX</vt:lpstr>
      <vt:lpstr>打造家庭娛樂中心</vt:lpstr>
      <vt:lpstr>強力的硬體支援</vt:lpstr>
      <vt:lpstr>高速網路及傳輸介面</vt:lpstr>
      <vt:lpstr>PLEX 多媒體應用系列介紹</vt:lpstr>
      <vt:lpstr>PLEX 多媒體轉檔</vt:lpstr>
      <vt:lpstr>PLEX 多媒體轉檔</vt:lpstr>
      <vt:lpstr>PLEX 多媒體轉檔</vt:lpstr>
      <vt:lpstr>PLEX 多媒體轉檔</vt:lpstr>
      <vt:lpstr>多媒體管理整合方案</vt:lpstr>
      <vt:lpstr>多媒體管理整合方案</vt:lpstr>
      <vt:lpstr>多元收集檔案的方式</vt:lpstr>
      <vt:lpstr>PLEX 介紹</vt:lpstr>
      <vt:lpstr>投影片 16</vt:lpstr>
      <vt:lpstr>PLEX 媒體伺服器與播放器</vt:lpstr>
      <vt:lpstr>PLEX Media Server</vt:lpstr>
      <vt:lpstr>PLEX APP</vt:lpstr>
      <vt:lpstr>PLEX 功能</vt:lpstr>
      <vt:lpstr>安裝與設定</vt:lpstr>
      <vt:lpstr>安裝/ 升級套件</vt:lpstr>
      <vt:lpstr>初次使用 - 設定步驟一</vt:lpstr>
      <vt:lpstr>初次使用 - 設定步驟二(a)</vt:lpstr>
      <vt:lpstr>初次使用 - 設定步驟二(b)</vt:lpstr>
      <vt:lpstr>初次使用 - 設定步驟二(c)</vt:lpstr>
      <vt:lpstr>初次使用 - 設定步驟三</vt:lpstr>
      <vt:lpstr>操作與播放</vt:lpstr>
      <vt:lpstr>PLEX 介面</vt:lpstr>
      <vt:lpstr>PLEX 介面</vt:lpstr>
      <vt:lpstr>PLEX 設定</vt:lpstr>
      <vt:lpstr>PLEX 設定</vt:lpstr>
      <vt:lpstr>PLEX 設定</vt:lpstr>
      <vt:lpstr>PLEX 設定</vt:lpstr>
      <vt:lpstr>PLEX 設定</vt:lpstr>
      <vt:lpstr>PLEX 播放 - 網頁</vt:lpstr>
      <vt:lpstr>PLEX 播放 - 網頁</vt:lpstr>
      <vt:lpstr>PLEX 播放 - 網頁</vt:lpstr>
      <vt:lpstr>PLEX 播放 - 行動 App</vt:lpstr>
      <vt:lpstr>本地播放</vt:lpstr>
      <vt:lpstr>轉檔</vt:lpstr>
      <vt:lpstr>即時轉檔</vt:lpstr>
      <vt:lpstr>離線轉檔</vt:lpstr>
      <vt:lpstr>小技巧</vt:lpstr>
      <vt:lpstr>小技巧</vt:lpstr>
      <vt:lpstr>小技巧</vt:lpstr>
      <vt:lpstr>感謝參與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Coco Chiang</cp:lastModifiedBy>
  <cp:revision>111</cp:revision>
  <dcterms:modified xsi:type="dcterms:W3CDTF">2018-01-03T08:43:27Z</dcterms:modified>
</cp:coreProperties>
</file>