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66" r:id="rId4"/>
    <p:sldId id="259" r:id="rId5"/>
    <p:sldId id="260" r:id="rId6"/>
    <p:sldId id="261" r:id="rId7"/>
    <p:sldId id="304" r:id="rId8"/>
    <p:sldId id="305" r:id="rId9"/>
    <p:sldId id="262" r:id="rId10"/>
    <p:sldId id="300" r:id="rId11"/>
    <p:sldId id="299" r:id="rId12"/>
    <p:sldId id="263" r:id="rId13"/>
    <p:sldId id="264" r:id="rId14"/>
    <p:sldId id="265" r:id="rId15"/>
    <p:sldId id="29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96" r:id="rId26"/>
    <p:sldId id="298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302" r:id="rId45"/>
    <p:sldId id="301" r:id="rId46"/>
    <p:sldId id="303" r:id="rId47"/>
    <p:sldId id="294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CCFF"/>
    <a:srgbClr val="FF6400"/>
    <a:srgbClr val="3B65BF"/>
    <a:srgbClr val="FF9600"/>
    <a:srgbClr val="00E238"/>
    <a:srgbClr val="00BBE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8993E5C6-7B24-405A-8C39-80AD9A5AEA89}">
  <a:tblStyle styleId="{8993E5C6-7B24-405A-8C39-80AD9A5AEA8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252" autoAdjust="0"/>
    <p:restoredTop sz="94262" autoAdjust="0"/>
  </p:normalViewPr>
  <p:slideViewPr>
    <p:cSldViewPr>
      <p:cViewPr varScale="1">
        <p:scale>
          <a:sx n="145" d="100"/>
          <a:sy n="145" d="100"/>
        </p:scale>
        <p:origin x="-14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66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DF2F8-EE01-4DEB-AA82-9AA3C8D79EC7}" type="datetimeFigureOut">
              <a:rPr lang="zh-TW" altLang="en-US" smtClean="0"/>
              <a:pPr/>
              <a:t>2018/1/2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BF4BB-20D5-4CD1-A948-09ED53F4DE0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31361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marR="0" lvl="1" indent="-1397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marR="0" lvl="2" indent="-3683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85800" marR="0" lvl="3" indent="-5969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14400" marR="0" lvl="4" indent="-8255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0" marR="0" lvl="5" indent="-10541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371600" marR="0" lvl="6" indent="-12827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600200" marR="0" lvl="7" indent="-15113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-17399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816145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MfYoJkiwSqCXg8cm5-Ac4oOLPRtCkgUxU0jdj3tmMPc/edi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66674" algn="l" rtl="0">
              <a:spcBef>
                <a:spcPts val="0"/>
              </a:spcBef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 -VNC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 -VNC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 -VNC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 -VNC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0" name="Shape 5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1" name="Shape 5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1" name="Shape 6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u="sng" dirty="0">
                <a:solidFill>
                  <a:schemeClr val="hlink"/>
                </a:solidFill>
                <a:hlinkClick r:id="rId3"/>
              </a:rPr>
              <a:t>https://docs.google.com/spreadsheets/d/1MfYoJkiwSqCXg8cm5-Ac4oOLPRtCkgUxU0jdj3tmMPc/edit#gid=314388488</a:t>
            </a:r>
          </a:p>
          <a:p>
            <a:pPr marL="0" indent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NAS </a:t>
            </a:r>
            <a:r>
              <a:rPr lang="en-US" sz="1200" b="1" i="0" u="none" strike="noStrike" kern="1200" dirty="0" err="1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機種</a:t>
            </a:r>
            <a:endParaRPr lang="en-US" sz="1200" b="1" i="0" u="none" strike="noStrike" kern="1200" dirty="0" smtClean="0">
              <a:solidFill>
                <a:srgbClr val="000000"/>
              </a:solidFill>
              <a:latin typeface="微軟正黑體"/>
              <a:ea typeface="微軟正黑體"/>
              <a:cs typeface="Arial"/>
            </a:endParaRPr>
          </a:p>
          <a:p>
            <a:pPr marL="0" indent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1080P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H.264 4K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HEVC 4K 8-bit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-73152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HEVC 4K 10-bit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x51+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-73152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x51A, x53A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-73152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x82 (Core </a:t>
            </a:r>
            <a:r>
              <a:rPr lang="en-US" sz="1200" b="1" i="0" u="none" strike="noStrike" kern="1200" dirty="0" err="1" smtClean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i</a:t>
            </a:r>
            <a:r>
              <a:rPr lang="en-US" sz="1200" b="1" i="0" u="none" strike="noStrike" kern="1200" dirty="0" smtClean="0">
                <a:solidFill>
                  <a:schemeClr val="dk1"/>
                </a:solidFill>
                <a:latin typeface="微軟正黑體"/>
                <a:ea typeface="微軟正黑體"/>
                <a:cs typeface="Arial"/>
              </a:rPr>
              <a:t> Gen6)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--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x53B (Apollo Lake), x82T3, x82BR (Core </a:t>
            </a:r>
            <a:r>
              <a:rPr lang="en-US" sz="1200" b="1" i="0" u="none" strike="noStrike" kern="1200" dirty="0" err="1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i</a:t>
            </a: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 Gen7)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Y</a:t>
            </a:r>
            <a:endParaRPr lang="zh-TW" altLang="en-US" sz="1200" b="0" i="0" u="none" strike="noStrike" dirty="0" smtClean="0">
              <a:latin typeface="Arial"/>
            </a:endParaRPr>
          </a:p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400" dirty="0"/>
          </a:p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dirty="0" err="1"/>
              <a:t>ApolloLake</a:t>
            </a:r>
            <a:r>
              <a:rPr lang="en-US" sz="1400" dirty="0"/>
              <a:t>/ Gemini Lake:</a:t>
            </a:r>
            <a:br>
              <a:rPr lang="en-US" sz="1400" dirty="0"/>
            </a:br>
            <a:r>
              <a:rPr lang="en-US" sz="1400" dirty="0"/>
              <a:t>MP L5.1 8b/10b, up to 4kx2kp60</a:t>
            </a:r>
            <a:br>
              <a:rPr lang="en-US" sz="1400" dirty="0"/>
            </a:br>
            <a:r>
              <a:rPr lang="en-US" sz="1400" dirty="0"/>
              <a:t>MP L5 8b/10b, up to 4Kx2Kp30"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err="1"/>
              <a:t>KabyLake</a:t>
            </a:r>
            <a:r>
              <a:rPr lang="en-US" sz="1400" dirty="0"/>
              <a:t>: 4kp60 8b/10b</a:t>
            </a:r>
          </a:p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D:\工作進行中\20170911直播母版16比9\各場PPT元素\20180103\QNAP+PELX_PPT_COVER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4650"/>
            <a:ext cx="9180512" cy="5148036"/>
          </a:xfrm>
          <a:prstGeom prst="rect">
            <a:avLst/>
          </a:prstGeom>
          <a:noFill/>
        </p:spPr>
      </p:pic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D904-6581-45A0-B089-89596E2974F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611"/>
          <p:cNvSpPr/>
          <p:nvPr userDrawn="1"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91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05F-AF61-49BF-940D-8D73DC9FFFB8}" type="datetimeFigureOut">
              <a:rPr lang="zh-TW" altLang="en-US" smtClean="0"/>
              <a:pPr/>
              <a:t>2018/1/2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5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1" descr="C:\Users\Han Tsai\Desktop\HD_直播\Cover_main_1.jpg"/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0" y="-18"/>
            <a:ext cx="9143999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7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 baseline="0">
          <a:solidFill>
            <a:schemeClr val="bg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j-lt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j-lt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j-lt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j-lt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j-lt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1785918" y="1714494"/>
            <a:ext cx="5286412" cy="1102519"/>
          </a:xfrm>
        </p:spPr>
        <p:txBody>
          <a:bodyPr>
            <a:noAutofit/>
          </a:bodyPr>
          <a:lstStyle/>
          <a:p>
            <a:r>
              <a:rPr lang="en-US" altLang="zh-TW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QNAP NAS </a:t>
            </a:r>
            <a:br>
              <a:rPr lang="en-US" altLang="zh-TW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altLang="zh-TW" sz="5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&amp;</a:t>
            </a:r>
            <a:r>
              <a:rPr lang="en-US" altLang="zh-TW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PLEX</a:t>
            </a:r>
            <a:endParaRPr lang="zh-TW" altLang="en-US" sz="5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2000232" y="3143254"/>
            <a:ext cx="4786346" cy="357190"/>
          </a:xfrm>
          <a:gradFill>
            <a:gsLst>
              <a:gs pos="0">
                <a:srgbClr val="3B65BF">
                  <a:alpha val="0"/>
                </a:srgbClr>
              </a:gs>
              <a:gs pos="16000">
                <a:srgbClr val="3B65BF"/>
              </a:gs>
              <a:gs pos="79000">
                <a:srgbClr val="3B65BF"/>
              </a:gs>
              <a:gs pos="100000">
                <a:srgbClr val="3B65BF">
                  <a:alpha val="0"/>
                </a:srgbClr>
              </a:gs>
            </a:gsLst>
            <a:lin ang="0" scaled="0"/>
          </a:gradFill>
        </p:spPr>
        <p:txBody>
          <a:bodyPr anchor="ctr">
            <a:noAutofit/>
          </a:bodyPr>
          <a:lstStyle/>
          <a:p>
            <a:r>
              <a:rPr lang="en-US" altLang="zh-TW" sz="2300" b="1" dirty="0" smtClean="0">
                <a:solidFill>
                  <a:schemeClr val="bg1"/>
                </a:solidFill>
              </a:rPr>
              <a:t>Build Your Home Media Center</a:t>
            </a:r>
            <a:endParaRPr lang="zh-TW" altLang="en-US" sz="23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233"/>
          <p:cNvSpPr/>
          <p:nvPr/>
        </p:nvSpPr>
        <p:spPr>
          <a:xfrm>
            <a:off x="-357174" y="1214416"/>
            <a:ext cx="6072182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395536" y="0"/>
            <a:ext cx="6051669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lang="en-US" sz="2400" b="1" i="0" u="none" strike="noStrike" cap="none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574322" y="2419730"/>
            <a:ext cx="8141082" cy="5806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  <a:buSzPct val="8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Suitable for photo, music and video.  The NAS will use more resource for </a:t>
            </a:r>
          </a:p>
          <a:p>
            <a:pPr lvl="0">
              <a:lnSpc>
                <a:spcPct val="110000"/>
              </a:lnSpc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  processing high </a:t>
            </a:r>
            <a:r>
              <a:rPr lang="en-US" sz="1600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bitrate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video formats. </a:t>
            </a:r>
          </a:p>
          <a:p>
            <a:pPr lvl="0">
              <a:lnSpc>
                <a:spcPct val="110000"/>
              </a:lnSpc>
              <a:buSzPct val="8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With QNAP multimedia packages, such as </a:t>
            </a:r>
            <a:r>
              <a:rPr lang="en-US" sz="1600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Qmedia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for Android TV or   </a:t>
            </a:r>
          </a:p>
          <a:p>
            <a:pPr lvl="0">
              <a:lnSpc>
                <a:spcPct val="110000"/>
              </a:lnSpc>
              <a:buSzPct val="80000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 Apple TV, you can play videos on TV directly. With </a:t>
            </a:r>
            <a:r>
              <a:rPr lang="en-US" sz="1600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QVHelper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, you can</a:t>
            </a:r>
          </a:p>
          <a:p>
            <a:pPr lvl="0">
              <a:lnSpc>
                <a:spcPct val="110000"/>
              </a:lnSpc>
              <a:buSzPct val="80000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 stream media files or music  playlists from QNAP NAS to VLC media</a:t>
            </a:r>
          </a:p>
          <a:p>
            <a:pPr lvl="0">
              <a:lnSpc>
                <a:spcPct val="110000"/>
              </a:lnSpc>
              <a:buSzPct val="80000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 player, providing more choices for  your multimedia enjoyments.</a:t>
            </a:r>
          </a:p>
        </p:txBody>
      </p:sp>
      <p:sp>
        <p:nvSpPr>
          <p:cNvPr id="26" name="矩形 25"/>
          <p:cNvSpPr/>
          <p:nvPr/>
        </p:nvSpPr>
        <p:spPr>
          <a:xfrm>
            <a:off x="574322" y="2050985"/>
            <a:ext cx="6910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2000" b="1" dirty="0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AMD-based models support video </a:t>
            </a:r>
            <a:r>
              <a:rPr lang="en-US" sz="2000" b="1" dirty="0" err="1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transcoding</a:t>
            </a:r>
            <a:r>
              <a:rPr lang="en-US" sz="2000" b="1" dirty="0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via CPU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581773" y="426423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49765" y="270435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8" name="Shape 414"/>
          <p:cNvSpPr/>
          <p:nvPr/>
        </p:nvSpPr>
        <p:spPr>
          <a:xfrm rot="5400000">
            <a:off x="4139186" y="-1527382"/>
            <a:ext cx="477085" cy="7532341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5" name="Shape 234"/>
          <p:cNvSpPr/>
          <p:nvPr/>
        </p:nvSpPr>
        <p:spPr>
          <a:xfrm>
            <a:off x="539552" y="1223938"/>
            <a:ext cx="7318596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127000">
              <a:buClr>
                <a:schemeClr val="lt1"/>
              </a:buClr>
              <a:buSzPts val="2000"/>
            </a:pPr>
            <a:r>
              <a:rPr lang="en-US" sz="20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Supported models - AMD-based                        </a:t>
            </a:r>
          </a:p>
          <a:p>
            <a:pPr indent="-127000">
              <a:buClr>
                <a:schemeClr val="lt1"/>
              </a:buClr>
              <a:buSzPts val="2000"/>
            </a:pPr>
            <a:r>
              <a:rPr lang="en-US" sz="20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endParaRPr lang="en-US" sz="2000" b="1" dirty="0" smtClean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24133" y="13038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標題 35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Multimedia </a:t>
            </a:r>
            <a:r>
              <a:rPr lang="en-US" dirty="0" err="1" smtClean="0"/>
              <a:t>Transcoding</a:t>
            </a:r>
            <a:endParaRPr lang="zh-TW" altLang="en-US" dirty="0"/>
          </a:p>
        </p:txBody>
      </p:sp>
      <p:pic>
        <p:nvPicPr>
          <p:cNvPr id="34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857884" y="1071552"/>
            <a:ext cx="771796" cy="768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233"/>
          <p:cNvSpPr/>
          <p:nvPr/>
        </p:nvSpPr>
        <p:spPr>
          <a:xfrm>
            <a:off x="-357174" y="1214416"/>
            <a:ext cx="6072182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395536" y="0"/>
            <a:ext cx="6051669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lang="en-US" sz="2400" b="1" i="0" u="none" strike="noStrike" cap="none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574322" y="2419730"/>
            <a:ext cx="7498140" cy="10092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  <a:buSzPct val="8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Suitable for photo and music.</a:t>
            </a:r>
          </a:p>
          <a:p>
            <a:pPr lvl="0">
              <a:lnSpc>
                <a:spcPct val="110000"/>
              </a:lnSpc>
              <a:buSzPct val="8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With QNAP multimedia packages, such as </a:t>
            </a:r>
            <a:r>
              <a:rPr lang="en-US" sz="1600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Qmedia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for Android TV or   </a:t>
            </a:r>
          </a:p>
          <a:p>
            <a:pPr lvl="0">
              <a:lnSpc>
                <a:spcPct val="110000"/>
              </a:lnSpc>
              <a:buSzPct val="80000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 Apple TV, you can play videos on TV directly. With </a:t>
            </a:r>
            <a:r>
              <a:rPr lang="en-US" sz="1600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QVHelper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, you can</a:t>
            </a:r>
          </a:p>
          <a:p>
            <a:pPr lvl="0">
              <a:lnSpc>
                <a:spcPct val="110000"/>
              </a:lnSpc>
              <a:buSzPct val="80000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 stream media files or music  playlists from QNAP NAS to VLC media</a:t>
            </a:r>
          </a:p>
          <a:p>
            <a:pPr lvl="0">
              <a:lnSpc>
                <a:spcPct val="110000"/>
              </a:lnSpc>
              <a:buSzPct val="80000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 player, providing more choices for  your multimedia enjoyments.</a:t>
            </a:r>
          </a:p>
        </p:txBody>
      </p:sp>
      <p:sp>
        <p:nvSpPr>
          <p:cNvPr id="26" name="矩形 25"/>
          <p:cNvSpPr/>
          <p:nvPr/>
        </p:nvSpPr>
        <p:spPr>
          <a:xfrm>
            <a:off x="574322" y="2050985"/>
            <a:ext cx="6482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2000" b="1" dirty="0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ARM-based models only support audio </a:t>
            </a:r>
            <a:r>
              <a:rPr lang="en-US" sz="2000" b="1" dirty="0" err="1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transcoding</a:t>
            </a:r>
            <a:endParaRPr lang="en-US" sz="2000" b="1" dirty="0" smtClean="0">
              <a:solidFill>
                <a:srgbClr val="00CC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581773" y="426423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49765" y="270435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8" name="Shape 414"/>
          <p:cNvSpPr/>
          <p:nvPr/>
        </p:nvSpPr>
        <p:spPr>
          <a:xfrm rot="5400000">
            <a:off x="4139186" y="-1527382"/>
            <a:ext cx="477085" cy="7532341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5" name="Shape 234"/>
          <p:cNvSpPr/>
          <p:nvPr/>
        </p:nvSpPr>
        <p:spPr>
          <a:xfrm>
            <a:off x="539552" y="1223938"/>
            <a:ext cx="7318596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127000">
              <a:buClr>
                <a:schemeClr val="lt1"/>
              </a:buClr>
              <a:buSzPts val="2000"/>
            </a:pPr>
            <a:r>
              <a:rPr lang="en-US" sz="20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Supported models - x31 (ARM-based)                         </a:t>
            </a:r>
          </a:p>
          <a:p>
            <a:pPr indent="-127000">
              <a:buClr>
                <a:schemeClr val="lt1"/>
              </a:buClr>
              <a:buSzPts val="2000"/>
            </a:pPr>
            <a:r>
              <a:rPr lang="en-US" sz="20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endParaRPr lang="en-US" sz="2000" b="1" dirty="0" smtClean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24133" y="13038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標題 35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Multimedia </a:t>
            </a:r>
            <a:r>
              <a:rPr lang="en-US" dirty="0" err="1" smtClean="0"/>
              <a:t>Transcoding</a:t>
            </a:r>
            <a:endParaRPr lang="zh-TW" altLang="en-US" dirty="0"/>
          </a:p>
        </p:txBody>
      </p:sp>
      <p:pic>
        <p:nvPicPr>
          <p:cNvPr id="37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857884" y="1000114"/>
            <a:ext cx="639467" cy="745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ape 2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04" y="2463164"/>
            <a:ext cx="1349518" cy="134951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/>
          <p:nvPr/>
        </p:nvSpPr>
        <p:spPr>
          <a:xfrm>
            <a:off x="1214414" y="1347614"/>
            <a:ext cx="2277466" cy="875752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200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Collect</a:t>
            </a:r>
          </a:p>
        </p:txBody>
      </p:sp>
      <p:sp>
        <p:nvSpPr>
          <p:cNvPr id="247" name="Shape 247"/>
          <p:cNvSpPr/>
          <p:nvPr/>
        </p:nvSpPr>
        <p:spPr>
          <a:xfrm>
            <a:off x="3339074" y="1347614"/>
            <a:ext cx="2590248" cy="875752"/>
          </a:xfrm>
          <a:prstGeom prst="chevron">
            <a:avLst>
              <a:gd name="adj" fmla="val 50000"/>
            </a:avLst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200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Manage</a:t>
            </a:r>
          </a:p>
        </p:txBody>
      </p:sp>
      <p:sp>
        <p:nvSpPr>
          <p:cNvPr id="248" name="Shape 248"/>
          <p:cNvSpPr/>
          <p:nvPr/>
        </p:nvSpPr>
        <p:spPr>
          <a:xfrm>
            <a:off x="5786446" y="1347614"/>
            <a:ext cx="2168220" cy="875752"/>
          </a:xfrm>
          <a:prstGeom prst="chevron">
            <a:avLst>
              <a:gd name="adj" fmla="val 50000"/>
            </a:avLst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200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Play</a:t>
            </a:r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Multimedia Solution</a:t>
            </a:r>
            <a:endParaRPr lang="zh-TW" altLang="en-US" dirty="0"/>
          </a:p>
        </p:txBody>
      </p:sp>
      <p:sp>
        <p:nvSpPr>
          <p:cNvPr id="9" name="Shape 841"/>
          <p:cNvSpPr/>
          <p:nvPr/>
        </p:nvSpPr>
        <p:spPr>
          <a:xfrm>
            <a:off x="6429388" y="2679188"/>
            <a:ext cx="1049224" cy="10492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2677" y="34177"/>
                </a:moveTo>
                <a:lnTo>
                  <a:pt x="87200" y="60000"/>
                </a:lnTo>
                <a:lnTo>
                  <a:pt x="42677" y="85822"/>
                </a:lnTo>
                <a:close/>
                <a:moveTo>
                  <a:pt x="60000" y="12681"/>
                </a:moveTo>
                <a:cubicBezTo>
                  <a:pt x="33866" y="12681"/>
                  <a:pt x="12681" y="33866"/>
                  <a:pt x="12681" y="60000"/>
                </a:cubicBezTo>
                <a:cubicBezTo>
                  <a:pt x="12681" y="86133"/>
                  <a:pt x="33866" y="107318"/>
                  <a:pt x="60000" y="107318"/>
                </a:cubicBezTo>
                <a:cubicBezTo>
                  <a:pt x="86133" y="107318"/>
                  <a:pt x="107318" y="86133"/>
                  <a:pt x="107318" y="60000"/>
                </a:cubicBezTo>
                <a:cubicBezTo>
                  <a:pt x="107318" y="33866"/>
                  <a:pt x="86133" y="12681"/>
                  <a:pt x="60000" y="12681"/>
                </a:cubicBezTo>
                <a:close/>
                <a:moveTo>
                  <a:pt x="60000" y="0"/>
                </a:moveTo>
                <a:cubicBezTo>
                  <a:pt x="93137" y="0"/>
                  <a:pt x="120000" y="26862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ubicBezTo>
                  <a:pt x="0" y="26862"/>
                  <a:pt x="26862" y="0"/>
                  <a:pt x="6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857620" y="2463164"/>
            <a:ext cx="1431797" cy="1394470"/>
            <a:chOff x="3599277" y="2732805"/>
            <a:chExt cx="1431797" cy="1394470"/>
          </a:xfrm>
        </p:grpSpPr>
        <p:grpSp>
          <p:nvGrpSpPr>
            <p:cNvPr id="2" name="群組 1"/>
            <p:cNvGrpSpPr/>
            <p:nvPr/>
          </p:nvGrpSpPr>
          <p:grpSpPr>
            <a:xfrm>
              <a:off x="3834616" y="2962112"/>
              <a:ext cx="928336" cy="831239"/>
              <a:chOff x="3016385" y="3491589"/>
              <a:chExt cx="1706678" cy="1528170"/>
            </a:xfrm>
          </p:grpSpPr>
          <p:sp>
            <p:nvSpPr>
              <p:cNvPr id="11" name="Shape 218"/>
              <p:cNvSpPr/>
              <p:nvPr/>
            </p:nvSpPr>
            <p:spPr>
              <a:xfrm>
                <a:off x="3016385" y="3923999"/>
                <a:ext cx="1086705" cy="1095760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Shape 218"/>
              <p:cNvSpPr/>
              <p:nvPr/>
            </p:nvSpPr>
            <p:spPr>
              <a:xfrm>
                <a:off x="3979211" y="3491589"/>
                <a:ext cx="597364" cy="602338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Shape 218"/>
              <p:cNvSpPr/>
              <p:nvPr/>
            </p:nvSpPr>
            <p:spPr>
              <a:xfrm>
                <a:off x="4255253" y="4199577"/>
                <a:ext cx="467810" cy="471707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群組 5"/>
            <p:cNvGrpSpPr/>
            <p:nvPr/>
          </p:nvGrpSpPr>
          <p:grpSpPr>
            <a:xfrm>
              <a:off x="3599277" y="2732805"/>
              <a:ext cx="1431797" cy="1394470"/>
              <a:chOff x="3557571" y="2885131"/>
              <a:chExt cx="1431797" cy="1394470"/>
            </a:xfrm>
          </p:grpSpPr>
          <p:sp>
            <p:nvSpPr>
              <p:cNvPr id="3" name="弧線 2"/>
              <p:cNvSpPr/>
              <p:nvPr/>
            </p:nvSpPr>
            <p:spPr>
              <a:xfrm rot="3088080">
                <a:off x="3697249" y="2910466"/>
                <a:ext cx="1317454" cy="1266784"/>
              </a:xfrm>
              <a:prstGeom prst="arc">
                <a:avLst>
                  <a:gd name="adj1" fmla="val 13262190"/>
                  <a:gd name="adj2" fmla="val 916106"/>
                </a:avLst>
              </a:prstGeom>
              <a:ln w="38100" cmpd="sng">
                <a:solidFill>
                  <a:srgbClr val="FFFFFF"/>
                </a:solidFill>
                <a:prstDash val="dash"/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15" name="弧線 14"/>
              <p:cNvSpPr/>
              <p:nvPr/>
            </p:nvSpPr>
            <p:spPr>
              <a:xfrm rot="14087531">
                <a:off x="3532236" y="2987482"/>
                <a:ext cx="1317454" cy="1266784"/>
              </a:xfrm>
              <a:prstGeom prst="arc">
                <a:avLst>
                  <a:gd name="adj1" fmla="val 13262190"/>
                  <a:gd name="adj2" fmla="val 916106"/>
                </a:avLst>
              </a:prstGeom>
              <a:ln w="38100" cmpd="sng">
                <a:solidFill>
                  <a:srgbClr val="FFFFFF"/>
                </a:solidFill>
                <a:prstDash val="dash"/>
                <a:headEnd type="none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</p:grpSp>
      <p:grpSp>
        <p:nvGrpSpPr>
          <p:cNvPr id="17" name="群組 16"/>
          <p:cNvGrpSpPr/>
          <p:nvPr/>
        </p:nvGrpSpPr>
        <p:grpSpPr>
          <a:xfrm>
            <a:off x="-2772816" y="2643758"/>
            <a:ext cx="1732187" cy="1653526"/>
            <a:chOff x="3407376" y="2728928"/>
            <a:chExt cx="1732187" cy="1653526"/>
          </a:xfrm>
        </p:grpSpPr>
        <p:grpSp>
          <p:nvGrpSpPr>
            <p:cNvPr id="18" name="群組 17"/>
            <p:cNvGrpSpPr/>
            <p:nvPr/>
          </p:nvGrpSpPr>
          <p:grpSpPr>
            <a:xfrm>
              <a:off x="3613703" y="2970729"/>
              <a:ext cx="1255594" cy="1143494"/>
              <a:chOff x="2915816" y="3435846"/>
              <a:chExt cx="1850538" cy="1685321"/>
            </a:xfrm>
          </p:grpSpPr>
          <p:sp>
            <p:nvSpPr>
              <p:cNvPr id="21" name="Shape 218"/>
              <p:cNvSpPr/>
              <p:nvPr/>
            </p:nvSpPr>
            <p:spPr>
              <a:xfrm>
                <a:off x="2915816" y="3822591"/>
                <a:ext cx="1287842" cy="1298576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Shape 218"/>
              <p:cNvSpPr/>
              <p:nvPr/>
            </p:nvSpPr>
            <p:spPr>
              <a:xfrm>
                <a:off x="3923928" y="3435846"/>
                <a:ext cx="707928" cy="713828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Shape 218"/>
              <p:cNvSpPr/>
              <p:nvPr/>
            </p:nvSpPr>
            <p:spPr>
              <a:xfrm>
                <a:off x="4211960" y="4155926"/>
                <a:ext cx="554394" cy="559014"/>
              </a:xfrm>
              <a:custGeom>
                <a:avLst/>
                <a:gdLst>
                  <a:gd name="connsiteX0" fmla="*/ 65274 w 120000"/>
                  <a:gd name="connsiteY0" fmla="*/ 39473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5274 w 120000"/>
                  <a:gd name="connsiteY3" fmla="*/ 39473 h 119999"/>
                  <a:gd name="connsiteX4" fmla="*/ 69168 w 120000"/>
                  <a:gd name="connsiteY4" fmla="*/ 25060 h 119999"/>
                  <a:gd name="connsiteX5" fmla="*/ 95282 w 120000"/>
                  <a:gd name="connsiteY5" fmla="*/ 69917 h 119999"/>
                  <a:gd name="connsiteX6" fmla="*/ 50051 w 120000"/>
                  <a:gd name="connsiteY6" fmla="*/ 95815 h 119999"/>
                  <a:gd name="connsiteX7" fmla="*/ 23937 w 120000"/>
                  <a:gd name="connsiteY7" fmla="*/ 50958 h 119999"/>
                  <a:gd name="connsiteX8" fmla="*/ 69168 w 120000"/>
                  <a:gd name="connsiteY8" fmla="*/ 25060 h 119999"/>
                  <a:gd name="connsiteX9" fmla="*/ 70584 w 120000"/>
                  <a:gd name="connsiteY9" fmla="*/ 19819 h 119999"/>
                  <a:gd name="connsiteX10" fmla="*/ 18652 w 120000"/>
                  <a:gd name="connsiteY10" fmla="*/ 49554 h 119999"/>
                  <a:gd name="connsiteX11" fmla="*/ 48635 w 120000"/>
                  <a:gd name="connsiteY11" fmla="*/ 101056 h 119999"/>
                  <a:gd name="connsiteX12" fmla="*/ 100567 w 120000"/>
                  <a:gd name="connsiteY12" fmla="*/ 71321 h 119999"/>
                  <a:gd name="connsiteX13" fmla="*/ 70584 w 120000"/>
                  <a:gd name="connsiteY13" fmla="*/ 19819 h 119999"/>
                  <a:gd name="connsiteX14" fmla="*/ 120000 w 120000"/>
                  <a:gd name="connsiteY14" fmla="*/ 28418 h 119999"/>
                  <a:gd name="connsiteX15" fmla="*/ 119819 w 120000"/>
                  <a:gd name="connsiteY15" fmla="*/ 29085 h 119999"/>
                  <a:gd name="connsiteX16" fmla="*/ 119636 w 120000"/>
                  <a:gd name="connsiteY16" fmla="*/ 28804 h 119999"/>
                  <a:gd name="connsiteX17" fmla="*/ 120000 w 120000"/>
                  <a:gd name="connsiteY17" fmla="*/ 28418 h 119999"/>
                  <a:gd name="connsiteX18" fmla="*/ 84120 w 120000"/>
                  <a:gd name="connsiteY18" fmla="*/ 4683 h 119999"/>
                  <a:gd name="connsiteX19" fmla="*/ 83867 w 120000"/>
                  <a:gd name="connsiteY19" fmla="*/ 19572 h 119999"/>
                  <a:gd name="connsiteX20" fmla="*/ 83406 w 120000"/>
                  <a:gd name="connsiteY20" fmla="*/ 19449 h 119999"/>
                  <a:gd name="connsiteX21" fmla="*/ 93431 w 120000"/>
                  <a:gd name="connsiteY21" fmla="*/ 27166 h 119999"/>
                  <a:gd name="connsiteX22" fmla="*/ 106796 w 120000"/>
                  <a:gd name="connsiteY22" fmla="*/ 23870 h 119999"/>
                  <a:gd name="connsiteX23" fmla="*/ 115363 w 120000"/>
                  <a:gd name="connsiteY23" fmla="*/ 39849 h 119999"/>
                  <a:gd name="connsiteX24" fmla="*/ 105840 w 120000"/>
                  <a:gd name="connsiteY24" fmla="*/ 48364 h 119999"/>
                  <a:gd name="connsiteX25" fmla="*/ 107394 w 120000"/>
                  <a:gd name="connsiteY25" fmla="*/ 61781 h 119999"/>
                  <a:gd name="connsiteX26" fmla="*/ 119289 w 120000"/>
                  <a:gd name="connsiteY26" fmla="*/ 68330 h 119999"/>
                  <a:gd name="connsiteX27" fmla="*/ 114566 w 120000"/>
                  <a:gd name="connsiteY27" fmla="*/ 85810 h 119999"/>
                  <a:gd name="connsiteX28" fmla="*/ 100132 w 120000"/>
                  <a:gd name="connsiteY28" fmla="*/ 85570 h 119999"/>
                  <a:gd name="connsiteX29" fmla="*/ 93619 w 120000"/>
                  <a:gd name="connsiteY29" fmla="*/ 93756 h 119999"/>
                  <a:gd name="connsiteX30" fmla="*/ 98359 w 120000"/>
                  <a:gd name="connsiteY30" fmla="*/ 106025 h 119999"/>
                  <a:gd name="connsiteX31" fmla="*/ 83411 w 120000"/>
                  <a:gd name="connsiteY31" fmla="*/ 116405 h 119999"/>
                  <a:gd name="connsiteX32" fmla="*/ 72073 w 120000"/>
                  <a:gd name="connsiteY32" fmla="*/ 106643 h 119999"/>
                  <a:gd name="connsiteX33" fmla="*/ 73453 w 120000"/>
                  <a:gd name="connsiteY33" fmla="*/ 105685 h 119999"/>
                  <a:gd name="connsiteX34" fmla="*/ 59835 w 120000"/>
                  <a:gd name="connsiteY34" fmla="*/ 107723 h 119999"/>
                  <a:gd name="connsiteX35" fmla="*/ 52963 w 120000"/>
                  <a:gd name="connsiteY35" fmla="*/ 119999 h 119999"/>
                  <a:gd name="connsiteX36" fmla="*/ 35336 w 120000"/>
                  <a:gd name="connsiteY36" fmla="*/ 115316 h 119999"/>
                  <a:gd name="connsiteX37" fmla="*/ 35574 w 120000"/>
                  <a:gd name="connsiteY37" fmla="*/ 101277 h 119999"/>
                  <a:gd name="connsiteX38" fmla="*/ 25614 w 120000"/>
                  <a:gd name="connsiteY38" fmla="*/ 93529 h 119999"/>
                  <a:gd name="connsiteX39" fmla="*/ 25843 w 120000"/>
                  <a:gd name="connsiteY39" fmla="*/ 94015 h 119999"/>
                  <a:gd name="connsiteX40" fmla="*/ 11102 w 120000"/>
                  <a:gd name="connsiteY40" fmla="*/ 96847 h 119999"/>
                  <a:gd name="connsiteX41" fmla="*/ 3390 w 120000"/>
                  <a:gd name="connsiteY41" fmla="*/ 80445 h 119999"/>
                  <a:gd name="connsiteX42" fmla="*/ 13359 w 120000"/>
                  <a:gd name="connsiteY42" fmla="*/ 72429 h 119999"/>
                  <a:gd name="connsiteX43" fmla="*/ 11738 w 120000"/>
                  <a:gd name="connsiteY43" fmla="*/ 60428 h 119999"/>
                  <a:gd name="connsiteX44" fmla="*/ 0 w 120000"/>
                  <a:gd name="connsiteY44" fmla="*/ 53965 h 119999"/>
                  <a:gd name="connsiteX45" fmla="*/ 4723 w 120000"/>
                  <a:gd name="connsiteY45" fmla="*/ 36484 h 119999"/>
                  <a:gd name="connsiteX46" fmla="*/ 18174 w 120000"/>
                  <a:gd name="connsiteY46" fmla="*/ 36709 h 119999"/>
                  <a:gd name="connsiteX47" fmla="*/ 24696 w 120000"/>
                  <a:gd name="connsiteY47" fmla="*/ 27997 h 119999"/>
                  <a:gd name="connsiteX48" fmla="*/ 20190 w 120000"/>
                  <a:gd name="connsiteY48" fmla="*/ 14215 h 119999"/>
                  <a:gd name="connsiteX49" fmla="*/ 35666 w 120000"/>
                  <a:gd name="connsiteY49" fmla="*/ 4625 h 119999"/>
                  <a:gd name="connsiteX50" fmla="*/ 46473 w 120000"/>
                  <a:gd name="connsiteY50" fmla="*/ 14962 h 119999"/>
                  <a:gd name="connsiteX51" fmla="*/ 46365 w 120000"/>
                  <a:gd name="connsiteY51" fmla="*/ 15030 h 119999"/>
                  <a:gd name="connsiteX52" fmla="*/ 59667 w 120000"/>
                  <a:gd name="connsiteY52" fmla="*/ 13141 h 119999"/>
                  <a:gd name="connsiteX53" fmla="*/ 59206 w 120000"/>
                  <a:gd name="connsiteY53" fmla="*/ 13018 h 119999"/>
                  <a:gd name="connsiteX54" fmla="*/ 66493 w 120000"/>
                  <a:gd name="connsiteY54" fmla="*/ 0 h 119999"/>
                  <a:gd name="connsiteX55" fmla="*/ 84120 w 120000"/>
                  <a:gd name="connsiteY55" fmla="*/ 4683 h 119999"/>
                  <a:gd name="connsiteX0" fmla="*/ 53945 w 120000"/>
                  <a:gd name="connsiteY0" fmla="*/ 81402 h 119999"/>
                  <a:gd name="connsiteX1" fmla="*/ 38470 w 120000"/>
                  <a:gd name="connsiteY1" fmla="*/ 54820 h 119999"/>
                  <a:gd name="connsiteX2" fmla="*/ 53945 w 120000"/>
                  <a:gd name="connsiteY2" fmla="*/ 81402 h 119999"/>
                  <a:gd name="connsiteX3" fmla="*/ 69168 w 120000"/>
                  <a:gd name="connsiteY3" fmla="*/ 25060 h 119999"/>
                  <a:gd name="connsiteX4" fmla="*/ 95282 w 120000"/>
                  <a:gd name="connsiteY4" fmla="*/ 69917 h 119999"/>
                  <a:gd name="connsiteX5" fmla="*/ 50051 w 120000"/>
                  <a:gd name="connsiteY5" fmla="*/ 95815 h 119999"/>
                  <a:gd name="connsiteX6" fmla="*/ 23937 w 120000"/>
                  <a:gd name="connsiteY6" fmla="*/ 50958 h 119999"/>
                  <a:gd name="connsiteX7" fmla="*/ 69168 w 120000"/>
                  <a:gd name="connsiteY7" fmla="*/ 25060 h 119999"/>
                  <a:gd name="connsiteX8" fmla="*/ 70584 w 120000"/>
                  <a:gd name="connsiteY8" fmla="*/ 19819 h 119999"/>
                  <a:gd name="connsiteX9" fmla="*/ 18652 w 120000"/>
                  <a:gd name="connsiteY9" fmla="*/ 49554 h 119999"/>
                  <a:gd name="connsiteX10" fmla="*/ 48635 w 120000"/>
                  <a:gd name="connsiteY10" fmla="*/ 101056 h 119999"/>
                  <a:gd name="connsiteX11" fmla="*/ 100567 w 120000"/>
                  <a:gd name="connsiteY11" fmla="*/ 71321 h 119999"/>
                  <a:gd name="connsiteX12" fmla="*/ 70584 w 120000"/>
                  <a:gd name="connsiteY12" fmla="*/ 19819 h 119999"/>
                  <a:gd name="connsiteX13" fmla="*/ 120000 w 120000"/>
                  <a:gd name="connsiteY13" fmla="*/ 28418 h 119999"/>
                  <a:gd name="connsiteX14" fmla="*/ 119819 w 120000"/>
                  <a:gd name="connsiteY14" fmla="*/ 29085 h 119999"/>
                  <a:gd name="connsiteX15" fmla="*/ 119636 w 120000"/>
                  <a:gd name="connsiteY15" fmla="*/ 28804 h 119999"/>
                  <a:gd name="connsiteX16" fmla="*/ 120000 w 120000"/>
                  <a:gd name="connsiteY16" fmla="*/ 28418 h 119999"/>
                  <a:gd name="connsiteX17" fmla="*/ 84120 w 120000"/>
                  <a:gd name="connsiteY17" fmla="*/ 4683 h 119999"/>
                  <a:gd name="connsiteX18" fmla="*/ 83867 w 120000"/>
                  <a:gd name="connsiteY18" fmla="*/ 19572 h 119999"/>
                  <a:gd name="connsiteX19" fmla="*/ 83406 w 120000"/>
                  <a:gd name="connsiteY19" fmla="*/ 19449 h 119999"/>
                  <a:gd name="connsiteX20" fmla="*/ 93431 w 120000"/>
                  <a:gd name="connsiteY20" fmla="*/ 27166 h 119999"/>
                  <a:gd name="connsiteX21" fmla="*/ 106796 w 120000"/>
                  <a:gd name="connsiteY21" fmla="*/ 23870 h 119999"/>
                  <a:gd name="connsiteX22" fmla="*/ 115363 w 120000"/>
                  <a:gd name="connsiteY22" fmla="*/ 39849 h 119999"/>
                  <a:gd name="connsiteX23" fmla="*/ 105840 w 120000"/>
                  <a:gd name="connsiteY23" fmla="*/ 48364 h 119999"/>
                  <a:gd name="connsiteX24" fmla="*/ 107394 w 120000"/>
                  <a:gd name="connsiteY24" fmla="*/ 61781 h 119999"/>
                  <a:gd name="connsiteX25" fmla="*/ 119289 w 120000"/>
                  <a:gd name="connsiteY25" fmla="*/ 68330 h 119999"/>
                  <a:gd name="connsiteX26" fmla="*/ 114566 w 120000"/>
                  <a:gd name="connsiteY26" fmla="*/ 85810 h 119999"/>
                  <a:gd name="connsiteX27" fmla="*/ 100132 w 120000"/>
                  <a:gd name="connsiteY27" fmla="*/ 85570 h 119999"/>
                  <a:gd name="connsiteX28" fmla="*/ 93619 w 120000"/>
                  <a:gd name="connsiteY28" fmla="*/ 93756 h 119999"/>
                  <a:gd name="connsiteX29" fmla="*/ 98359 w 120000"/>
                  <a:gd name="connsiteY29" fmla="*/ 106025 h 119999"/>
                  <a:gd name="connsiteX30" fmla="*/ 83411 w 120000"/>
                  <a:gd name="connsiteY30" fmla="*/ 116405 h 119999"/>
                  <a:gd name="connsiteX31" fmla="*/ 72073 w 120000"/>
                  <a:gd name="connsiteY31" fmla="*/ 106643 h 119999"/>
                  <a:gd name="connsiteX32" fmla="*/ 73453 w 120000"/>
                  <a:gd name="connsiteY32" fmla="*/ 105685 h 119999"/>
                  <a:gd name="connsiteX33" fmla="*/ 59835 w 120000"/>
                  <a:gd name="connsiteY33" fmla="*/ 107723 h 119999"/>
                  <a:gd name="connsiteX34" fmla="*/ 52963 w 120000"/>
                  <a:gd name="connsiteY34" fmla="*/ 119999 h 119999"/>
                  <a:gd name="connsiteX35" fmla="*/ 35336 w 120000"/>
                  <a:gd name="connsiteY35" fmla="*/ 115316 h 119999"/>
                  <a:gd name="connsiteX36" fmla="*/ 35574 w 120000"/>
                  <a:gd name="connsiteY36" fmla="*/ 101277 h 119999"/>
                  <a:gd name="connsiteX37" fmla="*/ 25614 w 120000"/>
                  <a:gd name="connsiteY37" fmla="*/ 93529 h 119999"/>
                  <a:gd name="connsiteX38" fmla="*/ 25843 w 120000"/>
                  <a:gd name="connsiteY38" fmla="*/ 94015 h 119999"/>
                  <a:gd name="connsiteX39" fmla="*/ 11102 w 120000"/>
                  <a:gd name="connsiteY39" fmla="*/ 96847 h 119999"/>
                  <a:gd name="connsiteX40" fmla="*/ 3390 w 120000"/>
                  <a:gd name="connsiteY40" fmla="*/ 80445 h 119999"/>
                  <a:gd name="connsiteX41" fmla="*/ 13359 w 120000"/>
                  <a:gd name="connsiteY41" fmla="*/ 72429 h 119999"/>
                  <a:gd name="connsiteX42" fmla="*/ 11738 w 120000"/>
                  <a:gd name="connsiteY42" fmla="*/ 60428 h 119999"/>
                  <a:gd name="connsiteX43" fmla="*/ 0 w 120000"/>
                  <a:gd name="connsiteY43" fmla="*/ 53965 h 119999"/>
                  <a:gd name="connsiteX44" fmla="*/ 4723 w 120000"/>
                  <a:gd name="connsiteY44" fmla="*/ 36484 h 119999"/>
                  <a:gd name="connsiteX45" fmla="*/ 18174 w 120000"/>
                  <a:gd name="connsiteY45" fmla="*/ 36709 h 119999"/>
                  <a:gd name="connsiteX46" fmla="*/ 24696 w 120000"/>
                  <a:gd name="connsiteY46" fmla="*/ 27997 h 119999"/>
                  <a:gd name="connsiteX47" fmla="*/ 20190 w 120000"/>
                  <a:gd name="connsiteY47" fmla="*/ 14215 h 119999"/>
                  <a:gd name="connsiteX48" fmla="*/ 35666 w 120000"/>
                  <a:gd name="connsiteY48" fmla="*/ 4625 h 119999"/>
                  <a:gd name="connsiteX49" fmla="*/ 46473 w 120000"/>
                  <a:gd name="connsiteY49" fmla="*/ 14962 h 119999"/>
                  <a:gd name="connsiteX50" fmla="*/ 46365 w 120000"/>
                  <a:gd name="connsiteY50" fmla="*/ 15030 h 119999"/>
                  <a:gd name="connsiteX51" fmla="*/ 59667 w 120000"/>
                  <a:gd name="connsiteY51" fmla="*/ 13141 h 119999"/>
                  <a:gd name="connsiteX52" fmla="*/ 59206 w 120000"/>
                  <a:gd name="connsiteY52" fmla="*/ 13018 h 119999"/>
                  <a:gd name="connsiteX53" fmla="*/ 66493 w 120000"/>
                  <a:gd name="connsiteY53" fmla="*/ 0 h 119999"/>
                  <a:gd name="connsiteX54" fmla="*/ 84120 w 120000"/>
                  <a:gd name="connsiteY54" fmla="*/ 4683 h 119999"/>
                  <a:gd name="connsiteX0" fmla="*/ 69168 w 120000"/>
                  <a:gd name="connsiteY0" fmla="*/ 25060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69168 w 120000"/>
                  <a:gd name="connsiteY4" fmla="*/ 25060 h 119999"/>
                  <a:gd name="connsiteX5" fmla="*/ 70584 w 120000"/>
                  <a:gd name="connsiteY5" fmla="*/ 19819 h 119999"/>
                  <a:gd name="connsiteX6" fmla="*/ 18652 w 120000"/>
                  <a:gd name="connsiteY6" fmla="*/ 49554 h 119999"/>
                  <a:gd name="connsiteX7" fmla="*/ 48635 w 120000"/>
                  <a:gd name="connsiteY7" fmla="*/ 101056 h 119999"/>
                  <a:gd name="connsiteX8" fmla="*/ 100567 w 120000"/>
                  <a:gd name="connsiteY8" fmla="*/ 71321 h 119999"/>
                  <a:gd name="connsiteX9" fmla="*/ 70584 w 120000"/>
                  <a:gd name="connsiteY9" fmla="*/ 19819 h 119999"/>
                  <a:gd name="connsiteX10" fmla="*/ 120000 w 120000"/>
                  <a:gd name="connsiteY10" fmla="*/ 28418 h 119999"/>
                  <a:gd name="connsiteX11" fmla="*/ 119819 w 120000"/>
                  <a:gd name="connsiteY11" fmla="*/ 29085 h 119999"/>
                  <a:gd name="connsiteX12" fmla="*/ 119636 w 120000"/>
                  <a:gd name="connsiteY12" fmla="*/ 28804 h 119999"/>
                  <a:gd name="connsiteX13" fmla="*/ 120000 w 120000"/>
                  <a:gd name="connsiteY13" fmla="*/ 28418 h 119999"/>
                  <a:gd name="connsiteX14" fmla="*/ 84120 w 120000"/>
                  <a:gd name="connsiteY14" fmla="*/ 4683 h 119999"/>
                  <a:gd name="connsiteX15" fmla="*/ 83867 w 120000"/>
                  <a:gd name="connsiteY15" fmla="*/ 19572 h 119999"/>
                  <a:gd name="connsiteX16" fmla="*/ 83406 w 120000"/>
                  <a:gd name="connsiteY16" fmla="*/ 19449 h 119999"/>
                  <a:gd name="connsiteX17" fmla="*/ 93431 w 120000"/>
                  <a:gd name="connsiteY17" fmla="*/ 27166 h 119999"/>
                  <a:gd name="connsiteX18" fmla="*/ 106796 w 120000"/>
                  <a:gd name="connsiteY18" fmla="*/ 23870 h 119999"/>
                  <a:gd name="connsiteX19" fmla="*/ 115363 w 120000"/>
                  <a:gd name="connsiteY19" fmla="*/ 39849 h 119999"/>
                  <a:gd name="connsiteX20" fmla="*/ 105840 w 120000"/>
                  <a:gd name="connsiteY20" fmla="*/ 48364 h 119999"/>
                  <a:gd name="connsiteX21" fmla="*/ 107394 w 120000"/>
                  <a:gd name="connsiteY21" fmla="*/ 61781 h 119999"/>
                  <a:gd name="connsiteX22" fmla="*/ 119289 w 120000"/>
                  <a:gd name="connsiteY22" fmla="*/ 68330 h 119999"/>
                  <a:gd name="connsiteX23" fmla="*/ 114566 w 120000"/>
                  <a:gd name="connsiteY23" fmla="*/ 85810 h 119999"/>
                  <a:gd name="connsiteX24" fmla="*/ 100132 w 120000"/>
                  <a:gd name="connsiteY24" fmla="*/ 85570 h 119999"/>
                  <a:gd name="connsiteX25" fmla="*/ 93619 w 120000"/>
                  <a:gd name="connsiteY25" fmla="*/ 93756 h 119999"/>
                  <a:gd name="connsiteX26" fmla="*/ 98359 w 120000"/>
                  <a:gd name="connsiteY26" fmla="*/ 106025 h 119999"/>
                  <a:gd name="connsiteX27" fmla="*/ 83411 w 120000"/>
                  <a:gd name="connsiteY27" fmla="*/ 116405 h 119999"/>
                  <a:gd name="connsiteX28" fmla="*/ 72073 w 120000"/>
                  <a:gd name="connsiteY28" fmla="*/ 106643 h 119999"/>
                  <a:gd name="connsiteX29" fmla="*/ 73453 w 120000"/>
                  <a:gd name="connsiteY29" fmla="*/ 105685 h 119999"/>
                  <a:gd name="connsiteX30" fmla="*/ 59835 w 120000"/>
                  <a:gd name="connsiteY30" fmla="*/ 107723 h 119999"/>
                  <a:gd name="connsiteX31" fmla="*/ 52963 w 120000"/>
                  <a:gd name="connsiteY31" fmla="*/ 119999 h 119999"/>
                  <a:gd name="connsiteX32" fmla="*/ 35336 w 120000"/>
                  <a:gd name="connsiteY32" fmla="*/ 115316 h 119999"/>
                  <a:gd name="connsiteX33" fmla="*/ 35574 w 120000"/>
                  <a:gd name="connsiteY33" fmla="*/ 101277 h 119999"/>
                  <a:gd name="connsiteX34" fmla="*/ 25614 w 120000"/>
                  <a:gd name="connsiteY34" fmla="*/ 93529 h 119999"/>
                  <a:gd name="connsiteX35" fmla="*/ 25843 w 120000"/>
                  <a:gd name="connsiteY35" fmla="*/ 94015 h 119999"/>
                  <a:gd name="connsiteX36" fmla="*/ 11102 w 120000"/>
                  <a:gd name="connsiteY36" fmla="*/ 96847 h 119999"/>
                  <a:gd name="connsiteX37" fmla="*/ 3390 w 120000"/>
                  <a:gd name="connsiteY37" fmla="*/ 80445 h 119999"/>
                  <a:gd name="connsiteX38" fmla="*/ 13359 w 120000"/>
                  <a:gd name="connsiteY38" fmla="*/ 72429 h 119999"/>
                  <a:gd name="connsiteX39" fmla="*/ 11738 w 120000"/>
                  <a:gd name="connsiteY39" fmla="*/ 60428 h 119999"/>
                  <a:gd name="connsiteX40" fmla="*/ 0 w 120000"/>
                  <a:gd name="connsiteY40" fmla="*/ 53965 h 119999"/>
                  <a:gd name="connsiteX41" fmla="*/ 4723 w 120000"/>
                  <a:gd name="connsiteY41" fmla="*/ 36484 h 119999"/>
                  <a:gd name="connsiteX42" fmla="*/ 18174 w 120000"/>
                  <a:gd name="connsiteY42" fmla="*/ 36709 h 119999"/>
                  <a:gd name="connsiteX43" fmla="*/ 24696 w 120000"/>
                  <a:gd name="connsiteY43" fmla="*/ 27997 h 119999"/>
                  <a:gd name="connsiteX44" fmla="*/ 20190 w 120000"/>
                  <a:gd name="connsiteY44" fmla="*/ 14215 h 119999"/>
                  <a:gd name="connsiteX45" fmla="*/ 35666 w 120000"/>
                  <a:gd name="connsiteY45" fmla="*/ 4625 h 119999"/>
                  <a:gd name="connsiteX46" fmla="*/ 46473 w 120000"/>
                  <a:gd name="connsiteY46" fmla="*/ 14962 h 119999"/>
                  <a:gd name="connsiteX47" fmla="*/ 46365 w 120000"/>
                  <a:gd name="connsiteY47" fmla="*/ 15030 h 119999"/>
                  <a:gd name="connsiteX48" fmla="*/ 59667 w 120000"/>
                  <a:gd name="connsiteY48" fmla="*/ 13141 h 119999"/>
                  <a:gd name="connsiteX49" fmla="*/ 59206 w 120000"/>
                  <a:gd name="connsiteY49" fmla="*/ 13018 h 119999"/>
                  <a:gd name="connsiteX50" fmla="*/ 66493 w 120000"/>
                  <a:gd name="connsiteY50" fmla="*/ 0 h 119999"/>
                  <a:gd name="connsiteX51" fmla="*/ 84120 w 120000"/>
                  <a:gd name="connsiteY51" fmla="*/ 4683 h 119999"/>
                  <a:gd name="connsiteX0" fmla="*/ 23937 w 120000"/>
                  <a:gd name="connsiteY0" fmla="*/ 50958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23937 w 120000"/>
                  <a:gd name="connsiteY3" fmla="*/ 50958 h 119999"/>
                  <a:gd name="connsiteX4" fmla="*/ 70584 w 120000"/>
                  <a:gd name="connsiteY4" fmla="*/ 19819 h 119999"/>
                  <a:gd name="connsiteX5" fmla="*/ 18652 w 120000"/>
                  <a:gd name="connsiteY5" fmla="*/ 49554 h 119999"/>
                  <a:gd name="connsiteX6" fmla="*/ 48635 w 120000"/>
                  <a:gd name="connsiteY6" fmla="*/ 101056 h 119999"/>
                  <a:gd name="connsiteX7" fmla="*/ 100567 w 120000"/>
                  <a:gd name="connsiteY7" fmla="*/ 71321 h 119999"/>
                  <a:gd name="connsiteX8" fmla="*/ 70584 w 120000"/>
                  <a:gd name="connsiteY8" fmla="*/ 19819 h 119999"/>
                  <a:gd name="connsiteX9" fmla="*/ 120000 w 120000"/>
                  <a:gd name="connsiteY9" fmla="*/ 28418 h 119999"/>
                  <a:gd name="connsiteX10" fmla="*/ 119819 w 120000"/>
                  <a:gd name="connsiteY10" fmla="*/ 29085 h 119999"/>
                  <a:gd name="connsiteX11" fmla="*/ 119636 w 120000"/>
                  <a:gd name="connsiteY11" fmla="*/ 28804 h 119999"/>
                  <a:gd name="connsiteX12" fmla="*/ 120000 w 120000"/>
                  <a:gd name="connsiteY12" fmla="*/ 28418 h 119999"/>
                  <a:gd name="connsiteX13" fmla="*/ 84120 w 120000"/>
                  <a:gd name="connsiteY13" fmla="*/ 4683 h 119999"/>
                  <a:gd name="connsiteX14" fmla="*/ 83867 w 120000"/>
                  <a:gd name="connsiteY14" fmla="*/ 19572 h 119999"/>
                  <a:gd name="connsiteX15" fmla="*/ 83406 w 120000"/>
                  <a:gd name="connsiteY15" fmla="*/ 19449 h 119999"/>
                  <a:gd name="connsiteX16" fmla="*/ 93431 w 120000"/>
                  <a:gd name="connsiteY16" fmla="*/ 27166 h 119999"/>
                  <a:gd name="connsiteX17" fmla="*/ 106796 w 120000"/>
                  <a:gd name="connsiteY17" fmla="*/ 23870 h 119999"/>
                  <a:gd name="connsiteX18" fmla="*/ 115363 w 120000"/>
                  <a:gd name="connsiteY18" fmla="*/ 39849 h 119999"/>
                  <a:gd name="connsiteX19" fmla="*/ 105840 w 120000"/>
                  <a:gd name="connsiteY19" fmla="*/ 48364 h 119999"/>
                  <a:gd name="connsiteX20" fmla="*/ 107394 w 120000"/>
                  <a:gd name="connsiteY20" fmla="*/ 61781 h 119999"/>
                  <a:gd name="connsiteX21" fmla="*/ 119289 w 120000"/>
                  <a:gd name="connsiteY21" fmla="*/ 68330 h 119999"/>
                  <a:gd name="connsiteX22" fmla="*/ 114566 w 120000"/>
                  <a:gd name="connsiteY22" fmla="*/ 85810 h 119999"/>
                  <a:gd name="connsiteX23" fmla="*/ 100132 w 120000"/>
                  <a:gd name="connsiteY23" fmla="*/ 85570 h 119999"/>
                  <a:gd name="connsiteX24" fmla="*/ 93619 w 120000"/>
                  <a:gd name="connsiteY24" fmla="*/ 93756 h 119999"/>
                  <a:gd name="connsiteX25" fmla="*/ 98359 w 120000"/>
                  <a:gd name="connsiteY25" fmla="*/ 106025 h 119999"/>
                  <a:gd name="connsiteX26" fmla="*/ 83411 w 120000"/>
                  <a:gd name="connsiteY26" fmla="*/ 116405 h 119999"/>
                  <a:gd name="connsiteX27" fmla="*/ 72073 w 120000"/>
                  <a:gd name="connsiteY27" fmla="*/ 106643 h 119999"/>
                  <a:gd name="connsiteX28" fmla="*/ 73453 w 120000"/>
                  <a:gd name="connsiteY28" fmla="*/ 105685 h 119999"/>
                  <a:gd name="connsiteX29" fmla="*/ 59835 w 120000"/>
                  <a:gd name="connsiteY29" fmla="*/ 107723 h 119999"/>
                  <a:gd name="connsiteX30" fmla="*/ 52963 w 120000"/>
                  <a:gd name="connsiteY30" fmla="*/ 119999 h 119999"/>
                  <a:gd name="connsiteX31" fmla="*/ 35336 w 120000"/>
                  <a:gd name="connsiteY31" fmla="*/ 115316 h 119999"/>
                  <a:gd name="connsiteX32" fmla="*/ 35574 w 120000"/>
                  <a:gd name="connsiteY32" fmla="*/ 101277 h 119999"/>
                  <a:gd name="connsiteX33" fmla="*/ 25614 w 120000"/>
                  <a:gd name="connsiteY33" fmla="*/ 93529 h 119999"/>
                  <a:gd name="connsiteX34" fmla="*/ 25843 w 120000"/>
                  <a:gd name="connsiteY34" fmla="*/ 94015 h 119999"/>
                  <a:gd name="connsiteX35" fmla="*/ 11102 w 120000"/>
                  <a:gd name="connsiteY35" fmla="*/ 96847 h 119999"/>
                  <a:gd name="connsiteX36" fmla="*/ 3390 w 120000"/>
                  <a:gd name="connsiteY36" fmla="*/ 80445 h 119999"/>
                  <a:gd name="connsiteX37" fmla="*/ 13359 w 120000"/>
                  <a:gd name="connsiteY37" fmla="*/ 72429 h 119999"/>
                  <a:gd name="connsiteX38" fmla="*/ 11738 w 120000"/>
                  <a:gd name="connsiteY38" fmla="*/ 60428 h 119999"/>
                  <a:gd name="connsiteX39" fmla="*/ 0 w 120000"/>
                  <a:gd name="connsiteY39" fmla="*/ 53965 h 119999"/>
                  <a:gd name="connsiteX40" fmla="*/ 4723 w 120000"/>
                  <a:gd name="connsiteY40" fmla="*/ 36484 h 119999"/>
                  <a:gd name="connsiteX41" fmla="*/ 18174 w 120000"/>
                  <a:gd name="connsiteY41" fmla="*/ 36709 h 119999"/>
                  <a:gd name="connsiteX42" fmla="*/ 24696 w 120000"/>
                  <a:gd name="connsiteY42" fmla="*/ 27997 h 119999"/>
                  <a:gd name="connsiteX43" fmla="*/ 20190 w 120000"/>
                  <a:gd name="connsiteY43" fmla="*/ 14215 h 119999"/>
                  <a:gd name="connsiteX44" fmla="*/ 35666 w 120000"/>
                  <a:gd name="connsiteY44" fmla="*/ 4625 h 119999"/>
                  <a:gd name="connsiteX45" fmla="*/ 46473 w 120000"/>
                  <a:gd name="connsiteY45" fmla="*/ 14962 h 119999"/>
                  <a:gd name="connsiteX46" fmla="*/ 46365 w 120000"/>
                  <a:gd name="connsiteY46" fmla="*/ 15030 h 119999"/>
                  <a:gd name="connsiteX47" fmla="*/ 59667 w 120000"/>
                  <a:gd name="connsiteY47" fmla="*/ 13141 h 119999"/>
                  <a:gd name="connsiteX48" fmla="*/ 59206 w 120000"/>
                  <a:gd name="connsiteY48" fmla="*/ 13018 h 119999"/>
                  <a:gd name="connsiteX49" fmla="*/ 66493 w 120000"/>
                  <a:gd name="connsiteY49" fmla="*/ 0 h 119999"/>
                  <a:gd name="connsiteX50" fmla="*/ 84120 w 120000"/>
                  <a:gd name="connsiteY50" fmla="*/ 4683 h 119999"/>
                  <a:gd name="connsiteX0" fmla="*/ 50051 w 120000"/>
                  <a:gd name="connsiteY0" fmla="*/ 95815 h 119999"/>
                  <a:gd name="connsiteX1" fmla="*/ 95282 w 120000"/>
                  <a:gd name="connsiteY1" fmla="*/ 69917 h 119999"/>
                  <a:gd name="connsiteX2" fmla="*/ 50051 w 120000"/>
                  <a:gd name="connsiteY2" fmla="*/ 95815 h 119999"/>
                  <a:gd name="connsiteX3" fmla="*/ 70584 w 120000"/>
                  <a:gd name="connsiteY3" fmla="*/ 19819 h 119999"/>
                  <a:gd name="connsiteX4" fmla="*/ 18652 w 120000"/>
                  <a:gd name="connsiteY4" fmla="*/ 49554 h 119999"/>
                  <a:gd name="connsiteX5" fmla="*/ 48635 w 120000"/>
                  <a:gd name="connsiteY5" fmla="*/ 101056 h 119999"/>
                  <a:gd name="connsiteX6" fmla="*/ 100567 w 120000"/>
                  <a:gd name="connsiteY6" fmla="*/ 71321 h 119999"/>
                  <a:gd name="connsiteX7" fmla="*/ 70584 w 120000"/>
                  <a:gd name="connsiteY7" fmla="*/ 19819 h 119999"/>
                  <a:gd name="connsiteX8" fmla="*/ 120000 w 120000"/>
                  <a:gd name="connsiteY8" fmla="*/ 28418 h 119999"/>
                  <a:gd name="connsiteX9" fmla="*/ 119819 w 120000"/>
                  <a:gd name="connsiteY9" fmla="*/ 29085 h 119999"/>
                  <a:gd name="connsiteX10" fmla="*/ 119636 w 120000"/>
                  <a:gd name="connsiteY10" fmla="*/ 28804 h 119999"/>
                  <a:gd name="connsiteX11" fmla="*/ 120000 w 120000"/>
                  <a:gd name="connsiteY11" fmla="*/ 28418 h 119999"/>
                  <a:gd name="connsiteX12" fmla="*/ 84120 w 120000"/>
                  <a:gd name="connsiteY12" fmla="*/ 4683 h 119999"/>
                  <a:gd name="connsiteX13" fmla="*/ 83867 w 120000"/>
                  <a:gd name="connsiteY13" fmla="*/ 19572 h 119999"/>
                  <a:gd name="connsiteX14" fmla="*/ 83406 w 120000"/>
                  <a:gd name="connsiteY14" fmla="*/ 19449 h 119999"/>
                  <a:gd name="connsiteX15" fmla="*/ 93431 w 120000"/>
                  <a:gd name="connsiteY15" fmla="*/ 27166 h 119999"/>
                  <a:gd name="connsiteX16" fmla="*/ 106796 w 120000"/>
                  <a:gd name="connsiteY16" fmla="*/ 23870 h 119999"/>
                  <a:gd name="connsiteX17" fmla="*/ 115363 w 120000"/>
                  <a:gd name="connsiteY17" fmla="*/ 39849 h 119999"/>
                  <a:gd name="connsiteX18" fmla="*/ 105840 w 120000"/>
                  <a:gd name="connsiteY18" fmla="*/ 48364 h 119999"/>
                  <a:gd name="connsiteX19" fmla="*/ 107394 w 120000"/>
                  <a:gd name="connsiteY19" fmla="*/ 61781 h 119999"/>
                  <a:gd name="connsiteX20" fmla="*/ 119289 w 120000"/>
                  <a:gd name="connsiteY20" fmla="*/ 68330 h 119999"/>
                  <a:gd name="connsiteX21" fmla="*/ 114566 w 120000"/>
                  <a:gd name="connsiteY21" fmla="*/ 85810 h 119999"/>
                  <a:gd name="connsiteX22" fmla="*/ 100132 w 120000"/>
                  <a:gd name="connsiteY22" fmla="*/ 85570 h 119999"/>
                  <a:gd name="connsiteX23" fmla="*/ 93619 w 120000"/>
                  <a:gd name="connsiteY23" fmla="*/ 93756 h 119999"/>
                  <a:gd name="connsiteX24" fmla="*/ 98359 w 120000"/>
                  <a:gd name="connsiteY24" fmla="*/ 106025 h 119999"/>
                  <a:gd name="connsiteX25" fmla="*/ 83411 w 120000"/>
                  <a:gd name="connsiteY25" fmla="*/ 116405 h 119999"/>
                  <a:gd name="connsiteX26" fmla="*/ 72073 w 120000"/>
                  <a:gd name="connsiteY26" fmla="*/ 106643 h 119999"/>
                  <a:gd name="connsiteX27" fmla="*/ 73453 w 120000"/>
                  <a:gd name="connsiteY27" fmla="*/ 105685 h 119999"/>
                  <a:gd name="connsiteX28" fmla="*/ 59835 w 120000"/>
                  <a:gd name="connsiteY28" fmla="*/ 107723 h 119999"/>
                  <a:gd name="connsiteX29" fmla="*/ 52963 w 120000"/>
                  <a:gd name="connsiteY29" fmla="*/ 119999 h 119999"/>
                  <a:gd name="connsiteX30" fmla="*/ 35336 w 120000"/>
                  <a:gd name="connsiteY30" fmla="*/ 115316 h 119999"/>
                  <a:gd name="connsiteX31" fmla="*/ 35574 w 120000"/>
                  <a:gd name="connsiteY31" fmla="*/ 101277 h 119999"/>
                  <a:gd name="connsiteX32" fmla="*/ 25614 w 120000"/>
                  <a:gd name="connsiteY32" fmla="*/ 93529 h 119999"/>
                  <a:gd name="connsiteX33" fmla="*/ 25843 w 120000"/>
                  <a:gd name="connsiteY33" fmla="*/ 94015 h 119999"/>
                  <a:gd name="connsiteX34" fmla="*/ 11102 w 120000"/>
                  <a:gd name="connsiteY34" fmla="*/ 96847 h 119999"/>
                  <a:gd name="connsiteX35" fmla="*/ 3390 w 120000"/>
                  <a:gd name="connsiteY35" fmla="*/ 80445 h 119999"/>
                  <a:gd name="connsiteX36" fmla="*/ 13359 w 120000"/>
                  <a:gd name="connsiteY36" fmla="*/ 72429 h 119999"/>
                  <a:gd name="connsiteX37" fmla="*/ 11738 w 120000"/>
                  <a:gd name="connsiteY37" fmla="*/ 60428 h 119999"/>
                  <a:gd name="connsiteX38" fmla="*/ 0 w 120000"/>
                  <a:gd name="connsiteY38" fmla="*/ 53965 h 119999"/>
                  <a:gd name="connsiteX39" fmla="*/ 4723 w 120000"/>
                  <a:gd name="connsiteY39" fmla="*/ 36484 h 119999"/>
                  <a:gd name="connsiteX40" fmla="*/ 18174 w 120000"/>
                  <a:gd name="connsiteY40" fmla="*/ 36709 h 119999"/>
                  <a:gd name="connsiteX41" fmla="*/ 24696 w 120000"/>
                  <a:gd name="connsiteY41" fmla="*/ 27997 h 119999"/>
                  <a:gd name="connsiteX42" fmla="*/ 20190 w 120000"/>
                  <a:gd name="connsiteY42" fmla="*/ 14215 h 119999"/>
                  <a:gd name="connsiteX43" fmla="*/ 35666 w 120000"/>
                  <a:gd name="connsiteY43" fmla="*/ 4625 h 119999"/>
                  <a:gd name="connsiteX44" fmla="*/ 46473 w 120000"/>
                  <a:gd name="connsiteY44" fmla="*/ 14962 h 119999"/>
                  <a:gd name="connsiteX45" fmla="*/ 46365 w 120000"/>
                  <a:gd name="connsiteY45" fmla="*/ 15030 h 119999"/>
                  <a:gd name="connsiteX46" fmla="*/ 59667 w 120000"/>
                  <a:gd name="connsiteY46" fmla="*/ 13141 h 119999"/>
                  <a:gd name="connsiteX47" fmla="*/ 59206 w 120000"/>
                  <a:gd name="connsiteY47" fmla="*/ 13018 h 119999"/>
                  <a:gd name="connsiteX48" fmla="*/ 66493 w 120000"/>
                  <a:gd name="connsiteY48" fmla="*/ 0 h 119999"/>
                  <a:gd name="connsiteX49" fmla="*/ 84120 w 120000"/>
                  <a:gd name="connsiteY49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100567 w 120000"/>
                  <a:gd name="connsiteY3" fmla="*/ 71321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48635 w 120000"/>
                  <a:gd name="connsiteY2" fmla="*/ 101056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584 w 120000"/>
                  <a:gd name="connsiteY0" fmla="*/ 19819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584 w 120000"/>
                  <a:gd name="connsiteY4" fmla="*/ 19819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18652 w 120000"/>
                  <a:gd name="connsiteY1" fmla="*/ 49554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69415 w 120000"/>
                  <a:gd name="connsiteY0" fmla="*/ 24842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69415 w 120000"/>
                  <a:gd name="connsiteY4" fmla="*/ 24842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23717 w 120000"/>
                  <a:gd name="connsiteY1" fmla="*/ 49940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95113 w 120000"/>
                  <a:gd name="connsiteY3" fmla="*/ 70548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0193 w 120000"/>
                  <a:gd name="connsiteY2" fmla="*/ 94874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3067 w 120000"/>
                  <a:gd name="connsiteY1" fmla="*/ 52258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7547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7547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7711 w 120000"/>
                  <a:gd name="connsiteY3" fmla="*/ 69389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9659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0194 w 120000"/>
                  <a:gd name="connsiteY0" fmla="*/ 29865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0194 w 120000"/>
                  <a:gd name="connsiteY4" fmla="*/ 29865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1119 w 120000"/>
                  <a:gd name="connsiteY1" fmla="*/ 49167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141 w 120000"/>
                  <a:gd name="connsiteY2" fmla="*/ 90238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1772 w 120000"/>
                  <a:gd name="connsiteY0" fmla="*/ 4160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1772 w 120000"/>
                  <a:gd name="connsiteY4" fmla="*/ 4160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68616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  <a:gd name="connsiteX0" fmla="*/ 73350 w 120000"/>
                  <a:gd name="connsiteY0" fmla="*/ 38471 h 119999"/>
                  <a:gd name="connsiteX1" fmla="*/ 38219 w 120000"/>
                  <a:gd name="connsiteY1" fmla="*/ 51514 h 119999"/>
                  <a:gd name="connsiteX2" fmla="*/ 52930 w 120000"/>
                  <a:gd name="connsiteY2" fmla="*/ 83197 h 119999"/>
                  <a:gd name="connsiteX3" fmla="*/ 84926 w 120000"/>
                  <a:gd name="connsiteY3" fmla="*/ 73310 h 119999"/>
                  <a:gd name="connsiteX4" fmla="*/ 73350 w 120000"/>
                  <a:gd name="connsiteY4" fmla="*/ 38471 h 119999"/>
                  <a:gd name="connsiteX5" fmla="*/ 120000 w 120000"/>
                  <a:gd name="connsiteY5" fmla="*/ 28418 h 119999"/>
                  <a:gd name="connsiteX6" fmla="*/ 119819 w 120000"/>
                  <a:gd name="connsiteY6" fmla="*/ 29085 h 119999"/>
                  <a:gd name="connsiteX7" fmla="*/ 119636 w 120000"/>
                  <a:gd name="connsiteY7" fmla="*/ 28804 h 119999"/>
                  <a:gd name="connsiteX8" fmla="*/ 120000 w 120000"/>
                  <a:gd name="connsiteY8" fmla="*/ 28418 h 119999"/>
                  <a:gd name="connsiteX9" fmla="*/ 84120 w 120000"/>
                  <a:gd name="connsiteY9" fmla="*/ 4683 h 119999"/>
                  <a:gd name="connsiteX10" fmla="*/ 83867 w 120000"/>
                  <a:gd name="connsiteY10" fmla="*/ 19572 h 119999"/>
                  <a:gd name="connsiteX11" fmla="*/ 83406 w 120000"/>
                  <a:gd name="connsiteY11" fmla="*/ 19449 h 119999"/>
                  <a:gd name="connsiteX12" fmla="*/ 93431 w 120000"/>
                  <a:gd name="connsiteY12" fmla="*/ 27166 h 119999"/>
                  <a:gd name="connsiteX13" fmla="*/ 106796 w 120000"/>
                  <a:gd name="connsiteY13" fmla="*/ 23870 h 119999"/>
                  <a:gd name="connsiteX14" fmla="*/ 115363 w 120000"/>
                  <a:gd name="connsiteY14" fmla="*/ 39849 h 119999"/>
                  <a:gd name="connsiteX15" fmla="*/ 105840 w 120000"/>
                  <a:gd name="connsiteY15" fmla="*/ 48364 h 119999"/>
                  <a:gd name="connsiteX16" fmla="*/ 107394 w 120000"/>
                  <a:gd name="connsiteY16" fmla="*/ 61781 h 119999"/>
                  <a:gd name="connsiteX17" fmla="*/ 119289 w 120000"/>
                  <a:gd name="connsiteY17" fmla="*/ 68330 h 119999"/>
                  <a:gd name="connsiteX18" fmla="*/ 114566 w 120000"/>
                  <a:gd name="connsiteY18" fmla="*/ 85810 h 119999"/>
                  <a:gd name="connsiteX19" fmla="*/ 100132 w 120000"/>
                  <a:gd name="connsiteY19" fmla="*/ 85570 h 119999"/>
                  <a:gd name="connsiteX20" fmla="*/ 93619 w 120000"/>
                  <a:gd name="connsiteY20" fmla="*/ 93756 h 119999"/>
                  <a:gd name="connsiteX21" fmla="*/ 98359 w 120000"/>
                  <a:gd name="connsiteY21" fmla="*/ 106025 h 119999"/>
                  <a:gd name="connsiteX22" fmla="*/ 83411 w 120000"/>
                  <a:gd name="connsiteY22" fmla="*/ 116405 h 119999"/>
                  <a:gd name="connsiteX23" fmla="*/ 72073 w 120000"/>
                  <a:gd name="connsiteY23" fmla="*/ 106643 h 119999"/>
                  <a:gd name="connsiteX24" fmla="*/ 73453 w 120000"/>
                  <a:gd name="connsiteY24" fmla="*/ 105685 h 119999"/>
                  <a:gd name="connsiteX25" fmla="*/ 59835 w 120000"/>
                  <a:gd name="connsiteY25" fmla="*/ 107723 h 119999"/>
                  <a:gd name="connsiteX26" fmla="*/ 52963 w 120000"/>
                  <a:gd name="connsiteY26" fmla="*/ 119999 h 119999"/>
                  <a:gd name="connsiteX27" fmla="*/ 35336 w 120000"/>
                  <a:gd name="connsiteY27" fmla="*/ 115316 h 119999"/>
                  <a:gd name="connsiteX28" fmla="*/ 35574 w 120000"/>
                  <a:gd name="connsiteY28" fmla="*/ 101277 h 119999"/>
                  <a:gd name="connsiteX29" fmla="*/ 25614 w 120000"/>
                  <a:gd name="connsiteY29" fmla="*/ 93529 h 119999"/>
                  <a:gd name="connsiteX30" fmla="*/ 25843 w 120000"/>
                  <a:gd name="connsiteY30" fmla="*/ 94015 h 119999"/>
                  <a:gd name="connsiteX31" fmla="*/ 11102 w 120000"/>
                  <a:gd name="connsiteY31" fmla="*/ 96847 h 119999"/>
                  <a:gd name="connsiteX32" fmla="*/ 3390 w 120000"/>
                  <a:gd name="connsiteY32" fmla="*/ 80445 h 119999"/>
                  <a:gd name="connsiteX33" fmla="*/ 13359 w 120000"/>
                  <a:gd name="connsiteY33" fmla="*/ 72429 h 119999"/>
                  <a:gd name="connsiteX34" fmla="*/ 11738 w 120000"/>
                  <a:gd name="connsiteY34" fmla="*/ 60428 h 119999"/>
                  <a:gd name="connsiteX35" fmla="*/ 0 w 120000"/>
                  <a:gd name="connsiteY35" fmla="*/ 53965 h 119999"/>
                  <a:gd name="connsiteX36" fmla="*/ 4723 w 120000"/>
                  <a:gd name="connsiteY36" fmla="*/ 36484 h 119999"/>
                  <a:gd name="connsiteX37" fmla="*/ 18174 w 120000"/>
                  <a:gd name="connsiteY37" fmla="*/ 36709 h 119999"/>
                  <a:gd name="connsiteX38" fmla="*/ 24696 w 120000"/>
                  <a:gd name="connsiteY38" fmla="*/ 27997 h 119999"/>
                  <a:gd name="connsiteX39" fmla="*/ 20190 w 120000"/>
                  <a:gd name="connsiteY39" fmla="*/ 14215 h 119999"/>
                  <a:gd name="connsiteX40" fmla="*/ 35666 w 120000"/>
                  <a:gd name="connsiteY40" fmla="*/ 4625 h 119999"/>
                  <a:gd name="connsiteX41" fmla="*/ 46473 w 120000"/>
                  <a:gd name="connsiteY41" fmla="*/ 14962 h 119999"/>
                  <a:gd name="connsiteX42" fmla="*/ 46365 w 120000"/>
                  <a:gd name="connsiteY42" fmla="*/ 15030 h 119999"/>
                  <a:gd name="connsiteX43" fmla="*/ 59667 w 120000"/>
                  <a:gd name="connsiteY43" fmla="*/ 13141 h 119999"/>
                  <a:gd name="connsiteX44" fmla="*/ 59206 w 120000"/>
                  <a:gd name="connsiteY44" fmla="*/ 13018 h 119999"/>
                  <a:gd name="connsiteX45" fmla="*/ 66493 w 120000"/>
                  <a:gd name="connsiteY45" fmla="*/ 0 h 119999"/>
                  <a:gd name="connsiteX46" fmla="*/ 84120 w 120000"/>
                  <a:gd name="connsiteY46" fmla="*/ 4683 h 1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000" h="119999" extrusionOk="0">
                    <a:moveTo>
                      <a:pt x="73350" y="38471"/>
                    </a:moveTo>
                    <a:cubicBezTo>
                      <a:pt x="59255" y="33273"/>
                      <a:pt x="43989" y="35454"/>
                      <a:pt x="38219" y="51514"/>
                    </a:cubicBezTo>
                    <a:cubicBezTo>
                      <a:pt x="32449" y="67574"/>
                      <a:pt x="45146" y="79564"/>
                      <a:pt x="52930" y="83197"/>
                    </a:cubicBezTo>
                    <a:cubicBezTo>
                      <a:pt x="60714" y="86830"/>
                      <a:pt x="77578" y="86241"/>
                      <a:pt x="84926" y="73310"/>
                    </a:cubicBezTo>
                    <a:cubicBezTo>
                      <a:pt x="92274" y="60379"/>
                      <a:pt x="87445" y="43669"/>
                      <a:pt x="73350" y="38471"/>
                    </a:cubicBezTo>
                    <a:close/>
                    <a:moveTo>
                      <a:pt x="120000" y="28418"/>
                    </a:moveTo>
                    <a:cubicBezTo>
                      <a:pt x="119940" y="28640"/>
                      <a:pt x="119879" y="28863"/>
                      <a:pt x="119819" y="29085"/>
                    </a:cubicBezTo>
                    <a:lnTo>
                      <a:pt x="119636" y="28804"/>
                    </a:lnTo>
                    <a:lnTo>
                      <a:pt x="120000" y="28418"/>
                    </a:lnTo>
                    <a:close/>
                    <a:moveTo>
                      <a:pt x="84120" y="4683"/>
                    </a:moveTo>
                    <a:cubicBezTo>
                      <a:pt x="84036" y="9646"/>
                      <a:pt x="83951" y="14609"/>
                      <a:pt x="83867" y="19572"/>
                    </a:cubicBez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cubicBezTo>
                      <a:pt x="35415" y="110636"/>
                      <a:pt x="35495" y="105957"/>
                      <a:pt x="35574" y="101277"/>
                    </a:cubicBez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lnTo>
                      <a:pt x="84120" y="46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弧線 18"/>
            <p:cNvSpPr/>
            <p:nvPr/>
          </p:nvSpPr>
          <p:spPr>
            <a:xfrm rot="3088080">
              <a:off x="3541046" y="2760271"/>
              <a:ext cx="1629860" cy="1567174"/>
            </a:xfrm>
            <a:prstGeom prst="arc">
              <a:avLst>
                <a:gd name="adj1" fmla="val 13262190"/>
                <a:gd name="adj2" fmla="val 916106"/>
              </a:avLst>
            </a:prstGeom>
            <a:ln w="28575" cmpd="sng">
              <a:solidFill>
                <a:srgbClr val="FFFFFF"/>
              </a:solidFill>
              <a:prstDash val="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0" name="弧線 19"/>
            <p:cNvSpPr/>
            <p:nvPr/>
          </p:nvSpPr>
          <p:spPr>
            <a:xfrm rot="14087531">
              <a:off x="3376033" y="2783937"/>
              <a:ext cx="1629860" cy="1567174"/>
            </a:xfrm>
            <a:prstGeom prst="arc">
              <a:avLst>
                <a:gd name="adj1" fmla="val 13262190"/>
                <a:gd name="adj2" fmla="val 916106"/>
              </a:avLst>
            </a:prstGeom>
            <a:ln w="28575" cmpd="sng">
              <a:solidFill>
                <a:srgbClr val="FFFFFF"/>
              </a:solidFill>
              <a:prstDash val="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214257" y="1357304"/>
            <a:ext cx="2857520" cy="989571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8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Collect</a:t>
            </a:r>
          </a:p>
        </p:txBody>
      </p:sp>
      <p:sp>
        <p:nvSpPr>
          <p:cNvPr id="255" name="Shape 255"/>
          <p:cNvSpPr/>
          <p:nvPr/>
        </p:nvSpPr>
        <p:spPr>
          <a:xfrm>
            <a:off x="3230024" y="1357304"/>
            <a:ext cx="2913611" cy="989571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Manage, Backup </a:t>
            </a:r>
          </a:p>
          <a:p>
            <a:pPr lvl="0" algn="ctr"/>
            <a:r>
              <a:rPr lang="en-US" sz="2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&amp; Search</a:t>
            </a:r>
          </a:p>
        </p:txBody>
      </p:sp>
      <p:sp>
        <p:nvSpPr>
          <p:cNvPr id="256" name="Shape 256"/>
          <p:cNvSpPr/>
          <p:nvPr/>
        </p:nvSpPr>
        <p:spPr>
          <a:xfrm>
            <a:off x="6286512" y="1357304"/>
            <a:ext cx="2571768" cy="989571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8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Playback</a:t>
            </a:r>
          </a:p>
        </p:txBody>
      </p:sp>
      <p:sp>
        <p:nvSpPr>
          <p:cNvPr id="257" name="Shape 257"/>
          <p:cNvSpPr/>
          <p:nvPr/>
        </p:nvSpPr>
        <p:spPr>
          <a:xfrm>
            <a:off x="214282" y="2417475"/>
            <a:ext cx="2857520" cy="1826400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SzPts val="1800"/>
              <a:buChar char="●"/>
            </a:pPr>
            <a:r>
              <a:rPr lang="en-US" sz="1600" b="1" dirty="0" smtClean="0">
                <a:solidFill>
                  <a:srgbClr val="0070C0"/>
                </a:solidFill>
                <a:latin typeface="+mj-ea"/>
                <a:ea typeface="+mj-ea"/>
              </a:rPr>
              <a:t>File Station remote mount</a:t>
            </a:r>
          </a:p>
          <a:p>
            <a:pPr marL="457200" lvl="0" indent="-342900">
              <a:buSzPts val="1800"/>
              <a:buChar char="●"/>
            </a:pPr>
            <a:r>
              <a:rPr lang="en-US" sz="1600" b="1" dirty="0" err="1" smtClean="0">
                <a:solidFill>
                  <a:srgbClr val="0070C0"/>
                </a:solidFill>
                <a:latin typeface="+mj-ea"/>
                <a:ea typeface="+mj-ea"/>
              </a:rPr>
              <a:t>Qsync</a:t>
            </a:r>
            <a:endParaRPr lang="en-US" sz="1600" b="1" dirty="0" smtClean="0">
              <a:solidFill>
                <a:srgbClr val="0070C0"/>
              </a:solidFill>
              <a:latin typeface="+mj-ea"/>
              <a:ea typeface="+mj-ea"/>
            </a:endParaRPr>
          </a:p>
          <a:p>
            <a:pPr marL="457200" lvl="0" indent="-342900">
              <a:buSzPts val="1800"/>
              <a:buChar char="●"/>
            </a:pPr>
            <a:r>
              <a:rPr lang="en-US" sz="1600" b="1" dirty="0" smtClean="0">
                <a:solidFill>
                  <a:srgbClr val="0070C0"/>
                </a:solidFill>
                <a:latin typeface="+mj-ea"/>
                <a:ea typeface="+mj-ea"/>
              </a:rPr>
              <a:t>Mobile apps</a:t>
            </a:r>
          </a:p>
          <a:p>
            <a:pPr marL="457200" lvl="0" indent="-342900">
              <a:buSzPts val="1800"/>
              <a:buChar char="●"/>
            </a:pPr>
            <a:r>
              <a:rPr lang="en-US" sz="1600" b="1" dirty="0" smtClean="0">
                <a:solidFill>
                  <a:srgbClr val="0070C0"/>
                </a:solidFill>
                <a:latin typeface="+mj-ea"/>
                <a:ea typeface="+mj-ea"/>
              </a:rPr>
              <a:t>Download Station</a:t>
            </a:r>
          </a:p>
          <a:p>
            <a:pPr marL="457200" lvl="0" indent="-342900">
              <a:buSzPts val="1800"/>
              <a:buChar char="●"/>
            </a:pPr>
            <a:r>
              <a:rPr lang="en-US" sz="1600" b="1" dirty="0" err="1" smtClean="0">
                <a:solidFill>
                  <a:srgbClr val="0070C0"/>
                </a:solidFill>
                <a:latin typeface="+mj-ea"/>
                <a:ea typeface="+mj-ea"/>
              </a:rPr>
              <a:t>Happyget</a:t>
            </a:r>
            <a:endParaRPr lang="en-US" sz="1600" b="1" dirty="0" smtClean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3230024" y="2417475"/>
            <a:ext cx="2913611" cy="1826400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SzPts val="1800"/>
              <a:buChar char="●"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File Station</a:t>
            </a:r>
          </a:p>
          <a:p>
            <a:pPr marL="457200" lvl="0" indent="-342900">
              <a:buSzPts val="1800"/>
              <a:buChar char="●"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Mobile apps</a:t>
            </a:r>
          </a:p>
          <a:p>
            <a:pPr marL="457200" lvl="0" indent="-342900">
              <a:buSzPts val="1800"/>
              <a:buChar char="●"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Hybrid Backup Sync</a:t>
            </a:r>
          </a:p>
          <a:p>
            <a:pPr marL="457200" lvl="0" indent="-342900">
              <a:buSzPts val="1800"/>
              <a:buChar char="●"/>
            </a:pP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Qsirch</a:t>
            </a:r>
            <a:endParaRPr lang="en-US" sz="1600" b="1" dirty="0" smtClean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457200" lvl="0" indent="-342900">
              <a:buSzPts val="1800"/>
              <a:buChar char="●"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Snapshot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600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6286512" y="2417475"/>
            <a:ext cx="2571768" cy="1826400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PLEX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Video Station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Photo Station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Music Station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00" b="1" dirty="0">
                <a:solidFill>
                  <a:srgbClr val="0070C0"/>
                </a:solidFill>
                <a:latin typeface="+mj-ea"/>
                <a:ea typeface="+mj-ea"/>
              </a:rPr>
              <a:t>Cinema28</a:t>
            </a:r>
          </a:p>
          <a:p>
            <a:pPr marL="457200" lvl="0" indent="-342900">
              <a:buSzPts val="1800"/>
              <a:buChar char="●"/>
            </a:pPr>
            <a:r>
              <a:rPr lang="en-US" sz="1600" b="1" dirty="0" smtClean="0">
                <a:solidFill>
                  <a:srgbClr val="0070C0"/>
                </a:solidFill>
                <a:latin typeface="+mj-ea"/>
                <a:ea typeface="+mj-ea"/>
              </a:rPr>
              <a:t>Mobile apps</a:t>
            </a: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Multimediaa</a:t>
            </a:r>
            <a:r>
              <a:rPr lang="en-US" altLang="zh-TW" dirty="0" smtClean="0"/>
              <a:t> Solution Package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向右箭號 36"/>
          <p:cNvSpPr/>
          <p:nvPr/>
        </p:nvSpPr>
        <p:spPr>
          <a:xfrm rot="2010970" flipH="1">
            <a:off x="5411251" y="3683211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266" name="Shape 266"/>
          <p:cNvGrpSpPr/>
          <p:nvPr/>
        </p:nvGrpSpPr>
        <p:grpSpPr>
          <a:xfrm>
            <a:off x="395536" y="1059582"/>
            <a:ext cx="2199575" cy="1620350"/>
            <a:chOff x="627000" y="1560975"/>
            <a:chExt cx="2199575" cy="1620350"/>
          </a:xfrm>
        </p:grpSpPr>
        <p:pic>
          <p:nvPicPr>
            <p:cNvPr id="267" name="Shape 267" descr="「cloud icon png」的圖片搜尋結果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7000" y="1560975"/>
              <a:ext cx="2199575" cy="1620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Shape 268" descr="「google drive icon png」的圖片搜尋結果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91250" y="1883338"/>
              <a:ext cx="624401" cy="62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Shape 269" descr="「dropbox icon png」的圖片搜尋結果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78100" y="1813088"/>
              <a:ext cx="491700" cy="49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Shape 270" descr="「onedrive icon png」的圖片搜尋結果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09221" y="2379937"/>
              <a:ext cx="738625" cy="5492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4" name="Shape 284" descr="「cloud icon png」的圖片搜尋結果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0192" y="1059582"/>
            <a:ext cx="1819039" cy="126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 descr="「youtube icon png」的圖片搜尋結果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0232" y="1419622"/>
            <a:ext cx="726948" cy="67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 descr="「torrent icon png」的圖片搜尋結果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12035" y="1491630"/>
            <a:ext cx="400325" cy="4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2461" y="3723878"/>
            <a:ext cx="549275" cy="5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2421" y="3857634"/>
            <a:ext cx="429413" cy="42941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標題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Arial"/>
                <a:cs typeface="Arial"/>
                <a:sym typeface="Arial"/>
              </a:rPr>
              <a:t>Collect data to NAS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5938182" y="3500444"/>
            <a:ext cx="1134148" cy="910482"/>
            <a:chOff x="7452320" y="3363838"/>
            <a:chExt cx="1134148" cy="910482"/>
          </a:xfrm>
        </p:grpSpPr>
        <p:pic>
          <p:nvPicPr>
            <p:cNvPr id="32" name="圖片 31" descr="PC-01-0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52320" y="3363838"/>
              <a:ext cx="1134148" cy="910482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7596336" y="3651870"/>
              <a:ext cx="504056" cy="288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4" name="向右箭號 3"/>
          <p:cNvSpPr/>
          <p:nvPr/>
        </p:nvSpPr>
        <p:spPr>
          <a:xfrm rot="956599">
            <a:off x="2472965" y="1880140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向右箭號 33"/>
          <p:cNvSpPr/>
          <p:nvPr/>
        </p:nvSpPr>
        <p:spPr>
          <a:xfrm>
            <a:off x="2285984" y="2859782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向右箭號 34"/>
          <p:cNvSpPr/>
          <p:nvPr/>
        </p:nvSpPr>
        <p:spPr>
          <a:xfrm rot="20591150">
            <a:off x="2457317" y="3757197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向右箭號 37"/>
          <p:cNvSpPr/>
          <p:nvPr/>
        </p:nvSpPr>
        <p:spPr>
          <a:xfrm flipH="1">
            <a:off x="5724128" y="2859782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向右箭號 38"/>
          <p:cNvSpPr/>
          <p:nvPr/>
        </p:nvSpPr>
        <p:spPr>
          <a:xfrm rot="20591150" flipH="1">
            <a:off x="5481653" y="1740974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-684584" y="3147814"/>
            <a:ext cx="406358" cy="701892"/>
            <a:chOff x="827584" y="2643758"/>
            <a:chExt cx="581338" cy="1004130"/>
          </a:xfrm>
        </p:grpSpPr>
        <p:grpSp>
          <p:nvGrpSpPr>
            <p:cNvPr id="40" name="Shape 148"/>
            <p:cNvGrpSpPr/>
            <p:nvPr/>
          </p:nvGrpSpPr>
          <p:grpSpPr>
            <a:xfrm>
              <a:off x="827584" y="2643758"/>
              <a:ext cx="581338" cy="1004130"/>
              <a:chOff x="2627784" y="1825002"/>
              <a:chExt cx="1198166" cy="2069560"/>
            </a:xfrm>
          </p:grpSpPr>
          <p:sp>
            <p:nvSpPr>
              <p:cNvPr id="41" name="Shape 149"/>
              <p:cNvSpPr/>
              <p:nvPr/>
            </p:nvSpPr>
            <p:spPr>
              <a:xfrm>
                <a:off x="2627784" y="1825002"/>
                <a:ext cx="1198166" cy="2069560"/>
              </a:xfrm>
              <a:prstGeom prst="roundRect">
                <a:avLst>
                  <a:gd name="adj" fmla="val 1358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Shape 150"/>
              <p:cNvSpPr/>
              <p:nvPr/>
            </p:nvSpPr>
            <p:spPr>
              <a:xfrm>
                <a:off x="3155241" y="1922844"/>
                <a:ext cx="143251" cy="27666"/>
              </a:xfrm>
              <a:prstGeom prst="rect">
                <a:avLst/>
              </a:prstGeom>
              <a:solidFill>
                <a:srgbClr val="B0B0B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3" name="Shape 151"/>
              <p:cNvGrpSpPr/>
              <p:nvPr/>
            </p:nvGrpSpPr>
            <p:grpSpPr>
              <a:xfrm>
                <a:off x="3168829" y="3704452"/>
                <a:ext cx="116076" cy="127684"/>
                <a:chOff x="2453209" y="5151638"/>
                <a:chExt cx="191820" cy="211002"/>
              </a:xfrm>
            </p:grpSpPr>
            <p:sp>
              <p:nvSpPr>
                <p:cNvPr id="44" name="Shape 152"/>
                <p:cNvSpPr/>
                <p:nvPr/>
              </p:nvSpPr>
              <p:spPr>
                <a:xfrm>
                  <a:off x="2453209" y="5151638"/>
                  <a:ext cx="191820" cy="211002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5400" cap="flat" cmpd="sng">
                  <a:solidFill>
                    <a:srgbClr val="26262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Shape 153"/>
                <p:cNvSpPr/>
                <p:nvPr/>
              </p:nvSpPr>
              <p:spPr>
                <a:xfrm>
                  <a:off x="2505251" y="5208531"/>
                  <a:ext cx="87734" cy="9721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37373"/>
                </a:solidFill>
                <a:ln w="9525" cap="flat" cmpd="sng">
                  <a:solidFill>
                    <a:srgbClr val="B0B0B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283" name="Shape 283" descr="相關圖片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72437" y="2715766"/>
              <a:ext cx="491634" cy="831998"/>
            </a:xfrm>
            <a:prstGeom prst="rect">
              <a:avLst/>
            </a:prstGeom>
            <a:noFill/>
            <a:ln>
              <a:noFill/>
            </a:ln>
            <a:effectLst>
              <a:innerShdw blurRad="12700">
                <a:prstClr val="black"/>
              </a:innerShdw>
            </a:effectLst>
          </p:spPr>
        </p:pic>
      </p:grpSp>
      <p:grpSp>
        <p:nvGrpSpPr>
          <p:cNvPr id="9" name="群組 8"/>
          <p:cNvGrpSpPr/>
          <p:nvPr/>
        </p:nvGrpSpPr>
        <p:grpSpPr>
          <a:xfrm>
            <a:off x="1714480" y="2787774"/>
            <a:ext cx="414428" cy="792088"/>
            <a:chOff x="2304644" y="2823783"/>
            <a:chExt cx="414428" cy="828087"/>
          </a:xfrm>
        </p:grpSpPr>
        <p:pic>
          <p:nvPicPr>
            <p:cNvPr id="49" name="圖片 48" descr="iPhone-6S-Silver.png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04644" y="2823783"/>
              <a:ext cx="414428" cy="828087"/>
            </a:xfrm>
            <a:prstGeom prst="rect">
              <a:avLst/>
            </a:prstGeom>
          </p:spPr>
        </p:pic>
        <p:pic>
          <p:nvPicPr>
            <p:cNvPr id="52" name="Shape 283" descr="相關圖片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339752" y="2931791"/>
              <a:ext cx="343654" cy="612064"/>
            </a:xfrm>
            <a:prstGeom prst="rect">
              <a:avLst/>
            </a:prstGeom>
            <a:noFill/>
            <a:ln>
              <a:noFill/>
            </a:ln>
            <a:effectLst>
              <a:innerShdw blurRad="12700">
                <a:prstClr val="black"/>
              </a:innerShdw>
            </a:effectLst>
          </p:spPr>
        </p:pic>
      </p:grpSp>
      <p:sp>
        <p:nvSpPr>
          <p:cNvPr id="276" name="Shape 276"/>
          <p:cNvSpPr txBox="1"/>
          <p:nvPr/>
        </p:nvSpPr>
        <p:spPr>
          <a:xfrm>
            <a:off x="6140216" y="3759280"/>
            <a:ext cx="432048" cy="1697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dirty="0">
                <a:solidFill>
                  <a:srgbClr val="00CCFF"/>
                </a:solidFill>
              </a:rPr>
              <a:t>PC</a:t>
            </a:r>
          </a:p>
        </p:txBody>
      </p:sp>
      <p:grpSp>
        <p:nvGrpSpPr>
          <p:cNvPr id="46" name="群組 45"/>
          <p:cNvGrpSpPr/>
          <p:nvPr/>
        </p:nvGrpSpPr>
        <p:grpSpPr>
          <a:xfrm>
            <a:off x="3071802" y="1672484"/>
            <a:ext cx="2648620" cy="2368876"/>
            <a:chOff x="3000364" y="1672484"/>
            <a:chExt cx="2648620" cy="2368876"/>
          </a:xfrm>
        </p:grpSpPr>
        <p:sp>
          <p:nvSpPr>
            <p:cNvPr id="47" name="橢圓 46"/>
            <p:cNvSpPr/>
            <p:nvPr/>
          </p:nvSpPr>
          <p:spPr>
            <a:xfrm>
              <a:off x="3140236" y="1672484"/>
              <a:ext cx="2368876" cy="2368876"/>
            </a:xfrm>
            <a:prstGeom prst="ellipse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橢圓 47"/>
            <p:cNvSpPr/>
            <p:nvPr/>
          </p:nvSpPr>
          <p:spPr>
            <a:xfrm>
              <a:off x="3248267" y="1857370"/>
              <a:ext cx="2152814" cy="2152814"/>
            </a:xfrm>
            <a:prstGeom prst="ellipse">
              <a:avLst/>
            </a:prstGeom>
            <a:solidFill>
              <a:srgbClr val="00CCFF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0" name="Shape 272" descr="「453B png」的圖片搜尋結果"/>
            <p:cNvPicPr preferRelativeResize="0"/>
            <p:nvPr/>
          </p:nvPicPr>
          <p:blipFill>
            <a:blip r:embed="rId14"/>
            <a:stretch>
              <a:fillRect/>
            </a:stretch>
          </p:blipFill>
          <p:spPr>
            <a:xfrm>
              <a:off x="3000364" y="2059370"/>
              <a:ext cx="2648620" cy="16553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" name="群組 50"/>
          <p:cNvGrpSpPr/>
          <p:nvPr/>
        </p:nvGrpSpPr>
        <p:grpSpPr>
          <a:xfrm>
            <a:off x="6500826" y="2544264"/>
            <a:ext cx="1065242" cy="884742"/>
            <a:chOff x="6572264" y="2424220"/>
            <a:chExt cx="1065242" cy="884742"/>
          </a:xfrm>
        </p:grpSpPr>
        <p:pic>
          <p:nvPicPr>
            <p:cNvPr id="53" name="Shape 278" descr="「453B png」的圖片搜尋結果"/>
            <p:cNvPicPr preferRelativeResize="0"/>
            <p:nvPr/>
          </p:nvPicPr>
          <p:blipFill>
            <a:blip r:embed="rId15"/>
            <a:stretch>
              <a:fillRect/>
            </a:stretch>
          </p:blipFill>
          <p:spPr>
            <a:xfrm>
              <a:off x="6572264" y="2643188"/>
              <a:ext cx="1065242" cy="665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Shape 280"/>
            <p:cNvSpPr txBox="1"/>
            <p:nvPr/>
          </p:nvSpPr>
          <p:spPr>
            <a:xfrm>
              <a:off x="6851688" y="2424220"/>
              <a:ext cx="719864" cy="241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00CCFF"/>
                  </a:solidFill>
                </a:rPr>
                <a:t>NAS</a:t>
              </a:r>
              <a:endParaRPr lang="en-US" dirty="0">
                <a:solidFill>
                  <a:srgbClr val="00CC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Shape 297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>
            <a:spLocks noGrp="1"/>
          </p:cNvSpPr>
          <p:nvPr>
            <p:ph type="ctrTitle"/>
          </p:nvPr>
        </p:nvSpPr>
        <p:spPr>
          <a:xfrm>
            <a:off x="357158" y="2357436"/>
            <a:ext cx="8520600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indent="-87312">
              <a:spcBef>
                <a:spcPts val="0"/>
              </a:spcBef>
              <a:buClr>
                <a:srgbClr val="002060"/>
              </a:buClr>
              <a:buSzPts val="1375"/>
            </a:pPr>
            <a:r>
              <a:rPr lang="en-US" sz="5400" dirty="0" err="1" smtClean="0">
                <a:solidFill>
                  <a:srgbClr val="002060"/>
                </a:solidFill>
                <a:ea typeface="Arial"/>
                <a:cs typeface="Arial"/>
                <a:sym typeface="Arial"/>
              </a:rPr>
              <a:t>Plex</a:t>
            </a:r>
            <a:r>
              <a:rPr lang="en-US" sz="5400" dirty="0" smtClean="0">
                <a:solidFill>
                  <a:srgbClr val="002060"/>
                </a:solidFill>
                <a:ea typeface="Arial"/>
                <a:cs typeface="Arial"/>
                <a:sym typeface="Arial"/>
              </a:rPr>
              <a:t> Introduction</a:t>
            </a:r>
            <a:endParaRPr lang="en-US" sz="5400" dirty="0">
              <a:solidFill>
                <a:srgbClr val="002060"/>
              </a:solidFill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501343" y="2083447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en-US" sz="20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Easy to use</a:t>
            </a:r>
          </a:p>
        </p:txBody>
      </p:sp>
      <p:sp>
        <p:nvSpPr>
          <p:cNvPr id="305" name="Shape 305"/>
          <p:cNvSpPr/>
          <p:nvPr/>
        </p:nvSpPr>
        <p:spPr>
          <a:xfrm>
            <a:off x="501343" y="2786064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en-US" sz="20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Rich media information</a:t>
            </a:r>
          </a:p>
        </p:txBody>
      </p:sp>
      <p:sp>
        <p:nvSpPr>
          <p:cNvPr id="306" name="Shape 306"/>
          <p:cNvSpPr/>
          <p:nvPr/>
        </p:nvSpPr>
        <p:spPr>
          <a:xfrm>
            <a:off x="501343" y="3500444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en-US" sz="20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 various devices</a:t>
            </a:r>
          </a:p>
        </p:txBody>
      </p:sp>
      <p:sp>
        <p:nvSpPr>
          <p:cNvPr id="307" name="Shape 307"/>
          <p:cNvSpPr/>
          <p:nvPr/>
        </p:nvSpPr>
        <p:spPr>
          <a:xfrm>
            <a:off x="4662130" y="2083447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en-US" sz="20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Available anywhere</a:t>
            </a:r>
          </a:p>
        </p:txBody>
      </p:sp>
      <p:sp>
        <p:nvSpPr>
          <p:cNvPr id="308" name="Shape 308"/>
          <p:cNvSpPr/>
          <p:nvPr/>
        </p:nvSpPr>
        <p:spPr>
          <a:xfrm>
            <a:off x="4714876" y="2786064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en-US" sz="20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 any format</a:t>
            </a:r>
          </a:p>
        </p:txBody>
      </p:sp>
      <p:sp>
        <p:nvSpPr>
          <p:cNvPr id="309" name="Shape 309"/>
          <p:cNvSpPr/>
          <p:nvPr/>
        </p:nvSpPr>
        <p:spPr>
          <a:xfrm>
            <a:off x="4714876" y="3500444"/>
            <a:ext cx="3981836" cy="540264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en-US" sz="20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Sharing</a:t>
            </a:r>
          </a:p>
        </p:txBody>
      </p:sp>
      <p:grpSp>
        <p:nvGrpSpPr>
          <p:cNvPr id="311" name="Shape 311"/>
          <p:cNvGrpSpPr/>
          <p:nvPr/>
        </p:nvGrpSpPr>
        <p:grpSpPr>
          <a:xfrm>
            <a:off x="571473" y="1312580"/>
            <a:ext cx="8215371" cy="616229"/>
            <a:chOff x="4823101" y="1357305"/>
            <a:chExt cx="2413163" cy="515371"/>
          </a:xfrm>
        </p:grpSpPr>
        <p:sp>
          <p:nvSpPr>
            <p:cNvPr id="312" name="Shape 312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noFill/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4823101" y="1423276"/>
              <a:ext cx="2413163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 algn="ctr">
                <a:buClr>
                  <a:schemeClr val="lt1"/>
                </a:buClr>
                <a:buSzPts val="2000"/>
              </a:pPr>
              <a:r>
                <a:rPr lang="en-US" sz="2000" b="1" dirty="0" err="1" smtClean="0">
                  <a:solidFill>
                    <a:srgbClr val="FFC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Plex</a:t>
              </a:r>
              <a:r>
                <a:rPr lang="en-US" sz="2000" b="1" dirty="0" smtClean="0">
                  <a:solidFill>
                    <a:srgbClr val="FFC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is like mission control for your personal media collections</a:t>
              </a:r>
            </a:p>
          </p:txBody>
        </p:sp>
      </p:grpSp>
      <p:pic>
        <p:nvPicPr>
          <p:cNvPr id="2050" name="Picture 2" descr="D:\工作進行中\20170911直播母版16比9\各場PPT元素\20180103\plex-logo_W12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428610"/>
            <a:ext cx="2346308" cy="760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/>
        </p:nvSpPr>
        <p:spPr>
          <a:xfrm>
            <a:off x="1428728" y="1711950"/>
            <a:ext cx="2302800" cy="221940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PLEX 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Media Server</a:t>
            </a:r>
          </a:p>
        </p:txBody>
      </p:sp>
      <p:sp>
        <p:nvSpPr>
          <p:cNvPr id="321" name="Shape 321"/>
          <p:cNvSpPr/>
          <p:nvPr/>
        </p:nvSpPr>
        <p:spPr>
          <a:xfrm>
            <a:off x="3886450" y="2162550"/>
            <a:ext cx="1242300" cy="1318200"/>
          </a:xfrm>
          <a:prstGeom prst="mathPlus">
            <a:avLst>
              <a:gd name="adj1" fmla="val 13131"/>
            </a:avLst>
          </a:prstGeom>
          <a:solidFill>
            <a:schemeClr val="bg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a typeface="Arial"/>
                <a:cs typeface="Arial"/>
                <a:sym typeface="Arial"/>
              </a:rPr>
              <a:t>Plex</a:t>
            </a:r>
            <a:r>
              <a:rPr lang="en-US" dirty="0" smtClean="0">
                <a:ea typeface="Arial"/>
                <a:cs typeface="Arial"/>
                <a:sym typeface="Arial"/>
              </a:rPr>
              <a:t> Media Server and Apps</a:t>
            </a:r>
            <a:endParaRPr lang="zh-TW" altLang="en-US" dirty="0"/>
          </a:p>
        </p:txBody>
      </p:sp>
      <p:sp>
        <p:nvSpPr>
          <p:cNvPr id="7" name="Shape 319"/>
          <p:cNvSpPr/>
          <p:nvPr/>
        </p:nvSpPr>
        <p:spPr>
          <a:xfrm>
            <a:off x="5364088" y="1707654"/>
            <a:ext cx="2302800" cy="221940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PLEX 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App</a:t>
            </a:r>
            <a:endParaRPr lang="en-US" altLang="zh-TW" sz="32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74046" y="2283718"/>
            <a:ext cx="184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en-US" altLang="zh-TW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01"/>
          <p:cNvSpPr/>
          <p:nvPr/>
        </p:nvSpPr>
        <p:spPr>
          <a:xfrm>
            <a:off x="285720" y="1071552"/>
            <a:ext cx="1475134" cy="8677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325" y="0"/>
                </a:moveTo>
                <a:cubicBezTo>
                  <a:pt x="57674" y="0"/>
                  <a:pt x="65058" y="7019"/>
                  <a:pt x="69179" y="18219"/>
                </a:cubicBezTo>
                <a:cubicBezTo>
                  <a:pt x="71776" y="14188"/>
                  <a:pt x="75252" y="11987"/>
                  <a:pt x="79031" y="11987"/>
                </a:cubicBezTo>
                <a:cubicBezTo>
                  <a:pt x="87238" y="11987"/>
                  <a:pt x="94019" y="22369"/>
                  <a:pt x="94791" y="35895"/>
                </a:cubicBezTo>
                <a:cubicBezTo>
                  <a:pt x="94933" y="35750"/>
                  <a:pt x="95076" y="35747"/>
                  <a:pt x="95220" y="35747"/>
                </a:cubicBezTo>
                <a:cubicBezTo>
                  <a:pt x="108905" y="35747"/>
                  <a:pt x="120000" y="54608"/>
                  <a:pt x="120000" y="77873"/>
                </a:cubicBezTo>
                <a:cubicBezTo>
                  <a:pt x="120000" y="99840"/>
                  <a:pt x="110109" y="117880"/>
                  <a:pt x="97485" y="119805"/>
                </a:cubicBezTo>
                <a:lnTo>
                  <a:pt x="97485" y="120000"/>
                </a:lnTo>
                <a:lnTo>
                  <a:pt x="95220" y="120000"/>
                </a:lnTo>
                <a:lnTo>
                  <a:pt x="27654" y="120000"/>
                </a:lnTo>
                <a:lnTo>
                  <a:pt x="27654" y="119685"/>
                </a:lnTo>
                <a:cubicBezTo>
                  <a:pt x="26712" y="119904"/>
                  <a:pt x="25752" y="120000"/>
                  <a:pt x="24779" y="120000"/>
                </a:cubicBezTo>
                <a:cubicBezTo>
                  <a:pt x="11094" y="120000"/>
                  <a:pt x="0" y="101139"/>
                  <a:pt x="0" y="77873"/>
                </a:cubicBezTo>
                <a:cubicBezTo>
                  <a:pt x="0" y="54608"/>
                  <a:pt x="11094" y="35747"/>
                  <a:pt x="24779" y="35747"/>
                </a:cubicBezTo>
                <a:lnTo>
                  <a:pt x="25282" y="35920"/>
                </a:lnTo>
                <a:cubicBezTo>
                  <a:pt x="26617" y="15537"/>
                  <a:pt x="36904" y="0"/>
                  <a:pt x="49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57618" y="2211710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342609" y="3018807"/>
            <a:ext cx="655782" cy="65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357618" y="3795886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/>
          <p:nvPr/>
        </p:nvSpPr>
        <p:spPr>
          <a:xfrm>
            <a:off x="500034" y="1428742"/>
            <a:ext cx="1071570" cy="2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2060"/>
                </a:solidFill>
              </a:rPr>
              <a:t>Internet</a:t>
            </a:r>
          </a:p>
        </p:txBody>
      </p:sp>
      <p:grpSp>
        <p:nvGrpSpPr>
          <p:cNvPr id="344" name="Shape 344"/>
          <p:cNvGrpSpPr/>
          <p:nvPr/>
        </p:nvGrpSpPr>
        <p:grpSpPr>
          <a:xfrm>
            <a:off x="5143504" y="1428742"/>
            <a:ext cx="3286148" cy="588284"/>
            <a:chOff x="4857752" y="1357305"/>
            <a:chExt cx="2329200" cy="492000"/>
          </a:xfrm>
        </p:grpSpPr>
        <p:sp>
          <p:nvSpPr>
            <p:cNvPr id="345" name="Shape 345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1800" b="1" dirty="0" smtClean="0">
                  <a:solidFill>
                    <a:srgbClr val="FFFF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Centralized control</a:t>
              </a:r>
            </a:p>
          </p:txBody>
        </p:sp>
      </p:grpSp>
      <p:grpSp>
        <p:nvGrpSpPr>
          <p:cNvPr id="347" name="Shape 347"/>
          <p:cNvGrpSpPr/>
          <p:nvPr/>
        </p:nvGrpSpPr>
        <p:grpSpPr>
          <a:xfrm>
            <a:off x="5143504" y="2115017"/>
            <a:ext cx="3178890" cy="588284"/>
            <a:chOff x="4857752" y="1357305"/>
            <a:chExt cx="2253176" cy="492000"/>
          </a:xfrm>
        </p:grpSpPr>
        <p:sp>
          <p:nvSpPr>
            <p:cNvPr id="348" name="Shape 348"/>
            <p:cNvSpPr/>
            <p:nvPr/>
          </p:nvSpPr>
          <p:spPr>
            <a:xfrm>
              <a:off x="4857752" y="1357305"/>
              <a:ext cx="2076026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49" name="Shape 349"/>
            <p:cNvSpPr/>
            <p:nvPr/>
          </p:nvSpPr>
          <p:spPr>
            <a:xfrm>
              <a:off x="5021428" y="1367998"/>
              <a:ext cx="2089500" cy="44940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1800" b="1" dirty="0" smtClean="0">
                  <a:solidFill>
                    <a:srgbClr val="FFFF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Media information</a:t>
              </a:r>
            </a:p>
          </p:txBody>
        </p:sp>
      </p:grpSp>
      <p:grpSp>
        <p:nvGrpSpPr>
          <p:cNvPr id="350" name="Shape 350"/>
          <p:cNvGrpSpPr/>
          <p:nvPr/>
        </p:nvGrpSpPr>
        <p:grpSpPr>
          <a:xfrm>
            <a:off x="5072066" y="2801280"/>
            <a:ext cx="3643338" cy="588284"/>
            <a:chOff x="4857752" y="1357305"/>
            <a:chExt cx="2582374" cy="492000"/>
          </a:xfrm>
        </p:grpSpPr>
        <p:sp>
          <p:nvSpPr>
            <p:cNvPr id="351" name="Shape 351"/>
            <p:cNvSpPr/>
            <p:nvPr/>
          </p:nvSpPr>
          <p:spPr>
            <a:xfrm>
              <a:off x="4857752" y="1357305"/>
              <a:ext cx="2582374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52" name="Shape 352"/>
            <p:cNvSpPr/>
            <p:nvPr/>
          </p:nvSpPr>
          <p:spPr>
            <a:xfrm>
              <a:off x="5021429" y="1367998"/>
              <a:ext cx="2317428" cy="44940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18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Supports any media format</a:t>
              </a:r>
              <a:endParaRPr lang="en-US" sz="1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3" name="Shape 353"/>
          <p:cNvGrpSpPr/>
          <p:nvPr/>
        </p:nvGrpSpPr>
        <p:grpSpPr>
          <a:xfrm>
            <a:off x="5072066" y="3487567"/>
            <a:ext cx="3214710" cy="588284"/>
            <a:chOff x="4807117" y="1357305"/>
            <a:chExt cx="2329200" cy="492000"/>
          </a:xfrm>
        </p:grpSpPr>
        <p:sp>
          <p:nvSpPr>
            <p:cNvPr id="354" name="Shape 354"/>
            <p:cNvSpPr/>
            <p:nvPr/>
          </p:nvSpPr>
          <p:spPr>
            <a:xfrm>
              <a:off x="4807117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55" name="Shape 355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1800" b="1" dirty="0" smtClean="0">
                  <a:solidFill>
                    <a:srgbClr val="FFFF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Sharing management</a:t>
              </a:r>
            </a:p>
          </p:txBody>
        </p:sp>
      </p:grp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PLEX Media Server</a:t>
            </a:r>
            <a:endParaRPr lang="zh-TW" altLang="en-US" dirty="0"/>
          </a:p>
        </p:txBody>
      </p:sp>
      <p:sp>
        <p:nvSpPr>
          <p:cNvPr id="33" name="Shape 298"/>
          <p:cNvSpPr/>
          <p:nvPr/>
        </p:nvSpPr>
        <p:spPr>
          <a:xfrm>
            <a:off x="671980" y="2285998"/>
            <a:ext cx="515140" cy="4306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299"/>
          <p:cNvSpPr/>
          <p:nvPr/>
        </p:nvSpPr>
        <p:spPr>
          <a:xfrm>
            <a:off x="635092" y="3148384"/>
            <a:ext cx="582716" cy="3829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417"/>
          <p:cNvSpPr/>
          <p:nvPr/>
        </p:nvSpPr>
        <p:spPr>
          <a:xfrm rot="-900000">
            <a:off x="684279" y="3928543"/>
            <a:ext cx="515273" cy="3875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向右箭號 37"/>
          <p:cNvSpPr/>
          <p:nvPr/>
        </p:nvSpPr>
        <p:spPr>
          <a:xfrm rot="810592">
            <a:off x="1253921" y="2442270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向右箭號 38"/>
          <p:cNvSpPr/>
          <p:nvPr/>
        </p:nvSpPr>
        <p:spPr>
          <a:xfrm>
            <a:off x="1214414" y="3143254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向右箭號 39"/>
          <p:cNvSpPr/>
          <p:nvPr/>
        </p:nvSpPr>
        <p:spPr>
          <a:xfrm rot="20591150">
            <a:off x="1259971" y="3829205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" name="向右箭號 36"/>
          <p:cNvSpPr/>
          <p:nvPr/>
        </p:nvSpPr>
        <p:spPr>
          <a:xfrm rot="2051848">
            <a:off x="1410232" y="1685426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2071670" y="1500180"/>
            <a:ext cx="3014164" cy="3014164"/>
            <a:chOff x="2500298" y="1500180"/>
            <a:chExt cx="3014164" cy="3014164"/>
          </a:xfrm>
        </p:grpSpPr>
        <p:sp>
          <p:nvSpPr>
            <p:cNvPr id="30" name="橢圓 29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rgbClr val="00CC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1" name="Shape 32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071670" y="2143122"/>
            <a:ext cx="3178380" cy="1986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3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5984" y="3214692"/>
            <a:ext cx="841528" cy="841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 21"/>
          <p:cNvSpPr/>
          <p:nvPr/>
        </p:nvSpPr>
        <p:spPr>
          <a:xfrm>
            <a:off x="4714876" y="3000378"/>
            <a:ext cx="2928958" cy="785818"/>
          </a:xfrm>
          <a:prstGeom prst="roundRect">
            <a:avLst/>
          </a:prstGeom>
          <a:gradFill>
            <a:gsLst>
              <a:gs pos="0">
                <a:srgbClr val="00CCFF"/>
              </a:gs>
              <a:gs pos="25000">
                <a:srgbClr val="00CCFF"/>
              </a:gs>
              <a:gs pos="6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圓角矩形 22"/>
          <p:cNvSpPr/>
          <p:nvPr/>
        </p:nvSpPr>
        <p:spPr>
          <a:xfrm>
            <a:off x="4714876" y="3857634"/>
            <a:ext cx="2500330" cy="785818"/>
          </a:xfrm>
          <a:prstGeom prst="roundRect">
            <a:avLst/>
          </a:prstGeom>
          <a:gradFill>
            <a:gsLst>
              <a:gs pos="0">
                <a:srgbClr val="00CCFF"/>
              </a:gs>
              <a:gs pos="32000">
                <a:srgbClr val="00CCFF"/>
              </a:gs>
              <a:gs pos="5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4714876" y="2104589"/>
            <a:ext cx="3571900" cy="828000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圓角矩形 36"/>
          <p:cNvSpPr/>
          <p:nvPr/>
        </p:nvSpPr>
        <p:spPr>
          <a:xfrm>
            <a:off x="4714876" y="1233918"/>
            <a:ext cx="4000528" cy="785818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6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40" y="3357568"/>
            <a:ext cx="701700" cy="7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 descr="「streaming device icon png」的圖片搜尋結果"/>
          <p:cNvPicPr preferRelativeResize="0"/>
          <p:nvPr/>
        </p:nvPicPr>
        <p:blipFill rotWithShape="1">
          <a:blip r:embed="rId4">
            <a:alphaModFix/>
          </a:blip>
          <a:srcRect t="55508"/>
          <a:stretch/>
        </p:blipFill>
        <p:spPr>
          <a:xfrm>
            <a:off x="4982733" y="1367292"/>
            <a:ext cx="2996740" cy="63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72600" y="627534"/>
            <a:ext cx="629150" cy="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 txBox="1"/>
          <p:nvPr/>
        </p:nvSpPr>
        <p:spPr>
          <a:xfrm>
            <a:off x="5096534" y="3500444"/>
            <a:ext cx="642942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Phone</a:t>
            </a:r>
            <a:endParaRPr lang="en-US" sz="1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6522996" y="2673078"/>
            <a:ext cx="1049400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PC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3345584" y="4293152"/>
            <a:ext cx="885300" cy="35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CCFF"/>
                </a:solidFill>
              </a:rPr>
              <a:t>HDMI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5143504" y="2673078"/>
            <a:ext cx="1000132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Smart TV</a:t>
            </a:r>
          </a:p>
        </p:txBody>
      </p:sp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PLEX APP</a:t>
            </a:r>
            <a:endParaRPr lang="zh-TW" altLang="en-US" dirty="0"/>
          </a:p>
        </p:txBody>
      </p:sp>
      <p:sp>
        <p:nvSpPr>
          <p:cNvPr id="59" name="Shape 970"/>
          <p:cNvSpPr/>
          <p:nvPr/>
        </p:nvSpPr>
        <p:spPr>
          <a:xfrm>
            <a:off x="11218584" y="4599754"/>
            <a:ext cx="361838" cy="30595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880" y="100923"/>
                </a:moveTo>
                <a:lnTo>
                  <a:pt x="43780" y="108554"/>
                </a:lnTo>
                <a:lnTo>
                  <a:pt x="76219" y="108554"/>
                </a:lnTo>
                <a:lnTo>
                  <a:pt x="74119" y="100923"/>
                </a:lnTo>
                <a:close/>
                <a:moveTo>
                  <a:pt x="17368" y="4644"/>
                </a:moveTo>
                <a:lnTo>
                  <a:pt x="17368" y="64398"/>
                </a:lnTo>
                <a:lnTo>
                  <a:pt x="102631" y="64398"/>
                </a:lnTo>
                <a:lnTo>
                  <a:pt x="102631" y="4644"/>
                </a:lnTo>
                <a:close/>
                <a:moveTo>
                  <a:pt x="11052" y="0"/>
                </a:moveTo>
                <a:lnTo>
                  <a:pt x="108947" y="0"/>
                </a:lnTo>
                <a:lnTo>
                  <a:pt x="108947" y="69042"/>
                </a:lnTo>
                <a:lnTo>
                  <a:pt x="108965" y="69042"/>
                </a:lnTo>
                <a:lnTo>
                  <a:pt x="120000" y="113859"/>
                </a:lnTo>
                <a:lnTo>
                  <a:pt x="120000" y="119999"/>
                </a:lnTo>
                <a:lnTo>
                  <a:pt x="0" y="119999"/>
                </a:lnTo>
                <a:lnTo>
                  <a:pt x="0" y="113859"/>
                </a:lnTo>
                <a:lnTo>
                  <a:pt x="11034" y="69042"/>
                </a:lnTo>
                <a:lnTo>
                  <a:pt x="11052" y="690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971"/>
          <p:cNvSpPr/>
          <p:nvPr/>
        </p:nvSpPr>
        <p:spPr>
          <a:xfrm>
            <a:off x="10066456" y="4671762"/>
            <a:ext cx="185271" cy="32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99" y="105648"/>
                </a:moveTo>
                <a:cubicBezTo>
                  <a:pt x="55224" y="105648"/>
                  <a:pt x="51353" y="107884"/>
                  <a:pt x="51353" y="110644"/>
                </a:cubicBezTo>
                <a:cubicBezTo>
                  <a:pt x="51353" y="113403"/>
                  <a:pt x="55224" y="115640"/>
                  <a:pt x="59999" y="115640"/>
                </a:cubicBezTo>
                <a:cubicBezTo>
                  <a:pt x="64775" y="115640"/>
                  <a:pt x="68646" y="113403"/>
                  <a:pt x="68646" y="110644"/>
                </a:cubicBezTo>
                <a:cubicBezTo>
                  <a:pt x="68646" y="107884"/>
                  <a:pt x="64775" y="105648"/>
                  <a:pt x="59999" y="105648"/>
                </a:cubicBezTo>
                <a:close/>
                <a:moveTo>
                  <a:pt x="9230" y="11966"/>
                </a:moveTo>
                <a:lnTo>
                  <a:pt x="9230" y="99976"/>
                </a:lnTo>
                <a:lnTo>
                  <a:pt x="110769" y="99976"/>
                </a:lnTo>
                <a:lnTo>
                  <a:pt x="110769" y="11966"/>
                </a:lnTo>
                <a:close/>
                <a:moveTo>
                  <a:pt x="46155" y="3965"/>
                </a:moveTo>
                <a:cubicBezTo>
                  <a:pt x="44243" y="3965"/>
                  <a:pt x="42694" y="4861"/>
                  <a:pt x="42694" y="5965"/>
                </a:cubicBezTo>
                <a:cubicBezTo>
                  <a:pt x="42694" y="7070"/>
                  <a:pt x="44243" y="7965"/>
                  <a:pt x="46155" y="7965"/>
                </a:cubicBezTo>
                <a:lnTo>
                  <a:pt x="73844" y="7965"/>
                </a:lnTo>
                <a:cubicBezTo>
                  <a:pt x="75756" y="7965"/>
                  <a:pt x="77305" y="7070"/>
                  <a:pt x="77305" y="5965"/>
                </a:cubicBezTo>
                <a:cubicBezTo>
                  <a:pt x="77305" y="4861"/>
                  <a:pt x="75756" y="3965"/>
                  <a:pt x="73844" y="3965"/>
                </a:cubicBezTo>
                <a:close/>
                <a:moveTo>
                  <a:pt x="20000" y="0"/>
                </a:moveTo>
                <a:lnTo>
                  <a:pt x="99999" y="0"/>
                </a:lnTo>
                <a:cubicBezTo>
                  <a:pt x="111045" y="0"/>
                  <a:pt x="119999" y="5174"/>
                  <a:pt x="119999" y="11557"/>
                </a:cubicBezTo>
                <a:lnTo>
                  <a:pt x="119999" y="108442"/>
                </a:lnTo>
                <a:cubicBezTo>
                  <a:pt x="119999" y="114825"/>
                  <a:pt x="111045" y="120000"/>
                  <a:pt x="99999" y="120000"/>
                </a:cubicBezTo>
                <a:lnTo>
                  <a:pt x="20000" y="120000"/>
                </a:lnTo>
                <a:cubicBezTo>
                  <a:pt x="8954" y="120000"/>
                  <a:pt x="0" y="114825"/>
                  <a:pt x="0" y="108442"/>
                </a:cubicBezTo>
                <a:lnTo>
                  <a:pt x="0" y="11557"/>
                </a:lnTo>
                <a:cubicBezTo>
                  <a:pt x="0" y="5174"/>
                  <a:pt x="8954" y="0"/>
                  <a:pt x="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972"/>
          <p:cNvSpPr/>
          <p:nvPr/>
        </p:nvSpPr>
        <p:spPr>
          <a:xfrm>
            <a:off x="9644098" y="4287782"/>
            <a:ext cx="335348" cy="26644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644" y="84564"/>
                </a:moveTo>
                <a:cubicBezTo>
                  <a:pt x="87539" y="84564"/>
                  <a:pt x="86644" y="85691"/>
                  <a:pt x="86644" y="87082"/>
                </a:cubicBezTo>
                <a:cubicBezTo>
                  <a:pt x="86644" y="88472"/>
                  <a:pt x="87539" y="89599"/>
                  <a:pt x="88644" y="89599"/>
                </a:cubicBezTo>
                <a:lnTo>
                  <a:pt x="95311" y="89599"/>
                </a:lnTo>
                <a:cubicBezTo>
                  <a:pt x="96415" y="89599"/>
                  <a:pt x="97311" y="88472"/>
                  <a:pt x="97311" y="87082"/>
                </a:cubicBezTo>
                <a:cubicBezTo>
                  <a:pt x="97311" y="85691"/>
                  <a:pt x="96415" y="84564"/>
                  <a:pt x="95311" y="84564"/>
                </a:cubicBezTo>
                <a:close/>
                <a:moveTo>
                  <a:pt x="6420" y="84564"/>
                </a:moveTo>
                <a:cubicBezTo>
                  <a:pt x="5315" y="84564"/>
                  <a:pt x="4420" y="85691"/>
                  <a:pt x="4420" y="87082"/>
                </a:cubicBezTo>
                <a:cubicBezTo>
                  <a:pt x="4420" y="88472"/>
                  <a:pt x="5315" y="89599"/>
                  <a:pt x="6420" y="89599"/>
                </a:cubicBezTo>
                <a:lnTo>
                  <a:pt x="13086" y="89599"/>
                </a:lnTo>
                <a:cubicBezTo>
                  <a:pt x="14191" y="89599"/>
                  <a:pt x="15086" y="88472"/>
                  <a:pt x="15086" y="87082"/>
                </a:cubicBezTo>
                <a:cubicBezTo>
                  <a:pt x="15086" y="85691"/>
                  <a:pt x="14191" y="84564"/>
                  <a:pt x="13086" y="84564"/>
                </a:cubicBezTo>
                <a:close/>
                <a:moveTo>
                  <a:pt x="108648" y="83725"/>
                </a:moveTo>
                <a:cubicBezTo>
                  <a:pt x="107175" y="83725"/>
                  <a:pt x="105981" y="85228"/>
                  <a:pt x="105981" y="87082"/>
                </a:cubicBezTo>
                <a:cubicBezTo>
                  <a:pt x="105981" y="88935"/>
                  <a:pt x="107175" y="90438"/>
                  <a:pt x="108648" y="90438"/>
                </a:cubicBezTo>
                <a:cubicBezTo>
                  <a:pt x="110120" y="90438"/>
                  <a:pt x="111314" y="88935"/>
                  <a:pt x="111314" y="87082"/>
                </a:cubicBezTo>
                <a:cubicBezTo>
                  <a:pt x="111314" y="85228"/>
                  <a:pt x="110120" y="83725"/>
                  <a:pt x="108648" y="83725"/>
                </a:cubicBezTo>
                <a:close/>
                <a:moveTo>
                  <a:pt x="4420" y="5727"/>
                </a:moveTo>
                <a:lnTo>
                  <a:pt x="4420" y="80560"/>
                </a:lnTo>
                <a:lnTo>
                  <a:pt x="115579" y="80560"/>
                </a:lnTo>
                <a:lnTo>
                  <a:pt x="115579" y="5727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93987"/>
                </a:lnTo>
                <a:lnTo>
                  <a:pt x="67114" y="93987"/>
                </a:lnTo>
                <a:lnTo>
                  <a:pt x="68781" y="108155"/>
                </a:lnTo>
                <a:lnTo>
                  <a:pt x="87301" y="108155"/>
                </a:lnTo>
                <a:cubicBezTo>
                  <a:pt x="89900" y="108155"/>
                  <a:pt x="92006" y="110807"/>
                  <a:pt x="92006" y="114077"/>
                </a:cubicBezTo>
                <a:lnTo>
                  <a:pt x="92006" y="120000"/>
                </a:lnTo>
                <a:lnTo>
                  <a:pt x="27999" y="120000"/>
                </a:lnTo>
                <a:lnTo>
                  <a:pt x="27999" y="114077"/>
                </a:lnTo>
                <a:cubicBezTo>
                  <a:pt x="27999" y="110807"/>
                  <a:pt x="30106" y="108155"/>
                  <a:pt x="32705" y="108155"/>
                </a:cubicBezTo>
                <a:lnTo>
                  <a:pt x="51218" y="108155"/>
                </a:lnTo>
                <a:lnTo>
                  <a:pt x="52886" y="93987"/>
                </a:lnTo>
                <a:lnTo>
                  <a:pt x="0" y="93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973"/>
          <p:cNvSpPr/>
          <p:nvPr/>
        </p:nvSpPr>
        <p:spPr>
          <a:xfrm>
            <a:off x="9706416" y="4959794"/>
            <a:ext cx="204209" cy="2871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688" y="112012"/>
                </a:moveTo>
                <a:cubicBezTo>
                  <a:pt x="48135" y="112012"/>
                  <a:pt x="46876" y="112907"/>
                  <a:pt x="46876" y="114012"/>
                </a:cubicBezTo>
                <a:cubicBezTo>
                  <a:pt x="46876" y="115117"/>
                  <a:pt x="48135" y="116012"/>
                  <a:pt x="49688" y="116012"/>
                </a:cubicBezTo>
                <a:lnTo>
                  <a:pt x="70311" y="116012"/>
                </a:lnTo>
                <a:cubicBezTo>
                  <a:pt x="71864" y="116012"/>
                  <a:pt x="73123" y="115117"/>
                  <a:pt x="73123" y="114012"/>
                </a:cubicBezTo>
                <a:cubicBezTo>
                  <a:pt x="73123" y="112907"/>
                  <a:pt x="71864" y="112012"/>
                  <a:pt x="70311" y="112012"/>
                </a:cubicBezTo>
                <a:close/>
                <a:moveTo>
                  <a:pt x="6849" y="8320"/>
                </a:moveTo>
                <a:lnTo>
                  <a:pt x="6849" y="106998"/>
                </a:lnTo>
                <a:lnTo>
                  <a:pt x="113150" y="106998"/>
                </a:lnTo>
                <a:lnTo>
                  <a:pt x="113150" y="8320"/>
                </a:lnTo>
                <a:close/>
                <a:moveTo>
                  <a:pt x="48751" y="2722"/>
                </a:moveTo>
                <a:cubicBezTo>
                  <a:pt x="47715" y="2722"/>
                  <a:pt x="46876" y="3319"/>
                  <a:pt x="46876" y="4056"/>
                </a:cubicBezTo>
                <a:cubicBezTo>
                  <a:pt x="46876" y="4792"/>
                  <a:pt x="47715" y="5389"/>
                  <a:pt x="48751" y="5389"/>
                </a:cubicBezTo>
                <a:lnTo>
                  <a:pt x="71248" y="5389"/>
                </a:lnTo>
                <a:cubicBezTo>
                  <a:pt x="72284" y="5389"/>
                  <a:pt x="73123" y="4792"/>
                  <a:pt x="73123" y="4056"/>
                </a:cubicBezTo>
                <a:cubicBezTo>
                  <a:pt x="73123" y="3319"/>
                  <a:pt x="72284" y="2722"/>
                  <a:pt x="71248" y="2722"/>
                </a:cubicBezTo>
                <a:close/>
                <a:moveTo>
                  <a:pt x="8089" y="0"/>
                </a:moveTo>
                <a:lnTo>
                  <a:pt x="111910" y="0"/>
                </a:lnTo>
                <a:cubicBezTo>
                  <a:pt x="116378" y="0"/>
                  <a:pt x="120000" y="2575"/>
                  <a:pt x="120000" y="5752"/>
                </a:cubicBezTo>
                <a:lnTo>
                  <a:pt x="120000" y="114247"/>
                </a:lnTo>
                <a:cubicBezTo>
                  <a:pt x="120000" y="117424"/>
                  <a:pt x="116378" y="120000"/>
                  <a:pt x="111910" y="120000"/>
                </a:cubicBezTo>
                <a:lnTo>
                  <a:pt x="8089" y="120000"/>
                </a:lnTo>
                <a:cubicBezTo>
                  <a:pt x="3621" y="120000"/>
                  <a:pt x="0" y="117424"/>
                  <a:pt x="0" y="114247"/>
                </a:cubicBezTo>
                <a:lnTo>
                  <a:pt x="0" y="5752"/>
                </a:lnTo>
                <a:cubicBezTo>
                  <a:pt x="0" y="2575"/>
                  <a:pt x="3621" y="0"/>
                  <a:pt x="808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972"/>
          <p:cNvSpPr/>
          <p:nvPr/>
        </p:nvSpPr>
        <p:spPr>
          <a:xfrm>
            <a:off x="10429916" y="4644972"/>
            <a:ext cx="627460" cy="4985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644" y="84564"/>
                </a:moveTo>
                <a:cubicBezTo>
                  <a:pt x="87539" y="84564"/>
                  <a:pt x="86644" y="85691"/>
                  <a:pt x="86644" y="87082"/>
                </a:cubicBezTo>
                <a:cubicBezTo>
                  <a:pt x="86644" y="88472"/>
                  <a:pt x="87539" y="89599"/>
                  <a:pt x="88644" y="89599"/>
                </a:cubicBezTo>
                <a:lnTo>
                  <a:pt x="95311" y="89599"/>
                </a:lnTo>
                <a:cubicBezTo>
                  <a:pt x="96415" y="89599"/>
                  <a:pt x="97311" y="88472"/>
                  <a:pt x="97311" y="87082"/>
                </a:cubicBezTo>
                <a:cubicBezTo>
                  <a:pt x="97311" y="85691"/>
                  <a:pt x="96415" y="84564"/>
                  <a:pt x="95311" y="84564"/>
                </a:cubicBezTo>
                <a:close/>
                <a:moveTo>
                  <a:pt x="6420" y="84564"/>
                </a:moveTo>
                <a:cubicBezTo>
                  <a:pt x="5315" y="84564"/>
                  <a:pt x="4420" y="85691"/>
                  <a:pt x="4420" y="87082"/>
                </a:cubicBezTo>
                <a:cubicBezTo>
                  <a:pt x="4420" y="88472"/>
                  <a:pt x="5315" y="89599"/>
                  <a:pt x="6420" y="89599"/>
                </a:cubicBezTo>
                <a:lnTo>
                  <a:pt x="13086" y="89599"/>
                </a:lnTo>
                <a:cubicBezTo>
                  <a:pt x="14191" y="89599"/>
                  <a:pt x="15086" y="88472"/>
                  <a:pt x="15086" y="87082"/>
                </a:cubicBezTo>
                <a:cubicBezTo>
                  <a:pt x="15086" y="85691"/>
                  <a:pt x="14191" y="84564"/>
                  <a:pt x="13086" y="84564"/>
                </a:cubicBezTo>
                <a:close/>
                <a:moveTo>
                  <a:pt x="108648" y="83725"/>
                </a:moveTo>
                <a:cubicBezTo>
                  <a:pt x="107175" y="83725"/>
                  <a:pt x="105981" y="85228"/>
                  <a:pt x="105981" y="87082"/>
                </a:cubicBezTo>
                <a:cubicBezTo>
                  <a:pt x="105981" y="88935"/>
                  <a:pt x="107175" y="90438"/>
                  <a:pt x="108648" y="90438"/>
                </a:cubicBezTo>
                <a:cubicBezTo>
                  <a:pt x="110120" y="90438"/>
                  <a:pt x="111314" y="88935"/>
                  <a:pt x="111314" y="87082"/>
                </a:cubicBezTo>
                <a:cubicBezTo>
                  <a:pt x="111314" y="85228"/>
                  <a:pt x="110120" y="83725"/>
                  <a:pt x="108648" y="83725"/>
                </a:cubicBezTo>
                <a:close/>
                <a:moveTo>
                  <a:pt x="4420" y="5727"/>
                </a:moveTo>
                <a:lnTo>
                  <a:pt x="4420" y="80560"/>
                </a:lnTo>
                <a:lnTo>
                  <a:pt x="115579" y="80560"/>
                </a:lnTo>
                <a:lnTo>
                  <a:pt x="115579" y="5727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93987"/>
                </a:lnTo>
                <a:lnTo>
                  <a:pt x="67114" y="93987"/>
                </a:lnTo>
                <a:lnTo>
                  <a:pt x="68781" y="108155"/>
                </a:lnTo>
                <a:lnTo>
                  <a:pt x="87301" y="108155"/>
                </a:lnTo>
                <a:cubicBezTo>
                  <a:pt x="89900" y="108155"/>
                  <a:pt x="92006" y="110807"/>
                  <a:pt x="92006" y="114077"/>
                </a:cubicBezTo>
                <a:lnTo>
                  <a:pt x="92006" y="120000"/>
                </a:lnTo>
                <a:lnTo>
                  <a:pt x="27999" y="120000"/>
                </a:lnTo>
                <a:lnTo>
                  <a:pt x="27999" y="114077"/>
                </a:lnTo>
                <a:cubicBezTo>
                  <a:pt x="27999" y="110807"/>
                  <a:pt x="30106" y="108155"/>
                  <a:pt x="32705" y="108155"/>
                </a:cubicBezTo>
                <a:lnTo>
                  <a:pt x="51218" y="108155"/>
                </a:lnTo>
                <a:lnTo>
                  <a:pt x="52886" y="93987"/>
                </a:lnTo>
                <a:lnTo>
                  <a:pt x="0" y="93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Shape 65" descr="D:\Fullppt\PNG이미지\핸드폰2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214942" y="3143254"/>
            <a:ext cx="226446" cy="41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群組 6"/>
          <p:cNvGrpSpPr/>
          <p:nvPr/>
        </p:nvGrpSpPr>
        <p:grpSpPr>
          <a:xfrm>
            <a:off x="2913536" y="3857634"/>
            <a:ext cx="1658464" cy="576064"/>
            <a:chOff x="2411760" y="4083918"/>
            <a:chExt cx="1658464" cy="576064"/>
          </a:xfrm>
        </p:grpSpPr>
        <p:sp>
          <p:nvSpPr>
            <p:cNvPr id="38" name="向右箭號 37"/>
            <p:cNvSpPr/>
            <p:nvPr/>
          </p:nvSpPr>
          <p:spPr>
            <a:xfrm>
              <a:off x="2411760" y="4083918"/>
              <a:ext cx="1656184" cy="576064"/>
            </a:xfrm>
            <a:prstGeom prst="rightArrow">
              <a:avLst/>
            </a:prstGeom>
            <a:gradFill flip="none" rotWithShape="1">
              <a:gsLst>
                <a:gs pos="0">
                  <a:srgbClr val="00CCFF">
                    <a:alpha val="0"/>
                  </a:srgbClr>
                </a:gs>
                <a:gs pos="82000">
                  <a:srgbClr val="00CC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/>
            </a:p>
          </p:txBody>
        </p:sp>
        <p:sp>
          <p:nvSpPr>
            <p:cNvPr id="5" name="矩形 4"/>
            <p:cNvSpPr/>
            <p:nvPr/>
          </p:nvSpPr>
          <p:spPr>
            <a:xfrm>
              <a:off x="2427150" y="4227934"/>
              <a:ext cx="16430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smtClean="0">
                  <a:solidFill>
                    <a:srgbClr val="FFFFFF"/>
                  </a:solidFill>
                </a:rPr>
                <a:t>Local playback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2985544" y="3071816"/>
            <a:ext cx="1584176" cy="576064"/>
            <a:chOff x="2483768" y="3071816"/>
            <a:chExt cx="1584176" cy="576064"/>
          </a:xfrm>
        </p:grpSpPr>
        <p:sp>
          <p:nvSpPr>
            <p:cNvPr id="35" name="向右箭號 34"/>
            <p:cNvSpPr/>
            <p:nvPr/>
          </p:nvSpPr>
          <p:spPr>
            <a:xfrm>
              <a:off x="2483768" y="3071816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66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/>
            </a:p>
          </p:txBody>
        </p:sp>
        <p:sp>
          <p:nvSpPr>
            <p:cNvPr id="39" name="矩形 38"/>
            <p:cNvSpPr/>
            <p:nvPr/>
          </p:nvSpPr>
          <p:spPr>
            <a:xfrm>
              <a:off x="2771800" y="3196087"/>
              <a:ext cx="10615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b="1" dirty="0" smtClean="0">
                  <a:solidFill>
                    <a:schemeClr val="lt1"/>
                  </a:solidFill>
                </a:rPr>
                <a:t>Streaming</a:t>
              </a:r>
              <a:endParaRPr lang="en-US" b="1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2985544" y="2235332"/>
            <a:ext cx="1584176" cy="576064"/>
            <a:chOff x="2483768" y="3147814"/>
            <a:chExt cx="1584176" cy="576064"/>
          </a:xfrm>
        </p:grpSpPr>
        <p:sp>
          <p:nvSpPr>
            <p:cNvPr id="42" name="向右箭號 41"/>
            <p:cNvSpPr/>
            <p:nvPr/>
          </p:nvSpPr>
          <p:spPr>
            <a:xfrm>
              <a:off x="2483768" y="3147814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66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/>
            </a:p>
          </p:txBody>
        </p:sp>
        <p:sp>
          <p:nvSpPr>
            <p:cNvPr id="43" name="矩形 42"/>
            <p:cNvSpPr/>
            <p:nvPr/>
          </p:nvSpPr>
          <p:spPr>
            <a:xfrm>
              <a:off x="2771800" y="3272085"/>
              <a:ext cx="10791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Streaming</a:t>
              </a: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2985544" y="1372174"/>
            <a:ext cx="1584176" cy="576064"/>
            <a:chOff x="2483768" y="3147814"/>
            <a:chExt cx="1584176" cy="576064"/>
          </a:xfrm>
        </p:grpSpPr>
        <p:sp>
          <p:nvSpPr>
            <p:cNvPr id="45" name="向右箭號 44"/>
            <p:cNvSpPr/>
            <p:nvPr/>
          </p:nvSpPr>
          <p:spPr>
            <a:xfrm>
              <a:off x="2483768" y="3147814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66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/>
            </a:p>
          </p:txBody>
        </p:sp>
        <p:sp>
          <p:nvSpPr>
            <p:cNvPr id="46" name="矩形 45"/>
            <p:cNvSpPr/>
            <p:nvPr/>
          </p:nvSpPr>
          <p:spPr>
            <a:xfrm>
              <a:off x="2771800" y="3272085"/>
              <a:ext cx="10791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Streaming</a:t>
              </a: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10751482" y="325534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48" name="圖片 47" descr="Mac-Time-Mach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0552" y="1131590"/>
            <a:ext cx="1491162" cy="1129022"/>
          </a:xfrm>
          <a:prstGeom prst="rect">
            <a:avLst/>
          </a:prstGeom>
        </p:spPr>
      </p:pic>
      <p:grpSp>
        <p:nvGrpSpPr>
          <p:cNvPr id="49" name="群組 7"/>
          <p:cNvGrpSpPr/>
          <p:nvPr/>
        </p:nvGrpSpPr>
        <p:grpSpPr>
          <a:xfrm>
            <a:off x="6357950" y="2285998"/>
            <a:ext cx="775862" cy="458810"/>
            <a:chOff x="5669477" y="2620125"/>
            <a:chExt cx="3474523" cy="2256184"/>
          </a:xfrm>
        </p:grpSpPr>
        <p:pic>
          <p:nvPicPr>
            <p:cNvPr id="50" name="Picture 4" descr="相關圖片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477" y="2620125"/>
              <a:ext cx="3474523" cy="22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92025" y="2913430"/>
              <a:ext cx="2240417" cy="1451593"/>
            </a:xfrm>
            <a:prstGeom prst="rect">
              <a:avLst/>
            </a:prstGeom>
          </p:spPr>
        </p:pic>
      </p:grpSp>
      <p:sp>
        <p:nvSpPr>
          <p:cNvPr id="9" name="文字方塊 8"/>
          <p:cNvSpPr txBox="1"/>
          <p:nvPr/>
        </p:nvSpPr>
        <p:spPr>
          <a:xfrm>
            <a:off x="9913064" y="284842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54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8664" y="2499742"/>
            <a:ext cx="795492" cy="47729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5643570" y="3539975"/>
            <a:ext cx="574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Tablet</a:t>
            </a:r>
          </a:p>
        </p:txBody>
      </p:sp>
      <p:pic>
        <p:nvPicPr>
          <p:cNvPr id="55" name="Shape 215"/>
          <p:cNvPicPr preferRelativeResize="0"/>
          <p:nvPr/>
        </p:nvPicPr>
        <p:blipFill>
          <a:blip r:embed="rId11"/>
          <a:stretch>
            <a:fillRect/>
          </a:stretch>
        </p:blipFill>
        <p:spPr>
          <a:xfrm rot="10800000" flipV="1">
            <a:off x="5113985" y="2208605"/>
            <a:ext cx="918424" cy="5774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群組 63"/>
          <p:cNvGrpSpPr/>
          <p:nvPr/>
        </p:nvGrpSpPr>
        <p:grpSpPr>
          <a:xfrm>
            <a:off x="5025096" y="3915163"/>
            <a:ext cx="1497900" cy="785818"/>
            <a:chOff x="4739344" y="3929072"/>
            <a:chExt cx="1497900" cy="785818"/>
          </a:xfrm>
        </p:grpSpPr>
        <p:sp>
          <p:nvSpPr>
            <p:cNvPr id="371" name="Shape 371"/>
            <p:cNvSpPr txBox="1"/>
            <p:nvPr/>
          </p:nvSpPr>
          <p:spPr>
            <a:xfrm>
              <a:off x="4739344" y="4387590"/>
              <a:ext cx="14979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10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TV / Monitor</a:t>
              </a:r>
            </a:p>
          </p:txBody>
        </p:sp>
        <p:pic>
          <p:nvPicPr>
            <p:cNvPr id="57" name="Shape 224"/>
            <p:cNvPicPr preferRelativeResize="0"/>
            <p:nvPr/>
          </p:nvPicPr>
          <p:blipFill>
            <a:blip r:embed="rId12"/>
            <a:stretch>
              <a:fillRect/>
            </a:stretch>
          </p:blipFill>
          <p:spPr>
            <a:xfrm>
              <a:off x="4765086" y="3929072"/>
              <a:ext cx="807046" cy="5634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" name="Shape 65" descr="D:\Fullppt\PNG이미지\핸드폰2.png"/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5702490" y="3000378"/>
            <a:ext cx="430774" cy="5686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群組 51"/>
          <p:cNvGrpSpPr/>
          <p:nvPr/>
        </p:nvGrpSpPr>
        <p:grpSpPr>
          <a:xfrm>
            <a:off x="343390" y="1285866"/>
            <a:ext cx="3014164" cy="3014164"/>
            <a:chOff x="2500298" y="1500180"/>
            <a:chExt cx="3014164" cy="3014164"/>
          </a:xfrm>
        </p:grpSpPr>
        <p:sp>
          <p:nvSpPr>
            <p:cNvPr id="66" name="橢圓 65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橢圓 66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rgbClr val="00CC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8" name="Shape 361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285720" y="2007436"/>
            <a:ext cx="2960318" cy="185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36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1472" y="3214692"/>
            <a:ext cx="753452" cy="753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 descr="Cover_main_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-1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/>
          <p:nvPr/>
        </p:nvSpPr>
        <p:spPr>
          <a:xfrm rot="10800000" flipH="1">
            <a:off x="428596" y="969289"/>
            <a:ext cx="8144100" cy="173700"/>
          </a:xfrm>
          <a:prstGeom prst="rect">
            <a:avLst/>
          </a:prstGeom>
          <a:gradFill>
            <a:gsLst>
              <a:gs pos="0">
                <a:srgbClr val="0F243E">
                  <a:alpha val="49019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571472" y="285734"/>
            <a:ext cx="8215370" cy="91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254000" algn="ctr">
              <a:buClr>
                <a:schemeClr val="lt1"/>
              </a:buClr>
              <a:buSzPts val="4000"/>
            </a:pPr>
            <a:r>
              <a:rPr lang="en-US" altLang="zh-TW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rPr>
              <a:t>In-depth use of PLEX &amp; QNAP</a:t>
            </a:r>
            <a:endParaRPr lang="en-US" sz="4400" b="1" dirty="0">
              <a:solidFill>
                <a:srgbClr val="00CC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2143108" y="1285866"/>
            <a:ext cx="4429280" cy="571500"/>
            <a:chOff x="1785918" y="1357304"/>
            <a:chExt cx="4429280" cy="571500"/>
          </a:xfrm>
        </p:grpSpPr>
        <p:sp>
          <p:nvSpPr>
            <p:cNvPr id="162" name="Shape 162"/>
            <p:cNvSpPr/>
            <p:nvPr/>
          </p:nvSpPr>
          <p:spPr>
            <a:xfrm>
              <a:off x="2500298" y="1357304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indent="-134525" algn="ctr">
                <a:buClr>
                  <a:srgbClr val="FFFFFF"/>
                </a:buClr>
                <a:buSzPts val="2119"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QNAP NAS &amp;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Plex</a:t>
              </a:r>
              <a:endParaRPr lang="en-US" sz="2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2" name="Shape 162"/>
            <p:cNvSpPr/>
            <p:nvPr/>
          </p:nvSpPr>
          <p:spPr>
            <a:xfrm>
              <a:off x="1785918" y="1357304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2143108" y="2029211"/>
            <a:ext cx="4429280" cy="571500"/>
            <a:chOff x="1785918" y="2100649"/>
            <a:chExt cx="4429280" cy="571500"/>
          </a:xfrm>
        </p:grpSpPr>
        <p:sp>
          <p:nvSpPr>
            <p:cNvPr id="158" name="Shape 158"/>
            <p:cNvSpPr/>
            <p:nvPr/>
          </p:nvSpPr>
          <p:spPr>
            <a:xfrm>
              <a:off x="2500298" y="2100649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indent="-134525" algn="ctr">
                <a:buClr>
                  <a:srgbClr val="FFFFFF"/>
                </a:buClr>
                <a:buSzPts val="2119"/>
              </a:pP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Plex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Introduction </a:t>
              </a:r>
            </a:p>
          </p:txBody>
        </p:sp>
        <p:sp>
          <p:nvSpPr>
            <p:cNvPr id="13" name="Shape 162"/>
            <p:cNvSpPr/>
            <p:nvPr/>
          </p:nvSpPr>
          <p:spPr>
            <a:xfrm>
              <a:off x="1785918" y="2100649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2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2143108" y="2740500"/>
            <a:ext cx="4429280" cy="571500"/>
            <a:chOff x="1785918" y="2811938"/>
            <a:chExt cx="4429280" cy="571500"/>
          </a:xfrm>
        </p:grpSpPr>
        <p:sp>
          <p:nvSpPr>
            <p:cNvPr id="159" name="Shape 159"/>
            <p:cNvSpPr/>
            <p:nvPr/>
          </p:nvSpPr>
          <p:spPr>
            <a:xfrm>
              <a:off x="2500298" y="2811938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indent="-134525" algn="ctr">
                <a:buClr>
                  <a:srgbClr val="FFFFFF"/>
                </a:buClr>
                <a:buSzPts val="2119"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Installation &amp; Setup</a:t>
              </a:r>
            </a:p>
          </p:txBody>
        </p:sp>
        <p:sp>
          <p:nvSpPr>
            <p:cNvPr id="14" name="Shape 162"/>
            <p:cNvSpPr/>
            <p:nvPr/>
          </p:nvSpPr>
          <p:spPr>
            <a:xfrm>
              <a:off x="1785918" y="2811938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2143108" y="3500444"/>
            <a:ext cx="4429280" cy="571500"/>
            <a:chOff x="1785918" y="3500825"/>
            <a:chExt cx="4429280" cy="571500"/>
          </a:xfrm>
        </p:grpSpPr>
        <p:sp>
          <p:nvSpPr>
            <p:cNvPr id="160" name="Shape 160"/>
            <p:cNvSpPr/>
            <p:nvPr/>
          </p:nvSpPr>
          <p:spPr>
            <a:xfrm>
              <a:off x="2500298" y="3500825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indent="-134525" algn="ctr">
                <a:buClr>
                  <a:srgbClr val="FFFFFF"/>
                </a:buClr>
                <a:buSzPts val="2119"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How to use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Plex</a:t>
              </a:r>
              <a:endParaRPr lang="en-US" sz="2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5" name="Shape 162"/>
            <p:cNvSpPr/>
            <p:nvPr/>
          </p:nvSpPr>
          <p:spPr>
            <a:xfrm>
              <a:off x="1785918" y="3500825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4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143108" y="4214828"/>
            <a:ext cx="4429280" cy="571500"/>
            <a:chOff x="1785918" y="4251670"/>
            <a:chExt cx="4429280" cy="571500"/>
          </a:xfrm>
        </p:grpSpPr>
        <p:sp>
          <p:nvSpPr>
            <p:cNvPr id="10" name="Shape 160"/>
            <p:cNvSpPr/>
            <p:nvPr/>
          </p:nvSpPr>
          <p:spPr>
            <a:xfrm>
              <a:off x="2500298" y="4251670"/>
              <a:ext cx="3714900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indent="-134525" algn="ctr">
                <a:buClr>
                  <a:srgbClr val="FFFFFF"/>
                </a:buClr>
                <a:buSzPts val="2119"/>
              </a:pP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Transcoding</a:t>
              </a:r>
              <a:endParaRPr lang="en-US" sz="2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6" name="Shape 162"/>
            <p:cNvSpPr/>
            <p:nvPr/>
          </p:nvSpPr>
          <p:spPr>
            <a:xfrm>
              <a:off x="1785918" y="4251670"/>
              <a:ext cx="571504" cy="571500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3452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19"/>
                <a:buFont typeface="Arial"/>
                <a:buNone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5</a:t>
              </a:r>
              <a:endParaRPr 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2050" name="Picture 2" descr="D:\工作進行中\20170911直播母版16比9\各場PPT元素\20180103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8"/>
            <a:ext cx="1060218" cy="239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2" name="Shape 382"/>
          <p:cNvGraphicFramePr/>
          <p:nvPr/>
        </p:nvGraphicFramePr>
        <p:xfrm>
          <a:off x="1000100" y="1071552"/>
          <a:ext cx="7072362" cy="3200190"/>
        </p:xfrm>
        <a:graphic>
          <a:graphicData uri="http://schemas.openxmlformats.org/drawingml/2006/table">
            <a:tbl>
              <a:tblPr>
                <a:noFill/>
                <a:tableStyleId>{8993E5C6-7B24-405A-8C39-80AD9A5AEA89}</a:tableStyleId>
              </a:tblPr>
              <a:tblGrid>
                <a:gridCol w="4562685"/>
                <a:gridCol w="1225796"/>
                <a:gridCol w="1283881"/>
              </a:tblGrid>
              <a:tr h="40614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Feature</a:t>
                      </a: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US" b="1" smtClean="0">
                          <a:solidFill>
                            <a:srgbClr val="00206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Free</a:t>
                      </a:r>
                      <a:endParaRPr lang="en-US" b="1" dirty="0" smtClean="0">
                        <a:solidFill>
                          <a:srgbClr val="002060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Premium</a:t>
                      </a: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614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Any Format</a:t>
                      </a: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40614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Support various devices, such as Apple TV</a:t>
                      </a: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40614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Library Organization</a:t>
                      </a: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40614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Sharing</a:t>
                      </a: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40614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Trailers and Extras</a:t>
                      </a: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406143">
                <a:tc>
                  <a:txBody>
                    <a:bodyPr/>
                    <a:lstStyle/>
                    <a:p>
                      <a:pPr marL="0" lvl="0" indent="-127000" rtl="0">
                        <a:spcBef>
                          <a:spcPts val="0"/>
                        </a:spcBef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Hardware-Accelerated</a:t>
                      </a: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6985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383" name="Shape 383"/>
          <p:cNvSpPr txBox="1"/>
          <p:nvPr/>
        </p:nvSpPr>
        <p:spPr>
          <a:xfrm>
            <a:off x="928662" y="4214824"/>
            <a:ext cx="7786742" cy="44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1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For more information, please visit PLEX official website: https://www.plex.tv/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PLEX features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7303400" y="1640406"/>
            <a:ext cx="268996" cy="2548759"/>
            <a:chOff x="6762008" y="1643056"/>
            <a:chExt cx="268996" cy="2548759"/>
          </a:xfrm>
        </p:grpSpPr>
        <p:sp>
          <p:nvSpPr>
            <p:cNvPr id="7" name="Shape 993"/>
            <p:cNvSpPr/>
            <p:nvPr/>
          </p:nvSpPr>
          <p:spPr>
            <a:xfrm>
              <a:off x="6762008" y="164305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993"/>
            <p:cNvSpPr/>
            <p:nvPr/>
          </p:nvSpPr>
          <p:spPr>
            <a:xfrm>
              <a:off x="6762008" y="2112717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993"/>
            <p:cNvSpPr/>
            <p:nvPr/>
          </p:nvSpPr>
          <p:spPr>
            <a:xfrm>
              <a:off x="6762008" y="2552332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993"/>
            <p:cNvSpPr/>
            <p:nvPr/>
          </p:nvSpPr>
          <p:spPr>
            <a:xfrm>
              <a:off x="6762008" y="3021255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993"/>
            <p:cNvSpPr/>
            <p:nvPr/>
          </p:nvSpPr>
          <p:spPr>
            <a:xfrm>
              <a:off x="6762008" y="3470025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993"/>
            <p:cNvSpPr/>
            <p:nvPr/>
          </p:nvSpPr>
          <p:spPr>
            <a:xfrm>
              <a:off x="6762008" y="3922821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6088954" y="1640406"/>
            <a:ext cx="268996" cy="2574418"/>
            <a:chOff x="5643570" y="1643056"/>
            <a:chExt cx="268996" cy="2574418"/>
          </a:xfrm>
        </p:grpSpPr>
        <p:sp>
          <p:nvSpPr>
            <p:cNvPr id="14" name="Shape 993"/>
            <p:cNvSpPr/>
            <p:nvPr/>
          </p:nvSpPr>
          <p:spPr>
            <a:xfrm>
              <a:off x="5643570" y="164305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993"/>
            <p:cNvSpPr/>
            <p:nvPr/>
          </p:nvSpPr>
          <p:spPr>
            <a:xfrm>
              <a:off x="5643570" y="2112717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993"/>
            <p:cNvSpPr/>
            <p:nvPr/>
          </p:nvSpPr>
          <p:spPr>
            <a:xfrm>
              <a:off x="5643570" y="2552332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993"/>
            <p:cNvSpPr/>
            <p:nvPr/>
          </p:nvSpPr>
          <p:spPr>
            <a:xfrm>
              <a:off x="5643570" y="3021255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992"/>
            <p:cNvSpPr>
              <a:spLocks noChangeAspect="1"/>
            </p:cNvSpPr>
            <p:nvPr/>
          </p:nvSpPr>
          <p:spPr>
            <a:xfrm>
              <a:off x="5643570" y="3500444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992"/>
            <p:cNvSpPr>
              <a:spLocks noChangeAspect="1"/>
            </p:cNvSpPr>
            <p:nvPr/>
          </p:nvSpPr>
          <p:spPr>
            <a:xfrm>
              <a:off x="5643570" y="3948478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459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0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Shape 391"/>
          <p:cNvSpPr txBox="1">
            <a:spLocks noGrp="1"/>
          </p:cNvSpPr>
          <p:nvPr>
            <p:ph type="ctrTitle" idx="4294967295"/>
          </p:nvPr>
        </p:nvSpPr>
        <p:spPr>
          <a:xfrm>
            <a:off x="0" y="2357442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indent="-87312">
              <a:spcBef>
                <a:spcPts val="0"/>
              </a:spcBef>
              <a:buClr>
                <a:srgbClr val="002060"/>
              </a:buClr>
              <a:buSzPts val="1375"/>
            </a:pPr>
            <a:r>
              <a:rPr lang="en-US" sz="4800" dirty="0" smtClean="0">
                <a:solidFill>
                  <a:srgbClr val="002060"/>
                </a:solidFill>
                <a:ea typeface="+mj-ea"/>
                <a:cs typeface="Arial"/>
                <a:sym typeface="Arial"/>
              </a:rPr>
              <a:t>Installation and Setup</a:t>
            </a:r>
            <a:endParaRPr lang="en-US" sz="4800" dirty="0">
              <a:solidFill>
                <a:srgbClr val="002060"/>
              </a:solidFill>
              <a:ea typeface="+mj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3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723" y="1785932"/>
            <a:ext cx="4902625" cy="251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Shape 397"/>
          <p:cNvGrpSpPr/>
          <p:nvPr/>
        </p:nvGrpSpPr>
        <p:grpSpPr>
          <a:xfrm>
            <a:off x="-108518" y="1053480"/>
            <a:ext cx="9145014" cy="446702"/>
            <a:chOff x="4800002" y="1357305"/>
            <a:chExt cx="2406261" cy="501625"/>
          </a:xfrm>
        </p:grpSpPr>
        <p:sp>
          <p:nvSpPr>
            <p:cNvPr id="398" name="Shape 39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4800002" y="1409625"/>
              <a:ext cx="2406261" cy="449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 algn="ctr">
                <a:buClr>
                  <a:schemeClr val="lt1"/>
                </a:buClr>
                <a:buSzPts val="2000"/>
              </a:pPr>
              <a:r>
                <a:rPr lang="en-US" sz="20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Install / Update </a:t>
              </a:r>
              <a:r>
                <a:rPr lang="en-US" sz="2000" b="1" dirty="0" err="1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Plex</a:t>
              </a:r>
              <a:r>
                <a:rPr lang="en-US" sz="20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Media Server via App Center inside QTS</a:t>
              </a:r>
              <a:endParaRPr lang="en-US" sz="20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Arial"/>
                <a:cs typeface="Arial"/>
                <a:sym typeface="Arial"/>
              </a:rPr>
              <a:t>Install / Update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3434022" y="1643056"/>
            <a:ext cx="1428761" cy="2643206"/>
            <a:chOff x="2878101" y="1921963"/>
            <a:chExt cx="1297285" cy="2742778"/>
          </a:xfrm>
        </p:grpSpPr>
        <p:sp>
          <p:nvSpPr>
            <p:cNvPr id="2" name="圓角矩形 1"/>
            <p:cNvSpPr/>
            <p:nvPr/>
          </p:nvSpPr>
          <p:spPr>
            <a:xfrm>
              <a:off x="2878101" y="3003797"/>
              <a:ext cx="360000" cy="375059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" name="矩形 2"/>
            <p:cNvSpPr/>
            <p:nvPr/>
          </p:nvSpPr>
          <p:spPr>
            <a:xfrm>
              <a:off x="3254014" y="1921963"/>
              <a:ext cx="921372" cy="2742778"/>
            </a:xfrm>
            <a:custGeom>
              <a:avLst/>
              <a:gdLst>
                <a:gd name="connsiteX0" fmla="*/ 0 w 360040"/>
                <a:gd name="connsiteY0" fmla="*/ 0 h 2304256"/>
                <a:gd name="connsiteX1" fmla="*/ 360040 w 360040"/>
                <a:gd name="connsiteY1" fmla="*/ 0 h 2304256"/>
                <a:gd name="connsiteX2" fmla="*/ 360040 w 360040"/>
                <a:gd name="connsiteY2" fmla="*/ 2304256 h 2304256"/>
                <a:gd name="connsiteX3" fmla="*/ 0 w 360040"/>
                <a:gd name="connsiteY3" fmla="*/ 2304256 h 2304256"/>
                <a:gd name="connsiteX4" fmla="*/ 0 w 360040"/>
                <a:gd name="connsiteY4" fmla="*/ 0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7470 w 367510"/>
                <a:gd name="connsiteY3" fmla="*/ 2304256 h 2304256"/>
                <a:gd name="connsiteX4" fmla="*/ 0 w 367510"/>
                <a:gd name="connsiteY4" fmla="*/ 971176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0 w 367510"/>
                <a:gd name="connsiteY3" fmla="*/ 1161256 h 2304256"/>
                <a:gd name="connsiteX4" fmla="*/ 0 w 367510"/>
                <a:gd name="connsiteY4" fmla="*/ 971176 h 230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510" h="2304256">
                  <a:moveTo>
                    <a:pt x="0" y="971176"/>
                  </a:moveTo>
                  <a:lnTo>
                    <a:pt x="367510" y="0"/>
                  </a:lnTo>
                  <a:lnTo>
                    <a:pt x="367510" y="2304256"/>
                  </a:lnTo>
                  <a:lnTo>
                    <a:pt x="0" y="1161256"/>
                  </a:lnTo>
                  <a:lnTo>
                    <a:pt x="0" y="971176"/>
                  </a:lnTo>
                  <a:close/>
                </a:path>
              </a:pathLst>
            </a:custGeom>
            <a:gradFill>
              <a:gsLst>
                <a:gs pos="0">
                  <a:srgbClr val="FF6400"/>
                </a:gs>
                <a:gs pos="100000">
                  <a:srgbClr val="FF64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13" name="Shape 3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5592" y="1870163"/>
            <a:ext cx="3995498" cy="2238197"/>
          </a:xfrm>
          <a:prstGeom prst="rect">
            <a:avLst/>
          </a:prstGeom>
          <a:noFill/>
          <a:ln>
            <a:solidFill>
              <a:srgbClr val="FF64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4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422" y="1500180"/>
            <a:ext cx="3881248" cy="3444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Shape 409"/>
          <p:cNvGrpSpPr/>
          <p:nvPr/>
        </p:nvGrpSpPr>
        <p:grpSpPr>
          <a:xfrm>
            <a:off x="107504" y="1059582"/>
            <a:ext cx="3607240" cy="438151"/>
            <a:chOff x="4857752" y="1357305"/>
            <a:chExt cx="2329260" cy="492023"/>
          </a:xfrm>
        </p:grpSpPr>
        <p:sp>
          <p:nvSpPr>
            <p:cNvPr id="410" name="Shape 41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5116559" y="1367998"/>
              <a:ext cx="1994498" cy="449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20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Set up the server name </a:t>
              </a:r>
            </a:p>
          </p:txBody>
        </p:sp>
      </p:grp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Arial"/>
                <a:cs typeface="Arial"/>
                <a:sym typeface="Arial"/>
              </a:rPr>
              <a:t>Setup - 1</a:t>
            </a:r>
            <a:endParaRPr lang="zh-TW" altLang="en-US" dirty="0"/>
          </a:p>
        </p:txBody>
      </p:sp>
      <p:sp>
        <p:nvSpPr>
          <p:cNvPr id="2" name="圓角矩形 1"/>
          <p:cNvSpPr/>
          <p:nvPr/>
        </p:nvSpPr>
        <p:spPr>
          <a:xfrm>
            <a:off x="2801565" y="3444072"/>
            <a:ext cx="2984881" cy="199248"/>
          </a:xfrm>
          <a:prstGeom prst="roundRect">
            <a:avLst/>
          </a:prstGeom>
          <a:noFill/>
          <a:ln>
            <a:solidFill>
              <a:srgbClr val="FF6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Shape 449"/>
          <p:cNvSpPr/>
          <p:nvPr/>
        </p:nvSpPr>
        <p:spPr>
          <a:xfrm>
            <a:off x="5357818" y="2647041"/>
            <a:ext cx="2428892" cy="500066"/>
          </a:xfrm>
          <a:prstGeom prst="roundRect">
            <a:avLst>
              <a:gd name="adj" fmla="val 10440"/>
            </a:avLst>
          </a:prstGeom>
          <a:solidFill>
            <a:srgbClr val="FF640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en-US" altLang="zh-TW" sz="1800" b="1" dirty="0" smtClean="0">
                <a:solidFill>
                  <a:schemeClr val="lt1"/>
                </a:solidFill>
                <a:latin typeface="微軟正黑體"/>
                <a:ea typeface="微軟正黑體"/>
                <a:cs typeface="微軟正黑體"/>
              </a:rPr>
              <a:t>Enter a server name</a:t>
            </a:r>
          </a:p>
        </p:txBody>
      </p:sp>
      <p:sp>
        <p:nvSpPr>
          <p:cNvPr id="12" name="等腰三角形 11"/>
          <p:cNvSpPr/>
          <p:nvPr/>
        </p:nvSpPr>
        <p:spPr>
          <a:xfrm rot="12102381">
            <a:off x="5569827" y="3038023"/>
            <a:ext cx="285752" cy="428628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802" y="1500180"/>
            <a:ext cx="3643338" cy="3429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Arial"/>
                <a:cs typeface="Arial"/>
                <a:sym typeface="Arial"/>
              </a:rPr>
              <a:t>Setup – 2 </a:t>
            </a:r>
            <a:r>
              <a:rPr lang="en-US" altLang="zh-TW" dirty="0" smtClean="0"/>
              <a:t>(a)</a:t>
            </a:r>
            <a:endParaRPr lang="zh-TW" altLang="en-US" dirty="0"/>
          </a:p>
        </p:txBody>
      </p:sp>
      <p:sp>
        <p:nvSpPr>
          <p:cNvPr id="11" name="Shape 424"/>
          <p:cNvSpPr/>
          <p:nvPr/>
        </p:nvSpPr>
        <p:spPr>
          <a:xfrm>
            <a:off x="4423994" y="3714758"/>
            <a:ext cx="790948" cy="357190"/>
          </a:xfrm>
          <a:prstGeom prst="roundRect">
            <a:avLst>
              <a:gd name="adj" fmla="val 23739"/>
            </a:avLst>
          </a:prstGeom>
          <a:noFill/>
          <a:ln w="12700" cap="flat" cmpd="sng">
            <a:solidFill>
              <a:srgbClr val="FF64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21" name="Shape 421"/>
          <p:cNvGrpSpPr/>
          <p:nvPr/>
        </p:nvGrpSpPr>
        <p:grpSpPr>
          <a:xfrm>
            <a:off x="179512" y="1053503"/>
            <a:ext cx="4749678" cy="438126"/>
            <a:chOff x="4857752" y="1357304"/>
            <a:chExt cx="2329200" cy="492000"/>
          </a:xfrm>
        </p:grpSpPr>
        <p:sp>
          <p:nvSpPr>
            <p:cNvPr id="422" name="Shape 422"/>
            <p:cNvSpPr/>
            <p:nvPr/>
          </p:nvSpPr>
          <p:spPr>
            <a:xfrm>
              <a:off x="4857752" y="1357304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4979901" y="1367998"/>
              <a:ext cx="2207051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Set up the multimedia library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1928794" y="3714758"/>
            <a:ext cx="2500330" cy="432048"/>
            <a:chOff x="1500166" y="3705068"/>
            <a:chExt cx="2500330" cy="432048"/>
          </a:xfrm>
        </p:grpSpPr>
        <p:sp>
          <p:nvSpPr>
            <p:cNvPr id="424" name="Shape 424"/>
            <p:cNvSpPr/>
            <p:nvPr/>
          </p:nvSpPr>
          <p:spPr>
            <a:xfrm>
              <a:off x="1500166" y="3705068"/>
              <a:ext cx="2207738" cy="432048"/>
            </a:xfrm>
            <a:prstGeom prst="roundRect">
              <a:avLst>
                <a:gd name="adj" fmla="val 16863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rgbClr val="000000"/>
                </a:buClr>
                <a:buSzPts val="1400"/>
              </a:pPr>
              <a:r>
                <a:rPr lang="en-US" sz="18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Add Library</a:t>
              </a: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3643306" y="3714758"/>
              <a:ext cx="285752" cy="428628"/>
            </a:xfrm>
            <a:prstGeom prst="triangle">
              <a:avLst/>
            </a:prstGeom>
            <a:solidFill>
              <a:srgbClr val="FF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hape 433"/>
          <p:cNvGrpSpPr/>
          <p:nvPr/>
        </p:nvGrpSpPr>
        <p:grpSpPr>
          <a:xfrm>
            <a:off x="157850" y="1059582"/>
            <a:ext cx="6845767" cy="438126"/>
            <a:chOff x="4874202" y="1357305"/>
            <a:chExt cx="2236727" cy="492000"/>
          </a:xfrm>
        </p:grpSpPr>
        <p:sp>
          <p:nvSpPr>
            <p:cNvPr id="434" name="Shape 434"/>
            <p:cNvSpPr/>
            <p:nvPr/>
          </p:nvSpPr>
          <p:spPr>
            <a:xfrm>
              <a:off x="4874202" y="1357305"/>
              <a:ext cx="1325536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4986004" y="1367998"/>
              <a:ext cx="2124925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</a:rPr>
                <a:t>Define the library type</a:t>
              </a:r>
            </a:p>
          </p:txBody>
        </p:sp>
      </p:grp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Arial"/>
                <a:cs typeface="Arial"/>
                <a:sym typeface="Arial"/>
              </a:rPr>
              <a:t>Setup – 2 </a:t>
            </a:r>
            <a:r>
              <a:rPr lang="en-US" altLang="zh-TW" dirty="0" smtClean="0"/>
              <a:t>(b)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785786" y="2000246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buClr>
                <a:schemeClr val="lt1"/>
              </a:buClr>
              <a:buSzPts val="1400"/>
            </a:pPr>
            <a:r>
              <a:rPr lang="en-US" altLang="zh-TW" sz="18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Define the library type</a:t>
            </a:r>
          </a:p>
        </p:txBody>
      </p:sp>
      <p:sp>
        <p:nvSpPr>
          <p:cNvPr id="25" name="矩形 24"/>
          <p:cNvSpPr/>
          <p:nvPr/>
        </p:nvSpPr>
        <p:spPr>
          <a:xfrm>
            <a:off x="6643702" y="2571750"/>
            <a:ext cx="1857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buClr>
                <a:schemeClr val="lt1"/>
              </a:buClr>
              <a:buSzPts val="1400"/>
            </a:pPr>
            <a:r>
              <a:rPr lang="en-US" altLang="zh-TW" sz="18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Define the language for this type</a:t>
            </a:r>
          </a:p>
        </p:txBody>
      </p:sp>
      <p:grpSp>
        <p:nvGrpSpPr>
          <p:cNvPr id="6" name="群組 13"/>
          <p:cNvGrpSpPr/>
          <p:nvPr/>
        </p:nvGrpSpPr>
        <p:grpSpPr>
          <a:xfrm>
            <a:off x="2339752" y="1714494"/>
            <a:ext cx="4438540" cy="3214710"/>
            <a:chOff x="2339752" y="1563638"/>
            <a:chExt cx="4169404" cy="3062892"/>
          </a:xfrm>
        </p:grpSpPr>
        <p:pic>
          <p:nvPicPr>
            <p:cNvPr id="437" name="Shape 437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2347537" y="1563638"/>
              <a:ext cx="4161619" cy="30628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圓角矩形 12"/>
            <p:cNvSpPr/>
            <p:nvPr/>
          </p:nvSpPr>
          <p:spPr>
            <a:xfrm>
              <a:off x="2339752" y="1923678"/>
              <a:ext cx="864096" cy="216024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2987824" y="1851670"/>
              <a:ext cx="309692" cy="338554"/>
              <a:chOff x="2040890" y="1826995"/>
              <a:chExt cx="309692" cy="338554"/>
            </a:xfrm>
          </p:grpSpPr>
          <p:sp>
            <p:nvSpPr>
              <p:cNvPr id="4" name="橢圓 3"/>
              <p:cNvSpPr/>
              <p:nvPr/>
            </p:nvSpPr>
            <p:spPr>
              <a:xfrm>
                <a:off x="2040890" y="1840840"/>
                <a:ext cx="309692" cy="309692"/>
              </a:xfrm>
              <a:prstGeom prst="ellipse">
                <a:avLst/>
              </a:prstGeom>
              <a:solidFill>
                <a:srgbClr val="FF6400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72000" rIns="108000" rtlCol="0" anchor="ctr"/>
              <a:lstStyle/>
              <a:p>
                <a:pPr algn="ctr"/>
                <a:endParaRPr kumimoji="1" lang="zh-TW" altLang="en-US" dirty="0">
                  <a:latin typeface="+mj-lt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2051720" y="1826995"/>
                <a:ext cx="2987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1600" dirty="0">
                    <a:solidFill>
                      <a:schemeClr val="bg1"/>
                    </a:solidFill>
                  </a:rPr>
                  <a:t>1</a:t>
                </a:r>
                <a:endParaRPr kumimoji="1" lang="zh-TW" alt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3158792" y="2417862"/>
              <a:ext cx="2621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39700" lvl="0">
                <a:buClr>
                  <a:schemeClr val="lt1"/>
                </a:buClr>
                <a:buSzPts val="1400"/>
              </a:pPr>
              <a:r>
                <a:rPr lang="en-US" altLang="zh-TW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-</a:t>
              </a:r>
              <a:endParaRPr lang="en-US" altLang="zh-TW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275856" y="3075806"/>
              <a:ext cx="1872208" cy="432048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5220072" y="3075806"/>
              <a:ext cx="936104" cy="432048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9" name="群組 20"/>
            <p:cNvGrpSpPr/>
            <p:nvPr/>
          </p:nvGrpSpPr>
          <p:grpSpPr>
            <a:xfrm>
              <a:off x="6012160" y="2931790"/>
              <a:ext cx="309692" cy="338554"/>
              <a:chOff x="2040890" y="1826995"/>
              <a:chExt cx="309692" cy="338554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2040890" y="1840840"/>
                <a:ext cx="309692" cy="309692"/>
              </a:xfrm>
              <a:prstGeom prst="ellipse">
                <a:avLst/>
              </a:prstGeom>
              <a:solidFill>
                <a:srgbClr val="FF6400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72000" rIns="108000" rtlCol="0" anchor="ctr"/>
              <a:lstStyle/>
              <a:p>
                <a:pPr algn="ctr"/>
                <a:endParaRPr kumimoji="1" lang="zh-TW" altLang="en-US" dirty="0">
                  <a:latin typeface="+mj-lt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2051720" y="1826995"/>
                <a:ext cx="2987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1600" dirty="0" smtClean="0">
                    <a:solidFill>
                      <a:schemeClr val="bg1"/>
                    </a:solidFill>
                  </a:rPr>
                  <a:t>3</a:t>
                </a:r>
                <a:endParaRPr kumimoji="1" lang="zh-TW" alt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群組 17"/>
            <p:cNvGrpSpPr/>
            <p:nvPr/>
          </p:nvGrpSpPr>
          <p:grpSpPr>
            <a:xfrm>
              <a:off x="3110180" y="2859782"/>
              <a:ext cx="309692" cy="338554"/>
              <a:chOff x="2040890" y="1826995"/>
              <a:chExt cx="309692" cy="338554"/>
            </a:xfrm>
          </p:grpSpPr>
          <p:sp>
            <p:nvSpPr>
              <p:cNvPr id="19" name="橢圓 18"/>
              <p:cNvSpPr/>
              <p:nvPr/>
            </p:nvSpPr>
            <p:spPr>
              <a:xfrm>
                <a:off x="2040890" y="1840840"/>
                <a:ext cx="309692" cy="309692"/>
              </a:xfrm>
              <a:prstGeom prst="ellipse">
                <a:avLst/>
              </a:prstGeom>
              <a:solidFill>
                <a:srgbClr val="FF6400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72000" rIns="108000" rtlCol="0" anchor="ctr"/>
              <a:lstStyle/>
              <a:p>
                <a:pPr algn="ctr"/>
                <a:endParaRPr kumimoji="1" lang="zh-TW" altLang="en-US" dirty="0">
                  <a:latin typeface="+mj-lt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2051720" y="1826995"/>
                <a:ext cx="2987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1600" dirty="0" smtClean="0">
                    <a:solidFill>
                      <a:schemeClr val="bg1"/>
                    </a:solidFill>
                  </a:rPr>
                  <a:t>2</a:t>
                </a:r>
                <a:endParaRPr kumimoji="1" lang="zh-TW" altLang="en-US" sz="1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矩形 11"/>
          <p:cNvSpPr/>
          <p:nvPr/>
        </p:nvSpPr>
        <p:spPr>
          <a:xfrm>
            <a:off x="1214414" y="3071816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buClr>
                <a:schemeClr val="lt1"/>
              </a:buClr>
              <a:buSzPts val="1400"/>
            </a:pPr>
            <a:r>
              <a:rPr lang="en-US" altLang="zh-TW" sz="18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Set up a 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642910" y="1428742"/>
            <a:ext cx="6643734" cy="3503346"/>
            <a:chOff x="785786" y="1428742"/>
            <a:chExt cx="6643734" cy="3503346"/>
          </a:xfrm>
        </p:grpSpPr>
        <p:pic>
          <p:nvPicPr>
            <p:cNvPr id="12" name="Shape 448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2635820" y="1428742"/>
              <a:ext cx="4793700" cy="350334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群組 17"/>
            <p:cNvGrpSpPr/>
            <p:nvPr/>
          </p:nvGrpSpPr>
          <p:grpSpPr>
            <a:xfrm>
              <a:off x="785786" y="2500312"/>
              <a:ext cx="3786214" cy="857255"/>
              <a:chOff x="785786" y="2500312"/>
              <a:chExt cx="3786214" cy="1000131"/>
            </a:xfrm>
          </p:grpSpPr>
          <p:sp>
            <p:nvSpPr>
              <p:cNvPr id="15" name="Shape 424"/>
              <p:cNvSpPr/>
              <p:nvPr/>
            </p:nvSpPr>
            <p:spPr>
              <a:xfrm>
                <a:off x="785786" y="2857501"/>
                <a:ext cx="3786214" cy="642942"/>
              </a:xfrm>
              <a:prstGeom prst="roundRect">
                <a:avLst>
                  <a:gd name="adj" fmla="val 16863"/>
                </a:avLst>
              </a:prstGeom>
              <a:solidFill>
                <a:srgbClr val="FF6400"/>
              </a:solid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lvl="0" indent="-88900" algn="ctr">
                  <a:buClr>
                    <a:srgbClr val="000000"/>
                  </a:buClr>
                  <a:buSzPts val="1400"/>
                </a:pPr>
                <a:r>
                  <a:rPr lang="en-US" altLang="zh-TW" sz="1800" b="1" dirty="0" smtClean="0">
                    <a:solidFill>
                      <a:schemeClr val="lt1"/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Select the source of the library</a:t>
                </a:r>
                <a:endParaRPr lang="zh-TW" altLang="en-US" sz="18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endParaRPr>
              </a:p>
            </p:txBody>
          </p:sp>
          <p:sp>
            <p:nvSpPr>
              <p:cNvPr id="14" name="等腰三角形 13"/>
              <p:cNvSpPr/>
              <p:nvPr/>
            </p:nvSpPr>
            <p:spPr>
              <a:xfrm>
                <a:off x="2571736" y="2500312"/>
                <a:ext cx="268753" cy="374189"/>
              </a:xfrm>
              <a:prstGeom prst="triangle">
                <a:avLst/>
              </a:prstGeom>
              <a:solidFill>
                <a:srgbClr val="FF6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6" name="圓角矩形 15"/>
            <p:cNvSpPr/>
            <p:nvPr/>
          </p:nvSpPr>
          <p:spPr>
            <a:xfrm>
              <a:off x="2643174" y="2143122"/>
              <a:ext cx="1000132" cy="285752"/>
            </a:xfrm>
            <a:prstGeom prst="roundRect">
              <a:avLst>
                <a:gd name="adj" fmla="val 14947"/>
              </a:avLst>
            </a:prstGeom>
            <a:noFill/>
            <a:ln w="1905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Arial"/>
                <a:cs typeface="Arial"/>
                <a:sym typeface="Arial"/>
              </a:rPr>
              <a:t>Setup – 2 </a:t>
            </a:r>
            <a:r>
              <a:rPr lang="en-US" altLang="zh-TW" dirty="0" smtClean="0"/>
              <a:t>(c)</a:t>
            </a:r>
            <a:endParaRPr lang="zh-TW" altLang="en-US" dirty="0"/>
          </a:p>
        </p:txBody>
      </p:sp>
      <p:grpSp>
        <p:nvGrpSpPr>
          <p:cNvPr id="2" name="Shape 421"/>
          <p:cNvGrpSpPr/>
          <p:nvPr/>
        </p:nvGrpSpPr>
        <p:grpSpPr>
          <a:xfrm>
            <a:off x="179512" y="1053504"/>
            <a:ext cx="4321050" cy="438126"/>
            <a:chOff x="4857752" y="1357305"/>
            <a:chExt cx="1460156" cy="492000"/>
          </a:xfrm>
        </p:grpSpPr>
        <p:sp>
          <p:nvSpPr>
            <p:cNvPr id="422" name="Shape 422"/>
            <p:cNvSpPr/>
            <p:nvPr/>
          </p:nvSpPr>
          <p:spPr>
            <a:xfrm>
              <a:off x="4857752" y="1357305"/>
              <a:ext cx="1436016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4955891" y="1367998"/>
              <a:ext cx="1362017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Add folder to this library</a:t>
              </a:r>
              <a:endParaRPr lang="en-US" sz="2400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4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0127" y="1357304"/>
            <a:ext cx="3660230" cy="35104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Arial"/>
                <a:cs typeface="Arial"/>
                <a:sym typeface="Arial"/>
              </a:rPr>
              <a:t>Setup - 3</a:t>
            </a:r>
            <a:endParaRPr lang="zh-TW" altLang="en-US" dirty="0"/>
          </a:p>
        </p:txBody>
      </p:sp>
      <p:grpSp>
        <p:nvGrpSpPr>
          <p:cNvPr id="445" name="Shape 445"/>
          <p:cNvGrpSpPr/>
          <p:nvPr/>
        </p:nvGrpSpPr>
        <p:grpSpPr>
          <a:xfrm>
            <a:off x="179508" y="1042509"/>
            <a:ext cx="2016223" cy="593137"/>
            <a:chOff x="4857752" y="1357305"/>
            <a:chExt cx="592249" cy="666065"/>
          </a:xfrm>
        </p:grpSpPr>
        <p:sp>
          <p:nvSpPr>
            <p:cNvPr id="446" name="Shape 446"/>
            <p:cNvSpPr/>
            <p:nvPr/>
          </p:nvSpPr>
          <p:spPr>
            <a:xfrm>
              <a:off x="4857752" y="1357305"/>
              <a:ext cx="545592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Shape 447"/>
            <p:cNvSpPr/>
            <p:nvPr/>
          </p:nvSpPr>
          <p:spPr>
            <a:xfrm>
              <a:off x="4930920" y="1367998"/>
              <a:ext cx="519081" cy="6553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</a:rPr>
                <a:t>Confirm                    </a:t>
              </a:r>
            </a:p>
            <a:p>
              <a:pPr lvl="0" indent="-127000" algn="ctr">
                <a:buClr>
                  <a:srgbClr val="000000"/>
                </a:buClr>
                <a:buSzPts val="2000"/>
              </a:pPr>
              <a:endParaRPr lang="en-US" sz="2400" b="1" dirty="0" smtClean="0">
                <a:solidFill>
                  <a:schemeClr val="lt1"/>
                </a:solidFill>
              </a:endParaRPr>
            </a:p>
            <a:p>
              <a:pPr lvl="0" indent="-127000" algn="ctr">
                <a:buClr>
                  <a:srgbClr val="000000"/>
                </a:buClr>
                <a:buSzPts val="2000"/>
              </a:pP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20" name="圓角矩形 19"/>
          <p:cNvSpPr/>
          <p:nvPr/>
        </p:nvSpPr>
        <p:spPr>
          <a:xfrm>
            <a:off x="5572132" y="4543887"/>
            <a:ext cx="500066" cy="242441"/>
          </a:xfrm>
          <a:prstGeom prst="roundRect">
            <a:avLst>
              <a:gd name="adj" fmla="val 14947"/>
            </a:avLst>
          </a:prstGeom>
          <a:noFill/>
          <a:ln w="19050" cmpd="sng">
            <a:solidFill>
              <a:srgbClr val="FF6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11144296" y="3429006"/>
            <a:ext cx="2050986" cy="2050986"/>
            <a:chOff x="6228184" y="2931790"/>
            <a:chExt cx="2050986" cy="2050986"/>
          </a:xfrm>
        </p:grpSpPr>
        <p:pic>
          <p:nvPicPr>
            <p:cNvPr id="13" name="Shape 1919" descr="D:\工作進行中\20170911直播母版16比9\放大鏡.png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28184" y="2931790"/>
              <a:ext cx="2050986" cy="20509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451"/>
            <p:cNvPicPr preferRelativeResize="0">
              <a:picLocks/>
            </p:cNvPicPr>
            <p:nvPr/>
          </p:nvPicPr>
          <p:blipFill rotWithShape="1">
            <a:blip r:embed="rId5">
              <a:alphaModFix/>
            </a:blip>
            <a:srcRect l="82092" t="81905" r="-7061" b="-4756"/>
            <a:stretch/>
          </p:blipFill>
          <p:spPr>
            <a:xfrm>
              <a:off x="6444207" y="3108190"/>
              <a:ext cx="1640847" cy="1661128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48" name="Shape 448"/>
          <p:cNvGrpSpPr/>
          <p:nvPr/>
        </p:nvGrpSpPr>
        <p:grpSpPr>
          <a:xfrm>
            <a:off x="5929322" y="3036653"/>
            <a:ext cx="2143140" cy="826024"/>
            <a:chOff x="5169735" y="3075548"/>
            <a:chExt cx="2125652" cy="437999"/>
          </a:xfrm>
        </p:grpSpPr>
        <p:sp>
          <p:nvSpPr>
            <p:cNvPr id="449" name="Shape 449"/>
            <p:cNvSpPr/>
            <p:nvPr/>
          </p:nvSpPr>
          <p:spPr>
            <a:xfrm>
              <a:off x="5169735" y="3084034"/>
              <a:ext cx="2125652" cy="370314"/>
            </a:xfrm>
            <a:prstGeom prst="roundRect">
              <a:avLst>
                <a:gd name="adj" fmla="val 10440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450" name="Shape 450"/>
            <p:cNvSpPr txBox="1"/>
            <p:nvPr/>
          </p:nvSpPr>
          <p:spPr>
            <a:xfrm>
              <a:off x="5188950" y="3075548"/>
              <a:ext cx="2035582" cy="437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18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Click "Done" to finish setting up</a:t>
              </a:r>
            </a:p>
          </p:txBody>
        </p:sp>
      </p:grpSp>
      <p:sp>
        <p:nvSpPr>
          <p:cNvPr id="15" name="等腰三角形 14"/>
          <p:cNvSpPr/>
          <p:nvPr/>
        </p:nvSpPr>
        <p:spPr>
          <a:xfrm rot="12333665">
            <a:off x="6098183" y="3643493"/>
            <a:ext cx="345929" cy="672486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Shape 459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0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 txBox="1">
            <a:spLocks noGrp="1"/>
          </p:cNvSpPr>
          <p:nvPr>
            <p:ph type="ctrTitle"/>
          </p:nvPr>
        </p:nvSpPr>
        <p:spPr>
          <a:xfrm>
            <a:off x="285720" y="2357292"/>
            <a:ext cx="8520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indent="-87312">
              <a:spcBef>
                <a:spcPts val="0"/>
              </a:spcBef>
              <a:buClr>
                <a:srgbClr val="002060"/>
              </a:buClr>
              <a:buSzPts val="1375"/>
            </a:pPr>
            <a:r>
              <a:rPr lang="en-US" sz="5400" dirty="0" smtClean="0">
                <a:solidFill>
                  <a:srgbClr val="002060"/>
                </a:solidFill>
                <a:ea typeface="Arial"/>
                <a:cs typeface="Arial"/>
                <a:sym typeface="Arial"/>
              </a:rPr>
              <a:t>How to use </a:t>
            </a:r>
            <a:r>
              <a:rPr lang="en-US" sz="5400" dirty="0" err="1" smtClean="0">
                <a:solidFill>
                  <a:srgbClr val="002060"/>
                </a:solidFill>
                <a:ea typeface="Arial"/>
                <a:cs typeface="Arial"/>
                <a:sym typeface="Arial"/>
              </a:rPr>
              <a:t>Plex</a:t>
            </a:r>
            <a:endParaRPr lang="en-US" sz="5400" dirty="0">
              <a:solidFill>
                <a:srgbClr val="002060"/>
              </a:solidFill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a typeface="Arial"/>
                <a:cs typeface="Arial"/>
                <a:sym typeface="Arial"/>
              </a:rPr>
              <a:t>Plex</a:t>
            </a:r>
            <a:r>
              <a:rPr lang="en-US" dirty="0" smtClean="0">
                <a:ea typeface="Arial"/>
                <a:cs typeface="Arial"/>
                <a:sym typeface="Arial"/>
              </a:rPr>
              <a:t> Web UI</a:t>
            </a:r>
            <a:endParaRPr lang="zh-TW" altLang="en-US" dirty="0"/>
          </a:p>
        </p:txBody>
      </p:sp>
      <p:grpSp>
        <p:nvGrpSpPr>
          <p:cNvPr id="8" name="Shape 475"/>
          <p:cNvGrpSpPr/>
          <p:nvPr/>
        </p:nvGrpSpPr>
        <p:grpSpPr>
          <a:xfrm>
            <a:off x="179513" y="987574"/>
            <a:ext cx="2392222" cy="441168"/>
            <a:chOff x="5057310" y="1102568"/>
            <a:chExt cx="778605" cy="495416"/>
          </a:xfrm>
        </p:grpSpPr>
        <p:sp>
          <p:nvSpPr>
            <p:cNvPr id="9" name="Shape 476"/>
            <p:cNvSpPr/>
            <p:nvPr/>
          </p:nvSpPr>
          <p:spPr>
            <a:xfrm>
              <a:off x="5057310" y="1102568"/>
              <a:ext cx="778605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477"/>
            <p:cNvSpPr/>
            <p:nvPr/>
          </p:nvSpPr>
          <p:spPr>
            <a:xfrm>
              <a:off x="5138380" y="1102568"/>
              <a:ext cx="651033" cy="4954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altLang="zh-Hant" sz="24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Main page</a:t>
              </a:r>
            </a:p>
          </p:txBody>
        </p:sp>
      </p:grpSp>
      <p:pic>
        <p:nvPicPr>
          <p:cNvPr id="11" name="Shape 4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356" y="1635803"/>
            <a:ext cx="5797266" cy="329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Shape 297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>
            <a:spLocks noGrp="1"/>
          </p:cNvSpPr>
          <p:nvPr>
            <p:ph type="ctrTitle"/>
          </p:nvPr>
        </p:nvSpPr>
        <p:spPr>
          <a:xfrm>
            <a:off x="357158" y="2357436"/>
            <a:ext cx="8520600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indent="-87312">
              <a:spcBef>
                <a:spcPts val="0"/>
              </a:spcBef>
              <a:buClr>
                <a:srgbClr val="002060"/>
              </a:buClr>
              <a:buSzPts val="1375"/>
            </a:pPr>
            <a:r>
              <a:rPr lang="en-US" sz="5400" dirty="0" smtClean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QNAP NAS </a:t>
            </a:r>
            <a:r>
              <a:rPr lang="en-US" altLang="zh-TW" sz="5400" dirty="0" smtClean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&amp;</a:t>
            </a:r>
            <a:r>
              <a:rPr lang="zh-TW" altLang="en-US" sz="5400" dirty="0" smtClean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5400" dirty="0" smtClean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PLEX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Shape 475"/>
          <p:cNvGrpSpPr/>
          <p:nvPr/>
        </p:nvGrpSpPr>
        <p:grpSpPr>
          <a:xfrm>
            <a:off x="179513" y="1000113"/>
            <a:ext cx="4749673" cy="500067"/>
            <a:chOff x="5057309" y="1172436"/>
            <a:chExt cx="778780" cy="489071"/>
          </a:xfrm>
        </p:grpSpPr>
        <p:sp>
          <p:nvSpPr>
            <p:cNvPr id="476" name="Shape 476"/>
            <p:cNvSpPr/>
            <p:nvPr/>
          </p:nvSpPr>
          <p:spPr>
            <a:xfrm>
              <a:off x="5057309" y="1172436"/>
              <a:ext cx="778780" cy="457709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>
              <a:off x="5099611" y="1172437"/>
              <a:ext cx="713052" cy="489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</a:rPr>
                <a:t> Introduction of </a:t>
              </a:r>
              <a:r>
                <a:rPr lang="en-US" sz="2400" b="1" dirty="0" err="1" smtClean="0">
                  <a:solidFill>
                    <a:schemeClr val="lt1"/>
                  </a:solidFill>
                </a:rPr>
                <a:t>Plex</a:t>
              </a:r>
              <a:r>
                <a:rPr lang="en-US" sz="2400" b="1" dirty="0" smtClean="0">
                  <a:solidFill>
                    <a:schemeClr val="lt1"/>
                  </a:solidFill>
                </a:rPr>
                <a:t> web UI</a:t>
              </a:r>
              <a:endParaRPr lang="en-US" sz="2400" dirty="0">
                <a:solidFill>
                  <a:schemeClr val="lt1"/>
                </a:solidFill>
              </a:endParaRPr>
            </a:p>
          </p:txBody>
        </p:sp>
      </p:grpSp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dirty="0" smtClean="0">
                <a:solidFill>
                  <a:schemeClr val="lt1"/>
                </a:solidFill>
                <a:cs typeface="Verdana"/>
                <a:sym typeface="Verdana"/>
              </a:rPr>
              <a:t>PLEX </a:t>
            </a:r>
            <a:r>
              <a:rPr lang="en-US" dirty="0" smtClean="0">
                <a:ea typeface="Arial"/>
                <a:cs typeface="Arial"/>
                <a:sym typeface="Arial"/>
              </a:rPr>
              <a:t>Web UI</a:t>
            </a:r>
            <a:endParaRPr lang="zh-TW" altLang="en-US" dirty="0"/>
          </a:p>
        </p:txBody>
      </p:sp>
      <p:pic>
        <p:nvPicPr>
          <p:cNvPr id="20" name="Shape 48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93111" y="1701457"/>
            <a:ext cx="5551718" cy="320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487"/>
          <p:cNvSpPr txBox="1"/>
          <p:nvPr/>
        </p:nvSpPr>
        <p:spPr>
          <a:xfrm>
            <a:off x="500034" y="2357436"/>
            <a:ext cx="1354500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FFFFFF"/>
                </a:solidFill>
              </a:rPr>
              <a:t>Switch between servers</a:t>
            </a:r>
          </a:p>
        </p:txBody>
      </p:sp>
      <p:sp>
        <p:nvSpPr>
          <p:cNvPr id="22" name="Shape 488"/>
          <p:cNvSpPr txBox="1"/>
          <p:nvPr/>
        </p:nvSpPr>
        <p:spPr>
          <a:xfrm>
            <a:off x="571472" y="3418096"/>
            <a:ext cx="1300200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FFFFFF"/>
                </a:solidFill>
              </a:rPr>
              <a:t>Local contents</a:t>
            </a:r>
          </a:p>
        </p:txBody>
      </p:sp>
      <p:sp>
        <p:nvSpPr>
          <p:cNvPr id="23" name="Shape 489"/>
          <p:cNvSpPr txBox="1"/>
          <p:nvPr/>
        </p:nvSpPr>
        <p:spPr>
          <a:xfrm>
            <a:off x="500034" y="3970030"/>
            <a:ext cx="1300200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FFFFFF"/>
                </a:solidFill>
              </a:rPr>
              <a:t>Online services</a:t>
            </a:r>
          </a:p>
        </p:txBody>
      </p:sp>
      <p:sp>
        <p:nvSpPr>
          <p:cNvPr id="24" name="Shape 490"/>
          <p:cNvSpPr txBox="1"/>
          <p:nvPr/>
        </p:nvSpPr>
        <p:spPr>
          <a:xfrm>
            <a:off x="1500166" y="1560708"/>
            <a:ext cx="1928826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FFFFFF"/>
                </a:solidFill>
              </a:rPr>
              <a:t>Back to main page</a:t>
            </a:r>
          </a:p>
        </p:txBody>
      </p:sp>
      <p:sp>
        <p:nvSpPr>
          <p:cNvPr id="25" name="Shape 491"/>
          <p:cNvSpPr txBox="1"/>
          <p:nvPr/>
        </p:nvSpPr>
        <p:spPr>
          <a:xfrm>
            <a:off x="2285984" y="1714494"/>
            <a:ext cx="1300200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FFFFFF"/>
                </a:solidFill>
              </a:rPr>
              <a:t>Search</a:t>
            </a:r>
          </a:p>
        </p:txBody>
      </p:sp>
      <p:sp>
        <p:nvSpPr>
          <p:cNvPr id="26" name="Shape 492"/>
          <p:cNvSpPr txBox="1"/>
          <p:nvPr/>
        </p:nvSpPr>
        <p:spPr>
          <a:xfrm>
            <a:off x="2872896" y="1869926"/>
            <a:ext cx="2270608" cy="4160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FFFFFF"/>
                </a:solidFill>
              </a:rPr>
              <a:t>Switch between categories</a:t>
            </a:r>
          </a:p>
        </p:txBody>
      </p:sp>
      <p:sp>
        <p:nvSpPr>
          <p:cNvPr id="27" name="Shape 493"/>
          <p:cNvSpPr txBox="1"/>
          <p:nvPr/>
        </p:nvSpPr>
        <p:spPr>
          <a:xfrm>
            <a:off x="5715008" y="1857370"/>
            <a:ext cx="714380" cy="3139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FFFFFF"/>
                </a:solidFill>
              </a:rPr>
              <a:t>Status</a:t>
            </a:r>
          </a:p>
        </p:txBody>
      </p:sp>
      <p:sp>
        <p:nvSpPr>
          <p:cNvPr id="28" name="Shape 494"/>
          <p:cNvSpPr txBox="1"/>
          <p:nvPr/>
        </p:nvSpPr>
        <p:spPr>
          <a:xfrm>
            <a:off x="5786446" y="1703584"/>
            <a:ext cx="928694" cy="3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FFFFFF"/>
                </a:solidFill>
              </a:rPr>
              <a:t>Settings</a:t>
            </a:r>
          </a:p>
        </p:txBody>
      </p:sp>
      <p:sp>
        <p:nvSpPr>
          <p:cNvPr id="29" name="Shape 495"/>
          <p:cNvSpPr txBox="1"/>
          <p:nvPr/>
        </p:nvSpPr>
        <p:spPr>
          <a:xfrm>
            <a:off x="5429256" y="1500180"/>
            <a:ext cx="3000396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FFFFFF"/>
                </a:solidFill>
              </a:rPr>
              <a:t>Switch between output devices</a:t>
            </a:r>
          </a:p>
        </p:txBody>
      </p:sp>
      <p:sp>
        <p:nvSpPr>
          <p:cNvPr id="30" name="Shape 496"/>
          <p:cNvSpPr txBox="1"/>
          <p:nvPr/>
        </p:nvSpPr>
        <p:spPr>
          <a:xfrm>
            <a:off x="7332294" y="2170030"/>
            <a:ext cx="1454548" cy="4017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200" b="1" dirty="0" err="1">
                <a:solidFill>
                  <a:srgbClr val="FFFFFF"/>
                </a:solidFill>
              </a:rPr>
              <a:t>Plex</a:t>
            </a:r>
            <a:r>
              <a:rPr lang="en-US" sz="1200" b="1" dirty="0">
                <a:solidFill>
                  <a:srgbClr val="FFFFFF"/>
                </a:solidFill>
              </a:rPr>
              <a:t> account setting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altLang="zh-TW" dirty="0" err="1" smtClean="0"/>
              <a:t>Plex</a:t>
            </a:r>
            <a:r>
              <a:rPr lang="en-US" altLang="zh-TW" dirty="0" smtClean="0"/>
              <a:t> Settings</a:t>
            </a: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4" name="Shape 494"/>
          <p:cNvGrpSpPr/>
          <p:nvPr/>
        </p:nvGrpSpPr>
        <p:grpSpPr>
          <a:xfrm>
            <a:off x="107505" y="1059582"/>
            <a:ext cx="5363645" cy="440598"/>
            <a:chOff x="4857752" y="1357305"/>
            <a:chExt cx="2253177" cy="494776"/>
          </a:xfrm>
        </p:grpSpPr>
        <p:sp>
          <p:nvSpPr>
            <p:cNvPr id="495" name="Shape 495"/>
            <p:cNvSpPr/>
            <p:nvPr/>
          </p:nvSpPr>
          <p:spPr>
            <a:xfrm>
              <a:off x="4857752" y="1357305"/>
              <a:ext cx="166539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5021429" y="1367998"/>
              <a:ext cx="2089500" cy="484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rgbClr val="000000"/>
                </a:buClr>
                <a:buSzPts val="2000"/>
              </a:pPr>
              <a:r>
                <a:rPr lang="en-US" altLang="zh-TW" sz="24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Web browser setting</a:t>
              </a:r>
            </a:p>
          </p:txBody>
        </p:sp>
      </p:grpSp>
      <p:pic>
        <p:nvPicPr>
          <p:cNvPr id="7" name="Shape 5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7509" y="1681127"/>
            <a:ext cx="5663449" cy="3248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 err="1" smtClean="0">
                <a:ea typeface="Arial"/>
                <a:cs typeface="Arial"/>
                <a:sym typeface="Arial"/>
              </a:rPr>
              <a:t>Plex</a:t>
            </a:r>
            <a:r>
              <a:rPr lang="en-US" dirty="0" smtClean="0">
                <a:ea typeface="Arial"/>
                <a:cs typeface="Arial"/>
                <a:sym typeface="Arial"/>
              </a:rPr>
              <a:t> Settings</a:t>
            </a:r>
            <a:endParaRPr lang="en-US" dirty="0">
              <a:cs typeface="Arial"/>
              <a:sym typeface="Arial"/>
            </a:endParaRPr>
          </a:p>
        </p:txBody>
      </p:sp>
      <p:pic>
        <p:nvPicPr>
          <p:cNvPr id="7" name="Shape 5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6782" y="1500180"/>
            <a:ext cx="5949928" cy="3401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3" name="Shape 503"/>
          <p:cNvGrpSpPr/>
          <p:nvPr/>
        </p:nvGrpSpPr>
        <p:grpSpPr>
          <a:xfrm>
            <a:off x="179513" y="1059580"/>
            <a:ext cx="1820721" cy="440600"/>
            <a:chOff x="4857752" y="1357305"/>
            <a:chExt cx="866085" cy="494779"/>
          </a:xfrm>
        </p:grpSpPr>
        <p:sp>
          <p:nvSpPr>
            <p:cNvPr id="504" name="Shape 504"/>
            <p:cNvSpPr/>
            <p:nvPr/>
          </p:nvSpPr>
          <p:spPr>
            <a:xfrm>
              <a:off x="4857752" y="1357305"/>
              <a:ext cx="866085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>
              <a:off x="5021429" y="1368000"/>
              <a:ext cx="600462" cy="4840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</a:rPr>
                <a:t>Server</a:t>
              </a:r>
              <a:endParaRPr lang="en-US" sz="2000" b="1" dirty="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5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28" y="1285866"/>
            <a:ext cx="5493728" cy="31599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a typeface="Arial"/>
                <a:cs typeface="Arial"/>
                <a:sym typeface="Arial"/>
              </a:rPr>
              <a:t>Plex</a:t>
            </a:r>
            <a:r>
              <a:rPr lang="en-US" dirty="0" smtClean="0">
                <a:ea typeface="Arial"/>
                <a:cs typeface="Arial"/>
                <a:sym typeface="Arial"/>
              </a:rPr>
              <a:t> Settings</a:t>
            </a:r>
            <a:endParaRPr lang="zh-TW" altLang="en-US" dirty="0"/>
          </a:p>
        </p:txBody>
      </p:sp>
      <p:grpSp>
        <p:nvGrpSpPr>
          <p:cNvPr id="512" name="Shape 512"/>
          <p:cNvGrpSpPr/>
          <p:nvPr/>
        </p:nvGrpSpPr>
        <p:grpSpPr>
          <a:xfrm>
            <a:off x="149159" y="1059582"/>
            <a:ext cx="6994610" cy="1025227"/>
            <a:chOff x="4972703" y="1183430"/>
            <a:chExt cx="2863930" cy="1151294"/>
          </a:xfrm>
        </p:grpSpPr>
        <p:sp>
          <p:nvSpPr>
            <p:cNvPr id="513" name="Shape 513"/>
            <p:cNvSpPr/>
            <p:nvPr/>
          </p:nvSpPr>
          <p:spPr>
            <a:xfrm>
              <a:off x="4972703" y="1183430"/>
              <a:ext cx="286393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Shape 514"/>
            <p:cNvSpPr/>
            <p:nvPr/>
          </p:nvSpPr>
          <p:spPr>
            <a:xfrm>
              <a:off x="5087118" y="1194124"/>
              <a:ext cx="2720264" cy="1140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</a:rPr>
                <a:t>Server - Hardware-accelerated </a:t>
              </a:r>
              <a:r>
                <a:rPr lang="en-US" sz="2400" b="1" dirty="0" err="1" smtClean="0">
                  <a:solidFill>
                    <a:schemeClr val="lt1"/>
                  </a:solidFill>
                </a:rPr>
                <a:t>transcoding</a:t>
              </a:r>
              <a:endParaRPr lang="en-US" sz="2400" b="1" dirty="0" smtClean="0">
                <a:solidFill>
                  <a:schemeClr val="lt1"/>
                </a:solidFill>
              </a:endParaRPr>
            </a:p>
            <a:p>
              <a:pPr lvl="0" indent="-127000" algn="ctr">
                <a:buClr>
                  <a:srgbClr val="000000"/>
                </a:buClr>
                <a:buSzPts val="2000"/>
              </a:pPr>
              <a:endParaRPr lang="en-US" sz="2400" b="1" dirty="0" smtClean="0">
                <a:solidFill>
                  <a:schemeClr val="lt1"/>
                </a:solidFill>
              </a:endParaRPr>
            </a:p>
            <a:p>
              <a:pPr lvl="0" indent="-127000" algn="ctr">
                <a:buClr>
                  <a:srgbClr val="000000"/>
                </a:buClr>
                <a:buSzPts val="2000"/>
              </a:pP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13" name="矩形 2"/>
          <p:cNvSpPr/>
          <p:nvPr/>
        </p:nvSpPr>
        <p:spPr>
          <a:xfrm>
            <a:off x="3071802" y="3286111"/>
            <a:ext cx="5429288" cy="1214447"/>
          </a:xfrm>
          <a:custGeom>
            <a:avLst/>
            <a:gdLst>
              <a:gd name="connsiteX0" fmla="*/ 0 w 360040"/>
              <a:gd name="connsiteY0" fmla="*/ 0 h 2304256"/>
              <a:gd name="connsiteX1" fmla="*/ 360040 w 360040"/>
              <a:gd name="connsiteY1" fmla="*/ 0 h 2304256"/>
              <a:gd name="connsiteX2" fmla="*/ 360040 w 360040"/>
              <a:gd name="connsiteY2" fmla="*/ 2304256 h 2304256"/>
              <a:gd name="connsiteX3" fmla="*/ 0 w 360040"/>
              <a:gd name="connsiteY3" fmla="*/ 2304256 h 2304256"/>
              <a:gd name="connsiteX4" fmla="*/ 0 w 360040"/>
              <a:gd name="connsiteY4" fmla="*/ 0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7470 w 367510"/>
              <a:gd name="connsiteY3" fmla="*/ 2304256 h 2304256"/>
              <a:gd name="connsiteX4" fmla="*/ 0 w 367510"/>
              <a:gd name="connsiteY4" fmla="*/ 971176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971176 h 2304256"/>
              <a:gd name="connsiteX0" fmla="*/ 0 w 367510"/>
              <a:gd name="connsiteY0" fmla="*/ 103428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1034286 h 2304256"/>
              <a:gd name="connsiteX0" fmla="*/ 0 w 367510"/>
              <a:gd name="connsiteY0" fmla="*/ 89228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892286 h 2304256"/>
              <a:gd name="connsiteX0" fmla="*/ 0 w 367510"/>
              <a:gd name="connsiteY0" fmla="*/ 1381390 h 2793360"/>
              <a:gd name="connsiteX1" fmla="*/ 358564 w 367510"/>
              <a:gd name="connsiteY1" fmla="*/ 0 h 2793360"/>
              <a:gd name="connsiteX2" fmla="*/ 367510 w 367510"/>
              <a:gd name="connsiteY2" fmla="*/ 2793360 h 2793360"/>
              <a:gd name="connsiteX3" fmla="*/ 0 w 367510"/>
              <a:gd name="connsiteY3" fmla="*/ 1650360 h 2793360"/>
              <a:gd name="connsiteX4" fmla="*/ 0 w 367510"/>
              <a:gd name="connsiteY4" fmla="*/ 1381390 h 2793360"/>
              <a:gd name="connsiteX0" fmla="*/ 0 w 2756126"/>
              <a:gd name="connsiteY0" fmla="*/ 1381390 h 1650360"/>
              <a:gd name="connsiteX1" fmla="*/ 358564 w 2756126"/>
              <a:gd name="connsiteY1" fmla="*/ 0 h 1650360"/>
              <a:gd name="connsiteX2" fmla="*/ 2756126 w 2756126"/>
              <a:gd name="connsiteY2" fmla="*/ 1326044 h 1650360"/>
              <a:gd name="connsiteX3" fmla="*/ 0 w 2756126"/>
              <a:gd name="connsiteY3" fmla="*/ 1650360 h 1650360"/>
              <a:gd name="connsiteX4" fmla="*/ 0 w 2756126"/>
              <a:gd name="connsiteY4" fmla="*/ 1381390 h 1650360"/>
              <a:gd name="connsiteX0" fmla="*/ 0 w 2756126"/>
              <a:gd name="connsiteY0" fmla="*/ 923838 h 1192808"/>
              <a:gd name="connsiteX1" fmla="*/ 219899 w 2756126"/>
              <a:gd name="connsiteY1" fmla="*/ 0 h 1192808"/>
              <a:gd name="connsiteX2" fmla="*/ 2756126 w 2756126"/>
              <a:gd name="connsiteY2" fmla="*/ 868492 h 1192808"/>
              <a:gd name="connsiteX3" fmla="*/ 0 w 2756126"/>
              <a:gd name="connsiteY3" fmla="*/ 1192808 h 1192808"/>
              <a:gd name="connsiteX4" fmla="*/ 0 w 2756126"/>
              <a:gd name="connsiteY4" fmla="*/ 923838 h 1192808"/>
              <a:gd name="connsiteX0" fmla="*/ 31311 w 2756126"/>
              <a:gd name="connsiteY0" fmla="*/ 829172 h 1192808"/>
              <a:gd name="connsiteX1" fmla="*/ 219899 w 2756126"/>
              <a:gd name="connsiteY1" fmla="*/ 0 h 1192808"/>
              <a:gd name="connsiteX2" fmla="*/ 2756126 w 2756126"/>
              <a:gd name="connsiteY2" fmla="*/ 868492 h 1192808"/>
              <a:gd name="connsiteX3" fmla="*/ 0 w 2756126"/>
              <a:gd name="connsiteY3" fmla="*/ 1192808 h 1192808"/>
              <a:gd name="connsiteX4" fmla="*/ 31311 w 2756126"/>
              <a:gd name="connsiteY4" fmla="*/ 829172 h 1192808"/>
              <a:gd name="connsiteX0" fmla="*/ 31311 w 2756126"/>
              <a:gd name="connsiteY0" fmla="*/ 750284 h 1113920"/>
              <a:gd name="connsiteX1" fmla="*/ 251211 w 2756126"/>
              <a:gd name="connsiteY1" fmla="*/ 0 h 1113920"/>
              <a:gd name="connsiteX2" fmla="*/ 2756126 w 2756126"/>
              <a:gd name="connsiteY2" fmla="*/ 789604 h 1113920"/>
              <a:gd name="connsiteX3" fmla="*/ 0 w 2756126"/>
              <a:gd name="connsiteY3" fmla="*/ 1113920 h 1113920"/>
              <a:gd name="connsiteX4" fmla="*/ 31311 w 2756126"/>
              <a:gd name="connsiteY4" fmla="*/ 750284 h 1113920"/>
              <a:gd name="connsiteX0" fmla="*/ 0 w 3713362"/>
              <a:gd name="connsiteY0" fmla="*/ 781840 h 1113920"/>
              <a:gd name="connsiteX1" fmla="*/ 1208447 w 3713362"/>
              <a:gd name="connsiteY1" fmla="*/ 0 h 1113920"/>
              <a:gd name="connsiteX2" fmla="*/ 3713362 w 3713362"/>
              <a:gd name="connsiteY2" fmla="*/ 789604 h 1113920"/>
              <a:gd name="connsiteX3" fmla="*/ 957236 w 3713362"/>
              <a:gd name="connsiteY3" fmla="*/ 1113920 h 1113920"/>
              <a:gd name="connsiteX4" fmla="*/ 0 w 3713362"/>
              <a:gd name="connsiteY4" fmla="*/ 781840 h 1113920"/>
              <a:gd name="connsiteX0" fmla="*/ 0 w 3713362"/>
              <a:gd name="connsiteY0" fmla="*/ 908062 h 1240142"/>
              <a:gd name="connsiteX1" fmla="*/ 1244231 w 3713362"/>
              <a:gd name="connsiteY1" fmla="*/ 0 h 1240142"/>
              <a:gd name="connsiteX2" fmla="*/ 3713362 w 3713362"/>
              <a:gd name="connsiteY2" fmla="*/ 915826 h 1240142"/>
              <a:gd name="connsiteX3" fmla="*/ 957236 w 3713362"/>
              <a:gd name="connsiteY3" fmla="*/ 1240142 h 1240142"/>
              <a:gd name="connsiteX4" fmla="*/ 0 w 3713362"/>
              <a:gd name="connsiteY4" fmla="*/ 908062 h 1240142"/>
              <a:gd name="connsiteX0" fmla="*/ 0 w 3713362"/>
              <a:gd name="connsiteY0" fmla="*/ 908062 h 1334806"/>
              <a:gd name="connsiteX1" fmla="*/ 1244231 w 3713362"/>
              <a:gd name="connsiteY1" fmla="*/ 0 h 1334806"/>
              <a:gd name="connsiteX2" fmla="*/ 3713362 w 3713362"/>
              <a:gd name="connsiteY2" fmla="*/ 915826 h 1334806"/>
              <a:gd name="connsiteX3" fmla="*/ 966182 w 3713362"/>
              <a:gd name="connsiteY3" fmla="*/ 1334806 h 1334806"/>
              <a:gd name="connsiteX4" fmla="*/ 0 w 3713362"/>
              <a:gd name="connsiteY4" fmla="*/ 908062 h 1334806"/>
              <a:gd name="connsiteX0" fmla="*/ 0 w 3713362"/>
              <a:gd name="connsiteY0" fmla="*/ 986950 h 1413694"/>
              <a:gd name="connsiteX1" fmla="*/ 1203974 w 3713362"/>
              <a:gd name="connsiteY1" fmla="*/ 0 h 1413694"/>
              <a:gd name="connsiteX2" fmla="*/ 3713362 w 3713362"/>
              <a:gd name="connsiteY2" fmla="*/ 994714 h 1413694"/>
              <a:gd name="connsiteX3" fmla="*/ 966182 w 3713362"/>
              <a:gd name="connsiteY3" fmla="*/ 1413694 h 1413694"/>
              <a:gd name="connsiteX4" fmla="*/ 0 w 3713362"/>
              <a:gd name="connsiteY4" fmla="*/ 986950 h 1413694"/>
              <a:gd name="connsiteX0" fmla="*/ 0 w 2814277"/>
              <a:gd name="connsiteY0" fmla="*/ 939618 h 1413694"/>
              <a:gd name="connsiteX1" fmla="*/ 304889 w 2814277"/>
              <a:gd name="connsiteY1" fmla="*/ 0 h 1413694"/>
              <a:gd name="connsiteX2" fmla="*/ 2814277 w 2814277"/>
              <a:gd name="connsiteY2" fmla="*/ 994714 h 1413694"/>
              <a:gd name="connsiteX3" fmla="*/ 67097 w 2814277"/>
              <a:gd name="connsiteY3" fmla="*/ 1413694 h 1413694"/>
              <a:gd name="connsiteX4" fmla="*/ 0 w 2814277"/>
              <a:gd name="connsiteY4" fmla="*/ 939618 h 1413694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0 w 3753620"/>
              <a:gd name="connsiteY4" fmla="*/ 1002728 h 1413694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16970 w 3753620"/>
              <a:gd name="connsiteY4" fmla="*/ 1005734 h 1413694"/>
              <a:gd name="connsiteX5" fmla="*/ 0 w 3753620"/>
              <a:gd name="connsiteY5" fmla="*/ 1002728 h 1413694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0 w 3753620"/>
              <a:gd name="connsiteY4" fmla="*/ 1002728 h 1413694"/>
              <a:gd name="connsiteX0" fmla="*/ 0 w 3753620"/>
              <a:gd name="connsiteY0" fmla="*/ 1002728 h 1431728"/>
              <a:gd name="connsiteX1" fmla="*/ 1244232 w 3753620"/>
              <a:gd name="connsiteY1" fmla="*/ 0 h 1431728"/>
              <a:gd name="connsiteX2" fmla="*/ 3753620 w 3753620"/>
              <a:gd name="connsiteY2" fmla="*/ 994714 h 1431728"/>
              <a:gd name="connsiteX3" fmla="*/ 1006440 w 3753620"/>
              <a:gd name="connsiteY3" fmla="*/ 1413694 h 1431728"/>
              <a:gd name="connsiteX4" fmla="*/ 996571 w 3753620"/>
              <a:gd name="connsiteY4" fmla="*/ 1431728 h 1431728"/>
              <a:gd name="connsiteX5" fmla="*/ 0 w 3753620"/>
              <a:gd name="connsiteY5" fmla="*/ 1002728 h 1431728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983152 w 3753620"/>
              <a:gd name="connsiteY4" fmla="*/ 926846 h 1413694"/>
              <a:gd name="connsiteX5" fmla="*/ 0 w 3753620"/>
              <a:gd name="connsiteY5" fmla="*/ 1002728 h 1413694"/>
              <a:gd name="connsiteX0" fmla="*/ 0 w 3753620"/>
              <a:gd name="connsiteY0" fmla="*/ 1002728 h 1413694"/>
              <a:gd name="connsiteX1" fmla="*/ 1244232 w 3753620"/>
              <a:gd name="connsiteY1" fmla="*/ 0 h 1413694"/>
              <a:gd name="connsiteX2" fmla="*/ 3753620 w 3753620"/>
              <a:gd name="connsiteY2" fmla="*/ 994714 h 1413694"/>
              <a:gd name="connsiteX3" fmla="*/ 1006440 w 3753620"/>
              <a:gd name="connsiteY3" fmla="*/ 1413694 h 1413694"/>
              <a:gd name="connsiteX4" fmla="*/ 1014464 w 3753620"/>
              <a:gd name="connsiteY4" fmla="*/ 989956 h 1413694"/>
              <a:gd name="connsiteX5" fmla="*/ 0 w 3753620"/>
              <a:gd name="connsiteY5" fmla="*/ 1002728 h 1413694"/>
              <a:gd name="connsiteX0" fmla="*/ 0 w 3753620"/>
              <a:gd name="connsiteY0" fmla="*/ 1002728 h 1397916"/>
              <a:gd name="connsiteX1" fmla="*/ 1244232 w 3753620"/>
              <a:gd name="connsiteY1" fmla="*/ 0 h 1397916"/>
              <a:gd name="connsiteX2" fmla="*/ 3753620 w 3753620"/>
              <a:gd name="connsiteY2" fmla="*/ 994714 h 1397916"/>
              <a:gd name="connsiteX3" fmla="*/ 984075 w 3753620"/>
              <a:gd name="connsiteY3" fmla="*/ 1397916 h 1397916"/>
              <a:gd name="connsiteX4" fmla="*/ 1014464 w 3753620"/>
              <a:gd name="connsiteY4" fmla="*/ 989956 h 1397916"/>
              <a:gd name="connsiteX5" fmla="*/ 0 w 3753620"/>
              <a:gd name="connsiteY5" fmla="*/ 1002728 h 1397916"/>
              <a:gd name="connsiteX0" fmla="*/ 0 w 3753620"/>
              <a:gd name="connsiteY0" fmla="*/ 1002728 h 1397916"/>
              <a:gd name="connsiteX1" fmla="*/ 1244232 w 3753620"/>
              <a:gd name="connsiteY1" fmla="*/ 0 h 1397916"/>
              <a:gd name="connsiteX2" fmla="*/ 3753620 w 3753620"/>
              <a:gd name="connsiteY2" fmla="*/ 994714 h 1397916"/>
              <a:gd name="connsiteX3" fmla="*/ 984075 w 3753620"/>
              <a:gd name="connsiteY3" fmla="*/ 1397916 h 1397916"/>
              <a:gd name="connsiteX4" fmla="*/ 996572 w 3753620"/>
              <a:gd name="connsiteY4" fmla="*/ 974178 h 1397916"/>
              <a:gd name="connsiteX5" fmla="*/ 0 w 3753620"/>
              <a:gd name="connsiteY5" fmla="*/ 1002728 h 1397916"/>
              <a:gd name="connsiteX0" fmla="*/ 0 w 3659686"/>
              <a:gd name="connsiteY0" fmla="*/ 1002728 h 1397916"/>
              <a:gd name="connsiteX1" fmla="*/ 1244232 w 3659686"/>
              <a:gd name="connsiteY1" fmla="*/ 0 h 1397916"/>
              <a:gd name="connsiteX2" fmla="*/ 3659686 w 3659686"/>
              <a:gd name="connsiteY2" fmla="*/ 821160 h 1397916"/>
              <a:gd name="connsiteX3" fmla="*/ 984075 w 3659686"/>
              <a:gd name="connsiteY3" fmla="*/ 1397916 h 1397916"/>
              <a:gd name="connsiteX4" fmla="*/ 996572 w 3659686"/>
              <a:gd name="connsiteY4" fmla="*/ 974178 h 1397916"/>
              <a:gd name="connsiteX5" fmla="*/ 0 w 3659686"/>
              <a:gd name="connsiteY5" fmla="*/ 1002728 h 1397916"/>
              <a:gd name="connsiteX0" fmla="*/ 0 w 3659686"/>
              <a:gd name="connsiteY0" fmla="*/ 1002728 h 1397916"/>
              <a:gd name="connsiteX1" fmla="*/ 1244232 w 3659686"/>
              <a:gd name="connsiteY1" fmla="*/ 0 h 1397916"/>
              <a:gd name="connsiteX2" fmla="*/ 3659686 w 3659686"/>
              <a:gd name="connsiteY2" fmla="*/ 821160 h 1397916"/>
              <a:gd name="connsiteX3" fmla="*/ 984075 w 3659686"/>
              <a:gd name="connsiteY3" fmla="*/ 1397916 h 1397916"/>
              <a:gd name="connsiteX4" fmla="*/ 0 w 3659686"/>
              <a:gd name="connsiteY4" fmla="*/ 1002728 h 1397916"/>
              <a:gd name="connsiteX0" fmla="*/ 0 w 3659686"/>
              <a:gd name="connsiteY0" fmla="*/ 1002728 h 1271694"/>
              <a:gd name="connsiteX1" fmla="*/ 1244232 w 3659686"/>
              <a:gd name="connsiteY1" fmla="*/ 0 h 1271694"/>
              <a:gd name="connsiteX2" fmla="*/ 3659686 w 3659686"/>
              <a:gd name="connsiteY2" fmla="*/ 821160 h 1271694"/>
              <a:gd name="connsiteX3" fmla="*/ 1069063 w 3659686"/>
              <a:gd name="connsiteY3" fmla="*/ 1271694 h 1271694"/>
              <a:gd name="connsiteX4" fmla="*/ 0 w 3659686"/>
              <a:gd name="connsiteY4" fmla="*/ 1002728 h 1271694"/>
              <a:gd name="connsiteX0" fmla="*/ 1244 w 3660930"/>
              <a:gd name="connsiteY0" fmla="*/ 1002728 h 1277522"/>
              <a:gd name="connsiteX1" fmla="*/ 1245476 w 3660930"/>
              <a:gd name="connsiteY1" fmla="*/ 0 h 1277522"/>
              <a:gd name="connsiteX2" fmla="*/ 3660930 w 3660930"/>
              <a:gd name="connsiteY2" fmla="*/ 821160 h 1277522"/>
              <a:gd name="connsiteX3" fmla="*/ 1070307 w 3660930"/>
              <a:gd name="connsiteY3" fmla="*/ 1271694 h 1277522"/>
              <a:gd name="connsiteX4" fmla="*/ 1244 w 3660930"/>
              <a:gd name="connsiteY4" fmla="*/ 1002728 h 1277522"/>
              <a:gd name="connsiteX0" fmla="*/ 1348 w 3661034"/>
              <a:gd name="connsiteY0" fmla="*/ 1002728 h 1385216"/>
              <a:gd name="connsiteX1" fmla="*/ 1245580 w 3661034"/>
              <a:gd name="connsiteY1" fmla="*/ 0 h 1385216"/>
              <a:gd name="connsiteX2" fmla="*/ 3661034 w 3661034"/>
              <a:gd name="connsiteY2" fmla="*/ 821160 h 1385216"/>
              <a:gd name="connsiteX3" fmla="*/ 1030153 w 3661034"/>
              <a:gd name="connsiteY3" fmla="*/ 1382138 h 1385216"/>
              <a:gd name="connsiteX4" fmla="*/ 1348 w 3661034"/>
              <a:gd name="connsiteY4" fmla="*/ 1002728 h 1385216"/>
              <a:gd name="connsiteX0" fmla="*/ 29195 w 3688881"/>
              <a:gd name="connsiteY0" fmla="*/ 1002728 h 1507656"/>
              <a:gd name="connsiteX1" fmla="*/ 1273427 w 3688881"/>
              <a:gd name="connsiteY1" fmla="*/ 0 h 1507656"/>
              <a:gd name="connsiteX2" fmla="*/ 3688881 w 3688881"/>
              <a:gd name="connsiteY2" fmla="*/ 249620 h 1507656"/>
              <a:gd name="connsiteX3" fmla="*/ 1058000 w 3688881"/>
              <a:gd name="connsiteY3" fmla="*/ 1382138 h 1507656"/>
              <a:gd name="connsiteX4" fmla="*/ 29195 w 3688881"/>
              <a:gd name="connsiteY4" fmla="*/ 1002728 h 1507656"/>
              <a:gd name="connsiteX0" fmla="*/ 29195 w 3688881"/>
              <a:gd name="connsiteY0" fmla="*/ 1002728 h 1370580"/>
              <a:gd name="connsiteX1" fmla="*/ 1273427 w 3688881"/>
              <a:gd name="connsiteY1" fmla="*/ 0 h 1370580"/>
              <a:gd name="connsiteX2" fmla="*/ 3688881 w 3688881"/>
              <a:gd name="connsiteY2" fmla="*/ 249620 h 1370580"/>
              <a:gd name="connsiteX3" fmla="*/ 1058000 w 3688881"/>
              <a:gd name="connsiteY3" fmla="*/ 1245062 h 1370580"/>
              <a:gd name="connsiteX4" fmla="*/ 29195 w 3688881"/>
              <a:gd name="connsiteY4" fmla="*/ 1002728 h 1370580"/>
              <a:gd name="connsiteX0" fmla="*/ 29195 w 3688881"/>
              <a:gd name="connsiteY0" fmla="*/ 1002728 h 1370580"/>
              <a:gd name="connsiteX1" fmla="*/ 1273427 w 3688881"/>
              <a:gd name="connsiteY1" fmla="*/ 0 h 1370580"/>
              <a:gd name="connsiteX2" fmla="*/ 3688881 w 3688881"/>
              <a:gd name="connsiteY2" fmla="*/ 249620 h 1370580"/>
              <a:gd name="connsiteX3" fmla="*/ 1058000 w 3688881"/>
              <a:gd name="connsiteY3" fmla="*/ 1245062 h 1370580"/>
              <a:gd name="connsiteX4" fmla="*/ 29195 w 3688881"/>
              <a:gd name="connsiteY4" fmla="*/ 1002728 h 1370580"/>
              <a:gd name="connsiteX0" fmla="*/ 29195 w 3688881"/>
              <a:gd name="connsiteY0" fmla="*/ 797156 h 1165008"/>
              <a:gd name="connsiteX1" fmla="*/ 885102 w 3688881"/>
              <a:gd name="connsiteY1" fmla="*/ 0 h 1165008"/>
              <a:gd name="connsiteX2" fmla="*/ 3688881 w 3688881"/>
              <a:gd name="connsiteY2" fmla="*/ 44048 h 1165008"/>
              <a:gd name="connsiteX3" fmla="*/ 1058000 w 3688881"/>
              <a:gd name="connsiteY3" fmla="*/ 1039490 h 1165008"/>
              <a:gd name="connsiteX4" fmla="*/ 29195 w 3688881"/>
              <a:gd name="connsiteY4" fmla="*/ 797156 h 116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881" h="1165008">
                <a:moveTo>
                  <a:pt x="29195" y="797156"/>
                </a:moveTo>
                <a:lnTo>
                  <a:pt x="885102" y="0"/>
                </a:lnTo>
                <a:lnTo>
                  <a:pt x="3688881" y="44048"/>
                </a:lnTo>
                <a:cubicBezTo>
                  <a:pt x="3659686" y="255997"/>
                  <a:pt x="1667948" y="913972"/>
                  <a:pt x="1058000" y="1039490"/>
                </a:cubicBezTo>
                <a:cubicBezTo>
                  <a:pt x="448052" y="1165008"/>
                  <a:pt x="0" y="1009105"/>
                  <a:pt x="29195" y="797156"/>
                </a:cubicBezTo>
                <a:close/>
              </a:path>
            </a:pathLst>
          </a:custGeom>
          <a:gradFill>
            <a:gsLst>
              <a:gs pos="0">
                <a:srgbClr val="FF6400"/>
              </a:gs>
              <a:gs pos="0">
                <a:srgbClr val="FF6400">
                  <a:alpha val="48000"/>
                </a:srgbClr>
              </a:gs>
              <a:gs pos="76000">
                <a:srgbClr val="FF6400">
                  <a:alpha val="4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16" name="Shape 516"/>
          <p:cNvPicPr preferRelativeResize="0"/>
          <p:nvPr/>
        </p:nvPicPr>
        <p:blipFill rotWithShape="1">
          <a:blip r:embed="rId4">
            <a:alphaModFix/>
          </a:blip>
          <a:srcRect l="-1" t="12819" r="26586"/>
          <a:stretch/>
        </p:blipFill>
        <p:spPr>
          <a:xfrm>
            <a:off x="4357686" y="3233530"/>
            <a:ext cx="3988246" cy="409790"/>
          </a:xfrm>
          <a:prstGeom prst="roundRect">
            <a:avLst>
              <a:gd name="adj" fmla="val 22144"/>
            </a:avLst>
          </a:prstGeom>
          <a:ln w="19050">
            <a:solidFill>
              <a:srgbClr val="FF64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Shape 516"/>
          <p:cNvPicPr preferRelativeResize="0"/>
          <p:nvPr/>
        </p:nvPicPr>
        <p:blipFill rotWithShape="1">
          <a:blip r:embed="rId4">
            <a:alphaModFix/>
          </a:blip>
          <a:srcRect l="-1" t="12819" r="26586"/>
          <a:stretch/>
        </p:blipFill>
        <p:spPr>
          <a:xfrm>
            <a:off x="3000364" y="4176990"/>
            <a:ext cx="1755244" cy="180710"/>
          </a:xfrm>
          <a:prstGeom prst="roundRect">
            <a:avLst>
              <a:gd name="adj" fmla="val 22144"/>
            </a:avLst>
          </a:prstGeom>
          <a:ln>
            <a:solidFill>
              <a:srgbClr val="FF64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19" name="Shape 519"/>
          <p:cNvSpPr txBox="1"/>
          <p:nvPr/>
        </p:nvSpPr>
        <p:spPr>
          <a:xfrm>
            <a:off x="1428728" y="4572014"/>
            <a:ext cx="2214578" cy="34680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Only for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Plex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Pass 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5000631" y="2357437"/>
            <a:ext cx="3429028" cy="998365"/>
            <a:chOff x="7203866" y="2203043"/>
            <a:chExt cx="1251867" cy="998365"/>
          </a:xfrm>
        </p:grpSpPr>
        <p:grpSp>
          <p:nvGrpSpPr>
            <p:cNvPr id="15" name="Shape 448"/>
            <p:cNvGrpSpPr/>
            <p:nvPr/>
          </p:nvGrpSpPr>
          <p:grpSpPr>
            <a:xfrm>
              <a:off x="7203866" y="2203043"/>
              <a:ext cx="1251867" cy="725900"/>
              <a:chOff x="5706316" y="3070023"/>
              <a:chExt cx="2074788" cy="721703"/>
            </a:xfrm>
          </p:grpSpPr>
          <p:sp>
            <p:nvSpPr>
              <p:cNvPr id="16" name="Shape 449"/>
              <p:cNvSpPr/>
              <p:nvPr/>
            </p:nvSpPr>
            <p:spPr>
              <a:xfrm>
                <a:off x="5706316" y="3070023"/>
                <a:ext cx="2031561" cy="710250"/>
              </a:xfrm>
              <a:prstGeom prst="roundRect">
                <a:avLst>
                  <a:gd name="adj" fmla="val 10440"/>
                </a:avLst>
              </a:prstGeom>
              <a:solidFill>
                <a:srgbClr val="FF6400"/>
              </a:solid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Shape 450"/>
              <p:cNvSpPr txBox="1"/>
              <p:nvPr/>
            </p:nvSpPr>
            <p:spPr>
              <a:xfrm>
                <a:off x="5749540" y="3070025"/>
                <a:ext cx="2031564" cy="7217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/>
                <a:r>
                  <a:rPr lang="en-US" sz="1800" b="1" dirty="0" smtClean="0">
                    <a:solidFill>
                      <a:srgbClr val="FFFFFF"/>
                    </a:solidFill>
                  </a:rPr>
                  <a:t>Enable Hardware-accelerated </a:t>
                </a:r>
                <a:r>
                  <a:rPr lang="en-US" sz="1800" b="1" dirty="0" err="1" smtClean="0">
                    <a:solidFill>
                      <a:srgbClr val="FFFFFF"/>
                    </a:solidFill>
                  </a:rPr>
                  <a:t>transcoding</a:t>
                </a:r>
                <a:endParaRPr lang="en-US" sz="1800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9" name="等腰三角形 18"/>
            <p:cNvSpPr/>
            <p:nvPr/>
          </p:nvSpPr>
          <p:spPr>
            <a:xfrm rot="12595242">
              <a:off x="8232057" y="2749292"/>
              <a:ext cx="111711" cy="452116"/>
            </a:xfrm>
            <a:prstGeom prst="triangle">
              <a:avLst/>
            </a:prstGeom>
            <a:solidFill>
              <a:srgbClr val="FF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 err="1" smtClean="0">
                <a:ea typeface="Arial"/>
                <a:cs typeface="Arial"/>
                <a:sym typeface="Arial"/>
              </a:rPr>
              <a:t>Plex</a:t>
            </a:r>
            <a:r>
              <a:rPr lang="en-US" dirty="0" smtClean="0">
                <a:ea typeface="Arial"/>
                <a:cs typeface="Arial"/>
                <a:sym typeface="Arial"/>
              </a:rPr>
              <a:t> Settings</a:t>
            </a:r>
            <a:endParaRPr lang="en-US" dirty="0">
              <a:cs typeface="Arial"/>
              <a:sym typeface="Arial"/>
            </a:endParaRPr>
          </a:p>
        </p:txBody>
      </p:sp>
      <p:grpSp>
        <p:nvGrpSpPr>
          <p:cNvPr id="525" name="Shape 525"/>
          <p:cNvGrpSpPr/>
          <p:nvPr/>
        </p:nvGrpSpPr>
        <p:grpSpPr>
          <a:xfrm>
            <a:off x="107504" y="1059582"/>
            <a:ext cx="1964163" cy="440598"/>
            <a:chOff x="4857752" y="1357305"/>
            <a:chExt cx="920777" cy="494776"/>
          </a:xfrm>
        </p:grpSpPr>
        <p:sp>
          <p:nvSpPr>
            <p:cNvPr id="526" name="Shape 526"/>
            <p:cNvSpPr/>
            <p:nvPr/>
          </p:nvSpPr>
          <p:spPr>
            <a:xfrm>
              <a:off x="4857752" y="1357305"/>
              <a:ext cx="82031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Shape 527"/>
            <p:cNvSpPr/>
            <p:nvPr/>
          </p:nvSpPr>
          <p:spPr>
            <a:xfrm>
              <a:off x="5021429" y="1367998"/>
              <a:ext cx="757100" cy="484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</a:rPr>
                <a:t>Users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pic>
        <p:nvPicPr>
          <p:cNvPr id="7" name="Shape 5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218" y="1643056"/>
            <a:ext cx="7652434" cy="2842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a typeface="Arial"/>
                <a:cs typeface="Arial"/>
                <a:sym typeface="Arial"/>
              </a:rPr>
              <a:t>Plex</a:t>
            </a:r>
            <a:r>
              <a:rPr lang="en-US" dirty="0" smtClean="0">
                <a:ea typeface="Arial"/>
                <a:cs typeface="Arial"/>
                <a:sym typeface="Arial"/>
              </a:rPr>
              <a:t> Settings</a:t>
            </a:r>
            <a:endParaRPr lang="zh-TW" altLang="en-US" dirty="0"/>
          </a:p>
        </p:txBody>
      </p:sp>
      <p:pic>
        <p:nvPicPr>
          <p:cNvPr id="8" name="Shape 545"/>
          <p:cNvPicPr preferRelativeResize="0"/>
          <p:nvPr/>
        </p:nvPicPr>
        <p:blipFill>
          <a:blip r:embed="rId3">
            <a:alphaModFix/>
          </a:blip>
          <a:srcRect t="2747"/>
          <a:stretch>
            <a:fillRect/>
          </a:stretch>
        </p:blipFill>
        <p:spPr>
          <a:xfrm>
            <a:off x="1643042" y="1450290"/>
            <a:ext cx="6293644" cy="3478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Shape 534"/>
          <p:cNvGrpSpPr/>
          <p:nvPr/>
        </p:nvGrpSpPr>
        <p:grpSpPr>
          <a:xfrm>
            <a:off x="178942" y="1000114"/>
            <a:ext cx="2035604" cy="1015704"/>
            <a:chOff x="4857752" y="1357305"/>
            <a:chExt cx="2332224" cy="1140600"/>
          </a:xfrm>
        </p:grpSpPr>
        <p:sp>
          <p:nvSpPr>
            <p:cNvPr id="535" name="Shape 535"/>
            <p:cNvSpPr/>
            <p:nvPr/>
          </p:nvSpPr>
          <p:spPr>
            <a:xfrm>
              <a:off x="4857752" y="1357305"/>
              <a:ext cx="216745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Shape 536"/>
            <p:cNvSpPr/>
            <p:nvPr/>
          </p:nvSpPr>
          <p:spPr>
            <a:xfrm>
              <a:off x="5199641" y="1357305"/>
              <a:ext cx="1990335" cy="1140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>
                <a:buClr>
                  <a:srgbClr val="000000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</a:rPr>
                <a:t>Devices</a:t>
              </a:r>
            </a:p>
            <a:p>
              <a:pPr lvl="0" indent="-127000" algn="ctr">
                <a:buClr>
                  <a:srgbClr val="000000"/>
                </a:buClr>
                <a:buSzPts val="2000"/>
              </a:pP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a typeface="Arial"/>
                <a:cs typeface="Arial"/>
                <a:sym typeface="Arial"/>
              </a:rPr>
              <a:t>Plex</a:t>
            </a:r>
            <a:r>
              <a:rPr lang="en-US" dirty="0" smtClean="0">
                <a:ea typeface="Arial"/>
                <a:cs typeface="Arial"/>
                <a:sym typeface="Arial"/>
              </a:rPr>
              <a:t> - Web</a:t>
            </a:r>
            <a:endParaRPr lang="zh-TW" altLang="en-US" dirty="0"/>
          </a:p>
        </p:txBody>
      </p:sp>
      <p:pic>
        <p:nvPicPr>
          <p:cNvPr id="9" name="Shape 5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328" y="1702838"/>
            <a:ext cx="5226118" cy="27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9058" y="2395078"/>
            <a:ext cx="4538378" cy="2534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3" name="Shape 543"/>
          <p:cNvGrpSpPr/>
          <p:nvPr/>
        </p:nvGrpSpPr>
        <p:grpSpPr>
          <a:xfrm>
            <a:off x="107505" y="1053504"/>
            <a:ext cx="5250315" cy="438126"/>
            <a:chOff x="4857752" y="1357305"/>
            <a:chExt cx="2361330" cy="492000"/>
          </a:xfrm>
        </p:grpSpPr>
        <p:sp>
          <p:nvSpPr>
            <p:cNvPr id="544" name="Shape 544"/>
            <p:cNvSpPr/>
            <p:nvPr/>
          </p:nvSpPr>
          <p:spPr>
            <a:xfrm>
              <a:off x="4857752" y="1357305"/>
              <a:ext cx="236133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>
              <a:off x="5002163" y="1367998"/>
              <a:ext cx="2108766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Play videos via web browser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5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166" y="1682207"/>
            <a:ext cx="5325472" cy="30443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3" name="Shape 553"/>
          <p:cNvGrpSpPr/>
          <p:nvPr/>
        </p:nvGrpSpPr>
        <p:grpSpPr>
          <a:xfrm>
            <a:off x="179511" y="1059582"/>
            <a:ext cx="5035431" cy="438126"/>
            <a:chOff x="4857752" y="1357305"/>
            <a:chExt cx="2329200" cy="492000"/>
          </a:xfrm>
        </p:grpSpPr>
        <p:sp>
          <p:nvSpPr>
            <p:cNvPr id="554" name="Shape 554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Shape 555"/>
            <p:cNvSpPr/>
            <p:nvPr/>
          </p:nvSpPr>
          <p:spPr>
            <a:xfrm>
              <a:off x="5021429" y="1370746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</a:rPr>
                <a:t>Play photos via web browser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13" name="圓角矩形 12"/>
          <p:cNvSpPr/>
          <p:nvPr/>
        </p:nvSpPr>
        <p:spPr>
          <a:xfrm>
            <a:off x="5626621" y="2143122"/>
            <a:ext cx="1143008" cy="2357454"/>
          </a:xfrm>
          <a:prstGeom prst="roundRect">
            <a:avLst>
              <a:gd name="adj" fmla="val 7651"/>
            </a:avLst>
          </a:prstGeom>
          <a:noFill/>
          <a:ln w="19050">
            <a:solidFill>
              <a:srgbClr val="FF64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Shape 448"/>
          <p:cNvGrpSpPr/>
          <p:nvPr/>
        </p:nvGrpSpPr>
        <p:grpSpPr>
          <a:xfrm>
            <a:off x="6858016" y="1928808"/>
            <a:ext cx="1918205" cy="1071570"/>
            <a:chOff x="5014725" y="3063570"/>
            <a:chExt cx="3413216" cy="404015"/>
          </a:xfrm>
        </p:grpSpPr>
        <p:sp>
          <p:nvSpPr>
            <p:cNvPr id="10" name="Shape 449"/>
            <p:cNvSpPr/>
            <p:nvPr/>
          </p:nvSpPr>
          <p:spPr>
            <a:xfrm>
              <a:off x="5014725" y="3063570"/>
              <a:ext cx="3286102" cy="296278"/>
            </a:xfrm>
            <a:prstGeom prst="roundRect">
              <a:avLst>
                <a:gd name="adj" fmla="val 10440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450"/>
            <p:cNvSpPr txBox="1"/>
            <p:nvPr/>
          </p:nvSpPr>
          <p:spPr>
            <a:xfrm>
              <a:off x="5122943" y="3063570"/>
              <a:ext cx="3304998" cy="4040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altLang="zh-TW" sz="18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Automatic photo-tagging</a:t>
              </a:r>
            </a:p>
          </p:txBody>
        </p:sp>
      </p:grpSp>
      <p:sp>
        <p:nvSpPr>
          <p:cNvPr id="12" name="等腰三角形 11"/>
          <p:cNvSpPr/>
          <p:nvPr/>
        </p:nvSpPr>
        <p:spPr>
          <a:xfrm rot="16503552">
            <a:off x="6556928" y="2150927"/>
            <a:ext cx="358706" cy="374746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a typeface="Arial"/>
                <a:cs typeface="Arial"/>
                <a:sym typeface="Arial"/>
              </a:rPr>
              <a:t>Plex</a:t>
            </a:r>
            <a:r>
              <a:rPr lang="en-US" dirty="0" smtClean="0">
                <a:ea typeface="Arial"/>
                <a:cs typeface="Arial"/>
                <a:sym typeface="Arial"/>
              </a:rPr>
              <a:t> - Web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5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624" y="1706596"/>
            <a:ext cx="5346516" cy="3222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4" name="Shape 564"/>
          <p:cNvGrpSpPr/>
          <p:nvPr/>
        </p:nvGrpSpPr>
        <p:grpSpPr>
          <a:xfrm>
            <a:off x="179512" y="1059582"/>
            <a:ext cx="5035430" cy="438126"/>
            <a:chOff x="4857752" y="1357305"/>
            <a:chExt cx="2329200" cy="492000"/>
          </a:xfrm>
        </p:grpSpPr>
        <p:sp>
          <p:nvSpPr>
            <p:cNvPr id="565" name="Shape 565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Shape 566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  <a:latin typeface="Arial" pitchFamily="34" charset="0"/>
                  <a:cs typeface="Arial" pitchFamily="34" charset="0"/>
                </a:rPr>
                <a:t>Play music via web browser</a:t>
              </a:r>
              <a:endParaRPr lang="en-US" sz="2400" b="1" dirty="0">
                <a:solidFill>
                  <a:schemeClr val="l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a typeface="Arial"/>
                <a:cs typeface="Arial"/>
                <a:sym typeface="Arial"/>
              </a:rPr>
              <a:t>Plex</a:t>
            </a:r>
            <a:r>
              <a:rPr lang="en-US" dirty="0" smtClean="0">
                <a:ea typeface="Arial"/>
                <a:cs typeface="Arial"/>
                <a:sym typeface="Arial"/>
              </a:rPr>
              <a:t>  - Web</a:t>
            </a:r>
            <a:endParaRPr lang="zh-TW" altLang="en-US" dirty="0"/>
          </a:p>
        </p:txBody>
      </p:sp>
      <p:grpSp>
        <p:nvGrpSpPr>
          <p:cNvPr id="9" name="Shape 448"/>
          <p:cNvGrpSpPr/>
          <p:nvPr/>
        </p:nvGrpSpPr>
        <p:grpSpPr>
          <a:xfrm>
            <a:off x="5214942" y="1500181"/>
            <a:ext cx="3429024" cy="1357327"/>
            <a:chOff x="1977429" y="3105139"/>
            <a:chExt cx="6074592" cy="428415"/>
          </a:xfrm>
        </p:grpSpPr>
        <p:sp>
          <p:nvSpPr>
            <p:cNvPr id="10" name="Shape 449"/>
            <p:cNvSpPr/>
            <p:nvPr/>
          </p:nvSpPr>
          <p:spPr>
            <a:xfrm>
              <a:off x="1977429" y="3105139"/>
              <a:ext cx="5948038" cy="428414"/>
            </a:xfrm>
            <a:prstGeom prst="roundRect">
              <a:avLst>
                <a:gd name="adj" fmla="val 10440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450"/>
            <p:cNvSpPr txBox="1"/>
            <p:nvPr/>
          </p:nvSpPr>
          <p:spPr>
            <a:xfrm>
              <a:off x="2103983" y="3105140"/>
              <a:ext cx="5948038" cy="428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1800" b="1" dirty="0" smtClean="0">
                  <a:solidFill>
                    <a:schemeClr val="bg1"/>
                  </a:solidFill>
                </a:rPr>
                <a:t>Audio fingerprinting helps </a:t>
              </a:r>
              <a:r>
                <a:rPr lang="en-US" sz="1800" b="1" dirty="0" err="1" smtClean="0">
                  <a:solidFill>
                    <a:schemeClr val="bg1"/>
                  </a:solidFill>
                </a:rPr>
                <a:t>Plex</a:t>
              </a:r>
              <a:r>
                <a:rPr lang="en-US" sz="1800" b="1" dirty="0" smtClean="0">
                  <a:solidFill>
                    <a:schemeClr val="bg1"/>
                  </a:solidFill>
                </a:rPr>
                <a:t> recognize your music files so it can find premium metadata.</a:t>
              </a:r>
            </a:p>
            <a:p>
              <a:pPr lvl="0" algn="ctr"/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等腰三角形 11"/>
          <p:cNvSpPr/>
          <p:nvPr/>
        </p:nvSpPr>
        <p:spPr>
          <a:xfrm rot="10800000">
            <a:off x="5857884" y="2786064"/>
            <a:ext cx="397662" cy="357190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Shape 574"/>
          <p:cNvGrpSpPr/>
          <p:nvPr/>
        </p:nvGrpSpPr>
        <p:grpSpPr>
          <a:xfrm>
            <a:off x="179512" y="1059582"/>
            <a:ext cx="7107132" cy="438126"/>
            <a:chOff x="4857752" y="1357305"/>
            <a:chExt cx="2329200" cy="492000"/>
          </a:xfrm>
        </p:grpSpPr>
        <p:sp>
          <p:nvSpPr>
            <p:cNvPr id="575" name="Shape 575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Shape 576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</a:rPr>
                <a:t>Play multimedia contents via </a:t>
              </a:r>
              <a:r>
                <a:rPr lang="en-US" sz="2400" b="1" dirty="0" err="1" smtClean="0">
                  <a:solidFill>
                    <a:schemeClr val="lt1"/>
                  </a:solidFill>
                </a:rPr>
                <a:t>Plex</a:t>
              </a:r>
              <a:r>
                <a:rPr lang="en-US" sz="2400" b="1" dirty="0" smtClean="0">
                  <a:solidFill>
                    <a:schemeClr val="lt1"/>
                  </a:solidFill>
                </a:rPr>
                <a:t> apps</a:t>
              </a:r>
              <a:endParaRPr lang="en-US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ea typeface="Arial"/>
                <a:cs typeface="Arial"/>
                <a:sym typeface="Arial"/>
              </a:rPr>
              <a:t>Plex</a:t>
            </a:r>
            <a:r>
              <a:rPr lang="en-US" sz="4400" dirty="0" smtClean="0">
                <a:ea typeface="Arial"/>
                <a:cs typeface="Arial"/>
                <a:sym typeface="Arial"/>
              </a:rPr>
              <a:t> - Apps</a:t>
            </a:r>
            <a:endParaRPr lang="zh-TW" altLang="en-US" sz="4400" dirty="0"/>
          </a:p>
        </p:txBody>
      </p:sp>
      <p:pic>
        <p:nvPicPr>
          <p:cNvPr id="14" name="Shape 585"/>
          <p:cNvPicPr preferRelativeResize="0"/>
          <p:nvPr/>
        </p:nvPicPr>
        <p:blipFill>
          <a:blip r:embed="rId3">
            <a:alphaModFix/>
          </a:blip>
          <a:srcRect b="920"/>
          <a:stretch>
            <a:fillRect/>
          </a:stretch>
        </p:blipFill>
        <p:spPr>
          <a:xfrm>
            <a:off x="2500298" y="1643056"/>
            <a:ext cx="1928826" cy="328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586"/>
          <p:cNvPicPr preferRelativeResize="0"/>
          <p:nvPr/>
        </p:nvPicPr>
        <p:blipFill>
          <a:blip r:embed="rId4">
            <a:alphaModFix/>
          </a:blip>
          <a:srcRect b="920"/>
          <a:stretch>
            <a:fillRect/>
          </a:stretch>
        </p:blipFill>
        <p:spPr>
          <a:xfrm>
            <a:off x="4786314" y="1643057"/>
            <a:ext cx="1928826" cy="3286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 descr="「453B png」的圖片搜尋結果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1024" y="2357436"/>
            <a:ext cx="2170712" cy="135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578175" y="1491630"/>
            <a:ext cx="1905300" cy="7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Powerful Hardware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3344884" y="1491630"/>
            <a:ext cx="2376600" cy="7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Comprehensive Storage Functionality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6650825" y="1491630"/>
            <a:ext cx="2232300" cy="72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Multimedia Application</a:t>
            </a:r>
          </a:p>
        </p:txBody>
      </p:sp>
      <p:pic>
        <p:nvPicPr>
          <p:cNvPr id="184" name="Shape 184" descr="下載.png"/>
          <p:cNvPicPr preferRelativeResize="0"/>
          <p:nvPr/>
        </p:nvPicPr>
        <p:blipFill rotWithShape="1">
          <a:blip r:embed="rId4">
            <a:alphaModFix/>
          </a:blip>
          <a:srcRect t="7125" b="14773"/>
          <a:stretch/>
        </p:blipFill>
        <p:spPr>
          <a:xfrm>
            <a:off x="7092280" y="2715766"/>
            <a:ext cx="1470000" cy="642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25400" prst="relaxedInset"/>
            <a:contourClr>
              <a:srgbClr val="969696"/>
            </a:contourClr>
          </a:sp3d>
        </p:spPr>
      </p:pic>
      <p:sp>
        <p:nvSpPr>
          <p:cNvPr id="185" name="Shape 185"/>
          <p:cNvSpPr/>
          <p:nvPr/>
        </p:nvSpPr>
        <p:spPr>
          <a:xfrm>
            <a:off x="2725736" y="2787774"/>
            <a:ext cx="550120" cy="573834"/>
          </a:xfrm>
          <a:prstGeom prst="mathPlus">
            <a:avLst>
              <a:gd name="adj1" fmla="val 12153"/>
            </a:avLst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Build Your Home Media Center</a:t>
            </a:r>
            <a:endParaRPr lang="zh-TW" altLang="en-US" dirty="0"/>
          </a:p>
        </p:txBody>
      </p:sp>
      <p:pic>
        <p:nvPicPr>
          <p:cNvPr id="29" name="圖片 28" descr="磁碟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8800" y="2500312"/>
            <a:ext cx="1037996" cy="1128426"/>
          </a:xfrm>
          <a:prstGeom prst="rect">
            <a:avLst/>
          </a:prstGeom>
        </p:spPr>
      </p:pic>
      <p:sp>
        <p:nvSpPr>
          <p:cNvPr id="19" name="Shape 218"/>
          <p:cNvSpPr/>
          <p:nvPr/>
        </p:nvSpPr>
        <p:spPr>
          <a:xfrm>
            <a:off x="3761728" y="2788344"/>
            <a:ext cx="524520" cy="52889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5274" y="39473"/>
                </a:moveTo>
                <a:cubicBezTo>
                  <a:pt x="53599" y="36371"/>
                  <a:pt x="41599" y="43242"/>
                  <a:pt x="38470" y="54820"/>
                </a:cubicBezTo>
                <a:cubicBezTo>
                  <a:pt x="35342" y="66398"/>
                  <a:pt x="42270" y="78299"/>
                  <a:pt x="53945" y="81402"/>
                </a:cubicBezTo>
                <a:cubicBezTo>
                  <a:pt x="65620" y="84504"/>
                  <a:pt x="77621" y="77633"/>
                  <a:pt x="80749" y="66055"/>
                </a:cubicBezTo>
                <a:cubicBezTo>
                  <a:pt x="83877" y="54477"/>
                  <a:pt x="76949" y="42576"/>
                  <a:pt x="65274" y="39473"/>
                </a:cubicBezTo>
                <a:close/>
                <a:moveTo>
                  <a:pt x="69168" y="25060"/>
                </a:moveTo>
                <a:cubicBezTo>
                  <a:pt x="88870" y="30296"/>
                  <a:pt x="100561" y="50379"/>
                  <a:pt x="95282" y="69917"/>
                </a:cubicBezTo>
                <a:cubicBezTo>
                  <a:pt x="90003" y="89455"/>
                  <a:pt x="69753" y="101050"/>
                  <a:pt x="50051" y="95815"/>
                </a:cubicBezTo>
                <a:cubicBezTo>
                  <a:pt x="30350" y="90579"/>
                  <a:pt x="18658" y="70496"/>
                  <a:pt x="23937" y="50958"/>
                </a:cubicBezTo>
                <a:cubicBezTo>
                  <a:pt x="29216" y="31420"/>
                  <a:pt x="49467" y="19825"/>
                  <a:pt x="69168" y="25060"/>
                </a:cubicBezTo>
                <a:close/>
                <a:moveTo>
                  <a:pt x="70584" y="19819"/>
                </a:moveTo>
                <a:cubicBezTo>
                  <a:pt x="47964" y="13808"/>
                  <a:pt x="24713" y="27121"/>
                  <a:pt x="18652" y="49554"/>
                </a:cubicBezTo>
                <a:cubicBezTo>
                  <a:pt x="12591" y="71987"/>
                  <a:pt x="26015" y="95045"/>
                  <a:pt x="48635" y="101056"/>
                </a:cubicBezTo>
                <a:cubicBezTo>
                  <a:pt x="71255" y="107067"/>
                  <a:pt x="94506" y="93754"/>
                  <a:pt x="100567" y="71321"/>
                </a:cubicBezTo>
                <a:cubicBezTo>
                  <a:pt x="106628" y="48888"/>
                  <a:pt x="93204" y="25830"/>
                  <a:pt x="70584" y="19819"/>
                </a:cubicBezTo>
                <a:close/>
                <a:moveTo>
                  <a:pt x="120000" y="28418"/>
                </a:moveTo>
                <a:lnTo>
                  <a:pt x="119819" y="29085"/>
                </a:lnTo>
                <a:lnTo>
                  <a:pt x="119636" y="28804"/>
                </a:lnTo>
                <a:close/>
                <a:moveTo>
                  <a:pt x="84120" y="4683"/>
                </a:moveTo>
                <a:lnTo>
                  <a:pt x="83867" y="19572"/>
                </a:lnTo>
                <a:lnTo>
                  <a:pt x="83406" y="19449"/>
                </a:lnTo>
                <a:cubicBezTo>
                  <a:pt x="87163" y="21546"/>
                  <a:pt x="90559" y="24117"/>
                  <a:pt x="93431" y="27166"/>
                </a:cubicBezTo>
                <a:lnTo>
                  <a:pt x="106796" y="23870"/>
                </a:lnTo>
                <a:lnTo>
                  <a:pt x="115363" y="39849"/>
                </a:lnTo>
                <a:lnTo>
                  <a:pt x="105840" y="48364"/>
                </a:lnTo>
                <a:cubicBezTo>
                  <a:pt x="107034" y="52676"/>
                  <a:pt x="107596" y="57191"/>
                  <a:pt x="107394" y="61781"/>
                </a:cubicBezTo>
                <a:lnTo>
                  <a:pt x="119289" y="68330"/>
                </a:lnTo>
                <a:lnTo>
                  <a:pt x="114566" y="85810"/>
                </a:lnTo>
                <a:lnTo>
                  <a:pt x="100132" y="85570"/>
                </a:lnTo>
                <a:cubicBezTo>
                  <a:pt x="98307" y="88594"/>
                  <a:pt x="96096" y="91321"/>
                  <a:pt x="93619" y="93756"/>
                </a:cubicBezTo>
                <a:lnTo>
                  <a:pt x="98359" y="106025"/>
                </a:lnTo>
                <a:lnTo>
                  <a:pt x="83411" y="116405"/>
                </a:lnTo>
                <a:lnTo>
                  <a:pt x="72073" y="106643"/>
                </a:lnTo>
                <a:lnTo>
                  <a:pt x="73453" y="105685"/>
                </a:lnTo>
                <a:cubicBezTo>
                  <a:pt x="69110" y="107079"/>
                  <a:pt x="64517" y="107749"/>
                  <a:pt x="59835" y="107723"/>
                </a:cubicBezTo>
                <a:lnTo>
                  <a:pt x="52963" y="119999"/>
                </a:lnTo>
                <a:lnTo>
                  <a:pt x="35336" y="115316"/>
                </a:lnTo>
                <a:lnTo>
                  <a:pt x="35574" y="101277"/>
                </a:lnTo>
                <a:cubicBezTo>
                  <a:pt x="31839" y="99165"/>
                  <a:pt x="28466" y="96583"/>
                  <a:pt x="25614" y="93529"/>
                </a:cubicBezTo>
                <a:lnTo>
                  <a:pt x="25843" y="94015"/>
                </a:lnTo>
                <a:lnTo>
                  <a:pt x="11102" y="96847"/>
                </a:lnTo>
                <a:lnTo>
                  <a:pt x="3390" y="80445"/>
                </a:lnTo>
                <a:lnTo>
                  <a:pt x="13359" y="72429"/>
                </a:lnTo>
                <a:cubicBezTo>
                  <a:pt x="12295" y="68561"/>
                  <a:pt x="11739" y="64530"/>
                  <a:pt x="11738" y="60428"/>
                </a:cubicBezTo>
                <a:lnTo>
                  <a:pt x="0" y="53965"/>
                </a:lnTo>
                <a:lnTo>
                  <a:pt x="4723" y="36484"/>
                </a:lnTo>
                <a:lnTo>
                  <a:pt x="18174" y="36709"/>
                </a:lnTo>
                <a:cubicBezTo>
                  <a:pt x="19999" y="33515"/>
                  <a:pt x="22203" y="30603"/>
                  <a:pt x="24696" y="27997"/>
                </a:cubicBezTo>
                <a:lnTo>
                  <a:pt x="20190" y="14215"/>
                </a:lnTo>
                <a:lnTo>
                  <a:pt x="35666" y="4625"/>
                </a:lnTo>
                <a:lnTo>
                  <a:pt x="46473" y="14962"/>
                </a:lnTo>
                <a:lnTo>
                  <a:pt x="46365" y="15030"/>
                </a:lnTo>
                <a:cubicBezTo>
                  <a:pt x="50613" y="13704"/>
                  <a:pt x="55098" y="13091"/>
                  <a:pt x="59667" y="13141"/>
                </a:cubicBezTo>
                <a:lnTo>
                  <a:pt x="59206" y="13018"/>
                </a:lnTo>
                <a:lnTo>
                  <a:pt x="6649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185"/>
          <p:cNvSpPr/>
          <p:nvPr/>
        </p:nvSpPr>
        <p:spPr>
          <a:xfrm>
            <a:off x="5894088" y="2715766"/>
            <a:ext cx="550120" cy="573834"/>
          </a:xfrm>
          <a:prstGeom prst="mathPlus">
            <a:avLst>
              <a:gd name="adj1" fmla="val 12153"/>
            </a:avLst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拱形 23"/>
          <p:cNvSpPr/>
          <p:nvPr/>
        </p:nvSpPr>
        <p:spPr>
          <a:xfrm rot="8089831">
            <a:off x="6534511" y="1771919"/>
            <a:ext cx="2472540" cy="2472540"/>
          </a:xfrm>
          <a:prstGeom prst="blockArc">
            <a:avLst>
              <a:gd name="adj1" fmla="val 11276899"/>
              <a:gd name="adj2" fmla="val 4646322"/>
              <a:gd name="adj3" fmla="val 4853"/>
            </a:avLst>
          </a:prstGeom>
          <a:solidFill>
            <a:srgbClr val="00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8" name="拱形 27"/>
          <p:cNvSpPr/>
          <p:nvPr/>
        </p:nvSpPr>
        <p:spPr>
          <a:xfrm rot="8089831">
            <a:off x="3342578" y="1771919"/>
            <a:ext cx="2472540" cy="2472540"/>
          </a:xfrm>
          <a:prstGeom prst="blockArc">
            <a:avLst>
              <a:gd name="adj1" fmla="val 11276899"/>
              <a:gd name="adj2" fmla="val 4646322"/>
              <a:gd name="adj3" fmla="val 4853"/>
            </a:avLst>
          </a:prstGeom>
          <a:solidFill>
            <a:srgbClr val="00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1" name="拱形 30"/>
          <p:cNvSpPr/>
          <p:nvPr/>
        </p:nvSpPr>
        <p:spPr>
          <a:xfrm rot="8089831">
            <a:off x="187529" y="1771919"/>
            <a:ext cx="2472540" cy="2472540"/>
          </a:xfrm>
          <a:prstGeom prst="blockArc">
            <a:avLst>
              <a:gd name="adj1" fmla="val 11276899"/>
              <a:gd name="adj2" fmla="val 4646322"/>
              <a:gd name="adj3" fmla="val 4853"/>
            </a:avLst>
          </a:prstGeom>
          <a:solidFill>
            <a:srgbClr val="00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grpSp>
        <p:nvGrpSpPr>
          <p:cNvPr id="187" name="Shape 187"/>
          <p:cNvGrpSpPr/>
          <p:nvPr/>
        </p:nvGrpSpPr>
        <p:grpSpPr>
          <a:xfrm>
            <a:off x="-500098" y="3993099"/>
            <a:ext cx="5544046" cy="936104"/>
            <a:chOff x="4546843" y="1631647"/>
            <a:chExt cx="3175844" cy="691500"/>
          </a:xfrm>
        </p:grpSpPr>
        <p:sp>
          <p:nvSpPr>
            <p:cNvPr id="188" name="Shape 188"/>
            <p:cNvSpPr/>
            <p:nvPr/>
          </p:nvSpPr>
          <p:spPr>
            <a:xfrm>
              <a:off x="4546843" y="1637543"/>
              <a:ext cx="3175844" cy="308627"/>
            </a:xfrm>
            <a:prstGeom prst="parallelogram">
              <a:avLst>
                <a:gd name="adj" fmla="val 55727"/>
              </a:avLst>
            </a:prstGeom>
            <a:solidFill>
              <a:srgbClr val="FF66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4761604" y="1631647"/>
              <a:ext cx="2920160" cy="691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127000" algn="ctr">
                <a:buClr>
                  <a:schemeClr val="lt1"/>
                </a:buClr>
                <a:buSzPts val="2000"/>
              </a:pPr>
              <a:r>
                <a:rPr lang="en-US" sz="2400" dirty="0" smtClean="0">
                  <a:solidFill>
                    <a:schemeClr val="lt1"/>
                  </a:solidFill>
                </a:rPr>
                <a:t>Your Best Choice - </a:t>
              </a:r>
              <a:r>
                <a:rPr lang="en-US" sz="2400" b="1" dirty="0" smtClean="0">
                  <a:solidFill>
                    <a:schemeClr val="lt1"/>
                  </a:solidFill>
                </a:rPr>
                <a:t>QNAP NAS </a:t>
              </a:r>
              <a:r>
                <a:rPr lang="en-US" sz="1600" b="1" dirty="0" smtClean="0">
                  <a:solidFill>
                    <a:schemeClr val="lt1"/>
                  </a:solidFill>
                </a:rPr>
                <a:t>                        </a:t>
              </a:r>
              <a:endParaRPr lang="en-US" sz="16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5452533" y="43772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59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51778" y="1714494"/>
            <a:ext cx="5425865" cy="30003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Local playback</a:t>
            </a:r>
            <a:endParaRPr lang="zh-TW" altLang="en-US" dirty="0"/>
          </a:p>
        </p:txBody>
      </p:sp>
      <p:grpSp>
        <p:nvGrpSpPr>
          <p:cNvPr id="11" name="Shape 448"/>
          <p:cNvGrpSpPr/>
          <p:nvPr/>
        </p:nvGrpSpPr>
        <p:grpSpPr>
          <a:xfrm>
            <a:off x="5705184" y="1428743"/>
            <a:ext cx="3000395" cy="1285883"/>
            <a:chOff x="5014724" y="3033178"/>
            <a:chExt cx="3930186" cy="525482"/>
          </a:xfrm>
          <a:solidFill>
            <a:srgbClr val="FF9600"/>
          </a:solidFill>
        </p:grpSpPr>
        <p:sp>
          <p:nvSpPr>
            <p:cNvPr id="12" name="Shape 449"/>
            <p:cNvSpPr/>
            <p:nvPr/>
          </p:nvSpPr>
          <p:spPr>
            <a:xfrm>
              <a:off x="5014724" y="3033178"/>
              <a:ext cx="3930186" cy="525482"/>
            </a:xfrm>
            <a:prstGeom prst="roundRect">
              <a:avLst>
                <a:gd name="adj" fmla="val 10440"/>
              </a:avLst>
            </a:pr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450"/>
            <p:cNvSpPr txBox="1"/>
            <p:nvPr/>
          </p:nvSpPr>
          <p:spPr>
            <a:xfrm>
              <a:off x="5108303" y="3033178"/>
              <a:ext cx="3649460" cy="43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r>
                <a:rPr lang="en-US" altLang="zh-TW" sz="18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Play multimedia contents directly on TV by using </a:t>
              </a:r>
              <a:r>
                <a:rPr lang="en-US" altLang="zh-TW" sz="1800" b="1" dirty="0" err="1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Plex</a:t>
              </a:r>
              <a:r>
                <a:rPr lang="en-US" altLang="zh-TW" sz="18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Home Theater on HD Station</a:t>
              </a:r>
            </a:p>
          </p:txBody>
        </p:sp>
      </p:grpSp>
      <p:grpSp>
        <p:nvGrpSpPr>
          <p:cNvPr id="585" name="Shape 585"/>
          <p:cNvGrpSpPr/>
          <p:nvPr/>
        </p:nvGrpSpPr>
        <p:grpSpPr>
          <a:xfrm>
            <a:off x="179513" y="1053504"/>
            <a:ext cx="3960440" cy="438126"/>
            <a:chOff x="4857752" y="1357305"/>
            <a:chExt cx="2329200" cy="492000"/>
          </a:xfrm>
        </p:grpSpPr>
        <p:sp>
          <p:nvSpPr>
            <p:cNvPr id="586" name="Shape 586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Shape 587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>
                  <a:solidFill>
                    <a:schemeClr val="lt1"/>
                  </a:solidFill>
                </a:rPr>
                <a:t>PLEX Home Theater</a:t>
              </a:r>
            </a:p>
          </p:txBody>
        </p:sp>
      </p:grpSp>
      <p:sp>
        <p:nvSpPr>
          <p:cNvPr id="16" name="等腰三角形 15"/>
          <p:cNvSpPr/>
          <p:nvPr/>
        </p:nvSpPr>
        <p:spPr>
          <a:xfrm rot="16200000">
            <a:off x="5347140" y="1989568"/>
            <a:ext cx="400339" cy="478273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Shape 594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Shape 595" descr="Cover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" y="0"/>
            <a:ext cx="91800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Shape 596"/>
          <p:cNvSpPr txBox="1">
            <a:spLocks noGrp="1"/>
          </p:cNvSpPr>
          <p:nvPr>
            <p:ph type="ctrTitle"/>
          </p:nvPr>
        </p:nvSpPr>
        <p:spPr>
          <a:xfrm>
            <a:off x="285720" y="2357436"/>
            <a:ext cx="8520600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indent="-87312">
              <a:spcBef>
                <a:spcPts val="0"/>
              </a:spcBef>
              <a:buClr>
                <a:srgbClr val="002060"/>
              </a:buClr>
              <a:buSzPts val="1375"/>
            </a:pPr>
            <a:r>
              <a:rPr lang="en-US" sz="54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Transcoding</a:t>
            </a:r>
            <a:endParaRPr lang="en-US" sz="5400" dirty="0">
              <a:solidFill>
                <a:srgbClr val="002060"/>
              </a:solidFill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3542" y="1564763"/>
            <a:ext cx="3397100" cy="33427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Realtime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transcode</a:t>
            </a:r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3223868" y="2714626"/>
            <a:ext cx="2303286" cy="230028"/>
          </a:xfrm>
          <a:prstGeom prst="roundRect">
            <a:avLst>
              <a:gd name="adj" fmla="val 45878"/>
            </a:avLst>
          </a:prstGeom>
          <a:noFill/>
          <a:ln w="19050">
            <a:solidFill>
              <a:srgbClr val="FF64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1" name="Shape 601"/>
          <p:cNvSpPr/>
          <p:nvPr/>
        </p:nvSpPr>
        <p:spPr>
          <a:xfrm>
            <a:off x="5292080" y="2004236"/>
            <a:ext cx="3312368" cy="1296144"/>
          </a:xfrm>
          <a:prstGeom prst="roundRect">
            <a:avLst>
              <a:gd name="adj" fmla="val 11495"/>
            </a:avLst>
          </a:prstGeom>
          <a:noFill/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03" name="Shape 603"/>
          <p:cNvGrpSpPr/>
          <p:nvPr/>
        </p:nvGrpSpPr>
        <p:grpSpPr>
          <a:xfrm>
            <a:off x="179510" y="1059584"/>
            <a:ext cx="4963994" cy="438127"/>
            <a:chOff x="4857752" y="1357305"/>
            <a:chExt cx="2408849" cy="492000"/>
          </a:xfrm>
        </p:grpSpPr>
        <p:sp>
          <p:nvSpPr>
            <p:cNvPr id="604" name="Shape 604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Shape 605"/>
            <p:cNvSpPr/>
            <p:nvPr/>
          </p:nvSpPr>
          <p:spPr>
            <a:xfrm>
              <a:off x="5021428" y="1370746"/>
              <a:ext cx="2245173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1" indent="-127000">
                <a:buClr>
                  <a:schemeClr val="lt1"/>
                </a:buClr>
                <a:buSzPts val="2000"/>
              </a:pPr>
              <a:r>
                <a:rPr lang="en-US" sz="2400" b="1" dirty="0" err="1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Realtime</a:t>
              </a:r>
              <a:r>
                <a:rPr lang="en-US" sz="24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transcode</a:t>
              </a:r>
              <a:r>
                <a:rPr lang="en-US" sz="24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option</a:t>
              </a:r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9752778" y="2897746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grpSp>
        <p:nvGrpSpPr>
          <p:cNvPr id="15" name="Shape 448"/>
          <p:cNvGrpSpPr/>
          <p:nvPr/>
        </p:nvGrpSpPr>
        <p:grpSpPr>
          <a:xfrm>
            <a:off x="5715008" y="2071686"/>
            <a:ext cx="2786082" cy="1571635"/>
            <a:chOff x="5011167" y="3050907"/>
            <a:chExt cx="3692568" cy="479460"/>
          </a:xfrm>
        </p:grpSpPr>
        <p:sp>
          <p:nvSpPr>
            <p:cNvPr id="16" name="Shape 449"/>
            <p:cNvSpPr/>
            <p:nvPr/>
          </p:nvSpPr>
          <p:spPr>
            <a:xfrm>
              <a:off x="5011167" y="3050907"/>
              <a:ext cx="3692568" cy="479460"/>
            </a:xfrm>
            <a:custGeom>
              <a:avLst/>
              <a:gdLst>
                <a:gd name="connsiteX0" fmla="*/ 0 w 2808312"/>
                <a:gd name="connsiteY0" fmla="*/ 187941 h 1800200"/>
                <a:gd name="connsiteX1" fmla="*/ 187941 w 2808312"/>
                <a:gd name="connsiteY1" fmla="*/ 0 h 1800200"/>
                <a:gd name="connsiteX2" fmla="*/ 2620371 w 2808312"/>
                <a:gd name="connsiteY2" fmla="*/ 0 h 1800200"/>
                <a:gd name="connsiteX3" fmla="*/ 2808312 w 2808312"/>
                <a:gd name="connsiteY3" fmla="*/ 187941 h 1800200"/>
                <a:gd name="connsiteX4" fmla="*/ 2808312 w 2808312"/>
                <a:gd name="connsiteY4" fmla="*/ 1612259 h 1800200"/>
                <a:gd name="connsiteX5" fmla="*/ 2620371 w 2808312"/>
                <a:gd name="connsiteY5" fmla="*/ 1800200 h 1800200"/>
                <a:gd name="connsiteX6" fmla="*/ 187941 w 2808312"/>
                <a:gd name="connsiteY6" fmla="*/ 1800200 h 1800200"/>
                <a:gd name="connsiteX7" fmla="*/ 0 w 2808312"/>
                <a:gd name="connsiteY7" fmla="*/ 1612259 h 1800200"/>
                <a:gd name="connsiteX8" fmla="*/ 0 w 2808312"/>
                <a:gd name="connsiteY8" fmla="*/ 187941 h 1800200"/>
                <a:gd name="connsiteX0" fmla="*/ 3156 w 2811468"/>
                <a:gd name="connsiteY0" fmla="*/ 187941 h 1800200"/>
                <a:gd name="connsiteX1" fmla="*/ 191097 w 2811468"/>
                <a:gd name="connsiteY1" fmla="*/ 0 h 1800200"/>
                <a:gd name="connsiteX2" fmla="*/ 2623527 w 2811468"/>
                <a:gd name="connsiteY2" fmla="*/ 0 h 1800200"/>
                <a:gd name="connsiteX3" fmla="*/ 2811468 w 2811468"/>
                <a:gd name="connsiteY3" fmla="*/ 187941 h 1800200"/>
                <a:gd name="connsiteX4" fmla="*/ 2811468 w 2811468"/>
                <a:gd name="connsiteY4" fmla="*/ 1612259 h 1800200"/>
                <a:gd name="connsiteX5" fmla="*/ 2623527 w 2811468"/>
                <a:gd name="connsiteY5" fmla="*/ 1800200 h 1800200"/>
                <a:gd name="connsiteX6" fmla="*/ 191097 w 2811468"/>
                <a:gd name="connsiteY6" fmla="*/ 1800200 h 1800200"/>
                <a:gd name="connsiteX7" fmla="*/ 3156 w 2811468"/>
                <a:gd name="connsiteY7" fmla="*/ 1612259 h 1800200"/>
                <a:gd name="connsiteX8" fmla="*/ 0 w 2811468"/>
                <a:gd name="connsiteY8" fmla="*/ 968606 h 1800200"/>
                <a:gd name="connsiteX9" fmla="*/ 3156 w 2811468"/>
                <a:gd name="connsiteY9" fmla="*/ 187941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11468" h="1800200">
                  <a:moveTo>
                    <a:pt x="3156" y="187941"/>
                  </a:moveTo>
                  <a:cubicBezTo>
                    <a:pt x="3156" y="84144"/>
                    <a:pt x="87300" y="0"/>
                    <a:pt x="191097" y="0"/>
                  </a:cubicBezTo>
                  <a:lnTo>
                    <a:pt x="2623527" y="0"/>
                  </a:lnTo>
                  <a:cubicBezTo>
                    <a:pt x="2727324" y="0"/>
                    <a:pt x="2811468" y="84144"/>
                    <a:pt x="2811468" y="187941"/>
                  </a:cubicBezTo>
                  <a:lnTo>
                    <a:pt x="2811468" y="1612259"/>
                  </a:lnTo>
                  <a:cubicBezTo>
                    <a:pt x="2811468" y="1716056"/>
                    <a:pt x="2727324" y="1800200"/>
                    <a:pt x="2623527" y="1800200"/>
                  </a:cubicBezTo>
                  <a:lnTo>
                    <a:pt x="191097" y="1800200"/>
                  </a:lnTo>
                  <a:cubicBezTo>
                    <a:pt x="87300" y="1800200"/>
                    <a:pt x="3156" y="1716056"/>
                    <a:pt x="3156" y="1612259"/>
                  </a:cubicBezTo>
                  <a:lnTo>
                    <a:pt x="0" y="968606"/>
                  </a:lnTo>
                  <a:lnTo>
                    <a:pt x="3156" y="187941"/>
                  </a:lnTo>
                  <a:close/>
                </a:path>
              </a:pathLst>
            </a:custGeom>
            <a:solidFill>
              <a:srgbClr val="FF6400"/>
            </a:soli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450"/>
            <p:cNvSpPr txBox="1"/>
            <p:nvPr/>
          </p:nvSpPr>
          <p:spPr>
            <a:xfrm>
              <a:off x="5188947" y="3075550"/>
              <a:ext cx="3514788" cy="43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indent="-88900">
                <a:buClr>
                  <a:srgbClr val="000000"/>
                </a:buClr>
                <a:buSzPts val="1400"/>
              </a:pPr>
              <a:r>
                <a:rPr lang="en-US" sz="2000" b="1" dirty="0" smtClean="0">
                  <a:solidFill>
                    <a:schemeClr val="bg1"/>
                  </a:solidFill>
                </a:rPr>
                <a:t>Video quality: </a:t>
              </a:r>
            </a:p>
            <a:p>
              <a:pPr lvl="0" indent="-88900">
                <a:buClr>
                  <a:srgbClr val="000000"/>
                </a:buClr>
                <a:buSzPts val="1400"/>
              </a:pPr>
              <a:r>
                <a:rPr lang="en-US" sz="1600" b="1" dirty="0" smtClean="0">
                  <a:solidFill>
                    <a:schemeClr val="bg1"/>
                  </a:solidFill>
                </a:rPr>
                <a:t>The higher the resolution selection, the greater the network bandwidth required.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等腰三角形 17"/>
          <p:cNvSpPr/>
          <p:nvPr/>
        </p:nvSpPr>
        <p:spPr>
          <a:xfrm rot="16200000">
            <a:off x="5394966" y="2616302"/>
            <a:ext cx="497208" cy="428628"/>
          </a:xfrm>
          <a:prstGeom prst="triangle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6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244" y="1785932"/>
            <a:ext cx="4791574" cy="2317375"/>
          </a:xfrm>
          <a:prstGeom prst="rect">
            <a:avLst/>
          </a:prstGeom>
          <a:noFill/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613" name="Shape 613"/>
          <p:cNvGrpSpPr/>
          <p:nvPr/>
        </p:nvGrpSpPr>
        <p:grpSpPr>
          <a:xfrm>
            <a:off x="179512" y="1059582"/>
            <a:ext cx="5964122" cy="438126"/>
            <a:chOff x="4857752" y="1357305"/>
            <a:chExt cx="2524661" cy="492000"/>
          </a:xfrm>
        </p:grpSpPr>
        <p:sp>
          <p:nvSpPr>
            <p:cNvPr id="614" name="Shape 614"/>
            <p:cNvSpPr/>
            <p:nvPr/>
          </p:nvSpPr>
          <p:spPr>
            <a:xfrm>
              <a:off x="4857752" y="1357305"/>
              <a:ext cx="2524661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4972968" y="1367998"/>
              <a:ext cx="2379205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</a:rPr>
                <a:t>Set up a offline </a:t>
              </a:r>
              <a:r>
                <a:rPr lang="en-US" sz="2400" b="1" dirty="0" err="1" smtClean="0">
                  <a:solidFill>
                    <a:schemeClr val="lt1"/>
                  </a:solidFill>
                </a:rPr>
                <a:t>transcoding</a:t>
              </a:r>
              <a:r>
                <a:rPr lang="en-US" sz="2400" b="1" dirty="0" smtClean="0">
                  <a:solidFill>
                    <a:schemeClr val="lt1"/>
                  </a:solidFill>
                </a:rPr>
                <a:t> process</a:t>
              </a:r>
            </a:p>
          </p:txBody>
        </p:sp>
      </p:grp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Arial"/>
                <a:cs typeface="Arial"/>
                <a:sym typeface="Arial"/>
              </a:rPr>
              <a:t>Offline </a:t>
            </a:r>
            <a:r>
              <a:rPr lang="en-US" dirty="0" err="1" smtClean="0">
                <a:ea typeface="Arial"/>
                <a:cs typeface="Arial"/>
                <a:sym typeface="Arial"/>
              </a:rPr>
              <a:t>transcode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9324528" y="-236562"/>
            <a:ext cx="648072" cy="1440160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9324528" y="1347614"/>
            <a:ext cx="720080" cy="792088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圓角矩形 18"/>
          <p:cNvSpPr/>
          <p:nvPr/>
        </p:nvSpPr>
        <p:spPr>
          <a:xfrm>
            <a:off x="4500562" y="3357568"/>
            <a:ext cx="500066" cy="142876"/>
          </a:xfrm>
          <a:prstGeom prst="roundRect">
            <a:avLst>
              <a:gd name="adj" fmla="val 45878"/>
            </a:avLst>
          </a:prstGeom>
          <a:noFill/>
          <a:ln w="19050">
            <a:solidFill>
              <a:srgbClr val="FF64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矩形 2"/>
          <p:cNvSpPr/>
          <p:nvPr/>
        </p:nvSpPr>
        <p:spPr>
          <a:xfrm>
            <a:off x="4923490" y="2571750"/>
            <a:ext cx="434328" cy="1857388"/>
          </a:xfrm>
          <a:custGeom>
            <a:avLst/>
            <a:gdLst>
              <a:gd name="connsiteX0" fmla="*/ 0 w 360040"/>
              <a:gd name="connsiteY0" fmla="*/ 0 h 2304256"/>
              <a:gd name="connsiteX1" fmla="*/ 360040 w 360040"/>
              <a:gd name="connsiteY1" fmla="*/ 0 h 2304256"/>
              <a:gd name="connsiteX2" fmla="*/ 360040 w 360040"/>
              <a:gd name="connsiteY2" fmla="*/ 2304256 h 2304256"/>
              <a:gd name="connsiteX3" fmla="*/ 0 w 360040"/>
              <a:gd name="connsiteY3" fmla="*/ 2304256 h 2304256"/>
              <a:gd name="connsiteX4" fmla="*/ 0 w 360040"/>
              <a:gd name="connsiteY4" fmla="*/ 0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7470 w 367510"/>
              <a:gd name="connsiteY3" fmla="*/ 2304256 h 2304256"/>
              <a:gd name="connsiteX4" fmla="*/ 0 w 367510"/>
              <a:gd name="connsiteY4" fmla="*/ 971176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971176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510" h="2304256">
                <a:moveTo>
                  <a:pt x="0" y="971176"/>
                </a:moveTo>
                <a:lnTo>
                  <a:pt x="367510" y="0"/>
                </a:lnTo>
                <a:lnTo>
                  <a:pt x="367510" y="2304256"/>
                </a:lnTo>
                <a:lnTo>
                  <a:pt x="0" y="1161256"/>
                </a:lnTo>
                <a:lnTo>
                  <a:pt x="0" y="971176"/>
                </a:lnTo>
                <a:close/>
              </a:path>
            </a:pathLst>
          </a:custGeom>
          <a:gradFill>
            <a:gsLst>
              <a:gs pos="0">
                <a:srgbClr val="FF6400"/>
              </a:gs>
              <a:gs pos="100000">
                <a:srgbClr val="FF6400">
                  <a:alpha val="33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5" name="Shape 623"/>
          <p:cNvPicPr preferRelativeResize="0"/>
          <p:nvPr/>
        </p:nvPicPr>
        <p:blipFill>
          <a:blip r:embed="rId4">
            <a:alphaModFix/>
          </a:blip>
          <a:srcRect b="1144"/>
          <a:stretch>
            <a:fillRect/>
          </a:stretch>
        </p:blipFill>
        <p:spPr>
          <a:xfrm>
            <a:off x="5312977" y="2197426"/>
            <a:ext cx="3259551" cy="2374588"/>
          </a:xfrm>
          <a:prstGeom prst="roundRect">
            <a:avLst>
              <a:gd name="adj" fmla="val 4872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13"/>
          <p:cNvGrpSpPr/>
          <p:nvPr/>
        </p:nvGrpSpPr>
        <p:grpSpPr>
          <a:xfrm>
            <a:off x="179512" y="1059582"/>
            <a:ext cx="5964122" cy="438126"/>
            <a:chOff x="4857752" y="1357305"/>
            <a:chExt cx="2524661" cy="492000"/>
          </a:xfrm>
        </p:grpSpPr>
        <p:sp>
          <p:nvSpPr>
            <p:cNvPr id="614" name="Shape 614"/>
            <p:cNvSpPr/>
            <p:nvPr/>
          </p:nvSpPr>
          <p:spPr>
            <a:xfrm>
              <a:off x="4857752" y="1357305"/>
              <a:ext cx="2524661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4972968" y="1367998"/>
              <a:ext cx="2379205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</a:rPr>
                <a:t>Naming rule - Movie</a:t>
              </a:r>
            </a:p>
          </p:txBody>
        </p:sp>
      </p:grp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Arial"/>
                <a:cs typeface="Arial"/>
                <a:sym typeface="Arial"/>
              </a:rPr>
              <a:t>Tips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9324528" y="-236562"/>
            <a:ext cx="648072" cy="1440160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9324528" y="1347614"/>
            <a:ext cx="720080" cy="792088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圓角矩形 11"/>
          <p:cNvSpPr/>
          <p:nvPr/>
        </p:nvSpPr>
        <p:spPr>
          <a:xfrm>
            <a:off x="571472" y="2000246"/>
            <a:ext cx="8001056" cy="2214578"/>
          </a:xfrm>
          <a:prstGeom prst="roundRect">
            <a:avLst>
              <a:gd name="adj" fmla="val 712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223"/>
          <p:cNvSpPr txBox="1"/>
          <p:nvPr/>
        </p:nvSpPr>
        <p:spPr>
          <a:xfrm>
            <a:off x="502884" y="1571618"/>
            <a:ext cx="814108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en-US" altLang="zh-TW" sz="18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Movie’s file naming format</a:t>
            </a:r>
            <a:r>
              <a:rPr lang="zh-TW" altLang="en-US" sz="18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：</a:t>
            </a:r>
            <a:r>
              <a:rPr lang="en-US" altLang="zh-TW" sz="1800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MovieName</a:t>
            </a:r>
            <a:r>
              <a:rPr lang="en-US" altLang="zh-TW" sz="18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(release year).ext</a:t>
            </a:r>
            <a:endParaRPr lang="en-US" sz="12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0" name="Shape 200"/>
          <p:cNvSpPr txBox="1"/>
          <p:nvPr/>
        </p:nvSpPr>
        <p:spPr>
          <a:xfrm>
            <a:off x="701210" y="4214824"/>
            <a:ext cx="7299814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200" b="1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For more information, please visit PLEX official website: </a:t>
            </a:r>
          </a:p>
          <a:p>
            <a:pPr lvl="0"/>
            <a:r>
              <a:rPr lang="en-US" altLang="zh-TW" sz="1200" b="1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https://support.plex.tv/hc/en-us/categories/200028098-Media-Preparation</a:t>
            </a:r>
          </a:p>
          <a:p>
            <a:pPr lvl="0"/>
            <a:r>
              <a:rPr lang="en-US" altLang="zh-TW" sz="1200" b="1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/>
            </a:r>
            <a:br>
              <a:rPr lang="en-US" altLang="zh-TW" sz="1200" b="1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endParaRPr lang="en-US" sz="1200" b="1" dirty="0">
              <a:solidFill>
                <a:schemeClr val="bg1">
                  <a:lumMod val="8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1" name="Shape 882"/>
          <p:cNvSpPr/>
          <p:nvPr/>
        </p:nvSpPr>
        <p:spPr>
          <a:xfrm flipH="1">
            <a:off x="500034" y="4286262"/>
            <a:ext cx="201175" cy="14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5786" y="2143122"/>
            <a:ext cx="6143668" cy="196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Example</a:t>
            </a:r>
            <a:r>
              <a:rPr lang="zh-TW" alt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： </a:t>
            </a:r>
            <a:endParaRPr lang="en-US" altLang="zh-TW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Movies</a:t>
            </a:r>
            <a:b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/Avatar (2009)</a:t>
            </a:r>
            <a:b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Avatar (2009).</a:t>
            </a:r>
            <a:r>
              <a:rPr lang="en-US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mkv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/Batman Begins (2005)</a:t>
            </a:r>
            <a:b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Batman Begins (2005).mp4</a:t>
            </a:r>
            <a:b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Batman Begins (2005).</a:t>
            </a:r>
            <a:r>
              <a:rPr lang="en-US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eng.srt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poster.jpg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23"/>
          <p:cNvSpPr/>
          <p:nvPr/>
        </p:nvSpPr>
        <p:spPr>
          <a:xfrm>
            <a:off x="500034" y="1904288"/>
            <a:ext cx="8072494" cy="1024652"/>
          </a:xfrm>
          <a:prstGeom prst="roundRect">
            <a:avLst>
              <a:gd name="adj" fmla="val 12885"/>
            </a:avLst>
          </a:prstGeom>
          <a:gradFill>
            <a:gsLst>
              <a:gs pos="0">
                <a:srgbClr val="002060"/>
              </a:gs>
              <a:gs pos="100000">
                <a:srgbClr val="00206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Shape 613"/>
          <p:cNvGrpSpPr/>
          <p:nvPr/>
        </p:nvGrpSpPr>
        <p:grpSpPr>
          <a:xfrm>
            <a:off x="179512" y="1059582"/>
            <a:ext cx="5964122" cy="438126"/>
            <a:chOff x="4857752" y="1357305"/>
            <a:chExt cx="2524661" cy="492000"/>
          </a:xfrm>
        </p:grpSpPr>
        <p:sp>
          <p:nvSpPr>
            <p:cNvPr id="614" name="Shape 614"/>
            <p:cNvSpPr/>
            <p:nvPr/>
          </p:nvSpPr>
          <p:spPr>
            <a:xfrm>
              <a:off x="4857752" y="1357305"/>
              <a:ext cx="2524661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4972968" y="1367998"/>
              <a:ext cx="2379205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</a:rPr>
                <a:t>Naming rule - TV shows</a:t>
              </a:r>
            </a:p>
          </p:txBody>
        </p:sp>
      </p:grp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Arial"/>
                <a:cs typeface="Arial"/>
                <a:sym typeface="Arial"/>
              </a:rPr>
              <a:t>Tips</a:t>
            </a:r>
            <a:endParaRPr lang="zh-TW" altLang="en-US" dirty="0"/>
          </a:p>
        </p:txBody>
      </p:sp>
      <p:sp>
        <p:nvSpPr>
          <p:cNvPr id="12" name="圓角矩形 11"/>
          <p:cNvSpPr/>
          <p:nvPr/>
        </p:nvSpPr>
        <p:spPr>
          <a:xfrm>
            <a:off x="500034" y="2500312"/>
            <a:ext cx="8072494" cy="2286016"/>
          </a:xfrm>
          <a:prstGeom prst="roundRect">
            <a:avLst>
              <a:gd name="adj" fmla="val 712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223"/>
          <p:cNvSpPr txBox="1"/>
          <p:nvPr/>
        </p:nvSpPr>
        <p:spPr>
          <a:xfrm>
            <a:off x="502884" y="1928808"/>
            <a:ext cx="814108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Single-Episode Files -&gt; </a:t>
            </a:r>
            <a:r>
              <a:rPr lang="en-US" altLang="zh-TW" b="1" dirty="0" err="1" smtClean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ShowName</a:t>
            </a: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- s</a:t>
            </a:r>
            <a:r>
              <a:rPr lang="en-US" altLang="zh-TW" b="1" dirty="0" smtClean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SeasonNumber</a:t>
            </a: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</a:t>
            </a:r>
            <a:r>
              <a:rPr lang="en-US" altLang="zh-TW" b="1" dirty="0" smtClean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EpisodeNumber</a:t>
            </a: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.ext</a:t>
            </a:r>
          </a:p>
          <a:p>
            <a:pPr lvl="0">
              <a:lnSpc>
                <a:spcPct val="110000"/>
              </a:lnSpc>
            </a:pP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Multi-Episode Files -&gt; </a:t>
            </a:r>
            <a:r>
              <a:rPr lang="en-US" altLang="zh-TW" b="1" dirty="0" err="1" smtClean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ShowName</a:t>
            </a:r>
            <a:r>
              <a:rPr lang="en-US" altLang="zh-TW" b="1" dirty="0" smtClean="0">
                <a:solidFill>
                  <a:srgbClr val="FF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 s</a:t>
            </a:r>
            <a:r>
              <a:rPr lang="en-US" altLang="zh-TW" b="1" dirty="0" smtClean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SeasonNumber</a:t>
            </a: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</a:t>
            </a:r>
            <a:r>
              <a:rPr lang="en-US" altLang="zh-TW" b="1" dirty="0" smtClean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EpisodeNumber</a:t>
            </a: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-e</a:t>
            </a:r>
            <a:r>
              <a:rPr lang="en-US" altLang="zh-TW" b="1" dirty="0" smtClean="0">
                <a:solidFill>
                  <a:srgbClr val="66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EpisodeNumber</a:t>
            </a: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.ext</a:t>
            </a:r>
            <a:endParaRPr lang="en-US" sz="105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5786" y="2561103"/>
            <a:ext cx="6143668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Example</a:t>
            </a:r>
            <a:r>
              <a:rPr lang="zh-TW" alt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： </a:t>
            </a:r>
            <a:endParaRPr lang="en-US" altLang="zh-TW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/TV Shows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/Grey's Anatomy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/Season 01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   Grey's Anatomy - s01e01.avi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   Grey's Anatomy - s01e02 - The First Cut is the Deepest.avi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/Season 02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   Grey's Anatomy - s02e01.avi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   Grey's Anatomy - s02e02-e07.mkv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00034" y="1555051"/>
            <a:ext cx="3621504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altLang="zh-TW" sz="18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TV show’s file naming format</a:t>
            </a:r>
            <a:r>
              <a:rPr lang="zh-TW" altLang="en-US" sz="18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13"/>
          <p:cNvGrpSpPr/>
          <p:nvPr/>
        </p:nvGrpSpPr>
        <p:grpSpPr>
          <a:xfrm>
            <a:off x="179512" y="1059582"/>
            <a:ext cx="5964122" cy="438126"/>
            <a:chOff x="4857752" y="1357305"/>
            <a:chExt cx="2524661" cy="492000"/>
          </a:xfrm>
        </p:grpSpPr>
        <p:sp>
          <p:nvSpPr>
            <p:cNvPr id="614" name="Shape 614"/>
            <p:cNvSpPr/>
            <p:nvPr/>
          </p:nvSpPr>
          <p:spPr>
            <a:xfrm>
              <a:off x="4857752" y="1357305"/>
              <a:ext cx="2524661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4972968" y="1367998"/>
              <a:ext cx="2379205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en-US" sz="2400" b="1" dirty="0" smtClean="0">
                  <a:solidFill>
                    <a:schemeClr val="lt1"/>
                  </a:solidFill>
                </a:rPr>
                <a:t>Naming rule - Music</a:t>
              </a:r>
            </a:p>
          </p:txBody>
        </p:sp>
      </p:grp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Arial"/>
                <a:cs typeface="Arial"/>
                <a:sym typeface="Arial"/>
              </a:rPr>
              <a:t>Tips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9324528" y="-236562"/>
            <a:ext cx="648072" cy="1440160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9324528" y="1347614"/>
            <a:ext cx="720080" cy="792088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圓角矩形 11"/>
          <p:cNvSpPr/>
          <p:nvPr/>
        </p:nvSpPr>
        <p:spPr>
          <a:xfrm>
            <a:off x="571472" y="3000378"/>
            <a:ext cx="8001056" cy="1714512"/>
          </a:xfrm>
          <a:prstGeom prst="roundRect">
            <a:avLst>
              <a:gd name="adj" fmla="val 712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223"/>
          <p:cNvSpPr txBox="1"/>
          <p:nvPr/>
        </p:nvSpPr>
        <p:spPr>
          <a:xfrm>
            <a:off x="502884" y="1571618"/>
            <a:ext cx="814108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en-US" altLang="zh-TW" sz="18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PLEX will use the embedded ID3 tag metadata priority.</a:t>
            </a:r>
            <a:endParaRPr lang="en-US" sz="12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42910" y="3071816"/>
            <a:ext cx="6143668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Example</a:t>
            </a:r>
            <a:r>
              <a:rPr lang="zh-TW" alt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： </a:t>
            </a:r>
            <a:endParaRPr lang="en-US" altLang="zh-TW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/Music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/Pink Floyd - Wish You Were Here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01 - Shine On You Crazy Diamond (Parts I-V).m4a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02 - Welcome to the Machine.mp3</a:t>
            </a:r>
            <a:b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    03 - Have a Cigar.mp3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571472" y="1989726"/>
            <a:ext cx="8001056" cy="939214"/>
          </a:xfrm>
          <a:prstGeom prst="roundRect">
            <a:avLst>
              <a:gd name="adj" fmla="val 1225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42942" y="2000246"/>
            <a:ext cx="8572528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altLang="zh-TW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For those do not have the embedded metadata:</a:t>
            </a:r>
          </a:p>
          <a:p>
            <a:pPr lvl="0">
              <a:lnSpc>
                <a:spcPct val="110000"/>
              </a:lnSpc>
            </a:pPr>
            <a:r>
              <a:rPr lang="en-US" altLang="zh-TW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Music’s file naming format</a:t>
            </a:r>
            <a:r>
              <a:rPr lang="zh-TW" alt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：</a:t>
            </a:r>
            <a:endParaRPr lang="en-US" altLang="zh-TW" sz="1600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altLang="zh-TW" sz="1600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ArtistName</a:t>
            </a:r>
            <a:r>
              <a:rPr lang="en-US" altLang="zh-TW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- </a:t>
            </a:r>
            <a:r>
              <a:rPr lang="en-US" altLang="zh-TW" sz="1600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AlbumName</a:t>
            </a:r>
            <a:r>
              <a:rPr lang="en-US" altLang="zh-TW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/</a:t>
            </a:r>
            <a:r>
              <a:rPr lang="en-US" altLang="zh-TW" sz="1600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TrackNumber</a:t>
            </a:r>
            <a:r>
              <a:rPr lang="en-US" altLang="zh-TW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- TrackName.ext</a:t>
            </a:r>
          </a:p>
          <a:p>
            <a:pPr lvl="0">
              <a:lnSpc>
                <a:spcPct val="110000"/>
              </a:lnSpc>
            </a:pPr>
            <a:r>
              <a:rPr lang="en-US" altLang="zh-TW" sz="18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/>
            </a:r>
            <a:br>
              <a:rPr lang="en-US" altLang="zh-TW" sz="18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endParaRPr lang="en-US" sz="1800" b="1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Shape 624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Shape 626"/>
          <p:cNvSpPr txBox="1">
            <a:spLocks noGrp="1"/>
          </p:cNvSpPr>
          <p:nvPr>
            <p:ph type="ctrTitle"/>
          </p:nvPr>
        </p:nvSpPr>
        <p:spPr>
          <a:xfrm>
            <a:off x="285720" y="2214560"/>
            <a:ext cx="8520600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indent="-87312">
              <a:spcBef>
                <a:spcPts val="0"/>
              </a:spcBef>
              <a:buClr>
                <a:srgbClr val="002060"/>
              </a:buClr>
              <a:buSzPts val="1375"/>
            </a:pPr>
            <a:r>
              <a:rPr lang="en-US" altLang="zh-TW" sz="4800" dirty="0" smtClean="0">
                <a:cs typeface="Arial"/>
                <a:sym typeface="Arial"/>
              </a:rPr>
              <a:t>See you</a:t>
            </a:r>
            <a:endParaRPr lang="en-US" sz="4800" b="1" i="0" u="none" strike="noStrike" cap="none" dirty="0"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00034" y="1500750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60000"/>
            </a:pPr>
            <a:r>
              <a:rPr lang="en-US" sz="2000" b="1" dirty="0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High-speed network / expansion Capabilities</a:t>
            </a:r>
          </a:p>
        </p:txBody>
      </p:sp>
      <p:sp>
        <p:nvSpPr>
          <p:cNvPr id="12" name="矩形 11"/>
          <p:cNvSpPr/>
          <p:nvPr/>
        </p:nvSpPr>
        <p:spPr>
          <a:xfrm>
            <a:off x="571472" y="2936377"/>
            <a:ext cx="4932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60000"/>
            </a:pPr>
            <a:r>
              <a:rPr lang="en-US" sz="2000" b="1" dirty="0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Easy storage expansion</a:t>
            </a:r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Powerful hardware support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28596" y="1928808"/>
            <a:ext cx="4071966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10GbE</a:t>
            </a:r>
          </a:p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Thunderbolt 3</a:t>
            </a:r>
          </a:p>
        </p:txBody>
      </p:sp>
      <p:sp>
        <p:nvSpPr>
          <p:cNvPr id="16" name="矩形 15"/>
          <p:cNvSpPr/>
          <p:nvPr/>
        </p:nvSpPr>
        <p:spPr>
          <a:xfrm>
            <a:off x="428596" y="3364438"/>
            <a:ext cx="4500594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Qtier</a:t>
            </a:r>
            <a:endParaRPr lang="en-US" sz="1600" b="1" dirty="0" smtClean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VJBOD</a:t>
            </a:r>
          </a:p>
        </p:txBody>
      </p:sp>
      <p:sp>
        <p:nvSpPr>
          <p:cNvPr id="18" name="Shape 414"/>
          <p:cNvSpPr/>
          <p:nvPr/>
        </p:nvSpPr>
        <p:spPr>
          <a:xfrm rot="5400000">
            <a:off x="3309010" y="-1340718"/>
            <a:ext cx="493795" cy="6032715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4" name="Shape 414"/>
          <p:cNvSpPr/>
          <p:nvPr/>
        </p:nvSpPr>
        <p:spPr>
          <a:xfrm rot="5400000">
            <a:off x="3253532" y="110874"/>
            <a:ext cx="493796" cy="6000792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6715140" y="2941905"/>
            <a:ext cx="2000264" cy="493971"/>
            <a:chOff x="4175294" y="4143386"/>
            <a:chExt cx="2127750" cy="493971"/>
          </a:xfrm>
        </p:grpSpPr>
        <p:sp>
          <p:nvSpPr>
            <p:cNvPr id="11" name="矩形 10"/>
            <p:cNvSpPr/>
            <p:nvPr/>
          </p:nvSpPr>
          <p:spPr>
            <a:xfrm>
              <a:off x="4175294" y="4216898"/>
              <a:ext cx="189827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000" b="1" dirty="0" smtClean="0">
                  <a:solidFill>
                    <a:srgbClr val="00CC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Powerful GPU</a:t>
              </a:r>
            </a:p>
          </p:txBody>
        </p:sp>
        <p:sp>
          <p:nvSpPr>
            <p:cNvPr id="25" name="Shape 414"/>
            <p:cNvSpPr/>
            <p:nvPr/>
          </p:nvSpPr>
          <p:spPr>
            <a:xfrm rot="5400000">
              <a:off x="5011941" y="3346255"/>
              <a:ext cx="493971" cy="2088234"/>
            </a:xfrm>
            <a:prstGeom prst="bentArrow">
              <a:avLst>
                <a:gd name="adj1" fmla="val 6218"/>
                <a:gd name="adj2" fmla="val 11697"/>
                <a:gd name="adj3" fmla="val 0"/>
                <a:gd name="adj4" fmla="val 43750"/>
              </a:avLst>
            </a:prstGeom>
            <a:gradFill flip="none" rotWithShape="1">
              <a:gsLst>
                <a:gs pos="16000">
                  <a:srgbClr val="FF6600"/>
                </a:gs>
                <a:gs pos="0">
                  <a:srgbClr val="FF6600">
                    <a:alpha val="0"/>
                  </a:srgbClr>
                </a:gs>
              </a:gsLst>
              <a:lin ang="17340000" scaled="0"/>
              <a:tileRect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6715140" y="1428744"/>
            <a:ext cx="2000264" cy="844713"/>
            <a:chOff x="4767730" y="2779971"/>
            <a:chExt cx="2000264" cy="844713"/>
          </a:xfrm>
        </p:grpSpPr>
        <p:sp>
          <p:nvSpPr>
            <p:cNvPr id="13" name="矩形 12"/>
            <p:cNvSpPr/>
            <p:nvPr/>
          </p:nvSpPr>
          <p:spPr>
            <a:xfrm>
              <a:off x="4872572" y="2874998"/>
              <a:ext cx="18699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ct val="60000"/>
              </a:pPr>
              <a:r>
                <a:rPr lang="en-US" sz="2000" b="1" dirty="0" smtClean="0">
                  <a:solidFill>
                    <a:srgbClr val="00CC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Local display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4767730" y="3286130"/>
              <a:ext cx="11705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lvl="0" indent="-317500">
                <a:buSzPct val="60000"/>
                <a:buFont typeface="Wingdings" pitchFamily="2" charset="2"/>
                <a:buChar char="l"/>
              </a:pPr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HDMI</a:t>
              </a:r>
              <a:endParaRPr lang="en-US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26" name="Shape 414"/>
            <p:cNvSpPr/>
            <p:nvPr/>
          </p:nvSpPr>
          <p:spPr>
            <a:xfrm rot="5400000">
              <a:off x="5562839" y="2074884"/>
              <a:ext cx="500067" cy="1910242"/>
            </a:xfrm>
            <a:prstGeom prst="bentArrow">
              <a:avLst>
                <a:gd name="adj1" fmla="val 6218"/>
                <a:gd name="adj2" fmla="val 11697"/>
                <a:gd name="adj3" fmla="val 0"/>
                <a:gd name="adj4" fmla="val 43750"/>
              </a:avLst>
            </a:prstGeom>
            <a:gradFill flip="none" rotWithShape="1">
              <a:gsLst>
                <a:gs pos="16000">
                  <a:srgbClr val="FF6600"/>
                </a:gs>
                <a:gs pos="0">
                  <a:srgbClr val="FF6600">
                    <a:alpha val="0"/>
                  </a:srgbClr>
                </a:gs>
              </a:gsLst>
              <a:lin ang="17340000" scaled="0"/>
              <a:tileRect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3000364" y="1997234"/>
            <a:ext cx="3000396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USB-C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QuickAccess</a:t>
            </a:r>
            <a:endParaRPr lang="en-US" b="1" dirty="0" smtClean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marL="45720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SD Card slot</a:t>
            </a:r>
            <a:endParaRPr 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000364" y="3413851"/>
            <a:ext cx="30716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317500">
              <a:spcBef>
                <a:spcPts val="400"/>
              </a:spcBef>
              <a:buSzPct val="60000"/>
              <a:buFont typeface="Wingdings" pitchFamily="2" charset="2"/>
              <a:buChar char="l"/>
            </a:pP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Attach Expansion Enclosure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395536" y="0"/>
            <a:ext cx="6051669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lang="en-US" sz="2400" b="1" i="0" u="none" strike="noStrike" cap="none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574322" y="2419731"/>
            <a:ext cx="3857652" cy="48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High-speed Thunderbolt 3 with SMB protocol, allowing Mac and Windows users to collaborate on media editing.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502884" y="3773657"/>
            <a:ext cx="3925100" cy="48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The files and data stored on the NAS can be directly accessed by using a USB cable</a:t>
            </a:r>
          </a:p>
        </p:txBody>
      </p:sp>
      <p:sp>
        <p:nvSpPr>
          <p:cNvPr id="26" name="矩形 25"/>
          <p:cNvSpPr/>
          <p:nvPr/>
        </p:nvSpPr>
        <p:spPr>
          <a:xfrm>
            <a:off x="574322" y="2050985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2000" b="1" dirty="0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Thunderbolt™ 3</a:t>
            </a:r>
            <a:endParaRPr lang="en-US" sz="2000" b="1" dirty="0">
              <a:solidFill>
                <a:srgbClr val="00CC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02884" y="3416467"/>
            <a:ext cx="2680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2000" b="1" dirty="0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USB-C </a:t>
            </a:r>
            <a:r>
              <a:rPr lang="en-US" sz="2000" b="1" dirty="0" err="1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QuickAccess</a:t>
            </a:r>
            <a:endParaRPr lang="en-US" sz="2000" b="1" dirty="0">
              <a:solidFill>
                <a:srgbClr val="00CC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641999" y="1979547"/>
            <a:ext cx="3920742" cy="1289872"/>
            <a:chOff x="4289098" y="1785933"/>
            <a:chExt cx="3920742" cy="1289872"/>
          </a:xfrm>
        </p:grpSpPr>
        <p:grpSp>
          <p:nvGrpSpPr>
            <p:cNvPr id="215" name="Shape 215"/>
            <p:cNvGrpSpPr/>
            <p:nvPr/>
          </p:nvGrpSpPr>
          <p:grpSpPr>
            <a:xfrm>
              <a:off x="4289098" y="1785933"/>
              <a:ext cx="3920742" cy="1262374"/>
              <a:chOff x="4857752" y="1357305"/>
              <a:chExt cx="2329200" cy="492000"/>
            </a:xfrm>
            <a:noFill/>
          </p:grpSpPr>
          <p:sp>
            <p:nvSpPr>
              <p:cNvPr id="216" name="Shape 216"/>
              <p:cNvSpPr/>
              <p:nvPr/>
            </p:nvSpPr>
            <p:spPr>
              <a:xfrm>
                <a:off x="4857752" y="1357305"/>
                <a:ext cx="2329200" cy="492000"/>
              </a:xfrm>
              <a:prstGeom prst="parallelogram">
                <a:avLst>
                  <a:gd name="adj" fmla="val 55727"/>
                </a:avLst>
              </a:prstGeom>
              <a:grpFill/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endParaRPr>
              </a:p>
            </p:txBody>
          </p:sp>
          <p:sp>
            <p:nvSpPr>
              <p:cNvPr id="217" name="Shape 217"/>
              <p:cNvSpPr/>
              <p:nvPr/>
            </p:nvSpPr>
            <p:spPr>
              <a:xfrm>
                <a:off x="5070803" y="1409265"/>
                <a:ext cx="1957500" cy="1299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indent="-127000">
                  <a:buClr>
                    <a:schemeClr val="lt1"/>
                  </a:buClr>
                  <a:buSzPts val="2000"/>
                </a:pPr>
                <a:r>
                  <a:rPr lang="en-US" sz="2000" b="1" dirty="0" smtClean="0">
                    <a:solidFill>
                      <a:srgbClr val="00CCFF"/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10GbE Network</a:t>
                </a:r>
              </a:p>
            </p:txBody>
          </p:sp>
        </p:grpSp>
        <p:sp>
          <p:nvSpPr>
            <p:cNvPr id="222" name="Shape 222"/>
            <p:cNvSpPr txBox="1"/>
            <p:nvPr/>
          </p:nvSpPr>
          <p:spPr>
            <a:xfrm>
              <a:off x="4647727" y="2226116"/>
              <a:ext cx="3286148" cy="8496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lnSpc>
                  <a:spcPct val="110000"/>
                </a:lnSpc>
              </a:pPr>
              <a:r>
                <a:rPr lang="en-US" b="1" dirty="0" smtClean="0">
                  <a:solidFill>
                    <a:srgbClr val="FFFFFF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Verdana"/>
                </a:rPr>
                <a:t>10GbE connectivity accelerates file sharing across devices.</a:t>
              </a:r>
            </a:p>
          </p:txBody>
        </p:sp>
      </p:grpSp>
      <p:sp>
        <p:nvSpPr>
          <p:cNvPr id="224" name="Shape 224"/>
          <p:cNvSpPr txBox="1"/>
          <p:nvPr/>
        </p:nvSpPr>
        <p:spPr>
          <a:xfrm>
            <a:off x="4994631" y="3773657"/>
            <a:ext cx="2434889" cy="6554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Allows you to quickly transfer data from other devices to the NAS</a:t>
            </a:r>
          </a:p>
        </p:txBody>
      </p:sp>
      <p:sp>
        <p:nvSpPr>
          <p:cNvPr id="25" name="矩形 24"/>
          <p:cNvSpPr/>
          <p:nvPr/>
        </p:nvSpPr>
        <p:spPr>
          <a:xfrm>
            <a:off x="4994631" y="3416467"/>
            <a:ext cx="1752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2000" b="1" dirty="0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SD Card Slot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581773" y="426423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49765" y="270435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8" name="Shape 414"/>
          <p:cNvSpPr/>
          <p:nvPr/>
        </p:nvSpPr>
        <p:spPr>
          <a:xfrm rot="5400000">
            <a:off x="2303748" y="281087"/>
            <a:ext cx="504055" cy="3888433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9" name="Shape 414"/>
          <p:cNvSpPr/>
          <p:nvPr/>
        </p:nvSpPr>
        <p:spPr>
          <a:xfrm rot="5400000">
            <a:off x="6440879" y="417121"/>
            <a:ext cx="477084" cy="3643337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0" name="Shape 414"/>
          <p:cNvSpPr/>
          <p:nvPr/>
        </p:nvSpPr>
        <p:spPr>
          <a:xfrm rot="5400000">
            <a:off x="2303748" y="1672241"/>
            <a:ext cx="504055" cy="3888433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1" name="Shape 414"/>
          <p:cNvSpPr/>
          <p:nvPr/>
        </p:nvSpPr>
        <p:spPr>
          <a:xfrm rot="5400000">
            <a:off x="6428043" y="1795439"/>
            <a:ext cx="502756" cy="3643337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grpSp>
        <p:nvGrpSpPr>
          <p:cNvPr id="32" name="Shape 232"/>
          <p:cNvGrpSpPr/>
          <p:nvPr/>
        </p:nvGrpSpPr>
        <p:grpSpPr>
          <a:xfrm>
            <a:off x="-357175" y="1214416"/>
            <a:ext cx="6513351" cy="438126"/>
            <a:chOff x="4857752" y="1357305"/>
            <a:chExt cx="2329200" cy="492000"/>
          </a:xfrm>
        </p:grpSpPr>
        <p:sp>
          <p:nvSpPr>
            <p:cNvPr id="33" name="Shape 233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>
                <a:alpha val="90000"/>
              </a:srgbClr>
            </a:solidFill>
            <a:ln w="38100" cap="flat" cmpd="sng">
              <a:gradFill flip="none" rotWithShape="1">
                <a:gsLst>
                  <a:gs pos="0">
                    <a:srgbClr val="3366FF"/>
                  </a:gs>
                  <a:gs pos="100000">
                    <a:srgbClr val="00CCFF">
                      <a:alpha val="68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35" name="Shape 234"/>
            <p:cNvSpPr/>
            <p:nvPr/>
          </p:nvSpPr>
          <p:spPr>
            <a:xfrm>
              <a:off x="5178425" y="1367998"/>
              <a:ext cx="1932504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indent="-127000">
                <a:buClr>
                  <a:schemeClr val="lt1"/>
                </a:buClr>
                <a:buSzPts val="2000"/>
              </a:pPr>
              <a:r>
                <a:rPr lang="en-US" sz="20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Variety options meet your need                         </a:t>
              </a: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6824133" y="13038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標題 35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High-speed network / expansion capabilities</a:t>
            </a:r>
            <a:endParaRPr lang="zh-TW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One </a:t>
            </a:r>
            <a:r>
              <a:rPr lang="en-US" altLang="zh-TW" dirty="0" err="1" smtClean="0"/>
              <a:t>Plex</a:t>
            </a:r>
            <a:r>
              <a:rPr lang="en-US" altLang="zh-TW" dirty="0" smtClean="0"/>
              <a:t> for different NAS series</a:t>
            </a:r>
            <a:endParaRPr lang="zh-TW" altLang="en-US" dirty="0"/>
          </a:p>
        </p:txBody>
      </p:sp>
      <p:sp>
        <p:nvSpPr>
          <p:cNvPr id="3" name="圓角矩形 2"/>
          <p:cNvSpPr/>
          <p:nvPr/>
        </p:nvSpPr>
        <p:spPr>
          <a:xfrm flipV="1">
            <a:off x="724608" y="2065504"/>
            <a:ext cx="2132880" cy="642942"/>
          </a:xfrm>
          <a:prstGeom prst="roundRect">
            <a:avLst/>
          </a:prstGeom>
          <a:solidFill>
            <a:srgbClr val="00518E"/>
          </a:solidFill>
          <a:ln w="31750" cmpd="sng">
            <a:gradFill>
              <a:gsLst>
                <a:gs pos="0">
                  <a:srgbClr val="3366FF"/>
                </a:gs>
                <a:gs pos="81000">
                  <a:srgbClr val="00CCFF"/>
                </a:gs>
              </a:gsLst>
              <a:lin ang="16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" name="Shape 234"/>
          <p:cNvSpPr/>
          <p:nvPr/>
        </p:nvSpPr>
        <p:spPr>
          <a:xfrm>
            <a:off x="857223" y="1503510"/>
            <a:ext cx="1928827" cy="6334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en-US" sz="2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Intel </a:t>
            </a:r>
            <a:r>
              <a:rPr lang="en-US" altLang="zh-TW" sz="2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series</a:t>
            </a:r>
            <a:r>
              <a:rPr lang="zh-TW" altLang="en-US" sz="2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</a:t>
            </a:r>
            <a:endParaRPr lang="en-US" sz="2600" b="1" i="0" u="none" strike="noStrike" cap="none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24133" y="186919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+mj-lt"/>
            </a:endParaRPr>
          </a:p>
        </p:txBody>
      </p:sp>
      <p:pic>
        <p:nvPicPr>
          <p:cNvPr id="8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58046" y="3137074"/>
            <a:ext cx="771796" cy="768492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714348" y="2136943"/>
            <a:ext cx="22145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en-US" altLang="zh-TW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High performance </a:t>
            </a:r>
          </a:p>
          <a:p>
            <a:pPr indent="-127000" algn="ctr">
              <a:buClr>
                <a:schemeClr val="lt1"/>
              </a:buClr>
              <a:buSzPts val="2000"/>
            </a:pPr>
            <a:r>
              <a:rPr lang="en-US" altLang="zh-TW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for Video </a:t>
            </a:r>
            <a:r>
              <a:rPr lang="en-US" altLang="zh-TW" b="1" dirty="0" err="1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Transcoding</a:t>
            </a:r>
            <a:r>
              <a:rPr lang="en-US" altLang="zh-TW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</a:t>
            </a:r>
          </a:p>
          <a:p>
            <a:pPr indent="-127000" algn="ctr">
              <a:buClr>
                <a:schemeClr val="lt1"/>
              </a:buClr>
              <a:buSzPts val="2000"/>
            </a:pPr>
            <a:r>
              <a:rPr lang="en-US" altLang="zh-TW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</a:br>
            <a:endParaRPr lang="en-US" altLang="zh-TW" b="1" dirty="0" smtClean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15104" y="1494000"/>
            <a:ext cx="209544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en-US" altLang="zh-TW" sz="2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AMD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series</a:t>
            </a:r>
            <a:r>
              <a:rPr lang="zh-TW" altLang="en-US" sz="2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</a:t>
            </a:r>
            <a:endParaRPr lang="en-US" sz="2600" b="1" dirty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86512" y="1494000"/>
            <a:ext cx="209544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en-US" altLang="zh-TW" sz="2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ARM</a:t>
            </a:r>
            <a:r>
              <a:rPr lang="en-US" sz="2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series</a:t>
            </a:r>
            <a:r>
              <a:rPr lang="zh-TW" altLang="en-US" sz="26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</a:t>
            </a:r>
            <a:endParaRPr lang="en-US" sz="2600" b="1" dirty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4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29454" y="3137074"/>
            <a:ext cx="639467" cy="745828"/>
          </a:xfrm>
          <a:prstGeom prst="rect">
            <a:avLst/>
          </a:prstGeom>
          <a:noFill/>
        </p:spPr>
      </p:pic>
      <p:pic>
        <p:nvPicPr>
          <p:cNvPr id="15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214414" y="3137074"/>
            <a:ext cx="1122378" cy="791998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925131" y="2779884"/>
            <a:ext cx="16466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GPU </a:t>
            </a:r>
            <a:r>
              <a:rPr lang="en-US" altLang="zh-TW" b="1" dirty="0" err="1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transcoding</a:t>
            </a:r>
            <a:endParaRPr lang="en-US" altLang="zh-TW" b="1" dirty="0" smtClean="0">
              <a:solidFill>
                <a:srgbClr val="00CCFF"/>
              </a:solidFill>
              <a:latin typeface="+mj-lt"/>
              <a:ea typeface="微軟正黑體" pitchFamily="34" charset="-120"/>
            </a:endParaRPr>
          </a:p>
          <a:p>
            <a:r>
              <a:rPr lang="en-US" altLang="zh-TW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</a:br>
            <a:endParaRPr lang="zh-TW" altLang="en-US" dirty="0">
              <a:solidFill>
                <a:srgbClr val="00CCFF"/>
              </a:solidFill>
              <a:latin typeface="+mj-lt"/>
            </a:endParaRPr>
          </a:p>
        </p:txBody>
      </p:sp>
      <p:cxnSp>
        <p:nvCxnSpPr>
          <p:cNvPr id="19" name="直線接點 18"/>
          <p:cNvCxnSpPr/>
          <p:nvPr/>
        </p:nvCxnSpPr>
        <p:spPr>
          <a:xfrm rot="5400000">
            <a:off x="2035156" y="2671933"/>
            <a:ext cx="221457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rot="5400000">
            <a:off x="4822827" y="2671933"/>
            <a:ext cx="221457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 flipV="1">
            <a:off x="3439252" y="2065504"/>
            <a:ext cx="2132880" cy="642942"/>
          </a:xfrm>
          <a:prstGeom prst="roundRect">
            <a:avLst/>
          </a:prstGeom>
          <a:solidFill>
            <a:srgbClr val="00518E"/>
          </a:solidFill>
          <a:ln w="31750" cmpd="sng">
            <a:gradFill>
              <a:gsLst>
                <a:gs pos="0">
                  <a:srgbClr val="3366FF"/>
                </a:gs>
                <a:gs pos="81000">
                  <a:srgbClr val="00CCFF"/>
                </a:gs>
              </a:gsLst>
              <a:lin ang="16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428992" y="2136943"/>
            <a:ext cx="22145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en-US" altLang="zh-TW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High-speed </a:t>
            </a:r>
          </a:p>
          <a:p>
            <a:pPr indent="-127000" algn="ctr">
              <a:buClr>
                <a:schemeClr val="lt1"/>
              </a:buClr>
              <a:buSzPts val="2000"/>
            </a:pPr>
            <a:r>
              <a:rPr lang="en-US" altLang="zh-TW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multi-tasking</a:t>
            </a:r>
          </a:p>
          <a:p>
            <a:pPr indent="-127000" algn="ctr">
              <a:buClr>
                <a:schemeClr val="lt1"/>
              </a:buClr>
              <a:buSzPts val="2000"/>
            </a:pPr>
            <a:r>
              <a:rPr lang="en-US" altLang="zh-TW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</a:br>
            <a:endParaRPr lang="en-US" altLang="zh-TW" b="1" dirty="0" smtClean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639775" y="2779884"/>
            <a:ext cx="1636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CPU </a:t>
            </a:r>
            <a:r>
              <a:rPr lang="en-US" altLang="zh-TW" b="1" dirty="0" err="1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transcoding</a:t>
            </a:r>
            <a:endParaRPr lang="en-US" altLang="zh-TW" b="1" dirty="0" smtClean="0">
              <a:solidFill>
                <a:srgbClr val="00CC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4" name="圓角矩形 23"/>
          <p:cNvSpPr/>
          <p:nvPr/>
        </p:nvSpPr>
        <p:spPr>
          <a:xfrm flipV="1">
            <a:off x="6247127" y="2065504"/>
            <a:ext cx="2132880" cy="642942"/>
          </a:xfrm>
          <a:prstGeom prst="roundRect">
            <a:avLst/>
          </a:prstGeom>
          <a:solidFill>
            <a:srgbClr val="00518E"/>
          </a:solidFill>
          <a:ln w="31750" cmpd="sng">
            <a:gradFill>
              <a:gsLst>
                <a:gs pos="0">
                  <a:srgbClr val="3366FF"/>
                </a:gs>
                <a:gs pos="81000">
                  <a:srgbClr val="00CCFF"/>
                </a:gs>
              </a:gsLst>
              <a:lin ang="16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236867" y="2136943"/>
            <a:ext cx="2214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en-US" altLang="zh-TW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Light multimedia application</a:t>
            </a:r>
          </a:p>
        </p:txBody>
      </p:sp>
      <p:sp>
        <p:nvSpPr>
          <p:cNvPr id="26" name="矩形 25"/>
          <p:cNvSpPr/>
          <p:nvPr/>
        </p:nvSpPr>
        <p:spPr>
          <a:xfrm>
            <a:off x="6286512" y="2779884"/>
            <a:ext cx="21804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Audio </a:t>
            </a:r>
            <a:r>
              <a:rPr lang="en-US" altLang="zh-TW" b="1" dirty="0" err="1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transcoding</a:t>
            </a:r>
            <a:r>
              <a:rPr lang="en-US" altLang="zh-TW" b="1" dirty="0" smtClean="0">
                <a:solidFill>
                  <a:srgbClr val="00CCFF"/>
                </a:solidFill>
                <a:latin typeface="+mj-lt"/>
                <a:ea typeface="微軟正黑體" pitchFamily="34" charset="-120"/>
              </a:rPr>
              <a:t> only</a:t>
            </a:r>
            <a:endParaRPr lang="zh-TW" altLang="en-US" dirty="0">
              <a:solidFill>
                <a:srgbClr val="00CCFF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233"/>
          <p:cNvSpPr/>
          <p:nvPr/>
        </p:nvSpPr>
        <p:spPr>
          <a:xfrm>
            <a:off x="-357174" y="1214416"/>
            <a:ext cx="6072182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395536" y="0"/>
            <a:ext cx="6051669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lang="en-US" sz="2400" b="1" i="0" u="none" strike="noStrike" cap="none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574322" y="2419730"/>
            <a:ext cx="8141082" cy="5806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0000"/>
              </a:lnSpc>
              <a:buSzPct val="8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Suitable for photo, music and video.</a:t>
            </a:r>
          </a:p>
          <a:p>
            <a:pPr lvl="0">
              <a:lnSpc>
                <a:spcPct val="110000"/>
              </a:lnSpc>
              <a:buSzPct val="80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Support hardware </a:t>
            </a:r>
            <a:r>
              <a:rPr lang="en-US" sz="1600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transcoding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for high </a:t>
            </a:r>
            <a:r>
              <a:rPr lang="en-US" sz="1600" b="1" dirty="0" err="1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bitrate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videos; </a:t>
            </a:r>
          </a:p>
          <a:p>
            <a:pPr lvl="0">
              <a:lnSpc>
                <a:spcPct val="110000"/>
              </a:lnSpc>
              <a:buSzPct val="80000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   some series also can support up to HEVC 4K.</a:t>
            </a:r>
          </a:p>
        </p:txBody>
      </p:sp>
      <p:sp>
        <p:nvSpPr>
          <p:cNvPr id="26" name="矩形 25"/>
          <p:cNvSpPr/>
          <p:nvPr/>
        </p:nvSpPr>
        <p:spPr>
          <a:xfrm>
            <a:off x="574322" y="2050985"/>
            <a:ext cx="6864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2000" b="1" dirty="0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Intel-based models support video </a:t>
            </a:r>
            <a:r>
              <a:rPr lang="en-US" sz="2000" b="1" dirty="0" err="1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transcoding</a:t>
            </a:r>
            <a:r>
              <a:rPr lang="en-US" sz="2000" b="1" dirty="0" smtClean="0">
                <a:solidFill>
                  <a:srgbClr val="00CC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via GPU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581773" y="426423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49765" y="270435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8" name="Shape 414"/>
          <p:cNvSpPr/>
          <p:nvPr/>
        </p:nvSpPr>
        <p:spPr>
          <a:xfrm rot="5400000">
            <a:off x="4139186" y="-1527382"/>
            <a:ext cx="477085" cy="7532341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5" name="Shape 234"/>
          <p:cNvSpPr/>
          <p:nvPr/>
        </p:nvSpPr>
        <p:spPr>
          <a:xfrm>
            <a:off x="539552" y="1223938"/>
            <a:ext cx="7318596" cy="4001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127000">
              <a:buClr>
                <a:schemeClr val="lt1"/>
              </a:buClr>
              <a:buSzPts val="2000"/>
            </a:pPr>
            <a:r>
              <a:rPr lang="en-US" sz="2000" b="1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Supported models - Intel-based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824133" y="13038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標題 35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Multimedia </a:t>
            </a:r>
            <a:r>
              <a:rPr lang="en-US" dirty="0" err="1" smtClean="0"/>
              <a:t>Transcoding</a:t>
            </a:r>
            <a:endParaRPr lang="zh-TW" altLang="en-US" dirty="0"/>
          </a:p>
        </p:txBody>
      </p:sp>
      <p:pic>
        <p:nvPicPr>
          <p:cNvPr id="13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841002" y="1142990"/>
            <a:ext cx="875718" cy="617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/>
        </p:nvSpPr>
        <p:spPr>
          <a:xfrm>
            <a:off x="596711" y="4286262"/>
            <a:ext cx="6402900" cy="27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chemeClr val="bg1">
                    <a:lumMod val="85000"/>
                  </a:schemeClr>
                </a:solidFill>
              </a:rPr>
              <a:t>HEVC </a:t>
            </a:r>
            <a:r>
              <a:rPr lang="en-US" sz="1200" b="1" dirty="0">
                <a:solidFill>
                  <a:schemeClr val="bg1">
                    <a:lumMod val="85000"/>
                  </a:schemeClr>
                </a:solidFill>
              </a:rPr>
              <a:t>10-bit sample file: 4K 30F Level 5.1 main10 -&gt; 1080P(10Mbps) </a:t>
            </a: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Multimedia </a:t>
            </a:r>
            <a:r>
              <a:rPr lang="en-US" dirty="0" err="1" smtClean="0"/>
              <a:t>Transcoding</a:t>
            </a:r>
            <a:endParaRPr lang="zh-TW" altLang="en-US" dirty="0"/>
          </a:p>
        </p:txBody>
      </p:sp>
      <p:sp>
        <p:nvSpPr>
          <p:cNvPr id="10" name="Shape 882"/>
          <p:cNvSpPr/>
          <p:nvPr/>
        </p:nvSpPr>
        <p:spPr>
          <a:xfrm flipH="1">
            <a:off x="395536" y="4431170"/>
            <a:ext cx="201175" cy="14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Shape 232"/>
          <p:cNvGrpSpPr/>
          <p:nvPr/>
        </p:nvGrpSpPr>
        <p:grpSpPr>
          <a:xfrm>
            <a:off x="-357174" y="1214416"/>
            <a:ext cx="8143884" cy="438126"/>
            <a:chOff x="4857752" y="1357305"/>
            <a:chExt cx="3031156" cy="492000"/>
          </a:xfrm>
        </p:grpSpPr>
        <p:sp>
          <p:nvSpPr>
            <p:cNvPr id="15" name="Shape 233"/>
            <p:cNvSpPr/>
            <p:nvPr/>
          </p:nvSpPr>
          <p:spPr>
            <a:xfrm>
              <a:off x="4857752" y="1357305"/>
              <a:ext cx="2260068" cy="492000"/>
            </a:xfrm>
            <a:prstGeom prst="parallelogram">
              <a:avLst>
                <a:gd name="adj" fmla="val 55727"/>
              </a:avLst>
            </a:prstGeom>
            <a:solidFill>
              <a:srgbClr val="00518E">
                <a:alpha val="90000"/>
              </a:srgbClr>
            </a:solidFill>
            <a:ln w="38100" cap="flat" cmpd="sng">
              <a:gradFill flip="none" rotWithShape="1">
                <a:gsLst>
                  <a:gs pos="0">
                    <a:srgbClr val="3366FF"/>
                  </a:gs>
                  <a:gs pos="100000">
                    <a:srgbClr val="00CCFF">
                      <a:alpha val="68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34"/>
            <p:cNvSpPr/>
            <p:nvPr/>
          </p:nvSpPr>
          <p:spPr>
            <a:xfrm>
              <a:off x="5144894" y="1367998"/>
              <a:ext cx="2744014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127000">
                <a:buClr>
                  <a:schemeClr val="lt1"/>
                </a:buClr>
                <a:buSzPts val="2000"/>
              </a:pPr>
              <a:r>
                <a:rPr lang="en-US" altLang="zh-TW" sz="2000" b="1" dirty="0" smtClean="0">
                  <a:solidFill>
                    <a:schemeClr val="lt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Supported models - Intel-based                   </a:t>
              </a: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395536" y="1884367"/>
            <a:ext cx="8424936" cy="2366457"/>
            <a:chOff x="395536" y="1812359"/>
            <a:chExt cx="8424936" cy="2366457"/>
          </a:xfrm>
        </p:grpSpPr>
        <p:graphicFrame>
          <p:nvGraphicFramePr>
            <p:cNvPr id="235" name="Shape 235"/>
            <p:cNvGraphicFramePr/>
            <p:nvPr>
              <p:extLst>
                <p:ext uri="{D42A27DB-BD31-4B8C-83A1-F6EECF244321}">
                  <p14:modId xmlns:p14="http://schemas.microsoft.com/office/powerpoint/2010/main" xmlns="" val="2378773653"/>
                </p:ext>
              </p:extLst>
            </p:nvPr>
          </p:nvGraphicFramePr>
          <p:xfrm>
            <a:off x="415375" y="1812359"/>
            <a:ext cx="8381525" cy="2332520"/>
          </p:xfrm>
          <a:graphic>
            <a:graphicData uri="http://schemas.openxmlformats.org/drawingml/2006/table">
              <a:tbl>
                <a:tblPr>
                  <a:noFill/>
                  <a:tableStyleId>{8993E5C6-7B24-405A-8C39-80AD9A5AEA89}</a:tableStyleId>
                </a:tblPr>
                <a:tblGrid>
                  <a:gridCol w="2442113"/>
                  <a:gridCol w="1214446"/>
                  <a:gridCol w="1220146"/>
                  <a:gridCol w="1728192"/>
                  <a:gridCol w="1776628"/>
                </a:tblGrid>
                <a:tr h="43955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NAS </a:t>
                        </a:r>
                        <a:r>
                          <a:rPr lang="en-US" sz="1600" b="1" dirty="0" smtClean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 Model</a:t>
                        </a:r>
                        <a:endParaRPr lang="en-US" sz="1600" b="1" dirty="0">
                          <a:solidFill>
                            <a:srgbClr val="00009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endParaRPr>
                      </a:p>
                    </a:txBody>
                    <a:tcPr marL="91425" marR="91425" marT="91425" marB="91425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1080P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H.264 4K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HEVC 4K 8-bit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-6985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ts val="1100"/>
                          <a:buFont typeface="Arial"/>
                          <a:buNone/>
                        </a:pPr>
                        <a:r>
                          <a:rPr lang="en-US" sz="1600" b="1" dirty="0">
                            <a:solidFill>
                              <a:srgbClr val="000090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HEVC 4K 10-bit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CCFF"/>
                      </a:solidFill>
                    </a:tcPr>
                  </a:tc>
                </a:tr>
                <a:tr h="439550">
                  <a:tc>
                    <a:txBody>
                      <a:bodyPr/>
                      <a:lstStyle/>
                      <a:p>
                        <a:pPr marL="0" lvl="0" indent="0">
                          <a:spcBef>
                            <a:spcPts val="0"/>
                          </a:spcBef>
                          <a:buNone/>
                        </a:pP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x51+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</a:tr>
                <a:tr h="439550">
                  <a:tc>
                    <a:txBody>
                      <a:bodyPr/>
                      <a:lstStyle/>
                      <a:p>
                        <a:pPr marL="0" lvl="0" indent="-6985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ts val="1100"/>
                          <a:buFont typeface="Arial"/>
                          <a:buNone/>
                        </a:pP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x51A, x53A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</a:tr>
                <a:tr h="404300">
                  <a:tc>
                    <a:txBody>
                      <a:bodyPr/>
                      <a:lstStyle/>
                      <a:p>
                        <a:pPr marL="0" lvl="0" indent="-6985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ts val="1100"/>
                          <a:buFont typeface="Arial"/>
                          <a:buNone/>
                        </a:pP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x82 (Core </a:t>
                        </a:r>
                        <a:r>
                          <a:rPr lang="en-US" sz="1400" b="1" dirty="0" err="1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i</a:t>
                        </a: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 Gen6)</a:t>
                        </a:r>
                      </a:p>
                    </a:txBody>
                    <a:tcPr marL="91425" marR="91425" marT="91425" marB="91425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</a:tr>
                <a:tr h="476184">
                  <a:tc>
                    <a:txBody>
                      <a:bodyPr/>
                      <a:lstStyle/>
                      <a:p>
                        <a:pPr marL="0" lvl="0" indent="0">
                          <a:spcBef>
                            <a:spcPts val="0"/>
                          </a:spcBef>
                          <a:buNone/>
                        </a:pP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x53B (Apollo Lake), x82T3, x82BR (Core </a:t>
                        </a:r>
                        <a:r>
                          <a:rPr lang="en-US" sz="1400" b="1" dirty="0" err="1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i</a:t>
                        </a:r>
                        <a:r>
                          <a:rPr lang="en-US" sz="1400" b="1" dirty="0">
                            <a:solidFill>
                              <a:schemeClr val="bg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rPr>
                          <a:t> Gen7)</a:t>
                        </a:r>
                      </a:p>
                    </a:txBody>
                    <a:tcPr marL="91425" marR="91425" marT="91425" marB="91425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buNone/>
                        </a:pPr>
                        <a:endParaRPr lang="en-US" sz="14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white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</a:tr>
              </a:tbl>
            </a:graphicData>
          </a:graphic>
        </p:graphicFrame>
        <p:sp>
          <p:nvSpPr>
            <p:cNvPr id="7" name="矩形 6"/>
            <p:cNvSpPr/>
            <p:nvPr/>
          </p:nvSpPr>
          <p:spPr>
            <a:xfrm>
              <a:off x="395536" y="4142816"/>
              <a:ext cx="8424936" cy="36000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3" name="Shape 992"/>
            <p:cNvSpPr>
              <a:spLocks noChangeAspect="1"/>
            </p:cNvSpPr>
            <p:nvPr/>
          </p:nvSpPr>
          <p:spPr>
            <a:xfrm>
              <a:off x="4499992" y="2355726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993"/>
            <p:cNvSpPr/>
            <p:nvPr/>
          </p:nvSpPr>
          <p:spPr>
            <a:xfrm>
              <a:off x="3374310" y="3670908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993"/>
            <p:cNvSpPr/>
            <p:nvPr/>
          </p:nvSpPr>
          <p:spPr>
            <a:xfrm>
              <a:off x="3374310" y="319392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993"/>
            <p:cNvSpPr/>
            <p:nvPr/>
          </p:nvSpPr>
          <p:spPr>
            <a:xfrm>
              <a:off x="3374310" y="2779059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993"/>
            <p:cNvSpPr/>
            <p:nvPr/>
          </p:nvSpPr>
          <p:spPr>
            <a:xfrm>
              <a:off x="3374310" y="235572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993"/>
            <p:cNvSpPr/>
            <p:nvPr/>
          </p:nvSpPr>
          <p:spPr>
            <a:xfrm>
              <a:off x="4511990" y="3670908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993"/>
            <p:cNvSpPr/>
            <p:nvPr/>
          </p:nvSpPr>
          <p:spPr>
            <a:xfrm>
              <a:off x="4511990" y="319392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993"/>
            <p:cNvSpPr/>
            <p:nvPr/>
          </p:nvSpPr>
          <p:spPr>
            <a:xfrm>
              <a:off x="4511990" y="2779059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993"/>
            <p:cNvSpPr/>
            <p:nvPr/>
          </p:nvSpPr>
          <p:spPr>
            <a:xfrm>
              <a:off x="6019057" y="3670908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993"/>
            <p:cNvSpPr/>
            <p:nvPr/>
          </p:nvSpPr>
          <p:spPr>
            <a:xfrm>
              <a:off x="6019057" y="3193926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993"/>
            <p:cNvSpPr/>
            <p:nvPr/>
          </p:nvSpPr>
          <p:spPr>
            <a:xfrm>
              <a:off x="7780123" y="3670908"/>
              <a:ext cx="268996" cy="268994"/>
            </a:xfrm>
            <a:custGeom>
              <a:avLst/>
              <a:gdLst>
                <a:gd name="connsiteX0" fmla="*/ 111123 w 120000"/>
                <a:gd name="connsiteY0" fmla="*/ 91467 h 120000"/>
                <a:gd name="connsiteX1" fmla="*/ 97097 w 120000"/>
                <a:gd name="connsiteY1" fmla="*/ 103247 h 120000"/>
                <a:gd name="connsiteX2" fmla="*/ 88332 w 120000"/>
                <a:gd name="connsiteY2" fmla="*/ 95886 h 120000"/>
                <a:gd name="connsiteX3" fmla="*/ 83862 w 120000"/>
                <a:gd name="connsiteY3" fmla="*/ 99640 h 120000"/>
                <a:gd name="connsiteX4" fmla="*/ 97189 w 120000"/>
                <a:gd name="connsiteY4" fmla="*/ 110832 h 120000"/>
                <a:gd name="connsiteX5" fmla="*/ 101659 w 120000"/>
                <a:gd name="connsiteY5" fmla="*/ 107078 h 120000"/>
                <a:gd name="connsiteX6" fmla="*/ 101567 w 120000"/>
                <a:gd name="connsiteY6" fmla="*/ 107001 h 120000"/>
                <a:gd name="connsiteX7" fmla="*/ 115593 w 120000"/>
                <a:gd name="connsiteY7" fmla="*/ 95221 h 120000"/>
                <a:gd name="connsiteX8" fmla="*/ 111123 w 120000"/>
                <a:gd name="connsiteY8" fmla="*/ 91467 h 120000"/>
                <a:gd name="connsiteX9" fmla="*/ 99837 w 120000"/>
                <a:gd name="connsiteY9" fmla="*/ 82924 h 120000"/>
                <a:gd name="connsiteX10" fmla="*/ 120000 w 120000"/>
                <a:gd name="connsiteY10" fmla="*/ 99858 h 120000"/>
                <a:gd name="connsiteX11" fmla="*/ 99837 w 120000"/>
                <a:gd name="connsiteY11" fmla="*/ 116791 h 120000"/>
                <a:gd name="connsiteX12" fmla="*/ 79675 w 120000"/>
                <a:gd name="connsiteY12" fmla="*/ 99858 h 120000"/>
                <a:gd name="connsiteX13" fmla="*/ 99837 w 120000"/>
                <a:gd name="connsiteY13" fmla="*/ 82924 h 120000"/>
                <a:gd name="connsiteX14" fmla="*/ 69506 w 120000"/>
                <a:gd name="connsiteY14" fmla="*/ 630 h 120000"/>
                <a:gd name="connsiteX15" fmla="*/ 100402 w 120000"/>
                <a:gd name="connsiteY15" fmla="*/ 630 h 120000"/>
                <a:gd name="connsiteX16" fmla="*/ 100402 w 120000"/>
                <a:gd name="connsiteY16" fmla="*/ 630 h 120000"/>
                <a:gd name="connsiteX17" fmla="*/ 69506 w 120000"/>
                <a:gd name="connsiteY17" fmla="*/ 630 h 120000"/>
                <a:gd name="connsiteX18" fmla="*/ 0 w 120000"/>
                <a:gd name="connsiteY18" fmla="*/ 630 h 120000"/>
                <a:gd name="connsiteX19" fmla="*/ 58294 w 120000"/>
                <a:gd name="connsiteY19" fmla="*/ 36893 h 120000"/>
                <a:gd name="connsiteX20" fmla="*/ 100402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100885 w 120000"/>
                <a:gd name="connsiteY28" fmla="*/ 32918 h 120000"/>
                <a:gd name="connsiteX29" fmla="*/ 63330 w 120000"/>
                <a:gd name="connsiteY29" fmla="*/ 32918 h 120000"/>
                <a:gd name="connsiteX30" fmla="*/ 63330 w 120000"/>
                <a:gd name="connsiteY30" fmla="*/ 0 h 12000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69506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69506 w 120000"/>
                <a:gd name="connsiteY17" fmla="*/ 0 h 119370"/>
                <a:gd name="connsiteX18" fmla="*/ 0 w 120000"/>
                <a:gd name="connsiteY18" fmla="*/ 0 h 119370"/>
                <a:gd name="connsiteX19" fmla="*/ 58294 w 120000"/>
                <a:gd name="connsiteY19" fmla="*/ 36263 h 119370"/>
                <a:gd name="connsiteX20" fmla="*/ 100402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27" fmla="*/ 63330 w 120000"/>
                <a:gd name="connsiteY27" fmla="*/ 32288 h 119370"/>
                <a:gd name="connsiteX28" fmla="*/ 100885 w 120000"/>
                <a:gd name="connsiteY28" fmla="*/ 32288 h 119370"/>
                <a:gd name="connsiteX29" fmla="*/ 63330 w 120000"/>
                <a:gd name="connsiteY29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100402 w 120000"/>
                <a:gd name="connsiteY14" fmla="*/ 0 h 119370"/>
                <a:gd name="connsiteX15" fmla="*/ 100402 w 120000"/>
                <a:gd name="connsiteY15" fmla="*/ 0 h 119370"/>
                <a:gd name="connsiteX16" fmla="*/ 100402 w 120000"/>
                <a:gd name="connsiteY16" fmla="*/ 0 h 119370"/>
                <a:gd name="connsiteX17" fmla="*/ 0 w 120000"/>
                <a:gd name="connsiteY17" fmla="*/ 0 h 119370"/>
                <a:gd name="connsiteX18" fmla="*/ 58294 w 120000"/>
                <a:gd name="connsiteY18" fmla="*/ 36263 h 119370"/>
                <a:gd name="connsiteX19" fmla="*/ 100402 w 120000"/>
                <a:gd name="connsiteY19" fmla="*/ 36263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26" fmla="*/ 63330 w 120000"/>
                <a:gd name="connsiteY26" fmla="*/ 32288 h 119370"/>
                <a:gd name="connsiteX27" fmla="*/ 100885 w 120000"/>
                <a:gd name="connsiteY27" fmla="*/ 32288 h 119370"/>
                <a:gd name="connsiteX28" fmla="*/ 63330 w 120000"/>
                <a:gd name="connsiteY28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23" fmla="*/ 63330 w 120000"/>
                <a:gd name="connsiteY23" fmla="*/ 32288 h 119370"/>
                <a:gd name="connsiteX24" fmla="*/ 100885 w 120000"/>
                <a:gd name="connsiteY24" fmla="*/ 32288 h 119370"/>
                <a:gd name="connsiteX25" fmla="*/ 63330 w 120000"/>
                <a:gd name="connsiteY25" fmla="*/ 32288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36263 h 119370"/>
                <a:gd name="connsiteX17" fmla="*/ 100402 w 120000"/>
                <a:gd name="connsiteY17" fmla="*/ 79376 h 119370"/>
                <a:gd name="connsiteX18" fmla="*/ 76670 w 120000"/>
                <a:gd name="connsiteY18" fmla="*/ 99370 h 119370"/>
                <a:gd name="connsiteX19" fmla="*/ 100402 w 120000"/>
                <a:gd name="connsiteY19" fmla="*/ 119363 h 119370"/>
                <a:gd name="connsiteX20" fmla="*/ 100402 w 120000"/>
                <a:gd name="connsiteY20" fmla="*/ 119370 h 119370"/>
                <a:gd name="connsiteX21" fmla="*/ 0 w 120000"/>
                <a:gd name="connsiteY21" fmla="*/ 119370 h 119370"/>
                <a:gd name="connsiteX22" fmla="*/ 0 w 120000"/>
                <a:gd name="connsiteY22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58294 w 120000"/>
                <a:gd name="connsiteY15" fmla="*/ 36263 h 119370"/>
                <a:gd name="connsiteX16" fmla="*/ 100402 w 120000"/>
                <a:gd name="connsiteY16" fmla="*/ 79376 h 119370"/>
                <a:gd name="connsiteX17" fmla="*/ 76670 w 120000"/>
                <a:gd name="connsiteY17" fmla="*/ 99370 h 119370"/>
                <a:gd name="connsiteX18" fmla="*/ 100402 w 120000"/>
                <a:gd name="connsiteY18" fmla="*/ 119363 h 119370"/>
                <a:gd name="connsiteX19" fmla="*/ 100402 w 120000"/>
                <a:gd name="connsiteY19" fmla="*/ 119370 h 119370"/>
                <a:gd name="connsiteX20" fmla="*/ 0 w 120000"/>
                <a:gd name="connsiteY20" fmla="*/ 119370 h 119370"/>
                <a:gd name="connsiteX21" fmla="*/ 0 w 120000"/>
                <a:gd name="connsiteY21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100402 w 120000"/>
                <a:gd name="connsiteY15" fmla="*/ 79376 h 119370"/>
                <a:gd name="connsiteX16" fmla="*/ 76670 w 120000"/>
                <a:gd name="connsiteY16" fmla="*/ 99370 h 119370"/>
                <a:gd name="connsiteX17" fmla="*/ 100402 w 120000"/>
                <a:gd name="connsiteY17" fmla="*/ 119363 h 119370"/>
                <a:gd name="connsiteX18" fmla="*/ 100402 w 120000"/>
                <a:gd name="connsiteY18" fmla="*/ 119370 h 119370"/>
                <a:gd name="connsiteX19" fmla="*/ 0 w 120000"/>
                <a:gd name="connsiteY19" fmla="*/ 119370 h 119370"/>
                <a:gd name="connsiteX20" fmla="*/ 0 w 120000"/>
                <a:gd name="connsiteY20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100402 w 120000"/>
                <a:gd name="connsiteY17" fmla="*/ 119370 h 119370"/>
                <a:gd name="connsiteX18" fmla="*/ 0 w 120000"/>
                <a:gd name="connsiteY18" fmla="*/ 119370 h 119370"/>
                <a:gd name="connsiteX19" fmla="*/ 0 w 120000"/>
                <a:gd name="connsiteY19" fmla="*/ 0 h 119370"/>
                <a:gd name="connsiteX0" fmla="*/ 111123 w 120000"/>
                <a:gd name="connsiteY0" fmla="*/ 90837 h 119370"/>
                <a:gd name="connsiteX1" fmla="*/ 97097 w 120000"/>
                <a:gd name="connsiteY1" fmla="*/ 102617 h 119370"/>
                <a:gd name="connsiteX2" fmla="*/ 88332 w 120000"/>
                <a:gd name="connsiteY2" fmla="*/ 95256 h 119370"/>
                <a:gd name="connsiteX3" fmla="*/ 83862 w 120000"/>
                <a:gd name="connsiteY3" fmla="*/ 99010 h 119370"/>
                <a:gd name="connsiteX4" fmla="*/ 97189 w 120000"/>
                <a:gd name="connsiteY4" fmla="*/ 110202 h 119370"/>
                <a:gd name="connsiteX5" fmla="*/ 101659 w 120000"/>
                <a:gd name="connsiteY5" fmla="*/ 106448 h 119370"/>
                <a:gd name="connsiteX6" fmla="*/ 101567 w 120000"/>
                <a:gd name="connsiteY6" fmla="*/ 106371 h 119370"/>
                <a:gd name="connsiteX7" fmla="*/ 115593 w 120000"/>
                <a:gd name="connsiteY7" fmla="*/ 94591 h 119370"/>
                <a:gd name="connsiteX8" fmla="*/ 111123 w 120000"/>
                <a:gd name="connsiteY8" fmla="*/ 90837 h 119370"/>
                <a:gd name="connsiteX9" fmla="*/ 99837 w 120000"/>
                <a:gd name="connsiteY9" fmla="*/ 82294 h 119370"/>
                <a:gd name="connsiteX10" fmla="*/ 120000 w 120000"/>
                <a:gd name="connsiteY10" fmla="*/ 99228 h 119370"/>
                <a:gd name="connsiteX11" fmla="*/ 99837 w 120000"/>
                <a:gd name="connsiteY11" fmla="*/ 116161 h 119370"/>
                <a:gd name="connsiteX12" fmla="*/ 79675 w 120000"/>
                <a:gd name="connsiteY12" fmla="*/ 99228 h 119370"/>
                <a:gd name="connsiteX13" fmla="*/ 99837 w 120000"/>
                <a:gd name="connsiteY13" fmla="*/ 82294 h 119370"/>
                <a:gd name="connsiteX14" fmla="*/ 0 w 120000"/>
                <a:gd name="connsiteY14" fmla="*/ 0 h 119370"/>
                <a:gd name="connsiteX15" fmla="*/ 76670 w 120000"/>
                <a:gd name="connsiteY15" fmla="*/ 99370 h 119370"/>
                <a:gd name="connsiteX16" fmla="*/ 100402 w 120000"/>
                <a:gd name="connsiteY16" fmla="*/ 119363 h 119370"/>
                <a:gd name="connsiteX17" fmla="*/ 0 w 120000"/>
                <a:gd name="connsiteY17" fmla="*/ 119370 h 119370"/>
                <a:gd name="connsiteX18" fmla="*/ 0 w 120000"/>
                <a:gd name="connsiteY18" fmla="*/ 0 h 119370"/>
                <a:gd name="connsiteX0" fmla="*/ 111123 w 120000"/>
                <a:gd name="connsiteY0" fmla="*/ 8543 h 37076"/>
                <a:gd name="connsiteX1" fmla="*/ 97097 w 120000"/>
                <a:gd name="connsiteY1" fmla="*/ 20323 h 37076"/>
                <a:gd name="connsiteX2" fmla="*/ 88332 w 120000"/>
                <a:gd name="connsiteY2" fmla="*/ 12962 h 37076"/>
                <a:gd name="connsiteX3" fmla="*/ 83862 w 120000"/>
                <a:gd name="connsiteY3" fmla="*/ 16716 h 37076"/>
                <a:gd name="connsiteX4" fmla="*/ 97189 w 120000"/>
                <a:gd name="connsiteY4" fmla="*/ 27908 h 37076"/>
                <a:gd name="connsiteX5" fmla="*/ 101659 w 120000"/>
                <a:gd name="connsiteY5" fmla="*/ 24154 h 37076"/>
                <a:gd name="connsiteX6" fmla="*/ 101567 w 120000"/>
                <a:gd name="connsiteY6" fmla="*/ 24077 h 37076"/>
                <a:gd name="connsiteX7" fmla="*/ 115593 w 120000"/>
                <a:gd name="connsiteY7" fmla="*/ 12297 h 37076"/>
                <a:gd name="connsiteX8" fmla="*/ 111123 w 120000"/>
                <a:gd name="connsiteY8" fmla="*/ 8543 h 37076"/>
                <a:gd name="connsiteX9" fmla="*/ 99837 w 120000"/>
                <a:gd name="connsiteY9" fmla="*/ 0 h 37076"/>
                <a:gd name="connsiteX10" fmla="*/ 120000 w 120000"/>
                <a:gd name="connsiteY10" fmla="*/ 16934 h 37076"/>
                <a:gd name="connsiteX11" fmla="*/ 99837 w 120000"/>
                <a:gd name="connsiteY11" fmla="*/ 33867 h 37076"/>
                <a:gd name="connsiteX12" fmla="*/ 79675 w 120000"/>
                <a:gd name="connsiteY12" fmla="*/ 16934 h 37076"/>
                <a:gd name="connsiteX13" fmla="*/ 99837 w 120000"/>
                <a:gd name="connsiteY13" fmla="*/ 0 h 37076"/>
                <a:gd name="connsiteX14" fmla="*/ 0 w 120000"/>
                <a:gd name="connsiteY14" fmla="*/ 37076 h 37076"/>
                <a:gd name="connsiteX15" fmla="*/ 76670 w 120000"/>
                <a:gd name="connsiteY15" fmla="*/ 17076 h 37076"/>
                <a:gd name="connsiteX16" fmla="*/ 100402 w 120000"/>
                <a:gd name="connsiteY16" fmla="*/ 37069 h 37076"/>
                <a:gd name="connsiteX17" fmla="*/ 0 w 120000"/>
                <a:gd name="connsiteY17" fmla="*/ 37076 h 37076"/>
                <a:gd name="connsiteX0" fmla="*/ 34453 w 43330"/>
                <a:gd name="connsiteY0" fmla="*/ 8543 h 37069"/>
                <a:gd name="connsiteX1" fmla="*/ 20427 w 43330"/>
                <a:gd name="connsiteY1" fmla="*/ 20323 h 37069"/>
                <a:gd name="connsiteX2" fmla="*/ 11662 w 43330"/>
                <a:gd name="connsiteY2" fmla="*/ 12962 h 37069"/>
                <a:gd name="connsiteX3" fmla="*/ 7192 w 43330"/>
                <a:gd name="connsiteY3" fmla="*/ 16716 h 37069"/>
                <a:gd name="connsiteX4" fmla="*/ 20519 w 43330"/>
                <a:gd name="connsiteY4" fmla="*/ 27908 h 37069"/>
                <a:gd name="connsiteX5" fmla="*/ 24989 w 43330"/>
                <a:gd name="connsiteY5" fmla="*/ 24154 h 37069"/>
                <a:gd name="connsiteX6" fmla="*/ 24897 w 43330"/>
                <a:gd name="connsiteY6" fmla="*/ 24077 h 37069"/>
                <a:gd name="connsiteX7" fmla="*/ 38923 w 43330"/>
                <a:gd name="connsiteY7" fmla="*/ 12297 h 37069"/>
                <a:gd name="connsiteX8" fmla="*/ 34453 w 43330"/>
                <a:gd name="connsiteY8" fmla="*/ 8543 h 37069"/>
                <a:gd name="connsiteX9" fmla="*/ 23167 w 43330"/>
                <a:gd name="connsiteY9" fmla="*/ 0 h 37069"/>
                <a:gd name="connsiteX10" fmla="*/ 43330 w 43330"/>
                <a:gd name="connsiteY10" fmla="*/ 16934 h 37069"/>
                <a:gd name="connsiteX11" fmla="*/ 23167 w 43330"/>
                <a:gd name="connsiteY11" fmla="*/ 33867 h 37069"/>
                <a:gd name="connsiteX12" fmla="*/ 3005 w 43330"/>
                <a:gd name="connsiteY12" fmla="*/ 16934 h 37069"/>
                <a:gd name="connsiteX13" fmla="*/ 23167 w 43330"/>
                <a:gd name="connsiteY13" fmla="*/ 0 h 37069"/>
                <a:gd name="connsiteX14" fmla="*/ 23732 w 43330"/>
                <a:gd name="connsiteY14" fmla="*/ 37069 h 37069"/>
                <a:gd name="connsiteX15" fmla="*/ 0 w 43330"/>
                <a:gd name="connsiteY15" fmla="*/ 17076 h 37069"/>
                <a:gd name="connsiteX16" fmla="*/ 23732 w 43330"/>
                <a:gd name="connsiteY16" fmla="*/ 37069 h 37069"/>
                <a:gd name="connsiteX0" fmla="*/ 31448 w 40325"/>
                <a:gd name="connsiteY0" fmla="*/ 8543 h 33867"/>
                <a:gd name="connsiteX1" fmla="*/ 17422 w 40325"/>
                <a:gd name="connsiteY1" fmla="*/ 20323 h 33867"/>
                <a:gd name="connsiteX2" fmla="*/ 8657 w 40325"/>
                <a:gd name="connsiteY2" fmla="*/ 12962 h 33867"/>
                <a:gd name="connsiteX3" fmla="*/ 4187 w 40325"/>
                <a:gd name="connsiteY3" fmla="*/ 16716 h 33867"/>
                <a:gd name="connsiteX4" fmla="*/ 17514 w 40325"/>
                <a:gd name="connsiteY4" fmla="*/ 27908 h 33867"/>
                <a:gd name="connsiteX5" fmla="*/ 21984 w 40325"/>
                <a:gd name="connsiteY5" fmla="*/ 24154 h 33867"/>
                <a:gd name="connsiteX6" fmla="*/ 21892 w 40325"/>
                <a:gd name="connsiteY6" fmla="*/ 24077 h 33867"/>
                <a:gd name="connsiteX7" fmla="*/ 35918 w 40325"/>
                <a:gd name="connsiteY7" fmla="*/ 12297 h 33867"/>
                <a:gd name="connsiteX8" fmla="*/ 31448 w 40325"/>
                <a:gd name="connsiteY8" fmla="*/ 8543 h 33867"/>
                <a:gd name="connsiteX9" fmla="*/ 20162 w 40325"/>
                <a:gd name="connsiteY9" fmla="*/ 0 h 33867"/>
                <a:gd name="connsiteX10" fmla="*/ 40325 w 40325"/>
                <a:gd name="connsiteY10" fmla="*/ 16934 h 33867"/>
                <a:gd name="connsiteX11" fmla="*/ 20162 w 40325"/>
                <a:gd name="connsiteY11" fmla="*/ 33867 h 33867"/>
                <a:gd name="connsiteX12" fmla="*/ 0 w 40325"/>
                <a:gd name="connsiteY12" fmla="*/ 16934 h 33867"/>
                <a:gd name="connsiteX13" fmla="*/ 20162 w 40325"/>
                <a:gd name="connsiteY13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25" h="33867" extrusionOk="0">
                  <a:moveTo>
                    <a:pt x="31448" y="8543"/>
                  </a:moveTo>
                  <a:lnTo>
                    <a:pt x="17422" y="20323"/>
                  </a:lnTo>
                  <a:lnTo>
                    <a:pt x="8657" y="12962"/>
                  </a:lnTo>
                  <a:lnTo>
                    <a:pt x="4187" y="16716"/>
                  </a:lnTo>
                  <a:lnTo>
                    <a:pt x="17514" y="27908"/>
                  </a:lnTo>
                  <a:lnTo>
                    <a:pt x="21984" y="24154"/>
                  </a:lnTo>
                  <a:lnTo>
                    <a:pt x="21892" y="24077"/>
                  </a:lnTo>
                  <a:lnTo>
                    <a:pt x="35918" y="12297"/>
                  </a:lnTo>
                  <a:lnTo>
                    <a:pt x="31448" y="8543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00E23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992"/>
            <p:cNvSpPr>
              <a:spLocks noChangeAspect="1"/>
            </p:cNvSpPr>
            <p:nvPr/>
          </p:nvSpPr>
          <p:spPr>
            <a:xfrm>
              <a:off x="6015525" y="2355726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992"/>
            <p:cNvSpPr>
              <a:spLocks noChangeAspect="1"/>
            </p:cNvSpPr>
            <p:nvPr/>
          </p:nvSpPr>
          <p:spPr>
            <a:xfrm>
              <a:off x="7759659" y="2355726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992"/>
            <p:cNvSpPr>
              <a:spLocks noChangeAspect="1"/>
            </p:cNvSpPr>
            <p:nvPr/>
          </p:nvSpPr>
          <p:spPr>
            <a:xfrm>
              <a:off x="6015525" y="2779059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Shape 992"/>
            <p:cNvSpPr>
              <a:spLocks noChangeAspect="1"/>
            </p:cNvSpPr>
            <p:nvPr/>
          </p:nvSpPr>
          <p:spPr>
            <a:xfrm>
              <a:off x="7759659" y="2779059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992"/>
            <p:cNvSpPr>
              <a:spLocks noChangeAspect="1"/>
            </p:cNvSpPr>
            <p:nvPr/>
          </p:nvSpPr>
          <p:spPr>
            <a:xfrm>
              <a:off x="7759659" y="3202393"/>
              <a:ext cx="268996" cy="268996"/>
            </a:xfrm>
            <a:custGeom>
              <a:avLst/>
              <a:gdLst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36893 h 120000"/>
                <a:gd name="connsiteX26" fmla="*/ 100402 w 120000"/>
                <a:gd name="connsiteY26" fmla="*/ 80006 h 120000"/>
                <a:gd name="connsiteX27" fmla="*/ 76670 w 120000"/>
                <a:gd name="connsiteY27" fmla="*/ 100000 h 120000"/>
                <a:gd name="connsiteX28" fmla="*/ 100402 w 120000"/>
                <a:gd name="connsiteY28" fmla="*/ 119993 h 120000"/>
                <a:gd name="connsiteX29" fmla="*/ 100402 w 120000"/>
                <a:gd name="connsiteY29" fmla="*/ 120000 h 120000"/>
                <a:gd name="connsiteX30" fmla="*/ 0 w 120000"/>
                <a:gd name="connsiteY30" fmla="*/ 120000 h 120000"/>
                <a:gd name="connsiteX31" fmla="*/ 0 w 120000"/>
                <a:gd name="connsiteY31" fmla="*/ 630 h 120000"/>
                <a:gd name="connsiteX32" fmla="*/ 63330 w 120000"/>
                <a:gd name="connsiteY32" fmla="*/ 0 h 120000"/>
                <a:gd name="connsiteX33" fmla="*/ 63330 w 120000"/>
                <a:gd name="connsiteY33" fmla="*/ 32918 h 120000"/>
                <a:gd name="connsiteX34" fmla="*/ 63330 w 120000"/>
                <a:gd name="connsiteY34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69506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69506 w 120000"/>
                <a:gd name="connsiteY21" fmla="*/ 630 h 120000"/>
                <a:gd name="connsiteX22" fmla="*/ 0 w 120000"/>
                <a:gd name="connsiteY22" fmla="*/ 630 h 120000"/>
                <a:gd name="connsiteX23" fmla="*/ 58294 w 120000"/>
                <a:gd name="connsiteY23" fmla="*/ 630 h 120000"/>
                <a:gd name="connsiteX24" fmla="*/ 58294 w 120000"/>
                <a:gd name="connsiteY24" fmla="*/ 36893 h 120000"/>
                <a:gd name="connsiteX25" fmla="*/ 100402 w 120000"/>
                <a:gd name="connsiteY25" fmla="*/ 80006 h 120000"/>
                <a:gd name="connsiteX26" fmla="*/ 76670 w 120000"/>
                <a:gd name="connsiteY26" fmla="*/ 100000 h 120000"/>
                <a:gd name="connsiteX27" fmla="*/ 100402 w 120000"/>
                <a:gd name="connsiteY27" fmla="*/ 119993 h 120000"/>
                <a:gd name="connsiteX28" fmla="*/ 100402 w 120000"/>
                <a:gd name="connsiteY28" fmla="*/ 120000 h 120000"/>
                <a:gd name="connsiteX29" fmla="*/ 0 w 120000"/>
                <a:gd name="connsiteY29" fmla="*/ 120000 h 120000"/>
                <a:gd name="connsiteX30" fmla="*/ 0 w 120000"/>
                <a:gd name="connsiteY30" fmla="*/ 630 h 120000"/>
                <a:gd name="connsiteX31" fmla="*/ 63330 w 120000"/>
                <a:gd name="connsiteY31" fmla="*/ 0 h 120000"/>
                <a:gd name="connsiteX32" fmla="*/ 63330 w 120000"/>
                <a:gd name="connsiteY32" fmla="*/ 32918 h 120000"/>
                <a:gd name="connsiteX33" fmla="*/ 63330 w 120000"/>
                <a:gd name="connsiteY33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100402 w 120000"/>
                <a:gd name="connsiteY18" fmla="*/ 630 h 120000"/>
                <a:gd name="connsiteX19" fmla="*/ 100402 w 120000"/>
                <a:gd name="connsiteY19" fmla="*/ 630 h 120000"/>
                <a:gd name="connsiteX20" fmla="*/ 100402 w 120000"/>
                <a:gd name="connsiteY20" fmla="*/ 630 h 120000"/>
                <a:gd name="connsiteX21" fmla="*/ 0 w 120000"/>
                <a:gd name="connsiteY21" fmla="*/ 630 h 120000"/>
                <a:gd name="connsiteX22" fmla="*/ 58294 w 120000"/>
                <a:gd name="connsiteY22" fmla="*/ 630 h 120000"/>
                <a:gd name="connsiteX23" fmla="*/ 58294 w 120000"/>
                <a:gd name="connsiteY23" fmla="*/ 36893 h 120000"/>
                <a:gd name="connsiteX24" fmla="*/ 100402 w 120000"/>
                <a:gd name="connsiteY24" fmla="*/ 80006 h 120000"/>
                <a:gd name="connsiteX25" fmla="*/ 76670 w 120000"/>
                <a:gd name="connsiteY25" fmla="*/ 100000 h 120000"/>
                <a:gd name="connsiteX26" fmla="*/ 100402 w 120000"/>
                <a:gd name="connsiteY26" fmla="*/ 119993 h 120000"/>
                <a:gd name="connsiteX27" fmla="*/ 100402 w 120000"/>
                <a:gd name="connsiteY27" fmla="*/ 120000 h 120000"/>
                <a:gd name="connsiteX28" fmla="*/ 0 w 120000"/>
                <a:gd name="connsiteY28" fmla="*/ 120000 h 120000"/>
                <a:gd name="connsiteX29" fmla="*/ 0 w 120000"/>
                <a:gd name="connsiteY29" fmla="*/ 630 h 120000"/>
                <a:gd name="connsiteX30" fmla="*/ 63330 w 120000"/>
                <a:gd name="connsiteY30" fmla="*/ 0 h 120000"/>
                <a:gd name="connsiteX31" fmla="*/ 63330 w 120000"/>
                <a:gd name="connsiteY31" fmla="*/ 32918 h 120000"/>
                <a:gd name="connsiteX32" fmla="*/ 63330 w 120000"/>
                <a:gd name="connsiteY32" fmla="*/ 0 h 120000"/>
                <a:gd name="connsiteX0" fmla="*/ 94227 w 120000"/>
                <a:gd name="connsiteY0" fmla="*/ 90710 h 120000"/>
                <a:gd name="connsiteX1" fmla="*/ 88946 w 120000"/>
                <a:gd name="connsiteY1" fmla="*/ 95146 h 120000"/>
                <a:gd name="connsiteX2" fmla="*/ 94556 w 120000"/>
                <a:gd name="connsiteY2" fmla="*/ 99858 h 120000"/>
                <a:gd name="connsiteX3" fmla="*/ 88946 w 120000"/>
                <a:gd name="connsiteY3" fmla="*/ 104569 h 120000"/>
                <a:gd name="connsiteX4" fmla="*/ 94227 w 120000"/>
                <a:gd name="connsiteY4" fmla="*/ 109005 h 120000"/>
                <a:gd name="connsiteX5" fmla="*/ 99837 w 120000"/>
                <a:gd name="connsiteY5" fmla="*/ 104293 h 120000"/>
                <a:gd name="connsiteX6" fmla="*/ 105447 w 120000"/>
                <a:gd name="connsiteY6" fmla="*/ 109005 h 120000"/>
                <a:gd name="connsiteX7" fmla="*/ 110729 w 120000"/>
                <a:gd name="connsiteY7" fmla="*/ 104569 h 120000"/>
                <a:gd name="connsiteX8" fmla="*/ 105118 w 120000"/>
                <a:gd name="connsiteY8" fmla="*/ 99858 h 120000"/>
                <a:gd name="connsiteX9" fmla="*/ 110729 w 120000"/>
                <a:gd name="connsiteY9" fmla="*/ 95146 h 120000"/>
                <a:gd name="connsiteX10" fmla="*/ 105447 w 120000"/>
                <a:gd name="connsiteY10" fmla="*/ 90710 h 120000"/>
                <a:gd name="connsiteX11" fmla="*/ 99837 w 120000"/>
                <a:gd name="connsiteY11" fmla="*/ 95422 h 120000"/>
                <a:gd name="connsiteX12" fmla="*/ 94227 w 120000"/>
                <a:gd name="connsiteY12" fmla="*/ 90710 h 120000"/>
                <a:gd name="connsiteX13" fmla="*/ 99837 w 120000"/>
                <a:gd name="connsiteY13" fmla="*/ 82924 h 120000"/>
                <a:gd name="connsiteX14" fmla="*/ 120000 w 120000"/>
                <a:gd name="connsiteY14" fmla="*/ 99858 h 120000"/>
                <a:gd name="connsiteX15" fmla="*/ 99837 w 120000"/>
                <a:gd name="connsiteY15" fmla="*/ 116791 h 120000"/>
                <a:gd name="connsiteX16" fmla="*/ 79675 w 120000"/>
                <a:gd name="connsiteY16" fmla="*/ 99858 h 120000"/>
                <a:gd name="connsiteX17" fmla="*/ 99837 w 120000"/>
                <a:gd name="connsiteY17" fmla="*/ 82924 h 120000"/>
                <a:gd name="connsiteX18" fmla="*/ 0 w 120000"/>
                <a:gd name="connsiteY18" fmla="*/ 630 h 120000"/>
                <a:gd name="connsiteX19" fmla="*/ 58294 w 120000"/>
                <a:gd name="connsiteY19" fmla="*/ 630 h 120000"/>
                <a:gd name="connsiteX20" fmla="*/ 58294 w 120000"/>
                <a:gd name="connsiteY20" fmla="*/ 36893 h 120000"/>
                <a:gd name="connsiteX21" fmla="*/ 100402 w 120000"/>
                <a:gd name="connsiteY21" fmla="*/ 80006 h 120000"/>
                <a:gd name="connsiteX22" fmla="*/ 76670 w 120000"/>
                <a:gd name="connsiteY22" fmla="*/ 100000 h 120000"/>
                <a:gd name="connsiteX23" fmla="*/ 100402 w 120000"/>
                <a:gd name="connsiteY23" fmla="*/ 119993 h 120000"/>
                <a:gd name="connsiteX24" fmla="*/ 100402 w 120000"/>
                <a:gd name="connsiteY24" fmla="*/ 120000 h 120000"/>
                <a:gd name="connsiteX25" fmla="*/ 0 w 120000"/>
                <a:gd name="connsiteY25" fmla="*/ 120000 h 120000"/>
                <a:gd name="connsiteX26" fmla="*/ 0 w 120000"/>
                <a:gd name="connsiteY26" fmla="*/ 630 h 120000"/>
                <a:gd name="connsiteX27" fmla="*/ 63330 w 120000"/>
                <a:gd name="connsiteY27" fmla="*/ 0 h 120000"/>
                <a:gd name="connsiteX28" fmla="*/ 63330 w 120000"/>
                <a:gd name="connsiteY28" fmla="*/ 32918 h 120000"/>
                <a:gd name="connsiteX29" fmla="*/ 63330 w 120000"/>
                <a:gd name="connsiteY29" fmla="*/ 0 h 12000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58294 w 120000"/>
                <a:gd name="connsiteY20" fmla="*/ 36263 h 119370"/>
                <a:gd name="connsiteX21" fmla="*/ 100402 w 120000"/>
                <a:gd name="connsiteY21" fmla="*/ 79376 h 119370"/>
                <a:gd name="connsiteX22" fmla="*/ 76670 w 120000"/>
                <a:gd name="connsiteY22" fmla="*/ 99370 h 119370"/>
                <a:gd name="connsiteX23" fmla="*/ 100402 w 120000"/>
                <a:gd name="connsiteY23" fmla="*/ 119363 h 119370"/>
                <a:gd name="connsiteX24" fmla="*/ 100402 w 120000"/>
                <a:gd name="connsiteY24" fmla="*/ 119370 h 119370"/>
                <a:gd name="connsiteX25" fmla="*/ 0 w 120000"/>
                <a:gd name="connsiteY25" fmla="*/ 119370 h 119370"/>
                <a:gd name="connsiteX26" fmla="*/ 0 w 120000"/>
                <a:gd name="connsiteY26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58294 w 120000"/>
                <a:gd name="connsiteY19" fmla="*/ 0 h 119370"/>
                <a:gd name="connsiteX20" fmla="*/ 100402 w 120000"/>
                <a:gd name="connsiteY20" fmla="*/ 79376 h 119370"/>
                <a:gd name="connsiteX21" fmla="*/ 76670 w 120000"/>
                <a:gd name="connsiteY21" fmla="*/ 99370 h 119370"/>
                <a:gd name="connsiteX22" fmla="*/ 100402 w 120000"/>
                <a:gd name="connsiteY22" fmla="*/ 119363 h 119370"/>
                <a:gd name="connsiteX23" fmla="*/ 100402 w 120000"/>
                <a:gd name="connsiteY23" fmla="*/ 119370 h 119370"/>
                <a:gd name="connsiteX24" fmla="*/ 0 w 120000"/>
                <a:gd name="connsiteY24" fmla="*/ 119370 h 119370"/>
                <a:gd name="connsiteX25" fmla="*/ 0 w 120000"/>
                <a:gd name="connsiteY25" fmla="*/ 0 h 119370"/>
                <a:gd name="connsiteX0" fmla="*/ 94227 w 120000"/>
                <a:gd name="connsiteY0" fmla="*/ 90080 h 119370"/>
                <a:gd name="connsiteX1" fmla="*/ 88946 w 120000"/>
                <a:gd name="connsiteY1" fmla="*/ 94516 h 119370"/>
                <a:gd name="connsiteX2" fmla="*/ 94556 w 120000"/>
                <a:gd name="connsiteY2" fmla="*/ 99228 h 119370"/>
                <a:gd name="connsiteX3" fmla="*/ 88946 w 120000"/>
                <a:gd name="connsiteY3" fmla="*/ 103939 h 119370"/>
                <a:gd name="connsiteX4" fmla="*/ 94227 w 120000"/>
                <a:gd name="connsiteY4" fmla="*/ 108375 h 119370"/>
                <a:gd name="connsiteX5" fmla="*/ 99837 w 120000"/>
                <a:gd name="connsiteY5" fmla="*/ 103663 h 119370"/>
                <a:gd name="connsiteX6" fmla="*/ 105447 w 120000"/>
                <a:gd name="connsiteY6" fmla="*/ 108375 h 119370"/>
                <a:gd name="connsiteX7" fmla="*/ 110729 w 120000"/>
                <a:gd name="connsiteY7" fmla="*/ 103939 h 119370"/>
                <a:gd name="connsiteX8" fmla="*/ 105118 w 120000"/>
                <a:gd name="connsiteY8" fmla="*/ 99228 h 119370"/>
                <a:gd name="connsiteX9" fmla="*/ 110729 w 120000"/>
                <a:gd name="connsiteY9" fmla="*/ 94516 h 119370"/>
                <a:gd name="connsiteX10" fmla="*/ 105447 w 120000"/>
                <a:gd name="connsiteY10" fmla="*/ 90080 h 119370"/>
                <a:gd name="connsiteX11" fmla="*/ 99837 w 120000"/>
                <a:gd name="connsiteY11" fmla="*/ 94792 h 119370"/>
                <a:gd name="connsiteX12" fmla="*/ 94227 w 120000"/>
                <a:gd name="connsiteY12" fmla="*/ 90080 h 119370"/>
                <a:gd name="connsiteX13" fmla="*/ 99837 w 120000"/>
                <a:gd name="connsiteY13" fmla="*/ 82294 h 119370"/>
                <a:gd name="connsiteX14" fmla="*/ 120000 w 120000"/>
                <a:gd name="connsiteY14" fmla="*/ 99228 h 119370"/>
                <a:gd name="connsiteX15" fmla="*/ 99837 w 120000"/>
                <a:gd name="connsiteY15" fmla="*/ 116161 h 119370"/>
                <a:gd name="connsiteX16" fmla="*/ 79675 w 120000"/>
                <a:gd name="connsiteY16" fmla="*/ 99228 h 119370"/>
                <a:gd name="connsiteX17" fmla="*/ 99837 w 120000"/>
                <a:gd name="connsiteY17" fmla="*/ 82294 h 119370"/>
                <a:gd name="connsiteX18" fmla="*/ 0 w 120000"/>
                <a:gd name="connsiteY18" fmla="*/ 0 h 119370"/>
                <a:gd name="connsiteX19" fmla="*/ 100402 w 120000"/>
                <a:gd name="connsiteY19" fmla="*/ 79376 h 119370"/>
                <a:gd name="connsiteX20" fmla="*/ 76670 w 120000"/>
                <a:gd name="connsiteY20" fmla="*/ 99370 h 119370"/>
                <a:gd name="connsiteX21" fmla="*/ 100402 w 120000"/>
                <a:gd name="connsiteY21" fmla="*/ 119363 h 119370"/>
                <a:gd name="connsiteX22" fmla="*/ 100402 w 120000"/>
                <a:gd name="connsiteY22" fmla="*/ 119370 h 119370"/>
                <a:gd name="connsiteX23" fmla="*/ 0 w 120000"/>
                <a:gd name="connsiteY23" fmla="*/ 119370 h 119370"/>
                <a:gd name="connsiteX24" fmla="*/ 0 w 120000"/>
                <a:gd name="connsiteY24" fmla="*/ 0 h 119370"/>
                <a:gd name="connsiteX0" fmla="*/ 94227 w 120000"/>
                <a:gd name="connsiteY0" fmla="*/ 10704 h 39994"/>
                <a:gd name="connsiteX1" fmla="*/ 88946 w 120000"/>
                <a:gd name="connsiteY1" fmla="*/ 15140 h 39994"/>
                <a:gd name="connsiteX2" fmla="*/ 94556 w 120000"/>
                <a:gd name="connsiteY2" fmla="*/ 19852 h 39994"/>
                <a:gd name="connsiteX3" fmla="*/ 88946 w 120000"/>
                <a:gd name="connsiteY3" fmla="*/ 24563 h 39994"/>
                <a:gd name="connsiteX4" fmla="*/ 94227 w 120000"/>
                <a:gd name="connsiteY4" fmla="*/ 28999 h 39994"/>
                <a:gd name="connsiteX5" fmla="*/ 99837 w 120000"/>
                <a:gd name="connsiteY5" fmla="*/ 24287 h 39994"/>
                <a:gd name="connsiteX6" fmla="*/ 105447 w 120000"/>
                <a:gd name="connsiteY6" fmla="*/ 28999 h 39994"/>
                <a:gd name="connsiteX7" fmla="*/ 110729 w 120000"/>
                <a:gd name="connsiteY7" fmla="*/ 24563 h 39994"/>
                <a:gd name="connsiteX8" fmla="*/ 105118 w 120000"/>
                <a:gd name="connsiteY8" fmla="*/ 19852 h 39994"/>
                <a:gd name="connsiteX9" fmla="*/ 110729 w 120000"/>
                <a:gd name="connsiteY9" fmla="*/ 15140 h 39994"/>
                <a:gd name="connsiteX10" fmla="*/ 105447 w 120000"/>
                <a:gd name="connsiteY10" fmla="*/ 10704 h 39994"/>
                <a:gd name="connsiteX11" fmla="*/ 99837 w 120000"/>
                <a:gd name="connsiteY11" fmla="*/ 15416 h 39994"/>
                <a:gd name="connsiteX12" fmla="*/ 94227 w 120000"/>
                <a:gd name="connsiteY12" fmla="*/ 10704 h 39994"/>
                <a:gd name="connsiteX13" fmla="*/ 99837 w 120000"/>
                <a:gd name="connsiteY13" fmla="*/ 2918 h 39994"/>
                <a:gd name="connsiteX14" fmla="*/ 120000 w 120000"/>
                <a:gd name="connsiteY14" fmla="*/ 19852 h 39994"/>
                <a:gd name="connsiteX15" fmla="*/ 99837 w 120000"/>
                <a:gd name="connsiteY15" fmla="*/ 36785 h 39994"/>
                <a:gd name="connsiteX16" fmla="*/ 79675 w 120000"/>
                <a:gd name="connsiteY16" fmla="*/ 19852 h 39994"/>
                <a:gd name="connsiteX17" fmla="*/ 99837 w 120000"/>
                <a:gd name="connsiteY17" fmla="*/ 2918 h 39994"/>
                <a:gd name="connsiteX18" fmla="*/ 0 w 120000"/>
                <a:gd name="connsiteY18" fmla="*/ 39994 h 39994"/>
                <a:gd name="connsiteX19" fmla="*/ 100402 w 120000"/>
                <a:gd name="connsiteY19" fmla="*/ 0 h 39994"/>
                <a:gd name="connsiteX20" fmla="*/ 76670 w 120000"/>
                <a:gd name="connsiteY20" fmla="*/ 19994 h 39994"/>
                <a:gd name="connsiteX21" fmla="*/ 100402 w 120000"/>
                <a:gd name="connsiteY21" fmla="*/ 39987 h 39994"/>
                <a:gd name="connsiteX22" fmla="*/ 100402 w 120000"/>
                <a:gd name="connsiteY22" fmla="*/ 39994 h 39994"/>
                <a:gd name="connsiteX23" fmla="*/ 0 w 120000"/>
                <a:gd name="connsiteY23" fmla="*/ 39994 h 39994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76670 w 120000"/>
                <a:gd name="connsiteY19" fmla="*/ 17076 h 37076"/>
                <a:gd name="connsiteX20" fmla="*/ 100402 w 120000"/>
                <a:gd name="connsiteY20" fmla="*/ 37069 h 37076"/>
                <a:gd name="connsiteX21" fmla="*/ 100402 w 120000"/>
                <a:gd name="connsiteY21" fmla="*/ 37076 h 37076"/>
                <a:gd name="connsiteX22" fmla="*/ 0 w 120000"/>
                <a:gd name="connsiteY22" fmla="*/ 37076 h 37076"/>
                <a:gd name="connsiteX0" fmla="*/ 94227 w 120000"/>
                <a:gd name="connsiteY0" fmla="*/ 7786 h 37076"/>
                <a:gd name="connsiteX1" fmla="*/ 88946 w 120000"/>
                <a:gd name="connsiteY1" fmla="*/ 12222 h 37076"/>
                <a:gd name="connsiteX2" fmla="*/ 94556 w 120000"/>
                <a:gd name="connsiteY2" fmla="*/ 16934 h 37076"/>
                <a:gd name="connsiteX3" fmla="*/ 88946 w 120000"/>
                <a:gd name="connsiteY3" fmla="*/ 21645 h 37076"/>
                <a:gd name="connsiteX4" fmla="*/ 94227 w 120000"/>
                <a:gd name="connsiteY4" fmla="*/ 26081 h 37076"/>
                <a:gd name="connsiteX5" fmla="*/ 99837 w 120000"/>
                <a:gd name="connsiteY5" fmla="*/ 21369 h 37076"/>
                <a:gd name="connsiteX6" fmla="*/ 105447 w 120000"/>
                <a:gd name="connsiteY6" fmla="*/ 26081 h 37076"/>
                <a:gd name="connsiteX7" fmla="*/ 110729 w 120000"/>
                <a:gd name="connsiteY7" fmla="*/ 21645 h 37076"/>
                <a:gd name="connsiteX8" fmla="*/ 105118 w 120000"/>
                <a:gd name="connsiteY8" fmla="*/ 16934 h 37076"/>
                <a:gd name="connsiteX9" fmla="*/ 110729 w 120000"/>
                <a:gd name="connsiteY9" fmla="*/ 12222 h 37076"/>
                <a:gd name="connsiteX10" fmla="*/ 105447 w 120000"/>
                <a:gd name="connsiteY10" fmla="*/ 7786 h 37076"/>
                <a:gd name="connsiteX11" fmla="*/ 99837 w 120000"/>
                <a:gd name="connsiteY11" fmla="*/ 12498 h 37076"/>
                <a:gd name="connsiteX12" fmla="*/ 94227 w 120000"/>
                <a:gd name="connsiteY12" fmla="*/ 7786 h 37076"/>
                <a:gd name="connsiteX13" fmla="*/ 99837 w 120000"/>
                <a:gd name="connsiteY13" fmla="*/ 0 h 37076"/>
                <a:gd name="connsiteX14" fmla="*/ 120000 w 120000"/>
                <a:gd name="connsiteY14" fmla="*/ 16934 h 37076"/>
                <a:gd name="connsiteX15" fmla="*/ 99837 w 120000"/>
                <a:gd name="connsiteY15" fmla="*/ 33867 h 37076"/>
                <a:gd name="connsiteX16" fmla="*/ 79675 w 120000"/>
                <a:gd name="connsiteY16" fmla="*/ 16934 h 37076"/>
                <a:gd name="connsiteX17" fmla="*/ 99837 w 120000"/>
                <a:gd name="connsiteY17" fmla="*/ 0 h 37076"/>
                <a:gd name="connsiteX18" fmla="*/ 0 w 120000"/>
                <a:gd name="connsiteY18" fmla="*/ 37076 h 37076"/>
                <a:gd name="connsiteX19" fmla="*/ 100402 w 120000"/>
                <a:gd name="connsiteY19" fmla="*/ 37069 h 37076"/>
                <a:gd name="connsiteX20" fmla="*/ 100402 w 120000"/>
                <a:gd name="connsiteY20" fmla="*/ 37076 h 37076"/>
                <a:gd name="connsiteX21" fmla="*/ 0 w 120000"/>
                <a:gd name="connsiteY21" fmla="*/ 37076 h 37076"/>
                <a:gd name="connsiteX0" fmla="*/ 14552 w 40325"/>
                <a:gd name="connsiteY0" fmla="*/ 7786 h 37076"/>
                <a:gd name="connsiteX1" fmla="*/ 9271 w 40325"/>
                <a:gd name="connsiteY1" fmla="*/ 12222 h 37076"/>
                <a:gd name="connsiteX2" fmla="*/ 14881 w 40325"/>
                <a:gd name="connsiteY2" fmla="*/ 16934 h 37076"/>
                <a:gd name="connsiteX3" fmla="*/ 9271 w 40325"/>
                <a:gd name="connsiteY3" fmla="*/ 21645 h 37076"/>
                <a:gd name="connsiteX4" fmla="*/ 14552 w 40325"/>
                <a:gd name="connsiteY4" fmla="*/ 26081 h 37076"/>
                <a:gd name="connsiteX5" fmla="*/ 20162 w 40325"/>
                <a:gd name="connsiteY5" fmla="*/ 21369 h 37076"/>
                <a:gd name="connsiteX6" fmla="*/ 25772 w 40325"/>
                <a:gd name="connsiteY6" fmla="*/ 26081 h 37076"/>
                <a:gd name="connsiteX7" fmla="*/ 31054 w 40325"/>
                <a:gd name="connsiteY7" fmla="*/ 21645 h 37076"/>
                <a:gd name="connsiteX8" fmla="*/ 25443 w 40325"/>
                <a:gd name="connsiteY8" fmla="*/ 16934 h 37076"/>
                <a:gd name="connsiteX9" fmla="*/ 31054 w 40325"/>
                <a:gd name="connsiteY9" fmla="*/ 12222 h 37076"/>
                <a:gd name="connsiteX10" fmla="*/ 25772 w 40325"/>
                <a:gd name="connsiteY10" fmla="*/ 7786 h 37076"/>
                <a:gd name="connsiteX11" fmla="*/ 20162 w 40325"/>
                <a:gd name="connsiteY11" fmla="*/ 12498 h 37076"/>
                <a:gd name="connsiteX12" fmla="*/ 14552 w 40325"/>
                <a:gd name="connsiteY12" fmla="*/ 7786 h 37076"/>
                <a:gd name="connsiteX13" fmla="*/ 20162 w 40325"/>
                <a:gd name="connsiteY13" fmla="*/ 0 h 37076"/>
                <a:gd name="connsiteX14" fmla="*/ 40325 w 40325"/>
                <a:gd name="connsiteY14" fmla="*/ 16934 h 37076"/>
                <a:gd name="connsiteX15" fmla="*/ 20162 w 40325"/>
                <a:gd name="connsiteY15" fmla="*/ 33867 h 37076"/>
                <a:gd name="connsiteX16" fmla="*/ 0 w 40325"/>
                <a:gd name="connsiteY16" fmla="*/ 16934 h 37076"/>
                <a:gd name="connsiteX17" fmla="*/ 20162 w 40325"/>
                <a:gd name="connsiteY17" fmla="*/ 0 h 37076"/>
                <a:gd name="connsiteX18" fmla="*/ 20727 w 40325"/>
                <a:gd name="connsiteY18" fmla="*/ 37076 h 37076"/>
                <a:gd name="connsiteX19" fmla="*/ 20727 w 40325"/>
                <a:gd name="connsiteY19" fmla="*/ 37069 h 37076"/>
                <a:gd name="connsiteX20" fmla="*/ 20727 w 40325"/>
                <a:gd name="connsiteY20" fmla="*/ 37076 h 37076"/>
                <a:gd name="connsiteX0" fmla="*/ 14552 w 40325"/>
                <a:gd name="connsiteY0" fmla="*/ 7786 h 33867"/>
                <a:gd name="connsiteX1" fmla="*/ 9271 w 40325"/>
                <a:gd name="connsiteY1" fmla="*/ 12222 h 33867"/>
                <a:gd name="connsiteX2" fmla="*/ 14881 w 40325"/>
                <a:gd name="connsiteY2" fmla="*/ 16934 h 33867"/>
                <a:gd name="connsiteX3" fmla="*/ 9271 w 40325"/>
                <a:gd name="connsiteY3" fmla="*/ 21645 h 33867"/>
                <a:gd name="connsiteX4" fmla="*/ 14552 w 40325"/>
                <a:gd name="connsiteY4" fmla="*/ 26081 h 33867"/>
                <a:gd name="connsiteX5" fmla="*/ 20162 w 40325"/>
                <a:gd name="connsiteY5" fmla="*/ 21369 h 33867"/>
                <a:gd name="connsiteX6" fmla="*/ 25772 w 40325"/>
                <a:gd name="connsiteY6" fmla="*/ 26081 h 33867"/>
                <a:gd name="connsiteX7" fmla="*/ 31054 w 40325"/>
                <a:gd name="connsiteY7" fmla="*/ 21645 h 33867"/>
                <a:gd name="connsiteX8" fmla="*/ 25443 w 40325"/>
                <a:gd name="connsiteY8" fmla="*/ 16934 h 33867"/>
                <a:gd name="connsiteX9" fmla="*/ 31054 w 40325"/>
                <a:gd name="connsiteY9" fmla="*/ 12222 h 33867"/>
                <a:gd name="connsiteX10" fmla="*/ 25772 w 40325"/>
                <a:gd name="connsiteY10" fmla="*/ 7786 h 33867"/>
                <a:gd name="connsiteX11" fmla="*/ 20162 w 40325"/>
                <a:gd name="connsiteY11" fmla="*/ 12498 h 33867"/>
                <a:gd name="connsiteX12" fmla="*/ 14552 w 40325"/>
                <a:gd name="connsiteY12" fmla="*/ 7786 h 33867"/>
                <a:gd name="connsiteX13" fmla="*/ 20162 w 40325"/>
                <a:gd name="connsiteY13" fmla="*/ 0 h 33867"/>
                <a:gd name="connsiteX14" fmla="*/ 40325 w 40325"/>
                <a:gd name="connsiteY14" fmla="*/ 16934 h 33867"/>
                <a:gd name="connsiteX15" fmla="*/ 20162 w 40325"/>
                <a:gd name="connsiteY15" fmla="*/ 33867 h 33867"/>
                <a:gd name="connsiteX16" fmla="*/ 0 w 40325"/>
                <a:gd name="connsiteY16" fmla="*/ 16934 h 33867"/>
                <a:gd name="connsiteX17" fmla="*/ 20162 w 40325"/>
                <a:gd name="connsiteY17" fmla="*/ 0 h 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5" h="33867" extrusionOk="0">
                  <a:moveTo>
                    <a:pt x="14552" y="7786"/>
                  </a:moveTo>
                  <a:lnTo>
                    <a:pt x="9271" y="12222"/>
                  </a:lnTo>
                  <a:lnTo>
                    <a:pt x="14881" y="16934"/>
                  </a:lnTo>
                  <a:lnTo>
                    <a:pt x="9271" y="21645"/>
                  </a:lnTo>
                  <a:lnTo>
                    <a:pt x="14552" y="26081"/>
                  </a:lnTo>
                  <a:lnTo>
                    <a:pt x="20162" y="21369"/>
                  </a:lnTo>
                  <a:lnTo>
                    <a:pt x="25772" y="26081"/>
                  </a:lnTo>
                  <a:lnTo>
                    <a:pt x="31054" y="21645"/>
                  </a:lnTo>
                  <a:lnTo>
                    <a:pt x="25443" y="16934"/>
                  </a:lnTo>
                  <a:lnTo>
                    <a:pt x="31054" y="12222"/>
                  </a:lnTo>
                  <a:lnTo>
                    <a:pt x="25772" y="7786"/>
                  </a:lnTo>
                  <a:lnTo>
                    <a:pt x="20162" y="12498"/>
                  </a:lnTo>
                  <a:lnTo>
                    <a:pt x="14552" y="7786"/>
                  </a:lnTo>
                  <a:close/>
                  <a:moveTo>
                    <a:pt x="20162" y="0"/>
                  </a:moveTo>
                  <a:cubicBezTo>
                    <a:pt x="31298" y="0"/>
                    <a:pt x="40325" y="7582"/>
                    <a:pt x="40325" y="16934"/>
                  </a:cubicBezTo>
                  <a:cubicBezTo>
                    <a:pt x="40325" y="26286"/>
                    <a:pt x="31298" y="33867"/>
                    <a:pt x="20162" y="33867"/>
                  </a:cubicBezTo>
                  <a:cubicBezTo>
                    <a:pt x="9027" y="33867"/>
                    <a:pt x="0" y="26286"/>
                    <a:pt x="0" y="16934"/>
                  </a:cubicBezTo>
                  <a:cubicBezTo>
                    <a:pt x="0" y="7582"/>
                    <a:pt x="9027" y="0"/>
                    <a:pt x="2016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" descr="D:\工作進行中\20170911直播母版16比9\各場PPT元素\20180103\ICON-3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841002" y="1142990"/>
            <a:ext cx="875718" cy="617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黑底白字Z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</TotalTime>
  <Words>977</Words>
  <Application>Microsoft Macintosh PowerPoint</Application>
  <PresentationFormat>如螢幕大小 (16:9)</PresentationFormat>
  <Paragraphs>291</Paragraphs>
  <Slides>47</Slides>
  <Notes>46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48" baseType="lpstr">
      <vt:lpstr>黑底白字ZH</vt:lpstr>
      <vt:lpstr>QNAP NAS  &amp; PLEX</vt:lpstr>
      <vt:lpstr>投影片 2</vt:lpstr>
      <vt:lpstr>QNAP NAS &amp; PLEX</vt:lpstr>
      <vt:lpstr>Build Your Home Media Center</vt:lpstr>
      <vt:lpstr>Powerful hardware support</vt:lpstr>
      <vt:lpstr>High-speed network / expansion capabilities</vt:lpstr>
      <vt:lpstr>One Plex for different NAS series</vt:lpstr>
      <vt:lpstr>Multimedia Transcoding</vt:lpstr>
      <vt:lpstr>Multimedia Transcoding</vt:lpstr>
      <vt:lpstr>Multimedia Transcoding</vt:lpstr>
      <vt:lpstr>Multimedia Transcoding</vt:lpstr>
      <vt:lpstr>Multimedia Solution</vt:lpstr>
      <vt:lpstr>Multimediaa Solution Package</vt:lpstr>
      <vt:lpstr>Collect data to NAS</vt:lpstr>
      <vt:lpstr>Plex Introduction</vt:lpstr>
      <vt:lpstr>投影片 16</vt:lpstr>
      <vt:lpstr>Plex Media Server and Apps</vt:lpstr>
      <vt:lpstr>PLEX Media Server</vt:lpstr>
      <vt:lpstr>PLEX APP</vt:lpstr>
      <vt:lpstr>PLEX features</vt:lpstr>
      <vt:lpstr>Installation and Setup</vt:lpstr>
      <vt:lpstr>Install / Update</vt:lpstr>
      <vt:lpstr>Setup - 1</vt:lpstr>
      <vt:lpstr>Setup – 2 (a)</vt:lpstr>
      <vt:lpstr>Setup – 2 (b)</vt:lpstr>
      <vt:lpstr>Setup – 2 (c)</vt:lpstr>
      <vt:lpstr>Setup - 3</vt:lpstr>
      <vt:lpstr>How to use Plex</vt:lpstr>
      <vt:lpstr>Plex Web UI</vt:lpstr>
      <vt:lpstr>PLEX Web UI</vt:lpstr>
      <vt:lpstr>Plex Settings</vt:lpstr>
      <vt:lpstr>Plex Settings</vt:lpstr>
      <vt:lpstr>Plex Settings</vt:lpstr>
      <vt:lpstr>Plex Settings</vt:lpstr>
      <vt:lpstr>Plex Settings</vt:lpstr>
      <vt:lpstr>Plex - Web</vt:lpstr>
      <vt:lpstr>Plex - Web</vt:lpstr>
      <vt:lpstr>Plex  - Web</vt:lpstr>
      <vt:lpstr>Plex - Apps</vt:lpstr>
      <vt:lpstr>Local playback</vt:lpstr>
      <vt:lpstr>Transcoding</vt:lpstr>
      <vt:lpstr>Realtime transcode</vt:lpstr>
      <vt:lpstr>Offline transcode</vt:lpstr>
      <vt:lpstr>Tips</vt:lpstr>
      <vt:lpstr>Tips</vt:lpstr>
      <vt:lpstr>Tips</vt:lpstr>
      <vt:lpstr>See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Coco Chiang</cp:lastModifiedBy>
  <cp:revision>111</cp:revision>
  <dcterms:modified xsi:type="dcterms:W3CDTF">2018-01-02T12:19:57Z</dcterms:modified>
</cp:coreProperties>
</file>