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33"/>
  </p:notesMasterIdLst>
  <p:sldIdLst>
    <p:sldId id="405" r:id="rId2"/>
    <p:sldId id="422" r:id="rId3"/>
    <p:sldId id="424" r:id="rId4"/>
    <p:sldId id="365" r:id="rId5"/>
    <p:sldId id="406" r:id="rId6"/>
    <p:sldId id="366" r:id="rId7"/>
    <p:sldId id="367" r:id="rId8"/>
    <p:sldId id="372" r:id="rId9"/>
    <p:sldId id="373" r:id="rId10"/>
    <p:sldId id="368" r:id="rId11"/>
    <p:sldId id="434" r:id="rId12"/>
    <p:sldId id="425" r:id="rId13"/>
    <p:sldId id="408" r:id="rId14"/>
    <p:sldId id="418" r:id="rId15"/>
    <p:sldId id="369" r:id="rId16"/>
    <p:sldId id="417" r:id="rId17"/>
    <p:sldId id="370" r:id="rId18"/>
    <p:sldId id="374" r:id="rId19"/>
    <p:sldId id="407" r:id="rId20"/>
    <p:sldId id="402" r:id="rId21"/>
    <p:sldId id="404" r:id="rId22"/>
    <p:sldId id="409" r:id="rId23"/>
    <p:sldId id="413" r:id="rId24"/>
    <p:sldId id="432" r:id="rId25"/>
    <p:sldId id="411" r:id="rId26"/>
    <p:sldId id="412" r:id="rId27"/>
    <p:sldId id="429" r:id="rId28"/>
    <p:sldId id="430" r:id="rId29"/>
    <p:sldId id="414" r:id="rId30"/>
    <p:sldId id="410" r:id="rId31"/>
    <p:sldId id="433" r:id="rId32"/>
  </p:sldIdLst>
  <p:sldSz cx="9144000" cy="5143500" type="screen16x9"/>
  <p:notesSz cx="6858000" cy="9144000"/>
  <p:embeddedFontLst>
    <p:embeddedFont>
      <p:font typeface="新細明體" panose="02020500000000000000" pitchFamily="18" charset="-120"/>
      <p:regular r:id="rId34"/>
    </p:embeddedFont>
    <p:embeddedFont>
      <p:font typeface="微軟正黑體" panose="020B0604030504040204" pitchFamily="34" charset="-120"/>
      <p:regular r:id="rId35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맑은 고딕" panose="020B0503020000020004" pitchFamily="50" charset="-127"/>
      <p:regular r:id="rId41"/>
      <p:bold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hael Wang" initials="MW" lastIdx="8" clrIdx="0"/>
  <p:cmAuthor id="1" name="Angela Liu" initials="AL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3D4752"/>
    <a:srgbClr val="009900"/>
    <a:srgbClr val="E3DE0D"/>
    <a:srgbClr val="9F9D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6D6A2AE2-22D8-4CC9-ACB3-1C2FD5B222E3}">
  <a:tblStyle styleId="{6D6A2AE2-22D8-4CC9-ACB3-1C2FD5B222E3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D09E0FB-1FC4-4ECE-8885-385BC2B6833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2" autoAdjust="0"/>
    <p:restoredTop sz="95662" autoAdjust="0"/>
  </p:normalViewPr>
  <p:slideViewPr>
    <p:cSldViewPr>
      <p:cViewPr>
        <p:scale>
          <a:sx n="80" d="100"/>
          <a:sy n="80" d="100"/>
        </p:scale>
        <p:origin x="168" y="12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commentAuthors" Target="commentAuthors.xml"/><Relationship Id="rId48" Type="http://schemas.microsoft.com/office/2015/10/relationships/revisionInfo" Target="revisionInfo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CFF31C-F3CE-45B9-97FF-CE4B0BE0FF4E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98E1387E-79F3-4331-816F-A6D65C7AAD8B}">
      <dgm:prSet phldrT="[文字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ko-KR" altLang="zh-TW" sz="1600" b="1" dirty="0">
              <a:latin typeface="+mn-lt"/>
            </a:rPr>
            <a:t>서버 일괄 관리</a:t>
          </a:r>
          <a:endParaRPr lang="zh-TW" altLang="en-US" sz="1600" b="1" dirty="0">
            <a:latin typeface="+mn-lt"/>
            <a:ea typeface="微軟正黑體" pitchFamily="34" charset="-120"/>
          </a:endParaRPr>
        </a:p>
      </dgm:t>
    </dgm:pt>
    <dgm:pt modelId="{248D629A-3967-417C-BEE8-AF9090954100}" type="parTrans" cxnId="{061D40CF-9C53-4860-8105-8AA6B6377F28}">
      <dgm:prSet/>
      <dgm:spPr/>
      <dgm:t>
        <a:bodyPr/>
        <a:lstStyle/>
        <a:p>
          <a:endParaRPr lang="zh-TW" altLang="en-US"/>
        </a:p>
      </dgm:t>
    </dgm:pt>
    <dgm:pt modelId="{229DC250-68E7-4136-BD17-30A51FA982DA}" type="sibTrans" cxnId="{061D40CF-9C53-4860-8105-8AA6B6377F28}">
      <dgm:prSet/>
      <dgm:spPr/>
      <dgm:t>
        <a:bodyPr/>
        <a:lstStyle/>
        <a:p>
          <a:endParaRPr lang="zh-TW" altLang="en-US"/>
        </a:p>
      </dgm:t>
    </dgm:pt>
    <dgm:pt modelId="{6C334E4B-BFDC-47DD-BF9C-E7DA624C7046}">
      <dgm:prSet phldrT="[文字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ko-KR" altLang="zh-TW" sz="1600" b="1" dirty="0">
              <a:latin typeface="+mn-lt"/>
            </a:rPr>
            <a:t>권한 관리</a:t>
          </a:r>
          <a:endParaRPr lang="zh-TW" altLang="en-US" sz="1600" b="1" dirty="0">
            <a:latin typeface="+mn-lt"/>
            <a:ea typeface="微軟正黑體" pitchFamily="34" charset="-120"/>
          </a:endParaRPr>
        </a:p>
      </dgm:t>
    </dgm:pt>
    <dgm:pt modelId="{123F0A5D-99AA-4488-AE98-C33085D66CA7}" type="parTrans" cxnId="{5F46F39A-1DFD-468B-B1CC-3827BA29A478}">
      <dgm:prSet/>
      <dgm:spPr/>
      <dgm:t>
        <a:bodyPr/>
        <a:lstStyle/>
        <a:p>
          <a:endParaRPr lang="zh-TW" altLang="en-US"/>
        </a:p>
      </dgm:t>
    </dgm:pt>
    <dgm:pt modelId="{C2222189-A28A-4ECD-9DB8-5E9F6B5DC5B2}" type="sibTrans" cxnId="{5F46F39A-1DFD-468B-B1CC-3827BA29A478}">
      <dgm:prSet/>
      <dgm:spPr/>
      <dgm:t>
        <a:bodyPr/>
        <a:lstStyle/>
        <a:p>
          <a:endParaRPr lang="zh-TW" altLang="en-US"/>
        </a:p>
      </dgm:t>
    </dgm:pt>
    <dgm:pt modelId="{823F2229-217E-4116-9349-B53140135FC1}">
      <dgm:prSet phldrT="[文字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ko-KR" altLang="zh-TW" sz="1600" b="1" dirty="0">
              <a:latin typeface="+mn-lt"/>
            </a:rPr>
            <a:t>서버 기록</a:t>
          </a:r>
          <a:endParaRPr lang="en-US" altLang="zh-TW" sz="1600" b="1" dirty="0">
            <a:latin typeface="+mn-lt"/>
            <a:ea typeface="微軟正黑體" pitchFamily="34" charset="-120"/>
          </a:endParaRPr>
        </a:p>
      </dgm:t>
    </dgm:pt>
    <dgm:pt modelId="{B193B199-8752-4508-BF42-70AA83C381FE}" type="parTrans" cxnId="{4685420B-5777-4280-AEDC-5AE9904B83B5}">
      <dgm:prSet/>
      <dgm:spPr/>
      <dgm:t>
        <a:bodyPr/>
        <a:lstStyle/>
        <a:p>
          <a:endParaRPr lang="zh-TW" altLang="en-US"/>
        </a:p>
      </dgm:t>
    </dgm:pt>
    <dgm:pt modelId="{6FCAC29C-E592-41FD-A3A6-7CD5D4BCE762}" type="sibTrans" cxnId="{4685420B-5777-4280-AEDC-5AE9904B83B5}">
      <dgm:prSet/>
      <dgm:spPr/>
      <dgm:t>
        <a:bodyPr/>
        <a:lstStyle/>
        <a:p>
          <a:endParaRPr lang="zh-TW" altLang="en-US"/>
        </a:p>
      </dgm:t>
    </dgm:pt>
    <dgm:pt modelId="{713F6A6B-337F-4787-BE66-8644F793C85F}">
      <dgm:prSet phldrT="[文字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ko-KR" altLang="zh-TW" sz="1600" b="1" dirty="0">
              <a:latin typeface="+mn-lt"/>
            </a:rPr>
            <a:t>사용자 지정 가능한 영상보안 이벤트 대시보드</a:t>
          </a:r>
          <a:endParaRPr lang="en-US" altLang="zh-TW" sz="1600" b="1" dirty="0">
            <a:latin typeface="+mn-lt"/>
            <a:ea typeface="微軟正黑體" pitchFamily="34" charset="-120"/>
          </a:endParaRPr>
        </a:p>
      </dgm:t>
    </dgm:pt>
    <dgm:pt modelId="{52B1D43C-430A-4F20-82CF-2B599E79677A}" type="parTrans" cxnId="{E3F46BFF-77F4-4C4E-BCDD-C6D45B5073A9}">
      <dgm:prSet/>
      <dgm:spPr/>
      <dgm:t>
        <a:bodyPr/>
        <a:lstStyle/>
        <a:p>
          <a:endParaRPr lang="zh-TW" altLang="en-US"/>
        </a:p>
      </dgm:t>
    </dgm:pt>
    <dgm:pt modelId="{2081AD3A-21F9-4532-AAFC-113C459E3FFD}" type="sibTrans" cxnId="{E3F46BFF-77F4-4C4E-BCDD-C6D45B5073A9}">
      <dgm:prSet/>
      <dgm:spPr/>
      <dgm:t>
        <a:bodyPr/>
        <a:lstStyle/>
        <a:p>
          <a:endParaRPr lang="zh-TW" altLang="en-US"/>
        </a:p>
      </dgm:t>
    </dgm:pt>
    <dgm:pt modelId="{19355AD0-04B9-4ED8-A397-4D000AE5F945}">
      <dgm:prSet phldrT="[文字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ko-KR" altLang="zh-TW" sz="1450" b="1" dirty="0">
              <a:latin typeface="+mn-lt"/>
            </a:rPr>
            <a:t>낮은 버전의 </a:t>
          </a:r>
          <a:r>
            <a:rPr lang="es-ES" altLang="zh-TW" sz="1450" b="1" dirty="0">
              <a:latin typeface="+mn-lt"/>
              <a:ea typeface="微軟正黑體" pitchFamily="34" charset="-120"/>
            </a:rPr>
            <a:t>QVR 5.1.x </a:t>
          </a:r>
          <a:r>
            <a:rPr lang="ko-KR" altLang="en-US" sz="1450" b="1" dirty="0">
              <a:latin typeface="+mn-lt"/>
              <a:ea typeface="微軟正黑體" pitchFamily="34" charset="-120"/>
            </a:rPr>
            <a:t>및</a:t>
          </a:r>
          <a:r>
            <a:rPr lang="es-ES" altLang="zh-TW" sz="1450" b="1" dirty="0">
              <a:latin typeface="+mn-lt"/>
              <a:ea typeface="微軟正黑體" pitchFamily="34" charset="-120"/>
            </a:rPr>
            <a:t> Surveillance Station</a:t>
          </a:r>
          <a:r>
            <a:rPr lang="ko-KR" altLang="zh-TW" sz="1450" b="1" dirty="0">
              <a:latin typeface="+mn-lt"/>
            </a:rPr>
            <a:t>과 호환</a:t>
          </a:r>
          <a:endParaRPr lang="en-US" altLang="zh-TW" sz="1450" b="1" dirty="0">
            <a:latin typeface="+mn-lt"/>
            <a:ea typeface="微軟正黑體" pitchFamily="34" charset="-120"/>
          </a:endParaRPr>
        </a:p>
      </dgm:t>
    </dgm:pt>
    <dgm:pt modelId="{6C8DC58D-2EF5-41B4-B201-1C2A4E24DC05}" type="parTrans" cxnId="{23EE1065-7D89-45B7-BB1F-9BF331E80A40}">
      <dgm:prSet/>
      <dgm:spPr/>
      <dgm:t>
        <a:bodyPr/>
        <a:lstStyle/>
        <a:p>
          <a:endParaRPr lang="zh-TW" altLang="en-US"/>
        </a:p>
      </dgm:t>
    </dgm:pt>
    <dgm:pt modelId="{9C3E07CA-C259-45D3-807E-5EF98AD10624}" type="sibTrans" cxnId="{23EE1065-7D89-45B7-BB1F-9BF331E80A40}">
      <dgm:prSet/>
      <dgm:spPr/>
      <dgm:t>
        <a:bodyPr/>
        <a:lstStyle/>
        <a:p>
          <a:endParaRPr lang="zh-TW" altLang="en-US"/>
        </a:p>
      </dgm:t>
    </dgm:pt>
    <dgm:pt modelId="{AAC93695-C20C-4B21-A26E-F0F614DF4BF9}" type="pres">
      <dgm:prSet presAssocID="{1BCFF31C-F3CE-45B9-97FF-CE4B0BE0FF4E}" presName="linearFlow" presStyleCnt="0">
        <dgm:presLayoutVars>
          <dgm:dir/>
          <dgm:resizeHandles val="exact"/>
        </dgm:presLayoutVars>
      </dgm:prSet>
      <dgm:spPr/>
    </dgm:pt>
    <dgm:pt modelId="{F90E7EAE-33AB-4A54-A6E8-FD635F1F103A}" type="pres">
      <dgm:prSet presAssocID="{98E1387E-79F3-4331-816F-A6D65C7AAD8B}" presName="composite" presStyleCnt="0"/>
      <dgm:spPr/>
    </dgm:pt>
    <dgm:pt modelId="{DE3942AB-230C-46DD-ACC4-41BDC5378A07}" type="pres">
      <dgm:prSet presAssocID="{98E1387E-79F3-4331-816F-A6D65C7AAD8B}" presName="imgShp" presStyleLbl="fgImgPlace1" presStyleIdx="0" presStyleCnt="5" custLinFactNeighborX="903" custLinFactNeighborY="4944"/>
      <dgm:spPr>
        <a:prstGeom prst="ellipse">
          <a:avLst/>
        </a:prstGeom>
        <a:blipFill dpi="0" rotWithShape="0">
          <a:blip xmlns:r="http://schemas.openxmlformats.org/officeDocument/2006/relationships" r:embed="rId1"/>
          <a:srcRect/>
          <a:stretch>
            <a:fillRect l="-4000" t="-12000" r="-5000" b="-10000"/>
          </a:stretch>
        </a:blipFill>
      </dgm:spPr>
    </dgm:pt>
    <dgm:pt modelId="{F57C18CA-1B12-4F30-89EF-549C15FF56AD}" type="pres">
      <dgm:prSet presAssocID="{98E1387E-79F3-4331-816F-A6D65C7AAD8B}" presName="txShp" presStyleLbl="node1" presStyleIdx="0" presStyleCnt="5" custScaleX="101897" custScaleY="96192">
        <dgm:presLayoutVars>
          <dgm:bulletEnabled val="1"/>
        </dgm:presLayoutVars>
      </dgm:prSet>
      <dgm:spPr>
        <a:prstGeom prst="roundRect">
          <a:avLst/>
        </a:prstGeom>
      </dgm:spPr>
    </dgm:pt>
    <dgm:pt modelId="{F837ACA5-4E0A-4BB7-96A6-72D34082805A}" type="pres">
      <dgm:prSet presAssocID="{229DC250-68E7-4136-BD17-30A51FA982DA}" presName="spacing" presStyleCnt="0"/>
      <dgm:spPr/>
    </dgm:pt>
    <dgm:pt modelId="{2B3F2D3E-C8EE-42DC-B1A5-C24066E4E541}" type="pres">
      <dgm:prSet presAssocID="{6C334E4B-BFDC-47DD-BF9C-E7DA624C7046}" presName="composite" presStyleCnt="0"/>
      <dgm:spPr/>
    </dgm:pt>
    <dgm:pt modelId="{DD93C401-9614-4D39-9702-7B367DB633F5}" type="pres">
      <dgm:prSet presAssocID="{6C334E4B-BFDC-47DD-BF9C-E7DA624C7046}" presName="imgShp" presStyleLbl="fgImgPlace1" presStyleIdx="1" presStyleCnt="5" custLinFactNeighborX="903" custLinFactNeighborY="3825"/>
      <dgm:spPr>
        <a:prstGeom prst="ellipse">
          <a:avLst/>
        </a:prstGeom>
        <a:blipFill dpi="0" rotWithShape="0">
          <a:blip xmlns:r="http://schemas.openxmlformats.org/officeDocument/2006/relationships" r:embed="rId2"/>
          <a:srcRect/>
          <a:stretch>
            <a:fillRect l="-5000" t="-3000" r="-10000" b="-6000"/>
          </a:stretch>
        </a:blipFill>
      </dgm:spPr>
    </dgm:pt>
    <dgm:pt modelId="{69E54488-6BF6-4593-BB86-20FDF109A5FF}" type="pres">
      <dgm:prSet presAssocID="{6C334E4B-BFDC-47DD-BF9C-E7DA624C7046}" presName="txShp" presStyleLbl="node1" presStyleIdx="1" presStyleCnt="5" custScaleX="101897" custScaleY="96192" custLinFactNeighborX="-80" custLinFactNeighborY="960">
        <dgm:presLayoutVars>
          <dgm:bulletEnabled val="1"/>
        </dgm:presLayoutVars>
      </dgm:prSet>
      <dgm:spPr>
        <a:prstGeom prst="roundRect">
          <a:avLst/>
        </a:prstGeom>
      </dgm:spPr>
    </dgm:pt>
    <dgm:pt modelId="{0B341B96-355A-4FF2-B856-7AE3A34C9E26}" type="pres">
      <dgm:prSet presAssocID="{C2222189-A28A-4ECD-9DB8-5E9F6B5DC5B2}" presName="spacing" presStyleCnt="0"/>
      <dgm:spPr/>
    </dgm:pt>
    <dgm:pt modelId="{C8AE08F8-C5D9-4FCC-89BE-EF0A28DA172C}" type="pres">
      <dgm:prSet presAssocID="{823F2229-217E-4116-9349-B53140135FC1}" presName="composite" presStyleCnt="0"/>
      <dgm:spPr/>
    </dgm:pt>
    <dgm:pt modelId="{90EBB748-95F5-495A-8943-0951866138A4}" type="pres">
      <dgm:prSet presAssocID="{823F2229-217E-4116-9349-B53140135FC1}" presName="imgShp" presStyleLbl="fgImgPlace1" presStyleIdx="2" presStyleCnt="5" custLinFactNeighborX="903" custLinFactNeighborY="4944"/>
      <dgm:spPr>
        <a:prstGeom prst="ellipse">
          <a:avLst/>
        </a:prstGeom>
        <a:blipFill dpi="0" rotWithShape="0">
          <a:blip xmlns:r="http://schemas.openxmlformats.org/officeDocument/2006/relationships" r:embed="rId3"/>
          <a:srcRect/>
          <a:stretch>
            <a:fillRect l="-1000" t="-10000" r="-4000" b="-5000"/>
          </a:stretch>
        </a:blipFill>
      </dgm:spPr>
    </dgm:pt>
    <dgm:pt modelId="{03734306-F018-44D9-AABB-432C34816A35}" type="pres">
      <dgm:prSet presAssocID="{823F2229-217E-4116-9349-B53140135FC1}" presName="txShp" presStyleLbl="node1" presStyleIdx="2" presStyleCnt="5" custScaleX="101897" custScaleY="96192">
        <dgm:presLayoutVars>
          <dgm:bulletEnabled val="1"/>
        </dgm:presLayoutVars>
      </dgm:prSet>
      <dgm:spPr>
        <a:prstGeom prst="roundRect">
          <a:avLst/>
        </a:prstGeom>
      </dgm:spPr>
    </dgm:pt>
    <dgm:pt modelId="{02A1D17F-0F08-4A78-BA7F-4EE12744CBB3}" type="pres">
      <dgm:prSet presAssocID="{6FCAC29C-E592-41FD-A3A6-7CD5D4BCE762}" presName="spacing" presStyleCnt="0"/>
      <dgm:spPr/>
    </dgm:pt>
    <dgm:pt modelId="{DA03D294-01DD-44CF-BA10-4BD23E844027}" type="pres">
      <dgm:prSet presAssocID="{713F6A6B-337F-4787-BE66-8644F793C85F}" presName="composite" presStyleCnt="0"/>
      <dgm:spPr/>
    </dgm:pt>
    <dgm:pt modelId="{EAEA1D1F-877A-478B-9BA7-31465CC93B3F}" type="pres">
      <dgm:prSet presAssocID="{713F6A6B-337F-4787-BE66-8644F793C85F}" presName="imgShp" presStyleLbl="fgImgPlace1" presStyleIdx="3" presStyleCnt="5" custLinFactNeighborX="903" custLinFactNeighborY="4944"/>
      <dgm:spPr>
        <a:prstGeom prst="ellipse">
          <a:avLst/>
        </a:prstGeom>
        <a:blipFill dpi="0" rotWithShape="0">
          <a:blip xmlns:r="http://schemas.openxmlformats.org/officeDocument/2006/relationships" r:embed="rId4"/>
          <a:srcRect/>
          <a:stretch>
            <a:fillRect l="-3000" t="-12000" r="-4000" b="-5000"/>
          </a:stretch>
        </a:blipFill>
      </dgm:spPr>
    </dgm:pt>
    <dgm:pt modelId="{DE26938E-F178-49CF-B53A-3A6A2A8766AB}" type="pres">
      <dgm:prSet presAssocID="{713F6A6B-337F-4787-BE66-8644F793C85F}" presName="txShp" presStyleLbl="node1" presStyleIdx="3" presStyleCnt="5" custScaleX="101897" custScaleY="96192">
        <dgm:presLayoutVars>
          <dgm:bulletEnabled val="1"/>
        </dgm:presLayoutVars>
      </dgm:prSet>
      <dgm:spPr>
        <a:prstGeom prst="roundRect">
          <a:avLst/>
        </a:prstGeom>
      </dgm:spPr>
    </dgm:pt>
    <dgm:pt modelId="{053FEABC-8E69-4F61-AC30-AB92360FFB8C}" type="pres">
      <dgm:prSet presAssocID="{2081AD3A-21F9-4532-AAFC-113C459E3FFD}" presName="spacing" presStyleCnt="0"/>
      <dgm:spPr/>
    </dgm:pt>
    <dgm:pt modelId="{05D22A99-21F4-4CE0-BBF6-AE1677A9C465}" type="pres">
      <dgm:prSet presAssocID="{19355AD0-04B9-4ED8-A397-4D000AE5F945}" presName="composite" presStyleCnt="0"/>
      <dgm:spPr/>
    </dgm:pt>
    <dgm:pt modelId="{2E703394-4B53-475A-913C-BBD8B738E5FA}" type="pres">
      <dgm:prSet presAssocID="{19355AD0-04B9-4ED8-A397-4D000AE5F945}" presName="imgShp" presStyleLbl="fgImgPlace1" presStyleIdx="4" presStyleCnt="5" custLinFactNeighborX="903" custLinFactNeighborY="8454"/>
      <dgm:spPr>
        <a:prstGeom prst="ellipse">
          <a:avLst/>
        </a:prstGeom>
        <a:blipFill dpi="0" rotWithShape="0">
          <a:blip xmlns:r="http://schemas.openxmlformats.org/officeDocument/2006/relationships" r:embed="rId5"/>
          <a:srcRect/>
          <a:stretch>
            <a:fillRect l="2000" t="2000" r="1000" b="-3000"/>
          </a:stretch>
        </a:blipFill>
      </dgm:spPr>
    </dgm:pt>
    <dgm:pt modelId="{60A023CB-9023-45BF-B374-8983F098C6C7}" type="pres">
      <dgm:prSet presAssocID="{19355AD0-04B9-4ED8-A397-4D000AE5F945}" presName="txShp" presStyleLbl="node1" presStyleIdx="4" presStyleCnt="5" custScaleX="101897" custScaleY="96192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C70E6E02-2984-4CEB-AE5B-13363D29BCD2}" type="presOf" srcId="{823F2229-217E-4116-9349-B53140135FC1}" destId="{03734306-F018-44D9-AABB-432C34816A35}" srcOrd="0" destOrd="0" presId="urn:microsoft.com/office/officeart/2005/8/layout/vList3#1"/>
    <dgm:cxn modelId="{4685420B-5777-4280-AEDC-5AE9904B83B5}" srcId="{1BCFF31C-F3CE-45B9-97FF-CE4B0BE0FF4E}" destId="{823F2229-217E-4116-9349-B53140135FC1}" srcOrd="2" destOrd="0" parTransId="{B193B199-8752-4508-BF42-70AA83C381FE}" sibTransId="{6FCAC29C-E592-41FD-A3A6-7CD5D4BCE762}"/>
    <dgm:cxn modelId="{61A1E73D-A6B2-40E7-B35B-607388ED4CF0}" type="presOf" srcId="{19355AD0-04B9-4ED8-A397-4D000AE5F945}" destId="{60A023CB-9023-45BF-B374-8983F098C6C7}" srcOrd="0" destOrd="0" presId="urn:microsoft.com/office/officeart/2005/8/layout/vList3#1"/>
    <dgm:cxn modelId="{97A7AA40-99B2-4FA8-8E88-EB4D94B32543}" type="presOf" srcId="{98E1387E-79F3-4331-816F-A6D65C7AAD8B}" destId="{F57C18CA-1B12-4F30-89EF-549C15FF56AD}" srcOrd="0" destOrd="0" presId="urn:microsoft.com/office/officeart/2005/8/layout/vList3#1"/>
    <dgm:cxn modelId="{23EE1065-7D89-45B7-BB1F-9BF331E80A40}" srcId="{1BCFF31C-F3CE-45B9-97FF-CE4B0BE0FF4E}" destId="{19355AD0-04B9-4ED8-A397-4D000AE5F945}" srcOrd="4" destOrd="0" parTransId="{6C8DC58D-2EF5-41B4-B201-1C2A4E24DC05}" sibTransId="{9C3E07CA-C259-45D3-807E-5EF98AD10624}"/>
    <dgm:cxn modelId="{F500227C-15FF-4343-9BF1-E4B4EE3428BB}" type="presOf" srcId="{6C334E4B-BFDC-47DD-BF9C-E7DA624C7046}" destId="{69E54488-6BF6-4593-BB86-20FDF109A5FF}" srcOrd="0" destOrd="0" presId="urn:microsoft.com/office/officeart/2005/8/layout/vList3#1"/>
    <dgm:cxn modelId="{5F46F39A-1DFD-468B-B1CC-3827BA29A478}" srcId="{1BCFF31C-F3CE-45B9-97FF-CE4B0BE0FF4E}" destId="{6C334E4B-BFDC-47DD-BF9C-E7DA624C7046}" srcOrd="1" destOrd="0" parTransId="{123F0A5D-99AA-4488-AE98-C33085D66CA7}" sibTransId="{C2222189-A28A-4ECD-9DB8-5E9F6B5DC5B2}"/>
    <dgm:cxn modelId="{E3AE94CC-2582-4F3F-899F-9AAEBCDD4F7C}" type="presOf" srcId="{713F6A6B-337F-4787-BE66-8644F793C85F}" destId="{DE26938E-F178-49CF-B53A-3A6A2A8766AB}" srcOrd="0" destOrd="0" presId="urn:microsoft.com/office/officeart/2005/8/layout/vList3#1"/>
    <dgm:cxn modelId="{061D40CF-9C53-4860-8105-8AA6B6377F28}" srcId="{1BCFF31C-F3CE-45B9-97FF-CE4B0BE0FF4E}" destId="{98E1387E-79F3-4331-816F-A6D65C7AAD8B}" srcOrd="0" destOrd="0" parTransId="{248D629A-3967-417C-BEE8-AF9090954100}" sibTransId="{229DC250-68E7-4136-BD17-30A51FA982DA}"/>
    <dgm:cxn modelId="{088843DD-695D-498D-90E4-FF2EF93CDAC6}" type="presOf" srcId="{1BCFF31C-F3CE-45B9-97FF-CE4B0BE0FF4E}" destId="{AAC93695-C20C-4B21-A26E-F0F614DF4BF9}" srcOrd="0" destOrd="0" presId="urn:microsoft.com/office/officeart/2005/8/layout/vList3#1"/>
    <dgm:cxn modelId="{E3F46BFF-77F4-4C4E-BCDD-C6D45B5073A9}" srcId="{1BCFF31C-F3CE-45B9-97FF-CE4B0BE0FF4E}" destId="{713F6A6B-337F-4787-BE66-8644F793C85F}" srcOrd="3" destOrd="0" parTransId="{52B1D43C-430A-4F20-82CF-2B599E79677A}" sibTransId="{2081AD3A-21F9-4532-AAFC-113C459E3FFD}"/>
    <dgm:cxn modelId="{88428C84-0E9A-46F8-870F-54B7EE536B9A}" type="presParOf" srcId="{AAC93695-C20C-4B21-A26E-F0F614DF4BF9}" destId="{F90E7EAE-33AB-4A54-A6E8-FD635F1F103A}" srcOrd="0" destOrd="0" presId="urn:microsoft.com/office/officeart/2005/8/layout/vList3#1"/>
    <dgm:cxn modelId="{F6E5B688-119A-4A7F-A898-EBDEB0643147}" type="presParOf" srcId="{F90E7EAE-33AB-4A54-A6E8-FD635F1F103A}" destId="{DE3942AB-230C-46DD-ACC4-41BDC5378A07}" srcOrd="0" destOrd="0" presId="urn:microsoft.com/office/officeart/2005/8/layout/vList3#1"/>
    <dgm:cxn modelId="{C59D230F-AB71-4FA1-9C4B-7A3B7ADCF83C}" type="presParOf" srcId="{F90E7EAE-33AB-4A54-A6E8-FD635F1F103A}" destId="{F57C18CA-1B12-4F30-89EF-549C15FF56AD}" srcOrd="1" destOrd="0" presId="urn:microsoft.com/office/officeart/2005/8/layout/vList3#1"/>
    <dgm:cxn modelId="{DDF0F4A3-7F7E-4A99-9A8A-7B2E8A150773}" type="presParOf" srcId="{AAC93695-C20C-4B21-A26E-F0F614DF4BF9}" destId="{F837ACA5-4E0A-4BB7-96A6-72D34082805A}" srcOrd="1" destOrd="0" presId="urn:microsoft.com/office/officeart/2005/8/layout/vList3#1"/>
    <dgm:cxn modelId="{A0786598-A2DD-4657-BFFA-CC20C51F899D}" type="presParOf" srcId="{AAC93695-C20C-4B21-A26E-F0F614DF4BF9}" destId="{2B3F2D3E-C8EE-42DC-B1A5-C24066E4E541}" srcOrd="2" destOrd="0" presId="urn:microsoft.com/office/officeart/2005/8/layout/vList3#1"/>
    <dgm:cxn modelId="{C5951070-ECB7-4C69-81C6-D4BA6985700B}" type="presParOf" srcId="{2B3F2D3E-C8EE-42DC-B1A5-C24066E4E541}" destId="{DD93C401-9614-4D39-9702-7B367DB633F5}" srcOrd="0" destOrd="0" presId="urn:microsoft.com/office/officeart/2005/8/layout/vList3#1"/>
    <dgm:cxn modelId="{F469AF62-3406-4DFD-9206-E7DE6DF8F044}" type="presParOf" srcId="{2B3F2D3E-C8EE-42DC-B1A5-C24066E4E541}" destId="{69E54488-6BF6-4593-BB86-20FDF109A5FF}" srcOrd="1" destOrd="0" presId="urn:microsoft.com/office/officeart/2005/8/layout/vList3#1"/>
    <dgm:cxn modelId="{9D31EBC6-794D-4089-A29D-8CC4B2D50EAA}" type="presParOf" srcId="{AAC93695-C20C-4B21-A26E-F0F614DF4BF9}" destId="{0B341B96-355A-4FF2-B856-7AE3A34C9E26}" srcOrd="3" destOrd="0" presId="urn:microsoft.com/office/officeart/2005/8/layout/vList3#1"/>
    <dgm:cxn modelId="{BEDF97BA-D3E5-471A-9B44-C4AF84DC2652}" type="presParOf" srcId="{AAC93695-C20C-4B21-A26E-F0F614DF4BF9}" destId="{C8AE08F8-C5D9-4FCC-89BE-EF0A28DA172C}" srcOrd="4" destOrd="0" presId="urn:microsoft.com/office/officeart/2005/8/layout/vList3#1"/>
    <dgm:cxn modelId="{C9972BA4-C34A-4254-A431-D9237059E38A}" type="presParOf" srcId="{C8AE08F8-C5D9-4FCC-89BE-EF0A28DA172C}" destId="{90EBB748-95F5-495A-8943-0951866138A4}" srcOrd="0" destOrd="0" presId="urn:microsoft.com/office/officeart/2005/8/layout/vList3#1"/>
    <dgm:cxn modelId="{528E940E-B1DF-4768-9287-A794A7DC8832}" type="presParOf" srcId="{C8AE08F8-C5D9-4FCC-89BE-EF0A28DA172C}" destId="{03734306-F018-44D9-AABB-432C34816A35}" srcOrd="1" destOrd="0" presId="urn:microsoft.com/office/officeart/2005/8/layout/vList3#1"/>
    <dgm:cxn modelId="{5BC79942-DFB9-43EE-97D1-EDF01EF8DD8A}" type="presParOf" srcId="{AAC93695-C20C-4B21-A26E-F0F614DF4BF9}" destId="{02A1D17F-0F08-4A78-BA7F-4EE12744CBB3}" srcOrd="5" destOrd="0" presId="urn:microsoft.com/office/officeart/2005/8/layout/vList3#1"/>
    <dgm:cxn modelId="{A1C9F918-418C-4A40-88C8-9DADB965C68B}" type="presParOf" srcId="{AAC93695-C20C-4B21-A26E-F0F614DF4BF9}" destId="{DA03D294-01DD-44CF-BA10-4BD23E844027}" srcOrd="6" destOrd="0" presId="urn:microsoft.com/office/officeart/2005/8/layout/vList3#1"/>
    <dgm:cxn modelId="{4EA2BDA6-F32F-4B28-896F-51FB607BB79C}" type="presParOf" srcId="{DA03D294-01DD-44CF-BA10-4BD23E844027}" destId="{EAEA1D1F-877A-478B-9BA7-31465CC93B3F}" srcOrd="0" destOrd="0" presId="urn:microsoft.com/office/officeart/2005/8/layout/vList3#1"/>
    <dgm:cxn modelId="{E500CA2F-A3C9-4525-AE0B-FA28D0966540}" type="presParOf" srcId="{DA03D294-01DD-44CF-BA10-4BD23E844027}" destId="{DE26938E-F178-49CF-B53A-3A6A2A8766AB}" srcOrd="1" destOrd="0" presId="urn:microsoft.com/office/officeart/2005/8/layout/vList3#1"/>
    <dgm:cxn modelId="{53DFA903-2521-4871-B9E9-A97DCAE26B42}" type="presParOf" srcId="{AAC93695-C20C-4B21-A26E-F0F614DF4BF9}" destId="{053FEABC-8E69-4F61-AC30-AB92360FFB8C}" srcOrd="7" destOrd="0" presId="urn:microsoft.com/office/officeart/2005/8/layout/vList3#1"/>
    <dgm:cxn modelId="{B9B5E6BF-B363-4D56-B93A-8AF878A60F53}" type="presParOf" srcId="{AAC93695-C20C-4B21-A26E-F0F614DF4BF9}" destId="{05D22A99-21F4-4CE0-BBF6-AE1677A9C465}" srcOrd="8" destOrd="0" presId="urn:microsoft.com/office/officeart/2005/8/layout/vList3#1"/>
    <dgm:cxn modelId="{58AC98F4-123E-40A9-B2F5-06BACEA60365}" type="presParOf" srcId="{05D22A99-21F4-4CE0-BBF6-AE1677A9C465}" destId="{2E703394-4B53-475A-913C-BBD8B738E5FA}" srcOrd="0" destOrd="0" presId="urn:microsoft.com/office/officeart/2005/8/layout/vList3#1"/>
    <dgm:cxn modelId="{8F2FDFF0-EDA6-4DC2-9892-7154F6BD3929}" type="presParOf" srcId="{05D22A99-21F4-4CE0-BBF6-AE1677A9C465}" destId="{60A023CB-9023-45BF-B374-8983F098C6C7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7C18CA-1B12-4F30-89EF-549C15FF56AD}">
      <dsp:nvSpPr>
        <dsp:cNvPr id="0" name=""/>
        <dsp:cNvSpPr/>
      </dsp:nvSpPr>
      <dsp:spPr>
        <a:xfrm rot="10800000">
          <a:off x="1560537" y="12540"/>
          <a:ext cx="6099213" cy="531099"/>
        </a:xfrm>
        <a:prstGeom prst="roundRect">
          <a:avLst/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243471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zh-TW" sz="1600" b="1" kern="1200" dirty="0">
              <a:latin typeface="+mn-lt"/>
            </a:rPr>
            <a:t>서버 일괄 관리</a:t>
          </a:r>
          <a:endParaRPr lang="zh-TW" altLang="en-US" sz="1600" b="1" kern="1200" dirty="0">
            <a:latin typeface="+mn-lt"/>
            <a:ea typeface="微軟正黑體" pitchFamily="34" charset="-120"/>
          </a:endParaRPr>
        </a:p>
      </dsp:txBody>
      <dsp:txXfrm rot="10800000">
        <a:off x="1586463" y="38466"/>
        <a:ext cx="6047361" cy="479247"/>
      </dsp:txXfrm>
    </dsp:sp>
    <dsp:sp modelId="{DE3942AB-230C-46DD-ACC4-41BDC5378A07}">
      <dsp:nvSpPr>
        <dsp:cNvPr id="0" name=""/>
        <dsp:cNvSpPr/>
      </dsp:nvSpPr>
      <dsp:spPr>
        <a:xfrm>
          <a:off x="1346235" y="29325"/>
          <a:ext cx="552124" cy="552124"/>
        </a:xfrm>
        <a:prstGeom prst="ellipse">
          <a:avLst/>
        </a:prstGeom>
        <a:blipFill dpi="0" rotWithShape="0">
          <a:blip xmlns:r="http://schemas.openxmlformats.org/officeDocument/2006/relationships" r:embed="rId1"/>
          <a:srcRect/>
          <a:stretch>
            <a:fillRect l="-4000" t="-12000" r="-5000" b="-1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E54488-6BF6-4593-BB86-20FDF109A5FF}">
      <dsp:nvSpPr>
        <dsp:cNvPr id="0" name=""/>
        <dsp:cNvSpPr/>
      </dsp:nvSpPr>
      <dsp:spPr>
        <a:xfrm rot="10800000">
          <a:off x="1555749" y="724889"/>
          <a:ext cx="6099213" cy="531099"/>
        </a:xfrm>
        <a:prstGeom prst="roundRect">
          <a:avLst/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243471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zh-TW" sz="1600" b="1" kern="1200" dirty="0">
              <a:latin typeface="+mn-lt"/>
            </a:rPr>
            <a:t>권한 관리</a:t>
          </a:r>
          <a:endParaRPr lang="zh-TW" altLang="en-US" sz="1600" b="1" kern="1200" dirty="0">
            <a:latin typeface="+mn-lt"/>
            <a:ea typeface="微軟正黑體" pitchFamily="34" charset="-120"/>
          </a:endParaRPr>
        </a:p>
      </dsp:txBody>
      <dsp:txXfrm rot="10800000">
        <a:off x="1581675" y="750815"/>
        <a:ext cx="6047361" cy="479247"/>
      </dsp:txXfrm>
    </dsp:sp>
    <dsp:sp modelId="{DD93C401-9614-4D39-9702-7B367DB633F5}">
      <dsp:nvSpPr>
        <dsp:cNvPr id="0" name=""/>
        <dsp:cNvSpPr/>
      </dsp:nvSpPr>
      <dsp:spPr>
        <a:xfrm>
          <a:off x="1346235" y="730195"/>
          <a:ext cx="552124" cy="552124"/>
        </a:xfrm>
        <a:prstGeom prst="ellipse">
          <a:avLst/>
        </a:prstGeom>
        <a:blipFill dpi="0" rotWithShape="0">
          <a:blip xmlns:r="http://schemas.openxmlformats.org/officeDocument/2006/relationships" r:embed="rId2"/>
          <a:srcRect/>
          <a:stretch>
            <a:fillRect l="-5000" t="-3000" r="-10000" b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734306-F018-44D9-AABB-432C34816A35}">
      <dsp:nvSpPr>
        <dsp:cNvPr id="0" name=""/>
        <dsp:cNvSpPr/>
      </dsp:nvSpPr>
      <dsp:spPr>
        <a:xfrm rot="10800000">
          <a:off x="1560537" y="1426638"/>
          <a:ext cx="6099213" cy="531099"/>
        </a:xfrm>
        <a:prstGeom prst="roundRect">
          <a:avLst/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243471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zh-TW" sz="1600" b="1" kern="1200" dirty="0">
              <a:latin typeface="+mn-lt"/>
            </a:rPr>
            <a:t>서버 기록</a:t>
          </a:r>
          <a:endParaRPr lang="en-US" altLang="zh-TW" sz="1600" b="1" kern="1200" dirty="0">
            <a:latin typeface="+mn-lt"/>
            <a:ea typeface="微軟正黑體" pitchFamily="34" charset="-120"/>
          </a:endParaRPr>
        </a:p>
      </dsp:txBody>
      <dsp:txXfrm rot="10800000">
        <a:off x="1586463" y="1452564"/>
        <a:ext cx="6047361" cy="479247"/>
      </dsp:txXfrm>
    </dsp:sp>
    <dsp:sp modelId="{90EBB748-95F5-495A-8943-0951866138A4}">
      <dsp:nvSpPr>
        <dsp:cNvPr id="0" name=""/>
        <dsp:cNvSpPr/>
      </dsp:nvSpPr>
      <dsp:spPr>
        <a:xfrm>
          <a:off x="1346235" y="1443422"/>
          <a:ext cx="552124" cy="552124"/>
        </a:xfrm>
        <a:prstGeom prst="ellipse">
          <a:avLst/>
        </a:prstGeom>
        <a:blipFill dpi="0" rotWithShape="0">
          <a:blip xmlns:r="http://schemas.openxmlformats.org/officeDocument/2006/relationships" r:embed="rId3"/>
          <a:srcRect/>
          <a:stretch>
            <a:fillRect l="-1000" t="-10000" r="-4000" b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26938E-F178-49CF-B53A-3A6A2A8766AB}">
      <dsp:nvSpPr>
        <dsp:cNvPr id="0" name=""/>
        <dsp:cNvSpPr/>
      </dsp:nvSpPr>
      <dsp:spPr>
        <a:xfrm rot="10800000">
          <a:off x="1560537" y="2133687"/>
          <a:ext cx="6099213" cy="531099"/>
        </a:xfrm>
        <a:prstGeom prst="roundRect">
          <a:avLst/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243471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zh-TW" sz="1600" b="1" kern="1200" dirty="0">
              <a:latin typeface="+mn-lt"/>
            </a:rPr>
            <a:t>사용자 지정 가능한 영상보안 이벤트 대시보드</a:t>
          </a:r>
          <a:endParaRPr lang="en-US" altLang="zh-TW" sz="1600" b="1" kern="1200" dirty="0">
            <a:latin typeface="+mn-lt"/>
            <a:ea typeface="微軟正黑體" pitchFamily="34" charset="-120"/>
          </a:endParaRPr>
        </a:p>
      </dsp:txBody>
      <dsp:txXfrm rot="10800000">
        <a:off x="1586463" y="2159613"/>
        <a:ext cx="6047361" cy="479247"/>
      </dsp:txXfrm>
    </dsp:sp>
    <dsp:sp modelId="{EAEA1D1F-877A-478B-9BA7-31465CC93B3F}">
      <dsp:nvSpPr>
        <dsp:cNvPr id="0" name=""/>
        <dsp:cNvSpPr/>
      </dsp:nvSpPr>
      <dsp:spPr>
        <a:xfrm>
          <a:off x="1346235" y="2150471"/>
          <a:ext cx="552124" cy="552124"/>
        </a:xfrm>
        <a:prstGeom prst="ellipse">
          <a:avLst/>
        </a:prstGeom>
        <a:blipFill dpi="0" rotWithShape="0">
          <a:blip xmlns:r="http://schemas.openxmlformats.org/officeDocument/2006/relationships" r:embed="rId4"/>
          <a:srcRect/>
          <a:stretch>
            <a:fillRect l="-3000" t="-12000" r="-4000" b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A023CB-9023-45BF-B374-8983F098C6C7}">
      <dsp:nvSpPr>
        <dsp:cNvPr id="0" name=""/>
        <dsp:cNvSpPr/>
      </dsp:nvSpPr>
      <dsp:spPr>
        <a:xfrm rot="10800000">
          <a:off x="1560537" y="2840735"/>
          <a:ext cx="6099213" cy="531099"/>
        </a:xfrm>
        <a:prstGeom prst="roundRect">
          <a:avLst/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243471" tIns="57150" rIns="106680" bIns="57150" numCol="1" spcCol="1270" anchor="ctr" anchorCtr="0">
          <a:noAutofit/>
        </a:bodyPr>
        <a:lstStyle/>
        <a:p>
          <a:pPr marL="0" lvl="0" indent="0" algn="ctr" defTabSz="6445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zh-TW" sz="1450" b="1" kern="1200" dirty="0">
              <a:latin typeface="+mn-lt"/>
            </a:rPr>
            <a:t>낮은 버전의 </a:t>
          </a:r>
          <a:r>
            <a:rPr lang="es-ES" altLang="zh-TW" sz="1450" b="1" kern="1200" dirty="0">
              <a:latin typeface="+mn-lt"/>
              <a:ea typeface="微軟正黑體" pitchFamily="34" charset="-120"/>
            </a:rPr>
            <a:t>QVR 5.1.x </a:t>
          </a:r>
          <a:r>
            <a:rPr lang="ko-KR" altLang="en-US" sz="1450" b="1" kern="1200" dirty="0">
              <a:latin typeface="+mn-lt"/>
              <a:ea typeface="微軟正黑體" pitchFamily="34" charset="-120"/>
            </a:rPr>
            <a:t>및</a:t>
          </a:r>
          <a:r>
            <a:rPr lang="es-ES" altLang="zh-TW" sz="1450" b="1" kern="1200" dirty="0">
              <a:latin typeface="+mn-lt"/>
              <a:ea typeface="微軟正黑體" pitchFamily="34" charset="-120"/>
            </a:rPr>
            <a:t> Surveillance Station</a:t>
          </a:r>
          <a:r>
            <a:rPr lang="ko-KR" altLang="zh-TW" sz="1450" b="1" kern="1200" dirty="0">
              <a:latin typeface="+mn-lt"/>
            </a:rPr>
            <a:t>과 호환</a:t>
          </a:r>
          <a:endParaRPr lang="en-US" altLang="zh-TW" sz="1450" b="1" kern="1200" dirty="0">
            <a:latin typeface="+mn-lt"/>
            <a:ea typeface="微軟正黑體" pitchFamily="34" charset="-120"/>
          </a:endParaRPr>
        </a:p>
      </dsp:txBody>
      <dsp:txXfrm rot="10800000">
        <a:off x="1586463" y="2866661"/>
        <a:ext cx="6047361" cy="479247"/>
      </dsp:txXfrm>
    </dsp:sp>
    <dsp:sp modelId="{2E703394-4B53-475A-913C-BBD8B738E5FA}">
      <dsp:nvSpPr>
        <dsp:cNvPr id="0" name=""/>
        <dsp:cNvSpPr/>
      </dsp:nvSpPr>
      <dsp:spPr>
        <a:xfrm>
          <a:off x="1346235" y="2832251"/>
          <a:ext cx="552124" cy="552124"/>
        </a:xfrm>
        <a:prstGeom prst="ellipse">
          <a:avLst/>
        </a:prstGeom>
        <a:blipFill dpi="0" rotWithShape="0">
          <a:blip xmlns:r="http://schemas.openxmlformats.org/officeDocument/2006/relationships" r:embed="rId5"/>
          <a:srcRect/>
          <a:stretch>
            <a:fillRect l="2000" t="2000" r="1000" b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485859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Shape 14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2" name="Shape 14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423" name="Shape 142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pPr lvl="0" rtl="0">
                <a:spcBef>
                  <a:spcPts val="0"/>
                </a:spcBef>
                <a:buNone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961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Shape 14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2" name="Shape 14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23" name="Shape 142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pPr lvl="0" rtl="0">
                <a:spcBef>
                  <a:spcPts val="0"/>
                </a:spcBef>
                <a:buNone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746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Shape 17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Shape 17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64" name="Shape 176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05863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Shape 17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1" name="Shape 17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72" name="Shape 177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8149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" name="Shape 18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3" name="Shape 18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04" name="Shape 180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3076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altLang="zh-TW" dirty="0"/>
              <a:t>On QVR Center 1.0.0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20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13260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21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83097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Shape 14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2" name="Shape 14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23" name="Shape 142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pPr lvl="0" rtl="0">
                <a:spcBef>
                  <a:spcPts val="0"/>
                </a:spcBef>
                <a:buNone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0375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Shape 14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2" name="Shape 14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23" name="Shape 142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pPr lvl="0" rtl="0">
                <a:spcBef>
                  <a:spcPts val="0"/>
                </a:spcBef>
                <a:buNone/>
              </a:pPr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789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Shape 14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2" name="Shape 14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23" name="Shape 142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pPr lvl="0" rtl="0">
                <a:spcBef>
                  <a:spcPts val="0"/>
                </a:spcBef>
                <a:buNone/>
              </a:pPr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471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Shape 17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6" name="Shape 17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727" name="Shape 172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pPr lvl="0" rtl="0">
                <a:spcBef>
                  <a:spcPts val="0"/>
                </a:spcBef>
                <a:buNone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067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Shape 14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2" name="Shape 14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23" name="Shape 142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pPr lvl="0" rtl="0">
                <a:spcBef>
                  <a:spcPts val="0"/>
                </a:spcBef>
                <a:buNone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629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Shape 17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6" name="Shape 17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7" name="Shape 173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309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" name="Shape 17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4" name="Shape 17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45" name="Shape 174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288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Shape 17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7" name="Shape 17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88" name="Shape 178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531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Shape 17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5" name="Shape 17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96" name="Shape 179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674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" name="Shape 17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2" name="Shape 17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53" name="Shape 175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2896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" name="Shape 17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2" name="Shape 17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53" name="Shape 175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2717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投影片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3568" y="1491630"/>
            <a:ext cx="7772400" cy="12961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Font typeface="Arial"/>
              <a:buNone/>
              <a:defRPr sz="48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1331640" y="2787774"/>
            <a:ext cx="6400800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520"/>
              </a:spcBef>
              <a:buClr>
                <a:srgbClr val="0C0C0C"/>
              </a:buClr>
              <a:buFont typeface="Arial"/>
              <a:buNone/>
              <a:defRPr sz="2600" b="1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240"/>
              </a:spcBef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2"/>
          </p:nvPr>
        </p:nvSpPr>
        <p:spPr>
          <a:xfrm>
            <a:off x="755576" y="3435846"/>
            <a:ext cx="7572428" cy="5040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280"/>
              </a:spcBef>
              <a:buClr>
                <a:srgbClr val="002060"/>
              </a:buClr>
              <a:buFont typeface="Arial"/>
              <a:buNone/>
              <a:defRPr sz="1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標題及物件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底_(ZH+EN)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52002" cy="5148000"/>
          </a:xfrm>
          <a:prstGeom prst="rect">
            <a:avLst/>
          </a:prstGeom>
        </p:spPr>
      </p:pic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500034" y="71420"/>
            <a:ext cx="8143932" cy="78581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800" i="0" u="none" strike="noStrike" cap="none">
                <a:solidFill>
                  <a:srgbClr val="3D4752"/>
                </a:solidFill>
                <a:latin typeface="+mj-lt"/>
                <a:ea typeface="微軟正黑體" pitchFamily="34" charset="-120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142844" y="1000115"/>
            <a:ext cx="8858400" cy="414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12700" algn="l" rtl="0">
              <a:spcBef>
                <a:spcPts val="560"/>
              </a:spcBef>
              <a:spcAft>
                <a:spcPts val="0"/>
              </a:spcAft>
              <a:buClr>
                <a:srgbClr val="0E7988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D4752"/>
                </a:solidFill>
                <a:latin typeface="+mn-lt"/>
                <a:ea typeface="微軟正黑體" pitchFamily="34" charset="-120"/>
                <a:cs typeface="Arial"/>
                <a:sym typeface="Arial"/>
              </a:defRPr>
            </a:lvl1pPr>
            <a:lvl2pPr marL="742950" marR="0" lvl="1" indent="190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25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54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254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cxnSp>
        <p:nvCxnSpPr>
          <p:cNvPr id="4" name="直線接點 3"/>
          <p:cNvCxnSpPr/>
          <p:nvPr userDrawn="1"/>
        </p:nvCxnSpPr>
        <p:spPr>
          <a:xfrm>
            <a:off x="500034" y="855650"/>
            <a:ext cx="8143932" cy="1588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-3155" y="-19"/>
            <a:ext cx="9144000" cy="5143499"/>
          </a:xfrm>
          <a:prstGeom prst="rect">
            <a:avLst/>
          </a:prstGeom>
          <a:noFill/>
        </p:spPr>
      </p:pic>
      <p:sp>
        <p:nvSpPr>
          <p:cNvPr id="25" name="Shape 25"/>
          <p:cNvSpPr txBox="1"/>
          <p:nvPr/>
        </p:nvSpPr>
        <p:spPr>
          <a:xfrm>
            <a:off x="2500298" y="1412812"/>
            <a:ext cx="4521300" cy="1087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algn="ctr"/>
            <a:r>
              <a:rPr lang="en-US" altLang="zh-TW" sz="4400" b="0" dirty="0">
                <a:solidFill>
                  <a:schemeClr val="bg1"/>
                </a:solidFill>
              </a:rPr>
              <a:t>Thank you</a:t>
            </a:r>
            <a:endParaRPr lang="zh-TW" altLang="en-US" sz="44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底_(ZH+EN)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52002" cy="5148000"/>
          </a:xfrm>
          <a:prstGeom prst="rect">
            <a:avLst/>
          </a:prstGeom>
        </p:spPr>
      </p:pic>
      <p:sp>
        <p:nvSpPr>
          <p:cNvPr id="78" name="Shape 7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GB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Shape 19"/>
          <p:cNvSpPr txBox="1">
            <a:spLocks noGrp="1"/>
          </p:cNvSpPr>
          <p:nvPr>
            <p:ph type="title"/>
          </p:nvPr>
        </p:nvSpPr>
        <p:spPr>
          <a:xfrm>
            <a:off x="0" y="71420"/>
            <a:ext cx="9144000" cy="555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800" i="0" u="none" strike="noStrike" cap="none">
                <a:solidFill>
                  <a:srgbClr val="3D4752"/>
                </a:solidFill>
                <a:latin typeface="+mj-lt"/>
                <a:ea typeface="微軟正黑體" pitchFamily="34" charset="-120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cxnSp>
        <p:nvCxnSpPr>
          <p:cNvPr id="11" name="直線接點 10"/>
          <p:cNvCxnSpPr/>
          <p:nvPr userDrawn="1"/>
        </p:nvCxnSpPr>
        <p:spPr>
          <a:xfrm>
            <a:off x="500034" y="855650"/>
            <a:ext cx="8143932" cy="1588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hape 20"/>
          <p:cNvSpPr txBox="1">
            <a:spLocks noGrp="1"/>
          </p:cNvSpPr>
          <p:nvPr>
            <p:ph type="body" idx="1"/>
          </p:nvPr>
        </p:nvSpPr>
        <p:spPr>
          <a:xfrm>
            <a:off x="142844" y="1000115"/>
            <a:ext cx="8858400" cy="414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12700" algn="l" rtl="0">
              <a:spcBef>
                <a:spcPts val="560"/>
              </a:spcBef>
              <a:spcAft>
                <a:spcPts val="0"/>
              </a:spcAft>
              <a:buClr>
                <a:srgbClr val="0E7988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D4752"/>
                </a:solidFill>
                <a:latin typeface="+mn-lt"/>
                <a:ea typeface="微軟正黑體" pitchFamily="34" charset="-120"/>
                <a:cs typeface="Arial"/>
                <a:sym typeface="Arial"/>
              </a:defRPr>
            </a:lvl1pPr>
            <a:lvl2pPr marL="742950" marR="0" lvl="1" indent="190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25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54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254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6"/>
          <a:stretch>
            <a:fillRect/>
          </a:stretch>
        </p:blipFill>
        <p:spPr bwMode="auto">
          <a:xfrm>
            <a:off x="-1382" y="-19"/>
            <a:ext cx="9152000" cy="5148000"/>
          </a:xfrm>
          <a:prstGeom prst="rect">
            <a:avLst/>
          </a:prstGeom>
          <a:noFill/>
        </p:spPr>
      </p:pic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214282" y="1285866"/>
            <a:ext cx="8643998" cy="35766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215900" algn="l" rtl="0">
              <a:spcBef>
                <a:spcPts val="400"/>
              </a:spcBef>
              <a:buClr>
                <a:srgbClr val="00206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7145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39700" algn="l" rtl="0">
              <a:spcBef>
                <a:spcPts val="28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52400" algn="l" rtl="0">
              <a:spcBef>
                <a:spcPts val="240"/>
              </a:spcBef>
              <a:buClr>
                <a:schemeClr val="dk1"/>
              </a:buClr>
              <a:buSzPct val="1000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7" r:id="rId3"/>
    <p:sldLayoutId id="214748369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1798"/>
          <p:cNvSpPr txBox="1">
            <a:spLocks noGrp="1"/>
          </p:cNvSpPr>
          <p:nvPr>
            <p:ph type="title"/>
          </p:nvPr>
        </p:nvSpPr>
        <p:spPr>
          <a:xfrm>
            <a:off x="500034" y="142858"/>
            <a:ext cx="8215370" cy="71438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ko-KR" altLang="en-US" sz="3600" dirty="0">
                <a:latin typeface="+mn-lt"/>
              </a:rPr>
              <a:t>역할 권한 설정 상세내용</a:t>
            </a:r>
            <a:endParaRPr lang="en-GB" sz="3600" dirty="0">
              <a:latin typeface="+mn-lt"/>
              <a:ea typeface="微軟正黑體" pitchFamily="34" charset="-120"/>
            </a:endParaRPr>
          </a:p>
        </p:txBody>
      </p:sp>
      <p:graphicFrame>
        <p:nvGraphicFramePr>
          <p:cNvPr id="30" name="表格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5048098"/>
              </p:ext>
            </p:extLst>
          </p:nvPr>
        </p:nvGraphicFramePr>
        <p:xfrm>
          <a:off x="652217" y="1059582"/>
          <a:ext cx="7848873" cy="2952330"/>
        </p:xfrm>
        <a:graphic>
          <a:graphicData uri="http://schemas.openxmlformats.org/drawingml/2006/table">
            <a:tbl>
              <a:tblPr firstRow="1" bandRow="1">
                <a:tableStyleId>{6D6A2AE2-22D8-4CC9-ACB3-1C2FD5B222E3}</a:tableStyleId>
              </a:tblPr>
              <a:tblGrid>
                <a:gridCol w="18542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01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65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97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0466">
                <a:tc>
                  <a:txBody>
                    <a:bodyPr/>
                    <a:lstStyle/>
                    <a:p>
                      <a:endParaRPr lang="zh-TW" altLang="en-US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dirty="0">
                          <a:solidFill>
                            <a:schemeClr val="bg1"/>
                          </a:solidFill>
                          <a:latin typeface="+mn-lt"/>
                          <a:ea typeface="微軟正黑體" pitchFamily="34" charset="-120"/>
                        </a:rPr>
                        <a:t>시스템 관리 권한</a:t>
                      </a:r>
                      <a:endParaRPr lang="zh-TW" altLang="en-US" sz="1400" b="1" dirty="0">
                        <a:solidFill>
                          <a:schemeClr val="bg1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i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微軟正黑體" pitchFamily="34" charset="-120"/>
                          <a:cs typeface="Calibri"/>
                          <a:sym typeface="Arial"/>
                        </a:rPr>
                        <a:t>카메라 권한</a:t>
                      </a:r>
                      <a:endParaRPr lang="zh-TW" altLang="en-US" sz="1400" b="1" i="0" u="none" strike="noStrike" cap="none" dirty="0">
                        <a:solidFill>
                          <a:schemeClr val="bg1"/>
                        </a:solidFill>
                        <a:latin typeface="+mn-lt"/>
                        <a:ea typeface="微軟正黑體" pitchFamily="34" charset="-120"/>
                        <a:cs typeface="Calibri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i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微軟正黑體" pitchFamily="34" charset="-120"/>
                          <a:cs typeface="Calibri"/>
                          <a:sym typeface="Arial"/>
                        </a:rPr>
                        <a:t>E-</a:t>
                      </a:r>
                      <a:r>
                        <a:rPr lang="ko-KR" altLang="en-US" sz="1400" b="1" i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微軟正黑體" pitchFamily="34" charset="-120"/>
                          <a:cs typeface="Calibri"/>
                          <a:sym typeface="Arial"/>
                        </a:rPr>
                        <a:t>맵 권한</a:t>
                      </a:r>
                      <a:endParaRPr lang="zh-TW" altLang="en-US" sz="1400" b="1" i="0" u="none" strike="noStrike" cap="none" dirty="0">
                        <a:solidFill>
                          <a:schemeClr val="bg1"/>
                        </a:solidFill>
                        <a:latin typeface="+mn-lt"/>
                        <a:ea typeface="微軟正黑體" pitchFamily="34" charset="-120"/>
                        <a:cs typeface="Calibri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i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微軟正黑體" pitchFamily="34" charset="-120"/>
                          <a:cs typeface="Calibri"/>
                          <a:sym typeface="Arial"/>
                        </a:rPr>
                        <a:t>보기 권한</a:t>
                      </a:r>
                      <a:endParaRPr lang="zh-TW" altLang="en-US" sz="1400" b="1" i="0" u="none" strike="noStrike" cap="none" dirty="0">
                        <a:solidFill>
                          <a:schemeClr val="bg1"/>
                        </a:solidFill>
                        <a:latin typeface="+mn-lt"/>
                        <a:ea typeface="微軟正黑體" pitchFamily="34" charset="-120"/>
                        <a:cs typeface="Calibri"/>
                        <a:sym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466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+mn-lt"/>
                          <a:ea typeface="微軟正黑體" pitchFamily="34" charset="-120"/>
                        </a:rPr>
                        <a:t>관리자</a:t>
                      </a:r>
                      <a:endParaRPr lang="en-GB" altLang="zh-TW" sz="1200" b="1" dirty="0">
                        <a:solidFill>
                          <a:schemeClr val="tx1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Arial"/>
                        </a:rPr>
                        <a:t>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Arial"/>
                        </a:rPr>
                        <a:t>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Arial"/>
                        </a:rPr>
                        <a:t>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Arial"/>
                        </a:rPr>
                        <a:t>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0466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+mn-lt"/>
                          <a:ea typeface="微軟正黑體" pitchFamily="34" charset="-120"/>
                        </a:rPr>
                        <a:t>감독관</a:t>
                      </a:r>
                      <a:endParaRPr lang="en-GB" altLang="zh-TW" sz="1200" b="1" dirty="0">
                        <a:solidFill>
                          <a:schemeClr val="tx1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0" i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Calibri"/>
                          <a:sym typeface="Arial"/>
                        </a:rPr>
                        <a:t>X</a:t>
                      </a:r>
                      <a:endParaRPr lang="zh-TW" altLang="en-US" sz="2000" b="0" i="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Calibri"/>
                        <a:cs typeface="Calibri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Arial"/>
                        </a:rPr>
                        <a:t>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Arial"/>
                        </a:rPr>
                        <a:t>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Arial"/>
                        </a:rPr>
                        <a:t>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0466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+mn-lt"/>
                          <a:ea typeface="微軟正黑體" pitchFamily="34" charset="-120"/>
                        </a:rPr>
                        <a:t>시청자</a:t>
                      </a:r>
                      <a:endParaRPr lang="en-GB" altLang="zh-TW" sz="1200" b="1" dirty="0">
                        <a:solidFill>
                          <a:schemeClr val="tx1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0" i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Calibri"/>
                          <a:sym typeface="Arial"/>
                        </a:rPr>
                        <a:t>X</a:t>
                      </a:r>
                      <a:endParaRPr lang="zh-TW" altLang="en-US" sz="2000" b="0" i="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Calibri"/>
                        <a:cs typeface="Calibri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Arial"/>
                        </a:rPr>
                        <a:t>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0" i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Calibri"/>
                          <a:sym typeface="Arial"/>
                        </a:rPr>
                        <a:t>X</a:t>
                      </a:r>
                      <a:endParaRPr lang="zh-TW" altLang="en-US" sz="2000" b="0" i="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Calibri"/>
                        <a:cs typeface="Calibri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Arial"/>
                        </a:rPr>
                        <a:t>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0466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>
                          <a:solidFill>
                            <a:schemeClr val="tx1"/>
                          </a:solidFill>
                          <a:latin typeface="+mn-lt"/>
                          <a:ea typeface="微軟正黑體" pitchFamily="34" charset="-120"/>
                        </a:rPr>
                        <a:t>새 역할</a:t>
                      </a:r>
                      <a:endParaRPr lang="en-GB" altLang="zh-TW" sz="1200" b="1" dirty="0">
                        <a:solidFill>
                          <a:schemeClr val="tx1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微軟正黑體" pitchFamily="34" charset="-120"/>
                          <a:cs typeface="Calibri"/>
                          <a:sym typeface="Arial"/>
                        </a:rPr>
                        <a:t>사용자 지정 가능</a:t>
                      </a:r>
                      <a:endParaRPr lang="zh-TW" altLang="en-US" sz="1200" b="1" i="0" u="none" strike="noStrike" cap="none" dirty="0">
                        <a:solidFill>
                          <a:schemeClr val="tx1"/>
                        </a:solidFill>
                        <a:latin typeface="+mn-lt"/>
                        <a:ea typeface="微軟正黑體" pitchFamily="34" charset="-120"/>
                        <a:cs typeface="Calibri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微軟正黑體" pitchFamily="34" charset="-120"/>
                          <a:cs typeface="Calibri"/>
                          <a:sym typeface="Arial"/>
                        </a:rPr>
                        <a:t>사용자 지정 가능</a:t>
                      </a:r>
                      <a:endParaRPr lang="zh-TW" altLang="en-US" sz="1200" b="1" i="0" u="none" strike="noStrike" cap="none" dirty="0">
                        <a:solidFill>
                          <a:schemeClr val="tx1"/>
                        </a:solidFill>
                        <a:latin typeface="+mn-lt"/>
                        <a:ea typeface="微軟正黑體" pitchFamily="34" charset="-120"/>
                        <a:cs typeface="Calibri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微軟正黑體" pitchFamily="34" charset="-120"/>
                          <a:cs typeface="Calibri"/>
                          <a:sym typeface="Arial"/>
                        </a:rPr>
                        <a:t>사용자 지정 가능</a:t>
                      </a:r>
                      <a:endParaRPr lang="zh-TW" altLang="en-US" sz="1200" b="1" i="0" u="none" strike="noStrike" cap="none" dirty="0">
                        <a:solidFill>
                          <a:schemeClr val="tx1"/>
                        </a:solidFill>
                        <a:latin typeface="+mn-lt"/>
                        <a:ea typeface="微軟正黑體" pitchFamily="34" charset="-120"/>
                        <a:cs typeface="Calibri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微軟正黑體" pitchFamily="34" charset="-120"/>
                          <a:cs typeface="Calibri"/>
                          <a:sym typeface="Arial"/>
                        </a:rPr>
                        <a:t>사용자 지정 가능</a:t>
                      </a:r>
                      <a:endParaRPr lang="zh-TW" altLang="en-US" sz="1200" b="1" i="0" u="none" strike="noStrike" cap="none" dirty="0">
                        <a:solidFill>
                          <a:schemeClr val="tx1"/>
                        </a:solidFill>
                        <a:latin typeface="+mn-lt"/>
                        <a:ea typeface="微軟正黑體" pitchFamily="34" charset="-120"/>
                        <a:cs typeface="Calibri"/>
                        <a:sym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1" name="圖片 32" descr="角色化設定.png"/>
          <p:cNvPicPr>
            <a:picLocks noChangeAspect="1"/>
          </p:cNvPicPr>
          <p:nvPr/>
        </p:nvPicPr>
        <p:blipFill>
          <a:blip r:embed="rId3"/>
          <a:srcRect r="78175"/>
          <a:stretch>
            <a:fillRect/>
          </a:stretch>
        </p:blipFill>
        <p:spPr>
          <a:xfrm>
            <a:off x="1731440" y="1654219"/>
            <a:ext cx="642942" cy="610795"/>
          </a:xfrm>
          <a:prstGeom prst="rect">
            <a:avLst/>
          </a:prstGeom>
        </p:spPr>
      </p:pic>
      <p:pic>
        <p:nvPicPr>
          <p:cNvPr id="32" name="圖片 36" descr="角色化設定.png"/>
          <p:cNvPicPr>
            <a:picLocks noChangeAspect="1"/>
          </p:cNvPicPr>
          <p:nvPr/>
        </p:nvPicPr>
        <p:blipFill>
          <a:blip r:embed="rId3"/>
          <a:srcRect l="27281" r="53077"/>
          <a:stretch>
            <a:fillRect/>
          </a:stretch>
        </p:blipFill>
        <p:spPr>
          <a:xfrm>
            <a:off x="1763587" y="2240491"/>
            <a:ext cx="578648" cy="610795"/>
          </a:xfrm>
          <a:prstGeom prst="rect">
            <a:avLst/>
          </a:prstGeom>
        </p:spPr>
      </p:pic>
      <p:pic>
        <p:nvPicPr>
          <p:cNvPr id="33" name="圖片 33" descr="角色化設定.png"/>
          <p:cNvPicPr>
            <a:picLocks noChangeAspect="1"/>
          </p:cNvPicPr>
          <p:nvPr/>
        </p:nvPicPr>
        <p:blipFill>
          <a:blip r:embed="rId3"/>
          <a:srcRect l="53470" r="25797"/>
          <a:stretch>
            <a:fillRect/>
          </a:stretch>
        </p:blipFill>
        <p:spPr>
          <a:xfrm>
            <a:off x="1747396" y="2859651"/>
            <a:ext cx="610795" cy="610795"/>
          </a:xfrm>
          <a:prstGeom prst="rect">
            <a:avLst/>
          </a:prstGeom>
        </p:spPr>
      </p:pic>
      <p:pic>
        <p:nvPicPr>
          <p:cNvPr id="41" name="圖片 37" descr="角色化設定.png"/>
          <p:cNvPicPr>
            <a:picLocks noChangeAspect="1"/>
          </p:cNvPicPr>
          <p:nvPr/>
        </p:nvPicPr>
        <p:blipFill>
          <a:blip r:embed="rId3"/>
          <a:srcRect l="79660"/>
          <a:stretch>
            <a:fillRect/>
          </a:stretch>
        </p:blipFill>
        <p:spPr>
          <a:xfrm>
            <a:off x="1764028" y="3445923"/>
            <a:ext cx="599219" cy="61079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線接點 24"/>
          <p:cNvCxnSpPr/>
          <p:nvPr/>
        </p:nvCxnSpPr>
        <p:spPr>
          <a:xfrm flipV="1">
            <a:off x="2617347" y="3714758"/>
            <a:ext cx="525893" cy="878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7" name="Shape 1757"/>
          <p:cNvSpPr txBox="1">
            <a:spLocks noGrp="1"/>
          </p:cNvSpPr>
          <p:nvPr>
            <p:ph type="title"/>
          </p:nvPr>
        </p:nvSpPr>
        <p:spPr>
          <a:xfrm>
            <a:off x="500034" y="142858"/>
            <a:ext cx="8143932" cy="71438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ko-KR" altLang="en-US" sz="3600" dirty="0">
                <a:latin typeface="+mn-lt"/>
              </a:rPr>
              <a:t>로그인 후의 웹 인터페이스</a:t>
            </a:r>
            <a:endParaRPr lang="en-GB" sz="3600" dirty="0">
              <a:latin typeface="+mn-lt"/>
              <a:ea typeface="微軟正黑體" pitchFamily="34" charset="-120"/>
            </a:endParaRPr>
          </a:p>
        </p:txBody>
      </p:sp>
      <p:sp>
        <p:nvSpPr>
          <p:cNvPr id="8" name="Shape 305"/>
          <p:cNvSpPr/>
          <p:nvPr/>
        </p:nvSpPr>
        <p:spPr>
          <a:xfrm>
            <a:off x="571472" y="1100046"/>
            <a:ext cx="2042572" cy="446196"/>
          </a:xfrm>
          <a:prstGeom prst="rect">
            <a:avLst/>
          </a:prstGeom>
          <a:solidFill>
            <a:srgbClr val="FF0066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381000">
              <a:buClr>
                <a:schemeClr val="accent5">
                  <a:lumMod val="50000"/>
                </a:schemeClr>
              </a:buClr>
              <a:buSzPct val="100000"/>
            </a:pPr>
            <a:r>
              <a:rPr lang="ko-KR" altLang="en-US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서버 관리</a:t>
            </a:r>
            <a:endParaRPr lang="en-GB" altLang="zh-TW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cxnSp>
        <p:nvCxnSpPr>
          <p:cNvPr id="9" name="肘形接點 8"/>
          <p:cNvCxnSpPr>
            <a:stCxn id="8" idx="3"/>
          </p:cNvCxnSpPr>
          <p:nvPr/>
        </p:nvCxnSpPr>
        <p:spPr>
          <a:xfrm>
            <a:off x="2614044" y="1323144"/>
            <a:ext cx="457758" cy="105598"/>
          </a:xfrm>
          <a:prstGeom prst="bentConnector3">
            <a:avLst>
              <a:gd name="adj1" fmla="val 50000"/>
            </a:avLst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hape 305"/>
          <p:cNvSpPr/>
          <p:nvPr/>
        </p:nvSpPr>
        <p:spPr>
          <a:xfrm>
            <a:off x="571472" y="1646055"/>
            <a:ext cx="2042572" cy="446196"/>
          </a:xfrm>
          <a:prstGeom prst="rect">
            <a:avLst/>
          </a:prstGeom>
          <a:solidFill>
            <a:srgbClr val="FF0066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381000">
              <a:buClr>
                <a:schemeClr val="accent5">
                  <a:lumMod val="50000"/>
                </a:schemeClr>
              </a:buClr>
              <a:buSzPct val="100000"/>
            </a:pPr>
            <a:r>
              <a:rPr lang="ko-KR" altLang="en-US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권한</a:t>
            </a:r>
            <a:endParaRPr lang="en-GB" altLang="zh-TW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cxnSp>
        <p:nvCxnSpPr>
          <p:cNvPr id="14" name="肘形接點 13"/>
          <p:cNvCxnSpPr>
            <a:stCxn id="13" idx="3"/>
          </p:cNvCxnSpPr>
          <p:nvPr/>
        </p:nvCxnSpPr>
        <p:spPr>
          <a:xfrm flipV="1">
            <a:off x="2614044" y="1571618"/>
            <a:ext cx="529196" cy="297535"/>
          </a:xfrm>
          <a:prstGeom prst="bentConnector3">
            <a:avLst>
              <a:gd name="adj1" fmla="val 22955"/>
            </a:avLst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hape 305"/>
          <p:cNvSpPr/>
          <p:nvPr/>
        </p:nvSpPr>
        <p:spPr>
          <a:xfrm>
            <a:off x="571472" y="2202508"/>
            <a:ext cx="2042572" cy="446196"/>
          </a:xfrm>
          <a:prstGeom prst="rect">
            <a:avLst/>
          </a:prstGeom>
          <a:solidFill>
            <a:srgbClr val="FF0066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indent="-381000">
              <a:buClr>
                <a:schemeClr val="accent5">
                  <a:lumMod val="50000"/>
                </a:schemeClr>
              </a:buClr>
              <a:buSzPct val="100000"/>
            </a:pPr>
            <a:r>
              <a:rPr lang="ko-KR" altLang="en-US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로그</a:t>
            </a:r>
            <a:endParaRPr lang="en-GB" altLang="zh-TW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cxnSp>
        <p:nvCxnSpPr>
          <p:cNvPr id="17" name="肘形接點 16"/>
          <p:cNvCxnSpPr>
            <a:cxnSpLocks/>
            <a:stCxn id="16" idx="3"/>
          </p:cNvCxnSpPr>
          <p:nvPr/>
        </p:nvCxnSpPr>
        <p:spPr>
          <a:xfrm flipV="1">
            <a:off x="2614044" y="1923678"/>
            <a:ext cx="529196" cy="501928"/>
          </a:xfrm>
          <a:prstGeom prst="bentConnector3">
            <a:avLst>
              <a:gd name="adj1" fmla="val 36477"/>
            </a:avLst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hape 305"/>
          <p:cNvSpPr/>
          <p:nvPr/>
        </p:nvSpPr>
        <p:spPr>
          <a:xfrm>
            <a:off x="574775" y="3411438"/>
            <a:ext cx="2042572" cy="446196"/>
          </a:xfrm>
          <a:prstGeom prst="rect">
            <a:avLst/>
          </a:prstGeom>
          <a:solidFill>
            <a:srgbClr val="FF0066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indent="-381000">
              <a:buClr>
                <a:schemeClr val="accent5">
                  <a:lumMod val="50000"/>
                </a:schemeClr>
              </a:buClr>
              <a:buSzPct val="100000"/>
            </a:pPr>
            <a:r>
              <a:rPr lang="en-US" altLang="zh-TW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QVR Pro Client </a:t>
            </a:r>
            <a:r>
              <a:rPr lang="ko-KR" altLang="en-US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실행</a:t>
            </a:r>
            <a:endParaRPr lang="en-GB" altLang="zh-TW" b="1" dirty="0" err="1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20" name="Shape 305"/>
          <p:cNvSpPr/>
          <p:nvPr/>
        </p:nvSpPr>
        <p:spPr>
          <a:xfrm>
            <a:off x="571472" y="2751291"/>
            <a:ext cx="2042572" cy="446196"/>
          </a:xfrm>
          <a:prstGeom prst="rect">
            <a:avLst/>
          </a:prstGeom>
          <a:solidFill>
            <a:srgbClr val="FF0066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indent="-381000">
              <a:buClr>
                <a:schemeClr val="accent5">
                  <a:lumMod val="50000"/>
                </a:schemeClr>
              </a:buClr>
              <a:buSzPct val="100000"/>
            </a:pPr>
            <a:r>
              <a:rPr lang="ko-KR" altLang="en-US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백업</a:t>
            </a:r>
            <a:r>
              <a:rPr lang="en-US" altLang="ko-KR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/</a:t>
            </a:r>
            <a:r>
              <a:rPr lang="ko-KR" altLang="en-US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복원</a:t>
            </a:r>
            <a:endParaRPr lang="en-GB" altLang="zh-TW" b="1" dirty="0" err="1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cxnSp>
        <p:nvCxnSpPr>
          <p:cNvPr id="21" name="肘形接點 20"/>
          <p:cNvCxnSpPr>
            <a:cxnSpLocks/>
            <a:stCxn id="20" idx="3"/>
          </p:cNvCxnSpPr>
          <p:nvPr/>
        </p:nvCxnSpPr>
        <p:spPr>
          <a:xfrm flipV="1">
            <a:off x="2614044" y="2202508"/>
            <a:ext cx="805828" cy="771881"/>
          </a:xfrm>
          <a:prstGeom prst="bentConnector3">
            <a:avLst>
              <a:gd name="adj1" fmla="val 38159"/>
            </a:avLst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群組 39"/>
          <p:cNvGrpSpPr/>
          <p:nvPr/>
        </p:nvGrpSpPr>
        <p:grpSpPr>
          <a:xfrm>
            <a:off x="4007399" y="1738215"/>
            <a:ext cx="4474025" cy="1235851"/>
            <a:chOff x="4029399" y="2230525"/>
            <a:chExt cx="4731764" cy="1307045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29399" y="2230525"/>
              <a:ext cx="4287017" cy="1307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329115" y="2364192"/>
              <a:ext cx="432048" cy="161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329115" y="2533559"/>
              <a:ext cx="432048" cy="161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329115" y="2698521"/>
              <a:ext cx="432048" cy="161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329115" y="2867888"/>
              <a:ext cx="432048" cy="161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324882" y="3037662"/>
              <a:ext cx="432048" cy="161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324882" y="3207029"/>
              <a:ext cx="432048" cy="161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324929" y="3367895"/>
              <a:ext cx="432048" cy="161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59832" y="1131590"/>
            <a:ext cx="5472608" cy="2701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142858"/>
            <a:ext cx="8143932" cy="714380"/>
          </a:xfrm>
        </p:spPr>
        <p:txBody>
          <a:bodyPr/>
          <a:lstStyle/>
          <a:p>
            <a:r>
              <a:rPr lang="ko-KR" altLang="en-US" sz="3400" dirty="0">
                <a:latin typeface="+mn-lt"/>
              </a:rPr>
              <a:t>로그인 후의 </a:t>
            </a:r>
            <a:r>
              <a:rPr lang="en-US" altLang="ko-KR" sz="3400" dirty="0">
                <a:latin typeface="+mn-lt"/>
              </a:rPr>
              <a:t>QVR Pro Client </a:t>
            </a:r>
            <a:r>
              <a:rPr lang="ko-KR" altLang="en-US" sz="3400" dirty="0">
                <a:latin typeface="+mn-lt"/>
              </a:rPr>
              <a:t>인터페이스</a:t>
            </a:r>
            <a:endParaRPr lang="zh-TW" altLang="en-US" sz="3400" dirty="0">
              <a:latin typeface="+mn-lt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4294967295"/>
          </p:nvPr>
        </p:nvSpPr>
        <p:spPr>
          <a:xfrm>
            <a:off x="500002" y="928676"/>
            <a:ext cx="8215402" cy="1143008"/>
          </a:xfrm>
        </p:spPr>
        <p:txBody>
          <a:bodyPr/>
          <a:lstStyle/>
          <a:p>
            <a:pPr marL="0" lvl="0" indent="-216000">
              <a:spcBef>
                <a:spcPts val="600"/>
              </a:spcBef>
              <a:buClr>
                <a:srgbClr val="3D4752"/>
              </a:buClr>
            </a:pPr>
            <a:r>
              <a:rPr lang="en-US" altLang="ko-KR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QVR Center &amp; QVR Pro</a:t>
            </a:r>
            <a:r>
              <a:rPr lang="ko-KR" altLang="en-US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는 동일한 </a:t>
            </a:r>
            <a:r>
              <a:rPr lang="en-US" altLang="ko-KR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QVR Pro Client</a:t>
            </a:r>
            <a:r>
              <a:rPr lang="ko-KR" altLang="en-US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를 공유합니다</a:t>
            </a:r>
            <a:r>
              <a:rPr lang="en-US" altLang="ko-KR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. </a:t>
            </a:r>
          </a:p>
          <a:p>
            <a:pPr marL="0" lvl="0" indent="-216000">
              <a:spcBef>
                <a:spcPts val="600"/>
              </a:spcBef>
              <a:buClr>
                <a:srgbClr val="3D4752"/>
              </a:buClr>
            </a:pPr>
            <a:r>
              <a:rPr lang="ko-KR" altLang="en-US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가장 빠른 시간 내에 상황 파악</a:t>
            </a:r>
            <a:endParaRPr lang="en-US" altLang="zh-TW" sz="1800" dirty="0">
              <a:solidFill>
                <a:srgbClr val="3D4752"/>
              </a:solidFill>
              <a:latin typeface="+mn-lt"/>
              <a:ea typeface="微軟正黑體" pitchFamily="34" charset="-120"/>
            </a:endParaRPr>
          </a:p>
          <a:p>
            <a:endParaRPr lang="zh-TW" altLang="en-US" dirty="0"/>
          </a:p>
        </p:txBody>
      </p:sp>
      <p:grpSp>
        <p:nvGrpSpPr>
          <p:cNvPr id="7" name="群組 6"/>
          <p:cNvGrpSpPr/>
          <p:nvPr/>
        </p:nvGrpSpPr>
        <p:grpSpPr>
          <a:xfrm>
            <a:off x="3131840" y="1779662"/>
            <a:ext cx="5147866" cy="2763252"/>
            <a:chOff x="2051720" y="1824722"/>
            <a:chExt cx="5147866" cy="2763252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51720" y="1824722"/>
              <a:ext cx="5147866" cy="2763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42512" y="1971260"/>
              <a:ext cx="4255146" cy="2616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7624" y="1773013"/>
            <a:ext cx="1695770" cy="2780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11"/>
          <p:cNvSpPr/>
          <p:nvPr/>
        </p:nvSpPr>
        <p:spPr>
          <a:xfrm>
            <a:off x="1384278" y="2376486"/>
            <a:ext cx="785818" cy="123826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QVR母片_(ZH+EN)如何開始使用 QVR Cen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"/>
            <a:ext cx="9152000" cy="514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1500180"/>
            <a:ext cx="12644494" cy="184298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5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500034" y="1714494"/>
            <a:ext cx="4000528" cy="78581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38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QVR</a:t>
            </a:r>
            <a:r>
              <a:rPr kumimoji="0" lang="zh-TW" altLang="en-US" sz="38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 </a:t>
            </a:r>
            <a:r>
              <a:rPr kumimoji="0" lang="en-US" altLang="zh-TW" sz="38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Center</a:t>
            </a:r>
            <a:endParaRPr kumimoji="0" lang="zh-TW" altLang="en-US" sz="38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Arial"/>
              <a:cs typeface="Arial"/>
              <a:sym typeface="Arial"/>
            </a:endParaRPr>
          </a:p>
        </p:txBody>
      </p:sp>
      <p:cxnSp>
        <p:nvCxnSpPr>
          <p:cNvPr id="6" name="直線接點 5"/>
          <p:cNvCxnSpPr/>
          <p:nvPr/>
        </p:nvCxnSpPr>
        <p:spPr>
          <a:xfrm>
            <a:off x="428596" y="2498724"/>
            <a:ext cx="3357586" cy="1588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標題 1"/>
          <p:cNvSpPr txBox="1">
            <a:spLocks/>
          </p:cNvSpPr>
          <p:nvPr/>
        </p:nvSpPr>
        <p:spPr>
          <a:xfrm>
            <a:off x="500034" y="2571750"/>
            <a:ext cx="5929354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/>
          <a:p>
            <a:pPr lvl="0">
              <a:buClr>
                <a:srgbClr val="002060"/>
              </a:buClr>
            </a:pPr>
            <a:r>
              <a:rPr lang="ko-KR" altLang="en-US" sz="2400" b="1" dirty="0">
                <a:solidFill>
                  <a:schemeClr val="bg2"/>
                </a:solidFill>
                <a:latin typeface="+mn-lt"/>
                <a:ea typeface="微軟正黑體" pitchFamily="34" charset="-120"/>
              </a:rPr>
              <a:t>기능 둘러보기</a:t>
            </a:r>
            <a:endParaRPr kumimoji="0" lang="zh-TW" altLang="en-US" sz="24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142858"/>
            <a:ext cx="8215370" cy="714380"/>
          </a:xfrm>
        </p:spPr>
        <p:txBody>
          <a:bodyPr/>
          <a:lstStyle/>
          <a:p>
            <a:r>
              <a:rPr lang="en-US" altLang="zh-TW" sz="3600" dirty="0"/>
              <a:t>QVR Center </a:t>
            </a:r>
            <a:r>
              <a:rPr lang="ko-KR" altLang="en-US" sz="3600" dirty="0"/>
              <a:t>서버 기능</a:t>
            </a:r>
            <a:endParaRPr lang="zh-TW" altLang="en-US" sz="3600" dirty="0">
              <a:ea typeface="微軟正黑體" pitchFamily="34" charset="-120"/>
            </a:endParaRP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3514091877"/>
              </p:ext>
            </p:extLst>
          </p:nvPr>
        </p:nvGraphicFramePr>
        <p:xfrm>
          <a:off x="71406" y="1044762"/>
          <a:ext cx="9001000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Shape 1766"/>
          <p:cNvSpPr txBox="1">
            <a:spLocks noGrp="1"/>
          </p:cNvSpPr>
          <p:nvPr>
            <p:ph type="title"/>
          </p:nvPr>
        </p:nvSpPr>
        <p:spPr>
          <a:xfrm>
            <a:off x="500034" y="142858"/>
            <a:ext cx="8143932" cy="71438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ko-KR" altLang="en-US" dirty="0"/>
              <a:t>서버 일괄 추가</a:t>
            </a:r>
            <a:endParaRPr lang="en-GB" dirty="0">
              <a:ea typeface="微軟正黑體" pitchFamily="34" charset="-120"/>
            </a:endParaRPr>
          </a:p>
        </p:txBody>
      </p:sp>
      <p:sp>
        <p:nvSpPr>
          <p:cNvPr id="1767" name="Shape 1767"/>
          <p:cNvSpPr txBox="1">
            <a:spLocks noGrp="1"/>
          </p:cNvSpPr>
          <p:nvPr>
            <p:ph type="body" idx="4294967295"/>
          </p:nvPr>
        </p:nvSpPr>
        <p:spPr>
          <a:xfrm>
            <a:off x="500002" y="857238"/>
            <a:ext cx="8286840" cy="264320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216000">
              <a:spcBef>
                <a:spcPts val="600"/>
              </a:spcBef>
              <a:buClr>
                <a:srgbClr val="3D4752"/>
              </a:buClr>
            </a:pPr>
            <a:r>
              <a:rPr lang="ko-KR" altLang="en-US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다수의 서버를 일괄 추가하고 연결합니다</a:t>
            </a:r>
            <a:r>
              <a:rPr lang="en-US" altLang="ko-KR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. </a:t>
            </a:r>
          </a:p>
          <a:p>
            <a:pPr marL="0" lvl="0" indent="-216000">
              <a:spcBef>
                <a:spcPts val="600"/>
              </a:spcBef>
              <a:buClr>
                <a:srgbClr val="3D4752"/>
              </a:buClr>
            </a:pPr>
            <a:r>
              <a:rPr lang="ko-KR" altLang="en-US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서버 추가 작업을 더욱 신속하게 처리합니다</a:t>
            </a:r>
            <a:r>
              <a:rPr lang="en-US" altLang="ko-KR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. </a:t>
            </a:r>
          </a:p>
          <a:p>
            <a:pPr marL="0" lvl="0" indent="-216000">
              <a:spcBef>
                <a:spcPts val="600"/>
              </a:spcBef>
              <a:buClr>
                <a:srgbClr val="3D4752"/>
              </a:buClr>
            </a:pPr>
            <a:r>
              <a:rPr lang="ko-KR" altLang="en-US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쉬운 관리를 위해 중앙 모니터링 보기 모드에서 서버에 적합한 표시 </a:t>
            </a:r>
            <a:br>
              <a:rPr lang="en-US" altLang="ko-KR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</a:br>
            <a:r>
              <a:rPr lang="en-US" altLang="ko-KR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    </a:t>
            </a:r>
            <a:r>
              <a:rPr lang="ko-KR" altLang="en-US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이름을 지정할 수 있습니다</a:t>
            </a:r>
            <a:r>
              <a:rPr lang="en-US" altLang="ko-KR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. </a:t>
            </a:r>
            <a:endParaRPr lang="en-GB" sz="1800" dirty="0">
              <a:solidFill>
                <a:srgbClr val="3D4752"/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1760" y="2427734"/>
            <a:ext cx="4547989" cy="2232186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sp>
        <p:nvSpPr>
          <p:cNvPr id="5" name="Shape 1897"/>
          <p:cNvSpPr/>
          <p:nvPr/>
        </p:nvSpPr>
        <p:spPr>
          <a:xfrm>
            <a:off x="6306723" y="2758933"/>
            <a:ext cx="535694" cy="212043"/>
          </a:xfrm>
          <a:prstGeom prst="rect">
            <a:avLst/>
          </a:prstGeom>
          <a:noFill/>
          <a:ln w="28575" cap="flat" cmpd="sng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142858"/>
            <a:ext cx="8215370" cy="714380"/>
          </a:xfrm>
        </p:spPr>
        <p:txBody>
          <a:bodyPr/>
          <a:lstStyle/>
          <a:p>
            <a:r>
              <a:rPr lang="ko-KR" altLang="en-US" sz="3600" dirty="0">
                <a:latin typeface="+mn-lt"/>
              </a:rPr>
              <a:t>서버 개요</a:t>
            </a:r>
            <a:endParaRPr lang="zh-TW" altLang="en-US" sz="3600" dirty="0">
              <a:latin typeface="+mn-lt"/>
              <a:ea typeface="微軟正黑體" pitchFamily="34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4294967295"/>
          </p:nvPr>
        </p:nvSpPr>
        <p:spPr>
          <a:xfrm>
            <a:off x="465264" y="857238"/>
            <a:ext cx="4392488" cy="3790963"/>
          </a:xfrm>
        </p:spPr>
        <p:txBody>
          <a:bodyPr/>
          <a:lstStyle/>
          <a:p>
            <a:pPr marL="0">
              <a:buClr>
                <a:srgbClr val="3D4752"/>
              </a:buClr>
            </a:pPr>
            <a:r>
              <a:rPr lang="ko-KR" altLang="en-US" sz="16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상태</a:t>
            </a:r>
            <a:r>
              <a:rPr lang="en-US" altLang="ko-KR" sz="16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: </a:t>
            </a:r>
            <a:r>
              <a:rPr lang="en-US" altLang="zh-TW" sz="16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 </a:t>
            </a:r>
          </a:p>
          <a:p>
            <a:pPr marL="0" lvl="1" indent="-576000">
              <a:spcBef>
                <a:spcPts val="1200"/>
              </a:spcBef>
              <a:buNone/>
            </a:pPr>
            <a:r>
              <a:rPr lang="en-US" altLang="zh-TW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                  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사용 가능                   업데이트 중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... </a:t>
            </a:r>
            <a:r>
              <a:rPr lang="en-US" altLang="zh-TW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 </a:t>
            </a:r>
          </a:p>
          <a:p>
            <a:pPr marL="108000" lvl="1" indent="-576000">
              <a:spcBef>
                <a:spcPts val="1800"/>
              </a:spcBef>
              <a:buNone/>
            </a:pP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                  사용 불가능                확인 중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...</a:t>
            </a:r>
          </a:p>
          <a:p>
            <a:pPr marL="108000" lvl="1" indent="-576000">
              <a:spcBef>
                <a:spcPts val="1800"/>
              </a:spcBef>
              <a:buNone/>
            </a:pPr>
            <a:endParaRPr lang="en-US" altLang="zh-TW" sz="1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微軟正黑體" pitchFamily="34" charset="-120"/>
            </a:endParaRPr>
          </a:p>
          <a:p>
            <a:pPr marL="0">
              <a:spcBef>
                <a:spcPts val="1200"/>
              </a:spcBef>
              <a:buClr>
                <a:srgbClr val="3D4752"/>
              </a:buClr>
            </a:pPr>
            <a:r>
              <a:rPr lang="ko-KR" altLang="en-US" sz="16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문제 해결이 불가능한 이유를 표시</a:t>
            </a:r>
            <a:r>
              <a:rPr lang="en-US" altLang="ko-KR" sz="16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.</a:t>
            </a:r>
            <a:r>
              <a:rPr lang="en-US" altLang="zh-TW" sz="16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 </a:t>
            </a:r>
            <a:endParaRPr lang="en-US" altLang="zh-TW" sz="16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微軟正黑體" pitchFamily="34" charset="-120"/>
            </a:endParaRPr>
          </a:p>
          <a:p>
            <a:pPr marL="432000"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QTS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에 연결 불가</a:t>
            </a:r>
          </a:p>
          <a:p>
            <a:pPr marL="432000"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QVR Pro 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인식 불가</a:t>
            </a:r>
          </a:p>
          <a:p>
            <a:pPr marL="432000"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QVR Pro 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활성화 불가</a:t>
            </a:r>
          </a:p>
          <a:p>
            <a:pPr marL="432000"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잘못된 사용자 이름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/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암호</a:t>
            </a:r>
          </a:p>
          <a:p>
            <a:pPr marL="432000"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라이선스 없음</a:t>
            </a:r>
          </a:p>
          <a:p>
            <a:pPr marL="432000"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잘못된 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QVR Pro 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버전</a:t>
            </a:r>
            <a:endParaRPr lang="en-US" altLang="zh-TW" sz="12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14" name="圖片 13" descr="伺服器總覽.png"/>
          <p:cNvPicPr>
            <a:picLocks noChangeAspect="1"/>
          </p:cNvPicPr>
          <p:nvPr/>
        </p:nvPicPr>
        <p:blipFill>
          <a:blip r:embed="rId2"/>
          <a:srcRect r="71581"/>
          <a:stretch>
            <a:fillRect/>
          </a:stretch>
        </p:blipFill>
        <p:spPr>
          <a:xfrm>
            <a:off x="714348" y="1219177"/>
            <a:ext cx="483580" cy="423133"/>
          </a:xfrm>
          <a:prstGeom prst="rect">
            <a:avLst/>
          </a:prstGeom>
        </p:spPr>
      </p:pic>
      <p:pic>
        <p:nvPicPr>
          <p:cNvPr id="15" name="圖片 14" descr="伺服器總覽.png"/>
          <p:cNvPicPr>
            <a:picLocks noChangeAspect="1"/>
          </p:cNvPicPr>
          <p:nvPr/>
        </p:nvPicPr>
        <p:blipFill>
          <a:blip r:embed="rId2"/>
          <a:srcRect l="24865" r="50269" b="-1"/>
          <a:stretch>
            <a:fillRect/>
          </a:stretch>
        </p:blipFill>
        <p:spPr>
          <a:xfrm>
            <a:off x="714348" y="1647805"/>
            <a:ext cx="423133" cy="423133"/>
          </a:xfrm>
          <a:prstGeom prst="rect">
            <a:avLst/>
          </a:prstGeom>
        </p:spPr>
      </p:pic>
      <p:pic>
        <p:nvPicPr>
          <p:cNvPr id="17" name="圖片 16" descr="伺服器總覽.png"/>
          <p:cNvPicPr>
            <a:picLocks noChangeAspect="1"/>
          </p:cNvPicPr>
          <p:nvPr/>
        </p:nvPicPr>
        <p:blipFill>
          <a:blip r:embed="rId2"/>
          <a:srcRect l="50379" r="24431" b="-1299"/>
          <a:stretch>
            <a:fillRect/>
          </a:stretch>
        </p:blipFill>
        <p:spPr>
          <a:xfrm>
            <a:off x="2272583" y="1224672"/>
            <a:ext cx="428628" cy="428628"/>
          </a:xfrm>
          <a:prstGeom prst="rect">
            <a:avLst/>
          </a:prstGeom>
        </p:spPr>
      </p:pic>
      <p:pic>
        <p:nvPicPr>
          <p:cNvPr id="18" name="圖片 17" descr="伺服器總覽.png"/>
          <p:cNvPicPr>
            <a:picLocks noChangeAspect="1"/>
          </p:cNvPicPr>
          <p:nvPr/>
        </p:nvPicPr>
        <p:blipFill>
          <a:blip r:embed="rId2"/>
          <a:srcRect l="75243" r="-432" b="-1"/>
          <a:stretch>
            <a:fillRect/>
          </a:stretch>
        </p:blipFill>
        <p:spPr>
          <a:xfrm>
            <a:off x="2285984" y="1653300"/>
            <a:ext cx="428628" cy="423133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071552"/>
            <a:ext cx="3939694" cy="2969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11"/>
          <p:cNvSpPr/>
          <p:nvPr/>
        </p:nvSpPr>
        <p:spPr>
          <a:xfrm>
            <a:off x="5286380" y="1714494"/>
            <a:ext cx="1357322" cy="982155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1000100" y="1714495"/>
            <a:ext cx="1000132" cy="1285883"/>
          </a:xfrm>
          <a:prstGeom prst="rect">
            <a:avLst/>
          </a:prstGeom>
          <a:ln w="28575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圓角矩形 41"/>
          <p:cNvSpPr/>
          <p:nvPr/>
        </p:nvSpPr>
        <p:spPr>
          <a:xfrm>
            <a:off x="1142976" y="2571750"/>
            <a:ext cx="714380" cy="285752"/>
          </a:xfrm>
          <a:prstGeom prst="round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Shape 22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69696" y="1785932"/>
            <a:ext cx="1101974" cy="68897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1083027" y="2571750"/>
            <a:ext cx="84176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12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업데이트</a:t>
            </a:r>
            <a:endParaRPr lang="zh-TW" altLang="en-US" sz="12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2102074" y="1714494"/>
            <a:ext cx="1000132" cy="1285883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圓角矩形 45"/>
          <p:cNvSpPr/>
          <p:nvPr/>
        </p:nvSpPr>
        <p:spPr>
          <a:xfrm>
            <a:off x="2244950" y="2571749"/>
            <a:ext cx="714380" cy="285752"/>
          </a:xfrm>
          <a:prstGeom prst="round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7" name="Shape 22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071670" y="1785931"/>
            <a:ext cx="1101974" cy="688977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矩形 49"/>
          <p:cNvSpPr/>
          <p:nvPr/>
        </p:nvSpPr>
        <p:spPr>
          <a:xfrm>
            <a:off x="3214678" y="1714494"/>
            <a:ext cx="1000132" cy="1285883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圓角矩形 50"/>
          <p:cNvSpPr/>
          <p:nvPr/>
        </p:nvSpPr>
        <p:spPr>
          <a:xfrm>
            <a:off x="3357554" y="2571749"/>
            <a:ext cx="714380" cy="285752"/>
          </a:xfrm>
          <a:prstGeom prst="round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2" name="Shape 22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184274" y="1785931"/>
            <a:ext cx="1101974" cy="688977"/>
          </a:xfrm>
          <a:prstGeom prst="rect">
            <a:avLst/>
          </a:prstGeom>
          <a:noFill/>
          <a:ln>
            <a:noFill/>
          </a:ln>
        </p:spPr>
      </p:pic>
      <p:sp>
        <p:nvSpPr>
          <p:cNvPr id="1774" name="Shape 1774"/>
          <p:cNvSpPr txBox="1">
            <a:spLocks noGrp="1"/>
          </p:cNvSpPr>
          <p:nvPr>
            <p:ph type="title"/>
          </p:nvPr>
        </p:nvSpPr>
        <p:spPr>
          <a:xfrm>
            <a:off x="500034" y="71420"/>
            <a:ext cx="8215370" cy="78581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ko-KR" altLang="en-US" sz="3600" dirty="0"/>
              <a:t>서버 일괄 관리</a:t>
            </a:r>
            <a:endParaRPr lang="en-GB" sz="3600" dirty="0"/>
          </a:p>
        </p:txBody>
      </p:sp>
      <p:sp>
        <p:nvSpPr>
          <p:cNvPr id="1775" name="Shape 1775"/>
          <p:cNvSpPr txBox="1">
            <a:spLocks noGrp="1"/>
          </p:cNvSpPr>
          <p:nvPr>
            <p:ph type="body" idx="4294967295"/>
          </p:nvPr>
        </p:nvSpPr>
        <p:spPr>
          <a:xfrm>
            <a:off x="428596" y="857238"/>
            <a:ext cx="8072526" cy="85725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indent="-216000">
              <a:spcBef>
                <a:spcPts val="600"/>
              </a:spcBef>
              <a:buClr>
                <a:srgbClr val="3D4752"/>
              </a:buClr>
            </a:pPr>
            <a:r>
              <a:rPr lang="en-US" altLang="ko-KR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QVR Pro </a:t>
            </a:r>
            <a:r>
              <a:rPr lang="ko-KR" altLang="en-US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일괄 편집</a:t>
            </a:r>
            <a:r>
              <a:rPr lang="en-US" altLang="ko-KR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, </a:t>
            </a:r>
            <a:r>
              <a:rPr lang="ko-KR" altLang="en-US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중지</a:t>
            </a:r>
            <a:r>
              <a:rPr lang="en-US" altLang="ko-KR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, </a:t>
            </a:r>
            <a:r>
              <a:rPr lang="ko-KR" altLang="en-US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활성화</a:t>
            </a:r>
            <a:r>
              <a:rPr lang="en-US" altLang="ko-KR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, </a:t>
            </a:r>
            <a:r>
              <a:rPr lang="ko-KR" altLang="en-US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업데이트 및 삭제</a:t>
            </a:r>
            <a:r>
              <a:rPr lang="en-US" altLang="ko-KR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. </a:t>
            </a:r>
          </a:p>
          <a:p>
            <a:pPr marL="0" indent="-216000">
              <a:spcBef>
                <a:spcPts val="600"/>
              </a:spcBef>
              <a:buClr>
                <a:srgbClr val="3D4752"/>
              </a:buClr>
            </a:pPr>
            <a:r>
              <a:rPr lang="ko-KR" altLang="en-US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다수의 </a:t>
            </a:r>
            <a:r>
              <a:rPr lang="en-US" altLang="ko-KR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QVR Pro</a:t>
            </a:r>
            <a:r>
              <a:rPr lang="ko-KR" altLang="en-US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에 소요되는 시간 절약</a:t>
            </a:r>
            <a:r>
              <a:rPr lang="en-US" altLang="ko-KR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. </a:t>
            </a:r>
            <a:endParaRPr lang="en-GB" sz="2400" dirty="0">
              <a:solidFill>
                <a:srgbClr val="FF0000"/>
              </a:solidFill>
            </a:endParaRPr>
          </a:p>
        </p:txBody>
      </p:sp>
      <p:grpSp>
        <p:nvGrpSpPr>
          <p:cNvPr id="13" name="群組 8"/>
          <p:cNvGrpSpPr/>
          <p:nvPr/>
        </p:nvGrpSpPr>
        <p:grpSpPr>
          <a:xfrm>
            <a:off x="1714480" y="2928940"/>
            <a:ext cx="1643074" cy="1287115"/>
            <a:chOff x="467544" y="908720"/>
            <a:chExt cx="2599072" cy="2118809"/>
          </a:xfrm>
        </p:grpSpPr>
        <p:pic>
          <p:nvPicPr>
            <p:cNvPr id="14" name="Picture 8" descr="17_cd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7544" y="908720"/>
              <a:ext cx="2599072" cy="2118809"/>
            </a:xfrm>
            <a:prstGeom prst="rect">
              <a:avLst/>
            </a:prstGeom>
            <a:noFill/>
          </p:spPr>
        </p:pic>
        <p:pic>
          <p:nvPicPr>
            <p:cNvPr id="15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2706" y="1043309"/>
              <a:ext cx="2376264" cy="151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Shape 222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857488" y="3531334"/>
            <a:ext cx="1142606" cy="71438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2195736" y="2572890"/>
            <a:ext cx="93687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1200" b="1" dirty="0">
                <a:solidFill>
                  <a:schemeClr val="bg1"/>
                </a:solidFill>
                <a:ea typeface="微軟正黑體" pitchFamily="34" charset="-120"/>
              </a:rPr>
              <a:t>업데이트</a:t>
            </a:r>
            <a:endParaRPr lang="zh-TW" altLang="en-US" sz="1200" b="1" dirty="0">
              <a:solidFill>
                <a:schemeClr val="bg1"/>
              </a:solidFill>
              <a:ea typeface="微軟正黑體" pitchFamily="34" charset="-120"/>
            </a:endParaRPr>
          </a:p>
          <a:p>
            <a:endParaRPr lang="zh-TW" altLang="en-US" b="1" dirty="0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3301823" y="2572890"/>
            <a:ext cx="84176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1200" b="1" dirty="0">
                <a:solidFill>
                  <a:schemeClr val="bg1"/>
                </a:solidFill>
                <a:ea typeface="微軟正黑體" pitchFamily="34" charset="-120"/>
              </a:rPr>
              <a:t>업데이트</a:t>
            </a:r>
            <a:endParaRPr lang="zh-TW" altLang="en-US" sz="1200" dirty="0">
              <a:solidFill>
                <a:schemeClr val="bg1"/>
              </a:solidFill>
              <a:ea typeface="微軟正黑體" pitchFamily="34" charset="-12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88024" y="1780802"/>
            <a:ext cx="3663876" cy="179244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肘形接點 50"/>
          <p:cNvCxnSpPr/>
          <p:nvPr/>
        </p:nvCxnSpPr>
        <p:spPr>
          <a:xfrm rot="10800000" flipV="1">
            <a:off x="5276857" y="2032247"/>
            <a:ext cx="885715" cy="874506"/>
          </a:xfrm>
          <a:prstGeom prst="bentConnector3">
            <a:avLst>
              <a:gd name="adj1" fmla="val 50000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肘形接點 51"/>
          <p:cNvCxnSpPr/>
          <p:nvPr/>
        </p:nvCxnSpPr>
        <p:spPr>
          <a:xfrm flipH="1" flipV="1">
            <a:off x="5214942" y="3089555"/>
            <a:ext cx="990608" cy="785818"/>
          </a:xfrm>
          <a:prstGeom prst="bentConnector3">
            <a:avLst>
              <a:gd name="adj1" fmla="val 50000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6" name="Shape 1806"/>
          <p:cNvSpPr txBox="1">
            <a:spLocks noGrp="1"/>
          </p:cNvSpPr>
          <p:nvPr>
            <p:ph type="title"/>
          </p:nvPr>
        </p:nvSpPr>
        <p:spPr>
          <a:xfrm>
            <a:off x="500034" y="214296"/>
            <a:ext cx="8143932" cy="64294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ko-KR" altLang="en-US" sz="2800" dirty="0"/>
              <a:t>로그 서버 </a:t>
            </a:r>
            <a:r>
              <a:rPr lang="en-US" altLang="ko-KR" sz="2800" dirty="0"/>
              <a:t>- </a:t>
            </a:r>
            <a:r>
              <a:rPr lang="ko-KR" altLang="en-US" sz="2800" dirty="0"/>
              <a:t>중앙집중식 로그 보관</a:t>
            </a:r>
            <a:endParaRPr lang="en-GB" sz="2800" dirty="0"/>
          </a:p>
        </p:txBody>
      </p:sp>
      <p:sp>
        <p:nvSpPr>
          <p:cNvPr id="5" name="Shape 1791"/>
          <p:cNvSpPr txBox="1">
            <a:spLocks/>
          </p:cNvSpPr>
          <p:nvPr/>
        </p:nvSpPr>
        <p:spPr>
          <a:xfrm>
            <a:off x="500002" y="857238"/>
            <a:ext cx="8143964" cy="8572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buClr>
                <a:srgbClr val="002060"/>
              </a:buClr>
              <a:buSzPct val="100000"/>
            </a:pPr>
            <a:r>
              <a:rPr lang="ko-KR" altLang="en-US" sz="1800" b="1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로그 서버 </a:t>
            </a:r>
            <a:r>
              <a:rPr lang="en-US" altLang="ko-KR" sz="1800" b="1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: </a:t>
            </a:r>
            <a:r>
              <a:rPr lang="ko-KR" altLang="en-US" sz="1800" b="1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모든 </a:t>
            </a:r>
            <a:r>
              <a:rPr lang="en-US" altLang="ko-KR" sz="1800" b="1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QVR Pro </a:t>
            </a:r>
            <a:r>
              <a:rPr lang="ko-KR" altLang="en-US" sz="1800" b="1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및 </a:t>
            </a:r>
            <a:r>
              <a:rPr lang="en-US" altLang="ko-KR" sz="1800" b="1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QVR Center</a:t>
            </a:r>
            <a:r>
              <a:rPr lang="ko-KR" altLang="en-US" sz="1800" b="1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로부터의 로그를 중앙집중형으로 저장하고 표시</a:t>
            </a:r>
            <a:r>
              <a:rPr lang="en-US" altLang="ko-KR" sz="1800" b="1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.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微軟正黑體" pitchFamily="34" charset="-120"/>
              <a:cs typeface="Arial"/>
              <a:sym typeface="Arial"/>
            </a:endParaRPr>
          </a:p>
        </p:txBody>
      </p:sp>
      <p:cxnSp>
        <p:nvCxnSpPr>
          <p:cNvPr id="30" name="肘形接點 29"/>
          <p:cNvCxnSpPr/>
          <p:nvPr/>
        </p:nvCxnSpPr>
        <p:spPr>
          <a:xfrm>
            <a:off x="3063781" y="2032247"/>
            <a:ext cx="936715" cy="856767"/>
          </a:xfrm>
          <a:prstGeom prst="bentConnector3">
            <a:avLst>
              <a:gd name="adj1" fmla="val 47454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肘形接點 30"/>
          <p:cNvCxnSpPr/>
          <p:nvPr/>
        </p:nvCxnSpPr>
        <p:spPr>
          <a:xfrm flipV="1">
            <a:off x="2928926" y="3071816"/>
            <a:ext cx="1143008" cy="785818"/>
          </a:xfrm>
          <a:prstGeom prst="bentConnector3">
            <a:avLst>
              <a:gd name="adj1" fmla="val 50000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群組 40"/>
          <p:cNvGrpSpPr/>
          <p:nvPr/>
        </p:nvGrpSpPr>
        <p:grpSpPr>
          <a:xfrm>
            <a:off x="2071670" y="1692796"/>
            <a:ext cx="1030839" cy="2522028"/>
            <a:chOff x="2214546" y="1692796"/>
            <a:chExt cx="1030839" cy="2522028"/>
          </a:xfrm>
        </p:grpSpPr>
        <p:grpSp>
          <p:nvGrpSpPr>
            <p:cNvPr id="9" name="群組 8"/>
            <p:cNvGrpSpPr/>
            <p:nvPr/>
          </p:nvGrpSpPr>
          <p:grpSpPr>
            <a:xfrm>
              <a:off x="2214546" y="1692796"/>
              <a:ext cx="1030839" cy="807516"/>
              <a:chOff x="467544" y="908720"/>
              <a:chExt cx="2599072" cy="2118809"/>
            </a:xfrm>
          </p:grpSpPr>
          <p:pic>
            <p:nvPicPr>
              <p:cNvPr id="10" name="Picture 8" descr="17_cd.jp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67544" y="908720"/>
                <a:ext cx="2599072" cy="2118809"/>
              </a:xfrm>
              <a:prstGeom prst="rect">
                <a:avLst/>
              </a:prstGeom>
              <a:noFill/>
            </p:spPr>
          </p:pic>
          <p:pic>
            <p:nvPicPr>
              <p:cNvPr id="11" name="Picture 9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92706" y="1043309"/>
                <a:ext cx="2376264" cy="1512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5" name="群組 15"/>
            <p:cNvGrpSpPr/>
            <p:nvPr/>
          </p:nvGrpSpPr>
          <p:grpSpPr>
            <a:xfrm>
              <a:off x="2214546" y="3407308"/>
              <a:ext cx="1030839" cy="807516"/>
              <a:chOff x="467544" y="908720"/>
              <a:chExt cx="2599072" cy="2118809"/>
            </a:xfrm>
          </p:grpSpPr>
          <p:pic>
            <p:nvPicPr>
              <p:cNvPr id="16" name="Picture 8" descr="17_cd.jp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67544" y="908720"/>
                <a:ext cx="2599072" cy="2118809"/>
              </a:xfrm>
              <a:prstGeom prst="rect">
                <a:avLst/>
              </a:prstGeom>
              <a:noFill/>
            </p:spPr>
          </p:pic>
          <p:pic>
            <p:nvPicPr>
              <p:cNvPr id="17" name="Picture 9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92706" y="1043309"/>
                <a:ext cx="2376264" cy="1512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6" name="群組 5"/>
          <p:cNvGrpSpPr/>
          <p:nvPr/>
        </p:nvGrpSpPr>
        <p:grpSpPr>
          <a:xfrm>
            <a:off x="3719018" y="2181384"/>
            <a:ext cx="1775047" cy="1390498"/>
            <a:chOff x="3275856" y="2924944"/>
            <a:chExt cx="2599072" cy="2118809"/>
          </a:xfrm>
        </p:grpSpPr>
        <p:pic>
          <p:nvPicPr>
            <p:cNvPr id="7" name="Picture 8" descr="17_cd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75856" y="2924944"/>
              <a:ext cx="2599072" cy="2118809"/>
            </a:xfrm>
            <a:prstGeom prst="rect">
              <a:avLst/>
            </a:prstGeom>
            <a:noFill/>
          </p:spPr>
        </p:pic>
        <p:pic>
          <p:nvPicPr>
            <p:cNvPr id="8" name="Shape 180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19997" y="3039909"/>
              <a:ext cx="2306262" cy="15375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" name="群組 8"/>
          <p:cNvGrpSpPr/>
          <p:nvPr/>
        </p:nvGrpSpPr>
        <p:grpSpPr>
          <a:xfrm>
            <a:off x="6112929" y="1692796"/>
            <a:ext cx="1030839" cy="807516"/>
            <a:chOff x="467544" y="908720"/>
            <a:chExt cx="2599072" cy="2118809"/>
          </a:xfrm>
        </p:grpSpPr>
        <p:pic>
          <p:nvPicPr>
            <p:cNvPr id="47" name="Picture 8" descr="17_cd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7544" y="908720"/>
              <a:ext cx="2599072" cy="2118809"/>
            </a:xfrm>
            <a:prstGeom prst="rect">
              <a:avLst/>
            </a:prstGeom>
            <a:noFill/>
          </p:spPr>
        </p:pic>
        <p:pic>
          <p:nvPicPr>
            <p:cNvPr id="48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2706" y="1043309"/>
              <a:ext cx="2376264" cy="151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群組 15"/>
          <p:cNvGrpSpPr/>
          <p:nvPr/>
        </p:nvGrpSpPr>
        <p:grpSpPr>
          <a:xfrm>
            <a:off x="6112929" y="3407308"/>
            <a:ext cx="1030839" cy="807516"/>
            <a:chOff x="467544" y="908720"/>
            <a:chExt cx="2599072" cy="2118809"/>
          </a:xfrm>
        </p:grpSpPr>
        <p:pic>
          <p:nvPicPr>
            <p:cNvPr id="45" name="Picture 8" descr="17_cd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7544" y="908720"/>
              <a:ext cx="2599072" cy="2118809"/>
            </a:xfrm>
            <a:prstGeom prst="rect">
              <a:avLst/>
            </a:prstGeom>
            <a:noFill/>
          </p:spPr>
        </p:pic>
        <p:pic>
          <p:nvPicPr>
            <p:cNvPr id="46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2706" y="1043309"/>
              <a:ext cx="2376264" cy="151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5" name="群組 54"/>
          <p:cNvGrpSpPr/>
          <p:nvPr/>
        </p:nvGrpSpPr>
        <p:grpSpPr>
          <a:xfrm>
            <a:off x="3143240" y="1767033"/>
            <a:ext cx="661841" cy="2304915"/>
            <a:chOff x="3286116" y="1767033"/>
            <a:chExt cx="661841" cy="2304915"/>
          </a:xfrm>
        </p:grpSpPr>
        <p:pic>
          <p:nvPicPr>
            <p:cNvPr id="26" name="Picture 11" descr="Z:\PM、RD 請進入\WEB\QVR System\Control Panel\Logs\v2\v2_170728\slice\logs_logo.png"/>
            <p:cNvPicPr>
              <a:picLocks noChangeAspect="1" noChangeArrowheads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3286116" y="1767033"/>
              <a:ext cx="661841" cy="661841"/>
            </a:xfrm>
            <a:prstGeom prst="rect">
              <a:avLst/>
            </a:prstGeom>
            <a:noFill/>
          </p:spPr>
        </p:pic>
        <p:pic>
          <p:nvPicPr>
            <p:cNvPr id="38" name="Picture 11" descr="Z:\PM、RD 請進入\WEB\QVR System\Control Panel\Logs\v2\v2_170728\slice\logs_logo.png"/>
            <p:cNvPicPr>
              <a:picLocks noChangeAspect="1" noChangeArrowheads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3286116" y="3410107"/>
              <a:ext cx="661841" cy="661841"/>
            </a:xfrm>
            <a:prstGeom prst="rect">
              <a:avLst/>
            </a:prstGeom>
            <a:noFill/>
          </p:spPr>
        </p:pic>
      </p:grpSp>
      <p:pic>
        <p:nvPicPr>
          <p:cNvPr id="58" name="Picture 11" descr="Z:\PM、RD 請進入\WEB\QVR System\Control Panel\Logs\v2\v2_170728\slice\logs_logo.pn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429256" y="3407308"/>
            <a:ext cx="661841" cy="661841"/>
          </a:xfrm>
          <a:prstGeom prst="rect">
            <a:avLst/>
          </a:prstGeom>
          <a:noFill/>
        </p:spPr>
      </p:pic>
      <p:pic>
        <p:nvPicPr>
          <p:cNvPr id="60" name="Picture 11" descr="Z:\PM、RD 請進入\WEB\QVR System\Control Panel\Logs\v2\v2_170728\slice\logs_logo.pn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429256" y="1764234"/>
            <a:ext cx="661841" cy="6618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357158" y="142858"/>
            <a:ext cx="8429716" cy="714380"/>
          </a:xfrm>
        </p:spPr>
        <p:txBody>
          <a:bodyPr/>
          <a:lstStyle/>
          <a:p>
            <a:r>
              <a:rPr lang="en-US" altLang="ko-KR" sz="3600" dirty="0">
                <a:latin typeface="+mn-lt"/>
              </a:rPr>
              <a:t>QVR Center </a:t>
            </a:r>
            <a:r>
              <a:rPr lang="ko-KR" altLang="en-US" sz="3600" dirty="0">
                <a:latin typeface="+mn-lt"/>
              </a:rPr>
              <a:t>설정 백업</a:t>
            </a:r>
            <a:r>
              <a:rPr lang="en-US" altLang="ko-KR" sz="3600" dirty="0">
                <a:latin typeface="+mn-lt"/>
              </a:rPr>
              <a:t>/</a:t>
            </a:r>
            <a:r>
              <a:rPr lang="ko-KR" altLang="en-US" sz="3600" dirty="0">
                <a:latin typeface="+mn-lt"/>
              </a:rPr>
              <a:t>복원</a:t>
            </a:r>
            <a:endParaRPr lang="zh-TW" altLang="en-US" sz="3600" dirty="0">
              <a:latin typeface="+mn-lt"/>
            </a:endParaRPr>
          </a:p>
        </p:txBody>
      </p:sp>
      <p:sp>
        <p:nvSpPr>
          <p:cNvPr id="7" name="文字版面配置區 2"/>
          <p:cNvSpPr>
            <a:spLocks noGrp="1"/>
          </p:cNvSpPr>
          <p:nvPr>
            <p:ph type="body" idx="1"/>
          </p:nvPr>
        </p:nvSpPr>
        <p:spPr>
          <a:xfrm>
            <a:off x="500034" y="928676"/>
            <a:ext cx="8072494" cy="1785950"/>
          </a:xfrm>
        </p:spPr>
        <p:txBody>
          <a:bodyPr/>
          <a:lstStyle/>
          <a:p>
            <a:pPr marL="0" indent="-57600">
              <a:spcBef>
                <a:spcPts val="600"/>
              </a:spcBef>
              <a:buClr>
                <a:srgbClr val="3D4752"/>
              </a:buClr>
              <a:buNone/>
            </a:pPr>
            <a:r>
              <a:rPr lang="ko-KR" altLang="en-US" b="1" dirty="0"/>
              <a:t>설정 내용을 보호하고 중앙집중식으로 관리하기 위해 </a:t>
            </a:r>
            <a:r>
              <a:rPr lang="en-US" altLang="ko-KR" b="1" dirty="0"/>
              <a:t>QVR Center</a:t>
            </a:r>
            <a:r>
              <a:rPr lang="ko-KR" altLang="en-US" b="1" dirty="0"/>
              <a:t>의 설정을 백업</a:t>
            </a:r>
            <a:r>
              <a:rPr lang="en-US" altLang="ko-KR" b="1" dirty="0"/>
              <a:t>/</a:t>
            </a:r>
            <a:r>
              <a:rPr lang="ko-KR" altLang="en-US" b="1" dirty="0"/>
              <a:t>복원합니다</a:t>
            </a:r>
            <a:r>
              <a:rPr lang="en-US" altLang="ko-KR" b="1" dirty="0"/>
              <a:t>.</a:t>
            </a:r>
            <a:r>
              <a:rPr lang="en-US" altLang="zh-TW" b="1" dirty="0"/>
              <a:t> </a:t>
            </a:r>
          </a:p>
          <a:p>
            <a:pPr marL="108000" lvl="1" indent="-57600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 서버 관리</a:t>
            </a:r>
          </a:p>
          <a:p>
            <a:pPr marL="108000" lvl="1" indent="-57600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 권한 관리</a:t>
            </a:r>
          </a:p>
          <a:p>
            <a:pPr marL="108000" lvl="1" indent="-57600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 보기 </a:t>
            </a:r>
            <a:r>
              <a:rPr lang="en-US" altLang="ko-K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(</a:t>
            </a:r>
            <a:r>
              <a:rPr lang="es-ES" altLang="zh-TW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QVR Center)</a:t>
            </a:r>
          </a:p>
          <a:p>
            <a:pPr marL="108000" lvl="1" indent="-57600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</a:pPr>
            <a:r>
              <a:rPr lang="es-ES" altLang="zh-TW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 E-</a:t>
            </a:r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맵 </a:t>
            </a:r>
            <a:r>
              <a:rPr lang="en-US" altLang="ko-K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(</a:t>
            </a:r>
            <a:r>
              <a:rPr lang="es-ES" altLang="zh-TW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QVR Center)</a:t>
            </a:r>
            <a:endParaRPr lang="zh-TW" alt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1500180"/>
            <a:ext cx="5422419" cy="2388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 descr="QVR底_(ZH+EN)_schoo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52002" cy="514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3000" dirty="0"/>
              <a:t>넓은 프로젝트 현장은 어떻게 관리해야 할까요</a:t>
            </a:r>
            <a:r>
              <a:rPr lang="en-US" altLang="ko-KR" sz="3000" dirty="0"/>
              <a:t>?</a:t>
            </a:r>
            <a:endParaRPr lang="zh-TW" altLang="en-US" sz="3000" dirty="0">
              <a:solidFill>
                <a:srgbClr val="3D4752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00034" y="928676"/>
            <a:ext cx="8501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1800" b="1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프로젝트 현장에 다수의 </a:t>
            </a:r>
            <a:r>
              <a:rPr lang="en-US" altLang="ko-KR" sz="1800" b="1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QVR Pro</a:t>
            </a:r>
            <a:r>
              <a:rPr lang="ko-KR" altLang="en-US" sz="1800" b="1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와 수없이 많은 카메라가 설치되어 있는 경우</a:t>
            </a:r>
            <a:r>
              <a:rPr lang="en-US" altLang="ko-KR" sz="1800" b="1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, </a:t>
            </a:r>
            <a:r>
              <a:rPr lang="ko-KR" altLang="en-US" sz="1800" b="1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보안 직원은 어떻게 해야 할까요</a:t>
            </a:r>
            <a:r>
              <a:rPr lang="en-US" altLang="ko-KR" sz="1800" b="1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...</a:t>
            </a:r>
            <a:endParaRPr lang="zh-TW" altLang="en-US" sz="1800" b="1" dirty="0">
              <a:solidFill>
                <a:srgbClr val="3D4752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21" name="圓角矩形圖說文字 20"/>
          <p:cNvSpPr/>
          <p:nvPr/>
        </p:nvSpPr>
        <p:spPr>
          <a:xfrm flipH="1">
            <a:off x="2786050" y="1928808"/>
            <a:ext cx="2143140" cy="71438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2848368" y="1936537"/>
            <a:ext cx="23042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상황을 어떻게 제때 확인하고 처리할 수 있을까요</a:t>
            </a:r>
            <a:r>
              <a:rPr lang="en-US" altLang="ko-KR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? </a:t>
            </a:r>
            <a:endParaRPr lang="en-US" altLang="zh-TW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24" name="圓角矩形圖說文字 23"/>
          <p:cNvSpPr/>
          <p:nvPr/>
        </p:nvSpPr>
        <p:spPr>
          <a:xfrm flipH="1">
            <a:off x="5929322" y="1785932"/>
            <a:ext cx="1857388" cy="71438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6016213" y="1808324"/>
            <a:ext cx="1868155" cy="763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어떻게 서버의 상태를 신속하게 파악할 수 있을까요</a:t>
            </a:r>
            <a:r>
              <a:rPr lang="en-US" altLang="ko-KR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? </a:t>
            </a:r>
            <a:endParaRPr lang="en-US" altLang="zh-TW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19" name="圓角矩形圖說文字 18"/>
          <p:cNvSpPr/>
          <p:nvPr/>
        </p:nvSpPr>
        <p:spPr>
          <a:xfrm flipH="1">
            <a:off x="4000496" y="3000378"/>
            <a:ext cx="2444767" cy="78581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4071935" y="3029474"/>
            <a:ext cx="23922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어떻게 가장 중요한 비디오 피드에 효율적으로 집중할 수 있을까요</a:t>
            </a:r>
            <a:r>
              <a:rPr lang="en-US" altLang="ko-KR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? </a:t>
            </a:r>
            <a:endParaRPr lang="en-US" altLang="zh-TW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cxnSp>
        <p:nvCxnSpPr>
          <p:cNvPr id="18" name="直線接點 17"/>
          <p:cNvCxnSpPr/>
          <p:nvPr/>
        </p:nvCxnSpPr>
        <p:spPr>
          <a:xfrm>
            <a:off x="500034" y="855650"/>
            <a:ext cx="8143932" cy="1588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142858"/>
            <a:ext cx="8072494" cy="714380"/>
          </a:xfrm>
        </p:spPr>
        <p:txBody>
          <a:bodyPr/>
          <a:lstStyle/>
          <a:p>
            <a:r>
              <a:rPr lang="ko-KR" altLang="en-US" sz="2800" dirty="0"/>
              <a:t>사용자 지정 가능한 영상보안 이벤트 대시보드</a:t>
            </a:r>
            <a:endParaRPr lang="zh-TW" altLang="en-US" sz="2800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4294967295"/>
          </p:nvPr>
        </p:nvSpPr>
        <p:spPr>
          <a:xfrm>
            <a:off x="357158" y="928676"/>
            <a:ext cx="8501122" cy="785818"/>
          </a:xfrm>
        </p:spPr>
        <p:txBody>
          <a:bodyPr/>
          <a:lstStyle/>
          <a:p>
            <a:pPr marL="0" indent="0">
              <a:buNone/>
            </a:pPr>
            <a:r>
              <a:rPr lang="ko-KR" altLang="en-US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관리자가 비즈니스 피크 시간을 분석하고 이벤트 발생 빈도에 따라 인력을 효율적으로 재배치할 수 있도록 도와줍니다</a:t>
            </a:r>
            <a:r>
              <a:rPr lang="en-US" altLang="ko-KR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.</a:t>
            </a:r>
            <a:endParaRPr lang="en-US" altLang="zh-TW" sz="1800" dirty="0">
              <a:solidFill>
                <a:srgbClr val="3D4752"/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4" name="圖片 3" descr="Z:\PM、RD 請進入\WEB\CMS\QVR Pro\v2\v2_171208\sample\035 Dashboard_Surveillance Events_1 gridview 2 click high value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1643056"/>
            <a:ext cx="5737856" cy="288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群組 5"/>
          <p:cNvGrpSpPr/>
          <p:nvPr/>
        </p:nvGrpSpPr>
        <p:grpSpPr>
          <a:xfrm>
            <a:off x="7000892" y="714362"/>
            <a:ext cx="1714512" cy="285752"/>
            <a:chOff x="6715140" y="500048"/>
            <a:chExt cx="1714512" cy="285752"/>
          </a:xfrm>
        </p:grpSpPr>
        <p:sp>
          <p:nvSpPr>
            <p:cNvPr id="7" name="矩形 6"/>
            <p:cNvSpPr/>
            <p:nvPr/>
          </p:nvSpPr>
          <p:spPr>
            <a:xfrm>
              <a:off x="6715140" y="500048"/>
              <a:ext cx="1714512" cy="285752"/>
            </a:xfrm>
            <a:prstGeom prst="rect">
              <a:avLst/>
            </a:prstGeom>
            <a:solidFill>
              <a:srgbClr val="3D4752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6715140" y="500048"/>
              <a:ext cx="143180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solidFill>
                    <a:schemeClr val="bg1"/>
                  </a:solidFill>
                </a:rPr>
                <a:t>QVR Center 1.0.0</a:t>
              </a:r>
              <a:endParaRPr lang="zh-TW" altLang="en-US" sz="12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142858"/>
            <a:ext cx="8143932" cy="714380"/>
          </a:xfrm>
        </p:spPr>
        <p:txBody>
          <a:bodyPr/>
          <a:lstStyle/>
          <a:p>
            <a:r>
              <a:rPr lang="ko-KR" altLang="en-US" sz="2800" dirty="0"/>
              <a:t>사용자 지정 가능한 영상보안 이벤트 대시보드</a:t>
            </a:r>
            <a:endParaRPr lang="zh-TW" altLang="en-US" sz="2800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4294967295"/>
          </p:nvPr>
        </p:nvSpPr>
        <p:spPr>
          <a:xfrm>
            <a:off x="357158" y="928676"/>
            <a:ext cx="8501122" cy="3643338"/>
          </a:xfrm>
        </p:spPr>
        <p:txBody>
          <a:bodyPr/>
          <a:lstStyle/>
          <a:p>
            <a:pPr>
              <a:buClr>
                <a:srgbClr val="3D4752"/>
              </a:buClr>
            </a:pPr>
            <a:r>
              <a:rPr lang="ko-KR" altLang="en-US" sz="1800" dirty="0">
                <a:solidFill>
                  <a:srgbClr val="3D4752"/>
                </a:solidFill>
                <a:latin typeface="+mn-lt"/>
                <a:ea typeface="微軟正黑體" pitchFamily="34" charset="-120"/>
                <a:sym typeface="Wingdings" pitchFamily="2" charset="2"/>
              </a:rPr>
              <a:t>쉬운 검색을 위해</a:t>
            </a:r>
            <a:r>
              <a:rPr lang="en-US" altLang="ko-KR" sz="1800" dirty="0">
                <a:solidFill>
                  <a:srgbClr val="3D4752"/>
                </a:solidFill>
                <a:latin typeface="+mn-lt"/>
                <a:ea typeface="微軟正黑體" pitchFamily="34" charset="-120"/>
                <a:sym typeface="Wingdings" pitchFamily="2" charset="2"/>
              </a:rPr>
              <a:t>, </a:t>
            </a:r>
            <a:r>
              <a:rPr lang="ko-KR" altLang="en-US" sz="1800" dirty="0">
                <a:solidFill>
                  <a:srgbClr val="3D4752"/>
                </a:solidFill>
                <a:latin typeface="+mn-lt"/>
                <a:ea typeface="微軟正黑體" pitchFamily="34" charset="-120"/>
                <a:sym typeface="Wingdings" pitchFamily="2" charset="2"/>
              </a:rPr>
              <a:t>보드에 관련된 위젯들은 그룹으로 구성합니다</a:t>
            </a:r>
            <a:r>
              <a:rPr lang="en-US" altLang="ko-KR" sz="1800" dirty="0">
                <a:solidFill>
                  <a:srgbClr val="3D4752"/>
                </a:solidFill>
                <a:latin typeface="+mn-lt"/>
                <a:ea typeface="微軟正黑體" pitchFamily="34" charset="-120"/>
                <a:sym typeface="Wingdings" pitchFamily="2" charset="2"/>
              </a:rPr>
              <a:t>.</a:t>
            </a:r>
          </a:p>
          <a:p>
            <a:pPr>
              <a:buClr>
                <a:srgbClr val="3D4752"/>
              </a:buClr>
            </a:pPr>
            <a:r>
              <a:rPr lang="ko-KR" altLang="en-US" sz="1800" dirty="0">
                <a:solidFill>
                  <a:srgbClr val="3D4752"/>
                </a:solidFill>
                <a:latin typeface="+mn-lt"/>
                <a:ea typeface="微軟正黑體" pitchFamily="34" charset="-120"/>
                <a:sym typeface="Wingdings" pitchFamily="2" charset="2"/>
              </a:rPr>
              <a:t>위젯의 데이터 소스</a:t>
            </a:r>
            <a:r>
              <a:rPr lang="en-US" altLang="ko-KR" sz="1800" dirty="0">
                <a:solidFill>
                  <a:srgbClr val="3D4752"/>
                </a:solidFill>
                <a:latin typeface="+mn-lt"/>
                <a:ea typeface="微軟正黑體" pitchFamily="34" charset="-120"/>
                <a:sym typeface="Wingdings" pitchFamily="2" charset="2"/>
              </a:rPr>
              <a:t>: </a:t>
            </a:r>
            <a:r>
              <a:rPr lang="en-US" altLang="zh-TW" sz="1800" dirty="0">
                <a:solidFill>
                  <a:srgbClr val="3D4752"/>
                </a:solidFill>
                <a:latin typeface="+mn-lt"/>
                <a:ea typeface="微軟正黑體" pitchFamily="34" charset="-120"/>
                <a:sym typeface="Wingdings" pitchFamily="2" charset="2"/>
              </a:rPr>
              <a:t> </a:t>
            </a:r>
          </a:p>
          <a:p>
            <a:pPr marL="576000"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  <a:sym typeface="Wingdings" pitchFamily="2" charset="2"/>
              </a:rPr>
              <a:t>보기</a:t>
            </a:r>
          </a:p>
          <a:p>
            <a:pPr marL="576000"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zh-TW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  <a:sym typeface="Wingdings" pitchFamily="2" charset="2"/>
              </a:rPr>
              <a:t>E-</a:t>
            </a:r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  <a:sym typeface="Wingdings" pitchFamily="2" charset="2"/>
              </a:rPr>
              <a:t>맵</a:t>
            </a:r>
            <a:endParaRPr lang="en-US" altLang="zh-TW" sz="14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微軟正黑體" pitchFamily="34" charset="-120"/>
              <a:sym typeface="Wingdings" pitchFamily="2" charset="2"/>
            </a:endParaRPr>
          </a:p>
          <a:p>
            <a:pPr>
              <a:buClr>
                <a:srgbClr val="3D4752"/>
              </a:buClr>
            </a:pPr>
            <a:r>
              <a:rPr lang="ko-KR" altLang="en-US" sz="1800" dirty="0">
                <a:solidFill>
                  <a:srgbClr val="3D4752"/>
                </a:solidFill>
                <a:latin typeface="+mn-lt"/>
                <a:ea typeface="微軟正黑體" pitchFamily="34" charset="-120"/>
                <a:sym typeface="Wingdings" pitchFamily="2" charset="2"/>
              </a:rPr>
              <a:t>위젯의 이벤트 유형</a:t>
            </a:r>
            <a:r>
              <a:rPr lang="en-US" altLang="ko-KR" sz="1800" dirty="0">
                <a:solidFill>
                  <a:srgbClr val="3D4752"/>
                </a:solidFill>
                <a:latin typeface="+mn-lt"/>
                <a:ea typeface="微軟正黑體" pitchFamily="34" charset="-120"/>
                <a:sym typeface="Wingdings" pitchFamily="2" charset="2"/>
              </a:rPr>
              <a:t>:</a:t>
            </a:r>
            <a:r>
              <a:rPr lang="en-US" altLang="zh-TW" sz="1800" dirty="0">
                <a:solidFill>
                  <a:srgbClr val="3D4752"/>
                </a:solidFill>
                <a:latin typeface="+mn-lt"/>
                <a:ea typeface="微軟正黑體" pitchFamily="34" charset="-120"/>
                <a:sym typeface="Wingdings" pitchFamily="2" charset="2"/>
              </a:rPr>
              <a:t> </a:t>
            </a:r>
          </a:p>
          <a:p>
            <a:pPr marL="576000"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  <a:sym typeface="Wingdings" pitchFamily="2" charset="2"/>
              </a:rPr>
              <a:t>움직임 감지</a:t>
            </a:r>
          </a:p>
          <a:p>
            <a:pPr marL="576000"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  <a:sym typeface="Wingdings" pitchFamily="2" charset="2"/>
              </a:rPr>
              <a:t>디지털 입력</a:t>
            </a:r>
          </a:p>
          <a:p>
            <a:pPr marL="576000"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  <a:sym typeface="Wingdings" pitchFamily="2" charset="2"/>
              </a:rPr>
              <a:t>카메라 </a:t>
            </a:r>
            <a:r>
              <a:rPr lang="en-US" altLang="ko-K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  <a:sym typeface="Wingdings" pitchFamily="2" charset="2"/>
              </a:rPr>
              <a:t>IVA</a:t>
            </a:r>
          </a:p>
          <a:p>
            <a:pPr marL="576000"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  <a:sym typeface="Wingdings" pitchFamily="2" charset="2"/>
              </a:rPr>
              <a:t>연결</a:t>
            </a:r>
          </a:p>
          <a:p>
            <a:pPr marL="576000"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  <a:sym typeface="Wingdings" pitchFamily="2" charset="2"/>
              </a:rPr>
              <a:t>기타 등등</a:t>
            </a:r>
            <a:r>
              <a:rPr lang="en-US" altLang="ko-K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  <a:sym typeface="Wingdings" pitchFamily="2" charset="2"/>
              </a:rPr>
              <a:t>...</a:t>
            </a:r>
            <a:endParaRPr lang="en-US" altLang="zh-TW" sz="14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微軟正黑體" pitchFamily="34" charset="-120"/>
              <a:sym typeface="Wingdings" pitchFamily="2" charset="2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3500430" y="1571618"/>
            <a:ext cx="5286412" cy="2644637"/>
            <a:chOff x="1187624" y="1707654"/>
            <a:chExt cx="6336704" cy="3170069"/>
          </a:xfrm>
        </p:grpSpPr>
        <p:pic>
          <p:nvPicPr>
            <p:cNvPr id="6" name="圖片 5" descr="Z:\PM、RD 請進入\WEB\CMS\QVR Pro\v2\v2_171208\sample\035 Dashboard_Surveillance Events_1 gridview 2 click high value.pn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87624" y="1707654"/>
              <a:ext cx="6309360" cy="3170069"/>
            </a:xfrm>
            <a:prstGeom prst="rect">
              <a:avLst/>
            </a:prstGeom>
            <a:blipFill dpi="0" rotWithShape="1">
              <a:blip r:embed="rId4">
                <a:alphaModFix amt="22000"/>
              </a:blip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</p:pic>
        <p:sp>
          <p:nvSpPr>
            <p:cNvPr id="7" name="矩形 6"/>
            <p:cNvSpPr/>
            <p:nvPr/>
          </p:nvSpPr>
          <p:spPr>
            <a:xfrm>
              <a:off x="1187624" y="1707654"/>
              <a:ext cx="6336704" cy="3168352"/>
            </a:xfrm>
            <a:prstGeom prst="rect">
              <a:avLst/>
            </a:prstGeom>
            <a:solidFill>
              <a:schemeClr val="bg1"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sp>
        <p:nvSpPr>
          <p:cNvPr id="18" name="矩形 17"/>
          <p:cNvSpPr/>
          <p:nvPr/>
        </p:nvSpPr>
        <p:spPr>
          <a:xfrm>
            <a:off x="4429517" y="2158349"/>
            <a:ext cx="4234714" cy="2042477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7046661" y="2571750"/>
            <a:ext cx="1160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微軟正黑體" pitchFamily="34" charset="-120"/>
              </a:rPr>
              <a:t>1F </a:t>
            </a:r>
            <a:r>
              <a:rPr lang="ko-KR" altLang="en-US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微軟正黑體" pitchFamily="34" charset="-120"/>
              </a:rPr>
              <a:t>식당에서</a:t>
            </a:r>
            <a:endParaRPr lang="en-US" altLang="ko-KR" b="1" dirty="0">
              <a:solidFill>
                <a:schemeClr val="accent6">
                  <a:lumMod val="75000"/>
                </a:schemeClr>
              </a:solidFill>
              <a:latin typeface="+mn-lt"/>
              <a:ea typeface="微軟正黑體" pitchFamily="34" charset="-120"/>
            </a:endParaRPr>
          </a:p>
          <a:p>
            <a:pPr algn="ctr"/>
            <a:r>
              <a:rPr lang="ko-KR" altLang="en-US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微軟正黑體" pitchFamily="34" charset="-120"/>
              </a:rPr>
              <a:t>움직임 감지</a:t>
            </a:r>
            <a:endParaRPr lang="zh-TW" altLang="en-US" b="1" dirty="0">
              <a:solidFill>
                <a:schemeClr val="accent6">
                  <a:lumMod val="75000"/>
                </a:schemeClr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002111" y="3583625"/>
            <a:ext cx="1160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微軟正黑體" pitchFamily="34" charset="-120"/>
              </a:rPr>
              <a:t>1F </a:t>
            </a:r>
            <a:r>
              <a:rPr lang="ko-KR" altLang="en-US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微軟正黑體" pitchFamily="34" charset="-120"/>
              </a:rPr>
              <a:t>복도에서</a:t>
            </a:r>
            <a:endParaRPr lang="en-US" altLang="ko-KR" b="1" dirty="0">
              <a:solidFill>
                <a:schemeClr val="accent6">
                  <a:lumMod val="75000"/>
                </a:schemeClr>
              </a:solidFill>
              <a:latin typeface="+mn-lt"/>
              <a:ea typeface="微軟正黑體" pitchFamily="34" charset="-120"/>
            </a:endParaRPr>
          </a:p>
          <a:p>
            <a:pPr algn="ctr"/>
            <a:r>
              <a:rPr lang="ko-KR" altLang="en-US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微軟正黑體" pitchFamily="34" charset="-120"/>
              </a:rPr>
              <a:t>움직임 감지</a:t>
            </a:r>
            <a:endParaRPr lang="en-US" altLang="ko-KR" b="1" dirty="0">
              <a:solidFill>
                <a:schemeClr val="accent6">
                  <a:lumMod val="75000"/>
                </a:schemeClr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664453" y="1815698"/>
            <a:ext cx="1749198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>
                <a:solidFill>
                  <a:srgbClr val="002060"/>
                </a:solidFill>
                <a:latin typeface="+mn-lt"/>
                <a:ea typeface="微軟正黑體" pitchFamily="34" charset="-120"/>
              </a:rPr>
              <a:t>1F</a:t>
            </a:r>
            <a:r>
              <a:rPr lang="ko-KR" altLang="en-US" b="1" dirty="0">
                <a:solidFill>
                  <a:srgbClr val="002060"/>
                </a:solidFill>
                <a:latin typeface="+mn-lt"/>
                <a:ea typeface="微軟正黑體" pitchFamily="34" charset="-120"/>
              </a:rPr>
              <a:t>에서 움직임 감지</a:t>
            </a:r>
            <a:endParaRPr lang="zh-TW" altLang="en-US" b="1" dirty="0">
              <a:solidFill>
                <a:srgbClr val="002060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521668" y="2214560"/>
            <a:ext cx="2042478" cy="979026"/>
          </a:xfrm>
          <a:prstGeom prst="rect">
            <a:avLst/>
          </a:prstGeom>
          <a:solidFill>
            <a:schemeClr val="accent6">
              <a:lumMod val="75000"/>
              <a:alpha val="2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b="1" dirty="0">
              <a:solidFill>
                <a:schemeClr val="accent6">
                  <a:lumMod val="75000"/>
                </a:schemeClr>
              </a:solidFill>
              <a:ea typeface="微軟正黑體" pitchFamily="34" charset="-120"/>
            </a:endParaRPr>
          </a:p>
          <a:p>
            <a:pPr algn="ctr"/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ea typeface="微軟正黑體" pitchFamily="34" charset="-120"/>
              </a:rPr>
              <a:t>1F </a:t>
            </a:r>
            <a:r>
              <a:rPr lang="ko-KR" altLang="en-US" b="1" dirty="0">
                <a:solidFill>
                  <a:schemeClr val="accent6">
                    <a:lumMod val="75000"/>
                  </a:schemeClr>
                </a:solidFill>
                <a:ea typeface="微軟正黑體" pitchFamily="34" charset="-120"/>
              </a:rPr>
              <a:t>카운터에서</a:t>
            </a:r>
            <a:endParaRPr lang="en-US" altLang="ko-KR" b="1" dirty="0">
              <a:solidFill>
                <a:schemeClr val="accent6">
                  <a:lumMod val="75000"/>
                </a:schemeClr>
              </a:solidFill>
              <a:ea typeface="微軟正黑體" pitchFamily="34" charset="-120"/>
            </a:endParaRPr>
          </a:p>
          <a:p>
            <a:pPr algn="ctr"/>
            <a:r>
              <a:rPr lang="ko-KR" altLang="en-US" b="1" dirty="0">
                <a:solidFill>
                  <a:schemeClr val="accent6">
                    <a:lumMod val="75000"/>
                  </a:schemeClr>
                </a:solidFill>
                <a:ea typeface="微軟正黑體" pitchFamily="34" charset="-120"/>
              </a:rPr>
              <a:t>움직임 감지</a:t>
            </a:r>
            <a:endParaRPr lang="zh-TW" altLang="en-US" b="1" dirty="0">
              <a:solidFill>
                <a:schemeClr val="accent6">
                  <a:lumMod val="75000"/>
                </a:schemeClr>
              </a:solidFill>
              <a:ea typeface="微軟正黑體" pitchFamily="34" charset="-120"/>
            </a:endParaRPr>
          </a:p>
        </p:txBody>
      </p:sp>
      <p:sp>
        <p:nvSpPr>
          <p:cNvPr id="17" name="圓角矩形 16"/>
          <p:cNvSpPr/>
          <p:nvPr/>
        </p:nvSpPr>
        <p:spPr>
          <a:xfrm>
            <a:off x="5500694" y="2285998"/>
            <a:ext cx="982042" cy="2412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chemeClr val="bg1"/>
                </a:solidFill>
              </a:rPr>
              <a:t>위젯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19" name="圓角矩形 18"/>
          <p:cNvSpPr/>
          <p:nvPr/>
        </p:nvSpPr>
        <p:spPr>
          <a:xfrm>
            <a:off x="7885745" y="2225426"/>
            <a:ext cx="720874" cy="240291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chemeClr val="bg1"/>
                </a:solidFill>
              </a:rPr>
              <a:t>보드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grpSp>
        <p:nvGrpSpPr>
          <p:cNvPr id="25" name="群組 24"/>
          <p:cNvGrpSpPr/>
          <p:nvPr/>
        </p:nvGrpSpPr>
        <p:grpSpPr>
          <a:xfrm>
            <a:off x="7000892" y="714362"/>
            <a:ext cx="1714512" cy="285752"/>
            <a:chOff x="6715140" y="500048"/>
            <a:chExt cx="1714512" cy="285752"/>
          </a:xfrm>
        </p:grpSpPr>
        <p:sp>
          <p:nvSpPr>
            <p:cNvPr id="26" name="矩形 25"/>
            <p:cNvSpPr/>
            <p:nvPr/>
          </p:nvSpPr>
          <p:spPr>
            <a:xfrm>
              <a:off x="6715140" y="500048"/>
              <a:ext cx="1714512" cy="285752"/>
            </a:xfrm>
            <a:prstGeom prst="rect">
              <a:avLst/>
            </a:prstGeom>
            <a:solidFill>
              <a:srgbClr val="3D4752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6715140" y="500048"/>
              <a:ext cx="143180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solidFill>
                    <a:schemeClr val="bg1"/>
                  </a:solidFill>
                </a:rPr>
                <a:t>QVR Center 1.0.0</a:t>
              </a:r>
              <a:endParaRPr lang="zh-TW" altLang="en-US" sz="12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500034" y="214296"/>
            <a:ext cx="8143932" cy="714380"/>
          </a:xfrm>
        </p:spPr>
        <p:txBody>
          <a:bodyPr/>
          <a:lstStyle/>
          <a:p>
            <a:r>
              <a:rPr lang="ko-KR" altLang="en-US" sz="2400" dirty="0"/>
              <a:t>낮은 버전의 </a:t>
            </a:r>
            <a:r>
              <a:rPr lang="en-US" altLang="zh-TW" sz="2400" dirty="0"/>
              <a:t>QVR 5.1 </a:t>
            </a:r>
            <a:r>
              <a:rPr lang="ko-KR" altLang="en-US" sz="2400" dirty="0"/>
              <a:t>및</a:t>
            </a:r>
            <a:r>
              <a:rPr lang="en-US" altLang="zh-TW" sz="2400" dirty="0"/>
              <a:t> Surveillance S</a:t>
            </a:r>
            <a:r>
              <a:rPr lang="ko-KR" altLang="en-US" sz="2400" dirty="0"/>
              <a:t>와 호환</a:t>
            </a:r>
            <a:r>
              <a:rPr lang="en-US" altLang="ko-KR" sz="2400" dirty="0"/>
              <a:t>.</a:t>
            </a:r>
            <a:endParaRPr lang="zh-TW" altLang="en-US" sz="2400" dirty="0"/>
          </a:p>
        </p:txBody>
      </p:sp>
      <p:sp>
        <p:nvSpPr>
          <p:cNvPr id="13" name="文字版面配置區 2"/>
          <p:cNvSpPr>
            <a:spLocks noGrp="1"/>
          </p:cNvSpPr>
          <p:nvPr>
            <p:ph type="body" idx="1"/>
          </p:nvPr>
        </p:nvSpPr>
        <p:spPr>
          <a:xfrm>
            <a:off x="503104" y="928676"/>
            <a:ext cx="7997986" cy="1143008"/>
          </a:xfrm>
        </p:spPr>
        <p:txBody>
          <a:bodyPr/>
          <a:lstStyle/>
          <a:p>
            <a:pPr marL="0" indent="-381600">
              <a:spcBef>
                <a:spcPts val="600"/>
              </a:spcBef>
              <a:buNone/>
            </a:pPr>
            <a:r>
              <a:rPr lang="ko-KR" altLang="en-US" b="1" dirty="0"/>
              <a:t>기존의 프로젝트에서 </a:t>
            </a:r>
            <a:r>
              <a:rPr lang="en-US" altLang="ko-KR" b="1" dirty="0"/>
              <a:t>QVR Center</a:t>
            </a:r>
            <a:r>
              <a:rPr lang="ko-KR" altLang="en-US" b="1" dirty="0"/>
              <a:t>를 통해 </a:t>
            </a:r>
            <a:r>
              <a:rPr lang="en-US" altLang="ko-KR" b="1" dirty="0"/>
              <a:t>QVR Pro, QVR 5.1.x, </a:t>
            </a:r>
            <a:r>
              <a:rPr lang="ko-KR" altLang="en-US" b="1" dirty="0"/>
              <a:t>및 </a:t>
            </a:r>
            <a:r>
              <a:rPr lang="en-US" altLang="ko-KR" b="1" dirty="0"/>
              <a:t>Surveillance Station</a:t>
            </a:r>
            <a:r>
              <a:rPr lang="en-US" altLang="ko-KR" b="1" dirty="0">
                <a:solidFill>
                  <a:srgbClr val="FF0000"/>
                </a:solidFill>
              </a:rPr>
              <a:t>*</a:t>
            </a:r>
            <a:r>
              <a:rPr lang="ko-KR" altLang="en-US" b="1" dirty="0"/>
              <a:t>으로부터의 비디오 피드를 동시에 관리하고 모니터링할 수 있습니다</a:t>
            </a:r>
            <a:r>
              <a:rPr lang="en-US" altLang="ko-KR" b="1" dirty="0"/>
              <a:t>.</a:t>
            </a:r>
            <a:endParaRPr lang="zh-TW" altLang="en-US" b="1" dirty="0"/>
          </a:p>
        </p:txBody>
      </p:sp>
      <p:pic>
        <p:nvPicPr>
          <p:cNvPr id="15" name="Picture 3" descr="C:\Users\Angela Liu\Desktop\MKT PM\QVR Pro\QVR Center\171113_QVR-center-app_上架圖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785918" y="1857370"/>
            <a:ext cx="5708896" cy="2721241"/>
          </a:xfrm>
          <a:prstGeom prst="rect">
            <a:avLst/>
          </a:prstGeom>
          <a:noFill/>
        </p:spPr>
      </p:pic>
      <p:sp>
        <p:nvSpPr>
          <p:cNvPr id="20" name="矩形 19"/>
          <p:cNvSpPr/>
          <p:nvPr/>
        </p:nvSpPr>
        <p:spPr>
          <a:xfrm>
            <a:off x="1619672" y="4803999"/>
            <a:ext cx="28083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* 모든 기능이 포함되어 있지는 않습니다</a:t>
            </a:r>
            <a:r>
              <a:rPr lang="en-US" altLang="ko-KR" sz="10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.</a:t>
            </a:r>
            <a:endParaRPr lang="zh-TW" altLang="en-US" sz="1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929454" y="785800"/>
            <a:ext cx="19367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</a:rPr>
              <a:t>On QVR Center 1.1.0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7000892" y="714362"/>
            <a:ext cx="1714512" cy="285752"/>
            <a:chOff x="6715140" y="500048"/>
            <a:chExt cx="1714512" cy="285752"/>
          </a:xfrm>
        </p:grpSpPr>
        <p:sp>
          <p:nvSpPr>
            <p:cNvPr id="10" name="矩形 9"/>
            <p:cNvSpPr/>
            <p:nvPr/>
          </p:nvSpPr>
          <p:spPr>
            <a:xfrm>
              <a:off x="6715140" y="500048"/>
              <a:ext cx="1714512" cy="285752"/>
            </a:xfrm>
            <a:prstGeom prst="rect">
              <a:avLst/>
            </a:prstGeom>
            <a:solidFill>
              <a:srgbClr val="3D4752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6715140" y="500048"/>
              <a:ext cx="143180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solidFill>
                    <a:schemeClr val="bg1"/>
                  </a:solidFill>
                </a:rPr>
                <a:t>QVR Center 1.1.0</a:t>
              </a:r>
              <a:endParaRPr lang="zh-TW" altLang="en-US" sz="12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母片_zh_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圖片 3" descr="QVR母片_(ZH+EN)如何開始使用 QVR Cent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9143998" cy="514349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1500180"/>
            <a:ext cx="12644494" cy="184298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5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500034" y="1714494"/>
            <a:ext cx="4000528" cy="78581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/>
          <a:p>
            <a:pPr lvl="0">
              <a:buClr>
                <a:srgbClr val="002060"/>
              </a:buClr>
            </a:pPr>
            <a:r>
              <a:rPr lang="en-US" altLang="zh-TW" sz="3800" b="1" dirty="0">
                <a:solidFill>
                  <a:schemeClr val="bg2"/>
                </a:solidFill>
                <a:latin typeface="+mn-lt"/>
              </a:rPr>
              <a:t>QVR Pro Client</a:t>
            </a:r>
            <a:endParaRPr kumimoji="0" lang="zh-TW" altLang="en-US" sz="38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Arial"/>
              <a:cs typeface="Arial"/>
              <a:sym typeface="Arial"/>
            </a:endParaRPr>
          </a:p>
        </p:txBody>
      </p:sp>
      <p:cxnSp>
        <p:nvCxnSpPr>
          <p:cNvPr id="7" name="直線接點 6"/>
          <p:cNvCxnSpPr/>
          <p:nvPr/>
        </p:nvCxnSpPr>
        <p:spPr>
          <a:xfrm>
            <a:off x="428596" y="2498724"/>
            <a:ext cx="4214842" cy="1588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標題 1"/>
          <p:cNvSpPr txBox="1">
            <a:spLocks/>
          </p:cNvSpPr>
          <p:nvPr/>
        </p:nvSpPr>
        <p:spPr>
          <a:xfrm>
            <a:off x="500034" y="2571750"/>
            <a:ext cx="5929354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/>
          <a:p>
            <a:pPr lvl="0">
              <a:buClr>
                <a:srgbClr val="002060"/>
              </a:buClr>
            </a:pPr>
            <a:r>
              <a:rPr lang="en-US" altLang="zh-TW" sz="2400" b="1" dirty="0">
                <a:solidFill>
                  <a:schemeClr val="bg2"/>
                </a:solidFill>
                <a:latin typeface="+mn-lt"/>
                <a:ea typeface="微軟正黑體" pitchFamily="34" charset="-120"/>
              </a:rPr>
              <a:t>QVR Center</a:t>
            </a:r>
            <a:r>
              <a:rPr lang="ko-KR" altLang="en-US" sz="2400" b="1" dirty="0">
                <a:solidFill>
                  <a:schemeClr val="bg2"/>
                </a:solidFill>
                <a:latin typeface="+mn-lt"/>
                <a:ea typeface="微軟正黑體" pitchFamily="34" charset="-120"/>
              </a:rPr>
              <a:t>용</a:t>
            </a:r>
            <a:endParaRPr kumimoji="0" lang="zh-TW" altLang="en-US" sz="24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71420"/>
            <a:ext cx="8215370" cy="785818"/>
          </a:xfrm>
        </p:spPr>
        <p:txBody>
          <a:bodyPr/>
          <a:lstStyle/>
          <a:p>
            <a:r>
              <a:rPr lang="en-US" altLang="ko-KR" sz="3600" dirty="0"/>
              <a:t>QVR Center </a:t>
            </a:r>
            <a:r>
              <a:rPr lang="ko-KR" altLang="en-US" sz="3600" dirty="0"/>
              <a:t>클라이언트 기능</a:t>
            </a:r>
            <a:endParaRPr lang="zh-TW" altLang="en-US" sz="3600" dirty="0"/>
          </a:p>
        </p:txBody>
      </p:sp>
      <p:sp>
        <p:nvSpPr>
          <p:cNvPr id="6" name="圓角矩形 4"/>
          <p:cNvSpPr/>
          <p:nvPr/>
        </p:nvSpPr>
        <p:spPr>
          <a:xfrm>
            <a:off x="2842703" y="2074230"/>
            <a:ext cx="4777296" cy="99503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t" anchorCtr="0">
            <a:noAutofit/>
          </a:bodyPr>
          <a:lstStyle/>
          <a:p>
            <a:pPr lvl="0" algn="l" defTabSz="8001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zh-TW" altLang="en-US" sz="1800" b="1" kern="1200" dirty="0">
                <a:ea typeface="微軟正黑體" pitchFamily="34" charset="-120"/>
              </a:rPr>
              <a:t>中央監看影像</a:t>
            </a: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1100" b="0" kern="1200" dirty="0">
                <a:ea typeface="微軟正黑體" pitchFamily="34" charset="-120"/>
              </a:rPr>
              <a:t> 跨伺服器的</a:t>
            </a:r>
            <a:r>
              <a:rPr lang="en-US" altLang="zh-TW" sz="1100" b="0" kern="1200" dirty="0">
                <a:ea typeface="微軟正黑體" pitchFamily="34" charset="-120"/>
              </a:rPr>
              <a:t>View</a:t>
            </a:r>
            <a:r>
              <a:rPr lang="zh-TW" altLang="en-US" sz="1100" b="0" kern="1200" dirty="0">
                <a:ea typeface="微軟正黑體" pitchFamily="34" charset="-120"/>
              </a:rPr>
              <a:t>、</a:t>
            </a:r>
            <a:r>
              <a:rPr lang="en-US" altLang="zh-TW" sz="1100" b="0" kern="1200" dirty="0">
                <a:ea typeface="微軟正黑體" pitchFamily="34" charset="-120"/>
              </a:rPr>
              <a:t>E-map</a:t>
            </a:r>
            <a:endParaRPr lang="zh-TW" altLang="en-US" sz="1100" b="0" kern="1200" dirty="0">
              <a:ea typeface="微軟正黑體" pitchFamily="34" charset="-120"/>
            </a:endParaRP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1100" b="0" kern="1200" dirty="0">
                <a:ea typeface="微軟正黑體" pitchFamily="34" charset="-120"/>
              </a:rPr>
              <a:t> 超連結串接眾多電子地圖</a:t>
            </a:r>
          </a:p>
        </p:txBody>
      </p:sp>
      <p:pic>
        <p:nvPicPr>
          <p:cNvPr id="7" name="圖片 6" descr="QVR-Center-Client-端功能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794" y="1000114"/>
            <a:ext cx="5500726" cy="365110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643306" y="1233064"/>
            <a:ext cx="32403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ko-KR" altLang="en-US" sz="1600" b="1" dirty="0">
                <a:solidFill>
                  <a:srgbClr val="009900"/>
                </a:solidFill>
                <a:latin typeface="+mn-lt"/>
                <a:ea typeface="微軟正黑體" pitchFamily="34" charset="-120"/>
              </a:rPr>
              <a:t>중앙집중형 피드 모니터링</a:t>
            </a:r>
            <a:endParaRPr lang="zh-TW" altLang="en-US" sz="1600" b="1" dirty="0">
              <a:solidFill>
                <a:srgbClr val="009900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714744" y="1571619"/>
            <a:ext cx="26432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200" dirty="0">
                <a:latin typeface="+mn-lt"/>
                <a:ea typeface="微軟正黑體" pitchFamily="34" charset="-120"/>
              </a:rPr>
              <a:t>- </a:t>
            </a:r>
            <a:r>
              <a:rPr lang="ko-KR" altLang="en-US" sz="1200" dirty="0">
                <a:latin typeface="+mn-lt"/>
                <a:ea typeface="微軟正黑體" pitchFamily="34" charset="-120"/>
              </a:rPr>
              <a:t>크로스 서버 보기 </a:t>
            </a:r>
            <a:r>
              <a:rPr lang="en-US" altLang="ko-KR" sz="1200" dirty="0">
                <a:latin typeface="+mn-lt"/>
                <a:ea typeface="微軟正黑體" pitchFamily="34" charset="-120"/>
              </a:rPr>
              <a:t>&amp; E-</a:t>
            </a:r>
            <a:r>
              <a:rPr lang="ko-KR" altLang="en-US" sz="1200" dirty="0">
                <a:latin typeface="+mn-lt"/>
                <a:ea typeface="微軟正黑體" pitchFamily="34" charset="-120"/>
              </a:rPr>
              <a:t>맵</a:t>
            </a:r>
          </a:p>
          <a:p>
            <a:pPr lvl="0"/>
            <a:r>
              <a:rPr lang="en-US" altLang="ko-KR" sz="1200" dirty="0">
                <a:latin typeface="+mn-lt"/>
                <a:ea typeface="微軟正黑體" pitchFamily="34" charset="-120"/>
              </a:rPr>
              <a:t>- </a:t>
            </a:r>
            <a:r>
              <a:rPr lang="ko-KR" altLang="en-US" sz="1200" dirty="0">
                <a:latin typeface="+mn-lt"/>
                <a:ea typeface="微軟正黑體" pitchFamily="34" charset="-120"/>
              </a:rPr>
              <a:t>다수의 </a:t>
            </a:r>
            <a:r>
              <a:rPr lang="en-US" altLang="ko-KR" sz="1200" dirty="0">
                <a:latin typeface="+mn-lt"/>
                <a:ea typeface="微軟正黑體" pitchFamily="34" charset="-120"/>
              </a:rPr>
              <a:t>E-</a:t>
            </a:r>
            <a:r>
              <a:rPr lang="ko-KR" altLang="en-US" sz="1200" dirty="0">
                <a:latin typeface="+mn-lt"/>
                <a:ea typeface="微軟正黑體" pitchFamily="34" charset="-120"/>
              </a:rPr>
              <a:t>맵 연결용 링크</a:t>
            </a:r>
            <a:endParaRPr lang="zh-TW" altLang="en-US" sz="1200" dirty="0">
              <a:latin typeface="+mn-lt"/>
              <a:ea typeface="微軟正黑體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643306" y="2416732"/>
            <a:ext cx="26432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ko-KR" altLang="en-US" sz="16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微軟正黑體" pitchFamily="34" charset="-120"/>
              </a:rPr>
              <a:t>중앙집중형 이벤트 수신</a:t>
            </a:r>
            <a:endParaRPr lang="zh-TW" altLang="en-US" sz="1600" b="1" dirty="0">
              <a:solidFill>
                <a:schemeClr val="accent6">
                  <a:lumMod val="75000"/>
                </a:schemeClr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714744" y="2786063"/>
            <a:ext cx="3429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Tx/>
              <a:buChar char="-"/>
            </a:pPr>
            <a:r>
              <a:rPr lang="ko-KR" altLang="en-US" sz="1200" dirty="0">
                <a:latin typeface="+mn-lt"/>
                <a:ea typeface="微軟正黑體" pitchFamily="34" charset="-120"/>
              </a:rPr>
              <a:t> 모든 서버로부터 이벤트 알림 수신 </a:t>
            </a:r>
          </a:p>
          <a:p>
            <a:pPr lvl="0">
              <a:buFontTx/>
              <a:buChar char="-"/>
            </a:pPr>
            <a:r>
              <a:rPr lang="ko-KR" altLang="en-US" sz="1200" dirty="0">
                <a:latin typeface="+mn-lt"/>
                <a:ea typeface="微軟正黑體" pitchFamily="34" charset="-120"/>
              </a:rPr>
              <a:t> 이벤트 비디오 재생</a:t>
            </a:r>
            <a:endParaRPr lang="zh-TW" altLang="en-US" sz="1200" dirty="0">
              <a:latin typeface="+mn-lt"/>
              <a:ea typeface="微軟正黑體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643306" y="3559740"/>
            <a:ext cx="26432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ko-KR" altLang="en-US" sz="1600" b="1" dirty="0">
                <a:solidFill>
                  <a:srgbClr val="C00000"/>
                </a:solidFill>
                <a:latin typeface="+mn-lt"/>
                <a:ea typeface="微軟正黑體" pitchFamily="34" charset="-120"/>
              </a:rPr>
              <a:t>서버 상태 개요</a:t>
            </a:r>
            <a:endParaRPr lang="zh-TW" altLang="en-US" sz="1600" b="1" dirty="0">
              <a:solidFill>
                <a:srgbClr val="C00000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714744" y="3929071"/>
            <a:ext cx="31432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Tx/>
              <a:buChar char="-"/>
            </a:pPr>
            <a:r>
              <a:rPr lang="en-US" altLang="zh-TW" sz="1200" dirty="0">
                <a:latin typeface="+mn-lt"/>
                <a:ea typeface="微軟正黑體" pitchFamily="34" charset="-120"/>
              </a:rPr>
              <a:t> QVR Center &amp; QVR Pro</a:t>
            </a:r>
            <a:r>
              <a:rPr lang="ko-KR" altLang="en-US" sz="1200" dirty="0">
                <a:latin typeface="+mn-lt"/>
                <a:ea typeface="微軟正黑體" pitchFamily="34" charset="-120"/>
              </a:rPr>
              <a:t>의 연결 상태</a:t>
            </a:r>
            <a:endParaRPr lang="zh-TW" altLang="en-US" sz="1200" dirty="0">
              <a:latin typeface="+mn-lt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142858"/>
            <a:ext cx="8143932" cy="714380"/>
          </a:xfrm>
        </p:spPr>
        <p:txBody>
          <a:bodyPr/>
          <a:lstStyle/>
          <a:p>
            <a:r>
              <a:rPr lang="en-US" altLang="zh-TW" sz="3600" dirty="0">
                <a:latin typeface="+mn-lt"/>
              </a:rPr>
              <a:t>QVR Pro Client</a:t>
            </a:r>
            <a:endParaRPr lang="zh-TW" altLang="en-US" sz="3600" dirty="0">
              <a:latin typeface="+mn-lt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4294967295"/>
          </p:nvPr>
        </p:nvSpPr>
        <p:spPr>
          <a:xfrm>
            <a:off x="500034" y="928676"/>
            <a:ext cx="5000660" cy="3714775"/>
          </a:xfrm>
        </p:spPr>
        <p:txBody>
          <a:bodyPr/>
          <a:lstStyle/>
          <a:p>
            <a:pPr marL="0">
              <a:spcBef>
                <a:spcPts val="600"/>
              </a:spcBef>
              <a:buClr>
                <a:srgbClr val="3D4752"/>
              </a:buClr>
            </a:pPr>
            <a:r>
              <a:rPr lang="en-US" altLang="ko-KR" sz="1800" dirty="0">
                <a:solidFill>
                  <a:srgbClr val="3D4752"/>
                </a:solidFill>
                <a:ea typeface="微軟正黑體" pitchFamily="34" charset="-120"/>
              </a:rPr>
              <a:t>QVR Pro Client</a:t>
            </a:r>
            <a:r>
              <a:rPr lang="ko-KR" altLang="en-US" sz="1800" dirty="0">
                <a:solidFill>
                  <a:srgbClr val="3D4752"/>
                </a:solidFill>
                <a:ea typeface="微軟正黑體" pitchFamily="34" charset="-120"/>
              </a:rPr>
              <a:t>로 로그인 시</a:t>
            </a:r>
            <a:r>
              <a:rPr lang="en-US" altLang="ko-KR" sz="1800" dirty="0">
                <a:solidFill>
                  <a:srgbClr val="3D4752"/>
                </a:solidFill>
                <a:ea typeface="微軟正黑體" pitchFamily="34" charset="-120"/>
              </a:rPr>
              <a:t>, QVR Pro </a:t>
            </a:r>
            <a:br>
              <a:rPr lang="en-US" altLang="ko-KR" sz="1800" dirty="0">
                <a:solidFill>
                  <a:srgbClr val="3D4752"/>
                </a:solidFill>
                <a:ea typeface="微軟正黑體" pitchFamily="34" charset="-120"/>
              </a:rPr>
            </a:br>
            <a:r>
              <a:rPr lang="en-US" altLang="ko-KR" sz="1800" dirty="0">
                <a:solidFill>
                  <a:srgbClr val="3D4752"/>
                </a:solidFill>
                <a:ea typeface="微軟正黑體" pitchFamily="34" charset="-120"/>
              </a:rPr>
              <a:t>    </a:t>
            </a:r>
            <a:r>
              <a:rPr lang="ko-KR" altLang="en-US" sz="1800" dirty="0">
                <a:solidFill>
                  <a:srgbClr val="3D4752"/>
                </a:solidFill>
                <a:ea typeface="微軟正黑體" pitchFamily="34" charset="-120"/>
              </a:rPr>
              <a:t>또는 </a:t>
            </a:r>
            <a:r>
              <a:rPr lang="en-US" altLang="ko-KR" sz="1800" dirty="0">
                <a:solidFill>
                  <a:srgbClr val="3D4752"/>
                </a:solidFill>
                <a:ea typeface="微軟正黑體" pitchFamily="34" charset="-120"/>
              </a:rPr>
              <a:t>QVR Center</a:t>
            </a:r>
            <a:r>
              <a:rPr lang="ko-KR" altLang="en-US" sz="1800" dirty="0">
                <a:solidFill>
                  <a:srgbClr val="3D4752"/>
                </a:solidFill>
                <a:ea typeface="微軟正黑體" pitchFamily="34" charset="-120"/>
              </a:rPr>
              <a:t>로 로그인할 지를</a:t>
            </a:r>
            <a:br>
              <a:rPr lang="en-US" altLang="ko-KR" sz="1800" dirty="0">
                <a:solidFill>
                  <a:srgbClr val="3D4752"/>
                </a:solidFill>
                <a:ea typeface="微軟正黑體" pitchFamily="34" charset="-120"/>
              </a:rPr>
            </a:br>
            <a:r>
              <a:rPr lang="en-US" altLang="ko-KR" sz="1800" dirty="0">
                <a:solidFill>
                  <a:srgbClr val="3D4752"/>
                </a:solidFill>
                <a:ea typeface="微軟正黑體" pitchFamily="34" charset="-120"/>
              </a:rPr>
              <a:t>   </a:t>
            </a:r>
            <a:r>
              <a:rPr lang="ko-KR" altLang="en-US" sz="1800" dirty="0">
                <a:solidFill>
                  <a:srgbClr val="3D4752"/>
                </a:solidFill>
                <a:ea typeface="微軟正黑體" pitchFamily="34" charset="-120"/>
              </a:rPr>
              <a:t> 선택합니다</a:t>
            </a:r>
            <a:r>
              <a:rPr lang="en-US" altLang="ko-KR" sz="1800" dirty="0">
                <a:solidFill>
                  <a:srgbClr val="3D4752"/>
                </a:solidFill>
                <a:ea typeface="微軟正黑體" pitchFamily="34" charset="-120"/>
              </a:rPr>
              <a:t>. </a:t>
            </a:r>
          </a:p>
          <a:p>
            <a:pPr marL="0">
              <a:spcBef>
                <a:spcPts val="600"/>
              </a:spcBef>
              <a:buClr>
                <a:srgbClr val="3D4752"/>
              </a:buClr>
            </a:pPr>
            <a:r>
              <a:rPr lang="en-US" altLang="ko-KR" sz="1800" dirty="0">
                <a:solidFill>
                  <a:srgbClr val="3D4752"/>
                </a:solidFill>
                <a:ea typeface="微軟正黑體" pitchFamily="34" charset="-120"/>
              </a:rPr>
              <a:t>QVR Center &amp; QVR Pro</a:t>
            </a:r>
            <a:r>
              <a:rPr lang="ko-KR" altLang="en-US" sz="1800" dirty="0">
                <a:solidFill>
                  <a:srgbClr val="3D4752"/>
                </a:solidFill>
                <a:ea typeface="微軟正黑體" pitchFamily="34" charset="-120"/>
              </a:rPr>
              <a:t>는 동일한 </a:t>
            </a:r>
            <a:r>
              <a:rPr lang="en-US" altLang="ko-KR" sz="1800" dirty="0">
                <a:solidFill>
                  <a:srgbClr val="3D4752"/>
                </a:solidFill>
                <a:ea typeface="微軟正黑體" pitchFamily="34" charset="-120"/>
              </a:rPr>
              <a:t>QVR Pro</a:t>
            </a:r>
            <a:br>
              <a:rPr lang="en-US" altLang="ko-KR" sz="1800" dirty="0">
                <a:solidFill>
                  <a:srgbClr val="3D4752"/>
                </a:solidFill>
                <a:ea typeface="微軟正黑體" pitchFamily="34" charset="-120"/>
              </a:rPr>
            </a:br>
            <a:r>
              <a:rPr lang="en-US" altLang="ko-KR" sz="1800" dirty="0">
                <a:solidFill>
                  <a:srgbClr val="3D4752"/>
                </a:solidFill>
                <a:ea typeface="微軟正黑體" pitchFamily="34" charset="-120"/>
              </a:rPr>
              <a:t>    Client</a:t>
            </a:r>
            <a:r>
              <a:rPr lang="ko-KR" altLang="en-US" sz="1800" dirty="0">
                <a:solidFill>
                  <a:srgbClr val="3D4752"/>
                </a:solidFill>
                <a:ea typeface="微軟正黑體" pitchFamily="34" charset="-120"/>
              </a:rPr>
              <a:t>를 공유합니다</a:t>
            </a:r>
            <a:r>
              <a:rPr lang="en-US" altLang="ko-KR" sz="1800" dirty="0">
                <a:solidFill>
                  <a:srgbClr val="3D4752"/>
                </a:solidFill>
                <a:ea typeface="微軟正黑體" pitchFamily="34" charset="-120"/>
              </a:rPr>
              <a:t>. </a:t>
            </a:r>
          </a:p>
          <a:p>
            <a:pPr marL="0">
              <a:spcBef>
                <a:spcPts val="600"/>
              </a:spcBef>
              <a:buClr>
                <a:srgbClr val="3D4752"/>
              </a:buClr>
            </a:pPr>
            <a:r>
              <a:rPr lang="ko-KR" altLang="en-US" sz="1800" dirty="0">
                <a:solidFill>
                  <a:srgbClr val="3D4752"/>
                </a:solidFill>
                <a:ea typeface="微軟正黑體" pitchFamily="34" charset="-120"/>
              </a:rPr>
              <a:t>가장 빠른 시간 내에 상황 파악</a:t>
            </a:r>
          </a:p>
        </p:txBody>
      </p:sp>
      <p:pic>
        <p:nvPicPr>
          <p:cNvPr id="4" name="Shape 17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15008" y="1000115"/>
            <a:ext cx="2226470" cy="335758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1938"/>
          <p:cNvSpPr/>
          <p:nvPr/>
        </p:nvSpPr>
        <p:spPr>
          <a:xfrm>
            <a:off x="5953459" y="1749976"/>
            <a:ext cx="975995" cy="216504"/>
          </a:xfrm>
          <a:prstGeom prst="rect">
            <a:avLst/>
          </a:prstGeom>
          <a:noFill/>
          <a:ln w="28575" cap="flat" cmpd="sng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8596" y="142858"/>
            <a:ext cx="8286808" cy="714380"/>
          </a:xfrm>
        </p:spPr>
        <p:txBody>
          <a:bodyPr/>
          <a:lstStyle/>
          <a:p>
            <a:pPr lvl="0"/>
            <a:r>
              <a:rPr lang="ko-KR" altLang="en-US" sz="3600" dirty="0"/>
              <a:t>크로스 서버 피드 모니터링</a:t>
            </a:r>
            <a:endParaRPr lang="zh-TW" altLang="en-US" sz="3600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4294967295"/>
          </p:nvPr>
        </p:nvSpPr>
        <p:spPr>
          <a:xfrm>
            <a:off x="285720" y="928676"/>
            <a:ext cx="7643898" cy="571504"/>
          </a:xfrm>
        </p:spPr>
        <p:txBody>
          <a:bodyPr/>
          <a:lstStyle/>
          <a:p>
            <a:pPr>
              <a:buNone/>
            </a:pPr>
            <a:r>
              <a:rPr lang="en-US" altLang="ko-KR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QVR Center</a:t>
            </a:r>
            <a:r>
              <a:rPr lang="ko-KR" altLang="en-US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에서 크로스 서버 보기 </a:t>
            </a:r>
            <a:r>
              <a:rPr lang="en-US" altLang="ko-KR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&amp; E-</a:t>
            </a:r>
            <a:r>
              <a:rPr lang="ko-KR" altLang="en-US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맵 생성</a:t>
            </a:r>
            <a:endParaRPr lang="zh-TW" alt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60033" y="3147814"/>
            <a:ext cx="453722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643056"/>
            <a:ext cx="1730066" cy="2494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1214414" y="1879997"/>
            <a:ext cx="1444269" cy="1597680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Shape 45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936688" y="1357304"/>
            <a:ext cx="5542646" cy="312646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矩形 16"/>
          <p:cNvSpPr/>
          <p:nvPr/>
        </p:nvSpPr>
        <p:spPr>
          <a:xfrm>
            <a:off x="2928927" y="2285998"/>
            <a:ext cx="714380" cy="1071570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142858"/>
            <a:ext cx="8143932" cy="714380"/>
          </a:xfrm>
        </p:spPr>
        <p:txBody>
          <a:bodyPr/>
          <a:lstStyle/>
          <a:p>
            <a:pPr lvl="0"/>
            <a:r>
              <a:rPr lang="ko-KR" altLang="en-US" sz="3600" dirty="0"/>
              <a:t>크로스 서버 이벤트 수신</a:t>
            </a:r>
            <a:endParaRPr lang="zh-TW" altLang="en-US" sz="3600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4294967295"/>
          </p:nvPr>
        </p:nvSpPr>
        <p:spPr>
          <a:xfrm>
            <a:off x="428596" y="928676"/>
            <a:ext cx="8429684" cy="3576649"/>
          </a:xfrm>
        </p:spPr>
        <p:txBody>
          <a:bodyPr/>
          <a:lstStyle/>
          <a:p>
            <a:pPr marL="0">
              <a:spcBef>
                <a:spcPts val="600"/>
              </a:spcBef>
              <a:buNone/>
            </a:pPr>
            <a:r>
              <a:rPr lang="ko-KR" altLang="en-US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카메라 피드가 없는 이벤트의 경우에도</a:t>
            </a:r>
            <a:r>
              <a:rPr lang="en-US" altLang="ko-KR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, </a:t>
            </a:r>
            <a:r>
              <a:rPr lang="ko-KR" altLang="en-US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이벤트 인식 시 이벤트란에 표시됩니다</a:t>
            </a:r>
            <a:r>
              <a:rPr lang="en-US" altLang="ko-KR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. </a:t>
            </a:r>
            <a:endParaRPr lang="zh-TW" altLang="en-US" sz="1800" dirty="0"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6882" y="2109684"/>
            <a:ext cx="1872208" cy="1038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https://encrypted-tbn0.gstatic.com/images?q=tbn:ANd9GcT8nLqLl2-CRcdWf7TYwvbQ6FVjiytWVur6655gbOeqGadZotPfz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7190" y="2139702"/>
            <a:ext cx="191246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http://static.panoramio.com/photos/large/105555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26625" y="3179565"/>
            <a:ext cx="1950565" cy="105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7" descr="Video surveillance photos of suspects taken at the Swain lot on the UNC campus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70840" y="3185914"/>
            <a:ext cx="1950566" cy="1042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hape 4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00232" y="1643056"/>
            <a:ext cx="5207045" cy="2928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4" descr="C:\Users\Angela Liu\Desktop\drawer\Angela work\CMS 1.0 lauch\1.0.1\PPT\pix\surveillance image\breakin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71176" y="2625197"/>
            <a:ext cx="712305" cy="42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5" descr="C:\Users\Angela Liu\Desktop\drawer\Angela work\CMS 1.0 lauch\1.0.1\PPT\pix\surveillance image\emegency pole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71176" y="3200563"/>
            <a:ext cx="718254" cy="403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7" descr="https://encrypted-tbn3.gstatic.com/images?q=tbn:ANd9GcT74EuCtmpOe9UbLNwOB_uOBBrNxfQ3UJrQyEZHz8CLOnFLleM4PQ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20788" y="2041862"/>
            <a:ext cx="648773" cy="40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11"/>
          <p:cNvSpPr/>
          <p:nvPr/>
        </p:nvSpPr>
        <p:spPr>
          <a:xfrm>
            <a:off x="6453329" y="1918841"/>
            <a:ext cx="761877" cy="1686476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7643834" y="2214560"/>
            <a:ext cx="12144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>
                <a:solidFill>
                  <a:srgbClr val="FF0066"/>
                </a:solidFill>
                <a:latin typeface="+mn-lt"/>
                <a:ea typeface="微軟正黑體" pitchFamily="34" charset="-120"/>
              </a:rPr>
              <a:t>이벤트 알림</a:t>
            </a:r>
            <a:endParaRPr lang="zh-TW" altLang="en-US" b="1" dirty="0">
              <a:solidFill>
                <a:srgbClr val="FF0066"/>
              </a:solidFill>
              <a:latin typeface="+mn-lt"/>
              <a:ea typeface="微軟正黑體" pitchFamily="34" charset="-120"/>
            </a:endParaRPr>
          </a:p>
        </p:txBody>
      </p:sp>
      <p:cxnSp>
        <p:nvCxnSpPr>
          <p:cNvPr id="15" name="直線接點 14"/>
          <p:cNvCxnSpPr/>
          <p:nvPr/>
        </p:nvCxnSpPr>
        <p:spPr>
          <a:xfrm flipV="1">
            <a:off x="7215206" y="2357436"/>
            <a:ext cx="428628" cy="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142858"/>
            <a:ext cx="8143932" cy="714380"/>
          </a:xfrm>
        </p:spPr>
        <p:txBody>
          <a:bodyPr/>
          <a:lstStyle/>
          <a:p>
            <a:r>
              <a:rPr lang="ko-KR" altLang="en-US" sz="3600" dirty="0"/>
              <a:t>중앙집중형 이벤트 수신 </a:t>
            </a:r>
            <a:r>
              <a:rPr lang="en-US" altLang="ko-KR" sz="3600" dirty="0"/>
              <a:t>&amp; </a:t>
            </a:r>
            <a:r>
              <a:rPr lang="ko-KR" altLang="en-US" sz="3600" dirty="0"/>
              <a:t>모니터링</a:t>
            </a:r>
            <a:endParaRPr lang="zh-TW" altLang="en-US" sz="3600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4294967295"/>
          </p:nvPr>
        </p:nvSpPr>
        <p:spPr>
          <a:xfrm>
            <a:off x="357158" y="928676"/>
            <a:ext cx="8786842" cy="428628"/>
          </a:xfrm>
        </p:spPr>
        <p:txBody>
          <a:bodyPr/>
          <a:lstStyle/>
          <a:p>
            <a:pPr>
              <a:buNone/>
            </a:pPr>
            <a:r>
              <a:rPr lang="ko-KR" altLang="en-US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이벤트 알림을 클릭해 이벤트 비디오 재생</a:t>
            </a:r>
            <a:endParaRPr lang="zh-TW" altLang="en-US" sz="1800" dirty="0">
              <a:solidFill>
                <a:srgbClr val="3D4752"/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4" name="Shape 45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20982" y="1428742"/>
            <a:ext cx="5558170" cy="3126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4" descr="C:\Users\Angela Liu\Desktop\drawer\Angela work\CMS 1.0 lauch\1.0.1\PPT\pix\surveillance image\breaki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3414" y="2477112"/>
            <a:ext cx="760338" cy="45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C:\Users\Angela Liu\Desktop\drawer\Angela work\CMS 1.0 lauch\1.0.1\PPT\pix\surveillance image\emegency pol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3414" y="3091276"/>
            <a:ext cx="766688" cy="431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7" descr="https://encrypted-tbn3.gstatic.com/images?q=tbn:ANd9GcT74EuCtmpOe9UbLNwOB_uOBBrNxfQ3UJrQyEZHz8CLOnFLleM4PQ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6372" y="1854441"/>
            <a:ext cx="69252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4" descr="C:\Users\Angela Liu\Desktop\drawer\Angela work\CMS 1.0 lauch\1.0.1\PPT\pix\surveillance image\breaki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40186" y="1782431"/>
            <a:ext cx="3843982" cy="2096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2238151" y="1782432"/>
            <a:ext cx="3846017" cy="2088232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7123163" y="1785932"/>
            <a:ext cx="11320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rgbClr val="FF0066"/>
                </a:solidFill>
                <a:latin typeface="+mn-lt"/>
                <a:ea typeface="微軟正黑體" pitchFamily="34" charset="-120"/>
              </a:rPr>
              <a:t>이벤트 재생</a:t>
            </a:r>
          </a:p>
        </p:txBody>
      </p:sp>
      <p:cxnSp>
        <p:nvCxnSpPr>
          <p:cNvPr id="12" name="直線接點 11"/>
          <p:cNvCxnSpPr/>
          <p:nvPr/>
        </p:nvCxnSpPr>
        <p:spPr>
          <a:xfrm>
            <a:off x="6072198" y="1928808"/>
            <a:ext cx="1071570" cy="1588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71420"/>
            <a:ext cx="8143932" cy="785818"/>
          </a:xfrm>
        </p:spPr>
        <p:txBody>
          <a:bodyPr/>
          <a:lstStyle/>
          <a:p>
            <a:r>
              <a:rPr lang="ko-KR" altLang="en-US" sz="3600" dirty="0">
                <a:latin typeface="+mn-lt"/>
              </a:rPr>
              <a:t>서버 상태 개요</a:t>
            </a:r>
            <a:endParaRPr lang="zh-TW" altLang="en-US" sz="3600" dirty="0">
              <a:latin typeface="+mn-lt"/>
              <a:ea typeface="微軟正黑體" pitchFamily="34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4294967295"/>
          </p:nvPr>
        </p:nvSpPr>
        <p:spPr>
          <a:xfrm>
            <a:off x="357158" y="1071552"/>
            <a:ext cx="4572032" cy="3000396"/>
          </a:xfrm>
        </p:spPr>
        <p:txBody>
          <a:bodyPr/>
          <a:lstStyle/>
          <a:p>
            <a:pPr>
              <a:spcBef>
                <a:spcPts val="600"/>
              </a:spcBef>
              <a:buClr>
                <a:srgbClr val="3D4752"/>
              </a:buClr>
            </a:pPr>
            <a:r>
              <a:rPr lang="en-US" altLang="ko-KR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QVR Pro Client</a:t>
            </a:r>
            <a:r>
              <a:rPr lang="ko-KR" altLang="en-US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에서 </a:t>
            </a:r>
            <a:r>
              <a:rPr lang="en-US" altLang="ko-KR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QVR Center </a:t>
            </a:r>
            <a:r>
              <a:rPr lang="ko-KR" altLang="en-US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및</a:t>
            </a:r>
            <a:r>
              <a:rPr lang="en-US" altLang="ko-KR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 </a:t>
            </a:r>
            <a:r>
              <a:rPr lang="ko-KR" altLang="en-US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각 서버의 연결 상태를 확인할 수 있습니다</a:t>
            </a:r>
            <a:r>
              <a:rPr lang="en-US" altLang="ko-KR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. </a:t>
            </a:r>
          </a:p>
          <a:p>
            <a:pPr>
              <a:spcBef>
                <a:spcPts val="600"/>
              </a:spcBef>
              <a:buClr>
                <a:srgbClr val="3D4752"/>
              </a:buClr>
            </a:pPr>
            <a:r>
              <a:rPr lang="ko-KR" altLang="en-US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비디오 피드를 확인할 수 없는 경우 이 방법이 원인 파악에 훨씬 용이합니다</a:t>
            </a:r>
            <a:r>
              <a:rPr lang="en-US" altLang="ko-KR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.</a:t>
            </a:r>
            <a:endParaRPr lang="zh-TW" altLang="en-US" sz="1800" dirty="0">
              <a:solidFill>
                <a:srgbClr val="3D4752"/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1071552"/>
            <a:ext cx="342999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群組 10"/>
          <p:cNvGrpSpPr/>
          <p:nvPr/>
        </p:nvGrpSpPr>
        <p:grpSpPr>
          <a:xfrm>
            <a:off x="7000892" y="714362"/>
            <a:ext cx="1714512" cy="285752"/>
            <a:chOff x="6715140" y="500048"/>
            <a:chExt cx="1714512" cy="285752"/>
          </a:xfrm>
        </p:grpSpPr>
        <p:sp>
          <p:nvSpPr>
            <p:cNvPr id="12" name="矩形 11"/>
            <p:cNvSpPr/>
            <p:nvPr/>
          </p:nvSpPr>
          <p:spPr>
            <a:xfrm>
              <a:off x="6715140" y="500048"/>
              <a:ext cx="1714512" cy="285752"/>
            </a:xfrm>
            <a:prstGeom prst="rect">
              <a:avLst/>
            </a:prstGeom>
            <a:solidFill>
              <a:srgbClr val="3D4752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6715140" y="500048"/>
              <a:ext cx="143180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>
                  <a:solidFill>
                    <a:schemeClr val="bg1"/>
                  </a:solidFill>
                </a:rPr>
                <a:t>QVR Center 1.0.0</a:t>
              </a:r>
              <a:endParaRPr lang="zh-TW" altLang="en-US" sz="12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QVR PPT\P11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1785932"/>
            <a:ext cx="6905621" cy="262989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142858"/>
            <a:ext cx="8143932" cy="714380"/>
          </a:xfrm>
        </p:spPr>
        <p:txBody>
          <a:bodyPr/>
          <a:lstStyle/>
          <a:p>
            <a:r>
              <a:rPr lang="en-US" altLang="zh-TW" sz="3600" dirty="0">
                <a:latin typeface="+mn-lt"/>
              </a:rPr>
              <a:t>QVR</a:t>
            </a:r>
            <a:r>
              <a:rPr lang="zh-TW" altLang="en-US" sz="3600" dirty="0">
                <a:latin typeface="+mn-lt"/>
              </a:rPr>
              <a:t> </a:t>
            </a:r>
            <a:r>
              <a:rPr lang="en-US" altLang="zh-TW" sz="3600" dirty="0">
                <a:latin typeface="+mn-lt"/>
              </a:rPr>
              <a:t>Center</a:t>
            </a:r>
            <a:endParaRPr lang="zh-TW" altLang="en-US" sz="3600" dirty="0">
              <a:latin typeface="+mn-lt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2844" y="857238"/>
            <a:ext cx="8572560" cy="3857652"/>
          </a:xfrm>
        </p:spPr>
        <p:txBody>
          <a:bodyPr/>
          <a:lstStyle/>
          <a:p>
            <a:pPr indent="180000">
              <a:buClr>
                <a:srgbClr val="3D4752"/>
              </a:buClr>
            </a:pPr>
            <a:r>
              <a:rPr lang="ko-KR" altLang="en-US" sz="1600" b="1" dirty="0"/>
              <a:t>최대 </a:t>
            </a:r>
            <a:r>
              <a:rPr lang="en-US" altLang="ko-KR" sz="1600" b="1" dirty="0"/>
              <a:t>128</a:t>
            </a:r>
            <a:r>
              <a:rPr lang="ko-KR" altLang="en-US" sz="1600" b="1" dirty="0"/>
              <a:t>개의 서버 중앙집중형 관리</a:t>
            </a:r>
            <a:endParaRPr lang="en-US" altLang="zh-TW" sz="1600" b="1" dirty="0">
              <a:ea typeface="微軟正黑體" pitchFamily="34" charset="-120"/>
            </a:endParaRPr>
          </a:p>
          <a:p>
            <a:pPr marL="623888" lvl="1" indent="0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zh-TW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 QVR Center 1.1.0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은 낮은 버전의 </a:t>
            </a:r>
            <a:r>
              <a:rPr lang="en-US" altLang="zh-TW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QVR 5.1.x &amp; Surveillance Station</a:t>
            </a:r>
            <a:r>
              <a:rPr lang="en-US" altLang="zh-TW" sz="1200" b="1" dirty="0">
                <a:solidFill>
                  <a:srgbClr val="FF0000"/>
                </a:solidFill>
                <a:latin typeface="+mn-lt"/>
                <a:ea typeface="微軟正黑體" pitchFamily="34" charset="-120"/>
              </a:rPr>
              <a:t>*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과 호환합니다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. </a:t>
            </a:r>
            <a:r>
              <a:rPr lang="en-US" altLang="zh-TW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 </a:t>
            </a:r>
          </a:p>
          <a:p>
            <a:pPr marL="623888" lvl="1" indent="0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QVR Pro </a:t>
            </a: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두대까지 무료</a:t>
            </a:r>
            <a:r>
              <a:rPr lang="en-US" altLang="zh-TW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.</a:t>
            </a:r>
          </a:p>
          <a:p>
            <a:pPr marL="612000"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 최대 조합 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(</a:t>
            </a:r>
            <a:r>
              <a:rPr lang="en-US" altLang="zh-TW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QVR Pro Free + QVR Pro Gold + QVR 5.1.x + </a:t>
            </a:r>
            <a:br>
              <a:rPr lang="en-US" altLang="zh-TW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</a:br>
            <a:r>
              <a:rPr lang="en-US" altLang="zh-TW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   Surveillance Station) = 128</a:t>
            </a:r>
          </a:p>
          <a:p>
            <a:pPr indent="180000">
              <a:buClr>
                <a:srgbClr val="3D4752"/>
              </a:buClr>
            </a:pPr>
            <a:r>
              <a:rPr lang="ko-KR" altLang="en-US" sz="1600" b="1" dirty="0"/>
              <a:t>다수의 </a:t>
            </a:r>
            <a:r>
              <a:rPr lang="en-US" altLang="ko-KR" sz="1600" b="1" dirty="0"/>
              <a:t>QVR Pro</a:t>
            </a:r>
            <a:r>
              <a:rPr lang="ko-KR" altLang="en-US" sz="1600" b="1" dirty="0"/>
              <a:t> 라이브 </a:t>
            </a:r>
            <a:r>
              <a:rPr lang="ko-KR" altLang="en-US" sz="1600" b="1" dirty="0" err="1"/>
              <a:t>피드</a:t>
            </a:r>
            <a:r>
              <a:rPr lang="ko-KR" altLang="en-US" sz="1600" b="1" dirty="0"/>
              <a:t> 및</a:t>
            </a:r>
            <a:r>
              <a:rPr lang="en-US" altLang="ko-KR" sz="1600" b="1" dirty="0"/>
              <a:t> </a:t>
            </a:r>
            <a:r>
              <a:rPr lang="ko-KR" altLang="en-US" sz="1600" b="1" dirty="0"/>
              <a:t>재생을 중앙 모니터링합니다</a:t>
            </a:r>
            <a:r>
              <a:rPr lang="en-US" altLang="ko-KR" sz="1600" b="1" dirty="0"/>
              <a:t>. </a:t>
            </a:r>
            <a:r>
              <a:rPr lang="en-US" altLang="zh-TW" sz="1600" b="1" dirty="0">
                <a:ea typeface="微軟正黑體" pitchFamily="34" charset="-120"/>
              </a:rPr>
              <a:t> </a:t>
            </a:r>
          </a:p>
          <a:p>
            <a:pPr indent="180000">
              <a:buClr>
                <a:srgbClr val="3D4752"/>
              </a:buClr>
            </a:pPr>
            <a:r>
              <a:rPr lang="ko-KR" altLang="en-US" sz="1600" b="1" dirty="0"/>
              <a:t>다수의 </a:t>
            </a:r>
            <a:r>
              <a:rPr lang="en-US" altLang="ko-KR" sz="1600" b="1" dirty="0"/>
              <a:t>QVR Pro</a:t>
            </a:r>
            <a:r>
              <a:rPr lang="ko-KR" altLang="en-US" sz="1600" b="1" dirty="0"/>
              <a:t> 이벤트 알림을 중앙에서 수신합니다</a:t>
            </a:r>
            <a:r>
              <a:rPr lang="en-US" altLang="ko-KR" sz="1600" b="1" dirty="0"/>
              <a:t>. </a:t>
            </a:r>
            <a:endParaRPr lang="en-US" altLang="zh-TW" sz="1600" dirty="0"/>
          </a:p>
          <a:p>
            <a:pPr marL="457200" lvl="0" indent="-381000">
              <a:buClr>
                <a:schemeClr val="accent5">
                  <a:lumMod val="50000"/>
                </a:schemeClr>
              </a:buClr>
            </a:pPr>
            <a:endParaRPr lang="en-US" altLang="zh-TW" sz="1200" dirty="0"/>
          </a:p>
          <a:p>
            <a:endParaRPr lang="en-US" altLang="zh-TW" sz="1200" dirty="0"/>
          </a:p>
          <a:p>
            <a:pPr lvl="1"/>
            <a:endParaRPr lang="en-US" altLang="zh-TW" sz="1200" dirty="0">
              <a:latin typeface="+mn-lt"/>
            </a:endParaRPr>
          </a:p>
          <a:p>
            <a:pPr lvl="1"/>
            <a:endParaRPr lang="zh-TW" altLang="en-US" sz="1200" dirty="0">
              <a:latin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691680" y="4803999"/>
            <a:ext cx="29523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* 모든 기능이 포함되어 있지는 않습니다</a:t>
            </a:r>
            <a:r>
              <a:rPr lang="en-US" altLang="ko-KR" sz="1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.</a:t>
            </a:r>
            <a:endParaRPr lang="zh-TW" altLang="en-US" sz="1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Shape 1425"/>
          <p:cNvSpPr txBox="1">
            <a:spLocks noGrp="1"/>
          </p:cNvSpPr>
          <p:nvPr>
            <p:ph type="title"/>
          </p:nvPr>
        </p:nvSpPr>
        <p:spPr>
          <a:xfrm>
            <a:off x="500034" y="142858"/>
            <a:ext cx="8143932" cy="71438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dirty="0"/>
              <a:t>Live Demo</a:t>
            </a:r>
            <a:endParaRPr lang="en-GB" dirty="0"/>
          </a:p>
        </p:txBody>
      </p:sp>
      <p:pic>
        <p:nvPicPr>
          <p:cNvPr id="3" name="Picture 2" descr="D:\工作進行中\20170911直播母版16比9\母片\2017_Think Big母版16比9_C內頁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-3155" y="-19"/>
            <a:ext cx="9144000" cy="5143499"/>
          </a:xfrm>
          <a:prstGeom prst="rect">
            <a:avLst/>
          </a:prstGeom>
          <a:noFill/>
        </p:spPr>
      </p:pic>
      <p:sp>
        <p:nvSpPr>
          <p:cNvPr id="4" name="Shape 25"/>
          <p:cNvSpPr txBox="1"/>
          <p:nvPr/>
        </p:nvSpPr>
        <p:spPr>
          <a:xfrm>
            <a:off x="2500298" y="1412812"/>
            <a:ext cx="4521300" cy="1087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rgbClr val="000090"/>
              </a:buClr>
              <a:buSzPct val="25000"/>
            </a:pPr>
            <a:r>
              <a:rPr lang="ko-KR" altLang="en-US" sz="4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라이브 데모</a:t>
            </a:r>
            <a:endParaRPr lang="en-GB" sz="4400" b="0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Shape 1729"/>
          <p:cNvSpPr txBox="1">
            <a:spLocks noGrp="1"/>
          </p:cNvSpPr>
          <p:nvPr>
            <p:ph type="title"/>
          </p:nvPr>
        </p:nvSpPr>
        <p:spPr>
          <a:xfrm>
            <a:off x="142844" y="285734"/>
            <a:ext cx="8893082" cy="92869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ko-KR" altLang="en-US" sz="2400" dirty="0">
                <a:latin typeface="+mn-lt"/>
              </a:rPr>
              <a:t>분산된 인프라의 중앙집중형 관리</a:t>
            </a:r>
            <a:endParaRPr lang="en-GB" sz="2400" dirty="0">
              <a:latin typeface="+mn-lt"/>
              <a:ea typeface="微軟正黑體" pitchFamily="34" charset="-120"/>
            </a:endParaRPr>
          </a:p>
        </p:txBody>
      </p:sp>
      <p:sp>
        <p:nvSpPr>
          <p:cNvPr id="1730" name="Shape 1730"/>
          <p:cNvSpPr txBox="1">
            <a:spLocks noGrp="1"/>
          </p:cNvSpPr>
          <p:nvPr>
            <p:ph type="body" idx="1"/>
          </p:nvPr>
        </p:nvSpPr>
        <p:spPr>
          <a:xfrm>
            <a:off x="499946" y="857238"/>
            <a:ext cx="8104502" cy="85725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216000">
              <a:spcBef>
                <a:spcPts val="600"/>
              </a:spcBef>
              <a:buClr>
                <a:srgbClr val="3D4752"/>
              </a:buClr>
            </a:pPr>
            <a:r>
              <a:rPr lang="ko-KR" altLang="en-US" b="1" dirty="0"/>
              <a:t>독립형 영상보안 시스템 구축 및 해당 시스템의 종합적 관리</a:t>
            </a:r>
            <a:endParaRPr lang="en-US" altLang="zh-TW" b="1" dirty="0"/>
          </a:p>
          <a:p>
            <a:pPr marL="0" lvl="0" indent="-216000">
              <a:spcBef>
                <a:spcPts val="600"/>
              </a:spcBef>
              <a:buClr>
                <a:srgbClr val="3D4752"/>
              </a:buClr>
            </a:pPr>
            <a:r>
              <a:rPr lang="en-US" altLang="ko-KR" b="1" dirty="0"/>
              <a:t>LAN IP, WAN IP </a:t>
            </a:r>
            <a:r>
              <a:rPr lang="ko-KR" altLang="en-US" b="1" dirty="0"/>
              <a:t>또는 도메인 이름을 통한 </a:t>
            </a:r>
            <a:r>
              <a:rPr lang="en-US" altLang="ko-KR" b="1" dirty="0"/>
              <a:t>QVR Pro </a:t>
            </a:r>
            <a:r>
              <a:rPr lang="ko-KR" altLang="en-US" b="1" dirty="0"/>
              <a:t>추가</a:t>
            </a:r>
            <a:r>
              <a:rPr lang="en-US" altLang="ko-KR" b="1" dirty="0"/>
              <a:t>. </a:t>
            </a:r>
            <a:r>
              <a:rPr lang="en-US" altLang="zh-TW" b="1" dirty="0">
                <a:ea typeface="微軟正黑體" pitchFamily="34" charset="-120"/>
              </a:rPr>
              <a:t> </a:t>
            </a:r>
            <a:endParaRPr lang="en-GB" b="1" dirty="0">
              <a:ea typeface="微軟正黑體" pitchFamily="34" charset="-120"/>
            </a:endParaRPr>
          </a:p>
        </p:txBody>
      </p:sp>
      <p:pic>
        <p:nvPicPr>
          <p:cNvPr id="1027" name="Picture 3" descr="C:\Users\Angela Liu\Desktop\MKT PM\QVR Pro\QVR Center\171113_QVR-center-app_上架圖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932291" y="2000246"/>
            <a:ext cx="5559026" cy="26498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/>
          <p:cNvGrpSpPr/>
          <p:nvPr/>
        </p:nvGrpSpPr>
        <p:grpSpPr>
          <a:xfrm>
            <a:off x="0" y="0"/>
            <a:ext cx="12644494" cy="5143499"/>
            <a:chOff x="0" y="0"/>
            <a:chExt cx="12644494" cy="5143499"/>
          </a:xfrm>
        </p:grpSpPr>
        <p:pic>
          <p:nvPicPr>
            <p:cNvPr id="6" name="圖片 5" descr="QVR母片_(ZH+EN)如何開始使用 QVR Center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499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0" y="1500180"/>
              <a:ext cx="12644494" cy="1842984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750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7" name="標題 1"/>
            <p:cNvSpPr txBox="1">
              <a:spLocks/>
            </p:cNvSpPr>
            <p:nvPr/>
          </p:nvSpPr>
          <p:spPr>
            <a:xfrm>
              <a:off x="500034" y="1714494"/>
              <a:ext cx="4000528" cy="7858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TW" sz="38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Arial"/>
                  <a:cs typeface="Arial"/>
                  <a:sym typeface="Arial"/>
                </a:rPr>
                <a:t>QVR</a:t>
              </a:r>
              <a:r>
                <a:rPr kumimoji="0" lang="zh-TW" altLang="en-US" sz="38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Arial"/>
                  <a:cs typeface="Arial"/>
                  <a:sym typeface="Arial"/>
                </a:rPr>
                <a:t> </a:t>
              </a:r>
              <a:r>
                <a:rPr kumimoji="0" lang="en-US" altLang="zh-TW" sz="38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Arial"/>
                  <a:cs typeface="Arial"/>
                  <a:sym typeface="Arial"/>
                </a:rPr>
                <a:t>Center</a:t>
              </a:r>
              <a:endParaRPr kumimoji="0" lang="zh-TW" altLang="en-US" sz="38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" name="直線接點 9"/>
            <p:cNvCxnSpPr/>
            <p:nvPr/>
          </p:nvCxnSpPr>
          <p:spPr>
            <a:xfrm>
              <a:off x="428596" y="2498724"/>
              <a:ext cx="4214842" cy="1588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標題 1"/>
            <p:cNvSpPr txBox="1">
              <a:spLocks/>
            </p:cNvSpPr>
            <p:nvPr/>
          </p:nvSpPr>
          <p:spPr>
            <a:xfrm>
              <a:off x="500034" y="2571750"/>
              <a:ext cx="5929354" cy="5715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/>
            <a:lstStyle/>
            <a:p>
              <a:pPr lvl="0">
                <a:buClr>
                  <a:srgbClr val="002060"/>
                </a:buClr>
              </a:pPr>
              <a:r>
                <a:rPr lang="en-US" altLang="ko-KR" sz="2400" b="1" dirty="0">
                  <a:solidFill>
                    <a:schemeClr val="bg2"/>
                  </a:solidFill>
                  <a:latin typeface="+mn-lt"/>
                  <a:ea typeface="微軟正黑體" pitchFamily="34" charset="-120"/>
                </a:rPr>
                <a:t>QVR Center </a:t>
              </a:r>
              <a:r>
                <a:rPr lang="ko-KR" altLang="en-US" sz="2400" b="1" dirty="0">
                  <a:solidFill>
                    <a:schemeClr val="bg2"/>
                  </a:solidFill>
                  <a:latin typeface="+mn-lt"/>
                  <a:ea typeface="微軟正黑體" pitchFamily="34" charset="-120"/>
                </a:rPr>
                <a:t>사용 시작 방법</a:t>
              </a:r>
              <a:endPara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微軟正黑體" pitchFamily="34" charset="-120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Shape 1739"/>
          <p:cNvSpPr txBox="1">
            <a:spLocks noGrp="1"/>
          </p:cNvSpPr>
          <p:nvPr>
            <p:ph type="title"/>
          </p:nvPr>
        </p:nvSpPr>
        <p:spPr>
          <a:xfrm>
            <a:off x="500034" y="142858"/>
            <a:ext cx="8143932" cy="714362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GB" sz="3600" dirty="0">
                <a:latin typeface="微軟正黑體" pitchFamily="34" charset="-120"/>
              </a:rPr>
              <a:t>QVR </a:t>
            </a:r>
            <a:r>
              <a:rPr lang="en-GB" sz="3600" dirty="0" err="1">
                <a:latin typeface="微軟正黑體" pitchFamily="34" charset="-120"/>
              </a:rPr>
              <a:t>Center</a:t>
            </a:r>
            <a:r>
              <a:rPr lang="en-GB" sz="3600" dirty="0">
                <a:latin typeface="微軟正黑體" pitchFamily="34" charset="-120"/>
              </a:rPr>
              <a:t> </a:t>
            </a:r>
            <a:r>
              <a:rPr lang="ko-KR" altLang="en-US" sz="3600" dirty="0">
                <a:latin typeface="微軟正黑體" pitchFamily="34" charset="-120"/>
              </a:rPr>
              <a:t>설치</a:t>
            </a:r>
            <a:endParaRPr lang="en-GB" sz="3600" dirty="0">
              <a:latin typeface="+mn-lt"/>
              <a:ea typeface="微軟正黑體" pitchFamily="34" charset="-120"/>
            </a:endParaRPr>
          </a:p>
        </p:txBody>
      </p:sp>
      <p:sp>
        <p:nvSpPr>
          <p:cNvPr id="1740" name="Shape 1740"/>
          <p:cNvSpPr txBox="1">
            <a:spLocks noGrp="1"/>
          </p:cNvSpPr>
          <p:nvPr>
            <p:ph type="body" idx="4294967295"/>
          </p:nvPr>
        </p:nvSpPr>
        <p:spPr>
          <a:xfrm>
            <a:off x="500002" y="928676"/>
            <a:ext cx="8643998" cy="92869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216000">
              <a:spcBef>
                <a:spcPts val="600"/>
              </a:spcBef>
              <a:buClr>
                <a:srgbClr val="3D4752"/>
              </a:buClr>
            </a:pPr>
            <a:r>
              <a:rPr lang="en-US" altLang="ko-KR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QVR Center</a:t>
            </a:r>
            <a:r>
              <a:rPr lang="ko-KR" altLang="en-US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는 </a:t>
            </a:r>
            <a:r>
              <a:rPr lang="en-US" altLang="ko-KR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QVR Pro</a:t>
            </a:r>
            <a:r>
              <a:rPr lang="ko-KR" altLang="en-US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가 설치된 곳과 동일한 </a:t>
            </a:r>
            <a:r>
              <a:rPr lang="en-US" altLang="ko-KR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NAS </a:t>
            </a:r>
            <a:r>
              <a:rPr lang="ko-KR" altLang="en-US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또는 그렇지 않은 </a:t>
            </a:r>
            <a:br>
              <a:rPr lang="en-US" altLang="ko-KR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</a:br>
            <a:r>
              <a:rPr lang="en-US" altLang="ko-KR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    NAS</a:t>
            </a:r>
            <a:r>
              <a:rPr lang="ko-KR" altLang="en-US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에 설치할 수 있습니다</a:t>
            </a:r>
            <a:r>
              <a:rPr lang="en-US" altLang="ko-KR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.</a:t>
            </a:r>
            <a:endParaRPr lang="en-GB" sz="1800" dirty="0">
              <a:solidFill>
                <a:srgbClr val="3D4752"/>
              </a:solidFill>
              <a:latin typeface="+mn-lt"/>
              <a:ea typeface="微軟正黑體" pitchFamily="34" charset="-120"/>
            </a:endParaRPr>
          </a:p>
          <a:p>
            <a:pPr marL="0" lvl="0" indent="-216000">
              <a:spcBef>
                <a:spcPts val="600"/>
              </a:spcBef>
              <a:buClr>
                <a:srgbClr val="3D4752"/>
              </a:buClr>
            </a:pPr>
            <a:r>
              <a:rPr lang="en-US" altLang="ko-KR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QTS &gt; App Center &gt; </a:t>
            </a:r>
            <a:r>
              <a:rPr lang="ko-KR" altLang="en-US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감시로 이동해 </a:t>
            </a:r>
            <a:r>
              <a:rPr lang="en-US" altLang="ko-KR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QVR Center</a:t>
            </a:r>
            <a:r>
              <a:rPr lang="ko-KR" altLang="en-US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를 설치합니다</a:t>
            </a:r>
            <a:r>
              <a:rPr lang="en-US" altLang="ko-KR" sz="18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. </a:t>
            </a:r>
            <a:endParaRPr lang="en-GB" sz="1800" dirty="0">
              <a:solidFill>
                <a:srgbClr val="3D4752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58" name="橢圓 57"/>
          <p:cNvSpPr/>
          <p:nvPr/>
        </p:nvSpPr>
        <p:spPr>
          <a:xfrm>
            <a:off x="5864488" y="2214560"/>
            <a:ext cx="2081907" cy="2081907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橢圓 53"/>
          <p:cNvSpPr/>
          <p:nvPr/>
        </p:nvSpPr>
        <p:spPr>
          <a:xfrm>
            <a:off x="3786182" y="2275793"/>
            <a:ext cx="2081907" cy="2081907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0" name="群組 39"/>
          <p:cNvGrpSpPr/>
          <p:nvPr/>
        </p:nvGrpSpPr>
        <p:grpSpPr>
          <a:xfrm>
            <a:off x="6096438" y="3439211"/>
            <a:ext cx="873838" cy="546342"/>
            <a:chOff x="3347864" y="3579862"/>
            <a:chExt cx="1476520" cy="923151"/>
          </a:xfrm>
        </p:grpSpPr>
        <p:pic>
          <p:nvPicPr>
            <p:cNvPr id="10" name="Shape 222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3347864" y="3579862"/>
              <a:ext cx="1476520" cy="923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Shape 20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286248" y="4071948"/>
              <a:ext cx="401814" cy="40181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" name="群組 46"/>
          <p:cNvGrpSpPr/>
          <p:nvPr/>
        </p:nvGrpSpPr>
        <p:grpSpPr>
          <a:xfrm>
            <a:off x="6174253" y="2520723"/>
            <a:ext cx="1279065" cy="799697"/>
            <a:chOff x="4067944" y="2355726"/>
            <a:chExt cx="1492242" cy="932980"/>
          </a:xfrm>
        </p:grpSpPr>
        <p:pic>
          <p:nvPicPr>
            <p:cNvPr id="9" name="Shape 220"/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>
              <a:off x="4067944" y="2355726"/>
              <a:ext cx="1492242" cy="9329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Shape 21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000628" y="2829012"/>
              <a:ext cx="441216" cy="4412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" name="橢圓 50"/>
          <p:cNvSpPr/>
          <p:nvPr/>
        </p:nvSpPr>
        <p:spPr>
          <a:xfrm>
            <a:off x="5623160" y="3109636"/>
            <a:ext cx="428628" cy="42862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>
            <a:off x="5612704" y="3219822"/>
            <a:ext cx="4924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또는</a:t>
            </a:r>
            <a:endParaRPr lang="zh-TW" alt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35" name="直線接點 34"/>
          <p:cNvCxnSpPr/>
          <p:nvPr/>
        </p:nvCxnSpPr>
        <p:spPr>
          <a:xfrm>
            <a:off x="4092345" y="3377979"/>
            <a:ext cx="1469582" cy="1361"/>
          </a:xfrm>
          <a:prstGeom prst="line">
            <a:avLst/>
          </a:prstGeom>
          <a:ln w="9525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群組 40"/>
          <p:cNvGrpSpPr/>
          <p:nvPr/>
        </p:nvGrpSpPr>
        <p:grpSpPr>
          <a:xfrm>
            <a:off x="6725346" y="3439211"/>
            <a:ext cx="873838" cy="546342"/>
            <a:chOff x="3347864" y="3579862"/>
            <a:chExt cx="1476520" cy="923151"/>
          </a:xfrm>
        </p:grpSpPr>
        <p:pic>
          <p:nvPicPr>
            <p:cNvPr id="42" name="Shape 222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3347864" y="3579862"/>
              <a:ext cx="1476520" cy="923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Shape 20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286248" y="4071948"/>
              <a:ext cx="401814" cy="40181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4" name="群組 43"/>
          <p:cNvGrpSpPr/>
          <p:nvPr/>
        </p:nvGrpSpPr>
        <p:grpSpPr>
          <a:xfrm>
            <a:off x="4337275" y="3439211"/>
            <a:ext cx="873838" cy="546342"/>
            <a:chOff x="3347864" y="3579862"/>
            <a:chExt cx="1476520" cy="923151"/>
          </a:xfrm>
        </p:grpSpPr>
        <p:pic>
          <p:nvPicPr>
            <p:cNvPr id="45" name="Shape 222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3347864" y="3579862"/>
              <a:ext cx="1476520" cy="923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Shape 20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286248" y="4071948"/>
              <a:ext cx="401814" cy="40181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" name="Shape 220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969880" y="2520723"/>
            <a:ext cx="1279065" cy="799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2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5903" y="2942536"/>
            <a:ext cx="367396" cy="367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Shape 2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50929" y="2949351"/>
            <a:ext cx="349766" cy="332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" name="直線接點 58"/>
          <p:cNvCxnSpPr/>
          <p:nvPr/>
        </p:nvCxnSpPr>
        <p:spPr>
          <a:xfrm>
            <a:off x="6170650" y="3377979"/>
            <a:ext cx="1469582" cy="1361"/>
          </a:xfrm>
          <a:prstGeom prst="line">
            <a:avLst/>
          </a:prstGeom>
          <a:ln w="9525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群組 33"/>
          <p:cNvGrpSpPr/>
          <p:nvPr/>
        </p:nvGrpSpPr>
        <p:grpSpPr>
          <a:xfrm>
            <a:off x="899592" y="2220854"/>
            <a:ext cx="2569668" cy="2151096"/>
            <a:chOff x="899592" y="2220854"/>
            <a:chExt cx="2569668" cy="215109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99592" y="2220854"/>
              <a:ext cx="2569668" cy="2151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矩形 31"/>
            <p:cNvSpPr/>
            <p:nvPr/>
          </p:nvSpPr>
          <p:spPr>
            <a:xfrm>
              <a:off x="1907704" y="3291830"/>
              <a:ext cx="504056" cy="79208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1187624" y="4045280"/>
              <a:ext cx="648072" cy="1440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Shape 1747"/>
          <p:cNvSpPr txBox="1">
            <a:spLocks noGrp="1"/>
          </p:cNvSpPr>
          <p:nvPr>
            <p:ph type="title"/>
          </p:nvPr>
        </p:nvSpPr>
        <p:spPr>
          <a:xfrm>
            <a:off x="571472" y="142858"/>
            <a:ext cx="8072494" cy="71438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GB" sz="3600" dirty="0">
                <a:latin typeface="+mn-lt"/>
              </a:rPr>
              <a:t>QVR </a:t>
            </a:r>
            <a:r>
              <a:rPr lang="en-GB" sz="3600" dirty="0" err="1">
                <a:latin typeface="+mn-lt"/>
              </a:rPr>
              <a:t>Center</a:t>
            </a:r>
            <a:r>
              <a:rPr lang="ko-KR" altLang="en-US" sz="3600" dirty="0">
                <a:latin typeface="+mn-lt"/>
              </a:rPr>
              <a:t>에 로그인</a:t>
            </a:r>
            <a:endParaRPr lang="en-GB" sz="3600" dirty="0">
              <a:latin typeface="+mn-lt"/>
              <a:ea typeface="微軟正黑體" pitchFamily="34" charset="-120"/>
            </a:endParaRPr>
          </a:p>
        </p:txBody>
      </p:sp>
      <p:sp>
        <p:nvSpPr>
          <p:cNvPr id="5" name="Shape 1740"/>
          <p:cNvSpPr txBox="1">
            <a:spLocks noGrp="1"/>
          </p:cNvSpPr>
          <p:nvPr>
            <p:ph type="body" idx="4294967295"/>
          </p:nvPr>
        </p:nvSpPr>
        <p:spPr>
          <a:xfrm>
            <a:off x="500034" y="1071552"/>
            <a:ext cx="5214974" cy="192882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indent="-216000">
              <a:spcBef>
                <a:spcPts val="600"/>
              </a:spcBef>
              <a:buClr>
                <a:srgbClr val="3D4752"/>
              </a:buClr>
            </a:pPr>
            <a:r>
              <a:rPr lang="en-US" altLang="ko-KR" sz="16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QVR Center</a:t>
            </a:r>
            <a:r>
              <a:rPr lang="ko-KR" altLang="en-US" sz="16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에는 전용 로그인 페이지가 있습니다</a:t>
            </a:r>
            <a:r>
              <a:rPr lang="en-US" altLang="ko-KR" sz="16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. </a:t>
            </a:r>
            <a:r>
              <a:rPr lang="en-US" altLang="zh-TW" sz="16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 </a:t>
            </a:r>
          </a:p>
          <a:p>
            <a:pPr marL="0" indent="-216000">
              <a:spcBef>
                <a:spcPts val="600"/>
              </a:spcBef>
              <a:buClr>
                <a:srgbClr val="3D4752"/>
              </a:buClr>
              <a:buNone/>
            </a:pPr>
            <a:r>
              <a:rPr lang="zh-TW" altLang="en-US" sz="16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    </a:t>
            </a:r>
            <a:r>
              <a:rPr lang="ko-KR" altLang="en-US" sz="16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로그인 방법</a:t>
            </a:r>
            <a:r>
              <a:rPr lang="en-US" altLang="ko-KR" sz="16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: </a:t>
            </a:r>
            <a:r>
              <a:rPr lang="en-US" altLang="zh-TW" sz="16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 </a:t>
            </a:r>
          </a:p>
          <a:p>
            <a:pPr marL="504000" indent="-216000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―"/>
            </a:pPr>
            <a:r>
              <a:rPr lang="en-US" altLang="zh-TW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QTS </a:t>
            </a: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데스크톱 </a:t>
            </a:r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&gt; </a:t>
            </a:r>
            <a:r>
              <a:rPr lang="en-US" altLang="zh-TW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QVR Center</a:t>
            </a:r>
          </a:p>
          <a:p>
            <a:pPr marL="504000" indent="-216000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―"/>
            </a:pP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웹브라우저를 통해 </a:t>
            </a:r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URL </a:t>
            </a: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직접 입력 </a:t>
            </a:r>
            <a:endParaRPr lang="en-US" altLang="zh-TW" sz="12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微軟正黑體" pitchFamily="34" charset="-120"/>
            </a:endParaRPr>
          </a:p>
          <a:p>
            <a:pPr marL="144000" indent="-216000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None/>
            </a:pPr>
            <a:r>
              <a:rPr lang="en-US" altLang="zh-TW" sz="1200" dirty="0">
                <a:solidFill>
                  <a:srgbClr val="0070C0"/>
                </a:solidFill>
                <a:latin typeface="+mn-lt"/>
                <a:ea typeface="微軟正黑體" pitchFamily="34" charset="-120"/>
              </a:rPr>
              <a:t>             ( https://(IP address of NAS)/</a:t>
            </a:r>
            <a:r>
              <a:rPr lang="en-US" altLang="zh-TW" sz="1200" dirty="0" err="1">
                <a:solidFill>
                  <a:srgbClr val="0070C0"/>
                </a:solidFill>
                <a:latin typeface="+mn-lt"/>
                <a:ea typeface="微軟正黑體" pitchFamily="34" charset="-120"/>
              </a:rPr>
              <a:t>qvrcenter</a:t>
            </a:r>
            <a:r>
              <a:rPr lang="en-US" altLang="zh-TW" sz="1200" dirty="0">
                <a:solidFill>
                  <a:srgbClr val="0070C0"/>
                </a:solidFill>
                <a:latin typeface="+mn-lt"/>
                <a:ea typeface="微軟正黑體" pitchFamily="34" charset="-120"/>
              </a:rPr>
              <a:t>/ 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30904" y="1000113"/>
            <a:ext cx="2857520" cy="1736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hape 1740"/>
          <p:cNvSpPr txBox="1">
            <a:spLocks noGrp="1"/>
          </p:cNvSpPr>
          <p:nvPr>
            <p:ph type="body" idx="4294967295"/>
          </p:nvPr>
        </p:nvSpPr>
        <p:spPr>
          <a:xfrm>
            <a:off x="428596" y="2786064"/>
            <a:ext cx="8643998" cy="135732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indent="-216000">
              <a:spcBef>
                <a:spcPts val="600"/>
              </a:spcBef>
              <a:buClr>
                <a:srgbClr val="3D4752"/>
              </a:buClr>
            </a:pPr>
            <a:r>
              <a:rPr lang="en-US" altLang="ko-KR" sz="16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QVR Center</a:t>
            </a:r>
            <a:r>
              <a:rPr lang="ko-KR" altLang="en-US" sz="16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는 </a:t>
            </a:r>
            <a:r>
              <a:rPr lang="en-US" altLang="ko-KR" sz="16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QTS</a:t>
            </a:r>
            <a:r>
              <a:rPr lang="ko-KR" altLang="en-US" sz="16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와 별도로 고유의 사용자 계정이 필요합니다</a:t>
            </a:r>
            <a:r>
              <a:rPr lang="en-US" altLang="ko-KR" sz="16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. (</a:t>
            </a:r>
            <a:r>
              <a:rPr lang="ko-KR" altLang="en-US" sz="16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기본</a:t>
            </a:r>
            <a:r>
              <a:rPr lang="en-US" altLang="ko-KR" sz="16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: admin/admin) </a:t>
            </a:r>
          </a:p>
          <a:p>
            <a:pPr marL="0" indent="-216000">
              <a:spcBef>
                <a:spcPts val="600"/>
              </a:spcBef>
              <a:buClr>
                <a:srgbClr val="3D4752"/>
              </a:buClr>
            </a:pPr>
            <a:r>
              <a:rPr lang="ko-KR" altLang="en-US" sz="16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기타 사용자 이름</a:t>
            </a:r>
            <a:r>
              <a:rPr lang="en-US" altLang="ko-KR" sz="16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/</a:t>
            </a:r>
            <a:r>
              <a:rPr lang="ko-KR" altLang="en-US" sz="16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암호는 관리자에 의해 생성되어야 합니다</a:t>
            </a:r>
            <a:r>
              <a:rPr lang="en-US" altLang="ko-KR" sz="16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. </a:t>
            </a:r>
          </a:p>
          <a:p>
            <a:pPr marL="0" indent="-216000">
              <a:spcBef>
                <a:spcPts val="600"/>
              </a:spcBef>
              <a:buClr>
                <a:srgbClr val="3D4752"/>
              </a:buClr>
            </a:pPr>
            <a:r>
              <a:rPr lang="en-US" altLang="ko-KR" sz="16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QVR Center</a:t>
            </a:r>
            <a:r>
              <a:rPr lang="ko-KR" altLang="en-US" sz="16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는 보안 연결</a:t>
            </a:r>
            <a:r>
              <a:rPr lang="en-US" altLang="ko-KR" sz="16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(https)</a:t>
            </a:r>
            <a:r>
              <a:rPr lang="ko-KR" altLang="en-US" sz="16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을 통해서만 액세스할 수 있습니다</a:t>
            </a:r>
            <a:r>
              <a:rPr lang="en-US" altLang="ko-KR" sz="16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. </a:t>
            </a:r>
            <a:endParaRPr lang="en-GB" sz="1600" dirty="0">
              <a:solidFill>
                <a:srgbClr val="3D4752"/>
              </a:solidFill>
              <a:latin typeface="+mn-lt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AutoShape 4" descr="「user icon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6630" name="AutoShape 6" descr="「user icon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6632" name="AutoShape 8" descr="「user icon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6634" name="AutoShape 10" descr="「user icon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6636" name="AutoShape 12" descr="「user icon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6642" name="AutoShape 18" descr="「user icon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6644" name="AutoShape 20" descr="「user icon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6646" name="AutoShape 22" descr="「user icon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6648" name="AutoShape 24" descr="「user icon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5" name="Shape 1790"/>
          <p:cNvSpPr txBox="1">
            <a:spLocks noGrp="1"/>
          </p:cNvSpPr>
          <p:nvPr>
            <p:ph type="title"/>
          </p:nvPr>
        </p:nvSpPr>
        <p:spPr>
          <a:xfrm>
            <a:off x="214282" y="142858"/>
            <a:ext cx="8643998" cy="71438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ko-KR" altLang="en-US" sz="3600" dirty="0">
                <a:latin typeface="+mn-lt"/>
              </a:rPr>
              <a:t>사용자 역할 및 권한 설정</a:t>
            </a:r>
            <a:endParaRPr lang="en-GB" sz="3600" dirty="0">
              <a:latin typeface="+mn-lt"/>
              <a:ea typeface="微軟正黑體" pitchFamily="34" charset="-120"/>
            </a:endParaRPr>
          </a:p>
        </p:txBody>
      </p:sp>
      <p:sp>
        <p:nvSpPr>
          <p:cNvPr id="36" name="Shape 1791"/>
          <p:cNvSpPr txBox="1">
            <a:spLocks noGrp="1"/>
          </p:cNvSpPr>
          <p:nvPr>
            <p:ph type="body" idx="1"/>
          </p:nvPr>
        </p:nvSpPr>
        <p:spPr>
          <a:xfrm>
            <a:off x="500034" y="857238"/>
            <a:ext cx="8072494" cy="100013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3D4752"/>
              </a:buClr>
              <a:buNone/>
            </a:pPr>
            <a:r>
              <a:rPr lang="en-US" altLang="ko-KR" b="1" dirty="0"/>
              <a:t>QVR Center </a:t>
            </a:r>
            <a:r>
              <a:rPr lang="ko-KR" altLang="en-US" b="1" dirty="0"/>
              <a:t>사용자 추가 시</a:t>
            </a:r>
            <a:r>
              <a:rPr lang="en-US" altLang="ko-KR" b="1" dirty="0"/>
              <a:t>, </a:t>
            </a:r>
            <a:r>
              <a:rPr lang="ko-KR" altLang="en-US" b="1" dirty="0"/>
              <a:t>사용자 역할 지정으로 쉽고 빠르게 권한을 설정할 수 있습니다</a:t>
            </a:r>
            <a:r>
              <a:rPr lang="en-US" altLang="ko-KR" b="1" dirty="0"/>
              <a:t>.</a:t>
            </a:r>
            <a:endParaRPr lang="en-GB" b="1" dirty="0">
              <a:solidFill>
                <a:srgbClr val="FF0000"/>
              </a:solidFill>
              <a:ea typeface="微軟正黑體" pitchFamily="34" charset="-12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2941467" y="2250381"/>
            <a:ext cx="1368153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관리자</a:t>
            </a:r>
            <a:endParaRPr lang="zh-TW" altLang="en-US" dirty="0"/>
          </a:p>
        </p:txBody>
      </p:sp>
      <p:cxnSp>
        <p:nvCxnSpPr>
          <p:cNvPr id="23" name="弧形接點 22"/>
          <p:cNvCxnSpPr/>
          <p:nvPr/>
        </p:nvCxnSpPr>
        <p:spPr>
          <a:xfrm>
            <a:off x="2214547" y="2178374"/>
            <a:ext cx="720079" cy="324035"/>
          </a:xfrm>
          <a:prstGeom prst="curvedConnector3">
            <a:avLst>
              <a:gd name="adj1" fmla="val 50000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圓角矩形 17"/>
          <p:cNvSpPr/>
          <p:nvPr/>
        </p:nvSpPr>
        <p:spPr>
          <a:xfrm>
            <a:off x="2941467" y="3283852"/>
            <a:ext cx="1368152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감독관</a:t>
            </a:r>
            <a:endParaRPr lang="zh-TW" altLang="en-US" dirty="0"/>
          </a:p>
        </p:txBody>
      </p:sp>
      <p:cxnSp>
        <p:nvCxnSpPr>
          <p:cNvPr id="25" name="弧形接點 24"/>
          <p:cNvCxnSpPr/>
          <p:nvPr/>
        </p:nvCxnSpPr>
        <p:spPr>
          <a:xfrm>
            <a:off x="2214546" y="3237243"/>
            <a:ext cx="720080" cy="324036"/>
          </a:xfrm>
          <a:prstGeom prst="curvedConnector3">
            <a:avLst>
              <a:gd name="adj1" fmla="val 50000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圖片 32" descr="角色化設定.png"/>
          <p:cNvPicPr>
            <a:picLocks noChangeAspect="1"/>
          </p:cNvPicPr>
          <p:nvPr/>
        </p:nvPicPr>
        <p:blipFill>
          <a:blip r:embed="rId3"/>
          <a:srcRect r="78175"/>
          <a:stretch>
            <a:fillRect/>
          </a:stretch>
        </p:blipFill>
        <p:spPr>
          <a:xfrm>
            <a:off x="1142976" y="1604589"/>
            <a:ext cx="1318856" cy="1252913"/>
          </a:xfrm>
          <a:prstGeom prst="rect">
            <a:avLst/>
          </a:prstGeom>
        </p:spPr>
      </p:pic>
      <p:pic>
        <p:nvPicPr>
          <p:cNvPr id="37" name="圖片 36" descr="角色化設定.png"/>
          <p:cNvPicPr>
            <a:picLocks noChangeAspect="1"/>
          </p:cNvPicPr>
          <p:nvPr/>
        </p:nvPicPr>
        <p:blipFill>
          <a:blip r:embed="rId3"/>
          <a:srcRect l="27281" r="53077"/>
          <a:stretch>
            <a:fillRect/>
          </a:stretch>
        </p:blipFill>
        <p:spPr>
          <a:xfrm>
            <a:off x="1274862" y="2923444"/>
            <a:ext cx="1186970" cy="1252913"/>
          </a:xfrm>
          <a:prstGeom prst="rect">
            <a:avLst/>
          </a:prstGeom>
        </p:spPr>
      </p:pic>
      <p:grpSp>
        <p:nvGrpSpPr>
          <p:cNvPr id="26" name="群組 25"/>
          <p:cNvGrpSpPr/>
          <p:nvPr/>
        </p:nvGrpSpPr>
        <p:grpSpPr>
          <a:xfrm>
            <a:off x="4857752" y="1571618"/>
            <a:ext cx="3071834" cy="2571768"/>
            <a:chOff x="5000628" y="1824399"/>
            <a:chExt cx="3071834" cy="2571768"/>
          </a:xfrm>
        </p:grpSpPr>
        <p:sp>
          <p:nvSpPr>
            <p:cNvPr id="28" name="圓角矩形 27"/>
            <p:cNvSpPr/>
            <p:nvPr/>
          </p:nvSpPr>
          <p:spPr>
            <a:xfrm>
              <a:off x="6704309" y="2497463"/>
              <a:ext cx="1368153" cy="50405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/>
                <a:t>새 역할</a:t>
              </a:r>
              <a:endParaRPr lang="zh-TW" altLang="en-US" dirty="0"/>
            </a:p>
          </p:txBody>
        </p:sp>
        <p:cxnSp>
          <p:nvCxnSpPr>
            <p:cNvPr id="29" name="弧形接點 28"/>
            <p:cNvCxnSpPr/>
            <p:nvPr/>
          </p:nvCxnSpPr>
          <p:spPr>
            <a:xfrm>
              <a:off x="5984229" y="2425455"/>
              <a:ext cx="720080" cy="324036"/>
            </a:xfrm>
            <a:prstGeom prst="curvedConnector3">
              <a:avLst>
                <a:gd name="adj1" fmla="val 50000"/>
              </a:avLst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圓角矩形 19"/>
            <p:cNvSpPr/>
            <p:nvPr/>
          </p:nvSpPr>
          <p:spPr>
            <a:xfrm>
              <a:off x="6704309" y="3567892"/>
              <a:ext cx="1368153" cy="50405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/>
                <a:t>시청자</a:t>
              </a:r>
              <a:endParaRPr lang="zh-TW" altLang="en-US" dirty="0"/>
            </a:p>
          </p:txBody>
        </p:sp>
        <p:cxnSp>
          <p:nvCxnSpPr>
            <p:cNvPr id="30" name="弧形接點 29"/>
            <p:cNvCxnSpPr/>
            <p:nvPr/>
          </p:nvCxnSpPr>
          <p:spPr>
            <a:xfrm>
              <a:off x="5984228" y="3500444"/>
              <a:ext cx="720081" cy="324036"/>
            </a:xfrm>
            <a:prstGeom prst="curvedConnector3">
              <a:avLst>
                <a:gd name="adj1" fmla="val 50000"/>
              </a:avLst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圖片 33" descr="角色化設定.png"/>
            <p:cNvPicPr>
              <a:picLocks noChangeAspect="1"/>
            </p:cNvPicPr>
            <p:nvPr/>
          </p:nvPicPr>
          <p:blipFill>
            <a:blip r:embed="rId3"/>
            <a:srcRect l="53470" r="25797"/>
            <a:stretch>
              <a:fillRect/>
            </a:stretch>
          </p:blipFill>
          <p:spPr>
            <a:xfrm>
              <a:off x="5000628" y="3143254"/>
              <a:ext cx="1252914" cy="1252913"/>
            </a:xfrm>
            <a:prstGeom prst="rect">
              <a:avLst/>
            </a:prstGeom>
          </p:spPr>
        </p:pic>
        <p:pic>
          <p:nvPicPr>
            <p:cNvPr id="38" name="圖片 37" descr="角色化設定.png"/>
            <p:cNvPicPr>
              <a:picLocks noChangeAspect="1"/>
            </p:cNvPicPr>
            <p:nvPr/>
          </p:nvPicPr>
          <p:blipFill>
            <a:blip r:embed="rId3"/>
            <a:srcRect l="79660"/>
            <a:stretch>
              <a:fillRect/>
            </a:stretch>
          </p:blipFill>
          <p:spPr>
            <a:xfrm>
              <a:off x="5000630" y="1824399"/>
              <a:ext cx="1229167" cy="125291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Shape 1798"/>
          <p:cNvSpPr txBox="1">
            <a:spLocks noGrp="1"/>
          </p:cNvSpPr>
          <p:nvPr>
            <p:ph type="title"/>
          </p:nvPr>
        </p:nvSpPr>
        <p:spPr>
          <a:xfrm>
            <a:off x="500034" y="142858"/>
            <a:ext cx="8215370" cy="71438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ko-KR" altLang="en-US" sz="3600" dirty="0">
                <a:latin typeface="+mn-lt"/>
              </a:rPr>
              <a:t>역할 및 권한 설정</a:t>
            </a:r>
            <a:endParaRPr lang="en-GB" sz="3600" dirty="0">
              <a:latin typeface="+mn-lt"/>
              <a:ea typeface="微軟正黑體" pitchFamily="34" charset="-120"/>
            </a:endParaRPr>
          </a:p>
        </p:txBody>
      </p:sp>
      <p:sp>
        <p:nvSpPr>
          <p:cNvPr id="13" name="文字版面配置區 2"/>
          <p:cNvSpPr>
            <a:spLocks noGrp="1"/>
          </p:cNvSpPr>
          <p:nvPr>
            <p:ph type="body" idx="4294967295"/>
          </p:nvPr>
        </p:nvSpPr>
        <p:spPr>
          <a:xfrm>
            <a:off x="357158" y="928676"/>
            <a:ext cx="4000528" cy="3714776"/>
          </a:xfrm>
        </p:spPr>
        <p:txBody>
          <a:bodyPr/>
          <a:lstStyle/>
          <a:p>
            <a:pPr fontAlgn="base">
              <a:buClr>
                <a:srgbClr val="3D4752"/>
              </a:buClr>
            </a:pPr>
            <a:r>
              <a:rPr lang="ko-KR" altLang="en-US" sz="1600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다음 권한이 부여되었는지 제어</a:t>
            </a:r>
            <a:endParaRPr lang="en-US" altLang="zh-TW" sz="1600" dirty="0">
              <a:solidFill>
                <a:srgbClr val="3D4752"/>
              </a:solidFill>
              <a:latin typeface="+mn-lt"/>
              <a:ea typeface="微軟正黑體" pitchFamily="34" charset="-120"/>
            </a:endParaRPr>
          </a:p>
          <a:p>
            <a:pPr marL="576000" lvl="1" fontAlgn="base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시스템 관리 권한</a:t>
            </a:r>
          </a:p>
          <a:p>
            <a:pPr marL="576000" lvl="1" fontAlgn="base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레이아웃 보기 권한 </a:t>
            </a:r>
          </a:p>
          <a:p>
            <a:pPr marL="576000" lvl="1" fontAlgn="base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카메라 보기 권한</a:t>
            </a:r>
          </a:p>
          <a:p>
            <a:pPr marL="576000" lvl="1" fontAlgn="base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ko-K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E-</a:t>
            </a:r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맵 보기 권한</a:t>
            </a:r>
            <a:endParaRPr lang="en-US" altLang="ko-KR" sz="14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微軟正黑體" pitchFamily="34" charset="-120"/>
            </a:endParaRPr>
          </a:p>
          <a:p>
            <a:pPr marL="576000" lvl="1" fontAlgn="base">
              <a:buClr>
                <a:schemeClr val="tx1">
                  <a:lumMod val="50000"/>
                  <a:lumOff val="50000"/>
                </a:schemeClr>
              </a:buClr>
            </a:pPr>
            <a:endParaRPr lang="en-US" altLang="zh-TW" sz="12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微軟正黑體" pitchFamily="34" charset="-120"/>
            </a:endParaRPr>
          </a:p>
          <a:p>
            <a:pPr marL="342900" lvl="1" indent="-215900" fontAlgn="base">
              <a:spcBef>
                <a:spcPts val="400"/>
              </a:spcBef>
              <a:buClr>
                <a:srgbClr val="3D4752"/>
              </a:buClr>
              <a:buFont typeface="Arial"/>
              <a:buChar char="•"/>
            </a:pPr>
            <a:r>
              <a:rPr lang="ko-KR" altLang="en-US" sz="1600" b="1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시스템 기본 역할</a:t>
            </a:r>
            <a:r>
              <a:rPr lang="en-US" altLang="ko-KR" sz="1600" b="1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: </a:t>
            </a:r>
            <a:r>
              <a:rPr lang="en-GB" altLang="zh-TW" sz="1600" b="1" dirty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 </a:t>
            </a:r>
          </a:p>
          <a:p>
            <a:pPr marL="576000" lvl="1" fontAlgn="base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관리자</a:t>
            </a:r>
          </a:p>
          <a:p>
            <a:pPr marL="576000" lvl="1" fontAlgn="base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감독관</a:t>
            </a:r>
          </a:p>
          <a:p>
            <a:pPr marL="576000" lvl="1" fontAlgn="base">
              <a:buClr>
                <a:schemeClr val="tx1">
                  <a:lumMod val="50000"/>
                  <a:lumOff val="50000"/>
                </a:schemeClr>
              </a:buClr>
            </a:pPr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시청자</a:t>
            </a:r>
            <a:endParaRPr lang="zh-TW" altLang="en-US" sz="2000" dirty="0"/>
          </a:p>
        </p:txBody>
      </p:sp>
      <p:grpSp>
        <p:nvGrpSpPr>
          <p:cNvPr id="29" name="群組 28"/>
          <p:cNvGrpSpPr/>
          <p:nvPr/>
        </p:nvGrpSpPr>
        <p:grpSpPr>
          <a:xfrm>
            <a:off x="3929058" y="1071552"/>
            <a:ext cx="4611729" cy="2594093"/>
            <a:chOff x="3857652" y="1285866"/>
            <a:chExt cx="4611729" cy="2594093"/>
          </a:xfrm>
        </p:grpSpPr>
        <p:pic>
          <p:nvPicPr>
            <p:cNvPr id="6" name="Shape 154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57652" y="1285866"/>
              <a:ext cx="4611729" cy="25940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Shape 1549"/>
            <p:cNvSpPr/>
            <p:nvPr/>
          </p:nvSpPr>
          <p:spPr>
            <a:xfrm>
              <a:off x="3875717" y="2000246"/>
              <a:ext cx="580594" cy="888544"/>
            </a:xfrm>
            <a:prstGeom prst="rect">
              <a:avLst/>
            </a:prstGeom>
            <a:noFill/>
            <a:ln w="28575" cap="flat" cmpd="sng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" name="Shape 1550"/>
            <p:cNvSpPr/>
            <p:nvPr/>
          </p:nvSpPr>
          <p:spPr>
            <a:xfrm>
              <a:off x="3875717" y="3511966"/>
              <a:ext cx="580594" cy="345668"/>
            </a:xfrm>
            <a:prstGeom prst="rect">
              <a:avLst/>
            </a:prstGeom>
            <a:noFill/>
            <a:ln w="28575" cap="flat" cmpd="sng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" name="Shape 1554"/>
            <p:cNvSpPr/>
            <p:nvPr/>
          </p:nvSpPr>
          <p:spPr>
            <a:xfrm>
              <a:off x="3875717" y="1568992"/>
              <a:ext cx="580594" cy="431254"/>
            </a:xfrm>
            <a:prstGeom prst="rect">
              <a:avLst/>
            </a:prstGeom>
            <a:noFill/>
            <a:ln w="28575" cap="flat" cmpd="sng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/>
            </a:p>
          </p:txBody>
        </p:sp>
      </p:grpSp>
      <p:cxnSp>
        <p:nvCxnSpPr>
          <p:cNvPr id="16" name="肘形接點 15"/>
          <p:cNvCxnSpPr>
            <a:cxnSpLocks/>
          </p:cNvCxnSpPr>
          <p:nvPr/>
        </p:nvCxnSpPr>
        <p:spPr>
          <a:xfrm flipV="1">
            <a:off x="2627784" y="1571618"/>
            <a:ext cx="1301274" cy="136036"/>
          </a:xfrm>
          <a:prstGeom prst="bentConnector3">
            <a:avLst>
              <a:gd name="adj1" fmla="val 50000"/>
            </a:avLst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接點 19"/>
          <p:cNvCxnSpPr>
            <a:cxnSpLocks/>
            <a:endCxn id="8" idx="1"/>
          </p:cNvCxnSpPr>
          <p:nvPr/>
        </p:nvCxnSpPr>
        <p:spPr>
          <a:xfrm>
            <a:off x="2241729" y="2202698"/>
            <a:ext cx="1705394" cy="1267788"/>
          </a:xfrm>
          <a:prstGeom prst="bentConnector3">
            <a:avLst>
              <a:gd name="adj1" fmla="val 50000"/>
            </a:avLst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肘形接點 15">
            <a:extLst>
              <a:ext uri="{FF2B5EF4-FFF2-40B4-BE49-F238E27FC236}">
                <a16:creationId xmlns:a16="http://schemas.microsoft.com/office/drawing/2014/main" id="{1812995A-4A1E-41CE-AB5B-F8FA9EA4FA1C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2411760" y="1942278"/>
            <a:ext cx="1535363" cy="287926"/>
          </a:xfrm>
          <a:prstGeom prst="bentConnector3">
            <a:avLst>
              <a:gd name="adj1" fmla="val 50000"/>
            </a:avLst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2_自訂設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5367</TotalTime>
  <Words>894</Words>
  <Application>Microsoft Office PowerPoint</Application>
  <PresentationFormat>화면 슬라이드 쇼(16:9)</PresentationFormat>
  <Paragraphs>203</Paragraphs>
  <Slides>31</Slides>
  <Notes>18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31</vt:i4>
      </vt:variant>
    </vt:vector>
  </HeadingPairs>
  <TitlesOfParts>
    <vt:vector size="38" baseType="lpstr">
      <vt:lpstr>新細明體</vt:lpstr>
      <vt:lpstr>Wingdings</vt:lpstr>
      <vt:lpstr>微軟正黑體</vt:lpstr>
      <vt:lpstr>Calibri</vt:lpstr>
      <vt:lpstr>맑은 고딕</vt:lpstr>
      <vt:lpstr>Arial</vt:lpstr>
      <vt:lpstr>2_自訂設計</vt:lpstr>
      <vt:lpstr>PowerPoint 프레젠테이션</vt:lpstr>
      <vt:lpstr>넓은 프로젝트 현장은 어떻게 관리해야 할까요?</vt:lpstr>
      <vt:lpstr>QVR Center</vt:lpstr>
      <vt:lpstr>분산된 인프라의 중앙집중형 관리</vt:lpstr>
      <vt:lpstr>PowerPoint 프레젠테이션</vt:lpstr>
      <vt:lpstr>QVR Center 설치</vt:lpstr>
      <vt:lpstr>QVR Center에 로그인</vt:lpstr>
      <vt:lpstr>사용자 역할 및 권한 설정</vt:lpstr>
      <vt:lpstr>역할 및 권한 설정</vt:lpstr>
      <vt:lpstr>역할 권한 설정 상세내용</vt:lpstr>
      <vt:lpstr>로그인 후의 웹 인터페이스</vt:lpstr>
      <vt:lpstr>로그인 후의 QVR Pro Client 인터페이스</vt:lpstr>
      <vt:lpstr>PowerPoint 프레젠테이션</vt:lpstr>
      <vt:lpstr>QVR Center 서버 기능</vt:lpstr>
      <vt:lpstr>서버 일괄 추가</vt:lpstr>
      <vt:lpstr>서버 개요</vt:lpstr>
      <vt:lpstr>서버 일괄 관리</vt:lpstr>
      <vt:lpstr>로그 서버 - 중앙집중식 로그 보관</vt:lpstr>
      <vt:lpstr>QVR Center 설정 백업/복원</vt:lpstr>
      <vt:lpstr>사용자 지정 가능한 영상보안 이벤트 대시보드</vt:lpstr>
      <vt:lpstr>사용자 지정 가능한 영상보안 이벤트 대시보드</vt:lpstr>
      <vt:lpstr>낮은 버전의 QVR 5.1 및 Surveillance S와 호환.</vt:lpstr>
      <vt:lpstr>PowerPoint 프레젠테이션</vt:lpstr>
      <vt:lpstr>QVR Center 클라이언트 기능</vt:lpstr>
      <vt:lpstr>QVR Pro Client</vt:lpstr>
      <vt:lpstr>크로스 서버 피드 모니터링</vt:lpstr>
      <vt:lpstr>크로스 서버 이벤트 수신</vt:lpstr>
      <vt:lpstr>중앙집중형 이벤트 수신 &amp; 모니터링</vt:lpstr>
      <vt:lpstr>서버 상태 개요</vt:lpstr>
      <vt:lpstr>Live Demo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無與倫比的整合性</dc:title>
  <dc:creator>Coco Chiang</dc:creator>
  <cp:lastModifiedBy>Jay Cho</cp:lastModifiedBy>
  <cp:revision>637</cp:revision>
  <dcterms:modified xsi:type="dcterms:W3CDTF">2018-01-22T05:40:08Z</dcterms:modified>
</cp:coreProperties>
</file>