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3"/>
  </p:notesMasterIdLst>
  <p:sldIdLst>
    <p:sldId id="405" r:id="rId2"/>
    <p:sldId id="422" r:id="rId3"/>
    <p:sldId id="424" r:id="rId4"/>
    <p:sldId id="365" r:id="rId5"/>
    <p:sldId id="406" r:id="rId6"/>
    <p:sldId id="366" r:id="rId7"/>
    <p:sldId id="367" r:id="rId8"/>
    <p:sldId id="372" r:id="rId9"/>
    <p:sldId id="373" r:id="rId10"/>
    <p:sldId id="368" r:id="rId11"/>
    <p:sldId id="434" r:id="rId12"/>
    <p:sldId id="425" r:id="rId13"/>
    <p:sldId id="408" r:id="rId14"/>
    <p:sldId id="418" r:id="rId15"/>
    <p:sldId id="369" r:id="rId16"/>
    <p:sldId id="417" r:id="rId17"/>
    <p:sldId id="370" r:id="rId18"/>
    <p:sldId id="374" r:id="rId19"/>
    <p:sldId id="407" r:id="rId20"/>
    <p:sldId id="402" r:id="rId21"/>
    <p:sldId id="404" r:id="rId22"/>
    <p:sldId id="409" r:id="rId23"/>
    <p:sldId id="413" r:id="rId24"/>
    <p:sldId id="432" r:id="rId25"/>
    <p:sldId id="411" r:id="rId26"/>
    <p:sldId id="412" r:id="rId27"/>
    <p:sldId id="429" r:id="rId28"/>
    <p:sldId id="430" r:id="rId29"/>
    <p:sldId id="414" r:id="rId30"/>
    <p:sldId id="410" r:id="rId31"/>
    <p:sldId id="433" r:id="rId32"/>
  </p:sldIdLst>
  <p:sldSz cx="9144000" cy="5143500" type="screen16x9"/>
  <p:notesSz cx="6858000" cy="9144000"/>
  <p:embeddedFontLst>
    <p:embeddedFont>
      <p:font typeface="微軟正黑體" pitchFamily="34" charset="-120"/>
      <p:regular r:id="rId34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el Wang" initials="MW" lastIdx="8" clrIdx="0"/>
  <p:cmAuthor id="1" name="Angela Liu" initials="AL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3D4752"/>
    <a:srgbClr val="009900"/>
    <a:srgbClr val="E3DE0D"/>
    <a:srgbClr val="9F9D5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6D6A2AE2-22D8-4CC9-ACB3-1C2FD5B222E3}">
  <a:tblStyle styleId="{6D6A2AE2-22D8-4CC9-ACB3-1C2FD5B222E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09E0FB-1FC4-4ECE-8885-385BC2B6833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2012" autoAdjust="0"/>
    <p:restoredTop sz="95662" autoAdjust="0"/>
  </p:normalViewPr>
  <p:slideViewPr>
    <p:cSldViewPr>
      <p:cViewPr varScale="1">
        <p:scale>
          <a:sx n="167" d="100"/>
          <a:sy n="167" d="100"/>
        </p:scale>
        <p:origin x="-204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1.png"/><Relationship Id="rId1" Type="http://schemas.openxmlformats.org/officeDocument/2006/relationships/image" Target="../media/image231.png"/><Relationship Id="rId5" Type="http://schemas.openxmlformats.org/officeDocument/2006/relationships/image" Target="../media/image271.png"/><Relationship Id="rId4" Type="http://schemas.openxmlformats.org/officeDocument/2006/relationships/image" Target="../media/image26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CFF31C-F3CE-45B9-97FF-CE4B0BE0FF4E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98E1387E-79F3-4331-816F-A6D65C7AAD8B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1600" b="1" dirty="0" smtClean="0">
              <a:latin typeface="+mn-lt"/>
              <a:ea typeface="微軟正黑體" pitchFamily="34" charset="-120"/>
            </a:rPr>
            <a:t>Manage servers in batches</a:t>
          </a:r>
          <a:endParaRPr lang="zh-TW" altLang="en-US" sz="1600" b="1" dirty="0">
            <a:latin typeface="+mn-lt"/>
            <a:ea typeface="微軟正黑體" pitchFamily="34" charset="-120"/>
          </a:endParaRPr>
        </a:p>
      </dgm:t>
    </dgm:pt>
    <dgm:pt modelId="{248D629A-3967-417C-BEE8-AF9090954100}" type="parTrans" cxnId="{061D40CF-9C53-4860-8105-8AA6B6377F28}">
      <dgm:prSet/>
      <dgm:spPr/>
      <dgm:t>
        <a:bodyPr/>
        <a:lstStyle/>
        <a:p>
          <a:endParaRPr lang="zh-TW" altLang="en-US"/>
        </a:p>
      </dgm:t>
    </dgm:pt>
    <dgm:pt modelId="{229DC250-68E7-4136-BD17-30A51FA982DA}" type="sibTrans" cxnId="{061D40CF-9C53-4860-8105-8AA6B6377F28}">
      <dgm:prSet/>
      <dgm:spPr/>
      <dgm:t>
        <a:bodyPr/>
        <a:lstStyle/>
        <a:p>
          <a:endParaRPr lang="zh-TW" altLang="en-US"/>
        </a:p>
      </dgm:t>
    </dgm:pt>
    <dgm:pt modelId="{6C334E4B-BFDC-47DD-BF9C-E7DA624C7046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1600" b="1" dirty="0" smtClean="0">
              <a:latin typeface="+mn-lt"/>
              <a:ea typeface="微軟正黑體" pitchFamily="34" charset="-120"/>
            </a:rPr>
            <a:t>Privilege Management</a:t>
          </a:r>
          <a:endParaRPr lang="zh-TW" altLang="en-US" sz="1600" b="1" dirty="0">
            <a:latin typeface="+mn-lt"/>
            <a:ea typeface="微軟正黑體" pitchFamily="34" charset="-120"/>
          </a:endParaRPr>
        </a:p>
      </dgm:t>
    </dgm:pt>
    <dgm:pt modelId="{123F0A5D-99AA-4488-AE98-C33085D66CA7}" type="parTrans" cxnId="{5F46F39A-1DFD-468B-B1CC-3827BA29A478}">
      <dgm:prSet/>
      <dgm:spPr/>
      <dgm:t>
        <a:bodyPr/>
        <a:lstStyle/>
        <a:p>
          <a:endParaRPr lang="zh-TW" altLang="en-US"/>
        </a:p>
      </dgm:t>
    </dgm:pt>
    <dgm:pt modelId="{C2222189-A28A-4ECD-9DB8-5E9F6B5DC5B2}" type="sibTrans" cxnId="{5F46F39A-1DFD-468B-B1CC-3827BA29A478}">
      <dgm:prSet/>
      <dgm:spPr/>
      <dgm:t>
        <a:bodyPr/>
        <a:lstStyle/>
        <a:p>
          <a:endParaRPr lang="zh-TW" altLang="en-US"/>
        </a:p>
      </dgm:t>
    </dgm:pt>
    <dgm:pt modelId="{823F2229-217E-4116-9349-B53140135FC1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1600" b="1" dirty="0" smtClean="0">
              <a:latin typeface="+mn-lt"/>
              <a:ea typeface="微軟正黑體" pitchFamily="34" charset="-120"/>
            </a:rPr>
            <a:t>Log Server</a:t>
          </a:r>
        </a:p>
      </dgm:t>
    </dgm:pt>
    <dgm:pt modelId="{B193B199-8752-4508-BF42-70AA83C381FE}" type="parTrans" cxnId="{4685420B-5777-4280-AEDC-5AE9904B83B5}">
      <dgm:prSet/>
      <dgm:spPr/>
      <dgm:t>
        <a:bodyPr/>
        <a:lstStyle/>
        <a:p>
          <a:endParaRPr lang="zh-TW" altLang="en-US"/>
        </a:p>
      </dgm:t>
    </dgm:pt>
    <dgm:pt modelId="{6FCAC29C-E592-41FD-A3A6-7CD5D4BCE762}" type="sibTrans" cxnId="{4685420B-5777-4280-AEDC-5AE9904B83B5}">
      <dgm:prSet/>
      <dgm:spPr/>
      <dgm:t>
        <a:bodyPr/>
        <a:lstStyle/>
        <a:p>
          <a:endParaRPr lang="zh-TW" altLang="en-US"/>
        </a:p>
      </dgm:t>
    </dgm:pt>
    <dgm:pt modelId="{713F6A6B-337F-4787-BE66-8644F793C85F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1600" b="1" dirty="0" smtClean="0">
              <a:latin typeface="+mn-lt"/>
              <a:ea typeface="微軟正黑體" pitchFamily="34" charset="-120"/>
            </a:rPr>
            <a:t>Customizable surveillance event dashboard</a:t>
          </a:r>
        </a:p>
      </dgm:t>
    </dgm:pt>
    <dgm:pt modelId="{52B1D43C-430A-4F20-82CF-2B599E79677A}" type="parTrans" cxnId="{E3F46BFF-77F4-4C4E-BCDD-C6D45B5073A9}">
      <dgm:prSet/>
      <dgm:spPr/>
      <dgm:t>
        <a:bodyPr/>
        <a:lstStyle/>
        <a:p>
          <a:endParaRPr lang="zh-TW" altLang="en-US"/>
        </a:p>
      </dgm:t>
    </dgm:pt>
    <dgm:pt modelId="{2081AD3A-21F9-4532-AAFC-113C459E3FFD}" type="sibTrans" cxnId="{E3F46BFF-77F4-4C4E-BCDD-C6D45B5073A9}">
      <dgm:prSet/>
      <dgm:spPr/>
      <dgm:t>
        <a:bodyPr/>
        <a:lstStyle/>
        <a:p>
          <a:endParaRPr lang="zh-TW" altLang="en-US"/>
        </a:p>
      </dgm:t>
    </dgm:pt>
    <dgm:pt modelId="{19355AD0-04B9-4ED8-A397-4D000AE5F945}">
      <dgm:prSet phldrT="[文字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TW" sz="1450" b="1" dirty="0" smtClean="0">
              <a:latin typeface="+mn-lt"/>
              <a:ea typeface="微軟正黑體" pitchFamily="34" charset="-120"/>
            </a:rPr>
            <a:t>Downward compatible with QVR</a:t>
          </a:r>
          <a:r>
            <a:rPr lang="zh-TW" altLang="en-US" sz="1450" b="1" dirty="0" smtClean="0">
              <a:latin typeface="+mn-lt"/>
              <a:ea typeface="微軟正黑體" pitchFamily="34" charset="-120"/>
            </a:rPr>
            <a:t> </a:t>
          </a:r>
          <a:r>
            <a:rPr lang="en-US" altLang="zh-TW" sz="1450" b="1" dirty="0" smtClean="0">
              <a:latin typeface="+mn-lt"/>
              <a:ea typeface="微軟正黑體" pitchFamily="34" charset="-120"/>
            </a:rPr>
            <a:t>5.1.x &amp; </a:t>
          </a:r>
          <a:r>
            <a:rPr lang="zh-TW" altLang="en-US" sz="1450" b="1" dirty="0" smtClean="0">
              <a:latin typeface="+mn-lt"/>
              <a:ea typeface="微軟正黑體" pitchFamily="34" charset="-120"/>
            </a:rPr>
            <a:t> </a:t>
          </a:r>
          <a:r>
            <a:rPr lang="en-US" altLang="zh-TW" sz="1450" b="1" dirty="0" smtClean="0">
              <a:latin typeface="+mn-lt"/>
              <a:ea typeface="微軟正黑體" pitchFamily="34" charset="-120"/>
            </a:rPr>
            <a:t>Surveillance Station </a:t>
          </a:r>
        </a:p>
      </dgm:t>
    </dgm:pt>
    <dgm:pt modelId="{6C8DC58D-2EF5-41B4-B201-1C2A4E24DC05}" type="parTrans" cxnId="{23EE1065-7D89-45B7-BB1F-9BF331E80A40}">
      <dgm:prSet/>
      <dgm:spPr/>
      <dgm:t>
        <a:bodyPr/>
        <a:lstStyle/>
        <a:p>
          <a:endParaRPr lang="zh-TW" altLang="en-US"/>
        </a:p>
      </dgm:t>
    </dgm:pt>
    <dgm:pt modelId="{9C3E07CA-C259-45D3-807E-5EF98AD10624}" type="sibTrans" cxnId="{23EE1065-7D89-45B7-BB1F-9BF331E80A40}">
      <dgm:prSet/>
      <dgm:spPr/>
      <dgm:t>
        <a:bodyPr/>
        <a:lstStyle/>
        <a:p>
          <a:endParaRPr lang="zh-TW" altLang="en-US"/>
        </a:p>
      </dgm:t>
    </dgm:pt>
    <dgm:pt modelId="{AAC93695-C20C-4B21-A26E-F0F614DF4BF9}" type="pres">
      <dgm:prSet presAssocID="{1BCFF31C-F3CE-45B9-97FF-CE4B0BE0FF4E}" presName="linearFlow" presStyleCnt="0">
        <dgm:presLayoutVars>
          <dgm:dir/>
          <dgm:resizeHandles val="exact"/>
        </dgm:presLayoutVars>
      </dgm:prSet>
      <dgm:spPr/>
    </dgm:pt>
    <dgm:pt modelId="{F90E7EAE-33AB-4A54-A6E8-FD635F1F103A}" type="pres">
      <dgm:prSet presAssocID="{98E1387E-79F3-4331-816F-A6D65C7AAD8B}" presName="composite" presStyleCnt="0"/>
      <dgm:spPr/>
    </dgm:pt>
    <dgm:pt modelId="{DE3942AB-230C-46DD-ACC4-41BDC5378A07}" type="pres">
      <dgm:prSet presAssocID="{98E1387E-79F3-4331-816F-A6D65C7AAD8B}" presName="imgShp" presStyleLbl="fgImgPlace1" presStyleIdx="0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4000" t="-12000" r="-5000" b="-10000"/>
          </a:stretch>
        </a:blipFill>
      </dgm:spPr>
    </dgm:pt>
    <dgm:pt modelId="{F57C18CA-1B12-4F30-89EF-549C15FF56AD}" type="pres">
      <dgm:prSet presAssocID="{98E1387E-79F3-4331-816F-A6D65C7AAD8B}" presName="txShp" presStyleLbl="node1" presStyleIdx="0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F837ACA5-4E0A-4BB7-96A6-72D34082805A}" type="pres">
      <dgm:prSet presAssocID="{229DC250-68E7-4136-BD17-30A51FA982DA}" presName="spacing" presStyleCnt="0"/>
      <dgm:spPr/>
    </dgm:pt>
    <dgm:pt modelId="{2B3F2D3E-C8EE-42DC-B1A5-C24066E4E541}" type="pres">
      <dgm:prSet presAssocID="{6C334E4B-BFDC-47DD-BF9C-E7DA624C7046}" presName="composite" presStyleCnt="0"/>
      <dgm:spPr/>
    </dgm:pt>
    <dgm:pt modelId="{DD93C401-9614-4D39-9702-7B367DB633F5}" type="pres">
      <dgm:prSet presAssocID="{6C334E4B-BFDC-47DD-BF9C-E7DA624C7046}" presName="imgShp" presStyleLbl="fgImgPlace1" presStyleIdx="1" presStyleCnt="5" custLinFactNeighborX="903" custLinFactNeighborY="3825"/>
      <dgm:spPr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5000" t="-3000" r="-10000" b="-6000"/>
          </a:stretch>
        </a:blipFill>
      </dgm:spPr>
    </dgm:pt>
    <dgm:pt modelId="{69E54488-6BF6-4593-BB86-20FDF109A5FF}" type="pres">
      <dgm:prSet presAssocID="{6C334E4B-BFDC-47DD-BF9C-E7DA624C7046}" presName="txShp" presStyleLbl="node1" presStyleIdx="1" presStyleCnt="5" custScaleX="101897" custScaleY="96192" custLinFactNeighborX="-80" custLinFactNeighborY="96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B341B96-355A-4FF2-B856-7AE3A34C9E26}" type="pres">
      <dgm:prSet presAssocID="{C2222189-A28A-4ECD-9DB8-5E9F6B5DC5B2}" presName="spacing" presStyleCnt="0"/>
      <dgm:spPr/>
    </dgm:pt>
    <dgm:pt modelId="{C8AE08F8-C5D9-4FCC-89BE-EF0A28DA172C}" type="pres">
      <dgm:prSet presAssocID="{823F2229-217E-4116-9349-B53140135FC1}" presName="composite" presStyleCnt="0"/>
      <dgm:spPr/>
    </dgm:pt>
    <dgm:pt modelId="{90EBB748-95F5-495A-8943-0951866138A4}" type="pres">
      <dgm:prSet presAssocID="{823F2229-217E-4116-9349-B53140135FC1}" presName="imgShp" presStyleLbl="fgImgPlace1" presStyleIdx="2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000" t="-10000" r="-4000" b="-5000"/>
          </a:stretch>
        </a:blipFill>
      </dgm:spPr>
    </dgm:pt>
    <dgm:pt modelId="{03734306-F018-44D9-AABB-432C34816A35}" type="pres">
      <dgm:prSet presAssocID="{823F2229-217E-4116-9349-B53140135FC1}" presName="txShp" presStyleLbl="node1" presStyleIdx="2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2A1D17F-0F08-4A78-BA7F-4EE12744CBB3}" type="pres">
      <dgm:prSet presAssocID="{6FCAC29C-E592-41FD-A3A6-7CD5D4BCE762}" presName="spacing" presStyleCnt="0"/>
      <dgm:spPr/>
    </dgm:pt>
    <dgm:pt modelId="{DA03D294-01DD-44CF-BA10-4BD23E844027}" type="pres">
      <dgm:prSet presAssocID="{713F6A6B-337F-4787-BE66-8644F793C85F}" presName="composite" presStyleCnt="0"/>
      <dgm:spPr/>
    </dgm:pt>
    <dgm:pt modelId="{EAEA1D1F-877A-478B-9BA7-31465CC93B3F}" type="pres">
      <dgm:prSet presAssocID="{713F6A6B-337F-4787-BE66-8644F793C85F}" presName="imgShp" presStyleLbl="fgImgPlace1" presStyleIdx="3" presStyleCnt="5" custLinFactNeighborX="903" custLinFactNeighborY="4944"/>
      <dgm:spPr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3000" t="-12000" r="-4000" b="-5000"/>
          </a:stretch>
        </a:blipFill>
      </dgm:spPr>
    </dgm:pt>
    <dgm:pt modelId="{DE26938E-F178-49CF-B53A-3A6A2A8766AB}" type="pres">
      <dgm:prSet presAssocID="{713F6A6B-337F-4787-BE66-8644F793C85F}" presName="txShp" presStyleLbl="node1" presStyleIdx="3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  <dgm:pt modelId="{053FEABC-8E69-4F61-AC30-AB92360FFB8C}" type="pres">
      <dgm:prSet presAssocID="{2081AD3A-21F9-4532-AAFC-113C459E3FFD}" presName="spacing" presStyleCnt="0"/>
      <dgm:spPr/>
    </dgm:pt>
    <dgm:pt modelId="{05D22A99-21F4-4CE0-BBF6-AE1677A9C465}" type="pres">
      <dgm:prSet presAssocID="{19355AD0-04B9-4ED8-A397-4D000AE5F945}" presName="composite" presStyleCnt="0"/>
      <dgm:spPr/>
    </dgm:pt>
    <dgm:pt modelId="{2E703394-4B53-475A-913C-BBD8B738E5FA}" type="pres">
      <dgm:prSet presAssocID="{19355AD0-04B9-4ED8-A397-4D000AE5F945}" presName="imgShp" presStyleLbl="fgImgPlace1" presStyleIdx="4" presStyleCnt="5" custLinFactNeighborX="903" custLinFactNeighborY="8454"/>
      <dgm:spPr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 t="2000" r="1000" b="-3000"/>
          </a:stretch>
        </a:blipFill>
      </dgm:spPr>
    </dgm:pt>
    <dgm:pt modelId="{60A023CB-9023-45BF-B374-8983F098C6C7}" type="pres">
      <dgm:prSet presAssocID="{19355AD0-04B9-4ED8-A397-4D000AE5F945}" presName="txShp" presStyleLbl="node1" presStyleIdx="4" presStyleCnt="5" custScaleX="101897" custScaleY="9619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TW" altLang="en-US"/>
        </a:p>
      </dgm:t>
    </dgm:pt>
  </dgm:ptLst>
  <dgm:cxnLst>
    <dgm:cxn modelId="{E3F46BFF-77F4-4C4E-BCDD-C6D45B5073A9}" srcId="{1BCFF31C-F3CE-45B9-97FF-CE4B0BE0FF4E}" destId="{713F6A6B-337F-4787-BE66-8644F793C85F}" srcOrd="3" destOrd="0" parTransId="{52B1D43C-430A-4F20-82CF-2B599E79677A}" sibTransId="{2081AD3A-21F9-4532-AAFC-113C459E3FFD}"/>
    <dgm:cxn modelId="{4685420B-5777-4280-AEDC-5AE9904B83B5}" srcId="{1BCFF31C-F3CE-45B9-97FF-CE4B0BE0FF4E}" destId="{823F2229-217E-4116-9349-B53140135FC1}" srcOrd="2" destOrd="0" parTransId="{B193B199-8752-4508-BF42-70AA83C381FE}" sibTransId="{6FCAC29C-E592-41FD-A3A6-7CD5D4BCE762}"/>
    <dgm:cxn modelId="{5F46F39A-1DFD-468B-B1CC-3827BA29A478}" srcId="{1BCFF31C-F3CE-45B9-97FF-CE4B0BE0FF4E}" destId="{6C334E4B-BFDC-47DD-BF9C-E7DA624C7046}" srcOrd="1" destOrd="0" parTransId="{123F0A5D-99AA-4488-AE98-C33085D66CA7}" sibTransId="{C2222189-A28A-4ECD-9DB8-5E9F6B5DC5B2}"/>
    <dgm:cxn modelId="{F500227C-15FF-4343-9BF1-E4B4EE3428BB}" type="presOf" srcId="{6C334E4B-BFDC-47DD-BF9C-E7DA624C7046}" destId="{69E54488-6BF6-4593-BB86-20FDF109A5FF}" srcOrd="0" destOrd="0" presId="urn:microsoft.com/office/officeart/2005/8/layout/vList3#1"/>
    <dgm:cxn modelId="{C70E6E02-2984-4CEB-AE5B-13363D29BCD2}" type="presOf" srcId="{823F2229-217E-4116-9349-B53140135FC1}" destId="{03734306-F018-44D9-AABB-432C34816A35}" srcOrd="0" destOrd="0" presId="urn:microsoft.com/office/officeart/2005/8/layout/vList3#1"/>
    <dgm:cxn modelId="{97A7AA40-99B2-4FA8-8E88-EB4D94B32543}" type="presOf" srcId="{98E1387E-79F3-4331-816F-A6D65C7AAD8B}" destId="{F57C18CA-1B12-4F30-89EF-549C15FF56AD}" srcOrd="0" destOrd="0" presId="urn:microsoft.com/office/officeart/2005/8/layout/vList3#1"/>
    <dgm:cxn modelId="{61A1E73D-A6B2-40E7-B35B-607388ED4CF0}" type="presOf" srcId="{19355AD0-04B9-4ED8-A397-4D000AE5F945}" destId="{60A023CB-9023-45BF-B374-8983F098C6C7}" srcOrd="0" destOrd="0" presId="urn:microsoft.com/office/officeart/2005/8/layout/vList3#1"/>
    <dgm:cxn modelId="{23EE1065-7D89-45B7-BB1F-9BF331E80A40}" srcId="{1BCFF31C-F3CE-45B9-97FF-CE4B0BE0FF4E}" destId="{19355AD0-04B9-4ED8-A397-4D000AE5F945}" srcOrd="4" destOrd="0" parTransId="{6C8DC58D-2EF5-41B4-B201-1C2A4E24DC05}" sibTransId="{9C3E07CA-C259-45D3-807E-5EF98AD10624}"/>
    <dgm:cxn modelId="{061D40CF-9C53-4860-8105-8AA6B6377F28}" srcId="{1BCFF31C-F3CE-45B9-97FF-CE4B0BE0FF4E}" destId="{98E1387E-79F3-4331-816F-A6D65C7AAD8B}" srcOrd="0" destOrd="0" parTransId="{248D629A-3967-417C-BEE8-AF9090954100}" sibTransId="{229DC250-68E7-4136-BD17-30A51FA982DA}"/>
    <dgm:cxn modelId="{E3AE94CC-2582-4F3F-899F-9AAEBCDD4F7C}" type="presOf" srcId="{713F6A6B-337F-4787-BE66-8644F793C85F}" destId="{DE26938E-F178-49CF-B53A-3A6A2A8766AB}" srcOrd="0" destOrd="0" presId="urn:microsoft.com/office/officeart/2005/8/layout/vList3#1"/>
    <dgm:cxn modelId="{088843DD-695D-498D-90E4-FF2EF93CDAC6}" type="presOf" srcId="{1BCFF31C-F3CE-45B9-97FF-CE4B0BE0FF4E}" destId="{AAC93695-C20C-4B21-A26E-F0F614DF4BF9}" srcOrd="0" destOrd="0" presId="urn:microsoft.com/office/officeart/2005/8/layout/vList3#1"/>
    <dgm:cxn modelId="{88428C84-0E9A-46F8-870F-54B7EE536B9A}" type="presParOf" srcId="{AAC93695-C20C-4B21-A26E-F0F614DF4BF9}" destId="{F90E7EAE-33AB-4A54-A6E8-FD635F1F103A}" srcOrd="0" destOrd="0" presId="urn:microsoft.com/office/officeart/2005/8/layout/vList3#1"/>
    <dgm:cxn modelId="{F6E5B688-119A-4A7F-A898-EBDEB0643147}" type="presParOf" srcId="{F90E7EAE-33AB-4A54-A6E8-FD635F1F103A}" destId="{DE3942AB-230C-46DD-ACC4-41BDC5378A07}" srcOrd="0" destOrd="0" presId="urn:microsoft.com/office/officeart/2005/8/layout/vList3#1"/>
    <dgm:cxn modelId="{C59D230F-AB71-4FA1-9C4B-7A3B7ADCF83C}" type="presParOf" srcId="{F90E7EAE-33AB-4A54-A6E8-FD635F1F103A}" destId="{F57C18CA-1B12-4F30-89EF-549C15FF56AD}" srcOrd="1" destOrd="0" presId="urn:microsoft.com/office/officeart/2005/8/layout/vList3#1"/>
    <dgm:cxn modelId="{DDF0F4A3-7F7E-4A99-9A8A-7B2E8A150773}" type="presParOf" srcId="{AAC93695-C20C-4B21-A26E-F0F614DF4BF9}" destId="{F837ACA5-4E0A-4BB7-96A6-72D34082805A}" srcOrd="1" destOrd="0" presId="urn:microsoft.com/office/officeart/2005/8/layout/vList3#1"/>
    <dgm:cxn modelId="{A0786598-A2DD-4657-BFFA-CC20C51F899D}" type="presParOf" srcId="{AAC93695-C20C-4B21-A26E-F0F614DF4BF9}" destId="{2B3F2D3E-C8EE-42DC-B1A5-C24066E4E541}" srcOrd="2" destOrd="0" presId="urn:microsoft.com/office/officeart/2005/8/layout/vList3#1"/>
    <dgm:cxn modelId="{C5951070-ECB7-4C69-81C6-D4BA6985700B}" type="presParOf" srcId="{2B3F2D3E-C8EE-42DC-B1A5-C24066E4E541}" destId="{DD93C401-9614-4D39-9702-7B367DB633F5}" srcOrd="0" destOrd="0" presId="urn:microsoft.com/office/officeart/2005/8/layout/vList3#1"/>
    <dgm:cxn modelId="{F469AF62-3406-4DFD-9206-E7DE6DF8F044}" type="presParOf" srcId="{2B3F2D3E-C8EE-42DC-B1A5-C24066E4E541}" destId="{69E54488-6BF6-4593-BB86-20FDF109A5FF}" srcOrd="1" destOrd="0" presId="urn:microsoft.com/office/officeart/2005/8/layout/vList3#1"/>
    <dgm:cxn modelId="{9D31EBC6-794D-4089-A29D-8CC4B2D50EAA}" type="presParOf" srcId="{AAC93695-C20C-4B21-A26E-F0F614DF4BF9}" destId="{0B341B96-355A-4FF2-B856-7AE3A34C9E26}" srcOrd="3" destOrd="0" presId="urn:microsoft.com/office/officeart/2005/8/layout/vList3#1"/>
    <dgm:cxn modelId="{BEDF97BA-D3E5-471A-9B44-C4AF84DC2652}" type="presParOf" srcId="{AAC93695-C20C-4B21-A26E-F0F614DF4BF9}" destId="{C8AE08F8-C5D9-4FCC-89BE-EF0A28DA172C}" srcOrd="4" destOrd="0" presId="urn:microsoft.com/office/officeart/2005/8/layout/vList3#1"/>
    <dgm:cxn modelId="{C9972BA4-C34A-4254-A431-D9237059E38A}" type="presParOf" srcId="{C8AE08F8-C5D9-4FCC-89BE-EF0A28DA172C}" destId="{90EBB748-95F5-495A-8943-0951866138A4}" srcOrd="0" destOrd="0" presId="urn:microsoft.com/office/officeart/2005/8/layout/vList3#1"/>
    <dgm:cxn modelId="{528E940E-B1DF-4768-9287-A794A7DC8832}" type="presParOf" srcId="{C8AE08F8-C5D9-4FCC-89BE-EF0A28DA172C}" destId="{03734306-F018-44D9-AABB-432C34816A35}" srcOrd="1" destOrd="0" presId="urn:microsoft.com/office/officeart/2005/8/layout/vList3#1"/>
    <dgm:cxn modelId="{5BC79942-DFB9-43EE-97D1-EDF01EF8DD8A}" type="presParOf" srcId="{AAC93695-C20C-4B21-A26E-F0F614DF4BF9}" destId="{02A1D17F-0F08-4A78-BA7F-4EE12744CBB3}" srcOrd="5" destOrd="0" presId="urn:microsoft.com/office/officeart/2005/8/layout/vList3#1"/>
    <dgm:cxn modelId="{A1C9F918-418C-4A40-88C8-9DADB965C68B}" type="presParOf" srcId="{AAC93695-C20C-4B21-A26E-F0F614DF4BF9}" destId="{DA03D294-01DD-44CF-BA10-4BD23E844027}" srcOrd="6" destOrd="0" presId="urn:microsoft.com/office/officeart/2005/8/layout/vList3#1"/>
    <dgm:cxn modelId="{4EA2BDA6-F32F-4B28-896F-51FB607BB79C}" type="presParOf" srcId="{DA03D294-01DD-44CF-BA10-4BD23E844027}" destId="{EAEA1D1F-877A-478B-9BA7-31465CC93B3F}" srcOrd="0" destOrd="0" presId="urn:microsoft.com/office/officeart/2005/8/layout/vList3#1"/>
    <dgm:cxn modelId="{E500CA2F-A3C9-4525-AE0B-FA28D0966540}" type="presParOf" srcId="{DA03D294-01DD-44CF-BA10-4BD23E844027}" destId="{DE26938E-F178-49CF-B53A-3A6A2A8766AB}" srcOrd="1" destOrd="0" presId="urn:microsoft.com/office/officeart/2005/8/layout/vList3#1"/>
    <dgm:cxn modelId="{53DFA903-2521-4871-B9E9-A97DCAE26B42}" type="presParOf" srcId="{AAC93695-C20C-4B21-A26E-F0F614DF4BF9}" destId="{053FEABC-8E69-4F61-AC30-AB92360FFB8C}" srcOrd="7" destOrd="0" presId="urn:microsoft.com/office/officeart/2005/8/layout/vList3#1"/>
    <dgm:cxn modelId="{B9B5E6BF-B363-4D56-B93A-8AF878A60F53}" type="presParOf" srcId="{AAC93695-C20C-4B21-A26E-F0F614DF4BF9}" destId="{05D22A99-21F4-4CE0-BBF6-AE1677A9C465}" srcOrd="8" destOrd="0" presId="urn:microsoft.com/office/officeart/2005/8/layout/vList3#1"/>
    <dgm:cxn modelId="{58AC98F4-123E-40A9-B2F5-06BACEA60365}" type="presParOf" srcId="{05D22A99-21F4-4CE0-BBF6-AE1677A9C465}" destId="{2E703394-4B53-475A-913C-BBD8B738E5FA}" srcOrd="0" destOrd="0" presId="urn:microsoft.com/office/officeart/2005/8/layout/vList3#1"/>
    <dgm:cxn modelId="{8F2FDFF0-EDA6-4DC2-9892-7154F6BD3929}" type="presParOf" srcId="{05D22A99-21F4-4CE0-BBF6-AE1677A9C465}" destId="{60A023CB-9023-45BF-B374-8983F098C6C7}" srcOrd="1" destOrd="0" presId="urn:microsoft.com/office/officeart/2005/8/layout/vList3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57C18CA-1B12-4F30-89EF-549C15FF56AD}">
      <dsp:nvSpPr>
        <dsp:cNvPr id="0" name=""/>
        <dsp:cNvSpPr/>
      </dsp:nvSpPr>
      <dsp:spPr>
        <a:xfrm rot="10800000">
          <a:off x="1560537" y="12540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Manage servers in batches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1560537" y="12540"/>
        <a:ext cx="6099213" cy="531099"/>
      </dsp:txXfrm>
    </dsp:sp>
    <dsp:sp modelId="{DE3942AB-230C-46DD-ACC4-41BDC5378A07}">
      <dsp:nvSpPr>
        <dsp:cNvPr id="0" name=""/>
        <dsp:cNvSpPr/>
      </dsp:nvSpPr>
      <dsp:spPr>
        <a:xfrm>
          <a:off x="1346235" y="29325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4000" t="-12000" r="-5000" b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54488-6BF6-4593-BB86-20FDF109A5FF}">
      <dsp:nvSpPr>
        <dsp:cNvPr id="0" name=""/>
        <dsp:cNvSpPr/>
      </dsp:nvSpPr>
      <dsp:spPr>
        <a:xfrm rot="10800000">
          <a:off x="1555749" y="724889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Privilege Management</a:t>
          </a:r>
          <a:endParaRPr lang="zh-TW" altLang="en-US" sz="1600" b="1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1555749" y="724889"/>
        <a:ext cx="6099213" cy="531099"/>
      </dsp:txXfrm>
    </dsp:sp>
    <dsp:sp modelId="{DD93C401-9614-4D39-9702-7B367DB633F5}">
      <dsp:nvSpPr>
        <dsp:cNvPr id="0" name=""/>
        <dsp:cNvSpPr/>
      </dsp:nvSpPr>
      <dsp:spPr>
        <a:xfrm>
          <a:off x="1346235" y="730195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2"/>
          <a:srcRect/>
          <a:stretch>
            <a:fillRect l="-5000" t="-3000" r="-10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734306-F018-44D9-AABB-432C34816A35}">
      <dsp:nvSpPr>
        <dsp:cNvPr id="0" name=""/>
        <dsp:cNvSpPr/>
      </dsp:nvSpPr>
      <dsp:spPr>
        <a:xfrm rot="10800000">
          <a:off x="1560537" y="1426638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Log Server</a:t>
          </a:r>
        </a:p>
      </dsp:txBody>
      <dsp:txXfrm rot="10800000">
        <a:off x="1560537" y="1426638"/>
        <a:ext cx="6099213" cy="531099"/>
      </dsp:txXfrm>
    </dsp:sp>
    <dsp:sp modelId="{90EBB748-95F5-495A-8943-0951866138A4}">
      <dsp:nvSpPr>
        <dsp:cNvPr id="0" name=""/>
        <dsp:cNvSpPr/>
      </dsp:nvSpPr>
      <dsp:spPr>
        <a:xfrm>
          <a:off x="1346235" y="1443422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000" t="-10000" r="-4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6938E-F178-49CF-B53A-3A6A2A8766AB}">
      <dsp:nvSpPr>
        <dsp:cNvPr id="0" name=""/>
        <dsp:cNvSpPr/>
      </dsp:nvSpPr>
      <dsp:spPr>
        <a:xfrm rot="10800000">
          <a:off x="1560537" y="2133687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微軟正黑體" pitchFamily="34" charset="-120"/>
              <a:ea typeface="微軟正黑體" pitchFamily="34" charset="-120"/>
            </a:rPr>
            <a:t>Customizable surveillance event dashboard</a:t>
          </a:r>
        </a:p>
      </dsp:txBody>
      <dsp:txXfrm rot="10800000">
        <a:off x="1560537" y="2133687"/>
        <a:ext cx="6099213" cy="531099"/>
      </dsp:txXfrm>
    </dsp:sp>
    <dsp:sp modelId="{EAEA1D1F-877A-478B-9BA7-31465CC93B3F}">
      <dsp:nvSpPr>
        <dsp:cNvPr id="0" name=""/>
        <dsp:cNvSpPr/>
      </dsp:nvSpPr>
      <dsp:spPr>
        <a:xfrm>
          <a:off x="1346235" y="2150471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3000" t="-12000" r="-4000" b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023CB-9023-45BF-B374-8983F098C6C7}">
      <dsp:nvSpPr>
        <dsp:cNvPr id="0" name=""/>
        <dsp:cNvSpPr/>
      </dsp:nvSpPr>
      <dsp:spPr>
        <a:xfrm rot="10800000">
          <a:off x="1560537" y="2840735"/>
          <a:ext cx="6099213" cy="531099"/>
        </a:xfrm>
        <a:prstGeom prst="roundRect">
          <a:avLst/>
        </a:prstGeom>
        <a:solidFill>
          <a:schemeClr val="accent1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243471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500" b="1" kern="1200" dirty="0" smtClean="0">
              <a:latin typeface="微軟正黑體" pitchFamily="34" charset="-120"/>
              <a:ea typeface="微軟正黑體" pitchFamily="34" charset="-120"/>
            </a:rPr>
            <a:t>Downward compatible with QVR</a:t>
          </a: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sz="1500" b="1" kern="1200" dirty="0" smtClean="0">
              <a:latin typeface="微軟正黑體" pitchFamily="34" charset="-120"/>
              <a:ea typeface="微軟正黑體" pitchFamily="34" charset="-120"/>
            </a:rPr>
            <a:t>5.1.x &amp; </a:t>
          </a:r>
          <a:r>
            <a:rPr lang="zh-TW" altLang="en-US" sz="1500" b="1" kern="1200" dirty="0" smtClean="0">
              <a:latin typeface="微軟正黑體" pitchFamily="34" charset="-120"/>
              <a:ea typeface="微軟正黑體" pitchFamily="34" charset="-120"/>
            </a:rPr>
            <a:t> </a:t>
          </a:r>
          <a:r>
            <a:rPr lang="en-US" altLang="zh-TW" sz="1500" b="1" kern="1200" dirty="0" smtClean="0">
              <a:latin typeface="微軟正黑體" pitchFamily="34" charset="-120"/>
              <a:ea typeface="微軟正黑體" pitchFamily="34" charset="-120"/>
            </a:rPr>
            <a:t>Surveillance Station </a:t>
          </a:r>
        </a:p>
      </dsp:txBody>
      <dsp:txXfrm rot="10800000">
        <a:off x="1560537" y="2840735"/>
        <a:ext cx="6099213" cy="531099"/>
      </dsp:txXfrm>
    </dsp:sp>
    <dsp:sp modelId="{2E703394-4B53-475A-913C-BBD8B738E5FA}">
      <dsp:nvSpPr>
        <dsp:cNvPr id="0" name=""/>
        <dsp:cNvSpPr/>
      </dsp:nvSpPr>
      <dsp:spPr>
        <a:xfrm>
          <a:off x="1346235" y="2832251"/>
          <a:ext cx="552124" cy="552124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2000" t="2000" r="1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485859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Shape 17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Shape 17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64" name="Shape 17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Shape 17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1" name="Shape 17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72" name="Shape 17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" name="Shape 18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3" name="Shape 18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04" name="Shape 180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dirty="0" smtClean="0"/>
              <a:t>On QVR Center 1.0.0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21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23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30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31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Shape 17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Shape 17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27" name="Shape 172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Shape 14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Shape 14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23" name="Shape 14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-GB"/>
              <a:pPr lvl="0" rtl="0">
                <a:spcBef>
                  <a:spcPts val="0"/>
                </a:spcBef>
                <a:buNone/>
              </a:pPr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5" name="Shape 17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6" name="Shape 17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7" name="Shape 173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Shape 17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4" name="Shape 17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45" name="Shape 174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Shape 1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Shape 17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8" name="Shape 17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4" name="Shape 17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5" name="Shape 17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96" name="Shape 17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Shape 1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Shape 1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3" name="Shape 17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Shape 17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2" name="Shape 17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53" name="Shape 175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pPr lvl="0"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投影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683568" y="1491630"/>
            <a:ext cx="7772400" cy="12961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rgbClr val="002060"/>
              </a:buClr>
              <a:buFont typeface="Arial"/>
              <a:buNone/>
              <a:defRPr sz="48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ubTitle" idx="1"/>
          </p:nvPr>
        </p:nvSpPr>
        <p:spPr>
          <a:xfrm>
            <a:off x="1331640" y="2787774"/>
            <a:ext cx="6400800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520"/>
              </a:spcBef>
              <a:buClr>
                <a:srgbClr val="0C0C0C"/>
              </a:buClr>
              <a:buFont typeface="Arial"/>
              <a:buNone/>
              <a:defRPr sz="2600" b="1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4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755576" y="3435846"/>
            <a:ext cx="7572428" cy="5040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280"/>
              </a:spcBef>
              <a:buClr>
                <a:srgbClr val="002060"/>
              </a:buClr>
              <a:buFont typeface="Arial"/>
              <a:buNone/>
              <a:defRPr sz="1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標題及物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底_(ZH+EN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52002" cy="5148000"/>
          </a:xfrm>
          <a:prstGeom prst="rect">
            <a:avLst/>
          </a:prstGeom>
        </p:spPr>
      </p:pic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500034" y="71420"/>
            <a:ext cx="8143932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800" i="0" u="none" strike="noStrike" cap="none">
                <a:solidFill>
                  <a:srgbClr val="3D4752"/>
                </a:solidFill>
                <a:latin typeface="+mj-lt"/>
                <a:ea typeface="微軟正黑體" pitchFamily="34" charset="-120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D4752"/>
                </a:solidFill>
                <a:latin typeface="+mn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4" name="直線接點 3"/>
          <p:cNvCxnSpPr/>
          <p:nvPr userDrawn="1"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-3155" y="-19"/>
            <a:ext cx="9144000" cy="5143499"/>
          </a:xfrm>
          <a:prstGeom prst="rect">
            <a:avLst/>
          </a:prstGeom>
          <a:noFill/>
        </p:spPr>
      </p:pic>
      <p:sp>
        <p:nvSpPr>
          <p:cNvPr id="25" name="Shape 25"/>
          <p:cNvSpPr txBox="1"/>
          <p:nvPr/>
        </p:nvSpPr>
        <p:spPr>
          <a:xfrm>
            <a:off x="2500298" y="1412812"/>
            <a:ext cx="4521300" cy="108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algn="ctr"/>
            <a:r>
              <a:rPr lang="en-US" altLang="zh-TW" sz="4400" b="0" dirty="0" smtClean="0">
                <a:solidFill>
                  <a:schemeClr val="bg1"/>
                </a:solidFill>
              </a:rPr>
              <a:t>Thank you</a:t>
            </a:r>
            <a:endParaRPr lang="zh-TW" altLang="en-US" sz="4400" b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底_(ZH+EN)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152002" cy="5148000"/>
          </a:xfrm>
          <a:prstGeom prst="rect">
            <a:avLst/>
          </a:prstGeom>
        </p:spPr>
      </p:pic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t>‹#›</a:t>
            </a:fld>
            <a:endParaRPr lang="en-GB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Shape 19"/>
          <p:cNvSpPr txBox="1">
            <a:spLocks noGrp="1"/>
          </p:cNvSpPr>
          <p:nvPr>
            <p:ph type="title"/>
          </p:nvPr>
        </p:nvSpPr>
        <p:spPr>
          <a:xfrm>
            <a:off x="0" y="71420"/>
            <a:ext cx="9144000" cy="555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3800" i="0" u="none" strike="noStrike" cap="none">
                <a:solidFill>
                  <a:srgbClr val="3D4752"/>
                </a:solidFill>
                <a:latin typeface="+mj-lt"/>
                <a:ea typeface="微軟正黑體" pitchFamily="34" charset="-120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  <a:defRPr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cxnSp>
        <p:nvCxnSpPr>
          <p:cNvPr id="11" name="直線接點 10"/>
          <p:cNvCxnSpPr/>
          <p:nvPr userDrawn="1"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hape 20"/>
          <p:cNvSpPr txBox="1">
            <a:spLocks noGrp="1"/>
          </p:cNvSpPr>
          <p:nvPr>
            <p:ph type="body" idx="1"/>
          </p:nvPr>
        </p:nvSpPr>
        <p:spPr>
          <a:xfrm>
            <a:off x="142844" y="1000115"/>
            <a:ext cx="8858400" cy="414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spcBef>
                <a:spcPts val="560"/>
              </a:spcBef>
              <a:spcAft>
                <a:spcPts val="0"/>
              </a:spcAft>
              <a:buClr>
                <a:srgbClr val="0E7988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rgbClr val="3D4752"/>
                </a:solidFill>
                <a:latin typeface="+mn-lt"/>
                <a:ea typeface="微軟正黑體" pitchFamily="34" charset="-120"/>
                <a:cs typeface="Arial"/>
                <a:sym typeface="Arial"/>
              </a:defRPr>
            </a:lvl1pPr>
            <a:lvl2pPr marL="742950" marR="0" lvl="1" indent="190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254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54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6"/>
          <a:stretch>
            <a:fillRect/>
          </a:stretch>
        </p:blipFill>
        <p:spPr bwMode="auto">
          <a:xfrm>
            <a:off x="-1382" y="-19"/>
            <a:ext cx="9152000" cy="5148000"/>
          </a:xfrm>
          <a:prstGeom prst="rect">
            <a:avLst/>
          </a:prstGeom>
          <a:noFill/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214282" y="357172"/>
            <a:ext cx="8643998" cy="7143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Arial"/>
              <a:buNone/>
              <a:defRPr sz="4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214282" y="1285866"/>
            <a:ext cx="8643998" cy="357664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buClr>
                <a:srgbClr val="002060"/>
              </a:buClr>
              <a:buSzPct val="100000"/>
              <a:buFont typeface="Arial"/>
              <a:buChar char="•"/>
              <a:defRPr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7145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39700" algn="l" rtl="0">
              <a:spcBef>
                <a:spcPts val="280"/>
              </a:spcBef>
              <a:buClr>
                <a:schemeClr val="dk1"/>
              </a:buClr>
              <a:buSzPct val="1000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52400" algn="l" rtl="0">
              <a:spcBef>
                <a:spcPts val="240"/>
              </a:spcBef>
              <a:buClr>
                <a:schemeClr val="dk1"/>
              </a:buClr>
              <a:buSzPct val="100000"/>
              <a:buFont typeface="Arial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7" r:id="rId3"/>
    <p:sldLayoutId id="2147483694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jpeg"/><Relationship Id="rId7" Type="http://schemas.openxmlformats.org/officeDocument/2006/relationships/image" Target="../media/image51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1798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>
                <a:latin typeface="+mn-lt"/>
                <a:ea typeface="微軟正黑體" pitchFamily="34" charset="-120"/>
              </a:rPr>
              <a:t>Detailed Rol</a:t>
            </a:r>
            <a:r>
              <a:rPr lang="en-US" altLang="zh-TW" sz="3600" dirty="0" smtClean="0">
                <a:latin typeface="+mn-lt"/>
              </a:rPr>
              <a:t>e Privilege Settings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graphicFrame>
        <p:nvGraphicFramePr>
          <p:cNvPr id="30" name="表格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2398141"/>
              </p:ext>
            </p:extLst>
          </p:nvPr>
        </p:nvGraphicFramePr>
        <p:xfrm>
          <a:off x="652217" y="1059582"/>
          <a:ext cx="7848873" cy="3093384"/>
        </p:xfrm>
        <a:graphic>
          <a:graphicData uri="http://schemas.openxmlformats.org/drawingml/2006/table">
            <a:tbl>
              <a:tblPr firstRow="1" bandRow="1">
                <a:tableStyleId>{6D6A2AE2-22D8-4CC9-ACB3-1C2FD5B222E3}</a:tableStyleId>
              </a:tblPr>
              <a:tblGrid>
                <a:gridCol w="1854271"/>
                <a:gridCol w="1530106"/>
                <a:gridCol w="1368152"/>
                <a:gridCol w="1526570"/>
                <a:gridCol w="1569774"/>
              </a:tblGrid>
              <a:tr h="590466">
                <a:tc>
                  <a:txBody>
                    <a:bodyPr/>
                    <a:lstStyle/>
                    <a:p>
                      <a:endParaRPr lang="zh-TW" altLang="en-US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</a:rPr>
                        <a:t>System Management Privilege</a:t>
                      </a:r>
                      <a:endParaRPr lang="zh-TW" altLang="en-US" sz="1400" b="1" dirty="0" smtClean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i="0" u="none" strike="noStrike" cap="none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Camera Privilege</a:t>
                      </a:r>
                      <a:endParaRPr lang="zh-TW" altLang="en-US" sz="1400" b="1" i="0" u="none" strike="noStrike" cap="none" dirty="0" smtClean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1" i="0" u="none" strike="noStrike" cap="none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E-map Privilege</a:t>
                      </a:r>
                      <a:endParaRPr lang="zh-TW" altLang="en-US" sz="1400" b="1" i="0" u="none" strike="noStrike" cap="none" dirty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1" i="0" u="none" strike="noStrike" cap="none" dirty="0" smtClean="0">
                          <a:solidFill>
                            <a:schemeClr val="bg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View Privilege</a:t>
                      </a:r>
                      <a:endParaRPr lang="zh-TW" altLang="en-US" sz="1400" b="1" i="0" u="none" strike="noStrike" cap="none" dirty="0" smtClean="0">
                        <a:solidFill>
                          <a:schemeClr val="bg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2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 Administrator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  <a:endParaRPr lang="zh-TW" altLang="en-US" sz="3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  <a:endParaRPr lang="zh-TW" altLang="en-US" sz="3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TW" sz="12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 Supervisor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  <a:endParaRPr lang="zh-TW" altLang="en-US" sz="3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  <a:endParaRPr lang="zh-TW" altLang="en-US" sz="3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 V</a:t>
                      </a:r>
                      <a:r>
                        <a:rPr lang="en-GB" altLang="zh-TW" sz="1200" b="1" dirty="0" err="1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iewer</a:t>
                      </a:r>
                      <a:endParaRPr lang="en-GB" altLang="zh-TW" sz="1200" b="1" dirty="0" smtClean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  <a:endParaRPr lang="zh-TW" altLang="en-US" sz="3200" b="0" i="0" u="none" strike="noStrike" cap="none" dirty="0">
                        <a:solidFill>
                          <a:schemeClr val="dk1"/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0" i="0" u="none" strike="noStrike" cap="none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X</a:t>
                      </a:r>
                      <a:endParaRPr lang="zh-TW" altLang="en-US" sz="2000" b="0" i="0" u="none" strike="noStrike" cap="none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Calibri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Calibri"/>
                          <a:cs typeface="Calibri"/>
                          <a:sym typeface="Arial"/>
                        </a:rPr>
                        <a:t>○</a:t>
                      </a:r>
                    </a:p>
                  </a:txBody>
                  <a:tcPr anchor="ctr"/>
                </a:tc>
              </a:tr>
              <a:tr h="590466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 b="1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</a:rPr>
                        <a:t>New Role</a:t>
                      </a:r>
                      <a:endParaRPr lang="en-GB" altLang="zh-TW" sz="1200" b="1" dirty="0" smtClean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Customizable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Customizable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Customizable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b="1" i="0" u="none" strike="noStrike" cap="none" dirty="0" smtClean="0">
                          <a:solidFill>
                            <a:schemeClr val="tx1"/>
                          </a:solidFill>
                          <a:latin typeface="+mn-lt"/>
                          <a:ea typeface="微軟正黑體" pitchFamily="34" charset="-120"/>
                          <a:cs typeface="Calibri"/>
                          <a:sym typeface="Arial"/>
                        </a:rPr>
                        <a:t>Customizable</a:t>
                      </a:r>
                      <a:endParaRPr lang="zh-TW" altLang="en-US" sz="12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微軟正黑體" pitchFamily="34" charset="-120"/>
                        <a:cs typeface="Calibri"/>
                        <a:sym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31" name="圖片 32" descr="角色化設定.png"/>
          <p:cNvPicPr>
            <a:picLocks noChangeAspect="1"/>
          </p:cNvPicPr>
          <p:nvPr/>
        </p:nvPicPr>
        <p:blipFill>
          <a:blip r:embed="rId3"/>
          <a:srcRect r="78175"/>
          <a:stretch>
            <a:fillRect/>
          </a:stretch>
        </p:blipFill>
        <p:spPr>
          <a:xfrm>
            <a:off x="1755708" y="1785932"/>
            <a:ext cx="642942" cy="610795"/>
          </a:xfrm>
          <a:prstGeom prst="rect">
            <a:avLst/>
          </a:prstGeom>
        </p:spPr>
      </p:pic>
      <p:pic>
        <p:nvPicPr>
          <p:cNvPr id="32" name="圖片 36" descr="角色化設定.png"/>
          <p:cNvPicPr>
            <a:picLocks noChangeAspect="1"/>
          </p:cNvPicPr>
          <p:nvPr/>
        </p:nvPicPr>
        <p:blipFill>
          <a:blip r:embed="rId3"/>
          <a:srcRect l="27281" r="53077"/>
          <a:stretch>
            <a:fillRect/>
          </a:stretch>
        </p:blipFill>
        <p:spPr>
          <a:xfrm>
            <a:off x="1763587" y="2387231"/>
            <a:ext cx="578648" cy="610795"/>
          </a:xfrm>
          <a:prstGeom prst="rect">
            <a:avLst/>
          </a:prstGeom>
        </p:spPr>
      </p:pic>
      <p:pic>
        <p:nvPicPr>
          <p:cNvPr id="33" name="圖片 33" descr="角色化設定.png"/>
          <p:cNvPicPr>
            <a:picLocks noChangeAspect="1"/>
          </p:cNvPicPr>
          <p:nvPr/>
        </p:nvPicPr>
        <p:blipFill>
          <a:blip r:embed="rId3"/>
          <a:srcRect l="53470" r="25797"/>
          <a:stretch>
            <a:fillRect/>
          </a:stretch>
        </p:blipFill>
        <p:spPr>
          <a:xfrm>
            <a:off x="1774145" y="2973503"/>
            <a:ext cx="610795" cy="610795"/>
          </a:xfrm>
          <a:prstGeom prst="rect">
            <a:avLst/>
          </a:prstGeom>
        </p:spPr>
      </p:pic>
      <p:pic>
        <p:nvPicPr>
          <p:cNvPr id="41" name="圖片 37" descr="角色化設定.png"/>
          <p:cNvPicPr>
            <a:picLocks noChangeAspect="1"/>
          </p:cNvPicPr>
          <p:nvPr/>
        </p:nvPicPr>
        <p:blipFill>
          <a:blip r:embed="rId3"/>
          <a:srcRect l="79660"/>
          <a:stretch>
            <a:fillRect/>
          </a:stretch>
        </p:blipFill>
        <p:spPr>
          <a:xfrm>
            <a:off x="1774145" y="3561558"/>
            <a:ext cx="599219" cy="610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直線接點 24"/>
          <p:cNvCxnSpPr/>
          <p:nvPr/>
        </p:nvCxnSpPr>
        <p:spPr>
          <a:xfrm flipV="1">
            <a:off x="2617347" y="3714758"/>
            <a:ext cx="525893" cy="878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7" name="Shape 1757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sz="3600" dirty="0" smtClean="0">
                <a:latin typeface="+mn-lt"/>
                <a:ea typeface="微軟正黑體" pitchFamily="34" charset="-120"/>
              </a:rPr>
              <a:t>Web interface after logging in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8" name="Shape 305"/>
          <p:cNvSpPr/>
          <p:nvPr/>
        </p:nvSpPr>
        <p:spPr>
          <a:xfrm>
            <a:off x="571472" y="1100046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GB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Server Management</a:t>
            </a:r>
            <a:endParaRPr lang="en-GB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9" name="肘形接點 8"/>
          <p:cNvCxnSpPr>
            <a:stCxn id="8" idx="3"/>
          </p:cNvCxnSpPr>
          <p:nvPr/>
        </p:nvCxnSpPr>
        <p:spPr>
          <a:xfrm>
            <a:off x="2614044" y="1323144"/>
            <a:ext cx="457758" cy="105598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hape 305"/>
          <p:cNvSpPr/>
          <p:nvPr/>
        </p:nvSpPr>
        <p:spPr>
          <a:xfrm>
            <a:off x="571472" y="1646055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GB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Privilege</a:t>
            </a:r>
          </a:p>
        </p:txBody>
      </p:sp>
      <p:cxnSp>
        <p:nvCxnSpPr>
          <p:cNvPr id="14" name="肘形接點 13"/>
          <p:cNvCxnSpPr>
            <a:stCxn id="13" idx="3"/>
          </p:cNvCxnSpPr>
          <p:nvPr/>
        </p:nvCxnSpPr>
        <p:spPr>
          <a:xfrm flipV="1">
            <a:off x="2614044" y="1571618"/>
            <a:ext cx="529196" cy="297535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hape 305"/>
          <p:cNvSpPr/>
          <p:nvPr/>
        </p:nvSpPr>
        <p:spPr>
          <a:xfrm>
            <a:off x="571472" y="2202508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GB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Logs</a:t>
            </a:r>
          </a:p>
        </p:txBody>
      </p:sp>
      <p:cxnSp>
        <p:nvCxnSpPr>
          <p:cNvPr id="17" name="肘形接點 16"/>
          <p:cNvCxnSpPr>
            <a:stCxn id="16" idx="3"/>
          </p:cNvCxnSpPr>
          <p:nvPr/>
        </p:nvCxnSpPr>
        <p:spPr>
          <a:xfrm flipV="1">
            <a:off x="2614044" y="2114723"/>
            <a:ext cx="544686" cy="310883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hape 305"/>
          <p:cNvSpPr/>
          <p:nvPr/>
        </p:nvSpPr>
        <p:spPr>
          <a:xfrm>
            <a:off x="574775" y="3411438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Open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QVR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Pro Client</a:t>
            </a:r>
            <a:endParaRPr lang="en-GB" altLang="zh-TW" b="1" dirty="0" err="1" smtClean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0" name="Shape 305"/>
          <p:cNvSpPr/>
          <p:nvPr/>
        </p:nvSpPr>
        <p:spPr>
          <a:xfrm>
            <a:off x="571472" y="2751291"/>
            <a:ext cx="2042572" cy="446196"/>
          </a:xfrm>
          <a:prstGeom prst="rect">
            <a:avLst/>
          </a:prstGeom>
          <a:solidFill>
            <a:srgbClr val="FF0066"/>
          </a:solidFill>
          <a:ln w="2857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indent="-381000">
              <a:buClr>
                <a:schemeClr val="accent5">
                  <a:lumMod val="50000"/>
                </a:schemeClr>
              </a:buClr>
              <a:buSzPct val="100000"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Backup/Restore</a:t>
            </a:r>
            <a:endParaRPr lang="en-GB" altLang="zh-TW" b="1" dirty="0" err="1" smtClean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21" name="肘形接點 20"/>
          <p:cNvCxnSpPr>
            <a:stCxn id="20" idx="3"/>
          </p:cNvCxnSpPr>
          <p:nvPr/>
        </p:nvCxnSpPr>
        <p:spPr>
          <a:xfrm flipV="1">
            <a:off x="2614044" y="2571750"/>
            <a:ext cx="600634" cy="402639"/>
          </a:xfrm>
          <a:prstGeom prst="bentConnector3">
            <a:avLst>
              <a:gd name="adj1" fmla="val 50000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群組 39"/>
          <p:cNvGrpSpPr/>
          <p:nvPr/>
        </p:nvGrpSpPr>
        <p:grpSpPr>
          <a:xfrm>
            <a:off x="4007399" y="1738215"/>
            <a:ext cx="4474025" cy="1235851"/>
            <a:chOff x="4029399" y="2230525"/>
            <a:chExt cx="4731764" cy="1307045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029399" y="2230525"/>
              <a:ext cx="4287017" cy="13070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364192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533559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698521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9115" y="2867888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4882" y="3037662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4882" y="3207029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324929" y="3367895"/>
              <a:ext cx="432048" cy="161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832" y="1131590"/>
            <a:ext cx="5472608" cy="2701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3600" dirty="0" smtClean="0">
                <a:latin typeface="+mn-lt"/>
                <a:ea typeface="微軟正黑體" pitchFamily="34" charset="-120"/>
              </a:rPr>
              <a:t>QVR</a:t>
            </a:r>
            <a:r>
              <a:rPr lang="zh-TW" altLang="en-US" sz="3600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sz="3600" dirty="0" smtClean="0">
                <a:latin typeface="+mn-lt"/>
                <a:ea typeface="微軟正黑體" pitchFamily="34" charset="-120"/>
              </a:rPr>
              <a:t>Pro Client </a:t>
            </a:r>
            <a:r>
              <a:rPr lang="en-GB" altLang="zh-TW" sz="3600" dirty="0" smtClean="0">
                <a:latin typeface="+mn-lt"/>
                <a:ea typeface="微軟正黑體" pitchFamily="34" charset="-120"/>
              </a:rPr>
              <a:t>UI after logged in</a:t>
            </a:r>
            <a:endParaRPr lang="zh-TW" altLang="en-US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500002" y="928676"/>
            <a:ext cx="8215402" cy="1143008"/>
          </a:xfrm>
        </p:spPr>
        <p:txBody>
          <a:bodyPr/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 &amp; QVR Pro shares the same QVR Pro Client.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Quickly pick it up in no time</a:t>
            </a:r>
          </a:p>
          <a:p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3131840" y="1779662"/>
            <a:ext cx="5147866" cy="2763252"/>
            <a:chOff x="2051720" y="1824722"/>
            <a:chExt cx="5147866" cy="2763252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51720" y="1824722"/>
              <a:ext cx="5147866" cy="2763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42512" y="1971260"/>
              <a:ext cx="4255146" cy="2616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87624" y="1773013"/>
            <a:ext cx="1695770" cy="2780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384278" y="2376486"/>
            <a:ext cx="785818" cy="12382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QVR母片_(ZH+EN)如何開始使用 QVR Cent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52000" cy="514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500180"/>
            <a:ext cx="12644494" cy="1842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500034" y="1714494"/>
            <a:ext cx="4000528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QVR</a:t>
            </a:r>
            <a:r>
              <a:rPr kumimoji="0" lang="zh-TW" alt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 </a:t>
            </a:r>
            <a:r>
              <a:rPr kumimoji="0" lang="en-US" altLang="zh-TW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rPr>
              <a:t>Center</a:t>
            </a:r>
            <a:endParaRPr kumimoji="0" lang="zh-TW" altLang="en-US" sz="3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6" name="直線接點 5"/>
          <p:cNvCxnSpPr/>
          <p:nvPr/>
        </p:nvCxnSpPr>
        <p:spPr>
          <a:xfrm>
            <a:off x="428596" y="2498724"/>
            <a:ext cx="3357586" cy="158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1"/>
          <p:cNvSpPr txBox="1">
            <a:spLocks/>
          </p:cNvSpPr>
          <p:nvPr/>
        </p:nvSpPr>
        <p:spPr>
          <a:xfrm>
            <a:off x="500034" y="2571750"/>
            <a:ext cx="592935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24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Functions at a Glance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</p:spPr>
        <p:txBody>
          <a:bodyPr/>
          <a:lstStyle/>
          <a:p>
            <a:r>
              <a:rPr lang="en-US" altLang="zh-TW" sz="3600" dirty="0" smtClean="0">
                <a:ea typeface="微軟正黑體" pitchFamily="34" charset="-120"/>
              </a:rPr>
              <a:t>QVR Center Server functions</a:t>
            </a:r>
            <a:endParaRPr lang="zh-TW" altLang="en-US" sz="3600" dirty="0">
              <a:ea typeface="微軟正黑體" pitchFamily="34" charset="-120"/>
            </a:endParaRPr>
          </a:p>
        </p:txBody>
      </p:sp>
      <p:graphicFrame>
        <p:nvGraphicFramePr>
          <p:cNvPr id="5" name="資料庫圖表 4"/>
          <p:cNvGraphicFramePr/>
          <p:nvPr/>
        </p:nvGraphicFramePr>
        <p:xfrm>
          <a:off x="71406" y="1044762"/>
          <a:ext cx="900100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Shape 1766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dirty="0" smtClean="0">
                <a:ea typeface="微軟正黑體" pitchFamily="34" charset="-120"/>
              </a:rPr>
              <a:t>Batch Add Servers</a:t>
            </a:r>
            <a:endParaRPr lang="en-GB" dirty="0">
              <a:ea typeface="微軟正黑體" pitchFamily="34" charset="-120"/>
            </a:endParaRPr>
          </a:p>
        </p:txBody>
      </p:sp>
      <p:sp>
        <p:nvSpPr>
          <p:cNvPr id="1767" name="Shape 1767"/>
          <p:cNvSpPr txBox="1">
            <a:spLocks noGrp="1"/>
          </p:cNvSpPr>
          <p:nvPr>
            <p:ph type="body" idx="4294967295"/>
          </p:nvPr>
        </p:nvSpPr>
        <p:spPr>
          <a:xfrm>
            <a:off x="500002" y="857238"/>
            <a:ext cx="8286840" cy="264320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GB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Batch add and connect to multiple servers.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Speed up the process of adding servers.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Assign an display name that suits this server from the centrally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 monitoring view, for easier management. </a:t>
            </a:r>
            <a:endParaRPr lang="en-GB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760" y="2427734"/>
            <a:ext cx="4547989" cy="2232186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sp>
        <p:nvSpPr>
          <p:cNvPr id="5" name="Shape 1897"/>
          <p:cNvSpPr/>
          <p:nvPr/>
        </p:nvSpPr>
        <p:spPr>
          <a:xfrm>
            <a:off x="6306723" y="2758933"/>
            <a:ext cx="535694" cy="212043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</p:spPr>
        <p:txBody>
          <a:bodyPr/>
          <a:lstStyle/>
          <a:p>
            <a:r>
              <a:rPr lang="en-US" altLang="zh-TW" sz="3600" dirty="0" smtClean="0">
                <a:latin typeface="+mn-lt"/>
                <a:ea typeface="微軟正黑體" pitchFamily="34" charset="-120"/>
              </a:rPr>
              <a:t>Server Overview</a:t>
            </a:r>
            <a:endParaRPr lang="zh-TW" altLang="en-US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465264" y="857238"/>
            <a:ext cx="4392488" cy="3790963"/>
          </a:xfrm>
        </p:spPr>
        <p:txBody>
          <a:bodyPr/>
          <a:lstStyle/>
          <a:p>
            <a:pPr marL="0"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Status: </a:t>
            </a:r>
          </a:p>
          <a:p>
            <a:pPr marL="0" lvl="1" indent="-576000">
              <a:spcBef>
                <a:spcPts val="1200"/>
              </a:spcBef>
              <a:buNone/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               Available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               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Updating… </a:t>
            </a:r>
          </a:p>
          <a:p>
            <a:pPr marL="108000" lvl="1" indent="-576000">
              <a:spcBef>
                <a:spcPts val="1800"/>
              </a:spcBef>
              <a:buNone/>
            </a:pP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              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Unavailable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           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Checking…</a:t>
            </a:r>
          </a:p>
          <a:p>
            <a:pPr marL="0">
              <a:spcBef>
                <a:spcPts val="1200"/>
              </a:spcBef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Shows reasons for unavailability for  </a:t>
            </a:r>
          </a:p>
          <a:p>
            <a:pPr marL="0">
              <a:spcBef>
                <a:spcPts val="0"/>
              </a:spcBef>
              <a:buClr>
                <a:srgbClr val="3D4752"/>
              </a:buClr>
              <a:buNone/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 troubleshooting. </a:t>
            </a:r>
            <a:endParaRPr lang="en-US" altLang="zh-TW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Unable to connect to QTS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Pro not detected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QVR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Pro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not activated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Incorrect username/password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No license</a:t>
            </a:r>
          </a:p>
          <a:p>
            <a:pPr marL="43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Incorrect QVR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Pro version</a:t>
            </a:r>
          </a:p>
        </p:txBody>
      </p:sp>
      <p:pic>
        <p:nvPicPr>
          <p:cNvPr id="14" name="圖片 13" descr="伺服器總覽.png"/>
          <p:cNvPicPr>
            <a:picLocks noChangeAspect="1"/>
          </p:cNvPicPr>
          <p:nvPr/>
        </p:nvPicPr>
        <p:blipFill>
          <a:blip r:embed="rId2"/>
          <a:srcRect r="71581"/>
          <a:stretch>
            <a:fillRect/>
          </a:stretch>
        </p:blipFill>
        <p:spPr>
          <a:xfrm>
            <a:off x="714348" y="1219177"/>
            <a:ext cx="483580" cy="423133"/>
          </a:xfrm>
          <a:prstGeom prst="rect">
            <a:avLst/>
          </a:prstGeom>
        </p:spPr>
      </p:pic>
      <p:pic>
        <p:nvPicPr>
          <p:cNvPr id="15" name="圖片 14" descr="伺服器總覽.png"/>
          <p:cNvPicPr>
            <a:picLocks noChangeAspect="1"/>
          </p:cNvPicPr>
          <p:nvPr/>
        </p:nvPicPr>
        <p:blipFill>
          <a:blip r:embed="rId2"/>
          <a:srcRect l="24865" r="50269" b="-1"/>
          <a:stretch>
            <a:fillRect/>
          </a:stretch>
        </p:blipFill>
        <p:spPr>
          <a:xfrm>
            <a:off x="714348" y="1647805"/>
            <a:ext cx="423133" cy="423133"/>
          </a:xfrm>
          <a:prstGeom prst="rect">
            <a:avLst/>
          </a:prstGeom>
        </p:spPr>
      </p:pic>
      <p:pic>
        <p:nvPicPr>
          <p:cNvPr id="17" name="圖片 16" descr="伺服器總覽.png"/>
          <p:cNvPicPr>
            <a:picLocks noChangeAspect="1"/>
          </p:cNvPicPr>
          <p:nvPr/>
        </p:nvPicPr>
        <p:blipFill>
          <a:blip r:embed="rId2"/>
          <a:srcRect l="50379" r="24431" b="-1299"/>
          <a:stretch>
            <a:fillRect/>
          </a:stretch>
        </p:blipFill>
        <p:spPr>
          <a:xfrm>
            <a:off x="2272583" y="1224672"/>
            <a:ext cx="428628" cy="428628"/>
          </a:xfrm>
          <a:prstGeom prst="rect">
            <a:avLst/>
          </a:prstGeom>
        </p:spPr>
      </p:pic>
      <p:pic>
        <p:nvPicPr>
          <p:cNvPr id="18" name="圖片 17" descr="伺服器總覽.png"/>
          <p:cNvPicPr>
            <a:picLocks noChangeAspect="1"/>
          </p:cNvPicPr>
          <p:nvPr/>
        </p:nvPicPr>
        <p:blipFill>
          <a:blip r:embed="rId2"/>
          <a:srcRect l="75243" r="-432" b="-1"/>
          <a:stretch>
            <a:fillRect/>
          </a:stretch>
        </p:blipFill>
        <p:spPr>
          <a:xfrm>
            <a:off x="2285984" y="1653300"/>
            <a:ext cx="428628" cy="423133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1071552"/>
            <a:ext cx="3939694" cy="2969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5286380" y="1714494"/>
            <a:ext cx="1357322" cy="982155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1000100" y="1714495"/>
            <a:ext cx="1000132" cy="1285883"/>
          </a:xfrm>
          <a:prstGeom prst="rect">
            <a:avLst/>
          </a:prstGeom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圓角矩形 41"/>
          <p:cNvSpPr/>
          <p:nvPr/>
        </p:nvSpPr>
        <p:spPr>
          <a:xfrm>
            <a:off x="1142976" y="2571750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969696" y="1785932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1083027" y="2571750"/>
            <a:ext cx="8417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Update</a:t>
            </a:r>
            <a:endParaRPr lang="zh-TW" alt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2102074" y="1714494"/>
            <a:ext cx="1000132" cy="128588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圓角矩形 45"/>
          <p:cNvSpPr/>
          <p:nvPr/>
        </p:nvSpPr>
        <p:spPr>
          <a:xfrm>
            <a:off x="2244950" y="2571749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7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2071670" y="1785931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矩形 49"/>
          <p:cNvSpPr/>
          <p:nvPr/>
        </p:nvSpPr>
        <p:spPr>
          <a:xfrm>
            <a:off x="3214678" y="1714494"/>
            <a:ext cx="1000132" cy="1285883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圓角矩形 50"/>
          <p:cNvSpPr/>
          <p:nvPr/>
        </p:nvSpPr>
        <p:spPr>
          <a:xfrm>
            <a:off x="3357554" y="2571749"/>
            <a:ext cx="714380" cy="285752"/>
          </a:xfrm>
          <a:prstGeom prst="roundRect">
            <a:avLst/>
          </a:prstGeom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2" name="Shape 22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184274" y="1785931"/>
            <a:ext cx="1101974" cy="6889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4" name="Shape 1774"/>
          <p:cNvSpPr txBox="1">
            <a:spLocks noGrp="1"/>
          </p:cNvSpPr>
          <p:nvPr>
            <p:ph type="title"/>
          </p:nvPr>
        </p:nvSpPr>
        <p:spPr>
          <a:xfrm>
            <a:off x="500034" y="71420"/>
            <a:ext cx="8215370" cy="785818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altLang="zh-TW" sz="3600" dirty="0" smtClean="0"/>
              <a:t>Managing servers in batches</a:t>
            </a:r>
            <a:endParaRPr lang="en-GB" sz="3600" dirty="0"/>
          </a:p>
        </p:txBody>
      </p:sp>
      <p:sp>
        <p:nvSpPr>
          <p:cNvPr id="1775" name="Shape 1775"/>
          <p:cNvSpPr txBox="1">
            <a:spLocks noGrp="1"/>
          </p:cNvSpPr>
          <p:nvPr>
            <p:ph type="body" idx="4294967295"/>
          </p:nvPr>
        </p:nvSpPr>
        <p:spPr>
          <a:xfrm>
            <a:off x="428596" y="857238"/>
            <a:ext cx="8072526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GB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Batch edit, stop, activate, update and delete QVR Pro. </a:t>
            </a:r>
            <a:endParaRPr lang="en-US" altLang="zh-TW" sz="1800" dirty="0" smtClean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Save time for updating multiple QVR Pro. </a:t>
            </a:r>
          </a:p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endParaRPr lang="en-GB" sz="2400" dirty="0" smtClean="0">
              <a:solidFill>
                <a:srgbClr val="FF0000"/>
              </a:solidFill>
            </a:endParaRPr>
          </a:p>
        </p:txBody>
      </p:sp>
      <p:grpSp>
        <p:nvGrpSpPr>
          <p:cNvPr id="13" name="群組 8"/>
          <p:cNvGrpSpPr/>
          <p:nvPr/>
        </p:nvGrpSpPr>
        <p:grpSpPr>
          <a:xfrm>
            <a:off x="1714480" y="2928940"/>
            <a:ext cx="1643074" cy="1287115"/>
            <a:chOff x="467544" y="908720"/>
            <a:chExt cx="2599072" cy="2118809"/>
          </a:xfrm>
        </p:grpSpPr>
        <p:pic>
          <p:nvPicPr>
            <p:cNvPr id="14" name="Picture 8" descr="17_c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Shape 22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857488" y="3531334"/>
            <a:ext cx="1142606" cy="71438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2195736" y="2572890"/>
            <a:ext cx="8417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Update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3301823" y="2572890"/>
            <a:ext cx="84176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ea typeface="微軟正黑體" pitchFamily="34" charset="-120"/>
              </a:rPr>
              <a:t>Update</a:t>
            </a:r>
            <a:endParaRPr lang="zh-TW" altLang="en-US" b="1" dirty="0">
              <a:solidFill>
                <a:schemeClr val="bg1"/>
              </a:solidFill>
              <a:ea typeface="微軟正黑體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88024" y="1780802"/>
            <a:ext cx="3663876" cy="179244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肘形接點 50"/>
          <p:cNvCxnSpPr/>
          <p:nvPr/>
        </p:nvCxnSpPr>
        <p:spPr>
          <a:xfrm rot="10800000" flipV="1">
            <a:off x="5276857" y="2032247"/>
            <a:ext cx="885715" cy="874506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肘形接點 51"/>
          <p:cNvCxnSpPr/>
          <p:nvPr/>
        </p:nvCxnSpPr>
        <p:spPr>
          <a:xfrm flipH="1" flipV="1">
            <a:off x="5214942" y="3089555"/>
            <a:ext cx="990608" cy="78581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6" name="Shape 1806"/>
          <p:cNvSpPr txBox="1">
            <a:spLocks noGrp="1"/>
          </p:cNvSpPr>
          <p:nvPr>
            <p:ph type="title"/>
          </p:nvPr>
        </p:nvSpPr>
        <p:spPr>
          <a:xfrm>
            <a:off x="500034" y="214296"/>
            <a:ext cx="8143932" cy="64294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800" dirty="0" smtClean="0">
                <a:latin typeface="+mj-lt"/>
              </a:rPr>
              <a:t>Log server – </a:t>
            </a:r>
            <a:r>
              <a:rPr lang="en-US" altLang="zh-TW" sz="2800" dirty="0" smtClean="0"/>
              <a:t>Centralized log keeping</a:t>
            </a:r>
            <a:endParaRPr lang="en-GB" sz="2800" dirty="0"/>
          </a:p>
        </p:txBody>
      </p:sp>
      <p:sp>
        <p:nvSpPr>
          <p:cNvPr id="5" name="Shape 1791"/>
          <p:cNvSpPr txBox="1">
            <a:spLocks/>
          </p:cNvSpPr>
          <p:nvPr/>
        </p:nvSpPr>
        <p:spPr>
          <a:xfrm>
            <a:off x="500002" y="857238"/>
            <a:ext cx="8143964" cy="857256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2060"/>
              </a:buClr>
              <a:buSzPct val="100000"/>
            </a:pPr>
            <a:r>
              <a:rPr lang="en-US" altLang="zh-TW" sz="18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Log server: Centrally store and show logs</a:t>
            </a:r>
            <a:r>
              <a:rPr lang="zh-TW" altLang="en-US" sz="18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from all QVR</a:t>
            </a:r>
            <a:r>
              <a:rPr lang="zh-TW" altLang="en-US" sz="18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8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Pro, and QVR Center's own logs. 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微軟正黑體" pitchFamily="34" charset="-120"/>
              <a:cs typeface="Arial"/>
              <a:sym typeface="Arial"/>
            </a:endParaRPr>
          </a:p>
        </p:txBody>
      </p:sp>
      <p:cxnSp>
        <p:nvCxnSpPr>
          <p:cNvPr id="30" name="肘形接點 29"/>
          <p:cNvCxnSpPr/>
          <p:nvPr/>
        </p:nvCxnSpPr>
        <p:spPr>
          <a:xfrm>
            <a:off x="3063781" y="2032247"/>
            <a:ext cx="936715" cy="856767"/>
          </a:xfrm>
          <a:prstGeom prst="bentConnector3">
            <a:avLst>
              <a:gd name="adj1" fmla="val 47454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接點 30"/>
          <p:cNvCxnSpPr/>
          <p:nvPr/>
        </p:nvCxnSpPr>
        <p:spPr>
          <a:xfrm flipV="1">
            <a:off x="2928926" y="3071816"/>
            <a:ext cx="1143008" cy="785818"/>
          </a:xfrm>
          <a:prstGeom prst="bentConnector3">
            <a:avLst>
              <a:gd name="adj1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2071670" y="1692796"/>
            <a:ext cx="1030839" cy="2522028"/>
            <a:chOff x="2214546" y="1692796"/>
            <a:chExt cx="1030839" cy="2522028"/>
          </a:xfrm>
        </p:grpSpPr>
        <p:grpSp>
          <p:nvGrpSpPr>
            <p:cNvPr id="9" name="群組 8"/>
            <p:cNvGrpSpPr/>
            <p:nvPr/>
          </p:nvGrpSpPr>
          <p:grpSpPr>
            <a:xfrm>
              <a:off x="2214546" y="1692796"/>
              <a:ext cx="1030839" cy="807516"/>
              <a:chOff x="467544" y="908720"/>
              <a:chExt cx="2599072" cy="2118809"/>
            </a:xfrm>
          </p:grpSpPr>
          <p:pic>
            <p:nvPicPr>
              <p:cNvPr id="10" name="Picture 8" descr="17_cd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908720"/>
                <a:ext cx="2599072" cy="2118809"/>
              </a:xfrm>
              <a:prstGeom prst="rect">
                <a:avLst/>
              </a:prstGeom>
              <a:noFill/>
            </p:spPr>
          </p:pic>
          <p:pic>
            <p:nvPicPr>
              <p:cNvPr id="11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706" y="1043309"/>
                <a:ext cx="237626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群組 15"/>
            <p:cNvGrpSpPr/>
            <p:nvPr/>
          </p:nvGrpSpPr>
          <p:grpSpPr>
            <a:xfrm>
              <a:off x="2214546" y="3407308"/>
              <a:ext cx="1030839" cy="807516"/>
              <a:chOff x="467544" y="908720"/>
              <a:chExt cx="2599072" cy="2118809"/>
            </a:xfrm>
          </p:grpSpPr>
          <p:pic>
            <p:nvPicPr>
              <p:cNvPr id="16" name="Picture 8" descr="17_cd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67544" y="908720"/>
                <a:ext cx="2599072" cy="2118809"/>
              </a:xfrm>
              <a:prstGeom prst="rect">
                <a:avLst/>
              </a:prstGeom>
              <a:noFill/>
            </p:spPr>
          </p:pic>
          <p:pic>
            <p:nvPicPr>
              <p:cNvPr id="17" name="Picture 9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592706" y="1043309"/>
                <a:ext cx="2376264" cy="15121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6" name="群組 5"/>
          <p:cNvGrpSpPr/>
          <p:nvPr/>
        </p:nvGrpSpPr>
        <p:grpSpPr>
          <a:xfrm>
            <a:off x="3719018" y="2181384"/>
            <a:ext cx="1775047" cy="1390498"/>
            <a:chOff x="3275856" y="2924944"/>
            <a:chExt cx="2599072" cy="2118809"/>
          </a:xfrm>
        </p:grpSpPr>
        <p:pic>
          <p:nvPicPr>
            <p:cNvPr id="7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275856" y="2924944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8" name="Shape 180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19997" y="3039909"/>
              <a:ext cx="2306262" cy="15375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3" name="群組 8"/>
          <p:cNvGrpSpPr/>
          <p:nvPr/>
        </p:nvGrpSpPr>
        <p:grpSpPr>
          <a:xfrm>
            <a:off x="6112929" y="1692796"/>
            <a:ext cx="1030839" cy="807516"/>
            <a:chOff x="467544" y="908720"/>
            <a:chExt cx="2599072" cy="2118809"/>
          </a:xfrm>
        </p:grpSpPr>
        <p:pic>
          <p:nvPicPr>
            <p:cNvPr id="47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48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4" name="群組 15"/>
          <p:cNvGrpSpPr/>
          <p:nvPr/>
        </p:nvGrpSpPr>
        <p:grpSpPr>
          <a:xfrm>
            <a:off x="6112929" y="3407308"/>
            <a:ext cx="1030839" cy="807516"/>
            <a:chOff x="467544" y="908720"/>
            <a:chExt cx="2599072" cy="2118809"/>
          </a:xfrm>
        </p:grpSpPr>
        <p:pic>
          <p:nvPicPr>
            <p:cNvPr id="45" name="Picture 8" descr="17_c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7544" y="908720"/>
              <a:ext cx="2599072" cy="2118809"/>
            </a:xfrm>
            <a:prstGeom prst="rect">
              <a:avLst/>
            </a:prstGeom>
            <a:noFill/>
          </p:spPr>
        </p:pic>
        <p:pic>
          <p:nvPicPr>
            <p:cNvPr id="46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92706" y="1043309"/>
              <a:ext cx="2376264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群組 54"/>
          <p:cNvGrpSpPr/>
          <p:nvPr/>
        </p:nvGrpSpPr>
        <p:grpSpPr>
          <a:xfrm>
            <a:off x="3143240" y="1767033"/>
            <a:ext cx="661841" cy="2304915"/>
            <a:chOff x="3286116" y="1767033"/>
            <a:chExt cx="661841" cy="2304915"/>
          </a:xfrm>
        </p:grpSpPr>
        <p:pic>
          <p:nvPicPr>
            <p:cNvPr id="26" name="Picture 11" descr="Z:\PM、RD 請進入\WEB\QVR System\Control Panel\Logs\v2\v2_170728\slice\logs_logo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86116" y="1767033"/>
              <a:ext cx="661841" cy="661841"/>
            </a:xfrm>
            <a:prstGeom prst="rect">
              <a:avLst/>
            </a:prstGeom>
            <a:noFill/>
          </p:spPr>
        </p:pic>
        <p:pic>
          <p:nvPicPr>
            <p:cNvPr id="38" name="Picture 11" descr="Z:\PM、RD 請進入\WEB\QVR System\Control Panel\Logs\v2\v2_170728\slice\logs_logo.png"/>
            <p:cNvPicPr>
              <a:picLocks noChangeAspect="1" noChangeArrowheads="1"/>
            </p:cNvPicPr>
            <p:nvPr/>
          </p:nvPicPr>
          <p:blipFill>
            <a:blip r:embed="rId6"/>
            <a:stretch>
              <a:fillRect/>
            </a:stretch>
          </p:blipFill>
          <p:spPr bwMode="auto">
            <a:xfrm>
              <a:off x="3286116" y="3410107"/>
              <a:ext cx="661841" cy="661841"/>
            </a:xfrm>
            <a:prstGeom prst="rect">
              <a:avLst/>
            </a:prstGeom>
            <a:noFill/>
          </p:spPr>
        </p:pic>
      </p:grpSp>
      <p:pic>
        <p:nvPicPr>
          <p:cNvPr id="58" name="Picture 11" descr="Z:\PM、RD 請進入\WEB\QVR System\Control Panel\Logs\v2\v2_170728\slice\logs_log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9256" y="3407308"/>
            <a:ext cx="661841" cy="661841"/>
          </a:xfrm>
          <a:prstGeom prst="rect">
            <a:avLst/>
          </a:prstGeom>
          <a:noFill/>
        </p:spPr>
      </p:pic>
      <p:pic>
        <p:nvPicPr>
          <p:cNvPr id="60" name="Picture 11" descr="Z:\PM、RD 請進入\WEB\QVR System\Control Panel\Logs\v2\v2_170728\slice\logs_logo.pn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5429256" y="1764234"/>
            <a:ext cx="661841" cy="6618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357158" y="142858"/>
            <a:ext cx="8429716" cy="714380"/>
          </a:xfrm>
        </p:spPr>
        <p:txBody>
          <a:bodyPr/>
          <a:lstStyle/>
          <a:p>
            <a:r>
              <a:rPr lang="en-US" altLang="zh-TW" sz="3600" dirty="0" smtClean="0">
                <a:latin typeface="+mn-lt"/>
              </a:rPr>
              <a:t>Backup / restore QVR</a:t>
            </a:r>
            <a:r>
              <a:rPr lang="zh-TW" altLang="en-US" sz="3600" dirty="0" smtClean="0">
                <a:latin typeface="+mn-lt"/>
              </a:rPr>
              <a:t> </a:t>
            </a:r>
            <a:r>
              <a:rPr lang="en-US" altLang="zh-TW" sz="3600" dirty="0" smtClean="0">
                <a:latin typeface="+mn-lt"/>
              </a:rPr>
              <a:t>Center</a:t>
            </a:r>
            <a:r>
              <a:rPr lang="zh-TW" altLang="en-US" sz="3600" dirty="0" smtClean="0">
                <a:latin typeface="+mn-lt"/>
              </a:rPr>
              <a:t> </a:t>
            </a:r>
            <a:r>
              <a:rPr lang="en-US" altLang="zh-TW" sz="3600" dirty="0" smtClean="0">
                <a:latin typeface="+mn-lt"/>
              </a:rPr>
              <a:t>Settings</a:t>
            </a:r>
            <a:endParaRPr lang="zh-TW" altLang="en-US" sz="3600" dirty="0">
              <a:latin typeface="+mn-lt"/>
            </a:endParaRPr>
          </a:p>
        </p:txBody>
      </p:sp>
      <p:sp>
        <p:nvSpPr>
          <p:cNvPr id="7" name="文字版面配置區 2"/>
          <p:cNvSpPr>
            <a:spLocks noGrp="1"/>
          </p:cNvSpPr>
          <p:nvPr>
            <p:ph type="body" idx="1"/>
          </p:nvPr>
        </p:nvSpPr>
        <p:spPr>
          <a:xfrm>
            <a:off x="500034" y="928676"/>
            <a:ext cx="8072494" cy="1785950"/>
          </a:xfrm>
        </p:spPr>
        <p:txBody>
          <a:bodyPr/>
          <a:lstStyle/>
          <a:p>
            <a:pPr marL="0" indent="-5760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b="1" dirty="0" smtClean="0"/>
              <a:t>Backup / restore QVR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Center settings to protect settings you made and managed centrally. 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Server management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Privilege management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View (QVR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Center)</a:t>
            </a:r>
          </a:p>
          <a:p>
            <a:pPr marL="108000" lvl="1" indent="-576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E-map (QVR</a:t>
            </a:r>
            <a:r>
              <a:rPr lang="zh-TW" alt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Center)</a:t>
            </a:r>
            <a:endParaRPr lang="zh-TW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26" y="1500180"/>
            <a:ext cx="5422419" cy="238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QVR底_(ZH+EN)_schoo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52002" cy="514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 smtClean="0">
                <a:solidFill>
                  <a:srgbClr val="3D4752"/>
                </a:solidFill>
                <a:latin typeface="+mj-lt"/>
                <a:ea typeface="微軟正黑體" pitchFamily="34" charset="-120"/>
              </a:rPr>
              <a:t>How to manage a big project site? </a:t>
            </a:r>
            <a:endParaRPr lang="zh-TW" altLang="en-US" sz="3600" dirty="0">
              <a:solidFill>
                <a:srgbClr val="3D4752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00034" y="928676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TW" sz="18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When your project site is installed with multiple QVR Pro, having hundreds of thousands of cameras, how can the security guard…</a:t>
            </a:r>
            <a:endParaRPr lang="zh-TW" altLang="en-US" sz="1800" b="1" dirty="0" smtClean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1" name="圓角矩形圖說文字 20"/>
          <p:cNvSpPr/>
          <p:nvPr/>
        </p:nvSpPr>
        <p:spPr>
          <a:xfrm flipH="1">
            <a:off x="2786050" y="1928808"/>
            <a:ext cx="2143140" cy="7143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2857488" y="2040450"/>
            <a:ext cx="2304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notice and deal with situations in time? 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4" name="圓角矩形圖說文字 23"/>
          <p:cNvSpPr/>
          <p:nvPr/>
        </p:nvSpPr>
        <p:spPr>
          <a:xfrm flipH="1">
            <a:off x="5929322" y="1785932"/>
            <a:ext cx="1857388" cy="71438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/>
          <p:cNvSpPr/>
          <p:nvPr/>
        </p:nvSpPr>
        <p:spPr>
          <a:xfrm>
            <a:off x="6016213" y="1879762"/>
            <a:ext cx="1699059" cy="536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quickly know the servers'</a:t>
            </a:r>
            <a:r>
              <a:rPr lang="zh-TW" altLang="en-US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status? 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9" name="圓角矩形圖說文字 18"/>
          <p:cNvSpPr/>
          <p:nvPr/>
        </p:nvSpPr>
        <p:spPr>
          <a:xfrm flipH="1">
            <a:off x="4000496" y="3000378"/>
            <a:ext cx="2444767" cy="78581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071935" y="3029474"/>
            <a:ext cx="239226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b="1" dirty="0" smtClean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pay attention to the most important video feeds efficiently? 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8" name="直線接點 17"/>
          <p:cNvCxnSpPr/>
          <p:nvPr/>
        </p:nvCxnSpPr>
        <p:spPr>
          <a:xfrm>
            <a:off x="500034" y="855650"/>
            <a:ext cx="8143932" cy="158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072494" cy="714380"/>
          </a:xfrm>
        </p:spPr>
        <p:txBody>
          <a:bodyPr/>
          <a:lstStyle/>
          <a:p>
            <a:r>
              <a:rPr lang="en-US" altLang="zh-TW" sz="2800" dirty="0" smtClean="0"/>
              <a:t>Customizable surveillance event dashboard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501122" cy="785818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Help managers analyze peak hours of their businesses, and adjust manpower allocations, based on the event triggering frequencies. </a:t>
            </a:r>
          </a:p>
        </p:txBody>
      </p:sp>
      <p:pic>
        <p:nvPicPr>
          <p:cNvPr id="4" name="圖片 3" descr="Z:\PM、RD 請進入\WEB\CMS\QVR Pro\v2\v2_171208\sample\035 Dashboard_Surveillance Events_1 gridview 2 click high valu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643056"/>
            <a:ext cx="5737856" cy="2882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群組 5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7" name="矩形 6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6715140" y="500048"/>
              <a:ext cx="1689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</a:rPr>
                <a:t>On QVR Center 1.0.0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2800" dirty="0" smtClean="0"/>
              <a:t>Customizable surveillance event dashboard</a:t>
            </a:r>
            <a:endParaRPr lang="zh-TW" altLang="en-US" sz="28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501122" cy="3643338"/>
          </a:xfrm>
        </p:spPr>
        <p:txBody>
          <a:bodyPr/>
          <a:lstStyle/>
          <a:p>
            <a:pPr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Group relevant widgets into a board, for easier investigation.  </a:t>
            </a:r>
          </a:p>
          <a:p>
            <a:pPr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Widget's data source: 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View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E-map</a:t>
            </a:r>
          </a:p>
          <a:p>
            <a:pPr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  <a:sym typeface="Wingdings" pitchFamily="2" charset="2"/>
              </a:rPr>
              <a:t>Widget's event type: 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Motion detection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Digital input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Camera IVA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Connection</a:t>
            </a: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  <a:sym typeface="Wingdings" pitchFamily="2" charset="2"/>
              </a:rPr>
              <a:t>and more…</a:t>
            </a:r>
          </a:p>
        </p:txBody>
      </p:sp>
      <p:grpSp>
        <p:nvGrpSpPr>
          <p:cNvPr id="8" name="群組 7"/>
          <p:cNvGrpSpPr/>
          <p:nvPr/>
        </p:nvGrpSpPr>
        <p:grpSpPr>
          <a:xfrm>
            <a:off x="3500430" y="1571618"/>
            <a:ext cx="5286412" cy="2644637"/>
            <a:chOff x="1187624" y="1707654"/>
            <a:chExt cx="6336704" cy="3170069"/>
          </a:xfrm>
        </p:grpSpPr>
        <p:pic>
          <p:nvPicPr>
            <p:cNvPr id="6" name="圖片 5" descr="Z:\PM、RD 請進入\WEB\CMS\QVR Pro\v2\v2_171208\sample\035 Dashboard_Surveillance Events_1 gridview 2 click high value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87624" y="1707654"/>
              <a:ext cx="6309360" cy="3170069"/>
            </a:xfrm>
            <a:prstGeom prst="rect">
              <a:avLst/>
            </a:prstGeom>
            <a:blipFill dpi="0" rotWithShape="1">
              <a:blip r:embed="rId4">
                <a:alphaModFix amt="22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>
            <a:xfrm>
              <a:off x="1187624" y="1707654"/>
              <a:ext cx="6336704" cy="3168352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sp>
        <p:nvSpPr>
          <p:cNvPr id="18" name="矩形 17"/>
          <p:cNvSpPr/>
          <p:nvPr/>
        </p:nvSpPr>
        <p:spPr>
          <a:xfrm>
            <a:off x="4429517" y="2158349"/>
            <a:ext cx="4234714" cy="204247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6795791" y="2571750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Motion detection </a:t>
            </a:r>
          </a:p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@ 1F restaurant</a:t>
            </a:r>
            <a:endParaRPr lang="zh-TW" altLang="en-US" b="1" dirty="0" smtClean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751241" y="3583625"/>
            <a:ext cx="166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Motion detection </a:t>
            </a:r>
          </a:p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@ 1F Hallway</a:t>
            </a:r>
            <a:endParaRPr lang="zh-TW" altLang="en-US" b="1" dirty="0" smtClean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452055" y="1815698"/>
            <a:ext cx="217399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Motion detection @ 1F</a:t>
            </a:r>
            <a:endParaRPr lang="zh-TW" altLang="en-US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521668" y="2214560"/>
            <a:ext cx="2042478" cy="979026"/>
          </a:xfrm>
          <a:prstGeom prst="rect">
            <a:avLst/>
          </a:prstGeom>
          <a:solidFill>
            <a:schemeClr val="accent6">
              <a:lumMod val="75000"/>
              <a:alpha val="2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b="1" dirty="0" smtClean="0">
              <a:solidFill>
                <a:schemeClr val="accent6">
                  <a:lumMod val="75000"/>
                </a:schemeClr>
              </a:solidFill>
              <a:ea typeface="微軟正黑體" pitchFamily="34" charset="-120"/>
            </a:endParaRPr>
          </a:p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Motion detection </a:t>
            </a:r>
          </a:p>
          <a:p>
            <a:pPr algn="ctr"/>
            <a:r>
              <a:rPr lang="en-US" altLang="zh-TW" b="1" dirty="0" smtClean="0">
                <a:solidFill>
                  <a:schemeClr val="accent6">
                    <a:lumMod val="75000"/>
                  </a:schemeClr>
                </a:solidFill>
                <a:ea typeface="微軟正黑體" pitchFamily="34" charset="-120"/>
              </a:rPr>
              <a:t>@ 1F counter</a:t>
            </a:r>
            <a:endParaRPr lang="zh-TW" altLang="en-US" b="1" dirty="0" smtClean="0">
              <a:solidFill>
                <a:schemeClr val="accent6">
                  <a:lumMod val="75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7" name="圓角矩形 16"/>
          <p:cNvSpPr/>
          <p:nvPr/>
        </p:nvSpPr>
        <p:spPr>
          <a:xfrm>
            <a:off x="5500694" y="2285998"/>
            <a:ext cx="982042" cy="241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Widget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885745" y="2225426"/>
            <a:ext cx="720874" cy="240291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bg1"/>
                </a:solidFill>
              </a:rPr>
              <a:t>Board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26" name="矩形 25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6715140" y="500048"/>
              <a:ext cx="1689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</a:rPr>
                <a:t>On QVR Center 1.0.0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標題 1"/>
          <p:cNvSpPr>
            <a:spLocks noGrp="1"/>
          </p:cNvSpPr>
          <p:nvPr>
            <p:ph type="title"/>
          </p:nvPr>
        </p:nvSpPr>
        <p:spPr>
          <a:xfrm>
            <a:off x="500034" y="214296"/>
            <a:ext cx="8143932" cy="714380"/>
          </a:xfrm>
        </p:spPr>
        <p:txBody>
          <a:bodyPr/>
          <a:lstStyle/>
          <a:p>
            <a:r>
              <a:rPr lang="en-US" altLang="zh-TW" sz="2400" dirty="0" smtClean="0"/>
              <a:t>Downward compatible with </a:t>
            </a:r>
            <a:r>
              <a:rPr lang="en-US" altLang="zh-TW" sz="2400" dirty="0" smtClean="0">
                <a:latin typeface="+mn-lt"/>
              </a:rPr>
              <a:t>QVR</a:t>
            </a:r>
            <a:r>
              <a:rPr lang="zh-TW" altLang="en-US" sz="2400" dirty="0" smtClean="0">
                <a:latin typeface="+mn-lt"/>
              </a:rPr>
              <a:t> </a:t>
            </a:r>
            <a:r>
              <a:rPr lang="en-US" altLang="zh-TW" sz="2400" dirty="0" smtClean="0">
                <a:latin typeface="+mn-lt"/>
              </a:rPr>
              <a:t>5.1</a:t>
            </a:r>
            <a:r>
              <a:rPr lang="zh-TW" altLang="en-US" sz="2400" dirty="0" smtClean="0">
                <a:latin typeface="+mn-lt"/>
              </a:rPr>
              <a:t> </a:t>
            </a:r>
            <a:r>
              <a:rPr lang="en-US" altLang="zh-TW" sz="2400" dirty="0" smtClean="0"/>
              <a:t>&amp; </a:t>
            </a:r>
            <a:r>
              <a:rPr lang="en-US" altLang="zh-TW" sz="2400" dirty="0" smtClean="0">
                <a:latin typeface="+mj-lt"/>
              </a:rPr>
              <a:t>Surveillance S.</a:t>
            </a:r>
            <a:r>
              <a:rPr lang="en-US" altLang="zh-TW" sz="2400" dirty="0" smtClean="0"/>
              <a:t> </a:t>
            </a:r>
            <a:endParaRPr lang="zh-TW" altLang="en-US" sz="2400" dirty="0"/>
          </a:p>
        </p:txBody>
      </p:sp>
      <p:sp>
        <p:nvSpPr>
          <p:cNvPr id="13" name="文字版面配置區 2"/>
          <p:cNvSpPr>
            <a:spLocks noGrp="1"/>
          </p:cNvSpPr>
          <p:nvPr>
            <p:ph type="body" idx="1"/>
          </p:nvPr>
        </p:nvSpPr>
        <p:spPr>
          <a:xfrm>
            <a:off x="503104" y="928676"/>
            <a:ext cx="7997986" cy="1143008"/>
          </a:xfrm>
        </p:spPr>
        <p:txBody>
          <a:bodyPr/>
          <a:lstStyle/>
          <a:p>
            <a:pPr marL="0" indent="-381600">
              <a:spcBef>
                <a:spcPts val="600"/>
              </a:spcBef>
              <a:buNone/>
            </a:pPr>
            <a:r>
              <a:rPr lang="en-US" altLang="zh-TW" b="1" dirty="0" smtClean="0"/>
              <a:t>In your existing projects, you can use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QVR Center to simultaneously manage and monitor video feeds from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QVR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Pro, QVR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5.1.x, and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Surveillance Station</a:t>
            </a:r>
            <a:r>
              <a:rPr lang="en-US" altLang="zh-TW" b="1" dirty="0" smtClean="0">
                <a:solidFill>
                  <a:srgbClr val="C00000"/>
                </a:solidFill>
              </a:rPr>
              <a:t>*</a:t>
            </a:r>
            <a:r>
              <a:rPr lang="en-US" altLang="zh-TW" b="1" dirty="0" smtClean="0"/>
              <a:t>. </a:t>
            </a:r>
          </a:p>
          <a:p>
            <a:pPr>
              <a:buNone/>
            </a:pPr>
            <a:endParaRPr lang="zh-TW" altLang="en-US" b="1" dirty="0"/>
          </a:p>
        </p:txBody>
      </p:sp>
      <p:pic>
        <p:nvPicPr>
          <p:cNvPr id="15" name="Picture 3" descr="C:\Users\Angela Liu\Desktop\MKT PM\QVR Pro\QVR Center\171113_QVR-center-app_上架圖.pn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785918" y="1857370"/>
            <a:ext cx="5708896" cy="2721241"/>
          </a:xfrm>
          <a:prstGeom prst="rect">
            <a:avLst/>
          </a:prstGeom>
          <a:noFill/>
        </p:spPr>
      </p:pic>
      <p:sp>
        <p:nvSpPr>
          <p:cNvPr id="20" name="矩形 19"/>
          <p:cNvSpPr/>
          <p:nvPr/>
        </p:nvSpPr>
        <p:spPr>
          <a:xfrm>
            <a:off x="1619672" y="4803999"/>
            <a:ext cx="28083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altLang="zh-TW" sz="10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Not all f</a:t>
            </a: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unctions are supported.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929454" y="785800"/>
            <a:ext cx="19367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On QVR Center 1.1.0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10" name="矩形 9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715140" y="500048"/>
              <a:ext cx="1689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</a:rPr>
                <a:t>On QVR Center </a:t>
              </a:r>
              <a:r>
                <a:rPr lang="en-US" altLang="zh-TW" sz="1200" b="1" dirty="0" smtClean="0">
                  <a:solidFill>
                    <a:schemeClr val="bg1"/>
                  </a:solidFill>
                </a:rPr>
                <a:t>1.1.0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母片_zh_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片 3" descr="QVR母片_(ZH+EN)如何開始使用 QVR Cent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500180"/>
            <a:ext cx="12644494" cy="184298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500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標題 1"/>
          <p:cNvSpPr txBox="1">
            <a:spLocks/>
          </p:cNvSpPr>
          <p:nvPr/>
        </p:nvSpPr>
        <p:spPr>
          <a:xfrm>
            <a:off x="500034" y="1714494"/>
            <a:ext cx="4000528" cy="785818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3800" b="1" dirty="0" smtClean="0">
                <a:solidFill>
                  <a:schemeClr val="bg2"/>
                </a:solidFill>
                <a:latin typeface="+mn-lt"/>
              </a:rPr>
              <a:t>QVR Pro Client</a:t>
            </a:r>
            <a:endParaRPr kumimoji="0" lang="zh-TW" altLang="en-US" sz="38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428596" y="2498724"/>
            <a:ext cx="4214842" cy="1588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1"/>
          <p:cNvSpPr txBox="1">
            <a:spLocks/>
          </p:cNvSpPr>
          <p:nvPr/>
        </p:nvSpPr>
        <p:spPr>
          <a:xfrm>
            <a:off x="500034" y="2571750"/>
            <a:ext cx="5929354" cy="57150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/>
          <a:p>
            <a:pPr lvl="0">
              <a:buClr>
                <a:srgbClr val="002060"/>
              </a:buClr>
            </a:pPr>
            <a:r>
              <a:rPr lang="en-US" altLang="zh-TW" sz="2400" b="1" dirty="0" smtClean="0">
                <a:solidFill>
                  <a:schemeClr val="bg2"/>
                </a:solidFill>
                <a:latin typeface="+mn-lt"/>
                <a:ea typeface="微軟正黑體" pitchFamily="34" charset="-120"/>
              </a:rPr>
              <a:t>for QVR Center</a:t>
            </a:r>
            <a:endParaRPr kumimoji="0" lang="zh-TW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微軟正黑體" pitchFamily="34" charset="-12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71420"/>
            <a:ext cx="8215370" cy="785818"/>
          </a:xfrm>
        </p:spPr>
        <p:txBody>
          <a:bodyPr/>
          <a:lstStyle/>
          <a:p>
            <a:r>
              <a:rPr lang="en-US" altLang="zh-TW" sz="3600" dirty="0" smtClean="0">
                <a:latin typeface="+mj-lt"/>
              </a:rPr>
              <a:t>QVR Center Client </a:t>
            </a:r>
            <a:r>
              <a:rPr lang="en-US" altLang="zh-TW" sz="3600" dirty="0" smtClean="0"/>
              <a:t>functions</a:t>
            </a:r>
            <a:endParaRPr lang="zh-TW" altLang="en-US" sz="3600" dirty="0"/>
          </a:p>
        </p:txBody>
      </p:sp>
      <p:sp>
        <p:nvSpPr>
          <p:cNvPr id="6" name="圓角矩形 4"/>
          <p:cNvSpPr/>
          <p:nvPr/>
        </p:nvSpPr>
        <p:spPr>
          <a:xfrm>
            <a:off x="2842703" y="2074230"/>
            <a:ext cx="4777296" cy="9950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t" anchorCtr="0">
            <a:noAutofit/>
          </a:bodyPr>
          <a:lstStyle/>
          <a:p>
            <a:pPr lvl="0" algn="l" defTabSz="8001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zh-TW" altLang="en-US" sz="1800" b="1" kern="1200" dirty="0" smtClean="0">
                <a:ea typeface="微軟正黑體" pitchFamily="34" charset="-120"/>
              </a:rPr>
              <a:t>中央監看影像</a:t>
            </a:r>
            <a:endParaRPr lang="zh-TW" altLang="en-US" sz="1800" b="1" kern="1200" dirty="0">
              <a:ea typeface="微軟正黑體" pitchFamily="34" charset="-12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100" b="0" kern="1200" dirty="0" smtClean="0">
                <a:ea typeface="微軟正黑體" pitchFamily="34" charset="-120"/>
              </a:rPr>
              <a:t> 跨伺服器的</a:t>
            </a:r>
            <a:r>
              <a:rPr lang="en-US" altLang="zh-TW" sz="1100" b="0" kern="1200" dirty="0" smtClean="0">
                <a:ea typeface="微軟正黑體" pitchFamily="34" charset="-120"/>
              </a:rPr>
              <a:t>View</a:t>
            </a:r>
            <a:r>
              <a:rPr lang="zh-TW" altLang="en-US" sz="1100" b="0" kern="1200" dirty="0" smtClean="0">
                <a:ea typeface="微軟正黑體" pitchFamily="34" charset="-120"/>
              </a:rPr>
              <a:t>、</a:t>
            </a:r>
            <a:r>
              <a:rPr lang="en-US" altLang="zh-TW" sz="1100" b="0" kern="1200" dirty="0" smtClean="0">
                <a:ea typeface="微軟正黑體" pitchFamily="34" charset="-120"/>
              </a:rPr>
              <a:t>E-map</a:t>
            </a:r>
            <a:endParaRPr lang="zh-TW" altLang="en-US" sz="1100" b="0" kern="1200" dirty="0">
              <a:ea typeface="微軟正黑體" pitchFamily="34" charset="-120"/>
            </a:endParaRPr>
          </a:p>
          <a:p>
            <a:pPr marL="57150" lvl="1" indent="-57150" algn="l" defTabSz="488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1100" b="0" kern="1200" dirty="0" smtClean="0">
                <a:ea typeface="微軟正黑體" pitchFamily="34" charset="-120"/>
              </a:rPr>
              <a:t> 超連結串接眾多電子地圖</a:t>
            </a:r>
            <a:endParaRPr lang="zh-TW" altLang="en-US" sz="1100" b="0" kern="1200" dirty="0">
              <a:ea typeface="微軟正黑體" pitchFamily="34" charset="-120"/>
            </a:endParaRPr>
          </a:p>
        </p:txBody>
      </p:sp>
      <p:pic>
        <p:nvPicPr>
          <p:cNvPr id="7" name="圖片 6" descr="QVR-Center-Client-端功能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794" y="1000114"/>
            <a:ext cx="5500726" cy="365110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43306" y="1233064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zh-TW" sz="1600" b="1" dirty="0" smtClean="0">
                <a:solidFill>
                  <a:srgbClr val="009900"/>
                </a:solidFill>
                <a:latin typeface="+mn-lt"/>
                <a:ea typeface="微軟正黑體" pitchFamily="34" charset="-120"/>
              </a:rPr>
              <a:t>Centrally monitor feeds</a:t>
            </a:r>
            <a:endParaRPr lang="zh-TW" altLang="en-US" sz="1600" b="1" dirty="0">
              <a:solidFill>
                <a:srgbClr val="0099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714744" y="1571619"/>
            <a:ext cx="26432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200" dirty="0" smtClean="0">
                <a:latin typeface="+mn-lt"/>
                <a:ea typeface="微軟正黑體" pitchFamily="34" charset="-120"/>
              </a:rPr>
              <a:t>- Cross-server View</a:t>
            </a:r>
            <a:r>
              <a:rPr lang="zh-TW" altLang="en-US" sz="1200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+mn-lt"/>
                <a:ea typeface="微軟正黑體" pitchFamily="34" charset="-120"/>
              </a:rPr>
              <a:t>&amp; E-map</a:t>
            </a:r>
            <a:endParaRPr lang="zh-TW" altLang="en-US" sz="1200" dirty="0" smtClean="0">
              <a:latin typeface="+mn-lt"/>
              <a:ea typeface="微軟正黑體" pitchFamily="34" charset="-120"/>
            </a:endParaRPr>
          </a:p>
          <a:p>
            <a:pPr lvl="0"/>
            <a:r>
              <a:rPr lang="en-US" altLang="zh-TW" sz="1200" dirty="0" smtClean="0">
                <a:latin typeface="+mn-lt"/>
                <a:ea typeface="微軟正黑體" pitchFamily="34" charset="-120"/>
              </a:rPr>
              <a:t>- Links to connect multiple E-maps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643306" y="2416732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zh-TW" sz="1600" b="1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微軟正黑體" pitchFamily="34" charset="-120"/>
              </a:rPr>
              <a:t>Centrally receive events</a:t>
            </a:r>
            <a:endParaRPr lang="zh-TW" altLang="en-US" sz="1600" b="1" dirty="0">
              <a:solidFill>
                <a:schemeClr val="accent6">
                  <a:lumMod val="75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714744" y="2786063"/>
            <a:ext cx="3429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en-US" altLang="zh-TW" sz="1200" dirty="0" smtClean="0">
                <a:latin typeface="+mn-lt"/>
                <a:ea typeface="微軟正黑體" pitchFamily="34" charset="-120"/>
              </a:rPr>
              <a:t> Receive event notifications from all servers </a:t>
            </a:r>
          </a:p>
          <a:p>
            <a:pPr lvl="0"/>
            <a:r>
              <a:rPr lang="en-US" altLang="zh-TW" sz="1200" dirty="0" smtClean="0">
                <a:latin typeface="+mn-lt"/>
                <a:ea typeface="微軟正黑體" pitchFamily="34" charset="-120"/>
              </a:rPr>
              <a:t>- Playback the event video</a:t>
            </a:r>
            <a:endParaRPr lang="zh-TW" altLang="en-US" sz="1200" dirty="0">
              <a:latin typeface="+mn-lt"/>
              <a:ea typeface="微軟正黑體" pitchFamily="34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643306" y="3559740"/>
            <a:ext cx="26432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altLang="zh-TW" sz="1600" b="1" dirty="0" smtClean="0">
                <a:solidFill>
                  <a:srgbClr val="C00000"/>
                </a:solidFill>
                <a:latin typeface="+mn-lt"/>
                <a:ea typeface="微軟正黑體" pitchFamily="34" charset="-120"/>
              </a:rPr>
              <a:t>Server status overview</a:t>
            </a:r>
            <a:endParaRPr lang="zh-TW" altLang="en-US" sz="1600" b="1" dirty="0">
              <a:solidFill>
                <a:srgbClr val="C00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714744" y="3929071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Tx/>
              <a:buChar char="-"/>
            </a:pPr>
            <a:r>
              <a:rPr lang="en-US" altLang="zh-TW" sz="1200" dirty="0" smtClean="0">
                <a:latin typeface="+mn-lt"/>
                <a:ea typeface="微軟正黑體" pitchFamily="34" charset="-120"/>
              </a:rPr>
              <a:t> Connection status between QVR Center</a:t>
            </a:r>
          </a:p>
          <a:p>
            <a:pPr lvl="0"/>
            <a:r>
              <a:rPr lang="en-US" altLang="zh-TW" sz="1200" dirty="0" smtClean="0">
                <a:latin typeface="+mn-lt"/>
                <a:ea typeface="微軟正黑體" pitchFamily="34" charset="-120"/>
              </a:rPr>
              <a:t>  &amp;</a:t>
            </a:r>
            <a:r>
              <a:rPr lang="zh-TW" altLang="en-US" sz="1200" dirty="0" smtClean="0">
                <a:latin typeface="+mn-lt"/>
                <a:ea typeface="微軟正黑體" pitchFamily="34" charset="-120"/>
              </a:rPr>
              <a:t> </a:t>
            </a:r>
            <a:r>
              <a:rPr lang="en-US" altLang="zh-TW" sz="1200" dirty="0" smtClean="0">
                <a:latin typeface="+mn-lt"/>
                <a:ea typeface="微軟正黑體" pitchFamily="34" charset="-120"/>
              </a:rPr>
              <a:t>QVR Pro</a:t>
            </a:r>
            <a:endParaRPr lang="zh-TW" altLang="en-US" sz="1200" dirty="0" smtClean="0"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3600" dirty="0" smtClean="0">
                <a:latin typeface="+mn-lt"/>
              </a:rPr>
              <a:t>QVR Pro Client</a:t>
            </a:r>
            <a:endParaRPr lang="zh-TW" altLang="en-US" sz="3600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500034" y="928676"/>
            <a:ext cx="5000660" cy="3714775"/>
          </a:xfrm>
        </p:spPr>
        <p:txBody>
          <a:bodyPr/>
          <a:lstStyle/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When logging in from QVR Pro Client,  </a:t>
            </a:r>
          </a:p>
          <a:p>
            <a:pPr marL="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choose to log in to QVR Pro or QVR    </a:t>
            </a:r>
          </a:p>
          <a:p>
            <a:pPr marL="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Center. </a:t>
            </a:r>
          </a:p>
          <a:p>
            <a:pPr marL="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 &amp; QVR Pro shares the same </a:t>
            </a:r>
          </a:p>
          <a:p>
            <a:pPr marL="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QVR Pro Client.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Easily pick it up in no time</a:t>
            </a:r>
          </a:p>
          <a:p>
            <a:endParaRPr lang="zh-TW" altLang="en-US" dirty="0" smtClean="0"/>
          </a:p>
          <a:p>
            <a:endParaRPr lang="en-US" altLang="zh-TW" dirty="0" smtClean="0"/>
          </a:p>
        </p:txBody>
      </p:sp>
      <p:pic>
        <p:nvPicPr>
          <p:cNvPr id="4" name="Shape 17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008" y="1000115"/>
            <a:ext cx="2226470" cy="335758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1938"/>
          <p:cNvSpPr/>
          <p:nvPr/>
        </p:nvSpPr>
        <p:spPr>
          <a:xfrm>
            <a:off x="5953459" y="1749976"/>
            <a:ext cx="975995" cy="216504"/>
          </a:xfrm>
          <a:prstGeom prst="rect">
            <a:avLst/>
          </a:prstGeom>
          <a:noFill/>
          <a:ln w="28575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142858"/>
            <a:ext cx="8286808" cy="714380"/>
          </a:xfrm>
        </p:spPr>
        <p:txBody>
          <a:bodyPr/>
          <a:lstStyle/>
          <a:p>
            <a:pPr lvl="0"/>
            <a:r>
              <a:rPr lang="en-US" altLang="zh-TW" sz="3600" dirty="0" smtClean="0"/>
              <a:t>Cross-server feed monitoring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285720" y="928676"/>
            <a:ext cx="7643898" cy="571504"/>
          </a:xfrm>
        </p:spPr>
        <p:txBody>
          <a:bodyPr/>
          <a:lstStyle/>
          <a:p>
            <a:pP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Create cross-server View &amp; E-map in QVR Center</a:t>
            </a:r>
          </a:p>
          <a:p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0033" y="3147814"/>
            <a:ext cx="453722" cy="6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643056"/>
            <a:ext cx="1730066" cy="2494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矩形 5"/>
          <p:cNvSpPr/>
          <p:nvPr/>
        </p:nvSpPr>
        <p:spPr>
          <a:xfrm>
            <a:off x="1214414" y="1879997"/>
            <a:ext cx="1444269" cy="159768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Shape 45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936688" y="1357304"/>
            <a:ext cx="5542646" cy="31264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矩形 16"/>
          <p:cNvSpPr/>
          <p:nvPr/>
        </p:nvSpPr>
        <p:spPr>
          <a:xfrm>
            <a:off x="2928927" y="2285998"/>
            <a:ext cx="714380" cy="1071570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pPr lvl="0"/>
            <a:r>
              <a:rPr lang="en-US" altLang="zh-TW" sz="3600" dirty="0" smtClean="0"/>
              <a:t>Cross-server receive events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428596" y="928676"/>
            <a:ext cx="8429684" cy="3576649"/>
          </a:xfrm>
        </p:spPr>
        <p:txBody>
          <a:bodyPr/>
          <a:lstStyle/>
          <a:p>
            <a:pPr marL="0">
              <a:spcBef>
                <a:spcPts val="600"/>
              </a:spcBef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Even without showing the camera feed, its events will still be shown in the event column upon event detection. </a:t>
            </a:r>
            <a:endParaRPr lang="zh-TW" altLang="en-US" sz="1800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6882" y="2109684"/>
            <a:ext cx="1872208" cy="103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s://encrypted-tbn0.gstatic.com/images?q=tbn:ANd9GcT8nLqLl2-CRcdWf7TYwvbQ6FVjiytWVur6655gbOeqGadZotPfz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7190" y="2139702"/>
            <a:ext cx="1912466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://static.panoramio.com/photos/large/105555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6625" y="3179565"/>
            <a:ext cx="1950565" cy="1051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Video surveillance photos of suspects taken at the Swain lot on the UNC campu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70840" y="3185914"/>
            <a:ext cx="1950566" cy="104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4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0232" y="1643056"/>
            <a:ext cx="5207045" cy="2928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71176" y="2625197"/>
            <a:ext cx="712305" cy="42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71176" y="3200563"/>
            <a:ext cx="718254" cy="403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20788" y="2041862"/>
            <a:ext cx="648773" cy="40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6453329" y="1918841"/>
            <a:ext cx="761877" cy="1686476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643834" y="2214560"/>
            <a:ext cx="1214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solidFill>
                  <a:srgbClr val="FF0066"/>
                </a:solidFill>
                <a:latin typeface="+mn-lt"/>
                <a:ea typeface="微軟正黑體" pitchFamily="34" charset="-120"/>
              </a:rPr>
              <a:t>Event Notification</a:t>
            </a:r>
            <a:endParaRPr lang="zh-TW" altLang="en-US" b="1" dirty="0">
              <a:solidFill>
                <a:srgbClr val="FF0066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5" name="直線接點 14"/>
          <p:cNvCxnSpPr/>
          <p:nvPr/>
        </p:nvCxnSpPr>
        <p:spPr>
          <a:xfrm flipV="1">
            <a:off x="7215206" y="2357436"/>
            <a:ext cx="428628" cy="4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3600" dirty="0" smtClean="0"/>
              <a:t>Centrally receive &amp; monitor events</a:t>
            </a:r>
            <a:endParaRPr lang="zh-TW" altLang="en-US" sz="3600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8786842" cy="428628"/>
          </a:xfrm>
        </p:spPr>
        <p:txBody>
          <a:bodyPr/>
          <a:lstStyle/>
          <a:p>
            <a:pP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Click on the event notification to playback the event video</a:t>
            </a:r>
            <a:endParaRPr lang="zh-TW" altLang="en-US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" name="Shape 4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20982" y="1428742"/>
            <a:ext cx="5558170" cy="312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93414" y="2477112"/>
            <a:ext cx="760338" cy="45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C:\Users\Angela Liu\Desktop\drawer\Angela work\CMS 1.0 lauch\1.0.1\PPT\pix\surveillance image\emegency pol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414" y="3091276"/>
            <a:ext cx="766688" cy="431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7" descr="https://encrypted-tbn3.gstatic.com/images?q=tbn:ANd9GcT74EuCtmpOe9UbLNwOB_uOBBrNxfQ3UJrQyEZHz8CLOnFLleM4PQ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6372" y="1854441"/>
            <a:ext cx="69252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4" descr="C:\Users\Angela Liu\Desktop\drawer\Angela work\CMS 1.0 lauch\1.0.1\PPT\pix\surveillance image\breaki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0186" y="1782431"/>
            <a:ext cx="3843982" cy="2096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2238151" y="1782432"/>
            <a:ext cx="3846017" cy="2088232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7123163" y="1785932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rgbClr val="FF0066"/>
                </a:solidFill>
                <a:latin typeface="+mn-lt"/>
                <a:ea typeface="微軟正黑體" pitchFamily="34" charset="-120"/>
              </a:rPr>
              <a:t>Event </a:t>
            </a:r>
          </a:p>
          <a:p>
            <a:r>
              <a:rPr lang="en-US" altLang="zh-TW" b="1" dirty="0" smtClean="0">
                <a:solidFill>
                  <a:srgbClr val="FF0066"/>
                </a:solidFill>
                <a:latin typeface="+mn-lt"/>
                <a:ea typeface="微軟正黑體" pitchFamily="34" charset="-120"/>
              </a:rPr>
              <a:t>playback</a:t>
            </a:r>
            <a:endParaRPr lang="zh-TW" altLang="en-US" b="1" dirty="0">
              <a:solidFill>
                <a:srgbClr val="FF0066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12" name="直線接點 11"/>
          <p:cNvCxnSpPr/>
          <p:nvPr/>
        </p:nvCxnSpPr>
        <p:spPr>
          <a:xfrm>
            <a:off x="6072198" y="1928808"/>
            <a:ext cx="1071570" cy="158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71420"/>
            <a:ext cx="8143932" cy="785818"/>
          </a:xfrm>
        </p:spPr>
        <p:txBody>
          <a:bodyPr/>
          <a:lstStyle/>
          <a:p>
            <a:r>
              <a:rPr lang="en-US" altLang="zh-TW" sz="3600" dirty="0" smtClean="0">
                <a:latin typeface="+mn-lt"/>
                <a:ea typeface="微軟正黑體" pitchFamily="34" charset="-120"/>
              </a:rPr>
              <a:t>Server status overview</a:t>
            </a:r>
            <a:endParaRPr lang="zh-TW" altLang="en-US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1071552"/>
            <a:ext cx="4572032" cy="3000396"/>
          </a:xfrm>
        </p:spPr>
        <p:txBody>
          <a:bodyPr/>
          <a:lstStyle/>
          <a:p>
            <a:pPr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In QVR Pro Client, shows the connection status between QVR Center &amp; each server. </a:t>
            </a:r>
          </a:p>
          <a:p>
            <a:pPr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When video feeds are unavailable, it is easier this way to determine root causes.</a:t>
            </a:r>
            <a:endParaRPr lang="zh-TW" altLang="en-US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1071552"/>
            <a:ext cx="342999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群組 10"/>
          <p:cNvGrpSpPr/>
          <p:nvPr/>
        </p:nvGrpSpPr>
        <p:grpSpPr>
          <a:xfrm>
            <a:off x="7000892" y="714362"/>
            <a:ext cx="1714512" cy="285752"/>
            <a:chOff x="6715140" y="500048"/>
            <a:chExt cx="1714512" cy="285752"/>
          </a:xfrm>
        </p:grpSpPr>
        <p:sp>
          <p:nvSpPr>
            <p:cNvPr id="12" name="矩形 11"/>
            <p:cNvSpPr/>
            <p:nvPr/>
          </p:nvSpPr>
          <p:spPr>
            <a:xfrm>
              <a:off x="6715140" y="500048"/>
              <a:ext cx="1714512" cy="285752"/>
            </a:xfrm>
            <a:prstGeom prst="rect">
              <a:avLst/>
            </a:prstGeom>
            <a:solidFill>
              <a:srgbClr val="3D4752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6715140" y="500048"/>
              <a:ext cx="16898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200" b="1" dirty="0" smtClean="0">
                  <a:solidFill>
                    <a:schemeClr val="bg1"/>
                  </a:solidFill>
                </a:rPr>
                <a:t>On QVR Center 1.0.0</a:t>
              </a:r>
              <a:endParaRPr lang="zh-TW" altLang="en-US" sz="1200" b="1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QVR PPT\P1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1785932"/>
            <a:ext cx="6905621" cy="262989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</p:spPr>
        <p:txBody>
          <a:bodyPr/>
          <a:lstStyle/>
          <a:p>
            <a:r>
              <a:rPr lang="en-US" altLang="zh-TW" sz="3600" dirty="0" smtClean="0">
                <a:latin typeface="+mn-lt"/>
              </a:rPr>
              <a:t>QVR</a:t>
            </a:r>
            <a:r>
              <a:rPr lang="zh-TW" altLang="en-US" sz="3600" dirty="0" smtClean="0">
                <a:latin typeface="+mn-lt"/>
              </a:rPr>
              <a:t> </a:t>
            </a:r>
            <a:r>
              <a:rPr lang="en-US" altLang="zh-TW" sz="3600" dirty="0" smtClean="0">
                <a:latin typeface="+mn-lt"/>
              </a:rPr>
              <a:t>Center</a:t>
            </a:r>
            <a:endParaRPr lang="zh-TW" altLang="en-US" sz="3600" dirty="0">
              <a:latin typeface="+mn-lt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2844" y="857238"/>
            <a:ext cx="8572560" cy="3857652"/>
          </a:xfrm>
        </p:spPr>
        <p:txBody>
          <a:bodyPr/>
          <a:lstStyle/>
          <a:p>
            <a:pPr indent="180000">
              <a:buClr>
                <a:srgbClr val="3D4752"/>
              </a:buClr>
            </a:pPr>
            <a:r>
              <a:rPr lang="en-US" altLang="zh-TW" sz="1600" b="1" dirty="0" smtClean="0">
                <a:ea typeface="微軟正黑體" pitchFamily="34" charset="-120"/>
              </a:rPr>
              <a:t>Centrally manage up to 128 servers</a:t>
            </a:r>
          </a:p>
          <a:p>
            <a:pPr marL="623888" lvl="1" indent="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QVR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Center 1.1.0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provides downward compatibility for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endParaRPr lang="en-US" altLang="zh-TW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623888" lvl="1" indent="0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QVR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5.1.x &amp;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Surveillance Station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zh-TW" altLang="en-US" sz="1200" b="1" dirty="0" smtClean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*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. </a:t>
            </a:r>
          </a:p>
          <a:p>
            <a:pPr marL="623888" lvl="1" indent="0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Max. 2 QVR Pro Free. </a:t>
            </a: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Combined max. (QVR</a:t>
            </a:r>
            <a:r>
              <a: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Pro Free + QVR Pro Gold + QVR 5.1.x +</a:t>
            </a:r>
          </a:p>
          <a:p>
            <a:pPr marL="612000" lvl="1"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   Surveillance Station) = 128</a:t>
            </a:r>
          </a:p>
          <a:p>
            <a:pPr indent="180000">
              <a:buClr>
                <a:srgbClr val="3D4752"/>
              </a:buClr>
            </a:pPr>
            <a:r>
              <a:rPr lang="en-US" altLang="zh-TW" sz="1600" b="1" dirty="0" smtClean="0">
                <a:ea typeface="微軟正黑體" pitchFamily="34" charset="-120"/>
              </a:rPr>
              <a:t>Centrally monitor multiple QVR Pro's live feeds &amp; playback. </a:t>
            </a:r>
          </a:p>
          <a:p>
            <a:pPr indent="180000">
              <a:buClr>
                <a:srgbClr val="3D4752"/>
              </a:buClr>
            </a:pPr>
            <a:r>
              <a:rPr lang="en-US" altLang="zh-TW" sz="1600" b="1" dirty="0" smtClean="0"/>
              <a:t>Centrally receive multiple QVR Pro's event notifications. </a:t>
            </a:r>
            <a:endParaRPr lang="en-US" altLang="zh-TW" sz="1600" dirty="0" smtClean="0"/>
          </a:p>
          <a:p>
            <a:pPr marL="457200" lvl="0" indent="-381000">
              <a:buClr>
                <a:schemeClr val="accent5">
                  <a:lumMod val="50000"/>
                </a:schemeClr>
              </a:buClr>
            </a:pPr>
            <a:endParaRPr lang="en-US" altLang="zh-TW" sz="1200" dirty="0" smtClean="0"/>
          </a:p>
          <a:p>
            <a:endParaRPr lang="en-US" altLang="zh-TW" sz="1200" dirty="0" smtClean="0"/>
          </a:p>
          <a:p>
            <a:pPr lvl="1"/>
            <a:endParaRPr lang="en-US" altLang="zh-TW" sz="1200" dirty="0" smtClean="0">
              <a:latin typeface="+mn-lt"/>
            </a:endParaRPr>
          </a:p>
          <a:p>
            <a:pPr lvl="1"/>
            <a:endParaRPr lang="zh-TW" altLang="en-US" sz="1200" dirty="0">
              <a:latin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91680" y="4803999"/>
            <a:ext cx="22397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* </a:t>
            </a:r>
            <a:r>
              <a:rPr lang="en-US" altLang="zh-TW" sz="1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Not all functions are supported.</a:t>
            </a:r>
            <a:endParaRPr lang="zh-TW" altLang="en-US" sz="1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Shape 1425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altLang="zh-TW" dirty="0" smtClean="0"/>
              <a:t>Live Demo</a:t>
            </a:r>
            <a:endParaRPr lang="en-GB" dirty="0"/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3155" y="-19"/>
            <a:ext cx="9144000" cy="5143499"/>
          </a:xfrm>
          <a:prstGeom prst="rect">
            <a:avLst/>
          </a:prstGeom>
          <a:noFill/>
        </p:spPr>
      </p:pic>
      <p:sp>
        <p:nvSpPr>
          <p:cNvPr id="4" name="Shape 25"/>
          <p:cNvSpPr txBox="1"/>
          <p:nvPr/>
        </p:nvSpPr>
        <p:spPr>
          <a:xfrm>
            <a:off x="2500298" y="1412812"/>
            <a:ext cx="4521300" cy="1087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buClr>
                <a:srgbClr val="000090"/>
              </a:buClr>
              <a:buSzPct val="25000"/>
            </a:pPr>
            <a:r>
              <a:rPr lang="en-GB" sz="4400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Live Demo</a:t>
            </a:r>
            <a:endParaRPr lang="en-GB" sz="4400" b="0" i="0" u="none" strike="noStrike" cap="none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Shape 1729"/>
          <p:cNvSpPr txBox="1">
            <a:spLocks noGrp="1"/>
          </p:cNvSpPr>
          <p:nvPr>
            <p:ph type="title"/>
          </p:nvPr>
        </p:nvSpPr>
        <p:spPr>
          <a:xfrm>
            <a:off x="142844" y="285734"/>
            <a:ext cx="8893082" cy="92869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2400" dirty="0" smtClean="0">
                <a:latin typeface="+mn-lt"/>
                <a:ea typeface="微軟正黑體" pitchFamily="34" charset="-120"/>
              </a:rPr>
              <a:t>Distributed infrastructure that </a:t>
            </a:r>
            <a:r>
              <a:rPr lang="en-GB" sz="2400" dirty="0" err="1" smtClean="0">
                <a:latin typeface="+mn-lt"/>
                <a:ea typeface="微軟正黑體" pitchFamily="34" charset="-120"/>
              </a:rPr>
              <a:t>canbe</a:t>
            </a:r>
            <a:r>
              <a:rPr lang="en-GB" sz="2400" dirty="0" smtClean="0">
                <a:latin typeface="+mn-lt"/>
                <a:ea typeface="微軟正黑體" pitchFamily="34" charset="-120"/>
              </a:rPr>
              <a:t> centrally managed</a:t>
            </a:r>
            <a:endParaRPr lang="en-GB" sz="2400" dirty="0">
              <a:latin typeface="+mn-lt"/>
              <a:ea typeface="微軟正黑體" pitchFamily="34" charset="-120"/>
            </a:endParaRPr>
          </a:p>
        </p:txBody>
      </p:sp>
      <p:sp>
        <p:nvSpPr>
          <p:cNvPr id="1730" name="Shape 1730"/>
          <p:cNvSpPr txBox="1">
            <a:spLocks noGrp="1"/>
          </p:cNvSpPr>
          <p:nvPr>
            <p:ph type="body" idx="1"/>
          </p:nvPr>
        </p:nvSpPr>
        <p:spPr>
          <a:xfrm>
            <a:off x="499946" y="857238"/>
            <a:ext cx="8104502" cy="85725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b="1" dirty="0" smtClean="0">
                <a:ea typeface="微軟正黑體" pitchFamily="34" charset="-120"/>
              </a:rPr>
              <a:t>Build independent video surveillance systems and manage all 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b="1" dirty="0" smtClean="0"/>
              <a:t>   </a:t>
            </a:r>
            <a:r>
              <a:rPr lang="en-US" b="1" dirty="0" smtClean="0">
                <a:ea typeface="微軟正黑體" pitchFamily="34" charset="-120"/>
              </a:rPr>
              <a:t>of them collectively</a:t>
            </a:r>
            <a:endParaRPr lang="en-US" altLang="zh-TW" b="1" dirty="0" smtClean="0"/>
          </a:p>
          <a:p>
            <a:pPr marL="0" lvl="0" indent="-216000" rtl="0">
              <a:spcBef>
                <a:spcPts val="600"/>
              </a:spcBef>
              <a:buClr>
                <a:srgbClr val="3D4752"/>
              </a:buClr>
              <a:buSzPct val="100000"/>
            </a:pPr>
            <a:r>
              <a:rPr lang="en-US" altLang="zh-TW" b="1" dirty="0" smtClean="0">
                <a:ea typeface="微軟正黑體" pitchFamily="34" charset="-120"/>
              </a:rPr>
              <a:t>Add QVR Pro via LAN</a:t>
            </a:r>
            <a:r>
              <a:rPr lang="zh-TW" altLang="en-US" b="1" dirty="0" smtClean="0">
                <a:ea typeface="微軟正黑體" pitchFamily="34" charset="-120"/>
              </a:rPr>
              <a:t> </a:t>
            </a:r>
            <a:r>
              <a:rPr lang="en-US" altLang="zh-TW" b="1" dirty="0" smtClean="0">
                <a:ea typeface="微軟正黑體" pitchFamily="34" charset="-120"/>
              </a:rPr>
              <a:t>IPs, WAN IPs or domain names. </a:t>
            </a:r>
            <a:endParaRPr lang="en-GB" b="1" dirty="0">
              <a:ea typeface="微軟正黑體" pitchFamily="34" charset="-120"/>
            </a:endParaRPr>
          </a:p>
        </p:txBody>
      </p:sp>
      <p:pic>
        <p:nvPicPr>
          <p:cNvPr id="1027" name="Picture 3" descr="C:\Users\Angela Liu\Desktop\MKT PM\QVR Pro\QVR Center\171113_QVR-center-app_上架圖.pn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932291" y="2000246"/>
            <a:ext cx="5559026" cy="2649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群組 12"/>
          <p:cNvGrpSpPr/>
          <p:nvPr/>
        </p:nvGrpSpPr>
        <p:grpSpPr>
          <a:xfrm>
            <a:off x="0" y="0"/>
            <a:ext cx="12644494" cy="5143499"/>
            <a:chOff x="0" y="0"/>
            <a:chExt cx="12644494" cy="5143499"/>
          </a:xfrm>
        </p:grpSpPr>
        <p:pic>
          <p:nvPicPr>
            <p:cNvPr id="6" name="圖片 5" descr="QVR母片_(ZH+EN)如何開始使用 QVR Cent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5143499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0" y="1500180"/>
              <a:ext cx="12644494" cy="184298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5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7" name="標題 1"/>
            <p:cNvSpPr txBox="1">
              <a:spLocks/>
            </p:cNvSpPr>
            <p:nvPr/>
          </p:nvSpPr>
          <p:spPr>
            <a:xfrm>
              <a:off x="500034" y="1714494"/>
              <a:ext cx="4000528" cy="7858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06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TW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QVR</a:t>
              </a:r>
              <a:r>
                <a:rPr kumimoji="0" lang="zh-TW" altLang="en-US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 </a:t>
              </a:r>
              <a:r>
                <a:rPr kumimoji="0" lang="en-US" altLang="zh-TW" sz="38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2"/>
                  </a:solidFill>
                  <a:effectLst/>
                  <a:uLnTx/>
                  <a:uFillTx/>
                  <a:latin typeface="+mn-lt"/>
                  <a:ea typeface="Arial"/>
                  <a:cs typeface="Arial"/>
                  <a:sym typeface="Arial"/>
                </a:rPr>
                <a:t>Center</a:t>
              </a:r>
              <a:endParaRPr kumimoji="0" lang="zh-TW" altLang="en-US" sz="38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" name="直線接點 9"/>
            <p:cNvCxnSpPr/>
            <p:nvPr/>
          </p:nvCxnSpPr>
          <p:spPr>
            <a:xfrm>
              <a:off x="428596" y="2498724"/>
              <a:ext cx="4214842" cy="1588"/>
            </a:xfrm>
            <a:prstGeom prst="line">
              <a:avLst/>
            </a:prstGeom>
            <a:ln w="28575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標題 1"/>
            <p:cNvSpPr txBox="1">
              <a:spLocks/>
            </p:cNvSpPr>
            <p:nvPr/>
          </p:nvSpPr>
          <p:spPr>
            <a:xfrm>
              <a:off x="500034" y="2571750"/>
              <a:ext cx="5929354" cy="5715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ctr" anchorCtr="0"/>
            <a:lstStyle/>
            <a:p>
              <a:pPr lvl="0">
                <a:buClr>
                  <a:srgbClr val="002060"/>
                </a:buClr>
              </a:pPr>
              <a:r>
                <a:rPr lang="en-US" altLang="zh-TW" sz="2400" b="1" dirty="0" smtClean="0">
                  <a:solidFill>
                    <a:schemeClr val="bg2"/>
                  </a:solidFill>
                  <a:latin typeface="+mn-lt"/>
                  <a:ea typeface="微軟正黑體" pitchFamily="34" charset="-120"/>
                </a:rPr>
                <a:t>How to start using QVR Center</a:t>
              </a:r>
              <a:endPara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微軟正黑體" pitchFamily="34" charset="-120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Shape 1739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143932" cy="714362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 dirty="0" smtClean="0">
                <a:latin typeface="微軟正黑體" pitchFamily="34" charset="-120"/>
                <a:ea typeface="微軟正黑體" pitchFamily="34" charset="-120"/>
              </a:rPr>
              <a:t>Install</a:t>
            </a:r>
            <a:r>
              <a:rPr lang="zh-TW" altLang="en-US" sz="3600" dirty="0" smtClean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GB" sz="3600" dirty="0" smtClean="0">
                <a:latin typeface="+mn-lt"/>
                <a:ea typeface="微軟正黑體" pitchFamily="34" charset="-120"/>
              </a:rPr>
              <a:t>QVR </a:t>
            </a:r>
            <a:r>
              <a:rPr lang="en-GB" sz="3600" dirty="0" err="1">
                <a:latin typeface="+mn-lt"/>
                <a:ea typeface="微軟正黑體" pitchFamily="34" charset="-120"/>
              </a:rPr>
              <a:t>Center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1740" name="Shape 1740"/>
          <p:cNvSpPr txBox="1">
            <a:spLocks noGrp="1"/>
          </p:cNvSpPr>
          <p:nvPr>
            <p:ph type="body" idx="4294967295"/>
          </p:nvPr>
        </p:nvSpPr>
        <p:spPr>
          <a:xfrm>
            <a:off x="500002" y="928676"/>
            <a:ext cx="8643998" cy="928694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 can be installed on the same NAS as QVR Pro  </a:t>
            </a: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 installation, or a different one.</a:t>
            </a:r>
            <a:endParaRPr lang="en-GB" sz="1800" dirty="0" smtClean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  <a:p>
            <a:pPr marL="0" lvl="0" indent="-216000">
              <a:spcBef>
                <a:spcPts val="600"/>
              </a:spcBef>
              <a:buClr>
                <a:srgbClr val="3D4752"/>
              </a:buClr>
              <a:buSzPct val="100000"/>
            </a:pPr>
            <a:r>
              <a:rPr lang="en-GB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Go to QTS &gt;</a:t>
            </a:r>
            <a:r>
              <a:rPr lang="zh-TW" altLang="en-US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GB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App</a:t>
            </a:r>
            <a:r>
              <a:rPr lang="zh-TW" altLang="en-US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GB" sz="1800" dirty="0" err="1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zh-TW" altLang="en-US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&gt; Surveillance, and install </a:t>
            </a:r>
            <a:r>
              <a:rPr lang="en-GB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</a:t>
            </a:r>
            <a:r>
              <a:rPr lang="en-GB" sz="1800" dirty="0" err="1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en-US" sz="18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. </a:t>
            </a:r>
            <a:endParaRPr lang="en-GB" sz="18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8" name="橢圓 57"/>
          <p:cNvSpPr/>
          <p:nvPr/>
        </p:nvSpPr>
        <p:spPr>
          <a:xfrm>
            <a:off x="5864488" y="2214560"/>
            <a:ext cx="2081907" cy="208190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4" name="橢圓 53"/>
          <p:cNvSpPr/>
          <p:nvPr/>
        </p:nvSpPr>
        <p:spPr>
          <a:xfrm>
            <a:off x="3786182" y="2275793"/>
            <a:ext cx="2081907" cy="2081907"/>
          </a:xfrm>
          <a:prstGeom prst="ellipse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0" name="群組 39"/>
          <p:cNvGrpSpPr/>
          <p:nvPr/>
        </p:nvGrpSpPr>
        <p:grpSpPr>
          <a:xfrm>
            <a:off x="6096438" y="3439211"/>
            <a:ext cx="873838" cy="546342"/>
            <a:chOff x="3347864" y="3579862"/>
            <a:chExt cx="1476520" cy="923151"/>
          </a:xfrm>
        </p:grpSpPr>
        <p:pic>
          <p:nvPicPr>
            <p:cNvPr id="10" name="Shape 22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2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" name="群組 46"/>
          <p:cNvGrpSpPr/>
          <p:nvPr/>
        </p:nvGrpSpPr>
        <p:grpSpPr>
          <a:xfrm>
            <a:off x="6174253" y="2520723"/>
            <a:ext cx="1279065" cy="799697"/>
            <a:chOff x="4067944" y="2355726"/>
            <a:chExt cx="1492242" cy="932980"/>
          </a:xfrm>
        </p:grpSpPr>
        <p:pic>
          <p:nvPicPr>
            <p:cNvPr id="9" name="Shape 220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4067944" y="2355726"/>
              <a:ext cx="1492242" cy="9329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21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000628" y="2829012"/>
              <a:ext cx="441216" cy="4412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" name="橢圓 50"/>
          <p:cNvSpPr/>
          <p:nvPr/>
        </p:nvSpPr>
        <p:spPr>
          <a:xfrm>
            <a:off x="5623160" y="3109636"/>
            <a:ext cx="428628" cy="4286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5612704" y="3107772"/>
            <a:ext cx="4507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sz="20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or</a:t>
            </a:r>
            <a:endParaRPr lang="zh-TW" altLang="en-US" sz="2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5" name="直線接點 34"/>
          <p:cNvCxnSpPr/>
          <p:nvPr/>
        </p:nvCxnSpPr>
        <p:spPr>
          <a:xfrm>
            <a:off x="4092345" y="3377979"/>
            <a:ext cx="1469582" cy="1361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群組 40"/>
          <p:cNvGrpSpPr/>
          <p:nvPr/>
        </p:nvGrpSpPr>
        <p:grpSpPr>
          <a:xfrm>
            <a:off x="6725346" y="3439211"/>
            <a:ext cx="873838" cy="546342"/>
            <a:chOff x="3347864" y="3579862"/>
            <a:chExt cx="1476520" cy="923151"/>
          </a:xfrm>
        </p:grpSpPr>
        <p:pic>
          <p:nvPicPr>
            <p:cNvPr id="42" name="Shape 22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" name="Shape 2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4" name="群組 43"/>
          <p:cNvGrpSpPr/>
          <p:nvPr/>
        </p:nvGrpSpPr>
        <p:grpSpPr>
          <a:xfrm>
            <a:off x="4337275" y="3439211"/>
            <a:ext cx="873838" cy="546342"/>
            <a:chOff x="3347864" y="3579862"/>
            <a:chExt cx="1476520" cy="923151"/>
          </a:xfrm>
        </p:grpSpPr>
        <p:pic>
          <p:nvPicPr>
            <p:cNvPr id="45" name="Shape 22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347864" y="3579862"/>
              <a:ext cx="1476520" cy="9231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" name="Shape 20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286248" y="4071948"/>
              <a:ext cx="401814" cy="40181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9" name="Shape 22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969880" y="2520723"/>
            <a:ext cx="1279065" cy="799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Shape 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5903" y="2942536"/>
            <a:ext cx="367396" cy="367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Shape 2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50929" y="2949351"/>
            <a:ext cx="349766" cy="33227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" name="直線接點 58"/>
          <p:cNvCxnSpPr/>
          <p:nvPr/>
        </p:nvCxnSpPr>
        <p:spPr>
          <a:xfrm>
            <a:off x="6170650" y="3377979"/>
            <a:ext cx="1469582" cy="1361"/>
          </a:xfrm>
          <a:prstGeom prst="line">
            <a:avLst/>
          </a:prstGeom>
          <a:ln w="9525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群組 33"/>
          <p:cNvGrpSpPr/>
          <p:nvPr/>
        </p:nvGrpSpPr>
        <p:grpSpPr>
          <a:xfrm>
            <a:off x="899592" y="2220854"/>
            <a:ext cx="2569668" cy="2151096"/>
            <a:chOff x="899592" y="2220854"/>
            <a:chExt cx="2569668" cy="215109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99592" y="2220854"/>
              <a:ext cx="2569668" cy="2151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矩形 31"/>
            <p:cNvSpPr/>
            <p:nvPr/>
          </p:nvSpPr>
          <p:spPr>
            <a:xfrm>
              <a:off x="1907704" y="3291830"/>
              <a:ext cx="504056" cy="7920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1187624" y="4045280"/>
              <a:ext cx="648072" cy="14401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Shape 1747"/>
          <p:cNvSpPr txBox="1">
            <a:spLocks noGrp="1"/>
          </p:cNvSpPr>
          <p:nvPr>
            <p:ph type="title"/>
          </p:nvPr>
        </p:nvSpPr>
        <p:spPr>
          <a:xfrm>
            <a:off x="571472" y="142858"/>
            <a:ext cx="8072494" cy="71438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 dirty="0" smtClean="0">
                <a:latin typeface="+mn-lt"/>
                <a:ea typeface="微軟正黑體" pitchFamily="34" charset="-120"/>
              </a:rPr>
              <a:t>Log into </a:t>
            </a:r>
            <a:r>
              <a:rPr lang="en-GB" sz="3600" dirty="0">
                <a:latin typeface="+mn-lt"/>
                <a:ea typeface="微軟正黑體" pitchFamily="34" charset="-120"/>
              </a:rPr>
              <a:t>QVR </a:t>
            </a:r>
            <a:r>
              <a:rPr lang="en-GB" sz="3600" dirty="0" err="1">
                <a:latin typeface="+mn-lt"/>
                <a:ea typeface="微軟正黑體" pitchFamily="34" charset="-120"/>
              </a:rPr>
              <a:t>Center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5" name="Shape 1740"/>
          <p:cNvSpPr txBox="1">
            <a:spLocks noGrp="1"/>
          </p:cNvSpPr>
          <p:nvPr>
            <p:ph type="body" idx="4294967295"/>
          </p:nvPr>
        </p:nvSpPr>
        <p:spPr>
          <a:xfrm>
            <a:off x="500034" y="1071552"/>
            <a:ext cx="5214974" cy="1928826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 Center</a:t>
            </a:r>
            <a:r>
              <a:rPr lang="zh-TW" altLang="en-US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has its own login page.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  <a:buNone/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  How to log in: </a:t>
            </a:r>
          </a:p>
          <a:p>
            <a:pPr marL="50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―"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QTS Desktop &gt; QVR Center</a:t>
            </a:r>
          </a:p>
          <a:p>
            <a:pPr marL="50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―"/>
            </a:pPr>
            <a:r>
              <a:rPr lang="en-US" altLang="zh-TW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Direct input of  URL in web browsers</a:t>
            </a:r>
          </a:p>
          <a:p>
            <a:pPr marL="144000" indent="-216000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None/>
            </a:pPr>
            <a:r>
              <a:rPr lang="en-US" altLang="zh-TW" sz="1200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             ( https://(IP address of NAS)/</a:t>
            </a:r>
            <a:r>
              <a:rPr lang="en-US" altLang="zh-TW" sz="1200" dirty="0" err="1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qvrcenter</a:t>
            </a:r>
            <a:r>
              <a:rPr lang="en-US" altLang="zh-TW" sz="1200" dirty="0" smtClean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/ 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1000113"/>
            <a:ext cx="2857520" cy="173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hape 1740"/>
          <p:cNvSpPr txBox="1">
            <a:spLocks noGrp="1"/>
          </p:cNvSpPr>
          <p:nvPr>
            <p:ph type="body" idx="4294967295"/>
          </p:nvPr>
        </p:nvSpPr>
        <p:spPr>
          <a:xfrm>
            <a:off x="428596" y="2786064"/>
            <a:ext cx="8643998" cy="135732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</a:t>
            </a:r>
            <a:r>
              <a:rPr lang="zh-TW" altLang="en-US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Center</a:t>
            </a:r>
            <a:r>
              <a:rPr lang="zh-TW" altLang="en-US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owns its user accounts (independent from QTS). (default: admin/admin)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Other username/password need to be created by the admin. </a:t>
            </a:r>
          </a:p>
          <a:p>
            <a:pPr marL="0" indent="-216000">
              <a:spcBef>
                <a:spcPts val="600"/>
              </a:spcBef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QVR</a:t>
            </a:r>
            <a:r>
              <a:rPr lang="zh-TW" altLang="en-US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Center can only be accessed via secure connections (https). </a:t>
            </a:r>
            <a:endParaRPr lang="en-GB" sz="1600" dirty="0">
              <a:solidFill>
                <a:srgbClr val="3D4752"/>
              </a:solidFill>
              <a:latin typeface="+mn-lt"/>
              <a:ea typeface="微軟正黑體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AutoShape 4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0" name="AutoShape 6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2" name="AutoShape 8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4" name="AutoShape 10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36" name="AutoShape 12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2" name="AutoShape 18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4" name="AutoShape 20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6" name="AutoShape 22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6648" name="AutoShape 24" descr="「user icon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35" name="Shape 1790"/>
          <p:cNvSpPr txBox="1">
            <a:spLocks noGrp="1"/>
          </p:cNvSpPr>
          <p:nvPr>
            <p:ph type="title"/>
          </p:nvPr>
        </p:nvSpPr>
        <p:spPr>
          <a:xfrm>
            <a:off x="214282" y="142858"/>
            <a:ext cx="8643998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3600" dirty="0" smtClean="0">
                <a:latin typeface="+mn-lt"/>
                <a:ea typeface="微軟正黑體" pitchFamily="34" charset="-120"/>
              </a:rPr>
              <a:t>User role and privilege settings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36" name="Shape 1791"/>
          <p:cNvSpPr txBox="1">
            <a:spLocks noGrp="1"/>
          </p:cNvSpPr>
          <p:nvPr>
            <p:ph type="body" idx="1"/>
          </p:nvPr>
        </p:nvSpPr>
        <p:spPr>
          <a:xfrm>
            <a:off x="500034" y="857238"/>
            <a:ext cx="8072494" cy="1000132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Clr>
                <a:srgbClr val="3D4752"/>
              </a:buClr>
              <a:buSzPct val="100000"/>
              <a:buNone/>
            </a:pPr>
            <a:r>
              <a:rPr lang="en-US" altLang="zh-TW" b="1" dirty="0" smtClean="0">
                <a:ea typeface="微軟正黑體" pitchFamily="34" charset="-120"/>
              </a:rPr>
              <a:t>When adding QVR Center </a:t>
            </a:r>
            <a:r>
              <a:rPr lang="en-US" altLang="zh-TW" b="1" dirty="0" smtClean="0"/>
              <a:t>users, you can assign a user with a role to quickly and easily set up privileges.</a:t>
            </a:r>
            <a:endParaRPr lang="en-GB" b="1" dirty="0">
              <a:solidFill>
                <a:srgbClr val="FF0000"/>
              </a:solidFill>
              <a:ea typeface="微軟正黑體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2941467" y="2250381"/>
            <a:ext cx="1368153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Administrator</a:t>
            </a:r>
            <a:endParaRPr lang="zh-TW" altLang="en-US" dirty="0"/>
          </a:p>
        </p:txBody>
      </p:sp>
      <p:cxnSp>
        <p:nvCxnSpPr>
          <p:cNvPr id="23" name="弧形接點 22"/>
          <p:cNvCxnSpPr/>
          <p:nvPr/>
        </p:nvCxnSpPr>
        <p:spPr>
          <a:xfrm>
            <a:off x="2214547" y="2178374"/>
            <a:ext cx="720079" cy="324035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矩形 17"/>
          <p:cNvSpPr/>
          <p:nvPr/>
        </p:nvSpPr>
        <p:spPr>
          <a:xfrm>
            <a:off x="2941467" y="3283852"/>
            <a:ext cx="136815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Supervisor</a:t>
            </a:r>
            <a:endParaRPr lang="zh-TW" altLang="en-US" dirty="0"/>
          </a:p>
        </p:txBody>
      </p:sp>
      <p:cxnSp>
        <p:nvCxnSpPr>
          <p:cNvPr id="25" name="弧形接點 24"/>
          <p:cNvCxnSpPr/>
          <p:nvPr/>
        </p:nvCxnSpPr>
        <p:spPr>
          <a:xfrm>
            <a:off x="2214546" y="3237243"/>
            <a:ext cx="720080" cy="324036"/>
          </a:xfrm>
          <a:prstGeom prst="curvedConnector3">
            <a:avLst>
              <a:gd name="adj1" fmla="val 50000"/>
            </a:avLst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圖片 32" descr="角色化設定.png"/>
          <p:cNvPicPr>
            <a:picLocks noChangeAspect="1"/>
          </p:cNvPicPr>
          <p:nvPr/>
        </p:nvPicPr>
        <p:blipFill>
          <a:blip r:embed="rId3"/>
          <a:srcRect r="78175"/>
          <a:stretch>
            <a:fillRect/>
          </a:stretch>
        </p:blipFill>
        <p:spPr>
          <a:xfrm>
            <a:off x="1142976" y="1604589"/>
            <a:ext cx="1318856" cy="1252913"/>
          </a:xfrm>
          <a:prstGeom prst="rect">
            <a:avLst/>
          </a:prstGeom>
        </p:spPr>
      </p:pic>
      <p:pic>
        <p:nvPicPr>
          <p:cNvPr id="37" name="圖片 36" descr="角色化設定.png"/>
          <p:cNvPicPr>
            <a:picLocks noChangeAspect="1"/>
          </p:cNvPicPr>
          <p:nvPr/>
        </p:nvPicPr>
        <p:blipFill>
          <a:blip r:embed="rId3"/>
          <a:srcRect l="27281" r="53077"/>
          <a:stretch>
            <a:fillRect/>
          </a:stretch>
        </p:blipFill>
        <p:spPr>
          <a:xfrm>
            <a:off x="1274862" y="2923444"/>
            <a:ext cx="1186970" cy="1252913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4857752" y="1571618"/>
            <a:ext cx="3071834" cy="2571768"/>
            <a:chOff x="5000628" y="1824399"/>
            <a:chExt cx="3071834" cy="2571768"/>
          </a:xfrm>
        </p:grpSpPr>
        <p:sp>
          <p:nvSpPr>
            <p:cNvPr id="28" name="圓角矩形 27"/>
            <p:cNvSpPr/>
            <p:nvPr/>
          </p:nvSpPr>
          <p:spPr>
            <a:xfrm>
              <a:off x="6704309" y="2497463"/>
              <a:ext cx="1368153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New Role</a:t>
              </a:r>
              <a:endParaRPr lang="zh-TW" altLang="en-US" dirty="0"/>
            </a:p>
          </p:txBody>
        </p:sp>
        <p:cxnSp>
          <p:nvCxnSpPr>
            <p:cNvPr id="29" name="弧形接點 28"/>
            <p:cNvCxnSpPr/>
            <p:nvPr/>
          </p:nvCxnSpPr>
          <p:spPr>
            <a:xfrm>
              <a:off x="5984229" y="2425455"/>
              <a:ext cx="720080" cy="324036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圓角矩形 19"/>
            <p:cNvSpPr/>
            <p:nvPr/>
          </p:nvSpPr>
          <p:spPr>
            <a:xfrm>
              <a:off x="6704309" y="3567892"/>
              <a:ext cx="1368153" cy="50405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dirty="0" smtClean="0"/>
                <a:t>Viewer</a:t>
              </a:r>
              <a:endParaRPr lang="zh-TW" altLang="en-US" dirty="0"/>
            </a:p>
          </p:txBody>
        </p:sp>
        <p:cxnSp>
          <p:nvCxnSpPr>
            <p:cNvPr id="30" name="弧形接點 29"/>
            <p:cNvCxnSpPr/>
            <p:nvPr/>
          </p:nvCxnSpPr>
          <p:spPr>
            <a:xfrm>
              <a:off x="5984228" y="3500444"/>
              <a:ext cx="720081" cy="324036"/>
            </a:xfrm>
            <a:prstGeom prst="curvedConnector3">
              <a:avLst>
                <a:gd name="adj1" fmla="val 50000"/>
              </a:avLst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圖片 33" descr="角色化設定.png"/>
            <p:cNvPicPr>
              <a:picLocks noChangeAspect="1"/>
            </p:cNvPicPr>
            <p:nvPr/>
          </p:nvPicPr>
          <p:blipFill>
            <a:blip r:embed="rId3"/>
            <a:srcRect l="53470" r="25797"/>
            <a:stretch>
              <a:fillRect/>
            </a:stretch>
          </p:blipFill>
          <p:spPr>
            <a:xfrm>
              <a:off x="5000628" y="3143254"/>
              <a:ext cx="1252914" cy="1252913"/>
            </a:xfrm>
            <a:prstGeom prst="rect">
              <a:avLst/>
            </a:prstGeom>
          </p:spPr>
        </p:pic>
        <p:pic>
          <p:nvPicPr>
            <p:cNvPr id="38" name="圖片 37" descr="角色化設定.png"/>
            <p:cNvPicPr>
              <a:picLocks noChangeAspect="1"/>
            </p:cNvPicPr>
            <p:nvPr/>
          </p:nvPicPr>
          <p:blipFill>
            <a:blip r:embed="rId3"/>
            <a:srcRect l="79660"/>
            <a:stretch>
              <a:fillRect/>
            </a:stretch>
          </p:blipFill>
          <p:spPr>
            <a:xfrm>
              <a:off x="5000630" y="1824399"/>
              <a:ext cx="1229167" cy="125291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8" name="Shape 1798"/>
          <p:cNvSpPr txBox="1">
            <a:spLocks noGrp="1"/>
          </p:cNvSpPr>
          <p:nvPr>
            <p:ph type="title"/>
          </p:nvPr>
        </p:nvSpPr>
        <p:spPr>
          <a:xfrm>
            <a:off x="500034" y="142858"/>
            <a:ext cx="8215370" cy="71438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 smtClean="0">
                <a:latin typeface="+mn-lt"/>
                <a:ea typeface="微軟正黑體" pitchFamily="34" charset="-120"/>
              </a:rPr>
              <a:t>Role and privilege settings</a:t>
            </a:r>
            <a:endParaRPr lang="en-GB" sz="3600" dirty="0">
              <a:latin typeface="+mn-lt"/>
              <a:ea typeface="微軟正黑體" pitchFamily="34" charset="-120"/>
            </a:endParaRPr>
          </a:p>
        </p:txBody>
      </p:sp>
      <p:sp>
        <p:nvSpPr>
          <p:cNvPr id="13" name="文字版面配置區 2"/>
          <p:cNvSpPr>
            <a:spLocks noGrp="1"/>
          </p:cNvSpPr>
          <p:nvPr>
            <p:ph type="body" idx="4294967295"/>
          </p:nvPr>
        </p:nvSpPr>
        <p:spPr>
          <a:xfrm>
            <a:off x="357158" y="928676"/>
            <a:ext cx="4000528" cy="3714776"/>
          </a:xfrm>
        </p:spPr>
        <p:txBody>
          <a:bodyPr/>
          <a:lstStyle/>
          <a:p>
            <a:pPr fontAlgn="base">
              <a:buClr>
                <a:srgbClr val="3D4752"/>
              </a:buClr>
            </a:pPr>
            <a:r>
              <a:rPr lang="en-US" altLang="zh-TW" sz="1600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Controls whether the following privileges are granted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System management privilege</a:t>
            </a:r>
            <a:endParaRPr lang="zh-TW" alt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View layout privilege </a:t>
            </a:r>
            <a:endParaRPr lang="zh-TW" alt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View camera privilege</a:t>
            </a:r>
            <a:endParaRPr lang="zh-TW" altLang="en-US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marL="576000" lvl="1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View E-map privilege</a:t>
            </a:r>
          </a:p>
          <a:p>
            <a:pPr marL="342900" lvl="1" indent="-215900" fontAlgn="base">
              <a:spcBef>
                <a:spcPts val="400"/>
              </a:spcBef>
              <a:buClr>
                <a:srgbClr val="3D4752"/>
              </a:buClr>
              <a:buFont typeface="Arial"/>
              <a:buChar char="•"/>
            </a:pPr>
            <a:r>
              <a:rPr lang="en-GB" altLang="zh-TW" sz="1600" b="1" dirty="0" smtClean="0">
                <a:solidFill>
                  <a:srgbClr val="3D4752"/>
                </a:solidFill>
                <a:latin typeface="+mn-lt"/>
                <a:ea typeface="微軟正黑體" pitchFamily="34" charset="-120"/>
              </a:rPr>
              <a:t>System default role: 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GB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Administrator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GB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Supervisor</a:t>
            </a:r>
          </a:p>
          <a:p>
            <a:pPr marL="576000" lvl="1" fontAlgn="base">
              <a:buClr>
                <a:schemeClr val="tx1">
                  <a:lumMod val="50000"/>
                  <a:lumOff val="50000"/>
                </a:schemeClr>
              </a:buClr>
            </a:pPr>
            <a:r>
              <a:rPr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V</a:t>
            </a:r>
            <a:r>
              <a:rPr lang="en-GB" altLang="zh-TW" sz="1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微軟正黑體" pitchFamily="34" charset="-120"/>
              </a:rPr>
              <a:t>iewer</a:t>
            </a:r>
            <a:endParaRPr lang="en-GB" altLang="zh-TW" sz="1200" b="1" dirty="0" smtClean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微軟正黑體" pitchFamily="34" charset="-120"/>
            </a:endParaRPr>
          </a:p>
          <a:p>
            <a:pPr fontAlgn="base"/>
            <a:endParaRPr lang="zh-TW" altLang="en-US" dirty="0" smtClean="0"/>
          </a:p>
        </p:txBody>
      </p:sp>
      <p:grpSp>
        <p:nvGrpSpPr>
          <p:cNvPr id="29" name="群組 28"/>
          <p:cNvGrpSpPr/>
          <p:nvPr/>
        </p:nvGrpSpPr>
        <p:grpSpPr>
          <a:xfrm>
            <a:off x="3929058" y="1071552"/>
            <a:ext cx="4611729" cy="2594093"/>
            <a:chOff x="3857652" y="1285866"/>
            <a:chExt cx="4611729" cy="2594093"/>
          </a:xfrm>
        </p:grpSpPr>
        <p:pic>
          <p:nvPicPr>
            <p:cNvPr id="6" name="Shape 154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57652" y="1285866"/>
              <a:ext cx="4611729" cy="25940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Shape 1549"/>
            <p:cNvSpPr/>
            <p:nvPr/>
          </p:nvSpPr>
          <p:spPr>
            <a:xfrm>
              <a:off x="3875717" y="2000246"/>
              <a:ext cx="580594" cy="888544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8" name="Shape 1550"/>
            <p:cNvSpPr/>
            <p:nvPr/>
          </p:nvSpPr>
          <p:spPr>
            <a:xfrm>
              <a:off x="3875717" y="3511966"/>
              <a:ext cx="580594" cy="345668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1554"/>
            <p:cNvSpPr/>
            <p:nvPr/>
          </p:nvSpPr>
          <p:spPr>
            <a:xfrm>
              <a:off x="3875717" y="1568992"/>
              <a:ext cx="580594" cy="431254"/>
            </a:xfrm>
            <a:prstGeom prst="rect">
              <a:avLst/>
            </a:prstGeom>
            <a:noFill/>
            <a:ln w="28575" cap="flat" cmpd="sng">
              <a:solidFill>
                <a:srgbClr val="FF00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/>
            </a:p>
          </p:txBody>
        </p:sp>
      </p:grpSp>
      <p:cxnSp>
        <p:nvCxnSpPr>
          <p:cNvPr id="16" name="肘形接點 15"/>
          <p:cNvCxnSpPr/>
          <p:nvPr/>
        </p:nvCxnSpPr>
        <p:spPr>
          <a:xfrm flipV="1">
            <a:off x="2571736" y="1571618"/>
            <a:ext cx="1357322" cy="323852"/>
          </a:xfrm>
          <a:prstGeom prst="bentConnector3">
            <a:avLst>
              <a:gd name="adj1" fmla="val 57485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2643174" y="2143122"/>
            <a:ext cx="1285884" cy="1588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endCxn id="8" idx="1"/>
          </p:cNvCxnSpPr>
          <p:nvPr/>
        </p:nvCxnSpPr>
        <p:spPr>
          <a:xfrm>
            <a:off x="2571736" y="2357436"/>
            <a:ext cx="1375387" cy="1113050"/>
          </a:xfrm>
          <a:prstGeom prst="bentConnector3">
            <a:avLst>
              <a:gd name="adj1" fmla="val 57387"/>
            </a:avLst>
          </a:prstGeom>
          <a:ln w="28575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自訂設計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5239</TotalTime>
  <Words>1008</Words>
  <Application>Microsoft Office PowerPoint</Application>
  <PresentationFormat>如螢幕大小 (16:9)</PresentationFormat>
  <Paragraphs>212</Paragraphs>
  <Slides>31</Slides>
  <Notes>18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7" baseType="lpstr">
      <vt:lpstr>Arial</vt:lpstr>
      <vt:lpstr>新細明體</vt:lpstr>
      <vt:lpstr>微軟正黑體</vt:lpstr>
      <vt:lpstr>Calibri</vt:lpstr>
      <vt:lpstr>Wingdings</vt:lpstr>
      <vt:lpstr>2_自訂設計</vt:lpstr>
      <vt:lpstr>投影片 1</vt:lpstr>
      <vt:lpstr>How to manage a big project site? </vt:lpstr>
      <vt:lpstr>QVR Center</vt:lpstr>
      <vt:lpstr>Distributed infrastructure that canbe centrally managed</vt:lpstr>
      <vt:lpstr>投影片 5</vt:lpstr>
      <vt:lpstr>Install QVR Center</vt:lpstr>
      <vt:lpstr>Log into QVR Center</vt:lpstr>
      <vt:lpstr>User role and privilege settings</vt:lpstr>
      <vt:lpstr>Role and privilege settings</vt:lpstr>
      <vt:lpstr>Detailed Role Privilege Settings</vt:lpstr>
      <vt:lpstr>Web interface after logging in</vt:lpstr>
      <vt:lpstr>QVR Pro Client UI after logged in</vt:lpstr>
      <vt:lpstr>投影片 13</vt:lpstr>
      <vt:lpstr>QVR Center Server functions</vt:lpstr>
      <vt:lpstr>Batch Add Servers</vt:lpstr>
      <vt:lpstr>Server Overview</vt:lpstr>
      <vt:lpstr>Managing servers in batches</vt:lpstr>
      <vt:lpstr>Log server – Centralized log keeping</vt:lpstr>
      <vt:lpstr>Backup / restore QVR Center Settings</vt:lpstr>
      <vt:lpstr>Customizable surveillance event dashboard</vt:lpstr>
      <vt:lpstr>Customizable surveillance event dashboard</vt:lpstr>
      <vt:lpstr>Downward compatible with QVR 5.1 &amp; Surveillance S. </vt:lpstr>
      <vt:lpstr>投影片 23</vt:lpstr>
      <vt:lpstr>QVR Center Client functions</vt:lpstr>
      <vt:lpstr>QVR Pro Client</vt:lpstr>
      <vt:lpstr>Cross-server feed monitoring</vt:lpstr>
      <vt:lpstr>Cross-server receive events</vt:lpstr>
      <vt:lpstr>Centrally receive &amp; monitor events</vt:lpstr>
      <vt:lpstr>Server status overview</vt:lpstr>
      <vt:lpstr>Live Demo</vt:lpstr>
      <vt:lpstr>投影片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無與倫比的整合性</dc:title>
  <dc:creator>Coco Chiang</dc:creator>
  <cp:lastModifiedBy>user</cp:lastModifiedBy>
  <cp:revision>573</cp:revision>
  <dcterms:modified xsi:type="dcterms:W3CDTF">2017-12-29T06:57:42Z</dcterms:modified>
</cp:coreProperties>
</file>