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CA4B2"/>
    <a:srgbClr val="399CA9"/>
    <a:srgbClr val="3AA8A3"/>
    <a:srgbClr val="50AEC8"/>
    <a:srgbClr val="3CA2BE"/>
    <a:srgbClr val="4E85D6"/>
    <a:srgbClr val="64B7CE"/>
    <a:srgbClr val="55CBC0"/>
    <a:srgbClr val="82E6DA"/>
    <a:srgbClr val="EFEF0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99" autoAdjust="0"/>
    <p:restoredTop sz="90244" autoAdjust="0"/>
  </p:normalViewPr>
  <p:slideViewPr>
    <p:cSldViewPr>
      <p:cViewPr>
        <p:scale>
          <a:sx n="95" d="100"/>
          <a:sy n="95" d="100"/>
        </p:scale>
        <p:origin x="-1596" y="-4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FA097-DFE2-4F74-8E9D-894BBDC876E2}" type="datetimeFigureOut">
              <a:rPr lang="zh-TW" altLang="en-US" smtClean="0"/>
              <a:pPr/>
              <a:t>2017/12/27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88434-AD66-495C-8C6C-0809E8EC736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106664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-50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zh-TW" altLang="en-US" sz="1200" b="0" i="0" u="none" strike="noStrike" kern="1200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放射科資訊系統</a:t>
            </a:r>
            <a:r>
              <a:rPr lang="en-US" altLang="zh-TW" sz="1200" b="0" i="0" u="none" strike="noStrike" kern="1200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 radiological information system (RIS) </a:t>
            </a:r>
            <a:br>
              <a:rPr lang="en-US" altLang="zh-TW" sz="1200" b="0" i="0" u="none" strike="noStrike" kern="1200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zh-TW" altLang="en-US" sz="1200" b="0" i="0" u="none" strike="noStrike" kern="1200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醫療資訊系統 </a:t>
            </a:r>
            <a:r>
              <a:rPr lang="en-US" altLang="zh-TW" sz="1200" b="0" i="0" u="none" strike="noStrike" kern="1200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Health Information System (HIS)</a:t>
            </a:r>
          </a:p>
          <a:p>
            <a:pPr marL="0" marR="0" lvl="0" indent="-50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zh-TW" altLang="en-US" sz="1200" b="0" i="0" u="none" strike="noStrike" kern="1200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醫療影像擷取與傳輸系統  </a:t>
            </a:r>
            <a:r>
              <a:rPr lang="en-US" altLang="zh-TW" sz="1200" b="0" i="0" u="none" strike="noStrike" kern="1200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Picture Archiving and Communication System (PACS)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88434-AD66-495C-8C6C-0809E8EC7364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167021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Taiwan Healthcare Reform Foundation (THRF) 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88434-AD66-495C-8C6C-0809E8EC7364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78163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NAS醫療影像加值服務方案\NAS醫療影像加值服務方案_底板2-1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645" cy="514350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635646"/>
            <a:ext cx="3672408" cy="1584176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NAS醫療影像加值服務方案\NAS醫療影像加值服務方案_大標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555776" y="1597819"/>
            <a:ext cx="6262464" cy="1102519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555776" y="291465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NAS醫療影像加值服務方案\NAS醫療影像加值服務方案_中頁-01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645" cy="514350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n"/>
        <a:defRPr sz="2000" b="1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98386" y="1632226"/>
            <a:ext cx="4745118" cy="1368152"/>
          </a:xfrm>
        </p:spPr>
        <p:txBody>
          <a:bodyPr>
            <a:noAutofit/>
          </a:bodyPr>
          <a:lstStyle/>
          <a:p>
            <a:r>
              <a:rPr lang="en-US" altLang="zh-TW" sz="3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Orthanc</a:t>
            </a:r>
            <a:r>
              <a:rPr lang="en-US" altLang="zh-TW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Value-Added Healthcare Solution for QNAP NAS</a:t>
            </a:r>
            <a:endParaRPr lang="zh-TW" alt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428596" y="3071816"/>
            <a:ext cx="321471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Turn NAS into a DICOM server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 25"/>
          <p:cNvGrpSpPr/>
          <p:nvPr/>
        </p:nvGrpSpPr>
        <p:grpSpPr>
          <a:xfrm>
            <a:off x="-642974" y="1710188"/>
            <a:ext cx="7358114" cy="1717137"/>
            <a:chOff x="2467778" y="1738750"/>
            <a:chExt cx="7358114" cy="1717137"/>
          </a:xfrm>
        </p:grpSpPr>
        <p:sp>
          <p:nvSpPr>
            <p:cNvPr id="17" name="梯形 16"/>
            <p:cNvSpPr/>
            <p:nvPr/>
          </p:nvSpPr>
          <p:spPr>
            <a:xfrm rot="16200000">
              <a:off x="2235662" y="1970866"/>
              <a:ext cx="1717135" cy="1252904"/>
            </a:xfrm>
            <a:prstGeom prst="trapezoid">
              <a:avLst>
                <a:gd name="adj" fmla="val 36128"/>
              </a:avLst>
            </a:prstGeom>
            <a:solidFill>
              <a:srgbClr val="3AA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梯形 17"/>
            <p:cNvSpPr/>
            <p:nvPr/>
          </p:nvSpPr>
          <p:spPr>
            <a:xfrm rot="5400000">
              <a:off x="3342856" y="2116576"/>
              <a:ext cx="1717135" cy="961488"/>
            </a:xfrm>
            <a:prstGeom prst="trapezoid">
              <a:avLst>
                <a:gd name="adj" fmla="val 4952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五边形 24"/>
            <p:cNvSpPr/>
            <p:nvPr/>
          </p:nvSpPr>
          <p:spPr>
            <a:xfrm>
              <a:off x="4682168" y="2214457"/>
              <a:ext cx="5143724" cy="767735"/>
            </a:xfrm>
            <a:prstGeom prst="homePlate">
              <a:avLst/>
            </a:prstGeom>
            <a:solidFill>
              <a:srgbClr val="3AA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 26"/>
          <p:cNvGrpSpPr/>
          <p:nvPr/>
        </p:nvGrpSpPr>
        <p:grpSpPr>
          <a:xfrm>
            <a:off x="-863308" y="2695298"/>
            <a:ext cx="8578579" cy="1312469"/>
            <a:chOff x="2247444" y="2723860"/>
            <a:chExt cx="8578579" cy="1312469"/>
          </a:xfrm>
        </p:grpSpPr>
        <p:sp>
          <p:nvSpPr>
            <p:cNvPr id="24" name="梯形 23"/>
            <p:cNvSpPr/>
            <p:nvPr/>
          </p:nvSpPr>
          <p:spPr>
            <a:xfrm rot="16200000">
              <a:off x="2328292" y="2643012"/>
              <a:ext cx="1312465" cy="1474162"/>
            </a:xfrm>
            <a:prstGeom prst="trapezoid">
              <a:avLst>
                <a:gd name="adj" fmla="val 24097"/>
              </a:avLst>
            </a:prstGeom>
            <a:solidFill>
              <a:srgbClr val="55CB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/>
            </a:p>
          </p:txBody>
        </p:sp>
        <p:sp>
          <p:nvSpPr>
            <p:cNvPr id="26" name="梯形 25"/>
            <p:cNvSpPr/>
            <p:nvPr/>
          </p:nvSpPr>
          <p:spPr>
            <a:xfrm rot="5400000">
              <a:off x="3639297" y="2806172"/>
              <a:ext cx="1312465" cy="1147850"/>
            </a:xfrm>
            <a:prstGeom prst="trapezoid">
              <a:avLst>
                <a:gd name="adj" fmla="val 21471"/>
              </a:avLst>
            </a:prstGeom>
            <a:solidFill>
              <a:srgbClr val="3AA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/>
            </a:p>
          </p:txBody>
        </p:sp>
        <p:sp>
          <p:nvSpPr>
            <p:cNvPr id="27" name="五边形 20"/>
            <p:cNvSpPr/>
            <p:nvPr/>
          </p:nvSpPr>
          <p:spPr>
            <a:xfrm>
              <a:off x="4869454" y="2973060"/>
              <a:ext cx="5956569" cy="799411"/>
            </a:xfrm>
            <a:prstGeom prst="homePlate">
              <a:avLst/>
            </a:prstGeom>
            <a:solidFill>
              <a:srgbClr val="55CB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/>
            </a:p>
          </p:txBody>
        </p:sp>
      </p:grpSp>
      <p:grpSp>
        <p:nvGrpSpPr>
          <p:cNvPr id="31" name="组 27"/>
          <p:cNvGrpSpPr/>
          <p:nvPr/>
        </p:nvGrpSpPr>
        <p:grpSpPr>
          <a:xfrm>
            <a:off x="-872200" y="3552505"/>
            <a:ext cx="5465398" cy="1199581"/>
            <a:chOff x="2049139" y="3536418"/>
            <a:chExt cx="6409840" cy="1199581"/>
          </a:xfrm>
        </p:grpSpPr>
        <p:sp>
          <p:nvSpPr>
            <p:cNvPr id="34" name="梯形 2"/>
            <p:cNvSpPr/>
            <p:nvPr/>
          </p:nvSpPr>
          <p:spPr>
            <a:xfrm rot="16200000">
              <a:off x="2287986" y="3297571"/>
              <a:ext cx="1199579" cy="1677273"/>
            </a:xfrm>
            <a:prstGeom prst="trapezoid">
              <a:avLst>
                <a:gd name="adj" fmla="val 15915"/>
              </a:avLst>
            </a:prstGeom>
            <a:solidFill>
              <a:srgbClr val="50AE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梯形 16"/>
            <p:cNvSpPr/>
            <p:nvPr/>
          </p:nvSpPr>
          <p:spPr>
            <a:xfrm rot="5400000">
              <a:off x="3879922" y="3382911"/>
              <a:ext cx="1199579" cy="1506598"/>
            </a:xfrm>
            <a:prstGeom prst="trapezoid">
              <a:avLst>
                <a:gd name="adj" fmla="val 15915"/>
              </a:avLst>
            </a:prstGeom>
            <a:solidFill>
              <a:srgbClr val="399C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五边形 4"/>
            <p:cNvSpPr/>
            <p:nvPr/>
          </p:nvSpPr>
          <p:spPr>
            <a:xfrm>
              <a:off x="5233011" y="3723701"/>
              <a:ext cx="3225968" cy="815249"/>
            </a:xfrm>
            <a:prstGeom prst="homePlate">
              <a:avLst/>
            </a:prstGeom>
            <a:solidFill>
              <a:srgbClr val="3CA2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5" name="內容版面配置區 2"/>
          <p:cNvSpPr txBox="1">
            <a:spLocks/>
          </p:cNvSpPr>
          <p:nvPr/>
        </p:nvSpPr>
        <p:spPr>
          <a:xfrm>
            <a:off x="1574960" y="2400438"/>
            <a:ext cx="5266928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32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微軟正黑體" pitchFamily="34" charset="-120"/>
                <a:cs typeface="Arial" pitchFamily="34" charset="0"/>
              </a:rPr>
              <a:t>Orthanc</a:t>
            </a:r>
            <a:r>
              <a:rPr lang="en-US" altLang="zh-TW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微軟正黑體" pitchFamily="34" charset="-120"/>
                <a:cs typeface="Arial" pitchFamily="34" charset="0"/>
              </a:rPr>
              <a:t> introduction and use cases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6758"/>
            <a:ext cx="9731424" cy="857250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en-US" altLang="zh-TW" sz="2800" dirty="0" err="1"/>
              <a:t>Orthanc</a:t>
            </a:r>
            <a:r>
              <a:rPr lang="en-US" altLang="zh-TW" sz="2800" dirty="0"/>
              <a:t>: Value-Added </a:t>
            </a:r>
            <a:r>
              <a:rPr lang="en-US" altLang="zh-TW" sz="2800" dirty="0" smtClean="0"/>
              <a:t>Healthcare</a:t>
            </a:r>
            <a:br>
              <a:rPr lang="en-US" altLang="zh-TW" sz="2800" dirty="0" smtClean="0"/>
            </a:br>
            <a:r>
              <a:rPr lang="en-US" altLang="zh-TW" sz="2800" dirty="0" smtClean="0"/>
              <a:t>Solution </a:t>
            </a:r>
            <a:r>
              <a:rPr lang="en-US" altLang="zh-TW" sz="2800" dirty="0"/>
              <a:t>for QNAP NAS</a:t>
            </a: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57530" y="1142990"/>
            <a:ext cx="5757874" cy="571504"/>
          </a:xfrm>
        </p:spPr>
        <p:txBody>
          <a:bodyPr>
            <a:normAutofit/>
          </a:bodyPr>
          <a:lstStyle/>
          <a:p>
            <a:pPr algn="ctr"/>
            <a:r>
              <a:rPr lang="en-US" altLang="zh-TW" sz="2800" dirty="0"/>
              <a:t>Turn NAS into a DICOM server</a:t>
            </a:r>
          </a:p>
        </p:txBody>
      </p:sp>
      <p:sp>
        <p:nvSpPr>
          <p:cNvPr id="29" name="內容版面配置區 2"/>
          <p:cNvSpPr txBox="1">
            <a:spLocks/>
          </p:cNvSpPr>
          <p:nvPr/>
        </p:nvSpPr>
        <p:spPr>
          <a:xfrm>
            <a:off x="1683986" y="3116750"/>
            <a:ext cx="5584334" cy="607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altLang="zh-TW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微軟正黑體" pitchFamily="34" charset="-120"/>
                <a:cs typeface="Arial" pitchFamily="34" charset="0"/>
              </a:rPr>
              <a:t>3 advantages of </a:t>
            </a:r>
            <a:r>
              <a:rPr lang="en-US" altLang="zh-TW" sz="22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微軟正黑體" pitchFamily="34" charset="-120"/>
                <a:cs typeface="Arial" pitchFamily="34" charset="0"/>
              </a:rPr>
              <a:t>Orthanc</a:t>
            </a:r>
            <a:r>
              <a:rPr lang="en-US" altLang="zh-TW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微軟正黑體" pitchFamily="34" charset="-120"/>
                <a:cs typeface="Arial" pitchFamily="34" charset="0"/>
              </a:rPr>
              <a:t> + QNAP NAS</a:t>
            </a:r>
          </a:p>
        </p:txBody>
      </p:sp>
      <p:sp>
        <p:nvSpPr>
          <p:cNvPr id="30" name="內容版面配置區 2"/>
          <p:cNvSpPr txBox="1">
            <a:spLocks/>
          </p:cNvSpPr>
          <p:nvPr/>
        </p:nvSpPr>
        <p:spPr>
          <a:xfrm>
            <a:off x="1933736" y="3922407"/>
            <a:ext cx="3538736" cy="5116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微軟正黑體" pitchFamily="34" charset="-120"/>
                <a:cs typeface="Arial" pitchFamily="34" charset="0"/>
              </a:rPr>
              <a:t>Demonstration</a:t>
            </a:r>
          </a:p>
        </p:txBody>
      </p:sp>
      <p:pic>
        <p:nvPicPr>
          <p:cNvPr id="20" name="Picture 4" descr="D:\工作進行中\20170911直播母版16比9\各場PPT元素\202171228直播ppt元素\資料\Orthanc-LOGO_W10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142990"/>
            <a:ext cx="2443182" cy="513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What is </a:t>
            </a:r>
            <a:r>
              <a:rPr lang="en-US" altLang="zh-TW" dirty="0" err="1"/>
              <a:t>Orthanc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37915"/>
            <a:ext cx="5220001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平行四邊形 4"/>
          <p:cNvSpPr/>
          <p:nvPr/>
        </p:nvSpPr>
        <p:spPr>
          <a:xfrm rot="10800000">
            <a:off x="4895528" y="1707654"/>
            <a:ext cx="5509120" cy="1408076"/>
          </a:xfrm>
          <a:prstGeom prst="parallelogram">
            <a:avLst>
              <a:gd name="adj" fmla="val 61039"/>
            </a:avLst>
          </a:prstGeom>
          <a:solidFill>
            <a:srgbClr val="399C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5710480" y="1868220"/>
            <a:ext cx="3347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A lightweight yet powerful application for hosting a Digital Imaging and Communications in Medicine (DICOM) server.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What is DICOM?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09526"/>
            <a:ext cx="4686304" cy="3394472"/>
          </a:xfrm>
        </p:spPr>
        <p:txBody>
          <a:bodyPr/>
          <a:lstStyle/>
          <a:p>
            <a:pPr marL="0"/>
            <a:r>
              <a:rPr lang="en-US" altLang="zh-TW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altLang="zh-TW" sz="2800" dirty="0" smtClean="0"/>
              <a:t>igital </a:t>
            </a:r>
            <a:r>
              <a:rPr lang="en-US" altLang="zh-TW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altLang="zh-TW" sz="2800" dirty="0" smtClean="0"/>
              <a:t>maging and </a:t>
            </a:r>
            <a:r>
              <a:rPr lang="en-US" altLang="zh-TW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en-US" altLang="zh-TW" sz="2800" dirty="0" err="1" smtClean="0"/>
              <a:t>mmunications</a:t>
            </a:r>
            <a:r>
              <a:rPr lang="en-US" altLang="zh-TW" sz="2800" dirty="0" smtClean="0"/>
              <a:t> in </a:t>
            </a:r>
            <a:r>
              <a:rPr lang="en-US" altLang="zh-TW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zh-TW" sz="2800" dirty="0" smtClean="0"/>
              <a:t>edicine:</a:t>
            </a:r>
          </a:p>
          <a:p>
            <a:pPr marL="0"/>
            <a:endParaRPr lang="en-US" altLang="zh-TW" sz="2000" dirty="0" smtClean="0"/>
          </a:p>
          <a:p>
            <a:pPr marL="0"/>
            <a:r>
              <a:rPr lang="en-US" altLang="zh-TW" sz="2000" dirty="0">
                <a:ea typeface="新細明體"/>
              </a:rPr>
              <a:t>an international standard associated with the exchange, storage and communication of digital medical </a:t>
            </a:r>
            <a:r>
              <a:rPr lang="en-US" altLang="zh-TW" sz="2000" dirty="0" smtClean="0">
                <a:ea typeface="新細明體"/>
              </a:rPr>
              <a:t>images.</a:t>
            </a:r>
            <a:endParaRPr lang="zh-TW" altLang="en-US" sz="2000" dirty="0" smtClean="0"/>
          </a:p>
        </p:txBody>
      </p:sp>
      <p:pic>
        <p:nvPicPr>
          <p:cNvPr id="11267" name="Picture 3" descr="C:\Users\user\Desktop\NAS醫療影像加值服務方案\ONB6TU0.jpg"/>
          <p:cNvPicPr>
            <a:picLocks noChangeAspect="1" noChangeArrowheads="1"/>
          </p:cNvPicPr>
          <p:nvPr/>
        </p:nvPicPr>
        <p:blipFill>
          <a:blip r:embed="rId2" cstate="print"/>
          <a:srcRect l="2536"/>
          <a:stretch>
            <a:fillRect/>
          </a:stretch>
        </p:blipFill>
        <p:spPr bwMode="auto">
          <a:xfrm>
            <a:off x="5319628" y="829910"/>
            <a:ext cx="3824404" cy="4344666"/>
          </a:xfrm>
          <a:prstGeom prst="rect">
            <a:avLst/>
          </a:prstGeom>
          <a:noFill/>
        </p:spPr>
      </p:pic>
      <p:pic>
        <p:nvPicPr>
          <p:cNvPr id="11268" name="Picture 4" descr="C:\Users\user\Desktop\NAS醫療影像加值服務方案\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3939902"/>
            <a:ext cx="3326235" cy="1006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51470"/>
            <a:ext cx="8229600" cy="857250"/>
          </a:xfrm>
        </p:spPr>
        <p:txBody>
          <a:bodyPr>
            <a:normAutofit/>
          </a:bodyPr>
          <a:lstStyle/>
          <a:p>
            <a:r>
              <a:rPr lang="en-US" altLang="zh-TW" sz="3400" dirty="0"/>
              <a:t>Workflow of medical imaging service</a:t>
            </a:r>
            <a:endParaRPr lang="zh-TW" altLang="en-US" sz="3400" dirty="0"/>
          </a:p>
        </p:txBody>
      </p:sp>
      <p:pic>
        <p:nvPicPr>
          <p:cNvPr id="18433" name="Picture 1" descr="C:\Users\user\Desktop\NAS醫療影像加值服務方案\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480" y="1347614"/>
            <a:ext cx="7337376" cy="4296070"/>
          </a:xfrm>
          <a:prstGeom prst="rect">
            <a:avLst/>
          </a:prstGeom>
          <a:noFill/>
        </p:spPr>
      </p:pic>
      <p:sp>
        <p:nvSpPr>
          <p:cNvPr id="6" name="剪去對角線角落矩形 5"/>
          <p:cNvSpPr/>
          <p:nvPr/>
        </p:nvSpPr>
        <p:spPr>
          <a:xfrm>
            <a:off x="287016" y="1172534"/>
            <a:ext cx="1224136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-180528" y="1224136"/>
            <a:ext cx="2170584" cy="55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 algn="ctr">
              <a:spcBef>
                <a:spcPct val="20000"/>
              </a:spcBef>
            </a:pPr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Card reader</a:t>
            </a:r>
            <a:b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</a:br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get patient info</a:t>
            </a:r>
          </a:p>
        </p:txBody>
      </p:sp>
      <p:sp>
        <p:nvSpPr>
          <p:cNvPr id="8" name="剪去對角線角落矩形 7"/>
          <p:cNvSpPr/>
          <p:nvPr/>
        </p:nvSpPr>
        <p:spPr>
          <a:xfrm>
            <a:off x="1727176" y="1172534"/>
            <a:ext cx="1872208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572226" y="1224136"/>
            <a:ext cx="2170584" cy="55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 algn="ctr">
              <a:spcBef>
                <a:spcPct val="20000"/>
              </a:spcBef>
            </a:pPr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Example: Request Procedure : Chest X-ray</a:t>
            </a:r>
          </a:p>
        </p:txBody>
      </p:sp>
      <p:sp>
        <p:nvSpPr>
          <p:cNvPr id="10" name="剪去對角線角落矩形 9"/>
          <p:cNvSpPr/>
          <p:nvPr/>
        </p:nvSpPr>
        <p:spPr>
          <a:xfrm>
            <a:off x="3795311" y="1172534"/>
            <a:ext cx="1722833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3558896" y="1224136"/>
            <a:ext cx="2170584" cy="55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 algn="ctr">
              <a:spcBef>
                <a:spcPct val="20000"/>
              </a:spcBef>
            </a:pPr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RIS gets the order and schedules of the exam </a:t>
            </a:r>
          </a:p>
        </p:txBody>
      </p:sp>
      <p:sp>
        <p:nvSpPr>
          <p:cNvPr id="12" name="剪去對角線角落矩形 11"/>
          <p:cNvSpPr/>
          <p:nvPr/>
        </p:nvSpPr>
        <p:spPr>
          <a:xfrm>
            <a:off x="5831632" y="1172534"/>
            <a:ext cx="2088231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內容版面配置區 2"/>
          <p:cNvSpPr txBox="1">
            <a:spLocks/>
          </p:cNvSpPr>
          <p:nvPr/>
        </p:nvSpPr>
        <p:spPr>
          <a:xfrm>
            <a:off x="5687616" y="1224136"/>
            <a:ext cx="2376264" cy="55552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lvl="0" indent="-342900" algn="ctr">
              <a:spcBef>
                <a:spcPct val="20000"/>
              </a:spcBef>
            </a:pPr>
            <a:r>
              <a:rPr lang="en-US" altLang="zh-TW" sz="14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Console of modality </a:t>
            </a:r>
            <a:r>
              <a:rPr lang="en-US" altLang="zh-TW" sz="1400" b="1" dirty="0" smtClean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displays </a:t>
            </a:r>
            <a:r>
              <a:rPr lang="en-US" altLang="zh-TW" sz="14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the schedules from </a:t>
            </a:r>
            <a:r>
              <a:rPr lang="en-US" altLang="zh-TW" sz="1400" b="1" dirty="0" smtClean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MWL</a:t>
            </a:r>
            <a:endParaRPr lang="zh-TW" altLang="en-US" sz="1400" b="1" dirty="0" smtClean="0">
              <a:solidFill>
                <a:schemeClr val="bg1"/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14" name="剪去對角線角落矩形 13"/>
          <p:cNvSpPr/>
          <p:nvPr/>
        </p:nvSpPr>
        <p:spPr>
          <a:xfrm>
            <a:off x="4811890" y="4289416"/>
            <a:ext cx="2243877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內容版面配置區 2"/>
          <p:cNvSpPr txBox="1">
            <a:spLocks/>
          </p:cNvSpPr>
          <p:nvPr/>
        </p:nvSpPr>
        <p:spPr>
          <a:xfrm>
            <a:off x="4771608" y="4330528"/>
            <a:ext cx="2314600" cy="55552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lvl="0" indent="-342900" algn="ctr">
              <a:spcBef>
                <a:spcPct val="20000"/>
              </a:spcBef>
            </a:pPr>
            <a:r>
              <a:rPr lang="en-US" altLang="zh-TW" sz="14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analyze the DICOM tag, write it to the database and store</a:t>
            </a:r>
          </a:p>
        </p:txBody>
      </p:sp>
      <p:sp>
        <p:nvSpPr>
          <p:cNvPr id="16" name="剪去對角線角落矩形 15"/>
          <p:cNvSpPr/>
          <p:nvPr/>
        </p:nvSpPr>
        <p:spPr>
          <a:xfrm>
            <a:off x="2507635" y="4289416"/>
            <a:ext cx="1800200" cy="576064"/>
          </a:xfrm>
          <a:prstGeom prst="snip2DiagRect">
            <a:avLst/>
          </a:prstGeom>
          <a:solidFill>
            <a:srgbClr val="3AA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內容版面配置區 2"/>
          <p:cNvSpPr txBox="1">
            <a:spLocks/>
          </p:cNvSpPr>
          <p:nvPr/>
        </p:nvSpPr>
        <p:spPr>
          <a:xfrm>
            <a:off x="2334760" y="4320038"/>
            <a:ext cx="2170584" cy="555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 algn="ctr">
              <a:spcBef>
                <a:spcPct val="20000"/>
              </a:spcBef>
            </a:pPr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Doctors or radiologists, image review 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2319770" y="2500312"/>
            <a:ext cx="1714512" cy="50006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內容版面配置區 2"/>
          <p:cNvSpPr txBox="1">
            <a:spLocks/>
          </p:cNvSpPr>
          <p:nvPr/>
        </p:nvSpPr>
        <p:spPr>
          <a:xfrm>
            <a:off x="2319770" y="2499742"/>
            <a:ext cx="1785950" cy="699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Communication </a:t>
            </a:r>
          </a:p>
          <a:p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between HIS and RIS</a:t>
            </a:r>
          </a:p>
        </p:txBody>
      </p:sp>
      <p:sp>
        <p:nvSpPr>
          <p:cNvPr id="26" name="圓角矩形 25"/>
          <p:cNvSpPr/>
          <p:nvPr/>
        </p:nvSpPr>
        <p:spPr>
          <a:xfrm>
            <a:off x="7106116" y="3000378"/>
            <a:ext cx="1930380" cy="50006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內容版面配置區 2"/>
          <p:cNvSpPr txBox="1">
            <a:spLocks/>
          </p:cNvSpPr>
          <p:nvPr/>
        </p:nvSpPr>
        <p:spPr>
          <a:xfrm>
            <a:off x="7040368" y="3024336"/>
            <a:ext cx="2129112" cy="5555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image </a:t>
            </a:r>
            <a:r>
              <a:rPr lang="en-US" altLang="zh-TW" sz="1200" b="1" dirty="0" smtClean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acquisition complete</a:t>
            </a:r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, generate DICOM file</a:t>
            </a:r>
          </a:p>
        </p:txBody>
      </p:sp>
      <p:sp>
        <p:nvSpPr>
          <p:cNvPr id="3" name="矩形 2"/>
          <p:cNvSpPr/>
          <p:nvPr/>
        </p:nvSpPr>
        <p:spPr>
          <a:xfrm>
            <a:off x="7092280" y="3505856"/>
            <a:ext cx="22322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100" b="1" dirty="0">
                <a:latin typeface="Arial" pitchFamily="34" charset="0"/>
                <a:cs typeface="Arial" pitchFamily="34" charset="0"/>
              </a:rPr>
              <a:t>E.g.: X-ray /Mammography/</a:t>
            </a:r>
            <a:br>
              <a:rPr lang="en-US" altLang="zh-TW" sz="1100" b="1" dirty="0">
                <a:latin typeface="Arial" pitchFamily="34" charset="0"/>
                <a:cs typeface="Arial" pitchFamily="34" charset="0"/>
              </a:rPr>
            </a:br>
            <a:r>
              <a:rPr lang="en-US" altLang="zh-TW" sz="1100" b="1" dirty="0">
                <a:latin typeface="Arial" pitchFamily="34" charset="0"/>
                <a:cs typeface="Arial" pitchFamily="34" charset="0"/>
              </a:rPr>
              <a:t>Ultrasound/CT scan/MRI</a:t>
            </a:r>
          </a:p>
        </p:txBody>
      </p:sp>
      <p:sp>
        <p:nvSpPr>
          <p:cNvPr id="27" name="圓角矩形 26"/>
          <p:cNvSpPr/>
          <p:nvPr/>
        </p:nvSpPr>
        <p:spPr>
          <a:xfrm>
            <a:off x="4741464" y="2500312"/>
            <a:ext cx="1996128" cy="50006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內容版面配置區 2"/>
          <p:cNvSpPr txBox="1">
            <a:spLocks/>
          </p:cNvSpPr>
          <p:nvPr/>
        </p:nvSpPr>
        <p:spPr>
          <a:xfrm>
            <a:off x="4724144" y="2499742"/>
            <a:ext cx="2259616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zh-TW" sz="1200" b="1" dirty="0" smtClean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RIS </a:t>
            </a:r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passes the </a:t>
            </a:r>
            <a:r>
              <a:rPr lang="en-US" altLang="zh-TW" sz="1200" b="1" dirty="0" smtClean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scheduled </a:t>
            </a:r>
            <a:r>
              <a:rPr lang="en-US" altLang="zh-TW" sz="12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order </a:t>
            </a:r>
            <a:r>
              <a:rPr lang="en-US" altLang="zh-TW" sz="1200" b="1" dirty="0" smtClean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to PACS MWL</a:t>
            </a:r>
            <a:endParaRPr lang="en-US" altLang="zh-TW" sz="1200" b="1" dirty="0">
              <a:solidFill>
                <a:schemeClr val="bg1"/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Orthanc</a:t>
            </a:r>
            <a:r>
              <a:rPr lang="en-US" altLang="zh-TW" dirty="0"/>
              <a:t> + NAS</a:t>
            </a:r>
            <a:r>
              <a:rPr lang="zh-TW" altLang="en-US" dirty="0"/>
              <a:t> </a:t>
            </a:r>
            <a:r>
              <a:rPr lang="en-US" altLang="zh-TW" dirty="0"/>
              <a:t>use cases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118"/>
          <a:stretch>
            <a:fillRect/>
          </a:stretch>
        </p:blipFill>
        <p:spPr>
          <a:xfrm>
            <a:off x="537730" y="1059582"/>
            <a:ext cx="7177542" cy="3440994"/>
          </a:xfrm>
          <a:prstGeom prst="rect">
            <a:avLst/>
          </a:prstGeom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457200" y="4547439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zh-TW" sz="1400" dirty="0"/>
              <a:t>DICOM images are transferred from PACS server to NAS for smart management</a:t>
            </a:r>
            <a:endParaRPr lang="zh-TW" altLang="en-US" sz="1400" dirty="0"/>
          </a:p>
        </p:txBody>
      </p:sp>
      <p:sp>
        <p:nvSpPr>
          <p:cNvPr id="6" name="矩形 5"/>
          <p:cNvSpPr/>
          <p:nvPr/>
        </p:nvSpPr>
        <p:spPr>
          <a:xfrm>
            <a:off x="4499992" y="1347614"/>
            <a:ext cx="4286850" cy="3168352"/>
          </a:xfrm>
          <a:prstGeom prst="rect">
            <a:avLst/>
          </a:prstGeom>
          <a:noFill/>
          <a:ln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16892"/>
            <a:ext cx="3857652" cy="430722"/>
          </a:xfrm>
          <a:prstGeom prst="rect">
            <a:avLst/>
          </a:prstGeom>
          <a:noFill/>
        </p:spPr>
      </p:pic>
      <p:sp>
        <p:nvSpPr>
          <p:cNvPr id="8" name="內容版面配置區 2"/>
          <p:cNvSpPr txBox="1">
            <a:spLocks/>
          </p:cNvSpPr>
          <p:nvPr/>
        </p:nvSpPr>
        <p:spPr>
          <a:xfrm>
            <a:off x="5931602" y="1071552"/>
            <a:ext cx="2509262" cy="214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342900" algn="r">
              <a:lnSpc>
                <a:spcPts val="1400"/>
              </a:lnSpc>
              <a:spcBef>
                <a:spcPct val="20000"/>
              </a:spcBef>
            </a:pPr>
            <a:r>
              <a:rPr lang="en-US" altLang="zh-TW" sz="1400" b="1" dirty="0" smtClean="0">
                <a:latin typeface="微軟正黑體" pitchFamily="34" charset="-120"/>
                <a:ea typeface="微軟正黑體" pitchFamily="34" charset="-120"/>
              </a:rPr>
              <a:t>e.g</a:t>
            </a:r>
            <a:r>
              <a:rPr lang="en-US" altLang="zh-TW" sz="1400" b="1" dirty="0">
                <a:latin typeface="微軟正黑體" pitchFamily="34" charset="-120"/>
                <a:ea typeface="微軟正黑體" pitchFamily="34" charset="-120"/>
              </a:rPr>
              <a:t>.: on-call Doctors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37609" y="1797078"/>
            <a:ext cx="597743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內容版面配置區 2"/>
          <p:cNvSpPr txBox="1">
            <a:spLocks/>
          </p:cNvSpPr>
          <p:nvPr/>
        </p:nvSpPr>
        <p:spPr>
          <a:xfrm>
            <a:off x="7715272" y="2383599"/>
            <a:ext cx="864096" cy="3905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342900" algn="ctr">
              <a:lnSpc>
                <a:spcPts val="1400"/>
              </a:lnSpc>
            </a:pPr>
            <a:r>
              <a:rPr lang="en-US" altLang="zh-TW" sz="1200" b="1" dirty="0" smtClean="0">
                <a:latin typeface="微軟正黑體" pitchFamily="34" charset="-120"/>
                <a:ea typeface="微軟正黑體" pitchFamily="34" charset="-120"/>
              </a:rPr>
              <a:t>Mobile </a:t>
            </a:r>
          </a:p>
          <a:p>
            <a:pPr lvl="0" indent="-342900" algn="ctr">
              <a:lnSpc>
                <a:spcPts val="1400"/>
              </a:lnSpc>
            </a:pPr>
            <a:r>
              <a:rPr lang="en-US" altLang="zh-TW" sz="1200" b="1" dirty="0" smtClean="0">
                <a:latin typeface="微軟正黑體" pitchFamily="34" charset="-120"/>
                <a:ea typeface="微軟正黑體" pitchFamily="34" charset="-120"/>
              </a:rPr>
              <a:t>viewer</a:t>
            </a:r>
          </a:p>
        </p:txBody>
      </p:sp>
      <p:sp>
        <p:nvSpPr>
          <p:cNvPr id="12" name="內容版面配置區 2"/>
          <p:cNvSpPr txBox="1">
            <a:spLocks/>
          </p:cNvSpPr>
          <p:nvPr/>
        </p:nvSpPr>
        <p:spPr>
          <a:xfrm>
            <a:off x="457200" y="4752991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zh-TW" altLang="en-US" sz="14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*</a:t>
            </a: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Picture Archiving and Communication System (PACS)</a:t>
            </a:r>
          </a:p>
        </p:txBody>
      </p:sp>
      <p:pic>
        <p:nvPicPr>
          <p:cNvPr id="13" name="Picture 3" descr="C:\Users\user\Desktop\NAS醫療影像加值服務方案\lQC_uWs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725070"/>
            <a:ext cx="648072" cy="64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矩形 13"/>
          <p:cNvSpPr/>
          <p:nvPr/>
        </p:nvSpPr>
        <p:spPr>
          <a:xfrm>
            <a:off x="4860032" y="1071552"/>
            <a:ext cx="1676036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-342900">
              <a:lnSpc>
                <a:spcPts val="1400"/>
              </a:lnSpc>
              <a:spcBef>
                <a:spcPct val="20000"/>
              </a:spcBef>
            </a:pPr>
            <a:r>
              <a:rPr lang="en-US" altLang="zh-TW" sz="1500" b="1" dirty="0" smtClean="0">
                <a:latin typeface="微軟正黑體" pitchFamily="34" charset="-120"/>
                <a:ea typeface="微軟正黑體" pitchFamily="34" charset="-120"/>
              </a:rPr>
              <a:t>Remote viewing</a:t>
            </a:r>
            <a:endParaRPr lang="zh-TW" altLang="en-US" sz="15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5" name="內容版面配置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938" t="95617" r="3119" b="402"/>
          <a:stretch>
            <a:fillRect/>
          </a:stretch>
        </p:blipFill>
        <p:spPr>
          <a:xfrm>
            <a:off x="6643702" y="1428742"/>
            <a:ext cx="857256" cy="142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ser\Desktop\NAS醫療影像加值服務方案\NAS醫療影像加值服務方案_素材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00114"/>
            <a:ext cx="8408914" cy="4017191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Orthanc+NAS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3170218" y="-117266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977126" y="3221563"/>
            <a:ext cx="1098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b="1" dirty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New-added healthcare </a:t>
            </a:r>
            <a:r>
              <a:rPr lang="en-US" altLang="zh-TW" sz="1200" b="1" dirty="0" smtClean="0">
                <a:solidFill>
                  <a:srgbClr val="002060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App</a:t>
            </a:r>
            <a:endParaRPr lang="en-US" altLang="zh-TW" sz="1200" b="1" dirty="0">
              <a:solidFill>
                <a:srgbClr val="002060"/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pic>
        <p:nvPicPr>
          <p:cNvPr id="3075" name="Picture 3" descr="C:\Users\user\Desktop\NAS醫療影像加值服務方案\lQC_uWs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3150" y="2499742"/>
            <a:ext cx="648072" cy="64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文字方塊 9"/>
          <p:cNvSpPr txBox="1"/>
          <p:nvPr/>
        </p:nvSpPr>
        <p:spPr>
          <a:xfrm>
            <a:off x="1891682" y="1194306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 smtClean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Tools</a:t>
            </a:r>
            <a:endParaRPr lang="zh-TW" altLang="en-US" sz="1400" b="1" dirty="0">
              <a:solidFill>
                <a:schemeClr val="bg1"/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97688" y="242773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 smtClean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Surveillance</a:t>
            </a:r>
            <a:endParaRPr lang="zh-TW" altLang="en-US" sz="1400" b="1" dirty="0">
              <a:solidFill>
                <a:schemeClr val="bg1"/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707702" y="4371950"/>
            <a:ext cx="992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 smtClean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Entertainment</a:t>
            </a:r>
            <a:endParaRPr lang="zh-TW" altLang="en-US" sz="1400" b="1" dirty="0">
              <a:solidFill>
                <a:schemeClr val="bg1"/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pic>
        <p:nvPicPr>
          <p:cNvPr id="13" name="Picture 4" descr="C:\Users\user\Desktop\NAS醫療影像加值服務方案\NAS醫療影像加值服務方案_素材.png"/>
          <p:cNvPicPr>
            <a:picLocks noChangeAspect="1" noChangeArrowheads="1"/>
          </p:cNvPicPr>
          <p:nvPr/>
        </p:nvPicPr>
        <p:blipFill>
          <a:blip r:embed="rId2" cstate="print"/>
          <a:srcRect l="84708"/>
          <a:stretch>
            <a:fillRect/>
          </a:stretch>
        </p:blipFill>
        <p:spPr bwMode="auto">
          <a:xfrm>
            <a:off x="7680502" y="1000114"/>
            <a:ext cx="1285852" cy="4017191"/>
          </a:xfrm>
          <a:prstGeom prst="rect">
            <a:avLst/>
          </a:prstGeom>
          <a:noFill/>
        </p:spPr>
      </p:pic>
      <p:pic>
        <p:nvPicPr>
          <p:cNvPr id="14" name="Picture 4" descr="C:\Users\user\Desktop\NAS醫療影像加值服務方案\NAS醫療影像加值服務方案_素材.png"/>
          <p:cNvPicPr>
            <a:picLocks noChangeAspect="1" noChangeArrowheads="1"/>
          </p:cNvPicPr>
          <p:nvPr/>
        </p:nvPicPr>
        <p:blipFill>
          <a:blip r:embed="rId2" cstate="print"/>
          <a:srcRect l="84708"/>
          <a:stretch>
            <a:fillRect/>
          </a:stretch>
        </p:blipFill>
        <p:spPr bwMode="auto">
          <a:xfrm>
            <a:off x="5669589" y="1000114"/>
            <a:ext cx="1285852" cy="4017191"/>
          </a:xfrm>
          <a:prstGeom prst="rect">
            <a:avLst/>
          </a:prstGeom>
          <a:noFill/>
        </p:spPr>
      </p:pic>
      <p:sp>
        <p:nvSpPr>
          <p:cNvPr id="7" name="文字方塊 6"/>
          <p:cNvSpPr txBox="1"/>
          <p:nvPr/>
        </p:nvSpPr>
        <p:spPr>
          <a:xfrm>
            <a:off x="5035430" y="2502644"/>
            <a:ext cx="39290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>
                <a:latin typeface="Arial" pitchFamily="34" charset="0"/>
                <a:cs typeface="Arial" pitchFamily="34" charset="0"/>
              </a:rPr>
              <a:t>Integrated with </a:t>
            </a:r>
            <a:r>
              <a:rPr lang="en-US" altLang="zh-TW" sz="1600" b="1" dirty="0" err="1">
                <a:latin typeface="Arial" pitchFamily="34" charset="0"/>
                <a:cs typeface="Arial" pitchFamily="34" charset="0"/>
              </a:rPr>
              <a:t>Orthanc</a:t>
            </a:r>
            <a:r>
              <a:rPr lang="en-US" altLang="zh-TW" sz="16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zh-TW" sz="1600" b="1" dirty="0" smtClean="0">
                <a:latin typeface="Arial" pitchFamily="34" charset="0"/>
                <a:cs typeface="Arial" pitchFamily="34" charset="0"/>
              </a:rPr>
              <a:t>QNAP </a:t>
            </a:r>
            <a:r>
              <a:rPr lang="en-US" altLang="zh-TW" sz="1600" b="1" dirty="0">
                <a:latin typeface="Arial" pitchFamily="34" charset="0"/>
                <a:cs typeface="Arial" pitchFamily="34" charset="0"/>
              </a:rPr>
              <a:t>NAS now offers storage solutions for medical images, accompanying three </a:t>
            </a:r>
            <a:r>
              <a:rPr lang="en-US" altLang="zh-TW" sz="1600" b="1" dirty="0" smtClean="0">
                <a:latin typeface="Arial" pitchFamily="34" charset="0"/>
                <a:cs typeface="Arial" pitchFamily="34" charset="0"/>
              </a:rPr>
              <a:t>features -Data </a:t>
            </a:r>
            <a:r>
              <a:rPr lang="en-US" altLang="zh-TW" sz="1600" b="1" dirty="0">
                <a:latin typeface="Arial" pitchFamily="34" charset="0"/>
                <a:cs typeface="Arial" pitchFamily="34" charset="0"/>
              </a:rPr>
              <a:t>security, efficient management and easy access</a:t>
            </a:r>
            <a:endParaRPr lang="zh-TW" alt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 advantages of </a:t>
            </a:r>
            <a:r>
              <a:rPr lang="en-US" altLang="zh-TW" dirty="0" err="1"/>
              <a:t>Orthanc</a:t>
            </a:r>
            <a:r>
              <a:rPr lang="en-US" altLang="zh-TW" dirty="0"/>
              <a:t> + NAS</a:t>
            </a:r>
            <a:endParaRPr lang="zh-TW" altLang="en-US" dirty="0"/>
          </a:p>
        </p:txBody>
      </p:sp>
      <p:pic>
        <p:nvPicPr>
          <p:cNvPr id="4098" name="Picture 2" descr="C:\Users\user\Desktop\NAS醫療影像加值服務方案\NAS醫療影像加值服務方案_素材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6"/>
            <a:ext cx="8203977" cy="3510137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611560" y="1491630"/>
            <a:ext cx="1379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Secure storage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11560" y="258179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spc="-15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Smart management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611560" y="3735667"/>
            <a:ext cx="1863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Easy and convenient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996536" y="1357304"/>
            <a:ext cx="5967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Data security</a:t>
            </a:r>
          </a:p>
          <a:p>
            <a:pPr>
              <a:buFont typeface="Wingdings" pitchFamily="2" charset="2"/>
              <a:buChar char="ü"/>
            </a:pPr>
            <a:r>
              <a:rPr lang="en-US" altLang="zh-TW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 </a:t>
            </a:r>
            <a:r>
              <a: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Hybrid Backup Sync: a flexible backup, restore and sync </a:t>
            </a:r>
            <a:r>
              <a:rPr lang="en-US" altLang="zh-TW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solution</a:t>
            </a:r>
            <a:endParaRPr lang="zh-TW" altLang="en-US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 </a:t>
            </a:r>
            <a:r>
              <a: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The snapshot function helps protect important medical images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996537" y="2571750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Efficient management </a:t>
            </a:r>
          </a:p>
          <a:p>
            <a:pPr>
              <a:buFont typeface="Wingdings" pitchFamily="2" charset="2"/>
              <a:buChar char="ü"/>
            </a:pP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 </a:t>
            </a:r>
            <a:r>
              <a:rPr lang="en-US" altLang="zh-TW" sz="1600" dirty="0">
                <a:latin typeface="Arial" pitchFamily="34" charset="0"/>
                <a:cs typeface="Arial" pitchFamily="34" charset="0"/>
              </a:rPr>
              <a:t>Visualized Storage &amp; Snapshots Manager</a:t>
            </a:r>
            <a:endParaRPr lang="zh-TW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96537" y="3579862"/>
            <a:ext cx="6012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Easy access </a:t>
            </a:r>
          </a:p>
          <a:p>
            <a:pPr>
              <a:buFont typeface="Wingdings" pitchFamily="2" charset="2"/>
              <a:buChar char="ü"/>
            </a:pP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 </a:t>
            </a:r>
            <a:r>
              <a:rPr lang="en-US" altLang="zh-TW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easy to operate</a:t>
            </a:r>
          </a:p>
          <a:p>
            <a:pPr>
              <a:buFont typeface="Wingdings" pitchFamily="2" charset="2"/>
              <a:buChar char="ü"/>
            </a:pPr>
            <a:r>
              <a:rPr lang="zh-TW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 </a:t>
            </a:r>
            <a:r>
              <a:rPr lang="en-US" altLang="zh-TW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supports mobile DICOM viewers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" y="4379797"/>
            <a:ext cx="5266928" cy="604756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 advantages of </a:t>
            </a:r>
            <a:r>
              <a:rPr lang="en-US" altLang="zh-TW" dirty="0" err="1"/>
              <a:t>Orthanc</a:t>
            </a:r>
            <a:r>
              <a:rPr lang="en-US" altLang="zh-TW" dirty="0"/>
              <a:t> + NAS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85984" y="1142990"/>
            <a:ext cx="6286544" cy="1356752"/>
          </a:xfrm>
        </p:spPr>
        <p:txBody>
          <a:bodyPr>
            <a:normAutofit/>
          </a:bodyPr>
          <a:lstStyle/>
          <a:p>
            <a:pPr marL="0"/>
            <a:r>
              <a:rPr lang="en-US" altLang="zh-TW" dirty="0"/>
              <a:t>Hybrid Backup Sync </a:t>
            </a:r>
            <a:br>
              <a:rPr lang="en-US" altLang="zh-TW" dirty="0"/>
            </a:br>
            <a:r>
              <a:rPr lang="en-US" altLang="zh-TW" sz="1800" dirty="0"/>
              <a:t>a flexible backup, restore and sync </a:t>
            </a:r>
            <a:r>
              <a:rPr lang="en-US" altLang="zh-TW" sz="1800" dirty="0" smtClean="0"/>
              <a:t>solution</a:t>
            </a:r>
            <a:endParaRPr lang="en-US" altLang="zh-TW" sz="1800" dirty="0"/>
          </a:p>
        </p:txBody>
      </p:sp>
      <p:pic>
        <p:nvPicPr>
          <p:cNvPr id="5124" name="Picture 4" descr="C:\Users\user\Desktop\NAS醫療影像加值服務方案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03598"/>
            <a:ext cx="2195736" cy="620685"/>
          </a:xfrm>
          <a:prstGeom prst="rect">
            <a:avLst/>
          </a:prstGeom>
          <a:noFill/>
        </p:spPr>
      </p:pic>
      <p:pic>
        <p:nvPicPr>
          <p:cNvPr id="5125" name="Picture 5" descr="C:\Users\user\Desktop\NAS醫療影像加值服務方案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283718"/>
            <a:ext cx="6069216" cy="1882825"/>
          </a:xfrm>
          <a:prstGeom prst="rect">
            <a:avLst/>
          </a:prstGeom>
          <a:noFill/>
        </p:spPr>
      </p:pic>
      <p:sp>
        <p:nvSpPr>
          <p:cNvPr id="17" name="內容版面配置區 2"/>
          <p:cNvSpPr txBox="1">
            <a:spLocks/>
          </p:cNvSpPr>
          <p:nvPr/>
        </p:nvSpPr>
        <p:spPr>
          <a:xfrm>
            <a:off x="745232" y="4515966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lvl="0" indent="-342900">
              <a:spcBef>
                <a:spcPct val="20000"/>
              </a:spcBef>
            </a:pPr>
            <a:r>
              <a:rPr lang="en-US" altLang="zh-TW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Ease the workload of </a:t>
            </a: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DICOM</a:t>
            </a:r>
            <a:b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</a:b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image </a:t>
            </a:r>
            <a:r>
              <a:rPr lang="en-US" altLang="zh-TW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manager</a:t>
            </a:r>
          </a:p>
        </p:txBody>
      </p:sp>
      <p:pic>
        <p:nvPicPr>
          <p:cNvPr id="5129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4489003"/>
            <a:ext cx="3734156" cy="486307"/>
          </a:xfrm>
          <a:prstGeom prst="rect">
            <a:avLst/>
          </a:prstGeom>
          <a:noFill/>
        </p:spPr>
      </p:pic>
      <p:sp>
        <p:nvSpPr>
          <p:cNvPr id="16" name="內容版面配置區 2"/>
          <p:cNvSpPr txBox="1">
            <a:spLocks/>
          </p:cNvSpPr>
          <p:nvPr/>
        </p:nvSpPr>
        <p:spPr>
          <a:xfrm>
            <a:off x="3643306" y="4557487"/>
            <a:ext cx="3935288" cy="39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en-US" altLang="zh-TW" sz="1400" b="1" dirty="0">
                <a:latin typeface="Arial" pitchFamily="34" charset="0"/>
                <a:cs typeface="Arial" pitchFamily="34" charset="0"/>
              </a:rPr>
              <a:t>According to medical laws, medical images </a:t>
            </a:r>
            <a:br>
              <a:rPr lang="en-US" altLang="zh-TW" sz="1400" b="1" dirty="0">
                <a:latin typeface="Arial" pitchFamily="34" charset="0"/>
                <a:cs typeface="Arial" pitchFamily="34" charset="0"/>
              </a:rPr>
            </a:br>
            <a:r>
              <a:rPr lang="en-US" altLang="zh-TW" sz="1400" b="1" dirty="0">
                <a:latin typeface="Arial" pitchFamily="34" charset="0"/>
                <a:cs typeface="Arial" pitchFamily="34" charset="0"/>
              </a:rPr>
              <a:t>shall be archived for 7+ years</a:t>
            </a:r>
            <a:endParaRPr lang="zh-TW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77788" y="1226280"/>
            <a:ext cx="144016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Data security</a:t>
            </a:r>
            <a:endParaRPr lang="zh-TW" altLang="en-US" sz="20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85638"/>
            <a:ext cx="6289204" cy="248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 advantages of </a:t>
            </a:r>
            <a:r>
              <a:rPr lang="en-US" altLang="zh-TW" dirty="0" err="1"/>
              <a:t>Orthanc</a:t>
            </a:r>
            <a:r>
              <a:rPr lang="en-US" altLang="zh-TW" dirty="0"/>
              <a:t> + NAS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14546" y="1059582"/>
            <a:ext cx="6821950" cy="1151394"/>
          </a:xfrm>
        </p:spPr>
        <p:txBody>
          <a:bodyPr>
            <a:normAutofit/>
          </a:bodyPr>
          <a:lstStyle/>
          <a:p>
            <a:pPr marL="285750" indent="-285750">
              <a:lnSpc>
                <a:spcPts val="2300"/>
              </a:lnSpc>
            </a:pPr>
            <a:r>
              <a:rPr lang="en-US" altLang="zh-TW" dirty="0"/>
              <a:t>The snapshot function helps </a:t>
            </a:r>
            <a:r>
              <a:rPr lang="en-US" altLang="zh-TW" dirty="0" smtClean="0"/>
              <a:t>protect </a:t>
            </a:r>
          </a:p>
          <a:p>
            <a:pPr marL="285750" indent="-285750">
              <a:lnSpc>
                <a:spcPts val="2300"/>
              </a:lnSpc>
            </a:pPr>
            <a:r>
              <a:rPr lang="en-US" altLang="zh-TW" dirty="0" smtClean="0"/>
              <a:t>important </a:t>
            </a:r>
            <a:r>
              <a:rPr lang="en-US" altLang="zh-TW" dirty="0"/>
              <a:t>medical images</a:t>
            </a:r>
          </a:p>
          <a:p>
            <a:r>
              <a:rPr lang="en-US" altLang="zh-TW" sz="1600" dirty="0" smtClean="0"/>
              <a:t>Restore </a:t>
            </a:r>
            <a:r>
              <a:rPr lang="en-US" altLang="zh-TW" sz="1600" dirty="0"/>
              <a:t>accidentally deleted </a:t>
            </a:r>
            <a:r>
              <a:rPr lang="en-US" altLang="zh-TW" sz="1600" dirty="0" smtClean="0"/>
              <a:t>files+ Recovery </a:t>
            </a:r>
            <a:r>
              <a:rPr lang="en-US" altLang="zh-TW" sz="1600" dirty="0"/>
              <a:t>plan against </a:t>
            </a:r>
            <a:r>
              <a:rPr lang="en-US" altLang="zh-TW" sz="1600" dirty="0" smtClean="0"/>
              <a:t> viruses</a:t>
            </a:r>
            <a:endParaRPr lang="zh-TW" altLang="en-US" sz="16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124" name="Picture 4" descr="C:\Users\user\Desktop\NAS醫療影像加值服務方案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03598"/>
            <a:ext cx="2195736" cy="620685"/>
          </a:xfrm>
          <a:prstGeom prst="rect">
            <a:avLst/>
          </a:prstGeom>
          <a:noFill/>
        </p:spPr>
      </p:pic>
      <p:pic>
        <p:nvPicPr>
          <p:cNvPr id="15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" y="4379797"/>
            <a:ext cx="5266928" cy="604756"/>
          </a:xfrm>
          <a:prstGeom prst="rect">
            <a:avLst/>
          </a:prstGeom>
          <a:noFill/>
        </p:spPr>
      </p:pic>
      <p:pic>
        <p:nvPicPr>
          <p:cNvPr id="18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4489003"/>
            <a:ext cx="3878172" cy="486307"/>
          </a:xfrm>
          <a:prstGeom prst="rect">
            <a:avLst/>
          </a:prstGeom>
          <a:noFill/>
        </p:spPr>
      </p:pic>
      <p:sp>
        <p:nvSpPr>
          <p:cNvPr id="20" name="內容版面配置區 2"/>
          <p:cNvSpPr txBox="1">
            <a:spLocks/>
          </p:cNvSpPr>
          <p:nvPr/>
        </p:nvSpPr>
        <p:spPr>
          <a:xfrm>
            <a:off x="738226" y="4515966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lvl="0" indent="-342900">
              <a:spcBef>
                <a:spcPct val="20000"/>
              </a:spcBef>
            </a:pPr>
            <a:r>
              <a:rPr lang="en-US" altLang="zh-TW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Ease the workload of </a:t>
            </a: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DICOM</a:t>
            </a:r>
            <a:b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</a:b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image </a:t>
            </a:r>
            <a:r>
              <a:rPr lang="en-US" altLang="zh-TW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manager</a:t>
            </a:r>
          </a:p>
        </p:txBody>
      </p:sp>
      <p:sp>
        <p:nvSpPr>
          <p:cNvPr id="21" name="內容版面配置區 2"/>
          <p:cNvSpPr txBox="1">
            <a:spLocks/>
          </p:cNvSpPr>
          <p:nvPr/>
        </p:nvSpPr>
        <p:spPr>
          <a:xfrm>
            <a:off x="3795706" y="4557487"/>
            <a:ext cx="3935288" cy="39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en-US" altLang="zh-TW" sz="1400" b="1" dirty="0">
                <a:latin typeface="Arial" pitchFamily="34" charset="0"/>
                <a:cs typeface="Arial" pitchFamily="34" charset="0"/>
              </a:rPr>
              <a:t>According to medical laws, medical images </a:t>
            </a:r>
            <a:br>
              <a:rPr lang="en-US" altLang="zh-TW" sz="1400" b="1" dirty="0">
                <a:latin typeface="Arial" pitchFamily="34" charset="0"/>
                <a:cs typeface="Arial" pitchFamily="34" charset="0"/>
              </a:rPr>
            </a:br>
            <a:r>
              <a:rPr lang="en-US" altLang="zh-TW" sz="1400" b="1" dirty="0">
                <a:latin typeface="Arial" pitchFamily="34" charset="0"/>
                <a:cs typeface="Arial" pitchFamily="34" charset="0"/>
              </a:rPr>
              <a:t>shall be archived for 7+ years</a:t>
            </a:r>
            <a:endParaRPr lang="zh-TW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77788" y="1226280"/>
            <a:ext cx="144016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Data security</a:t>
            </a:r>
            <a:endParaRPr lang="zh-TW" altLang="en-US" sz="20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NAS醫療影像加值服務方案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03598"/>
            <a:ext cx="2195736" cy="620684"/>
          </a:xfrm>
          <a:prstGeom prst="rect">
            <a:avLst/>
          </a:prstGeom>
          <a:noFill/>
        </p:spPr>
      </p:pic>
      <p:pic>
        <p:nvPicPr>
          <p:cNvPr id="5128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371950"/>
            <a:ext cx="5266928" cy="604756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 advantages of </a:t>
            </a:r>
            <a:r>
              <a:rPr lang="en-US" altLang="zh-TW" dirty="0" err="1"/>
              <a:t>Orthanc</a:t>
            </a:r>
            <a:r>
              <a:rPr lang="en-US" altLang="zh-TW" dirty="0"/>
              <a:t> + NAS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58116" y="1059582"/>
            <a:ext cx="7128792" cy="1162224"/>
          </a:xfrm>
        </p:spPr>
        <p:txBody>
          <a:bodyPr>
            <a:normAutofit/>
          </a:bodyPr>
          <a:lstStyle/>
          <a:p>
            <a:pPr marL="0"/>
            <a:r>
              <a:rPr lang="en-US" altLang="zh-TW" dirty="0"/>
              <a:t>Visualized Storage </a:t>
            </a:r>
            <a:r>
              <a:rPr lang="en-US" altLang="zh-TW" dirty="0" smtClean="0"/>
              <a:t>&amp; </a:t>
            </a:r>
            <a:r>
              <a:rPr lang="en-US" altLang="zh-TW" dirty="0"/>
              <a:t>Snapshots Manager</a:t>
            </a:r>
          </a:p>
          <a:p>
            <a:pPr marL="0"/>
            <a:r>
              <a:rPr lang="en-US" altLang="zh-T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Monitor storage </a:t>
            </a:r>
            <a:r>
              <a:rPr lang="en-US" altLang="zh-TW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space Intuitive </a:t>
            </a:r>
            <a:r>
              <a:rPr lang="en-US" altLang="zh-TW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backup </a:t>
            </a:r>
            <a:r>
              <a:rPr lang="en-US" altLang="zh-TW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solution</a:t>
            </a:r>
            <a:br>
              <a:rPr lang="en-US" altLang="zh-TW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altLang="zh-TW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OrthancDB</a:t>
            </a:r>
            <a:r>
              <a:rPr lang="en-US" altLang="zh-TW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(DICOM database)</a:t>
            </a:r>
            <a:endParaRPr lang="zh-TW" alt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/>
            <a:endParaRPr lang="zh-TW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5496" y="1210680"/>
            <a:ext cx="20162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TW" sz="20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Efficient</a:t>
            </a:r>
          </a:p>
          <a:p>
            <a:pPr>
              <a:lnSpc>
                <a:spcPts val="2100"/>
              </a:lnSpc>
            </a:pPr>
            <a:r>
              <a:rPr lang="en-US" altLang="zh-TW" sz="2000" b="1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management</a:t>
            </a:r>
          </a:p>
        </p:txBody>
      </p:sp>
      <p:sp>
        <p:nvSpPr>
          <p:cNvPr id="17" name="內容版面配置區 2"/>
          <p:cNvSpPr txBox="1">
            <a:spLocks/>
          </p:cNvSpPr>
          <p:nvPr/>
        </p:nvSpPr>
        <p:spPr>
          <a:xfrm>
            <a:off x="827584" y="4515966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 indent="-342900">
              <a:spcBef>
                <a:spcPct val="20000"/>
              </a:spcBef>
            </a:pP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Ease the workload of DICOM</a:t>
            </a:r>
            <a:b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</a:b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image manager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48687"/>
            <a:ext cx="6427639" cy="23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891918"/>
            <a:ext cx="5163864" cy="184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user\Desktop\QTS4.3.4_P116_(ZH)_51000-024177-RS_201707\Links\page12_Fil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2000246"/>
            <a:ext cx="973286" cy="973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user\Desktop\NAS醫療影像加值服務方案\8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71750"/>
            <a:ext cx="9200661" cy="2211710"/>
          </a:xfrm>
          <a:prstGeom prst="rect">
            <a:avLst/>
          </a:prstGeom>
          <a:noFill/>
        </p:spPr>
      </p:pic>
      <p:pic>
        <p:nvPicPr>
          <p:cNvPr id="7170" name="Picture 2" descr="C:\Users\user\Desktop\NAS醫療影像加值服務方案\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2" y="1203598"/>
            <a:ext cx="2292622" cy="64807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 advantages of </a:t>
            </a:r>
            <a:r>
              <a:rPr lang="en-US" altLang="zh-TW" dirty="0" err="1"/>
              <a:t>Orthanc</a:t>
            </a:r>
            <a:r>
              <a:rPr lang="en-US" altLang="zh-TW" dirty="0"/>
              <a:t> + NAS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9752" y="1059582"/>
            <a:ext cx="6589966" cy="1162224"/>
          </a:xfrm>
        </p:spPr>
        <p:txBody>
          <a:bodyPr>
            <a:normAutofit fontScale="77500" lnSpcReduction="20000"/>
          </a:bodyPr>
          <a:lstStyle/>
          <a:p>
            <a:pPr marL="0"/>
            <a:r>
              <a:rPr lang="en-US" altLang="zh-TW" sz="3100" dirty="0"/>
              <a:t>There are countless medical images in our lifetime and it is difficult to manage well…</a:t>
            </a:r>
          </a:p>
          <a:p>
            <a:r>
              <a:rPr lang="en-US" altLang="zh-TW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Pregnancy ultrasound scans, flat </a:t>
            </a:r>
            <a:r>
              <a:rPr lang="en-US" altLang="zh-TW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feet Treatments</a:t>
            </a:r>
            <a:r>
              <a:rPr lang="en-US" altLang="zh-TW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tooth development X-ray, </a:t>
            </a:r>
          </a:p>
          <a:p>
            <a:r>
              <a:rPr lang="en-US" altLang="zh-TW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frozen shoulder images, CT scan, MRI, etc</a:t>
            </a:r>
            <a:r>
              <a:rPr lang="en-US" altLang="zh-TW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zh-TW" alt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29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7962" y="2289238"/>
            <a:ext cx="3779912" cy="486307"/>
          </a:xfrm>
          <a:prstGeom prst="rect">
            <a:avLst/>
          </a:prstGeom>
          <a:noFill/>
        </p:spPr>
      </p:pic>
      <p:sp>
        <p:nvSpPr>
          <p:cNvPr id="16" name="內容版面配置區 2"/>
          <p:cNvSpPr txBox="1">
            <a:spLocks/>
          </p:cNvSpPr>
          <p:nvPr/>
        </p:nvSpPr>
        <p:spPr>
          <a:xfrm>
            <a:off x="5652120" y="2283718"/>
            <a:ext cx="3935288" cy="586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zh-TW" sz="1200" b="1" dirty="0">
                <a:latin typeface="Arial" pitchFamily="34" charset="0"/>
                <a:cs typeface="Arial" pitchFamily="34" charset="0"/>
              </a:rPr>
              <a:t>THRF encourages people to collect personal medical records, including medical images</a:t>
            </a:r>
            <a:endParaRPr lang="zh-TW" alt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07504" y="1346017"/>
            <a:ext cx="183914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Easy </a:t>
            </a: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access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37056"/>
            <a:ext cx="4807077" cy="220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C:\Users\user\Desktop\NAS醫療影像加值服務方案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203598"/>
            <a:ext cx="2292622" cy="64807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 advantages of </a:t>
            </a:r>
            <a:r>
              <a:rPr lang="en-US" altLang="zh-TW" dirty="0" err="1"/>
              <a:t>Orthanc</a:t>
            </a:r>
            <a:r>
              <a:rPr lang="en-US" altLang="zh-TW" dirty="0"/>
              <a:t> + NAS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9752" y="1123774"/>
            <a:ext cx="6696744" cy="1162224"/>
          </a:xfrm>
        </p:spPr>
        <p:txBody>
          <a:bodyPr>
            <a:normAutofit/>
          </a:bodyPr>
          <a:lstStyle/>
          <a:p>
            <a:pPr marL="0"/>
            <a:r>
              <a:rPr lang="en-US" altLang="zh-TW" dirty="0"/>
              <a:t>Just drag &amp; drop </a:t>
            </a:r>
            <a:r>
              <a:rPr lang="en-US" altLang="zh-TW" dirty="0" smtClean="0"/>
              <a:t>images</a:t>
            </a:r>
          </a:p>
          <a:p>
            <a:pPr marL="0"/>
            <a:r>
              <a:rPr lang="en-US" altLang="zh-TW" sz="1600" dirty="0">
                <a:solidFill>
                  <a:schemeClr val="accent5">
                    <a:lumMod val="50000"/>
                  </a:schemeClr>
                </a:solidFill>
              </a:rPr>
              <a:t>Run the </a:t>
            </a:r>
            <a:r>
              <a:rPr lang="en-US" altLang="zh-TW" sz="1600" dirty="0" err="1">
                <a:solidFill>
                  <a:schemeClr val="accent5">
                    <a:lumMod val="50000"/>
                  </a:schemeClr>
                </a:solidFill>
              </a:rPr>
              <a:t>Orthanc</a:t>
            </a:r>
            <a:r>
              <a:rPr lang="en-US" altLang="zh-TW" sz="1600" dirty="0">
                <a:solidFill>
                  <a:schemeClr val="accent5">
                    <a:lumMod val="50000"/>
                  </a:schemeClr>
                </a:solidFill>
              </a:rPr>
              <a:t> app, drag &amp; </a:t>
            </a:r>
            <a:r>
              <a:rPr lang="en-US" altLang="zh-TW" sz="1600" dirty="0" smtClean="0">
                <a:solidFill>
                  <a:schemeClr val="accent5">
                    <a:lumMod val="50000"/>
                  </a:schemeClr>
                </a:solidFill>
              </a:rPr>
              <a:t>drop files </a:t>
            </a:r>
            <a:r>
              <a:rPr lang="en-US" altLang="zh-TW" sz="1600" dirty="0">
                <a:solidFill>
                  <a:schemeClr val="accent5">
                    <a:lumMod val="50000"/>
                  </a:schemeClr>
                </a:solidFill>
              </a:rPr>
              <a:t>and click </a:t>
            </a:r>
            <a:r>
              <a:rPr lang="en-US" altLang="zh-TW" sz="1600" dirty="0" smtClean="0">
                <a:solidFill>
                  <a:schemeClr val="accent5">
                    <a:lumMod val="50000"/>
                  </a:schemeClr>
                </a:solidFill>
              </a:rPr>
              <a:t>upload </a:t>
            </a:r>
            <a:r>
              <a:rPr lang="en-US" altLang="zh-TW" sz="1600" dirty="0">
                <a:solidFill>
                  <a:schemeClr val="accent5">
                    <a:lumMod val="50000"/>
                  </a:schemeClr>
                </a:solidFill>
              </a:rPr>
              <a:t>to NAS for easy managing all medical images in your families</a:t>
            </a:r>
          </a:p>
        </p:txBody>
      </p:sp>
      <p:pic>
        <p:nvPicPr>
          <p:cNvPr id="9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" y="4379797"/>
            <a:ext cx="5266928" cy="604756"/>
          </a:xfrm>
          <a:prstGeom prst="rect">
            <a:avLst/>
          </a:prstGeom>
          <a:noFill/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971600" y="4526014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 indent="-342900">
              <a:spcBef>
                <a:spcPct val="20000"/>
              </a:spcBef>
            </a:pP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Family health 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keeper (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seeing is believing)</a:t>
            </a:r>
            <a:b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</a:b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create healthcare journals with  DICOM images</a:t>
            </a:r>
          </a:p>
        </p:txBody>
      </p:sp>
      <p:pic>
        <p:nvPicPr>
          <p:cNvPr id="8194" name="Picture 2" descr="C:\Users\user\Desktop\NAS醫療影像加值服務方案\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2931790"/>
            <a:ext cx="1903922" cy="1635646"/>
          </a:xfrm>
          <a:prstGeom prst="rect">
            <a:avLst/>
          </a:prstGeom>
          <a:noFill/>
        </p:spPr>
      </p:pic>
      <p:sp>
        <p:nvSpPr>
          <p:cNvPr id="11" name="文字方塊 10"/>
          <p:cNvSpPr txBox="1"/>
          <p:nvPr/>
        </p:nvSpPr>
        <p:spPr>
          <a:xfrm>
            <a:off x="107504" y="1346017"/>
            <a:ext cx="183914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Easy </a:t>
            </a: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access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肘形接點 16"/>
          <p:cNvCxnSpPr/>
          <p:nvPr/>
        </p:nvCxnSpPr>
        <p:spPr>
          <a:xfrm>
            <a:off x="1475656" y="2283718"/>
            <a:ext cx="3929090" cy="2571768"/>
          </a:xfrm>
          <a:prstGeom prst="bentConnector3">
            <a:avLst>
              <a:gd name="adj1" fmla="val -6404"/>
            </a:avLst>
          </a:prstGeom>
          <a:ln w="38100">
            <a:solidFill>
              <a:srgbClr val="EFE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90239"/>
            <a:ext cx="5904656" cy="2461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C:\Users\user\Desktop\NAS醫療影像加值服務方案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203598"/>
            <a:ext cx="2292622" cy="64807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 advantages of </a:t>
            </a:r>
            <a:r>
              <a:rPr lang="en-US" altLang="zh-TW" dirty="0" err="1"/>
              <a:t>Orthanc</a:t>
            </a:r>
            <a:r>
              <a:rPr lang="en-US" altLang="zh-TW" dirty="0"/>
              <a:t> + NAS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67744" y="1131590"/>
            <a:ext cx="7283680" cy="1162224"/>
          </a:xfrm>
        </p:spPr>
        <p:txBody>
          <a:bodyPr>
            <a:normAutofit/>
          </a:bodyPr>
          <a:lstStyle/>
          <a:p>
            <a:pPr marL="0"/>
            <a:r>
              <a:rPr lang="en-US" altLang="zh-TW" sz="1900" dirty="0"/>
              <a:t>How to retrieve medical images from </a:t>
            </a:r>
            <a:r>
              <a:rPr lang="en-US" altLang="zh-TW" sz="1900" dirty="0" smtClean="0"/>
              <a:t>another server/NAS?</a:t>
            </a:r>
          </a:p>
          <a:p>
            <a:pPr marL="0"/>
            <a:r>
              <a:rPr lang="en-US" altLang="zh-TW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Orthanc</a:t>
            </a:r>
            <a:r>
              <a:rPr lang="en-US" altLang="zh-TW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supports image query/retrieve functions </a:t>
            </a:r>
            <a:endParaRPr lang="en-US" altLang="zh-TW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/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altLang="zh-TW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 other server/NAS)</a:t>
            </a:r>
          </a:p>
        </p:txBody>
      </p:sp>
      <p:pic>
        <p:nvPicPr>
          <p:cNvPr id="13" name="Picture 9" descr="C:\Users\user\Desktop\NAS醫療影像加值服務方案\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9152" y="4515966"/>
            <a:ext cx="4071966" cy="469822"/>
          </a:xfrm>
          <a:prstGeom prst="rect">
            <a:avLst/>
          </a:prstGeom>
          <a:noFill/>
        </p:spPr>
      </p:pic>
      <p:sp>
        <p:nvSpPr>
          <p:cNvPr id="14" name="內容版面配置區 2"/>
          <p:cNvSpPr txBox="1">
            <a:spLocks/>
          </p:cNvSpPr>
          <p:nvPr/>
        </p:nvSpPr>
        <p:spPr>
          <a:xfrm>
            <a:off x="2267744" y="4611745"/>
            <a:ext cx="3935288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altLang="zh-TW" sz="1400" b="1" dirty="0"/>
              <a:t>DICOM server setting for images query/retrieve</a:t>
            </a:r>
            <a:endParaRPr lang="zh-TW" altLang="en-US" sz="1400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07504" y="1346017"/>
            <a:ext cx="183914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Easy </a:t>
            </a: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access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橢圓形圖說文字 20"/>
          <p:cNvSpPr/>
          <p:nvPr/>
        </p:nvSpPr>
        <p:spPr>
          <a:xfrm rot="19187609" flipH="1">
            <a:off x="952140" y="2120241"/>
            <a:ext cx="2016224" cy="2016224"/>
          </a:xfrm>
          <a:prstGeom prst="wedgeEllipseCallout">
            <a:avLst/>
          </a:prstGeom>
          <a:solidFill>
            <a:srgbClr val="82E6D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291" name="Picture 3" descr="C:\Users\user\Desktop\NAS醫療影像加值服務方案\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920" y="1635646"/>
            <a:ext cx="3528392" cy="2867008"/>
          </a:xfrm>
          <a:prstGeom prst="rect">
            <a:avLst/>
          </a:prstGeom>
          <a:noFill/>
        </p:spPr>
      </p:pic>
      <p:sp>
        <p:nvSpPr>
          <p:cNvPr id="20" name="橢圓形圖說文字 19"/>
          <p:cNvSpPr/>
          <p:nvPr/>
        </p:nvSpPr>
        <p:spPr>
          <a:xfrm rot="2412391">
            <a:off x="6352740" y="2120241"/>
            <a:ext cx="2016224" cy="2016224"/>
          </a:xfrm>
          <a:prstGeom prst="wedgeEllipseCallout">
            <a:avLst/>
          </a:prstGeom>
          <a:solidFill>
            <a:srgbClr val="82E6D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170" name="Picture 2" descr="C:\Users\user\Desktop\NAS醫療影像加值服務方案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203598"/>
            <a:ext cx="2292622" cy="648072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 advantages of </a:t>
            </a:r>
            <a:r>
              <a:rPr lang="en-US" altLang="zh-TW" dirty="0" err="1"/>
              <a:t>Orthanc</a:t>
            </a:r>
            <a:r>
              <a:rPr lang="en-US" altLang="zh-TW" dirty="0"/>
              <a:t> + NAS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9752" y="1049486"/>
            <a:ext cx="6624736" cy="1162224"/>
          </a:xfrm>
        </p:spPr>
        <p:txBody>
          <a:bodyPr>
            <a:normAutofit/>
          </a:bodyPr>
          <a:lstStyle/>
          <a:p>
            <a:pPr marL="0"/>
            <a:r>
              <a:rPr lang="en-US" altLang="zh-TW" dirty="0"/>
              <a:t>support mobile DICOM </a:t>
            </a:r>
            <a:r>
              <a:rPr lang="en-US" altLang="zh-TW" dirty="0" smtClean="0"/>
              <a:t>viewers</a:t>
            </a:r>
            <a:endParaRPr lang="en-US" altLang="zh-TW" dirty="0"/>
          </a:p>
          <a:p>
            <a:pPr marL="0"/>
            <a:r>
              <a:rPr lang="en-US" altLang="zh-TW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Set mobile DICOM viewers to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connect with </a:t>
            </a:r>
            <a:r>
              <a:rPr lang="en-US" altLang="zh-TW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Othanc</a:t>
            </a:r>
            <a:r>
              <a:rPr lang="en-US" altLang="zh-TW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for remote viewing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uploaded </a:t>
            </a:r>
            <a:r>
              <a:rPr lang="en-US" altLang="zh-TW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images in NAS</a:t>
            </a:r>
          </a:p>
        </p:txBody>
      </p:sp>
      <p:pic>
        <p:nvPicPr>
          <p:cNvPr id="9" name="Picture 8" descr="C:\Users\user\Desktop\NAS醫療影像加值服務方案\燈泡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" y="4379797"/>
            <a:ext cx="5266928" cy="604756"/>
          </a:xfrm>
          <a:prstGeom prst="rect">
            <a:avLst/>
          </a:prstGeom>
          <a:noFill/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728702" y="4538677"/>
            <a:ext cx="5915000" cy="390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342900">
              <a:spcBef>
                <a:spcPct val="20000"/>
              </a:spcBef>
            </a:pP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on-call Doctors, remote viewing</a:t>
            </a:r>
            <a:endParaRPr lang="zh-TW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59782"/>
            <a:ext cx="987344" cy="95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2966" y="2787774"/>
            <a:ext cx="1139562" cy="111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內容版面配置區 2"/>
          <p:cNvSpPr txBox="1">
            <a:spLocks/>
          </p:cNvSpPr>
          <p:nvPr/>
        </p:nvSpPr>
        <p:spPr>
          <a:xfrm>
            <a:off x="3131840" y="3939902"/>
            <a:ext cx="1296144" cy="39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 indent="-342900" algn="ctr">
              <a:spcBef>
                <a:spcPct val="20000"/>
              </a:spcBef>
            </a:pP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mobile</a:t>
            </a:r>
            <a:r>
              <a:rPr lang="zh-TW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 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App (local)</a:t>
            </a:r>
          </a:p>
        </p:txBody>
      </p:sp>
      <p:sp>
        <p:nvSpPr>
          <p:cNvPr id="15" name="內容版面配置區 2"/>
          <p:cNvSpPr txBox="1">
            <a:spLocks/>
          </p:cNvSpPr>
          <p:nvPr/>
        </p:nvSpPr>
        <p:spPr>
          <a:xfrm>
            <a:off x="4932040" y="3939902"/>
            <a:ext cx="1296144" cy="39052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 indent="-342900" algn="ctr">
              <a:spcBef>
                <a:spcPct val="20000"/>
              </a:spcBef>
            </a:pP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NAS </a:t>
            </a:r>
            <a:b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</a:b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(remote)</a:t>
            </a:r>
            <a:endParaRPr lang="zh-TW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16" name="向下箭號 15"/>
          <p:cNvSpPr/>
          <p:nvPr/>
        </p:nvSpPr>
        <p:spPr>
          <a:xfrm rot="16200000">
            <a:off x="4463988" y="3147813"/>
            <a:ext cx="396044" cy="468052"/>
          </a:xfrm>
          <a:prstGeom prst="downArrow">
            <a:avLst/>
          </a:prstGeom>
          <a:solidFill>
            <a:srgbClr val="3CA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內容版面配置區 2"/>
          <p:cNvSpPr txBox="1">
            <a:spLocks/>
          </p:cNvSpPr>
          <p:nvPr/>
        </p:nvSpPr>
        <p:spPr>
          <a:xfrm>
            <a:off x="3635896" y="2427734"/>
            <a:ext cx="1944216" cy="3905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342900" algn="ctr">
              <a:spcBef>
                <a:spcPct val="20000"/>
              </a:spcBef>
            </a:pPr>
            <a:r>
              <a:rPr lang="en-US" altLang="zh-TW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Mobile devices</a:t>
            </a:r>
            <a:endParaRPr lang="zh-TW" alt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pic>
        <p:nvPicPr>
          <p:cNvPr id="12290" name="Picture 2" descr="\\marketing\Marketing\MarketingMaterials\Product_photo\NAS\TS-1685\TS-1685_fron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1330" y="2571750"/>
            <a:ext cx="1843077" cy="1152128"/>
          </a:xfrm>
          <a:prstGeom prst="rect">
            <a:avLst/>
          </a:prstGeom>
          <a:noFill/>
        </p:spPr>
      </p:pic>
      <p:sp>
        <p:nvSpPr>
          <p:cNvPr id="19" name="文字方塊 18"/>
          <p:cNvSpPr txBox="1"/>
          <p:nvPr/>
        </p:nvSpPr>
        <p:spPr>
          <a:xfrm>
            <a:off x="107504" y="1346017"/>
            <a:ext cx="183914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Easy </a:t>
            </a: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access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05584" y="51470"/>
            <a:ext cx="8229600" cy="857250"/>
          </a:xfrm>
        </p:spPr>
        <p:txBody>
          <a:bodyPr>
            <a:normAutofit/>
          </a:bodyPr>
          <a:lstStyle/>
          <a:p>
            <a:r>
              <a:rPr lang="en-US" altLang="zh-TW" sz="3100" dirty="0"/>
              <a:t>Advanced application: virtual machines</a:t>
            </a:r>
            <a:endParaRPr lang="zh-TW" altLang="en-US" sz="3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1011559"/>
          </a:xfrm>
        </p:spPr>
        <p:txBody>
          <a:bodyPr>
            <a:noAutofit/>
          </a:bodyPr>
          <a:lstStyle/>
          <a:p>
            <a:pPr marL="0"/>
            <a:r>
              <a:rPr lang="en-US" altLang="zh-TW" sz="2100" dirty="0"/>
              <a:t>QNAP NAS provides a platform for virtualization to move the current server to run on NAS. It supports various OS, such as Windows and Linux</a:t>
            </a:r>
            <a:endParaRPr lang="zh-TW" altLang="en-US" sz="2100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457200" y="2139702"/>
            <a:ext cx="2890664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60000" lvl="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Virtual machines:</a:t>
            </a:r>
            <a:br>
              <a: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</a:br>
            <a:r>
              <a: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backup, snapshot and complete system protection</a:t>
            </a:r>
          </a:p>
          <a:p>
            <a:pPr marL="360000" lvl="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Bandwidth-saving and secure to access NAS data</a:t>
            </a:r>
          </a:p>
          <a:p>
            <a:pPr marL="360000" lvl="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微軟正黑體" pitchFamily="34" charset="-120"/>
                <a:cs typeface="Arial" pitchFamily="34" charset="0"/>
              </a:rPr>
              <a:t>Supports connecting USB devices and PCIR to VMs to enable multiple application</a:t>
            </a:r>
          </a:p>
        </p:txBody>
      </p:sp>
      <p:pic>
        <p:nvPicPr>
          <p:cNvPr id="11" name="圖片 10" descr="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1957737"/>
            <a:ext cx="2644896" cy="2630237"/>
          </a:xfrm>
          <a:prstGeom prst="rect">
            <a:avLst/>
          </a:prstGeom>
        </p:spPr>
      </p:pic>
      <p:pic>
        <p:nvPicPr>
          <p:cNvPr id="13314" name="Picture 2" descr="C:\Users\user\Desktop\P32-2+P38螢幕x3_08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356866"/>
            <a:ext cx="4675979" cy="2447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user\Desktop\NAS醫療影像加值服務方案\OGMQ8I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356591" y="0"/>
            <a:ext cx="7760025" cy="5173350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 rot="2700000">
            <a:off x="1135051" y="1349379"/>
            <a:ext cx="2376264" cy="23762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1214414" y="1826421"/>
            <a:ext cx="2455112" cy="1102519"/>
          </a:xfrm>
        </p:spPr>
        <p:txBody>
          <a:bodyPr>
            <a:normAutofit/>
          </a:bodyPr>
          <a:lstStyle/>
          <a:p>
            <a:r>
              <a:rPr lang="en-US" altLang="zh-TW" sz="5400" dirty="0" smtClean="0">
                <a:solidFill>
                  <a:srgbClr val="3AA8A3"/>
                </a:solidFill>
              </a:rPr>
              <a:t>Demo</a:t>
            </a:r>
            <a:endParaRPr lang="zh-TW" altLang="en-US" sz="5400" dirty="0">
              <a:solidFill>
                <a:srgbClr val="3AA8A3"/>
              </a:solidFill>
            </a:endParaRPr>
          </a:p>
        </p:txBody>
      </p:sp>
      <p:pic>
        <p:nvPicPr>
          <p:cNvPr id="9220" name="Picture 4" descr="\\marketing\Marketing\MarketingMaterials\Product_photo\NAS\TVS-x63\TVS-663\TVS-663_Fron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709" y="2946400"/>
            <a:ext cx="3228594" cy="2017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/>
          <p:nvPr/>
        </p:nvPicPr>
        <p:blipFill>
          <a:blip r:embed="rId2" cstate="print"/>
          <a:srcRect t="299"/>
          <a:stretch>
            <a:fillRect/>
          </a:stretch>
        </p:blipFill>
        <p:spPr>
          <a:xfrm>
            <a:off x="429097" y="1142990"/>
            <a:ext cx="8348428" cy="380502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129332" y="2428874"/>
            <a:ext cx="1157312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4714876" y="2428874"/>
            <a:ext cx="928694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How to download </a:t>
            </a:r>
            <a:r>
              <a:rPr lang="en-US" altLang="zh-TW" dirty="0" err="1"/>
              <a:t>Orthanc</a:t>
            </a:r>
            <a:r>
              <a:rPr lang="en-US" altLang="zh-TW" dirty="0"/>
              <a:t> (in QTS)</a:t>
            </a:r>
            <a:endParaRPr lang="zh-TW" altLang="en-US" dirty="0"/>
          </a:p>
        </p:txBody>
      </p:sp>
      <p:pic>
        <p:nvPicPr>
          <p:cNvPr id="10" name="圖片 9"/>
          <p:cNvPicPr/>
          <p:nvPr/>
        </p:nvPicPr>
        <p:blipFill>
          <a:blip r:embed="rId3" cstate="print"/>
          <a:srcRect l="10016" t="10897" r="25294" b="2850"/>
          <a:stretch>
            <a:fillRect/>
          </a:stretch>
        </p:blipFill>
        <p:spPr>
          <a:xfrm>
            <a:off x="3286116" y="2428874"/>
            <a:ext cx="1000132" cy="1714512"/>
          </a:xfrm>
          <a:prstGeom prst="rect">
            <a:avLst/>
          </a:prstGeom>
        </p:spPr>
      </p:pic>
      <p:pic>
        <p:nvPicPr>
          <p:cNvPr id="11" name="圖片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3438" y="2594148"/>
            <a:ext cx="1008111" cy="1477800"/>
          </a:xfrm>
          <a:prstGeom prst="rect">
            <a:avLst/>
          </a:prstGeom>
        </p:spPr>
      </p:pic>
      <p:sp>
        <p:nvSpPr>
          <p:cNvPr id="18" name="橢圓 17"/>
          <p:cNvSpPr/>
          <p:nvPr/>
        </p:nvSpPr>
        <p:spPr>
          <a:xfrm>
            <a:off x="6012160" y="1145238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1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72200" y="1248310"/>
            <a:ext cx="1512168" cy="360040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1835696" y="2427734"/>
            <a:ext cx="936104" cy="172819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2051720" y="206769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2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68710" y="2427734"/>
            <a:ext cx="1017537" cy="172819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3567878" y="206769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3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713551" y="2427734"/>
            <a:ext cx="936104" cy="172819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橢圓 33"/>
          <p:cNvSpPr/>
          <p:nvPr/>
        </p:nvSpPr>
        <p:spPr>
          <a:xfrm>
            <a:off x="4929575" y="206769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4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37598" y="2427734"/>
            <a:ext cx="1170705" cy="172819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6180299" y="2471575"/>
            <a:ext cx="1106345" cy="1671811"/>
            <a:chOff x="6180299" y="2471575"/>
            <a:chExt cx="1106345" cy="1671811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0299" y="2471575"/>
              <a:ext cx="1106345" cy="1671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5651" y="2567244"/>
              <a:ext cx="660466" cy="647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橢圓 35"/>
          <p:cNvSpPr/>
          <p:nvPr/>
        </p:nvSpPr>
        <p:spPr>
          <a:xfrm>
            <a:off x="6444208" y="206769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5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4714877" y="3214692"/>
            <a:ext cx="785817" cy="1071570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How to use </a:t>
            </a:r>
            <a:r>
              <a:rPr lang="en-US" altLang="zh-TW" dirty="0" err="1"/>
              <a:t>Orthanc</a:t>
            </a:r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865" y="2665586"/>
            <a:ext cx="1008111" cy="14778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52" y="2714626"/>
            <a:ext cx="843879" cy="85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788"/>
          <a:stretch>
            <a:fillRect/>
          </a:stretch>
        </p:blipFill>
        <p:spPr bwMode="auto">
          <a:xfrm>
            <a:off x="2367075" y="3214253"/>
            <a:ext cx="2062049" cy="1000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134800" y="1707654"/>
            <a:ext cx="936104" cy="2592288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1233891" y="1707654"/>
            <a:ext cx="936104" cy="2592288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2299970" y="1707654"/>
            <a:ext cx="2272030" cy="2592288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4716015" y="1714494"/>
            <a:ext cx="4215203" cy="1000132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4714876" y="3214692"/>
            <a:ext cx="4214842" cy="1085250"/>
          </a:xfrm>
          <a:prstGeom prst="rect">
            <a:avLst/>
          </a:prstGeom>
          <a:noFill/>
          <a:ln w="76200">
            <a:solidFill>
              <a:srgbClr val="EFEF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134800" y="1726818"/>
            <a:ext cx="914400" cy="844932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/>
          <p:cNvSpPr/>
          <p:nvPr/>
        </p:nvSpPr>
        <p:spPr>
          <a:xfrm>
            <a:off x="1259632" y="1726818"/>
            <a:ext cx="914400" cy="844932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/>
          <p:cNvSpPr txBox="1"/>
          <p:nvPr/>
        </p:nvSpPr>
        <p:spPr>
          <a:xfrm>
            <a:off x="-72008" y="1798826"/>
            <a:ext cx="14036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Install</a:t>
            </a:r>
            <a:r>
              <a:rPr lang="zh-TW" altLang="en-US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 </a:t>
            </a:r>
            <a:endParaRPr lang="en-US" altLang="zh-TW" sz="1400" b="1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  <a:p>
            <a:pPr algn="ctr"/>
            <a:r>
              <a:rPr lang="en-US" altLang="zh-TW" sz="1400" b="1" dirty="0" err="1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Orthanc</a:t>
            </a:r>
            <a:r>
              <a:rPr lang="zh-TW" altLang="en-US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 </a:t>
            </a:r>
            <a:endParaRPr lang="en-US" altLang="zh-TW" sz="1400" b="1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  <a:p>
            <a:pPr algn="ctr"/>
            <a:r>
              <a:rPr lang="en-US" altLang="zh-TW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App</a:t>
            </a:r>
            <a:endParaRPr lang="zh-TW" altLang="en-US" sz="1400" b="1" dirty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008112" y="1889998"/>
            <a:ext cx="1403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run</a:t>
            </a:r>
            <a:r>
              <a:rPr lang="zh-TW" altLang="en-US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 </a:t>
            </a:r>
            <a:endParaRPr lang="en-US" altLang="zh-TW" sz="1400" b="1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  <a:p>
            <a:pPr algn="ctr"/>
            <a:r>
              <a:rPr lang="en-US" altLang="zh-TW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App</a:t>
            </a:r>
            <a:endParaRPr lang="zh-TW" altLang="en-US" sz="1400" b="1" dirty="0" err="1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29998" y="1726818"/>
            <a:ext cx="2242002" cy="844932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/>
          <p:cNvSpPr txBox="1"/>
          <p:nvPr/>
        </p:nvSpPr>
        <p:spPr>
          <a:xfrm>
            <a:off x="2606016" y="1819854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Drag &amp; drop</a:t>
            </a:r>
            <a:endParaRPr lang="zh-TW" altLang="en-US" sz="1400" b="1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14876" y="1726818"/>
            <a:ext cx="785818" cy="987808"/>
          </a:xfrm>
          <a:prstGeom prst="rect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文字方塊 27"/>
          <p:cNvSpPr txBox="1"/>
          <p:nvPr/>
        </p:nvSpPr>
        <p:spPr>
          <a:xfrm>
            <a:off x="4622240" y="1945846"/>
            <a:ext cx="937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Start to upload</a:t>
            </a:r>
            <a:endParaRPr lang="zh-TW" altLang="en-US" sz="1400" b="1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4642868" y="3651870"/>
            <a:ext cx="937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 smtClean="0">
                <a:latin typeface="Arial" pitchFamily="34" charset="0"/>
                <a:ea typeface="微軟正黑體" pitchFamily="34" charset="-120"/>
                <a:cs typeface="Arial" pitchFamily="34" charset="0"/>
              </a:rPr>
              <a:t>finished</a:t>
            </a:r>
            <a:endParaRPr lang="zh-TW" altLang="en-US" sz="1400" b="1" dirty="0" smtClean="0">
              <a:latin typeface="Arial" pitchFamily="34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350824" y="134761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1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2357422" y="135730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3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4786314" y="134761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4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19" name="橢圓 18"/>
          <p:cNvSpPr/>
          <p:nvPr/>
        </p:nvSpPr>
        <p:spPr>
          <a:xfrm>
            <a:off x="4857752" y="2920606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5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1449915" y="1347614"/>
            <a:ext cx="504056" cy="504056"/>
          </a:xfrm>
          <a:prstGeom prst="ellipse">
            <a:avLst/>
          </a:prstGeom>
          <a:solidFill>
            <a:srgbClr val="EFE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 PSingyi Ultra GB" pitchFamily="82" charset="-122"/>
                <a:ea typeface="AR PSingyi Ultra GB" pitchFamily="82" charset="-122"/>
              </a:rPr>
              <a:t>2</a:t>
            </a:r>
            <a:endParaRPr lang="zh-TW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 PSingyi Ultra GB" pitchFamily="82" charset="-122"/>
              <a:ea typeface="AR PSingyi Ultra GB" pitchFamily="82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357422" y="2214560"/>
            <a:ext cx="2071702" cy="107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5160" y="1857371"/>
            <a:ext cx="3303059" cy="662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0694" y="3524098"/>
            <a:ext cx="3375608" cy="56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矩形 30"/>
          <p:cNvSpPr/>
          <p:nvPr/>
        </p:nvSpPr>
        <p:spPr>
          <a:xfrm>
            <a:off x="251520" y="3815982"/>
            <a:ext cx="64807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文字方塊 31"/>
          <p:cNvSpPr txBox="1"/>
          <p:nvPr/>
        </p:nvSpPr>
        <p:spPr>
          <a:xfrm>
            <a:off x="231424" y="387794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installing</a:t>
            </a:r>
            <a:endParaRPr lang="zh-TW" altLang="en-US" sz="12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3555" name="Picture 3" descr="C:\Users\user\Desktop\NAS醫療影像加值服務方案\5074822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59" y="0"/>
            <a:ext cx="7463547" cy="5143500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 rot="2700000">
            <a:off x="1185891" y="1435003"/>
            <a:ext cx="2376264" cy="237626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467544" y="2283718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4000" b="1" dirty="0" smtClean="0">
                <a:solidFill>
                  <a:srgbClr val="3CA4B2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600</Words>
  <Application>Microsoft Office PowerPoint</Application>
  <PresentationFormat>如螢幕大小 (16:9)</PresentationFormat>
  <Paragraphs>126</Paragraphs>
  <Slides>20</Slides>
  <Notes>2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Orthanc: Value-Added Healthcare Solution for QNAP NAS</vt:lpstr>
      <vt:lpstr>Orthanc: Value-Added Healthcare Solution for QNAP NAS</vt:lpstr>
      <vt:lpstr>What is Orthanc?</vt:lpstr>
      <vt:lpstr>What is DICOM?</vt:lpstr>
      <vt:lpstr>Workflow of medical imaging service</vt:lpstr>
      <vt:lpstr>Orthanc + NAS use cases</vt:lpstr>
      <vt:lpstr>Orthanc+NAS</vt:lpstr>
      <vt:lpstr>3 advantages of Orthanc + NAS</vt:lpstr>
      <vt:lpstr>3 advantages of Orthanc + NAS</vt:lpstr>
      <vt:lpstr>3 advantages of Orthanc + NAS</vt:lpstr>
      <vt:lpstr>3 advantages of Orthanc + NAS</vt:lpstr>
      <vt:lpstr>3 advantages of Orthanc + NAS</vt:lpstr>
      <vt:lpstr>3 advantages of Orthanc + NAS</vt:lpstr>
      <vt:lpstr>3 advantages of Orthanc + NAS</vt:lpstr>
      <vt:lpstr>3 advantages of Orthanc + NAS</vt:lpstr>
      <vt:lpstr>Advanced application: virtual machines</vt:lpstr>
      <vt:lpstr>Demo</vt:lpstr>
      <vt:lpstr>How to download Orthanc (in QTS)</vt:lpstr>
      <vt:lpstr>How to use Orthanc</vt:lpstr>
      <vt:lpstr>投影片 20</vt:lpstr>
    </vt:vector>
  </TitlesOfParts>
  <Company>SYNNEX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108</cp:revision>
  <dcterms:created xsi:type="dcterms:W3CDTF">2017-12-22T09:06:30Z</dcterms:created>
  <dcterms:modified xsi:type="dcterms:W3CDTF">2017-12-27T10:18:50Z</dcterms:modified>
</cp:coreProperties>
</file>