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CA4B2"/>
    <a:srgbClr val="399CA9"/>
    <a:srgbClr val="3AA8A3"/>
    <a:srgbClr val="50AEC8"/>
    <a:srgbClr val="3CA2BE"/>
    <a:srgbClr val="4E85D6"/>
    <a:srgbClr val="64B7CE"/>
    <a:srgbClr val="55CBC0"/>
    <a:srgbClr val="82E6DA"/>
    <a:srgbClr val="EFEF0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099" autoAdjust="0"/>
    <p:restoredTop sz="94660"/>
  </p:normalViewPr>
  <p:slideViewPr>
    <p:cSldViewPr>
      <p:cViewPr>
        <p:scale>
          <a:sx n="95" d="100"/>
          <a:sy n="95" d="100"/>
        </p:scale>
        <p:origin x="-2094" y="-1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NAS醫療影像加值服務方案\NAS醫療影像加值服務方案_封面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646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1635646"/>
            <a:ext cx="3672408" cy="1584176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NAS醫療影像加值服務方案\NAS醫療影像加值服務方案_大標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55776" y="1597819"/>
            <a:ext cx="6262464" cy="1102519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55776" y="291465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NAS醫療影像加值服務方案\NAS醫療影像加值服務方案_中頁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645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n"/>
        <a:defRPr sz="2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98386" y="1632226"/>
            <a:ext cx="4745118" cy="1368152"/>
          </a:xfrm>
        </p:spPr>
        <p:txBody>
          <a:bodyPr>
            <a:noAutofit/>
          </a:bodyPr>
          <a:lstStyle/>
          <a:p>
            <a:r>
              <a:rPr lang="en-US" altLang="zh-TW" sz="4800" dirty="0" smtClean="0">
                <a:solidFill>
                  <a:schemeClr val="bg1"/>
                </a:solidFill>
              </a:rPr>
              <a:t>NAS </a:t>
            </a:r>
            <a:r>
              <a:rPr lang="zh-TW" altLang="en-US" sz="4800" dirty="0" smtClean="0">
                <a:solidFill>
                  <a:schemeClr val="bg1"/>
                </a:solidFill>
              </a:rPr>
              <a:t>醫療</a:t>
            </a:r>
            <a:r>
              <a:rPr lang="zh-TW" altLang="en-US" sz="4800" dirty="0" smtClean="0">
                <a:solidFill>
                  <a:schemeClr val="bg1"/>
                </a:solidFill>
              </a:rPr>
              <a:t>影像</a:t>
            </a:r>
            <a:r>
              <a:rPr lang="en-US" altLang="zh-TW" sz="4800" dirty="0" smtClean="0">
                <a:solidFill>
                  <a:schemeClr val="bg1"/>
                </a:solidFill>
              </a:rPr>
              <a:t/>
            </a:r>
            <a:br>
              <a:rPr lang="en-US" altLang="zh-TW" sz="4800" dirty="0" smtClean="0">
                <a:solidFill>
                  <a:schemeClr val="bg1"/>
                </a:solidFill>
              </a:rPr>
            </a:br>
            <a:r>
              <a:rPr lang="zh-TW" altLang="en-US" dirty="0" smtClean="0">
                <a:solidFill>
                  <a:schemeClr val="bg1"/>
                </a:solidFill>
              </a:rPr>
              <a:t>加</a:t>
            </a:r>
            <a:r>
              <a:rPr lang="zh-TW" altLang="en-US" dirty="0" smtClean="0">
                <a:solidFill>
                  <a:schemeClr val="bg1"/>
                </a:solidFill>
              </a:rPr>
              <a:t>值服務方案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5" name="標題 3"/>
          <p:cNvSpPr txBox="1">
            <a:spLocks/>
          </p:cNvSpPr>
          <p:nvPr/>
        </p:nvSpPr>
        <p:spPr>
          <a:xfrm>
            <a:off x="428596" y="3071816"/>
            <a:ext cx="3214710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altLang="zh-TW" sz="20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Orthanc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 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讓 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NAS 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成為 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DICOM 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影像存儲管理員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22546"/>
            <a:ext cx="6568912" cy="259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C:\Users\user\Desktop\NAS醫療影像加值服務方案\燈泡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462940"/>
            <a:ext cx="5266928" cy="604756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Orthanc+NAS</a:t>
            </a:r>
            <a:r>
              <a:rPr lang="en-US" altLang="zh-TW" dirty="0" smtClean="0"/>
              <a:t> </a:t>
            </a:r>
            <a:r>
              <a:rPr lang="zh-TW" altLang="en-US" dirty="0" smtClean="0"/>
              <a:t>三大特點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14546" y="1134604"/>
            <a:ext cx="6040206" cy="1151394"/>
          </a:xfrm>
        </p:spPr>
        <p:txBody>
          <a:bodyPr>
            <a:normAutofit/>
          </a:bodyPr>
          <a:lstStyle/>
          <a:p>
            <a:pPr marL="0"/>
            <a:r>
              <a:rPr lang="zh-TW" altLang="en-US" dirty="0" smtClean="0"/>
              <a:t>快照 </a:t>
            </a:r>
            <a:r>
              <a:rPr lang="en-US" altLang="zh-TW" dirty="0" smtClean="0"/>
              <a:t>(Snapshot)</a:t>
            </a:r>
            <a:r>
              <a:rPr lang="zh-TW" altLang="en-US" dirty="0" smtClean="0"/>
              <a:t>保護重要醫療影像</a:t>
            </a:r>
          </a:p>
          <a:p>
            <a:pPr marL="0"/>
            <a:r>
              <a:rPr lang="zh-TW" altLang="en-US" sz="1800" dirty="0" smtClean="0">
                <a:solidFill>
                  <a:schemeClr val="accent5">
                    <a:lumMod val="50000"/>
                  </a:schemeClr>
                </a:solidFill>
              </a:rPr>
              <a:t>檔案誤刪或是中毒可透過快照快速還原</a:t>
            </a:r>
          </a:p>
        </p:txBody>
      </p:sp>
      <p:pic>
        <p:nvPicPr>
          <p:cNvPr id="5124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03598"/>
            <a:ext cx="2195736" cy="620685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488634" y="131438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好安全</a:t>
            </a:r>
          </a:p>
        </p:txBody>
      </p:sp>
      <p:sp>
        <p:nvSpPr>
          <p:cNvPr id="17" name="內容版面配置區 2"/>
          <p:cNvSpPr txBox="1">
            <a:spLocks/>
          </p:cNvSpPr>
          <p:nvPr/>
        </p:nvSpPr>
        <p:spPr>
          <a:xfrm>
            <a:off x="683568" y="5599109"/>
            <a:ext cx="5915000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減輕</a:t>
            </a: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DICOM</a:t>
            </a: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影像管理者工作量</a:t>
            </a:r>
          </a:p>
        </p:txBody>
      </p:sp>
      <p:pic>
        <p:nvPicPr>
          <p:cNvPr id="13" name="Picture 9" descr="C:\Users\user\Desktop\NAS醫療影像加值服務方案\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5572146"/>
            <a:ext cx="3779912" cy="486307"/>
          </a:xfrm>
          <a:prstGeom prst="rect">
            <a:avLst/>
          </a:prstGeom>
          <a:noFill/>
        </p:spPr>
      </p:pic>
      <p:sp>
        <p:nvSpPr>
          <p:cNvPr id="14" name="內容版面配置區 2"/>
          <p:cNvSpPr txBox="1">
            <a:spLocks/>
          </p:cNvSpPr>
          <p:nvPr/>
        </p:nvSpPr>
        <p:spPr>
          <a:xfrm>
            <a:off x="4093096" y="5640630"/>
            <a:ext cx="3935288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法律規定醫療影像需要保存七年以上</a:t>
            </a:r>
          </a:p>
        </p:txBody>
      </p:sp>
      <p:pic>
        <p:nvPicPr>
          <p:cNvPr id="15" name="Picture 8" descr="C:\Users\user\Desktop\NAS醫療影像加值服務方案\燈泡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" y="4379797"/>
            <a:ext cx="5266928" cy="604756"/>
          </a:xfrm>
          <a:prstGeom prst="rect">
            <a:avLst/>
          </a:prstGeom>
          <a:noFill/>
        </p:spPr>
      </p:pic>
      <p:sp>
        <p:nvSpPr>
          <p:cNvPr id="16" name="內容版面配置區 2"/>
          <p:cNvSpPr txBox="1">
            <a:spLocks/>
          </p:cNvSpPr>
          <p:nvPr/>
        </p:nvSpPr>
        <p:spPr>
          <a:xfrm>
            <a:off x="585826" y="4515966"/>
            <a:ext cx="5915000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減輕</a:t>
            </a: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DICOM</a:t>
            </a: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影像管理者工作量</a:t>
            </a:r>
          </a:p>
        </p:txBody>
      </p:sp>
      <p:pic>
        <p:nvPicPr>
          <p:cNvPr id="18" name="Picture 9" descr="C:\Users\user\Desktop\NAS醫療影像加值服務方案\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489003"/>
            <a:ext cx="3571900" cy="486307"/>
          </a:xfrm>
          <a:prstGeom prst="rect">
            <a:avLst/>
          </a:prstGeom>
          <a:noFill/>
        </p:spPr>
      </p:pic>
      <p:sp>
        <p:nvSpPr>
          <p:cNvPr id="19" name="內容版面配置區 2"/>
          <p:cNvSpPr txBox="1">
            <a:spLocks/>
          </p:cNvSpPr>
          <p:nvPr/>
        </p:nvSpPr>
        <p:spPr>
          <a:xfrm>
            <a:off x="3643306" y="4557487"/>
            <a:ext cx="3935288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法律規定醫療影像需要保存七年以上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NAS醫療影像加值服務方案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3598"/>
            <a:ext cx="2195736" cy="620684"/>
          </a:xfrm>
          <a:prstGeom prst="rect">
            <a:avLst/>
          </a:prstGeom>
          <a:noFill/>
        </p:spPr>
      </p:pic>
      <p:pic>
        <p:nvPicPr>
          <p:cNvPr id="5128" name="Picture 8" descr="C:\Users\user\Desktop\NAS醫療影像加值服務方案\燈泡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371950"/>
            <a:ext cx="5266928" cy="604756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Orthanc+NAS</a:t>
            </a:r>
            <a:r>
              <a:rPr lang="en-US" altLang="zh-TW" dirty="0" smtClean="0"/>
              <a:t> </a:t>
            </a:r>
            <a:r>
              <a:rPr lang="zh-TW" altLang="en-US" dirty="0" smtClean="0"/>
              <a:t>三大特點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8116" y="1123774"/>
            <a:ext cx="7128792" cy="1162224"/>
          </a:xfrm>
        </p:spPr>
        <p:txBody>
          <a:bodyPr>
            <a:normAutofit/>
          </a:bodyPr>
          <a:lstStyle/>
          <a:p>
            <a:pPr marL="0"/>
            <a:r>
              <a:rPr lang="zh-TW" altLang="en-US" dirty="0" smtClean="0"/>
              <a:t>可視化檔案總管</a:t>
            </a:r>
          </a:p>
          <a:p>
            <a:pPr marL="0"/>
            <a:r>
              <a:rPr lang="zh-TW" altLang="en-US" sz="1800" dirty="0" smtClean="0">
                <a:solidFill>
                  <a:schemeClr val="accent5">
                    <a:lumMod val="50000"/>
                  </a:schemeClr>
                </a:solidFill>
              </a:rPr>
              <a:t>精準掌握儲存空間狀態輕鬆建立備份管理 </a:t>
            </a:r>
            <a:r>
              <a:rPr lang="en-US" altLang="zh-TW" sz="1400" dirty="0" err="1" smtClean="0">
                <a:solidFill>
                  <a:schemeClr val="accent5">
                    <a:lumMod val="50000"/>
                  </a:schemeClr>
                </a:solidFill>
              </a:rPr>
              <a:t>OrthancDB</a:t>
            </a:r>
            <a:r>
              <a:rPr lang="en-US" altLang="zh-TW" sz="1400" dirty="0" smtClean="0">
                <a:solidFill>
                  <a:schemeClr val="accent5">
                    <a:lumMod val="50000"/>
                  </a:schemeClr>
                </a:solidFill>
              </a:rPr>
              <a:t>(DICOM</a:t>
            </a:r>
            <a:r>
              <a:rPr lang="zh-TW" altLang="en-US" sz="1400" dirty="0" smtClean="0">
                <a:solidFill>
                  <a:schemeClr val="accent5">
                    <a:lumMod val="50000"/>
                  </a:schemeClr>
                </a:solidFill>
              </a:rPr>
              <a:t> 資料庫</a:t>
            </a:r>
            <a:r>
              <a:rPr lang="en-US" altLang="zh-TW" sz="14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zh-TW" altLang="en-US" sz="1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/>
            <a:endParaRPr lang="zh-TW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00034" y="134761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好輕鬆</a:t>
            </a:r>
          </a:p>
        </p:txBody>
      </p:sp>
      <p:sp>
        <p:nvSpPr>
          <p:cNvPr id="17" name="內容版面配置區 2"/>
          <p:cNvSpPr txBox="1">
            <a:spLocks/>
          </p:cNvSpPr>
          <p:nvPr/>
        </p:nvSpPr>
        <p:spPr>
          <a:xfrm>
            <a:off x="827584" y="4515966"/>
            <a:ext cx="5915000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減輕</a:t>
            </a: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DICOM</a:t>
            </a: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影像管理者工作量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48687"/>
            <a:ext cx="6427639" cy="23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91918"/>
            <a:ext cx="5163864" cy="184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user\Desktop\QTS4.3.4_P116_(ZH)_51000-024177-RS_201707\Links\page12_Fil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2000246"/>
            <a:ext cx="973286" cy="973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NAS醫療影像加值服務方案\8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1750"/>
            <a:ext cx="9200661" cy="2211710"/>
          </a:xfrm>
          <a:prstGeom prst="rect">
            <a:avLst/>
          </a:prstGeom>
          <a:noFill/>
        </p:spPr>
      </p:pic>
      <p:pic>
        <p:nvPicPr>
          <p:cNvPr id="7170" name="Picture 2" descr="C:\Users\user\Desktop\NAS醫療影像加值服務方案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203598"/>
            <a:ext cx="2292622" cy="64807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Orthanc+NAS</a:t>
            </a:r>
            <a:r>
              <a:rPr lang="en-US" altLang="zh-TW" dirty="0" smtClean="0"/>
              <a:t> </a:t>
            </a:r>
            <a:r>
              <a:rPr lang="zh-TW" altLang="en-US" dirty="0" smtClean="0"/>
              <a:t>三大特點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23774"/>
            <a:ext cx="6589966" cy="1162224"/>
          </a:xfrm>
        </p:spPr>
        <p:txBody>
          <a:bodyPr>
            <a:normAutofit fontScale="92500"/>
          </a:bodyPr>
          <a:lstStyle/>
          <a:p>
            <a:pPr marL="0"/>
            <a:r>
              <a:rPr lang="zh-TW" altLang="en-US" sz="2600" dirty="0" smtClean="0"/>
              <a:t>就醫醫療影像多又雜，難以整理存檔</a:t>
            </a:r>
          </a:p>
          <a:p>
            <a:pPr marL="0"/>
            <a:r>
              <a:rPr lang="zh-TW" altLang="en-US" sz="1800" dirty="0" smtClean="0">
                <a:solidFill>
                  <a:schemeClr val="accent5">
                    <a:lumMod val="50000"/>
                  </a:schemeClr>
                </a:solidFill>
              </a:rPr>
              <a:t>例如：產檢超音波照，扁平足治療過程 </a:t>
            </a:r>
            <a:r>
              <a:rPr lang="en-US" altLang="zh-TW" sz="1800" dirty="0" smtClean="0">
                <a:solidFill>
                  <a:schemeClr val="accent5">
                    <a:lumMod val="50000"/>
                  </a:schemeClr>
                </a:solidFill>
              </a:rPr>
              <a:t>X </a:t>
            </a:r>
            <a:r>
              <a:rPr lang="zh-TW" altLang="en-US" sz="1800" dirty="0" smtClean="0">
                <a:solidFill>
                  <a:schemeClr val="accent5">
                    <a:lumMod val="50000"/>
                  </a:schemeClr>
                </a:solidFill>
              </a:rPr>
              <a:t>光照，牙齒矯正全口 </a:t>
            </a:r>
            <a:r>
              <a:rPr lang="en-US" altLang="zh-TW" sz="1800" dirty="0" smtClean="0">
                <a:solidFill>
                  <a:schemeClr val="accent5">
                    <a:lumMod val="50000"/>
                  </a:schemeClr>
                </a:solidFill>
              </a:rPr>
              <a:t>X </a:t>
            </a:r>
            <a:r>
              <a:rPr lang="zh-TW" altLang="en-US" sz="1800" dirty="0" smtClean="0">
                <a:solidFill>
                  <a:schemeClr val="accent5">
                    <a:lumMod val="50000"/>
                  </a:schemeClr>
                </a:solidFill>
              </a:rPr>
              <a:t>光術前術後照，狗寶貝骨折治療前後照，電腦斷層及核磁共振影像等</a:t>
            </a:r>
          </a:p>
        </p:txBody>
      </p:sp>
      <p:pic>
        <p:nvPicPr>
          <p:cNvPr id="5129" name="Picture 9" descr="C:\Users\user\Desktop\NAS醫療影像加值服務方案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7962" y="2289238"/>
            <a:ext cx="3779912" cy="486307"/>
          </a:xfrm>
          <a:prstGeom prst="rect">
            <a:avLst/>
          </a:prstGeom>
          <a:noFill/>
        </p:spPr>
      </p:pic>
      <p:sp>
        <p:nvSpPr>
          <p:cNvPr id="16" name="內容版面配置區 2"/>
          <p:cNvSpPr txBox="1">
            <a:spLocks/>
          </p:cNvSpPr>
          <p:nvPr/>
        </p:nvSpPr>
        <p:spPr>
          <a:xfrm>
            <a:off x="5708810" y="2271489"/>
            <a:ext cx="3935288" cy="58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醫改會鼓勵民眾應養成收集整理</a:t>
            </a:r>
            <a:endParaRPr lang="en-US" altLang="zh-TW" sz="1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結果報告的習慣</a:t>
            </a:r>
            <a:endParaRPr lang="zh-TW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28596" y="134761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好簡便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37056"/>
            <a:ext cx="4807077" cy="220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user\Desktop\NAS醫療影像加值服務方案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203598"/>
            <a:ext cx="2292622" cy="64807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Orthanc+NAS</a:t>
            </a:r>
            <a:r>
              <a:rPr lang="en-US" altLang="zh-TW" dirty="0" smtClean="0"/>
              <a:t> </a:t>
            </a:r>
            <a:r>
              <a:rPr lang="zh-TW" altLang="en-US" dirty="0" smtClean="0"/>
              <a:t>三大特點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23774"/>
            <a:ext cx="6375652" cy="1162224"/>
          </a:xfrm>
        </p:spPr>
        <p:txBody>
          <a:bodyPr>
            <a:normAutofit/>
          </a:bodyPr>
          <a:lstStyle/>
          <a:p>
            <a:pPr marL="0"/>
            <a:r>
              <a:rPr lang="zh-TW" altLang="en-US" dirty="0" smtClean="0"/>
              <a:t>影像拖拉上傳超簡單</a:t>
            </a:r>
            <a:endParaRPr lang="en-US" altLang="zh-TW" dirty="0" smtClean="0"/>
          </a:p>
          <a:p>
            <a:pPr marL="0"/>
            <a:r>
              <a:rPr lang="zh-TW" altLang="en-US" sz="1800" dirty="0" smtClean="0">
                <a:solidFill>
                  <a:schemeClr val="accent5">
                    <a:lumMod val="50000"/>
                  </a:schemeClr>
                </a:solidFill>
              </a:rPr>
              <a:t>開啟 </a:t>
            </a:r>
            <a:r>
              <a:rPr lang="en-US" altLang="zh-TW" sz="1800" dirty="0" err="1" smtClean="0">
                <a:solidFill>
                  <a:schemeClr val="accent5">
                    <a:lumMod val="50000"/>
                  </a:schemeClr>
                </a:solidFill>
              </a:rPr>
              <a:t>Orthanc</a:t>
            </a:r>
            <a:r>
              <a:rPr lang="en-US" altLang="zh-TW" sz="1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zh-TW" altLang="en-US" sz="1800" dirty="0" smtClean="0">
                <a:solidFill>
                  <a:schemeClr val="accent5">
                    <a:lumMod val="50000"/>
                  </a:schemeClr>
                </a:solidFill>
              </a:rPr>
              <a:t>直接拖拉光碟影像即可上傳至 </a:t>
            </a:r>
            <a:r>
              <a:rPr lang="en-US" altLang="zh-TW" sz="1800" dirty="0" smtClean="0">
                <a:solidFill>
                  <a:schemeClr val="accent5">
                    <a:lumMod val="50000"/>
                  </a:schemeClr>
                </a:solidFill>
              </a:rPr>
              <a:t>NAS</a:t>
            </a:r>
            <a:r>
              <a:rPr lang="zh-TW" altLang="en-US" sz="1800" dirty="0" smtClean="0">
                <a:solidFill>
                  <a:schemeClr val="accent5">
                    <a:lumMod val="50000"/>
                  </a:schemeClr>
                </a:solidFill>
              </a:rPr>
              <a:t>，輕鬆集中管理所有醫療影像</a:t>
            </a:r>
          </a:p>
        </p:txBody>
      </p:sp>
      <p:pic>
        <p:nvPicPr>
          <p:cNvPr id="9" name="Picture 8" descr="C:\Users\user\Desktop\NAS醫療影像加值服務方案\燈泡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" y="4379797"/>
            <a:ext cx="5266928" cy="604756"/>
          </a:xfrm>
          <a:prstGeom prst="rect">
            <a:avLst/>
          </a:prstGeom>
          <a:noFill/>
        </p:spPr>
      </p:pic>
      <p:sp>
        <p:nvSpPr>
          <p:cNvPr id="10" name="內容版面配置區 2"/>
          <p:cNvSpPr txBox="1">
            <a:spLocks/>
          </p:cNvSpPr>
          <p:nvPr/>
        </p:nvSpPr>
        <p:spPr>
          <a:xfrm>
            <a:off x="971600" y="4515966"/>
            <a:ext cx="5915000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家庭健康管理員有圖有真相建立家人健康日誌</a:t>
            </a:r>
          </a:p>
        </p:txBody>
      </p:sp>
      <p:pic>
        <p:nvPicPr>
          <p:cNvPr id="8194" name="Picture 2" descr="C:\Users\user\Desktop\NAS醫療影像加值服務方案\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931790"/>
            <a:ext cx="1903922" cy="1635646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428596" y="134761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好簡便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肘形接點 16"/>
          <p:cNvCxnSpPr/>
          <p:nvPr/>
        </p:nvCxnSpPr>
        <p:spPr>
          <a:xfrm>
            <a:off x="1357290" y="2214560"/>
            <a:ext cx="3929090" cy="2571768"/>
          </a:xfrm>
          <a:prstGeom prst="bentConnector3">
            <a:avLst>
              <a:gd name="adj1" fmla="val -6404"/>
            </a:avLst>
          </a:prstGeom>
          <a:ln w="38100">
            <a:solidFill>
              <a:srgbClr val="EFEF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40178"/>
            <a:ext cx="6264696" cy="261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user\Desktop\NAS醫療影像加值服務方案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203598"/>
            <a:ext cx="2292622" cy="64807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Orthanc+NAS</a:t>
            </a:r>
            <a:r>
              <a:rPr lang="en-US" altLang="zh-TW" dirty="0" smtClean="0"/>
              <a:t> </a:t>
            </a:r>
            <a:r>
              <a:rPr lang="zh-TW" altLang="en-US" dirty="0" smtClean="0"/>
              <a:t>三大特點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42990"/>
            <a:ext cx="5915000" cy="1162224"/>
          </a:xfrm>
        </p:spPr>
        <p:txBody>
          <a:bodyPr>
            <a:normAutofit/>
          </a:bodyPr>
          <a:lstStyle/>
          <a:p>
            <a:pPr marL="0"/>
            <a:r>
              <a:rPr lang="zh-TW" altLang="en-US" dirty="0" smtClean="0"/>
              <a:t>影像存在另一台</a:t>
            </a:r>
            <a:r>
              <a:rPr lang="en-US" altLang="zh-TW" dirty="0" smtClean="0"/>
              <a:t>NAS</a:t>
            </a:r>
            <a:r>
              <a:rPr lang="zh-TW" altLang="en-US" dirty="0" smtClean="0"/>
              <a:t>要怎樣搬過來</a:t>
            </a:r>
            <a:r>
              <a:rPr lang="en-US" altLang="zh-TW" dirty="0" smtClean="0"/>
              <a:t>?</a:t>
            </a:r>
          </a:p>
          <a:p>
            <a:pPr marL="0"/>
            <a:r>
              <a:rPr lang="en-US" altLang="zh-TW" sz="1800" dirty="0" err="1" smtClean="0">
                <a:solidFill>
                  <a:schemeClr val="accent5">
                    <a:lumMod val="50000"/>
                  </a:schemeClr>
                </a:solidFill>
              </a:rPr>
              <a:t>Orthanc</a:t>
            </a:r>
            <a:r>
              <a:rPr lang="en-US" altLang="zh-TW" sz="1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zh-TW" altLang="en-US" sz="1800" dirty="0" smtClean="0">
                <a:solidFill>
                  <a:schemeClr val="accent5">
                    <a:lumMod val="50000"/>
                  </a:schemeClr>
                </a:solidFill>
              </a:rPr>
              <a:t>支援至其他 </a:t>
            </a:r>
            <a:r>
              <a:rPr lang="en-US" altLang="zh-TW" sz="1800" dirty="0" smtClean="0">
                <a:solidFill>
                  <a:schemeClr val="accent5">
                    <a:lumMod val="50000"/>
                  </a:schemeClr>
                </a:solidFill>
              </a:rPr>
              <a:t>DICOM server </a:t>
            </a:r>
            <a:r>
              <a:rPr lang="zh-TW" altLang="en-US" sz="1800" dirty="0" smtClean="0">
                <a:solidFill>
                  <a:schemeClr val="accent5">
                    <a:lumMod val="50000"/>
                  </a:schemeClr>
                </a:solidFill>
              </a:rPr>
              <a:t>抓圖的功能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28596" y="134761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好簡便</a:t>
            </a:r>
          </a:p>
        </p:txBody>
      </p:sp>
      <p:pic>
        <p:nvPicPr>
          <p:cNvPr id="13" name="Picture 9" descr="C:\Users\user\Desktop\NAS醫療影像加值服務方案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4572014"/>
            <a:ext cx="4071966" cy="469822"/>
          </a:xfrm>
          <a:prstGeom prst="rect">
            <a:avLst/>
          </a:prstGeom>
          <a:noFill/>
        </p:spPr>
      </p:pic>
      <p:sp>
        <p:nvSpPr>
          <p:cNvPr id="14" name="內容版面配置區 2"/>
          <p:cNvSpPr txBox="1">
            <a:spLocks/>
          </p:cNvSpPr>
          <p:nvPr/>
        </p:nvSpPr>
        <p:spPr>
          <a:xfrm>
            <a:off x="2000232" y="4667793"/>
            <a:ext cx="3935288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在介面上設定從其他 </a:t>
            </a:r>
            <a:r>
              <a:rPr lang="en-US" altLang="zh-TW" sz="1400" b="1" dirty="0" smtClean="0">
                <a:latin typeface="微軟正黑體" pitchFamily="34" charset="-120"/>
                <a:ea typeface="微軟正黑體" pitchFamily="34" charset="-120"/>
              </a:rPr>
              <a:t>DICOM server </a:t>
            </a: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抓圖進來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橢圓形圖說文字 19"/>
          <p:cNvSpPr/>
          <p:nvPr/>
        </p:nvSpPr>
        <p:spPr>
          <a:xfrm rot="2412391">
            <a:off x="6352740" y="2120241"/>
            <a:ext cx="2016224" cy="2016224"/>
          </a:xfrm>
          <a:prstGeom prst="wedgeEllipseCallout">
            <a:avLst/>
          </a:prstGeom>
          <a:solidFill>
            <a:srgbClr val="82E6DA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0" name="Picture 2" descr="C:\Users\user\Desktop\NAS醫療影像加值服務方案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203598"/>
            <a:ext cx="2292622" cy="64807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Orthanc+NAS</a:t>
            </a:r>
            <a:r>
              <a:rPr lang="en-US" altLang="zh-TW" dirty="0" smtClean="0"/>
              <a:t> </a:t>
            </a:r>
            <a:r>
              <a:rPr lang="zh-TW" altLang="en-US" dirty="0" smtClean="0"/>
              <a:t>三大特點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42990"/>
            <a:ext cx="5915000" cy="1162224"/>
          </a:xfrm>
        </p:spPr>
        <p:txBody>
          <a:bodyPr>
            <a:normAutofit/>
          </a:bodyPr>
          <a:lstStyle/>
          <a:p>
            <a:pPr marL="0"/>
            <a:r>
              <a:rPr lang="zh-TW" altLang="en-US" dirty="0" smtClean="0"/>
              <a:t>支援醫療影像行動瀏覽器</a:t>
            </a:r>
            <a:endParaRPr lang="en-US" altLang="zh-TW" dirty="0" smtClean="0"/>
          </a:p>
          <a:p>
            <a:pPr marL="0"/>
            <a:r>
              <a:rPr lang="zh-TW" altLang="en-US" sz="1800" dirty="0" smtClean="0">
                <a:solidFill>
                  <a:schemeClr val="accent5">
                    <a:lumMod val="50000"/>
                  </a:schemeClr>
                </a:solidFill>
              </a:rPr>
              <a:t>設定行動瀏覽器跟 </a:t>
            </a:r>
            <a:r>
              <a:rPr lang="en-US" altLang="zh-TW" sz="1800" dirty="0" err="1" smtClean="0">
                <a:solidFill>
                  <a:schemeClr val="accent5">
                    <a:lumMod val="50000"/>
                  </a:schemeClr>
                </a:solidFill>
              </a:rPr>
              <a:t>Orthanc</a:t>
            </a:r>
            <a:r>
              <a:rPr lang="en-US" altLang="zh-TW" sz="1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zh-TW" altLang="en-US" sz="1800" dirty="0" smtClean="0">
                <a:solidFill>
                  <a:schemeClr val="accent5">
                    <a:lumMod val="50000"/>
                  </a:schemeClr>
                </a:solidFill>
              </a:rPr>
              <a:t>連線，即可在行動裝置上觀看上傳到 </a:t>
            </a:r>
            <a:r>
              <a:rPr lang="en-US" altLang="zh-TW" sz="1800" dirty="0" smtClean="0">
                <a:solidFill>
                  <a:schemeClr val="accent5">
                    <a:lumMod val="50000"/>
                  </a:schemeClr>
                </a:solidFill>
              </a:rPr>
              <a:t>NAS </a:t>
            </a:r>
            <a:r>
              <a:rPr lang="zh-TW" altLang="en-US" sz="1800" dirty="0" smtClean="0">
                <a:solidFill>
                  <a:schemeClr val="accent5">
                    <a:lumMod val="50000"/>
                  </a:schemeClr>
                </a:solidFill>
              </a:rPr>
              <a:t>之醫療影像</a:t>
            </a:r>
          </a:p>
        </p:txBody>
      </p:sp>
      <p:pic>
        <p:nvPicPr>
          <p:cNvPr id="9" name="Picture 8" descr="C:\Users\user\Desktop\NAS醫療影像加值服務方案\燈泡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" y="4379797"/>
            <a:ext cx="5266928" cy="604756"/>
          </a:xfrm>
          <a:prstGeom prst="rect">
            <a:avLst/>
          </a:prstGeom>
          <a:noFill/>
        </p:spPr>
      </p:pic>
      <p:sp>
        <p:nvSpPr>
          <p:cNvPr id="10" name="內容版面配置區 2"/>
          <p:cNvSpPr txBox="1">
            <a:spLocks/>
          </p:cNvSpPr>
          <p:nvPr/>
        </p:nvSpPr>
        <p:spPr>
          <a:xfrm>
            <a:off x="728702" y="4538677"/>
            <a:ext cx="5915000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院外候召</a:t>
            </a: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on-call </a:t>
            </a: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醫生遠端看圖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59782"/>
            <a:ext cx="987344" cy="95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2966" y="2787774"/>
            <a:ext cx="1139562" cy="111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內容版面配置區 2"/>
          <p:cNvSpPr txBox="1">
            <a:spLocks/>
          </p:cNvSpPr>
          <p:nvPr/>
        </p:nvSpPr>
        <p:spPr>
          <a:xfrm>
            <a:off x="3131840" y="3939902"/>
            <a:ext cx="1296144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行動端 </a:t>
            </a: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App</a:t>
            </a: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4932040" y="3939902"/>
            <a:ext cx="1296144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20000"/>
              </a:spcBef>
            </a:pP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主機端</a:t>
            </a:r>
          </a:p>
        </p:txBody>
      </p:sp>
      <p:sp>
        <p:nvSpPr>
          <p:cNvPr id="16" name="向下箭號 15"/>
          <p:cNvSpPr/>
          <p:nvPr/>
        </p:nvSpPr>
        <p:spPr>
          <a:xfrm rot="16200000">
            <a:off x="4463988" y="3147813"/>
            <a:ext cx="396044" cy="468052"/>
          </a:xfrm>
          <a:prstGeom prst="downArrow">
            <a:avLst/>
          </a:prstGeom>
          <a:solidFill>
            <a:srgbClr val="3CA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內容版面配置區 2"/>
          <p:cNvSpPr txBox="1">
            <a:spLocks/>
          </p:cNvSpPr>
          <p:nvPr/>
        </p:nvSpPr>
        <p:spPr>
          <a:xfrm>
            <a:off x="3995936" y="2427734"/>
            <a:ext cx="1296144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行動裝置圖</a:t>
            </a:r>
          </a:p>
        </p:txBody>
      </p:sp>
      <p:pic>
        <p:nvPicPr>
          <p:cNvPr id="12290" name="Picture 2" descr="\\marketing\Marketing\MarketingMaterials\Product_photo\NAS\TS-1685\TS-1685_fron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1330" y="2571750"/>
            <a:ext cx="1843077" cy="1152128"/>
          </a:xfrm>
          <a:prstGeom prst="rect">
            <a:avLst/>
          </a:prstGeom>
          <a:noFill/>
        </p:spPr>
      </p:pic>
      <p:sp>
        <p:nvSpPr>
          <p:cNvPr id="21" name="橢圓形圖說文字 20"/>
          <p:cNvSpPr/>
          <p:nvPr/>
        </p:nvSpPr>
        <p:spPr>
          <a:xfrm rot="19187609" flipH="1">
            <a:off x="952140" y="2120241"/>
            <a:ext cx="2016224" cy="2016224"/>
          </a:xfrm>
          <a:prstGeom prst="wedgeEllipseCallout">
            <a:avLst/>
          </a:prstGeom>
          <a:solidFill>
            <a:srgbClr val="82E6DA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291" name="Picture 3" descr="C:\Users\user\Desktop\NAS醫療影像加值服務方案\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920" y="1635646"/>
            <a:ext cx="3528392" cy="2867008"/>
          </a:xfrm>
          <a:prstGeom prst="rect">
            <a:avLst/>
          </a:prstGeom>
          <a:noFill/>
        </p:spPr>
      </p:pic>
      <p:sp>
        <p:nvSpPr>
          <p:cNvPr id="18" name="文字方塊 17"/>
          <p:cNvSpPr txBox="1"/>
          <p:nvPr/>
        </p:nvSpPr>
        <p:spPr>
          <a:xfrm>
            <a:off x="428596" y="134761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好簡便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進階應用 </a:t>
            </a:r>
            <a:r>
              <a:rPr lang="en-US" altLang="zh-TW" dirty="0" smtClean="0"/>
              <a:t>VM (</a:t>
            </a:r>
            <a:r>
              <a:rPr lang="zh-TW" altLang="en-US" dirty="0" smtClean="0"/>
              <a:t>虛擬機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31563"/>
            <a:ext cx="8229600" cy="1011559"/>
          </a:xfrm>
        </p:spPr>
        <p:txBody>
          <a:bodyPr/>
          <a:lstStyle/>
          <a:p>
            <a:pPr marL="0"/>
            <a:r>
              <a:rPr lang="en-US" altLang="zh-TW" dirty="0" smtClean="0"/>
              <a:t>QNAP NAS </a:t>
            </a:r>
            <a:r>
              <a:rPr lang="zh-TW" altLang="en-US" dirty="0" smtClean="0"/>
              <a:t>提供虛擬化平台，將現有伺服器搬移至 </a:t>
            </a:r>
            <a:r>
              <a:rPr lang="en-US" altLang="zh-TW" dirty="0" smtClean="0"/>
              <a:t>NAS </a:t>
            </a:r>
            <a:r>
              <a:rPr lang="zh-TW" altLang="en-US" dirty="0" smtClean="0"/>
              <a:t>上運行。支援 </a:t>
            </a:r>
            <a:r>
              <a:rPr lang="en-US" altLang="zh-TW" dirty="0" smtClean="0"/>
              <a:t>Windows/ Linux </a:t>
            </a:r>
            <a:r>
              <a:rPr lang="zh-TW" altLang="en-US" dirty="0" smtClean="0"/>
              <a:t>等作業系統。</a:t>
            </a:r>
            <a:endParaRPr lang="zh-TW" altLang="en-US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57200" y="2425854"/>
            <a:ext cx="2757478" cy="2378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600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搭配虛擬機備份、快照，提供完整系統保護。</a:t>
            </a:r>
          </a:p>
          <a:p>
            <a:pPr marL="3600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伺服器與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間，使用內部網路傳輸，安全省頻寬。</a:t>
            </a:r>
          </a:p>
          <a:p>
            <a:pPr marL="3600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支援外接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USB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裝置、</a:t>
            </a:r>
            <a:r>
              <a:rPr lang="en-US" altLang="zh-TW" b="1" dirty="0" err="1" smtClean="0">
                <a:latin typeface="微軟正黑體" pitchFamily="34" charset="-120"/>
                <a:ea typeface="微軟正黑體" pitchFamily="34" charset="-120"/>
              </a:rPr>
              <a:t>PCIe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顯示卡，應用更多元。</a:t>
            </a:r>
          </a:p>
        </p:txBody>
      </p:sp>
      <p:pic>
        <p:nvPicPr>
          <p:cNvPr id="13315" name="Picture 3" descr="C:\Users\user\Desktop\NAS醫療影像加值服務方案\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000246"/>
            <a:ext cx="2747990" cy="28336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314" name="Picture 2" descr="C:\Users\user\Desktop\P32-2+P38螢幕x3_08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214560"/>
            <a:ext cx="4675979" cy="2447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NAS醫療影像加值服務方案\OGMQ8I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356591" y="0"/>
            <a:ext cx="7760025" cy="517335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 rot="2700000">
            <a:off x="1135051" y="1349379"/>
            <a:ext cx="2376264" cy="237626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214414" y="1826421"/>
            <a:ext cx="2455112" cy="1102519"/>
          </a:xfrm>
        </p:spPr>
        <p:txBody>
          <a:bodyPr>
            <a:normAutofit/>
          </a:bodyPr>
          <a:lstStyle/>
          <a:p>
            <a:r>
              <a:rPr lang="en-US" altLang="zh-TW" sz="5400" dirty="0" smtClean="0">
                <a:solidFill>
                  <a:srgbClr val="3AA8A3"/>
                </a:solidFill>
              </a:rPr>
              <a:t>Demo</a:t>
            </a:r>
            <a:endParaRPr lang="zh-TW" altLang="en-US" sz="5400" dirty="0">
              <a:solidFill>
                <a:srgbClr val="3AA8A3"/>
              </a:solidFill>
            </a:endParaRPr>
          </a:p>
        </p:txBody>
      </p:sp>
      <p:pic>
        <p:nvPicPr>
          <p:cNvPr id="9220" name="Picture 4" descr="\\marketing\Marketing\MarketingMaterials\Product_photo\NAS\TVS-x63\TVS-663\TVS-663_Fro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709" y="2946400"/>
            <a:ext cx="3228594" cy="2017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/>
          <p:nvPr/>
        </p:nvPicPr>
        <p:blipFill>
          <a:blip r:embed="rId2" cstate="print"/>
          <a:srcRect t="299"/>
          <a:stretch>
            <a:fillRect/>
          </a:stretch>
        </p:blipFill>
        <p:spPr>
          <a:xfrm>
            <a:off x="429097" y="1142990"/>
            <a:ext cx="8348428" cy="3805024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129332" y="2428874"/>
            <a:ext cx="1157312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714876" y="2428874"/>
            <a:ext cx="928694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下載 </a:t>
            </a:r>
            <a:r>
              <a:rPr lang="en-US" altLang="zh-TW" dirty="0" smtClean="0"/>
              <a:t>App</a:t>
            </a:r>
            <a:endParaRPr lang="zh-TW" altLang="en-US" dirty="0"/>
          </a:p>
        </p:txBody>
      </p:sp>
      <p:pic>
        <p:nvPicPr>
          <p:cNvPr id="10" name="圖片 9"/>
          <p:cNvPicPr/>
          <p:nvPr/>
        </p:nvPicPr>
        <p:blipFill>
          <a:blip r:embed="rId3" cstate="print"/>
          <a:srcRect l="10016" t="10897" r="25294" b="2850"/>
          <a:stretch>
            <a:fillRect/>
          </a:stretch>
        </p:blipFill>
        <p:spPr>
          <a:xfrm>
            <a:off x="3286116" y="2428874"/>
            <a:ext cx="1000132" cy="1714512"/>
          </a:xfrm>
          <a:prstGeom prst="rect">
            <a:avLst/>
          </a:prstGeom>
        </p:spPr>
      </p:pic>
      <p:pic>
        <p:nvPicPr>
          <p:cNvPr id="11" name="圖片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3438" y="2594148"/>
            <a:ext cx="1008111" cy="1477800"/>
          </a:xfrm>
          <a:prstGeom prst="rect">
            <a:avLst/>
          </a:prstGeom>
        </p:spPr>
      </p:pic>
      <p:sp>
        <p:nvSpPr>
          <p:cNvPr id="18" name="橢圓 17"/>
          <p:cNvSpPr/>
          <p:nvPr/>
        </p:nvSpPr>
        <p:spPr>
          <a:xfrm>
            <a:off x="6012160" y="1145238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1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372200" y="1248310"/>
            <a:ext cx="1512168" cy="360040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1835696" y="2427734"/>
            <a:ext cx="936104" cy="1728192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2051720" y="2067694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2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268710" y="2427734"/>
            <a:ext cx="1017537" cy="1728192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3567878" y="2067694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3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713551" y="2427734"/>
            <a:ext cx="936104" cy="1728192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4929575" y="2067694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4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137598" y="2427734"/>
            <a:ext cx="1170705" cy="1728192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>
            <a:off x="6180299" y="2471575"/>
            <a:ext cx="1106345" cy="1671811"/>
            <a:chOff x="6180299" y="2471575"/>
            <a:chExt cx="1106345" cy="167181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0299" y="2471575"/>
              <a:ext cx="1106345" cy="167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651" y="2567244"/>
              <a:ext cx="660466" cy="647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橢圓 35"/>
          <p:cNvSpPr/>
          <p:nvPr/>
        </p:nvSpPr>
        <p:spPr>
          <a:xfrm>
            <a:off x="6444208" y="2067694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5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4714877" y="3214692"/>
            <a:ext cx="785817" cy="1071570"/>
          </a:xfrm>
          <a:prstGeom prst="rect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12345~</a:t>
            </a:r>
            <a:r>
              <a:rPr lang="zh-TW" altLang="en-US" dirty="0" smtClean="0"/>
              <a:t>五步驟輕鬆操作</a:t>
            </a:r>
            <a:endParaRPr lang="zh-TW" altLang="en-US" dirty="0"/>
          </a:p>
        </p:txBody>
      </p:sp>
      <p:pic>
        <p:nvPicPr>
          <p:cNvPr id="4" name="圖片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865" y="2665586"/>
            <a:ext cx="1008111" cy="14778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52" y="2714626"/>
            <a:ext cx="843879" cy="85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88"/>
          <a:stretch>
            <a:fillRect/>
          </a:stretch>
        </p:blipFill>
        <p:spPr bwMode="auto">
          <a:xfrm>
            <a:off x="2367075" y="3214253"/>
            <a:ext cx="2062049" cy="100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32" y="1837815"/>
            <a:ext cx="3124994" cy="80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34800" y="1707654"/>
            <a:ext cx="936104" cy="2592288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233891" y="1707654"/>
            <a:ext cx="936104" cy="2592288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299970" y="1707654"/>
            <a:ext cx="2272030" cy="2592288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4716015" y="1714494"/>
            <a:ext cx="4215203" cy="1000132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4714876" y="3214692"/>
            <a:ext cx="4214842" cy="1085250"/>
          </a:xfrm>
          <a:prstGeom prst="rect">
            <a:avLst/>
          </a:prstGeom>
          <a:noFill/>
          <a:ln w="76200"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134800" y="1726818"/>
            <a:ext cx="914400" cy="844932"/>
          </a:xfrm>
          <a:prstGeom prst="rect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1259632" y="1726818"/>
            <a:ext cx="914400" cy="844932"/>
          </a:xfrm>
          <a:prstGeom prst="rect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-46358" y="1798826"/>
            <a:ext cx="1403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spc="-150" dirty="0" smtClean="0">
                <a:latin typeface="微軟正黑體" pitchFamily="34" charset="-120"/>
                <a:ea typeface="微軟正黑體" pitchFamily="34" charset="-120"/>
              </a:rPr>
              <a:t>安裝 </a:t>
            </a:r>
            <a:endParaRPr lang="en-US" altLang="zh-TW" sz="1600" b="1" spc="-15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600" b="1" dirty="0" err="1" smtClean="0">
                <a:latin typeface="微軟正黑體" pitchFamily="34" charset="-120"/>
                <a:ea typeface="微軟正黑體" pitchFamily="34" charset="-120"/>
              </a:rPr>
              <a:t>Orthanc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008112" y="1889998"/>
            <a:ext cx="1403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開啟 </a:t>
            </a:r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329998" y="1726818"/>
            <a:ext cx="2242002" cy="844932"/>
          </a:xfrm>
          <a:prstGeom prst="rect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2771800" y="1857370"/>
            <a:ext cx="1403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拖拉影像</a:t>
            </a:r>
          </a:p>
        </p:txBody>
      </p:sp>
      <p:sp>
        <p:nvSpPr>
          <p:cNvPr id="27" name="矩形 26"/>
          <p:cNvSpPr/>
          <p:nvPr/>
        </p:nvSpPr>
        <p:spPr>
          <a:xfrm>
            <a:off x="4714876" y="1726818"/>
            <a:ext cx="785818" cy="987808"/>
          </a:xfrm>
          <a:prstGeom prst="rect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4714876" y="1905654"/>
            <a:ext cx="785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開始</a:t>
            </a:r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上傳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4714876" y="3548728"/>
            <a:ext cx="785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上傳</a:t>
            </a:r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完成</a:t>
            </a:r>
          </a:p>
        </p:txBody>
      </p:sp>
      <p:sp>
        <p:nvSpPr>
          <p:cNvPr id="11" name="橢圓 10"/>
          <p:cNvSpPr/>
          <p:nvPr/>
        </p:nvSpPr>
        <p:spPr>
          <a:xfrm>
            <a:off x="350824" y="1347614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1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2357422" y="1357304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3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786314" y="1347614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4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857752" y="2920606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5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449915" y="1347614"/>
            <a:ext cx="504056" cy="504056"/>
          </a:xfrm>
          <a:prstGeom prst="ellipse">
            <a:avLst/>
          </a:prstGeom>
          <a:solidFill>
            <a:srgbClr val="EFE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PSingyi Ultra GB" pitchFamily="82" charset="-122"/>
                <a:ea typeface="AR PSingyi Ultra GB" pitchFamily="82" charset="-122"/>
              </a:rPr>
              <a:t>2</a:t>
            </a:r>
            <a:endParaRPr lang="zh-TW" alt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 PSingyi Ultra GB" pitchFamily="82" charset="-122"/>
              <a:ea typeface="AR PSingyi Ultra GB" pitchFamily="82" charset="-122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5536414" y="3349234"/>
            <a:ext cx="3178990" cy="794152"/>
            <a:chOff x="5393538" y="3429006"/>
            <a:chExt cx="3178990" cy="794152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3023"/>
            <a:stretch>
              <a:fillRect/>
            </a:stretch>
          </p:blipFill>
          <p:spPr bwMode="auto">
            <a:xfrm>
              <a:off x="5393538" y="3429006"/>
              <a:ext cx="1678792" cy="79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9420" r="2603"/>
            <a:stretch>
              <a:fillRect/>
            </a:stretch>
          </p:blipFill>
          <p:spPr bwMode="auto">
            <a:xfrm>
              <a:off x="6858016" y="3429006"/>
              <a:ext cx="1714512" cy="79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357422" y="2214560"/>
            <a:ext cx="2071702" cy="107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 25"/>
          <p:cNvGrpSpPr/>
          <p:nvPr/>
        </p:nvGrpSpPr>
        <p:grpSpPr>
          <a:xfrm>
            <a:off x="-642974" y="1710188"/>
            <a:ext cx="7358114" cy="1717137"/>
            <a:chOff x="2467778" y="1738750"/>
            <a:chExt cx="7358114" cy="1717137"/>
          </a:xfrm>
        </p:grpSpPr>
        <p:sp>
          <p:nvSpPr>
            <p:cNvPr id="17" name="梯形 16"/>
            <p:cNvSpPr/>
            <p:nvPr/>
          </p:nvSpPr>
          <p:spPr>
            <a:xfrm rot="16200000">
              <a:off x="2235662" y="1970866"/>
              <a:ext cx="1717135" cy="1252904"/>
            </a:xfrm>
            <a:prstGeom prst="trapezoid">
              <a:avLst>
                <a:gd name="adj" fmla="val 36128"/>
              </a:avLst>
            </a:prstGeom>
            <a:solidFill>
              <a:srgbClr val="3AA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梯形 17"/>
            <p:cNvSpPr/>
            <p:nvPr/>
          </p:nvSpPr>
          <p:spPr>
            <a:xfrm rot="5400000">
              <a:off x="3342856" y="2116576"/>
              <a:ext cx="1717135" cy="961488"/>
            </a:xfrm>
            <a:prstGeom prst="trapezoid">
              <a:avLst>
                <a:gd name="adj" fmla="val 49526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五边形 24"/>
            <p:cNvSpPr/>
            <p:nvPr/>
          </p:nvSpPr>
          <p:spPr>
            <a:xfrm>
              <a:off x="4682168" y="2214457"/>
              <a:ext cx="5143724" cy="767735"/>
            </a:xfrm>
            <a:prstGeom prst="homePlate">
              <a:avLst/>
            </a:prstGeom>
            <a:solidFill>
              <a:srgbClr val="3AA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1" name="组 26"/>
          <p:cNvGrpSpPr/>
          <p:nvPr/>
        </p:nvGrpSpPr>
        <p:grpSpPr>
          <a:xfrm>
            <a:off x="-863308" y="2695298"/>
            <a:ext cx="8578579" cy="1312469"/>
            <a:chOff x="2247444" y="2723860"/>
            <a:chExt cx="8578579" cy="1312469"/>
          </a:xfrm>
        </p:grpSpPr>
        <p:sp>
          <p:nvSpPr>
            <p:cNvPr id="24" name="梯形 23"/>
            <p:cNvSpPr/>
            <p:nvPr/>
          </p:nvSpPr>
          <p:spPr>
            <a:xfrm rot="16200000">
              <a:off x="2328292" y="2643012"/>
              <a:ext cx="1312465" cy="1474162"/>
            </a:xfrm>
            <a:prstGeom prst="trapezoid">
              <a:avLst>
                <a:gd name="adj" fmla="val 24097"/>
              </a:avLst>
            </a:prstGeom>
            <a:solidFill>
              <a:srgbClr val="55C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26" name="梯形 25"/>
            <p:cNvSpPr/>
            <p:nvPr/>
          </p:nvSpPr>
          <p:spPr>
            <a:xfrm rot="5400000">
              <a:off x="3639297" y="2806172"/>
              <a:ext cx="1312465" cy="1147850"/>
            </a:xfrm>
            <a:prstGeom prst="trapezoid">
              <a:avLst>
                <a:gd name="adj" fmla="val 21471"/>
              </a:avLst>
            </a:prstGeom>
            <a:solidFill>
              <a:srgbClr val="3AA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27" name="五边形 20"/>
            <p:cNvSpPr/>
            <p:nvPr/>
          </p:nvSpPr>
          <p:spPr>
            <a:xfrm>
              <a:off x="4869454" y="2973060"/>
              <a:ext cx="5956569" cy="799411"/>
            </a:xfrm>
            <a:prstGeom prst="homePlate">
              <a:avLst/>
            </a:prstGeom>
            <a:solidFill>
              <a:srgbClr val="55C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</p:grpSp>
      <p:grpSp>
        <p:nvGrpSpPr>
          <p:cNvPr id="31" name="组 27"/>
          <p:cNvGrpSpPr/>
          <p:nvPr/>
        </p:nvGrpSpPr>
        <p:grpSpPr>
          <a:xfrm>
            <a:off x="-821960" y="3500444"/>
            <a:ext cx="5465398" cy="1199581"/>
            <a:chOff x="2049139" y="3536418"/>
            <a:chExt cx="6409840" cy="1199581"/>
          </a:xfrm>
        </p:grpSpPr>
        <p:sp>
          <p:nvSpPr>
            <p:cNvPr id="34" name="梯形 2"/>
            <p:cNvSpPr/>
            <p:nvPr/>
          </p:nvSpPr>
          <p:spPr>
            <a:xfrm rot="16200000">
              <a:off x="2287986" y="3297571"/>
              <a:ext cx="1199579" cy="1677273"/>
            </a:xfrm>
            <a:prstGeom prst="trapezoid">
              <a:avLst>
                <a:gd name="adj" fmla="val 15915"/>
              </a:avLst>
            </a:prstGeom>
            <a:solidFill>
              <a:srgbClr val="50A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梯形 16"/>
            <p:cNvSpPr/>
            <p:nvPr/>
          </p:nvSpPr>
          <p:spPr>
            <a:xfrm rot="5400000">
              <a:off x="3879922" y="3382911"/>
              <a:ext cx="1199579" cy="1506598"/>
            </a:xfrm>
            <a:prstGeom prst="trapezoid">
              <a:avLst>
                <a:gd name="adj" fmla="val 15915"/>
              </a:avLst>
            </a:prstGeom>
            <a:solidFill>
              <a:srgbClr val="399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五边形 4"/>
            <p:cNvSpPr/>
            <p:nvPr/>
          </p:nvSpPr>
          <p:spPr>
            <a:xfrm>
              <a:off x="5233011" y="3723701"/>
              <a:ext cx="3225968" cy="815249"/>
            </a:xfrm>
            <a:prstGeom prst="homePlate">
              <a:avLst/>
            </a:prstGeom>
            <a:solidFill>
              <a:srgbClr val="3CA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5" name="內容版面配置區 2"/>
          <p:cNvSpPr txBox="1">
            <a:spLocks/>
          </p:cNvSpPr>
          <p:nvPr/>
        </p:nvSpPr>
        <p:spPr>
          <a:xfrm>
            <a:off x="1627452" y="2355726"/>
            <a:ext cx="5266928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altLang="zh-TW" sz="32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Orthanc</a:t>
            </a:r>
            <a:r>
              <a:rPr lang="en-US" altLang="zh-TW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介紹與應用環境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NAS </a:t>
            </a:r>
            <a:r>
              <a:rPr lang="zh-TW" altLang="en-US" dirty="0" smtClean="0"/>
              <a:t>醫療影像加值服務方案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57530" y="1142990"/>
            <a:ext cx="5757874" cy="571504"/>
          </a:xfrm>
        </p:spPr>
        <p:txBody>
          <a:bodyPr>
            <a:normAutofit/>
          </a:bodyPr>
          <a:lstStyle/>
          <a:p>
            <a:pPr algn="ctr"/>
            <a:r>
              <a:rPr lang="zh-TW" altLang="en-US" sz="2800" dirty="0" smtClean="0"/>
              <a:t>讓</a:t>
            </a:r>
            <a:r>
              <a:rPr lang="en-US" altLang="zh-TW" sz="2800" dirty="0" smtClean="0"/>
              <a:t>NAS</a:t>
            </a:r>
            <a:r>
              <a:rPr lang="zh-TW" altLang="en-US" sz="2800" dirty="0" smtClean="0"/>
              <a:t>成為</a:t>
            </a:r>
            <a:r>
              <a:rPr lang="en-US" altLang="zh-TW" sz="2800" dirty="0" smtClean="0"/>
              <a:t>DICOM</a:t>
            </a:r>
            <a:r>
              <a:rPr lang="zh-TW" altLang="en-US" sz="2800" dirty="0" smtClean="0"/>
              <a:t>影像存儲管理員</a:t>
            </a:r>
            <a:endParaRPr lang="zh-TW" altLang="en-US" sz="2800" dirty="0"/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1643042" y="3071816"/>
            <a:ext cx="5584334" cy="607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altLang="zh-TW" sz="32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Orthanc</a:t>
            </a:r>
            <a:r>
              <a:rPr lang="en-US" altLang="zh-TW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+ NAS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三大特點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內容版面配置區 2"/>
          <p:cNvSpPr txBox="1">
            <a:spLocks/>
          </p:cNvSpPr>
          <p:nvPr/>
        </p:nvSpPr>
        <p:spPr>
          <a:xfrm>
            <a:off x="2428860" y="3846048"/>
            <a:ext cx="3538736" cy="511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實際演練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" name="Picture 4" descr="D:\工作進行中\20170911直播母版16比9\各場PPT元素\202171228直播ppt元素\資料\Orthanc-LOGO_W10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90"/>
            <a:ext cx="2443182" cy="513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3555" name="Picture 3" descr="C:\Users\user\Desktop\NAS醫療影像加值服務方案\5074822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59" y="0"/>
            <a:ext cx="7463547" cy="5143500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 rot="2700000">
            <a:off x="1185891" y="1435003"/>
            <a:ext cx="2376264" cy="237626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467544" y="228371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4000" b="1" dirty="0" smtClean="0">
                <a:solidFill>
                  <a:srgbClr val="3CA4B2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err="1" smtClean="0"/>
              <a:t>Orthanc</a:t>
            </a:r>
            <a:r>
              <a:rPr lang="en-US" altLang="zh-TW" dirty="0" smtClean="0"/>
              <a:t> </a:t>
            </a:r>
            <a:r>
              <a:rPr lang="zh-TW" altLang="en-US" dirty="0" smtClean="0"/>
              <a:t>是什麼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37915"/>
            <a:ext cx="5220001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平行四邊形 4"/>
          <p:cNvSpPr/>
          <p:nvPr/>
        </p:nvSpPr>
        <p:spPr>
          <a:xfrm rot="10800000">
            <a:off x="5148064" y="1419623"/>
            <a:ext cx="3600400" cy="720080"/>
          </a:xfrm>
          <a:prstGeom prst="parallelogram">
            <a:avLst>
              <a:gd name="adj" fmla="val 61039"/>
            </a:avLst>
          </a:prstGeom>
          <a:solidFill>
            <a:srgbClr val="399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652120" y="147972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Orthanc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為一款輕量化醫療影像服務軟體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DICOM</a:t>
            </a:r>
            <a:r>
              <a:rPr lang="zh-TW" altLang="en-US" dirty="0" smtClean="0"/>
              <a:t>是什麼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09526"/>
            <a:ext cx="4686304" cy="3394472"/>
          </a:xfrm>
        </p:spPr>
        <p:txBody>
          <a:bodyPr/>
          <a:lstStyle/>
          <a:p>
            <a:pPr marL="0"/>
            <a:r>
              <a:rPr lang="en-US" altLang="zh-TW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altLang="zh-TW" sz="2800" dirty="0" smtClean="0"/>
              <a:t>igital </a:t>
            </a:r>
            <a:r>
              <a:rPr lang="en-US" altLang="zh-TW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altLang="zh-TW" sz="2800" dirty="0" smtClean="0"/>
              <a:t>maging and </a:t>
            </a:r>
            <a:r>
              <a:rPr lang="en-US" altLang="zh-TW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altLang="zh-TW" sz="2800" dirty="0" err="1" smtClean="0"/>
              <a:t>mmunications</a:t>
            </a:r>
            <a:r>
              <a:rPr lang="en-US" altLang="zh-TW" sz="2800" dirty="0" smtClean="0"/>
              <a:t> in </a:t>
            </a:r>
            <a:r>
              <a:rPr lang="en-US" altLang="zh-TW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altLang="zh-TW" sz="2800" dirty="0" smtClean="0"/>
              <a:t>edicine:</a:t>
            </a:r>
          </a:p>
          <a:p>
            <a:pPr marL="0"/>
            <a:endParaRPr lang="en-US" altLang="zh-TW" sz="2000" dirty="0" smtClean="0"/>
          </a:p>
          <a:p>
            <a:pPr marL="0"/>
            <a:r>
              <a:rPr lang="zh-TW" altLang="en-US" sz="2000" dirty="0" smtClean="0"/>
              <a:t>醫療數位影像傳輸協定是一組用於醫療影像的處理、儲存、列印、傳輸上的通用標準協定。它包含了檔案格式的定義及網路通訊協定。</a:t>
            </a:r>
          </a:p>
        </p:txBody>
      </p:sp>
      <p:pic>
        <p:nvPicPr>
          <p:cNvPr id="11267" name="Picture 3" descr="C:\Users\user\Desktop\NAS醫療影像加值服務方案\ONB6TU0.jpg"/>
          <p:cNvPicPr>
            <a:picLocks noChangeAspect="1" noChangeArrowheads="1"/>
          </p:cNvPicPr>
          <p:nvPr/>
        </p:nvPicPr>
        <p:blipFill>
          <a:blip r:embed="rId2" cstate="print"/>
          <a:srcRect l="2536"/>
          <a:stretch>
            <a:fillRect/>
          </a:stretch>
        </p:blipFill>
        <p:spPr bwMode="auto">
          <a:xfrm>
            <a:off x="5319628" y="829910"/>
            <a:ext cx="3824404" cy="4344666"/>
          </a:xfrm>
          <a:prstGeom prst="rect">
            <a:avLst/>
          </a:prstGeom>
          <a:noFill/>
        </p:spPr>
      </p:pic>
      <p:pic>
        <p:nvPicPr>
          <p:cNvPr id="11268" name="Picture 4" descr="C:\Users\user\Desktop\NAS醫療影像加值服務方案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3939902"/>
            <a:ext cx="3326235" cy="1006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醫療影像服務工作流程</a:t>
            </a:r>
            <a:endParaRPr lang="zh-TW" altLang="en-US" dirty="0"/>
          </a:p>
        </p:txBody>
      </p:sp>
      <p:pic>
        <p:nvPicPr>
          <p:cNvPr id="18433" name="Picture 1" descr="C:\Users\user\Desktop\NAS醫療影像加值服務方案\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08" y="1347614"/>
            <a:ext cx="7337376" cy="4296070"/>
          </a:xfrm>
          <a:prstGeom prst="rect">
            <a:avLst/>
          </a:prstGeom>
          <a:noFill/>
        </p:spPr>
      </p:pic>
      <p:sp>
        <p:nvSpPr>
          <p:cNvPr id="6" name="剪去對角線角落矩形 5"/>
          <p:cNvSpPr/>
          <p:nvPr/>
        </p:nvSpPr>
        <p:spPr>
          <a:xfrm>
            <a:off x="539552" y="1172534"/>
            <a:ext cx="1152128" cy="576064"/>
          </a:xfrm>
          <a:prstGeom prst="snip2DiagRect">
            <a:avLst/>
          </a:prstGeom>
          <a:solidFill>
            <a:srgbClr val="3AA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0" y="1203598"/>
            <a:ext cx="2170584" cy="5555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 indent="-342900" algn="ctr">
              <a:spcBef>
                <a:spcPct val="20000"/>
              </a:spcBef>
            </a:pP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讀卡機取得</a:t>
            </a:r>
          </a:p>
          <a:p>
            <a:pPr lvl="0" indent="-342900" algn="ctr">
              <a:spcBef>
                <a:spcPct val="20000"/>
              </a:spcBef>
            </a:pP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病患資料</a:t>
            </a:r>
          </a:p>
        </p:txBody>
      </p:sp>
      <p:sp>
        <p:nvSpPr>
          <p:cNvPr id="8" name="剪去對角線角落矩形 7"/>
          <p:cNvSpPr/>
          <p:nvPr/>
        </p:nvSpPr>
        <p:spPr>
          <a:xfrm>
            <a:off x="2292306" y="1172534"/>
            <a:ext cx="1152128" cy="576064"/>
          </a:xfrm>
          <a:prstGeom prst="snip2DiagRect">
            <a:avLst/>
          </a:prstGeom>
          <a:solidFill>
            <a:srgbClr val="3AA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1752754" y="1203598"/>
            <a:ext cx="2170584" cy="5555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 indent="-342900" algn="ctr">
              <a:spcBef>
                <a:spcPct val="20000"/>
              </a:spcBef>
            </a:pP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舉例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</a:p>
          <a:p>
            <a:pPr lvl="0" indent="-342900" algn="ctr">
              <a:spcBef>
                <a:spcPct val="20000"/>
              </a:spcBef>
            </a:pP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照 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X 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光流程</a:t>
            </a:r>
          </a:p>
        </p:txBody>
      </p:sp>
      <p:sp>
        <p:nvSpPr>
          <p:cNvPr id="10" name="剪去對角線角落矩形 9"/>
          <p:cNvSpPr/>
          <p:nvPr/>
        </p:nvSpPr>
        <p:spPr>
          <a:xfrm>
            <a:off x="3786182" y="1172534"/>
            <a:ext cx="1800200" cy="576064"/>
          </a:xfrm>
          <a:prstGeom prst="snip2DiagRect">
            <a:avLst/>
          </a:prstGeom>
          <a:solidFill>
            <a:srgbClr val="3AA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3637181" y="1203598"/>
            <a:ext cx="2170584" cy="5555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 indent="-342900" algn="ctr">
              <a:spcBef>
                <a:spcPct val="20000"/>
              </a:spcBef>
            </a:pP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放射科資訊系統取得</a:t>
            </a:r>
          </a:p>
          <a:p>
            <a:pPr lvl="0" indent="-342900" algn="ctr">
              <a:spcBef>
                <a:spcPct val="20000"/>
              </a:spcBef>
            </a:pP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醫令及檢查排程 </a:t>
            </a:r>
          </a:p>
        </p:txBody>
      </p:sp>
      <p:sp>
        <p:nvSpPr>
          <p:cNvPr id="12" name="剪去對角線角落矩形 11"/>
          <p:cNvSpPr/>
          <p:nvPr/>
        </p:nvSpPr>
        <p:spPr>
          <a:xfrm>
            <a:off x="5796136" y="1172534"/>
            <a:ext cx="2304255" cy="576064"/>
          </a:xfrm>
          <a:prstGeom prst="snip2DiagRect">
            <a:avLst/>
          </a:prstGeom>
          <a:solidFill>
            <a:srgbClr val="3AA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5796136" y="1203598"/>
            <a:ext cx="2304256" cy="555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 algn="ctr">
              <a:spcBef>
                <a:spcPct val="20000"/>
              </a:spcBef>
            </a:pP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造影儀器之操控台顯示從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PACS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工作清單取得的排程</a:t>
            </a:r>
          </a:p>
        </p:txBody>
      </p:sp>
      <p:sp>
        <p:nvSpPr>
          <p:cNvPr id="14" name="剪去對角線角落矩形 13"/>
          <p:cNvSpPr/>
          <p:nvPr/>
        </p:nvSpPr>
        <p:spPr>
          <a:xfrm>
            <a:off x="4992419" y="4289416"/>
            <a:ext cx="1800200" cy="576064"/>
          </a:xfrm>
          <a:prstGeom prst="snip2DiagRect">
            <a:avLst/>
          </a:prstGeom>
          <a:solidFill>
            <a:srgbClr val="3AA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4993704" y="4320480"/>
            <a:ext cx="1882552" cy="555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 algn="ctr">
              <a:spcBef>
                <a:spcPct val="20000"/>
              </a:spcBef>
            </a:pP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分析 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DICOM 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標籤，寫進資料庫並儲存</a:t>
            </a:r>
          </a:p>
        </p:txBody>
      </p:sp>
      <p:sp>
        <p:nvSpPr>
          <p:cNvPr id="16" name="剪去對角線角落矩形 15"/>
          <p:cNvSpPr/>
          <p:nvPr/>
        </p:nvSpPr>
        <p:spPr>
          <a:xfrm>
            <a:off x="2688163" y="4289416"/>
            <a:ext cx="1800200" cy="576064"/>
          </a:xfrm>
          <a:prstGeom prst="snip2DiagRect">
            <a:avLst/>
          </a:prstGeom>
          <a:solidFill>
            <a:srgbClr val="3AA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內容版面配置區 2"/>
          <p:cNvSpPr txBox="1">
            <a:spLocks/>
          </p:cNvSpPr>
          <p:nvPr/>
        </p:nvSpPr>
        <p:spPr>
          <a:xfrm>
            <a:off x="2473424" y="4320480"/>
            <a:ext cx="2170584" cy="5555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 indent="-342900" algn="ctr">
              <a:spcBef>
                <a:spcPct val="20000"/>
              </a:spcBef>
            </a:pP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醫生或是放射科醫生</a:t>
            </a:r>
          </a:p>
          <a:p>
            <a:pPr lvl="0" indent="-342900" algn="ctr">
              <a:spcBef>
                <a:spcPct val="20000"/>
              </a:spcBef>
            </a:pP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檢視影像 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2500298" y="2500312"/>
            <a:ext cx="1714512" cy="5000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內容版面配置區 2"/>
          <p:cNvSpPr txBox="1">
            <a:spLocks/>
          </p:cNvSpPr>
          <p:nvPr/>
        </p:nvSpPr>
        <p:spPr>
          <a:xfrm>
            <a:off x="2500298" y="2515150"/>
            <a:ext cx="1785950" cy="699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醫療資訊系統跟放射科資訊系統之間的溝通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4857752" y="2428874"/>
            <a:ext cx="1571636" cy="57150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內容版面配置區 2"/>
          <p:cNvSpPr txBox="1">
            <a:spLocks/>
          </p:cNvSpPr>
          <p:nvPr/>
        </p:nvSpPr>
        <p:spPr>
          <a:xfrm>
            <a:off x="4904672" y="2285998"/>
            <a:ext cx="2310534" cy="7476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endParaRPr lang="en-US" altLang="zh-TW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放射科資訊系統傳送</a:t>
            </a:r>
            <a:endParaRPr lang="en-US" altLang="zh-TW" sz="1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已排程醫令至 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PACS</a:t>
            </a:r>
            <a:b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造影儀器工作清單</a:t>
            </a:r>
          </a:p>
        </p:txBody>
      </p:sp>
      <p:sp>
        <p:nvSpPr>
          <p:cNvPr id="26" name="圓角矩形 25"/>
          <p:cNvSpPr/>
          <p:nvPr/>
        </p:nvSpPr>
        <p:spPr>
          <a:xfrm>
            <a:off x="7286644" y="3000378"/>
            <a:ext cx="1390678" cy="5000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內容版面配置區 2"/>
          <p:cNvSpPr txBox="1">
            <a:spLocks/>
          </p:cNvSpPr>
          <p:nvPr/>
        </p:nvSpPr>
        <p:spPr>
          <a:xfrm>
            <a:off x="7339432" y="3016356"/>
            <a:ext cx="1409328" cy="555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影像擷取完成並</a:t>
            </a:r>
            <a:endParaRPr lang="en-US" altLang="zh-TW" sz="1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產生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DICOM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使用情境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18"/>
          <a:stretch>
            <a:fillRect/>
          </a:stretch>
        </p:blipFill>
        <p:spPr>
          <a:xfrm>
            <a:off x="537730" y="1059582"/>
            <a:ext cx="7177542" cy="3440994"/>
          </a:xfrm>
          <a:prstGeom prst="rect">
            <a:avLst/>
          </a:prstGeo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457200" y="4467239"/>
            <a:ext cx="5915000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20000"/>
              </a:spcBef>
            </a:pP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DICOM</a:t>
            </a:r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影像從</a:t>
            </a: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PACS</a:t>
            </a:r>
            <a:r>
              <a:rPr lang="en-US" altLang="zh-TW" sz="1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server</a:t>
            </a:r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傳到</a:t>
            </a: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做智能管理</a:t>
            </a:r>
          </a:p>
        </p:txBody>
      </p:sp>
      <p:sp>
        <p:nvSpPr>
          <p:cNvPr id="6" name="矩形 5"/>
          <p:cNvSpPr/>
          <p:nvPr/>
        </p:nvSpPr>
        <p:spPr>
          <a:xfrm>
            <a:off x="4499992" y="1347614"/>
            <a:ext cx="4286850" cy="3367276"/>
          </a:xfrm>
          <a:prstGeom prst="rect">
            <a:avLst/>
          </a:prstGeom>
          <a:noFill/>
          <a:ln>
            <a:solidFill>
              <a:srgbClr val="EFEF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9" descr="C:\Users\user\Desktop\NAS醫療影像加值服務方案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16892"/>
            <a:ext cx="3857652" cy="430722"/>
          </a:xfrm>
          <a:prstGeom prst="rect">
            <a:avLst/>
          </a:prstGeom>
          <a:noFill/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6000760" y="1071552"/>
            <a:ext cx="2509262" cy="214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342900">
              <a:lnSpc>
                <a:spcPts val="1400"/>
              </a:lnSpc>
              <a:spcBef>
                <a:spcPct val="20000"/>
              </a:spcBef>
            </a:pP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例如</a:t>
            </a:r>
            <a:r>
              <a:rPr lang="en-US" altLang="zh-TW" sz="1400" b="1" dirty="0" smtClean="0"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院外候召</a:t>
            </a:r>
            <a:r>
              <a:rPr lang="en-US" altLang="zh-TW" sz="1400" b="1" dirty="0" smtClean="0">
                <a:latin typeface="微軟正黑體" pitchFamily="34" charset="-120"/>
                <a:ea typeface="微軟正黑體" pitchFamily="34" charset="-120"/>
              </a:rPr>
              <a:t>on-call </a:t>
            </a: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醫生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7609" y="1797078"/>
            <a:ext cx="597743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內容版面配置區 2"/>
          <p:cNvSpPr txBox="1">
            <a:spLocks/>
          </p:cNvSpPr>
          <p:nvPr/>
        </p:nvSpPr>
        <p:spPr>
          <a:xfrm>
            <a:off x="7715272" y="2383599"/>
            <a:ext cx="864096" cy="390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342900" algn="ctr">
              <a:lnSpc>
                <a:spcPts val="1400"/>
              </a:lnSpc>
            </a:pPr>
            <a:r>
              <a:rPr lang="en-US" altLang="zh-TW" sz="1200" b="1" dirty="0" smtClean="0">
                <a:latin typeface="微軟正黑體" pitchFamily="34" charset="-120"/>
                <a:ea typeface="微軟正黑體" pitchFamily="34" charset="-120"/>
              </a:rPr>
              <a:t>Mobile </a:t>
            </a:r>
          </a:p>
          <a:p>
            <a:pPr lvl="0" indent="-342900" algn="ctr">
              <a:lnSpc>
                <a:spcPts val="1400"/>
              </a:lnSpc>
            </a:pPr>
            <a:r>
              <a:rPr lang="en-US" altLang="zh-TW" sz="1200" b="1" dirty="0" smtClean="0">
                <a:latin typeface="微軟正黑體" pitchFamily="34" charset="-120"/>
                <a:ea typeface="微軟正黑體" pitchFamily="34" charset="-120"/>
              </a:rPr>
              <a:t>viewer</a:t>
            </a: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457200" y="4752991"/>
            <a:ext cx="5915000" cy="3905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醫療影像擷取與傳輸系統  </a:t>
            </a: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Picture Archiving and Communication System (PACS)</a:t>
            </a:r>
          </a:p>
        </p:txBody>
      </p:sp>
      <p:pic>
        <p:nvPicPr>
          <p:cNvPr id="13" name="Picture 3" descr="C:\Users\user\Desktop\NAS醫療影像加值服務方案\lQC_uWs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725070"/>
            <a:ext cx="648072" cy="648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矩形 13"/>
          <p:cNvSpPr/>
          <p:nvPr/>
        </p:nvSpPr>
        <p:spPr>
          <a:xfrm>
            <a:off x="4929190" y="1071552"/>
            <a:ext cx="1210588" cy="2858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342900">
              <a:lnSpc>
                <a:spcPts val="1400"/>
              </a:lnSpc>
              <a:spcBef>
                <a:spcPct val="20000"/>
              </a:spcBef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遠端看圖</a:t>
            </a:r>
          </a:p>
        </p:txBody>
      </p:sp>
      <p:pic>
        <p:nvPicPr>
          <p:cNvPr id="1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938" t="95617" r="3119" b="402"/>
          <a:stretch>
            <a:fillRect/>
          </a:stretch>
        </p:blipFill>
        <p:spPr>
          <a:xfrm>
            <a:off x="6643702" y="1428742"/>
            <a:ext cx="857256" cy="142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esktop\NAS醫療影像加值服務方案\NAS醫療影像加值服務方案_素材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14"/>
            <a:ext cx="8408914" cy="4017191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Orthanc+NAS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347864" y="-117266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4193150" y="3286130"/>
            <a:ext cx="878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新增醫療</a:t>
            </a:r>
            <a:br>
              <a:rPr lang="zh-TW" altLang="en-US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相關</a:t>
            </a:r>
            <a:r>
              <a:rPr lang="en-US" altLang="zh-TW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App</a:t>
            </a:r>
            <a:endParaRPr lang="zh-TW" altLang="en-US" sz="1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5" name="Picture 3" descr="C:\Users\user\Desktop\NAS醫療影像加值服務方案\lQC_uWs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4588" y="2571750"/>
            <a:ext cx="648072" cy="648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文字方塊 9"/>
          <p:cNvSpPr txBox="1"/>
          <p:nvPr/>
        </p:nvSpPr>
        <p:spPr>
          <a:xfrm>
            <a:off x="2069328" y="119430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工具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61912" y="231101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監控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069328" y="442913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娛樂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Picture 4" descr="C:\Users\user\Desktop\NAS醫療影像加值服務方案\NAS醫療影像加值服務方案_素材.png"/>
          <p:cNvPicPr>
            <a:picLocks noChangeAspect="1" noChangeArrowheads="1"/>
          </p:cNvPicPr>
          <p:nvPr/>
        </p:nvPicPr>
        <p:blipFill>
          <a:blip r:embed="rId2" cstate="print"/>
          <a:srcRect l="84708"/>
          <a:stretch>
            <a:fillRect/>
          </a:stretch>
        </p:blipFill>
        <p:spPr bwMode="auto">
          <a:xfrm>
            <a:off x="7858148" y="1000114"/>
            <a:ext cx="1285852" cy="4017191"/>
          </a:xfrm>
          <a:prstGeom prst="rect">
            <a:avLst/>
          </a:prstGeom>
          <a:noFill/>
        </p:spPr>
      </p:pic>
      <p:pic>
        <p:nvPicPr>
          <p:cNvPr id="14" name="Picture 4" descr="C:\Users\user\Desktop\NAS醫療影像加值服務方案\NAS醫療影像加值服務方案_素材.png"/>
          <p:cNvPicPr>
            <a:picLocks noChangeAspect="1" noChangeArrowheads="1"/>
          </p:cNvPicPr>
          <p:nvPr/>
        </p:nvPicPr>
        <p:blipFill>
          <a:blip r:embed="rId2" cstate="print"/>
          <a:srcRect l="84708"/>
          <a:stretch>
            <a:fillRect/>
          </a:stretch>
        </p:blipFill>
        <p:spPr bwMode="auto">
          <a:xfrm>
            <a:off x="5847235" y="1000114"/>
            <a:ext cx="1285852" cy="4017191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5072098" y="2485840"/>
            <a:ext cx="3929058" cy="130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整合 </a:t>
            </a:r>
            <a:r>
              <a:rPr lang="en-US" altLang="zh-TW" sz="1600" b="1" dirty="0" err="1" smtClean="0">
                <a:latin typeface="微軟正黑體" pitchFamily="34" charset="-120"/>
                <a:ea typeface="微軟正黑體" pitchFamily="34" charset="-120"/>
              </a:rPr>
              <a:t>Orthanc</a:t>
            </a:r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服務，讓 </a:t>
            </a:r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</a:rPr>
              <a:t>QNAP NAS </a:t>
            </a:r>
          </a:p>
          <a:p>
            <a:pPr>
              <a:spcAft>
                <a:spcPts val="100"/>
              </a:spcAft>
            </a:pP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開放支援醫療影像相關應用，並具有</a:t>
            </a:r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spcAft>
                <a:spcPts val="100"/>
              </a:spcAft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好安全</a:t>
            </a:r>
            <a: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好輕鬆</a:t>
            </a:r>
            <a: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好簡單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spcAft>
                <a:spcPts val="100"/>
              </a:spcAft>
            </a:pP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三大特點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Orthanc+NAS</a:t>
            </a:r>
            <a:r>
              <a:rPr lang="en-US" altLang="zh-TW" dirty="0" smtClean="0"/>
              <a:t> </a:t>
            </a:r>
            <a:r>
              <a:rPr lang="zh-TW" altLang="en-US" dirty="0" smtClean="0"/>
              <a:t>三大特點</a:t>
            </a:r>
            <a:endParaRPr lang="zh-TW" altLang="en-US" dirty="0"/>
          </a:p>
        </p:txBody>
      </p:sp>
      <p:pic>
        <p:nvPicPr>
          <p:cNvPr id="4098" name="Picture 2" descr="C:\Users\user\Desktop\NAS醫療影像加值服務方案\NAS醫療影像加值服務方案_素材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66"/>
            <a:ext cx="8203977" cy="3510137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692280" y="1643056"/>
            <a:ext cx="1379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資料安全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92280" y="2770496"/>
            <a:ext cx="1379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智能管理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92280" y="3886152"/>
            <a:ext cx="1379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易用方便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996537" y="1357304"/>
            <a:ext cx="525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好安全 </a:t>
            </a:r>
            <a:r>
              <a:rPr lang="en-US" altLang="zh-TW" sz="24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Data security</a:t>
            </a:r>
          </a:p>
          <a:p>
            <a:pPr>
              <a:buFont typeface="Wingdings" pitchFamily="2" charset="2"/>
              <a:buChar char="ü"/>
            </a:pPr>
            <a:r>
              <a:rPr lang="en-US" altLang="zh-TW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Hybrid Backup Sync 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彈性備份及災難復原解決方案</a:t>
            </a:r>
          </a:p>
          <a:p>
            <a:pPr>
              <a:buFont typeface="Wingdings" pitchFamily="2" charset="2"/>
              <a:buChar char="ü"/>
            </a:pP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快照 </a:t>
            </a:r>
            <a:r>
              <a:rPr lang="en-US" altLang="zh-TW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(Snapshot)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保護重要醫療影像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996537" y="2649682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好輕鬆 </a:t>
            </a:r>
            <a:r>
              <a:rPr lang="en-US" altLang="zh-TW" sz="24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Efficient management </a:t>
            </a:r>
          </a:p>
          <a:p>
            <a:pPr>
              <a:buFont typeface="Wingdings" pitchFamily="2" charset="2"/>
              <a:buChar char="ü"/>
            </a:pP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可視化儲存及快照總管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2996537" y="3617907"/>
            <a:ext cx="6012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好簡便 </a:t>
            </a:r>
            <a:r>
              <a:rPr lang="en-US" altLang="zh-TW" sz="24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Easy access </a:t>
            </a:r>
          </a:p>
          <a:p>
            <a:pPr>
              <a:buFont typeface="Wingdings" pitchFamily="2" charset="2"/>
              <a:buChar char="ü"/>
            </a:pP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影像拖拉兩步驟</a:t>
            </a:r>
            <a:endParaRPr lang="en-US" altLang="zh-TW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支援醫療影像行動瀏覽器</a:t>
            </a:r>
            <a:endParaRPr lang="en-US" altLang="zh-TW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C:\Users\user\Desktop\NAS醫療影像加值服務方案\燈泡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" y="4379797"/>
            <a:ext cx="5266928" cy="604756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Orthanc+NAS</a:t>
            </a:r>
            <a:r>
              <a:rPr lang="en-US" altLang="zh-TW" dirty="0" smtClean="0"/>
              <a:t> </a:t>
            </a:r>
            <a:r>
              <a:rPr lang="zh-TW" altLang="en-US" dirty="0" smtClean="0"/>
              <a:t>三大特點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85984" y="1071552"/>
            <a:ext cx="6286544" cy="1356752"/>
          </a:xfrm>
        </p:spPr>
        <p:txBody>
          <a:bodyPr>
            <a:normAutofit/>
          </a:bodyPr>
          <a:lstStyle/>
          <a:p>
            <a:pPr marL="0"/>
            <a:r>
              <a:rPr lang="en-US" altLang="zh-TW" dirty="0" smtClean="0"/>
              <a:t>Hybrid Backup Sync </a:t>
            </a:r>
            <a:r>
              <a:rPr lang="zh-TW" altLang="en-US" dirty="0" smtClean="0"/>
              <a:t>彈性備份及</a:t>
            </a:r>
            <a:endParaRPr lang="en-US" altLang="zh-TW" dirty="0" smtClean="0"/>
          </a:p>
          <a:p>
            <a:pPr marL="0"/>
            <a:r>
              <a:rPr lang="zh-TW" altLang="en-US" dirty="0" smtClean="0"/>
              <a:t>災難復原解決方案</a:t>
            </a:r>
          </a:p>
        </p:txBody>
      </p:sp>
      <p:pic>
        <p:nvPicPr>
          <p:cNvPr id="5124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03598"/>
            <a:ext cx="2195736" cy="620685"/>
          </a:xfrm>
          <a:prstGeom prst="rect">
            <a:avLst/>
          </a:prstGeom>
          <a:noFill/>
        </p:spPr>
      </p:pic>
      <p:pic>
        <p:nvPicPr>
          <p:cNvPr id="5125" name="Picture 5" descr="C:\Users\user\Desktop\NAS醫療影像加值服務方案\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355726"/>
            <a:ext cx="6069216" cy="1882825"/>
          </a:xfrm>
          <a:prstGeom prst="rect">
            <a:avLst/>
          </a:prstGeom>
          <a:noFill/>
        </p:spPr>
      </p:pic>
      <p:sp>
        <p:nvSpPr>
          <p:cNvPr id="17" name="內容版面配置區 2"/>
          <p:cNvSpPr txBox="1">
            <a:spLocks/>
          </p:cNvSpPr>
          <p:nvPr/>
        </p:nvSpPr>
        <p:spPr>
          <a:xfrm>
            <a:off x="585826" y="4515966"/>
            <a:ext cx="5915000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減輕</a:t>
            </a: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DICOM</a:t>
            </a: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影像管理者工作量</a:t>
            </a:r>
          </a:p>
        </p:txBody>
      </p:sp>
      <p:pic>
        <p:nvPicPr>
          <p:cNvPr id="5129" name="Picture 9" descr="C:\Users\user\Desktop\NAS醫療影像加值服務方案\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489003"/>
            <a:ext cx="3571900" cy="486307"/>
          </a:xfrm>
          <a:prstGeom prst="rect">
            <a:avLst/>
          </a:prstGeom>
          <a:noFill/>
        </p:spPr>
      </p:pic>
      <p:sp>
        <p:nvSpPr>
          <p:cNvPr id="16" name="內容版面配置區 2"/>
          <p:cNvSpPr txBox="1">
            <a:spLocks/>
          </p:cNvSpPr>
          <p:nvPr/>
        </p:nvSpPr>
        <p:spPr>
          <a:xfrm>
            <a:off x="3643306" y="4557487"/>
            <a:ext cx="3935288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法律規定醫療影像需要保存七年以上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488634" y="131438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好安全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685</Words>
  <Application>Microsoft Office PowerPoint</Application>
  <PresentationFormat>如螢幕大小 (16:9)</PresentationFormat>
  <Paragraphs>130</Paragraphs>
  <Slides>20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Office 佈景主題</vt:lpstr>
      <vt:lpstr>NAS 醫療影像 加值服務方案</vt:lpstr>
      <vt:lpstr>NAS 醫療影像加值服務方案</vt:lpstr>
      <vt:lpstr>Orthanc 是什麼?</vt:lpstr>
      <vt:lpstr>DICOM是什麼?</vt:lpstr>
      <vt:lpstr>醫療影像服務工作流程</vt:lpstr>
      <vt:lpstr>使用情境</vt:lpstr>
      <vt:lpstr>Orthanc+NAS</vt:lpstr>
      <vt:lpstr>Orthanc+NAS 三大特點</vt:lpstr>
      <vt:lpstr>Orthanc+NAS 三大特點</vt:lpstr>
      <vt:lpstr>Orthanc+NAS 三大特點</vt:lpstr>
      <vt:lpstr>Orthanc+NAS 三大特點</vt:lpstr>
      <vt:lpstr>Orthanc+NAS 三大特點</vt:lpstr>
      <vt:lpstr>Orthanc+NAS 三大特點</vt:lpstr>
      <vt:lpstr>Orthanc+NAS 三大特點</vt:lpstr>
      <vt:lpstr>Orthanc+NAS 三大特點</vt:lpstr>
      <vt:lpstr>進階應用 VM (虛擬機)</vt:lpstr>
      <vt:lpstr>Demo</vt:lpstr>
      <vt:lpstr>下載 App</vt:lpstr>
      <vt:lpstr>12345~五步驟輕鬆操作</vt:lpstr>
      <vt:lpstr>投影片 20</vt:lpstr>
    </vt:vector>
  </TitlesOfParts>
  <Company>SYNNEX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Coco Chiang</cp:lastModifiedBy>
  <cp:revision>84</cp:revision>
  <dcterms:created xsi:type="dcterms:W3CDTF">2017-12-22T09:06:30Z</dcterms:created>
  <dcterms:modified xsi:type="dcterms:W3CDTF">2017-12-27T06:02:25Z</dcterms:modified>
</cp:coreProperties>
</file>