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9144000" cy="5143500" type="screen16x9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3CA4B2"/>
    <a:srgbClr val="399CA9"/>
    <a:srgbClr val="3AA8A3"/>
    <a:srgbClr val="50AEC8"/>
    <a:srgbClr val="3CA2BE"/>
    <a:srgbClr val="4E85D6"/>
    <a:srgbClr val="64B7CE"/>
    <a:srgbClr val="55CBC0"/>
    <a:srgbClr val="82E6DA"/>
    <a:srgbClr val="EFEF0B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099" autoAdjust="0"/>
    <p:restoredTop sz="90244" autoAdjust="0"/>
  </p:normalViewPr>
  <p:slideViewPr>
    <p:cSldViewPr>
      <p:cViewPr>
        <p:scale>
          <a:sx n="95" d="100"/>
          <a:sy n="95" d="100"/>
        </p:scale>
        <p:origin x="-1596" y="-46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1FA097-DFE2-4F74-8E9D-894BBDC876E2}" type="datetimeFigureOut">
              <a:rPr lang="zh-TW" altLang="en-US" smtClean="0"/>
              <a:pPr/>
              <a:t>2017/12/27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B88434-AD66-495C-8C6C-0809E8EC7364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1066640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-50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</a:pPr>
            <a:r>
              <a:rPr lang="zh-TW" altLang="en-US" sz="12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放射科資訊系統</a:t>
            </a:r>
            <a:r>
              <a:rPr lang="en-US" altLang="zh-TW" sz="12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 radiological information system (RIS) </a:t>
            </a:r>
            <a:br>
              <a:rPr lang="en-US" altLang="zh-TW" sz="12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</a:br>
            <a:r>
              <a:rPr lang="zh-TW" altLang="en-US" sz="12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醫療資訊系統 </a:t>
            </a:r>
            <a:r>
              <a:rPr lang="en-US" altLang="zh-TW" sz="12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Health Information System (HIS)</a:t>
            </a:r>
          </a:p>
          <a:p>
            <a:pPr marL="0" marR="0" lvl="0" indent="-50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</a:pPr>
            <a:r>
              <a:rPr lang="zh-TW" altLang="en-US" sz="12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醫療影像擷取與傳輸系統  </a:t>
            </a:r>
            <a:r>
              <a:rPr lang="en-US" altLang="zh-TW" sz="12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Picture Archiving and Communication System (PACS)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B88434-AD66-495C-8C6C-0809E8EC7364}" type="slidenum">
              <a:rPr lang="zh-TW" altLang="en-US" smtClean="0"/>
              <a:pPr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1670212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 smtClean="0"/>
              <a:t>Taiwan Healthcare Reform Foundation (THRF) </a:t>
            </a:r>
            <a:endParaRPr lang="zh-TW" altLang="en-US" dirty="0" smtClean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B88434-AD66-495C-8C6C-0809E8EC7364}" type="slidenum">
              <a:rPr lang="zh-TW" altLang="en-US" smtClean="0"/>
              <a:pPr/>
              <a:t>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781633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user\Desktop\NAS醫療影像加值服務方案\NAS醫療影像加值服務方案_底板2-1-01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645" cy="5143500"/>
          </a:xfrm>
          <a:prstGeom prst="rect">
            <a:avLst/>
          </a:prstGeom>
          <a:noFill/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51520" y="1635646"/>
            <a:ext cx="3672408" cy="1584176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NAS醫療影像加值服務方案\NAS醫療影像加值服務方案_大標-01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2555776" y="1597819"/>
            <a:ext cx="6262464" cy="1102519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2555776" y="2914650"/>
            <a:ext cx="6400800" cy="131445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dirty="0" smtClean="0"/>
              <a:t>按一下以編輯母片副標題樣式</a:t>
            </a:r>
            <a:endParaRPr lang="zh-TW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NAS醫療影像加值服務方案\NAS醫療影像加值服務方案_中頁-01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645" cy="5143500"/>
          </a:xfrm>
          <a:prstGeom prst="rect">
            <a:avLst/>
          </a:prstGeom>
          <a:noFill/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51470"/>
            <a:ext cx="8229600" cy="857250"/>
          </a:xfr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2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49" r:id="rId2"/>
    <p:sldLayoutId id="2147483650" r:id="rId3"/>
  </p:sldLayoutIdLst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None/>
        <a:defRPr sz="2400" b="1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Wingdings" pitchFamily="2" charset="2"/>
        <a:buChar char="n"/>
        <a:defRPr sz="2000" b="1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398386" y="1632226"/>
            <a:ext cx="4745118" cy="1368152"/>
          </a:xfrm>
        </p:spPr>
        <p:txBody>
          <a:bodyPr>
            <a:noAutofit/>
          </a:bodyPr>
          <a:lstStyle/>
          <a:p>
            <a:r>
              <a:rPr lang="en-US" altLang="zh-TW" sz="33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Orthanc</a:t>
            </a:r>
            <a:r>
              <a:rPr lang="en-US" altLang="zh-TW" sz="3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Value-Added Healthcare Solution for QNAP NAS</a:t>
            </a:r>
            <a:endParaRPr lang="zh-TW" altLang="en-US" sz="3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標題 3"/>
          <p:cNvSpPr txBox="1">
            <a:spLocks/>
          </p:cNvSpPr>
          <p:nvPr/>
        </p:nvSpPr>
        <p:spPr>
          <a:xfrm>
            <a:off x="428596" y="3071816"/>
            <a:ext cx="3214710" cy="8572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spcBef>
                <a:spcPct val="0"/>
              </a:spcBef>
            </a:pPr>
            <a:r>
              <a:rPr lang="en-US" altLang="zh-TW" sz="20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+mj-cs"/>
              </a:rPr>
              <a:t>Turn NAS into a DICOM server</a:t>
            </a:r>
            <a:endParaRPr kumimoji="0" lang="zh-TW" altLang="en-US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985638"/>
            <a:ext cx="6289204" cy="2482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3 advantages of </a:t>
            </a:r>
            <a:r>
              <a:rPr lang="en-US" altLang="zh-TW" dirty="0" err="1"/>
              <a:t>Orthanc</a:t>
            </a:r>
            <a:r>
              <a:rPr lang="en-US" altLang="zh-TW" dirty="0"/>
              <a:t> + NAS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214546" y="1059582"/>
            <a:ext cx="6821950" cy="1151394"/>
          </a:xfrm>
        </p:spPr>
        <p:txBody>
          <a:bodyPr>
            <a:normAutofit/>
          </a:bodyPr>
          <a:lstStyle/>
          <a:p>
            <a:pPr marL="285750" indent="-285750">
              <a:lnSpc>
                <a:spcPts val="2300"/>
              </a:lnSpc>
            </a:pPr>
            <a:r>
              <a:rPr lang="en-US" altLang="zh-TW" dirty="0"/>
              <a:t>The snapshot function helps </a:t>
            </a:r>
            <a:r>
              <a:rPr lang="en-US" altLang="zh-TW" dirty="0" smtClean="0"/>
              <a:t>protect </a:t>
            </a:r>
          </a:p>
          <a:p>
            <a:pPr marL="285750" indent="-285750">
              <a:lnSpc>
                <a:spcPts val="2300"/>
              </a:lnSpc>
            </a:pPr>
            <a:r>
              <a:rPr lang="en-US" altLang="zh-TW" dirty="0" smtClean="0"/>
              <a:t>important </a:t>
            </a:r>
            <a:r>
              <a:rPr lang="en-US" altLang="zh-TW" dirty="0"/>
              <a:t>medical images</a:t>
            </a:r>
          </a:p>
          <a:p>
            <a:r>
              <a:rPr lang="en-US" altLang="zh-TW" sz="1600" dirty="0" smtClean="0"/>
              <a:t>Restore </a:t>
            </a:r>
            <a:r>
              <a:rPr lang="en-US" altLang="zh-TW" sz="1600" dirty="0"/>
              <a:t>accidentally deleted </a:t>
            </a:r>
            <a:r>
              <a:rPr lang="en-US" altLang="zh-TW" sz="1600" dirty="0" smtClean="0"/>
              <a:t>files+ Recovery </a:t>
            </a:r>
            <a:r>
              <a:rPr lang="en-US" altLang="zh-TW" sz="1600" dirty="0"/>
              <a:t>plan against </a:t>
            </a:r>
            <a:r>
              <a:rPr lang="en-US" altLang="zh-TW" sz="1600" dirty="0" smtClean="0"/>
              <a:t> viruses</a:t>
            </a:r>
            <a:endParaRPr lang="zh-TW" altLang="en-US" sz="1600" dirty="0" smtClean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5124" name="Picture 4" descr="C:\Users\user\Desktop\NAS醫療影像加值服務方案\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03598"/>
            <a:ext cx="2195736" cy="620685"/>
          </a:xfrm>
          <a:prstGeom prst="rect">
            <a:avLst/>
          </a:prstGeom>
          <a:noFill/>
        </p:spPr>
      </p:pic>
      <p:pic>
        <p:nvPicPr>
          <p:cNvPr id="15" name="Picture 8" descr="C:\Users\user\Desktop\NAS醫療影像加值服務方案\燈泡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9168" y="4379797"/>
            <a:ext cx="5266928" cy="604756"/>
          </a:xfrm>
          <a:prstGeom prst="rect">
            <a:avLst/>
          </a:prstGeom>
          <a:noFill/>
        </p:spPr>
      </p:pic>
      <p:pic>
        <p:nvPicPr>
          <p:cNvPr id="18" name="Picture 9" descr="C:\Users\user\Desktop\NAS醫療影像加值服務方案\5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86116" y="4489003"/>
            <a:ext cx="3878172" cy="486307"/>
          </a:xfrm>
          <a:prstGeom prst="rect">
            <a:avLst/>
          </a:prstGeom>
          <a:noFill/>
        </p:spPr>
      </p:pic>
      <p:sp>
        <p:nvSpPr>
          <p:cNvPr id="20" name="內容版面配置區 2"/>
          <p:cNvSpPr txBox="1">
            <a:spLocks/>
          </p:cNvSpPr>
          <p:nvPr/>
        </p:nvSpPr>
        <p:spPr>
          <a:xfrm>
            <a:off x="738226" y="4515966"/>
            <a:ext cx="5915000" cy="390527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 lvl="0" indent="-342900">
              <a:spcBef>
                <a:spcPct val="20000"/>
              </a:spcBef>
            </a:pPr>
            <a:r>
              <a:rPr lang="en-US" altLang="zh-TW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Ease the workload of </a:t>
            </a:r>
            <a:r>
              <a:rPr lang="en-US" altLang="zh-TW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DICOM</a:t>
            </a:r>
            <a:br>
              <a:rPr lang="en-US" altLang="zh-TW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</a:br>
            <a:r>
              <a:rPr lang="en-US" altLang="zh-TW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image </a:t>
            </a:r>
            <a:r>
              <a:rPr lang="en-US" altLang="zh-TW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manager</a:t>
            </a:r>
          </a:p>
        </p:txBody>
      </p:sp>
      <p:sp>
        <p:nvSpPr>
          <p:cNvPr id="21" name="內容版面配置區 2"/>
          <p:cNvSpPr txBox="1">
            <a:spLocks/>
          </p:cNvSpPr>
          <p:nvPr/>
        </p:nvSpPr>
        <p:spPr>
          <a:xfrm>
            <a:off x="3795706" y="4557487"/>
            <a:ext cx="3935288" cy="390527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r>
              <a:rPr lang="en-US" altLang="zh-TW" sz="1400" b="1" dirty="0">
                <a:latin typeface="Arial" pitchFamily="34" charset="0"/>
                <a:cs typeface="Arial" pitchFamily="34" charset="0"/>
              </a:rPr>
              <a:t>According to medical laws, medical images </a:t>
            </a:r>
            <a:br>
              <a:rPr lang="en-US" altLang="zh-TW" sz="1400" b="1" dirty="0">
                <a:latin typeface="Arial" pitchFamily="34" charset="0"/>
                <a:cs typeface="Arial" pitchFamily="34" charset="0"/>
              </a:rPr>
            </a:br>
            <a:r>
              <a:rPr lang="en-US" altLang="zh-TW" sz="1400" b="1" dirty="0">
                <a:latin typeface="Arial" pitchFamily="34" charset="0"/>
                <a:cs typeface="Arial" pitchFamily="34" charset="0"/>
              </a:rPr>
              <a:t>shall be archived for 7+ years</a:t>
            </a:r>
            <a:endParaRPr lang="zh-TW" altLang="en-US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377788" y="1226280"/>
            <a:ext cx="1440160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en-US" altLang="zh-TW" sz="20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Data security</a:t>
            </a:r>
            <a:endParaRPr lang="zh-TW" altLang="en-US" sz="2000" b="1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\Desktop\NAS醫療影像加值服務方案\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03598"/>
            <a:ext cx="2195736" cy="620684"/>
          </a:xfrm>
          <a:prstGeom prst="rect">
            <a:avLst/>
          </a:prstGeom>
          <a:noFill/>
        </p:spPr>
      </p:pic>
      <p:pic>
        <p:nvPicPr>
          <p:cNvPr id="5128" name="Picture 8" descr="C:\Users\user\Desktop\NAS醫療影像加值服務方案\燈泡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4371950"/>
            <a:ext cx="5266928" cy="604756"/>
          </a:xfrm>
          <a:prstGeom prst="rect">
            <a:avLst/>
          </a:prstGeom>
          <a:noFill/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3 advantages of </a:t>
            </a:r>
            <a:r>
              <a:rPr lang="en-US" altLang="zh-TW" dirty="0" err="1"/>
              <a:t>Orthanc</a:t>
            </a:r>
            <a:r>
              <a:rPr lang="en-US" altLang="zh-TW" dirty="0"/>
              <a:t> + NAS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158116" y="1059582"/>
            <a:ext cx="7128792" cy="1162224"/>
          </a:xfrm>
        </p:spPr>
        <p:txBody>
          <a:bodyPr>
            <a:normAutofit/>
          </a:bodyPr>
          <a:lstStyle/>
          <a:p>
            <a:pPr marL="0"/>
            <a:r>
              <a:rPr lang="en-US" altLang="zh-TW" dirty="0"/>
              <a:t>Visualized Storage </a:t>
            </a:r>
            <a:r>
              <a:rPr lang="en-US" altLang="zh-TW" dirty="0" smtClean="0"/>
              <a:t>&amp; </a:t>
            </a:r>
            <a:r>
              <a:rPr lang="en-US" altLang="zh-TW" dirty="0"/>
              <a:t>Snapshots Manager</a:t>
            </a:r>
          </a:p>
          <a:p>
            <a:pPr marL="0"/>
            <a:r>
              <a:rPr lang="en-US" altLang="zh-TW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Monitor storage </a:t>
            </a:r>
            <a:r>
              <a:rPr lang="en-US" altLang="zh-TW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space Intuitive </a:t>
            </a:r>
            <a:r>
              <a:rPr lang="en-US" altLang="zh-TW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backup </a:t>
            </a:r>
            <a:r>
              <a:rPr lang="en-US" altLang="zh-TW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solution</a:t>
            </a:r>
            <a:br>
              <a:rPr lang="en-US" altLang="zh-TW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altLang="zh-TW" sz="14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OrthancDB</a:t>
            </a:r>
            <a:r>
              <a:rPr lang="en-US" altLang="zh-TW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(DICOM database)</a:t>
            </a:r>
            <a:endParaRPr lang="zh-TW" altLang="en-US" sz="14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/>
            <a:endParaRPr lang="zh-TW" altLang="en-US" sz="18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35496" y="1210680"/>
            <a:ext cx="201622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en-US" altLang="zh-TW" sz="2000" b="1" dirty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Efficient</a:t>
            </a:r>
          </a:p>
          <a:p>
            <a:pPr>
              <a:lnSpc>
                <a:spcPts val="2100"/>
              </a:lnSpc>
            </a:pPr>
            <a:r>
              <a:rPr lang="en-US" altLang="zh-TW" sz="2000" b="1" dirty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management</a:t>
            </a:r>
          </a:p>
        </p:txBody>
      </p:sp>
      <p:sp>
        <p:nvSpPr>
          <p:cNvPr id="17" name="內容版面配置區 2"/>
          <p:cNvSpPr txBox="1">
            <a:spLocks/>
          </p:cNvSpPr>
          <p:nvPr/>
        </p:nvSpPr>
        <p:spPr>
          <a:xfrm>
            <a:off x="827584" y="4515966"/>
            <a:ext cx="5915000" cy="390527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 lvl="0" indent="-342900">
              <a:spcBef>
                <a:spcPct val="20000"/>
              </a:spcBef>
            </a:pPr>
            <a:r>
              <a:rPr lang="en-US" altLang="zh-TW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Ease the workload of DICOM</a:t>
            </a:r>
            <a:br>
              <a:rPr lang="en-US" altLang="zh-TW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</a:br>
            <a:r>
              <a:rPr lang="en-US" altLang="zh-TW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image manager</a:t>
            </a: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2048687"/>
            <a:ext cx="6427639" cy="235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891918"/>
            <a:ext cx="5163864" cy="1840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 descr="C:\Users\user\Desktop\QTS4.3.4_P116_(ZH)_51000-024177-RS_201707\Links\page12_File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58016" y="2000246"/>
            <a:ext cx="973286" cy="9732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C:\Users\user\Desktop\NAS醫療影像加值服務方案\8-0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571750"/>
            <a:ext cx="9200661" cy="2211710"/>
          </a:xfrm>
          <a:prstGeom prst="rect">
            <a:avLst/>
          </a:prstGeom>
          <a:noFill/>
        </p:spPr>
      </p:pic>
      <p:pic>
        <p:nvPicPr>
          <p:cNvPr id="7170" name="Picture 2" descr="C:\Users\user\Desktop\NAS醫療影像加值服務方案\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6512" y="1203598"/>
            <a:ext cx="2292622" cy="648072"/>
          </a:xfrm>
          <a:prstGeom prst="rect">
            <a:avLst/>
          </a:prstGeom>
          <a:noFill/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3 advantages of </a:t>
            </a:r>
            <a:r>
              <a:rPr lang="en-US" altLang="zh-TW" dirty="0" err="1"/>
              <a:t>Orthanc</a:t>
            </a:r>
            <a:r>
              <a:rPr lang="en-US" altLang="zh-TW" dirty="0"/>
              <a:t> + NAS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339752" y="1059582"/>
            <a:ext cx="6589966" cy="1162224"/>
          </a:xfrm>
        </p:spPr>
        <p:txBody>
          <a:bodyPr>
            <a:normAutofit fontScale="77500" lnSpcReduction="20000"/>
          </a:bodyPr>
          <a:lstStyle/>
          <a:p>
            <a:pPr marL="0"/>
            <a:r>
              <a:rPr lang="en-US" altLang="zh-TW" sz="3100" dirty="0"/>
              <a:t>There are countless medical images in our lifetime and it is difficult to manage well…</a:t>
            </a:r>
          </a:p>
          <a:p>
            <a:r>
              <a:rPr lang="en-US" altLang="zh-TW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Pregnancy ultrasound scans, flat </a:t>
            </a:r>
            <a:r>
              <a:rPr lang="en-US" altLang="zh-TW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feet Treatments</a:t>
            </a:r>
            <a:r>
              <a:rPr lang="en-US" altLang="zh-TW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tooth development X-ray, </a:t>
            </a:r>
          </a:p>
          <a:p>
            <a:r>
              <a:rPr lang="en-US" altLang="zh-TW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frozen shoulder images, CT scan, MRI, etc</a:t>
            </a:r>
            <a:r>
              <a:rPr lang="en-US" altLang="zh-TW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endParaRPr lang="zh-TW" altLang="en-US" sz="18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129" name="Picture 9" descr="C:\Users\user\Desktop\NAS醫療影像加值服務方案\5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37962" y="2289238"/>
            <a:ext cx="3779912" cy="486307"/>
          </a:xfrm>
          <a:prstGeom prst="rect">
            <a:avLst/>
          </a:prstGeom>
          <a:noFill/>
        </p:spPr>
      </p:pic>
      <p:sp>
        <p:nvSpPr>
          <p:cNvPr id="16" name="內容版面配置區 2"/>
          <p:cNvSpPr txBox="1">
            <a:spLocks/>
          </p:cNvSpPr>
          <p:nvPr/>
        </p:nvSpPr>
        <p:spPr>
          <a:xfrm>
            <a:off x="5652120" y="2283718"/>
            <a:ext cx="3935288" cy="5860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n-US" altLang="zh-TW" sz="1200" b="1" dirty="0">
                <a:latin typeface="Arial" pitchFamily="34" charset="0"/>
                <a:cs typeface="Arial" pitchFamily="34" charset="0"/>
              </a:rPr>
              <a:t>THRF encourages people to collect personal medical records, including medical images</a:t>
            </a:r>
            <a:endParaRPr lang="zh-TW" altLang="en-US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107504" y="1346017"/>
            <a:ext cx="1839148" cy="361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en-US" altLang="zh-TW" sz="2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Easy </a:t>
            </a:r>
            <a:r>
              <a:rPr lang="en-US" altLang="zh-TW" sz="20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access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237056"/>
            <a:ext cx="4807077" cy="2206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 descr="C:\Users\user\Desktop\NAS醫療影像加值服務方案\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1203598"/>
            <a:ext cx="2292622" cy="648072"/>
          </a:xfrm>
          <a:prstGeom prst="rect">
            <a:avLst/>
          </a:prstGeom>
          <a:noFill/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3 advantages of </a:t>
            </a:r>
            <a:r>
              <a:rPr lang="en-US" altLang="zh-TW" dirty="0" err="1"/>
              <a:t>Orthanc</a:t>
            </a:r>
            <a:r>
              <a:rPr lang="en-US" altLang="zh-TW" dirty="0"/>
              <a:t> + NAS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339752" y="1123774"/>
            <a:ext cx="6696744" cy="1162224"/>
          </a:xfrm>
        </p:spPr>
        <p:txBody>
          <a:bodyPr>
            <a:normAutofit/>
          </a:bodyPr>
          <a:lstStyle/>
          <a:p>
            <a:pPr marL="0"/>
            <a:r>
              <a:rPr lang="en-US" altLang="zh-TW" dirty="0"/>
              <a:t>Just drag &amp; drop </a:t>
            </a:r>
            <a:r>
              <a:rPr lang="en-US" altLang="zh-TW" dirty="0" smtClean="0"/>
              <a:t>images</a:t>
            </a:r>
          </a:p>
          <a:p>
            <a:pPr marL="0"/>
            <a:r>
              <a:rPr lang="en-US" altLang="zh-TW" sz="1600" dirty="0">
                <a:solidFill>
                  <a:schemeClr val="accent5">
                    <a:lumMod val="50000"/>
                  </a:schemeClr>
                </a:solidFill>
              </a:rPr>
              <a:t>Run the </a:t>
            </a:r>
            <a:r>
              <a:rPr lang="en-US" altLang="zh-TW" sz="1600" dirty="0" err="1">
                <a:solidFill>
                  <a:schemeClr val="accent5">
                    <a:lumMod val="50000"/>
                  </a:schemeClr>
                </a:solidFill>
              </a:rPr>
              <a:t>Orthanc</a:t>
            </a:r>
            <a:r>
              <a:rPr lang="en-US" altLang="zh-TW" sz="1600" dirty="0">
                <a:solidFill>
                  <a:schemeClr val="accent5">
                    <a:lumMod val="50000"/>
                  </a:schemeClr>
                </a:solidFill>
              </a:rPr>
              <a:t> app, drag &amp; </a:t>
            </a:r>
            <a:r>
              <a:rPr lang="en-US" altLang="zh-TW" sz="1600" dirty="0" smtClean="0">
                <a:solidFill>
                  <a:schemeClr val="accent5">
                    <a:lumMod val="50000"/>
                  </a:schemeClr>
                </a:solidFill>
              </a:rPr>
              <a:t>drop files </a:t>
            </a:r>
            <a:r>
              <a:rPr lang="en-US" altLang="zh-TW" sz="1600" dirty="0">
                <a:solidFill>
                  <a:schemeClr val="accent5">
                    <a:lumMod val="50000"/>
                  </a:schemeClr>
                </a:solidFill>
              </a:rPr>
              <a:t>and click </a:t>
            </a:r>
            <a:r>
              <a:rPr lang="en-US" altLang="zh-TW" sz="1600" dirty="0" smtClean="0">
                <a:solidFill>
                  <a:schemeClr val="accent5">
                    <a:lumMod val="50000"/>
                  </a:schemeClr>
                </a:solidFill>
              </a:rPr>
              <a:t>upload </a:t>
            </a:r>
            <a:r>
              <a:rPr lang="en-US" altLang="zh-TW" sz="1600" dirty="0">
                <a:solidFill>
                  <a:schemeClr val="accent5">
                    <a:lumMod val="50000"/>
                  </a:schemeClr>
                </a:solidFill>
              </a:rPr>
              <a:t>to NAS for easy managing all medical images in your families</a:t>
            </a:r>
          </a:p>
        </p:txBody>
      </p:sp>
      <p:pic>
        <p:nvPicPr>
          <p:cNvPr id="9" name="Picture 8" descr="C:\Users\user\Desktop\NAS醫療影像加值服務方案\燈泡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9168" y="4379797"/>
            <a:ext cx="5266928" cy="604756"/>
          </a:xfrm>
          <a:prstGeom prst="rect">
            <a:avLst/>
          </a:prstGeom>
          <a:noFill/>
        </p:spPr>
      </p:pic>
      <p:sp>
        <p:nvSpPr>
          <p:cNvPr id="10" name="內容版面配置區 2"/>
          <p:cNvSpPr txBox="1">
            <a:spLocks/>
          </p:cNvSpPr>
          <p:nvPr/>
        </p:nvSpPr>
        <p:spPr>
          <a:xfrm>
            <a:off x="971600" y="4526014"/>
            <a:ext cx="5915000" cy="390527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 lvl="0" indent="-342900">
              <a:spcBef>
                <a:spcPct val="20000"/>
              </a:spcBef>
            </a:pPr>
            <a:r>
              <a:rPr lang="en-US" altLang="zh-TW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Family health </a:t>
            </a:r>
            <a:r>
              <a:rPr lang="en-US" altLang="zh-TW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keeper (</a:t>
            </a:r>
            <a:r>
              <a:rPr lang="en-US" altLang="zh-TW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seeing is believing)</a:t>
            </a:r>
            <a:br>
              <a:rPr lang="en-US" altLang="zh-TW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</a:br>
            <a:r>
              <a:rPr lang="en-US" altLang="zh-TW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create healthcare journals with  DICOM images</a:t>
            </a:r>
          </a:p>
        </p:txBody>
      </p:sp>
      <p:pic>
        <p:nvPicPr>
          <p:cNvPr id="8194" name="Picture 2" descr="C:\Users\user\Desktop\NAS醫療影像加值服務方案\6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72200" y="2931790"/>
            <a:ext cx="1903922" cy="1635646"/>
          </a:xfrm>
          <a:prstGeom prst="rect">
            <a:avLst/>
          </a:prstGeom>
          <a:noFill/>
        </p:spPr>
      </p:pic>
      <p:sp>
        <p:nvSpPr>
          <p:cNvPr id="11" name="文字方塊 10"/>
          <p:cNvSpPr txBox="1"/>
          <p:nvPr/>
        </p:nvSpPr>
        <p:spPr>
          <a:xfrm>
            <a:off x="107504" y="1346017"/>
            <a:ext cx="1839148" cy="361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en-US" altLang="zh-TW" sz="2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Easy </a:t>
            </a:r>
            <a:r>
              <a:rPr lang="en-US" altLang="zh-TW" sz="20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access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肘形接點 16"/>
          <p:cNvCxnSpPr/>
          <p:nvPr/>
        </p:nvCxnSpPr>
        <p:spPr>
          <a:xfrm>
            <a:off x="1475656" y="2283718"/>
            <a:ext cx="3929090" cy="2571768"/>
          </a:xfrm>
          <a:prstGeom prst="bentConnector3">
            <a:avLst>
              <a:gd name="adj1" fmla="val -6404"/>
            </a:avLst>
          </a:prstGeom>
          <a:ln w="38100">
            <a:solidFill>
              <a:srgbClr val="EFEF0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190239"/>
            <a:ext cx="5904656" cy="2461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 descr="C:\Users\user\Desktop\NAS醫療影像加值服務方案\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1203598"/>
            <a:ext cx="2292622" cy="648072"/>
          </a:xfrm>
          <a:prstGeom prst="rect">
            <a:avLst/>
          </a:prstGeom>
          <a:noFill/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3 advantages of </a:t>
            </a:r>
            <a:r>
              <a:rPr lang="en-US" altLang="zh-TW" dirty="0" err="1"/>
              <a:t>Orthanc</a:t>
            </a:r>
            <a:r>
              <a:rPr lang="en-US" altLang="zh-TW" dirty="0"/>
              <a:t> + NAS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267744" y="1131590"/>
            <a:ext cx="7283680" cy="1162224"/>
          </a:xfrm>
        </p:spPr>
        <p:txBody>
          <a:bodyPr>
            <a:normAutofit/>
          </a:bodyPr>
          <a:lstStyle/>
          <a:p>
            <a:pPr marL="0"/>
            <a:r>
              <a:rPr lang="en-US" altLang="zh-TW" sz="1900" dirty="0"/>
              <a:t>How to retrieve medical images from </a:t>
            </a:r>
            <a:r>
              <a:rPr lang="en-US" altLang="zh-TW" sz="1900" dirty="0" smtClean="0"/>
              <a:t>another server/NAS?</a:t>
            </a:r>
          </a:p>
          <a:p>
            <a:pPr marL="0"/>
            <a:r>
              <a:rPr lang="en-US" altLang="zh-TW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Orthanc</a:t>
            </a:r>
            <a:r>
              <a:rPr lang="en-US" altLang="zh-TW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supports image query/retrieve functions </a:t>
            </a:r>
            <a:endParaRPr lang="en-US" altLang="zh-TW" sz="16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/>
            <a:r>
              <a:rPr lang="en-US" altLang="zh-TW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</a:t>
            </a:r>
            <a:r>
              <a:rPr lang="en-US" altLang="zh-TW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from other server/NAS)</a:t>
            </a:r>
          </a:p>
        </p:txBody>
      </p:sp>
      <p:pic>
        <p:nvPicPr>
          <p:cNvPr id="13" name="Picture 9" descr="C:\Users\user\Desktop\NAS醫療影像加值服務方案\5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79152" y="4515966"/>
            <a:ext cx="4071966" cy="469822"/>
          </a:xfrm>
          <a:prstGeom prst="rect">
            <a:avLst/>
          </a:prstGeom>
          <a:noFill/>
        </p:spPr>
      </p:pic>
      <p:sp>
        <p:nvSpPr>
          <p:cNvPr id="14" name="內容版面配置區 2"/>
          <p:cNvSpPr txBox="1">
            <a:spLocks/>
          </p:cNvSpPr>
          <p:nvPr/>
        </p:nvSpPr>
        <p:spPr>
          <a:xfrm>
            <a:off x="2267744" y="4611745"/>
            <a:ext cx="3935288" cy="3905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altLang="zh-TW" sz="1400" b="1" dirty="0"/>
              <a:t>DICOM server setting for images query/retrieve</a:t>
            </a:r>
            <a:endParaRPr lang="zh-TW" altLang="en-US" sz="1400" b="1" dirty="0"/>
          </a:p>
        </p:txBody>
      </p:sp>
      <p:sp>
        <p:nvSpPr>
          <p:cNvPr id="10" name="文字方塊 9"/>
          <p:cNvSpPr txBox="1"/>
          <p:nvPr/>
        </p:nvSpPr>
        <p:spPr>
          <a:xfrm>
            <a:off x="107504" y="1346017"/>
            <a:ext cx="1839148" cy="361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en-US" altLang="zh-TW" sz="2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Easy </a:t>
            </a:r>
            <a:r>
              <a:rPr lang="en-US" altLang="zh-TW" sz="20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access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橢圓形圖說文字 20"/>
          <p:cNvSpPr/>
          <p:nvPr/>
        </p:nvSpPr>
        <p:spPr>
          <a:xfrm rot="19187609" flipH="1">
            <a:off x="952140" y="2120241"/>
            <a:ext cx="2016224" cy="2016224"/>
          </a:xfrm>
          <a:prstGeom prst="wedgeEllipseCallout">
            <a:avLst/>
          </a:prstGeom>
          <a:solidFill>
            <a:srgbClr val="82E6DA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2291" name="Picture 3" descr="C:\Users\user\Desktop\NAS醫療影像加值服務方案\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9920" y="1635646"/>
            <a:ext cx="3528392" cy="2867008"/>
          </a:xfrm>
          <a:prstGeom prst="rect">
            <a:avLst/>
          </a:prstGeom>
          <a:noFill/>
        </p:spPr>
      </p:pic>
      <p:sp>
        <p:nvSpPr>
          <p:cNvPr id="20" name="橢圓形圖說文字 19"/>
          <p:cNvSpPr/>
          <p:nvPr/>
        </p:nvSpPr>
        <p:spPr>
          <a:xfrm rot="2412391">
            <a:off x="6352740" y="2120241"/>
            <a:ext cx="2016224" cy="2016224"/>
          </a:xfrm>
          <a:prstGeom prst="wedgeEllipseCallout">
            <a:avLst/>
          </a:prstGeom>
          <a:solidFill>
            <a:srgbClr val="82E6DA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170" name="Picture 2" descr="C:\Users\user\Desktop\NAS醫療影像加值服務方案\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1203598"/>
            <a:ext cx="2292622" cy="648072"/>
          </a:xfrm>
          <a:prstGeom prst="rect">
            <a:avLst/>
          </a:prstGeom>
          <a:noFill/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3 advantages of </a:t>
            </a:r>
            <a:r>
              <a:rPr lang="en-US" altLang="zh-TW" dirty="0" err="1"/>
              <a:t>Orthanc</a:t>
            </a:r>
            <a:r>
              <a:rPr lang="en-US" altLang="zh-TW" dirty="0"/>
              <a:t> + NAS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339752" y="1049486"/>
            <a:ext cx="6624736" cy="1162224"/>
          </a:xfrm>
        </p:spPr>
        <p:txBody>
          <a:bodyPr>
            <a:normAutofit/>
          </a:bodyPr>
          <a:lstStyle/>
          <a:p>
            <a:pPr marL="0"/>
            <a:r>
              <a:rPr lang="en-US" altLang="zh-TW" dirty="0"/>
              <a:t>support mobile DICOM </a:t>
            </a:r>
            <a:r>
              <a:rPr lang="en-US" altLang="zh-TW" dirty="0" smtClean="0"/>
              <a:t>viewers</a:t>
            </a:r>
            <a:endParaRPr lang="en-US" altLang="zh-TW" dirty="0"/>
          </a:p>
          <a:p>
            <a:pPr marL="0"/>
            <a:r>
              <a:rPr lang="en-US" altLang="zh-TW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Set mobile DICOM viewers to </a:t>
            </a:r>
            <a:r>
              <a:rPr lang="en-US" altLang="zh-TW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connect with </a:t>
            </a:r>
            <a:r>
              <a:rPr lang="en-US" altLang="zh-TW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Othanc</a:t>
            </a:r>
            <a:r>
              <a:rPr lang="en-US" altLang="zh-TW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for remote viewing </a:t>
            </a:r>
            <a:r>
              <a:rPr lang="en-US" altLang="zh-TW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uploaded </a:t>
            </a:r>
            <a:r>
              <a:rPr lang="en-US" altLang="zh-TW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images in NAS</a:t>
            </a:r>
          </a:p>
        </p:txBody>
      </p:sp>
      <p:pic>
        <p:nvPicPr>
          <p:cNvPr id="9" name="Picture 8" descr="C:\Users\user\Desktop\NAS醫療影像加值服務方案\燈泡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9168" y="4379797"/>
            <a:ext cx="5266928" cy="604756"/>
          </a:xfrm>
          <a:prstGeom prst="rect">
            <a:avLst/>
          </a:prstGeom>
          <a:noFill/>
        </p:spPr>
      </p:pic>
      <p:sp>
        <p:nvSpPr>
          <p:cNvPr id="10" name="內容版面配置區 2"/>
          <p:cNvSpPr txBox="1">
            <a:spLocks/>
          </p:cNvSpPr>
          <p:nvPr/>
        </p:nvSpPr>
        <p:spPr>
          <a:xfrm>
            <a:off x="728702" y="4538677"/>
            <a:ext cx="5915000" cy="3905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indent="-342900">
              <a:spcBef>
                <a:spcPct val="20000"/>
              </a:spcBef>
            </a:pPr>
            <a:r>
              <a:rPr lang="en-US" altLang="zh-TW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on-call Doctors, remote viewing</a:t>
            </a:r>
            <a:endParaRPr lang="zh-TW" altLang="en-US" sz="1600" b="1" dirty="0" smtClean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859782"/>
            <a:ext cx="987344" cy="951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2966" y="2787774"/>
            <a:ext cx="1139562" cy="1117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內容版面配置區 2"/>
          <p:cNvSpPr txBox="1">
            <a:spLocks/>
          </p:cNvSpPr>
          <p:nvPr/>
        </p:nvSpPr>
        <p:spPr>
          <a:xfrm>
            <a:off x="3131840" y="3939902"/>
            <a:ext cx="1296144" cy="390527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 lvl="0" indent="-342900" algn="ctr">
              <a:spcBef>
                <a:spcPct val="20000"/>
              </a:spcBef>
            </a:pPr>
            <a:r>
              <a:rPr lang="en-US" altLang="zh-TW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mobile</a:t>
            </a:r>
            <a:r>
              <a:rPr lang="zh-TW" alt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 </a:t>
            </a:r>
            <a:r>
              <a:rPr lang="en-US" altLang="zh-TW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App (local)</a:t>
            </a:r>
          </a:p>
        </p:txBody>
      </p:sp>
      <p:sp>
        <p:nvSpPr>
          <p:cNvPr id="15" name="內容版面配置區 2"/>
          <p:cNvSpPr txBox="1">
            <a:spLocks/>
          </p:cNvSpPr>
          <p:nvPr/>
        </p:nvSpPr>
        <p:spPr>
          <a:xfrm>
            <a:off x="4932040" y="3939902"/>
            <a:ext cx="1296144" cy="390527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 lvl="0" indent="-342900" algn="ctr">
              <a:spcBef>
                <a:spcPct val="20000"/>
              </a:spcBef>
            </a:pPr>
            <a:r>
              <a:rPr lang="en-US" altLang="zh-TW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NAS </a:t>
            </a:r>
            <a:br>
              <a:rPr lang="en-US" altLang="zh-TW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</a:br>
            <a:r>
              <a:rPr lang="en-US" altLang="zh-TW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(remote)</a:t>
            </a:r>
            <a:endParaRPr lang="zh-TW" altLang="en-US" sz="1600" b="1" dirty="0" smtClean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16" name="向下箭號 15"/>
          <p:cNvSpPr/>
          <p:nvPr/>
        </p:nvSpPr>
        <p:spPr>
          <a:xfrm rot="16200000">
            <a:off x="4463988" y="3147813"/>
            <a:ext cx="396044" cy="468052"/>
          </a:xfrm>
          <a:prstGeom prst="downArrow">
            <a:avLst/>
          </a:prstGeom>
          <a:solidFill>
            <a:srgbClr val="3CA4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內容版面配置區 2"/>
          <p:cNvSpPr txBox="1">
            <a:spLocks/>
          </p:cNvSpPr>
          <p:nvPr/>
        </p:nvSpPr>
        <p:spPr>
          <a:xfrm>
            <a:off x="3635896" y="2427734"/>
            <a:ext cx="1944216" cy="3905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indent="-342900" algn="ctr">
              <a:spcBef>
                <a:spcPct val="20000"/>
              </a:spcBef>
            </a:pPr>
            <a:r>
              <a:rPr lang="en-US" altLang="zh-TW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Mobile devices</a:t>
            </a:r>
            <a:endParaRPr lang="zh-TW" altLang="en-US" sz="1400" b="1" dirty="0" smtClean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  <p:pic>
        <p:nvPicPr>
          <p:cNvPr id="12290" name="Picture 2" descr="\\marketing\Marketing\MarketingMaterials\Product_photo\NAS\TS-1685\TS-1685_front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01330" y="2571750"/>
            <a:ext cx="1843077" cy="1152128"/>
          </a:xfrm>
          <a:prstGeom prst="rect">
            <a:avLst/>
          </a:prstGeom>
          <a:noFill/>
        </p:spPr>
      </p:pic>
      <p:sp>
        <p:nvSpPr>
          <p:cNvPr id="19" name="文字方塊 18"/>
          <p:cNvSpPr txBox="1"/>
          <p:nvPr/>
        </p:nvSpPr>
        <p:spPr>
          <a:xfrm>
            <a:off x="107504" y="1346017"/>
            <a:ext cx="1839148" cy="361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en-US" altLang="zh-TW" sz="2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Easy </a:t>
            </a:r>
            <a:r>
              <a:rPr lang="en-US" altLang="zh-TW" sz="20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access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05584" y="51470"/>
            <a:ext cx="8229600" cy="857250"/>
          </a:xfrm>
        </p:spPr>
        <p:txBody>
          <a:bodyPr>
            <a:normAutofit/>
          </a:bodyPr>
          <a:lstStyle/>
          <a:p>
            <a:r>
              <a:rPr lang="en-US" altLang="zh-TW" sz="3100" dirty="0"/>
              <a:t>Advanced application: virtual machines</a:t>
            </a:r>
            <a:endParaRPr lang="zh-TW" altLang="en-US" sz="31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915566"/>
            <a:ext cx="8229600" cy="1011559"/>
          </a:xfrm>
        </p:spPr>
        <p:txBody>
          <a:bodyPr>
            <a:noAutofit/>
          </a:bodyPr>
          <a:lstStyle/>
          <a:p>
            <a:pPr marL="0"/>
            <a:r>
              <a:rPr lang="en-US" altLang="zh-TW" sz="2100" dirty="0"/>
              <a:t>QNAP NAS provides a platform for virtualization to move the current server to run on NAS. It supports various OS, such as Windows and Linux</a:t>
            </a:r>
            <a:endParaRPr lang="zh-TW" altLang="en-US" sz="2100" dirty="0"/>
          </a:p>
        </p:txBody>
      </p:sp>
      <p:sp>
        <p:nvSpPr>
          <p:cNvPr id="4" name="內容版面配置區 2"/>
          <p:cNvSpPr txBox="1">
            <a:spLocks/>
          </p:cNvSpPr>
          <p:nvPr/>
        </p:nvSpPr>
        <p:spPr>
          <a:xfrm>
            <a:off x="457200" y="2139702"/>
            <a:ext cx="2890664" cy="22322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60000" lvl="0" indent="-342900">
              <a:spcBef>
                <a:spcPct val="20000"/>
              </a:spcBef>
              <a:buFont typeface="Wingdings" pitchFamily="2" charset="2"/>
              <a:buChar char="ü"/>
            </a:pPr>
            <a:r>
              <a:rPr lang="en-US" altLang="zh-TW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Virtual machines:</a:t>
            </a:r>
            <a:br>
              <a:rPr lang="en-US" altLang="zh-TW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</a:br>
            <a:r>
              <a:rPr lang="en-US" altLang="zh-TW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backup, snapshot and complete system protection</a:t>
            </a:r>
          </a:p>
          <a:p>
            <a:pPr marL="360000" lvl="0" indent="-342900">
              <a:spcBef>
                <a:spcPct val="20000"/>
              </a:spcBef>
              <a:buFont typeface="Wingdings" pitchFamily="2" charset="2"/>
              <a:buChar char="ü"/>
            </a:pPr>
            <a:r>
              <a:rPr lang="en-US" altLang="zh-TW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Bandwidth-saving and secure to access NAS data</a:t>
            </a:r>
          </a:p>
          <a:p>
            <a:pPr marL="360000" lvl="0" indent="-342900">
              <a:spcBef>
                <a:spcPct val="20000"/>
              </a:spcBef>
              <a:buFont typeface="Wingdings" pitchFamily="2" charset="2"/>
              <a:buChar char="ü"/>
            </a:pPr>
            <a:r>
              <a:rPr lang="en-US" altLang="zh-TW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Supports connecting USB devices and PCIR to VMs to enable multiple application</a:t>
            </a:r>
          </a:p>
        </p:txBody>
      </p:sp>
      <p:pic>
        <p:nvPicPr>
          <p:cNvPr id="11" name="圖片 10" descr="1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19872" y="1957737"/>
            <a:ext cx="2644896" cy="2630237"/>
          </a:xfrm>
          <a:prstGeom prst="rect">
            <a:avLst/>
          </a:prstGeom>
        </p:spPr>
      </p:pic>
      <p:pic>
        <p:nvPicPr>
          <p:cNvPr id="13314" name="Picture 2" descr="C:\Users\user\Desktop\P32-2+P38螢幕x3_080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20" y="2356866"/>
            <a:ext cx="4675979" cy="24471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C:\Users\user\Desktop\NAS醫療影像加值服務方案\OGMQ8I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2356591" y="0"/>
            <a:ext cx="7760025" cy="5173350"/>
          </a:xfrm>
          <a:prstGeom prst="rect">
            <a:avLst/>
          </a:prstGeom>
          <a:noFill/>
        </p:spPr>
      </p:pic>
      <p:sp>
        <p:nvSpPr>
          <p:cNvPr id="6" name="矩形 5"/>
          <p:cNvSpPr/>
          <p:nvPr/>
        </p:nvSpPr>
        <p:spPr>
          <a:xfrm rot="2700000">
            <a:off x="1135051" y="1349379"/>
            <a:ext cx="2376264" cy="2376264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標題 3"/>
          <p:cNvSpPr>
            <a:spLocks noGrp="1"/>
          </p:cNvSpPr>
          <p:nvPr>
            <p:ph type="ctrTitle"/>
          </p:nvPr>
        </p:nvSpPr>
        <p:spPr>
          <a:xfrm>
            <a:off x="1214414" y="1826421"/>
            <a:ext cx="2455112" cy="1102519"/>
          </a:xfrm>
        </p:spPr>
        <p:txBody>
          <a:bodyPr>
            <a:normAutofit/>
          </a:bodyPr>
          <a:lstStyle/>
          <a:p>
            <a:r>
              <a:rPr lang="en-US" altLang="zh-TW" sz="5400" dirty="0" smtClean="0">
                <a:solidFill>
                  <a:srgbClr val="3AA8A3"/>
                </a:solidFill>
              </a:rPr>
              <a:t>Demo</a:t>
            </a:r>
            <a:endParaRPr lang="zh-TW" altLang="en-US" sz="5400" dirty="0">
              <a:solidFill>
                <a:srgbClr val="3AA8A3"/>
              </a:solidFill>
            </a:endParaRPr>
          </a:p>
        </p:txBody>
      </p:sp>
      <p:pic>
        <p:nvPicPr>
          <p:cNvPr id="9220" name="Picture 4" descr="\\marketing\Marketing\MarketingMaterials\Product_photo\NAS\TVS-x63\TVS-663\TVS-663_Fron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3709" y="2946400"/>
            <a:ext cx="3228594" cy="20178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/>
          <p:nvPr/>
        </p:nvPicPr>
        <p:blipFill>
          <a:blip r:embed="rId2" cstate="print"/>
          <a:srcRect t="299"/>
          <a:stretch>
            <a:fillRect/>
          </a:stretch>
        </p:blipFill>
        <p:spPr>
          <a:xfrm>
            <a:off x="429097" y="1142990"/>
            <a:ext cx="8348428" cy="3805024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6129332" y="2428874"/>
            <a:ext cx="1157312" cy="5000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矩形 16"/>
          <p:cNvSpPr/>
          <p:nvPr/>
        </p:nvSpPr>
        <p:spPr>
          <a:xfrm>
            <a:off x="4714876" y="2428874"/>
            <a:ext cx="928694" cy="5000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How to download </a:t>
            </a:r>
            <a:r>
              <a:rPr lang="en-US" altLang="zh-TW" dirty="0" err="1"/>
              <a:t>Orthanc</a:t>
            </a:r>
            <a:r>
              <a:rPr lang="en-US" altLang="zh-TW" dirty="0"/>
              <a:t> (in QTS)</a:t>
            </a:r>
            <a:endParaRPr lang="zh-TW" altLang="en-US" dirty="0"/>
          </a:p>
        </p:txBody>
      </p:sp>
      <p:pic>
        <p:nvPicPr>
          <p:cNvPr id="10" name="圖片 9"/>
          <p:cNvPicPr/>
          <p:nvPr/>
        </p:nvPicPr>
        <p:blipFill>
          <a:blip r:embed="rId3" cstate="print"/>
          <a:srcRect l="10016" t="10897" r="25294" b="2850"/>
          <a:stretch>
            <a:fillRect/>
          </a:stretch>
        </p:blipFill>
        <p:spPr>
          <a:xfrm>
            <a:off x="3286116" y="2428874"/>
            <a:ext cx="1000132" cy="1714512"/>
          </a:xfrm>
          <a:prstGeom prst="rect">
            <a:avLst/>
          </a:prstGeom>
        </p:spPr>
      </p:pic>
      <p:pic>
        <p:nvPicPr>
          <p:cNvPr id="11" name="圖片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643438" y="2594148"/>
            <a:ext cx="1008111" cy="1477800"/>
          </a:xfrm>
          <a:prstGeom prst="rect">
            <a:avLst/>
          </a:prstGeom>
        </p:spPr>
      </p:pic>
      <p:sp>
        <p:nvSpPr>
          <p:cNvPr id="18" name="橢圓 17"/>
          <p:cNvSpPr/>
          <p:nvPr/>
        </p:nvSpPr>
        <p:spPr>
          <a:xfrm>
            <a:off x="6012160" y="1145238"/>
            <a:ext cx="504056" cy="504056"/>
          </a:xfrm>
          <a:prstGeom prst="ellipse">
            <a:avLst/>
          </a:prstGeom>
          <a:solidFill>
            <a:srgbClr val="EFEF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3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 PSingyi Ultra GB" pitchFamily="82" charset="-122"/>
                <a:ea typeface="AR PSingyi Ultra GB" pitchFamily="82" charset="-122"/>
              </a:rPr>
              <a:t>1</a:t>
            </a:r>
            <a:endParaRPr lang="zh-TW" altLang="en-US" sz="3300" b="1" dirty="0">
              <a:solidFill>
                <a:schemeClr val="tx1">
                  <a:lumMod val="65000"/>
                  <a:lumOff val="35000"/>
                </a:schemeClr>
              </a:solidFill>
              <a:latin typeface="AR PSingyi Ultra GB" pitchFamily="82" charset="-122"/>
              <a:ea typeface="AR PSingyi Ultra GB" pitchFamily="82" charset="-122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6372200" y="1248310"/>
            <a:ext cx="1512168" cy="360040"/>
          </a:xfrm>
          <a:prstGeom prst="rect">
            <a:avLst/>
          </a:prstGeom>
          <a:noFill/>
          <a:ln w="76200">
            <a:solidFill>
              <a:srgbClr val="EFEF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" name="矩形 29"/>
          <p:cNvSpPr/>
          <p:nvPr/>
        </p:nvSpPr>
        <p:spPr>
          <a:xfrm>
            <a:off x="1835696" y="2427734"/>
            <a:ext cx="936104" cy="1728192"/>
          </a:xfrm>
          <a:prstGeom prst="rect">
            <a:avLst/>
          </a:prstGeom>
          <a:noFill/>
          <a:ln w="76200">
            <a:solidFill>
              <a:srgbClr val="EFEF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橢圓 28"/>
          <p:cNvSpPr/>
          <p:nvPr/>
        </p:nvSpPr>
        <p:spPr>
          <a:xfrm>
            <a:off x="2051720" y="2067694"/>
            <a:ext cx="504056" cy="504056"/>
          </a:xfrm>
          <a:prstGeom prst="ellipse">
            <a:avLst/>
          </a:prstGeom>
          <a:solidFill>
            <a:srgbClr val="EFEF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3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 PSingyi Ultra GB" pitchFamily="82" charset="-122"/>
                <a:ea typeface="AR PSingyi Ultra GB" pitchFamily="82" charset="-122"/>
              </a:rPr>
              <a:t>2</a:t>
            </a:r>
            <a:endParaRPr lang="zh-TW" altLang="en-US" sz="3300" b="1" dirty="0">
              <a:solidFill>
                <a:schemeClr val="tx1">
                  <a:lumMod val="65000"/>
                  <a:lumOff val="35000"/>
                </a:schemeClr>
              </a:solidFill>
              <a:latin typeface="AR PSingyi Ultra GB" pitchFamily="82" charset="-122"/>
              <a:ea typeface="AR PSingyi Ultra GB" pitchFamily="82" charset="-122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3268710" y="2427734"/>
            <a:ext cx="1017537" cy="1728192"/>
          </a:xfrm>
          <a:prstGeom prst="rect">
            <a:avLst/>
          </a:prstGeom>
          <a:noFill/>
          <a:ln w="76200">
            <a:solidFill>
              <a:srgbClr val="EFEF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2" name="橢圓 31"/>
          <p:cNvSpPr/>
          <p:nvPr/>
        </p:nvSpPr>
        <p:spPr>
          <a:xfrm>
            <a:off x="3567878" y="2067694"/>
            <a:ext cx="504056" cy="504056"/>
          </a:xfrm>
          <a:prstGeom prst="ellipse">
            <a:avLst/>
          </a:prstGeom>
          <a:solidFill>
            <a:srgbClr val="EFEF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3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 PSingyi Ultra GB" pitchFamily="82" charset="-122"/>
                <a:ea typeface="AR PSingyi Ultra GB" pitchFamily="82" charset="-122"/>
              </a:rPr>
              <a:t>3</a:t>
            </a:r>
            <a:endParaRPr lang="zh-TW" altLang="en-US" sz="3300" b="1" dirty="0">
              <a:solidFill>
                <a:schemeClr val="tx1">
                  <a:lumMod val="65000"/>
                  <a:lumOff val="35000"/>
                </a:schemeClr>
              </a:solidFill>
              <a:latin typeface="AR PSingyi Ultra GB" pitchFamily="82" charset="-122"/>
              <a:ea typeface="AR PSingyi Ultra GB" pitchFamily="82" charset="-122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4713551" y="2427734"/>
            <a:ext cx="936104" cy="1728192"/>
          </a:xfrm>
          <a:prstGeom prst="rect">
            <a:avLst/>
          </a:prstGeom>
          <a:noFill/>
          <a:ln w="76200">
            <a:solidFill>
              <a:srgbClr val="EFEF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4" name="橢圓 33"/>
          <p:cNvSpPr/>
          <p:nvPr/>
        </p:nvSpPr>
        <p:spPr>
          <a:xfrm>
            <a:off x="4929575" y="2067694"/>
            <a:ext cx="504056" cy="504056"/>
          </a:xfrm>
          <a:prstGeom prst="ellipse">
            <a:avLst/>
          </a:prstGeom>
          <a:solidFill>
            <a:srgbClr val="EFEF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3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 PSingyi Ultra GB" pitchFamily="82" charset="-122"/>
                <a:ea typeface="AR PSingyi Ultra GB" pitchFamily="82" charset="-122"/>
              </a:rPr>
              <a:t>4</a:t>
            </a:r>
            <a:endParaRPr lang="zh-TW" altLang="en-US" sz="3300" b="1" dirty="0">
              <a:solidFill>
                <a:schemeClr val="tx1">
                  <a:lumMod val="65000"/>
                  <a:lumOff val="35000"/>
                </a:schemeClr>
              </a:solidFill>
              <a:latin typeface="AR PSingyi Ultra GB" pitchFamily="82" charset="-122"/>
              <a:ea typeface="AR PSingyi Ultra GB" pitchFamily="82" charset="-122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6137598" y="2427734"/>
            <a:ext cx="1170705" cy="1728192"/>
          </a:xfrm>
          <a:prstGeom prst="rect">
            <a:avLst/>
          </a:prstGeom>
          <a:noFill/>
          <a:ln w="76200">
            <a:solidFill>
              <a:srgbClr val="EFEF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21" name="群組 20"/>
          <p:cNvGrpSpPr/>
          <p:nvPr/>
        </p:nvGrpSpPr>
        <p:grpSpPr>
          <a:xfrm>
            <a:off x="6180299" y="2471575"/>
            <a:ext cx="1106345" cy="1671811"/>
            <a:chOff x="6180299" y="2471575"/>
            <a:chExt cx="1106345" cy="1671811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80299" y="2471575"/>
              <a:ext cx="1106345" cy="16718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5651" y="2567244"/>
              <a:ext cx="660466" cy="6474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6" name="橢圓 35"/>
          <p:cNvSpPr/>
          <p:nvPr/>
        </p:nvSpPr>
        <p:spPr>
          <a:xfrm>
            <a:off x="6444208" y="2067694"/>
            <a:ext cx="504056" cy="504056"/>
          </a:xfrm>
          <a:prstGeom prst="ellipse">
            <a:avLst/>
          </a:prstGeom>
          <a:solidFill>
            <a:srgbClr val="EFEF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3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 PSingyi Ultra GB" pitchFamily="82" charset="-122"/>
                <a:ea typeface="AR PSingyi Ultra GB" pitchFamily="82" charset="-122"/>
              </a:rPr>
              <a:t>5</a:t>
            </a:r>
            <a:endParaRPr lang="zh-TW" altLang="en-US" sz="3300" b="1" dirty="0">
              <a:solidFill>
                <a:schemeClr val="tx1">
                  <a:lumMod val="65000"/>
                  <a:lumOff val="35000"/>
                </a:schemeClr>
              </a:solidFill>
              <a:latin typeface="AR PSingyi Ultra GB" pitchFamily="82" charset="-122"/>
              <a:ea typeface="AR PSingyi Ultra GB" pitchFamily="8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28"/>
          <p:cNvSpPr/>
          <p:nvPr/>
        </p:nvSpPr>
        <p:spPr>
          <a:xfrm>
            <a:off x="4714877" y="3214692"/>
            <a:ext cx="785817" cy="1071570"/>
          </a:xfrm>
          <a:prstGeom prst="rect">
            <a:avLst/>
          </a:prstGeom>
          <a:solidFill>
            <a:srgbClr val="EFEF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/>
              <a:t>How to use </a:t>
            </a:r>
            <a:r>
              <a:rPr lang="en-US" altLang="zh-TW" dirty="0" err="1"/>
              <a:t>Orthanc</a:t>
            </a:r>
            <a:endParaRPr lang="zh-TW" altLang="en-US" dirty="0"/>
          </a:p>
        </p:txBody>
      </p:sp>
      <p:pic>
        <p:nvPicPr>
          <p:cNvPr id="4" name="圖片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4865" y="2665586"/>
            <a:ext cx="1008111" cy="1477800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85852" y="2714626"/>
            <a:ext cx="843879" cy="854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788"/>
          <a:stretch>
            <a:fillRect/>
          </a:stretch>
        </p:blipFill>
        <p:spPr bwMode="auto">
          <a:xfrm>
            <a:off x="2367075" y="3214253"/>
            <a:ext cx="2062049" cy="1000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矩形 9"/>
          <p:cNvSpPr/>
          <p:nvPr/>
        </p:nvSpPr>
        <p:spPr>
          <a:xfrm>
            <a:off x="134800" y="1707654"/>
            <a:ext cx="936104" cy="2592288"/>
          </a:xfrm>
          <a:prstGeom prst="rect">
            <a:avLst/>
          </a:prstGeom>
          <a:noFill/>
          <a:ln w="76200">
            <a:solidFill>
              <a:srgbClr val="EFEF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/>
          <p:cNvSpPr/>
          <p:nvPr/>
        </p:nvSpPr>
        <p:spPr>
          <a:xfrm>
            <a:off x="1233891" y="1707654"/>
            <a:ext cx="936104" cy="2592288"/>
          </a:xfrm>
          <a:prstGeom prst="rect">
            <a:avLst/>
          </a:prstGeom>
          <a:noFill/>
          <a:ln w="76200">
            <a:solidFill>
              <a:srgbClr val="EFEF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矩形 13"/>
          <p:cNvSpPr/>
          <p:nvPr/>
        </p:nvSpPr>
        <p:spPr>
          <a:xfrm>
            <a:off x="2299970" y="1707654"/>
            <a:ext cx="2272030" cy="2592288"/>
          </a:xfrm>
          <a:prstGeom prst="rect">
            <a:avLst/>
          </a:prstGeom>
          <a:noFill/>
          <a:ln w="76200">
            <a:solidFill>
              <a:srgbClr val="EFEF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矩形 15"/>
          <p:cNvSpPr/>
          <p:nvPr/>
        </p:nvSpPr>
        <p:spPr>
          <a:xfrm>
            <a:off x="4716015" y="1714494"/>
            <a:ext cx="4215203" cy="1000132"/>
          </a:xfrm>
          <a:prstGeom prst="rect">
            <a:avLst/>
          </a:prstGeom>
          <a:noFill/>
          <a:ln w="76200">
            <a:solidFill>
              <a:srgbClr val="EFEF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矩形 17"/>
          <p:cNvSpPr/>
          <p:nvPr/>
        </p:nvSpPr>
        <p:spPr>
          <a:xfrm>
            <a:off x="4714876" y="3214692"/>
            <a:ext cx="4214842" cy="1085250"/>
          </a:xfrm>
          <a:prstGeom prst="rect">
            <a:avLst/>
          </a:prstGeom>
          <a:noFill/>
          <a:ln w="76200">
            <a:solidFill>
              <a:srgbClr val="EFEF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矩形 19"/>
          <p:cNvSpPr/>
          <p:nvPr/>
        </p:nvSpPr>
        <p:spPr>
          <a:xfrm>
            <a:off x="134800" y="1726818"/>
            <a:ext cx="914400" cy="844932"/>
          </a:xfrm>
          <a:prstGeom prst="rect">
            <a:avLst/>
          </a:prstGeom>
          <a:solidFill>
            <a:srgbClr val="EFEF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矩形 22"/>
          <p:cNvSpPr/>
          <p:nvPr/>
        </p:nvSpPr>
        <p:spPr>
          <a:xfrm>
            <a:off x="1259632" y="1726818"/>
            <a:ext cx="914400" cy="844932"/>
          </a:xfrm>
          <a:prstGeom prst="rect">
            <a:avLst/>
          </a:prstGeom>
          <a:solidFill>
            <a:srgbClr val="EFEF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文字方塊 23"/>
          <p:cNvSpPr txBox="1"/>
          <p:nvPr/>
        </p:nvSpPr>
        <p:spPr>
          <a:xfrm>
            <a:off x="-72008" y="1798826"/>
            <a:ext cx="140364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400" b="1" dirty="0" smtClean="0">
                <a:latin typeface="Arial" pitchFamily="34" charset="0"/>
                <a:ea typeface="微軟正黑體" pitchFamily="34" charset="-120"/>
                <a:cs typeface="Arial" pitchFamily="34" charset="0"/>
              </a:rPr>
              <a:t>Install</a:t>
            </a:r>
            <a:r>
              <a:rPr lang="zh-TW" altLang="en-US" sz="1400" b="1" dirty="0" smtClean="0">
                <a:latin typeface="Arial" pitchFamily="34" charset="0"/>
                <a:ea typeface="微軟正黑體" pitchFamily="34" charset="-120"/>
                <a:cs typeface="Arial" pitchFamily="34" charset="0"/>
              </a:rPr>
              <a:t> </a:t>
            </a:r>
            <a:endParaRPr lang="en-US" altLang="zh-TW" sz="1400" b="1" dirty="0" smtClean="0">
              <a:latin typeface="Arial" pitchFamily="34" charset="0"/>
              <a:ea typeface="微軟正黑體" pitchFamily="34" charset="-120"/>
              <a:cs typeface="Arial" pitchFamily="34" charset="0"/>
            </a:endParaRPr>
          </a:p>
          <a:p>
            <a:pPr algn="ctr"/>
            <a:r>
              <a:rPr lang="en-US" altLang="zh-TW" sz="1400" b="1" dirty="0" err="1" smtClean="0">
                <a:latin typeface="Arial" pitchFamily="34" charset="0"/>
                <a:ea typeface="微軟正黑體" pitchFamily="34" charset="-120"/>
                <a:cs typeface="Arial" pitchFamily="34" charset="0"/>
              </a:rPr>
              <a:t>Orthanc</a:t>
            </a:r>
            <a:r>
              <a:rPr lang="zh-TW" altLang="en-US" sz="1400" b="1" dirty="0" smtClean="0">
                <a:latin typeface="Arial" pitchFamily="34" charset="0"/>
                <a:ea typeface="微軟正黑體" pitchFamily="34" charset="-120"/>
                <a:cs typeface="Arial" pitchFamily="34" charset="0"/>
              </a:rPr>
              <a:t> </a:t>
            </a:r>
            <a:endParaRPr lang="en-US" altLang="zh-TW" sz="1400" b="1" dirty="0" smtClean="0">
              <a:latin typeface="Arial" pitchFamily="34" charset="0"/>
              <a:ea typeface="微軟正黑體" pitchFamily="34" charset="-120"/>
              <a:cs typeface="Arial" pitchFamily="34" charset="0"/>
            </a:endParaRPr>
          </a:p>
          <a:p>
            <a:pPr algn="ctr"/>
            <a:r>
              <a:rPr lang="en-US" altLang="zh-TW" sz="1400" b="1" dirty="0" smtClean="0">
                <a:latin typeface="Arial" pitchFamily="34" charset="0"/>
                <a:ea typeface="微軟正黑體" pitchFamily="34" charset="-120"/>
                <a:cs typeface="Arial" pitchFamily="34" charset="0"/>
              </a:rPr>
              <a:t>App</a:t>
            </a:r>
            <a:endParaRPr lang="zh-TW" altLang="en-US" sz="1400" b="1" dirty="0"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22" name="文字方塊 21"/>
          <p:cNvSpPr txBox="1"/>
          <p:nvPr/>
        </p:nvSpPr>
        <p:spPr>
          <a:xfrm>
            <a:off x="1008112" y="1889998"/>
            <a:ext cx="14036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400" b="1" dirty="0" smtClean="0">
                <a:latin typeface="Arial" pitchFamily="34" charset="0"/>
                <a:ea typeface="微軟正黑體" pitchFamily="34" charset="-120"/>
                <a:cs typeface="Arial" pitchFamily="34" charset="0"/>
              </a:rPr>
              <a:t>run</a:t>
            </a:r>
            <a:r>
              <a:rPr lang="zh-TW" altLang="en-US" sz="1400" b="1" dirty="0" smtClean="0">
                <a:latin typeface="Arial" pitchFamily="34" charset="0"/>
                <a:ea typeface="微軟正黑體" pitchFamily="34" charset="-120"/>
                <a:cs typeface="Arial" pitchFamily="34" charset="0"/>
              </a:rPr>
              <a:t> </a:t>
            </a:r>
            <a:endParaRPr lang="en-US" altLang="zh-TW" sz="1400" b="1" dirty="0" smtClean="0">
              <a:latin typeface="Arial" pitchFamily="34" charset="0"/>
              <a:ea typeface="微軟正黑體" pitchFamily="34" charset="-120"/>
              <a:cs typeface="Arial" pitchFamily="34" charset="0"/>
            </a:endParaRPr>
          </a:p>
          <a:p>
            <a:pPr algn="ctr"/>
            <a:r>
              <a:rPr lang="en-US" altLang="zh-TW" sz="1400" b="1" dirty="0" smtClean="0">
                <a:latin typeface="Arial" pitchFamily="34" charset="0"/>
                <a:ea typeface="微軟正黑體" pitchFamily="34" charset="-120"/>
                <a:cs typeface="Arial" pitchFamily="34" charset="0"/>
              </a:rPr>
              <a:t>App</a:t>
            </a:r>
            <a:endParaRPr lang="zh-TW" altLang="en-US" sz="1400" b="1" dirty="0" err="1" smtClean="0"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2329998" y="1726818"/>
            <a:ext cx="2242002" cy="844932"/>
          </a:xfrm>
          <a:prstGeom prst="rect">
            <a:avLst/>
          </a:prstGeom>
          <a:solidFill>
            <a:srgbClr val="EFEF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文字方塊 25"/>
          <p:cNvSpPr txBox="1"/>
          <p:nvPr/>
        </p:nvSpPr>
        <p:spPr>
          <a:xfrm>
            <a:off x="2606016" y="1819854"/>
            <a:ext cx="17281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400" b="1" dirty="0" smtClean="0">
                <a:latin typeface="Arial" pitchFamily="34" charset="0"/>
                <a:ea typeface="微軟正黑體" pitchFamily="34" charset="-120"/>
                <a:cs typeface="Arial" pitchFamily="34" charset="0"/>
              </a:rPr>
              <a:t>Drag &amp; drop</a:t>
            </a:r>
            <a:endParaRPr lang="zh-TW" altLang="en-US" sz="1400" b="1" dirty="0" smtClean="0"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4714876" y="1726818"/>
            <a:ext cx="785818" cy="987808"/>
          </a:xfrm>
          <a:prstGeom prst="rect">
            <a:avLst/>
          </a:prstGeom>
          <a:solidFill>
            <a:srgbClr val="EFEF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" name="文字方塊 27"/>
          <p:cNvSpPr txBox="1"/>
          <p:nvPr/>
        </p:nvSpPr>
        <p:spPr>
          <a:xfrm>
            <a:off x="4622240" y="1945846"/>
            <a:ext cx="9372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400" b="1" dirty="0" smtClean="0">
                <a:latin typeface="Arial" pitchFamily="34" charset="0"/>
                <a:ea typeface="微軟正黑體" pitchFamily="34" charset="-120"/>
                <a:cs typeface="Arial" pitchFamily="34" charset="0"/>
              </a:rPr>
              <a:t>Start to upload</a:t>
            </a:r>
            <a:endParaRPr lang="zh-TW" altLang="en-US" sz="1400" b="1" dirty="0" smtClean="0"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30" name="文字方塊 29"/>
          <p:cNvSpPr txBox="1"/>
          <p:nvPr/>
        </p:nvSpPr>
        <p:spPr>
          <a:xfrm>
            <a:off x="4642868" y="3651870"/>
            <a:ext cx="9372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400" b="1" dirty="0" smtClean="0">
                <a:latin typeface="Arial" pitchFamily="34" charset="0"/>
                <a:ea typeface="微軟正黑體" pitchFamily="34" charset="-120"/>
                <a:cs typeface="Arial" pitchFamily="34" charset="0"/>
              </a:rPr>
              <a:t>finished</a:t>
            </a:r>
            <a:endParaRPr lang="zh-TW" altLang="en-US" sz="1400" b="1" dirty="0" smtClean="0"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11" name="橢圓 10"/>
          <p:cNvSpPr/>
          <p:nvPr/>
        </p:nvSpPr>
        <p:spPr>
          <a:xfrm>
            <a:off x="350824" y="1347614"/>
            <a:ext cx="504056" cy="504056"/>
          </a:xfrm>
          <a:prstGeom prst="ellipse">
            <a:avLst/>
          </a:prstGeom>
          <a:solidFill>
            <a:srgbClr val="EFEF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3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 PSingyi Ultra GB" pitchFamily="82" charset="-122"/>
                <a:ea typeface="AR PSingyi Ultra GB" pitchFamily="82" charset="-122"/>
              </a:rPr>
              <a:t>1</a:t>
            </a:r>
            <a:endParaRPr lang="zh-TW" altLang="en-US" sz="3300" b="1" dirty="0">
              <a:solidFill>
                <a:schemeClr val="tx1">
                  <a:lumMod val="65000"/>
                  <a:lumOff val="35000"/>
                </a:schemeClr>
              </a:solidFill>
              <a:latin typeface="AR PSingyi Ultra GB" pitchFamily="82" charset="-122"/>
              <a:ea typeface="AR PSingyi Ultra GB" pitchFamily="82" charset="-122"/>
            </a:endParaRPr>
          </a:p>
        </p:txBody>
      </p:sp>
      <p:sp>
        <p:nvSpPr>
          <p:cNvPr id="15" name="橢圓 14"/>
          <p:cNvSpPr/>
          <p:nvPr/>
        </p:nvSpPr>
        <p:spPr>
          <a:xfrm>
            <a:off x="2357422" y="1357304"/>
            <a:ext cx="504056" cy="504056"/>
          </a:xfrm>
          <a:prstGeom prst="ellipse">
            <a:avLst/>
          </a:prstGeom>
          <a:solidFill>
            <a:srgbClr val="EFEF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3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 PSingyi Ultra GB" pitchFamily="82" charset="-122"/>
                <a:ea typeface="AR PSingyi Ultra GB" pitchFamily="82" charset="-122"/>
              </a:rPr>
              <a:t>3</a:t>
            </a:r>
            <a:endParaRPr lang="zh-TW" altLang="en-US" sz="3300" b="1" dirty="0">
              <a:solidFill>
                <a:schemeClr val="tx1">
                  <a:lumMod val="65000"/>
                  <a:lumOff val="35000"/>
                </a:schemeClr>
              </a:solidFill>
              <a:latin typeface="AR PSingyi Ultra GB" pitchFamily="82" charset="-122"/>
              <a:ea typeface="AR PSingyi Ultra GB" pitchFamily="82" charset="-122"/>
            </a:endParaRPr>
          </a:p>
        </p:txBody>
      </p:sp>
      <p:sp>
        <p:nvSpPr>
          <p:cNvPr id="17" name="橢圓 16"/>
          <p:cNvSpPr/>
          <p:nvPr/>
        </p:nvSpPr>
        <p:spPr>
          <a:xfrm>
            <a:off x="4786314" y="1347614"/>
            <a:ext cx="504056" cy="504056"/>
          </a:xfrm>
          <a:prstGeom prst="ellipse">
            <a:avLst/>
          </a:prstGeom>
          <a:solidFill>
            <a:srgbClr val="EFEF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3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 PSingyi Ultra GB" pitchFamily="82" charset="-122"/>
                <a:ea typeface="AR PSingyi Ultra GB" pitchFamily="82" charset="-122"/>
              </a:rPr>
              <a:t>4</a:t>
            </a:r>
            <a:endParaRPr lang="zh-TW" altLang="en-US" sz="3300" b="1" dirty="0">
              <a:solidFill>
                <a:schemeClr val="tx1">
                  <a:lumMod val="65000"/>
                  <a:lumOff val="35000"/>
                </a:schemeClr>
              </a:solidFill>
              <a:latin typeface="AR PSingyi Ultra GB" pitchFamily="82" charset="-122"/>
              <a:ea typeface="AR PSingyi Ultra GB" pitchFamily="82" charset="-122"/>
            </a:endParaRPr>
          </a:p>
        </p:txBody>
      </p:sp>
      <p:sp>
        <p:nvSpPr>
          <p:cNvPr id="19" name="橢圓 18"/>
          <p:cNvSpPr/>
          <p:nvPr/>
        </p:nvSpPr>
        <p:spPr>
          <a:xfrm>
            <a:off x="4857752" y="2920606"/>
            <a:ext cx="504056" cy="504056"/>
          </a:xfrm>
          <a:prstGeom prst="ellipse">
            <a:avLst/>
          </a:prstGeom>
          <a:solidFill>
            <a:srgbClr val="EFEF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3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 PSingyi Ultra GB" pitchFamily="82" charset="-122"/>
                <a:ea typeface="AR PSingyi Ultra GB" pitchFamily="82" charset="-122"/>
              </a:rPr>
              <a:t>5</a:t>
            </a:r>
            <a:endParaRPr lang="zh-TW" altLang="en-US" sz="3300" b="1" dirty="0">
              <a:solidFill>
                <a:schemeClr val="tx1">
                  <a:lumMod val="65000"/>
                  <a:lumOff val="35000"/>
                </a:schemeClr>
              </a:solidFill>
              <a:latin typeface="AR PSingyi Ultra GB" pitchFamily="82" charset="-122"/>
              <a:ea typeface="AR PSingyi Ultra GB" pitchFamily="82" charset="-122"/>
            </a:endParaRPr>
          </a:p>
        </p:txBody>
      </p:sp>
      <p:sp>
        <p:nvSpPr>
          <p:cNvPr id="13" name="橢圓 12"/>
          <p:cNvSpPr/>
          <p:nvPr/>
        </p:nvSpPr>
        <p:spPr>
          <a:xfrm>
            <a:off x="1449915" y="1347614"/>
            <a:ext cx="504056" cy="504056"/>
          </a:xfrm>
          <a:prstGeom prst="ellipse">
            <a:avLst/>
          </a:prstGeom>
          <a:solidFill>
            <a:srgbClr val="EFEF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3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 PSingyi Ultra GB" pitchFamily="82" charset="-122"/>
                <a:ea typeface="AR PSingyi Ultra GB" pitchFamily="82" charset="-122"/>
              </a:rPr>
              <a:t>2</a:t>
            </a:r>
            <a:endParaRPr lang="zh-TW" altLang="en-US" sz="3300" b="1" dirty="0">
              <a:solidFill>
                <a:schemeClr val="tx1">
                  <a:lumMod val="65000"/>
                  <a:lumOff val="35000"/>
                </a:schemeClr>
              </a:solidFill>
              <a:latin typeface="AR PSingyi Ultra GB" pitchFamily="82" charset="-122"/>
              <a:ea typeface="AR PSingyi Ultra GB" pitchFamily="82" charset="-122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2357422" y="2214560"/>
            <a:ext cx="2071702" cy="1073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35160" y="1857371"/>
            <a:ext cx="3303059" cy="662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00694" y="3524098"/>
            <a:ext cx="3375608" cy="568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矩形 30"/>
          <p:cNvSpPr/>
          <p:nvPr/>
        </p:nvSpPr>
        <p:spPr>
          <a:xfrm>
            <a:off x="251520" y="3815982"/>
            <a:ext cx="648072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2" name="文字方塊 31"/>
          <p:cNvSpPr txBox="1"/>
          <p:nvPr/>
        </p:nvSpPr>
        <p:spPr>
          <a:xfrm>
            <a:off x="231424" y="3877942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installing</a:t>
            </a:r>
            <a:endParaRPr lang="zh-TW" altLang="en-US" sz="1200" b="1" dirty="0" smtClean="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 25"/>
          <p:cNvGrpSpPr/>
          <p:nvPr/>
        </p:nvGrpSpPr>
        <p:grpSpPr>
          <a:xfrm>
            <a:off x="-642974" y="1710188"/>
            <a:ext cx="7358114" cy="1717137"/>
            <a:chOff x="2467778" y="1738750"/>
            <a:chExt cx="7358114" cy="1717137"/>
          </a:xfrm>
        </p:grpSpPr>
        <p:sp>
          <p:nvSpPr>
            <p:cNvPr id="17" name="梯形 16"/>
            <p:cNvSpPr/>
            <p:nvPr/>
          </p:nvSpPr>
          <p:spPr>
            <a:xfrm rot="16200000">
              <a:off x="2235662" y="1970866"/>
              <a:ext cx="1717135" cy="1252904"/>
            </a:xfrm>
            <a:prstGeom prst="trapezoid">
              <a:avLst>
                <a:gd name="adj" fmla="val 36128"/>
              </a:avLst>
            </a:prstGeom>
            <a:solidFill>
              <a:srgbClr val="3AA8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8" name="梯形 17"/>
            <p:cNvSpPr/>
            <p:nvPr/>
          </p:nvSpPr>
          <p:spPr>
            <a:xfrm rot="5400000">
              <a:off x="3342856" y="2116576"/>
              <a:ext cx="1717135" cy="961488"/>
            </a:xfrm>
            <a:prstGeom prst="trapezoid">
              <a:avLst>
                <a:gd name="adj" fmla="val 49526"/>
              </a:avLst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9" name="五边形 24"/>
            <p:cNvSpPr/>
            <p:nvPr/>
          </p:nvSpPr>
          <p:spPr>
            <a:xfrm>
              <a:off x="4682168" y="2214457"/>
              <a:ext cx="5143724" cy="767735"/>
            </a:xfrm>
            <a:prstGeom prst="homePlate">
              <a:avLst/>
            </a:prstGeom>
            <a:solidFill>
              <a:srgbClr val="3AA8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grpSp>
        <p:nvGrpSpPr>
          <p:cNvPr id="21" name="组 26"/>
          <p:cNvGrpSpPr/>
          <p:nvPr/>
        </p:nvGrpSpPr>
        <p:grpSpPr>
          <a:xfrm>
            <a:off x="-863308" y="2695298"/>
            <a:ext cx="8578579" cy="1312469"/>
            <a:chOff x="2247444" y="2723860"/>
            <a:chExt cx="8578579" cy="1312469"/>
          </a:xfrm>
        </p:grpSpPr>
        <p:sp>
          <p:nvSpPr>
            <p:cNvPr id="24" name="梯形 23"/>
            <p:cNvSpPr/>
            <p:nvPr/>
          </p:nvSpPr>
          <p:spPr>
            <a:xfrm rot="16200000">
              <a:off x="2328292" y="2643012"/>
              <a:ext cx="1312465" cy="1474162"/>
            </a:xfrm>
            <a:prstGeom prst="trapezoid">
              <a:avLst>
                <a:gd name="adj" fmla="val 24097"/>
              </a:avLst>
            </a:prstGeom>
            <a:solidFill>
              <a:srgbClr val="55CB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2000"/>
            </a:p>
          </p:txBody>
        </p:sp>
        <p:sp>
          <p:nvSpPr>
            <p:cNvPr id="26" name="梯形 25"/>
            <p:cNvSpPr/>
            <p:nvPr/>
          </p:nvSpPr>
          <p:spPr>
            <a:xfrm rot="5400000">
              <a:off x="3639297" y="2806172"/>
              <a:ext cx="1312465" cy="1147850"/>
            </a:xfrm>
            <a:prstGeom prst="trapezoid">
              <a:avLst>
                <a:gd name="adj" fmla="val 21471"/>
              </a:avLst>
            </a:prstGeom>
            <a:solidFill>
              <a:srgbClr val="3AA8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2000"/>
            </a:p>
          </p:txBody>
        </p:sp>
        <p:sp>
          <p:nvSpPr>
            <p:cNvPr id="27" name="五边形 20"/>
            <p:cNvSpPr/>
            <p:nvPr/>
          </p:nvSpPr>
          <p:spPr>
            <a:xfrm>
              <a:off x="4869454" y="2973060"/>
              <a:ext cx="5956569" cy="799411"/>
            </a:xfrm>
            <a:prstGeom prst="homePlate">
              <a:avLst/>
            </a:prstGeom>
            <a:solidFill>
              <a:srgbClr val="55CB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2000"/>
            </a:p>
          </p:txBody>
        </p:sp>
      </p:grpSp>
      <p:grpSp>
        <p:nvGrpSpPr>
          <p:cNvPr id="31" name="组 27"/>
          <p:cNvGrpSpPr/>
          <p:nvPr/>
        </p:nvGrpSpPr>
        <p:grpSpPr>
          <a:xfrm>
            <a:off x="-872200" y="3552505"/>
            <a:ext cx="5465398" cy="1199581"/>
            <a:chOff x="2049139" y="3536418"/>
            <a:chExt cx="6409840" cy="1199581"/>
          </a:xfrm>
        </p:grpSpPr>
        <p:sp>
          <p:nvSpPr>
            <p:cNvPr id="34" name="梯形 2"/>
            <p:cNvSpPr/>
            <p:nvPr/>
          </p:nvSpPr>
          <p:spPr>
            <a:xfrm rot="16200000">
              <a:off x="2287986" y="3297571"/>
              <a:ext cx="1199579" cy="1677273"/>
            </a:xfrm>
            <a:prstGeom prst="trapezoid">
              <a:avLst>
                <a:gd name="adj" fmla="val 15915"/>
              </a:avLst>
            </a:prstGeom>
            <a:solidFill>
              <a:srgbClr val="50AE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38" name="梯形 16"/>
            <p:cNvSpPr/>
            <p:nvPr/>
          </p:nvSpPr>
          <p:spPr>
            <a:xfrm rot="5400000">
              <a:off x="3879922" y="3382911"/>
              <a:ext cx="1199579" cy="1506598"/>
            </a:xfrm>
            <a:prstGeom prst="trapezoid">
              <a:avLst>
                <a:gd name="adj" fmla="val 15915"/>
              </a:avLst>
            </a:prstGeom>
            <a:solidFill>
              <a:srgbClr val="399C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39" name="五边形 4"/>
            <p:cNvSpPr/>
            <p:nvPr/>
          </p:nvSpPr>
          <p:spPr>
            <a:xfrm>
              <a:off x="5233011" y="3723701"/>
              <a:ext cx="3225968" cy="815249"/>
            </a:xfrm>
            <a:prstGeom prst="homePlate">
              <a:avLst/>
            </a:prstGeom>
            <a:solidFill>
              <a:srgbClr val="3CA2B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25" name="內容版面配置區 2"/>
          <p:cNvSpPr txBox="1">
            <a:spLocks/>
          </p:cNvSpPr>
          <p:nvPr/>
        </p:nvSpPr>
        <p:spPr>
          <a:xfrm>
            <a:off x="1574960" y="2400438"/>
            <a:ext cx="5266928" cy="576064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en-US" altLang="zh-TW" sz="3200" b="1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微軟正黑體" pitchFamily="34" charset="-120"/>
                <a:cs typeface="Arial" pitchFamily="34" charset="0"/>
              </a:rPr>
              <a:t>Orthanc</a:t>
            </a:r>
            <a:r>
              <a:rPr lang="en-US" altLang="zh-TW" sz="3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微軟正黑體" pitchFamily="34" charset="-120"/>
                <a:cs typeface="Arial" pitchFamily="34" charset="0"/>
              </a:rPr>
              <a:t> introduction and use cases</a:t>
            </a: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23528" y="6758"/>
            <a:ext cx="9731424" cy="857250"/>
          </a:xfrm>
        </p:spPr>
        <p:txBody>
          <a:bodyPr>
            <a:noAutofit/>
          </a:bodyPr>
          <a:lstStyle/>
          <a:p>
            <a:pPr>
              <a:lnSpc>
                <a:spcPts val="3000"/>
              </a:lnSpc>
            </a:pPr>
            <a:r>
              <a:rPr lang="en-US" altLang="zh-TW" sz="2800" dirty="0" err="1"/>
              <a:t>Orthanc</a:t>
            </a:r>
            <a:r>
              <a:rPr lang="en-US" altLang="zh-TW" sz="2800" dirty="0"/>
              <a:t>: Value-Added </a:t>
            </a:r>
            <a:r>
              <a:rPr lang="en-US" altLang="zh-TW" sz="2800" dirty="0" smtClean="0"/>
              <a:t>Healthcare</a:t>
            </a:r>
            <a:br>
              <a:rPr lang="en-US" altLang="zh-TW" sz="2800" dirty="0" smtClean="0"/>
            </a:br>
            <a:r>
              <a:rPr lang="en-US" altLang="zh-TW" sz="2800" dirty="0" smtClean="0"/>
              <a:t>Solution </a:t>
            </a:r>
            <a:r>
              <a:rPr lang="en-US" altLang="zh-TW" sz="2800" dirty="0"/>
              <a:t>for QNAP NAS</a:t>
            </a:r>
            <a:endParaRPr lang="zh-TW" altLang="en-US" sz="28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957530" y="1142990"/>
            <a:ext cx="5757874" cy="571504"/>
          </a:xfrm>
        </p:spPr>
        <p:txBody>
          <a:bodyPr>
            <a:normAutofit/>
          </a:bodyPr>
          <a:lstStyle/>
          <a:p>
            <a:pPr algn="ctr"/>
            <a:r>
              <a:rPr lang="en-US" altLang="zh-TW" sz="2800" dirty="0"/>
              <a:t>Turn NAS into a DICOM server</a:t>
            </a:r>
          </a:p>
        </p:txBody>
      </p:sp>
      <p:sp>
        <p:nvSpPr>
          <p:cNvPr id="29" name="內容版面配置區 2"/>
          <p:cNvSpPr txBox="1">
            <a:spLocks/>
          </p:cNvSpPr>
          <p:nvPr/>
        </p:nvSpPr>
        <p:spPr>
          <a:xfrm>
            <a:off x="1683986" y="3116750"/>
            <a:ext cx="5584334" cy="6071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lvl="0" indent="-342900" algn="ctr">
              <a:spcBef>
                <a:spcPct val="20000"/>
              </a:spcBef>
            </a:pPr>
            <a:r>
              <a:rPr lang="en-US" altLang="zh-TW" sz="2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微軟正黑體" pitchFamily="34" charset="-120"/>
                <a:cs typeface="Arial" pitchFamily="34" charset="0"/>
              </a:rPr>
              <a:t>3 advantages of </a:t>
            </a:r>
            <a:r>
              <a:rPr lang="en-US" altLang="zh-TW" sz="2200" b="1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微軟正黑體" pitchFamily="34" charset="-120"/>
                <a:cs typeface="Arial" pitchFamily="34" charset="0"/>
              </a:rPr>
              <a:t>Orthanc</a:t>
            </a:r>
            <a:r>
              <a:rPr lang="en-US" altLang="zh-TW" sz="2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微軟正黑體" pitchFamily="34" charset="-120"/>
                <a:cs typeface="Arial" pitchFamily="34" charset="0"/>
              </a:rPr>
              <a:t> + QNAP NAS</a:t>
            </a:r>
          </a:p>
        </p:txBody>
      </p:sp>
      <p:sp>
        <p:nvSpPr>
          <p:cNvPr id="30" name="內容版面配置區 2"/>
          <p:cNvSpPr txBox="1">
            <a:spLocks/>
          </p:cNvSpPr>
          <p:nvPr/>
        </p:nvSpPr>
        <p:spPr>
          <a:xfrm>
            <a:off x="1933736" y="3922407"/>
            <a:ext cx="3538736" cy="5116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en-US" altLang="zh-TW" sz="2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微軟正黑體" pitchFamily="34" charset="-120"/>
                <a:cs typeface="Arial" pitchFamily="34" charset="0"/>
              </a:rPr>
              <a:t>Demonstration</a:t>
            </a:r>
          </a:p>
        </p:txBody>
      </p:sp>
      <p:pic>
        <p:nvPicPr>
          <p:cNvPr id="20" name="Picture 4" descr="D:\工作進行中\20170911直播母版16比9\各場PPT元素\202171228直播ppt元素\資料\Orthanc-LOGO_W100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142990"/>
            <a:ext cx="2443182" cy="5130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副標題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3555" name="Picture 3" descr="C:\Users\user\Desktop\NAS醫療影像加值服務方案\50748228_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59" y="0"/>
            <a:ext cx="7463547" cy="5143500"/>
          </a:xfrm>
          <a:prstGeom prst="rect">
            <a:avLst/>
          </a:prstGeom>
          <a:noFill/>
        </p:spPr>
      </p:pic>
      <p:sp>
        <p:nvSpPr>
          <p:cNvPr id="12" name="矩形 11"/>
          <p:cNvSpPr/>
          <p:nvPr/>
        </p:nvSpPr>
        <p:spPr>
          <a:xfrm rot="2700000">
            <a:off x="1185891" y="1435003"/>
            <a:ext cx="2376264" cy="2376264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文字方塊 9"/>
          <p:cNvSpPr txBox="1"/>
          <p:nvPr/>
        </p:nvSpPr>
        <p:spPr>
          <a:xfrm>
            <a:off x="467544" y="2283718"/>
            <a:ext cx="38884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altLang="zh-TW" sz="4000" b="1" dirty="0" smtClean="0">
                <a:solidFill>
                  <a:srgbClr val="3CA4B2"/>
                </a:solidFill>
                <a:latin typeface="Arial"/>
                <a:ea typeface="Arial"/>
                <a:cs typeface="Arial"/>
                <a:sym typeface="Arial"/>
              </a:rPr>
              <a:t>Thank You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/>
              <a:t>What is </a:t>
            </a:r>
            <a:r>
              <a:rPr lang="en-US" altLang="zh-TW" dirty="0" err="1"/>
              <a:t>Orthanc</a:t>
            </a:r>
            <a:r>
              <a:rPr lang="en-US" altLang="zh-TW" dirty="0"/>
              <a:t>?</a:t>
            </a:r>
            <a:endParaRPr lang="zh-TW" altLang="en-US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1337915"/>
            <a:ext cx="5220001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平行四邊形 4"/>
          <p:cNvSpPr/>
          <p:nvPr/>
        </p:nvSpPr>
        <p:spPr>
          <a:xfrm rot="10800000">
            <a:off x="4895528" y="1707654"/>
            <a:ext cx="5509120" cy="1408076"/>
          </a:xfrm>
          <a:prstGeom prst="parallelogram">
            <a:avLst>
              <a:gd name="adj" fmla="val 61039"/>
            </a:avLst>
          </a:prstGeom>
          <a:solidFill>
            <a:srgbClr val="399C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文字方塊 5"/>
          <p:cNvSpPr txBox="1"/>
          <p:nvPr/>
        </p:nvSpPr>
        <p:spPr>
          <a:xfrm>
            <a:off x="5710480" y="1868220"/>
            <a:ext cx="33478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b="1" dirty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A lightweight yet powerful application for hosting a Digital Imaging and Communications in Medicine (DICOM) server.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What is DICOM?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409526"/>
            <a:ext cx="4686304" cy="3394472"/>
          </a:xfrm>
        </p:spPr>
        <p:txBody>
          <a:bodyPr/>
          <a:lstStyle/>
          <a:p>
            <a:pPr marL="0"/>
            <a:r>
              <a:rPr lang="en-US" altLang="zh-TW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r>
              <a:rPr lang="en-US" altLang="zh-TW" sz="2800" dirty="0" smtClean="0"/>
              <a:t>igital </a:t>
            </a:r>
            <a:r>
              <a:rPr lang="en-US" altLang="zh-TW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US" altLang="zh-TW" sz="2800" dirty="0" smtClean="0"/>
              <a:t>maging and </a:t>
            </a:r>
            <a:r>
              <a:rPr lang="en-US" altLang="zh-TW" sz="28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</a:t>
            </a:r>
            <a:r>
              <a:rPr lang="en-US" altLang="zh-TW" sz="2800" dirty="0" err="1" smtClean="0"/>
              <a:t>mmunications</a:t>
            </a:r>
            <a:r>
              <a:rPr lang="en-US" altLang="zh-TW" sz="2800" dirty="0" smtClean="0"/>
              <a:t> in </a:t>
            </a:r>
            <a:r>
              <a:rPr lang="en-US" altLang="zh-TW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lang="en-US" altLang="zh-TW" sz="2800" dirty="0" smtClean="0"/>
              <a:t>edicine:</a:t>
            </a:r>
          </a:p>
          <a:p>
            <a:pPr marL="0"/>
            <a:endParaRPr lang="en-US" altLang="zh-TW" sz="2000" dirty="0" smtClean="0"/>
          </a:p>
          <a:p>
            <a:pPr marL="0"/>
            <a:r>
              <a:rPr lang="en-US" altLang="zh-TW" sz="2000" dirty="0">
                <a:ea typeface="新細明體"/>
              </a:rPr>
              <a:t>an international standard associated with the exchange, storage and communication of digital medical </a:t>
            </a:r>
            <a:r>
              <a:rPr lang="en-US" altLang="zh-TW" sz="2000" dirty="0" smtClean="0">
                <a:ea typeface="新細明體"/>
              </a:rPr>
              <a:t>images.</a:t>
            </a:r>
            <a:endParaRPr lang="zh-TW" altLang="en-US" sz="2000" dirty="0" smtClean="0"/>
          </a:p>
        </p:txBody>
      </p:sp>
      <p:pic>
        <p:nvPicPr>
          <p:cNvPr id="11267" name="Picture 3" descr="C:\Users\user\Desktop\NAS醫療影像加值服務方案\ONB6TU0.jpg"/>
          <p:cNvPicPr>
            <a:picLocks noChangeAspect="1" noChangeArrowheads="1"/>
          </p:cNvPicPr>
          <p:nvPr/>
        </p:nvPicPr>
        <p:blipFill>
          <a:blip r:embed="rId2" cstate="print"/>
          <a:srcRect l="2536"/>
          <a:stretch>
            <a:fillRect/>
          </a:stretch>
        </p:blipFill>
        <p:spPr bwMode="auto">
          <a:xfrm>
            <a:off x="5319628" y="829910"/>
            <a:ext cx="3824404" cy="4344666"/>
          </a:xfrm>
          <a:prstGeom prst="rect">
            <a:avLst/>
          </a:prstGeom>
          <a:noFill/>
        </p:spPr>
      </p:pic>
      <p:pic>
        <p:nvPicPr>
          <p:cNvPr id="11268" name="Picture 4" descr="C:\Users\user\Desktop\NAS醫療影像加值服務方案\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15074" y="3939902"/>
            <a:ext cx="3326235" cy="10068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51520" y="51470"/>
            <a:ext cx="8229600" cy="857250"/>
          </a:xfrm>
        </p:spPr>
        <p:txBody>
          <a:bodyPr>
            <a:normAutofit/>
          </a:bodyPr>
          <a:lstStyle/>
          <a:p>
            <a:r>
              <a:rPr lang="en-US" altLang="zh-TW" sz="3400" dirty="0"/>
              <a:t>Workflow of medical imaging service</a:t>
            </a:r>
            <a:endParaRPr lang="zh-TW" altLang="en-US" sz="3400" dirty="0"/>
          </a:p>
        </p:txBody>
      </p:sp>
      <p:pic>
        <p:nvPicPr>
          <p:cNvPr id="18433" name="Picture 1" descr="C:\Users\user\Desktop\NAS醫療影像加值服務方案\1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480" y="1347614"/>
            <a:ext cx="7337376" cy="4296070"/>
          </a:xfrm>
          <a:prstGeom prst="rect">
            <a:avLst/>
          </a:prstGeom>
          <a:noFill/>
        </p:spPr>
      </p:pic>
      <p:sp>
        <p:nvSpPr>
          <p:cNvPr id="6" name="剪去對角線角落矩形 5"/>
          <p:cNvSpPr/>
          <p:nvPr/>
        </p:nvSpPr>
        <p:spPr>
          <a:xfrm>
            <a:off x="287016" y="1172534"/>
            <a:ext cx="1224136" cy="576064"/>
          </a:xfrm>
          <a:prstGeom prst="snip2DiagRect">
            <a:avLst/>
          </a:prstGeom>
          <a:solidFill>
            <a:srgbClr val="3AA8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內容版面配置區 2"/>
          <p:cNvSpPr txBox="1">
            <a:spLocks/>
          </p:cNvSpPr>
          <p:nvPr/>
        </p:nvSpPr>
        <p:spPr>
          <a:xfrm>
            <a:off x="-180528" y="1224136"/>
            <a:ext cx="2170584" cy="5555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indent="-342900" algn="ctr">
              <a:spcBef>
                <a:spcPct val="20000"/>
              </a:spcBef>
            </a:pPr>
            <a:r>
              <a:rPr lang="en-US" altLang="zh-TW" sz="1200" b="1" dirty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Card reader</a:t>
            </a:r>
            <a:br>
              <a:rPr lang="en-US" altLang="zh-TW" sz="1200" b="1" dirty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</a:br>
            <a:r>
              <a:rPr lang="en-US" altLang="zh-TW" sz="1200" b="1" dirty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get patient info</a:t>
            </a:r>
          </a:p>
        </p:txBody>
      </p:sp>
      <p:sp>
        <p:nvSpPr>
          <p:cNvPr id="8" name="剪去對角線角落矩形 7"/>
          <p:cNvSpPr/>
          <p:nvPr/>
        </p:nvSpPr>
        <p:spPr>
          <a:xfrm>
            <a:off x="1727176" y="1172534"/>
            <a:ext cx="1872208" cy="576064"/>
          </a:xfrm>
          <a:prstGeom prst="snip2DiagRect">
            <a:avLst/>
          </a:prstGeom>
          <a:solidFill>
            <a:srgbClr val="3AA8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內容版面配置區 2"/>
          <p:cNvSpPr txBox="1">
            <a:spLocks/>
          </p:cNvSpPr>
          <p:nvPr/>
        </p:nvSpPr>
        <p:spPr>
          <a:xfrm>
            <a:off x="1572226" y="1224136"/>
            <a:ext cx="2170584" cy="5555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indent="-342900" algn="ctr">
              <a:spcBef>
                <a:spcPct val="20000"/>
              </a:spcBef>
            </a:pPr>
            <a:r>
              <a:rPr lang="en-US" altLang="zh-TW" sz="1200" b="1" dirty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Example: Request Procedure : Chest X-ray</a:t>
            </a:r>
          </a:p>
        </p:txBody>
      </p:sp>
      <p:sp>
        <p:nvSpPr>
          <p:cNvPr id="10" name="剪去對角線角落矩形 9"/>
          <p:cNvSpPr/>
          <p:nvPr/>
        </p:nvSpPr>
        <p:spPr>
          <a:xfrm>
            <a:off x="3795311" y="1172534"/>
            <a:ext cx="1722833" cy="576064"/>
          </a:xfrm>
          <a:prstGeom prst="snip2DiagRect">
            <a:avLst/>
          </a:prstGeom>
          <a:solidFill>
            <a:srgbClr val="3AA8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內容版面配置區 2"/>
          <p:cNvSpPr txBox="1">
            <a:spLocks/>
          </p:cNvSpPr>
          <p:nvPr/>
        </p:nvSpPr>
        <p:spPr>
          <a:xfrm>
            <a:off x="3558896" y="1224136"/>
            <a:ext cx="2170584" cy="5555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indent="-342900" algn="ctr">
              <a:spcBef>
                <a:spcPct val="20000"/>
              </a:spcBef>
            </a:pPr>
            <a:r>
              <a:rPr lang="en-US" altLang="zh-TW" sz="1200" b="1" dirty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RIS gets the order and schedules of the exam </a:t>
            </a:r>
          </a:p>
        </p:txBody>
      </p:sp>
      <p:sp>
        <p:nvSpPr>
          <p:cNvPr id="12" name="剪去對角線角落矩形 11"/>
          <p:cNvSpPr/>
          <p:nvPr/>
        </p:nvSpPr>
        <p:spPr>
          <a:xfrm>
            <a:off x="5831632" y="1172534"/>
            <a:ext cx="2088231" cy="576064"/>
          </a:xfrm>
          <a:prstGeom prst="snip2DiagRect">
            <a:avLst/>
          </a:prstGeom>
          <a:solidFill>
            <a:srgbClr val="3AA8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內容版面配置區 2"/>
          <p:cNvSpPr txBox="1">
            <a:spLocks/>
          </p:cNvSpPr>
          <p:nvPr/>
        </p:nvSpPr>
        <p:spPr>
          <a:xfrm>
            <a:off x="5687616" y="1224136"/>
            <a:ext cx="2376264" cy="555526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/>
          <a:p>
            <a:pPr lvl="0" indent="-342900" algn="ctr">
              <a:spcBef>
                <a:spcPct val="20000"/>
              </a:spcBef>
            </a:pPr>
            <a:r>
              <a:rPr lang="en-US" altLang="zh-TW" sz="1400" b="1" dirty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Console of modality </a:t>
            </a:r>
            <a:r>
              <a:rPr lang="en-US" altLang="zh-TW" sz="1400" b="1" dirty="0" smtClean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displays </a:t>
            </a:r>
            <a:r>
              <a:rPr lang="en-US" altLang="zh-TW" sz="1400" b="1" dirty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the schedules from </a:t>
            </a:r>
            <a:r>
              <a:rPr lang="en-US" altLang="zh-TW" sz="1400" b="1" dirty="0" smtClean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MWL</a:t>
            </a:r>
            <a:endParaRPr lang="zh-TW" altLang="en-US" sz="1400" b="1" dirty="0" smtClean="0">
              <a:solidFill>
                <a:schemeClr val="bg1"/>
              </a:solidFill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14" name="剪去對角線角落矩形 13"/>
          <p:cNvSpPr/>
          <p:nvPr/>
        </p:nvSpPr>
        <p:spPr>
          <a:xfrm>
            <a:off x="4811890" y="4289416"/>
            <a:ext cx="2243877" cy="576064"/>
          </a:xfrm>
          <a:prstGeom prst="snip2DiagRect">
            <a:avLst/>
          </a:prstGeom>
          <a:solidFill>
            <a:srgbClr val="3AA8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內容版面配置區 2"/>
          <p:cNvSpPr txBox="1">
            <a:spLocks/>
          </p:cNvSpPr>
          <p:nvPr/>
        </p:nvSpPr>
        <p:spPr>
          <a:xfrm>
            <a:off x="4771608" y="4330528"/>
            <a:ext cx="2314600" cy="555526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/>
          <a:p>
            <a:pPr lvl="0" indent="-342900" algn="ctr">
              <a:spcBef>
                <a:spcPct val="20000"/>
              </a:spcBef>
            </a:pPr>
            <a:r>
              <a:rPr lang="en-US" altLang="zh-TW" sz="1400" b="1" dirty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analyze the DICOM tag, write it to the database and store</a:t>
            </a:r>
          </a:p>
        </p:txBody>
      </p:sp>
      <p:sp>
        <p:nvSpPr>
          <p:cNvPr id="16" name="剪去對角線角落矩形 15"/>
          <p:cNvSpPr/>
          <p:nvPr/>
        </p:nvSpPr>
        <p:spPr>
          <a:xfrm>
            <a:off x="2507635" y="4289416"/>
            <a:ext cx="1800200" cy="576064"/>
          </a:xfrm>
          <a:prstGeom prst="snip2DiagRect">
            <a:avLst/>
          </a:prstGeom>
          <a:solidFill>
            <a:srgbClr val="3AA8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內容版面配置區 2"/>
          <p:cNvSpPr txBox="1">
            <a:spLocks/>
          </p:cNvSpPr>
          <p:nvPr/>
        </p:nvSpPr>
        <p:spPr>
          <a:xfrm>
            <a:off x="2334760" y="4320038"/>
            <a:ext cx="2170584" cy="5555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indent="-342900" algn="ctr">
              <a:spcBef>
                <a:spcPct val="20000"/>
              </a:spcBef>
            </a:pPr>
            <a:r>
              <a:rPr lang="en-US" altLang="zh-TW" sz="1200" b="1" dirty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Doctors or radiologists, image review </a:t>
            </a:r>
          </a:p>
        </p:txBody>
      </p:sp>
      <p:sp>
        <p:nvSpPr>
          <p:cNvPr id="22" name="圓角矩形 21"/>
          <p:cNvSpPr/>
          <p:nvPr/>
        </p:nvSpPr>
        <p:spPr>
          <a:xfrm>
            <a:off x="2319770" y="2500312"/>
            <a:ext cx="1714512" cy="50006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內容版面配置區 2"/>
          <p:cNvSpPr txBox="1">
            <a:spLocks/>
          </p:cNvSpPr>
          <p:nvPr/>
        </p:nvSpPr>
        <p:spPr>
          <a:xfrm>
            <a:off x="2319770" y="2499742"/>
            <a:ext cx="1785950" cy="6995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n-US" altLang="zh-TW" sz="1200" b="1" dirty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Communication </a:t>
            </a:r>
          </a:p>
          <a:p>
            <a:r>
              <a:rPr lang="en-US" altLang="zh-TW" sz="1200" b="1" dirty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between HIS and RIS</a:t>
            </a:r>
          </a:p>
        </p:txBody>
      </p:sp>
      <p:sp>
        <p:nvSpPr>
          <p:cNvPr id="26" name="圓角矩形 25"/>
          <p:cNvSpPr/>
          <p:nvPr/>
        </p:nvSpPr>
        <p:spPr>
          <a:xfrm>
            <a:off x="7106116" y="3000378"/>
            <a:ext cx="1930380" cy="50006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內容版面配置區 2"/>
          <p:cNvSpPr txBox="1">
            <a:spLocks/>
          </p:cNvSpPr>
          <p:nvPr/>
        </p:nvSpPr>
        <p:spPr>
          <a:xfrm>
            <a:off x="7040368" y="3024336"/>
            <a:ext cx="2129112" cy="55552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/>
          <a:p>
            <a:r>
              <a:rPr lang="en-US" altLang="zh-TW" sz="1200" b="1" dirty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image </a:t>
            </a:r>
            <a:r>
              <a:rPr lang="en-US" altLang="zh-TW" sz="1200" b="1" dirty="0" smtClean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acquisition complete</a:t>
            </a:r>
            <a:r>
              <a:rPr lang="en-US" altLang="zh-TW" sz="1200" b="1" dirty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, generate DICOM file</a:t>
            </a:r>
          </a:p>
        </p:txBody>
      </p:sp>
      <p:sp>
        <p:nvSpPr>
          <p:cNvPr id="3" name="矩形 2"/>
          <p:cNvSpPr/>
          <p:nvPr/>
        </p:nvSpPr>
        <p:spPr>
          <a:xfrm>
            <a:off x="7092280" y="3505856"/>
            <a:ext cx="223224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100" b="1" dirty="0">
                <a:latin typeface="Arial" pitchFamily="34" charset="0"/>
                <a:cs typeface="Arial" pitchFamily="34" charset="0"/>
              </a:rPr>
              <a:t>E.g.: X-ray /Mammography/</a:t>
            </a:r>
            <a:br>
              <a:rPr lang="en-US" altLang="zh-TW" sz="1100" b="1" dirty="0">
                <a:latin typeface="Arial" pitchFamily="34" charset="0"/>
                <a:cs typeface="Arial" pitchFamily="34" charset="0"/>
              </a:rPr>
            </a:br>
            <a:r>
              <a:rPr lang="en-US" altLang="zh-TW" sz="1100" b="1" dirty="0">
                <a:latin typeface="Arial" pitchFamily="34" charset="0"/>
                <a:cs typeface="Arial" pitchFamily="34" charset="0"/>
              </a:rPr>
              <a:t>Ultrasound/CT scan/MRI</a:t>
            </a:r>
          </a:p>
        </p:txBody>
      </p:sp>
      <p:sp>
        <p:nvSpPr>
          <p:cNvPr id="27" name="圓角矩形 26"/>
          <p:cNvSpPr/>
          <p:nvPr/>
        </p:nvSpPr>
        <p:spPr>
          <a:xfrm>
            <a:off x="4741464" y="2500312"/>
            <a:ext cx="1996128" cy="50006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內容版面配置區 2"/>
          <p:cNvSpPr txBox="1">
            <a:spLocks/>
          </p:cNvSpPr>
          <p:nvPr/>
        </p:nvSpPr>
        <p:spPr>
          <a:xfrm>
            <a:off x="4724144" y="2499742"/>
            <a:ext cx="2259616" cy="5760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n-US" altLang="zh-TW" sz="1200" b="1" dirty="0" smtClean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RIS </a:t>
            </a:r>
            <a:r>
              <a:rPr lang="en-US" altLang="zh-TW" sz="1200" b="1" dirty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passes the </a:t>
            </a:r>
            <a:r>
              <a:rPr lang="en-US" altLang="zh-TW" sz="1200" b="1" dirty="0" smtClean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scheduled </a:t>
            </a:r>
            <a:r>
              <a:rPr lang="en-US" altLang="zh-TW" sz="1200" b="1" dirty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order </a:t>
            </a:r>
            <a:r>
              <a:rPr lang="en-US" altLang="zh-TW" sz="1200" b="1" dirty="0" smtClean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to PACS MWL</a:t>
            </a:r>
            <a:endParaRPr lang="en-US" altLang="zh-TW" sz="1200" b="1" dirty="0">
              <a:solidFill>
                <a:schemeClr val="bg1"/>
              </a:solidFill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/>
              <a:t>Orthanc</a:t>
            </a:r>
            <a:r>
              <a:rPr lang="en-US" altLang="zh-TW" dirty="0"/>
              <a:t> + NAS</a:t>
            </a:r>
            <a:r>
              <a:rPr lang="zh-TW" altLang="en-US" dirty="0"/>
              <a:t> </a:t>
            </a:r>
            <a:r>
              <a:rPr lang="en-US" altLang="zh-TW" dirty="0"/>
              <a:t>use cases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4118"/>
          <a:stretch>
            <a:fillRect/>
          </a:stretch>
        </p:blipFill>
        <p:spPr>
          <a:xfrm>
            <a:off x="537730" y="1059582"/>
            <a:ext cx="7177542" cy="3440994"/>
          </a:xfrm>
          <a:prstGeom prst="rect">
            <a:avLst/>
          </a:prstGeom>
        </p:spPr>
      </p:pic>
      <p:sp>
        <p:nvSpPr>
          <p:cNvPr id="5" name="內容版面配置區 2"/>
          <p:cNvSpPr txBox="1">
            <a:spLocks/>
          </p:cNvSpPr>
          <p:nvPr/>
        </p:nvSpPr>
        <p:spPr>
          <a:xfrm>
            <a:off x="457200" y="4547439"/>
            <a:ext cx="5915000" cy="3905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n-US" altLang="zh-TW" sz="1400" dirty="0"/>
              <a:t>DICOM images are transferred from PACS server to NAS for smart management</a:t>
            </a:r>
            <a:endParaRPr lang="zh-TW" altLang="en-US" sz="1400" dirty="0"/>
          </a:p>
        </p:txBody>
      </p:sp>
      <p:sp>
        <p:nvSpPr>
          <p:cNvPr id="6" name="矩形 5"/>
          <p:cNvSpPr/>
          <p:nvPr/>
        </p:nvSpPr>
        <p:spPr>
          <a:xfrm>
            <a:off x="4499992" y="1347614"/>
            <a:ext cx="4286850" cy="3168352"/>
          </a:xfrm>
          <a:prstGeom prst="rect">
            <a:avLst/>
          </a:prstGeom>
          <a:noFill/>
          <a:ln>
            <a:solidFill>
              <a:srgbClr val="EFEF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" name="Picture 9" descr="C:\Users\user\Desktop\NAS醫療影像加值服務方案\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916892"/>
            <a:ext cx="3857652" cy="430722"/>
          </a:xfrm>
          <a:prstGeom prst="rect">
            <a:avLst/>
          </a:prstGeom>
          <a:noFill/>
        </p:spPr>
      </p:pic>
      <p:sp>
        <p:nvSpPr>
          <p:cNvPr id="8" name="內容版面配置區 2"/>
          <p:cNvSpPr txBox="1">
            <a:spLocks/>
          </p:cNvSpPr>
          <p:nvPr/>
        </p:nvSpPr>
        <p:spPr>
          <a:xfrm>
            <a:off x="5931602" y="1071552"/>
            <a:ext cx="2509262" cy="2143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indent="-342900" algn="r">
              <a:lnSpc>
                <a:spcPts val="1400"/>
              </a:lnSpc>
              <a:spcBef>
                <a:spcPct val="20000"/>
              </a:spcBef>
            </a:pPr>
            <a:r>
              <a:rPr lang="en-US" altLang="zh-TW" sz="1400" b="1" dirty="0" smtClean="0">
                <a:latin typeface="微軟正黑體" pitchFamily="34" charset="-120"/>
                <a:ea typeface="微軟正黑體" pitchFamily="34" charset="-120"/>
              </a:rPr>
              <a:t>e.g</a:t>
            </a:r>
            <a:r>
              <a:rPr lang="en-US" altLang="zh-TW" sz="1400" b="1" dirty="0">
                <a:latin typeface="微軟正黑體" pitchFamily="34" charset="-120"/>
                <a:ea typeface="微軟正黑體" pitchFamily="34" charset="-120"/>
              </a:rPr>
              <a:t>.: on-call Doctors</a:t>
            </a: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37609" y="1797078"/>
            <a:ext cx="597743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內容版面配置區 2"/>
          <p:cNvSpPr txBox="1">
            <a:spLocks/>
          </p:cNvSpPr>
          <p:nvPr/>
        </p:nvSpPr>
        <p:spPr>
          <a:xfrm>
            <a:off x="7715272" y="2383599"/>
            <a:ext cx="864096" cy="3905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indent="-342900" algn="ctr">
              <a:lnSpc>
                <a:spcPts val="1400"/>
              </a:lnSpc>
            </a:pPr>
            <a:r>
              <a:rPr lang="en-US" altLang="zh-TW" sz="1200" b="1" dirty="0" smtClean="0">
                <a:latin typeface="微軟正黑體" pitchFamily="34" charset="-120"/>
                <a:ea typeface="微軟正黑體" pitchFamily="34" charset="-120"/>
              </a:rPr>
              <a:t>Mobile </a:t>
            </a:r>
          </a:p>
          <a:p>
            <a:pPr lvl="0" indent="-342900" algn="ctr">
              <a:lnSpc>
                <a:spcPts val="1400"/>
              </a:lnSpc>
            </a:pPr>
            <a:r>
              <a:rPr lang="en-US" altLang="zh-TW" sz="1200" b="1" dirty="0" smtClean="0">
                <a:latin typeface="微軟正黑體" pitchFamily="34" charset="-120"/>
                <a:ea typeface="微軟正黑體" pitchFamily="34" charset="-120"/>
              </a:rPr>
              <a:t>viewer</a:t>
            </a:r>
          </a:p>
        </p:txBody>
      </p:sp>
      <p:sp>
        <p:nvSpPr>
          <p:cNvPr id="12" name="內容版面配置區 2"/>
          <p:cNvSpPr txBox="1">
            <a:spLocks/>
          </p:cNvSpPr>
          <p:nvPr/>
        </p:nvSpPr>
        <p:spPr>
          <a:xfrm>
            <a:off x="457200" y="4752991"/>
            <a:ext cx="5915000" cy="3905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indent="-342900">
              <a:spcBef>
                <a:spcPct val="20000"/>
              </a:spcBef>
            </a:pPr>
            <a:r>
              <a:rPr lang="zh-TW" altLang="en-US" sz="1400" b="1" dirty="0" smtClean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*</a:t>
            </a:r>
            <a:r>
              <a:rPr lang="en-US" altLang="zh-TW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Picture Archiving and Communication System (PACS)</a:t>
            </a:r>
          </a:p>
        </p:txBody>
      </p:sp>
      <p:pic>
        <p:nvPicPr>
          <p:cNvPr id="13" name="Picture 3" descr="C:\Users\user\Desktop\NAS醫療影像加值服務方案\lQC_uWs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4" y="1725070"/>
            <a:ext cx="648072" cy="6480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4" name="矩形 13"/>
          <p:cNvSpPr/>
          <p:nvPr/>
        </p:nvSpPr>
        <p:spPr>
          <a:xfrm>
            <a:off x="4860032" y="1071552"/>
            <a:ext cx="1676036" cy="2718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indent="-342900">
              <a:lnSpc>
                <a:spcPts val="1400"/>
              </a:lnSpc>
              <a:spcBef>
                <a:spcPct val="20000"/>
              </a:spcBef>
            </a:pPr>
            <a:r>
              <a:rPr lang="en-US" altLang="zh-TW" sz="1500" b="1" dirty="0" smtClean="0">
                <a:latin typeface="微軟正黑體" pitchFamily="34" charset="-120"/>
                <a:ea typeface="微軟正黑體" pitchFamily="34" charset="-120"/>
              </a:rPr>
              <a:t>Remote viewing</a:t>
            </a:r>
            <a:endParaRPr lang="zh-TW" altLang="en-US" sz="1500" b="1" dirty="0" smtClean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5" name="內容版面配置區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4938" t="95617" r="3119" b="402"/>
          <a:stretch>
            <a:fillRect/>
          </a:stretch>
        </p:blipFill>
        <p:spPr>
          <a:xfrm>
            <a:off x="6643702" y="1428742"/>
            <a:ext cx="857256" cy="1428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:\Users\user\Desktop\NAS醫療影像加值服務方案\NAS醫療影像加值服務方案_素材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000114"/>
            <a:ext cx="8408914" cy="4017191"/>
          </a:xfrm>
          <a:prstGeom prst="rect">
            <a:avLst/>
          </a:prstGeom>
          <a:noFill/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 smtClean="0"/>
              <a:t>Orthanc+NAS</a:t>
            </a:r>
            <a:endParaRPr lang="zh-TW" altLang="en-US" dirty="0"/>
          </a:p>
        </p:txBody>
      </p:sp>
      <p:sp>
        <p:nvSpPr>
          <p:cNvPr id="5" name="文字方塊 4"/>
          <p:cNvSpPr txBox="1"/>
          <p:nvPr/>
        </p:nvSpPr>
        <p:spPr>
          <a:xfrm>
            <a:off x="3170218" y="-1172666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TW" altLang="en-US" dirty="0"/>
          </a:p>
        </p:txBody>
      </p:sp>
      <p:sp>
        <p:nvSpPr>
          <p:cNvPr id="6" name="文字方塊 5"/>
          <p:cNvSpPr txBox="1"/>
          <p:nvPr/>
        </p:nvSpPr>
        <p:spPr>
          <a:xfrm>
            <a:off x="3977126" y="3221563"/>
            <a:ext cx="1098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 dirty="0">
                <a:solidFill>
                  <a:srgbClr val="002060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New-added healthcare </a:t>
            </a:r>
            <a:r>
              <a:rPr lang="en-US" altLang="zh-TW" sz="1200" b="1" dirty="0" smtClean="0">
                <a:solidFill>
                  <a:srgbClr val="002060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App</a:t>
            </a:r>
            <a:endParaRPr lang="en-US" altLang="zh-TW" sz="1200" b="1" dirty="0">
              <a:solidFill>
                <a:srgbClr val="002060"/>
              </a:solidFill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  <p:pic>
        <p:nvPicPr>
          <p:cNvPr id="3075" name="Picture 3" descr="C:\Users\user\Desktop\NAS醫療影像加值服務方案\lQC_uWs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3150" y="2499742"/>
            <a:ext cx="648072" cy="6480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文字方塊 9"/>
          <p:cNvSpPr txBox="1"/>
          <p:nvPr/>
        </p:nvSpPr>
        <p:spPr>
          <a:xfrm>
            <a:off x="1891682" y="1194306"/>
            <a:ext cx="7200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b="1" dirty="0" smtClean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Tools</a:t>
            </a:r>
            <a:endParaRPr lang="zh-TW" altLang="en-US" sz="1400" b="1" dirty="0">
              <a:solidFill>
                <a:schemeClr val="bg1"/>
              </a:solidFill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497688" y="2427734"/>
            <a:ext cx="12961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b="1" dirty="0" smtClean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Surveillance</a:t>
            </a:r>
            <a:endParaRPr lang="zh-TW" altLang="en-US" sz="1400" b="1" dirty="0">
              <a:solidFill>
                <a:schemeClr val="bg1"/>
              </a:solidFill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1707702" y="4371950"/>
            <a:ext cx="9920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400" b="1" dirty="0" smtClean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Entertainment</a:t>
            </a:r>
            <a:endParaRPr lang="zh-TW" altLang="en-US" sz="1400" b="1" dirty="0">
              <a:solidFill>
                <a:schemeClr val="bg1"/>
              </a:solidFill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  <p:pic>
        <p:nvPicPr>
          <p:cNvPr id="13" name="Picture 4" descr="C:\Users\user\Desktop\NAS醫療影像加值服務方案\NAS醫療影像加值服務方案_素材.png"/>
          <p:cNvPicPr>
            <a:picLocks noChangeAspect="1" noChangeArrowheads="1"/>
          </p:cNvPicPr>
          <p:nvPr/>
        </p:nvPicPr>
        <p:blipFill>
          <a:blip r:embed="rId2" cstate="print"/>
          <a:srcRect l="84708"/>
          <a:stretch>
            <a:fillRect/>
          </a:stretch>
        </p:blipFill>
        <p:spPr bwMode="auto">
          <a:xfrm>
            <a:off x="7680502" y="1000114"/>
            <a:ext cx="1285852" cy="4017191"/>
          </a:xfrm>
          <a:prstGeom prst="rect">
            <a:avLst/>
          </a:prstGeom>
          <a:noFill/>
        </p:spPr>
      </p:pic>
      <p:pic>
        <p:nvPicPr>
          <p:cNvPr id="14" name="Picture 4" descr="C:\Users\user\Desktop\NAS醫療影像加值服務方案\NAS醫療影像加值服務方案_素材.png"/>
          <p:cNvPicPr>
            <a:picLocks noChangeAspect="1" noChangeArrowheads="1"/>
          </p:cNvPicPr>
          <p:nvPr/>
        </p:nvPicPr>
        <p:blipFill>
          <a:blip r:embed="rId2" cstate="print"/>
          <a:srcRect l="84708"/>
          <a:stretch>
            <a:fillRect/>
          </a:stretch>
        </p:blipFill>
        <p:spPr bwMode="auto">
          <a:xfrm>
            <a:off x="5669589" y="1000114"/>
            <a:ext cx="1285852" cy="4017191"/>
          </a:xfrm>
          <a:prstGeom prst="rect">
            <a:avLst/>
          </a:prstGeom>
          <a:noFill/>
        </p:spPr>
      </p:pic>
      <p:sp>
        <p:nvSpPr>
          <p:cNvPr id="7" name="文字方塊 6"/>
          <p:cNvSpPr txBox="1"/>
          <p:nvPr/>
        </p:nvSpPr>
        <p:spPr>
          <a:xfrm>
            <a:off x="5035430" y="2502644"/>
            <a:ext cx="392905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b="1" dirty="0">
                <a:latin typeface="Arial" pitchFamily="34" charset="0"/>
                <a:cs typeface="Arial" pitchFamily="34" charset="0"/>
              </a:rPr>
              <a:t>Integrated with </a:t>
            </a:r>
            <a:r>
              <a:rPr lang="en-US" altLang="zh-TW" sz="1600" b="1" dirty="0" err="1">
                <a:latin typeface="Arial" pitchFamily="34" charset="0"/>
                <a:cs typeface="Arial" pitchFamily="34" charset="0"/>
              </a:rPr>
              <a:t>Orthanc</a:t>
            </a:r>
            <a:r>
              <a:rPr lang="en-US" altLang="zh-TW" sz="16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altLang="zh-TW" sz="1600" b="1" dirty="0" smtClean="0">
                <a:latin typeface="Arial" pitchFamily="34" charset="0"/>
                <a:cs typeface="Arial" pitchFamily="34" charset="0"/>
              </a:rPr>
              <a:t>QNAP </a:t>
            </a:r>
            <a:r>
              <a:rPr lang="en-US" altLang="zh-TW" sz="1600" b="1" dirty="0">
                <a:latin typeface="Arial" pitchFamily="34" charset="0"/>
                <a:cs typeface="Arial" pitchFamily="34" charset="0"/>
              </a:rPr>
              <a:t>NAS now offers storage solutions for medical images, accompanying three </a:t>
            </a:r>
            <a:r>
              <a:rPr lang="en-US" altLang="zh-TW" sz="1600" b="1" dirty="0" smtClean="0">
                <a:latin typeface="Arial" pitchFamily="34" charset="0"/>
                <a:cs typeface="Arial" pitchFamily="34" charset="0"/>
              </a:rPr>
              <a:t>features -Data </a:t>
            </a:r>
            <a:r>
              <a:rPr lang="en-US" altLang="zh-TW" sz="1600" b="1" dirty="0">
                <a:latin typeface="Arial" pitchFamily="34" charset="0"/>
                <a:cs typeface="Arial" pitchFamily="34" charset="0"/>
              </a:rPr>
              <a:t>security, efficient management and easy access</a:t>
            </a:r>
            <a:endParaRPr lang="zh-TW" altLang="en-US" sz="16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3 advantages of </a:t>
            </a:r>
            <a:r>
              <a:rPr lang="en-US" altLang="zh-TW" dirty="0" err="1"/>
              <a:t>Orthanc</a:t>
            </a:r>
            <a:r>
              <a:rPr lang="en-US" altLang="zh-TW" dirty="0"/>
              <a:t> + NAS</a:t>
            </a:r>
            <a:endParaRPr lang="zh-TW" altLang="en-US" dirty="0"/>
          </a:p>
        </p:txBody>
      </p:sp>
      <p:pic>
        <p:nvPicPr>
          <p:cNvPr id="4098" name="Picture 2" descr="C:\Users\user\Desktop\NAS醫療影像加值服務方案\NAS醫療影像加值服務方案_素材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285866"/>
            <a:ext cx="8203977" cy="3510137"/>
          </a:xfrm>
          <a:prstGeom prst="rect">
            <a:avLst/>
          </a:prstGeom>
          <a:noFill/>
        </p:spPr>
      </p:pic>
      <p:sp>
        <p:nvSpPr>
          <p:cNvPr id="5" name="文字方塊 4"/>
          <p:cNvSpPr txBox="1"/>
          <p:nvPr/>
        </p:nvSpPr>
        <p:spPr>
          <a:xfrm>
            <a:off x="611560" y="1491630"/>
            <a:ext cx="13793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Secure storage</a:t>
            </a:r>
          </a:p>
        </p:txBody>
      </p:sp>
      <p:sp>
        <p:nvSpPr>
          <p:cNvPr id="6" name="文字方塊 5"/>
          <p:cNvSpPr txBox="1"/>
          <p:nvPr/>
        </p:nvSpPr>
        <p:spPr>
          <a:xfrm>
            <a:off x="611560" y="2581798"/>
            <a:ext cx="1728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spc="-15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Smart management</a:t>
            </a:r>
          </a:p>
        </p:txBody>
      </p:sp>
      <p:sp>
        <p:nvSpPr>
          <p:cNvPr id="7" name="文字方塊 6"/>
          <p:cNvSpPr txBox="1"/>
          <p:nvPr/>
        </p:nvSpPr>
        <p:spPr>
          <a:xfrm>
            <a:off x="611560" y="3735667"/>
            <a:ext cx="18634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Easy and convenient</a:t>
            </a:r>
          </a:p>
        </p:txBody>
      </p:sp>
      <p:sp>
        <p:nvSpPr>
          <p:cNvPr id="8" name="文字方塊 7"/>
          <p:cNvSpPr txBox="1"/>
          <p:nvPr/>
        </p:nvSpPr>
        <p:spPr>
          <a:xfrm>
            <a:off x="2996536" y="1357304"/>
            <a:ext cx="59679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Data security</a:t>
            </a:r>
          </a:p>
          <a:p>
            <a:pPr>
              <a:buFont typeface="Wingdings" pitchFamily="2" charset="2"/>
              <a:buChar char="ü"/>
            </a:pPr>
            <a:r>
              <a:rPr lang="en-US" altLang="zh-TW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 </a:t>
            </a:r>
            <a:r>
              <a:rPr lang="en-US" altLang="zh-TW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Hybrid Backup Sync: a flexible backup, restore and sync </a:t>
            </a:r>
            <a:r>
              <a:rPr lang="en-US" altLang="zh-TW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solution</a:t>
            </a:r>
            <a:endParaRPr lang="zh-TW" altLang="en-US" sz="1400" b="1" dirty="0" smtClean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ea typeface="微軟正黑體" pitchFamily="34" charset="-120"/>
              <a:cs typeface="Arial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zh-TW" alt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 </a:t>
            </a:r>
            <a:r>
              <a:rPr lang="en-US" altLang="zh-TW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The snapshot function helps protect important medical images</a:t>
            </a:r>
          </a:p>
        </p:txBody>
      </p:sp>
      <p:sp>
        <p:nvSpPr>
          <p:cNvPr id="9" name="文字方塊 8"/>
          <p:cNvSpPr txBox="1"/>
          <p:nvPr/>
        </p:nvSpPr>
        <p:spPr>
          <a:xfrm>
            <a:off x="2996537" y="2571750"/>
            <a:ext cx="52565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Efficient management </a:t>
            </a:r>
          </a:p>
          <a:p>
            <a:pPr>
              <a:buFont typeface="Wingdings" pitchFamily="2" charset="2"/>
              <a:buChar char="ü"/>
            </a:pPr>
            <a:r>
              <a:rPr lang="zh-TW" alt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 </a:t>
            </a:r>
            <a:r>
              <a:rPr lang="en-US" altLang="zh-TW" sz="1600" dirty="0">
                <a:latin typeface="Arial" pitchFamily="34" charset="0"/>
                <a:cs typeface="Arial" pitchFamily="34" charset="0"/>
              </a:rPr>
              <a:t>Visualized Storage &amp; Snapshots Manager</a:t>
            </a:r>
            <a:endParaRPr lang="zh-TW" altLang="en-US" sz="1600" b="1" dirty="0" smtClean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2996537" y="3579862"/>
            <a:ext cx="60121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Easy access </a:t>
            </a:r>
          </a:p>
          <a:p>
            <a:pPr>
              <a:buFont typeface="Wingdings" pitchFamily="2" charset="2"/>
              <a:buChar char="ü"/>
            </a:pPr>
            <a:r>
              <a:rPr lang="zh-TW" alt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 </a:t>
            </a:r>
            <a:r>
              <a:rPr lang="en-US" altLang="zh-TW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easy to operate</a:t>
            </a:r>
          </a:p>
          <a:p>
            <a:pPr>
              <a:buFont typeface="Wingdings" pitchFamily="2" charset="2"/>
              <a:buChar char="ü"/>
            </a:pPr>
            <a:r>
              <a:rPr lang="zh-TW" alt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 </a:t>
            </a:r>
            <a:r>
              <a:rPr lang="en-US" altLang="zh-TW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supports mobile DICOM viewers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8" name="Picture 8" descr="C:\Users\user\Desktop\NAS醫療影像加值服務方案\燈泡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" y="4379797"/>
            <a:ext cx="5266928" cy="604756"/>
          </a:xfrm>
          <a:prstGeom prst="rect">
            <a:avLst/>
          </a:prstGeom>
          <a:noFill/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3 advantages of </a:t>
            </a:r>
            <a:r>
              <a:rPr lang="en-US" altLang="zh-TW" dirty="0" err="1"/>
              <a:t>Orthanc</a:t>
            </a:r>
            <a:r>
              <a:rPr lang="en-US" altLang="zh-TW" dirty="0"/>
              <a:t> + NAS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285984" y="1142990"/>
            <a:ext cx="6286544" cy="1356752"/>
          </a:xfrm>
        </p:spPr>
        <p:txBody>
          <a:bodyPr>
            <a:normAutofit/>
          </a:bodyPr>
          <a:lstStyle/>
          <a:p>
            <a:pPr marL="0"/>
            <a:r>
              <a:rPr lang="en-US" altLang="zh-TW" dirty="0"/>
              <a:t>Hybrid Backup Sync </a:t>
            </a:r>
            <a:br>
              <a:rPr lang="en-US" altLang="zh-TW" dirty="0"/>
            </a:br>
            <a:r>
              <a:rPr lang="en-US" altLang="zh-TW" sz="1800" dirty="0"/>
              <a:t>a flexible backup, restore and sync </a:t>
            </a:r>
            <a:r>
              <a:rPr lang="en-US" altLang="zh-TW" sz="1800" dirty="0" smtClean="0"/>
              <a:t>solution</a:t>
            </a:r>
            <a:endParaRPr lang="en-US" altLang="zh-TW" sz="1800" dirty="0"/>
          </a:p>
        </p:txBody>
      </p:sp>
      <p:pic>
        <p:nvPicPr>
          <p:cNvPr id="5124" name="Picture 4" descr="C:\Users\user\Desktop\NAS醫療影像加值服務方案\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03598"/>
            <a:ext cx="2195736" cy="620685"/>
          </a:xfrm>
          <a:prstGeom prst="rect">
            <a:avLst/>
          </a:prstGeom>
          <a:noFill/>
        </p:spPr>
      </p:pic>
      <p:pic>
        <p:nvPicPr>
          <p:cNvPr id="5125" name="Picture 5" descr="C:\Users\user\Desktop\NAS醫療影像加值服務方案\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19672" y="2283718"/>
            <a:ext cx="6069216" cy="1882825"/>
          </a:xfrm>
          <a:prstGeom prst="rect">
            <a:avLst/>
          </a:prstGeom>
          <a:noFill/>
        </p:spPr>
      </p:pic>
      <p:sp>
        <p:nvSpPr>
          <p:cNvPr id="17" name="內容版面配置區 2"/>
          <p:cNvSpPr txBox="1">
            <a:spLocks/>
          </p:cNvSpPr>
          <p:nvPr/>
        </p:nvSpPr>
        <p:spPr>
          <a:xfrm>
            <a:off x="745232" y="4515966"/>
            <a:ext cx="5915000" cy="390527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 lvl="0" indent="-342900">
              <a:spcBef>
                <a:spcPct val="20000"/>
              </a:spcBef>
            </a:pPr>
            <a:r>
              <a:rPr lang="en-US" altLang="zh-TW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Ease the workload of </a:t>
            </a:r>
            <a:r>
              <a:rPr lang="en-US" altLang="zh-TW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DICOM</a:t>
            </a:r>
            <a:br>
              <a:rPr lang="en-US" altLang="zh-TW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</a:br>
            <a:r>
              <a:rPr lang="en-US" altLang="zh-TW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image </a:t>
            </a:r>
            <a:r>
              <a:rPr lang="en-US" altLang="zh-TW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manager</a:t>
            </a:r>
          </a:p>
        </p:txBody>
      </p:sp>
      <p:pic>
        <p:nvPicPr>
          <p:cNvPr id="5129" name="Picture 9" descr="C:\Users\user\Desktop\NAS醫療影像加值服務方案\5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86116" y="4489003"/>
            <a:ext cx="3734156" cy="486307"/>
          </a:xfrm>
          <a:prstGeom prst="rect">
            <a:avLst/>
          </a:prstGeom>
          <a:noFill/>
        </p:spPr>
      </p:pic>
      <p:sp>
        <p:nvSpPr>
          <p:cNvPr id="16" name="內容版面配置區 2"/>
          <p:cNvSpPr txBox="1">
            <a:spLocks/>
          </p:cNvSpPr>
          <p:nvPr/>
        </p:nvSpPr>
        <p:spPr>
          <a:xfrm>
            <a:off x="3643306" y="4557487"/>
            <a:ext cx="3935288" cy="390527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r>
              <a:rPr lang="en-US" altLang="zh-TW" sz="1400" b="1" dirty="0">
                <a:latin typeface="Arial" pitchFamily="34" charset="0"/>
                <a:cs typeface="Arial" pitchFamily="34" charset="0"/>
              </a:rPr>
              <a:t>According to medical laws, medical images </a:t>
            </a:r>
            <a:br>
              <a:rPr lang="en-US" altLang="zh-TW" sz="1400" b="1" dirty="0">
                <a:latin typeface="Arial" pitchFamily="34" charset="0"/>
                <a:cs typeface="Arial" pitchFamily="34" charset="0"/>
              </a:rPr>
            </a:br>
            <a:r>
              <a:rPr lang="en-US" altLang="zh-TW" sz="1400" b="1" dirty="0">
                <a:latin typeface="Arial" pitchFamily="34" charset="0"/>
                <a:cs typeface="Arial" pitchFamily="34" charset="0"/>
              </a:rPr>
              <a:t>shall be archived for 7+ years</a:t>
            </a:r>
            <a:endParaRPr lang="zh-TW" altLang="en-US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377788" y="1226280"/>
            <a:ext cx="1440160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en-US" altLang="zh-TW" sz="20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Data security</a:t>
            </a:r>
            <a:endParaRPr lang="zh-TW" altLang="en-US" sz="2000" b="1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940</TotalTime>
  <Words>600</Words>
  <Application>Microsoft Office PowerPoint</Application>
  <PresentationFormat>如螢幕大小 (16:9)</PresentationFormat>
  <Paragraphs>126</Paragraphs>
  <Slides>20</Slides>
  <Notes>2</Notes>
  <HiddenSlides>1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20</vt:i4>
      </vt:variant>
    </vt:vector>
  </HeadingPairs>
  <TitlesOfParts>
    <vt:vector size="21" baseType="lpstr">
      <vt:lpstr>Office 佈景主題</vt:lpstr>
      <vt:lpstr>Orthanc: Value-Added Healthcare Solution for QNAP NAS</vt:lpstr>
      <vt:lpstr>Orthanc: Value-Added Healthcare Solution for QNAP NAS</vt:lpstr>
      <vt:lpstr>What is Orthanc?</vt:lpstr>
      <vt:lpstr>What is DICOM?</vt:lpstr>
      <vt:lpstr>Workflow of medical imaging service</vt:lpstr>
      <vt:lpstr>Orthanc + NAS use cases</vt:lpstr>
      <vt:lpstr>Orthanc+NAS</vt:lpstr>
      <vt:lpstr>3 advantages of Orthanc + NAS</vt:lpstr>
      <vt:lpstr>3 advantages of Orthanc + NAS</vt:lpstr>
      <vt:lpstr>3 advantages of Orthanc + NAS</vt:lpstr>
      <vt:lpstr>3 advantages of Orthanc + NAS</vt:lpstr>
      <vt:lpstr>3 advantages of Orthanc + NAS</vt:lpstr>
      <vt:lpstr>3 advantages of Orthanc + NAS</vt:lpstr>
      <vt:lpstr>3 advantages of Orthanc + NAS</vt:lpstr>
      <vt:lpstr>3 advantages of Orthanc + NAS</vt:lpstr>
      <vt:lpstr>Advanced application: virtual machines</vt:lpstr>
      <vt:lpstr>Demo</vt:lpstr>
      <vt:lpstr>How to download Orthanc (in QTS)</vt:lpstr>
      <vt:lpstr>How to use Orthanc</vt:lpstr>
      <vt:lpstr>投影片 20</vt:lpstr>
    </vt:vector>
  </TitlesOfParts>
  <Company>SYNNEX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user</dc:creator>
  <cp:lastModifiedBy>user</cp:lastModifiedBy>
  <cp:revision>108</cp:revision>
  <dcterms:created xsi:type="dcterms:W3CDTF">2017-12-22T09:06:30Z</dcterms:created>
  <dcterms:modified xsi:type="dcterms:W3CDTF">2017-12-27T10:18:50Z</dcterms:modified>
</cp:coreProperties>
</file>