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33"/>
  </p:notesMasterIdLst>
  <p:sldIdLst>
    <p:sldId id="367" r:id="rId2"/>
    <p:sldId id="369" r:id="rId3"/>
    <p:sldId id="425" r:id="rId4"/>
    <p:sldId id="436" r:id="rId5"/>
    <p:sldId id="442" r:id="rId6"/>
    <p:sldId id="438" r:id="rId7"/>
    <p:sldId id="413" r:id="rId8"/>
    <p:sldId id="370" r:id="rId9"/>
    <p:sldId id="373" r:id="rId10"/>
    <p:sldId id="374" r:id="rId11"/>
    <p:sldId id="382" r:id="rId12"/>
    <p:sldId id="383" r:id="rId13"/>
    <p:sldId id="384" r:id="rId14"/>
    <p:sldId id="385" r:id="rId15"/>
    <p:sldId id="439" r:id="rId16"/>
    <p:sldId id="440" r:id="rId17"/>
    <p:sldId id="441" r:id="rId18"/>
    <p:sldId id="443" r:id="rId19"/>
    <p:sldId id="389" r:id="rId20"/>
    <p:sldId id="444" r:id="rId21"/>
    <p:sldId id="445" r:id="rId22"/>
    <p:sldId id="456" r:id="rId23"/>
    <p:sldId id="457" r:id="rId24"/>
    <p:sldId id="448" r:id="rId25"/>
    <p:sldId id="449" r:id="rId26"/>
    <p:sldId id="450" r:id="rId27"/>
    <p:sldId id="451" r:id="rId28"/>
    <p:sldId id="452" r:id="rId29"/>
    <p:sldId id="453" r:id="rId30"/>
    <p:sldId id="458" r:id="rId31"/>
    <p:sldId id="320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ffice" initials="O" lastIdx="4" clrIdx="0">
    <p:extLst/>
  </p:cmAuthor>
  <p:cmAuthor id="2" name="Office" initials="O [2]" lastIdx="1" clrIdx="1">
    <p:extLst/>
  </p:cmAuthor>
  <p:cmAuthor id="3" name="Office" initials="O [3]" lastIdx="1" clrIdx="2">
    <p:extLst/>
  </p:cmAuthor>
  <p:cmAuthor id="4" name="Michael Wang" initials="MW" lastIdx="3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8600"/>
    <a:srgbClr val="3478C2"/>
    <a:srgbClr val="037FC0"/>
    <a:srgbClr val="595959"/>
    <a:srgbClr val="FFF000"/>
    <a:srgbClr val="1356DD"/>
    <a:srgbClr val="FFFF64"/>
    <a:srgbClr val="FFFF32"/>
    <a:srgbClr val="FFFF0A"/>
    <a:srgbClr val="F9FF0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038" autoAdjust="0"/>
    <p:restoredTop sz="94295"/>
  </p:normalViewPr>
  <p:slideViewPr>
    <p:cSldViewPr>
      <p:cViewPr>
        <p:scale>
          <a:sx n="110" d="100"/>
          <a:sy n="110" d="100"/>
        </p:scale>
        <p:origin x="-2640" y="-9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6985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705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84250" marR="0" lvl="2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1450" marR="0" lvl="3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98650" marR="0" lvl="4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55850" marR="0" lvl="5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13050" marR="0" lvl="6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70250" marR="0" lvl="7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27450" marR="0" lvl="8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492293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67016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97414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右下角會被人頭擋住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8271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1159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7467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15624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hape 406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2467" name="Shape 407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xmlns="" val="2663839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hape 406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2467" name="Shape 407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xmlns="" val="2663839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523EEF1-47ED-E94A-A90F-BE895AAFEAA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57431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hape 406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2467" name="Shape 407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xmlns="" val="266383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</a:t>
            </a:r>
            <a:r>
              <a:rPr lang="en-US" dirty="0" err="1" smtClean="0"/>
              <a:t>wifi</a:t>
            </a:r>
            <a:r>
              <a:rPr lang="en-US" dirty="0" smtClean="0"/>
              <a:t> </a:t>
            </a:r>
            <a:r>
              <a:rPr lang="zh-TW" altLang="en-US" dirty="0" smtClean="0"/>
              <a:t>卡</a:t>
            </a:r>
            <a:r>
              <a:rPr lang="zh-TW" altLang="en-US" baseline="0" dirty="0"/>
              <a:t> </a:t>
            </a:r>
            <a:r>
              <a:rPr lang="en-US" altLang="zh-TW" baseline="0" dirty="0" smtClean="0"/>
              <a:t>(</a:t>
            </a:r>
            <a:r>
              <a:rPr lang="zh-TW" altLang="en-US" baseline="0" dirty="0" smtClean="0"/>
              <a:t>圖片請找</a:t>
            </a:r>
            <a:r>
              <a:rPr lang="en-US" altLang="zh-TW" baseline="0" dirty="0" smtClean="0"/>
              <a:t> coco </a:t>
            </a:r>
            <a:r>
              <a:rPr lang="zh-TW" altLang="en-US" baseline="0" dirty="0" smtClean="0"/>
              <a:t>拿</a:t>
            </a:r>
            <a:r>
              <a:rPr lang="en-US" altLang="zh-TW" baseline="0" dirty="0" smtClean="0"/>
              <a:t>)</a:t>
            </a:r>
          </a:p>
          <a:p>
            <a:endParaRPr lang="en-US" altLang="zh-TW" baseline="0" dirty="0" smtClean="0"/>
          </a:p>
          <a:p>
            <a:r>
              <a:rPr lang="en-US" altLang="zh-TW" baseline="0" dirty="0" smtClean="0"/>
              <a:t>speech: </a:t>
            </a:r>
            <a:r>
              <a:rPr lang="zh-TW" altLang="en-US" baseline="0" dirty="0" smtClean="0"/>
              <a:t>炒出一手好菜</a:t>
            </a:r>
            <a:r>
              <a:rPr lang="en-US" altLang="zh-TW" baseline="0" dirty="0" smtClean="0"/>
              <a:t>. </a:t>
            </a:r>
            <a:r>
              <a:rPr lang="zh-TW" altLang="en-US" baseline="0" dirty="0" smtClean="0"/>
              <a:t>客戶自己配套</a:t>
            </a:r>
            <a:endParaRPr lang="en-US" altLang="zh-TW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062540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399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9621919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685800" y="4343399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113576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381443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65045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7338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75273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02261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97937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26938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Skylake</a:t>
            </a:r>
            <a:r>
              <a:rPr lang="en-US" dirty="0"/>
              <a:t> U is commonly</a:t>
            </a:r>
            <a:r>
              <a:rPr lang="en-US" baseline="0" dirty="0"/>
              <a:t> </a:t>
            </a:r>
            <a:r>
              <a:rPr lang="en-US" dirty="0"/>
              <a:t>seen on laptops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9182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-32" y="0"/>
            <a:ext cx="9144032" cy="5143518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52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8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8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1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-18"/>
            <a:ext cx="9144000" cy="514351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1472" y="375031"/>
            <a:ext cx="8001056" cy="696521"/>
          </a:xfrm>
        </p:spPr>
        <p:txBody>
          <a:bodyPr>
            <a:noAutofit/>
          </a:bodyPr>
          <a:lstStyle>
            <a:lvl1pPr>
              <a:defRPr sz="4000" b="1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1472" y="1357304"/>
            <a:ext cx="8001056" cy="3695967"/>
          </a:xfrm>
        </p:spPr>
        <p:txBody>
          <a:bodyPr/>
          <a:lstStyle>
            <a:lvl1pPr>
              <a:defRPr sz="2200">
                <a:latin typeface="微軟正黑體" pitchFamily="34" charset="-120"/>
                <a:ea typeface="微軟正黑體" pitchFamily="34" charset="-120"/>
              </a:defRPr>
            </a:lvl1pPr>
            <a:lvl2pPr>
              <a:defRPr sz="1800">
                <a:latin typeface="微軟正黑體" pitchFamily="34" charset="-120"/>
                <a:ea typeface="微軟正黑體" pitchFamily="34" charset="-120"/>
              </a:defRPr>
            </a:lvl2pPr>
            <a:lvl3pPr>
              <a:defRPr sz="1600">
                <a:latin typeface="微軟正黑體" pitchFamily="34" charset="-120"/>
                <a:ea typeface="微軟正黑體" pitchFamily="34" charset="-120"/>
              </a:defRPr>
            </a:lvl3pPr>
            <a:lvl4pPr>
              <a:defRPr sz="1400">
                <a:latin typeface="微軟正黑體" pitchFamily="34" charset="-120"/>
                <a:ea typeface="微軟正黑體" pitchFamily="34" charset="-120"/>
              </a:defRPr>
            </a:lvl4pPr>
            <a:lvl5pPr>
              <a:defRPr sz="1100"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33995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an Tsai\Desktop\TVS-x73e_直播\BG_3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00" cy="380100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797300" y="1315600"/>
            <a:ext cx="74055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 dirty="0"/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797300" y="2286000"/>
            <a:ext cx="7405500" cy="18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34290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400" i="0" u="none" strike="noStrike" cap="none">
                <a:solidFill>
                  <a:srgbClr val="002060"/>
                </a:solidFill>
              </a:defRPr>
            </a:lvl1pPr>
            <a:lvl2pPr marL="742950" marR="0" lvl="1" indent="-28575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2pPr>
            <a:lvl3pPr marL="1143000" marR="0" lvl="2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3pPr>
            <a:lvl4pPr marL="1600200" marR="0" lvl="3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 i="0" u="none" strike="noStrike" cap="none">
                <a:solidFill>
                  <a:schemeClr val="lt1"/>
                </a:solidFill>
              </a:defRPr>
            </a:lvl4pPr>
            <a:lvl5pPr marL="2057400" marR="0" lvl="4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600" i="0" u="none" strike="noStrike" cap="none">
                <a:solidFill>
                  <a:schemeClr val="lt1"/>
                </a:solidFill>
              </a:defRPr>
            </a:lvl5pPr>
            <a:lvl6pPr marL="2514600" marR="0" lvl="5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6pPr>
            <a:lvl7pPr marL="2971800" marR="0" lvl="6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7pPr>
            <a:lvl8pPr marL="3429000" marR="0" lvl="7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8pPr>
            <a:lvl9pPr marL="3886200" marR="0" lvl="8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10"/>
          <a:stretch>
            <a:fillRect/>
          </a:stretch>
        </p:blipFill>
        <p:spPr bwMode="auto">
          <a:xfrm>
            <a:off x="-32" y="-18"/>
            <a:ext cx="9144032" cy="5138086"/>
          </a:xfrm>
          <a:prstGeom prst="rect">
            <a:avLst/>
          </a:prstGeom>
          <a:noFill/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3" r:id="rId3"/>
    <p:sldLayoutId id="2147483657" r:id="rId4"/>
    <p:sldLayoutId id="2147483656" r:id="rId5"/>
    <p:sldLayoutId id="2147483659" r:id="rId6"/>
    <p:sldLayoutId id="2147483662" r:id="rId7"/>
    <p:sldLayoutId id="2147483664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if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tiff"/><Relationship Id="rId4" Type="http://schemas.openxmlformats.org/officeDocument/2006/relationships/image" Target="../media/image58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tiff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76.tiff"/><Relationship Id="rId5" Type="http://schemas.openxmlformats.org/officeDocument/2006/relationships/image" Target="../media/image70.tiff"/><Relationship Id="rId10" Type="http://schemas.openxmlformats.org/officeDocument/2006/relationships/image" Target="../media/image75.tiff"/><Relationship Id="rId4" Type="http://schemas.openxmlformats.org/officeDocument/2006/relationships/image" Target="../media/image69.tiff"/><Relationship Id="rId9" Type="http://schemas.openxmlformats.org/officeDocument/2006/relationships/image" Target="../media/image74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tiff"/><Relationship Id="rId5" Type="http://schemas.openxmlformats.org/officeDocument/2006/relationships/image" Target="../media/image78.png"/><Relationship Id="rId4" Type="http://schemas.openxmlformats.org/officeDocument/2006/relationships/image" Target="../media/image41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tiff"/><Relationship Id="rId5" Type="http://schemas.openxmlformats.org/officeDocument/2006/relationships/image" Target="../media/image81.png"/><Relationship Id="rId4" Type="http://schemas.openxmlformats.org/officeDocument/2006/relationships/image" Target="../media/image80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tiff"/><Relationship Id="rId4" Type="http://schemas.openxmlformats.org/officeDocument/2006/relationships/image" Target="../media/image84.tif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12" Type="http://schemas.openxmlformats.org/officeDocument/2006/relationships/image" Target="../media/image10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jpeg"/><Relationship Id="rId11" Type="http://schemas.openxmlformats.org/officeDocument/2006/relationships/image" Target="../media/image107.png"/><Relationship Id="rId5" Type="http://schemas.openxmlformats.org/officeDocument/2006/relationships/image" Target="../media/image101.jpe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115.tiff"/><Relationship Id="rId4" Type="http://schemas.openxmlformats.org/officeDocument/2006/relationships/image" Target="../media/image114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5.tiff"/><Relationship Id="rId4" Type="http://schemas.openxmlformats.org/officeDocument/2006/relationships/image" Target="../media/image114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jpeg"/><Relationship Id="rId5" Type="http://schemas.openxmlformats.org/officeDocument/2006/relationships/image" Target="../media/image11.png"/><Relationship Id="rId10" Type="http://schemas.openxmlformats.org/officeDocument/2006/relationships/image" Target="../media/image23.png"/><Relationship Id="rId4" Type="http://schemas.openxmlformats.org/officeDocument/2006/relationships/image" Target="../media/image18.tiff"/><Relationship Id="rId9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tiff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tiff"/><Relationship Id="rId3" Type="http://schemas.openxmlformats.org/officeDocument/2006/relationships/image" Target="../media/image35.png"/><Relationship Id="rId7" Type="http://schemas.openxmlformats.org/officeDocument/2006/relationships/image" Target="../media/image39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tiff"/><Relationship Id="rId11" Type="http://schemas.openxmlformats.org/officeDocument/2006/relationships/image" Target="../media/image43.png"/><Relationship Id="rId5" Type="http://schemas.openxmlformats.org/officeDocument/2006/relationships/image" Target="../media/image37.tiff"/><Relationship Id="rId10" Type="http://schemas.openxmlformats.org/officeDocument/2006/relationships/image" Target="../media/image42.tiff"/><Relationship Id="rId4" Type="http://schemas.openxmlformats.org/officeDocument/2006/relationships/image" Target="../media/image36.png"/><Relationship Id="rId9" Type="http://schemas.openxmlformats.org/officeDocument/2006/relationships/image" Target="../media/image41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tiff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99"/>
          <p:cNvSpPr txBox="1">
            <a:spLocks noGrp="1"/>
          </p:cNvSpPr>
          <p:nvPr>
            <p:ph type="ctrTitle"/>
          </p:nvPr>
        </p:nvSpPr>
        <p:spPr>
          <a:xfrm>
            <a:off x="5580562" y="1214428"/>
            <a:ext cx="2428892" cy="121444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buSzPct val="25000"/>
            </a:pPr>
            <a:r>
              <a:rPr lang="zh-TW" altLang="en-US" sz="5400" dirty="0" smtClean="0">
                <a:solidFill>
                  <a:schemeClr val="bg1"/>
                </a:solidFill>
                <a:cs typeface="Arial"/>
                <a:sym typeface="Arial"/>
              </a:rPr>
              <a:t>                         </a:t>
            </a:r>
            <a:r>
              <a:rPr lang="en-US" altLang="zh-TW" sz="4500" dirty="0" smtClean="0">
                <a:solidFill>
                  <a:schemeClr val="bg1"/>
                </a:solidFill>
                <a:latin typeface="+mj-lt"/>
                <a:cs typeface="Arial"/>
                <a:sym typeface="Arial"/>
              </a:rPr>
              <a:t>Series</a:t>
            </a:r>
            <a:endParaRPr lang="en-US" sz="4500" b="1" i="0" u="none" strike="noStrike" cap="none" dirty="0">
              <a:solidFill>
                <a:schemeClr val="bg1"/>
              </a:solidFill>
              <a:latin typeface="+mj-lt"/>
              <a:cs typeface="Arial"/>
              <a:sym typeface="Arial"/>
            </a:endParaRPr>
          </a:p>
        </p:txBody>
      </p:sp>
      <p:grpSp>
        <p:nvGrpSpPr>
          <p:cNvPr id="7" name="群組 27"/>
          <p:cNvGrpSpPr/>
          <p:nvPr/>
        </p:nvGrpSpPr>
        <p:grpSpPr>
          <a:xfrm>
            <a:off x="357158" y="4286262"/>
            <a:ext cx="1152128" cy="436607"/>
            <a:chOff x="6643702" y="2823830"/>
            <a:chExt cx="1500197" cy="605176"/>
          </a:xfrm>
        </p:grpSpPr>
        <p:pic>
          <p:nvPicPr>
            <p:cNvPr id="5" name="Picture 2" descr="C:\Users\Han Tsai\Desktop\PPT_x73X\未命名-3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3702" y="2823830"/>
              <a:ext cx="714380" cy="605176"/>
            </a:xfrm>
            <a:prstGeom prst="rect">
              <a:avLst/>
            </a:prstGeom>
            <a:noFill/>
          </p:spPr>
        </p:pic>
        <p:pic>
          <p:nvPicPr>
            <p:cNvPr id="6" name="Picture 3" descr="C:\Users\Han Tsai\Desktop\PPT_x73X\未命名-4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9520" y="2823830"/>
              <a:ext cx="714379" cy="603373"/>
            </a:xfrm>
            <a:prstGeom prst="rect">
              <a:avLst/>
            </a:prstGeom>
            <a:noFill/>
          </p:spPr>
        </p:pic>
      </p:grpSp>
      <p:sp>
        <p:nvSpPr>
          <p:cNvPr id="21" name="Shape 99"/>
          <p:cNvSpPr txBox="1">
            <a:spLocks/>
          </p:cNvSpPr>
          <p:nvPr/>
        </p:nvSpPr>
        <p:spPr>
          <a:xfrm>
            <a:off x="539552" y="2000246"/>
            <a:ext cx="7991872" cy="93325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  <a:defRPr/>
            </a:pPr>
            <a:r>
              <a:rPr lang="en-US" altLang="zh-TW" sz="175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Dual </a:t>
            </a:r>
            <a:r>
              <a:rPr lang="en-US" altLang="zh-TW" sz="1750" b="1" dirty="0" err="1" smtClean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PCIe</a:t>
            </a:r>
            <a:r>
              <a:rPr lang="en-US" altLang="zh-TW" sz="1750" b="1" dirty="0" smtClean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 Gen3 </a:t>
            </a:r>
            <a:r>
              <a:rPr lang="en-US" altLang="zh-TW" sz="175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expansion slots &amp; dual </a:t>
            </a:r>
            <a:r>
              <a:rPr lang="en-US" altLang="zh-TW" sz="1750" b="1" dirty="0" smtClean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M.2 SATA SSD </a:t>
            </a:r>
            <a:r>
              <a:rPr lang="en-US" altLang="zh-TW" sz="175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slots</a:t>
            </a:r>
          </a:p>
          <a:p>
            <a:pPr lvl="0" algn="ctr">
              <a:buClr>
                <a:schemeClr val="dk1"/>
              </a:buClr>
              <a:buSzPct val="25000"/>
              <a:defRPr/>
            </a:pPr>
            <a:r>
              <a:rPr lang="en-US" altLang="zh-TW" sz="175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For high expandability and versatile applications</a:t>
            </a:r>
            <a:endParaRPr lang="en-US" sz="1750" b="1" dirty="0">
              <a:solidFill>
                <a:schemeClr val="accent5">
                  <a:lumMod val="60000"/>
                  <a:lumOff val="4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6798" y="4662550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TVS-473e</a:t>
            </a:r>
            <a:endParaRPr 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4186" y="4664829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TVS-673e</a:t>
            </a:r>
            <a:endParaRPr 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6446" y="4643452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TVS-873e</a:t>
            </a:r>
            <a:endParaRPr 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026" name="Picture 2" descr="C:\Users\Han Tsai\Desktop\TVS-x73e_直播\Product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42" y="3286130"/>
            <a:ext cx="5786478" cy="1439859"/>
          </a:xfrm>
          <a:prstGeom prst="rect">
            <a:avLst/>
          </a:prstGeom>
          <a:noFill/>
        </p:spPr>
      </p:pic>
      <p:pic>
        <p:nvPicPr>
          <p:cNvPr id="1027" name="Picture 3" descr="C:\Users\Han Tsai\Desktop\TVS-x73e_直播\log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28" y="1648150"/>
            <a:ext cx="4324788" cy="637848"/>
          </a:xfrm>
          <a:prstGeom prst="rect">
            <a:avLst/>
          </a:prstGeom>
          <a:noFill/>
        </p:spPr>
      </p:pic>
      <p:pic>
        <p:nvPicPr>
          <p:cNvPr id="13" name="Picture 3" descr="\\10.64.2.86\Marketing\MarketingMaterials\素材\網頁設計標準化使用\feat-icon\feat-25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8662" y="3571882"/>
            <a:ext cx="565200" cy="56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2"/>
          <p:cNvSpPr txBox="1">
            <a:spLocks/>
          </p:cNvSpPr>
          <p:nvPr/>
        </p:nvSpPr>
        <p:spPr>
          <a:xfrm>
            <a:off x="214282" y="33956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sz="3600" dirty="0" err="1">
                <a:solidFill>
                  <a:schemeClr val="bg1"/>
                </a:solidFill>
                <a:latin typeface="+mj-lt"/>
              </a:rPr>
              <a:t>Geekbench</a:t>
            </a:r>
            <a:r>
              <a:rPr lang="en-US" sz="3600" dirty="0">
                <a:solidFill>
                  <a:schemeClr val="bg1"/>
                </a:solidFill>
                <a:latin typeface="+mj-lt"/>
              </a:rPr>
              <a:t> 4 </a:t>
            </a:r>
            <a:r>
              <a:rPr lang="en-US" altLang="zh-TW" sz="3600" dirty="0" smtClean="0">
                <a:solidFill>
                  <a:schemeClr val="bg1"/>
                </a:solidFill>
                <a:latin typeface="+mj-lt"/>
              </a:rPr>
              <a:t>CPU multi-core test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8576" y="4857766"/>
            <a:ext cx="385192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Source: </a:t>
            </a:r>
            <a:r>
              <a:rPr lang="en-US" sz="800" b="1" dirty="0">
                <a:solidFill>
                  <a:schemeClr val="bg1"/>
                </a:solidFill>
                <a:latin typeface="+mj-lt"/>
              </a:rPr>
              <a:t>https://</a:t>
            </a:r>
            <a:r>
              <a:rPr lang="en-US" sz="800" b="1" dirty="0" err="1">
                <a:solidFill>
                  <a:schemeClr val="bg1"/>
                </a:solidFill>
                <a:latin typeface="+mj-lt"/>
              </a:rPr>
              <a:t>browser.geekbench.com</a:t>
            </a:r>
            <a:r>
              <a:rPr lang="en-US" sz="800" b="1" dirty="0">
                <a:solidFill>
                  <a:schemeClr val="bg1"/>
                </a:solidFill>
                <a:latin typeface="+mj-lt"/>
              </a:rPr>
              <a:t>/processor-benchmarks</a:t>
            </a:r>
          </a:p>
        </p:txBody>
      </p:sp>
      <p:grpSp>
        <p:nvGrpSpPr>
          <p:cNvPr id="22" name="群組 21"/>
          <p:cNvGrpSpPr/>
          <p:nvPr/>
        </p:nvGrpSpPr>
        <p:grpSpPr>
          <a:xfrm>
            <a:off x="142844" y="1357302"/>
            <a:ext cx="8786874" cy="3534491"/>
            <a:chOff x="177054" y="1357303"/>
            <a:chExt cx="8752665" cy="3520731"/>
          </a:xfrm>
        </p:grpSpPr>
        <p:sp>
          <p:nvSpPr>
            <p:cNvPr id="11" name="矩形 10"/>
            <p:cNvSpPr/>
            <p:nvPr/>
          </p:nvSpPr>
          <p:spPr>
            <a:xfrm>
              <a:off x="4463302" y="1357303"/>
              <a:ext cx="4466417" cy="2561757"/>
            </a:xfrm>
            <a:prstGeom prst="rect">
              <a:avLst/>
            </a:prstGeom>
            <a:solidFill>
              <a:srgbClr val="CCEC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77054" y="1357304"/>
              <a:ext cx="4429124" cy="3214710"/>
            </a:xfrm>
            <a:prstGeom prst="rect">
              <a:avLst/>
            </a:prstGeom>
            <a:solidFill>
              <a:srgbClr val="CCEC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284558" y="1417912"/>
              <a:ext cx="4157440" cy="3006667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629959" y="1417912"/>
              <a:ext cx="4157440" cy="2115548"/>
            </a:xfrm>
            <a:prstGeom prst="rect">
              <a:avLst/>
            </a:prstGeom>
          </p:spPr>
        </p:pic>
        <p:sp>
          <p:nvSpPr>
            <p:cNvPr id="4" name="Rounded Rectangle 3"/>
            <p:cNvSpPr/>
            <p:nvPr/>
          </p:nvSpPr>
          <p:spPr>
            <a:xfrm>
              <a:off x="277798" y="2642048"/>
              <a:ext cx="4168848" cy="5040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向下箭號 12"/>
            <p:cNvSpPr/>
            <p:nvPr/>
          </p:nvSpPr>
          <p:spPr>
            <a:xfrm rot="2975784">
              <a:off x="4277464" y="2329771"/>
              <a:ext cx="357190" cy="468267"/>
            </a:xfrm>
            <a:prstGeom prst="downArrow">
              <a:avLst>
                <a:gd name="adj1" fmla="val 45359"/>
                <a:gd name="adj2" fmla="val 68032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9" name="群組 18"/>
            <p:cNvGrpSpPr/>
            <p:nvPr/>
          </p:nvGrpSpPr>
          <p:grpSpPr>
            <a:xfrm>
              <a:off x="4375487" y="3360736"/>
              <a:ext cx="3422884" cy="1517298"/>
              <a:chOff x="4113652" y="3156835"/>
              <a:chExt cx="3005797" cy="1285884"/>
            </a:xfrm>
          </p:grpSpPr>
          <p:sp>
            <p:nvSpPr>
              <p:cNvPr id="14" name="圓角化對角線角落矩形 13"/>
              <p:cNvSpPr/>
              <p:nvPr/>
            </p:nvSpPr>
            <p:spPr>
              <a:xfrm>
                <a:off x="4113652" y="3357569"/>
                <a:ext cx="2565845" cy="928694"/>
              </a:xfrm>
              <a:prstGeom prst="round2DiagRect">
                <a:avLst>
                  <a:gd name="adj1" fmla="val 30819"/>
                  <a:gd name="adj2" fmla="val 0"/>
                </a:avLst>
              </a:prstGeom>
              <a:solidFill>
                <a:srgbClr val="EA8600"/>
              </a:solidFill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4234252" y="3449085"/>
                <a:ext cx="1437528" cy="805441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TW" b="1" dirty="0" smtClean="0">
                    <a:solidFill>
                      <a:schemeClr val="bg1"/>
                    </a:solidFill>
                    <a:latin typeface="+mj-lt"/>
                    <a:ea typeface="微軟正黑體" pitchFamily="34" charset="-120"/>
                  </a:rPr>
                  <a:t>Other NAS with</a:t>
                </a:r>
                <a:endParaRPr lang="en-US" b="1" dirty="0">
                  <a:solidFill>
                    <a:schemeClr val="bg1"/>
                  </a:solidFill>
                  <a:latin typeface="+mj-lt"/>
                  <a:ea typeface="微軟正黑體" pitchFamily="34" charset="-120"/>
                </a:endParaRPr>
              </a:p>
              <a:p>
                <a:r>
                  <a:rPr lang="en-US" b="1" dirty="0">
                    <a:solidFill>
                      <a:schemeClr val="bg1"/>
                    </a:solidFill>
                    <a:latin typeface="+mj-lt"/>
                  </a:rPr>
                  <a:t>Intel</a:t>
                </a:r>
                <a:r>
                  <a:rPr lang="en-US" b="1" baseline="30000" dirty="0">
                    <a:solidFill>
                      <a:schemeClr val="bg1"/>
                    </a:solidFill>
                    <a:latin typeface="+mj-lt"/>
                  </a:rPr>
                  <a:t>®</a:t>
                </a:r>
                <a:r>
                  <a:rPr lang="en-US" b="1" dirty="0">
                    <a:solidFill>
                      <a:schemeClr val="bg1"/>
                    </a:solidFill>
                    <a:latin typeface="+mj-lt"/>
                  </a:rPr>
                  <a:t> Pentium</a:t>
                </a:r>
                <a:r>
                  <a:rPr lang="en-US" b="1" baseline="30000" dirty="0">
                    <a:solidFill>
                      <a:schemeClr val="bg1"/>
                    </a:solidFill>
                    <a:latin typeface="+mj-lt"/>
                  </a:rPr>
                  <a:t>®</a:t>
                </a:r>
                <a:r>
                  <a:rPr lang="en-US" b="1" dirty="0">
                    <a:solidFill>
                      <a:schemeClr val="bg1"/>
                    </a:solidFill>
                    <a:latin typeface="+mj-lt"/>
                  </a:rPr>
                  <a:t> </a:t>
                </a:r>
              </a:p>
              <a:p>
                <a:r>
                  <a:rPr lang="en-US" b="1" dirty="0">
                    <a:solidFill>
                      <a:schemeClr val="bg1"/>
                    </a:solidFill>
                    <a:latin typeface="+mj-lt"/>
                  </a:rPr>
                  <a:t>D1508 </a:t>
                </a:r>
                <a:r>
                  <a:rPr lang="en-US" altLang="zh-TW" b="1" dirty="0" smtClean="0">
                    <a:solidFill>
                      <a:schemeClr val="bg1"/>
                    </a:solidFill>
                    <a:latin typeface="+mj-lt"/>
                    <a:ea typeface="微軟正黑體" pitchFamily="34" charset="-120"/>
                  </a:rPr>
                  <a:t>dual-core </a:t>
                </a:r>
              </a:p>
              <a:p>
                <a:r>
                  <a:rPr lang="en-US" altLang="zh-TW" b="1" dirty="0" smtClean="0">
                    <a:solidFill>
                      <a:schemeClr val="bg1"/>
                    </a:solidFill>
                    <a:latin typeface="+mj-lt"/>
                    <a:ea typeface="微軟正黑體" pitchFamily="34" charset="-120"/>
                  </a:rPr>
                  <a:t>processor</a:t>
                </a:r>
                <a:endParaRPr lang="en-US" b="1" dirty="0">
                  <a:solidFill>
                    <a:schemeClr val="bg1"/>
                  </a:solidFill>
                  <a:latin typeface="+mj-lt"/>
                  <a:ea typeface="微軟正黑體" pitchFamily="34" charset="-120"/>
                </a:endParaRPr>
              </a:p>
            </p:txBody>
          </p:sp>
          <p:grpSp>
            <p:nvGrpSpPr>
              <p:cNvPr id="15" name="群組 14"/>
              <p:cNvGrpSpPr/>
              <p:nvPr/>
            </p:nvGrpSpPr>
            <p:grpSpPr>
              <a:xfrm rot="16200000">
                <a:off x="5833565" y="3156835"/>
                <a:ext cx="1285884" cy="1285884"/>
                <a:chOff x="1304062" y="1655666"/>
                <a:chExt cx="1992283" cy="1992281"/>
              </a:xfrm>
            </p:grpSpPr>
            <p:sp>
              <p:nvSpPr>
                <p:cNvPr id="16" name="Shape 277"/>
                <p:cNvSpPr/>
                <p:nvPr/>
              </p:nvSpPr>
              <p:spPr>
                <a:xfrm rot="18882244">
                  <a:off x="1304063" y="1655665"/>
                  <a:ext cx="1992281" cy="1992283"/>
                </a:xfrm>
                <a:prstGeom prst="teardrop">
                  <a:avLst>
                    <a:gd name="adj" fmla="val 106955"/>
                  </a:avLst>
                </a:prstGeom>
                <a:solidFill>
                  <a:srgbClr val="037FC0"/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 dirty="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Shape 278"/>
                <p:cNvSpPr/>
                <p:nvPr/>
              </p:nvSpPr>
              <p:spPr>
                <a:xfrm rot="5400000">
                  <a:off x="1395837" y="1798616"/>
                  <a:ext cx="1785950" cy="1785950"/>
                </a:xfrm>
                <a:prstGeom prst="ellipse">
                  <a:avLst/>
                </a:prstGeom>
                <a:solidFill>
                  <a:schemeClr val="lt1"/>
                </a:solidFill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28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8" name="群組 27"/>
          <p:cNvGrpSpPr/>
          <p:nvPr/>
        </p:nvGrpSpPr>
        <p:grpSpPr>
          <a:xfrm>
            <a:off x="6572264" y="3786196"/>
            <a:ext cx="1000132" cy="761706"/>
            <a:chOff x="6786578" y="3643320"/>
            <a:chExt cx="1092946" cy="832394"/>
          </a:xfrm>
        </p:grpSpPr>
        <p:pic>
          <p:nvPicPr>
            <p:cNvPr id="29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>
            <a:xfrm>
              <a:off x="6786578" y="3643320"/>
              <a:ext cx="1092946" cy="762936"/>
            </a:xfrm>
            <a:prstGeom prst="rect">
              <a:avLst/>
            </a:prstGeom>
          </p:spPr>
        </p:pic>
        <p:pic>
          <p:nvPicPr>
            <p:cNvPr id="30" name="Picture 3" descr="C:\Users\Han Tsai\Desktop\TVS-x73e_直播\5099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892" y="3977628"/>
              <a:ext cx="1071570" cy="49808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xmlns="" val="74833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500180"/>
            <a:ext cx="4482027" cy="340197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en-US" altLang="zh-TW" sz="3600" dirty="0" smtClean="0">
                <a:latin typeface="+mj-lt"/>
              </a:rPr>
              <a:t>TVS-x73e front view</a:t>
            </a:r>
            <a:endParaRPr lang="en-US" sz="3600" dirty="0">
              <a:latin typeface="+mj-lt"/>
            </a:endParaRPr>
          </a:p>
        </p:txBody>
      </p:sp>
      <p:grpSp>
        <p:nvGrpSpPr>
          <p:cNvPr id="2" name="群組 54"/>
          <p:cNvGrpSpPr/>
          <p:nvPr/>
        </p:nvGrpSpPr>
        <p:grpSpPr>
          <a:xfrm>
            <a:off x="428596" y="1306998"/>
            <a:ext cx="2421269" cy="907562"/>
            <a:chOff x="274888" y="1282778"/>
            <a:chExt cx="2421269" cy="907562"/>
          </a:xfrm>
        </p:grpSpPr>
        <p:sp>
          <p:nvSpPr>
            <p:cNvPr id="29" name="Shape 240"/>
            <p:cNvSpPr txBox="1"/>
            <p:nvPr/>
          </p:nvSpPr>
          <p:spPr>
            <a:xfrm>
              <a:off x="274888" y="1282778"/>
              <a:ext cx="2214578" cy="738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 smtClean="0">
                  <a:solidFill>
                    <a:srgbClr val="595959"/>
                  </a:solidFill>
                  <a:latin typeface="+mj-lt"/>
                </a:rPr>
                <a:t>LEDs</a:t>
              </a:r>
              <a:r>
                <a:rPr lang="en-US" altLang="zh-TW" b="1" dirty="0" smtClean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: status, LAN, </a:t>
              </a:r>
              <a:r>
                <a:rPr lang="en-US" b="1" dirty="0" smtClean="0">
                  <a:solidFill>
                    <a:srgbClr val="595959"/>
                  </a:solidFill>
                  <a:latin typeface="+mj-lt"/>
                </a:rPr>
                <a:t>USB, M.2 SSD1</a:t>
              </a:r>
              <a:r>
                <a:rPr lang="en-US" b="1" dirty="0" smtClean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, </a:t>
              </a:r>
            </a:p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 smtClean="0">
                  <a:solidFill>
                    <a:srgbClr val="595959"/>
                  </a:solidFill>
                  <a:latin typeface="+mj-lt"/>
                </a:rPr>
                <a:t>M.2 SSD2</a:t>
              </a:r>
              <a:r>
                <a:rPr lang="en-US" b="1" dirty="0" smtClean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, </a:t>
              </a:r>
              <a:r>
                <a:rPr lang="en-US" b="1" dirty="0" smtClean="0">
                  <a:solidFill>
                    <a:srgbClr val="595959"/>
                  </a:solidFill>
                  <a:latin typeface="+mj-lt"/>
                </a:rPr>
                <a:t>HDDs </a:t>
              </a:r>
              <a:endParaRPr lang="en-US" sz="1400" b="1" i="0" u="none" strike="noStrike" cap="none" dirty="0">
                <a:solidFill>
                  <a:srgbClr val="595959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0" name="Shape 241"/>
            <p:cNvCxnSpPr/>
            <p:nvPr/>
          </p:nvCxnSpPr>
          <p:spPr>
            <a:xfrm>
              <a:off x="1917962" y="1690274"/>
              <a:ext cx="778195" cy="500066"/>
            </a:xfrm>
            <a:prstGeom prst="bentConnector3">
              <a:avLst>
                <a:gd name="adj1" fmla="val 100577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sp>
        <p:nvSpPr>
          <p:cNvPr id="31" name="Shape 242"/>
          <p:cNvSpPr txBox="1"/>
          <p:nvPr/>
        </p:nvSpPr>
        <p:spPr>
          <a:xfrm>
            <a:off x="432772" y="2285998"/>
            <a:ext cx="1496022" cy="73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b="1" dirty="0">
                <a:solidFill>
                  <a:srgbClr val="595959"/>
                </a:solidFill>
                <a:latin typeface="+mj-lt"/>
              </a:rPr>
              <a:t>IR </a:t>
            </a:r>
            <a:r>
              <a:rPr lang="en-US" altLang="zh-TW" b="1" dirty="0" smtClean="0">
                <a:solidFill>
                  <a:srgbClr val="595959"/>
                </a:solidFill>
                <a:latin typeface="+mj-lt"/>
                <a:ea typeface="微軟正黑體" pitchFamily="34" charset="-120"/>
              </a:rPr>
              <a:t>receiver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sz="900" b="1" dirty="0" smtClean="0">
                <a:solidFill>
                  <a:srgbClr val="595959"/>
                </a:solidFill>
                <a:latin typeface="+mj-lt"/>
                <a:ea typeface="微軟正黑體" pitchFamily="34" charset="-120"/>
              </a:rPr>
              <a:t>(supports RM-IR004 remote control)</a:t>
            </a:r>
            <a:endParaRPr lang="zh-TW" altLang="en-US" sz="900" b="1" dirty="0">
              <a:solidFill>
                <a:srgbClr val="595959"/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32" name="Shape 243"/>
          <p:cNvCxnSpPr/>
          <p:nvPr/>
        </p:nvCxnSpPr>
        <p:spPr>
          <a:xfrm>
            <a:off x="1714480" y="2571750"/>
            <a:ext cx="1285884" cy="1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36" name="Shape 244"/>
          <p:cNvSpPr txBox="1"/>
          <p:nvPr/>
        </p:nvSpPr>
        <p:spPr>
          <a:xfrm>
            <a:off x="428596" y="3000378"/>
            <a:ext cx="1785950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rgbClr val="595959"/>
                </a:solidFill>
              </a:rPr>
              <a:t>Tool-less installation of 3.5” HDDs or screw- secured 2.5” HDDs/SSDs </a:t>
            </a:r>
          </a:p>
        </p:txBody>
      </p:sp>
      <p:cxnSp>
        <p:nvCxnSpPr>
          <p:cNvPr id="37" name="Shape 245"/>
          <p:cNvCxnSpPr/>
          <p:nvPr/>
        </p:nvCxnSpPr>
        <p:spPr>
          <a:xfrm>
            <a:off x="2071670" y="3468257"/>
            <a:ext cx="1512000" cy="0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grpSp>
        <p:nvGrpSpPr>
          <p:cNvPr id="3" name="群組 57"/>
          <p:cNvGrpSpPr/>
          <p:nvPr/>
        </p:nvGrpSpPr>
        <p:grpSpPr>
          <a:xfrm>
            <a:off x="5365376" y="1334170"/>
            <a:ext cx="3532402" cy="880390"/>
            <a:chOff x="5214942" y="1191294"/>
            <a:chExt cx="3532402" cy="880390"/>
          </a:xfrm>
        </p:grpSpPr>
        <p:sp>
          <p:nvSpPr>
            <p:cNvPr id="38" name="Shape 246"/>
            <p:cNvSpPr txBox="1"/>
            <p:nvPr/>
          </p:nvSpPr>
          <p:spPr>
            <a:xfrm>
              <a:off x="6929454" y="1191294"/>
              <a:ext cx="1817890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r>
                <a:rPr lang="en-US" b="1" dirty="0">
                  <a:solidFill>
                    <a:srgbClr val="595959"/>
                  </a:solidFill>
                </a:rPr>
                <a:t>LCD with Enter &amp; Select buttons for status display and operations </a:t>
              </a:r>
            </a:p>
          </p:txBody>
        </p:sp>
        <p:cxnSp>
          <p:nvCxnSpPr>
            <p:cNvPr id="49" name="Shape 241"/>
            <p:cNvCxnSpPr/>
            <p:nvPr/>
          </p:nvCxnSpPr>
          <p:spPr>
            <a:xfrm rot="10800000" flipV="1">
              <a:off x="5214942" y="1357304"/>
              <a:ext cx="1714512" cy="714380"/>
            </a:xfrm>
            <a:prstGeom prst="bentConnector3">
              <a:avLst>
                <a:gd name="adj1" fmla="val 100429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5" name="群組 58"/>
          <p:cNvGrpSpPr/>
          <p:nvPr/>
        </p:nvGrpSpPr>
        <p:grpSpPr>
          <a:xfrm>
            <a:off x="6294070" y="2905806"/>
            <a:ext cx="2603708" cy="951828"/>
            <a:chOff x="5214942" y="1119856"/>
            <a:chExt cx="2603708" cy="951828"/>
          </a:xfrm>
        </p:grpSpPr>
        <p:sp>
          <p:nvSpPr>
            <p:cNvPr id="60" name="Shape 246"/>
            <p:cNvSpPr txBox="1"/>
            <p:nvPr/>
          </p:nvSpPr>
          <p:spPr>
            <a:xfrm>
              <a:off x="6000760" y="1119856"/>
              <a:ext cx="1817890" cy="3341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r>
                <a:rPr lang="en-US" b="1" dirty="0">
                  <a:solidFill>
                    <a:srgbClr val="595959"/>
                  </a:solidFill>
                </a:rPr>
                <a:t>Power </a:t>
              </a:r>
              <a:r>
                <a:rPr lang="en-US" b="1" dirty="0" smtClean="0">
                  <a:solidFill>
                    <a:srgbClr val="595959"/>
                  </a:solidFill>
                </a:rPr>
                <a:t>button</a:t>
              </a:r>
              <a:endParaRPr lang="en-US" b="1" dirty="0">
                <a:solidFill>
                  <a:srgbClr val="595959"/>
                </a:solidFill>
              </a:endParaRPr>
            </a:p>
          </p:txBody>
        </p:sp>
        <p:cxnSp>
          <p:nvCxnSpPr>
            <p:cNvPr id="61" name="Shape 241"/>
            <p:cNvCxnSpPr/>
            <p:nvPr/>
          </p:nvCxnSpPr>
          <p:spPr>
            <a:xfrm rot="5400000">
              <a:off x="5214942" y="1285866"/>
              <a:ext cx="785818" cy="785818"/>
            </a:xfrm>
            <a:prstGeom prst="bentConnector3">
              <a:avLst>
                <a:gd name="adj1" fmla="val -1269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sp>
        <p:nvSpPr>
          <p:cNvPr id="66" name="Shape 246"/>
          <p:cNvSpPr txBox="1"/>
          <p:nvPr/>
        </p:nvSpPr>
        <p:spPr>
          <a:xfrm>
            <a:off x="7092000" y="3214692"/>
            <a:ext cx="2000264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rgbClr val="595959"/>
                </a:solidFill>
              </a:rPr>
              <a:t>USB 3.1 gen 1 port &amp; </a:t>
            </a:r>
            <a:r>
              <a:rPr lang="en-US" b="1" dirty="0" smtClean="0">
                <a:solidFill>
                  <a:srgbClr val="595959"/>
                </a:solidFill>
              </a:rPr>
              <a:t>one-touch copy </a:t>
            </a:r>
            <a:r>
              <a:rPr lang="en-US" b="1" dirty="0">
                <a:solidFill>
                  <a:srgbClr val="595959"/>
                </a:solidFill>
              </a:rPr>
              <a:t>button </a:t>
            </a:r>
          </a:p>
        </p:txBody>
      </p:sp>
      <p:cxnSp>
        <p:nvCxnSpPr>
          <p:cNvPr id="67" name="Shape 241"/>
          <p:cNvCxnSpPr/>
          <p:nvPr/>
        </p:nvCxnSpPr>
        <p:spPr>
          <a:xfrm rot="10800000" flipV="1">
            <a:off x="6436966" y="3405876"/>
            <a:ext cx="635365" cy="808948"/>
          </a:xfrm>
          <a:prstGeom prst="bentConnector2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grpSp>
        <p:nvGrpSpPr>
          <p:cNvPr id="7" name="群組 69"/>
          <p:cNvGrpSpPr/>
          <p:nvPr/>
        </p:nvGrpSpPr>
        <p:grpSpPr>
          <a:xfrm>
            <a:off x="6607828" y="4071948"/>
            <a:ext cx="2302062" cy="523200"/>
            <a:chOff x="5193926" y="1548484"/>
            <a:chExt cx="2302062" cy="523200"/>
          </a:xfrm>
        </p:grpSpPr>
        <p:sp>
          <p:nvSpPr>
            <p:cNvPr id="71" name="Shape 246"/>
            <p:cNvSpPr txBox="1"/>
            <p:nvPr/>
          </p:nvSpPr>
          <p:spPr>
            <a:xfrm>
              <a:off x="5678098" y="1548484"/>
              <a:ext cx="1817890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USB </a:t>
              </a:r>
              <a:r>
                <a:rPr lang="en-US" altLang="zh-TW" b="1" dirty="0" err="1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QuickAccess</a:t>
              </a:r>
              <a:endParaRPr lang="zh-TW" altLang="en-US" b="1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72" name="Shape 241"/>
            <p:cNvCxnSpPr/>
            <p:nvPr/>
          </p:nvCxnSpPr>
          <p:spPr>
            <a:xfrm rot="10800000" flipV="1">
              <a:off x="5193926" y="1691360"/>
              <a:ext cx="535940" cy="380324"/>
            </a:xfrm>
            <a:prstGeom prst="bentConnector3">
              <a:avLst>
                <a:gd name="adj1" fmla="val 101304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1918" y="4309396"/>
            <a:ext cx="1234480" cy="77155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729" y="4226628"/>
            <a:ext cx="1499337" cy="93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325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357304"/>
            <a:ext cx="4643470" cy="3524514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en-US" altLang="zh-TW" sz="3600" dirty="0" smtClean="0">
                <a:latin typeface="+mj-lt"/>
              </a:rPr>
              <a:t>TVS-x73e rear view</a:t>
            </a:r>
            <a:endParaRPr lang="en-US" sz="3600" dirty="0">
              <a:latin typeface="+mj-lt"/>
            </a:endParaRPr>
          </a:p>
        </p:txBody>
      </p:sp>
      <p:grpSp>
        <p:nvGrpSpPr>
          <p:cNvPr id="2" name="群組 27"/>
          <p:cNvGrpSpPr/>
          <p:nvPr/>
        </p:nvGrpSpPr>
        <p:grpSpPr>
          <a:xfrm>
            <a:off x="142844" y="1428742"/>
            <a:ext cx="3929090" cy="500066"/>
            <a:chOff x="132012" y="1639968"/>
            <a:chExt cx="3929090" cy="500066"/>
          </a:xfrm>
        </p:grpSpPr>
        <p:sp>
          <p:nvSpPr>
            <p:cNvPr id="29" name="Shape 240"/>
            <p:cNvSpPr txBox="1"/>
            <p:nvPr/>
          </p:nvSpPr>
          <p:spPr>
            <a:xfrm>
              <a:off x="132012" y="1639968"/>
              <a:ext cx="2357454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nl-NL" b="1" dirty="0">
                  <a:solidFill>
                    <a:srgbClr val="595959"/>
                  </a:solidFill>
                  <a:latin typeface="+mj-lt"/>
                </a:rPr>
                <a:t>2</a:t>
              </a:r>
              <a:r>
                <a:rPr lang="nl-NL" b="1" dirty="0" smtClean="0">
                  <a:solidFill>
                    <a:srgbClr val="595959"/>
                  </a:solidFill>
                  <a:latin typeface="+mj-lt"/>
                </a:rPr>
                <a:t> </a:t>
              </a:r>
              <a:r>
                <a:rPr lang="nl-NL" b="1" dirty="0">
                  <a:solidFill>
                    <a:srgbClr val="595959"/>
                  </a:solidFill>
                  <a:latin typeface="+mj-lt"/>
                </a:rPr>
                <a:t>x PCIe Gen 3 x4 </a:t>
              </a:r>
              <a:r>
                <a:rPr lang="nl-NL" b="1" dirty="0" err="1" smtClean="0">
                  <a:solidFill>
                    <a:srgbClr val="595959"/>
                  </a:solidFill>
                  <a:latin typeface="+mj-lt"/>
                </a:rPr>
                <a:t>slots</a:t>
              </a:r>
              <a:endParaRPr lang="nl-NL" b="1" dirty="0" smtClean="0">
                <a:solidFill>
                  <a:srgbClr val="595959"/>
                </a:solidFill>
                <a:latin typeface="+mj-lt"/>
                <a:ea typeface="微軟正黑體" pitchFamily="34" charset="-120"/>
              </a:endParaRPr>
            </a:p>
            <a:p>
              <a:pPr lvl="0">
                <a:buClr>
                  <a:srgbClr val="595959"/>
                </a:buClr>
                <a:buSzPct val="25000"/>
                <a:buFont typeface="Arial" charset="0"/>
                <a:buChar char="•"/>
              </a:pPr>
              <a:r>
                <a:rPr lang="nl-NL" sz="1100" b="1" i="0" u="none" strike="noStrike" cap="none" dirty="0" smtClean="0">
                  <a:solidFill>
                    <a:srgbClr val="595959"/>
                  </a:solidFill>
                  <a:latin typeface="+mj-lt"/>
                  <a:ea typeface="微軟正黑體" pitchFamily="34" charset="-120"/>
                  <a:sym typeface="Arial"/>
                </a:rPr>
                <a:t>473e </a:t>
              </a:r>
              <a:r>
                <a:rPr lang="en-US" altLang="zh-TW" sz="1100" b="1" i="0" u="none" strike="noStrike" cap="none" dirty="0" smtClean="0">
                  <a:solidFill>
                    <a:srgbClr val="595959"/>
                  </a:solidFill>
                  <a:latin typeface="+mj-lt"/>
                  <a:ea typeface="微軟正黑體" pitchFamily="34" charset="-120"/>
                  <a:sym typeface="Arial"/>
                </a:rPr>
                <a:t>supports half-height cards</a:t>
              </a:r>
            </a:p>
            <a:p>
              <a:pPr lvl="0">
                <a:buClr>
                  <a:srgbClr val="595959"/>
                </a:buClr>
                <a:buSzPct val="25000"/>
                <a:buFont typeface="Arial" charset="0"/>
                <a:buChar char="•"/>
              </a:pPr>
              <a:r>
                <a:rPr lang="en-US" sz="1100" b="1" dirty="0" smtClean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673e </a:t>
              </a:r>
              <a:r>
                <a:rPr lang="en-US" sz="1100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&amp;</a:t>
              </a:r>
              <a:r>
                <a:rPr lang="en-US" altLang="zh-TW" sz="1100" b="1" dirty="0" smtClean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 873e supports full-height cards</a:t>
              </a:r>
              <a:endParaRPr lang="en-US" sz="1100" b="1" i="0" u="none" strike="noStrike" cap="none" dirty="0">
                <a:solidFill>
                  <a:srgbClr val="595959"/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cxnSp>
          <p:nvCxnSpPr>
            <p:cNvPr id="30" name="Shape 241"/>
            <p:cNvCxnSpPr/>
            <p:nvPr/>
          </p:nvCxnSpPr>
          <p:spPr>
            <a:xfrm>
              <a:off x="2346590" y="1782844"/>
              <a:ext cx="1714512" cy="217124"/>
            </a:xfrm>
            <a:prstGeom prst="bentConnector3">
              <a:avLst>
                <a:gd name="adj1" fmla="val 99854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sp>
        <p:nvSpPr>
          <p:cNvPr id="36" name="Shape 242"/>
          <p:cNvSpPr txBox="1"/>
          <p:nvPr/>
        </p:nvSpPr>
        <p:spPr>
          <a:xfrm>
            <a:off x="180000" y="2857502"/>
            <a:ext cx="2215800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pl-PL" b="1" dirty="0">
                <a:solidFill>
                  <a:srgbClr val="595959"/>
                </a:solidFill>
              </a:rPr>
              <a:t>2 x 4K HDMI v1.4b</a:t>
            </a:r>
            <a:endParaRPr lang="zh-TW" altLang="en-US" b="1" dirty="0">
              <a:solidFill>
                <a:srgbClr val="59595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7" name="Shape 243"/>
          <p:cNvCxnSpPr/>
          <p:nvPr/>
        </p:nvCxnSpPr>
        <p:spPr>
          <a:xfrm flipV="1">
            <a:off x="2000232" y="3000378"/>
            <a:ext cx="714380" cy="1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38" name="Shape 242"/>
          <p:cNvSpPr txBox="1"/>
          <p:nvPr/>
        </p:nvSpPr>
        <p:spPr>
          <a:xfrm>
            <a:off x="180000" y="3429006"/>
            <a:ext cx="2501520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pl-PL" b="1" dirty="0">
                <a:solidFill>
                  <a:srgbClr val="595959"/>
                </a:solidFill>
              </a:rPr>
              <a:t>3 x USB </a:t>
            </a:r>
            <a:r>
              <a:rPr lang="pl-PL" b="1" dirty="0" smtClean="0">
                <a:solidFill>
                  <a:srgbClr val="595959"/>
                </a:solidFill>
              </a:rPr>
              <a:t>3.</a:t>
            </a:r>
            <a:r>
              <a:rPr lang="en-US" b="1" dirty="0" smtClean="0">
                <a:solidFill>
                  <a:srgbClr val="595959"/>
                </a:solidFill>
              </a:rPr>
              <a:t>1 (Gen1)</a:t>
            </a:r>
            <a:endParaRPr lang="pl-PL" b="1" dirty="0">
              <a:solidFill>
                <a:srgbClr val="595959"/>
              </a:solidFill>
            </a:endParaRPr>
          </a:p>
        </p:txBody>
      </p:sp>
      <p:sp>
        <p:nvSpPr>
          <p:cNvPr id="51" name="Shape 268"/>
          <p:cNvSpPr/>
          <p:nvPr/>
        </p:nvSpPr>
        <p:spPr>
          <a:xfrm>
            <a:off x="3214679" y="1776411"/>
            <a:ext cx="1605542" cy="699847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Shape 268"/>
          <p:cNvSpPr/>
          <p:nvPr/>
        </p:nvSpPr>
        <p:spPr>
          <a:xfrm>
            <a:off x="2714612" y="2857502"/>
            <a:ext cx="428628" cy="468562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Shape 268"/>
          <p:cNvSpPr/>
          <p:nvPr/>
        </p:nvSpPr>
        <p:spPr>
          <a:xfrm>
            <a:off x="2750050" y="3357568"/>
            <a:ext cx="360562" cy="530432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" name="Shape 243"/>
          <p:cNvCxnSpPr/>
          <p:nvPr/>
        </p:nvCxnSpPr>
        <p:spPr>
          <a:xfrm flipV="1">
            <a:off x="1928794" y="3569448"/>
            <a:ext cx="832496" cy="2434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58" name="Shape 268"/>
          <p:cNvSpPr/>
          <p:nvPr/>
        </p:nvSpPr>
        <p:spPr>
          <a:xfrm>
            <a:off x="2571736" y="3958890"/>
            <a:ext cx="504000" cy="756000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群組 39"/>
          <p:cNvGrpSpPr/>
          <p:nvPr/>
        </p:nvGrpSpPr>
        <p:grpSpPr>
          <a:xfrm>
            <a:off x="180000" y="3834926"/>
            <a:ext cx="2401290" cy="738599"/>
            <a:chOff x="192242" y="1282778"/>
            <a:chExt cx="2401290" cy="738599"/>
          </a:xfrm>
        </p:grpSpPr>
        <p:sp>
          <p:nvSpPr>
            <p:cNvPr id="41" name="Shape 240"/>
            <p:cNvSpPr txBox="1"/>
            <p:nvPr/>
          </p:nvSpPr>
          <p:spPr>
            <a:xfrm>
              <a:off x="192242" y="1282778"/>
              <a:ext cx="2368286" cy="738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>
                  <a:solidFill>
                    <a:srgbClr val="595959"/>
                  </a:solidFill>
                </a:rPr>
                <a:t>4 x Gigabit LAN</a:t>
              </a:r>
              <a:endParaRPr lang="en-US" sz="1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2" name="Shape 241"/>
            <p:cNvCxnSpPr/>
            <p:nvPr/>
          </p:nvCxnSpPr>
          <p:spPr>
            <a:xfrm>
              <a:off x="1655284" y="1448362"/>
              <a:ext cx="938248" cy="285752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sp>
        <p:nvSpPr>
          <p:cNvPr id="62" name="Shape 268"/>
          <p:cNvSpPr/>
          <p:nvPr/>
        </p:nvSpPr>
        <p:spPr>
          <a:xfrm>
            <a:off x="3214678" y="2786064"/>
            <a:ext cx="357190" cy="1000132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群組 47"/>
          <p:cNvGrpSpPr/>
          <p:nvPr/>
        </p:nvGrpSpPr>
        <p:grpSpPr>
          <a:xfrm>
            <a:off x="3571868" y="1353885"/>
            <a:ext cx="5572164" cy="1860805"/>
            <a:chOff x="3349996" y="1353885"/>
            <a:chExt cx="5572164" cy="1860805"/>
          </a:xfrm>
        </p:grpSpPr>
        <p:sp>
          <p:nvSpPr>
            <p:cNvPr id="49" name="Shape 246"/>
            <p:cNvSpPr txBox="1"/>
            <p:nvPr/>
          </p:nvSpPr>
          <p:spPr>
            <a:xfrm>
              <a:off x="7104270" y="1353885"/>
              <a:ext cx="1817890" cy="7858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2 x  3.5mm </a:t>
              </a:r>
              <a:endParaRPr lang="en-US" altLang="zh-TW" b="1" dirty="0" smtClean="0">
                <a:solidFill>
                  <a:srgbClr val="595959"/>
                </a:solidFill>
                <a:latin typeface="+mj-lt"/>
                <a:ea typeface="微軟正黑體" pitchFamily="34" charset="-120"/>
              </a:endParaRPr>
            </a:p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 smtClean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Dynamic microphone input</a:t>
              </a:r>
            </a:p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 smtClean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&amp; 1 </a:t>
              </a:r>
              <a:r>
                <a:rPr lang="en-US" altLang="zh-TW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x 3.5mm Line Out</a:t>
              </a:r>
              <a:endParaRPr lang="zh-TW" altLang="en-US" b="1" dirty="0">
                <a:solidFill>
                  <a:srgbClr val="595959"/>
                </a:solidFill>
                <a:latin typeface="+mj-lt"/>
                <a:ea typeface="微軟正黑體" pitchFamily="34" charset="-120"/>
              </a:endParaRPr>
            </a:p>
          </p:txBody>
        </p:sp>
        <p:cxnSp>
          <p:nvCxnSpPr>
            <p:cNvPr id="50" name="Shape 241"/>
            <p:cNvCxnSpPr/>
            <p:nvPr/>
          </p:nvCxnSpPr>
          <p:spPr>
            <a:xfrm rot="10800000" flipV="1">
              <a:off x="3349996" y="1746794"/>
              <a:ext cx="3682836" cy="1467896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5" name="群組 74"/>
          <p:cNvGrpSpPr/>
          <p:nvPr/>
        </p:nvGrpSpPr>
        <p:grpSpPr>
          <a:xfrm>
            <a:off x="3214678" y="2536031"/>
            <a:ext cx="5929354" cy="1893107"/>
            <a:chOff x="3143240" y="2536031"/>
            <a:chExt cx="5929354" cy="1893107"/>
          </a:xfrm>
        </p:grpSpPr>
        <p:sp>
          <p:nvSpPr>
            <p:cNvPr id="65" name="Shape 246"/>
            <p:cNvSpPr txBox="1"/>
            <p:nvPr/>
          </p:nvSpPr>
          <p:spPr>
            <a:xfrm>
              <a:off x="7254704" y="2536031"/>
              <a:ext cx="1817890" cy="3571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 smtClean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Speaker</a:t>
              </a:r>
              <a:endParaRPr lang="zh-TW" altLang="en-US" b="1" dirty="0">
                <a:solidFill>
                  <a:srgbClr val="595959"/>
                </a:solidFill>
                <a:latin typeface="+mj-lt"/>
                <a:ea typeface="微軟正黑體" pitchFamily="34" charset="-120"/>
              </a:endParaRPr>
            </a:p>
          </p:txBody>
        </p:sp>
        <p:grpSp>
          <p:nvGrpSpPr>
            <p:cNvPr id="6" name="群組 73"/>
            <p:cNvGrpSpPr/>
            <p:nvPr/>
          </p:nvGrpSpPr>
          <p:grpSpPr>
            <a:xfrm>
              <a:off x="3143240" y="2714626"/>
              <a:ext cx="4071966" cy="1714512"/>
              <a:chOff x="3143240" y="2714626"/>
              <a:chExt cx="4071966" cy="1714512"/>
            </a:xfrm>
          </p:grpSpPr>
          <p:sp>
            <p:nvSpPr>
              <p:cNvPr id="64" name="六邊形 63"/>
              <p:cNvSpPr/>
              <p:nvPr/>
            </p:nvSpPr>
            <p:spPr>
              <a:xfrm rot="5400000">
                <a:off x="3143240" y="4000510"/>
                <a:ext cx="428628" cy="428628"/>
              </a:xfrm>
              <a:prstGeom prst="hexagon">
                <a:avLst/>
              </a:prstGeom>
              <a:noFill/>
              <a:ln w="19050">
                <a:solidFill>
                  <a:srgbClr val="EF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b="1"/>
              </a:p>
            </p:txBody>
          </p:sp>
          <p:cxnSp>
            <p:nvCxnSpPr>
              <p:cNvPr id="68" name="Shape 241"/>
              <p:cNvCxnSpPr/>
              <p:nvPr/>
            </p:nvCxnSpPr>
            <p:spPr>
              <a:xfrm rot="10800000" flipV="1">
                <a:off x="3571870" y="2714626"/>
                <a:ext cx="3643336" cy="1500198"/>
              </a:xfrm>
              <a:prstGeom prst="bentConnector3">
                <a:avLst>
                  <a:gd name="adj1" fmla="val 38870"/>
                </a:avLst>
              </a:prstGeom>
              <a:noFill/>
              <a:ln w="19050" cap="flat" cmpd="sng">
                <a:solidFill>
                  <a:srgbClr val="EF8600"/>
                </a:solidFill>
                <a:prstDash val="solid"/>
                <a:round/>
                <a:headEnd type="none" w="med" len="med"/>
                <a:tailEnd type="oval" w="lg" len="lg"/>
              </a:ln>
            </p:spPr>
          </p:cxnSp>
        </p:grpSp>
      </p:grpSp>
      <p:grpSp>
        <p:nvGrpSpPr>
          <p:cNvPr id="7" name="群組 75"/>
          <p:cNvGrpSpPr/>
          <p:nvPr/>
        </p:nvGrpSpPr>
        <p:grpSpPr>
          <a:xfrm>
            <a:off x="3500432" y="2928940"/>
            <a:ext cx="5357848" cy="1643072"/>
            <a:chOff x="3428994" y="2928940"/>
            <a:chExt cx="5357848" cy="1643072"/>
          </a:xfrm>
        </p:grpSpPr>
        <p:cxnSp>
          <p:nvCxnSpPr>
            <p:cNvPr id="71" name="Shape 241"/>
            <p:cNvCxnSpPr/>
            <p:nvPr/>
          </p:nvCxnSpPr>
          <p:spPr>
            <a:xfrm rot="10800000" flipV="1">
              <a:off x="3428994" y="3071815"/>
              <a:ext cx="3786213" cy="1500197"/>
            </a:xfrm>
            <a:prstGeom prst="bentConnector3">
              <a:avLst>
                <a:gd name="adj1" fmla="val 26794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  <p:sp>
          <p:nvSpPr>
            <p:cNvPr id="73" name="Shape 246"/>
            <p:cNvSpPr txBox="1"/>
            <p:nvPr/>
          </p:nvSpPr>
          <p:spPr>
            <a:xfrm>
              <a:off x="7254704" y="2928940"/>
              <a:ext cx="1532138" cy="428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Kensington </a:t>
              </a:r>
              <a:endParaRPr lang="en-US" altLang="zh-TW" b="1" dirty="0" smtClean="0">
                <a:solidFill>
                  <a:srgbClr val="595959"/>
                </a:solidFill>
                <a:latin typeface="+mj-lt"/>
                <a:ea typeface="微軟正黑體" pitchFamily="34" charset="-120"/>
              </a:endParaRPr>
            </a:p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s</a:t>
              </a:r>
              <a:r>
                <a:rPr lang="en-US" altLang="zh-TW" b="1" dirty="0" smtClean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ecurity slot</a:t>
              </a:r>
              <a:endParaRPr lang="zh-TW" altLang="en-US" b="1" dirty="0">
                <a:solidFill>
                  <a:srgbClr val="595959"/>
                </a:solidFill>
                <a:latin typeface="+mj-lt"/>
                <a:ea typeface="微軟正黑體" pitchFamily="34" charset="-120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8166" y="4387860"/>
            <a:ext cx="1129515" cy="7059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41" y="4381920"/>
            <a:ext cx="1192908" cy="74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079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圓角矩形 27"/>
          <p:cNvSpPr/>
          <p:nvPr/>
        </p:nvSpPr>
        <p:spPr>
          <a:xfrm>
            <a:off x="4948285" y="1480106"/>
            <a:ext cx="4148502" cy="1692419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  <a:alpha val="14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4929999" y="3312232"/>
            <a:ext cx="4148502" cy="1616971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14282" y="357172"/>
            <a:ext cx="8786873" cy="660552"/>
          </a:xfrm>
        </p:spPr>
        <p:txBody>
          <a:bodyPr/>
          <a:lstStyle/>
          <a:p>
            <a:pPr fontAlgn="base"/>
            <a:r>
              <a:rPr lang="en-US" altLang="zh-TW" sz="3400" dirty="0">
                <a:latin typeface="+mj-lt"/>
              </a:rPr>
              <a:t>QM2 </a:t>
            </a:r>
            <a:r>
              <a:rPr lang="en-US" altLang="zh-TW" sz="3400" dirty="0" smtClean="0">
                <a:latin typeface="+mj-lt"/>
              </a:rPr>
              <a:t>card enhances SSD cache &amp; 10GbE</a:t>
            </a:r>
            <a:endParaRPr lang="zh-TW" altLang="en-US" sz="3400" dirty="0">
              <a:latin typeface="+mj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098306" y="3421311"/>
            <a:ext cx="261696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rgbClr val="482F97"/>
                </a:solidFill>
              </a:rPr>
              <a:t>QM2 card provides 2 x M.2 SSD, combined with the two M.2 SATA SSD slots on x73e to form a </a:t>
            </a:r>
            <a:r>
              <a:rPr lang="en-US" altLang="zh-TW" b="1" dirty="0" smtClean="0">
                <a:solidFill>
                  <a:srgbClr val="FF0000"/>
                </a:solidFill>
              </a:rPr>
              <a:t>RAID 5 </a:t>
            </a:r>
            <a:r>
              <a:rPr lang="en-US" altLang="zh-TW" b="1" dirty="0" smtClean="0">
                <a:solidFill>
                  <a:srgbClr val="482F97"/>
                </a:solidFill>
              </a:rPr>
              <a:t>pool/volume for better protection and performance.</a:t>
            </a:r>
            <a:endParaRPr lang="en-US" altLang="zh-TW" b="1" dirty="0">
              <a:solidFill>
                <a:srgbClr val="482F97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757429" y="3165365"/>
            <a:ext cx="256338" cy="256338"/>
          </a:xfrm>
          <a:prstGeom prst="rect">
            <a:avLst/>
          </a:pr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25"/>
          <p:cNvGrpSpPr/>
          <p:nvPr/>
        </p:nvGrpSpPr>
        <p:grpSpPr>
          <a:xfrm>
            <a:off x="7603428" y="3089659"/>
            <a:ext cx="1428760" cy="1428760"/>
            <a:chOff x="5786446" y="3500444"/>
            <a:chExt cx="711185" cy="711185"/>
          </a:xfrm>
          <a:solidFill>
            <a:srgbClr val="3773E3"/>
          </a:solidFill>
        </p:grpSpPr>
        <p:sp>
          <p:nvSpPr>
            <p:cNvPr id="24" name="Shape 715"/>
            <p:cNvSpPr/>
            <p:nvPr/>
          </p:nvSpPr>
          <p:spPr>
            <a:xfrm>
              <a:off x="5786446" y="3500444"/>
              <a:ext cx="711185" cy="711185"/>
            </a:xfrm>
            <a:prstGeom prst="ellipse">
              <a:avLst/>
            </a:prstGeom>
            <a:solidFill>
              <a:srgbClr val="06B4C6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716"/>
            <p:cNvSpPr/>
            <p:nvPr/>
          </p:nvSpPr>
          <p:spPr>
            <a:xfrm>
              <a:off x="5823604" y="3541692"/>
              <a:ext cx="629298" cy="629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矩形 28"/>
          <p:cNvSpPr/>
          <p:nvPr/>
        </p:nvSpPr>
        <p:spPr>
          <a:xfrm>
            <a:off x="5072098" y="1449489"/>
            <a:ext cx="38576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595959"/>
              </a:buClr>
            </a:pPr>
            <a:r>
              <a:rPr lang="en-US" altLang="zh-TW" sz="1600" b="1" dirty="0" smtClean="0">
                <a:solidFill>
                  <a:schemeClr val="tx1"/>
                </a:solidFill>
                <a:latin typeface="+mj-lt"/>
                <a:ea typeface="Microsoft JhengHei" charset="-120"/>
                <a:cs typeface="Microsoft JhengHei" charset="-120"/>
              </a:rPr>
              <a:t>2 x </a:t>
            </a:r>
            <a:r>
              <a:rPr lang="en-US" altLang="zh-TW" sz="1600" b="1" dirty="0" smtClean="0">
                <a:solidFill>
                  <a:srgbClr val="FF0000"/>
                </a:solidFill>
                <a:latin typeface="+mj-lt"/>
                <a:ea typeface="Microsoft JhengHei" charset="-120"/>
                <a:cs typeface="Microsoft JhengHei" charset="-120"/>
              </a:rPr>
              <a:t>M.2</a:t>
            </a:r>
            <a:r>
              <a:rPr lang="en-US" altLang="zh-TW" sz="1600" b="1" dirty="0" smtClean="0">
                <a:solidFill>
                  <a:schemeClr val="tx1"/>
                </a:solidFill>
                <a:latin typeface="+mj-lt"/>
                <a:ea typeface="Microsoft JhengHei" charset="-120"/>
                <a:cs typeface="Microsoft JhengHei" charset="-120"/>
              </a:rPr>
              <a:t> 2280 </a:t>
            </a:r>
            <a:r>
              <a:rPr lang="en-US" altLang="zh-TW" sz="1600" b="1" dirty="0">
                <a:solidFill>
                  <a:schemeClr val="tx1"/>
                </a:solidFill>
                <a:latin typeface="+mj-lt"/>
                <a:ea typeface="Microsoft JhengHei" charset="-120"/>
                <a:cs typeface="Microsoft JhengHei" charset="-120"/>
              </a:rPr>
              <a:t>/2260</a:t>
            </a:r>
          </a:p>
          <a:p>
            <a:pPr>
              <a:buClr>
                <a:srgbClr val="595959"/>
              </a:buClr>
            </a:pPr>
            <a:r>
              <a:rPr lang="en-US" altLang="zh-TW" sz="1600" b="1" dirty="0">
                <a:solidFill>
                  <a:schemeClr val="tx1"/>
                </a:solidFill>
                <a:latin typeface="+mj-lt"/>
                <a:ea typeface="Microsoft JhengHei" charset="-120"/>
                <a:cs typeface="Microsoft JhengHei" charset="-120"/>
              </a:rPr>
              <a:t>SATA 6Gb/s </a:t>
            </a:r>
            <a:r>
              <a:rPr lang="en-US" altLang="zh-TW" sz="1600" b="1" dirty="0" smtClean="0">
                <a:solidFill>
                  <a:schemeClr val="tx1"/>
                </a:solidFill>
                <a:latin typeface="+mj-lt"/>
                <a:ea typeface="Microsoft JhengHei" charset="-120"/>
                <a:cs typeface="Microsoft JhengHei" charset="-120"/>
              </a:rPr>
              <a:t>SSD slots</a:t>
            </a:r>
            <a:endParaRPr lang="en-US" altLang="zh-TW" sz="1600" b="1" dirty="0">
              <a:solidFill>
                <a:schemeClr val="tx1"/>
              </a:solidFill>
              <a:latin typeface="+mj-lt"/>
              <a:ea typeface="Microsoft JhengHei" charset="-120"/>
              <a:cs typeface="Microsoft JhengHei" charset="-120"/>
            </a:endParaRPr>
          </a:p>
          <a:p>
            <a:pPr lvl="0">
              <a:buClr>
                <a:srgbClr val="595959"/>
              </a:buClr>
            </a:pPr>
            <a:endParaRPr lang="en-US" sz="2200" b="1" dirty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1" name="群組 25"/>
          <p:cNvGrpSpPr/>
          <p:nvPr/>
        </p:nvGrpSpPr>
        <p:grpSpPr>
          <a:xfrm>
            <a:off x="7572396" y="1570503"/>
            <a:ext cx="1428760" cy="1428760"/>
            <a:chOff x="5786446" y="3500444"/>
            <a:chExt cx="711185" cy="711185"/>
          </a:xfrm>
          <a:solidFill>
            <a:srgbClr val="3773E3"/>
          </a:solidFill>
        </p:grpSpPr>
        <p:sp>
          <p:nvSpPr>
            <p:cNvPr id="32" name="Shape 715"/>
            <p:cNvSpPr/>
            <p:nvPr/>
          </p:nvSpPr>
          <p:spPr>
            <a:xfrm>
              <a:off x="5786446" y="3500444"/>
              <a:ext cx="711185" cy="711185"/>
            </a:xfrm>
            <a:prstGeom prst="ellipse">
              <a:avLst/>
            </a:prstGeom>
            <a:solidFill>
              <a:srgbClr val="06B4C6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716"/>
            <p:cNvSpPr/>
            <p:nvPr/>
          </p:nvSpPr>
          <p:spPr>
            <a:xfrm>
              <a:off x="5823604" y="3541692"/>
              <a:ext cx="629298" cy="629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715272" y="2100342"/>
            <a:ext cx="1105833" cy="327417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5112000" y="1995686"/>
            <a:ext cx="25717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altLang="zh-TW" b="1" dirty="0">
                <a:latin typeface="+mj-lt"/>
                <a:ea typeface="Microsoft JhengHei" charset="-120"/>
                <a:cs typeface="Microsoft JhengHei" charset="-120"/>
              </a:rPr>
              <a:t>SSD </a:t>
            </a:r>
            <a:r>
              <a:rPr lang="en-US" altLang="zh-TW" b="1" dirty="0" smtClean="0">
                <a:latin typeface="+mj-lt"/>
                <a:ea typeface="Microsoft JhengHei" charset="-120"/>
                <a:cs typeface="Microsoft JhengHei" charset="-120"/>
              </a:rPr>
              <a:t>cache </a:t>
            </a:r>
            <a:r>
              <a:rPr lang="en-US" altLang="zh-TW" b="1" dirty="0">
                <a:latin typeface="+mj-lt"/>
                <a:ea typeface="Microsoft JhengHei" charset="-120"/>
                <a:cs typeface="Microsoft JhengHei" charset="-120"/>
              </a:rPr>
              <a:t>or </a:t>
            </a:r>
            <a:r>
              <a:rPr lang="en-US" altLang="zh-TW" b="1" dirty="0" smtClean="0">
                <a:latin typeface="+mj-lt"/>
                <a:ea typeface="Microsoft JhengHei" charset="-120"/>
                <a:cs typeface="Microsoft JhengHei" charset="-120"/>
              </a:rPr>
              <a:t>storage space</a:t>
            </a:r>
            <a:endParaRPr lang="en-US" altLang="zh-TW" b="1" dirty="0">
              <a:latin typeface="+mj-lt"/>
              <a:ea typeface="Microsoft JhengHei" charset="-120"/>
              <a:cs typeface="Microsoft JhengHei" charset="-12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altLang="zh-TW" b="1" dirty="0" err="1">
                <a:latin typeface="+mj-lt"/>
                <a:ea typeface="Microsoft JhengHei" charset="-120"/>
                <a:cs typeface="Microsoft JhengHei" charset="-120"/>
              </a:rPr>
              <a:t>Qtier</a:t>
            </a:r>
            <a:r>
              <a:rPr lang="en-US" altLang="zh-TW" b="1" dirty="0">
                <a:latin typeface="+mj-lt"/>
                <a:ea typeface="Microsoft JhengHei" charset="-120"/>
                <a:cs typeface="Microsoft JhengHei" charset="-120"/>
              </a:rPr>
              <a:t> </a:t>
            </a:r>
            <a:r>
              <a:rPr lang="en-US" altLang="zh-TW" b="1" dirty="0" smtClean="0">
                <a:latin typeface="+mj-lt"/>
                <a:ea typeface="Microsoft JhengHei" charset="-120"/>
                <a:cs typeface="Microsoft JhengHei" charset="-120"/>
              </a:rPr>
              <a:t>auto </a:t>
            </a:r>
            <a:r>
              <a:rPr lang="en-US" altLang="zh-TW" b="1" dirty="0" err="1" smtClean="0">
                <a:latin typeface="+mj-lt"/>
                <a:ea typeface="Microsoft JhengHei" charset="-120"/>
                <a:cs typeface="Microsoft JhengHei" charset="-120"/>
              </a:rPr>
              <a:t>tiering</a:t>
            </a:r>
            <a:endParaRPr lang="en-US" altLang="zh-TW" b="1" dirty="0" smtClean="0">
              <a:latin typeface="+mj-lt"/>
              <a:ea typeface="Microsoft JhengHei" charset="-120"/>
              <a:cs typeface="Microsoft JhengHei" charset="-12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altLang="zh-TW" b="1" dirty="0" smtClean="0">
                <a:latin typeface="+mj-lt"/>
                <a:ea typeface="Microsoft JhengHei" charset="-120"/>
                <a:cs typeface="Microsoft JhengHei" charset="-120"/>
              </a:rPr>
              <a:t>Independent thermal sensors</a:t>
            </a:r>
            <a:endParaRPr lang="en-US" b="1" dirty="0">
              <a:latin typeface="+mj-lt"/>
              <a:ea typeface="Microsoft JhengHei" charset="-120"/>
              <a:cs typeface="Microsoft JhengHei" charset="-12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203" y="3104344"/>
            <a:ext cx="2158753" cy="1350420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357222" y="1280799"/>
            <a:ext cx="5472608" cy="3648405"/>
          </a:xfrm>
          <a:prstGeom prst="rect">
            <a:avLst/>
          </a:prstGeom>
        </p:spPr>
      </p:pic>
      <p:sp>
        <p:nvSpPr>
          <p:cNvPr id="22" name="圓角矩形 2"/>
          <p:cNvSpPr>
            <a:spLocks noChangeArrowheads="1"/>
          </p:cNvSpPr>
          <p:nvPr/>
        </p:nvSpPr>
        <p:spPr bwMode="auto">
          <a:xfrm>
            <a:off x="1285852" y="3786196"/>
            <a:ext cx="1512168" cy="654149"/>
          </a:xfrm>
          <a:prstGeom prst="roundRect">
            <a:avLst>
              <a:gd name="adj" fmla="val 16667"/>
            </a:avLst>
          </a:prstGeom>
          <a:noFill/>
          <a:ln w="60325">
            <a:solidFill>
              <a:schemeClr val="accent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9pPr>
          </a:lstStyle>
          <a:p>
            <a:pPr algn="ctr" eaLnBrk="1" hangingPunct="1"/>
            <a:endParaRPr lang="zh-TW" altLang="en-US" dirty="0">
              <a:latin typeface="Arial" charset="0"/>
            </a:endParaRPr>
          </a:p>
        </p:txBody>
      </p:sp>
      <p:cxnSp>
        <p:nvCxnSpPr>
          <p:cNvPr id="23" name="直線接點 22"/>
          <p:cNvCxnSpPr>
            <a:endCxn id="26" idx="1"/>
          </p:cNvCxnSpPr>
          <p:nvPr/>
        </p:nvCxnSpPr>
        <p:spPr>
          <a:xfrm rot="5400000" flipH="1" flipV="1">
            <a:off x="2629517" y="1457111"/>
            <a:ext cx="2414187" cy="2243988"/>
          </a:xfrm>
          <a:prstGeom prst="line">
            <a:avLst/>
          </a:prstGeom>
          <a:ln w="635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4958604" y="1243842"/>
            <a:ext cx="256338" cy="2563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51448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225545" y="339943"/>
            <a:ext cx="9678330" cy="660552"/>
          </a:xfrm>
        </p:spPr>
        <p:txBody>
          <a:bodyPr/>
          <a:lstStyle/>
          <a:p>
            <a:r>
              <a:rPr lang="en-US" altLang="zh-TW" sz="3400" dirty="0" smtClean="0">
                <a:latin typeface="+mj-lt"/>
              </a:rPr>
              <a:t>Large </a:t>
            </a:r>
            <a:r>
              <a:rPr lang="en-US" altLang="zh-TW" sz="3400" dirty="0">
                <a:latin typeface="+mj-lt"/>
              </a:rPr>
              <a:t>64GB DDR4 </a:t>
            </a:r>
            <a:r>
              <a:rPr lang="en-US" altLang="zh-TW" sz="3400" dirty="0" smtClean="0">
                <a:latin typeface="+mj-lt"/>
              </a:rPr>
              <a:t>RAM for huge projects</a:t>
            </a:r>
            <a:endParaRPr lang="en-US" sz="3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4960305"/>
            <a:ext cx="17700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*ECC </a:t>
            </a:r>
            <a:r>
              <a:rPr lang="zh-TW" altLang="en-US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與非</a:t>
            </a:r>
            <a:r>
              <a:rPr lang="en-US" altLang="zh-TW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ECC </a:t>
            </a:r>
            <a:r>
              <a:rPr lang="zh-TW" altLang="en-US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記憶體不可混用．</a:t>
            </a:r>
            <a:endParaRPr lang="en-US" sz="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5000628" y="1285866"/>
            <a:ext cx="4000528" cy="3590140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  <a:alpha val="14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5143506" y="2873432"/>
            <a:ext cx="1857387" cy="1770020"/>
            <a:chOff x="5500692" y="2643188"/>
            <a:chExt cx="1564796" cy="668658"/>
          </a:xfrm>
        </p:grpSpPr>
        <p:sp>
          <p:nvSpPr>
            <p:cNvPr id="20" name="Shape 232"/>
            <p:cNvSpPr/>
            <p:nvPr/>
          </p:nvSpPr>
          <p:spPr>
            <a:xfrm>
              <a:off x="5500692" y="2643188"/>
              <a:ext cx="1564796" cy="668658"/>
            </a:xfrm>
            <a:prstGeom prst="roundRect">
              <a:avLst>
                <a:gd name="adj" fmla="val 1318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5611858" y="2843893"/>
              <a:ext cx="1333261" cy="31392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TVS-473e-4G</a:t>
              </a:r>
              <a:endParaRPr lang="en-US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  <a:p>
              <a:pPr algn="ctr"/>
              <a:r>
                <a:rPr lang="en-US" sz="1600" b="1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TVS-673e-4G</a:t>
              </a:r>
              <a:endParaRPr lang="en-US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  <a:p>
              <a:pPr algn="ctr"/>
              <a:r>
                <a:rPr lang="en-US" sz="1600" b="1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TVS-873e-4G</a:t>
              </a:r>
              <a:endParaRPr lang="zh-TW" altLang="en-US" sz="1600" dirty="0">
                <a:solidFill>
                  <a:schemeClr val="accent1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7075075" y="2865752"/>
            <a:ext cx="1780453" cy="1777700"/>
            <a:chOff x="5500692" y="2643188"/>
            <a:chExt cx="1564796" cy="668658"/>
          </a:xfrm>
        </p:grpSpPr>
        <p:sp>
          <p:nvSpPr>
            <p:cNvPr id="29" name="Shape 232"/>
            <p:cNvSpPr/>
            <p:nvPr/>
          </p:nvSpPr>
          <p:spPr>
            <a:xfrm>
              <a:off x="5500692" y="2643188"/>
              <a:ext cx="1564796" cy="668658"/>
            </a:xfrm>
            <a:prstGeom prst="roundRect">
              <a:avLst>
                <a:gd name="adj" fmla="val 1318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5623848" y="2841123"/>
              <a:ext cx="1318487" cy="312568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TVS-473e-8G</a:t>
              </a:r>
              <a:endParaRPr lang="en-US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  <a:p>
              <a:pPr algn="ctr"/>
              <a:r>
                <a:rPr lang="en-US" sz="1600" b="1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TVS-673e-8G</a:t>
              </a:r>
              <a:endParaRPr lang="en-US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  <a:p>
              <a:pPr algn="ctr"/>
              <a:r>
                <a:rPr lang="en-US" sz="1600" b="1" dirty="0" smtClean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TVS-873e-8G</a:t>
              </a:r>
              <a:endParaRPr lang="zh-TW" altLang="en-US" sz="1600" dirty="0">
                <a:solidFill>
                  <a:schemeClr val="accent1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</p:txBody>
        </p:sp>
      </p:grpSp>
      <p:sp>
        <p:nvSpPr>
          <p:cNvPr id="18" name="圓角化對角線角落矩形 17"/>
          <p:cNvSpPr/>
          <p:nvPr/>
        </p:nvSpPr>
        <p:spPr>
          <a:xfrm>
            <a:off x="5286380" y="1442858"/>
            <a:ext cx="3429024" cy="1200329"/>
          </a:xfrm>
          <a:prstGeom prst="round2DiagRect">
            <a:avLst>
              <a:gd name="adj1" fmla="val 32957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5465924" y="1442859"/>
            <a:ext cx="3749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595959"/>
              </a:buClr>
            </a:pPr>
            <a:r>
              <a:rPr lang="en-US" altLang="zh-TW" sz="2400" b="1" dirty="0">
                <a:solidFill>
                  <a:schemeClr val="bg1"/>
                </a:solidFill>
              </a:rPr>
              <a:t>4 </a:t>
            </a:r>
            <a:r>
              <a:rPr lang="en-US" altLang="zh-TW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2400" b="1" dirty="0" smtClean="0">
                <a:solidFill>
                  <a:schemeClr val="bg1"/>
                </a:solidFill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</a:rPr>
              <a:t>DDR4 SODIMM </a:t>
            </a:r>
          </a:p>
          <a:p>
            <a:pPr lvl="0">
              <a:buClr>
                <a:srgbClr val="595959"/>
              </a:buClr>
            </a:pPr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Memory slots, max </a:t>
            </a:r>
          </a:p>
          <a:p>
            <a:pPr lvl="0">
              <a:buClr>
                <a:srgbClr val="595959"/>
              </a:buClr>
            </a:pPr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4 x 16GB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357222" y="1285866"/>
            <a:ext cx="5472608" cy="3648405"/>
          </a:xfrm>
          <a:prstGeom prst="rect">
            <a:avLst/>
          </a:prstGeom>
        </p:spPr>
      </p:pic>
      <p:sp>
        <p:nvSpPr>
          <p:cNvPr id="25" name="圓角矩形 2"/>
          <p:cNvSpPr>
            <a:spLocks noChangeArrowheads="1"/>
          </p:cNvSpPr>
          <p:nvPr/>
        </p:nvSpPr>
        <p:spPr bwMode="auto">
          <a:xfrm>
            <a:off x="714348" y="2500312"/>
            <a:ext cx="1500198" cy="1357322"/>
          </a:xfrm>
          <a:prstGeom prst="roundRect">
            <a:avLst>
              <a:gd name="adj" fmla="val 16667"/>
            </a:avLst>
          </a:prstGeom>
          <a:noFill/>
          <a:ln w="60325">
            <a:solidFill>
              <a:schemeClr val="accent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9pPr>
          </a:lstStyle>
          <a:p>
            <a:pPr algn="ctr" eaLnBrk="1" hangingPunct="1"/>
            <a:endParaRPr lang="zh-TW" altLang="en-US" dirty="0">
              <a:latin typeface="Arial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958604" y="1243842"/>
            <a:ext cx="256338" cy="2563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7" name="直線接點 26"/>
          <p:cNvCxnSpPr/>
          <p:nvPr/>
        </p:nvCxnSpPr>
        <p:spPr>
          <a:xfrm flipV="1">
            <a:off x="2143108" y="1350420"/>
            <a:ext cx="2970982" cy="1221330"/>
          </a:xfrm>
          <a:prstGeom prst="line">
            <a:avLst/>
          </a:prstGeom>
          <a:ln w="635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hape 390"/>
          <p:cNvSpPr/>
          <p:nvPr/>
        </p:nvSpPr>
        <p:spPr>
          <a:xfrm>
            <a:off x="5143504" y="2857502"/>
            <a:ext cx="1785950" cy="33338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nn-NO" altLang="zh-TW" b="1" dirty="0" smtClean="0">
                <a:solidFill>
                  <a:schemeClr val="bg1"/>
                </a:solidFill>
                <a:ea typeface="微軟正黑體" pitchFamily="34" charset="-120"/>
              </a:rPr>
              <a:t>4GB RAM (2 x 2GB)</a:t>
            </a:r>
            <a:endParaRPr lang="nn-NO" altLang="zh-TW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34" name="Shape 390"/>
          <p:cNvSpPr/>
          <p:nvPr/>
        </p:nvSpPr>
        <p:spPr>
          <a:xfrm>
            <a:off x="7072330" y="2857502"/>
            <a:ext cx="1785950" cy="33338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nn-NO" altLang="zh-TW" b="1" dirty="0" smtClean="0">
                <a:solidFill>
                  <a:schemeClr val="bg1"/>
                </a:solidFill>
                <a:ea typeface="微軟正黑體" pitchFamily="34" charset="-120"/>
              </a:rPr>
              <a:t>8GB RAM (2 x 4GB)</a:t>
            </a:r>
            <a:endParaRPr lang="nn-NO" altLang="zh-TW" b="1" dirty="0">
              <a:solidFill>
                <a:schemeClr val="bg1"/>
              </a:solidFill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7662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an Tsai\Desktop\TVS-x73e_直播\P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1472" y="1571618"/>
            <a:ext cx="7858180" cy="3574953"/>
          </a:xfrm>
          <a:prstGeom prst="rect">
            <a:avLst/>
          </a:prstGeom>
          <a:noFill/>
        </p:spPr>
      </p:pic>
      <p:grpSp>
        <p:nvGrpSpPr>
          <p:cNvPr id="5" name="群組 31"/>
          <p:cNvGrpSpPr/>
          <p:nvPr/>
        </p:nvGrpSpPr>
        <p:grpSpPr>
          <a:xfrm>
            <a:off x="3428992" y="1785932"/>
            <a:ext cx="928694" cy="928694"/>
            <a:chOff x="3357554" y="1571618"/>
            <a:chExt cx="1143008" cy="1143008"/>
          </a:xfrm>
        </p:grpSpPr>
        <p:grpSp>
          <p:nvGrpSpPr>
            <p:cNvPr id="6" name="群組 19"/>
            <p:cNvGrpSpPr/>
            <p:nvPr/>
          </p:nvGrpSpPr>
          <p:grpSpPr>
            <a:xfrm rot="10800000">
              <a:off x="3357554" y="1571618"/>
              <a:ext cx="1143008" cy="1143008"/>
              <a:chOff x="1214421" y="2357436"/>
              <a:chExt cx="1992283" cy="1992281"/>
            </a:xfrm>
          </p:grpSpPr>
          <p:sp>
            <p:nvSpPr>
              <p:cNvPr id="21" name="Shape 277"/>
              <p:cNvSpPr/>
              <p:nvPr/>
            </p:nvSpPr>
            <p:spPr>
              <a:xfrm rot="18882244">
                <a:off x="1214422" y="2357435"/>
                <a:ext cx="1992281" cy="1992283"/>
              </a:xfrm>
              <a:prstGeom prst="teardrop">
                <a:avLst>
                  <a:gd name="adj" fmla="val 10000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Shape 278"/>
              <p:cNvSpPr/>
              <p:nvPr/>
            </p:nvSpPr>
            <p:spPr>
              <a:xfrm rot="5400000">
                <a:off x="1306194" y="2458431"/>
                <a:ext cx="1785950" cy="178595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" name="矩形 22"/>
            <p:cNvSpPr/>
            <p:nvPr/>
          </p:nvSpPr>
          <p:spPr>
            <a:xfrm>
              <a:off x="3377965" y="1806892"/>
              <a:ext cx="1122597" cy="6534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600" b="1" dirty="0" smtClean="0">
                  <a:solidFill>
                    <a:schemeClr val="tx1"/>
                  </a:solidFill>
                  <a:latin typeface="+mj-lt"/>
                  <a:ea typeface="微軟正黑體" pitchFamily="34" charset="-120"/>
                </a:rPr>
                <a:t>Up to</a:t>
              </a:r>
              <a:endParaRPr lang="en-US" altLang="zh-TW" sz="1600" b="1" dirty="0" smtClean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  <a:p>
              <a:pPr lvl="0" algn="ctr"/>
              <a:r>
                <a:rPr lang="en-US" altLang="zh-TW" sz="1200" b="1" dirty="0" smtClean="0">
                  <a:solidFill>
                    <a:srgbClr val="FF000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100</a:t>
              </a:r>
              <a:r>
                <a:rPr lang="zh-TW" altLang="en-US" sz="1200" b="1" dirty="0" smtClean="0">
                  <a:solidFill>
                    <a:srgbClr val="FF000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200" b="1" dirty="0" smtClean="0">
                  <a:solidFill>
                    <a:srgbClr val="FF000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MB/s!</a:t>
              </a:r>
              <a:endParaRPr lang="zh-TW" altLang="en-US" sz="12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3500430" y="2886020"/>
            <a:ext cx="11225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 smtClean="0">
                <a:solidFill>
                  <a:srgbClr val="3773E3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To </a:t>
            </a:r>
          </a:p>
          <a:p>
            <a:pPr algn="ctr"/>
            <a:r>
              <a:rPr lang="en-US" altLang="zh-TW" sz="1000" b="1" dirty="0" smtClean="0">
                <a:solidFill>
                  <a:srgbClr val="3773E3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computer</a:t>
            </a:r>
            <a:endParaRPr lang="zh-TW" altLang="en-US" sz="1000" b="1" dirty="0">
              <a:solidFill>
                <a:srgbClr val="3773E3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571868" y="3754289"/>
            <a:ext cx="112259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 smtClean="0">
                <a:solidFill>
                  <a:srgbClr val="00B05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To NAS</a:t>
            </a:r>
            <a:endParaRPr lang="zh-TW" altLang="en-US" sz="1000" b="1" dirty="0">
              <a:solidFill>
                <a:srgbClr val="00B05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" name="Title 3"/>
          <p:cNvSpPr>
            <a:spLocks noGrp="1"/>
          </p:cNvSpPr>
          <p:nvPr>
            <p:ph type="title"/>
          </p:nvPr>
        </p:nvSpPr>
        <p:spPr>
          <a:xfrm>
            <a:off x="-214346" y="411000"/>
            <a:ext cx="9501254" cy="660552"/>
          </a:xfrm>
        </p:spPr>
        <p:txBody>
          <a:bodyPr/>
          <a:lstStyle/>
          <a:p>
            <a:r>
              <a:rPr lang="en-US" sz="3200" dirty="0">
                <a:latin typeface="+mj-lt"/>
              </a:rPr>
              <a:t>USB </a:t>
            </a:r>
            <a:r>
              <a:rPr lang="en-US" sz="3200" dirty="0" err="1">
                <a:latin typeface="+mj-lt"/>
              </a:rPr>
              <a:t>QuickAccess</a:t>
            </a:r>
            <a:r>
              <a:rPr lang="en-US" sz="3200" dirty="0">
                <a:latin typeface="+mj-lt"/>
              </a:rPr>
              <a:t> </a:t>
            </a:r>
            <a:r>
              <a:rPr lang="en-US" altLang="zh-TW" sz="3200" dirty="0" smtClean="0">
                <a:latin typeface="+mj-lt"/>
              </a:rPr>
              <a:t>for direct USB connection</a:t>
            </a:r>
            <a:endParaRPr lang="en-US" sz="3200" dirty="0">
              <a:latin typeface="+mj-lt"/>
            </a:endParaRPr>
          </a:p>
        </p:txBody>
      </p:sp>
      <p:grpSp>
        <p:nvGrpSpPr>
          <p:cNvPr id="32" name="Shape 590"/>
          <p:cNvGrpSpPr/>
          <p:nvPr/>
        </p:nvGrpSpPr>
        <p:grpSpPr>
          <a:xfrm>
            <a:off x="-32" y="2132932"/>
            <a:ext cx="2452900" cy="367380"/>
            <a:chOff x="0" y="1270545"/>
            <a:chExt cx="2400230" cy="504056"/>
          </a:xfrm>
        </p:grpSpPr>
        <p:sp>
          <p:nvSpPr>
            <p:cNvPr id="36" name="Shape 591"/>
            <p:cNvSpPr/>
            <p:nvPr/>
          </p:nvSpPr>
          <p:spPr>
            <a:xfrm>
              <a:off x="323528" y="1270545"/>
              <a:ext cx="2076702" cy="50405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Shape 592"/>
            <p:cNvSpPr/>
            <p:nvPr/>
          </p:nvSpPr>
          <p:spPr>
            <a:xfrm>
              <a:off x="0" y="1270545"/>
              <a:ext cx="323528" cy="504056"/>
            </a:xfrm>
            <a:prstGeom prst="rect">
              <a:avLst/>
            </a:prstGeom>
            <a:solidFill>
              <a:srgbClr val="0099CC">
                <a:alpha val="4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" name="Shape 590"/>
          <p:cNvGrpSpPr/>
          <p:nvPr/>
        </p:nvGrpSpPr>
        <p:grpSpPr>
          <a:xfrm>
            <a:off x="-33" y="1714494"/>
            <a:ext cx="2445341" cy="367380"/>
            <a:chOff x="0" y="1270545"/>
            <a:chExt cx="2400230" cy="504056"/>
          </a:xfrm>
        </p:grpSpPr>
        <p:sp>
          <p:nvSpPr>
            <p:cNvPr id="39" name="Shape 591"/>
            <p:cNvSpPr/>
            <p:nvPr/>
          </p:nvSpPr>
          <p:spPr>
            <a:xfrm>
              <a:off x="323528" y="1270545"/>
              <a:ext cx="2076702" cy="50405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Shape 592"/>
            <p:cNvSpPr/>
            <p:nvPr/>
          </p:nvSpPr>
          <p:spPr>
            <a:xfrm>
              <a:off x="0" y="1270545"/>
              <a:ext cx="323528" cy="504056"/>
            </a:xfrm>
            <a:prstGeom prst="rect">
              <a:avLst/>
            </a:prstGeom>
            <a:solidFill>
              <a:srgbClr val="0099CC">
                <a:alpha val="4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357158" y="1656186"/>
            <a:ext cx="242889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en-US" altLang="zh-TW" sz="2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</a:t>
            </a:r>
            <a:r>
              <a:rPr lang="en-US" altLang="zh-TW" sz="2100" b="1" baseline="30000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st</a:t>
            </a:r>
            <a:r>
              <a:rPr lang="en-US" altLang="zh-TW" sz="2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time setup</a:t>
            </a:r>
            <a:endParaRPr lang="en-US" altLang="zh-TW" sz="21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42" name="群組 25"/>
          <p:cNvGrpSpPr/>
          <p:nvPr/>
        </p:nvGrpSpPr>
        <p:grpSpPr>
          <a:xfrm>
            <a:off x="-214346" y="1152179"/>
            <a:ext cx="6030660" cy="490877"/>
            <a:chOff x="-349406" y="1285866"/>
            <a:chExt cx="3956685" cy="600079"/>
          </a:xfrm>
        </p:grpSpPr>
        <p:sp>
          <p:nvSpPr>
            <p:cNvPr id="43" name="Shape 264"/>
            <p:cNvSpPr/>
            <p:nvPr/>
          </p:nvSpPr>
          <p:spPr>
            <a:xfrm>
              <a:off x="-349406" y="1346553"/>
              <a:ext cx="3911232" cy="536388"/>
            </a:xfrm>
            <a:prstGeom prst="chevron">
              <a:avLst>
                <a:gd name="adj" fmla="val 33915"/>
              </a:avLst>
            </a:prstGeom>
            <a:solidFill>
              <a:srgbClr val="005A9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文字版面配置區 2"/>
            <p:cNvSpPr txBox="1">
              <a:spLocks/>
            </p:cNvSpPr>
            <p:nvPr/>
          </p:nvSpPr>
          <p:spPr>
            <a:xfrm>
              <a:off x="-255666" y="1285866"/>
              <a:ext cx="3862945" cy="6000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lvl="0" indent="114300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lang="en-US" altLang="zh-TW" sz="2100" b="1" dirty="0" smtClean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Direct connection between PC/MAC &amp; NAS</a:t>
              </a:r>
              <a:endParaRPr kumimoji="0" lang="en-US" altLang="zh-TW" sz="21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sp>
        <p:nvSpPr>
          <p:cNvPr id="45" name="Rectangle 3"/>
          <p:cNvSpPr>
            <a:spLocks noChangeArrowheads="1"/>
          </p:cNvSpPr>
          <p:nvPr/>
        </p:nvSpPr>
        <p:spPr bwMode="auto">
          <a:xfrm>
            <a:off x="357158" y="2084814"/>
            <a:ext cx="222317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en-US" altLang="zh-TW" sz="2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Data transfer</a:t>
            </a:r>
            <a:endParaRPr lang="en-US" altLang="zh-TW" sz="21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36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58" y="915742"/>
            <a:ext cx="5195422" cy="4156337"/>
          </a:xfrm>
          <a:prstGeom prst="rect">
            <a:avLst/>
          </a:prstGeom>
        </p:spPr>
      </p:pic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-500066" y="285734"/>
            <a:ext cx="10215602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en-US" altLang="zh-TW" sz="3450" dirty="0" err="1" smtClean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Radeon</a:t>
            </a:r>
            <a:r>
              <a:rPr lang="zh-TW" altLang="en-US" sz="3450" b="0" dirty="0" smtClean="0">
                <a:latin typeface="+mj-lt"/>
              </a:rPr>
              <a:t>™</a:t>
            </a:r>
            <a:r>
              <a:rPr lang="en-US" altLang="zh-TW" sz="3450" dirty="0" smtClean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 R7 brings solid graphics power</a:t>
            </a:r>
            <a:endParaRPr lang="en-US" sz="3450" b="1" i="0" u="none" strike="noStrike" cap="none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8" name="TextBox 18"/>
          <p:cNvSpPr txBox="1"/>
          <p:nvPr/>
        </p:nvSpPr>
        <p:spPr>
          <a:xfrm>
            <a:off x="6929454" y="1142990"/>
            <a:ext cx="2171249" cy="923318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FFFF00"/>
                </a:solidFill>
                <a:latin typeface="+mj-lt"/>
                <a:ea typeface="Microsoft JhengHei" charset="-120"/>
                <a:cs typeface="Microsoft JhengHei" charset="-120"/>
              </a:rPr>
              <a:t>800 MHz</a:t>
            </a:r>
          </a:p>
          <a:p>
            <a:pPr algn="ctr" eaLnBrk="1" hangingPunct="1">
              <a:defRPr/>
            </a:pPr>
            <a:r>
              <a:rPr lang="en-US" altLang="zh-TW" b="1" dirty="0" err="1" smtClean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Radeon</a:t>
            </a:r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 R7</a:t>
            </a:r>
          </a:p>
          <a:p>
            <a:pPr algn="ctr" eaLnBrk="1" hangingPunct="1">
              <a:defRPr/>
            </a:pPr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3</a:t>
            </a:r>
            <a:r>
              <a:rPr lang="en-US" altLang="zh-TW" b="1" baseline="30000" dirty="0" smtClean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rd</a:t>
            </a:r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 gen GCN GPU</a:t>
            </a:r>
            <a:endParaRPr lang="en-US" b="1" dirty="0">
              <a:solidFill>
                <a:schemeClr val="bg1"/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3000364" y="4752000"/>
            <a:ext cx="4661886" cy="430875"/>
          </a:xfrm>
          <a:prstGeom prst="rect">
            <a:avLst/>
          </a:prstGeom>
        </p:spPr>
        <p:txBody>
          <a:bodyPr wrap="square" lIns="121908" tIns="60954" rIns="121908" bIns="60954" anchor="ctr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Playback quality may vary due to factors including playback software, file formats, system usage, and available bandwidth. 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Shape 882"/>
          <p:cNvSpPr/>
          <p:nvPr/>
        </p:nvSpPr>
        <p:spPr>
          <a:xfrm flipH="1">
            <a:off x="2798619" y="4824000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57686" y="2786064"/>
            <a:ext cx="3295898" cy="205993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718531" y="3571882"/>
            <a:ext cx="996873" cy="276987"/>
          </a:xfrm>
          <a:prstGeom prst="rect">
            <a:avLst/>
          </a:prstGeom>
        </p:spPr>
        <p:txBody>
          <a:bodyPr wrap="square" lIns="121908" tIns="60954" rIns="121908" bIns="60954" anchor="ctr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R</a:t>
            </a:r>
            <a:r>
              <a:rPr lang="en-US" sz="10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M-IR004</a:t>
            </a:r>
            <a:endParaRPr lang="en-US" sz="10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3" name="圓角化對角線角落矩形 12"/>
          <p:cNvSpPr/>
          <p:nvPr/>
        </p:nvSpPr>
        <p:spPr>
          <a:xfrm>
            <a:off x="5000628" y="1142990"/>
            <a:ext cx="2214578" cy="928694"/>
          </a:xfrm>
          <a:prstGeom prst="round2DiagRect">
            <a:avLst>
              <a:gd name="adj1" fmla="val 31327"/>
              <a:gd name="adj2" fmla="val 0"/>
            </a:avLst>
          </a:prstGeom>
          <a:solidFill>
            <a:srgbClr val="EA86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4929190" y="1117589"/>
            <a:ext cx="2307782" cy="954095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altLang="zh-TW" sz="2600" b="1" dirty="0" smtClean="0">
                <a:solidFill>
                  <a:schemeClr val="bg1"/>
                </a:solidFill>
                <a:ea typeface="Microsoft JhengHei" charset="-120"/>
                <a:cs typeface="Microsoft JhengHei" charset="-120"/>
              </a:rPr>
              <a:t>4K Video</a:t>
            </a:r>
          </a:p>
          <a:p>
            <a:pPr algn="ctr" eaLnBrk="1" hangingPunct="1">
              <a:defRPr/>
            </a:pPr>
            <a:r>
              <a:rPr lang="en-US" b="1" dirty="0" smtClean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4K H.264 </a:t>
            </a:r>
            <a:r>
              <a:rPr lang="en-US" altLang="zh-TW" b="1" dirty="0" smtClean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video playback &amp; </a:t>
            </a:r>
            <a:r>
              <a:rPr lang="en-US" altLang="zh-TW" b="1" dirty="0" err="1" smtClean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transcoding</a:t>
            </a:r>
            <a:endParaRPr lang="en-US" b="1" dirty="0">
              <a:solidFill>
                <a:schemeClr val="bg1"/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grpSp>
        <p:nvGrpSpPr>
          <p:cNvPr id="2" name="群組 22"/>
          <p:cNvGrpSpPr/>
          <p:nvPr/>
        </p:nvGrpSpPr>
        <p:grpSpPr>
          <a:xfrm>
            <a:off x="4968000" y="2153340"/>
            <a:ext cx="3247338" cy="954964"/>
            <a:chOff x="4997150" y="2285997"/>
            <a:chExt cx="3247338" cy="660978"/>
          </a:xfrm>
        </p:grpSpPr>
        <p:sp>
          <p:nvSpPr>
            <p:cNvPr id="21" name="圓角化對角線角落矩形 20"/>
            <p:cNvSpPr/>
            <p:nvPr/>
          </p:nvSpPr>
          <p:spPr>
            <a:xfrm>
              <a:off x="4997150" y="2285997"/>
              <a:ext cx="3247338" cy="571504"/>
            </a:xfrm>
            <a:prstGeom prst="round2DiagRect">
              <a:avLst>
                <a:gd name="adj1" fmla="val 38384"/>
                <a:gd name="adj2" fmla="val 0"/>
              </a:avLst>
            </a:prstGeom>
            <a:solidFill>
              <a:srgbClr val="3773E3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101216" y="2315523"/>
              <a:ext cx="2428892" cy="631452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eaLnBrk="1" hangingPunct="1">
                <a:defRPr/>
              </a:pPr>
              <a:r>
                <a:rPr lang="en-US" altLang="zh-TW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Supports optional QNAP </a:t>
              </a:r>
            </a:p>
            <a:p>
              <a:pPr eaLnBrk="1" hangingPunct="1">
                <a:defRPr/>
              </a:pPr>
              <a:r>
                <a:rPr lang="en-US" altLang="zh-TW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RM-IR004 </a:t>
              </a:r>
              <a:r>
                <a:rPr lang="en-US" altLang="zh-TW" b="1" dirty="0" err="1" smtClean="0">
                  <a:solidFill>
                    <a:schemeClr val="bg1"/>
                  </a:solidFill>
                  <a:ea typeface="微軟正黑體"/>
                  <a:cs typeface="微軟正黑體"/>
                </a:rPr>
                <a:t>QButton</a:t>
              </a:r>
              <a:r>
                <a:rPr lang="en-US" altLang="zh-TW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remote control!</a:t>
              </a:r>
              <a:endParaRPr lang="en-US" altLang="zh-TW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</p:grpSp>
      <p:sp>
        <p:nvSpPr>
          <p:cNvPr id="22" name="橢圓 21"/>
          <p:cNvSpPr/>
          <p:nvPr/>
        </p:nvSpPr>
        <p:spPr>
          <a:xfrm>
            <a:off x="7400333" y="2143122"/>
            <a:ext cx="1386509" cy="1386509"/>
          </a:xfrm>
          <a:prstGeom prst="ellipse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98" name="Picture 2" descr="C:\Users\Han Tsai\Desktop\TVS-x73e_直播\rm-ir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900399" y="2071684"/>
            <a:ext cx="399568" cy="1500198"/>
          </a:xfrm>
          <a:prstGeom prst="rect">
            <a:avLst/>
          </a:prstGeom>
          <a:noFill/>
        </p:spPr>
      </p:pic>
      <p:pic>
        <p:nvPicPr>
          <p:cNvPr id="4099" name="Picture 3" descr="C:\Users\Han Tsai\Desktop\TVS-x73e_直播\ico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2770819" y="4429138"/>
            <a:ext cx="1872619" cy="357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403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14"/>
          <p:cNvGrpSpPr/>
          <p:nvPr/>
        </p:nvGrpSpPr>
        <p:grpSpPr>
          <a:xfrm>
            <a:off x="4786314" y="3214692"/>
            <a:ext cx="6143668" cy="1071570"/>
            <a:chOff x="4857752" y="1337487"/>
            <a:chExt cx="2329260" cy="511841"/>
          </a:xfrm>
        </p:grpSpPr>
        <p:sp>
          <p:nvSpPr>
            <p:cNvPr id="16" name="平行四邊形 15"/>
            <p:cNvSpPr/>
            <p:nvPr/>
          </p:nvSpPr>
          <p:spPr>
            <a:xfrm>
              <a:off x="4857752" y="1357305"/>
              <a:ext cx="2329260" cy="492023"/>
            </a:xfrm>
            <a:prstGeom prst="parallelogram">
              <a:avLst>
                <a:gd name="adj" fmla="val 55727"/>
              </a:avLst>
            </a:prstGeom>
            <a:solidFill>
              <a:srgbClr val="00518E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5021429" y="1337487"/>
              <a:ext cx="2089628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grpSp>
        <p:nvGrpSpPr>
          <p:cNvPr id="4" name="群組 11"/>
          <p:cNvGrpSpPr/>
          <p:nvPr/>
        </p:nvGrpSpPr>
        <p:grpSpPr>
          <a:xfrm>
            <a:off x="4786314" y="2071684"/>
            <a:ext cx="6143668" cy="1071570"/>
            <a:chOff x="4857752" y="1337487"/>
            <a:chExt cx="2329260" cy="511841"/>
          </a:xfrm>
        </p:grpSpPr>
        <p:sp>
          <p:nvSpPr>
            <p:cNvPr id="13" name="平行四邊形 12"/>
            <p:cNvSpPr/>
            <p:nvPr/>
          </p:nvSpPr>
          <p:spPr>
            <a:xfrm>
              <a:off x="4857752" y="1357305"/>
              <a:ext cx="2329260" cy="492023"/>
            </a:xfrm>
            <a:prstGeom prst="parallelogram">
              <a:avLst>
                <a:gd name="adj" fmla="val 55727"/>
              </a:avLst>
            </a:prstGeom>
            <a:solidFill>
              <a:srgbClr val="00518E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5021429" y="1337487"/>
              <a:ext cx="2089628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28660" y="357172"/>
            <a:ext cx="10001320" cy="660552"/>
          </a:xfrm>
        </p:spPr>
        <p:txBody>
          <a:bodyPr/>
          <a:lstStyle/>
          <a:p>
            <a:r>
              <a:rPr lang="en-US" sz="3400" dirty="0" smtClean="0">
                <a:latin typeface="+mj-lt"/>
              </a:rPr>
              <a:t>QTS &amp; virtualization increases productivity</a:t>
            </a:r>
            <a:endParaRPr lang="en-US" sz="3400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2000246"/>
            <a:ext cx="4904481" cy="29317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6314" y="1357304"/>
            <a:ext cx="4214810" cy="615541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Supports Windows/Linux VMs &amp; containers</a:t>
            </a:r>
            <a:endParaRPr lang="en-US" sz="1600" b="1" dirty="0">
              <a:solidFill>
                <a:schemeClr val="bg1"/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1357304"/>
            <a:ext cx="4714908" cy="615541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All-new </a:t>
            </a:r>
            <a:r>
              <a:rPr lang="en-US" altLang="zh-TW" sz="1600" b="1" dirty="0" smtClean="0">
                <a:solidFill>
                  <a:srgbClr val="FFFF00"/>
                </a:solidFill>
                <a:latin typeface="+mj-lt"/>
                <a:ea typeface="Microsoft JhengHei" charset="-120"/>
                <a:cs typeface="Microsoft JhengHei" charset="-120"/>
              </a:rPr>
              <a:t>QTS 4.3.4 </a:t>
            </a: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Storage &amp; Snapshot Manager, and multimedia management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29388" y="2447522"/>
            <a:ext cx="2307782" cy="369320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sz="1600" b="1" dirty="0" smtClean="0">
                <a:solidFill>
                  <a:srgbClr val="FFFF00"/>
                </a:solidFill>
                <a:latin typeface="+mj-lt"/>
                <a:ea typeface="Microsoft JhengHei" charset="-120"/>
                <a:cs typeface="Microsoft JhengHei" charset="-120"/>
              </a:rPr>
              <a:t>Virtualization Station</a:t>
            </a:r>
            <a:endParaRPr lang="en-US" sz="1600" b="1" dirty="0">
              <a:solidFill>
                <a:srgbClr val="FFFF00"/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86512" y="3559752"/>
            <a:ext cx="2307782" cy="369320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sz="1600" b="1" dirty="0" smtClean="0">
                <a:solidFill>
                  <a:srgbClr val="FFFF00"/>
                </a:solidFill>
                <a:latin typeface="+mj-lt"/>
                <a:ea typeface="Microsoft JhengHei" charset="-120"/>
                <a:cs typeface="Microsoft JhengHei" charset="-120"/>
              </a:rPr>
              <a:t>Container Station</a:t>
            </a:r>
            <a:endParaRPr lang="en-US" sz="1600" b="1" dirty="0">
              <a:solidFill>
                <a:srgbClr val="FFFF00"/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pic>
        <p:nvPicPr>
          <p:cNvPr id="3075" name="Picture 3" descr="\\MARKETING\Marketing\MarketingMaterials\素材\_icons\ICON_Sabrina\Virtualization Stati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72132" y="2214560"/>
            <a:ext cx="785818" cy="785818"/>
          </a:xfrm>
          <a:prstGeom prst="rect">
            <a:avLst/>
          </a:prstGeom>
          <a:noFill/>
        </p:spPr>
      </p:pic>
      <p:pic>
        <p:nvPicPr>
          <p:cNvPr id="3076" name="Picture 4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72132" y="3384000"/>
            <a:ext cx="785818" cy="78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3330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>
            <a:noAutofit/>
          </a:bodyPr>
          <a:lstStyle/>
          <a:p>
            <a:pPr fontAlgn="base"/>
            <a:r>
              <a:rPr lang="en-US" altLang="zh-TW" dirty="0" smtClean="0">
                <a:latin typeface="+mj-lt"/>
              </a:rPr>
              <a:t>24/7 surveillance center</a:t>
            </a:r>
            <a:endParaRPr lang="zh-TW" altLang="en-US" sz="4000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866006" y="3454004"/>
            <a:ext cx="1215352" cy="1254707"/>
          </a:xfrm>
          <a:prstGeom prst="rect">
            <a:avLst/>
          </a:prstGeom>
        </p:spPr>
      </p:pic>
      <p:sp>
        <p:nvSpPr>
          <p:cNvPr id="20" name="圓角矩形 19"/>
          <p:cNvSpPr/>
          <p:nvPr/>
        </p:nvSpPr>
        <p:spPr>
          <a:xfrm>
            <a:off x="285720" y="1285866"/>
            <a:ext cx="8501122" cy="2786082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500034" y="1428742"/>
            <a:ext cx="2571766" cy="1143008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" name="群組 28"/>
          <p:cNvGrpSpPr/>
          <p:nvPr/>
        </p:nvGrpSpPr>
        <p:grpSpPr>
          <a:xfrm>
            <a:off x="571472" y="1643056"/>
            <a:ext cx="2571768" cy="846377"/>
            <a:chOff x="566944" y="1925427"/>
            <a:chExt cx="2571768" cy="84637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6944" y="1996866"/>
              <a:ext cx="508154" cy="50822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066648" y="1925427"/>
              <a:ext cx="2072064" cy="846377"/>
            </a:xfrm>
            <a:prstGeom prst="rect">
              <a:avLst/>
            </a:prstGeom>
          </p:spPr>
          <p:txBody>
            <a:bodyPr wrap="square" lIns="91431" tIns="45716" rIns="91431" bIns="45716">
              <a:spAutoFit/>
            </a:bodyPr>
            <a:lstStyle/>
            <a:p>
              <a:r>
                <a:rPr lang="en-US" sz="1300" b="1" dirty="0">
                  <a:solidFill>
                    <a:srgbClr val="0070C0"/>
                  </a:solidFill>
                  <a:latin typeface="+mj-lt"/>
                  <a:ea typeface="Microsoft JhengHei" charset="-120"/>
                  <a:cs typeface="Microsoft JhengHei" charset="-120"/>
                </a:rPr>
                <a:t>Surveillance Station 5.1</a:t>
              </a:r>
            </a:p>
            <a:p>
              <a:r>
                <a:rPr lang="en-US" altLang="zh-TW" sz="1200" b="1" dirty="0" smtClean="0">
                  <a:solidFill>
                    <a:schemeClr val="bg2">
                      <a:lumMod val="50000"/>
                    </a:schemeClr>
                  </a:solidFill>
                  <a:latin typeface="+mj-lt"/>
                  <a:ea typeface="Microsoft JhengHei" charset="-120"/>
                  <a:cs typeface="Microsoft JhengHei" charset="-120"/>
                </a:rPr>
                <a:t>Free</a:t>
              </a:r>
              <a:r>
                <a:rPr lang="en-US" sz="1200" b="1" dirty="0" smtClean="0">
                  <a:solidFill>
                    <a:schemeClr val="bg2">
                      <a:lumMod val="50000"/>
                    </a:schemeClr>
                  </a:solidFill>
                  <a:latin typeface="+mj-lt"/>
                  <a:ea typeface="Microsoft JhengHei" charset="-120"/>
                  <a:cs typeface="Microsoft JhengHei" charset="-120"/>
                </a:rPr>
                <a:t>: </a:t>
              </a:r>
              <a:r>
                <a:rPr lang="en-US" sz="1200" b="1" dirty="0" smtClean="0">
                  <a:solidFill>
                    <a:srgbClr val="FF0000"/>
                  </a:solidFill>
                  <a:latin typeface="+mj-lt"/>
                  <a:ea typeface="Microsoft JhengHei" charset="-120"/>
                  <a:cs typeface="Microsoft JhengHei" charset="-120"/>
                </a:rPr>
                <a:t>4</a:t>
              </a:r>
            </a:p>
            <a:p>
              <a:r>
                <a:rPr 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 charset="-120"/>
                  <a:cs typeface="Microsoft JhengHei" charset="-120"/>
                </a:rPr>
                <a:t>Max: </a:t>
              </a:r>
              <a:r>
                <a:rPr lang="en-US" sz="1200" b="1" dirty="0" smtClean="0">
                  <a:solidFill>
                    <a:srgbClr val="FF0000"/>
                  </a:solidFill>
                  <a:latin typeface="+mj-lt"/>
                  <a:ea typeface="Microsoft JhengHei" charset="-120"/>
                  <a:cs typeface="Microsoft JhengHei" charset="-120"/>
                </a:rPr>
                <a:t>72</a:t>
              </a:r>
              <a:r>
                <a:rPr lang="en-US" altLang="zh-TW" sz="1200" b="1" dirty="0" smtClean="0">
                  <a:latin typeface="+mj-lt"/>
                  <a:ea typeface="Microsoft JhengHei" charset="-120"/>
                  <a:cs typeface="Microsoft JhengHei" charset="-120"/>
                </a:rPr>
                <a:t> (optional license purchase</a:t>
              </a:r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 charset="-120"/>
                  <a:cs typeface="Microsoft JhengHei" charset="-120"/>
                </a:rPr>
                <a:t>)</a:t>
              </a:r>
              <a:endPara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charset="-120"/>
                <a:cs typeface="Microsoft JhengHei" charset="-12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0564" y="2749555"/>
            <a:ext cx="3159866" cy="2064953"/>
          </a:xfrm>
          <a:prstGeom prst="rect">
            <a:avLst/>
          </a:prstGeom>
        </p:spPr>
      </p:pic>
      <p:sp>
        <p:nvSpPr>
          <p:cNvPr id="25" name="圓角矩形 24"/>
          <p:cNvSpPr/>
          <p:nvPr/>
        </p:nvSpPr>
        <p:spPr>
          <a:xfrm>
            <a:off x="3214678" y="1428743"/>
            <a:ext cx="2571768" cy="1157648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圖片 6" descr="QVR-Pro 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3278837" y="1643056"/>
            <a:ext cx="650221" cy="6429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57620" y="1643056"/>
            <a:ext cx="1497046" cy="846377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sz="1300" b="1" dirty="0">
                <a:solidFill>
                  <a:srgbClr val="0070C0"/>
                </a:solidFill>
                <a:latin typeface="+mj-lt"/>
                <a:ea typeface="Microsoft JhengHei" charset="-120"/>
                <a:cs typeface="Microsoft JhengHei" charset="-120"/>
              </a:rPr>
              <a:t>QVR Pro Beta</a:t>
            </a:r>
          </a:p>
          <a:p>
            <a:r>
              <a:rPr 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Up to </a:t>
            </a:r>
            <a:r>
              <a:rPr lang="en-US" sz="1200" b="1" dirty="0" smtClean="0">
                <a:solidFill>
                  <a:srgbClr val="FF0000"/>
                </a:solidFill>
                <a:latin typeface="+mj-lt"/>
                <a:ea typeface="Microsoft JhengHei" charset="-120"/>
                <a:cs typeface="Microsoft JhengHei" charset="-120"/>
              </a:rPr>
              <a:t>124</a:t>
            </a:r>
            <a:r>
              <a:rPr 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 free channels during the beta period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pic>
        <p:nvPicPr>
          <p:cNvPr id="13" name="圖片 5" descr="new-256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286380" y="1428742"/>
            <a:ext cx="500058" cy="5001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86522" y="2565176"/>
            <a:ext cx="4188872" cy="23640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674704" y="3643320"/>
            <a:ext cx="2112006" cy="13200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715785" y="3715773"/>
            <a:ext cx="1213273" cy="1213431"/>
          </a:xfrm>
          <a:prstGeom prst="rect">
            <a:avLst/>
          </a:prstGeom>
        </p:spPr>
      </p:pic>
      <p:sp>
        <p:nvSpPr>
          <p:cNvPr id="27" name="圓角矩形 26"/>
          <p:cNvSpPr/>
          <p:nvPr/>
        </p:nvSpPr>
        <p:spPr>
          <a:xfrm>
            <a:off x="5929322" y="1428742"/>
            <a:ext cx="2571768" cy="1157649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3636" y="1723006"/>
            <a:ext cx="562992" cy="56299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805686" y="1643056"/>
            <a:ext cx="1552528" cy="661712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sz="1300" b="1" dirty="0" smtClean="0">
                <a:solidFill>
                  <a:srgbClr val="0070C0"/>
                </a:solidFill>
                <a:latin typeface="+mj-lt"/>
                <a:ea typeface="Microsoft JhengHei" charset="-120"/>
                <a:cs typeface="Microsoft JhengHei" charset="-120"/>
              </a:rPr>
              <a:t>QUSBCam2</a:t>
            </a:r>
            <a:endParaRPr lang="en-US" sz="1300" b="1" dirty="0">
              <a:solidFill>
                <a:srgbClr val="0070C0"/>
              </a:solidFill>
              <a:latin typeface="+mj-lt"/>
              <a:ea typeface="Microsoft JhengHei" charset="-120"/>
              <a:cs typeface="Microsoft JhengHei" charset="-120"/>
            </a:endParaRPr>
          </a:p>
          <a:p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Up to 1080p USB webcam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recording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sp>
        <p:nvSpPr>
          <p:cNvPr id="22" name="Rectangle 60"/>
          <p:cNvSpPr/>
          <p:nvPr/>
        </p:nvSpPr>
        <p:spPr>
          <a:xfrm>
            <a:off x="428596" y="4857766"/>
            <a:ext cx="5286412" cy="276987"/>
          </a:xfrm>
          <a:prstGeom prst="rect">
            <a:avLst/>
          </a:prstGeom>
        </p:spPr>
        <p:txBody>
          <a:bodyPr wrap="square" lIns="121908" tIns="60954" rIns="121908" bIns="60954" anchor="ctr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* Refer to QNAP website for QVR Pro channel information when it becomes official.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47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圓角矩形 58"/>
          <p:cNvSpPr/>
          <p:nvPr/>
        </p:nvSpPr>
        <p:spPr>
          <a:xfrm>
            <a:off x="4572000" y="2000246"/>
            <a:ext cx="3929090" cy="2786082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圓角矩形 59"/>
          <p:cNvSpPr/>
          <p:nvPr/>
        </p:nvSpPr>
        <p:spPr>
          <a:xfrm>
            <a:off x="287439" y="2000246"/>
            <a:ext cx="3929090" cy="2786082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TVS-x73e</a:t>
            </a:r>
            <a:r>
              <a:rPr lang="en-US" dirty="0" smtClean="0"/>
              <a:t> </a:t>
            </a:r>
            <a:r>
              <a:rPr lang="en-US" altLang="zh-TW" dirty="0" smtClean="0"/>
              <a:t>Live Demo</a:t>
            </a:r>
            <a:endParaRPr lang="en-US" dirty="0"/>
          </a:p>
        </p:txBody>
      </p:sp>
      <p:grpSp>
        <p:nvGrpSpPr>
          <p:cNvPr id="27" name="群組 26"/>
          <p:cNvGrpSpPr/>
          <p:nvPr/>
        </p:nvGrpSpPr>
        <p:grpSpPr>
          <a:xfrm>
            <a:off x="214710" y="1473252"/>
            <a:ext cx="8786447" cy="2467789"/>
            <a:chOff x="212993" y="1418617"/>
            <a:chExt cx="8826518" cy="2449512"/>
          </a:xfrm>
        </p:grpSpPr>
        <p:sp>
          <p:nvSpPr>
            <p:cNvPr id="31" name="圓角化對角線角落矩形 30"/>
            <p:cNvSpPr/>
            <p:nvPr/>
          </p:nvSpPr>
          <p:spPr>
            <a:xfrm>
              <a:off x="212993" y="1418617"/>
              <a:ext cx="4073255" cy="760929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3773E3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439831" y="1445346"/>
              <a:ext cx="3863268" cy="10081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FFFFFF"/>
                </a:buClr>
              </a:pPr>
              <a:r>
                <a:rPr lang="en-US" altLang="zh-TW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Upgrade memory &amp; </a:t>
              </a:r>
            </a:p>
            <a:p>
              <a:pPr>
                <a:buClr>
                  <a:srgbClr val="FFFFFF"/>
                </a:buClr>
              </a:pPr>
              <a:r>
                <a:rPr lang="en-US" altLang="zh-TW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Install M.2 </a:t>
              </a:r>
              <a:r>
                <a:rPr lang="en-US" altLang="zh-TW" sz="2000" b="1" dirty="0">
                  <a:solidFill>
                    <a:schemeClr val="lt1"/>
                  </a:solidFill>
                  <a:ea typeface="微軟正黑體" pitchFamily="34" charset="-120"/>
                </a:rPr>
                <a:t>SATA 6Gb/s SSD</a:t>
              </a:r>
              <a:endParaRPr lang="en-US" sz="2000" b="1" dirty="0">
                <a:solidFill>
                  <a:schemeClr val="lt1"/>
                </a:solidFill>
                <a:ea typeface="微軟正黑體" pitchFamily="34" charset="-120"/>
              </a:endParaRPr>
            </a:p>
            <a:p>
              <a:pPr lvl="0">
                <a:buClr>
                  <a:srgbClr val="FFFFFF"/>
                </a:buClr>
              </a:pPr>
              <a:endParaRPr lang="en-US" sz="2000" b="1" dirty="0">
                <a:solidFill>
                  <a:schemeClr val="lt1"/>
                </a:solidFill>
                <a:ea typeface="微軟正黑體" pitchFamily="34" charset="-120"/>
              </a:endParaRPr>
            </a:p>
          </p:txBody>
        </p:sp>
        <p:sp>
          <p:nvSpPr>
            <p:cNvPr id="33" name="圓角化對角線角落矩形 32"/>
            <p:cNvSpPr/>
            <p:nvPr/>
          </p:nvSpPr>
          <p:spPr>
            <a:xfrm>
              <a:off x="4499273" y="1418617"/>
              <a:ext cx="4073255" cy="78515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3773E3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4742911" y="1451791"/>
              <a:ext cx="3507197" cy="7026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rgbClr val="FFFFFF"/>
                </a:buClr>
              </a:pPr>
              <a:r>
                <a:rPr lang="en-US" altLang="zh-TW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Install QM2 </a:t>
              </a:r>
              <a:r>
                <a:rPr lang="en-US" altLang="zh-TW" sz="2000" b="1" dirty="0">
                  <a:solidFill>
                    <a:schemeClr val="lt1"/>
                  </a:solidFill>
                  <a:ea typeface="微軟正黑體" pitchFamily="34" charset="-120"/>
                </a:rPr>
                <a:t>&amp;</a:t>
              </a:r>
              <a:r>
                <a:rPr lang="en-US" altLang="zh-TW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 10 </a:t>
              </a:r>
              <a:r>
                <a:rPr lang="en-US" altLang="zh-TW" sz="2000" b="1" dirty="0" err="1" smtClean="0">
                  <a:solidFill>
                    <a:schemeClr val="lt1"/>
                  </a:solidFill>
                  <a:ea typeface="微軟正黑體" pitchFamily="34" charset="-120"/>
                </a:rPr>
                <a:t>GbE</a:t>
              </a:r>
              <a:r>
                <a:rPr lang="en-US" altLang="zh-TW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 </a:t>
              </a:r>
              <a:r>
                <a:rPr lang="en-US" altLang="zh-TW" sz="2000" b="1" dirty="0" err="1" smtClean="0">
                  <a:solidFill>
                    <a:schemeClr val="lt1"/>
                  </a:solidFill>
                  <a:ea typeface="微軟正黑體" pitchFamily="34" charset="-120"/>
                </a:rPr>
                <a:t>PCIe</a:t>
              </a:r>
              <a:r>
                <a:rPr lang="en-US" altLang="zh-TW" sz="2000" b="1" dirty="0" smtClean="0">
                  <a:solidFill>
                    <a:schemeClr val="lt1"/>
                  </a:solidFill>
                  <a:ea typeface="微軟正黑體" pitchFamily="34" charset="-120"/>
                </a:rPr>
                <a:t> expansion cards</a:t>
              </a:r>
              <a:endParaRPr lang="en-US" sz="2000" b="1" dirty="0">
                <a:solidFill>
                  <a:schemeClr val="lt1"/>
                </a:solidFill>
                <a:ea typeface="微軟正黑體" pitchFamily="34" charset="-120"/>
              </a:endParaRPr>
            </a:p>
          </p:txBody>
        </p:sp>
        <p:grpSp>
          <p:nvGrpSpPr>
            <p:cNvPr id="35" name="Shape 119"/>
            <p:cNvGrpSpPr/>
            <p:nvPr/>
          </p:nvGrpSpPr>
          <p:grpSpPr>
            <a:xfrm>
              <a:off x="426129" y="2367161"/>
              <a:ext cx="3589917" cy="643145"/>
              <a:chOff x="3176240" y="1268259"/>
              <a:chExt cx="3215121" cy="575998"/>
            </a:xfrm>
          </p:grpSpPr>
          <p:sp>
            <p:nvSpPr>
              <p:cNvPr id="36" name="Shape 120"/>
              <p:cNvSpPr/>
              <p:nvPr/>
            </p:nvSpPr>
            <p:spPr>
              <a:xfrm rot="5400000">
                <a:off x="4709232" y="98127"/>
                <a:ext cx="440022" cy="29242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Shape 121"/>
              <p:cNvSpPr/>
              <p:nvPr/>
            </p:nvSpPr>
            <p:spPr>
              <a:xfrm rot="16200000" flipH="1">
                <a:off x="3176241" y="1268258"/>
                <a:ext cx="575998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38" name="Shape 122"/>
              <p:cNvSpPr txBox="1"/>
              <p:nvPr/>
            </p:nvSpPr>
            <p:spPr>
              <a:xfrm>
                <a:off x="3179341" y="1371591"/>
                <a:ext cx="569802" cy="369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2400" b="1" dirty="0">
                    <a:solidFill>
                      <a:srgbClr val="0070C0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</a:p>
            </p:txBody>
          </p:sp>
          <p:sp>
            <p:nvSpPr>
              <p:cNvPr id="39" name="Shape 123"/>
              <p:cNvSpPr txBox="1"/>
              <p:nvPr/>
            </p:nvSpPr>
            <p:spPr>
              <a:xfrm>
                <a:off x="3891256" y="1431776"/>
                <a:ext cx="2235327" cy="3077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450" b="1" dirty="0" smtClean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Remove the top cover</a:t>
                </a:r>
                <a:endParaRPr lang="zh-TW" altLang="en-US" sz="145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40" name="Shape 119"/>
            <p:cNvGrpSpPr/>
            <p:nvPr/>
          </p:nvGrpSpPr>
          <p:grpSpPr>
            <a:xfrm>
              <a:off x="427846" y="3224984"/>
              <a:ext cx="3731725" cy="643145"/>
              <a:chOff x="3176239" y="1332750"/>
              <a:chExt cx="3342124" cy="576000"/>
            </a:xfrm>
          </p:grpSpPr>
          <p:sp>
            <p:nvSpPr>
              <p:cNvPr id="41" name="Shape 120"/>
              <p:cNvSpPr/>
              <p:nvPr/>
            </p:nvSpPr>
            <p:spPr>
              <a:xfrm rot="5400000">
                <a:off x="4709231" y="162607"/>
                <a:ext cx="440023" cy="29242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Shape 121"/>
              <p:cNvSpPr/>
              <p:nvPr/>
            </p:nvSpPr>
            <p:spPr>
              <a:xfrm rot="16200000" flipH="1">
                <a:off x="3176239" y="1332750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43" name="Shape 122"/>
              <p:cNvSpPr txBox="1"/>
              <p:nvPr/>
            </p:nvSpPr>
            <p:spPr>
              <a:xfrm>
                <a:off x="3179340" y="1436068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2400" b="1" dirty="0">
                    <a:solidFill>
                      <a:srgbClr val="0070C0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</a:p>
            </p:txBody>
          </p:sp>
          <p:sp>
            <p:nvSpPr>
              <p:cNvPr id="44" name="Shape 123"/>
              <p:cNvSpPr txBox="1"/>
              <p:nvPr/>
            </p:nvSpPr>
            <p:spPr>
              <a:xfrm>
                <a:off x="3858515" y="1507098"/>
                <a:ext cx="265984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450" b="1" dirty="0" smtClean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Upgrade the components</a:t>
                </a:r>
                <a:endParaRPr lang="zh-TW" altLang="en-US" sz="145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45" name="Shape 119"/>
            <p:cNvGrpSpPr/>
            <p:nvPr/>
          </p:nvGrpSpPr>
          <p:grpSpPr>
            <a:xfrm>
              <a:off x="4571171" y="2294683"/>
              <a:ext cx="3965992" cy="643145"/>
              <a:chOff x="3113686" y="1203350"/>
              <a:chExt cx="3551933" cy="576000"/>
            </a:xfrm>
          </p:grpSpPr>
          <p:sp>
            <p:nvSpPr>
              <p:cNvPr id="46" name="Shape 120"/>
              <p:cNvSpPr/>
              <p:nvPr/>
            </p:nvSpPr>
            <p:spPr>
              <a:xfrm rot="5400000">
                <a:off x="4815082" y="-135200"/>
                <a:ext cx="440024" cy="3261050"/>
              </a:xfrm>
              <a:prstGeom prst="round2SameRect">
                <a:avLst>
                  <a:gd name="adj1" fmla="val 47416"/>
                  <a:gd name="adj2" fmla="val 0"/>
                </a:avLst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Shape 121"/>
              <p:cNvSpPr/>
              <p:nvPr/>
            </p:nvSpPr>
            <p:spPr>
              <a:xfrm rot="16200000" flipH="1">
                <a:off x="3113686" y="1203350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48" name="Shape 122"/>
              <p:cNvSpPr txBox="1"/>
              <p:nvPr/>
            </p:nvSpPr>
            <p:spPr>
              <a:xfrm>
                <a:off x="3116787" y="1306669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2400" b="1" dirty="0">
                    <a:solidFill>
                      <a:srgbClr val="0070C0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</a:p>
            </p:txBody>
          </p:sp>
          <p:sp>
            <p:nvSpPr>
              <p:cNvPr id="49" name="Shape 123"/>
              <p:cNvSpPr txBox="1"/>
              <p:nvPr/>
            </p:nvSpPr>
            <p:spPr>
              <a:xfrm>
                <a:off x="3731943" y="1352483"/>
                <a:ext cx="232574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450" b="1" dirty="0" smtClean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Remove the top cover</a:t>
                </a:r>
                <a:endParaRPr lang="zh-TW" altLang="en-US" sz="145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50" name="Shape 119"/>
            <p:cNvGrpSpPr/>
            <p:nvPr/>
          </p:nvGrpSpPr>
          <p:grpSpPr>
            <a:xfrm>
              <a:off x="4608929" y="3152252"/>
              <a:ext cx="4430582" cy="643145"/>
              <a:chOff x="3145984" y="1267611"/>
              <a:chExt cx="3968019" cy="576000"/>
            </a:xfrm>
          </p:grpSpPr>
          <p:sp>
            <p:nvSpPr>
              <p:cNvPr id="51" name="Shape 120"/>
              <p:cNvSpPr/>
              <p:nvPr/>
            </p:nvSpPr>
            <p:spPr>
              <a:xfrm rot="5400000">
                <a:off x="4846708" y="-70251"/>
                <a:ext cx="440023" cy="3259703"/>
              </a:xfrm>
              <a:prstGeom prst="round2SameRect">
                <a:avLst>
                  <a:gd name="adj1" fmla="val 43574"/>
                  <a:gd name="adj2" fmla="val 0"/>
                </a:avLst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Shape 121"/>
              <p:cNvSpPr/>
              <p:nvPr/>
            </p:nvSpPr>
            <p:spPr>
              <a:xfrm rot="16200000" flipH="1">
                <a:off x="3145984" y="126761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53" name="Shape 122"/>
              <p:cNvSpPr txBox="1"/>
              <p:nvPr/>
            </p:nvSpPr>
            <p:spPr>
              <a:xfrm>
                <a:off x="3149085" y="1370943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2400" b="1" dirty="0">
                    <a:solidFill>
                      <a:srgbClr val="0070C0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</a:p>
            </p:txBody>
          </p:sp>
          <p:sp>
            <p:nvSpPr>
              <p:cNvPr id="54" name="Shape 123"/>
              <p:cNvSpPr txBox="1"/>
              <p:nvPr/>
            </p:nvSpPr>
            <p:spPr>
              <a:xfrm>
                <a:off x="3762722" y="1413267"/>
                <a:ext cx="335128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450" b="1" dirty="0" smtClean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Move aside the power supply unit</a:t>
                </a:r>
                <a:endParaRPr lang="zh-TW" altLang="en-US" sz="145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  <p:sp>
        <p:nvSpPr>
          <p:cNvPr id="29" name="Shape 120"/>
          <p:cNvSpPr/>
          <p:nvPr/>
        </p:nvSpPr>
        <p:spPr>
          <a:xfrm rot="5400000">
            <a:off x="6576231" y="2591108"/>
            <a:ext cx="494983" cy="3354735"/>
          </a:xfrm>
          <a:prstGeom prst="round2SameRect">
            <a:avLst>
              <a:gd name="adj1" fmla="val 41967"/>
              <a:gd name="adj2" fmla="val 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Shape 123"/>
          <p:cNvSpPr txBox="1"/>
          <p:nvPr/>
        </p:nvSpPr>
        <p:spPr>
          <a:xfrm>
            <a:off x="5339742" y="4083918"/>
            <a:ext cx="2614924" cy="346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en-US" altLang="zh-TW" sz="145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Install the </a:t>
            </a:r>
            <a:r>
              <a:rPr lang="en-US" altLang="zh-TW" sz="145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PCIe</a:t>
            </a:r>
            <a:r>
              <a:rPr lang="en-US" altLang="zh-TW" sz="145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 cards</a:t>
            </a:r>
            <a:endParaRPr lang="zh-TW" altLang="en-US" sz="145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6" name="Shape 121"/>
          <p:cNvSpPr/>
          <p:nvPr/>
        </p:nvSpPr>
        <p:spPr>
          <a:xfrm rot="16200000" flipH="1">
            <a:off x="4621973" y="3964552"/>
            <a:ext cx="647944" cy="640226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57" name="Shape 122"/>
          <p:cNvSpPr txBox="1"/>
          <p:nvPr/>
        </p:nvSpPr>
        <p:spPr>
          <a:xfrm>
            <a:off x="4629278" y="4076931"/>
            <a:ext cx="633337" cy="415463"/>
          </a:xfrm>
          <a:prstGeom prst="rect">
            <a:avLst/>
          </a:prstGeom>
          <a:noFill/>
          <a:ln>
            <a:noFill/>
          </a:ln>
        </p:spPr>
        <p:txBody>
          <a:bodyPr wrap="square" lIns="914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400" b="1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lang="en-US" sz="2400" b="1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90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圓角矩形 40"/>
          <p:cNvSpPr/>
          <p:nvPr/>
        </p:nvSpPr>
        <p:spPr>
          <a:xfrm>
            <a:off x="7358082" y="2928940"/>
            <a:ext cx="1285884" cy="571504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2" name="Picture 2" descr="C:\Users\Han Tsai\Desktop\TVS-x73e_直播\未命名-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2736000"/>
            <a:ext cx="571504" cy="929401"/>
          </a:xfrm>
          <a:prstGeom prst="rect">
            <a:avLst/>
          </a:prstGeom>
          <a:noFill/>
        </p:spPr>
      </p:pic>
      <p:sp>
        <p:nvSpPr>
          <p:cNvPr id="18" name="Title 2"/>
          <p:cNvSpPr txBox="1">
            <a:spLocks/>
          </p:cNvSpPr>
          <p:nvPr/>
        </p:nvSpPr>
        <p:spPr>
          <a:xfrm>
            <a:off x="-285784" y="339562"/>
            <a:ext cx="9715568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sz="3400" dirty="0" smtClean="0">
                <a:solidFill>
                  <a:schemeClr val="bg1"/>
                </a:solidFill>
                <a:latin typeface="+mj-lt"/>
              </a:rPr>
              <a:t>Versatile for most business environments</a:t>
            </a:r>
            <a:endParaRPr lang="en-US" sz="3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80" name="直線接點 44"/>
          <p:cNvCxnSpPr/>
          <p:nvPr/>
        </p:nvCxnSpPr>
        <p:spPr>
          <a:xfrm>
            <a:off x="-756592" y="-540340"/>
            <a:ext cx="11142877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橢圓 23"/>
          <p:cNvSpPr/>
          <p:nvPr/>
        </p:nvSpPr>
        <p:spPr>
          <a:xfrm>
            <a:off x="899592" y="1219715"/>
            <a:ext cx="2160239" cy="1903991"/>
          </a:xfrm>
          <a:prstGeom prst="ellipse">
            <a:avLst/>
          </a:prstGeom>
          <a:noFill/>
          <a:ln w="95250">
            <a:solidFill>
              <a:srgbClr val="0070C0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1" name="Picture 3" descr="C:\Users\Han Tsai\Desktop\TVS-x73e_直播\back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57159" y="1357304"/>
            <a:ext cx="3541516" cy="3630610"/>
          </a:xfrm>
          <a:prstGeom prst="rect">
            <a:avLst/>
          </a:prstGeom>
          <a:noFill/>
        </p:spPr>
      </p:pic>
      <p:sp>
        <p:nvSpPr>
          <p:cNvPr id="19" name="圓角化對角線角落矩形 18"/>
          <p:cNvSpPr/>
          <p:nvPr/>
        </p:nvSpPr>
        <p:spPr>
          <a:xfrm>
            <a:off x="238546" y="1071552"/>
            <a:ext cx="4786346" cy="71438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" name="Shape 242"/>
          <p:cNvSpPr txBox="1"/>
          <p:nvPr/>
        </p:nvSpPr>
        <p:spPr>
          <a:xfrm>
            <a:off x="370453" y="1118556"/>
            <a:ext cx="4797315" cy="6673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sz="1800" b="1" dirty="0" smtClean="0">
                <a:solidFill>
                  <a:srgbClr val="FFF000"/>
                </a:solidFill>
              </a:rPr>
              <a:t>TVS-x73e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supports dual </a:t>
            </a:r>
            <a:r>
              <a:rPr lang="en-US" altLang="zh-TW" sz="1800" b="1" dirty="0" err="1" smtClean="0">
                <a:solidFill>
                  <a:srgbClr val="FFFF00"/>
                </a:solidFill>
              </a:rPr>
              <a:t>PCIe</a:t>
            </a:r>
            <a:r>
              <a:rPr lang="en-US" altLang="zh-TW" sz="1800" b="1" dirty="0" smtClean="0">
                <a:solidFill>
                  <a:srgbClr val="FFFF00"/>
                </a:solidFill>
              </a:rPr>
              <a:t> Gen3 x4 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slots for </a:t>
            </a:r>
            <a:r>
              <a:rPr lang="en-US" altLang="zh-TW" sz="1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two expansion cards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7" name="群組 36"/>
          <p:cNvGrpSpPr/>
          <p:nvPr/>
        </p:nvGrpSpPr>
        <p:grpSpPr>
          <a:xfrm>
            <a:off x="4000494" y="1364521"/>
            <a:ext cx="4071967" cy="3049511"/>
            <a:chOff x="3786181" y="2120405"/>
            <a:chExt cx="4572033" cy="3424013"/>
          </a:xfrm>
        </p:grpSpPr>
        <p:grpSp>
          <p:nvGrpSpPr>
            <p:cNvPr id="23" name="群組 22"/>
            <p:cNvGrpSpPr/>
            <p:nvPr/>
          </p:nvGrpSpPr>
          <p:grpSpPr>
            <a:xfrm>
              <a:off x="3786182" y="2120405"/>
              <a:ext cx="4019407" cy="742099"/>
              <a:chOff x="1479711" y="2274429"/>
              <a:chExt cx="4019407" cy="742099"/>
            </a:xfrm>
          </p:grpSpPr>
          <p:sp>
            <p:nvSpPr>
              <p:cNvPr id="20" name="Shape 120"/>
              <p:cNvSpPr/>
              <p:nvPr/>
            </p:nvSpPr>
            <p:spPr>
              <a:xfrm rot="5400000" flipV="1">
                <a:off x="3089607" y="818979"/>
                <a:ext cx="494983" cy="3714776"/>
              </a:xfrm>
              <a:prstGeom prst="round2SameRect">
                <a:avLst>
                  <a:gd name="adj1" fmla="val 41967"/>
                  <a:gd name="adj2" fmla="val 0"/>
                </a:avLst>
              </a:prstGeom>
              <a:solidFill>
                <a:srgbClr val="002060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5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Shape 123"/>
              <p:cNvSpPr txBox="1"/>
              <p:nvPr/>
            </p:nvSpPr>
            <p:spPr>
              <a:xfrm>
                <a:off x="1570878" y="2494223"/>
                <a:ext cx="2627640" cy="3462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550" b="1" dirty="0" smtClean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10Gb/1Gb NIC</a:t>
                </a:r>
                <a:r>
                  <a:rPr lang="zh-TW" altLang="en-US" sz="1550" b="1" dirty="0" smtClean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 </a:t>
                </a:r>
                <a:r>
                  <a:rPr lang="en-US" altLang="zh-TW" sz="1550" b="1" dirty="0" smtClean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card</a:t>
                </a:r>
                <a:endParaRPr lang="zh-TW" altLang="en-US" sz="1550" b="1" dirty="0">
                  <a:solidFill>
                    <a:schemeClr val="lt1"/>
                  </a:solidFill>
                  <a:latin typeface="+mj-lt"/>
                  <a:ea typeface="微軟正黑體" pitchFamily="34" charset="-120"/>
                </a:endParaRPr>
              </a:p>
            </p:txBody>
          </p:sp>
          <p:sp>
            <p:nvSpPr>
              <p:cNvPr id="22" name="Shape 121"/>
              <p:cNvSpPr/>
              <p:nvPr/>
            </p:nvSpPr>
            <p:spPr>
              <a:xfrm rot="16200000" flipH="1">
                <a:off x="4761439" y="2278849"/>
                <a:ext cx="742099" cy="733259"/>
              </a:xfrm>
              <a:prstGeom prst="ellipse">
                <a:avLst/>
              </a:prstGeom>
              <a:solidFill>
                <a:srgbClr val="002060"/>
              </a:solidFill>
              <a:ln w="508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05" name="圖片 46" descr="LAN-10G2T_x550+bracket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86578" y="2162185"/>
              <a:ext cx="1352816" cy="766755"/>
            </a:xfrm>
            <a:prstGeom prst="rect">
              <a:avLst/>
            </a:prstGeom>
          </p:spPr>
        </p:pic>
        <p:grpSp>
          <p:nvGrpSpPr>
            <p:cNvPr id="24" name="群組 23"/>
            <p:cNvGrpSpPr/>
            <p:nvPr/>
          </p:nvGrpSpPr>
          <p:grpSpPr>
            <a:xfrm>
              <a:off x="3786181" y="2972659"/>
              <a:ext cx="4019408" cy="742099"/>
              <a:chOff x="1479710" y="2274429"/>
              <a:chExt cx="4019408" cy="742099"/>
            </a:xfrm>
          </p:grpSpPr>
          <p:sp>
            <p:nvSpPr>
              <p:cNvPr id="25" name="Shape 120"/>
              <p:cNvSpPr/>
              <p:nvPr/>
            </p:nvSpPr>
            <p:spPr>
              <a:xfrm rot="5400000" flipV="1">
                <a:off x="3089606" y="818979"/>
                <a:ext cx="494983" cy="3714775"/>
              </a:xfrm>
              <a:prstGeom prst="round2SameRect">
                <a:avLst>
                  <a:gd name="adj1" fmla="val 41967"/>
                  <a:gd name="adj2" fmla="val 0"/>
                </a:avLst>
              </a:prstGeom>
              <a:solidFill>
                <a:srgbClr val="002060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5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Shape 123"/>
              <p:cNvSpPr txBox="1"/>
              <p:nvPr/>
            </p:nvSpPr>
            <p:spPr>
              <a:xfrm>
                <a:off x="1559923" y="2490811"/>
                <a:ext cx="2800298" cy="3462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550" b="1" dirty="0" smtClean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QM2 M.2/10Gb card</a:t>
                </a:r>
                <a:endParaRPr lang="zh-TW" altLang="en-US" sz="1550" b="1" dirty="0">
                  <a:solidFill>
                    <a:schemeClr val="lt1"/>
                  </a:solidFill>
                  <a:latin typeface="+mj-lt"/>
                  <a:ea typeface="微軟正黑體" pitchFamily="34" charset="-120"/>
                </a:endParaRPr>
              </a:p>
            </p:txBody>
          </p:sp>
          <p:sp>
            <p:nvSpPr>
              <p:cNvPr id="27" name="Shape 121"/>
              <p:cNvSpPr/>
              <p:nvPr/>
            </p:nvSpPr>
            <p:spPr>
              <a:xfrm rot="16200000" flipH="1">
                <a:off x="4761439" y="2278849"/>
                <a:ext cx="742099" cy="733259"/>
              </a:xfrm>
              <a:prstGeom prst="ellipse">
                <a:avLst/>
              </a:prstGeom>
              <a:solidFill>
                <a:srgbClr val="002060"/>
              </a:solidFill>
              <a:ln w="508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12" name="Picture 1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723393" y="2960689"/>
              <a:ext cx="1634821" cy="825507"/>
            </a:xfrm>
            <a:prstGeom prst="rect">
              <a:avLst/>
            </a:prstGeom>
          </p:spPr>
        </p:pic>
        <p:grpSp>
          <p:nvGrpSpPr>
            <p:cNvPr id="28" name="群組 27"/>
            <p:cNvGrpSpPr/>
            <p:nvPr/>
          </p:nvGrpSpPr>
          <p:grpSpPr>
            <a:xfrm>
              <a:off x="3786182" y="3829915"/>
              <a:ext cx="4019407" cy="742099"/>
              <a:chOff x="1479711" y="2274429"/>
              <a:chExt cx="4019407" cy="742099"/>
            </a:xfrm>
          </p:grpSpPr>
          <p:sp>
            <p:nvSpPr>
              <p:cNvPr id="29" name="Shape 120"/>
              <p:cNvSpPr/>
              <p:nvPr/>
            </p:nvSpPr>
            <p:spPr>
              <a:xfrm rot="5400000" flipV="1">
                <a:off x="3089607" y="818979"/>
                <a:ext cx="494983" cy="3714776"/>
              </a:xfrm>
              <a:prstGeom prst="round2SameRect">
                <a:avLst>
                  <a:gd name="adj1" fmla="val 41967"/>
                  <a:gd name="adj2" fmla="val 0"/>
                </a:avLst>
              </a:prstGeom>
              <a:solidFill>
                <a:srgbClr val="002060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5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Shape 123"/>
              <p:cNvSpPr txBox="1"/>
              <p:nvPr/>
            </p:nvSpPr>
            <p:spPr>
              <a:xfrm>
                <a:off x="1559923" y="2481882"/>
                <a:ext cx="3400471" cy="3462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550" b="1" dirty="0" smtClean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QW-AC2600 wireless card</a:t>
                </a:r>
                <a:endParaRPr lang="zh-TW" altLang="en-US" sz="1550" b="1" dirty="0" smtClean="0">
                  <a:solidFill>
                    <a:schemeClr val="lt1"/>
                  </a:solidFill>
                  <a:latin typeface="+mj-lt"/>
                  <a:ea typeface="微軟正黑體" pitchFamily="34" charset="-120"/>
                </a:endParaRPr>
              </a:p>
              <a:p>
                <a:pPr lvl="0">
                  <a:buSzPct val="25000"/>
                </a:pPr>
                <a:endParaRPr lang="zh-TW" altLang="en-US" sz="1500" b="1" dirty="0" smtClean="0">
                  <a:solidFill>
                    <a:schemeClr val="lt1"/>
                  </a:solidFill>
                  <a:latin typeface="+mj-lt"/>
                  <a:ea typeface="微軟正黑體" pitchFamily="34" charset="-120"/>
                </a:endParaRPr>
              </a:p>
              <a:p>
                <a:pPr lvl="0">
                  <a:buSzPct val="25000"/>
                </a:pPr>
                <a:endParaRPr lang="zh-TW" altLang="en-US" sz="1500" b="1" dirty="0" smtClean="0">
                  <a:solidFill>
                    <a:schemeClr val="lt1"/>
                  </a:solidFill>
                  <a:latin typeface="+mj-lt"/>
                  <a:ea typeface="微軟正黑體" pitchFamily="34" charset="-120"/>
                </a:endParaRPr>
              </a:p>
            </p:txBody>
          </p:sp>
          <p:sp>
            <p:nvSpPr>
              <p:cNvPr id="31" name="Shape 121"/>
              <p:cNvSpPr/>
              <p:nvPr/>
            </p:nvSpPr>
            <p:spPr>
              <a:xfrm rot="16200000" flipH="1">
                <a:off x="4761439" y="2278849"/>
                <a:ext cx="742099" cy="733259"/>
              </a:xfrm>
              <a:prstGeom prst="ellipse">
                <a:avLst/>
              </a:prstGeom>
              <a:solidFill>
                <a:srgbClr val="002060"/>
              </a:solidFill>
              <a:ln w="508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grpSp>
          <p:nvGrpSpPr>
            <p:cNvPr id="32" name="群組 31"/>
            <p:cNvGrpSpPr/>
            <p:nvPr/>
          </p:nvGrpSpPr>
          <p:grpSpPr>
            <a:xfrm>
              <a:off x="3786182" y="4687171"/>
              <a:ext cx="4019407" cy="742099"/>
              <a:chOff x="1479711" y="2274429"/>
              <a:chExt cx="4019407" cy="742099"/>
            </a:xfrm>
          </p:grpSpPr>
          <p:sp>
            <p:nvSpPr>
              <p:cNvPr id="33" name="Shape 120"/>
              <p:cNvSpPr/>
              <p:nvPr/>
            </p:nvSpPr>
            <p:spPr>
              <a:xfrm rot="5400000" flipV="1">
                <a:off x="3089607" y="818979"/>
                <a:ext cx="494983" cy="3714776"/>
              </a:xfrm>
              <a:prstGeom prst="round2SameRect">
                <a:avLst>
                  <a:gd name="adj1" fmla="val 41967"/>
                  <a:gd name="adj2" fmla="val 0"/>
                </a:avLst>
              </a:prstGeom>
              <a:solidFill>
                <a:srgbClr val="002060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5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Shape 123"/>
              <p:cNvSpPr txBox="1"/>
              <p:nvPr/>
            </p:nvSpPr>
            <p:spPr>
              <a:xfrm>
                <a:off x="1590003" y="2473983"/>
                <a:ext cx="2857519" cy="3462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550" b="1" dirty="0" smtClean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USB 3.1 card (10Gb)</a:t>
                </a:r>
                <a:endParaRPr lang="zh-TW" altLang="en-US" sz="1550" b="1" dirty="0" smtClean="0">
                  <a:solidFill>
                    <a:schemeClr val="lt1"/>
                  </a:solidFill>
                  <a:latin typeface="+mj-lt"/>
                  <a:ea typeface="微軟正黑體" pitchFamily="34" charset="-120"/>
                </a:endParaRPr>
              </a:p>
            </p:txBody>
          </p:sp>
          <p:sp>
            <p:nvSpPr>
              <p:cNvPr id="35" name="Shape 121"/>
              <p:cNvSpPr/>
              <p:nvPr/>
            </p:nvSpPr>
            <p:spPr>
              <a:xfrm rot="16200000" flipH="1">
                <a:off x="4761439" y="2278849"/>
                <a:ext cx="742099" cy="733259"/>
              </a:xfrm>
              <a:prstGeom prst="ellipse">
                <a:avLst/>
              </a:prstGeom>
              <a:solidFill>
                <a:srgbClr val="002060"/>
              </a:solidFill>
              <a:ln w="508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11" name="Picture 1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20633" y="4479345"/>
              <a:ext cx="1236655" cy="1065073"/>
            </a:xfrm>
            <a:prstGeom prst="rect">
              <a:avLst/>
            </a:prstGeom>
          </p:spPr>
        </p:pic>
      </p:grpSp>
      <p:sp>
        <p:nvSpPr>
          <p:cNvPr id="36" name="Shape 120"/>
          <p:cNvSpPr/>
          <p:nvPr/>
        </p:nvSpPr>
        <p:spPr>
          <a:xfrm rot="5400000" flipV="1">
            <a:off x="5469797" y="3073356"/>
            <a:ext cx="440844" cy="3308472"/>
          </a:xfrm>
          <a:prstGeom prst="round2SameRect">
            <a:avLst>
              <a:gd name="adj1" fmla="val 41967"/>
              <a:gd name="adj2" fmla="val 0"/>
            </a:avLst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121"/>
          <p:cNvSpPr/>
          <p:nvPr/>
        </p:nvSpPr>
        <p:spPr>
          <a:xfrm rot="16200000" flipH="1">
            <a:off x="6974895" y="4435034"/>
            <a:ext cx="660932" cy="653059"/>
          </a:xfrm>
          <a:prstGeom prst="ellipse">
            <a:avLst/>
          </a:prstGeom>
          <a:solidFill>
            <a:srgbClr val="002060"/>
          </a:solidFill>
          <a:ln w="508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0" name="Shape 123"/>
          <p:cNvSpPr txBox="1"/>
          <p:nvPr/>
        </p:nvSpPr>
        <p:spPr>
          <a:xfrm>
            <a:off x="4143372" y="4557496"/>
            <a:ext cx="2070515" cy="30835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en-US" altLang="zh-TW" sz="1550" b="1" dirty="0" smtClean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SAS card (12Gb)</a:t>
            </a:r>
            <a:endParaRPr lang="zh-TW" altLang="en-US" sz="1550" b="1" dirty="0" smtClean="0">
              <a:solidFill>
                <a:schemeClr val="lt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38" name="Picture 4" descr="C:\Users\Han Tsai\Desktop\TVS-x73e_直播\card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89407" y="4230394"/>
            <a:ext cx="1110095" cy="1073817"/>
          </a:xfrm>
          <a:prstGeom prst="rect">
            <a:avLst/>
          </a:prstGeom>
          <a:noFill/>
        </p:spPr>
      </p:pic>
      <p:pic>
        <p:nvPicPr>
          <p:cNvPr id="43" name="Picture 2" descr="C:\Users\Han Tsai\Desktop\TVS-x73e_直播\card_1.pn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 rot="697604">
            <a:off x="6507803" y="2789486"/>
            <a:ext cx="1478467" cy="928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161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5143504" y="1357304"/>
            <a:ext cx="3857652" cy="3643338"/>
          </a:xfrm>
          <a:prstGeom prst="roundRect">
            <a:avLst>
              <a:gd name="adj" fmla="val 9305"/>
            </a:avLst>
          </a:prstGeom>
          <a:solidFill>
            <a:schemeClr val="tx1">
              <a:lumMod val="65000"/>
              <a:lumOff val="3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/>
        </p:nvSpPr>
        <p:spPr>
          <a:xfrm>
            <a:off x="214282" y="1357304"/>
            <a:ext cx="4714908" cy="3643338"/>
          </a:xfrm>
          <a:prstGeom prst="roundRect">
            <a:avLst>
              <a:gd name="adj" fmla="val 9305"/>
            </a:avLst>
          </a:prstGeom>
          <a:solidFill>
            <a:srgbClr val="00518E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843" name="Shape 410"/>
          <p:cNvSpPr>
            <a:spLocks noGrp="1"/>
          </p:cNvSpPr>
          <p:nvPr>
            <p:ph type="title"/>
          </p:nvPr>
        </p:nvSpPr>
        <p:spPr>
          <a:xfrm>
            <a:off x="214282" y="321565"/>
            <a:ext cx="8786873" cy="660552"/>
          </a:xfrm>
        </p:spPr>
        <p:txBody>
          <a:bodyPr/>
          <a:lstStyle/>
          <a:p>
            <a:r>
              <a:rPr lang="en-US" altLang="zh-TW" dirty="0" smtClean="0">
                <a:solidFill>
                  <a:schemeClr val="bg1"/>
                </a:solidFill>
                <a:latin typeface="+mj-lt"/>
                <a:ea typeface="微軟正黑體" charset="-120"/>
              </a:rPr>
              <a:t>Why 2 </a:t>
            </a:r>
            <a:r>
              <a:rPr lang="en-US" altLang="zh-TW" dirty="0" err="1" smtClean="0">
                <a:solidFill>
                  <a:schemeClr val="bg1"/>
                </a:solidFill>
                <a:latin typeface="+mj-lt"/>
                <a:ea typeface="微軟正黑體" charset="-120"/>
              </a:rPr>
              <a:t>PCIe</a:t>
            </a:r>
            <a:r>
              <a:rPr lang="en-US" altLang="zh-TW" dirty="0" smtClean="0">
                <a:solidFill>
                  <a:schemeClr val="bg1"/>
                </a:solidFill>
                <a:latin typeface="+mj-lt"/>
                <a:ea typeface="微軟正黑體" charset="-120"/>
              </a:rPr>
              <a:t> slots are better than 1</a:t>
            </a:r>
            <a:endParaRPr lang="zh-TW" altLang="en-US" dirty="0">
              <a:solidFill>
                <a:schemeClr val="bg1"/>
              </a:solidFill>
              <a:latin typeface="+mj-lt"/>
              <a:ea typeface="微軟正黑體" charset="-120"/>
            </a:endParaRPr>
          </a:p>
        </p:txBody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142844" y="1357304"/>
            <a:ext cx="5143536" cy="1785950"/>
          </a:xfrm>
        </p:spPr>
        <p:txBody>
          <a:bodyPr>
            <a:noAutofit/>
          </a:bodyPr>
          <a:lstStyle/>
          <a:p>
            <a:pPr marL="360363" indent="-184150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 smtClean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QNAP 6-bay TVS-673e</a:t>
            </a:r>
            <a:endParaRPr lang="en-US" altLang="zh-TW" b="1" dirty="0">
              <a:solidFill>
                <a:srgbClr val="FFFF00"/>
              </a:solidFill>
              <a:latin typeface="微軟正黑體" charset="-120"/>
              <a:ea typeface="微軟正黑體" charset="-120"/>
            </a:endParaRPr>
          </a:p>
          <a:p>
            <a:pPr marL="139304" indent="0">
              <a:spcBef>
                <a:spcPct val="0"/>
              </a:spcBef>
              <a:buNone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Dual </a:t>
            </a:r>
            <a:r>
              <a:rPr lang="en-US" altLang="zh-TW" sz="1400" b="1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slots, can support QM2 M.2 SSD &amp; 10GbE cards.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Not to mention the onboard 2 x M.2 SATA SSD slots </a:t>
            </a:r>
            <a:endParaRPr lang="zh-TW" altLang="en-US" sz="1400" b="1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grpSp>
        <p:nvGrpSpPr>
          <p:cNvPr id="2" name="群組 15"/>
          <p:cNvGrpSpPr/>
          <p:nvPr/>
        </p:nvGrpSpPr>
        <p:grpSpPr>
          <a:xfrm>
            <a:off x="142844" y="2143122"/>
            <a:ext cx="5257808" cy="3286130"/>
            <a:chOff x="-7926" y="1677689"/>
            <a:chExt cx="5545298" cy="346581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7926" y="1677689"/>
              <a:ext cx="5545298" cy="3465811"/>
            </a:xfrm>
            <a:prstGeom prst="rect">
              <a:avLst/>
            </a:prstGeom>
          </p:spPr>
        </p:pic>
        <p:sp>
          <p:nvSpPr>
            <p:cNvPr id="21" name="圓角化對角線角落矩形 20"/>
            <p:cNvSpPr/>
            <p:nvPr/>
          </p:nvSpPr>
          <p:spPr>
            <a:xfrm>
              <a:off x="1259632" y="2183287"/>
              <a:ext cx="1720800" cy="288000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rgbClr val="0070C0">
                <a:alpha val="40000"/>
              </a:srgbClr>
            </a:solidFill>
            <a:ln w="38100" cmpd="sng">
              <a:solidFill>
                <a:srgbClr val="0070C0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  <p:sp>
          <p:nvSpPr>
            <p:cNvPr id="23" name="圓角化對角線角落矩形 22"/>
            <p:cNvSpPr/>
            <p:nvPr/>
          </p:nvSpPr>
          <p:spPr>
            <a:xfrm>
              <a:off x="1265596" y="2500312"/>
              <a:ext cx="1722228" cy="288131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chemeClr val="accent6">
                <a:lumMod val="75000"/>
                <a:alpha val="40000"/>
              </a:schemeClr>
            </a:solidFill>
            <a:ln w="38100" cmpd="sng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7920" y="3286130"/>
            <a:ext cx="3158284" cy="1973927"/>
          </a:xfrm>
          <a:prstGeom prst="rect">
            <a:avLst/>
          </a:prstGeom>
        </p:spPr>
      </p:pic>
      <p:sp>
        <p:nvSpPr>
          <p:cNvPr id="33" name="Shape 409"/>
          <p:cNvSpPr txBox="1">
            <a:spLocks/>
          </p:cNvSpPr>
          <p:nvPr/>
        </p:nvSpPr>
        <p:spPr>
          <a:xfrm>
            <a:off x="5072066" y="1357304"/>
            <a:ext cx="3960440" cy="7521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60363" indent="-220663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 smtClean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Synology 6-bay DS3018xs</a:t>
            </a:r>
          </a:p>
          <a:p>
            <a:pPr marL="139304" indent="0">
              <a:spcBef>
                <a:spcPct val="0"/>
              </a:spcBef>
              <a:buNone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One </a:t>
            </a:r>
            <a:r>
              <a:rPr lang="en-US" altLang="zh-TW" sz="1400" b="1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slot have to give up M.2 SSD or 10GbE</a:t>
            </a:r>
            <a:endParaRPr lang="zh-TW" altLang="en-US" sz="1400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pic>
        <p:nvPicPr>
          <p:cNvPr id="5122" name="Picture 2" descr="C:\Users\Han Tsai\Desktop\TVS-x73e_直播\S_P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57818" y="3143254"/>
            <a:ext cx="2928958" cy="1764585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929322" y="1928808"/>
            <a:ext cx="2357454" cy="141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178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5143504" y="1357304"/>
            <a:ext cx="3857652" cy="3643338"/>
          </a:xfrm>
          <a:prstGeom prst="roundRect">
            <a:avLst>
              <a:gd name="adj" fmla="val 9305"/>
            </a:avLst>
          </a:prstGeom>
          <a:solidFill>
            <a:schemeClr val="tx1">
              <a:lumMod val="65000"/>
              <a:lumOff val="3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/>
        </p:nvSpPr>
        <p:spPr>
          <a:xfrm>
            <a:off x="214282" y="1357304"/>
            <a:ext cx="4714908" cy="3643338"/>
          </a:xfrm>
          <a:prstGeom prst="roundRect">
            <a:avLst>
              <a:gd name="adj" fmla="val 9305"/>
            </a:avLst>
          </a:prstGeom>
          <a:solidFill>
            <a:srgbClr val="00518E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843" name="Shape 410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en-US" altLang="zh-TW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Test #1:  </a:t>
            </a:r>
            <a:r>
              <a:rPr lang="en-US" altLang="zh-TW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iSCSI</a:t>
            </a:r>
            <a:r>
              <a:rPr lang="en-US" altLang="zh-TW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10GbE Performance</a:t>
            </a:r>
            <a:endParaRPr lang="zh-TW" altLang="en-US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140306" y="1325659"/>
            <a:ext cx="4788883" cy="1785950"/>
          </a:xfrm>
        </p:spPr>
        <p:txBody>
          <a:bodyPr>
            <a:noAutofit/>
          </a:bodyPr>
          <a:lstStyle/>
          <a:p>
            <a:pPr marL="360363" indent="-184150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 smtClean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QNAP TVS-673e</a:t>
            </a:r>
          </a:p>
          <a:p>
            <a:pPr marL="444500" indent="-84138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HDD: 6 x 2.5” SSDs, QTS: 4.3.4.0427</a:t>
            </a:r>
          </a:p>
          <a:p>
            <a:pPr marL="444500" indent="-84138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#1: 2-port 10GbE SFP+ card</a:t>
            </a:r>
          </a:p>
          <a:p>
            <a:pPr marL="444500" indent="-84138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              (LAN-10G2SF-MLX)</a:t>
            </a:r>
            <a:endParaRPr lang="zh-TW" altLang="en-US" sz="1400" b="1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grpSp>
        <p:nvGrpSpPr>
          <p:cNvPr id="2" name="群組 15"/>
          <p:cNvGrpSpPr/>
          <p:nvPr/>
        </p:nvGrpSpPr>
        <p:grpSpPr>
          <a:xfrm>
            <a:off x="142844" y="2419944"/>
            <a:ext cx="4357718" cy="2723574"/>
            <a:chOff x="-7926" y="1677689"/>
            <a:chExt cx="5545298" cy="346581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7926" y="1677689"/>
              <a:ext cx="5545298" cy="3465811"/>
            </a:xfrm>
            <a:prstGeom prst="rect">
              <a:avLst/>
            </a:prstGeom>
          </p:spPr>
        </p:pic>
        <p:sp>
          <p:nvSpPr>
            <p:cNvPr id="21" name="圓角化對角線角落矩形 20"/>
            <p:cNvSpPr/>
            <p:nvPr/>
          </p:nvSpPr>
          <p:spPr>
            <a:xfrm>
              <a:off x="1259632" y="2183287"/>
              <a:ext cx="1720800" cy="288000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rgbClr val="0070C0">
                <a:alpha val="40000"/>
              </a:srgbClr>
            </a:solidFill>
            <a:ln w="38100" cmpd="sng">
              <a:solidFill>
                <a:srgbClr val="0070C0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  <p:sp>
          <p:nvSpPr>
            <p:cNvPr id="23" name="圓角化對角線角落矩形 22"/>
            <p:cNvSpPr/>
            <p:nvPr/>
          </p:nvSpPr>
          <p:spPr>
            <a:xfrm>
              <a:off x="1265596" y="2500312"/>
              <a:ext cx="1722228" cy="288131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chemeClr val="accent6">
                <a:lumMod val="75000"/>
                <a:alpha val="40000"/>
              </a:schemeClr>
            </a:solidFill>
            <a:ln w="38100" cmpd="sng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57920" y="3692292"/>
            <a:ext cx="2372466" cy="1482791"/>
          </a:xfrm>
          <a:prstGeom prst="rect">
            <a:avLst/>
          </a:prstGeom>
        </p:spPr>
      </p:pic>
      <p:sp>
        <p:nvSpPr>
          <p:cNvPr id="33" name="Shape 409"/>
          <p:cNvSpPr txBox="1">
            <a:spLocks/>
          </p:cNvSpPr>
          <p:nvPr/>
        </p:nvSpPr>
        <p:spPr>
          <a:xfrm>
            <a:off x="5118181" y="1325659"/>
            <a:ext cx="3960440" cy="14287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60363" indent="-220663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 err="1" smtClean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Synology</a:t>
            </a:r>
            <a:r>
              <a:rPr lang="en-US" altLang="zh-TW" b="1" dirty="0" smtClean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 DS3018xs</a:t>
            </a:r>
          </a:p>
          <a:p>
            <a:pPr marL="360363" indent="0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HDD: 6 x 2.5” SSDs, DSM 6.1.4-15127</a:t>
            </a:r>
          </a:p>
          <a:p>
            <a:pPr marL="360363" indent="0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: 2-port 10GbE SFP+ card</a:t>
            </a:r>
          </a:p>
          <a:p>
            <a:pPr marL="360363" indent="0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(E10G17-F2)</a:t>
            </a:r>
          </a:p>
        </p:txBody>
      </p:sp>
      <p:pic>
        <p:nvPicPr>
          <p:cNvPr id="5122" name="Picture 2" descr="C:\Users\Han Tsai\Desktop\TVS-x73e_直播\S_P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57818" y="3643320"/>
            <a:ext cx="2098920" cy="1264519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643702" y="2231671"/>
            <a:ext cx="2357454" cy="141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178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圓角矩形 23"/>
          <p:cNvSpPr/>
          <p:nvPr/>
        </p:nvSpPr>
        <p:spPr>
          <a:xfrm>
            <a:off x="1357290" y="1630398"/>
            <a:ext cx="6858048" cy="3071834"/>
          </a:xfrm>
          <a:prstGeom prst="roundRect">
            <a:avLst>
              <a:gd name="adj" fmla="val 7641"/>
            </a:avLst>
          </a:prstGeom>
          <a:solidFill>
            <a:srgbClr val="D9F6F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C:\Users\Han Tsai\Desktop\TVS-x73e_直播\效能圖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57290" y="1344646"/>
            <a:ext cx="6788394" cy="3370244"/>
          </a:xfrm>
          <a:prstGeom prst="rect">
            <a:avLst/>
          </a:prstGeom>
          <a:noFill/>
        </p:spPr>
      </p:pic>
      <p:sp>
        <p:nvSpPr>
          <p:cNvPr id="5" name="TextBox 15"/>
          <p:cNvSpPr txBox="1"/>
          <p:nvPr/>
        </p:nvSpPr>
        <p:spPr>
          <a:xfrm>
            <a:off x="3571868" y="1214428"/>
            <a:ext cx="3046027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700" b="1" dirty="0" err="1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IOmeter</a:t>
            </a:r>
            <a:r>
              <a:rPr lang="en-US" altLang="zh-TW" sz="17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700" b="1" dirty="0" err="1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iSCSI</a:t>
            </a:r>
            <a:r>
              <a:rPr lang="en-US" altLang="zh-TW" sz="17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Performance</a:t>
            </a:r>
            <a:endParaRPr lang="en-US" sz="17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2202579" y="4163907"/>
            <a:ext cx="13612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Synology</a:t>
            </a:r>
            <a:r>
              <a:rPr lang="en-US" sz="10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DS3018xs</a:t>
            </a:r>
            <a:endParaRPr lang="en-US" sz="10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3488463" y="4163907"/>
            <a:ext cx="11689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QNAP TVS-673e</a:t>
            </a:r>
            <a:endParaRPr lang="en-US" sz="1000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5066765" y="4143268"/>
            <a:ext cx="13612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Synology DS3018xs</a:t>
            </a:r>
            <a:endParaRPr lang="en-US" sz="10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TextBox 15"/>
          <p:cNvSpPr txBox="1"/>
          <p:nvPr/>
        </p:nvSpPr>
        <p:spPr>
          <a:xfrm>
            <a:off x="6414585" y="4143268"/>
            <a:ext cx="11689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QNAP TVS-673e</a:t>
            </a:r>
            <a:endParaRPr lang="en-US" sz="1000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TextBox 15"/>
          <p:cNvSpPr txBox="1"/>
          <p:nvPr/>
        </p:nvSpPr>
        <p:spPr>
          <a:xfrm>
            <a:off x="2500298" y="4345042"/>
            <a:ext cx="2345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Sequential Read (SR-2M</a:t>
            </a:r>
            <a:r>
              <a:rPr lang="en-US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en-US" sz="1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TextBox 15"/>
          <p:cNvSpPr txBox="1"/>
          <p:nvPr/>
        </p:nvSpPr>
        <p:spPr>
          <a:xfrm>
            <a:off x="5747374" y="2981084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587</a:t>
            </a:r>
            <a:endParaRPr lang="en-US" sz="1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500826" y="2059026"/>
            <a:ext cx="46358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5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918</a:t>
            </a:r>
            <a:endParaRPr lang="en-US" sz="125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43693" y="4342780"/>
            <a:ext cx="24497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Sequential Write (SW-2M</a:t>
            </a:r>
            <a:r>
              <a:rPr lang="en-US" sz="1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en-US" sz="1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Test #1</a:t>
            </a:r>
            <a:r>
              <a:rPr lang="en-US" altLang="zh-TW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:  iSCSI 10GbE </a:t>
            </a:r>
            <a:r>
              <a:rPr lang="en-US" altLang="zh-TW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Performance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5"/>
          <p:cNvSpPr txBox="1"/>
          <p:nvPr/>
        </p:nvSpPr>
        <p:spPr>
          <a:xfrm>
            <a:off x="2805878" y="1987588"/>
            <a:ext cx="4802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1166</a:t>
            </a:r>
            <a:endParaRPr lang="en-US" sz="1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0" name="TextBox 15"/>
          <p:cNvSpPr txBox="1"/>
          <p:nvPr/>
        </p:nvSpPr>
        <p:spPr>
          <a:xfrm>
            <a:off x="3571868" y="1916150"/>
            <a:ext cx="642942" cy="2923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125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1177</a:t>
            </a:r>
            <a:endParaRPr lang="en-US" sz="125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2" name="TextBox 15"/>
          <p:cNvSpPr txBox="1"/>
          <p:nvPr/>
        </p:nvSpPr>
        <p:spPr>
          <a:xfrm>
            <a:off x="10443" y="4820353"/>
            <a:ext cx="310373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Test in the QNAP  lab.</a:t>
            </a:r>
            <a:endParaRPr lang="en-US" altLang="zh-TW" sz="700" b="1" dirty="0" smtClean="0">
              <a:solidFill>
                <a:schemeClr val="accent5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7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Environment:  NAS with 6 x Intel SSDSC2BB240G4 RAID 5, 8GB RAM</a:t>
            </a:r>
          </a:p>
        </p:txBody>
      </p:sp>
      <p:sp>
        <p:nvSpPr>
          <p:cNvPr id="25" name="TextBox 15"/>
          <p:cNvSpPr txBox="1"/>
          <p:nvPr/>
        </p:nvSpPr>
        <p:spPr>
          <a:xfrm>
            <a:off x="2970760" y="4824000"/>
            <a:ext cx="46730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7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Client: Intel Core i7-4700 3.4GHz, RAM cache, Windows 10</a:t>
            </a:r>
          </a:p>
          <a:p>
            <a:r>
              <a:rPr lang="en-US" sz="700" b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IOmeter</a:t>
            </a:r>
            <a:r>
              <a:rPr lang="en-US" sz="7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  Max Disk Size: 67108864, 20-workers, 1-outstanding, 30-sec ramp up time, 3-minute run time. </a:t>
            </a:r>
            <a:endParaRPr lang="en-US" sz="700" b="1" dirty="0">
              <a:solidFill>
                <a:schemeClr val="accent5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" name="群組 25"/>
          <p:cNvGrpSpPr/>
          <p:nvPr/>
        </p:nvGrpSpPr>
        <p:grpSpPr>
          <a:xfrm>
            <a:off x="6929454" y="1844712"/>
            <a:ext cx="2143140" cy="571504"/>
            <a:chOff x="4857752" y="1337487"/>
            <a:chExt cx="2329260" cy="511841"/>
          </a:xfrm>
        </p:grpSpPr>
        <p:sp>
          <p:nvSpPr>
            <p:cNvPr id="27" name="平行四邊形 26"/>
            <p:cNvSpPr/>
            <p:nvPr/>
          </p:nvSpPr>
          <p:spPr>
            <a:xfrm>
              <a:off x="4857752" y="1357305"/>
              <a:ext cx="2329260" cy="492023"/>
            </a:xfrm>
            <a:prstGeom prst="parallelogram">
              <a:avLst>
                <a:gd name="adj" fmla="val 55727"/>
              </a:avLst>
            </a:prstGeom>
            <a:solidFill>
              <a:srgbClr val="00518E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5021429" y="1337487"/>
              <a:ext cx="2089628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6" name="TextBox 15"/>
          <p:cNvSpPr txBox="1"/>
          <p:nvPr/>
        </p:nvSpPr>
        <p:spPr>
          <a:xfrm>
            <a:off x="7072330" y="1875859"/>
            <a:ext cx="18838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Up to 3.4GHz CPU </a:t>
            </a:r>
          </a:p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for 55%+ boost!</a:t>
            </a:r>
            <a:endParaRPr 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402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圓角矩形 21"/>
          <p:cNvSpPr/>
          <p:nvPr/>
        </p:nvSpPr>
        <p:spPr>
          <a:xfrm>
            <a:off x="5786446" y="1357304"/>
            <a:ext cx="3214710" cy="3643338"/>
          </a:xfrm>
          <a:prstGeom prst="roundRect">
            <a:avLst>
              <a:gd name="adj" fmla="val 9305"/>
            </a:avLst>
          </a:prstGeom>
          <a:solidFill>
            <a:srgbClr val="D9F6FF"/>
          </a:solidFill>
          <a:ln>
            <a:solidFill>
              <a:srgbClr val="00518E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C:\Users\Han Tsai\Desktop\TVS-x73e_直播\效能圖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72198" y="2214560"/>
            <a:ext cx="2643206" cy="2233851"/>
          </a:xfrm>
          <a:prstGeom prst="rect">
            <a:avLst/>
          </a:prstGeom>
          <a:noFill/>
        </p:spPr>
      </p:pic>
      <p:sp>
        <p:nvSpPr>
          <p:cNvPr id="14" name="圓角矩形 13"/>
          <p:cNvSpPr/>
          <p:nvPr/>
        </p:nvSpPr>
        <p:spPr>
          <a:xfrm>
            <a:off x="214282" y="1357304"/>
            <a:ext cx="5429288" cy="3643338"/>
          </a:xfrm>
          <a:prstGeom prst="roundRect">
            <a:avLst>
              <a:gd name="adj" fmla="val 9305"/>
            </a:avLst>
          </a:prstGeom>
          <a:solidFill>
            <a:srgbClr val="00518E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843" name="Shape 410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en-US" altLang="zh-TW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Test #2: </a:t>
            </a:r>
            <a:r>
              <a:rPr lang="en-US" altLang="zh-TW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Qtier</a:t>
            </a:r>
            <a:r>
              <a:rPr lang="en-US" altLang="zh-TW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Accelerating 10GbE</a:t>
            </a:r>
            <a:endParaRPr lang="zh-TW" altLang="en-US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214282" y="1357304"/>
            <a:ext cx="5286412" cy="1866048"/>
          </a:xfrm>
        </p:spPr>
        <p:txBody>
          <a:bodyPr>
            <a:noAutofit/>
          </a:bodyPr>
          <a:lstStyle/>
          <a:p>
            <a:pPr marL="360363" indent="-184150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 smtClean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QNAP TVS-673e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HDD: 3 x 1TB SATA HDDs, RAID 5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M.2 SATA SSD port: Install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2 x 256GB M.2 SATA SSDs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en-US" altLang="zh-TW" sz="1400" b="1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#1: 2-port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M.2 SATA SSD card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(QM2-2S)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None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                   Install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2 x 256GB M.2 SATA SSDs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en-US" altLang="zh-TW" sz="1400" b="1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#2: 2-port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10GbE SFP+ card (LAN-10G2SF-MLX)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4 x M.2 SSDs for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en-US" altLang="zh-TW" sz="1400" b="1" dirty="0" err="1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Qtier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RAID 5 tier</a:t>
            </a:r>
            <a:endParaRPr lang="zh-TW" altLang="en-US" sz="1400" b="1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grpSp>
        <p:nvGrpSpPr>
          <p:cNvPr id="2" name="群組 15"/>
          <p:cNvGrpSpPr/>
          <p:nvPr/>
        </p:nvGrpSpPr>
        <p:grpSpPr>
          <a:xfrm>
            <a:off x="1771631" y="3214692"/>
            <a:ext cx="3086121" cy="1928826"/>
            <a:chOff x="-7926" y="1677689"/>
            <a:chExt cx="5545298" cy="346581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-7926" y="1677689"/>
              <a:ext cx="5545298" cy="3465811"/>
            </a:xfrm>
            <a:prstGeom prst="rect">
              <a:avLst/>
            </a:prstGeom>
          </p:spPr>
        </p:pic>
        <p:sp>
          <p:nvSpPr>
            <p:cNvPr id="21" name="圓角化對角線角落矩形 20"/>
            <p:cNvSpPr/>
            <p:nvPr/>
          </p:nvSpPr>
          <p:spPr>
            <a:xfrm>
              <a:off x="1259632" y="2183287"/>
              <a:ext cx="1720800" cy="288000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rgbClr val="0070C0">
                <a:alpha val="40000"/>
              </a:srgbClr>
            </a:solidFill>
            <a:ln w="38100" cmpd="sng">
              <a:solidFill>
                <a:srgbClr val="0070C0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  <p:sp>
          <p:nvSpPr>
            <p:cNvPr id="23" name="圓角化對角線角落矩形 22"/>
            <p:cNvSpPr/>
            <p:nvPr/>
          </p:nvSpPr>
          <p:spPr>
            <a:xfrm>
              <a:off x="1265596" y="2500312"/>
              <a:ext cx="1722228" cy="288131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chemeClr val="accent6">
                <a:lumMod val="75000"/>
                <a:alpha val="40000"/>
              </a:schemeClr>
            </a:solidFill>
            <a:ln w="38100" cmpd="sng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92432" y="3929072"/>
            <a:ext cx="1993618" cy="1246011"/>
          </a:xfrm>
          <a:prstGeom prst="rect">
            <a:avLst/>
          </a:prstGeom>
        </p:spPr>
      </p:pic>
      <p:sp>
        <p:nvSpPr>
          <p:cNvPr id="30" name="TextBox 15"/>
          <p:cNvSpPr txBox="1"/>
          <p:nvPr/>
        </p:nvSpPr>
        <p:spPr>
          <a:xfrm>
            <a:off x="7079400" y="4429138"/>
            <a:ext cx="5277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8F4B99"/>
                </a:solidFill>
                <a:latin typeface="微軟正黑體" pitchFamily="34" charset="-120"/>
                <a:ea typeface="微軟正黑體" pitchFamily="34" charset="-120"/>
              </a:rPr>
              <a:t>Write</a:t>
            </a:r>
            <a:endParaRPr lang="en-US" sz="1000" b="1" dirty="0">
              <a:solidFill>
                <a:srgbClr val="8F4B9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TextBox 15"/>
          <p:cNvSpPr txBox="1"/>
          <p:nvPr/>
        </p:nvSpPr>
        <p:spPr>
          <a:xfrm>
            <a:off x="7822433" y="4429138"/>
            <a:ext cx="4988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481C7A"/>
                </a:solidFill>
                <a:latin typeface="微軟正黑體" pitchFamily="34" charset="-120"/>
                <a:ea typeface="微軟正黑體" pitchFamily="34" charset="-120"/>
              </a:rPr>
              <a:t>Read</a:t>
            </a:r>
            <a:endParaRPr lang="en-US" sz="1000" b="1" dirty="0">
              <a:solidFill>
                <a:srgbClr val="481C7A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TextBox 15"/>
          <p:cNvSpPr txBox="1"/>
          <p:nvPr/>
        </p:nvSpPr>
        <p:spPr>
          <a:xfrm>
            <a:off x="7058764" y="4611118"/>
            <a:ext cx="1298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微軟正黑體" pitchFamily="34" charset="-120"/>
                <a:ea typeface="微軟正黑體" pitchFamily="34" charset="-120"/>
              </a:rPr>
              <a:t>Performance</a:t>
            </a:r>
            <a:endParaRPr 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TextBox 15"/>
          <p:cNvSpPr txBox="1"/>
          <p:nvPr/>
        </p:nvSpPr>
        <p:spPr>
          <a:xfrm>
            <a:off x="7786710" y="2357436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1178</a:t>
            </a:r>
            <a:endParaRPr lang="en-US" sz="11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4" name="TextBox 15"/>
          <p:cNvSpPr txBox="1"/>
          <p:nvPr/>
        </p:nvSpPr>
        <p:spPr>
          <a:xfrm>
            <a:off x="7092000" y="2667330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992</a:t>
            </a:r>
            <a:endParaRPr lang="en-US" sz="11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3" name="群組 34"/>
          <p:cNvGrpSpPr/>
          <p:nvPr/>
        </p:nvGrpSpPr>
        <p:grpSpPr>
          <a:xfrm>
            <a:off x="5786446" y="1357304"/>
            <a:ext cx="3286148" cy="586893"/>
            <a:chOff x="4997150" y="2285998"/>
            <a:chExt cx="3503940" cy="586893"/>
          </a:xfrm>
        </p:grpSpPr>
        <p:sp>
          <p:nvSpPr>
            <p:cNvPr id="36" name="圓角化對角線角落矩形 35"/>
            <p:cNvSpPr/>
            <p:nvPr/>
          </p:nvSpPr>
          <p:spPr>
            <a:xfrm>
              <a:off x="4997150" y="2285998"/>
              <a:ext cx="3503940" cy="571504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3773E3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TextBox 48"/>
            <p:cNvSpPr txBox="1"/>
            <p:nvPr/>
          </p:nvSpPr>
          <p:spPr>
            <a:xfrm>
              <a:off x="5223749" y="2303516"/>
              <a:ext cx="3277341" cy="569375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eaLnBrk="1" hangingPunct="1">
                <a:defRPr/>
              </a:pPr>
              <a:r>
                <a:rPr lang="en-US" altLang="zh-TW" sz="1450" b="1" dirty="0" smtClean="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With SATA HDDs, M.2 SSDs and </a:t>
              </a:r>
              <a:r>
                <a:rPr lang="en-US" altLang="zh-TW" sz="1450" b="1" dirty="0" err="1" smtClean="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Qtier</a:t>
              </a:r>
              <a:r>
                <a:rPr lang="en-US" altLang="zh-TW" sz="1450" b="1" dirty="0" smtClean="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 for the best performance</a:t>
              </a:r>
              <a:endParaRPr lang="en-US" altLang="zh-TW" sz="1450" b="1" dirty="0">
                <a:solidFill>
                  <a:srgbClr val="FFFF00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75178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428596" y="1714494"/>
            <a:ext cx="8292740" cy="945504"/>
          </a:xfrm>
        </p:spPr>
        <p:txBody>
          <a:bodyPr/>
          <a:lstStyle/>
          <a:p>
            <a:r>
              <a:rPr lang="en-US" altLang="zh-TW" sz="3800" dirty="0" smtClean="0">
                <a:solidFill>
                  <a:schemeClr val="bg1"/>
                </a:solidFill>
                <a:latin typeface="+mj-lt"/>
              </a:rPr>
              <a:t>360° Panorama </a:t>
            </a:r>
            <a:br>
              <a:rPr lang="en-US" altLang="zh-TW" sz="3800" dirty="0" smtClean="0">
                <a:solidFill>
                  <a:schemeClr val="bg1"/>
                </a:solidFill>
                <a:latin typeface="+mj-lt"/>
              </a:rPr>
            </a:br>
            <a:r>
              <a:rPr lang="en-US" altLang="zh-TW" sz="3800" dirty="0" smtClean="0">
                <a:solidFill>
                  <a:schemeClr val="bg1"/>
                </a:solidFill>
                <a:latin typeface="+mj-lt"/>
              </a:rPr>
              <a:t>Photos &amp; Videos</a:t>
            </a:r>
            <a:endParaRPr lang="zh-TW" altLang="en-US" sz="3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218" name="Picture 2" descr="D:\DM\觀賞360全景相片及影片 檔案夾\Links\手機-36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77581" y="2357436"/>
            <a:ext cx="3923245" cy="27463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069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 descr="Cover_main_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170" name="Picture 2" descr="C:\Users\Han Tsai\Desktop\TVS-x73e_直播\BG_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1181131"/>
          </a:xfrm>
          <a:prstGeom prst="rect">
            <a:avLst/>
          </a:prstGeom>
          <a:noFill/>
        </p:spPr>
      </p:pic>
      <p:sp>
        <p:nvSpPr>
          <p:cNvPr id="290" name="Shape 290"/>
          <p:cNvSpPr txBox="1"/>
          <p:nvPr/>
        </p:nvSpPr>
        <p:spPr>
          <a:xfrm>
            <a:off x="-142908" y="373566"/>
            <a:ext cx="9429816" cy="91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x-none" altLang="zh-TW" sz="3400" b="1" dirty="0" smtClean="0">
                <a:solidFill>
                  <a:schemeClr val="bg1"/>
                </a:solidFill>
              </a:rPr>
              <a:t>Trend of </a:t>
            </a:r>
            <a:r>
              <a:rPr lang="en-US" altLang="zh-TW" sz="3400" b="1" dirty="0" smtClean="0">
                <a:solidFill>
                  <a:schemeClr val="bg1"/>
                </a:solidFill>
              </a:rPr>
              <a:t>360 ° </a:t>
            </a:r>
            <a:r>
              <a:rPr lang="x-none" altLang="zh-TW" sz="3400" b="1" dirty="0" smtClean="0">
                <a:solidFill>
                  <a:schemeClr val="bg1"/>
                </a:solidFill>
              </a:rPr>
              <a:t>panoramic photo and video</a:t>
            </a:r>
            <a:endParaRPr lang="en-US" sz="3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5" name="Shape 295"/>
          <p:cNvSpPr/>
          <p:nvPr/>
        </p:nvSpPr>
        <p:spPr>
          <a:xfrm>
            <a:off x="3500400" y="3282749"/>
            <a:ext cx="2071800" cy="58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112500"/>
              <a:buFont typeface="Arial"/>
              <a:buNone/>
            </a:pPr>
            <a:r>
              <a:rPr lang="en-US" sz="1600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實機演練</a:t>
            </a:r>
          </a:p>
        </p:txBody>
      </p:sp>
      <p:sp>
        <p:nvSpPr>
          <p:cNvPr id="299" name="Shape 299"/>
          <p:cNvSpPr/>
          <p:nvPr/>
        </p:nvSpPr>
        <p:spPr>
          <a:xfrm>
            <a:off x="814096" y="3929791"/>
            <a:ext cx="2036100" cy="292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endParaRPr sz="1300" b="1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1500198" y="1428742"/>
            <a:ext cx="2714612" cy="157163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390"/>
          <p:cNvSpPr/>
          <p:nvPr/>
        </p:nvSpPr>
        <p:spPr>
          <a:xfrm>
            <a:off x="1714480" y="1643056"/>
            <a:ext cx="2286016" cy="11430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2200" b="1" dirty="0" smtClean="0">
                <a:solidFill>
                  <a:srgbClr val="FFFF00"/>
                </a:solidFill>
                <a:latin typeface="+mj-lt"/>
                <a:ea typeface="Apple LiGothic Medium"/>
                <a:cs typeface="Apple LiGothic Medium"/>
              </a:rPr>
              <a:t>Record surrounding scenes</a:t>
            </a:r>
            <a:endParaRPr lang="zh-CN" altLang="en-US" sz="2200" b="1" dirty="0">
              <a:solidFill>
                <a:srgbClr val="FFFF00"/>
              </a:solidFill>
              <a:latin typeface="+mj-lt"/>
              <a:ea typeface="Apple LiGothic Medium"/>
              <a:cs typeface="Apple LiGothic Medium"/>
            </a:endParaRPr>
          </a:p>
        </p:txBody>
      </p:sp>
      <p:sp>
        <p:nvSpPr>
          <p:cNvPr id="30" name="圓角矩形 29"/>
          <p:cNvSpPr/>
          <p:nvPr/>
        </p:nvSpPr>
        <p:spPr>
          <a:xfrm>
            <a:off x="4714876" y="1428742"/>
            <a:ext cx="2714644" cy="157163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390"/>
          <p:cNvSpPr/>
          <p:nvPr/>
        </p:nvSpPr>
        <p:spPr>
          <a:xfrm>
            <a:off x="4929190" y="1643056"/>
            <a:ext cx="2286016" cy="11430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2200" b="1" dirty="0" smtClean="0">
                <a:solidFill>
                  <a:srgbClr val="FFFF00"/>
                </a:solidFill>
                <a:latin typeface="+mj-lt"/>
                <a:ea typeface="微軟正黑體" pitchFamily="34" charset="-120"/>
                <a:cs typeface="Verdana" pitchFamily="34" charset="0"/>
                <a:sym typeface="Verdana"/>
              </a:rPr>
              <a:t>Easily take </a:t>
            </a:r>
          </a:p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2200" b="1" dirty="0" smtClean="0">
                <a:solidFill>
                  <a:srgbClr val="FFFF00"/>
                </a:solidFill>
                <a:latin typeface="+mj-lt"/>
                <a:ea typeface="微軟正黑體" pitchFamily="34" charset="-120"/>
                <a:cs typeface="Verdana" pitchFamily="34" charset="0"/>
                <a:sym typeface="Verdana"/>
              </a:rPr>
              <a:t>360-degree photos</a:t>
            </a:r>
          </a:p>
        </p:txBody>
      </p:sp>
      <p:sp>
        <p:nvSpPr>
          <p:cNvPr id="40" name="圓角矩形 39"/>
          <p:cNvSpPr/>
          <p:nvPr/>
        </p:nvSpPr>
        <p:spPr>
          <a:xfrm>
            <a:off x="1500166" y="3286130"/>
            <a:ext cx="2714612" cy="157163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390"/>
          <p:cNvSpPr/>
          <p:nvPr/>
        </p:nvSpPr>
        <p:spPr>
          <a:xfrm>
            <a:off x="1714448" y="3500444"/>
            <a:ext cx="2286016" cy="11430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2200" b="1" dirty="0" smtClean="0">
                <a:solidFill>
                  <a:srgbClr val="FFFF00"/>
                </a:solidFill>
                <a:latin typeface="+mj-lt"/>
                <a:ea typeface="微軟正黑體" pitchFamily="34" charset="-120"/>
                <a:cs typeface="Verdana" pitchFamily="34" charset="0"/>
                <a:sym typeface="Verdana"/>
              </a:rPr>
              <a:t>Wide-angel group picture</a:t>
            </a:r>
          </a:p>
        </p:txBody>
      </p:sp>
      <p:sp>
        <p:nvSpPr>
          <p:cNvPr id="43" name="圓角矩形 42"/>
          <p:cNvSpPr/>
          <p:nvPr/>
        </p:nvSpPr>
        <p:spPr>
          <a:xfrm>
            <a:off x="4714844" y="3286130"/>
            <a:ext cx="2714644" cy="157163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390"/>
          <p:cNvSpPr/>
          <p:nvPr/>
        </p:nvSpPr>
        <p:spPr>
          <a:xfrm>
            <a:off x="4929158" y="3500444"/>
            <a:ext cx="2286016" cy="11430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2200" b="1" dirty="0" smtClean="0">
                <a:solidFill>
                  <a:srgbClr val="FFFF00"/>
                </a:solidFill>
                <a:latin typeface="+mj-lt"/>
                <a:ea typeface="微軟正黑體" pitchFamily="34" charset="-120"/>
                <a:cs typeface="Verdana" pitchFamily="34" charset="0"/>
                <a:sym typeface="Verdana"/>
              </a:rPr>
              <a:t>More surreal views</a:t>
            </a:r>
            <a:endParaRPr lang="zh-TW" altLang="en-US" sz="2200" b="1" dirty="0" smtClean="0">
              <a:solidFill>
                <a:srgbClr val="FFFF00"/>
              </a:solidFill>
              <a:latin typeface="+mj-lt"/>
              <a:ea typeface="微軟正黑體" pitchFamily="34" charset="-120"/>
              <a:cs typeface="Verdana" pitchFamily="34" charset="0"/>
              <a:sym typeface="Verdana"/>
            </a:endParaRPr>
          </a:p>
        </p:txBody>
      </p:sp>
      <p:sp>
        <p:nvSpPr>
          <p:cNvPr id="280" name="Shape 280"/>
          <p:cNvSpPr/>
          <p:nvPr/>
        </p:nvSpPr>
        <p:spPr>
          <a:xfrm rot="10800000" flipH="1">
            <a:off x="428596" y="1071553"/>
            <a:ext cx="8144100" cy="173700"/>
          </a:xfrm>
          <a:prstGeom prst="rect">
            <a:avLst/>
          </a:prstGeom>
          <a:gradFill>
            <a:gsLst>
              <a:gs pos="0">
                <a:srgbClr val="0F243E">
                  <a:alpha val="49411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-285784" y="53810"/>
            <a:ext cx="9787006" cy="660552"/>
          </a:xfrm>
        </p:spPr>
        <p:txBody>
          <a:bodyPr/>
          <a:lstStyle/>
          <a:p>
            <a:r>
              <a:rPr lang="en-US" sz="3400" dirty="0" smtClean="0">
                <a:latin typeface="+mj-lt"/>
              </a:rPr>
              <a:t>Panorama mode, experience a </a:t>
            </a:r>
            <a:br>
              <a:rPr lang="en-US" sz="3400" dirty="0" smtClean="0">
                <a:latin typeface="+mj-lt"/>
              </a:rPr>
            </a:br>
            <a:r>
              <a:rPr lang="en-US" sz="3400" dirty="0" smtClean="0">
                <a:latin typeface="+mj-lt"/>
              </a:rPr>
              <a:t>whole new world</a:t>
            </a:r>
            <a:endParaRPr lang="zh-TW" altLang="en-US" sz="3400" dirty="0">
              <a:latin typeface="+mj-lt"/>
            </a:endParaRPr>
          </a:p>
        </p:txBody>
      </p:sp>
      <p:grpSp>
        <p:nvGrpSpPr>
          <p:cNvPr id="2" name="群組 30"/>
          <p:cNvGrpSpPr/>
          <p:nvPr/>
        </p:nvGrpSpPr>
        <p:grpSpPr>
          <a:xfrm>
            <a:off x="428595" y="1285866"/>
            <a:ext cx="8429685" cy="1500198"/>
            <a:chOff x="359580" y="1308872"/>
            <a:chExt cx="8081350" cy="1071570"/>
          </a:xfrm>
        </p:grpSpPr>
        <p:sp>
          <p:nvSpPr>
            <p:cNvPr id="25" name="Shape 232"/>
            <p:cNvSpPr/>
            <p:nvPr/>
          </p:nvSpPr>
          <p:spPr>
            <a:xfrm>
              <a:off x="359580" y="1308872"/>
              <a:ext cx="7929619" cy="1071570"/>
            </a:xfrm>
            <a:prstGeom prst="roundRect">
              <a:avLst>
                <a:gd name="adj" fmla="val 13182"/>
              </a:avLst>
            </a:prstGeom>
            <a:solidFill>
              <a:srgbClr val="06B4C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502455" y="1452958"/>
              <a:ext cx="7643866" cy="3571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02455" y="1881586"/>
              <a:ext cx="7643866" cy="3571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Shape 328"/>
            <p:cNvSpPr txBox="1">
              <a:spLocks/>
            </p:cNvSpPr>
            <p:nvPr/>
          </p:nvSpPr>
          <p:spPr>
            <a:xfrm>
              <a:off x="439874" y="1451748"/>
              <a:ext cx="7590140" cy="5715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457200" lvl="0" indent="-342900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lang="en-US" altLang="zh-TW" sz="1750" b="1" dirty="0" smtClean="0">
                  <a:solidFill>
                    <a:srgbClr val="FF0000"/>
                  </a:solidFill>
                  <a:latin typeface="+mj-lt"/>
                  <a:ea typeface="微軟正黑體" pitchFamily="34" charset="-120"/>
                  <a:cs typeface="Verdana"/>
                  <a:sym typeface="Verdana"/>
                </a:rPr>
                <a:t>360-degree view in panoramic </a:t>
              </a:r>
              <a:r>
                <a:rPr lang="en-US" altLang="zh-TW" sz="1750" b="1" dirty="0" smtClean="0">
                  <a:solidFill>
                    <a:srgbClr val="00518E"/>
                  </a:solidFill>
                  <a:latin typeface="+mj-lt"/>
                  <a:ea typeface="微軟正黑體" pitchFamily="34" charset="-120"/>
                  <a:cs typeface="Verdana"/>
                  <a:sym typeface="Verdana"/>
                </a:rPr>
                <a:t>mode, Keep all the good memories</a:t>
              </a:r>
              <a:endParaRPr lang="zh-TW" altLang="en-US" sz="1750" b="1" dirty="0" smtClean="0">
                <a:solidFill>
                  <a:srgbClr val="00518E"/>
                </a:solidFill>
                <a:latin typeface="+mj-lt"/>
                <a:ea typeface="微軟正黑體" pitchFamily="34" charset="-120"/>
                <a:cs typeface="Verdana"/>
                <a:sym typeface="Verdana"/>
              </a:endParaRPr>
            </a:p>
          </p:txBody>
        </p:sp>
        <p:sp>
          <p:nvSpPr>
            <p:cNvPr id="29" name="Shape 328"/>
            <p:cNvSpPr txBox="1">
              <a:spLocks/>
            </p:cNvSpPr>
            <p:nvPr/>
          </p:nvSpPr>
          <p:spPr>
            <a:xfrm>
              <a:off x="439874" y="1880376"/>
              <a:ext cx="8001056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457200" lvl="0" indent="-342900">
                <a:lnSpc>
                  <a:spcPct val="115000"/>
                </a:lnSpc>
                <a:buClr>
                  <a:schemeClr val="dk2"/>
                </a:buClr>
                <a:buSzPct val="100000"/>
                <a:defRPr/>
              </a:pPr>
              <a:r>
                <a:rPr lang="en-US" sz="1750" b="1" dirty="0" smtClean="0">
                  <a:solidFill>
                    <a:srgbClr val="00518E"/>
                  </a:solidFill>
                  <a:latin typeface="+mj-lt"/>
                  <a:ea typeface="微軟正黑體" pitchFamily="34" charset="-120"/>
                  <a:cs typeface="Verdana"/>
                  <a:sym typeface="Verdana"/>
                </a:rPr>
                <a:t>Support panoramic mode in File Station, Photo Station or Video Station</a:t>
              </a:r>
              <a:endParaRPr kumimoji="0" lang="en" sz="1750" b="1" i="0" u="none" strike="noStrike" kern="0" cap="none" spc="0" normalizeH="0" baseline="0" noProof="0" dirty="0">
                <a:ln>
                  <a:noFill/>
                </a:ln>
                <a:solidFill>
                  <a:srgbClr val="00518E"/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pic>
        <p:nvPicPr>
          <p:cNvPr id="8194" name="Picture 2" descr="C:\Users\Han Tsai\Desktop\TVS-x73e_直播\360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32" y="3214692"/>
            <a:ext cx="4634846" cy="1857388"/>
          </a:xfrm>
          <a:prstGeom prst="rect">
            <a:avLst/>
          </a:prstGeom>
          <a:noFill/>
        </p:spPr>
      </p:pic>
      <p:pic>
        <p:nvPicPr>
          <p:cNvPr id="13316" name="Picture 4" descr="C:\Users\user\Desktop\TS-x28A_PPT\new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715272" y="462304"/>
            <a:ext cx="1206227" cy="1180752"/>
          </a:xfrm>
          <a:prstGeom prst="rect">
            <a:avLst/>
          </a:prstGeom>
          <a:noFill/>
        </p:spPr>
      </p:pic>
      <p:pic>
        <p:nvPicPr>
          <p:cNvPr id="9" name="Shape 268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214810" y="3143254"/>
            <a:ext cx="2500330" cy="14057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群組 36"/>
          <p:cNvGrpSpPr/>
          <p:nvPr/>
        </p:nvGrpSpPr>
        <p:grpSpPr>
          <a:xfrm>
            <a:off x="6572264" y="2786064"/>
            <a:ext cx="2500330" cy="1500198"/>
            <a:chOff x="6572264" y="2643188"/>
            <a:chExt cx="2500330" cy="1500198"/>
          </a:xfrm>
        </p:grpSpPr>
        <p:sp>
          <p:nvSpPr>
            <p:cNvPr id="32" name="Shape 147"/>
            <p:cNvSpPr/>
            <p:nvPr/>
          </p:nvSpPr>
          <p:spPr>
            <a:xfrm>
              <a:off x="6786577" y="3000378"/>
              <a:ext cx="2214579" cy="1143008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6896487" y="3154735"/>
              <a:ext cx="1961793" cy="84577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4" name="Shape 18"/>
            <p:cNvSpPr/>
            <p:nvPr/>
          </p:nvSpPr>
          <p:spPr>
            <a:xfrm>
              <a:off x="6626045" y="2643188"/>
              <a:ext cx="642941" cy="642924"/>
            </a:xfrm>
            <a:prstGeom prst="ellipse">
              <a:avLst/>
            </a:prstGeom>
            <a:solidFill>
              <a:schemeClr val="bg1"/>
            </a:solidFill>
            <a:ln w="31750" cap="flat" cmpd="sng">
              <a:solidFill>
                <a:srgbClr val="33CCCC">
                  <a:alpha val="92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5" name="Shape 33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572264" y="2643188"/>
              <a:ext cx="660600" cy="660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" name="Shape 333"/>
            <p:cNvSpPr txBox="1"/>
            <p:nvPr/>
          </p:nvSpPr>
          <p:spPr>
            <a:xfrm>
              <a:off x="6759894" y="3143254"/>
              <a:ext cx="2312700" cy="851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360000" lvl="0" indent="-144000">
                <a:buClr>
                  <a:srgbClr val="E69138"/>
                </a:buClr>
                <a:buSzPct val="40000"/>
                <a:buChar char="●"/>
              </a:pPr>
              <a:r>
                <a:rPr lang="en-US" sz="1100" b="1" dirty="0" smtClean="0">
                  <a:solidFill>
                    <a:srgbClr val="E69138"/>
                  </a:solidFill>
                  <a:latin typeface="微軟正黑體" pitchFamily="34" charset="-120"/>
                  <a:ea typeface="微軟正黑體" pitchFamily="34" charset="-120"/>
                </a:rPr>
                <a:t>Google Cardboard</a:t>
              </a:r>
            </a:p>
            <a:p>
              <a:pPr marL="360000" lvl="0" indent="-144000">
                <a:buClr>
                  <a:srgbClr val="E69138"/>
                </a:buClr>
                <a:buSzPct val="40000"/>
                <a:buChar char="●"/>
              </a:pPr>
              <a:r>
                <a:rPr lang="en-US" sz="1100" b="1" dirty="0" smtClean="0">
                  <a:solidFill>
                    <a:srgbClr val="E69138"/>
                  </a:solidFill>
                  <a:latin typeface="微軟正黑體" pitchFamily="34" charset="-120"/>
                  <a:ea typeface="微軟正黑體" pitchFamily="34" charset="-120"/>
                </a:rPr>
                <a:t>Google Daydream View</a:t>
              </a:r>
            </a:p>
            <a:p>
              <a:pPr marL="360000" lvl="0" indent="-144000">
                <a:buClr>
                  <a:srgbClr val="E69138"/>
                </a:buClr>
                <a:buSzPct val="40000"/>
                <a:buChar char="●"/>
              </a:pPr>
              <a:r>
                <a:rPr lang="en-US" sz="1100" b="1" dirty="0" smtClean="0">
                  <a:solidFill>
                    <a:srgbClr val="E69138"/>
                  </a:solidFill>
                  <a:latin typeface="微軟正黑體" pitchFamily="34" charset="-120"/>
                  <a:ea typeface="微軟正黑體" pitchFamily="34" charset="-120"/>
                </a:rPr>
                <a:t>Samsung Gear VR</a:t>
              </a:r>
            </a:p>
            <a:p>
              <a:pPr marL="360000" lvl="0" indent="-144000">
                <a:buClr>
                  <a:srgbClr val="E69138"/>
                </a:buClr>
                <a:buSzPct val="40000"/>
                <a:buChar char="●"/>
              </a:pPr>
              <a:r>
                <a:rPr lang="en-US" sz="1100" b="1" dirty="0" err="1" smtClean="0">
                  <a:solidFill>
                    <a:srgbClr val="E69138"/>
                  </a:solidFill>
                  <a:latin typeface="微軟正黑體" pitchFamily="34" charset="-120"/>
                  <a:ea typeface="微軟正黑體" pitchFamily="34" charset="-120"/>
                </a:rPr>
                <a:t>Xiaomi</a:t>
              </a:r>
              <a:r>
                <a:rPr lang="en-US" sz="1100" b="1" dirty="0" smtClean="0">
                  <a:solidFill>
                    <a:srgbClr val="E69138"/>
                  </a:solidFill>
                  <a:latin typeface="微軟正黑體" pitchFamily="34" charset="-120"/>
                  <a:ea typeface="微軟正黑體" pitchFamily="34" charset="-120"/>
                </a:rPr>
                <a:t> VR Play 2</a:t>
              </a:r>
              <a:endParaRPr lang="en" sz="1100" b="1" dirty="0">
                <a:solidFill>
                  <a:srgbClr val="E69138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026" name="Picture 2" descr="C:\Users\Han Tsai\Desktop\TVS-x73e_直播\360_1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32000" y="2596033"/>
            <a:ext cx="1928826" cy="1128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765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圓角矩形 18"/>
          <p:cNvSpPr/>
          <p:nvPr/>
        </p:nvSpPr>
        <p:spPr>
          <a:xfrm>
            <a:off x="5000628" y="1643056"/>
            <a:ext cx="4000528" cy="335758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285720" y="1643056"/>
            <a:ext cx="4429156" cy="335758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Shape 276"/>
          <p:cNvSpPr txBox="1"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GB" dirty="0" smtClean="0">
                <a:latin typeface="+mj-lt"/>
              </a:rPr>
              <a:t>360° Panorama Mode</a:t>
            </a:r>
            <a:endParaRPr lang="en-GB" sz="4000" dirty="0">
              <a:latin typeface="+mj-lt"/>
            </a:endParaRPr>
          </a:p>
        </p:txBody>
      </p:sp>
      <p:pic>
        <p:nvPicPr>
          <p:cNvPr id="13" name="Picture 3" descr="C:\Users\user\Desktop\TS-x28A_PPT\對話框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5953" y="1338140"/>
            <a:ext cx="4291799" cy="1447924"/>
          </a:xfrm>
          <a:prstGeom prst="rect">
            <a:avLst/>
          </a:prstGeom>
          <a:noFill/>
        </p:spPr>
      </p:pic>
      <p:sp>
        <p:nvSpPr>
          <p:cNvPr id="14" name="文字版面配置區 10"/>
          <p:cNvSpPr txBox="1">
            <a:spLocks/>
          </p:cNvSpPr>
          <p:nvPr/>
        </p:nvSpPr>
        <p:spPr>
          <a:xfrm>
            <a:off x="928662" y="1369910"/>
            <a:ext cx="4464496" cy="8446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Supports manually switching to </a:t>
            </a:r>
          </a:p>
          <a:p>
            <a:pPr lvl="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en-US" altLang="zh-TW" sz="1800" b="1" dirty="0" smtClean="0">
                <a:solidFill>
                  <a:srgbClr val="FFFF00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360-degree panorama mode</a:t>
            </a: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微軟正黑體" pitchFamily="34" charset="-120"/>
              <a:cs typeface="Verdana"/>
              <a:sym typeface="Verdana"/>
            </a:endParaRPr>
          </a:p>
        </p:txBody>
      </p:sp>
      <p:pic>
        <p:nvPicPr>
          <p:cNvPr id="15363" name="Picture 3" descr="C:\Users\user\Desktop\TS-x28A_PPT\對話框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93623" y="1357304"/>
            <a:ext cx="4006047" cy="1500198"/>
          </a:xfrm>
          <a:prstGeom prst="rect">
            <a:avLst/>
          </a:prstGeom>
          <a:noFill/>
        </p:spPr>
      </p:pic>
      <p:pic>
        <p:nvPicPr>
          <p:cNvPr id="12" name="Shape 279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28596" y="2878179"/>
            <a:ext cx="4409289" cy="19795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Shape 2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14942" y="2928940"/>
            <a:ext cx="3094131" cy="1935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2" descr="C:\Users\user\Desktop\TS-x28A_PPT\360放大2-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58082" y="2146044"/>
            <a:ext cx="1688729" cy="1711590"/>
          </a:xfrm>
          <a:prstGeom prst="rect">
            <a:avLst/>
          </a:prstGeom>
          <a:noFill/>
        </p:spPr>
      </p:pic>
      <p:pic>
        <p:nvPicPr>
          <p:cNvPr id="17" name="Picture 3" descr="C:\Users\user\Desktop\TS-x28A_PPT\360放大1-0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86116" y="2137884"/>
            <a:ext cx="1688729" cy="1711590"/>
          </a:xfrm>
          <a:prstGeom prst="rect">
            <a:avLst/>
          </a:prstGeom>
          <a:noFill/>
        </p:spPr>
      </p:pic>
      <p:sp>
        <p:nvSpPr>
          <p:cNvPr id="11" name="文字版面配置區 10"/>
          <p:cNvSpPr>
            <a:spLocks noGrp="1"/>
          </p:cNvSpPr>
          <p:nvPr>
            <p:ph type="body" idx="1"/>
          </p:nvPr>
        </p:nvSpPr>
        <p:spPr>
          <a:xfrm>
            <a:off x="5143504" y="1357304"/>
            <a:ext cx="3714776" cy="857256"/>
          </a:xfrm>
        </p:spPr>
        <p:txBody>
          <a:bodyPr/>
          <a:lstStyle/>
          <a:p>
            <a:pPr indent="0">
              <a:buNone/>
            </a:pPr>
            <a:r>
              <a:rPr lang="en-US" altLang="zh-TW" sz="13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Video Station will automatically recognizes videos taken with a 360-degree camera and automatically enables panorama mode when browsing</a:t>
            </a:r>
          </a:p>
        </p:txBody>
      </p:sp>
    </p:spTree>
    <p:extLst>
      <p:ext uri="{BB962C8B-B14F-4D97-AF65-F5344CB8AC3E}">
        <p14:creationId xmlns:p14="http://schemas.microsoft.com/office/powerpoint/2010/main" xmlns="" val="80311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-32" y="339562"/>
            <a:ext cx="9144064" cy="6605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it-IT" altLang="zh-TW" sz="3800" dirty="0" smtClean="0">
                <a:latin typeface="+mj-lt"/>
              </a:rPr>
              <a:t>360° Panorama mode in mobile apps</a:t>
            </a:r>
            <a:endParaRPr lang="en-GB" sz="3800" dirty="0">
              <a:latin typeface="+mj-lt"/>
            </a:endParaRPr>
          </a:p>
        </p:txBody>
      </p:sp>
      <p:pic>
        <p:nvPicPr>
          <p:cNvPr id="19" name="Shape 355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71882" y="1478612"/>
            <a:ext cx="1712492" cy="304594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20" name="Shape 356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473025" y="3011015"/>
            <a:ext cx="2776501" cy="1560999"/>
          </a:xfrm>
          <a:prstGeom prst="rect">
            <a:avLst/>
          </a:prstGeom>
          <a:noFill/>
          <a:ln w="38100" cap="flat" cmpd="sng">
            <a:solidFill>
              <a:srgbClr val="F4CCC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1" name="Shape 357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697375" y="1575978"/>
            <a:ext cx="1712400" cy="304578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22" name="Shape 358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86076" y="1526205"/>
            <a:ext cx="1712400" cy="3045809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pic>
        <p:nvPicPr>
          <p:cNvPr id="23" name="Shape 363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501400" y="1357304"/>
            <a:ext cx="844500" cy="785700"/>
          </a:xfrm>
          <a:prstGeom prst="ellipse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24" name="Shape 362"/>
          <p:cNvCxnSpPr/>
          <p:nvPr/>
        </p:nvCxnSpPr>
        <p:spPr>
          <a:xfrm>
            <a:off x="1534425" y="1780000"/>
            <a:ext cx="257700" cy="1178400"/>
          </a:xfrm>
          <a:prstGeom prst="straightConnector1">
            <a:avLst/>
          </a:prstGeom>
          <a:noFill/>
          <a:ln w="38100" cap="flat" cmpd="sng">
            <a:solidFill>
              <a:srgbClr val="F4CCCC"/>
            </a:solidFill>
            <a:prstDash val="solid"/>
            <a:round/>
            <a:headEnd type="none" w="lg" len="lg"/>
            <a:tailEnd type="triangle" w="lg" len="lg"/>
          </a:ln>
        </p:spPr>
      </p:cxnSp>
      <p:grpSp>
        <p:nvGrpSpPr>
          <p:cNvPr id="2" name="群組 24"/>
          <p:cNvGrpSpPr/>
          <p:nvPr/>
        </p:nvGrpSpPr>
        <p:grpSpPr>
          <a:xfrm>
            <a:off x="6357950" y="1571618"/>
            <a:ext cx="1757737" cy="1785950"/>
            <a:chOff x="10100939" y="2714626"/>
            <a:chExt cx="1757737" cy="1785950"/>
          </a:xfrm>
        </p:grpSpPr>
        <p:pic>
          <p:nvPicPr>
            <p:cNvPr id="29" name="Picture 3" descr="C:\Users\Han Tsai\Desktop\QNAP_直播\Photo Station 5.6 直播\未命名-11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5602" y="2857502"/>
              <a:ext cx="1500198" cy="1500198"/>
            </a:xfrm>
            <a:prstGeom prst="rect">
              <a:avLst/>
            </a:prstGeom>
            <a:noFill/>
          </p:spPr>
        </p:pic>
        <p:pic>
          <p:nvPicPr>
            <p:cNvPr id="30" name="Picture 3" descr="C:\Users\Han Tsai\Desktop\QNAP_直播\Photo Station 5.6 直播\放大鏡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00939" y="2714626"/>
              <a:ext cx="1757737" cy="1785950"/>
            </a:xfrm>
            <a:prstGeom prst="rect">
              <a:avLst/>
            </a:prstGeom>
            <a:noFill/>
          </p:spPr>
        </p:pic>
      </p:grpSp>
      <p:sp>
        <p:nvSpPr>
          <p:cNvPr id="17" name="圓角化對角線角落矩形 16"/>
          <p:cNvSpPr/>
          <p:nvPr/>
        </p:nvSpPr>
        <p:spPr>
          <a:xfrm>
            <a:off x="2285984" y="1500181"/>
            <a:ext cx="2071702" cy="1285884"/>
          </a:xfrm>
          <a:prstGeom prst="round2DiagRect">
            <a:avLst>
              <a:gd name="adj1" fmla="val 27371"/>
              <a:gd name="adj2" fmla="val 0"/>
            </a:avLst>
          </a:prstGeom>
          <a:solidFill>
            <a:srgbClr val="EF86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文字版面配置區 10"/>
          <p:cNvSpPr txBox="1">
            <a:spLocks/>
          </p:cNvSpPr>
          <p:nvPr/>
        </p:nvSpPr>
        <p:spPr>
          <a:xfrm>
            <a:off x="2428860" y="1512786"/>
            <a:ext cx="2143140" cy="98752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Automatically detects 360° files, and supports VR mode</a:t>
            </a:r>
            <a:endParaRPr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25" name="圓角化對角線角落矩形 24"/>
          <p:cNvSpPr/>
          <p:nvPr/>
        </p:nvSpPr>
        <p:spPr>
          <a:xfrm>
            <a:off x="6215074" y="3357568"/>
            <a:ext cx="2071702" cy="857255"/>
          </a:xfrm>
          <a:prstGeom prst="round2DiagRect">
            <a:avLst>
              <a:gd name="adj1" fmla="val 27371"/>
              <a:gd name="adj2" fmla="val 0"/>
            </a:avLst>
          </a:prstGeom>
          <a:solidFill>
            <a:srgbClr val="EF86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Rectangle 2"/>
          <p:cNvSpPr/>
          <p:nvPr/>
        </p:nvSpPr>
        <p:spPr>
          <a:xfrm>
            <a:off x="6266289" y="3357568"/>
            <a:ext cx="19781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Also supports the panorama mode for local files</a:t>
            </a:r>
            <a:endParaRPr lang="en" altLang="zh-TW" sz="16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928662" y="4764285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>
                <a:solidFill>
                  <a:schemeClr val="bg1"/>
                </a:solidFill>
              </a:rPr>
              <a:t>Qphoto</a:t>
            </a:r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 descr="\\MARKETING\Marketing\MarketingMaterials\素材\_icons\250x250_PNG\Mobile_Qvideo_w1024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28794" y="4000510"/>
            <a:ext cx="720000" cy="720000"/>
          </a:xfrm>
          <a:prstGeom prst="rect">
            <a:avLst/>
          </a:prstGeom>
          <a:noFill/>
        </p:spPr>
      </p:pic>
      <p:pic>
        <p:nvPicPr>
          <p:cNvPr id="3075" name="Picture 3" descr="\\MARKETING\Marketing\MarketingMaterials\素材\_icons\250x250_PNG\Qfile_512_無陰影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23306" y="4071948"/>
            <a:ext cx="720000" cy="720000"/>
          </a:xfrm>
          <a:prstGeom prst="rect">
            <a:avLst/>
          </a:prstGeom>
          <a:noFill/>
        </p:spPr>
      </p:pic>
      <p:pic>
        <p:nvPicPr>
          <p:cNvPr id="3076" name="Picture 4" descr="\\MARKETING\Marketing\MarketingMaterials\素材\_icons\250x250_PNG\Qphoto_51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28662" y="4066328"/>
            <a:ext cx="720000" cy="720000"/>
          </a:xfrm>
          <a:prstGeom prst="rect">
            <a:avLst/>
          </a:prstGeom>
          <a:noFill/>
        </p:spPr>
      </p:pic>
      <p:sp>
        <p:nvSpPr>
          <p:cNvPr id="26" name="文字方塊 25"/>
          <p:cNvSpPr txBox="1"/>
          <p:nvPr/>
        </p:nvSpPr>
        <p:spPr>
          <a:xfrm>
            <a:off x="1928794" y="4714890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>
                <a:solidFill>
                  <a:schemeClr val="bg1"/>
                </a:solidFill>
              </a:rPr>
              <a:t>Qvideo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000364" y="4764285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>
                <a:solidFill>
                  <a:schemeClr val="bg1"/>
                </a:solidFill>
              </a:rPr>
              <a:t>Qfile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756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/>
          <p:nvPr/>
        </p:nvSpPr>
        <p:spPr>
          <a:xfrm>
            <a:off x="0" y="18"/>
            <a:ext cx="9144000" cy="5143500"/>
          </a:xfrm>
          <a:prstGeom prst="rect">
            <a:avLst/>
          </a:prstGeom>
          <a:solidFill>
            <a:srgbClr val="3478C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8" name="Shape 378" descr="話框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428728" y="285734"/>
            <a:ext cx="7072362" cy="4214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C:\Users\Han Tsai\Desktop\TVS-x73e_直播\36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00496" y="2214560"/>
            <a:ext cx="3856428" cy="1500198"/>
          </a:xfrm>
          <a:prstGeom prst="rect">
            <a:avLst/>
          </a:prstGeom>
          <a:noFill/>
        </p:spPr>
      </p:pic>
      <p:sp>
        <p:nvSpPr>
          <p:cNvPr id="379" name="Shape 379"/>
          <p:cNvSpPr txBox="1">
            <a:spLocks noGrp="1"/>
          </p:cNvSpPr>
          <p:nvPr>
            <p:ph type="body" idx="1"/>
          </p:nvPr>
        </p:nvSpPr>
        <p:spPr>
          <a:xfrm>
            <a:off x="928662" y="1000114"/>
            <a:ext cx="7929618" cy="228601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lnSpc>
                <a:spcPct val="150000"/>
              </a:lnSpc>
              <a:buSzPct val="25000"/>
              <a:buNone/>
            </a:pPr>
            <a:r>
              <a:rPr lang="en-US" altLang="zh-TW" sz="4000" b="1" u="sng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360° photo/video Demo</a:t>
            </a:r>
          </a:p>
        </p:txBody>
      </p:sp>
      <p:pic>
        <p:nvPicPr>
          <p:cNvPr id="381" name="Shape 381" descr="C:\Users\Han Tsai\Desktop\Cinema28直播發表會投影片\1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302638" y="3248616"/>
            <a:ext cx="912304" cy="16083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Shape 385"/>
          <p:cNvGrpSpPr/>
          <p:nvPr/>
        </p:nvGrpSpPr>
        <p:grpSpPr>
          <a:xfrm>
            <a:off x="4429124" y="3786196"/>
            <a:ext cx="642942" cy="642942"/>
            <a:chOff x="1857356" y="2714626"/>
            <a:chExt cx="1230489" cy="1230489"/>
          </a:xfrm>
        </p:grpSpPr>
        <p:sp>
          <p:nvSpPr>
            <p:cNvPr id="386" name="Shape 386"/>
            <p:cNvSpPr/>
            <p:nvPr/>
          </p:nvSpPr>
          <p:spPr>
            <a:xfrm>
              <a:off x="1857356" y="2714626"/>
              <a:ext cx="1230489" cy="1230489"/>
            </a:xfrm>
            <a:prstGeom prst="ellipse">
              <a:avLst/>
            </a:prstGeom>
            <a:solidFill>
              <a:srgbClr val="D6D6D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Shape 387"/>
            <p:cNvSpPr/>
            <p:nvPr/>
          </p:nvSpPr>
          <p:spPr>
            <a:xfrm rot="5400000">
              <a:off x="2240264" y="3040771"/>
              <a:ext cx="662943" cy="571503"/>
            </a:xfrm>
            <a:prstGeom prst="triangle">
              <a:avLst>
                <a:gd name="adj" fmla="val 50000"/>
              </a:avLst>
            </a:prstGeom>
            <a:solidFill>
              <a:srgbClr val="7F7F7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" name="群組 16"/>
          <p:cNvGrpSpPr/>
          <p:nvPr/>
        </p:nvGrpSpPr>
        <p:grpSpPr>
          <a:xfrm>
            <a:off x="303598" y="2285998"/>
            <a:ext cx="3835874" cy="2714644"/>
            <a:chOff x="571472" y="2214560"/>
            <a:chExt cx="3568000" cy="2525070"/>
          </a:xfrm>
        </p:grpSpPr>
        <p:pic>
          <p:nvPicPr>
            <p:cNvPr id="380" name="Shape 380" descr="C:\Users\Han Tsai\Desktop\Cinema28直播發表會投影片\MONITOR.png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940836" y="2214560"/>
              <a:ext cx="3198636" cy="252507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" name="Shape 382"/>
            <p:cNvGrpSpPr/>
            <p:nvPr/>
          </p:nvGrpSpPr>
          <p:grpSpPr>
            <a:xfrm>
              <a:off x="1912751" y="2537826"/>
              <a:ext cx="1230489" cy="1230489"/>
              <a:chOff x="1857356" y="2714626"/>
              <a:chExt cx="1230489" cy="1230489"/>
            </a:xfrm>
          </p:grpSpPr>
          <p:sp>
            <p:nvSpPr>
              <p:cNvPr id="383" name="Shape 383"/>
              <p:cNvSpPr/>
              <p:nvPr/>
            </p:nvSpPr>
            <p:spPr>
              <a:xfrm>
                <a:off x="1857356" y="2714626"/>
                <a:ext cx="1230489" cy="1230489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Shape 384"/>
              <p:cNvSpPr/>
              <p:nvPr/>
            </p:nvSpPr>
            <p:spPr>
              <a:xfrm rot="5400000">
                <a:off x="2240264" y="3040771"/>
                <a:ext cx="662943" cy="571503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9" name="Shape 389"/>
            <p:cNvSpPr txBox="1"/>
            <p:nvPr/>
          </p:nvSpPr>
          <p:spPr>
            <a:xfrm>
              <a:off x="571472" y="2328274"/>
              <a:ext cx="19287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marR="0" lvl="0" indent="1143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zh-TW" sz="25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Live</a:t>
              </a:r>
            </a:p>
          </p:txBody>
        </p:sp>
      </p:grpSp>
      <p:sp>
        <p:nvSpPr>
          <p:cNvPr id="390" name="Shape 390"/>
          <p:cNvSpPr txBox="1"/>
          <p:nvPr/>
        </p:nvSpPr>
        <p:spPr>
          <a:xfrm>
            <a:off x="4143372" y="3429024"/>
            <a:ext cx="1071600" cy="28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1143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Live</a:t>
            </a:r>
          </a:p>
        </p:txBody>
      </p:sp>
      <p:sp>
        <p:nvSpPr>
          <p:cNvPr id="388" name="Shape 388"/>
          <p:cNvSpPr/>
          <p:nvPr/>
        </p:nvSpPr>
        <p:spPr>
          <a:xfrm rot="-2702762">
            <a:off x="6679480" y="1677534"/>
            <a:ext cx="816578" cy="1247318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FD49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/>
          <p:cNvGrpSpPr/>
          <p:nvPr/>
        </p:nvGrpSpPr>
        <p:grpSpPr>
          <a:xfrm rot="10800000">
            <a:off x="7858180" y="2071684"/>
            <a:ext cx="1285852" cy="928694"/>
            <a:chOff x="-1036240" y="3171819"/>
            <a:chExt cx="3993828" cy="1344151"/>
          </a:xfrm>
          <a:effectLst/>
        </p:grpSpPr>
        <p:sp>
          <p:nvSpPr>
            <p:cNvPr id="17" name="Shape 340"/>
            <p:cNvSpPr/>
            <p:nvPr/>
          </p:nvSpPr>
          <p:spPr>
            <a:xfrm>
              <a:off x="-1036240" y="3171819"/>
              <a:ext cx="3993828" cy="1344151"/>
            </a:xfrm>
            <a:prstGeom prst="homePlate">
              <a:avLst>
                <a:gd name="adj" fmla="val 0"/>
              </a:avLst>
            </a:prstGeom>
            <a:solidFill>
              <a:srgbClr val="B7ECFF">
                <a:alpha val="82000"/>
              </a:srgbClr>
            </a:solidFill>
            <a:ln>
              <a:noFill/>
            </a:ln>
            <a:effectLst/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340"/>
            <p:cNvSpPr/>
            <p:nvPr/>
          </p:nvSpPr>
          <p:spPr>
            <a:xfrm>
              <a:off x="-1036240" y="4412574"/>
              <a:ext cx="704793" cy="103392"/>
            </a:xfrm>
            <a:prstGeom prst="homePlate">
              <a:avLst>
                <a:gd name="adj" fmla="val 0"/>
              </a:avLst>
            </a:prstGeom>
            <a:solidFill>
              <a:srgbClr val="18ABE9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" name="Title 2"/>
          <p:cNvSpPr txBox="1">
            <a:spLocks/>
          </p:cNvSpPr>
          <p:nvPr/>
        </p:nvSpPr>
        <p:spPr>
          <a:xfrm>
            <a:off x="214282" y="33956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zh-TW" sz="3200" dirty="0">
                <a:solidFill>
                  <a:schemeClr val="bg1"/>
                </a:solidFill>
                <a:latin typeface="+mj-lt"/>
              </a:rPr>
              <a:t>Gen 3 x4 </a:t>
            </a:r>
            <a:r>
              <a:rPr lang="en-US" altLang="zh-TW" sz="3200" dirty="0" smtClean="0">
                <a:solidFill>
                  <a:schemeClr val="bg1"/>
                </a:solidFill>
                <a:latin typeface="+mj-lt"/>
              </a:rPr>
              <a:t>ensuring 10G network bandwidth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2969" y="4929204"/>
            <a:ext cx="589392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Source</a:t>
            </a:r>
            <a:r>
              <a:rPr lang="en-US" altLang="zh-TW" sz="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en-US" sz="800" dirty="0">
                <a:solidFill>
                  <a:schemeClr val="bg1"/>
                </a:solidFill>
              </a:rPr>
              <a:t>http://www.amd.com/zh-hant/products/embedded-r-series-soc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30798" y="1357304"/>
            <a:ext cx="7727350" cy="35643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ounded Rectangle 3"/>
          <p:cNvSpPr/>
          <p:nvPr/>
        </p:nvSpPr>
        <p:spPr>
          <a:xfrm>
            <a:off x="7000892" y="2376000"/>
            <a:ext cx="792088" cy="357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929586" y="2071684"/>
            <a:ext cx="14022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500" b="1" dirty="0" smtClean="0">
                <a:solidFill>
                  <a:srgbClr val="2F45EB"/>
                </a:solidFill>
                <a:latin typeface="+mj-lt"/>
                <a:ea typeface="微軟正黑體" pitchFamily="34" charset="-120"/>
              </a:rPr>
              <a:t>TVS-x73e </a:t>
            </a:r>
            <a:endParaRPr lang="en-US" altLang="zh-TW" sz="1500" b="1" dirty="0">
              <a:solidFill>
                <a:srgbClr val="2F45EB"/>
              </a:solidFill>
              <a:latin typeface="+mj-lt"/>
              <a:ea typeface="微軟正黑體" pitchFamily="34" charset="-120"/>
            </a:endParaRPr>
          </a:p>
          <a:p>
            <a:r>
              <a:rPr lang="en-US" altLang="zh-TW" sz="13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Breaks into two</a:t>
            </a:r>
            <a:r>
              <a:rPr lang="en-US" altLang="zh-TW" sz="13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sz="13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Gen3 </a:t>
            </a:r>
            <a:r>
              <a:rPr lang="en-US" sz="13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x4</a:t>
            </a:r>
          </a:p>
          <a:p>
            <a:r>
              <a:rPr lang="en-US" altLang="zh-TW" sz="1300" b="1" dirty="0" err="1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PCIe</a:t>
            </a:r>
            <a:r>
              <a:rPr lang="en-US" altLang="zh-TW" sz="13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slots</a:t>
            </a:r>
            <a:endParaRPr lang="en-US" sz="13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0" name="圓角化對角線角落矩形 9"/>
          <p:cNvSpPr/>
          <p:nvPr/>
        </p:nvSpPr>
        <p:spPr>
          <a:xfrm>
            <a:off x="7253267" y="3143254"/>
            <a:ext cx="1747889" cy="779324"/>
          </a:xfrm>
          <a:prstGeom prst="round2DiagRect">
            <a:avLst>
              <a:gd name="adj1" fmla="val 32237"/>
              <a:gd name="adj2" fmla="val 0"/>
            </a:avLst>
          </a:prstGeom>
          <a:solidFill>
            <a:srgbClr val="EA86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7286644" y="3177279"/>
            <a:ext cx="173637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Each slot max</a:t>
            </a:r>
            <a:endParaRPr lang="en-US" altLang="zh-TW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r>
              <a:rPr lang="en-US" altLang="zh-TW" sz="24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32</a:t>
            </a:r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2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Gb/s</a:t>
            </a:r>
            <a:endParaRPr 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-214346" y="1079998"/>
            <a:ext cx="7143801" cy="491620"/>
            <a:chOff x="-52472" y="1130532"/>
            <a:chExt cx="3788021" cy="755416"/>
          </a:xfrm>
        </p:grpSpPr>
        <p:sp>
          <p:nvSpPr>
            <p:cNvPr id="14" name="Shape 264"/>
            <p:cNvSpPr/>
            <p:nvPr/>
          </p:nvSpPr>
          <p:spPr>
            <a:xfrm>
              <a:off x="-52472" y="1227325"/>
              <a:ext cx="1987994" cy="658623"/>
            </a:xfrm>
            <a:prstGeom prst="chevron">
              <a:avLst>
                <a:gd name="adj" fmla="val 33915"/>
              </a:avLst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文字版面配置區 2"/>
            <p:cNvSpPr txBox="1">
              <a:spLocks/>
            </p:cNvSpPr>
            <p:nvPr/>
          </p:nvSpPr>
          <p:spPr>
            <a:xfrm>
              <a:off x="163649" y="1130532"/>
              <a:ext cx="3571900" cy="6000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lvl="0" indent="114300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lang="en-US" altLang="zh-TW" sz="2000" b="1" dirty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AMD R </a:t>
              </a:r>
              <a:r>
                <a:rPr lang="en-US" altLang="zh-TW" sz="2000" b="1" dirty="0" smtClean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Series</a:t>
              </a:r>
              <a:r>
                <a:rPr lang="zh-TW" altLang="en-US" sz="2000" b="1" dirty="0" smtClean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 </a:t>
              </a:r>
              <a:r>
                <a:rPr lang="en-US" altLang="zh-TW" sz="2000" b="1" dirty="0" smtClean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diagram</a:t>
              </a:r>
              <a:endParaRPr kumimoji="0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43677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214282" y="1618836"/>
            <a:ext cx="7715304" cy="2571768"/>
          </a:xfrm>
          <a:prstGeom prst="rect">
            <a:avLst/>
          </a:prstGeom>
          <a:solidFill>
            <a:srgbClr val="00518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9" name="矩形 28"/>
          <p:cNvSpPr/>
          <p:nvPr/>
        </p:nvSpPr>
        <p:spPr>
          <a:xfrm>
            <a:off x="214282" y="3426459"/>
            <a:ext cx="7715304" cy="357190"/>
          </a:xfrm>
          <a:prstGeom prst="rect">
            <a:avLst/>
          </a:prstGeom>
          <a:solidFill>
            <a:srgbClr val="005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14282" y="347164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zh-TW" dirty="0" smtClean="0">
                <a:solidFill>
                  <a:schemeClr val="bg1"/>
                </a:solidFill>
                <a:latin typeface="+mj-lt"/>
              </a:rPr>
              <a:t>Expandable &amp; more economical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71470" y="4295078"/>
            <a:ext cx="1234480" cy="771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42973" y="4256335"/>
            <a:ext cx="1296469" cy="8102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77862" y="4206414"/>
            <a:ext cx="1499337" cy="937086"/>
          </a:xfrm>
          <a:prstGeom prst="rect">
            <a:avLst/>
          </a:prstGeom>
        </p:spPr>
      </p:pic>
      <p:pic>
        <p:nvPicPr>
          <p:cNvPr id="13" name="Picture 2" descr="C:\Users\Han Tsai\Desktop\PPT_x73X\未命名-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46647" y="1285866"/>
            <a:ext cx="883071" cy="748080"/>
          </a:xfrm>
          <a:prstGeom prst="rect">
            <a:avLst/>
          </a:prstGeom>
          <a:noFill/>
        </p:spPr>
      </p:pic>
      <p:sp>
        <p:nvSpPr>
          <p:cNvPr id="32" name="Shape 242"/>
          <p:cNvSpPr txBox="1"/>
          <p:nvPr/>
        </p:nvSpPr>
        <p:spPr>
          <a:xfrm>
            <a:off x="383929" y="1614851"/>
            <a:ext cx="901923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處理器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Shape 242"/>
          <p:cNvSpPr txBox="1"/>
          <p:nvPr/>
        </p:nvSpPr>
        <p:spPr>
          <a:xfrm>
            <a:off x="214282" y="2067694"/>
            <a:ext cx="1087491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Memory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2" name="Shape 242"/>
          <p:cNvSpPr txBox="1"/>
          <p:nvPr/>
        </p:nvSpPr>
        <p:spPr>
          <a:xfrm>
            <a:off x="232344" y="2974885"/>
            <a:ext cx="1168314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200" b="1" dirty="0" smtClean="0">
                <a:solidFill>
                  <a:schemeClr val="bg1"/>
                </a:solidFill>
                <a:latin typeface="+mj-lt"/>
              </a:rPr>
              <a:t>PCIe </a:t>
            </a:r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Slots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5" name="Shape 242"/>
          <p:cNvSpPr txBox="1"/>
          <p:nvPr/>
        </p:nvSpPr>
        <p:spPr>
          <a:xfrm>
            <a:off x="394637" y="2523310"/>
            <a:ext cx="1168314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M.2 SSD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埠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" name="Shape 242"/>
          <p:cNvSpPr txBox="1"/>
          <p:nvPr/>
        </p:nvSpPr>
        <p:spPr>
          <a:xfrm>
            <a:off x="220523" y="3452004"/>
            <a:ext cx="1589542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IR Remote Control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7" name="Shape 242"/>
          <p:cNvSpPr txBox="1"/>
          <p:nvPr/>
        </p:nvSpPr>
        <p:spPr>
          <a:xfrm>
            <a:off x="232344" y="3833414"/>
            <a:ext cx="1456777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200" b="1" dirty="0" smtClean="0">
                <a:solidFill>
                  <a:schemeClr val="bg1"/>
                </a:solidFill>
                <a:latin typeface="+mj-lt"/>
              </a:rPr>
              <a:t>HDMI Port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8" name="Shape 242"/>
          <p:cNvSpPr txBox="1"/>
          <p:nvPr/>
        </p:nvSpPr>
        <p:spPr>
          <a:xfrm>
            <a:off x="2857488" y="1214428"/>
            <a:ext cx="1571636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800" b="1" dirty="0" smtClean="0">
                <a:solidFill>
                  <a:schemeClr val="bg1"/>
                </a:solidFill>
              </a:rPr>
              <a:t>TVS-x73e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Shape 242"/>
          <p:cNvSpPr txBox="1"/>
          <p:nvPr/>
        </p:nvSpPr>
        <p:spPr>
          <a:xfrm>
            <a:off x="5936732" y="1214428"/>
            <a:ext cx="1778540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800" b="1" dirty="0" smtClean="0">
                <a:solidFill>
                  <a:schemeClr val="bg1"/>
                </a:solidFill>
              </a:rPr>
              <a:t>TVS-x73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5" name="Shape 242"/>
          <p:cNvSpPr txBox="1"/>
          <p:nvPr/>
        </p:nvSpPr>
        <p:spPr>
          <a:xfrm>
            <a:off x="3643306" y="3833414"/>
            <a:ext cx="2664296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2 x HDMI v1.4b 4K UHD, 30Hz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6" name="Shape 242"/>
          <p:cNvSpPr txBox="1"/>
          <p:nvPr/>
        </p:nvSpPr>
        <p:spPr>
          <a:xfrm>
            <a:off x="1500166" y="2843881"/>
            <a:ext cx="3929090" cy="57340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2 x PCIe 3.0 x4</a:t>
            </a:r>
          </a:p>
          <a:p>
            <a:pPr algn="ctr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(</a:t>
            </a:r>
            <a:r>
              <a:rPr lang="en-US" altLang="zh-TW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Upgrade NAS functionality at anytime</a:t>
            </a:r>
            <a:r>
              <a:rPr lang="en-US" altLang="zh-TW" b="1" dirty="0" smtClean="0">
                <a:solidFill>
                  <a:schemeClr val="bg1"/>
                </a:solidFill>
              </a:rPr>
              <a:t>)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7" name="Shape 242"/>
          <p:cNvSpPr txBox="1"/>
          <p:nvPr/>
        </p:nvSpPr>
        <p:spPr>
          <a:xfrm>
            <a:off x="5500694" y="2833282"/>
            <a:ext cx="2190451" cy="4809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2 x PCIe 3.0 x4</a:t>
            </a:r>
          </a:p>
          <a:p>
            <a:pPr lvl="0" algn="ctr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(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Bundle a </a:t>
            </a:r>
            <a:r>
              <a:rPr lang="en-US" altLang="zh-TW" b="1" dirty="0" smtClean="0">
                <a:solidFill>
                  <a:schemeClr val="bg1"/>
                </a:solidFill>
              </a:rPr>
              <a:t>USB 3.1 card)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8" name="Shape 242"/>
          <p:cNvSpPr txBox="1"/>
          <p:nvPr/>
        </p:nvSpPr>
        <p:spPr>
          <a:xfrm>
            <a:off x="2677814" y="3449715"/>
            <a:ext cx="1891916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Optional</a:t>
            </a:r>
            <a:endParaRPr lang="zh-TW" altLang="en-US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9" name="Shape 242"/>
          <p:cNvSpPr txBox="1"/>
          <p:nvPr/>
        </p:nvSpPr>
        <p:spPr>
          <a:xfrm>
            <a:off x="6080748" y="3445418"/>
            <a:ext cx="853836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Budled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0" name="Shape 242"/>
          <p:cNvSpPr txBox="1"/>
          <p:nvPr/>
        </p:nvSpPr>
        <p:spPr>
          <a:xfrm>
            <a:off x="1899254" y="2000246"/>
            <a:ext cx="3172812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4GB, 8GB </a:t>
            </a:r>
          </a:p>
          <a:p>
            <a:pPr lvl="0" algn="ctr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(</a:t>
            </a:r>
            <a:r>
              <a:rPr lang="en-US" altLang="zh-TW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Easily upgradeable to </a:t>
            </a:r>
            <a:r>
              <a:rPr lang="en-US" altLang="zh-TW" b="1" dirty="0" smtClean="0">
                <a:solidFill>
                  <a:srgbClr val="FFFF00"/>
                </a:solidFill>
              </a:rPr>
              <a:t>64GB</a:t>
            </a:r>
            <a:r>
              <a:rPr lang="en-US" altLang="zh-TW" b="1" dirty="0" smtClean="0">
                <a:solidFill>
                  <a:schemeClr val="bg1"/>
                </a:solidFill>
              </a:rPr>
              <a:t>)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" name="Shape 242"/>
          <p:cNvSpPr txBox="1"/>
          <p:nvPr/>
        </p:nvSpPr>
        <p:spPr>
          <a:xfrm>
            <a:off x="5642952" y="2085061"/>
            <a:ext cx="1786391" cy="32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8GB, 16GB, 64GB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9" name="直線接點 38"/>
          <p:cNvCxnSpPr/>
          <p:nvPr/>
        </p:nvCxnSpPr>
        <p:spPr>
          <a:xfrm rot="5400000">
            <a:off x="4285851" y="2714229"/>
            <a:ext cx="2143140" cy="794"/>
          </a:xfrm>
          <a:prstGeom prst="line">
            <a:avLst/>
          </a:prstGeom>
          <a:ln>
            <a:solidFill>
              <a:schemeClr val="bg1">
                <a:alpha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214282" y="2496228"/>
            <a:ext cx="7715304" cy="357190"/>
          </a:xfrm>
          <a:prstGeom prst="rect">
            <a:avLst/>
          </a:prstGeom>
          <a:solidFill>
            <a:srgbClr val="005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7" name="矩形 26"/>
          <p:cNvSpPr/>
          <p:nvPr/>
        </p:nvSpPr>
        <p:spPr>
          <a:xfrm>
            <a:off x="214282" y="1618836"/>
            <a:ext cx="7715304" cy="357190"/>
          </a:xfrm>
          <a:prstGeom prst="rect">
            <a:avLst/>
          </a:prstGeom>
          <a:solidFill>
            <a:srgbClr val="005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0" name="Shape 242"/>
          <p:cNvSpPr txBox="1"/>
          <p:nvPr/>
        </p:nvSpPr>
        <p:spPr>
          <a:xfrm>
            <a:off x="2354915" y="1618836"/>
            <a:ext cx="5146043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AMD RX-421BD quad-core 2.1 GHz, Turbo Core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to </a:t>
            </a:r>
            <a:r>
              <a:rPr lang="en-US" altLang="zh-TW" b="1" dirty="0" smtClean="0">
                <a:solidFill>
                  <a:schemeClr val="bg1"/>
                </a:solidFill>
              </a:rPr>
              <a:t>3.4 GHz 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" name="Shape 242"/>
          <p:cNvSpPr txBox="1"/>
          <p:nvPr/>
        </p:nvSpPr>
        <p:spPr>
          <a:xfrm>
            <a:off x="3357554" y="2510915"/>
            <a:ext cx="3458899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2 x M.2 2280/2260 SATA 6Gb/s port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3" name="直線接點 32"/>
          <p:cNvCxnSpPr/>
          <p:nvPr/>
        </p:nvCxnSpPr>
        <p:spPr>
          <a:xfrm rot="5400000">
            <a:off x="458165" y="2889835"/>
            <a:ext cx="2520000" cy="794"/>
          </a:xfrm>
          <a:prstGeom prst="line">
            <a:avLst/>
          </a:prstGeom>
          <a:ln>
            <a:solidFill>
              <a:schemeClr val="bg1">
                <a:alpha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hape 242"/>
          <p:cNvSpPr txBox="1"/>
          <p:nvPr/>
        </p:nvSpPr>
        <p:spPr>
          <a:xfrm>
            <a:off x="244698" y="1621698"/>
            <a:ext cx="1111798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Processor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4" name="Shape 242"/>
          <p:cNvSpPr txBox="1"/>
          <p:nvPr/>
        </p:nvSpPr>
        <p:spPr>
          <a:xfrm>
            <a:off x="224989" y="2534736"/>
            <a:ext cx="1464132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M.2 </a:t>
            </a:r>
            <a:r>
              <a:rPr lang="en-US" altLang="zh-TW" sz="1200" b="1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SSD Port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012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type="body" idx="4294967295"/>
          </p:nvPr>
        </p:nvSpPr>
        <p:spPr>
          <a:xfrm>
            <a:off x="2428860" y="2143122"/>
            <a:ext cx="4521200" cy="10874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altLang="zh-TW" sz="4800" b="1" i="0" u="none" strike="noStrike" cap="none" dirty="0" smtClean="0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rPr>
              <a:t>Thank you!</a:t>
            </a:r>
            <a:endParaRPr lang="zh-TW" sz="4800" b="1" i="0" u="none" strike="noStrike" cap="none" dirty="0">
              <a:solidFill>
                <a:schemeClr val="bg1"/>
              </a:solidFill>
              <a:latin typeface="+mj-lt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35517" y="4295078"/>
            <a:ext cx="1234480" cy="771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78926" y="4256335"/>
            <a:ext cx="1296469" cy="8102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13815" y="4206414"/>
            <a:ext cx="1499337" cy="9370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528"/>
          <p:cNvSpPr/>
          <p:nvPr/>
        </p:nvSpPr>
        <p:spPr>
          <a:xfrm>
            <a:off x="142844" y="3357568"/>
            <a:ext cx="8858312" cy="1714512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529"/>
          <p:cNvSpPr/>
          <p:nvPr/>
        </p:nvSpPr>
        <p:spPr>
          <a:xfrm>
            <a:off x="3428992" y="3745053"/>
            <a:ext cx="1643074" cy="1041275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圓角化對角線角落矩形 51"/>
          <p:cNvSpPr/>
          <p:nvPr/>
        </p:nvSpPr>
        <p:spPr>
          <a:xfrm>
            <a:off x="71406" y="3214692"/>
            <a:ext cx="300039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TextBox 66"/>
          <p:cNvSpPr txBox="1"/>
          <p:nvPr/>
        </p:nvSpPr>
        <p:spPr>
          <a:xfrm>
            <a:off x="234877" y="3214692"/>
            <a:ext cx="2708410" cy="400097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Wireless network card</a:t>
            </a:r>
            <a:endParaRPr lang="zh-TW" altLang="en-US" sz="18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3" name="Shape 528"/>
          <p:cNvSpPr/>
          <p:nvPr/>
        </p:nvSpPr>
        <p:spPr>
          <a:xfrm>
            <a:off x="142844" y="1428742"/>
            <a:ext cx="8858312" cy="1714512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529"/>
          <p:cNvSpPr/>
          <p:nvPr/>
        </p:nvSpPr>
        <p:spPr>
          <a:xfrm>
            <a:off x="2040209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529"/>
          <p:cNvSpPr/>
          <p:nvPr/>
        </p:nvSpPr>
        <p:spPr>
          <a:xfrm>
            <a:off x="3754721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529"/>
          <p:cNvSpPr/>
          <p:nvPr/>
        </p:nvSpPr>
        <p:spPr>
          <a:xfrm>
            <a:off x="5469233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529"/>
          <p:cNvSpPr/>
          <p:nvPr/>
        </p:nvSpPr>
        <p:spPr>
          <a:xfrm>
            <a:off x="7183745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529"/>
          <p:cNvSpPr/>
          <p:nvPr/>
        </p:nvSpPr>
        <p:spPr>
          <a:xfrm>
            <a:off x="325697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-428660" y="357172"/>
            <a:ext cx="10001320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zh-TW" sz="3600" dirty="0" smtClean="0">
                <a:solidFill>
                  <a:schemeClr val="bg1"/>
                </a:solidFill>
                <a:latin typeface="+mj-lt"/>
              </a:rPr>
              <a:t>Unleash performance with NIC cards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71450" y="2776365"/>
            <a:ext cx="1414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chemeClr val="bg1"/>
                </a:solidFill>
                <a:latin typeface="+mj-lt"/>
                <a:ea typeface="+mn-ea"/>
              </a:rPr>
              <a:t>LAN-10G1TA</a:t>
            </a:r>
            <a:endParaRPr lang="en-US" sz="1600" dirty="0">
              <a:solidFill>
                <a:schemeClr val="bg1"/>
              </a:solidFill>
              <a:latin typeface="+mj-lt"/>
              <a:ea typeface="+mn-ea"/>
            </a:endParaRPr>
          </a:p>
        </p:txBody>
      </p:sp>
      <p:grpSp>
        <p:nvGrpSpPr>
          <p:cNvPr id="2" name="群組 43"/>
          <p:cNvGrpSpPr/>
          <p:nvPr/>
        </p:nvGrpSpPr>
        <p:grpSpPr>
          <a:xfrm>
            <a:off x="3857620" y="1803790"/>
            <a:ext cx="1439115" cy="1320828"/>
            <a:chOff x="4008188" y="3549662"/>
            <a:chExt cx="1439302" cy="1320827"/>
          </a:xfrm>
        </p:grpSpPr>
        <p:sp>
          <p:nvSpPr>
            <p:cNvPr id="48" name="TextBox 47"/>
            <p:cNvSpPr txBox="1"/>
            <p:nvPr/>
          </p:nvSpPr>
          <p:spPr>
            <a:xfrm>
              <a:off x="4008188" y="4531935"/>
              <a:ext cx="14393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  <a:latin typeface="+mj-lt"/>
                  <a:ea typeface="+mn-ea"/>
                </a:rPr>
                <a:t>LAN-10G1SR</a:t>
              </a:r>
            </a:p>
          </p:txBody>
        </p:sp>
        <p:pic>
          <p:nvPicPr>
            <p:cNvPr id="49" name="圖片 38" descr="LAN-10G1SR-D_正面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8382" y="3549662"/>
              <a:ext cx="1428752" cy="1071563"/>
            </a:xfrm>
            <a:prstGeom prst="rect">
              <a:avLst/>
            </a:prstGeom>
          </p:spPr>
        </p:pic>
      </p:grpSp>
      <p:sp>
        <p:nvSpPr>
          <p:cNvPr id="74" name="TextBox 73"/>
          <p:cNvSpPr txBox="1"/>
          <p:nvPr/>
        </p:nvSpPr>
        <p:spPr>
          <a:xfrm>
            <a:off x="1928794" y="2773934"/>
            <a:ext cx="1888474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  <a:ea typeface="+mn-ea"/>
              </a:rPr>
              <a:t>LAN-10G2T-X550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7286644" y="1857370"/>
            <a:ext cx="1431060" cy="857256"/>
          </a:xfrm>
          <a:prstGeom prst="rect">
            <a:avLst/>
          </a:prstGeom>
        </p:spPr>
      </p:pic>
      <p:sp>
        <p:nvSpPr>
          <p:cNvPr id="77" name="TextBox 76"/>
          <p:cNvSpPr txBox="1"/>
          <p:nvPr/>
        </p:nvSpPr>
        <p:spPr>
          <a:xfrm>
            <a:off x="7225301" y="2786064"/>
            <a:ext cx="1632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  <a:ea typeface="+mn-ea"/>
              </a:rPr>
              <a:t>LAN-1G2T-I210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38788" y="4729397"/>
            <a:ext cx="1408375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n-ea"/>
                <a:ea typeface="+mn-ea"/>
              </a:rPr>
              <a:t>QW-AC2600</a:t>
            </a:r>
            <a:endParaRPr lang="en-US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79" name="圖片 46" descr="LAN-10G2T_x550+bracke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14546" y="1947871"/>
            <a:ext cx="1352816" cy="766755"/>
          </a:xfrm>
          <a:prstGeom prst="rect">
            <a:avLst/>
          </a:prstGeom>
        </p:spPr>
      </p:pic>
      <p:cxnSp>
        <p:nvCxnSpPr>
          <p:cNvPr id="80" name="直線接點 44"/>
          <p:cNvCxnSpPr/>
          <p:nvPr/>
        </p:nvCxnSpPr>
        <p:spPr>
          <a:xfrm>
            <a:off x="-756592" y="-540340"/>
            <a:ext cx="11142877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" name="圖片 49" descr="LAN-10G2SF-ML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8433" y="1696329"/>
            <a:ext cx="1523812" cy="1143008"/>
          </a:xfrm>
          <a:prstGeom prst="rect">
            <a:avLst/>
          </a:prstGeom>
        </p:spPr>
      </p:pic>
      <p:sp>
        <p:nvSpPr>
          <p:cNvPr id="83" name="TextBox 29"/>
          <p:cNvSpPr txBox="1"/>
          <p:nvPr/>
        </p:nvSpPr>
        <p:spPr>
          <a:xfrm>
            <a:off x="94230" y="2773934"/>
            <a:ext cx="1977440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  <a:ea typeface="+mn-ea"/>
              </a:rPr>
              <a:t>LAN-10G2SF-MLX</a:t>
            </a:r>
          </a:p>
        </p:txBody>
      </p:sp>
      <p:sp>
        <p:nvSpPr>
          <p:cNvPr id="85" name="Rectangle 84"/>
          <p:cNvSpPr/>
          <p:nvPr/>
        </p:nvSpPr>
        <p:spPr>
          <a:xfrm>
            <a:off x="5136776" y="3737694"/>
            <a:ext cx="2078430" cy="1107984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r>
              <a:rPr lang="da-DK" sz="1600" dirty="0" smtClean="0">
                <a:solidFill>
                  <a:schemeClr val="bg1"/>
                </a:solidFill>
                <a:latin typeface="+mj-lt"/>
                <a:ea typeface="+mn-ea"/>
              </a:rPr>
              <a:t>TL-WDN4800 N900</a:t>
            </a:r>
          </a:p>
          <a:p>
            <a:r>
              <a:rPr lang="da-DK" sz="1600" dirty="0" smtClean="0">
                <a:solidFill>
                  <a:schemeClr val="bg1"/>
                </a:solidFill>
                <a:latin typeface="+mj-lt"/>
                <a:ea typeface="+mn-ea"/>
              </a:rPr>
              <a:t>TL-WDN3800 N600</a:t>
            </a:r>
          </a:p>
          <a:p>
            <a:r>
              <a:rPr lang="da-DK" sz="1600" dirty="0" smtClean="0">
                <a:solidFill>
                  <a:schemeClr val="bg1"/>
                </a:solidFill>
                <a:latin typeface="+mj-lt"/>
                <a:ea typeface="+mn-ea"/>
              </a:rPr>
              <a:t>TL-WN881ND N300</a:t>
            </a:r>
          </a:p>
          <a:p>
            <a:r>
              <a:rPr lang="da-DK" sz="1600" dirty="0" smtClean="0">
                <a:solidFill>
                  <a:schemeClr val="bg1"/>
                </a:solidFill>
                <a:latin typeface="+mj-lt"/>
                <a:ea typeface="+mn-ea"/>
              </a:rPr>
              <a:t>TL-WN781ND N150</a:t>
            </a:r>
            <a:endParaRPr lang="da-DK" sz="1600" dirty="0">
              <a:solidFill>
                <a:schemeClr val="bg1"/>
              </a:solidFill>
              <a:latin typeface="+mj-lt"/>
              <a:ea typeface="+mn-ea"/>
            </a:endParaRPr>
          </a:p>
        </p:txBody>
      </p:sp>
      <p:sp>
        <p:nvSpPr>
          <p:cNvPr id="39" name="圓角化對角線角落矩形 38"/>
          <p:cNvSpPr/>
          <p:nvPr/>
        </p:nvSpPr>
        <p:spPr>
          <a:xfrm>
            <a:off x="71406" y="1285866"/>
            <a:ext cx="3429024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214282" y="1285866"/>
            <a:ext cx="3186104" cy="400097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10GbE/1GbE network card</a:t>
            </a:r>
            <a:endParaRPr 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1" name="Shape 529"/>
          <p:cNvSpPr/>
          <p:nvPr/>
        </p:nvSpPr>
        <p:spPr>
          <a:xfrm>
            <a:off x="350848" y="3743547"/>
            <a:ext cx="2720953" cy="1041275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786182" y="4716079"/>
            <a:ext cx="951518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  <a:ea typeface="+mn-ea"/>
              </a:rPr>
              <a:t>TP-Link</a:t>
            </a:r>
            <a:endParaRPr lang="en-US" sz="1600" dirty="0">
              <a:solidFill>
                <a:schemeClr val="bg1"/>
              </a:solidFill>
              <a:latin typeface="+mj-lt"/>
              <a:ea typeface="+mn-ea"/>
            </a:endParaRPr>
          </a:p>
        </p:txBody>
      </p:sp>
      <p:grpSp>
        <p:nvGrpSpPr>
          <p:cNvPr id="3" name="群組 43"/>
          <p:cNvGrpSpPr/>
          <p:nvPr/>
        </p:nvGrpSpPr>
        <p:grpSpPr>
          <a:xfrm>
            <a:off x="2571736" y="3357568"/>
            <a:ext cx="1071570" cy="1071570"/>
            <a:chOff x="7847615" y="785800"/>
            <a:chExt cx="1428728" cy="1428728"/>
          </a:xfrm>
        </p:grpSpPr>
        <p:pic>
          <p:nvPicPr>
            <p:cNvPr id="50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7847615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51" name="矩形 50"/>
            <p:cNvSpPr/>
            <p:nvPr/>
          </p:nvSpPr>
          <p:spPr>
            <a:xfrm>
              <a:off x="8145940" y="1262043"/>
              <a:ext cx="844657" cy="4308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en-US" altLang="zh-TW" sz="15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NEW</a:t>
              </a:r>
              <a:endParaRPr lang="zh-TW" altLang="en-US" sz="1500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</p:grpSp>
      <p:pic>
        <p:nvPicPr>
          <p:cNvPr id="1026" name="Picture 2" descr="C:\Users\Han Tsai\Desktop\TVS-x73e_直播\card_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1214414" y="3857634"/>
            <a:ext cx="1478467" cy="928694"/>
          </a:xfrm>
          <a:prstGeom prst="rect">
            <a:avLst/>
          </a:prstGeom>
          <a:noFill/>
        </p:spPr>
      </p:pic>
      <p:pic>
        <p:nvPicPr>
          <p:cNvPr id="1027" name="Picture 3" descr="C:\Users\Han Tsai\Desktop\TVS-x73e_直播\card_wires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86182" y="3857633"/>
            <a:ext cx="785818" cy="884387"/>
          </a:xfrm>
          <a:prstGeom prst="rect">
            <a:avLst/>
          </a:prstGeom>
          <a:noFill/>
        </p:spPr>
      </p:pic>
      <p:pic>
        <p:nvPicPr>
          <p:cNvPr id="2050" name="Picture 2" descr="C:\Users\Han Tsai\Desktop\TVS-x73e_直播\未命名-19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2910" y="3786196"/>
            <a:ext cx="571504" cy="929401"/>
          </a:xfrm>
          <a:prstGeom prst="rect">
            <a:avLst/>
          </a:prstGeom>
          <a:noFill/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668852" y="1899950"/>
            <a:ext cx="1116048" cy="87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038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65971" y="2719604"/>
            <a:ext cx="3135119" cy="2300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平行四邊形 28"/>
          <p:cNvSpPr/>
          <p:nvPr/>
        </p:nvSpPr>
        <p:spPr>
          <a:xfrm>
            <a:off x="-571535" y="2306806"/>
            <a:ext cx="8501122" cy="366713"/>
          </a:xfrm>
          <a:prstGeom prst="parallelogram">
            <a:avLst>
              <a:gd name="adj" fmla="val 55727"/>
            </a:avLst>
          </a:prstGeom>
          <a:solidFill>
            <a:srgbClr val="00518E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平行四邊形 26"/>
          <p:cNvSpPr/>
          <p:nvPr/>
        </p:nvSpPr>
        <p:spPr>
          <a:xfrm>
            <a:off x="-500098" y="1878178"/>
            <a:ext cx="8501122" cy="366713"/>
          </a:xfrm>
          <a:prstGeom prst="parallelogram">
            <a:avLst>
              <a:gd name="adj" fmla="val 55727"/>
            </a:avLst>
          </a:prstGeom>
          <a:solidFill>
            <a:srgbClr val="00518E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32" name="Picture 8" descr="C:\Users\Han Tsai\Desktop\TVS-x73e_直播\未命名-1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29124" y="2857502"/>
            <a:ext cx="857256" cy="1394102"/>
          </a:xfrm>
          <a:prstGeom prst="rect">
            <a:avLst/>
          </a:prstGeom>
          <a:noFill/>
        </p:spPr>
      </p:pic>
      <p:sp>
        <p:nvSpPr>
          <p:cNvPr id="18" name="Title 2"/>
          <p:cNvSpPr txBox="1">
            <a:spLocks/>
          </p:cNvSpPr>
          <p:nvPr/>
        </p:nvSpPr>
        <p:spPr>
          <a:xfrm>
            <a:off x="214282" y="35717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zh-TW" sz="3300" dirty="0" smtClean="0">
                <a:solidFill>
                  <a:schemeClr val="bg1"/>
                </a:solidFill>
                <a:latin typeface="+mj-lt"/>
              </a:rPr>
              <a:t>Turn TVS-x73e into a wireless access point</a:t>
            </a:r>
            <a:endParaRPr lang="en-US" sz="33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3" name="Rectangle 3"/>
          <p:cNvSpPr>
            <a:spLocks noChangeArrowheads="1"/>
          </p:cNvSpPr>
          <p:nvPr/>
        </p:nvSpPr>
        <p:spPr bwMode="auto">
          <a:xfrm>
            <a:off x="285720" y="1876006"/>
            <a:ext cx="99029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Setup isolated wireless connections for max bandwidth</a:t>
            </a:r>
            <a:r>
              <a:rPr lang="zh-TW" altLang="en-US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( I</a:t>
            </a:r>
            <a:r>
              <a:rPr lang="de-DE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oT/VM/Container)</a:t>
            </a:r>
            <a:endParaRPr lang="en-US" altLang="zh-TW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64" name="Rectangle 3"/>
          <p:cNvSpPr>
            <a:spLocks noChangeArrowheads="1"/>
          </p:cNvSpPr>
          <p:nvPr/>
        </p:nvSpPr>
        <p:spPr bwMode="auto">
          <a:xfrm>
            <a:off x="-875284" y="2301836"/>
            <a:ext cx="859055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r">
              <a:defRPr/>
            </a:pPr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Powerful x86 performance; add more wireless cards to increase bandwidth</a:t>
            </a:r>
            <a:endParaRPr lang="en-US" altLang="zh-TW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2" name="群組 29"/>
          <p:cNvGrpSpPr/>
          <p:nvPr/>
        </p:nvGrpSpPr>
        <p:grpSpPr>
          <a:xfrm>
            <a:off x="-1092693" y="1347781"/>
            <a:ext cx="9832275" cy="438151"/>
            <a:chOff x="4884721" y="1357305"/>
            <a:chExt cx="2888150" cy="492023"/>
          </a:xfrm>
        </p:grpSpPr>
        <p:sp>
          <p:nvSpPr>
            <p:cNvPr id="31" name="平行四邊形 30"/>
            <p:cNvSpPr/>
            <p:nvPr/>
          </p:nvSpPr>
          <p:spPr>
            <a:xfrm>
              <a:off x="4884721" y="1357305"/>
              <a:ext cx="2839079" cy="492023"/>
            </a:xfrm>
            <a:prstGeom prst="parallelogram">
              <a:avLst>
                <a:gd name="adj" fmla="val 55727"/>
              </a:avLst>
            </a:prstGeom>
            <a:solidFill>
              <a:srgbClr val="00518E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5121744" y="1367998"/>
              <a:ext cx="2651127" cy="4320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TW" sz="19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Install</a:t>
              </a:r>
              <a:r>
                <a:rPr lang="zh-TW" altLang="en-US" sz="19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 </a:t>
              </a:r>
              <a:r>
                <a:rPr lang="en-US" altLang="zh-TW" sz="1900" b="1" dirty="0" err="1" smtClean="0">
                  <a:solidFill>
                    <a:srgbClr val="FFFF00"/>
                  </a:solidFill>
                  <a:latin typeface="+mj-lt"/>
                  <a:ea typeface="微軟正黑體" pitchFamily="34" charset="-120"/>
                </a:rPr>
                <a:t>WirelessAP</a:t>
              </a:r>
              <a:r>
                <a:rPr lang="en-US" altLang="zh-TW" sz="1900" b="1" dirty="0" smtClean="0">
                  <a:solidFill>
                    <a:srgbClr val="FFFF00"/>
                  </a:solidFill>
                  <a:latin typeface="+mj-lt"/>
                  <a:ea typeface="微軟正黑體" pitchFamily="34" charset="-120"/>
                </a:rPr>
                <a:t> Station</a:t>
              </a:r>
              <a:r>
                <a:rPr lang="en-US" altLang="zh-TW" sz="19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 and devices can connect to NAS wirelessly</a:t>
              </a:r>
              <a:endParaRPr lang="zh-TW" altLang="en-US" sz="1900" b="1" dirty="0" smtClean="0">
                <a:solidFill>
                  <a:srgbClr val="FFFF00"/>
                </a:solidFill>
                <a:latin typeface="+mj-lt"/>
                <a:ea typeface="微軟正黑體" pitchFamily="34" charset="-120"/>
              </a:endParaRPr>
            </a:p>
          </p:txBody>
        </p:sp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5241635" y="4214824"/>
            <a:ext cx="401935" cy="81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 descr="C:\Users\Han Tsai\Desktop\TVS-x73e_直播\N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7444155" y="3943474"/>
            <a:ext cx="1699877" cy="1106461"/>
          </a:xfrm>
          <a:prstGeom prst="rect">
            <a:avLst/>
          </a:prstGeom>
          <a:noFill/>
        </p:spPr>
      </p:pic>
      <p:pic>
        <p:nvPicPr>
          <p:cNvPr id="44" name="Picture 3" descr="C:\Users\Han Tsai\Desktop\TVS-x73e_直播\bac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85784" y="3071816"/>
            <a:ext cx="3357586" cy="2235019"/>
          </a:xfrm>
          <a:prstGeom prst="rect">
            <a:avLst/>
          </a:prstGeom>
          <a:noFill/>
        </p:spPr>
      </p:pic>
      <p:sp>
        <p:nvSpPr>
          <p:cNvPr id="45" name="Shape 402"/>
          <p:cNvSpPr>
            <a:spLocks noChangeArrowheads="1"/>
          </p:cNvSpPr>
          <p:nvPr/>
        </p:nvSpPr>
        <p:spPr bwMode="auto">
          <a:xfrm>
            <a:off x="2884413" y="3612347"/>
            <a:ext cx="1307315" cy="1307994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21900" tIns="60950" rIns="121900" bIns="60950" anchor="ctr"/>
          <a:lstStyle/>
          <a:p>
            <a:pPr indent="-117475" algn="ctr">
              <a:buClr>
                <a:srgbClr val="000000"/>
              </a:buClr>
              <a:buSzPts val="1400"/>
            </a:pPr>
            <a:endParaRPr lang="zh-TW" altLang="zh-TW" sz="1900">
              <a:solidFill>
                <a:srgbClr val="FFFFFF"/>
              </a:solidFill>
              <a:cs typeface="Arial" charset="0"/>
              <a:sym typeface="Arial" charset="0"/>
            </a:endParaRPr>
          </a:p>
        </p:txBody>
      </p:sp>
      <p:pic>
        <p:nvPicPr>
          <p:cNvPr id="30" name="Picture 2" descr="C:\Users\Han Tsai\Desktop\TVS-x73e_直播\card_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 rot="1901478">
            <a:off x="2404521" y="3668070"/>
            <a:ext cx="2100525" cy="1319438"/>
          </a:xfrm>
          <a:prstGeom prst="rect">
            <a:avLst/>
          </a:prstGeom>
          <a:noFill/>
        </p:spPr>
      </p:pic>
      <p:sp>
        <p:nvSpPr>
          <p:cNvPr id="24" name="圓角化對角線角落矩形 23"/>
          <p:cNvSpPr/>
          <p:nvPr/>
        </p:nvSpPr>
        <p:spPr>
          <a:xfrm>
            <a:off x="1928794" y="2786064"/>
            <a:ext cx="2428892" cy="714380"/>
          </a:xfrm>
          <a:prstGeom prst="round2DiagRect">
            <a:avLst>
              <a:gd name="adj1" fmla="val 32823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Shape 404"/>
          <p:cNvSpPr txBox="1">
            <a:spLocks noChangeArrowheads="1"/>
          </p:cNvSpPr>
          <p:nvPr/>
        </p:nvSpPr>
        <p:spPr bwMode="auto">
          <a:xfrm>
            <a:off x="1643042" y="3000378"/>
            <a:ext cx="3052543" cy="294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7" tIns="121897" rIns="121897" bIns="121897" anchor="ctr"/>
          <a:lstStyle/>
          <a:p>
            <a:pPr indent="-84138" algn="ctr">
              <a:buClr>
                <a:srgbClr val="3F3F3F"/>
              </a:buClr>
              <a:buSzPts val="1000"/>
            </a:pPr>
            <a:r>
              <a:rPr lang="zh-TW" altLang="zh-TW" sz="1450" b="1" dirty="0">
                <a:solidFill>
                  <a:srgbClr val="FFFF00"/>
                </a:solidFill>
                <a:latin typeface="+mj-lt"/>
                <a:ea typeface="微軟正黑體" pitchFamily="34" charset="-120"/>
                <a:sym typeface="Arial" charset="0"/>
              </a:rPr>
              <a:t>Q</a:t>
            </a:r>
            <a:r>
              <a:rPr lang="en-US" altLang="zh-TW" sz="1450" b="1" dirty="0">
                <a:solidFill>
                  <a:srgbClr val="FFFF00"/>
                </a:solidFill>
                <a:latin typeface="+mj-lt"/>
                <a:ea typeface="微軟正黑體" pitchFamily="34" charset="-120"/>
                <a:sym typeface="Arial" charset="0"/>
              </a:rPr>
              <a:t>W-AC2600 </a:t>
            </a:r>
            <a:r>
              <a:rPr lang="en-US" altLang="zh-TW" sz="1450" b="1" dirty="0" smtClean="0">
                <a:solidFill>
                  <a:srgbClr val="FFFF00"/>
                </a:solidFill>
                <a:latin typeface="+mj-lt"/>
                <a:ea typeface="微軟正黑體" pitchFamily="34" charset="-120"/>
                <a:sym typeface="Arial" charset="0"/>
              </a:rPr>
              <a:t>wireless card</a:t>
            </a:r>
            <a:endParaRPr lang="zh-TW" altLang="en-US" sz="1450" b="1" dirty="0">
              <a:solidFill>
                <a:srgbClr val="FFFF00"/>
              </a:solidFill>
              <a:latin typeface="+mj-lt"/>
              <a:ea typeface="微軟正黑體" pitchFamily="34" charset="-120"/>
              <a:sym typeface="Arial" charset="0"/>
            </a:endParaRPr>
          </a:p>
          <a:p>
            <a:pPr indent="-84138" algn="ctr">
              <a:buClr>
                <a:srgbClr val="3F3F3F"/>
              </a:buClr>
              <a:buSzPts val="1000"/>
            </a:pP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  <a:sym typeface="Arial" charset="0"/>
              </a:rPr>
              <a:t>4 x 4 MIMO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  <a:sym typeface="Arial" charset="0"/>
              </a:rPr>
              <a:t> </a:t>
            </a:r>
            <a:r>
              <a:rPr lang="en-US" altLang="zh-TW" sz="12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  <a:sym typeface="Arial" charset="0"/>
              </a:rPr>
              <a:t>AC2600</a:t>
            </a:r>
            <a:endParaRPr lang="en-US" altLang="zh-TW" sz="1200" b="1" dirty="0">
              <a:solidFill>
                <a:schemeClr val="bg1"/>
              </a:solidFill>
              <a:latin typeface="+mj-lt"/>
              <a:ea typeface="微軟正黑體" pitchFamily="34" charset="-120"/>
              <a:sym typeface="Arial" charset="0"/>
            </a:endParaRPr>
          </a:p>
          <a:p>
            <a:pPr indent="-84138" algn="ctr">
              <a:buClr>
                <a:srgbClr val="3F3F3F"/>
              </a:buClr>
              <a:buSzPts val="1000"/>
            </a:pP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  <a:sym typeface="Arial" charset="0"/>
              </a:rPr>
              <a:t>Dual Band Dual Concurrent</a:t>
            </a:r>
          </a:p>
        </p:txBody>
      </p:sp>
    </p:spTree>
    <p:extLst>
      <p:ext uri="{BB962C8B-B14F-4D97-AF65-F5344CB8AC3E}">
        <p14:creationId xmlns:p14="http://schemas.microsoft.com/office/powerpoint/2010/main" xmlns="" val="186871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528"/>
          <p:cNvSpPr/>
          <p:nvPr/>
        </p:nvSpPr>
        <p:spPr>
          <a:xfrm>
            <a:off x="142844" y="3373969"/>
            <a:ext cx="8858312" cy="1714512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528"/>
          <p:cNvSpPr/>
          <p:nvPr/>
        </p:nvSpPr>
        <p:spPr>
          <a:xfrm>
            <a:off x="142844" y="1428742"/>
            <a:ext cx="8858312" cy="1714512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529"/>
          <p:cNvSpPr/>
          <p:nvPr/>
        </p:nvSpPr>
        <p:spPr>
          <a:xfrm>
            <a:off x="2500298" y="1839205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529"/>
          <p:cNvSpPr/>
          <p:nvPr/>
        </p:nvSpPr>
        <p:spPr>
          <a:xfrm>
            <a:off x="4643438" y="1839205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529"/>
          <p:cNvSpPr/>
          <p:nvPr/>
        </p:nvSpPr>
        <p:spPr>
          <a:xfrm>
            <a:off x="6786578" y="1839205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529"/>
          <p:cNvSpPr/>
          <p:nvPr/>
        </p:nvSpPr>
        <p:spPr>
          <a:xfrm>
            <a:off x="357158" y="1839205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14282" y="33956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zh-TW" altLang="en-US" sz="3600" dirty="0" smtClean="0">
                <a:solidFill>
                  <a:schemeClr val="bg1"/>
                </a:solidFill>
                <a:latin typeface="+mj-lt"/>
              </a:rPr>
              <a:t>ＱＭ</a:t>
            </a:r>
            <a:r>
              <a:rPr lang="en-US" altLang="zh-TW" sz="3600" dirty="0" smtClean="0">
                <a:solidFill>
                  <a:schemeClr val="bg1"/>
                </a:solidFill>
                <a:latin typeface="+mj-lt"/>
              </a:rPr>
              <a:t>2 card and productivity tools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989666" y="2755298"/>
            <a:ext cx="1010830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n-ea"/>
                <a:ea typeface="+mn-ea"/>
              </a:rPr>
              <a:t>QM2-2P</a:t>
            </a:r>
            <a:endParaRPr lang="en-US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cxnSp>
        <p:nvCxnSpPr>
          <p:cNvPr id="80" name="直線接點 44"/>
          <p:cNvCxnSpPr/>
          <p:nvPr/>
        </p:nvCxnSpPr>
        <p:spPr>
          <a:xfrm>
            <a:off x="-756592" y="-540340"/>
            <a:ext cx="11142877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29"/>
          <p:cNvSpPr txBox="1"/>
          <p:nvPr/>
        </p:nvSpPr>
        <p:spPr>
          <a:xfrm>
            <a:off x="846526" y="2742047"/>
            <a:ext cx="1010830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  <a:ea typeface="+mn-ea"/>
              </a:rPr>
              <a:t>QM2-2S</a:t>
            </a:r>
            <a:endParaRPr lang="en-US" sz="1600" dirty="0">
              <a:solidFill>
                <a:schemeClr val="bg1"/>
              </a:solidFill>
              <a:latin typeface="+mj-lt"/>
              <a:ea typeface="+mn-ea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500034" y="4681306"/>
            <a:ext cx="1724166" cy="369320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r>
              <a:rPr lang="da-DK" sz="1600" dirty="0" smtClean="0">
                <a:solidFill>
                  <a:schemeClr val="bg1"/>
                </a:solidFill>
                <a:latin typeface="+mn-ea"/>
                <a:ea typeface="+mn-ea"/>
              </a:rPr>
              <a:t>USB-U31A2P01</a:t>
            </a:r>
            <a:endParaRPr lang="da-DK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87" name="Picture 8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94567" y="1927239"/>
            <a:ext cx="1634821" cy="825507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3174326" y="4696725"/>
            <a:ext cx="1361887" cy="369320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r>
              <a:rPr lang="da-DK" sz="1600" dirty="0" smtClean="0">
                <a:solidFill>
                  <a:schemeClr val="bg1"/>
                </a:solidFill>
                <a:latin typeface="+mn-ea"/>
                <a:ea typeface="+mn-ea"/>
              </a:rPr>
              <a:t>SAS-12G2E</a:t>
            </a:r>
            <a:endParaRPr lang="da-DK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9" name="圓角化對角線角落矩形 38"/>
          <p:cNvSpPr/>
          <p:nvPr/>
        </p:nvSpPr>
        <p:spPr>
          <a:xfrm>
            <a:off x="71406" y="1285866"/>
            <a:ext cx="3640869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180787" y="1295414"/>
            <a:ext cx="3533957" cy="430875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QM2 M.2 SSD / 10GbE card</a:t>
            </a:r>
            <a:endParaRPr lang="zh-TW" alt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54" name="圓角化對角線角落矩形 53"/>
          <p:cNvSpPr/>
          <p:nvPr/>
        </p:nvSpPr>
        <p:spPr>
          <a:xfrm>
            <a:off x="109991" y="3214692"/>
            <a:ext cx="192882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TextBox 66"/>
          <p:cNvSpPr txBox="1"/>
          <p:nvPr/>
        </p:nvSpPr>
        <p:spPr>
          <a:xfrm>
            <a:off x="206303" y="3218084"/>
            <a:ext cx="1828361" cy="430875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USB 3.1 card</a:t>
            </a:r>
            <a:endParaRPr lang="zh-TW" altLang="en-US" sz="20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56" name="圓角化對角線角落矩形 55"/>
          <p:cNvSpPr/>
          <p:nvPr/>
        </p:nvSpPr>
        <p:spPr>
          <a:xfrm>
            <a:off x="2857488" y="3214692"/>
            <a:ext cx="2071702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TextBox 66"/>
          <p:cNvSpPr txBox="1"/>
          <p:nvPr/>
        </p:nvSpPr>
        <p:spPr>
          <a:xfrm>
            <a:off x="2857488" y="3214692"/>
            <a:ext cx="2357454" cy="430875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marL="285722" indent="-285722"/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SAS 12Gb card</a:t>
            </a:r>
            <a:endParaRPr lang="zh-TW" altLang="en-US" sz="2000" b="1" dirty="0" smtClean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857752" y="2737348"/>
            <a:ext cx="1637604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n-ea"/>
                <a:ea typeface="+mn-ea"/>
              </a:rPr>
              <a:t>QM2-2S10G1T</a:t>
            </a:r>
            <a:endParaRPr lang="en-US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006362" y="2730377"/>
            <a:ext cx="1637604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n-ea"/>
                <a:ea typeface="+mn-ea"/>
              </a:rPr>
              <a:t>QM2-2P10G1T</a:t>
            </a:r>
            <a:endParaRPr lang="en-US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27" name="Picture 8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929454" y="1928808"/>
            <a:ext cx="1634821" cy="825507"/>
          </a:xfrm>
          <a:prstGeom prst="rect">
            <a:avLst/>
          </a:prstGeom>
        </p:spPr>
      </p:pic>
      <p:sp>
        <p:nvSpPr>
          <p:cNvPr id="28" name="Shape 529"/>
          <p:cNvSpPr/>
          <p:nvPr/>
        </p:nvSpPr>
        <p:spPr>
          <a:xfrm>
            <a:off x="2857488" y="3786196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529"/>
          <p:cNvSpPr/>
          <p:nvPr/>
        </p:nvSpPr>
        <p:spPr>
          <a:xfrm>
            <a:off x="357158" y="3786196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42910" y="3643319"/>
            <a:ext cx="1285884" cy="11074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28992" y="3857634"/>
            <a:ext cx="794518" cy="7865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41967" y="1838387"/>
            <a:ext cx="1648090" cy="103023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56545" y="1810862"/>
            <a:ext cx="1648090" cy="103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76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528"/>
          <p:cNvSpPr/>
          <p:nvPr/>
        </p:nvSpPr>
        <p:spPr>
          <a:xfrm>
            <a:off x="214282" y="1428742"/>
            <a:ext cx="8786874" cy="3624821"/>
          </a:xfrm>
          <a:prstGeom prst="roundRect">
            <a:avLst>
              <a:gd name="adj" fmla="val 4004"/>
            </a:avLst>
          </a:prstGeom>
          <a:solidFill>
            <a:srgbClr val="037FC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Shape 529"/>
          <p:cNvSpPr/>
          <p:nvPr/>
        </p:nvSpPr>
        <p:spPr>
          <a:xfrm>
            <a:off x="4714876" y="3786196"/>
            <a:ext cx="4071966" cy="1143008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14282" y="285734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zh-TW" sz="3600" dirty="0" smtClean="0">
                <a:solidFill>
                  <a:schemeClr val="bg1"/>
                </a:solidFill>
                <a:latin typeface="+mj-lt"/>
              </a:rPr>
              <a:t>5 year+ long term support processors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2287" y="3836561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TS-x63U</a:t>
            </a:r>
            <a:r>
              <a:rPr lang="zh-TW" altLang="en-US" b="1" dirty="0" smtClean="0">
                <a:solidFill>
                  <a:srgbClr val="0070C0"/>
                </a:solidFill>
              </a:rPr>
              <a:t>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系列</a:t>
            </a:r>
            <a:endParaRPr 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圓角化對角線角落矩形 29"/>
          <p:cNvSpPr/>
          <p:nvPr/>
        </p:nvSpPr>
        <p:spPr>
          <a:xfrm>
            <a:off x="4643438" y="3550002"/>
            <a:ext cx="3789692" cy="44584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7" name="Picture 3" descr="C:\Users\Han Tsai\Desktop\PPT_x73X\未命名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7653" y="3429006"/>
            <a:ext cx="724584" cy="615075"/>
          </a:xfrm>
          <a:prstGeom prst="rect">
            <a:avLst/>
          </a:prstGeom>
          <a:noFill/>
        </p:spPr>
      </p:pic>
      <p:sp>
        <p:nvSpPr>
          <p:cNvPr id="31" name="矩形 30"/>
          <p:cNvSpPr/>
          <p:nvPr/>
        </p:nvSpPr>
        <p:spPr>
          <a:xfrm>
            <a:off x="4825315" y="3558110"/>
            <a:ext cx="32624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F000"/>
                </a:solidFill>
                <a:latin typeface="+mj-lt"/>
              </a:rPr>
              <a:t>AMD Embedded G </a:t>
            </a:r>
            <a:r>
              <a:rPr lang="en-US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Series</a:t>
            </a:r>
            <a:endParaRPr lang="en-US" altLang="zh-TW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57752" y="4071948"/>
            <a:ext cx="24929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TS-x63U</a:t>
            </a:r>
          </a:p>
          <a:p>
            <a:r>
              <a:rPr lang="en-US" altLang="zh-TW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Versatile and energy efficient</a:t>
            </a:r>
          </a:p>
          <a:p>
            <a:r>
              <a:rPr lang="en-US" altLang="zh-TW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 x 10GbE SFP+ port</a:t>
            </a:r>
            <a:endParaRPr lang="en-US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4" name="Shape 529"/>
          <p:cNvSpPr/>
          <p:nvPr/>
        </p:nvSpPr>
        <p:spPr>
          <a:xfrm>
            <a:off x="349815" y="1571618"/>
            <a:ext cx="4077461" cy="3214710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7158" y="1643056"/>
            <a:ext cx="1580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+mj-lt"/>
              </a:rPr>
              <a:t>TVS-x73e</a:t>
            </a:r>
            <a:r>
              <a:rPr lang="zh-TW" altLang="en-US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altLang="zh-TW" b="1" dirty="0" smtClean="0">
                <a:latin typeface="+mj-lt"/>
                <a:ea typeface="微軟正黑體" pitchFamily="34" charset="-120"/>
              </a:rPr>
              <a:t>series</a:t>
            </a:r>
            <a:endParaRPr lang="en-US" b="1" dirty="0">
              <a:latin typeface="+mj-lt"/>
              <a:ea typeface="微軟正黑體" pitchFamily="34" charset="-120"/>
            </a:endParaRPr>
          </a:p>
        </p:txBody>
      </p:sp>
      <p:pic>
        <p:nvPicPr>
          <p:cNvPr id="1029" name="Picture 5" descr="C:\Users\Han Tsai\Desktop\PPT_x73X\product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287" y="4218786"/>
            <a:ext cx="3786214" cy="300190"/>
          </a:xfrm>
          <a:prstGeom prst="rect">
            <a:avLst/>
          </a:prstGeom>
          <a:noFill/>
        </p:spPr>
      </p:pic>
      <p:cxnSp>
        <p:nvCxnSpPr>
          <p:cNvPr id="69" name="直線接點 68"/>
          <p:cNvCxnSpPr/>
          <p:nvPr/>
        </p:nvCxnSpPr>
        <p:spPr>
          <a:xfrm>
            <a:off x="1857356" y="4000510"/>
            <a:ext cx="2214578" cy="2173"/>
          </a:xfrm>
          <a:prstGeom prst="line">
            <a:avLst/>
          </a:prstGeom>
          <a:ln>
            <a:solidFill>
              <a:schemeClr val="bg2">
                <a:lumMod val="40000"/>
                <a:lumOff val="6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642" y="3000202"/>
            <a:ext cx="1330838" cy="8317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8329" y="3035902"/>
            <a:ext cx="1314771" cy="8217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3100" y="3020754"/>
            <a:ext cx="1311144" cy="819465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363203" y="2865376"/>
            <a:ext cx="14686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+mj-lt"/>
              </a:rPr>
              <a:t>TS-x73U</a:t>
            </a:r>
            <a:r>
              <a:rPr lang="zh-TW" altLang="en-US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altLang="zh-TW" b="1" dirty="0" smtClean="0">
                <a:latin typeface="+mj-lt"/>
                <a:ea typeface="微軟正黑體" pitchFamily="34" charset="-120"/>
              </a:rPr>
              <a:t>series</a:t>
            </a:r>
            <a:endParaRPr lang="en-US" b="1" dirty="0" smtClean="0">
              <a:latin typeface="+mj-lt"/>
              <a:ea typeface="微軟正黑體" pitchFamily="34" charset="-120"/>
            </a:endParaRPr>
          </a:p>
        </p:txBody>
      </p:sp>
      <p:cxnSp>
        <p:nvCxnSpPr>
          <p:cNvPr id="34" name="直線接點 68"/>
          <p:cNvCxnSpPr/>
          <p:nvPr/>
        </p:nvCxnSpPr>
        <p:spPr>
          <a:xfrm>
            <a:off x="1857356" y="3030277"/>
            <a:ext cx="2214578" cy="2173"/>
          </a:xfrm>
          <a:prstGeom prst="line">
            <a:avLst/>
          </a:prstGeom>
          <a:ln>
            <a:solidFill>
              <a:schemeClr val="bg2">
                <a:lumMod val="40000"/>
                <a:lumOff val="6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301605" y="4786328"/>
            <a:ext cx="362745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* </a:t>
            </a:r>
            <a:r>
              <a:rPr lang="en-US" sz="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TS-x73U </a:t>
            </a:r>
            <a:r>
              <a:rPr lang="en-US" sz="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&amp;</a:t>
            </a:r>
            <a:r>
              <a:rPr lang="en-US" altLang="zh-TW" sz="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TS-x63U do not support GPU &amp; HDMI output.</a:t>
            </a:r>
            <a:endParaRPr lang="en-US" sz="8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562" y="2000246"/>
            <a:ext cx="1234480" cy="771550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357158" y="3825321"/>
            <a:ext cx="14686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+mj-lt"/>
              </a:rPr>
              <a:t>TS-x63U</a:t>
            </a:r>
            <a:r>
              <a:rPr lang="zh-TW" altLang="en-US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altLang="zh-TW" b="1" dirty="0" smtClean="0">
                <a:latin typeface="+mj-lt"/>
                <a:ea typeface="微軟正黑體" pitchFamily="34" charset="-120"/>
              </a:rPr>
              <a:t>series</a:t>
            </a:r>
            <a:endParaRPr lang="en-US" b="1" dirty="0" smtClean="0">
              <a:latin typeface="+mj-lt"/>
              <a:ea typeface="微軟正黑體" pitchFamily="34" charset="-120"/>
            </a:endParaRPr>
          </a:p>
        </p:txBody>
      </p:sp>
      <p:cxnSp>
        <p:nvCxnSpPr>
          <p:cNvPr id="37" name="直線接點 68"/>
          <p:cNvCxnSpPr/>
          <p:nvPr/>
        </p:nvCxnSpPr>
        <p:spPr>
          <a:xfrm>
            <a:off x="1928794" y="1778025"/>
            <a:ext cx="2214578" cy="2173"/>
          </a:xfrm>
          <a:prstGeom prst="line">
            <a:avLst/>
          </a:prstGeom>
          <a:ln>
            <a:solidFill>
              <a:schemeClr val="bg2">
                <a:lumMod val="40000"/>
                <a:lumOff val="6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33220" y="1966204"/>
            <a:ext cx="1296469" cy="8102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7391" y="1928808"/>
            <a:ext cx="1499337" cy="937086"/>
          </a:xfrm>
          <a:prstGeom prst="rect">
            <a:avLst/>
          </a:prstGeom>
        </p:spPr>
      </p:pic>
      <p:sp>
        <p:nvSpPr>
          <p:cNvPr id="39" name="Shape 529"/>
          <p:cNvSpPr/>
          <p:nvPr/>
        </p:nvSpPr>
        <p:spPr>
          <a:xfrm>
            <a:off x="4714876" y="1643056"/>
            <a:ext cx="4071966" cy="1714512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TextBox 1"/>
          <p:cNvSpPr txBox="1"/>
          <p:nvPr/>
        </p:nvSpPr>
        <p:spPr>
          <a:xfrm>
            <a:off x="4798041" y="1857370"/>
            <a:ext cx="391736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TVS-x73e</a:t>
            </a:r>
          </a:p>
          <a:p>
            <a:r>
              <a:rPr lang="en-US" altLang="zh-TW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2 x </a:t>
            </a:r>
            <a:r>
              <a:rPr lang="en-US" altLang="zh-TW" dirty="0" err="1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PCIe</a:t>
            </a:r>
            <a:r>
              <a:rPr lang="en-US" altLang="zh-TW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slots, best for 4K</a:t>
            </a:r>
          </a:p>
          <a:p>
            <a:r>
              <a:rPr lang="en-US" altLang="zh-TW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multimedia, advanced computing</a:t>
            </a:r>
          </a:p>
          <a:p>
            <a:r>
              <a:rPr lang="en-US" altLang="zh-TW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and high workload</a:t>
            </a:r>
            <a:endParaRPr lang="zh-TW" altLang="en-US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16894" y="2786064"/>
            <a:ext cx="33505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TS-x73U</a:t>
            </a:r>
          </a:p>
          <a:p>
            <a:r>
              <a:rPr lang="en-US" altLang="zh-TW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2 x 10GbE SFP+ ports, business-ready</a:t>
            </a:r>
            <a:endParaRPr lang="zh-TW" altLang="en-US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51" name="圓角化對角線角落矩形 50"/>
          <p:cNvSpPr/>
          <p:nvPr/>
        </p:nvSpPr>
        <p:spPr>
          <a:xfrm>
            <a:off x="4639960" y="1340086"/>
            <a:ext cx="3789692" cy="44584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矩形 52"/>
          <p:cNvSpPr/>
          <p:nvPr/>
        </p:nvSpPr>
        <p:spPr>
          <a:xfrm>
            <a:off x="4786314" y="1339656"/>
            <a:ext cx="32496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F000"/>
                </a:solidFill>
                <a:latin typeface="+mj-lt"/>
              </a:rPr>
              <a:t>AMD Embedded </a:t>
            </a:r>
            <a:r>
              <a:rPr lang="en-US" altLang="zh-TW" sz="2000" b="1" dirty="0" smtClean="0">
                <a:solidFill>
                  <a:srgbClr val="FFF000"/>
                </a:solidFill>
                <a:latin typeface="+mj-lt"/>
              </a:rPr>
              <a:t>R</a:t>
            </a:r>
            <a:r>
              <a:rPr lang="en-US" sz="2000" b="1" dirty="0" smtClean="0">
                <a:solidFill>
                  <a:srgbClr val="FFF000"/>
                </a:solidFill>
                <a:latin typeface="+mj-lt"/>
              </a:rPr>
              <a:t> </a:t>
            </a:r>
            <a:r>
              <a:rPr lang="en-US" altLang="zh-TW" sz="20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Series</a:t>
            </a:r>
            <a:endParaRPr lang="en-US" altLang="zh-TW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3" name="Picture 2" descr="C:\Users\Han Tsai\Desktop\PPT_x73X\未命名-3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157101" y="1255221"/>
            <a:ext cx="795136" cy="6735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030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an Tsai\Desktop\14926-r-series-product-chart-1260x70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1285866"/>
            <a:ext cx="8001056" cy="3429024"/>
          </a:xfrm>
          <a:prstGeom prst="rect">
            <a:avLst/>
          </a:prstGeom>
          <a:noFill/>
        </p:spPr>
      </p:pic>
      <p:sp>
        <p:nvSpPr>
          <p:cNvPr id="18" name="Title 2"/>
          <p:cNvSpPr txBox="1">
            <a:spLocks/>
          </p:cNvSpPr>
          <p:nvPr/>
        </p:nvSpPr>
        <p:spPr>
          <a:xfrm>
            <a:off x="142844" y="35717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zh-TW" sz="3600" dirty="0" smtClean="0">
                <a:solidFill>
                  <a:schemeClr val="bg1"/>
                </a:solidFill>
                <a:latin typeface="+mj-lt"/>
              </a:rPr>
              <a:t>AMD </a:t>
            </a:r>
            <a:r>
              <a:rPr lang="en-US" altLang="zh-TW" sz="3600" dirty="0">
                <a:solidFill>
                  <a:schemeClr val="bg1"/>
                </a:solidFill>
                <a:latin typeface="+mj-lt"/>
              </a:rPr>
              <a:t>R </a:t>
            </a:r>
            <a:r>
              <a:rPr lang="en-US" altLang="zh-TW" sz="3600" dirty="0" smtClean="0">
                <a:solidFill>
                  <a:schemeClr val="bg1"/>
                </a:solidFill>
                <a:latin typeface="+mj-lt"/>
              </a:rPr>
              <a:t>Series flagship embedded </a:t>
            </a:r>
            <a:r>
              <a:rPr lang="en-US" altLang="zh-TW" sz="3600" dirty="0" err="1" smtClean="0">
                <a:solidFill>
                  <a:schemeClr val="bg1"/>
                </a:solidFill>
                <a:latin typeface="+mj-lt"/>
              </a:rPr>
              <a:t>SoC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2969" y="4857766"/>
            <a:ext cx="589392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Source: </a:t>
            </a:r>
            <a:r>
              <a:rPr lang="en-US" sz="800" b="1" dirty="0">
                <a:solidFill>
                  <a:schemeClr val="bg1"/>
                </a:solidFill>
                <a:latin typeface="+mj-lt"/>
              </a:rPr>
              <a:t>http://www.amd.com/zh-hant/products/embedded-r-series-soc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000" y="2698876"/>
            <a:ext cx="7992888" cy="324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3" descr="C:\Users\Han Tsai\Desktop\PPT_x73X\未命名-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7333" y="1714494"/>
            <a:ext cx="930389" cy="785818"/>
          </a:xfrm>
          <a:prstGeom prst="rect">
            <a:avLst/>
          </a:prstGeom>
          <a:noFill/>
        </p:spPr>
      </p:pic>
      <p:sp>
        <p:nvSpPr>
          <p:cNvPr id="20" name="向下箭號 19"/>
          <p:cNvSpPr/>
          <p:nvPr/>
        </p:nvSpPr>
        <p:spPr>
          <a:xfrm rot="2975784">
            <a:off x="686929" y="2411060"/>
            <a:ext cx="357190" cy="468267"/>
          </a:xfrm>
          <a:prstGeom prst="downArrow">
            <a:avLst>
              <a:gd name="adj1" fmla="val 45359"/>
              <a:gd name="adj2" fmla="val 68032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平行四邊形 11"/>
          <p:cNvSpPr/>
          <p:nvPr/>
        </p:nvSpPr>
        <p:spPr>
          <a:xfrm>
            <a:off x="5728328" y="3071816"/>
            <a:ext cx="3272828" cy="857256"/>
          </a:xfrm>
          <a:prstGeom prst="parallelogram">
            <a:avLst>
              <a:gd name="adj" fmla="val 57994"/>
            </a:avLst>
          </a:prstGeom>
          <a:solidFill>
            <a:srgbClr val="303F9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平行四邊形 15"/>
          <p:cNvSpPr/>
          <p:nvPr/>
        </p:nvSpPr>
        <p:spPr>
          <a:xfrm>
            <a:off x="5637616" y="3143254"/>
            <a:ext cx="3218281" cy="857256"/>
          </a:xfrm>
          <a:prstGeom prst="parallelogram">
            <a:avLst>
              <a:gd name="adj" fmla="val 55727"/>
            </a:avLst>
          </a:prstGeom>
          <a:solidFill>
            <a:srgbClr val="303F97"/>
          </a:solidFill>
          <a:ln>
            <a:solidFill>
              <a:srgbClr val="303F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628" y="2714626"/>
            <a:ext cx="4529648" cy="286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490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2"/>
          <p:cNvSpPr txBox="1">
            <a:spLocks/>
          </p:cNvSpPr>
          <p:nvPr/>
        </p:nvSpPr>
        <p:spPr>
          <a:xfrm>
            <a:off x="214282" y="33956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sz="3600" dirty="0" err="1">
                <a:solidFill>
                  <a:schemeClr val="bg1"/>
                </a:solidFill>
                <a:latin typeface="+mj-lt"/>
              </a:rPr>
              <a:t>PassMark</a:t>
            </a:r>
            <a:r>
              <a:rPr lang="en-US" sz="3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+mj-lt"/>
              </a:rPr>
              <a:t>PerformanceTest</a:t>
            </a:r>
            <a:r>
              <a:rPr lang="en-US" sz="3600" dirty="0">
                <a:solidFill>
                  <a:schemeClr val="bg1"/>
                </a:solidFill>
                <a:latin typeface="+mj-lt"/>
              </a:rPr>
              <a:t>™</a:t>
            </a:r>
          </a:p>
        </p:txBody>
      </p:sp>
      <p:sp>
        <p:nvSpPr>
          <p:cNvPr id="2" name="Rectangle 1"/>
          <p:cNvSpPr/>
          <p:nvPr/>
        </p:nvSpPr>
        <p:spPr>
          <a:xfrm>
            <a:off x="285720" y="4856636"/>
            <a:ext cx="450059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Source: </a:t>
            </a:r>
            <a:r>
              <a:rPr lang="en-US" sz="800" b="1" dirty="0">
                <a:solidFill>
                  <a:schemeClr val="bg1"/>
                </a:solidFill>
                <a:latin typeface="+mj-lt"/>
              </a:rPr>
              <a:t>https://</a:t>
            </a:r>
            <a:r>
              <a:rPr lang="en-US" sz="800" b="1" dirty="0" err="1">
                <a:solidFill>
                  <a:schemeClr val="bg1"/>
                </a:solidFill>
                <a:latin typeface="+mj-lt"/>
              </a:rPr>
              <a:t>www.cpubenchmark.net</a:t>
            </a:r>
            <a:r>
              <a:rPr lang="en-US" sz="800" b="1" dirty="0">
                <a:solidFill>
                  <a:schemeClr val="bg1"/>
                </a:solidFill>
                <a:latin typeface="+mj-lt"/>
              </a:rPr>
              <a:t>/</a:t>
            </a:r>
            <a:r>
              <a:rPr lang="en-US" sz="800" b="1" dirty="0" err="1">
                <a:solidFill>
                  <a:schemeClr val="bg1"/>
                </a:solidFill>
                <a:latin typeface="+mj-lt"/>
              </a:rPr>
              <a:t>compare.php?cmp</a:t>
            </a:r>
            <a:r>
              <a:rPr lang="en-US" sz="800" b="1" dirty="0">
                <a:solidFill>
                  <a:schemeClr val="bg1"/>
                </a:solidFill>
                <a:latin typeface="+mj-lt"/>
              </a:rPr>
              <a:t>[]=2556&amp;cmp[]=2655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339860" y="1285866"/>
            <a:ext cx="8343230" cy="3643338"/>
            <a:chOff x="339860" y="1357304"/>
            <a:chExt cx="8072462" cy="3525099"/>
          </a:xfrm>
        </p:grpSpPr>
        <p:sp>
          <p:nvSpPr>
            <p:cNvPr id="20" name="矩形 19"/>
            <p:cNvSpPr/>
            <p:nvPr/>
          </p:nvSpPr>
          <p:spPr>
            <a:xfrm>
              <a:off x="339860" y="1357304"/>
              <a:ext cx="8072462" cy="3429024"/>
            </a:xfrm>
            <a:prstGeom prst="rect">
              <a:avLst/>
            </a:prstGeom>
            <a:solidFill>
              <a:srgbClr val="CCEC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22" t="1397" r="1748" b="2098"/>
            <a:stretch>
              <a:fillRect/>
            </a:stretch>
          </p:blipFill>
          <p:spPr>
            <a:xfrm>
              <a:off x="411298" y="1428742"/>
              <a:ext cx="7929618" cy="3286148"/>
            </a:xfrm>
            <a:prstGeom prst="rect">
              <a:avLst/>
            </a:prstGeom>
          </p:spPr>
        </p:pic>
        <p:pic>
          <p:nvPicPr>
            <p:cNvPr id="4098" name="Picture 2" descr="C:\Users\Han Tsai\Desktop\PPT_x73X\winner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66970" y="4107709"/>
              <a:ext cx="678062" cy="774694"/>
            </a:xfrm>
            <a:prstGeom prst="rect">
              <a:avLst/>
            </a:prstGeom>
            <a:noFill/>
          </p:spPr>
        </p:pic>
      </p:grpSp>
      <p:grpSp>
        <p:nvGrpSpPr>
          <p:cNvPr id="19" name="群組 18"/>
          <p:cNvGrpSpPr/>
          <p:nvPr/>
        </p:nvGrpSpPr>
        <p:grpSpPr>
          <a:xfrm>
            <a:off x="1840058" y="1857370"/>
            <a:ext cx="1143008" cy="1143008"/>
            <a:chOff x="1214421" y="2357436"/>
            <a:chExt cx="1992283" cy="1992281"/>
          </a:xfrm>
        </p:grpSpPr>
        <p:sp>
          <p:nvSpPr>
            <p:cNvPr id="15" name="Shape 277"/>
            <p:cNvSpPr/>
            <p:nvPr/>
          </p:nvSpPr>
          <p:spPr>
            <a:xfrm rot="18882244">
              <a:off x="1214422" y="2357435"/>
              <a:ext cx="1992281" cy="1992283"/>
            </a:xfrm>
            <a:prstGeom prst="teardrop">
              <a:avLst>
                <a:gd name="adj" fmla="val 10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278"/>
            <p:cNvSpPr/>
            <p:nvPr/>
          </p:nvSpPr>
          <p:spPr>
            <a:xfrm rot="5400000">
              <a:off x="1306194" y="2458431"/>
              <a:ext cx="1785950" cy="17859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1840058" y="2206795"/>
            <a:ext cx="112259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3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Intel</a:t>
            </a:r>
            <a:r>
              <a:rPr lang="en-US" altLang="zh-TW" sz="13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3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r>
              <a:rPr lang="en-US" altLang="zh-TW" sz="1300" b="1" baseline="30000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th</a:t>
            </a:r>
            <a:r>
              <a:rPr lang="en-US" altLang="zh-TW" sz="13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gen</a:t>
            </a:r>
            <a:endParaRPr lang="zh-TW" altLang="en-US" sz="1300" b="1"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algn="ctr"/>
            <a:r>
              <a:rPr lang="en-US" altLang="zh-TW" dirty="0" err="1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Skylake</a:t>
            </a:r>
            <a:r>
              <a:rPr lang="en-US" altLang="zh-TW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U</a:t>
            </a:r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grpSp>
        <p:nvGrpSpPr>
          <p:cNvPr id="21" name="群組 24"/>
          <p:cNvGrpSpPr/>
          <p:nvPr/>
        </p:nvGrpSpPr>
        <p:grpSpPr>
          <a:xfrm rot="21110729">
            <a:off x="7813620" y="1642733"/>
            <a:ext cx="629461" cy="424293"/>
            <a:chOff x="7656907" y="2643189"/>
            <a:chExt cx="1272000" cy="857400"/>
          </a:xfrm>
        </p:grpSpPr>
        <p:sp>
          <p:nvSpPr>
            <p:cNvPr id="22" name="Shape 484"/>
            <p:cNvSpPr/>
            <p:nvPr/>
          </p:nvSpPr>
          <p:spPr>
            <a:xfrm>
              <a:off x="7851204" y="2643189"/>
              <a:ext cx="857400" cy="8574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endParaRPr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487"/>
            <p:cNvSpPr txBox="1"/>
            <p:nvPr/>
          </p:nvSpPr>
          <p:spPr>
            <a:xfrm>
              <a:off x="7656907" y="2694822"/>
              <a:ext cx="1272000" cy="5000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lang="en-GB" sz="1300" b="1" dirty="0">
                  <a:solidFill>
                    <a:srgbClr val="FFFFFF"/>
                  </a:solidFill>
                </a:rPr>
                <a:t>Win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28336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5317</TotalTime>
  <Words>1283</Words>
  <Application>Microsoft Macintosh PowerPoint</Application>
  <PresentationFormat>如螢幕大小 (16:9)</PresentationFormat>
  <Paragraphs>287</Paragraphs>
  <Slides>31</Slides>
  <Notes>25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2" baseType="lpstr">
      <vt:lpstr>Simple Light</vt:lpstr>
      <vt:lpstr>                         Series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TVS-x73e front view</vt:lpstr>
      <vt:lpstr>TVS-x73e rear view</vt:lpstr>
      <vt:lpstr>QM2 card enhances SSD cache &amp; 10GbE</vt:lpstr>
      <vt:lpstr>Large 64GB DDR4 RAM for huge projects</vt:lpstr>
      <vt:lpstr>USB QuickAccess for direct USB connection</vt:lpstr>
      <vt:lpstr>Radeon™ R7 brings solid graphics power</vt:lpstr>
      <vt:lpstr>QTS &amp; virtualization increases productivity</vt:lpstr>
      <vt:lpstr>24/7 surveillance center</vt:lpstr>
      <vt:lpstr>TVS-x73e Live Demo</vt:lpstr>
      <vt:lpstr>Why 2 PCIe slots are better than 1</vt:lpstr>
      <vt:lpstr>Test #1:  iSCSI 10GbE Performance</vt:lpstr>
      <vt:lpstr>Test #1:  iSCSI 10GbE Performance</vt:lpstr>
      <vt:lpstr>Test #2: Qtier Accelerating 10GbE</vt:lpstr>
      <vt:lpstr>360° Panorama  Photos &amp; Videos</vt:lpstr>
      <vt:lpstr>投影片 25</vt:lpstr>
      <vt:lpstr>Panorama mode, experience a  whole new world</vt:lpstr>
      <vt:lpstr>360° Panorama Mode</vt:lpstr>
      <vt:lpstr>360° Panorama mode in mobile apps</vt:lpstr>
      <vt:lpstr>投影片 29</vt:lpstr>
      <vt:lpstr>投影片 30</vt:lpstr>
      <vt:lpstr>投影片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高達      核心爆發性能，幫企業快速、有效率地完成任務</dc:title>
  <dc:creator>Coco Chiang</dc:creator>
  <cp:lastModifiedBy>Windows 使用者</cp:lastModifiedBy>
  <cp:revision>527</cp:revision>
  <cp:lastPrinted>2017-12-25T04:36:38Z</cp:lastPrinted>
  <dcterms:modified xsi:type="dcterms:W3CDTF">2018-01-03T09:37:41Z</dcterms:modified>
</cp:coreProperties>
</file>