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Default Extension="tiff" ContentType="image/tif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5" r:id="rId1"/>
  </p:sldMasterIdLst>
  <p:notesMasterIdLst>
    <p:notesMasterId r:id="rId34"/>
  </p:notesMasterIdLst>
  <p:sldIdLst>
    <p:sldId id="367" r:id="rId2"/>
    <p:sldId id="369" r:id="rId3"/>
    <p:sldId id="425" r:id="rId4"/>
    <p:sldId id="423" r:id="rId5"/>
    <p:sldId id="443" r:id="rId6"/>
    <p:sldId id="434" r:id="rId7"/>
    <p:sldId id="413" r:id="rId8"/>
    <p:sldId id="370" r:id="rId9"/>
    <p:sldId id="373" r:id="rId10"/>
    <p:sldId id="374" r:id="rId11"/>
    <p:sldId id="382" r:id="rId12"/>
    <p:sldId id="383" r:id="rId13"/>
    <p:sldId id="384" r:id="rId14"/>
    <p:sldId id="385" r:id="rId15"/>
    <p:sldId id="428" r:id="rId16"/>
    <p:sldId id="387" r:id="rId17"/>
    <p:sldId id="412" r:id="rId18"/>
    <p:sldId id="436" r:id="rId19"/>
    <p:sldId id="389" r:id="rId20"/>
    <p:sldId id="416" r:id="rId21"/>
    <p:sldId id="437" r:id="rId22"/>
    <p:sldId id="444" r:id="rId23"/>
    <p:sldId id="438" r:id="rId24"/>
    <p:sldId id="411" r:id="rId25"/>
    <p:sldId id="439" r:id="rId26"/>
    <p:sldId id="430" r:id="rId27"/>
    <p:sldId id="431" r:id="rId28"/>
    <p:sldId id="432" r:id="rId29"/>
    <p:sldId id="440" r:id="rId30"/>
    <p:sldId id="435" r:id="rId31"/>
    <p:sldId id="445" r:id="rId32"/>
    <p:sldId id="320" r:id="rId3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ffice" initials="O" lastIdx="1" clrIdx="0">
    <p:extLst/>
  </p:cmAuthor>
  <p:cmAuthor id="2" name="Office" initials="O [2]" lastIdx="1" clrIdx="1">
    <p:extLst/>
  </p:cmAuthor>
  <p:cmAuthor id="3" name="Office" initials="O [3]" lastIdx="1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8600"/>
    <a:srgbClr val="00518E"/>
    <a:srgbClr val="D9F6FF"/>
    <a:srgbClr val="481C7A"/>
    <a:srgbClr val="8F4B99"/>
    <a:srgbClr val="3478C2"/>
    <a:srgbClr val="1356DD"/>
    <a:srgbClr val="FFFF64"/>
    <a:srgbClr val="FFF000"/>
    <a:srgbClr val="037FC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5757" autoAdjust="0"/>
    <p:restoredTop sz="93197" autoAdjust="0"/>
  </p:normalViewPr>
  <p:slideViewPr>
    <p:cSldViewPr>
      <p:cViewPr>
        <p:scale>
          <a:sx n="144" d="100"/>
          <a:sy n="144" d="100"/>
        </p:scale>
        <p:origin x="-2132" y="-35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8" d="100"/>
        <a:sy n="68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69850" marR="0" lvl="0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27050" marR="0" lvl="1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84250" marR="0" lvl="2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441450" marR="0" lvl="3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98650" marR="0" lvl="4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355850" marR="0" lvl="5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13050" marR="0" lvl="6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70250" marR="0" lvl="7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727450" marR="0" lvl="8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8492293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6670168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297414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48271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111590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74679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415624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hape 406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120000 h 120000"/>
            </a:gdLst>
            <a:ahLst/>
            <a:cxnLst/>
            <a:rect l="T0" t="T1" r="T2" b="T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2467" name="Shape 407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xmlns="" val="2663839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hape 406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120000 h 120000"/>
            </a:gdLst>
            <a:ahLst/>
            <a:cxnLst/>
            <a:rect l="T0" t="T1" r="T2" b="T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2467" name="Shape 407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xmlns="" val="2663839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B523EEF1-47ED-E94A-A90F-BE895AAFEAA0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57431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hape 406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120000 h 120000"/>
            </a:gdLst>
            <a:ahLst/>
            <a:cxnLst/>
            <a:rect l="T0" t="T1" r="T2" b="T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2467" name="Shape 407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xmlns="" val="266383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5062540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Shape 27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399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9621919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Shape 285"/>
          <p:cNvSpPr txBox="1">
            <a:spLocks noGrp="1"/>
          </p:cNvSpPr>
          <p:nvPr>
            <p:ph type="body" idx="1"/>
          </p:nvPr>
        </p:nvSpPr>
        <p:spPr>
          <a:xfrm>
            <a:off x="685800" y="4343399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3113576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5" name="Shape 3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5381443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5381443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6" name="Shape 4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5650459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373388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1200771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0022610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7979378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3269389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Skylake</a:t>
            </a:r>
            <a:r>
              <a:rPr lang="en-US" dirty="0"/>
              <a:t> U is commonly</a:t>
            </a:r>
            <a:r>
              <a:rPr lang="en-US" baseline="0" dirty="0"/>
              <a:t> </a:t>
            </a:r>
            <a:r>
              <a:rPr lang="en-US" dirty="0"/>
              <a:t>seen on laptops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9182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工作進行中\20170911直播母版16比9\母片\2017_Think Big母版16比9_C內頁.jp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-32" y="0"/>
            <a:ext cx="9144032" cy="5143518"/>
          </a:xfrm>
          <a:prstGeom prst="rect">
            <a:avLst/>
          </a:prstGeom>
          <a:noFill/>
        </p:spPr>
      </p:pic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5200" b="1" i="0" u="none" strike="noStrike" cap="none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0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8" cy="1482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8" cy="123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1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ption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 descr="D:\工作進行中\20170911直播母版16比9\母片\2017_Think Big母版16比9_C內頁.jp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0" y="-18"/>
            <a:ext cx="9144000" cy="514351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2_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an Tsai\Desktop\TVS-x73e_直播\BG_3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0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sldNum" idx="12"/>
          </p:nvPr>
        </p:nvSpPr>
        <p:spPr>
          <a:xfrm>
            <a:off x="8472457" y="4669899"/>
            <a:ext cx="393300" cy="380100"/>
          </a:xfrm>
          <a:prstGeom prst="rect">
            <a:avLst/>
          </a:prstGeom>
          <a:noFill/>
          <a:ln>
            <a:noFill/>
          </a:ln>
        </p:spPr>
        <p:txBody>
          <a:bodyPr wrap="square" lIns="91400" tIns="91400" rIns="91400" bIns="914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Shape 117"/>
          <p:cNvSpPr txBox="1">
            <a:spLocks noGrp="1"/>
          </p:cNvSpPr>
          <p:nvPr>
            <p:ph type="title"/>
          </p:nvPr>
        </p:nvSpPr>
        <p:spPr>
          <a:xfrm>
            <a:off x="797300" y="1315600"/>
            <a:ext cx="7405500" cy="92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endParaRPr dirty="0"/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797300" y="2286000"/>
            <a:ext cx="7405500" cy="185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342900" marR="0" lvl="0" indent="-34290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2400" i="0" u="none" strike="noStrike" cap="none">
                <a:solidFill>
                  <a:srgbClr val="002060"/>
                </a:solidFill>
              </a:defRPr>
            </a:lvl1pPr>
            <a:lvl2pPr marL="742950" marR="0" lvl="1" indent="-28575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2pPr>
            <a:lvl3pPr marL="1143000" marR="0" lvl="2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3pPr>
            <a:lvl4pPr marL="1600200" marR="0" lvl="3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1800" i="0" u="none" strike="noStrike" cap="none">
                <a:solidFill>
                  <a:schemeClr val="lt1"/>
                </a:solidFill>
              </a:defRPr>
            </a:lvl4pPr>
            <a:lvl5pPr marL="2057400" marR="0" lvl="4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1600" i="0" u="none" strike="noStrike" cap="none">
                <a:solidFill>
                  <a:schemeClr val="lt1"/>
                </a:solidFill>
              </a:defRPr>
            </a:lvl5pPr>
            <a:lvl6pPr marL="2514600" marR="0" lvl="5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6pPr>
            <a:lvl7pPr marL="2971800" marR="0" lvl="6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7pPr>
            <a:lvl8pPr marL="3429000" marR="0" lvl="7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8pPr>
            <a:lvl9pPr marL="3886200" marR="0" lvl="8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工作進行中\20170911直播母版16比9\母片\2017_Think Big母版16比9_C內頁.jpg"/>
          <p:cNvPicPr>
            <a:picLocks noChangeAspect="1" noChangeArrowheads="1"/>
          </p:cNvPicPr>
          <p:nvPr userDrawn="1"/>
        </p:nvPicPr>
        <p:blipFill>
          <a:blip r:embed="rId9"/>
          <a:stretch>
            <a:fillRect/>
          </a:stretch>
        </p:blipFill>
        <p:spPr bwMode="auto">
          <a:xfrm>
            <a:off x="-32" y="-18"/>
            <a:ext cx="9144032" cy="5138086"/>
          </a:xfrm>
          <a:prstGeom prst="rect">
            <a:avLst/>
          </a:prstGeom>
          <a:noFill/>
        </p:spPr>
      </p:pic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14282" y="357170"/>
            <a:ext cx="8786873" cy="71437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715403" y="4857766"/>
            <a:ext cx="428595" cy="28573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zh-TW"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  <p:sldLayoutId id="2147483653" r:id="rId3"/>
    <p:sldLayoutId id="2147483657" r:id="rId4"/>
    <p:sldLayoutId id="2147483656" r:id="rId5"/>
    <p:sldLayoutId id="2147483662" r:id="rId6"/>
    <p:sldLayoutId id="2147483664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chemeClr val="bg1"/>
          </a:solidFill>
          <a:latin typeface="微軟正黑體" pitchFamily="34" charset="-120"/>
          <a:ea typeface="微軟正黑體" pitchFamily="34" charset="-120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微軟正黑體" pitchFamily="34" charset="-120"/>
          <a:ea typeface="微軟正黑體" pitchFamily="34" charset="-12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if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tif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tiff"/><Relationship Id="rId4" Type="http://schemas.openxmlformats.org/officeDocument/2006/relationships/image" Target="../media/image52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jpeg"/><Relationship Id="rId5" Type="http://schemas.openxmlformats.org/officeDocument/2006/relationships/image" Target="../media/image57.png"/><Relationship Id="rId4" Type="http://schemas.openxmlformats.org/officeDocument/2006/relationships/image" Target="../media/image56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tif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tiff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5.png"/><Relationship Id="rId11" Type="http://schemas.openxmlformats.org/officeDocument/2006/relationships/image" Target="../media/image69.tiff"/><Relationship Id="rId5" Type="http://schemas.openxmlformats.org/officeDocument/2006/relationships/image" Target="../media/image64.tiff"/><Relationship Id="rId10" Type="http://schemas.openxmlformats.org/officeDocument/2006/relationships/image" Target="../media/image68.tiff"/><Relationship Id="rId4" Type="http://schemas.openxmlformats.org/officeDocument/2006/relationships/image" Target="../media/image63.tiff"/><Relationship Id="rId9" Type="http://schemas.openxmlformats.org/officeDocument/2006/relationships/image" Target="../media/image34.tif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2.tiff"/><Relationship Id="rId5" Type="http://schemas.openxmlformats.org/officeDocument/2006/relationships/image" Target="../media/image71.png"/><Relationship Id="rId4" Type="http://schemas.openxmlformats.org/officeDocument/2006/relationships/image" Target="../media/image34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2.tiff"/><Relationship Id="rId5" Type="http://schemas.openxmlformats.org/officeDocument/2006/relationships/image" Target="../media/image71.png"/><Relationship Id="rId4" Type="http://schemas.openxmlformats.org/officeDocument/2006/relationships/image" Target="../media/image34.tif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tiff"/><Relationship Id="rId4" Type="http://schemas.openxmlformats.org/officeDocument/2006/relationships/image" Target="../media/image70.tif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8.jpeg"/><Relationship Id="rId7" Type="http://schemas.openxmlformats.org/officeDocument/2006/relationships/image" Target="../media/image9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1.jpeg"/><Relationship Id="rId11" Type="http://schemas.openxmlformats.org/officeDocument/2006/relationships/image" Target="../media/image96.png"/><Relationship Id="rId5" Type="http://schemas.openxmlformats.org/officeDocument/2006/relationships/image" Target="../media/image90.jpeg"/><Relationship Id="rId10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hyperlink" Target="https://youtu.be/giulH8QG2Ak" TargetMode="External"/><Relationship Id="rId4" Type="http://schemas.openxmlformats.org/officeDocument/2006/relationships/image" Target="../media/image9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if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5" Type="http://schemas.openxmlformats.org/officeDocument/2006/relationships/image" Target="../media/image35.tiff"/><Relationship Id="rId4" Type="http://schemas.openxmlformats.org/officeDocument/2006/relationships/image" Target="../media/image34.tif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tiff"/><Relationship Id="rId7" Type="http://schemas.openxmlformats.org/officeDocument/2006/relationships/image" Target="../media/image10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if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tiff"/><Relationship Id="rId4" Type="http://schemas.openxmlformats.org/officeDocument/2006/relationships/image" Target="../media/image34.tif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11" Type="http://schemas.openxmlformats.org/officeDocument/2006/relationships/image" Target="../media/image22.jpeg"/><Relationship Id="rId5" Type="http://schemas.openxmlformats.org/officeDocument/2006/relationships/image" Target="../media/image11.png"/><Relationship Id="rId10" Type="http://schemas.openxmlformats.org/officeDocument/2006/relationships/image" Target="../media/image9.png"/><Relationship Id="rId4" Type="http://schemas.openxmlformats.org/officeDocument/2006/relationships/image" Target="../media/image18.tiff"/><Relationship Id="rId9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3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tiff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tiff"/><Relationship Id="rId3" Type="http://schemas.openxmlformats.org/officeDocument/2006/relationships/image" Target="../media/image28.png"/><Relationship Id="rId7" Type="http://schemas.openxmlformats.org/officeDocument/2006/relationships/image" Target="../media/image32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tiff"/><Relationship Id="rId11" Type="http://schemas.openxmlformats.org/officeDocument/2006/relationships/image" Target="../media/image36.png"/><Relationship Id="rId5" Type="http://schemas.openxmlformats.org/officeDocument/2006/relationships/image" Target="../media/image30.tiff"/><Relationship Id="rId10" Type="http://schemas.openxmlformats.org/officeDocument/2006/relationships/image" Target="../media/image35.tiff"/><Relationship Id="rId4" Type="http://schemas.openxmlformats.org/officeDocument/2006/relationships/image" Target="../media/image29.png"/><Relationship Id="rId9" Type="http://schemas.openxmlformats.org/officeDocument/2006/relationships/image" Target="../media/image34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99"/>
          <p:cNvSpPr txBox="1">
            <a:spLocks noGrp="1"/>
          </p:cNvSpPr>
          <p:nvPr>
            <p:ph type="ctrTitle"/>
          </p:nvPr>
        </p:nvSpPr>
        <p:spPr>
          <a:xfrm>
            <a:off x="1000069" y="1214428"/>
            <a:ext cx="7215269" cy="121444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/>
          <a:p>
            <a:pPr lvl="0">
              <a:buSzPct val="25000"/>
            </a:pPr>
            <a:r>
              <a:rPr lang="zh-TW" altLang="en-US" sz="5400" dirty="0" smtClean="0">
                <a:solidFill>
                  <a:schemeClr val="bg1"/>
                </a:solidFill>
                <a:cs typeface="Arial"/>
                <a:sym typeface="Arial"/>
              </a:rPr>
              <a:t>                         系列</a:t>
            </a:r>
            <a:endParaRPr lang="en-US" sz="3200" b="1" i="0" u="none" strike="noStrike" cap="none" dirty="0">
              <a:solidFill>
                <a:schemeClr val="bg1"/>
              </a:solidFill>
              <a:cs typeface="Arial"/>
              <a:sym typeface="Arial"/>
            </a:endParaRPr>
          </a:p>
        </p:txBody>
      </p:sp>
      <p:grpSp>
        <p:nvGrpSpPr>
          <p:cNvPr id="7" name="群組 27"/>
          <p:cNvGrpSpPr/>
          <p:nvPr/>
        </p:nvGrpSpPr>
        <p:grpSpPr>
          <a:xfrm>
            <a:off x="357158" y="4286262"/>
            <a:ext cx="1152128" cy="436607"/>
            <a:chOff x="6643702" y="2823830"/>
            <a:chExt cx="1500197" cy="605176"/>
          </a:xfrm>
        </p:grpSpPr>
        <p:pic>
          <p:nvPicPr>
            <p:cNvPr id="5" name="Picture 2" descr="C:\Users\Han Tsai\Desktop\PPT_x73X\未命名-3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3702" y="2823830"/>
              <a:ext cx="714380" cy="605176"/>
            </a:xfrm>
            <a:prstGeom prst="rect">
              <a:avLst/>
            </a:prstGeom>
            <a:noFill/>
          </p:spPr>
        </p:pic>
        <p:pic>
          <p:nvPicPr>
            <p:cNvPr id="6" name="Picture 3" descr="C:\Users\Han Tsai\Desktop\PPT_x73X\未命名-4.pn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9520" y="2823830"/>
              <a:ext cx="714379" cy="603373"/>
            </a:xfrm>
            <a:prstGeom prst="rect">
              <a:avLst/>
            </a:prstGeom>
            <a:noFill/>
          </p:spPr>
        </p:pic>
      </p:grpSp>
      <p:sp>
        <p:nvSpPr>
          <p:cNvPr id="21" name="Shape 99"/>
          <p:cNvSpPr txBox="1">
            <a:spLocks/>
          </p:cNvSpPr>
          <p:nvPr/>
        </p:nvSpPr>
        <p:spPr>
          <a:xfrm>
            <a:off x="539552" y="2067123"/>
            <a:ext cx="7991872" cy="93325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/>
          <a:p>
            <a:pPr lvl="0" algn="ctr">
              <a:buClr>
                <a:schemeClr val="dk1"/>
              </a:buClr>
              <a:buSzPct val="25000"/>
              <a:defRPr/>
            </a:pPr>
            <a:r>
              <a:rPr lang="zh-TW" altLang="en-US" sz="19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雙</a:t>
            </a:r>
            <a:r>
              <a:rPr lang="en-US" altLang="zh-TW" sz="19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sz="1900" b="1" dirty="0" err="1" smtClean="0">
                <a:solidFill>
                  <a:srgbClr val="FFC000"/>
                </a:solidFill>
                <a:latin typeface="+mj-lt"/>
                <a:ea typeface="微軟正黑體" pitchFamily="34" charset="-120"/>
              </a:rPr>
              <a:t>PCIe</a:t>
            </a:r>
            <a:r>
              <a:rPr lang="en-US" altLang="zh-TW" sz="1900" b="1" dirty="0" smtClean="0">
                <a:solidFill>
                  <a:srgbClr val="FFC000"/>
                </a:solidFill>
                <a:latin typeface="+mj-lt"/>
                <a:ea typeface="微軟正黑體" pitchFamily="34" charset="-120"/>
              </a:rPr>
              <a:t> Gen3 </a:t>
            </a:r>
            <a:r>
              <a:rPr lang="zh-TW" altLang="en-US" sz="19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高速擴充插槽與雙</a:t>
            </a:r>
            <a:r>
              <a:rPr lang="en-US" altLang="zh-TW" sz="19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sz="1900" b="1" dirty="0" smtClean="0">
                <a:solidFill>
                  <a:srgbClr val="FFC000"/>
                </a:solidFill>
                <a:latin typeface="+mj-lt"/>
                <a:ea typeface="微軟正黑體" pitchFamily="34" charset="-120"/>
              </a:rPr>
              <a:t>M.2 SATA SSD </a:t>
            </a:r>
            <a:r>
              <a:rPr lang="zh-TW" altLang="en-US" sz="19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埠</a:t>
            </a:r>
            <a:endParaRPr lang="en-US" altLang="zh-TW" sz="1900" b="1" dirty="0" smtClean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pPr lvl="0" algn="ctr">
              <a:buClr>
                <a:schemeClr val="dk1"/>
              </a:buClr>
              <a:buSzPct val="25000"/>
              <a:defRPr/>
            </a:pPr>
            <a:r>
              <a:rPr lang="zh-TW" altLang="en-US" sz="19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提供高擴充性與高應用性</a:t>
            </a:r>
            <a:endParaRPr lang="en-US" sz="1900" b="1" dirty="0">
              <a:solidFill>
                <a:schemeClr val="accent5">
                  <a:lumMod val="60000"/>
                  <a:lumOff val="4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76798" y="4662550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TVS-473e</a:t>
            </a:r>
            <a:endParaRPr lang="en-US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34186" y="4664829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TVS-673e</a:t>
            </a:r>
            <a:endParaRPr lang="en-US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86446" y="4643452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TVS-873e</a:t>
            </a:r>
            <a:endParaRPr lang="en-US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1026" name="Picture 2" descr="C:\Users\Han Tsai\Desktop\TVS-x73e_直播\Product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43042" y="3286130"/>
            <a:ext cx="5786478" cy="1439859"/>
          </a:xfrm>
          <a:prstGeom prst="rect">
            <a:avLst/>
          </a:prstGeom>
          <a:noFill/>
        </p:spPr>
      </p:pic>
      <p:pic>
        <p:nvPicPr>
          <p:cNvPr id="1027" name="Picture 3" descr="C:\Users\Han Tsai\Desktop\TVS-x73e_直播\logo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04534" y="1643056"/>
            <a:ext cx="4324788" cy="637848"/>
          </a:xfrm>
          <a:prstGeom prst="rect">
            <a:avLst/>
          </a:prstGeom>
          <a:noFill/>
        </p:spPr>
      </p:pic>
      <p:pic>
        <p:nvPicPr>
          <p:cNvPr id="3" name="Picture 3" descr="\\10.64.2.86\Marketing\MarketingMaterials\素材\網頁設計標準化使用\feat-icon\feat-25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28662" y="3571882"/>
            <a:ext cx="565200" cy="56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2"/>
          <p:cNvSpPr txBox="1">
            <a:spLocks/>
          </p:cNvSpPr>
          <p:nvPr/>
        </p:nvSpPr>
        <p:spPr>
          <a:xfrm>
            <a:off x="214282" y="285734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en-US" dirty="0" err="1">
                <a:solidFill>
                  <a:schemeClr val="bg1"/>
                </a:solidFill>
              </a:rPr>
              <a:t>Geekbench</a:t>
            </a:r>
            <a:r>
              <a:rPr lang="en-US" dirty="0">
                <a:solidFill>
                  <a:schemeClr val="bg1"/>
                </a:solidFill>
              </a:rPr>
              <a:t> 4 </a:t>
            </a:r>
            <a:r>
              <a:rPr lang="zh-TW" altLang="en-US" dirty="0">
                <a:solidFill>
                  <a:schemeClr val="bg1"/>
                </a:solidFill>
              </a:rPr>
              <a:t>處理器多核效能測試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8576" y="4857766"/>
            <a:ext cx="385192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來源</a:t>
            </a:r>
            <a:r>
              <a:rPr lang="en-US" altLang="zh-TW" sz="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: </a:t>
            </a:r>
            <a:r>
              <a:rPr lang="en-US" sz="800" dirty="0">
                <a:solidFill>
                  <a:schemeClr val="bg1"/>
                </a:solidFill>
              </a:rPr>
              <a:t>https://</a:t>
            </a:r>
            <a:r>
              <a:rPr lang="en-US" sz="800" dirty="0" err="1">
                <a:solidFill>
                  <a:schemeClr val="bg1"/>
                </a:solidFill>
              </a:rPr>
              <a:t>browser.geekbench.com</a:t>
            </a:r>
            <a:r>
              <a:rPr lang="en-US" sz="800" dirty="0">
                <a:solidFill>
                  <a:schemeClr val="bg1"/>
                </a:solidFill>
              </a:rPr>
              <a:t>/processor-benchmarks</a:t>
            </a:r>
          </a:p>
        </p:txBody>
      </p:sp>
      <p:sp>
        <p:nvSpPr>
          <p:cNvPr id="11" name="矩形 10"/>
          <p:cNvSpPr/>
          <p:nvPr/>
        </p:nvSpPr>
        <p:spPr>
          <a:xfrm>
            <a:off x="4445596" y="1285866"/>
            <a:ext cx="4555559" cy="2571769"/>
          </a:xfrm>
          <a:prstGeom prst="rect">
            <a:avLst/>
          </a:prstGeom>
          <a:solidFill>
            <a:srgbClr val="CCEC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142844" y="1285867"/>
            <a:ext cx="4446435" cy="3227274"/>
          </a:xfrm>
          <a:prstGeom prst="rect">
            <a:avLst/>
          </a:prstGeom>
          <a:solidFill>
            <a:srgbClr val="CCEC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50768" y="1346712"/>
            <a:ext cx="4173689" cy="301841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643438" y="1346712"/>
            <a:ext cx="4173689" cy="2123816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39316" y="2575632"/>
            <a:ext cx="4185142" cy="50602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向下箭號 12"/>
          <p:cNvSpPr/>
          <p:nvPr/>
        </p:nvSpPr>
        <p:spPr>
          <a:xfrm rot="2975784">
            <a:off x="4274883" y="2246230"/>
            <a:ext cx="358586" cy="470097"/>
          </a:xfrm>
          <a:prstGeom prst="downArrow">
            <a:avLst>
              <a:gd name="adj1" fmla="val 45359"/>
              <a:gd name="adj2" fmla="val 68032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圓角化對角線角落矩形 13"/>
          <p:cNvSpPr/>
          <p:nvPr/>
        </p:nvSpPr>
        <p:spPr>
          <a:xfrm>
            <a:off x="4386813" y="3534914"/>
            <a:ext cx="2933304" cy="1100109"/>
          </a:xfrm>
          <a:prstGeom prst="round2DiagRect">
            <a:avLst>
              <a:gd name="adj1" fmla="val 39158"/>
              <a:gd name="adj2" fmla="val 0"/>
            </a:avLst>
          </a:prstGeom>
          <a:solidFill>
            <a:srgbClr val="EA86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Rectangle 5"/>
          <p:cNvSpPr/>
          <p:nvPr/>
        </p:nvSpPr>
        <p:spPr>
          <a:xfrm>
            <a:off x="4448960" y="3741019"/>
            <a:ext cx="1871025" cy="830997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zh-TW" altLang="en-US" sz="155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同級競品採用</a:t>
            </a:r>
            <a:endParaRPr lang="en-US" sz="155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sz="1550" b="1" dirty="0">
                <a:solidFill>
                  <a:schemeClr val="bg1"/>
                </a:solidFill>
                <a:latin typeface="+mn-lt"/>
              </a:rPr>
              <a:t>Intel</a:t>
            </a:r>
            <a:r>
              <a:rPr lang="en-US" sz="1550" b="1" baseline="30000" dirty="0">
                <a:solidFill>
                  <a:schemeClr val="bg1"/>
                </a:solidFill>
                <a:latin typeface="+mn-lt"/>
              </a:rPr>
              <a:t>®</a:t>
            </a:r>
            <a:r>
              <a:rPr lang="en-US" sz="1550" b="1" dirty="0">
                <a:solidFill>
                  <a:schemeClr val="bg1"/>
                </a:solidFill>
                <a:latin typeface="+mn-lt"/>
              </a:rPr>
              <a:t> Pentium</a:t>
            </a:r>
            <a:r>
              <a:rPr lang="en-US" sz="1550" b="1" baseline="30000" dirty="0">
                <a:solidFill>
                  <a:schemeClr val="bg1"/>
                </a:solidFill>
                <a:latin typeface="+mn-lt"/>
              </a:rPr>
              <a:t>®</a:t>
            </a:r>
            <a:r>
              <a:rPr lang="en-US" sz="1550" b="1" dirty="0">
                <a:solidFill>
                  <a:schemeClr val="bg1"/>
                </a:solidFill>
                <a:latin typeface="+mn-lt"/>
              </a:rPr>
              <a:t> </a:t>
            </a:r>
          </a:p>
          <a:p>
            <a:r>
              <a:rPr lang="en-US" sz="1550" b="1" dirty="0">
                <a:solidFill>
                  <a:schemeClr val="bg1"/>
                </a:solidFill>
                <a:latin typeface="+mn-lt"/>
              </a:rPr>
              <a:t>D1508 </a:t>
            </a:r>
            <a:r>
              <a:rPr lang="zh-TW" altLang="en-US" sz="155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雙核處理器</a:t>
            </a:r>
            <a:endParaRPr lang="en-US" sz="155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5" name="群組 14"/>
          <p:cNvGrpSpPr/>
          <p:nvPr/>
        </p:nvGrpSpPr>
        <p:grpSpPr>
          <a:xfrm rot="16200000">
            <a:off x="6363580" y="3242538"/>
            <a:ext cx="1594668" cy="1538982"/>
            <a:chOff x="1214419" y="2333382"/>
            <a:chExt cx="1992283" cy="1992282"/>
          </a:xfrm>
        </p:grpSpPr>
        <p:sp>
          <p:nvSpPr>
            <p:cNvPr id="16" name="Shape 277"/>
            <p:cNvSpPr/>
            <p:nvPr/>
          </p:nvSpPr>
          <p:spPr>
            <a:xfrm rot="18882244">
              <a:off x="1214420" y="2333381"/>
              <a:ext cx="1992282" cy="1992283"/>
            </a:xfrm>
            <a:prstGeom prst="teardrop">
              <a:avLst>
                <a:gd name="adj" fmla="val 106955"/>
              </a:avLst>
            </a:prstGeom>
            <a:solidFill>
              <a:srgbClr val="037FC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Shape 278"/>
            <p:cNvSpPr/>
            <p:nvPr/>
          </p:nvSpPr>
          <p:spPr>
            <a:xfrm rot="5400000">
              <a:off x="1306197" y="2458432"/>
              <a:ext cx="1785950" cy="17859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" name="群組 19"/>
          <p:cNvGrpSpPr/>
          <p:nvPr/>
        </p:nvGrpSpPr>
        <p:grpSpPr>
          <a:xfrm>
            <a:off x="6655799" y="3626292"/>
            <a:ext cx="1021508" cy="777986"/>
            <a:chOff x="6786578" y="3643320"/>
            <a:chExt cx="1092946" cy="83239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>
            <a:xfrm>
              <a:off x="6786578" y="3643320"/>
              <a:ext cx="1092946" cy="762936"/>
            </a:xfrm>
            <a:prstGeom prst="rect">
              <a:avLst/>
            </a:prstGeom>
          </p:spPr>
        </p:pic>
        <p:pic>
          <p:nvPicPr>
            <p:cNvPr id="1027" name="Picture 3" descr="C:\Users\Han Tsai\Desktop\TVS-x73e_直播\5099.jp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807892" y="3977628"/>
              <a:ext cx="1071570" cy="498086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xmlns="" val="74833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1500180"/>
            <a:ext cx="4482027" cy="3401976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4282" y="285734"/>
            <a:ext cx="8786873" cy="660552"/>
          </a:xfrm>
        </p:spPr>
        <p:txBody>
          <a:bodyPr/>
          <a:lstStyle/>
          <a:p>
            <a:r>
              <a:rPr lang="en-US" altLang="zh-TW" dirty="0" smtClean="0"/>
              <a:t>TVS-x73e </a:t>
            </a:r>
            <a:r>
              <a:rPr lang="zh-TW" altLang="en-US" dirty="0"/>
              <a:t>正面設計</a:t>
            </a:r>
            <a:endParaRPr lang="en-US" dirty="0"/>
          </a:p>
        </p:txBody>
      </p:sp>
      <p:grpSp>
        <p:nvGrpSpPr>
          <p:cNvPr id="2" name="群組 54"/>
          <p:cNvGrpSpPr/>
          <p:nvPr/>
        </p:nvGrpSpPr>
        <p:grpSpPr>
          <a:xfrm>
            <a:off x="428596" y="1306998"/>
            <a:ext cx="2421269" cy="907562"/>
            <a:chOff x="274888" y="1282778"/>
            <a:chExt cx="2421269" cy="907562"/>
          </a:xfrm>
        </p:grpSpPr>
        <p:sp>
          <p:nvSpPr>
            <p:cNvPr id="29" name="Shape 240"/>
            <p:cNvSpPr txBox="1"/>
            <p:nvPr/>
          </p:nvSpPr>
          <p:spPr>
            <a:xfrm>
              <a:off x="274888" y="1282778"/>
              <a:ext cx="2214578" cy="7385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en-US" b="1" dirty="0">
                  <a:solidFill>
                    <a:srgbClr val="595959"/>
                  </a:solidFill>
                </a:rPr>
                <a:t>LED </a:t>
              </a:r>
              <a:r>
                <a:rPr lang="zh-TW" altLang="en-US" b="1" dirty="0">
                  <a:solidFill>
                    <a:srgbClr val="595959"/>
                  </a:solidFill>
                  <a:latin typeface="微軟正黑體" pitchFamily="34" charset="-120"/>
                  <a:ea typeface="微軟正黑體" pitchFamily="34" charset="-120"/>
                </a:rPr>
                <a:t>狀態燈</a:t>
              </a:r>
              <a:r>
                <a:rPr lang="en-US" altLang="zh-TW" b="1" dirty="0">
                  <a:solidFill>
                    <a:srgbClr val="595959"/>
                  </a:solidFill>
                  <a:latin typeface="微軟正黑體" pitchFamily="34" charset="-120"/>
                  <a:ea typeface="微軟正黑體" pitchFamily="34" charset="-120"/>
                </a:rPr>
                <a:t>: </a:t>
              </a:r>
              <a:r>
                <a:rPr lang="zh-TW" altLang="en-US" b="1" dirty="0">
                  <a:solidFill>
                    <a:srgbClr val="595959"/>
                  </a:solidFill>
                  <a:latin typeface="微軟正黑體" pitchFamily="34" charset="-120"/>
                  <a:ea typeface="微軟正黑體" pitchFamily="34" charset="-120"/>
                </a:rPr>
                <a:t>系統</a:t>
              </a:r>
              <a:r>
                <a:rPr lang="zh-TW" altLang="en-US" b="1" dirty="0" smtClean="0">
                  <a:solidFill>
                    <a:srgbClr val="595959"/>
                  </a:solidFill>
                  <a:latin typeface="微軟正黑體" pitchFamily="34" charset="-120"/>
                  <a:ea typeface="微軟正黑體" pitchFamily="34" charset="-120"/>
                </a:rPr>
                <a:t>、網路、</a:t>
              </a:r>
              <a:r>
                <a:rPr lang="en-US" b="1" dirty="0" smtClean="0">
                  <a:solidFill>
                    <a:srgbClr val="595959"/>
                  </a:solidFill>
                </a:rPr>
                <a:t>USB</a:t>
              </a:r>
              <a:r>
                <a:rPr lang="en-US" b="1" dirty="0" smtClean="0">
                  <a:solidFill>
                    <a:srgbClr val="595959"/>
                  </a:solidFill>
                  <a:latin typeface="微軟正黑體" pitchFamily="34" charset="-120"/>
                  <a:ea typeface="微軟正黑體" pitchFamily="34" charset="-120"/>
                </a:rPr>
                <a:t>、</a:t>
              </a:r>
              <a:r>
                <a:rPr lang="en-US" b="1" dirty="0" smtClean="0">
                  <a:solidFill>
                    <a:srgbClr val="595959"/>
                  </a:solidFill>
                </a:rPr>
                <a:t>M.2 </a:t>
              </a:r>
              <a:r>
                <a:rPr lang="en-US" b="1" dirty="0">
                  <a:solidFill>
                    <a:srgbClr val="595959"/>
                  </a:solidFill>
                </a:rPr>
                <a:t>SSD1</a:t>
              </a:r>
              <a:r>
                <a:rPr lang="en-US" b="1" dirty="0" smtClean="0">
                  <a:solidFill>
                    <a:srgbClr val="595959"/>
                  </a:solidFill>
                  <a:latin typeface="微軟正黑體" pitchFamily="34" charset="-120"/>
                  <a:ea typeface="微軟正黑體" pitchFamily="34" charset="-120"/>
                </a:rPr>
                <a:t>、</a:t>
              </a:r>
            </a:p>
            <a:p>
              <a:pPr lvl="0">
                <a:buClr>
                  <a:srgbClr val="595959"/>
                </a:buClr>
                <a:buSzPct val="25000"/>
              </a:pPr>
              <a:r>
                <a:rPr lang="en-US" b="1" dirty="0" smtClean="0">
                  <a:solidFill>
                    <a:srgbClr val="595959"/>
                  </a:solidFill>
                </a:rPr>
                <a:t>M.2 </a:t>
              </a:r>
              <a:r>
                <a:rPr lang="en-US" b="1" dirty="0">
                  <a:solidFill>
                    <a:srgbClr val="595959"/>
                  </a:solidFill>
                </a:rPr>
                <a:t>SSD2</a:t>
              </a:r>
              <a:r>
                <a:rPr lang="en-US" b="1" dirty="0">
                  <a:solidFill>
                    <a:srgbClr val="595959"/>
                  </a:solidFill>
                  <a:latin typeface="微軟正黑體" pitchFamily="34" charset="-120"/>
                  <a:ea typeface="微軟正黑體" pitchFamily="34" charset="-120"/>
                </a:rPr>
                <a:t>、</a:t>
              </a:r>
              <a:r>
                <a:rPr lang="en-US" b="1" dirty="0">
                  <a:solidFill>
                    <a:srgbClr val="595959"/>
                  </a:solidFill>
                </a:rPr>
                <a:t>HDDs </a:t>
              </a:r>
              <a:endParaRPr lang="en-US" sz="1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0" name="Shape 241"/>
            <p:cNvCxnSpPr/>
            <p:nvPr/>
          </p:nvCxnSpPr>
          <p:spPr>
            <a:xfrm>
              <a:off x="1917962" y="1690274"/>
              <a:ext cx="778195" cy="500066"/>
            </a:xfrm>
            <a:prstGeom prst="bentConnector3">
              <a:avLst>
                <a:gd name="adj1" fmla="val 100577"/>
              </a:avLst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sp>
        <p:nvSpPr>
          <p:cNvPr id="31" name="Shape 242"/>
          <p:cNvSpPr txBox="1"/>
          <p:nvPr/>
        </p:nvSpPr>
        <p:spPr>
          <a:xfrm>
            <a:off x="432772" y="2428874"/>
            <a:ext cx="1496022" cy="738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b="1" dirty="0">
                <a:solidFill>
                  <a:srgbClr val="595959"/>
                </a:solidFill>
              </a:rPr>
              <a:t>IR </a:t>
            </a:r>
            <a:r>
              <a:rPr lang="zh-TW" altLang="en-US" b="1" dirty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</a:rPr>
              <a:t>紅外線</a:t>
            </a:r>
            <a:r>
              <a:rPr lang="zh-TW" altLang="en-US" b="1" dirty="0" smtClean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</a:rPr>
              <a:t>接收器</a:t>
            </a:r>
            <a:endParaRPr lang="en-US" altLang="zh-TW" b="1" dirty="0" smtClean="0">
              <a:solidFill>
                <a:srgbClr val="595959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>
              <a:buClr>
                <a:srgbClr val="595959"/>
              </a:buClr>
              <a:buSzPct val="25000"/>
            </a:pPr>
            <a:r>
              <a:rPr lang="en-US" altLang="zh-TW" sz="900" b="1" dirty="0" smtClean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900" b="1" dirty="0" smtClean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</a:rPr>
              <a:t>支援</a:t>
            </a:r>
            <a:r>
              <a:rPr lang="en-US" altLang="zh-TW" sz="900" b="1" dirty="0" smtClean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</a:rPr>
              <a:t> RM-IR004 </a:t>
            </a:r>
            <a:r>
              <a:rPr lang="zh-TW" altLang="en-US" sz="900" b="1" dirty="0" smtClean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</a:rPr>
              <a:t>遙控器</a:t>
            </a:r>
            <a:r>
              <a:rPr lang="en-US" altLang="zh-TW" sz="900" b="1" dirty="0" smtClean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sz="900" b="1" dirty="0">
              <a:solidFill>
                <a:srgbClr val="59595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32" name="Shape 243"/>
          <p:cNvCxnSpPr/>
          <p:nvPr/>
        </p:nvCxnSpPr>
        <p:spPr>
          <a:xfrm flipV="1">
            <a:off x="2000232" y="2571750"/>
            <a:ext cx="1000132" cy="1"/>
          </a:xfrm>
          <a:prstGeom prst="straightConnector1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36" name="Shape 244"/>
          <p:cNvSpPr txBox="1"/>
          <p:nvPr/>
        </p:nvSpPr>
        <p:spPr>
          <a:xfrm>
            <a:off x="428596" y="3071816"/>
            <a:ext cx="22158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zh-TW" altLang="en-US" b="1" dirty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</a:rPr>
              <a:t>免工具安裝 </a:t>
            </a:r>
            <a:r>
              <a:rPr lang="en-US" altLang="zh-TW" b="1" dirty="0">
                <a:solidFill>
                  <a:srgbClr val="595959"/>
                </a:solidFill>
              </a:rPr>
              <a:t>3.5</a:t>
            </a:r>
            <a:r>
              <a:rPr lang="zh-TW" altLang="en-US" b="1" dirty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</a:rPr>
              <a:t>吋</a:t>
            </a:r>
            <a:r>
              <a:rPr lang="zh-TW" altLang="en-US" b="1" dirty="0">
                <a:solidFill>
                  <a:srgbClr val="595959"/>
                </a:solidFill>
              </a:rPr>
              <a:t> </a:t>
            </a:r>
            <a:r>
              <a:rPr lang="en-US" altLang="zh-TW" b="1" dirty="0">
                <a:solidFill>
                  <a:srgbClr val="595959"/>
                </a:solidFill>
              </a:rPr>
              <a:t>HDD </a:t>
            </a:r>
            <a:endParaRPr lang="en-US" altLang="zh-TW" b="1" dirty="0" smtClean="0">
              <a:solidFill>
                <a:srgbClr val="595959"/>
              </a:solidFill>
            </a:endParaRPr>
          </a:p>
          <a:p>
            <a:pPr lvl="0">
              <a:buClr>
                <a:srgbClr val="595959"/>
              </a:buClr>
              <a:buSzPct val="25000"/>
            </a:pPr>
            <a:r>
              <a:rPr lang="zh-TW" altLang="en-US" b="1" dirty="0" smtClean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</a:rPr>
              <a:t>或是</a:t>
            </a:r>
            <a:r>
              <a:rPr lang="zh-TW" altLang="en-US" b="1" dirty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</a:rPr>
              <a:t>透過螺絲固定的 </a:t>
            </a:r>
            <a:endParaRPr lang="en-US" altLang="zh-TW" b="1" dirty="0" smtClean="0">
              <a:solidFill>
                <a:srgbClr val="595959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>
              <a:buClr>
                <a:srgbClr val="595959"/>
              </a:buClr>
              <a:buSzPct val="25000"/>
            </a:pPr>
            <a:r>
              <a:rPr lang="en-US" altLang="zh-TW" b="1" dirty="0" smtClean="0">
                <a:solidFill>
                  <a:srgbClr val="595959"/>
                </a:solidFill>
              </a:rPr>
              <a:t>2.5</a:t>
            </a:r>
            <a:r>
              <a:rPr lang="zh-TW" altLang="en-US" b="1" dirty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</a:rPr>
              <a:t>吋</a:t>
            </a:r>
            <a:r>
              <a:rPr lang="zh-TW" altLang="en-US" b="1" dirty="0">
                <a:solidFill>
                  <a:srgbClr val="595959"/>
                </a:solidFill>
              </a:rPr>
              <a:t> </a:t>
            </a:r>
            <a:r>
              <a:rPr lang="en-US" altLang="zh-TW" b="1" dirty="0">
                <a:solidFill>
                  <a:srgbClr val="595959"/>
                </a:solidFill>
              </a:rPr>
              <a:t>HDD/SSD </a:t>
            </a:r>
            <a:r>
              <a:rPr lang="zh-TW" altLang="en-US" b="1" dirty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</a:rPr>
              <a:t>托盤</a:t>
            </a:r>
            <a:endParaRPr lang="en-US" sz="1400" b="1" i="0" u="none" strike="noStrike" cap="none" dirty="0">
              <a:solidFill>
                <a:srgbClr val="595959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cxnSp>
        <p:nvCxnSpPr>
          <p:cNvPr id="37" name="Shape 245"/>
          <p:cNvCxnSpPr/>
          <p:nvPr/>
        </p:nvCxnSpPr>
        <p:spPr>
          <a:xfrm>
            <a:off x="2214546" y="3468257"/>
            <a:ext cx="1512000" cy="0"/>
          </a:xfrm>
          <a:prstGeom prst="straightConnector1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oval" w="lg" len="lg"/>
          </a:ln>
        </p:spPr>
      </p:cxnSp>
      <p:grpSp>
        <p:nvGrpSpPr>
          <p:cNvPr id="3" name="群組 57"/>
          <p:cNvGrpSpPr/>
          <p:nvPr/>
        </p:nvGrpSpPr>
        <p:grpSpPr>
          <a:xfrm>
            <a:off x="5365376" y="1357304"/>
            <a:ext cx="3532402" cy="857256"/>
            <a:chOff x="5214942" y="1214428"/>
            <a:chExt cx="3532402" cy="857256"/>
          </a:xfrm>
        </p:grpSpPr>
        <p:sp>
          <p:nvSpPr>
            <p:cNvPr id="38" name="Shape 246"/>
            <p:cNvSpPr txBox="1"/>
            <p:nvPr/>
          </p:nvSpPr>
          <p:spPr>
            <a:xfrm>
              <a:off x="6929454" y="1214428"/>
              <a:ext cx="1817890" cy="523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zh-TW" altLang="en-US" b="1" dirty="0">
                  <a:solidFill>
                    <a:srgbClr val="595959"/>
                  </a:solidFill>
                  <a:latin typeface="微軟正黑體" pitchFamily="34" charset="-120"/>
                  <a:ea typeface="微軟正黑體" pitchFamily="34" charset="-120"/>
                </a:rPr>
                <a:t>顯示系統狀態的背光式液晶螢幕與選擇跟確認按鍵</a:t>
              </a:r>
            </a:p>
          </p:txBody>
        </p:sp>
        <p:cxnSp>
          <p:nvCxnSpPr>
            <p:cNvPr id="49" name="Shape 241"/>
            <p:cNvCxnSpPr/>
            <p:nvPr/>
          </p:nvCxnSpPr>
          <p:spPr>
            <a:xfrm rot="10800000" flipV="1">
              <a:off x="5214942" y="1357304"/>
              <a:ext cx="1714512" cy="714380"/>
            </a:xfrm>
            <a:prstGeom prst="bentConnector3">
              <a:avLst>
                <a:gd name="adj1" fmla="val 100429"/>
              </a:avLst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grpSp>
        <p:nvGrpSpPr>
          <p:cNvPr id="5" name="群組 58"/>
          <p:cNvGrpSpPr/>
          <p:nvPr/>
        </p:nvGrpSpPr>
        <p:grpSpPr>
          <a:xfrm>
            <a:off x="6294070" y="2905806"/>
            <a:ext cx="2603708" cy="951828"/>
            <a:chOff x="5214942" y="1119856"/>
            <a:chExt cx="2603708" cy="951828"/>
          </a:xfrm>
        </p:grpSpPr>
        <p:sp>
          <p:nvSpPr>
            <p:cNvPr id="60" name="Shape 246"/>
            <p:cNvSpPr txBox="1"/>
            <p:nvPr/>
          </p:nvSpPr>
          <p:spPr>
            <a:xfrm>
              <a:off x="6000760" y="1119856"/>
              <a:ext cx="1817890" cy="523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zh-TW" altLang="en-US" b="1" dirty="0">
                  <a:solidFill>
                    <a:srgbClr val="595959"/>
                  </a:solidFill>
                  <a:latin typeface="微軟正黑體" pitchFamily="34" charset="-120"/>
                  <a:ea typeface="微軟正黑體" pitchFamily="34" charset="-120"/>
                </a:rPr>
                <a:t>電源鍵</a:t>
              </a:r>
            </a:p>
          </p:txBody>
        </p:sp>
        <p:cxnSp>
          <p:nvCxnSpPr>
            <p:cNvPr id="61" name="Shape 241"/>
            <p:cNvCxnSpPr/>
            <p:nvPr/>
          </p:nvCxnSpPr>
          <p:spPr>
            <a:xfrm rot="5400000">
              <a:off x="5214942" y="1285866"/>
              <a:ext cx="785818" cy="785818"/>
            </a:xfrm>
            <a:prstGeom prst="bentConnector3">
              <a:avLst>
                <a:gd name="adj1" fmla="val -1269"/>
              </a:avLst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sp>
        <p:nvSpPr>
          <p:cNvPr id="66" name="Shape 246"/>
          <p:cNvSpPr txBox="1"/>
          <p:nvPr/>
        </p:nvSpPr>
        <p:spPr>
          <a:xfrm>
            <a:off x="7092000" y="3240000"/>
            <a:ext cx="2000264" cy="28575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b="1" dirty="0">
                <a:solidFill>
                  <a:srgbClr val="595959"/>
                </a:solidFill>
                <a:latin typeface="+mj-lt"/>
                <a:ea typeface="微軟正黑體" pitchFamily="34" charset="-120"/>
              </a:rPr>
              <a:t>USB 3.0 </a:t>
            </a:r>
            <a:r>
              <a:rPr lang="zh-TW" altLang="en-US" b="1" dirty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</a:rPr>
              <a:t>埠與備份鍵</a:t>
            </a:r>
          </a:p>
        </p:txBody>
      </p:sp>
      <p:cxnSp>
        <p:nvCxnSpPr>
          <p:cNvPr id="67" name="Shape 241"/>
          <p:cNvCxnSpPr/>
          <p:nvPr/>
        </p:nvCxnSpPr>
        <p:spPr>
          <a:xfrm rot="10800000" flipV="1">
            <a:off x="6436966" y="3405876"/>
            <a:ext cx="635365" cy="808948"/>
          </a:xfrm>
          <a:prstGeom prst="bentConnector2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oval" w="lg" len="lg"/>
          </a:ln>
        </p:spPr>
      </p:cxnSp>
      <p:grpSp>
        <p:nvGrpSpPr>
          <p:cNvPr id="7" name="群組 69"/>
          <p:cNvGrpSpPr/>
          <p:nvPr/>
        </p:nvGrpSpPr>
        <p:grpSpPr>
          <a:xfrm>
            <a:off x="6607828" y="3643320"/>
            <a:ext cx="2282392" cy="951828"/>
            <a:chOff x="5193926" y="1119856"/>
            <a:chExt cx="2282392" cy="951828"/>
          </a:xfrm>
        </p:grpSpPr>
        <p:sp>
          <p:nvSpPr>
            <p:cNvPr id="71" name="Shape 246"/>
            <p:cNvSpPr txBox="1"/>
            <p:nvPr/>
          </p:nvSpPr>
          <p:spPr>
            <a:xfrm>
              <a:off x="5658428" y="1119856"/>
              <a:ext cx="1817890" cy="523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en-US" altLang="zh-TW" b="1" dirty="0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USB </a:t>
              </a:r>
              <a:r>
                <a:rPr lang="en-US" altLang="zh-TW" b="1" dirty="0" err="1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QuickAccess</a:t>
              </a:r>
              <a:endParaRPr lang="zh-TW" altLang="en-US" b="1" dirty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cxnSp>
          <p:nvCxnSpPr>
            <p:cNvPr id="72" name="Shape 241"/>
            <p:cNvCxnSpPr/>
            <p:nvPr/>
          </p:nvCxnSpPr>
          <p:spPr>
            <a:xfrm rot="10800000" flipV="1">
              <a:off x="5193926" y="1279684"/>
              <a:ext cx="504000" cy="792000"/>
            </a:xfrm>
            <a:prstGeom prst="bentConnector2">
              <a:avLst/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1918" y="4309396"/>
            <a:ext cx="1234480" cy="77155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729" y="4226628"/>
            <a:ext cx="1499337" cy="93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9325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1357304"/>
            <a:ext cx="4643470" cy="3524514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14282" y="285734"/>
            <a:ext cx="8786873" cy="660552"/>
          </a:xfrm>
        </p:spPr>
        <p:txBody>
          <a:bodyPr/>
          <a:lstStyle/>
          <a:p>
            <a:r>
              <a:rPr lang="en-US" altLang="zh-TW" dirty="0" smtClean="0"/>
              <a:t>TVS-x73e </a:t>
            </a:r>
            <a:r>
              <a:rPr lang="zh-TW" altLang="en-US" dirty="0"/>
              <a:t>背面設計</a:t>
            </a:r>
            <a:endParaRPr lang="en-US" dirty="0"/>
          </a:p>
        </p:txBody>
      </p:sp>
      <p:grpSp>
        <p:nvGrpSpPr>
          <p:cNvPr id="2" name="群組 27"/>
          <p:cNvGrpSpPr/>
          <p:nvPr/>
        </p:nvGrpSpPr>
        <p:grpSpPr>
          <a:xfrm>
            <a:off x="285720" y="1428742"/>
            <a:ext cx="3786214" cy="428628"/>
            <a:chOff x="274888" y="1639968"/>
            <a:chExt cx="3786214" cy="428628"/>
          </a:xfrm>
        </p:grpSpPr>
        <p:sp>
          <p:nvSpPr>
            <p:cNvPr id="29" name="Shape 240"/>
            <p:cNvSpPr txBox="1"/>
            <p:nvPr/>
          </p:nvSpPr>
          <p:spPr>
            <a:xfrm>
              <a:off x="274888" y="1639968"/>
              <a:ext cx="2368286" cy="4286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nl-NL" b="1" dirty="0">
                  <a:solidFill>
                    <a:srgbClr val="595959"/>
                  </a:solidFill>
                </a:rPr>
                <a:t>2</a:t>
              </a:r>
              <a:r>
                <a:rPr lang="nl-NL" b="1" dirty="0" smtClean="0">
                  <a:solidFill>
                    <a:srgbClr val="595959"/>
                  </a:solidFill>
                </a:rPr>
                <a:t> </a:t>
              </a:r>
              <a:r>
                <a:rPr lang="nl-NL" b="1" dirty="0">
                  <a:solidFill>
                    <a:srgbClr val="595959"/>
                  </a:solidFill>
                </a:rPr>
                <a:t>x PCIe </a:t>
              </a:r>
              <a:r>
                <a:rPr lang="nl-NL" b="1" dirty="0" smtClean="0">
                  <a:solidFill>
                    <a:srgbClr val="595959"/>
                  </a:solidFill>
                </a:rPr>
                <a:t>Gen3 </a:t>
              </a:r>
              <a:r>
                <a:rPr lang="nl-NL" b="1" dirty="0">
                  <a:solidFill>
                    <a:srgbClr val="595959"/>
                  </a:solidFill>
                </a:rPr>
                <a:t>x4 </a:t>
              </a:r>
              <a:r>
                <a:rPr lang="nl-NL" b="1" dirty="0" smtClean="0">
                  <a:solidFill>
                    <a:srgbClr val="595959"/>
                  </a:solidFill>
                  <a:latin typeface="微軟正黑體" pitchFamily="34" charset="-120"/>
                  <a:ea typeface="微軟正黑體" pitchFamily="34" charset="-120"/>
                </a:rPr>
                <a:t>插槽</a:t>
              </a:r>
            </a:p>
            <a:p>
              <a:pPr marL="171450" lvl="0" indent="-82550">
                <a:buClr>
                  <a:srgbClr val="595959"/>
                </a:buClr>
                <a:buSzPct val="70000"/>
                <a:buFont typeface="Arial" pitchFamily="34" charset="0"/>
                <a:buChar char="•"/>
              </a:pPr>
              <a:r>
                <a:rPr lang="nl-NL" sz="1100" b="1" i="0" u="none" strike="noStrike" cap="none" dirty="0" smtClean="0">
                  <a:solidFill>
                    <a:srgbClr val="595959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473e </a:t>
              </a:r>
              <a:r>
                <a:rPr lang="zh-TW" altLang="en-US" sz="1100" b="1" i="0" u="none" strike="noStrike" cap="none" dirty="0" smtClean="0">
                  <a:solidFill>
                    <a:srgbClr val="595959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支援半高卡</a:t>
              </a:r>
              <a:endParaRPr lang="en-US" altLang="zh-TW" sz="1100" b="1" i="0" u="none" strike="noStrike" cap="none" dirty="0" smtClean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  <a:p>
              <a:pPr marL="171450" lvl="0" indent="-82550">
                <a:buClr>
                  <a:srgbClr val="595959"/>
                </a:buClr>
                <a:buSzPct val="70000"/>
                <a:buFont typeface="Arial" pitchFamily="34" charset="0"/>
                <a:buChar char="•"/>
              </a:pPr>
              <a:r>
                <a:rPr lang="en-US" sz="1100" b="1" dirty="0" smtClean="0">
                  <a:solidFill>
                    <a:srgbClr val="595959"/>
                  </a:solidFill>
                  <a:latin typeface="微軟正黑體" pitchFamily="34" charset="-120"/>
                  <a:ea typeface="微軟正黑體" pitchFamily="34" charset="-120"/>
                </a:rPr>
                <a:t>673e</a:t>
              </a:r>
              <a:r>
                <a:rPr lang="zh-TW" altLang="en-US" sz="1100" b="1" dirty="0" smtClean="0">
                  <a:solidFill>
                    <a:srgbClr val="595959"/>
                  </a:solidFill>
                  <a:latin typeface="微軟正黑體" pitchFamily="34" charset="-120"/>
                  <a:ea typeface="微軟正黑體" pitchFamily="34" charset="-120"/>
                </a:rPr>
                <a:t> 與</a:t>
              </a:r>
              <a:r>
                <a:rPr lang="en-US" altLang="zh-TW" sz="1100" b="1" dirty="0" smtClean="0">
                  <a:solidFill>
                    <a:srgbClr val="595959"/>
                  </a:solidFill>
                  <a:latin typeface="微軟正黑體" pitchFamily="34" charset="-120"/>
                  <a:ea typeface="微軟正黑體" pitchFamily="34" charset="-120"/>
                </a:rPr>
                <a:t> 873e </a:t>
              </a:r>
              <a:r>
                <a:rPr lang="zh-TW" altLang="en-US" sz="1100" b="1" dirty="0" smtClean="0">
                  <a:solidFill>
                    <a:srgbClr val="595959"/>
                  </a:solidFill>
                  <a:latin typeface="微軟正黑體" pitchFamily="34" charset="-120"/>
                  <a:ea typeface="微軟正黑體" pitchFamily="34" charset="-120"/>
                </a:rPr>
                <a:t>支援全高卡</a:t>
              </a:r>
              <a:endParaRPr lang="en-US" sz="1100" b="1" i="0" u="none" strike="noStrike" cap="none" dirty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cxnSp>
          <p:nvCxnSpPr>
            <p:cNvPr id="30" name="Shape 241"/>
            <p:cNvCxnSpPr/>
            <p:nvPr/>
          </p:nvCxnSpPr>
          <p:spPr>
            <a:xfrm>
              <a:off x="2346590" y="1782844"/>
              <a:ext cx="1714512" cy="217124"/>
            </a:xfrm>
            <a:prstGeom prst="bentConnector3">
              <a:avLst>
                <a:gd name="adj1" fmla="val 99854"/>
              </a:avLst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sp>
        <p:nvSpPr>
          <p:cNvPr id="36" name="Shape 242"/>
          <p:cNvSpPr txBox="1"/>
          <p:nvPr/>
        </p:nvSpPr>
        <p:spPr>
          <a:xfrm>
            <a:off x="285720" y="2857502"/>
            <a:ext cx="2215800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pl-PL" b="1" dirty="0">
                <a:solidFill>
                  <a:srgbClr val="595959"/>
                </a:solidFill>
              </a:rPr>
              <a:t>2 x 4K HDMI v1.4b</a:t>
            </a:r>
            <a:endParaRPr lang="zh-TW" altLang="en-US" b="1" dirty="0">
              <a:solidFill>
                <a:srgbClr val="59595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37" name="Shape 243"/>
          <p:cNvCxnSpPr/>
          <p:nvPr/>
        </p:nvCxnSpPr>
        <p:spPr>
          <a:xfrm flipV="1">
            <a:off x="2000232" y="3000378"/>
            <a:ext cx="714380" cy="1"/>
          </a:xfrm>
          <a:prstGeom prst="straightConnector1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38" name="Shape 242"/>
          <p:cNvSpPr txBox="1"/>
          <p:nvPr/>
        </p:nvSpPr>
        <p:spPr>
          <a:xfrm>
            <a:off x="285720" y="3429006"/>
            <a:ext cx="2215800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pl-PL" b="1" dirty="0">
                <a:solidFill>
                  <a:srgbClr val="595959"/>
                </a:solidFill>
              </a:rPr>
              <a:t>3 x USB 3.0</a:t>
            </a:r>
          </a:p>
        </p:txBody>
      </p:sp>
      <p:sp>
        <p:nvSpPr>
          <p:cNvPr id="51" name="Shape 268"/>
          <p:cNvSpPr/>
          <p:nvPr/>
        </p:nvSpPr>
        <p:spPr>
          <a:xfrm>
            <a:off x="3214679" y="1776411"/>
            <a:ext cx="1605542" cy="699847"/>
          </a:xfrm>
          <a:prstGeom prst="rect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Shape 268"/>
          <p:cNvSpPr/>
          <p:nvPr/>
        </p:nvSpPr>
        <p:spPr>
          <a:xfrm>
            <a:off x="2714612" y="2857502"/>
            <a:ext cx="428628" cy="468562"/>
          </a:xfrm>
          <a:prstGeom prst="rect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Shape 268"/>
          <p:cNvSpPr/>
          <p:nvPr/>
        </p:nvSpPr>
        <p:spPr>
          <a:xfrm>
            <a:off x="2750050" y="3357568"/>
            <a:ext cx="360562" cy="530432"/>
          </a:xfrm>
          <a:prstGeom prst="rect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9" name="Shape 243"/>
          <p:cNvCxnSpPr/>
          <p:nvPr/>
        </p:nvCxnSpPr>
        <p:spPr>
          <a:xfrm flipV="1">
            <a:off x="1428728" y="3569447"/>
            <a:ext cx="1332562" cy="2435"/>
          </a:xfrm>
          <a:prstGeom prst="straightConnector1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58" name="Shape 268"/>
          <p:cNvSpPr/>
          <p:nvPr/>
        </p:nvSpPr>
        <p:spPr>
          <a:xfrm>
            <a:off x="2571736" y="3958890"/>
            <a:ext cx="504000" cy="756000"/>
          </a:xfrm>
          <a:prstGeom prst="rect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" name="群組 39"/>
          <p:cNvGrpSpPr/>
          <p:nvPr/>
        </p:nvGrpSpPr>
        <p:grpSpPr>
          <a:xfrm>
            <a:off x="288000" y="3852000"/>
            <a:ext cx="2368286" cy="738599"/>
            <a:chOff x="300242" y="1299852"/>
            <a:chExt cx="2368286" cy="738599"/>
          </a:xfrm>
        </p:grpSpPr>
        <p:sp>
          <p:nvSpPr>
            <p:cNvPr id="41" name="Shape 240"/>
            <p:cNvSpPr txBox="1"/>
            <p:nvPr/>
          </p:nvSpPr>
          <p:spPr>
            <a:xfrm>
              <a:off x="300242" y="1299852"/>
              <a:ext cx="2368286" cy="7385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en-US" b="1" dirty="0">
                  <a:solidFill>
                    <a:srgbClr val="595959"/>
                  </a:solidFill>
                </a:rPr>
                <a:t>4 x Gigabit LAN</a:t>
              </a:r>
              <a:endParaRPr lang="en-US" sz="1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2" name="Shape 241"/>
            <p:cNvCxnSpPr/>
            <p:nvPr/>
          </p:nvCxnSpPr>
          <p:spPr>
            <a:xfrm>
              <a:off x="1798160" y="1448362"/>
              <a:ext cx="795372" cy="285752"/>
            </a:xfrm>
            <a:prstGeom prst="bentConnector3">
              <a:avLst>
                <a:gd name="adj1" fmla="val 71993"/>
              </a:avLst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sp>
        <p:nvSpPr>
          <p:cNvPr id="62" name="Shape 268"/>
          <p:cNvSpPr/>
          <p:nvPr/>
        </p:nvSpPr>
        <p:spPr>
          <a:xfrm>
            <a:off x="3214678" y="2786064"/>
            <a:ext cx="357190" cy="1000132"/>
          </a:xfrm>
          <a:prstGeom prst="rect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" name="群組 47"/>
          <p:cNvGrpSpPr/>
          <p:nvPr/>
        </p:nvGrpSpPr>
        <p:grpSpPr>
          <a:xfrm>
            <a:off x="3571868" y="1353885"/>
            <a:ext cx="5500726" cy="1860805"/>
            <a:chOff x="3349996" y="1353885"/>
            <a:chExt cx="5500726" cy="1860805"/>
          </a:xfrm>
        </p:grpSpPr>
        <p:sp>
          <p:nvSpPr>
            <p:cNvPr id="49" name="Shape 246"/>
            <p:cNvSpPr txBox="1"/>
            <p:nvPr/>
          </p:nvSpPr>
          <p:spPr>
            <a:xfrm>
              <a:off x="7032832" y="1353885"/>
              <a:ext cx="1817890" cy="78581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en-US" altLang="zh-TW" b="1" dirty="0">
                  <a:solidFill>
                    <a:srgbClr val="595959"/>
                  </a:solidFill>
                  <a:latin typeface="微軟正黑體" pitchFamily="34" charset="-120"/>
                  <a:ea typeface="微軟正黑體" pitchFamily="34" charset="-120"/>
                </a:rPr>
                <a:t>2 x  3.5mm </a:t>
              </a:r>
              <a:endParaRPr lang="en-US" altLang="zh-TW" b="1" dirty="0" smtClean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lvl="0">
                <a:buClr>
                  <a:srgbClr val="595959"/>
                </a:buClr>
                <a:buSzPct val="25000"/>
              </a:pPr>
              <a:r>
                <a:rPr lang="zh-TW" altLang="en-US" b="1" dirty="0" smtClean="0">
                  <a:solidFill>
                    <a:srgbClr val="595959"/>
                  </a:solidFill>
                  <a:latin typeface="微軟正黑體" pitchFamily="34" charset="-120"/>
                  <a:ea typeface="微軟正黑體" pitchFamily="34" charset="-120"/>
                </a:rPr>
                <a:t>動圈式麥克風輸入</a:t>
              </a:r>
              <a:endParaRPr lang="en-US" altLang="zh-TW" b="1" dirty="0" smtClean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lvl="0">
                <a:buClr>
                  <a:srgbClr val="595959"/>
                </a:buClr>
                <a:buSzPct val="25000"/>
              </a:pPr>
              <a:r>
                <a:rPr lang="en-US" altLang="zh-TW" b="1" dirty="0" smtClean="0">
                  <a:solidFill>
                    <a:srgbClr val="595959"/>
                  </a:solidFill>
                  <a:latin typeface="微軟正黑體" pitchFamily="34" charset="-120"/>
                  <a:ea typeface="微軟正黑體" pitchFamily="34" charset="-120"/>
                </a:rPr>
                <a:t>&amp; 1 </a:t>
              </a:r>
              <a:r>
                <a:rPr lang="en-US" altLang="zh-TW" b="1" dirty="0">
                  <a:solidFill>
                    <a:srgbClr val="595959"/>
                  </a:solidFill>
                  <a:latin typeface="微軟正黑體" pitchFamily="34" charset="-120"/>
                  <a:ea typeface="微軟正黑體" pitchFamily="34" charset="-120"/>
                </a:rPr>
                <a:t>x 3.5mm Line Out</a:t>
              </a:r>
              <a:endParaRPr lang="zh-TW" altLang="en-US" b="1" dirty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cxnSp>
          <p:nvCxnSpPr>
            <p:cNvPr id="50" name="Shape 241"/>
            <p:cNvCxnSpPr>
              <a:stCxn id="49" idx="1"/>
            </p:cNvCxnSpPr>
            <p:nvPr/>
          </p:nvCxnSpPr>
          <p:spPr>
            <a:xfrm rot="10800000" flipV="1">
              <a:off x="3349996" y="1746794"/>
              <a:ext cx="3682836" cy="1467896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grpSp>
        <p:nvGrpSpPr>
          <p:cNvPr id="5" name="群組 74"/>
          <p:cNvGrpSpPr/>
          <p:nvPr/>
        </p:nvGrpSpPr>
        <p:grpSpPr>
          <a:xfrm>
            <a:off x="3214678" y="2536031"/>
            <a:ext cx="5857916" cy="1893107"/>
            <a:chOff x="3143240" y="2536031"/>
            <a:chExt cx="5857916" cy="1893107"/>
          </a:xfrm>
        </p:grpSpPr>
        <p:sp>
          <p:nvSpPr>
            <p:cNvPr id="65" name="Shape 246"/>
            <p:cNvSpPr txBox="1"/>
            <p:nvPr/>
          </p:nvSpPr>
          <p:spPr>
            <a:xfrm>
              <a:off x="7183266" y="2536031"/>
              <a:ext cx="1817890" cy="35719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zh-TW" altLang="en-US" b="1" dirty="0" smtClean="0">
                  <a:solidFill>
                    <a:srgbClr val="595959"/>
                  </a:solidFill>
                  <a:latin typeface="微軟正黑體" pitchFamily="34" charset="-120"/>
                  <a:ea typeface="微軟正黑體" pitchFamily="34" charset="-120"/>
                </a:rPr>
                <a:t>揚聲器</a:t>
              </a:r>
              <a:endParaRPr lang="zh-TW" altLang="en-US" b="1" dirty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grpSp>
          <p:nvGrpSpPr>
            <p:cNvPr id="6" name="群組 73"/>
            <p:cNvGrpSpPr/>
            <p:nvPr/>
          </p:nvGrpSpPr>
          <p:grpSpPr>
            <a:xfrm>
              <a:off x="3143240" y="2714626"/>
              <a:ext cx="4071966" cy="1714512"/>
              <a:chOff x="3143240" y="2714626"/>
              <a:chExt cx="4071966" cy="1714512"/>
            </a:xfrm>
          </p:grpSpPr>
          <p:sp>
            <p:nvSpPr>
              <p:cNvPr id="64" name="六邊形 63"/>
              <p:cNvSpPr/>
              <p:nvPr/>
            </p:nvSpPr>
            <p:spPr>
              <a:xfrm rot="5400000">
                <a:off x="3143240" y="4000510"/>
                <a:ext cx="428628" cy="428628"/>
              </a:xfrm>
              <a:prstGeom prst="hexagon">
                <a:avLst/>
              </a:prstGeom>
              <a:noFill/>
              <a:ln w="19050">
                <a:solidFill>
                  <a:srgbClr val="EF8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b="1"/>
              </a:p>
            </p:txBody>
          </p:sp>
          <p:cxnSp>
            <p:nvCxnSpPr>
              <p:cNvPr id="68" name="Shape 241"/>
              <p:cNvCxnSpPr/>
              <p:nvPr/>
            </p:nvCxnSpPr>
            <p:spPr>
              <a:xfrm rot="10800000" flipV="1">
                <a:off x="3571870" y="2714626"/>
                <a:ext cx="3643336" cy="1500198"/>
              </a:xfrm>
              <a:prstGeom prst="bentConnector3">
                <a:avLst>
                  <a:gd name="adj1" fmla="val 38870"/>
                </a:avLst>
              </a:prstGeom>
              <a:noFill/>
              <a:ln w="19050" cap="flat" cmpd="sng">
                <a:solidFill>
                  <a:srgbClr val="EF8600"/>
                </a:solidFill>
                <a:prstDash val="solid"/>
                <a:round/>
                <a:headEnd type="none" w="med" len="med"/>
                <a:tailEnd type="oval" w="lg" len="lg"/>
              </a:ln>
            </p:spPr>
          </p:cxnSp>
        </p:grpSp>
      </p:grpSp>
      <p:grpSp>
        <p:nvGrpSpPr>
          <p:cNvPr id="7" name="群組 75"/>
          <p:cNvGrpSpPr/>
          <p:nvPr/>
        </p:nvGrpSpPr>
        <p:grpSpPr>
          <a:xfrm>
            <a:off x="3500432" y="2928940"/>
            <a:ext cx="5286410" cy="1643072"/>
            <a:chOff x="3428994" y="2928940"/>
            <a:chExt cx="5286410" cy="1643072"/>
          </a:xfrm>
        </p:grpSpPr>
        <p:cxnSp>
          <p:nvCxnSpPr>
            <p:cNvPr id="71" name="Shape 241"/>
            <p:cNvCxnSpPr/>
            <p:nvPr/>
          </p:nvCxnSpPr>
          <p:spPr>
            <a:xfrm rot="10800000" flipV="1">
              <a:off x="3428994" y="3071815"/>
              <a:ext cx="3786213" cy="1500197"/>
            </a:xfrm>
            <a:prstGeom prst="bentConnector3">
              <a:avLst>
                <a:gd name="adj1" fmla="val 26794"/>
              </a:avLst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  <p:sp>
          <p:nvSpPr>
            <p:cNvPr id="73" name="Shape 246"/>
            <p:cNvSpPr txBox="1"/>
            <p:nvPr/>
          </p:nvSpPr>
          <p:spPr>
            <a:xfrm>
              <a:off x="7183266" y="2928940"/>
              <a:ext cx="1532138" cy="4286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en-US" altLang="zh-TW" b="1" dirty="0">
                  <a:solidFill>
                    <a:srgbClr val="595959"/>
                  </a:solidFill>
                  <a:latin typeface="微軟正黑體" pitchFamily="34" charset="-120"/>
                  <a:ea typeface="微軟正黑體" pitchFamily="34" charset="-120"/>
                </a:rPr>
                <a:t>Kensington </a:t>
              </a:r>
              <a:endParaRPr lang="en-US" altLang="zh-TW" b="1" dirty="0" smtClean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lvl="0">
                <a:buClr>
                  <a:srgbClr val="595959"/>
                </a:buClr>
                <a:buSzPct val="25000"/>
              </a:pPr>
              <a:r>
                <a:rPr lang="zh-TW" altLang="en-US" b="1" dirty="0" smtClean="0">
                  <a:solidFill>
                    <a:srgbClr val="595959"/>
                  </a:solidFill>
                  <a:latin typeface="微軟正黑體" pitchFamily="34" charset="-120"/>
                  <a:ea typeface="微軟正黑體" pitchFamily="34" charset="-120"/>
                </a:rPr>
                <a:t>安全</a:t>
              </a:r>
              <a:r>
                <a:rPr lang="zh-TW" altLang="en-US" b="1" dirty="0">
                  <a:solidFill>
                    <a:srgbClr val="595959"/>
                  </a:solidFill>
                  <a:latin typeface="微軟正黑體" pitchFamily="34" charset="-120"/>
                  <a:ea typeface="微軟正黑體" pitchFamily="34" charset="-120"/>
                </a:rPr>
                <a:t>鎖孔</a:t>
              </a: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8166" y="4387860"/>
            <a:ext cx="1129515" cy="70594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489" y="4357700"/>
            <a:ext cx="1231660" cy="769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7079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圓角矩形 27"/>
          <p:cNvSpPr/>
          <p:nvPr/>
        </p:nvSpPr>
        <p:spPr>
          <a:xfrm>
            <a:off x="5072065" y="1357304"/>
            <a:ext cx="4024721" cy="1815221"/>
          </a:xfrm>
          <a:prstGeom prst="roundRect">
            <a:avLst>
              <a:gd name="adj" fmla="val 0"/>
            </a:avLst>
          </a:prstGeom>
          <a:solidFill>
            <a:schemeClr val="accent1">
              <a:lumMod val="75000"/>
              <a:alpha val="14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5072065" y="3312232"/>
            <a:ext cx="4006435" cy="1474095"/>
          </a:xfrm>
          <a:prstGeom prst="roundRect">
            <a:avLst>
              <a:gd name="adj" fmla="val 0"/>
            </a:avLst>
          </a:prstGeom>
          <a:solidFill>
            <a:srgbClr val="06C0D4">
              <a:alpha val="28000"/>
            </a:srgbClr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357222" y="1280799"/>
            <a:ext cx="5472608" cy="3648405"/>
          </a:xfrm>
          <a:prstGeom prst="rect">
            <a:avLst/>
          </a:prstGeom>
        </p:spPr>
      </p:pic>
      <p:sp>
        <p:nvSpPr>
          <p:cNvPr id="7" name="圓角矩形 2"/>
          <p:cNvSpPr>
            <a:spLocks noChangeArrowheads="1"/>
          </p:cNvSpPr>
          <p:nvPr/>
        </p:nvSpPr>
        <p:spPr bwMode="auto">
          <a:xfrm>
            <a:off x="1285852" y="3786196"/>
            <a:ext cx="1512168" cy="654149"/>
          </a:xfrm>
          <a:prstGeom prst="roundRect">
            <a:avLst>
              <a:gd name="adj" fmla="val 16667"/>
            </a:avLst>
          </a:prstGeom>
          <a:noFill/>
          <a:ln w="60325">
            <a:solidFill>
              <a:schemeClr val="accent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9pPr>
          </a:lstStyle>
          <a:p>
            <a:pPr algn="ctr" eaLnBrk="1" hangingPunct="1"/>
            <a:endParaRPr lang="zh-TW" altLang="en-US" dirty="0">
              <a:latin typeface="Arial" charset="0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14282" y="339562"/>
            <a:ext cx="8786873" cy="660552"/>
          </a:xfrm>
        </p:spPr>
        <p:txBody>
          <a:bodyPr/>
          <a:lstStyle/>
          <a:p>
            <a:pPr fontAlgn="base"/>
            <a:r>
              <a:rPr lang="en-US" altLang="zh-TW" sz="3200" dirty="0"/>
              <a:t>QM2 </a:t>
            </a:r>
            <a:r>
              <a:rPr lang="zh-TW" altLang="en-US" sz="3200" dirty="0"/>
              <a:t>擴充卡增添 </a:t>
            </a:r>
            <a:r>
              <a:rPr lang="en-US" altLang="zh-TW" sz="3200" dirty="0"/>
              <a:t>SSD </a:t>
            </a:r>
            <a:r>
              <a:rPr lang="zh-TW" altLang="en-US" sz="3200" dirty="0"/>
              <a:t>快取及 </a:t>
            </a:r>
            <a:r>
              <a:rPr lang="en-US" altLang="zh-TW" sz="3200" dirty="0"/>
              <a:t>10GbE </a:t>
            </a:r>
            <a:r>
              <a:rPr lang="zh-TW" altLang="en-US" sz="3200" dirty="0"/>
              <a:t>雙優勢</a:t>
            </a:r>
          </a:p>
        </p:txBody>
      </p:sp>
      <p:sp>
        <p:nvSpPr>
          <p:cNvPr id="14" name="矩形 13"/>
          <p:cNvSpPr/>
          <p:nvPr/>
        </p:nvSpPr>
        <p:spPr>
          <a:xfrm>
            <a:off x="5072066" y="3500444"/>
            <a:ext cx="2474089" cy="12849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sz="1550" b="1" dirty="0" smtClean="0">
                <a:solidFill>
                  <a:srgbClr val="482F97"/>
                </a:solidFill>
                <a:latin typeface="微軟正黑體" pitchFamily="34" charset="-120"/>
                <a:ea typeface="微軟正黑體" pitchFamily="34" charset="-120"/>
              </a:rPr>
              <a:t>QM2 </a:t>
            </a:r>
            <a:r>
              <a:rPr lang="zh-TW" altLang="en-US" sz="1550" b="1" dirty="0" smtClean="0">
                <a:solidFill>
                  <a:srgbClr val="482F97"/>
                </a:solidFill>
                <a:latin typeface="微軟正黑體" pitchFamily="34" charset="-120"/>
                <a:ea typeface="微軟正黑體" pitchFamily="34" charset="-120"/>
              </a:rPr>
              <a:t>卡提供</a:t>
            </a:r>
            <a:r>
              <a:rPr lang="en-US" altLang="zh-TW" sz="1550" b="1" dirty="0" smtClean="0">
                <a:solidFill>
                  <a:srgbClr val="482F97"/>
                </a:solidFill>
                <a:latin typeface="微軟正黑體" pitchFamily="34" charset="-120"/>
                <a:ea typeface="微軟正黑體" pitchFamily="34" charset="-120"/>
              </a:rPr>
              <a:t> 2</a:t>
            </a:r>
            <a:r>
              <a:rPr lang="zh-TW" altLang="en-US" sz="1550" b="1" dirty="0" smtClean="0">
                <a:solidFill>
                  <a:srgbClr val="482F97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550" b="1" dirty="0" smtClean="0">
                <a:solidFill>
                  <a:srgbClr val="482F97"/>
                </a:solidFill>
                <a:latin typeface="微軟正黑體" pitchFamily="34" charset="-120"/>
                <a:ea typeface="微軟正黑體" pitchFamily="34" charset="-120"/>
              </a:rPr>
              <a:t>x M.2 SSD </a:t>
            </a:r>
            <a:r>
              <a:rPr lang="zh-TW" altLang="en-US" sz="1550" b="1" dirty="0" smtClean="0">
                <a:solidFill>
                  <a:srgbClr val="482F97"/>
                </a:solidFill>
                <a:latin typeface="微軟正黑體" pitchFamily="34" charset="-120"/>
                <a:ea typeface="微軟正黑體" pitchFamily="34" charset="-120"/>
              </a:rPr>
              <a:t>插槽，搭配本機內的</a:t>
            </a:r>
            <a:r>
              <a:rPr lang="en-US" altLang="zh-TW" sz="1550" b="1" dirty="0">
                <a:solidFill>
                  <a:srgbClr val="482F97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550" b="1" dirty="0" smtClean="0">
                <a:solidFill>
                  <a:srgbClr val="482F97"/>
                </a:solidFill>
                <a:latin typeface="微軟正黑體" pitchFamily="34" charset="-120"/>
                <a:ea typeface="微軟正黑體" pitchFamily="34" charset="-120"/>
              </a:rPr>
              <a:t>2</a:t>
            </a:r>
            <a:r>
              <a:rPr lang="zh-TW" altLang="en-US" sz="1550" b="1" dirty="0" smtClean="0">
                <a:solidFill>
                  <a:srgbClr val="482F97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550" b="1" dirty="0" smtClean="0">
                <a:solidFill>
                  <a:srgbClr val="482F97"/>
                </a:solidFill>
                <a:latin typeface="微軟正黑體" pitchFamily="34" charset="-120"/>
                <a:ea typeface="微軟正黑體" pitchFamily="34" charset="-120"/>
              </a:rPr>
              <a:t>x M.2 SSD </a:t>
            </a:r>
            <a:r>
              <a:rPr lang="zh-TW" altLang="en-US" sz="1550" b="1" dirty="0" smtClean="0">
                <a:solidFill>
                  <a:srgbClr val="482F97"/>
                </a:solidFill>
                <a:latin typeface="微軟正黑體" pitchFamily="34" charset="-120"/>
                <a:ea typeface="微軟正黑體" pitchFamily="34" charset="-120"/>
              </a:rPr>
              <a:t>插槽可配置為具加速性與保護性的</a:t>
            </a:r>
            <a:r>
              <a:rPr lang="en-US" altLang="zh-TW" sz="1550" b="1" dirty="0" smtClean="0">
                <a:solidFill>
                  <a:srgbClr val="482F97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55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RAID 5</a:t>
            </a:r>
            <a:r>
              <a:rPr lang="zh-TW" altLang="en-US" sz="1550" b="1" dirty="0" smtClean="0">
                <a:solidFill>
                  <a:srgbClr val="482F97"/>
                </a:solidFill>
                <a:latin typeface="微軟正黑體" pitchFamily="34" charset="-120"/>
                <a:ea typeface="微軟正黑體" pitchFamily="34" charset="-120"/>
              </a:rPr>
              <a:t> 磁碟群組 </a:t>
            </a:r>
            <a:endParaRPr lang="en-US" altLang="zh-TW" sz="1550" b="1" dirty="0">
              <a:solidFill>
                <a:srgbClr val="482F9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958604" y="3165365"/>
            <a:ext cx="256338" cy="256338"/>
          </a:xfrm>
          <a:prstGeom prst="rect">
            <a:avLst/>
          </a:prstGeom>
          <a:solidFill>
            <a:srgbClr val="00B0F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9" name="群組 25"/>
          <p:cNvGrpSpPr/>
          <p:nvPr/>
        </p:nvGrpSpPr>
        <p:grpSpPr>
          <a:xfrm>
            <a:off x="7603428" y="3089659"/>
            <a:ext cx="1428760" cy="1428760"/>
            <a:chOff x="5786446" y="3500444"/>
            <a:chExt cx="711185" cy="711185"/>
          </a:xfrm>
          <a:solidFill>
            <a:srgbClr val="3773E3"/>
          </a:solidFill>
        </p:grpSpPr>
        <p:sp>
          <p:nvSpPr>
            <p:cNvPr id="24" name="Shape 715"/>
            <p:cNvSpPr/>
            <p:nvPr/>
          </p:nvSpPr>
          <p:spPr>
            <a:xfrm>
              <a:off x="5786446" y="3500444"/>
              <a:ext cx="711185" cy="711185"/>
            </a:xfrm>
            <a:prstGeom prst="ellipse">
              <a:avLst/>
            </a:prstGeom>
            <a:solidFill>
              <a:srgbClr val="06B4C6"/>
            </a:solidFill>
            <a:ln w="25400" cap="flat" cmpd="sng">
              <a:solidFill>
                <a:srgbClr val="3F3F3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Shape 716"/>
            <p:cNvSpPr/>
            <p:nvPr/>
          </p:nvSpPr>
          <p:spPr>
            <a:xfrm>
              <a:off x="5823604" y="3541692"/>
              <a:ext cx="629298" cy="6292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" name="矩形 28"/>
          <p:cNvSpPr/>
          <p:nvPr/>
        </p:nvSpPr>
        <p:spPr>
          <a:xfrm>
            <a:off x="5083074" y="1620961"/>
            <a:ext cx="3857620" cy="8079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595959"/>
              </a:buClr>
            </a:pPr>
            <a:r>
              <a:rPr lang="zh-TW" altLang="en-US" sz="1550" b="1" dirty="0">
                <a:solidFill>
                  <a:schemeClr val="tx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內建 </a:t>
            </a:r>
            <a:r>
              <a:rPr lang="en-US" altLang="zh-TW" sz="1550" b="1" dirty="0">
                <a:solidFill>
                  <a:schemeClr val="tx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2 </a:t>
            </a:r>
            <a:r>
              <a:rPr lang="zh-TW" altLang="en-US" sz="1550" b="1" dirty="0">
                <a:solidFill>
                  <a:schemeClr val="tx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個 </a:t>
            </a:r>
            <a:r>
              <a:rPr lang="en-US" altLang="zh-TW" sz="1550" b="1" dirty="0">
                <a:solidFill>
                  <a:srgbClr val="FF0000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M.2</a:t>
            </a:r>
            <a:r>
              <a:rPr lang="en-US" altLang="zh-TW" sz="1550" b="1" dirty="0">
                <a:solidFill>
                  <a:schemeClr val="tx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 </a:t>
            </a:r>
            <a:r>
              <a:rPr lang="en-US" altLang="zh-TW" sz="1550" b="1" dirty="0" smtClean="0">
                <a:solidFill>
                  <a:schemeClr val="tx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2280 </a:t>
            </a:r>
            <a:r>
              <a:rPr lang="en-US" altLang="zh-TW" sz="1550" b="1" dirty="0">
                <a:solidFill>
                  <a:schemeClr val="tx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/2260</a:t>
            </a:r>
          </a:p>
          <a:p>
            <a:pPr>
              <a:buClr>
                <a:srgbClr val="595959"/>
              </a:buClr>
            </a:pPr>
            <a:r>
              <a:rPr lang="en-US" altLang="zh-TW" sz="1550" b="1" dirty="0">
                <a:solidFill>
                  <a:schemeClr val="tx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SATA 6Gb/s </a:t>
            </a:r>
            <a:r>
              <a:rPr lang="en-US" altLang="zh-TW" sz="1550" b="1" dirty="0" smtClean="0">
                <a:solidFill>
                  <a:schemeClr val="tx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SSD </a:t>
            </a:r>
            <a:r>
              <a:rPr lang="zh-TW" altLang="en-US" sz="1550" b="1" dirty="0">
                <a:solidFill>
                  <a:schemeClr val="tx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插槽</a:t>
            </a:r>
            <a:endParaRPr lang="en-US" altLang="zh-TW" sz="1550" b="1" dirty="0">
              <a:solidFill>
                <a:schemeClr val="tx1"/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  <a:p>
            <a:pPr lvl="0">
              <a:buClr>
                <a:srgbClr val="595959"/>
              </a:buClr>
            </a:pPr>
            <a:endParaRPr lang="en-US" sz="1550" b="1" dirty="0">
              <a:solidFill>
                <a:schemeClr val="accent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31" name="群組 25"/>
          <p:cNvGrpSpPr/>
          <p:nvPr/>
        </p:nvGrpSpPr>
        <p:grpSpPr>
          <a:xfrm>
            <a:off x="7572396" y="1570503"/>
            <a:ext cx="1428760" cy="1428760"/>
            <a:chOff x="5786446" y="3500444"/>
            <a:chExt cx="711185" cy="711185"/>
          </a:xfrm>
          <a:solidFill>
            <a:srgbClr val="3773E3"/>
          </a:solidFill>
        </p:grpSpPr>
        <p:sp>
          <p:nvSpPr>
            <p:cNvPr id="32" name="Shape 715"/>
            <p:cNvSpPr/>
            <p:nvPr/>
          </p:nvSpPr>
          <p:spPr>
            <a:xfrm>
              <a:off x="5786446" y="3500444"/>
              <a:ext cx="711185" cy="711185"/>
            </a:xfrm>
            <a:prstGeom prst="ellipse">
              <a:avLst/>
            </a:prstGeom>
            <a:solidFill>
              <a:srgbClr val="06B4C6"/>
            </a:solidFill>
            <a:ln w="25400" cap="flat" cmpd="sng">
              <a:solidFill>
                <a:srgbClr val="3F3F3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Shape 716"/>
            <p:cNvSpPr/>
            <p:nvPr/>
          </p:nvSpPr>
          <p:spPr>
            <a:xfrm>
              <a:off x="5823604" y="3541692"/>
              <a:ext cx="629298" cy="6292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7715272" y="2100342"/>
            <a:ext cx="1105833" cy="327417"/>
          </a:xfrm>
          <a:prstGeom prst="rect">
            <a:avLst/>
          </a:prstGeom>
        </p:spPr>
      </p:pic>
      <p:sp>
        <p:nvSpPr>
          <p:cNvPr id="34" name="矩形 33"/>
          <p:cNvSpPr/>
          <p:nvPr/>
        </p:nvSpPr>
        <p:spPr>
          <a:xfrm>
            <a:off x="5143504" y="2192465"/>
            <a:ext cx="2714644" cy="8079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indent="-179388">
              <a:buFont typeface="Arial" charset="0"/>
              <a:buChar char="•"/>
            </a:pPr>
            <a:r>
              <a:rPr lang="en-US" altLang="zh-TW" sz="1550" b="1" dirty="0">
                <a:latin typeface="Microsoft JhengHei" charset="-120"/>
                <a:ea typeface="Microsoft JhengHei" charset="-120"/>
                <a:cs typeface="Microsoft JhengHei" charset="-120"/>
              </a:rPr>
              <a:t>SSD </a:t>
            </a:r>
            <a:r>
              <a:rPr lang="zh-TW" altLang="en-US" sz="1550" b="1" dirty="0" smtClean="0">
                <a:latin typeface="Microsoft JhengHei" charset="-120"/>
                <a:ea typeface="Microsoft JhengHei" charset="-120"/>
                <a:cs typeface="Microsoft JhengHei" charset="-120"/>
              </a:rPr>
              <a:t>快取或儲存</a:t>
            </a:r>
            <a:r>
              <a:rPr lang="zh-TW" altLang="en-US" sz="1550" b="1" dirty="0">
                <a:latin typeface="Microsoft JhengHei" charset="-120"/>
                <a:ea typeface="Microsoft JhengHei" charset="-120"/>
                <a:cs typeface="Microsoft JhengHei" charset="-120"/>
              </a:rPr>
              <a:t>空間</a:t>
            </a:r>
            <a:endParaRPr lang="en-US" altLang="zh-TW" sz="1550" b="1" dirty="0">
              <a:latin typeface="Microsoft JhengHei" charset="-120"/>
              <a:ea typeface="Microsoft JhengHei" charset="-120"/>
              <a:cs typeface="Microsoft JhengHei" charset="-120"/>
            </a:endParaRPr>
          </a:p>
          <a:p>
            <a:pPr marL="179388" indent="-179388">
              <a:buFont typeface="Arial" charset="0"/>
              <a:buChar char="•"/>
            </a:pPr>
            <a:r>
              <a:rPr lang="en-US" altLang="zh-TW" sz="1550" b="1" dirty="0" err="1">
                <a:latin typeface="Microsoft JhengHei" charset="-120"/>
                <a:ea typeface="Microsoft JhengHei" charset="-120"/>
                <a:cs typeface="Microsoft JhengHei" charset="-120"/>
              </a:rPr>
              <a:t>Qtier</a:t>
            </a:r>
            <a:r>
              <a:rPr lang="en-US" altLang="zh-TW" sz="1550" b="1" dirty="0">
                <a:latin typeface="Microsoft JhengHei" charset="-120"/>
                <a:ea typeface="Microsoft JhengHei" charset="-120"/>
                <a:cs typeface="Microsoft JhengHei" charset="-120"/>
              </a:rPr>
              <a:t> </a:t>
            </a:r>
            <a:r>
              <a:rPr lang="zh-TW" altLang="en-US" sz="1550" b="1" dirty="0">
                <a:latin typeface="Microsoft JhengHei" charset="-120"/>
                <a:ea typeface="Microsoft JhengHei" charset="-120"/>
                <a:cs typeface="Microsoft JhengHei" charset="-120"/>
              </a:rPr>
              <a:t>自動分層分區</a:t>
            </a:r>
            <a:r>
              <a:rPr lang="zh-TW" altLang="en-US" sz="1550" b="1" dirty="0" smtClean="0">
                <a:latin typeface="Microsoft JhengHei" charset="-120"/>
                <a:ea typeface="Microsoft JhengHei" charset="-120"/>
                <a:cs typeface="Microsoft JhengHei" charset="-120"/>
              </a:rPr>
              <a:t>應用</a:t>
            </a:r>
            <a:endParaRPr lang="en-US" altLang="zh-TW" sz="1550" b="1" dirty="0" smtClean="0">
              <a:latin typeface="Microsoft JhengHei" charset="-120"/>
              <a:ea typeface="Microsoft JhengHei" charset="-120"/>
              <a:cs typeface="Microsoft JhengHei" charset="-120"/>
            </a:endParaRPr>
          </a:p>
          <a:p>
            <a:pPr marL="179388" indent="-179388">
              <a:buFont typeface="Arial" charset="0"/>
              <a:buChar char="•"/>
            </a:pPr>
            <a:r>
              <a:rPr lang="zh-TW" altLang="en-US" sz="1550" b="1" dirty="0" smtClean="0">
                <a:latin typeface="Microsoft JhengHei" charset="-120"/>
                <a:ea typeface="Microsoft JhengHei" charset="-120"/>
                <a:cs typeface="Microsoft JhengHei" charset="-120"/>
              </a:rPr>
              <a:t>獨立環境溫度偵測模組</a:t>
            </a:r>
            <a:r>
              <a:rPr lang="en-US" altLang="zh-TW" sz="1550" b="1" dirty="0" smtClean="0">
                <a:latin typeface="Microsoft JhengHei" charset="-120"/>
                <a:ea typeface="Microsoft JhengHei" charset="-120"/>
                <a:cs typeface="Microsoft JhengHei" charset="-120"/>
              </a:rPr>
              <a:t> </a:t>
            </a:r>
            <a:endParaRPr lang="en-US" sz="1550" b="1" dirty="0">
              <a:latin typeface="Microsoft JhengHei" charset="-120"/>
              <a:ea typeface="Microsoft JhengHei" charset="-120"/>
              <a:cs typeface="Microsoft JhengHei" charset="-120"/>
            </a:endParaRPr>
          </a:p>
        </p:txBody>
      </p:sp>
      <p:cxnSp>
        <p:nvCxnSpPr>
          <p:cNvPr id="36" name="直線接點 35"/>
          <p:cNvCxnSpPr>
            <a:endCxn id="21" idx="1"/>
          </p:cNvCxnSpPr>
          <p:nvPr/>
        </p:nvCxnSpPr>
        <p:spPr>
          <a:xfrm rot="5400000" flipH="1" flipV="1">
            <a:off x="2629517" y="1457111"/>
            <a:ext cx="2414187" cy="2243988"/>
          </a:xfrm>
          <a:prstGeom prst="line">
            <a:avLst/>
          </a:prstGeom>
          <a:ln w="635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5203" y="3104344"/>
            <a:ext cx="2158753" cy="1350420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4958604" y="1243842"/>
            <a:ext cx="256338" cy="25633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95144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357222" y="1285866"/>
            <a:ext cx="5472608" cy="3648405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-714412" y="357172"/>
            <a:ext cx="10644262" cy="660552"/>
          </a:xfrm>
        </p:spPr>
        <p:txBody>
          <a:bodyPr/>
          <a:lstStyle/>
          <a:p>
            <a:r>
              <a:rPr lang="zh-TW" altLang="en-US" sz="3700" dirty="0"/>
              <a:t>超大</a:t>
            </a:r>
            <a:r>
              <a:rPr lang="en-US" altLang="zh-TW" sz="3700" dirty="0"/>
              <a:t> </a:t>
            </a:r>
            <a:r>
              <a:rPr lang="en-US" altLang="zh-TW" sz="3700" dirty="0">
                <a:latin typeface="+mj-lt"/>
              </a:rPr>
              <a:t>64GB DDR4 </a:t>
            </a:r>
            <a:r>
              <a:rPr lang="zh-TW" altLang="en-US" sz="3700" dirty="0"/>
              <a:t>記憶體、更適用大型專案</a:t>
            </a:r>
            <a:endParaRPr lang="en-US" sz="3700" dirty="0"/>
          </a:p>
        </p:txBody>
      </p:sp>
      <p:sp>
        <p:nvSpPr>
          <p:cNvPr id="8" name="TextBox 7"/>
          <p:cNvSpPr txBox="1"/>
          <p:nvPr/>
        </p:nvSpPr>
        <p:spPr>
          <a:xfrm>
            <a:off x="251520" y="4960305"/>
            <a:ext cx="17700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*ECC </a:t>
            </a:r>
            <a:r>
              <a:rPr lang="zh-TW" altLang="en-US" sz="8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與非</a:t>
            </a:r>
            <a:r>
              <a:rPr lang="en-US" altLang="zh-TW" sz="8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ECC </a:t>
            </a:r>
            <a:r>
              <a:rPr lang="zh-TW" altLang="en-US" sz="8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記憶體不可混用．</a:t>
            </a:r>
            <a:endParaRPr lang="en-US" sz="8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圓角矩形 2"/>
          <p:cNvSpPr>
            <a:spLocks noChangeArrowheads="1"/>
          </p:cNvSpPr>
          <p:nvPr/>
        </p:nvSpPr>
        <p:spPr bwMode="auto">
          <a:xfrm>
            <a:off x="714348" y="2500312"/>
            <a:ext cx="1500198" cy="1357322"/>
          </a:xfrm>
          <a:prstGeom prst="roundRect">
            <a:avLst>
              <a:gd name="adj" fmla="val 16667"/>
            </a:avLst>
          </a:prstGeom>
          <a:noFill/>
          <a:ln w="60325">
            <a:solidFill>
              <a:schemeClr val="accent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9pPr>
          </a:lstStyle>
          <a:p>
            <a:pPr algn="ctr" eaLnBrk="1" hangingPunct="1"/>
            <a:endParaRPr lang="zh-TW" altLang="en-US" dirty="0">
              <a:latin typeface="Arial" charset="0"/>
            </a:endParaRPr>
          </a:p>
        </p:txBody>
      </p:sp>
      <p:sp>
        <p:nvSpPr>
          <p:cNvPr id="16" name="圓角矩形 15"/>
          <p:cNvSpPr/>
          <p:nvPr/>
        </p:nvSpPr>
        <p:spPr>
          <a:xfrm>
            <a:off x="5000628" y="1285866"/>
            <a:ext cx="4000528" cy="3590140"/>
          </a:xfrm>
          <a:prstGeom prst="roundRect">
            <a:avLst>
              <a:gd name="adj" fmla="val 0"/>
            </a:avLst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5143506" y="2730556"/>
            <a:ext cx="1857387" cy="1770020"/>
            <a:chOff x="5500692" y="2643188"/>
            <a:chExt cx="1564796" cy="668658"/>
          </a:xfrm>
        </p:grpSpPr>
        <p:sp>
          <p:nvSpPr>
            <p:cNvPr id="20" name="Shape 232"/>
            <p:cNvSpPr/>
            <p:nvPr/>
          </p:nvSpPr>
          <p:spPr>
            <a:xfrm>
              <a:off x="5500692" y="2643188"/>
              <a:ext cx="1564796" cy="668658"/>
            </a:xfrm>
            <a:prstGeom prst="roundRect">
              <a:avLst>
                <a:gd name="adj" fmla="val 13182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5611857" y="2880053"/>
              <a:ext cx="1333261" cy="31392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  <a:ea typeface="微軟正黑體" pitchFamily="34" charset="-120"/>
                </a:rPr>
                <a:t>TVS-473e-4G</a:t>
              </a:r>
              <a:endParaRPr lang="en-US" sz="1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微軟正黑體" pitchFamily="34" charset="-120"/>
              </a:endParaRPr>
            </a:p>
            <a:p>
              <a:pPr algn="ctr"/>
              <a:r>
                <a:rPr lang="en-US" sz="1600" b="1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  <a:ea typeface="微軟正黑體" pitchFamily="34" charset="-120"/>
                </a:rPr>
                <a:t>TVS-673e-4G</a:t>
              </a:r>
              <a:endParaRPr lang="en-US" sz="1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微軟正黑體" pitchFamily="34" charset="-120"/>
              </a:endParaRPr>
            </a:p>
            <a:p>
              <a:pPr algn="ctr"/>
              <a:r>
                <a:rPr lang="en-US" sz="1600" b="1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  <a:ea typeface="微軟正黑體" pitchFamily="34" charset="-120"/>
                </a:rPr>
                <a:t>TVS-873e-4G</a:t>
              </a:r>
              <a:endParaRPr lang="zh-TW" altLang="en-US" sz="1600" dirty="0">
                <a:solidFill>
                  <a:schemeClr val="accent1">
                    <a:lumMod val="50000"/>
                  </a:schemeClr>
                </a:solidFill>
                <a:latin typeface="+mn-lt"/>
                <a:ea typeface="微軟正黑體" pitchFamily="34" charset="-120"/>
              </a:endParaRPr>
            </a:p>
          </p:txBody>
        </p:sp>
      </p:grpSp>
      <p:sp>
        <p:nvSpPr>
          <p:cNvPr id="23" name="矩形 22"/>
          <p:cNvSpPr/>
          <p:nvPr/>
        </p:nvSpPr>
        <p:spPr>
          <a:xfrm>
            <a:off x="4958604" y="1243842"/>
            <a:ext cx="256338" cy="25633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8" name="群組 27"/>
          <p:cNvGrpSpPr/>
          <p:nvPr/>
        </p:nvGrpSpPr>
        <p:grpSpPr>
          <a:xfrm>
            <a:off x="7075075" y="2722876"/>
            <a:ext cx="1780453" cy="1777700"/>
            <a:chOff x="5500692" y="2643188"/>
            <a:chExt cx="1564796" cy="668658"/>
          </a:xfrm>
        </p:grpSpPr>
        <p:sp>
          <p:nvSpPr>
            <p:cNvPr id="29" name="Shape 232"/>
            <p:cNvSpPr/>
            <p:nvPr/>
          </p:nvSpPr>
          <p:spPr>
            <a:xfrm>
              <a:off x="5500692" y="2643188"/>
              <a:ext cx="1564796" cy="668658"/>
            </a:xfrm>
            <a:prstGeom prst="roundRect">
              <a:avLst>
                <a:gd name="adj" fmla="val 13182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5623848" y="2881919"/>
              <a:ext cx="1318487" cy="312568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  <a:ea typeface="微軟正黑體" pitchFamily="34" charset="-120"/>
                </a:rPr>
                <a:t>TVS-473e-8G</a:t>
              </a:r>
              <a:endParaRPr lang="en-US" sz="1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微軟正黑體" pitchFamily="34" charset="-120"/>
              </a:endParaRPr>
            </a:p>
            <a:p>
              <a:pPr algn="ctr"/>
              <a:r>
                <a:rPr lang="en-US" sz="1600" b="1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  <a:ea typeface="微軟正黑體" pitchFamily="34" charset="-120"/>
                </a:rPr>
                <a:t>TVS-673e-8G</a:t>
              </a:r>
              <a:endParaRPr lang="en-US" sz="1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微軟正黑體" pitchFamily="34" charset="-120"/>
              </a:endParaRPr>
            </a:p>
            <a:p>
              <a:pPr algn="ctr"/>
              <a:r>
                <a:rPr lang="en-US" sz="1600" b="1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  <a:ea typeface="微軟正黑體" pitchFamily="34" charset="-120"/>
                </a:rPr>
                <a:t>TVS-873e-8G</a:t>
              </a:r>
              <a:endParaRPr lang="zh-TW" altLang="en-US" sz="1600" dirty="0">
                <a:solidFill>
                  <a:schemeClr val="accent1">
                    <a:lumMod val="50000"/>
                  </a:schemeClr>
                </a:solidFill>
                <a:latin typeface="+mn-lt"/>
                <a:ea typeface="微軟正黑體" pitchFamily="34" charset="-120"/>
              </a:endParaRPr>
            </a:p>
          </p:txBody>
        </p:sp>
      </p:grpSp>
      <p:cxnSp>
        <p:nvCxnSpPr>
          <p:cNvPr id="33" name="直線接點 32"/>
          <p:cNvCxnSpPr/>
          <p:nvPr/>
        </p:nvCxnSpPr>
        <p:spPr>
          <a:xfrm flipV="1">
            <a:off x="2143108" y="1350420"/>
            <a:ext cx="2970982" cy="1221330"/>
          </a:xfrm>
          <a:prstGeom prst="line">
            <a:avLst/>
          </a:prstGeom>
          <a:ln w="635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圓角化對角線角落矩形 17"/>
          <p:cNvSpPr/>
          <p:nvPr/>
        </p:nvSpPr>
        <p:spPr>
          <a:xfrm>
            <a:off x="5286380" y="1371420"/>
            <a:ext cx="3429024" cy="1200329"/>
          </a:xfrm>
          <a:prstGeom prst="round2DiagRect">
            <a:avLst>
              <a:gd name="adj1" fmla="val 32957"/>
              <a:gd name="adj2" fmla="val 0"/>
            </a:avLst>
          </a:prstGeom>
          <a:solidFill>
            <a:srgbClr val="3773E3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/>
          <p:cNvSpPr/>
          <p:nvPr/>
        </p:nvSpPr>
        <p:spPr>
          <a:xfrm>
            <a:off x="5465924" y="1371421"/>
            <a:ext cx="37495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595959"/>
              </a:buClr>
            </a:pPr>
            <a:r>
              <a:rPr lang="en-US" altLang="zh-TW" sz="2400" b="1" dirty="0">
                <a:solidFill>
                  <a:schemeClr val="bg1"/>
                </a:solidFill>
              </a:rPr>
              <a:t>4 </a:t>
            </a:r>
            <a:r>
              <a:rPr lang="zh-TW" altLang="en-US" sz="2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個</a:t>
            </a:r>
            <a:r>
              <a:rPr lang="zh-TW" altLang="en-US" sz="2400" b="1" dirty="0">
                <a:solidFill>
                  <a:schemeClr val="bg1"/>
                </a:solidFill>
              </a:rPr>
              <a:t> </a:t>
            </a:r>
            <a:r>
              <a:rPr lang="en-US" altLang="zh-TW" sz="2400" b="1" dirty="0">
                <a:solidFill>
                  <a:schemeClr val="bg1"/>
                </a:solidFill>
              </a:rPr>
              <a:t>DDR4 SODIMM </a:t>
            </a:r>
          </a:p>
          <a:p>
            <a:pPr lvl="0">
              <a:buClr>
                <a:srgbClr val="595959"/>
              </a:buClr>
            </a:pPr>
            <a:r>
              <a:rPr lang="zh-TW" altLang="en-US" sz="2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記憶體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插槽，可達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</a:p>
          <a:p>
            <a:pPr lvl="0">
              <a:buClr>
                <a:srgbClr val="595959"/>
              </a:buClr>
            </a:pPr>
            <a:r>
              <a:rPr lang="en-US" altLang="zh-TW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64GB (4 x 16GB)</a:t>
            </a:r>
            <a:endParaRPr lang="zh-TW" altLang="en-US" sz="2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Shape 390"/>
          <p:cNvSpPr/>
          <p:nvPr/>
        </p:nvSpPr>
        <p:spPr>
          <a:xfrm>
            <a:off x="5143504" y="2857502"/>
            <a:ext cx="1785950" cy="33338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algn="ctr"/>
            <a:r>
              <a:rPr lang="nn-NO" altLang="zh-TW" b="1" dirty="0" smtClean="0">
                <a:solidFill>
                  <a:schemeClr val="bg1"/>
                </a:solidFill>
                <a:ea typeface="微軟正黑體" pitchFamily="34" charset="-120"/>
              </a:rPr>
              <a:t>4GB RAM (2 x 2GB)</a:t>
            </a:r>
            <a:endParaRPr lang="nn-NO" altLang="zh-TW" b="1" dirty="0">
              <a:solidFill>
                <a:schemeClr val="bg1"/>
              </a:solidFill>
              <a:ea typeface="微軟正黑體" pitchFamily="34" charset="-120"/>
            </a:endParaRPr>
          </a:p>
        </p:txBody>
      </p:sp>
      <p:sp>
        <p:nvSpPr>
          <p:cNvPr id="25" name="Shape 390"/>
          <p:cNvSpPr/>
          <p:nvPr/>
        </p:nvSpPr>
        <p:spPr>
          <a:xfrm>
            <a:off x="7072330" y="2857502"/>
            <a:ext cx="1785950" cy="33338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algn="ctr"/>
            <a:r>
              <a:rPr lang="nn-NO" altLang="zh-TW" b="1" dirty="0" smtClean="0">
                <a:solidFill>
                  <a:schemeClr val="bg1"/>
                </a:solidFill>
                <a:ea typeface="微軟正黑體" pitchFamily="34" charset="-120"/>
              </a:rPr>
              <a:t>8GB RAM (2 x 4GB)</a:t>
            </a:r>
            <a:endParaRPr lang="nn-NO" altLang="zh-TW" b="1" dirty="0">
              <a:solidFill>
                <a:schemeClr val="bg1"/>
              </a:solidFill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766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an Tsai\Desktop\TVS-x73e_直播\P_1.jpg"/>
          <p:cNvPicPr>
            <a:picLocks noChangeAspect="1" noChangeArrowheads="1"/>
          </p:cNvPicPr>
          <p:nvPr/>
        </p:nvPicPr>
        <p:blipFill>
          <a:blip r:embed="rId3"/>
          <a:srcRect b="3897"/>
          <a:stretch>
            <a:fillRect/>
          </a:stretch>
        </p:blipFill>
        <p:spPr bwMode="auto">
          <a:xfrm>
            <a:off x="684572" y="1620000"/>
            <a:ext cx="7745080" cy="3523500"/>
          </a:xfrm>
          <a:prstGeom prst="rect">
            <a:avLst/>
          </a:prstGeom>
          <a:noFill/>
        </p:spPr>
      </p:pic>
      <p:grpSp>
        <p:nvGrpSpPr>
          <p:cNvPr id="2" name="Shape 590"/>
          <p:cNvGrpSpPr/>
          <p:nvPr/>
        </p:nvGrpSpPr>
        <p:grpSpPr>
          <a:xfrm>
            <a:off x="-32" y="2132932"/>
            <a:ext cx="2452900" cy="367380"/>
            <a:chOff x="0" y="1270545"/>
            <a:chExt cx="2400230" cy="504056"/>
          </a:xfrm>
        </p:grpSpPr>
        <p:sp>
          <p:nvSpPr>
            <p:cNvPr id="33" name="Shape 591"/>
            <p:cNvSpPr/>
            <p:nvPr/>
          </p:nvSpPr>
          <p:spPr>
            <a:xfrm>
              <a:off x="323528" y="1270545"/>
              <a:ext cx="2076702" cy="504056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Shape 592"/>
            <p:cNvSpPr/>
            <p:nvPr/>
          </p:nvSpPr>
          <p:spPr>
            <a:xfrm>
              <a:off x="0" y="1270545"/>
              <a:ext cx="323528" cy="504056"/>
            </a:xfrm>
            <a:prstGeom prst="rect">
              <a:avLst/>
            </a:prstGeom>
            <a:solidFill>
              <a:srgbClr val="0099CC">
                <a:alpha val="4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" name="Shape 590"/>
          <p:cNvGrpSpPr/>
          <p:nvPr/>
        </p:nvGrpSpPr>
        <p:grpSpPr>
          <a:xfrm>
            <a:off x="-33" y="1714494"/>
            <a:ext cx="2445341" cy="367380"/>
            <a:chOff x="0" y="1270545"/>
            <a:chExt cx="2400230" cy="504056"/>
          </a:xfrm>
        </p:grpSpPr>
        <p:sp>
          <p:nvSpPr>
            <p:cNvPr id="30" name="Shape 591"/>
            <p:cNvSpPr/>
            <p:nvPr/>
          </p:nvSpPr>
          <p:spPr>
            <a:xfrm>
              <a:off x="323528" y="1270545"/>
              <a:ext cx="2076702" cy="504056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Shape 592"/>
            <p:cNvSpPr/>
            <p:nvPr/>
          </p:nvSpPr>
          <p:spPr>
            <a:xfrm>
              <a:off x="0" y="1270545"/>
              <a:ext cx="323528" cy="504056"/>
            </a:xfrm>
            <a:prstGeom prst="rect">
              <a:avLst/>
            </a:prstGeom>
            <a:solidFill>
              <a:srgbClr val="0099CC">
                <a:alpha val="4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327725" y="1706044"/>
            <a:ext cx="2428892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zh-TW" altLang="en-US" sz="21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首次安裝更方便</a:t>
            </a:r>
            <a:endParaRPr lang="en-US" altLang="zh-TW" sz="21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4282" y="285734"/>
            <a:ext cx="8786873" cy="660552"/>
          </a:xfrm>
        </p:spPr>
        <p:txBody>
          <a:bodyPr/>
          <a:lstStyle/>
          <a:p>
            <a:r>
              <a:rPr lang="en-US" dirty="0">
                <a:latin typeface="+mj-lt"/>
              </a:rPr>
              <a:t>USB </a:t>
            </a:r>
            <a:r>
              <a:rPr lang="en-US" dirty="0" err="1">
                <a:latin typeface="+mj-lt"/>
              </a:rPr>
              <a:t>QuickAccess</a:t>
            </a:r>
            <a:r>
              <a:rPr lang="en-US" dirty="0">
                <a:latin typeface="+mj-lt"/>
              </a:rPr>
              <a:t> </a:t>
            </a:r>
            <a:r>
              <a:rPr lang="zh-TW" altLang="en-US" dirty="0"/>
              <a:t>快速存取</a:t>
            </a:r>
            <a:endParaRPr lang="en-US" dirty="0"/>
          </a:p>
        </p:txBody>
      </p:sp>
      <p:grpSp>
        <p:nvGrpSpPr>
          <p:cNvPr id="32" name="群組 31"/>
          <p:cNvGrpSpPr/>
          <p:nvPr/>
        </p:nvGrpSpPr>
        <p:grpSpPr>
          <a:xfrm>
            <a:off x="3500430" y="1785932"/>
            <a:ext cx="928694" cy="928694"/>
            <a:chOff x="3357554" y="1571618"/>
            <a:chExt cx="1143008" cy="1143008"/>
          </a:xfrm>
        </p:grpSpPr>
        <p:grpSp>
          <p:nvGrpSpPr>
            <p:cNvPr id="5" name="群組 19"/>
            <p:cNvGrpSpPr/>
            <p:nvPr/>
          </p:nvGrpSpPr>
          <p:grpSpPr>
            <a:xfrm rot="10800000">
              <a:off x="3357554" y="1571618"/>
              <a:ext cx="1143008" cy="1143008"/>
              <a:chOff x="1214421" y="2357436"/>
              <a:chExt cx="1992283" cy="1992281"/>
            </a:xfrm>
          </p:grpSpPr>
          <p:sp>
            <p:nvSpPr>
              <p:cNvPr id="21" name="Shape 277"/>
              <p:cNvSpPr/>
              <p:nvPr/>
            </p:nvSpPr>
            <p:spPr>
              <a:xfrm rot="18882244">
                <a:off x="1214422" y="2357435"/>
                <a:ext cx="1992281" cy="1992283"/>
              </a:xfrm>
              <a:prstGeom prst="teardrop">
                <a:avLst>
                  <a:gd name="adj" fmla="val 100000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" name="Shape 278"/>
              <p:cNvSpPr/>
              <p:nvPr/>
            </p:nvSpPr>
            <p:spPr>
              <a:xfrm rot="5400000">
                <a:off x="1306194" y="2458431"/>
                <a:ext cx="1785950" cy="1785950"/>
              </a:xfrm>
              <a:prstGeom prst="ellipse">
                <a:avLst/>
              </a:pr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" name="矩形 22"/>
            <p:cNvSpPr/>
            <p:nvPr/>
          </p:nvSpPr>
          <p:spPr>
            <a:xfrm>
              <a:off x="3377965" y="1806892"/>
              <a:ext cx="1122597" cy="6439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600" b="1" dirty="0" smtClean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高達</a:t>
              </a:r>
            </a:p>
            <a:p>
              <a:pPr lvl="0" algn="ctr"/>
              <a:r>
                <a:rPr lang="en-US" altLang="zh-TW" sz="1200" b="1" dirty="0" smtClean="0">
                  <a:solidFill>
                    <a:srgbClr val="FF0000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100</a:t>
              </a:r>
              <a:r>
                <a:rPr lang="zh-TW" altLang="en-US" sz="1200" b="1" dirty="0" smtClean="0">
                  <a:solidFill>
                    <a:srgbClr val="FF0000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sz="1200" b="1" dirty="0" smtClean="0">
                  <a:solidFill>
                    <a:srgbClr val="FF0000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MB/s!</a:t>
              </a:r>
              <a:endParaRPr lang="zh-TW" altLang="en-US" sz="1200" b="1" dirty="0">
                <a:solidFill>
                  <a:srgbClr val="FF0000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24" name="矩形 23"/>
          <p:cNvSpPr/>
          <p:nvPr/>
        </p:nvSpPr>
        <p:spPr>
          <a:xfrm>
            <a:off x="3571868" y="3000378"/>
            <a:ext cx="112259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 b="1" dirty="0">
                <a:solidFill>
                  <a:srgbClr val="3773E3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接電腦</a:t>
            </a:r>
          </a:p>
        </p:txBody>
      </p:sp>
      <p:sp>
        <p:nvSpPr>
          <p:cNvPr id="25" name="矩形 24"/>
          <p:cNvSpPr/>
          <p:nvPr/>
        </p:nvSpPr>
        <p:spPr>
          <a:xfrm>
            <a:off x="3643306" y="3723511"/>
            <a:ext cx="112259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 b="1" dirty="0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接</a:t>
            </a:r>
            <a:r>
              <a:rPr lang="en-US" altLang="zh-TW" sz="1200" b="1" dirty="0">
                <a:solidFill>
                  <a:srgbClr val="00B05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NAS</a:t>
            </a:r>
            <a:endParaRPr lang="zh-TW" altLang="en-US" sz="1200" b="1" dirty="0">
              <a:solidFill>
                <a:srgbClr val="00B05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6" name="群組 25"/>
          <p:cNvGrpSpPr/>
          <p:nvPr/>
        </p:nvGrpSpPr>
        <p:grpSpPr>
          <a:xfrm>
            <a:off x="-214346" y="1152179"/>
            <a:ext cx="6173536" cy="490877"/>
            <a:chOff x="-349406" y="1285866"/>
            <a:chExt cx="4050425" cy="600079"/>
          </a:xfrm>
        </p:grpSpPr>
        <p:sp>
          <p:nvSpPr>
            <p:cNvPr id="27" name="Shape 264"/>
            <p:cNvSpPr/>
            <p:nvPr/>
          </p:nvSpPr>
          <p:spPr>
            <a:xfrm>
              <a:off x="-349406" y="1346553"/>
              <a:ext cx="3911232" cy="536388"/>
            </a:xfrm>
            <a:prstGeom prst="chevron">
              <a:avLst>
                <a:gd name="adj" fmla="val 33915"/>
              </a:avLst>
            </a:prstGeom>
            <a:solidFill>
              <a:srgbClr val="005A9E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文字版面配置區 2"/>
            <p:cNvSpPr txBox="1">
              <a:spLocks/>
            </p:cNvSpPr>
            <p:nvPr/>
          </p:nvSpPr>
          <p:spPr>
            <a:xfrm>
              <a:off x="-161926" y="1285866"/>
              <a:ext cx="3862945" cy="6000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lvl="0" indent="114300">
                <a:lnSpc>
                  <a:spcPct val="115000"/>
                </a:lnSpc>
                <a:buClr>
                  <a:schemeClr val="dk2"/>
                </a:buClr>
                <a:buSzPct val="100000"/>
              </a:pPr>
              <a:r>
                <a:rPr lang="en-US" altLang="zh-TW" sz="2100" b="1" dirty="0" smtClean="0">
                  <a:solidFill>
                    <a:srgbClr val="FFF000"/>
                  </a:solidFill>
                  <a:latin typeface="+mj-lt"/>
                  <a:ea typeface="微軟正黑體" pitchFamily="34" charset="-120"/>
                </a:rPr>
                <a:t>PC/Mac</a:t>
              </a:r>
              <a:r>
                <a:rPr lang="zh-TW" altLang="en-US" sz="2100" b="1" dirty="0" smtClean="0">
                  <a:solidFill>
                    <a:srgbClr val="FFF000"/>
                  </a:solidFill>
                  <a:latin typeface="+mj-lt"/>
                  <a:ea typeface="微軟正黑體" pitchFamily="34" charset="-120"/>
                </a:rPr>
                <a:t> </a:t>
              </a:r>
              <a:r>
                <a:rPr lang="zh-TW" altLang="en-US" sz="21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與 </a:t>
              </a:r>
              <a:r>
                <a:rPr lang="en-US" altLang="zh-TW" sz="2100" b="1" dirty="0" smtClean="0">
                  <a:solidFill>
                    <a:srgbClr val="FFF000"/>
                  </a:solidFill>
                  <a:latin typeface="+mj-lt"/>
                  <a:ea typeface="微軟正黑體" pitchFamily="34" charset="-120"/>
                </a:rPr>
                <a:t>NAS</a:t>
              </a:r>
              <a:r>
                <a:rPr lang="zh-TW" altLang="en-US" sz="2100" b="1" dirty="0" smtClean="0">
                  <a:solidFill>
                    <a:srgbClr val="FFF000"/>
                  </a:solidFill>
                  <a:latin typeface="+mj-lt"/>
                  <a:ea typeface="微軟正黑體" pitchFamily="34" charset="-120"/>
                </a:rPr>
                <a:t> </a:t>
              </a:r>
              <a:r>
                <a:rPr lang="zh-TW" altLang="en-US" sz="21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的</a:t>
              </a:r>
              <a:r>
                <a:rPr lang="zh-TW" altLang="en-US" sz="21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專屬線路，不受任何干擾</a:t>
              </a:r>
              <a:endParaRPr kumimoji="0" lang="en-US" altLang="zh-TW" sz="21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sp>
        <p:nvSpPr>
          <p:cNvPr id="35" name="Rectangle 3"/>
          <p:cNvSpPr>
            <a:spLocks noChangeArrowheads="1"/>
          </p:cNvSpPr>
          <p:nvPr/>
        </p:nvSpPr>
        <p:spPr bwMode="auto">
          <a:xfrm>
            <a:off x="318454" y="2125022"/>
            <a:ext cx="222317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zh-TW" altLang="en-US" sz="21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資料存取更直接</a:t>
            </a:r>
            <a:endParaRPr lang="en-US" altLang="zh-TW" sz="21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36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58" y="915742"/>
            <a:ext cx="5195422" cy="4156337"/>
          </a:xfrm>
          <a:prstGeom prst="rect">
            <a:avLst/>
          </a:prstGeom>
        </p:spPr>
      </p:pic>
      <p:sp>
        <p:nvSpPr>
          <p:cNvPr id="235" name="Shape 235"/>
          <p:cNvSpPr txBox="1">
            <a:spLocks noGrp="1"/>
          </p:cNvSpPr>
          <p:nvPr>
            <p:ph type="title"/>
          </p:nvPr>
        </p:nvSpPr>
        <p:spPr>
          <a:xfrm>
            <a:off x="0" y="285734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SzPct val="25000"/>
            </a:pPr>
            <a:r>
              <a:rPr lang="en-US" altLang="zh-TW" dirty="0">
                <a:solidFill>
                  <a:srgbClr val="FFFFFF"/>
                </a:solidFill>
                <a:cs typeface="Arial"/>
                <a:sym typeface="Arial"/>
              </a:rPr>
              <a:t>Radeon</a:t>
            </a:r>
            <a:r>
              <a:rPr lang="zh-TW" altLang="en-US" b="0" dirty="0"/>
              <a:t>™</a:t>
            </a:r>
            <a:r>
              <a:rPr lang="en-US" altLang="zh-TW" dirty="0">
                <a:solidFill>
                  <a:srgbClr val="FFFFFF"/>
                </a:solidFill>
                <a:cs typeface="Arial"/>
                <a:sym typeface="Arial"/>
              </a:rPr>
              <a:t> R7 </a:t>
            </a:r>
            <a:r>
              <a:rPr lang="zh-TW" altLang="en-US" dirty="0">
                <a:solidFill>
                  <a:srgbClr val="FFFFFF"/>
                </a:solidFill>
                <a:cs typeface="Arial"/>
                <a:sym typeface="Arial"/>
              </a:rPr>
              <a:t>繪圖晶片帶來驚艷效能</a:t>
            </a:r>
            <a:endParaRPr lang="en-US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TextBox 18"/>
          <p:cNvSpPr txBox="1"/>
          <p:nvPr/>
        </p:nvSpPr>
        <p:spPr>
          <a:xfrm>
            <a:off x="6929454" y="1142990"/>
            <a:ext cx="2171249" cy="923318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algn="ctr" eaLnBrk="1" hangingPunct="1">
              <a:defRPr/>
            </a:pPr>
            <a:r>
              <a:rPr lang="en-US" sz="2400" b="1" dirty="0">
                <a:solidFill>
                  <a:srgbClr val="FFFF00"/>
                </a:solidFill>
                <a:latin typeface="+mj-lt"/>
                <a:ea typeface="Microsoft JhengHei" charset="-120"/>
                <a:cs typeface="Microsoft JhengHei" charset="-120"/>
              </a:rPr>
              <a:t>800 MHz</a:t>
            </a:r>
          </a:p>
          <a:p>
            <a:pPr algn="ctr" eaLnBrk="1" hangingPunct="1">
              <a:defRPr/>
            </a:pPr>
            <a:r>
              <a:rPr lang="en-US" altLang="zh-TW" b="1" dirty="0">
                <a:solidFill>
                  <a:schemeClr val="bg1"/>
                </a:solidFill>
                <a:latin typeface="+mj-lt"/>
                <a:ea typeface="Microsoft JhengHei" charset="-120"/>
                <a:cs typeface="Microsoft JhengHei" charset="-120"/>
              </a:rPr>
              <a:t>Radeon R7</a:t>
            </a:r>
          </a:p>
          <a:p>
            <a:pPr algn="ctr" eaLnBrk="1" hangingPunct="1">
              <a:defRPr/>
            </a:pPr>
            <a:r>
              <a:rPr lang="zh-TW" altLang="en-US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第三代</a:t>
            </a:r>
            <a:r>
              <a:rPr lang="en-US" altLang="zh-TW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Microsoft JhengHei" charset="-120"/>
                <a:cs typeface="Microsoft JhengHei" charset="-120"/>
              </a:rPr>
              <a:t>GCN GPU</a:t>
            </a:r>
            <a:endParaRPr lang="en-US" b="1" dirty="0">
              <a:solidFill>
                <a:schemeClr val="bg1"/>
              </a:solidFill>
              <a:latin typeface="+mj-lt"/>
              <a:ea typeface="Microsoft JhengHei" charset="-120"/>
              <a:cs typeface="Microsoft JhengHei" charset="-12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2981948" y="4795093"/>
            <a:ext cx="3518878" cy="276987"/>
          </a:xfrm>
          <a:prstGeom prst="rect">
            <a:avLst/>
          </a:prstGeom>
        </p:spPr>
        <p:txBody>
          <a:bodyPr wrap="square" lIns="121908" tIns="60954" rIns="121908" bIns="60954" anchor="ctr"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</a:t>
            </a:r>
            <a:r>
              <a:rPr lang="zh-TW" altLang="en-US" sz="10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支援的影片及音效格式會因使用軟體的支援度而有差異．</a:t>
            </a:r>
            <a:endParaRPr lang="en-US" sz="10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5" name="Shape 882"/>
          <p:cNvSpPr/>
          <p:nvPr/>
        </p:nvSpPr>
        <p:spPr>
          <a:xfrm flipH="1">
            <a:off x="2798619" y="4824000"/>
            <a:ext cx="273183" cy="21285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7686" y="2654954"/>
            <a:ext cx="3295898" cy="2059936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7786710" y="3500444"/>
            <a:ext cx="996873" cy="276987"/>
          </a:xfrm>
          <a:prstGeom prst="rect">
            <a:avLst/>
          </a:prstGeom>
        </p:spPr>
        <p:txBody>
          <a:bodyPr wrap="square" lIns="121908" tIns="60954" rIns="121908" bIns="60954" anchor="ctr"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R</a:t>
            </a:r>
            <a:r>
              <a:rPr lang="en-US" sz="1000" b="1" dirty="0" smtClean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M-IR004</a:t>
            </a:r>
            <a:endParaRPr lang="en-US" sz="10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3" name="圓角化對角線角落矩形 12"/>
          <p:cNvSpPr/>
          <p:nvPr/>
        </p:nvSpPr>
        <p:spPr>
          <a:xfrm>
            <a:off x="5000628" y="1142990"/>
            <a:ext cx="2143140" cy="1000132"/>
          </a:xfrm>
          <a:prstGeom prst="round2DiagRect">
            <a:avLst>
              <a:gd name="adj1" fmla="val 37081"/>
              <a:gd name="adj2" fmla="val 0"/>
            </a:avLst>
          </a:prstGeom>
          <a:solidFill>
            <a:srgbClr val="EA86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TextBox 45"/>
          <p:cNvSpPr txBox="1"/>
          <p:nvPr/>
        </p:nvSpPr>
        <p:spPr>
          <a:xfrm>
            <a:off x="4929190" y="1163714"/>
            <a:ext cx="2307782" cy="923318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algn="ctr" eaLnBrk="1" hangingPunct="1">
              <a:defRPr/>
            </a:pPr>
            <a:r>
              <a:rPr lang="en-US" altLang="zh-TW" sz="2400" b="1" dirty="0">
                <a:solidFill>
                  <a:schemeClr val="bg1"/>
                </a:solidFill>
                <a:latin typeface="+mj-lt"/>
                <a:ea typeface="Microsoft JhengHei" charset="-120"/>
                <a:cs typeface="Microsoft JhengHei" charset="-120"/>
              </a:rPr>
              <a:t>4K </a:t>
            </a:r>
            <a:r>
              <a:rPr lang="zh-TW" altLang="en-US" sz="2400" b="1" dirty="0">
                <a:solidFill>
                  <a:schemeClr val="bg1"/>
                </a:solidFill>
                <a:latin typeface="+mj-lt"/>
                <a:ea typeface="Microsoft JhengHei" charset="-120"/>
                <a:cs typeface="Microsoft JhengHei" charset="-120"/>
              </a:rPr>
              <a:t>視訊效能</a:t>
            </a:r>
            <a:endParaRPr lang="en-US" altLang="zh-TW" sz="2400" b="1" dirty="0">
              <a:solidFill>
                <a:schemeClr val="bg1"/>
              </a:solidFill>
              <a:latin typeface="+mj-lt"/>
              <a:ea typeface="Microsoft JhengHei" charset="-120"/>
              <a:cs typeface="Microsoft JhengHei" charset="-120"/>
            </a:endParaRPr>
          </a:p>
          <a:p>
            <a:pPr algn="ctr" eaLnBrk="1" hangingPunct="1">
              <a:defRPr/>
            </a:pPr>
            <a:r>
              <a:rPr lang="en-US" b="1" dirty="0">
                <a:solidFill>
                  <a:srgbClr val="1356DD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 4K H.264 </a:t>
            </a:r>
            <a:r>
              <a:rPr lang="zh-TW" altLang="en-US" b="1" dirty="0">
                <a:solidFill>
                  <a:srgbClr val="1356DD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影片播放</a:t>
            </a:r>
            <a:r>
              <a:rPr lang="en-US" b="1" dirty="0">
                <a:solidFill>
                  <a:srgbClr val="1356DD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 </a:t>
            </a:r>
          </a:p>
          <a:p>
            <a:pPr algn="ctr" eaLnBrk="1" hangingPunct="1">
              <a:defRPr/>
            </a:pPr>
            <a:r>
              <a:rPr lang="zh-TW" altLang="en-US" b="1" dirty="0">
                <a:solidFill>
                  <a:srgbClr val="1356DD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即時與背景轉檔</a:t>
            </a:r>
            <a:endParaRPr lang="en-US" b="1" dirty="0">
              <a:solidFill>
                <a:srgbClr val="1356DD"/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</p:txBody>
      </p:sp>
      <p:grpSp>
        <p:nvGrpSpPr>
          <p:cNvPr id="23" name="群組 22"/>
          <p:cNvGrpSpPr/>
          <p:nvPr/>
        </p:nvGrpSpPr>
        <p:grpSpPr>
          <a:xfrm>
            <a:off x="4968000" y="2268000"/>
            <a:ext cx="3503940" cy="571504"/>
            <a:chOff x="4997150" y="2285998"/>
            <a:chExt cx="3503940" cy="571504"/>
          </a:xfrm>
        </p:grpSpPr>
        <p:sp>
          <p:nvSpPr>
            <p:cNvPr id="21" name="圓角化對角線角落矩形 20"/>
            <p:cNvSpPr/>
            <p:nvPr/>
          </p:nvSpPr>
          <p:spPr>
            <a:xfrm>
              <a:off x="4997150" y="2285998"/>
              <a:ext cx="3503940" cy="571504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3773E3"/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145883" y="2303516"/>
              <a:ext cx="2640827" cy="553986"/>
            </a:xfrm>
            <a:prstGeom prst="rect">
              <a:avLst/>
            </a:prstGeom>
            <a:noFill/>
          </p:spPr>
          <p:txBody>
            <a:bodyPr wrap="square" lIns="121908" tIns="60954" rIns="121908" bIns="60954">
              <a:spAutoFit/>
            </a:bodyPr>
            <a:lstStyle/>
            <a:p>
              <a:pPr eaLnBrk="1" hangingPunct="1">
                <a:defRPr/>
              </a:pPr>
              <a:r>
                <a:rPr lang="zh-TW" altLang="en-US" b="1" dirty="0" smtClean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支援選購 </a:t>
              </a:r>
              <a:r>
                <a:rPr lang="en-US" altLang="zh-TW" b="1" dirty="0" err="1" smtClean="0">
                  <a:solidFill>
                    <a:srgbClr val="FFFF00"/>
                  </a:solidFill>
                  <a:latin typeface="+mn-lt"/>
                  <a:ea typeface="微軟正黑體"/>
                  <a:cs typeface="微軟正黑體"/>
                </a:rPr>
                <a:t>QButton</a:t>
              </a:r>
              <a:r>
                <a:rPr lang="en-US" altLang="zh-TW" b="1" dirty="0" smtClean="0">
                  <a:solidFill>
                    <a:srgbClr val="FF0000"/>
                  </a:solidFill>
                  <a:latin typeface="+mn-lt"/>
                  <a:ea typeface="微軟正黑體"/>
                  <a:cs typeface="微軟正黑體"/>
                </a:rPr>
                <a:t> </a:t>
              </a:r>
              <a:r>
                <a:rPr lang="zh-TW" altLang="en-US" b="1" dirty="0" smtClean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客製</a:t>
              </a:r>
              <a:r>
                <a:rPr lang="zh-TW" altLang="en-US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按鍵功能</a:t>
              </a:r>
              <a:r>
                <a:rPr lang="zh-TW" altLang="en-US" b="1" dirty="0" smtClean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的</a:t>
              </a:r>
              <a:r>
                <a:rPr lang="en-US" altLang="zh-TW" b="1" dirty="0" smtClean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 RM-IR004 </a:t>
              </a:r>
              <a:r>
                <a:rPr lang="zh-TW" altLang="en-US" b="1" dirty="0" smtClean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遙</a:t>
              </a:r>
              <a:r>
                <a:rPr lang="zh-TW" altLang="en-US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控器！</a:t>
              </a:r>
              <a:endParaRPr lang="en-US" altLang="zh-TW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endParaRPr>
            </a:p>
          </p:txBody>
        </p:sp>
      </p:grpSp>
      <p:sp>
        <p:nvSpPr>
          <p:cNvPr id="22" name="橢圓 21"/>
          <p:cNvSpPr/>
          <p:nvPr/>
        </p:nvSpPr>
        <p:spPr>
          <a:xfrm>
            <a:off x="7572396" y="2071684"/>
            <a:ext cx="1386509" cy="1386509"/>
          </a:xfrm>
          <a:prstGeom prst="ellipse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098" name="Picture 2" descr="C:\Users\Han Tsai\Desktop\TVS-x73e_直播\rm-ir004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72462" y="2000246"/>
            <a:ext cx="399568" cy="1500198"/>
          </a:xfrm>
          <a:prstGeom prst="rect">
            <a:avLst/>
          </a:prstGeom>
          <a:noFill/>
        </p:spPr>
      </p:pic>
      <p:pic>
        <p:nvPicPr>
          <p:cNvPr id="4099" name="Picture 3" descr="C:\Users\Han Tsai\Desktop\TVS-x73e_直播\icon.jpg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2770819" y="4429138"/>
            <a:ext cx="1872619" cy="3571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403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群組 14"/>
          <p:cNvGrpSpPr/>
          <p:nvPr/>
        </p:nvGrpSpPr>
        <p:grpSpPr>
          <a:xfrm>
            <a:off x="4786314" y="3214692"/>
            <a:ext cx="6143668" cy="1071570"/>
            <a:chOff x="4857752" y="1337487"/>
            <a:chExt cx="2329260" cy="511841"/>
          </a:xfrm>
        </p:grpSpPr>
        <p:sp>
          <p:nvSpPr>
            <p:cNvPr id="16" name="平行四邊形 15"/>
            <p:cNvSpPr/>
            <p:nvPr/>
          </p:nvSpPr>
          <p:spPr>
            <a:xfrm>
              <a:off x="4857752" y="1357305"/>
              <a:ext cx="2329260" cy="492023"/>
            </a:xfrm>
            <a:prstGeom prst="parallelogram">
              <a:avLst>
                <a:gd name="adj" fmla="val 55727"/>
              </a:avLst>
            </a:prstGeom>
            <a:solidFill>
              <a:srgbClr val="00518E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Calibri" pitchFamily="34" charset="0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5021429" y="1337487"/>
              <a:ext cx="2089628" cy="5011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zh-TW" altLang="en-US" sz="23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</a:endParaRPr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4786314" y="2071684"/>
            <a:ext cx="6143668" cy="1071570"/>
            <a:chOff x="4857752" y="1337487"/>
            <a:chExt cx="2329260" cy="511841"/>
          </a:xfrm>
        </p:grpSpPr>
        <p:sp>
          <p:nvSpPr>
            <p:cNvPr id="13" name="平行四邊形 12"/>
            <p:cNvSpPr/>
            <p:nvPr/>
          </p:nvSpPr>
          <p:spPr>
            <a:xfrm>
              <a:off x="4857752" y="1357305"/>
              <a:ext cx="2329260" cy="492023"/>
            </a:xfrm>
            <a:prstGeom prst="parallelogram">
              <a:avLst>
                <a:gd name="adj" fmla="val 55727"/>
              </a:avLst>
            </a:prstGeom>
            <a:solidFill>
              <a:srgbClr val="00518E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Calibri" pitchFamily="34" charset="0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5021429" y="1337487"/>
              <a:ext cx="2089628" cy="5011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zh-TW" altLang="en-US" sz="23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285734"/>
            <a:ext cx="8786873" cy="660552"/>
          </a:xfrm>
        </p:spPr>
        <p:txBody>
          <a:bodyPr/>
          <a:lstStyle/>
          <a:p>
            <a:r>
              <a:rPr lang="en-US" dirty="0" smtClean="0"/>
              <a:t>QTS </a:t>
            </a:r>
            <a:r>
              <a:rPr lang="zh-TW" altLang="en-US" dirty="0" smtClean="0"/>
              <a:t>與虛擬化應用提升生產力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2000246"/>
            <a:ext cx="4904481" cy="29317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6346" y="1142990"/>
            <a:ext cx="4214810" cy="707874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algn="ctr" eaLnBrk="1" hangingPunct="1">
              <a:defRPr/>
            </a:pPr>
            <a:r>
              <a:rPr lang="zh-TW" altLang="en-US" sz="2400" b="1" dirty="0" smtClean="0">
                <a:solidFill>
                  <a:srgbClr val="0070C0"/>
                </a:solidFill>
                <a:latin typeface="+mj-lt"/>
                <a:ea typeface="Microsoft JhengHei" charset="-120"/>
                <a:cs typeface="Microsoft JhengHei" charset="-120"/>
              </a:rPr>
              <a:t>一機多系統</a:t>
            </a:r>
            <a:endParaRPr lang="en-US" altLang="zh-TW" sz="2400" b="1" dirty="0" smtClean="0">
              <a:solidFill>
                <a:srgbClr val="0070C0"/>
              </a:solidFill>
              <a:latin typeface="+mj-lt"/>
              <a:ea typeface="Microsoft JhengHei" charset="-120"/>
              <a:cs typeface="Microsoft JhengHei" charset="-120"/>
            </a:endParaRPr>
          </a:p>
          <a:p>
            <a:pPr algn="ctr" eaLnBrk="1" hangingPunct="1">
              <a:defRPr/>
            </a:pPr>
            <a:r>
              <a:rPr lang="zh-TW" altLang="en-US" b="1" dirty="0" smtClean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運行</a:t>
            </a:r>
            <a:r>
              <a:rPr lang="en-US" altLang="zh-TW" b="1" dirty="0" smtClean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 Windows/Linux </a:t>
            </a:r>
            <a:r>
              <a:rPr lang="zh-TW" altLang="en-US" b="1" dirty="0" smtClean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虛擬機與各式軟體容器</a:t>
            </a:r>
            <a:endParaRPr lang="en-US" b="1" dirty="0">
              <a:solidFill>
                <a:schemeClr val="bg1"/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844" y="1500180"/>
            <a:ext cx="4714908" cy="353931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algn="ctr" eaLnBrk="1" hangingPunct="1">
              <a:defRPr/>
            </a:pPr>
            <a:r>
              <a:rPr lang="zh-TW" altLang="en-US" sz="1500" b="1" dirty="0" smtClean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全新 </a:t>
            </a:r>
            <a:r>
              <a:rPr lang="en-US" altLang="zh-TW" sz="1500" b="1" dirty="0" smtClean="0">
                <a:solidFill>
                  <a:srgbClr val="FFFF00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QTS 4.3.4 </a:t>
            </a:r>
            <a:r>
              <a:rPr lang="zh-TW" altLang="en-US" sz="1500" b="1" dirty="0" smtClean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儲存管理介面、快照、與多媒體中心</a:t>
            </a:r>
            <a:endParaRPr lang="en-US" altLang="zh-TW" sz="1500" b="1" dirty="0" smtClean="0">
              <a:solidFill>
                <a:schemeClr val="bg1"/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57950" y="2303516"/>
            <a:ext cx="2307782" cy="600152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algn="ctr" eaLnBrk="1" hangingPunct="1">
              <a:defRPr/>
            </a:pPr>
            <a:r>
              <a:rPr lang="zh-TW" altLang="en-US" sz="1700" b="1" dirty="0" smtClean="0">
                <a:solidFill>
                  <a:srgbClr val="FFFF00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虛擬機工作站</a:t>
            </a:r>
            <a:endParaRPr lang="en-US" altLang="zh-TW" sz="1700" b="1" dirty="0" smtClean="0">
              <a:solidFill>
                <a:srgbClr val="FFFF00"/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  <a:p>
            <a:pPr algn="ctr" eaLnBrk="1" hangingPunct="1">
              <a:defRPr/>
            </a:pPr>
            <a:r>
              <a:rPr lang="en-US" b="1" dirty="0" smtClean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(Virtualization Station)</a:t>
            </a:r>
            <a:endParaRPr lang="en-US" b="1" dirty="0">
              <a:solidFill>
                <a:schemeClr val="bg1"/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29388" y="3500444"/>
            <a:ext cx="2307782" cy="600152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algn="ctr" eaLnBrk="1" hangingPunct="1">
              <a:defRPr/>
            </a:pPr>
            <a:r>
              <a:rPr lang="zh-TW" altLang="en-US" sz="1700" b="1" dirty="0" smtClean="0">
                <a:solidFill>
                  <a:srgbClr val="FFFF00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軟體容器工作站</a:t>
            </a:r>
            <a:endParaRPr lang="en-US" altLang="zh-TW" sz="1700" b="1" dirty="0" smtClean="0">
              <a:solidFill>
                <a:srgbClr val="FFFF00"/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  <a:p>
            <a:pPr algn="ctr" eaLnBrk="1" hangingPunct="1">
              <a:defRPr/>
            </a:pPr>
            <a:r>
              <a:rPr lang="en-US" b="1" dirty="0" smtClean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(Container Station)</a:t>
            </a:r>
            <a:endParaRPr lang="en-US" b="1" dirty="0">
              <a:solidFill>
                <a:schemeClr val="bg1"/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</p:txBody>
      </p:sp>
      <p:pic>
        <p:nvPicPr>
          <p:cNvPr id="3075" name="Picture 3" descr="\\MARKETING\Marketing\MarketingMaterials\素材\_icons\ICON_Sabrina\Virtualization Statio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2214560"/>
            <a:ext cx="785818" cy="785818"/>
          </a:xfrm>
          <a:prstGeom prst="rect">
            <a:avLst/>
          </a:prstGeom>
          <a:noFill/>
        </p:spPr>
      </p:pic>
      <p:pic>
        <p:nvPicPr>
          <p:cNvPr id="3076" name="Picture 4" descr="\\MARKETING\Marketing\MarketingMaterials\素材\_icons\00_4.2iconPNG\Container-Station-icon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32" y="3384000"/>
            <a:ext cx="785818" cy="7858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3330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285734"/>
            <a:ext cx="8786873" cy="660552"/>
          </a:xfrm>
        </p:spPr>
        <p:txBody>
          <a:bodyPr>
            <a:noAutofit/>
          </a:bodyPr>
          <a:lstStyle/>
          <a:p>
            <a:pPr fontAlgn="base"/>
            <a:r>
              <a:rPr lang="en-US" altLang="zh-TW" sz="4000" dirty="0"/>
              <a:t>24x7 </a:t>
            </a:r>
            <a:r>
              <a:rPr lang="zh-TW" altLang="en-US" sz="4000" dirty="0"/>
              <a:t>全天候安全監控</a:t>
            </a:r>
            <a:r>
              <a:rPr lang="zh-TW" altLang="en-US" sz="4000" dirty="0" smtClean="0"/>
              <a:t>解決方</a:t>
            </a:r>
            <a:r>
              <a:rPr lang="zh-TW" altLang="en-US" sz="4000" dirty="0"/>
              <a:t>案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866006" y="3454004"/>
            <a:ext cx="1215352" cy="125470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85720" y="4818172"/>
            <a:ext cx="6697136" cy="253908"/>
          </a:xfrm>
          <a:prstGeom prst="rect">
            <a:avLst/>
          </a:prstGeom>
        </p:spPr>
        <p:txBody>
          <a:bodyPr wrap="square" lIns="91431" tIns="45716" rIns="91431" bIns="45716" anchor="ctr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* </a:t>
            </a:r>
            <a:r>
              <a:rPr lang="zh-TW" altLang="en-US" sz="9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在</a:t>
            </a:r>
            <a:r>
              <a:rPr lang="en-US" altLang="zh-TW" sz="9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QVR Pro </a:t>
            </a:r>
            <a:r>
              <a:rPr lang="zh-TW" altLang="en-US" sz="9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正式發行時，正式頻道授權數請參閱</a:t>
            </a:r>
            <a:r>
              <a:rPr lang="en-US" altLang="zh-TW" sz="9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QNAP </a:t>
            </a:r>
            <a:r>
              <a:rPr lang="zh-TW" altLang="en-US" sz="9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官網</a:t>
            </a:r>
            <a:r>
              <a:rPr lang="zh-TW" altLang="en-US" sz="1050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．</a:t>
            </a:r>
            <a:endParaRPr lang="en-US" sz="1050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20" name="圓角矩形 19"/>
          <p:cNvSpPr/>
          <p:nvPr/>
        </p:nvSpPr>
        <p:spPr>
          <a:xfrm>
            <a:off x="285720" y="1285866"/>
            <a:ext cx="8501122" cy="2786082"/>
          </a:xfrm>
          <a:prstGeom prst="roundRect">
            <a:avLst>
              <a:gd name="adj" fmla="val 7641"/>
            </a:avLst>
          </a:prstGeom>
          <a:solidFill>
            <a:srgbClr val="AED1E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圓角矩形 20"/>
          <p:cNvSpPr/>
          <p:nvPr/>
        </p:nvSpPr>
        <p:spPr>
          <a:xfrm>
            <a:off x="500036" y="1428742"/>
            <a:ext cx="2571766" cy="1143008"/>
          </a:xfrm>
          <a:prstGeom prst="roundRect">
            <a:avLst>
              <a:gd name="adj" fmla="val 7512"/>
            </a:avLst>
          </a:prstGeom>
          <a:solidFill>
            <a:schemeClr val="bg1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" name="群組 28"/>
          <p:cNvGrpSpPr/>
          <p:nvPr/>
        </p:nvGrpSpPr>
        <p:grpSpPr>
          <a:xfrm>
            <a:off x="571472" y="1643056"/>
            <a:ext cx="2535417" cy="646323"/>
            <a:chOff x="566944" y="1925427"/>
            <a:chExt cx="2535417" cy="646323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6944" y="1996866"/>
              <a:ext cx="508154" cy="508220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1030297" y="1925427"/>
              <a:ext cx="2072064" cy="646323"/>
            </a:xfrm>
            <a:prstGeom prst="rect">
              <a:avLst/>
            </a:prstGeom>
          </p:spPr>
          <p:txBody>
            <a:bodyPr wrap="square" lIns="91431" tIns="45716" rIns="91431" bIns="45716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50000"/>
                    </a:schemeClr>
                  </a:solidFill>
                  <a:latin typeface="Microsoft JhengHei" charset="-120"/>
                  <a:ea typeface="Microsoft JhengHei" charset="-120"/>
                  <a:cs typeface="Microsoft JhengHei" charset="-120"/>
                </a:rPr>
                <a:t>Surveillance Station 5.1</a:t>
              </a:r>
            </a:p>
            <a:p>
              <a:r>
                <a:rPr lang="zh-TW" altLang="en-US" sz="1200" b="1" dirty="0">
                  <a:solidFill>
                    <a:schemeClr val="bg2">
                      <a:lumMod val="50000"/>
                    </a:schemeClr>
                  </a:solidFill>
                  <a:latin typeface="Microsoft JhengHei" charset="-120"/>
                  <a:ea typeface="Microsoft JhengHei" charset="-120"/>
                  <a:cs typeface="Microsoft JhengHei" charset="-120"/>
                </a:rPr>
                <a:t>預設</a:t>
              </a:r>
              <a:r>
                <a:rPr lang="en-US" sz="1200" b="1" dirty="0">
                  <a:solidFill>
                    <a:schemeClr val="bg2">
                      <a:lumMod val="50000"/>
                    </a:schemeClr>
                  </a:solidFill>
                  <a:latin typeface="Microsoft JhengHei" charset="-120"/>
                  <a:ea typeface="Microsoft JhengHei" charset="-120"/>
                  <a:cs typeface="Microsoft JhengHei" charset="-120"/>
                </a:rPr>
                <a:t>: </a:t>
              </a:r>
              <a:r>
                <a:rPr lang="en-US" sz="1200" b="1" dirty="0" smtClean="0">
                  <a:solidFill>
                    <a:srgbClr val="FF0000"/>
                  </a:solidFill>
                  <a:latin typeface="Microsoft JhengHei" charset="-120"/>
                  <a:ea typeface="Microsoft JhengHei" charset="-120"/>
                  <a:cs typeface="Microsoft JhengHei" charset="-120"/>
                </a:rPr>
                <a:t>4</a:t>
              </a:r>
              <a:r>
                <a:rPr lang="en-US" sz="1200" b="1" dirty="0" smtClean="0">
                  <a:solidFill>
                    <a:schemeClr val="bg2">
                      <a:lumMod val="50000"/>
                    </a:schemeClr>
                  </a:solidFill>
                  <a:latin typeface="Microsoft JhengHei" charset="-120"/>
                  <a:ea typeface="Microsoft JhengHei" charset="-120"/>
                  <a:cs typeface="Microsoft JhengHei" charset="-120"/>
                </a:rPr>
                <a:t> </a:t>
              </a:r>
              <a:r>
                <a:rPr lang="zh-TW" altLang="en-US" sz="1200" b="1" dirty="0" smtClean="0">
                  <a:solidFill>
                    <a:schemeClr val="bg2">
                      <a:lumMod val="50000"/>
                    </a:schemeClr>
                  </a:solidFill>
                  <a:latin typeface="Microsoft JhengHei" charset="-120"/>
                  <a:ea typeface="Microsoft JhengHei" charset="-120"/>
                  <a:cs typeface="Microsoft JhengHei" charset="-120"/>
                </a:rPr>
                <a:t>路免費頻道授權</a:t>
              </a:r>
              <a:endParaRPr lang="en-US" sz="1200" b="1" dirty="0">
                <a:latin typeface="Microsoft JhengHei" charset="-120"/>
                <a:ea typeface="Microsoft JhengHei" charset="-120"/>
                <a:cs typeface="Microsoft JhengHei" charset="-120"/>
              </a:endParaRPr>
            </a:p>
            <a:p>
              <a:r>
                <a:rPr lang="zh-TW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 charset="-120"/>
                  <a:ea typeface="Microsoft JhengHei" charset="-120"/>
                  <a:cs typeface="Microsoft JhengHei" charset="-120"/>
                </a:rPr>
                <a:t>最高</a:t>
              </a:r>
              <a:r>
                <a:rPr lang="en-US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 charset="-120"/>
                  <a:ea typeface="Microsoft JhengHei" charset="-120"/>
                  <a:cs typeface="Microsoft JhengHei" charset="-120"/>
                </a:rPr>
                <a:t>: </a:t>
              </a:r>
              <a:r>
                <a:rPr lang="en-US" sz="1200" b="1" dirty="0" smtClean="0">
                  <a:solidFill>
                    <a:srgbClr val="FF0000"/>
                  </a:solidFill>
                  <a:latin typeface="Microsoft JhengHei" charset="-120"/>
                  <a:ea typeface="Microsoft JhengHei" charset="-120"/>
                  <a:cs typeface="Microsoft JhengHei" charset="-120"/>
                </a:rPr>
                <a:t>72</a:t>
              </a:r>
              <a:r>
                <a:rPr lang="en-US" sz="1200" b="1" dirty="0" smtClean="0">
                  <a:latin typeface="Microsoft JhengHei" charset="-120"/>
                  <a:ea typeface="Microsoft JhengHei" charset="-120"/>
                  <a:cs typeface="Microsoft JhengHei" charset="-120"/>
                </a:rPr>
                <a:t> </a:t>
              </a:r>
              <a:r>
                <a:rPr lang="zh-TW" altLang="en-US" sz="1200" b="1" dirty="0" smtClean="0">
                  <a:latin typeface="Microsoft JhengHei" charset="-120"/>
                  <a:ea typeface="Microsoft JhengHei" charset="-120"/>
                  <a:cs typeface="Microsoft JhengHei" charset="-120"/>
                </a:rPr>
                <a:t>路</a:t>
              </a:r>
              <a:r>
                <a:rPr lang="en-US" altLang="zh-TW" sz="1200" b="1" dirty="0">
                  <a:latin typeface="Microsoft JhengHei" charset="-120"/>
                  <a:ea typeface="Microsoft JhengHei" charset="-120"/>
                  <a:cs typeface="Microsoft JhengHei" charset="-120"/>
                </a:rPr>
                <a:t> </a:t>
              </a:r>
              <a:r>
                <a:rPr lang="en-US" altLang="zh-TW" sz="1200" b="1" dirty="0" smtClean="0">
                  <a:latin typeface="Microsoft JhengHei" charset="-120"/>
                  <a:ea typeface="Microsoft JhengHei" charset="-120"/>
                  <a:cs typeface="Microsoft JhengHei" charset="-120"/>
                </a:rPr>
                <a:t>(</a:t>
              </a:r>
              <a:r>
                <a:rPr lang="zh-TW" altLang="en-US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 charset="-120"/>
                  <a:ea typeface="Microsoft JhengHei" charset="-120"/>
                  <a:cs typeface="Microsoft JhengHei" charset="-120"/>
                </a:rPr>
                <a:t>額外</a:t>
              </a:r>
              <a:r>
                <a:rPr lang="zh-TW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 charset="-120"/>
                  <a:ea typeface="Microsoft JhengHei" charset="-120"/>
                  <a:cs typeface="Microsoft JhengHei" charset="-120"/>
                </a:rPr>
                <a:t>購買授權</a:t>
              </a:r>
              <a:r>
                <a:rPr lang="en-US" altLang="zh-TW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 charset="-120"/>
                  <a:ea typeface="Microsoft JhengHei" charset="-120"/>
                  <a:cs typeface="Microsoft JhengHei" charset="-120"/>
                </a:rPr>
                <a:t>)</a:t>
              </a:r>
              <a:endPara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40564" y="2749555"/>
            <a:ext cx="3159866" cy="2064953"/>
          </a:xfrm>
          <a:prstGeom prst="rect">
            <a:avLst/>
          </a:prstGeom>
        </p:spPr>
      </p:pic>
      <p:sp>
        <p:nvSpPr>
          <p:cNvPr id="25" name="圓角矩形 24"/>
          <p:cNvSpPr/>
          <p:nvPr/>
        </p:nvSpPr>
        <p:spPr>
          <a:xfrm>
            <a:off x="3214678" y="1428743"/>
            <a:ext cx="2571768" cy="1157648"/>
          </a:xfrm>
          <a:prstGeom prst="roundRect">
            <a:avLst>
              <a:gd name="adj" fmla="val 7512"/>
            </a:avLst>
          </a:prstGeom>
          <a:solidFill>
            <a:schemeClr val="bg1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圖片 6" descr="QVR-Pro logo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1327" b="9867"/>
          <a:stretch>
            <a:fillRect/>
          </a:stretch>
        </p:blipFill>
        <p:spPr>
          <a:xfrm>
            <a:off x="3278837" y="1643056"/>
            <a:ext cx="650221" cy="64294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857620" y="1643056"/>
            <a:ext cx="1497046" cy="646323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QVR Pro Beta</a:t>
            </a:r>
          </a:p>
          <a:p>
            <a:r>
              <a: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Beta </a:t>
            </a:r>
            <a:r>
              <a:rPr lang="zh-TW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期間提供高達</a:t>
            </a:r>
            <a:r>
              <a:rPr lang="en-US" alt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124</a:t>
            </a:r>
            <a:r>
              <a: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 </a:t>
            </a:r>
            <a:r>
              <a:rPr lang="zh-TW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頻道數量</a:t>
            </a:r>
            <a:r>
              <a: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*</a:t>
            </a:r>
          </a:p>
        </p:txBody>
      </p:sp>
      <p:pic>
        <p:nvPicPr>
          <p:cNvPr id="13" name="圖片 5" descr="new-256.pn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286380" y="1428742"/>
            <a:ext cx="500058" cy="5001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386522" y="2565176"/>
            <a:ext cx="4188872" cy="236402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74704" y="3643320"/>
            <a:ext cx="2112006" cy="13200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715785" y="3715773"/>
            <a:ext cx="1213273" cy="1213431"/>
          </a:xfrm>
          <a:prstGeom prst="rect">
            <a:avLst/>
          </a:prstGeom>
        </p:spPr>
      </p:pic>
      <p:sp>
        <p:nvSpPr>
          <p:cNvPr id="27" name="圓角矩形 26"/>
          <p:cNvSpPr/>
          <p:nvPr/>
        </p:nvSpPr>
        <p:spPr>
          <a:xfrm>
            <a:off x="5929322" y="1428742"/>
            <a:ext cx="2571768" cy="1157649"/>
          </a:xfrm>
          <a:prstGeom prst="roundRect">
            <a:avLst>
              <a:gd name="adj" fmla="val 7512"/>
            </a:avLst>
          </a:prstGeom>
          <a:solidFill>
            <a:schemeClr val="bg1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43636" y="1723006"/>
            <a:ext cx="562992" cy="562992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6805686" y="1639675"/>
            <a:ext cx="1552528" cy="646323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r>
              <a:rPr lang="en-US" sz="1200" b="1" dirty="0" smtClean="0">
                <a:solidFill>
                  <a:schemeClr val="bg2">
                    <a:lumMod val="50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QUSBCam2</a:t>
            </a:r>
            <a:endParaRPr lang="en-US" sz="1200" b="1" dirty="0">
              <a:solidFill>
                <a:schemeClr val="bg2">
                  <a:lumMod val="50000"/>
                </a:schemeClr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  <a:p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高達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 1080p </a:t>
            </a:r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的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 USB Webcam</a:t>
            </a:r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 錄影</a:t>
            </a:r>
            <a:endParaRPr lang="en-US" sz="1200" b="1" dirty="0">
              <a:solidFill>
                <a:schemeClr val="tx1">
                  <a:lumMod val="85000"/>
                  <a:lumOff val="15000"/>
                </a:schemeClr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47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圓角矩形 59"/>
          <p:cNvSpPr/>
          <p:nvPr/>
        </p:nvSpPr>
        <p:spPr>
          <a:xfrm>
            <a:off x="4572000" y="2000246"/>
            <a:ext cx="3929090" cy="2786082"/>
          </a:xfrm>
          <a:prstGeom prst="roundRect">
            <a:avLst>
              <a:gd name="adj" fmla="val 7641"/>
            </a:avLst>
          </a:prstGeom>
          <a:solidFill>
            <a:srgbClr val="AED1E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圓角矩形 58"/>
          <p:cNvSpPr/>
          <p:nvPr/>
        </p:nvSpPr>
        <p:spPr>
          <a:xfrm>
            <a:off x="285720" y="2000246"/>
            <a:ext cx="3929090" cy="2786082"/>
          </a:xfrm>
          <a:prstGeom prst="roundRect">
            <a:avLst>
              <a:gd name="adj" fmla="val 7641"/>
            </a:avLst>
          </a:prstGeom>
          <a:solidFill>
            <a:srgbClr val="AED1E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4282" y="285734"/>
            <a:ext cx="8786873" cy="660552"/>
          </a:xfrm>
        </p:spPr>
        <p:txBody>
          <a:bodyPr/>
          <a:lstStyle/>
          <a:p>
            <a:r>
              <a:rPr lang="en-US" dirty="0" smtClean="0">
                <a:latin typeface="+mj-lt"/>
              </a:rPr>
              <a:t>TVS-x73e</a:t>
            </a:r>
            <a:r>
              <a:rPr lang="en-US" dirty="0" smtClean="0"/>
              <a:t> </a:t>
            </a:r>
            <a:r>
              <a:rPr lang="zh-TW" altLang="en-US" dirty="0"/>
              <a:t>現場示範</a:t>
            </a:r>
            <a:endParaRPr lang="en-US" dirty="0"/>
          </a:p>
        </p:txBody>
      </p:sp>
      <p:grpSp>
        <p:nvGrpSpPr>
          <p:cNvPr id="27" name="群組 26"/>
          <p:cNvGrpSpPr/>
          <p:nvPr/>
        </p:nvGrpSpPr>
        <p:grpSpPr>
          <a:xfrm>
            <a:off x="214282" y="1428743"/>
            <a:ext cx="8491935" cy="2571767"/>
            <a:chOff x="212993" y="1374437"/>
            <a:chExt cx="8530662" cy="2552720"/>
          </a:xfrm>
        </p:grpSpPr>
        <p:sp>
          <p:nvSpPr>
            <p:cNvPr id="31" name="圓角化對角線角落矩形 30"/>
            <p:cNvSpPr/>
            <p:nvPr/>
          </p:nvSpPr>
          <p:spPr>
            <a:xfrm>
              <a:off x="212993" y="1418617"/>
              <a:ext cx="4073255" cy="760929"/>
            </a:xfrm>
            <a:prstGeom prst="round2DiagRect">
              <a:avLst>
                <a:gd name="adj1" fmla="val 36387"/>
                <a:gd name="adj2" fmla="val 0"/>
              </a:avLst>
            </a:prstGeom>
            <a:solidFill>
              <a:srgbClr val="3773E3"/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571812" y="1445345"/>
              <a:ext cx="3863268" cy="10081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rgbClr val="FFFFFF"/>
                </a:buClr>
              </a:pPr>
              <a:r>
                <a:rPr lang="zh-TW" altLang="en-US" sz="2000" b="1" dirty="0">
                  <a:solidFill>
                    <a:schemeClr val="lt1"/>
                  </a:solidFill>
                  <a:ea typeface="微軟正黑體" pitchFamily="34" charset="-120"/>
                </a:rPr>
                <a:t>升級</a:t>
              </a:r>
              <a:r>
                <a:rPr lang="zh-TW" altLang="en-US" sz="2000" b="1" dirty="0" smtClean="0">
                  <a:solidFill>
                    <a:schemeClr val="lt1"/>
                  </a:solidFill>
                  <a:ea typeface="微軟正黑體" pitchFamily="34" charset="-120"/>
                </a:rPr>
                <a:t>記憶體</a:t>
              </a:r>
              <a:r>
                <a:rPr lang="en-US" altLang="zh-TW" sz="2000" b="1" dirty="0" smtClean="0">
                  <a:solidFill>
                    <a:schemeClr val="lt1"/>
                  </a:solidFill>
                  <a:ea typeface="微軟正黑體" pitchFamily="34" charset="-120"/>
                </a:rPr>
                <a:t> &amp; </a:t>
              </a:r>
            </a:p>
            <a:p>
              <a:pPr>
                <a:buClr>
                  <a:srgbClr val="FFFFFF"/>
                </a:buClr>
              </a:pPr>
              <a:r>
                <a:rPr lang="zh-TW" altLang="en-US" sz="2000" b="1" dirty="0" smtClean="0">
                  <a:solidFill>
                    <a:schemeClr val="lt1"/>
                  </a:solidFill>
                  <a:ea typeface="微軟正黑體" pitchFamily="34" charset="-120"/>
                </a:rPr>
                <a:t>安裝</a:t>
              </a:r>
              <a:r>
                <a:rPr lang="en-US" altLang="zh-TW" sz="2000" b="1" dirty="0" smtClean="0">
                  <a:solidFill>
                    <a:schemeClr val="lt1"/>
                  </a:solidFill>
                  <a:ea typeface="微軟正黑體" pitchFamily="34" charset="-120"/>
                </a:rPr>
                <a:t> M.2 </a:t>
              </a:r>
              <a:r>
                <a:rPr lang="en-US" altLang="zh-TW" sz="2000" b="1" dirty="0">
                  <a:solidFill>
                    <a:schemeClr val="lt1"/>
                  </a:solidFill>
                  <a:ea typeface="微軟正黑體" pitchFamily="34" charset="-120"/>
                </a:rPr>
                <a:t>SATA 6Gb/s SSD</a:t>
              </a:r>
              <a:endParaRPr lang="en-US" sz="2000" b="1" dirty="0">
                <a:solidFill>
                  <a:schemeClr val="lt1"/>
                </a:solidFill>
                <a:ea typeface="微軟正黑體" pitchFamily="34" charset="-120"/>
              </a:endParaRPr>
            </a:p>
            <a:p>
              <a:pPr lvl="0">
                <a:buClr>
                  <a:srgbClr val="FFFFFF"/>
                </a:buClr>
              </a:pPr>
              <a:endParaRPr lang="en-US" sz="2000" b="1" dirty="0">
                <a:solidFill>
                  <a:schemeClr val="lt1"/>
                </a:solidFill>
                <a:ea typeface="微軟正黑體" pitchFamily="34" charset="-120"/>
              </a:endParaRPr>
            </a:p>
          </p:txBody>
        </p:sp>
        <p:sp>
          <p:nvSpPr>
            <p:cNvPr id="33" name="圓角化對角線角落矩形 32"/>
            <p:cNvSpPr/>
            <p:nvPr/>
          </p:nvSpPr>
          <p:spPr>
            <a:xfrm>
              <a:off x="4499273" y="1374437"/>
              <a:ext cx="4073255" cy="785155"/>
            </a:xfrm>
            <a:prstGeom prst="round2DiagRect">
              <a:avLst>
                <a:gd name="adj1" fmla="val 41205"/>
                <a:gd name="adj2" fmla="val 0"/>
              </a:avLst>
            </a:prstGeom>
            <a:solidFill>
              <a:srgbClr val="3773E3"/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4" name="矩形 33"/>
            <p:cNvSpPr/>
            <p:nvPr/>
          </p:nvSpPr>
          <p:spPr>
            <a:xfrm>
              <a:off x="5236458" y="1445346"/>
              <a:ext cx="3507197" cy="7026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Clr>
                  <a:srgbClr val="FFFFFF"/>
                </a:buClr>
              </a:pPr>
              <a:r>
                <a:rPr lang="zh-TW" altLang="en-US" sz="2000" b="1" dirty="0" smtClean="0">
                  <a:solidFill>
                    <a:schemeClr val="lt1"/>
                  </a:solidFill>
                  <a:ea typeface="微軟正黑體" pitchFamily="34" charset="-120"/>
                </a:rPr>
                <a:t>安裝</a:t>
              </a:r>
              <a:r>
                <a:rPr lang="en-US" altLang="zh-TW" sz="2000" b="1" dirty="0" smtClean="0">
                  <a:solidFill>
                    <a:schemeClr val="lt1"/>
                  </a:solidFill>
                  <a:ea typeface="微軟正黑體" pitchFamily="34" charset="-120"/>
                </a:rPr>
                <a:t> QM2 </a:t>
              </a:r>
              <a:r>
                <a:rPr lang="zh-TW" altLang="en-US" sz="2000" b="1" dirty="0" smtClean="0">
                  <a:solidFill>
                    <a:schemeClr val="lt1"/>
                  </a:solidFill>
                  <a:ea typeface="微軟正黑體" pitchFamily="34" charset="-120"/>
                </a:rPr>
                <a:t>與</a:t>
              </a:r>
              <a:r>
                <a:rPr lang="en-US" altLang="zh-TW" sz="2000" b="1" dirty="0" smtClean="0">
                  <a:solidFill>
                    <a:schemeClr val="lt1"/>
                  </a:solidFill>
                  <a:ea typeface="微軟正黑體" pitchFamily="34" charset="-120"/>
                </a:rPr>
                <a:t> 10 </a:t>
              </a:r>
              <a:r>
                <a:rPr lang="en-US" altLang="zh-TW" sz="2000" b="1" dirty="0" err="1" smtClean="0">
                  <a:solidFill>
                    <a:schemeClr val="lt1"/>
                  </a:solidFill>
                  <a:ea typeface="微軟正黑體" pitchFamily="34" charset="-120"/>
                </a:rPr>
                <a:t>GbE</a:t>
              </a:r>
              <a:r>
                <a:rPr lang="en-US" altLang="zh-TW" sz="2000" b="1" dirty="0" smtClean="0">
                  <a:solidFill>
                    <a:schemeClr val="lt1"/>
                  </a:solidFill>
                  <a:ea typeface="微軟正黑體" pitchFamily="34" charset="-120"/>
                </a:rPr>
                <a:t> </a:t>
              </a:r>
            </a:p>
            <a:p>
              <a:pPr lvl="0">
                <a:buClr>
                  <a:srgbClr val="FFFFFF"/>
                </a:buClr>
              </a:pPr>
              <a:r>
                <a:rPr lang="en-US" altLang="zh-TW" sz="2000" b="1" dirty="0" err="1" smtClean="0">
                  <a:solidFill>
                    <a:schemeClr val="lt1"/>
                  </a:solidFill>
                  <a:ea typeface="微軟正黑體" pitchFamily="34" charset="-120"/>
                </a:rPr>
                <a:t>PCIe</a:t>
              </a:r>
              <a:r>
                <a:rPr lang="en-US" altLang="zh-TW" sz="2000" b="1" dirty="0" smtClean="0">
                  <a:solidFill>
                    <a:schemeClr val="lt1"/>
                  </a:solidFill>
                  <a:ea typeface="微軟正黑體" pitchFamily="34" charset="-120"/>
                </a:rPr>
                <a:t> </a:t>
              </a:r>
              <a:r>
                <a:rPr lang="zh-TW" altLang="en-US" sz="2000" b="1" dirty="0" smtClean="0">
                  <a:solidFill>
                    <a:schemeClr val="lt1"/>
                  </a:solidFill>
                  <a:ea typeface="微軟正黑體" pitchFamily="34" charset="-120"/>
                </a:rPr>
                <a:t>擴充卡</a:t>
              </a:r>
              <a:endParaRPr lang="en-US" sz="2000" b="1" dirty="0">
                <a:solidFill>
                  <a:schemeClr val="lt1"/>
                </a:solidFill>
                <a:ea typeface="微軟正黑體" pitchFamily="34" charset="-120"/>
              </a:endParaRPr>
            </a:p>
          </p:txBody>
        </p:sp>
        <p:grpSp>
          <p:nvGrpSpPr>
            <p:cNvPr id="35" name="Shape 119"/>
            <p:cNvGrpSpPr/>
            <p:nvPr/>
          </p:nvGrpSpPr>
          <p:grpSpPr>
            <a:xfrm>
              <a:off x="499618" y="2426189"/>
              <a:ext cx="3516435" cy="643145"/>
              <a:chOff x="3242058" y="1321124"/>
              <a:chExt cx="3149312" cy="575998"/>
            </a:xfrm>
          </p:grpSpPr>
          <p:sp>
            <p:nvSpPr>
              <p:cNvPr id="36" name="Shape 120"/>
              <p:cNvSpPr/>
              <p:nvPr/>
            </p:nvSpPr>
            <p:spPr>
              <a:xfrm rot="5400000">
                <a:off x="4742146" y="183896"/>
                <a:ext cx="440022" cy="2858427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0070C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 dirty="0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" name="Shape 121"/>
              <p:cNvSpPr/>
              <p:nvPr/>
            </p:nvSpPr>
            <p:spPr>
              <a:xfrm rot="16200000" flipH="1">
                <a:off x="3242059" y="1321123"/>
                <a:ext cx="575998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0070C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38" name="Shape 122"/>
              <p:cNvSpPr txBox="1"/>
              <p:nvPr/>
            </p:nvSpPr>
            <p:spPr>
              <a:xfrm>
                <a:off x="3245159" y="1406974"/>
                <a:ext cx="569802" cy="369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2400" b="1" dirty="0">
                    <a:solidFill>
                      <a:srgbClr val="0070C0"/>
                    </a:solidFill>
                    <a:latin typeface="Arial"/>
                    <a:ea typeface="Arial"/>
                    <a:cs typeface="Arial"/>
                    <a:sym typeface="Arial"/>
                  </a:rPr>
                  <a:t>1</a:t>
                </a:r>
              </a:p>
            </p:txBody>
          </p:sp>
          <p:sp>
            <p:nvSpPr>
              <p:cNvPr id="39" name="Shape 123"/>
              <p:cNvSpPr txBox="1"/>
              <p:nvPr/>
            </p:nvSpPr>
            <p:spPr>
              <a:xfrm>
                <a:off x="3926171" y="1484641"/>
                <a:ext cx="888656" cy="3077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lvl="0">
                  <a:buSzPct val="25000"/>
                </a:pPr>
                <a:r>
                  <a:rPr lang="zh-TW" altLang="en-US" sz="1450" b="1" dirty="0">
                    <a:solidFill>
                      <a:schemeClr val="lt1"/>
                    </a:solidFill>
                    <a:latin typeface="微軟正黑體" pitchFamily="34" charset="-120"/>
                    <a:ea typeface="微軟正黑體" pitchFamily="34" charset="-120"/>
                  </a:rPr>
                  <a:t>移除上蓋</a:t>
                </a:r>
              </a:p>
            </p:txBody>
          </p:sp>
        </p:grpSp>
        <p:grpSp>
          <p:nvGrpSpPr>
            <p:cNvPr id="40" name="Shape 119"/>
            <p:cNvGrpSpPr/>
            <p:nvPr/>
          </p:nvGrpSpPr>
          <p:grpSpPr>
            <a:xfrm>
              <a:off x="501336" y="3284012"/>
              <a:ext cx="3516435" cy="643145"/>
              <a:chOff x="3242058" y="1385615"/>
              <a:chExt cx="3149312" cy="576000"/>
            </a:xfrm>
          </p:grpSpPr>
          <p:sp>
            <p:nvSpPr>
              <p:cNvPr id="41" name="Shape 120"/>
              <p:cNvSpPr/>
              <p:nvPr/>
            </p:nvSpPr>
            <p:spPr>
              <a:xfrm rot="5400000">
                <a:off x="4742145" y="248377"/>
                <a:ext cx="440023" cy="2858427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0070C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 dirty="0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" name="Shape 121"/>
              <p:cNvSpPr/>
              <p:nvPr/>
            </p:nvSpPr>
            <p:spPr>
              <a:xfrm rot="16200000" flipH="1">
                <a:off x="3242058" y="1385615"/>
                <a:ext cx="576000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0070C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43" name="Shape 122"/>
              <p:cNvSpPr txBox="1"/>
              <p:nvPr/>
            </p:nvSpPr>
            <p:spPr>
              <a:xfrm>
                <a:off x="3245159" y="1488933"/>
                <a:ext cx="5698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2400" b="1" dirty="0">
                    <a:solidFill>
                      <a:srgbClr val="0070C0"/>
                    </a:solidFill>
                    <a:latin typeface="Arial"/>
                    <a:ea typeface="Arial"/>
                    <a:cs typeface="Arial"/>
                    <a:sym typeface="Arial"/>
                  </a:rPr>
                  <a:t>2</a:t>
                </a:r>
              </a:p>
            </p:txBody>
          </p:sp>
          <p:sp>
            <p:nvSpPr>
              <p:cNvPr id="44" name="Shape 123"/>
              <p:cNvSpPr txBox="1"/>
              <p:nvPr/>
            </p:nvSpPr>
            <p:spPr>
              <a:xfrm>
                <a:off x="3924335" y="1559963"/>
                <a:ext cx="1229978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lvl="0">
                  <a:buSzPct val="25000"/>
                </a:pPr>
                <a:r>
                  <a:rPr lang="zh-TW" altLang="en-US" sz="1450" b="1" dirty="0">
                    <a:solidFill>
                      <a:schemeClr val="lt1"/>
                    </a:solidFill>
                    <a:latin typeface="微軟正黑體" pitchFamily="34" charset="-120"/>
                    <a:ea typeface="微軟正黑體" pitchFamily="34" charset="-120"/>
                  </a:rPr>
                  <a:t>進行換裝</a:t>
                </a:r>
              </a:p>
            </p:txBody>
          </p:sp>
        </p:grpSp>
        <p:grpSp>
          <p:nvGrpSpPr>
            <p:cNvPr id="45" name="Shape 119"/>
            <p:cNvGrpSpPr/>
            <p:nvPr/>
          </p:nvGrpSpPr>
          <p:grpSpPr>
            <a:xfrm>
              <a:off x="4784974" y="2294683"/>
              <a:ext cx="3537327" cy="643145"/>
              <a:chOff x="3305165" y="1203350"/>
              <a:chExt cx="3168021" cy="576000"/>
            </a:xfrm>
          </p:grpSpPr>
          <p:sp>
            <p:nvSpPr>
              <p:cNvPr id="46" name="Shape 120"/>
              <p:cNvSpPr/>
              <p:nvPr/>
            </p:nvSpPr>
            <p:spPr>
              <a:xfrm rot="5400000">
                <a:off x="4815873" y="55490"/>
                <a:ext cx="437488" cy="2877139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0070C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 dirty="0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" name="Shape 121"/>
              <p:cNvSpPr/>
              <p:nvPr/>
            </p:nvSpPr>
            <p:spPr>
              <a:xfrm rot="16200000" flipH="1">
                <a:off x="3305165" y="1203350"/>
                <a:ext cx="576000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0070C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48" name="Shape 122"/>
              <p:cNvSpPr txBox="1"/>
              <p:nvPr/>
            </p:nvSpPr>
            <p:spPr>
              <a:xfrm>
                <a:off x="3308266" y="1306669"/>
                <a:ext cx="5698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2400" b="1" dirty="0">
                    <a:solidFill>
                      <a:srgbClr val="0070C0"/>
                    </a:solidFill>
                    <a:latin typeface="Arial"/>
                    <a:ea typeface="Arial"/>
                    <a:cs typeface="Arial"/>
                    <a:sym typeface="Arial"/>
                  </a:rPr>
                  <a:t>1</a:t>
                </a:r>
              </a:p>
            </p:txBody>
          </p:sp>
          <p:sp>
            <p:nvSpPr>
              <p:cNvPr id="49" name="Shape 123"/>
              <p:cNvSpPr txBox="1"/>
              <p:nvPr/>
            </p:nvSpPr>
            <p:spPr>
              <a:xfrm>
                <a:off x="3908395" y="1331767"/>
                <a:ext cx="1374912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lvl="0">
                  <a:buSzPct val="25000"/>
                </a:pPr>
                <a:r>
                  <a:rPr lang="zh-TW" altLang="en-US" sz="1450" b="1" dirty="0" smtClean="0">
                    <a:solidFill>
                      <a:schemeClr val="lt1"/>
                    </a:solidFill>
                    <a:latin typeface="+mj-lt"/>
                    <a:ea typeface="微軟正黑體" pitchFamily="34" charset="-120"/>
                  </a:rPr>
                  <a:t> 移除上蓋</a:t>
                </a:r>
                <a:endParaRPr lang="zh-TW" altLang="en-US" sz="1450" b="1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grpSp>
          <p:nvGrpSpPr>
            <p:cNvPr id="50" name="Shape 119"/>
            <p:cNvGrpSpPr/>
            <p:nvPr/>
          </p:nvGrpSpPr>
          <p:grpSpPr>
            <a:xfrm>
              <a:off x="4786671" y="3076251"/>
              <a:ext cx="3535628" cy="643145"/>
              <a:chOff x="3305170" y="1199545"/>
              <a:chExt cx="3166501" cy="576000"/>
            </a:xfrm>
          </p:grpSpPr>
          <p:sp>
            <p:nvSpPr>
              <p:cNvPr id="51" name="Shape 120"/>
              <p:cNvSpPr/>
              <p:nvPr/>
            </p:nvSpPr>
            <p:spPr>
              <a:xfrm rot="5400000">
                <a:off x="4818106" y="49465"/>
                <a:ext cx="431508" cy="2875622"/>
              </a:xfrm>
              <a:prstGeom prst="round2SameRect">
                <a:avLst>
                  <a:gd name="adj1" fmla="val 43574"/>
                  <a:gd name="adj2" fmla="val 0"/>
                </a:avLst>
              </a:prstGeom>
              <a:solidFill>
                <a:srgbClr val="0070C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 dirty="0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Shape 121"/>
              <p:cNvSpPr/>
              <p:nvPr/>
            </p:nvSpPr>
            <p:spPr>
              <a:xfrm rot="16200000" flipH="1">
                <a:off x="3305170" y="1199545"/>
                <a:ext cx="576000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0070C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53" name="Shape 122"/>
              <p:cNvSpPr txBox="1"/>
              <p:nvPr/>
            </p:nvSpPr>
            <p:spPr>
              <a:xfrm>
                <a:off x="3308270" y="1302877"/>
                <a:ext cx="5698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2400" b="1" dirty="0">
                    <a:solidFill>
                      <a:srgbClr val="0070C0"/>
                    </a:solidFill>
                    <a:latin typeface="Arial"/>
                    <a:ea typeface="Arial"/>
                    <a:cs typeface="Arial"/>
                    <a:sym typeface="Arial"/>
                  </a:rPr>
                  <a:t>2</a:t>
                </a:r>
              </a:p>
            </p:txBody>
          </p:sp>
          <p:sp>
            <p:nvSpPr>
              <p:cNvPr id="54" name="Shape 123"/>
              <p:cNvSpPr txBox="1"/>
              <p:nvPr/>
            </p:nvSpPr>
            <p:spPr>
              <a:xfrm>
                <a:off x="3921907" y="1331748"/>
                <a:ext cx="152766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lvl="0">
                  <a:buSzPct val="25000"/>
                </a:pPr>
                <a:r>
                  <a:rPr lang="zh-TW" altLang="en-US" sz="1450" b="1" dirty="0" smtClean="0">
                    <a:solidFill>
                      <a:schemeClr val="lt1"/>
                    </a:solidFill>
                    <a:latin typeface="微軟正黑體" pitchFamily="34" charset="-120"/>
                    <a:ea typeface="微軟正黑體" pitchFamily="34" charset="-120"/>
                  </a:rPr>
                  <a:t> 移動電源供應器</a:t>
                </a:r>
                <a:endParaRPr lang="zh-TW" altLang="en-US" sz="1450" b="1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</p:grpSp>
      <p:sp>
        <p:nvSpPr>
          <p:cNvPr id="29" name="Shape 120"/>
          <p:cNvSpPr/>
          <p:nvPr/>
        </p:nvSpPr>
        <p:spPr>
          <a:xfrm rot="5400000">
            <a:off x="6557655" y="2739836"/>
            <a:ext cx="479593" cy="2978648"/>
          </a:xfrm>
          <a:prstGeom prst="round2SameRect">
            <a:avLst>
              <a:gd name="adj1" fmla="val 41967"/>
              <a:gd name="adj2" fmla="val 0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Shape 123"/>
          <p:cNvSpPr txBox="1"/>
          <p:nvPr/>
        </p:nvSpPr>
        <p:spPr>
          <a:xfrm>
            <a:off x="5501515" y="4052295"/>
            <a:ext cx="1905137" cy="34621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SzPct val="25000"/>
            </a:pPr>
            <a:r>
              <a:rPr lang="zh-TW" altLang="en-US" sz="145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安裝</a:t>
            </a:r>
            <a:r>
              <a:rPr lang="en-US" altLang="zh-TW" sz="145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450" b="1" dirty="0" err="1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PCIe</a:t>
            </a:r>
            <a:r>
              <a:rPr lang="en-US" altLang="zh-TW" sz="145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145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擴充卡</a:t>
            </a:r>
            <a:endParaRPr lang="zh-TW" altLang="en-US" sz="1450" b="1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6" name="Shape 121"/>
          <p:cNvSpPr/>
          <p:nvPr/>
        </p:nvSpPr>
        <p:spPr>
          <a:xfrm rot="16200000" flipH="1">
            <a:off x="4782455" y="3932932"/>
            <a:ext cx="647944" cy="640226"/>
          </a:xfrm>
          <a:prstGeom prst="ellipse">
            <a:avLst/>
          </a:prstGeom>
          <a:solidFill>
            <a:schemeClr val="lt1"/>
          </a:solidFill>
          <a:ln w="50800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57" name="Shape 122"/>
          <p:cNvSpPr txBox="1"/>
          <p:nvPr/>
        </p:nvSpPr>
        <p:spPr>
          <a:xfrm>
            <a:off x="4789760" y="4045308"/>
            <a:ext cx="633337" cy="415463"/>
          </a:xfrm>
          <a:prstGeom prst="rect">
            <a:avLst/>
          </a:prstGeom>
          <a:noFill/>
          <a:ln>
            <a:noFill/>
          </a:ln>
        </p:spPr>
        <p:txBody>
          <a:bodyPr wrap="square" lIns="91425" tIns="0" rIns="91425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2400" b="1" dirty="0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lang="en-US" sz="2400" b="1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190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圓角矩形 42"/>
          <p:cNvSpPr/>
          <p:nvPr/>
        </p:nvSpPr>
        <p:spPr>
          <a:xfrm>
            <a:off x="7358082" y="2928940"/>
            <a:ext cx="1285884" cy="571504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4" name="Picture 2" descr="C:\Users\Han Tsai\Desktop\TVS-x73e_直播\未命名-1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24" y="2736000"/>
            <a:ext cx="571504" cy="929401"/>
          </a:xfrm>
          <a:prstGeom prst="rect">
            <a:avLst/>
          </a:prstGeom>
          <a:noFill/>
        </p:spPr>
      </p:pic>
      <p:sp>
        <p:nvSpPr>
          <p:cNvPr id="18" name="Title 2"/>
          <p:cNvSpPr txBox="1">
            <a:spLocks/>
          </p:cNvSpPr>
          <p:nvPr/>
        </p:nvSpPr>
        <p:spPr>
          <a:xfrm>
            <a:off x="214282" y="285734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zh-TW" altLang="en-US" dirty="0" smtClean="0">
                <a:solidFill>
                  <a:schemeClr val="bg1"/>
                </a:solidFill>
              </a:rPr>
              <a:t>環境會變，不要讓</a:t>
            </a:r>
            <a:r>
              <a:rPr lang="en-US" altLang="zh-TW" dirty="0" smtClean="0">
                <a:solidFill>
                  <a:schemeClr val="bg1"/>
                </a:solidFill>
              </a:rPr>
              <a:t> NAS </a:t>
            </a:r>
            <a:r>
              <a:rPr lang="zh-TW" altLang="en-US" dirty="0" smtClean="0">
                <a:solidFill>
                  <a:schemeClr val="bg1"/>
                </a:solidFill>
              </a:rPr>
              <a:t>一成不變</a:t>
            </a:r>
            <a:r>
              <a:rPr lang="en-US" altLang="zh-TW" dirty="0" smtClean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8" name="橢圓 23"/>
          <p:cNvSpPr/>
          <p:nvPr/>
        </p:nvSpPr>
        <p:spPr>
          <a:xfrm>
            <a:off x="899592" y="1219715"/>
            <a:ext cx="2160239" cy="1903991"/>
          </a:xfrm>
          <a:prstGeom prst="ellipse">
            <a:avLst/>
          </a:prstGeom>
          <a:noFill/>
          <a:ln w="95250">
            <a:solidFill>
              <a:srgbClr val="0070C0">
                <a:alpha val="4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51" name="Picture 3" descr="C:\Users\Han Tsai\Desktop\TVS-x73e_直播\back.pn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357159" y="1357304"/>
            <a:ext cx="3541516" cy="3630610"/>
          </a:xfrm>
          <a:prstGeom prst="rect">
            <a:avLst/>
          </a:prstGeom>
          <a:noFill/>
        </p:spPr>
      </p:pic>
      <p:sp>
        <p:nvSpPr>
          <p:cNvPr id="19" name="圓角化對角線角落矩形 18"/>
          <p:cNvSpPr/>
          <p:nvPr/>
        </p:nvSpPr>
        <p:spPr>
          <a:xfrm>
            <a:off x="238546" y="1068295"/>
            <a:ext cx="4786346" cy="71438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773E3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9" name="Shape 242"/>
          <p:cNvSpPr txBox="1"/>
          <p:nvPr/>
        </p:nvSpPr>
        <p:spPr>
          <a:xfrm>
            <a:off x="370453" y="1139733"/>
            <a:ext cx="4797315" cy="66737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sz="1800" b="1" dirty="0" smtClean="0">
                <a:solidFill>
                  <a:srgbClr val="FFF000"/>
                </a:solidFill>
              </a:rPr>
              <a:t>TVS-x73e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具備雙</a:t>
            </a:r>
            <a:r>
              <a:rPr lang="en-US" altLang="zh-TW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800" b="1" dirty="0" err="1" smtClean="0">
                <a:solidFill>
                  <a:srgbClr val="FFFF00"/>
                </a:solidFill>
              </a:rPr>
              <a:t>PCIe</a:t>
            </a:r>
            <a:r>
              <a:rPr lang="en-US" altLang="zh-TW" sz="1800" b="1" dirty="0" smtClean="0">
                <a:solidFill>
                  <a:srgbClr val="FFFF00"/>
                </a:solidFill>
              </a:rPr>
              <a:t> Gen3 x4 </a:t>
            </a: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高速插槽，可同時支援</a:t>
            </a:r>
            <a:r>
              <a:rPr lang="zh-TW" altLang="en-US" sz="1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兩張擴充卡</a:t>
            </a: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，靈活運用</a:t>
            </a:r>
            <a:endParaRPr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37" name="群組 36"/>
          <p:cNvGrpSpPr/>
          <p:nvPr/>
        </p:nvGrpSpPr>
        <p:grpSpPr>
          <a:xfrm>
            <a:off x="4000494" y="1364521"/>
            <a:ext cx="4071967" cy="3049511"/>
            <a:chOff x="3786181" y="2120405"/>
            <a:chExt cx="4572033" cy="3424013"/>
          </a:xfrm>
        </p:grpSpPr>
        <p:grpSp>
          <p:nvGrpSpPr>
            <p:cNvPr id="23" name="群組 22"/>
            <p:cNvGrpSpPr/>
            <p:nvPr/>
          </p:nvGrpSpPr>
          <p:grpSpPr>
            <a:xfrm>
              <a:off x="3786182" y="2120405"/>
              <a:ext cx="4019407" cy="742099"/>
              <a:chOff x="1479711" y="2274429"/>
              <a:chExt cx="4019407" cy="742099"/>
            </a:xfrm>
          </p:grpSpPr>
          <p:sp>
            <p:nvSpPr>
              <p:cNvPr id="20" name="Shape 120"/>
              <p:cNvSpPr/>
              <p:nvPr/>
            </p:nvSpPr>
            <p:spPr>
              <a:xfrm rot="5400000" flipV="1">
                <a:off x="3089607" y="818979"/>
                <a:ext cx="494983" cy="3714776"/>
              </a:xfrm>
              <a:prstGeom prst="round2SameRect">
                <a:avLst>
                  <a:gd name="adj1" fmla="val 41967"/>
                  <a:gd name="adj2" fmla="val 0"/>
                </a:avLst>
              </a:prstGeom>
              <a:solidFill>
                <a:srgbClr val="002060"/>
              </a:solidFill>
              <a:ln/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 dirty="0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Shape 123"/>
              <p:cNvSpPr txBox="1"/>
              <p:nvPr/>
            </p:nvSpPr>
            <p:spPr>
              <a:xfrm>
                <a:off x="1587209" y="2475185"/>
                <a:ext cx="1905136" cy="3462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lvl="0">
                  <a:buSzPct val="25000"/>
                </a:pPr>
                <a:r>
                  <a:rPr lang="en-US" altLang="zh-TW" sz="1700" b="1" dirty="0" smtClean="0">
                    <a:solidFill>
                      <a:schemeClr val="lt1"/>
                    </a:solidFill>
                    <a:latin typeface="微軟正黑體" pitchFamily="34" charset="-120"/>
                    <a:ea typeface="微軟正黑體" pitchFamily="34" charset="-120"/>
                  </a:rPr>
                  <a:t>10G/1G </a:t>
                </a:r>
                <a:r>
                  <a:rPr lang="zh-TW" altLang="en-US" sz="1700" b="1" dirty="0" smtClean="0">
                    <a:solidFill>
                      <a:schemeClr val="lt1"/>
                    </a:solidFill>
                    <a:latin typeface="微軟正黑體" pitchFamily="34" charset="-120"/>
                    <a:ea typeface="微軟正黑體" pitchFamily="34" charset="-120"/>
                  </a:rPr>
                  <a:t>網路卡</a:t>
                </a:r>
                <a:endParaRPr lang="zh-TW" altLang="en-US" sz="1700" b="1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22" name="Shape 121"/>
              <p:cNvSpPr/>
              <p:nvPr/>
            </p:nvSpPr>
            <p:spPr>
              <a:xfrm rot="16200000" flipH="1">
                <a:off x="4761439" y="2278849"/>
                <a:ext cx="742099" cy="733259"/>
              </a:xfrm>
              <a:prstGeom prst="ellipse">
                <a:avLst/>
              </a:prstGeom>
              <a:solidFill>
                <a:srgbClr val="002060"/>
              </a:solidFill>
              <a:ln w="5080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</p:grpSp>
        <p:pic>
          <p:nvPicPr>
            <p:cNvPr id="105" name="圖片 46" descr="LAN-10G2T_x550+bracket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86578" y="2162185"/>
              <a:ext cx="1352816" cy="766755"/>
            </a:xfrm>
            <a:prstGeom prst="rect">
              <a:avLst/>
            </a:prstGeom>
          </p:spPr>
        </p:pic>
        <p:grpSp>
          <p:nvGrpSpPr>
            <p:cNvPr id="24" name="群組 23"/>
            <p:cNvGrpSpPr/>
            <p:nvPr/>
          </p:nvGrpSpPr>
          <p:grpSpPr>
            <a:xfrm>
              <a:off x="3786181" y="2972659"/>
              <a:ext cx="4019408" cy="742099"/>
              <a:chOff x="1479710" y="2274429"/>
              <a:chExt cx="4019408" cy="742099"/>
            </a:xfrm>
          </p:grpSpPr>
          <p:sp>
            <p:nvSpPr>
              <p:cNvPr id="25" name="Shape 120"/>
              <p:cNvSpPr/>
              <p:nvPr/>
            </p:nvSpPr>
            <p:spPr>
              <a:xfrm rot="5400000" flipV="1">
                <a:off x="3089606" y="818979"/>
                <a:ext cx="494983" cy="3714775"/>
              </a:xfrm>
              <a:prstGeom prst="round2SameRect">
                <a:avLst>
                  <a:gd name="adj1" fmla="val 41967"/>
                  <a:gd name="adj2" fmla="val 0"/>
                </a:avLst>
              </a:prstGeom>
              <a:solidFill>
                <a:srgbClr val="002060"/>
              </a:solidFill>
              <a:ln/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 dirty="0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" name="Shape 123"/>
              <p:cNvSpPr txBox="1"/>
              <p:nvPr/>
            </p:nvSpPr>
            <p:spPr>
              <a:xfrm>
                <a:off x="1611288" y="2467629"/>
                <a:ext cx="2539182" cy="3462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lvl="0">
                  <a:buSzPct val="25000"/>
                </a:pPr>
                <a:r>
                  <a:rPr lang="en-US" altLang="zh-TW" sz="1700" b="1" dirty="0" smtClean="0">
                    <a:solidFill>
                      <a:schemeClr val="lt1"/>
                    </a:solidFill>
                    <a:latin typeface="微軟正黑體" pitchFamily="34" charset="-120"/>
                    <a:ea typeface="微軟正黑體" pitchFamily="34" charset="-120"/>
                  </a:rPr>
                  <a:t>QM2 M.2/10G </a:t>
                </a:r>
                <a:r>
                  <a:rPr lang="zh-TW" altLang="en-US" sz="1700" b="1" dirty="0" smtClean="0">
                    <a:solidFill>
                      <a:schemeClr val="lt1"/>
                    </a:solidFill>
                    <a:latin typeface="微軟正黑體" pitchFamily="34" charset="-120"/>
                    <a:ea typeface="微軟正黑體" pitchFamily="34" charset="-120"/>
                  </a:rPr>
                  <a:t>卡</a:t>
                </a:r>
                <a:endParaRPr lang="zh-TW" altLang="en-US" sz="1700" b="1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27" name="Shape 121"/>
              <p:cNvSpPr/>
              <p:nvPr/>
            </p:nvSpPr>
            <p:spPr>
              <a:xfrm rot="16200000" flipH="1">
                <a:off x="4761439" y="2278849"/>
                <a:ext cx="742099" cy="733259"/>
              </a:xfrm>
              <a:prstGeom prst="ellipse">
                <a:avLst/>
              </a:prstGeom>
              <a:solidFill>
                <a:srgbClr val="002060"/>
              </a:solidFill>
              <a:ln w="5080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</p:grpSp>
        <p:pic>
          <p:nvPicPr>
            <p:cNvPr id="112" name="Picture 11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723393" y="2960689"/>
              <a:ext cx="1634821" cy="825507"/>
            </a:xfrm>
            <a:prstGeom prst="rect">
              <a:avLst/>
            </a:prstGeom>
          </p:spPr>
        </p:pic>
        <p:grpSp>
          <p:nvGrpSpPr>
            <p:cNvPr id="28" name="群組 27"/>
            <p:cNvGrpSpPr/>
            <p:nvPr/>
          </p:nvGrpSpPr>
          <p:grpSpPr>
            <a:xfrm>
              <a:off x="3786182" y="3829915"/>
              <a:ext cx="4019407" cy="742099"/>
              <a:chOff x="1479711" y="2274429"/>
              <a:chExt cx="4019407" cy="742099"/>
            </a:xfrm>
          </p:grpSpPr>
          <p:sp>
            <p:nvSpPr>
              <p:cNvPr id="29" name="Shape 120"/>
              <p:cNvSpPr/>
              <p:nvPr/>
            </p:nvSpPr>
            <p:spPr>
              <a:xfrm rot="5400000" flipV="1">
                <a:off x="3089607" y="818979"/>
                <a:ext cx="494983" cy="3714776"/>
              </a:xfrm>
              <a:prstGeom prst="round2SameRect">
                <a:avLst>
                  <a:gd name="adj1" fmla="val 41967"/>
                  <a:gd name="adj2" fmla="val 0"/>
                </a:avLst>
              </a:prstGeom>
              <a:solidFill>
                <a:srgbClr val="002060"/>
              </a:solidFill>
              <a:ln/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 dirty="0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" name="Shape 123"/>
              <p:cNvSpPr txBox="1"/>
              <p:nvPr/>
            </p:nvSpPr>
            <p:spPr>
              <a:xfrm>
                <a:off x="1617084" y="2482398"/>
                <a:ext cx="2670015" cy="3462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lvl="0">
                  <a:buSzPct val="25000"/>
                </a:pPr>
                <a:r>
                  <a:rPr lang="en-US" altLang="zh-TW" sz="1700" b="1" dirty="0" smtClean="0">
                    <a:solidFill>
                      <a:schemeClr val="lt1"/>
                    </a:solidFill>
                    <a:latin typeface="微軟正黑體" pitchFamily="34" charset="-120"/>
                    <a:ea typeface="微軟正黑體" pitchFamily="34" charset="-120"/>
                  </a:rPr>
                  <a:t>QW AC2600 </a:t>
                </a:r>
                <a:r>
                  <a:rPr lang="zh-TW" altLang="en-US" sz="1700" b="1" dirty="0" smtClean="0">
                    <a:solidFill>
                      <a:schemeClr val="lt1"/>
                    </a:solidFill>
                    <a:latin typeface="微軟正黑體" pitchFamily="34" charset="-120"/>
                    <a:ea typeface="微軟正黑體" pitchFamily="34" charset="-120"/>
                  </a:rPr>
                  <a:t>無線網卡</a:t>
                </a:r>
              </a:p>
              <a:p>
                <a:pPr lvl="0">
                  <a:buSzPct val="25000"/>
                </a:pPr>
                <a:endParaRPr lang="zh-TW" altLang="en-US" sz="1450" b="1" dirty="0" smtClean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</a:endParaRPr>
              </a:p>
              <a:p>
                <a:pPr lvl="0">
                  <a:buSzPct val="25000"/>
                </a:pPr>
                <a:endParaRPr lang="zh-TW" altLang="en-US" sz="1450" b="1" dirty="0" smtClean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31" name="Shape 121"/>
              <p:cNvSpPr/>
              <p:nvPr/>
            </p:nvSpPr>
            <p:spPr>
              <a:xfrm rot="16200000" flipH="1">
                <a:off x="4761439" y="2278849"/>
                <a:ext cx="742099" cy="733259"/>
              </a:xfrm>
              <a:prstGeom prst="ellipse">
                <a:avLst/>
              </a:prstGeom>
              <a:solidFill>
                <a:srgbClr val="002060"/>
              </a:solidFill>
              <a:ln w="5080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</p:grpSp>
        <p:grpSp>
          <p:nvGrpSpPr>
            <p:cNvPr id="32" name="群組 31"/>
            <p:cNvGrpSpPr/>
            <p:nvPr/>
          </p:nvGrpSpPr>
          <p:grpSpPr>
            <a:xfrm>
              <a:off x="3786182" y="4687171"/>
              <a:ext cx="4019407" cy="742099"/>
              <a:chOff x="1479711" y="2274429"/>
              <a:chExt cx="4019407" cy="742099"/>
            </a:xfrm>
          </p:grpSpPr>
          <p:sp>
            <p:nvSpPr>
              <p:cNvPr id="33" name="Shape 120"/>
              <p:cNvSpPr/>
              <p:nvPr/>
            </p:nvSpPr>
            <p:spPr>
              <a:xfrm rot="5400000" flipV="1">
                <a:off x="3089607" y="818979"/>
                <a:ext cx="494983" cy="3714776"/>
              </a:xfrm>
              <a:prstGeom prst="round2SameRect">
                <a:avLst>
                  <a:gd name="adj1" fmla="val 41967"/>
                  <a:gd name="adj2" fmla="val 0"/>
                </a:avLst>
              </a:prstGeom>
              <a:solidFill>
                <a:srgbClr val="002060"/>
              </a:solidFill>
              <a:ln/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 dirty="0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Shape 123"/>
              <p:cNvSpPr txBox="1"/>
              <p:nvPr/>
            </p:nvSpPr>
            <p:spPr>
              <a:xfrm>
                <a:off x="1647290" y="2472369"/>
                <a:ext cx="2072636" cy="3462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lvl="0">
                  <a:buSzPct val="25000"/>
                </a:pPr>
                <a:r>
                  <a:rPr lang="en-US" altLang="zh-TW" sz="1700" b="1" dirty="0" smtClean="0">
                    <a:solidFill>
                      <a:schemeClr val="lt1"/>
                    </a:solidFill>
                    <a:latin typeface="微軟正黑體" pitchFamily="34" charset="-120"/>
                    <a:ea typeface="微軟正黑體" pitchFamily="34" charset="-120"/>
                  </a:rPr>
                  <a:t>USB 3.1 10G </a:t>
                </a:r>
                <a:r>
                  <a:rPr lang="zh-TW" altLang="en-US" sz="1700" b="1" dirty="0" smtClean="0">
                    <a:solidFill>
                      <a:schemeClr val="lt1"/>
                    </a:solidFill>
                    <a:latin typeface="微軟正黑體" pitchFamily="34" charset="-120"/>
                    <a:ea typeface="微軟正黑體" pitchFamily="34" charset="-120"/>
                  </a:rPr>
                  <a:t>卡</a:t>
                </a:r>
              </a:p>
            </p:txBody>
          </p:sp>
          <p:sp>
            <p:nvSpPr>
              <p:cNvPr id="35" name="Shape 121"/>
              <p:cNvSpPr/>
              <p:nvPr/>
            </p:nvSpPr>
            <p:spPr>
              <a:xfrm rot="16200000" flipH="1">
                <a:off x="4761439" y="2278849"/>
                <a:ext cx="742099" cy="733259"/>
              </a:xfrm>
              <a:prstGeom prst="ellipse">
                <a:avLst/>
              </a:prstGeom>
              <a:solidFill>
                <a:srgbClr val="002060"/>
              </a:solidFill>
              <a:ln w="5080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</p:grpSp>
        <p:pic>
          <p:nvPicPr>
            <p:cNvPr id="111" name="Picture 11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20633" y="4479345"/>
              <a:ext cx="1236655" cy="1065073"/>
            </a:xfrm>
            <a:prstGeom prst="rect">
              <a:avLst/>
            </a:prstGeom>
          </p:spPr>
        </p:pic>
      </p:grpSp>
      <p:sp>
        <p:nvSpPr>
          <p:cNvPr id="36" name="Shape 120"/>
          <p:cNvSpPr/>
          <p:nvPr/>
        </p:nvSpPr>
        <p:spPr>
          <a:xfrm rot="5400000" flipV="1">
            <a:off x="5469797" y="3073356"/>
            <a:ext cx="440844" cy="3308472"/>
          </a:xfrm>
          <a:prstGeom prst="round2SameRect">
            <a:avLst>
              <a:gd name="adj1" fmla="val 41967"/>
              <a:gd name="adj2" fmla="val 0"/>
            </a:avLst>
          </a:prstGeom>
          <a:solidFill>
            <a:srgbClr val="002060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Shape 121"/>
          <p:cNvSpPr/>
          <p:nvPr/>
        </p:nvSpPr>
        <p:spPr>
          <a:xfrm rot="16200000" flipH="1">
            <a:off x="6974895" y="4435034"/>
            <a:ext cx="660932" cy="653059"/>
          </a:xfrm>
          <a:prstGeom prst="ellipse">
            <a:avLst/>
          </a:prstGeom>
          <a:solidFill>
            <a:srgbClr val="002060"/>
          </a:solidFill>
          <a:ln w="508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40" name="Shape 123"/>
          <p:cNvSpPr txBox="1"/>
          <p:nvPr/>
        </p:nvSpPr>
        <p:spPr>
          <a:xfrm>
            <a:off x="4201087" y="4573416"/>
            <a:ext cx="1696762" cy="30835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SzPct val="25000"/>
            </a:pPr>
            <a:r>
              <a:rPr lang="en-US" altLang="zh-TW" sz="17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SAS 12G </a:t>
            </a:r>
            <a:r>
              <a:rPr lang="zh-TW" altLang="en-US" sz="17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卡</a:t>
            </a:r>
          </a:p>
        </p:txBody>
      </p:sp>
      <p:pic>
        <p:nvPicPr>
          <p:cNvPr id="38" name="Picture 4" descr="C:\Users\Han Tsai\Desktop\TVS-x73e_直播\card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789407" y="4230394"/>
            <a:ext cx="1110095" cy="1073817"/>
          </a:xfrm>
          <a:prstGeom prst="rect">
            <a:avLst/>
          </a:prstGeom>
          <a:noFill/>
        </p:spPr>
      </p:pic>
      <p:pic>
        <p:nvPicPr>
          <p:cNvPr id="41" name="Picture 2" descr="C:\Users\Han Tsai\Desktop\TVS-x73e_直播\card_1.png"/>
          <p:cNvPicPr>
            <a:picLocks noChangeAspect="1" noChangeArrowheads="1"/>
          </p:cNvPicPr>
          <p:nvPr/>
        </p:nvPicPr>
        <p:blipFill>
          <a:blip r:embed="rId9"/>
          <a:stretch>
            <a:fillRect/>
          </a:stretch>
        </p:blipFill>
        <p:spPr bwMode="auto">
          <a:xfrm rot="697604">
            <a:off x="6444142" y="2789486"/>
            <a:ext cx="1478467" cy="9286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61616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14"/>
          <p:cNvSpPr/>
          <p:nvPr/>
        </p:nvSpPr>
        <p:spPr>
          <a:xfrm>
            <a:off x="5143504" y="1357304"/>
            <a:ext cx="3857652" cy="3643338"/>
          </a:xfrm>
          <a:prstGeom prst="roundRect">
            <a:avLst>
              <a:gd name="adj" fmla="val 9305"/>
            </a:avLst>
          </a:prstGeom>
          <a:solidFill>
            <a:schemeClr val="tx1">
              <a:lumMod val="65000"/>
              <a:lumOff val="35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/>
        </p:nvSpPr>
        <p:spPr>
          <a:xfrm>
            <a:off x="214282" y="1357304"/>
            <a:ext cx="4714908" cy="3643338"/>
          </a:xfrm>
          <a:prstGeom prst="roundRect">
            <a:avLst>
              <a:gd name="adj" fmla="val 9305"/>
            </a:avLst>
          </a:prstGeom>
          <a:solidFill>
            <a:srgbClr val="00518E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843" name="Shape 410"/>
          <p:cNvSpPr>
            <a:spLocks noGrp="1"/>
          </p:cNvSpPr>
          <p:nvPr>
            <p:ph type="title"/>
          </p:nvPr>
        </p:nvSpPr>
        <p:spPr>
          <a:xfrm>
            <a:off x="214282" y="321565"/>
            <a:ext cx="8786873" cy="660552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雙 </a:t>
            </a:r>
            <a:r>
              <a:rPr lang="en-US" altLang="zh-TW" dirty="0" err="1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PCIe</a:t>
            </a:r>
            <a:r>
              <a:rPr lang="en-US" altLang="zh-TW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</a:t>
            </a:r>
            <a:r>
              <a:rPr lang="zh-TW" altLang="en-US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插槽讓您不必煩惱如何取捨</a:t>
            </a:r>
            <a:endParaRPr lang="zh-TW" altLang="en-US" dirty="0">
              <a:solidFill>
                <a:schemeClr val="bg1"/>
              </a:solidFill>
              <a:latin typeface="微軟正黑體" charset="-120"/>
              <a:ea typeface="微軟正黑體" charset="-120"/>
            </a:endParaRPr>
          </a:p>
        </p:txBody>
      </p:sp>
      <p:sp>
        <p:nvSpPr>
          <p:cNvPr id="409" name="Shape 409"/>
          <p:cNvSpPr txBox="1">
            <a:spLocks noGrp="1"/>
          </p:cNvSpPr>
          <p:nvPr>
            <p:ph type="body" idx="1"/>
          </p:nvPr>
        </p:nvSpPr>
        <p:spPr>
          <a:xfrm>
            <a:off x="142844" y="1357304"/>
            <a:ext cx="5143536" cy="1785950"/>
          </a:xfrm>
        </p:spPr>
        <p:txBody>
          <a:bodyPr>
            <a:noAutofit/>
          </a:bodyPr>
          <a:lstStyle/>
          <a:p>
            <a:pPr marL="360363" indent="-184150">
              <a:spcBef>
                <a:spcPct val="0"/>
              </a:spcBef>
              <a:buClr>
                <a:srgbClr val="FFFF00"/>
              </a:buClr>
            </a:pPr>
            <a:r>
              <a:rPr lang="en-US" altLang="zh-TW" b="1" dirty="0" smtClean="0">
                <a:solidFill>
                  <a:srgbClr val="FFFF00"/>
                </a:solidFill>
                <a:latin typeface="微軟正黑體" charset="-120"/>
                <a:ea typeface="微軟正黑體" charset="-120"/>
              </a:rPr>
              <a:t>QNAP 6-bay TVS-673e</a:t>
            </a:r>
            <a:endParaRPr lang="en-US" altLang="zh-TW" b="1" dirty="0">
              <a:solidFill>
                <a:srgbClr val="FFFF00"/>
              </a:solidFill>
              <a:latin typeface="微軟正黑體" charset="-120"/>
              <a:ea typeface="微軟正黑體" charset="-120"/>
            </a:endParaRPr>
          </a:p>
          <a:p>
            <a:pPr marL="139304" indent="0">
              <a:spcBef>
                <a:spcPct val="0"/>
              </a:spcBef>
              <a:buNone/>
            </a:pPr>
            <a:r>
              <a:rPr lang="zh-TW" altLang="en-US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兩個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</a:t>
            </a:r>
            <a:r>
              <a:rPr lang="en-US" altLang="zh-TW" sz="1400" b="1" dirty="0" err="1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PCIe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插槽，可同時支援 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M.2 SSD 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與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10GbE 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擴充卡  </a:t>
            </a:r>
            <a:endParaRPr lang="zh-TW" altLang="en-US" sz="1400" b="1" dirty="0">
              <a:solidFill>
                <a:schemeClr val="bg1"/>
              </a:solidFill>
              <a:latin typeface="微軟正黑體" charset="-120"/>
              <a:ea typeface="微軟正黑體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142844" y="1928826"/>
            <a:ext cx="5257808" cy="3286130"/>
            <a:chOff x="-7926" y="1677689"/>
            <a:chExt cx="5545298" cy="3465811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7926" y="1677689"/>
              <a:ext cx="5545298" cy="3465811"/>
            </a:xfrm>
            <a:prstGeom prst="rect">
              <a:avLst/>
            </a:prstGeom>
          </p:spPr>
        </p:pic>
        <p:sp>
          <p:nvSpPr>
            <p:cNvPr id="21" name="圓角化對角線角落矩形 20"/>
            <p:cNvSpPr/>
            <p:nvPr/>
          </p:nvSpPr>
          <p:spPr>
            <a:xfrm>
              <a:off x="1259632" y="2183287"/>
              <a:ext cx="1720800" cy="288000"/>
            </a:xfrm>
            <a:prstGeom prst="round2DiagRect">
              <a:avLst>
                <a:gd name="adj1" fmla="val 16936"/>
                <a:gd name="adj2" fmla="val 11290"/>
              </a:avLst>
            </a:prstGeom>
            <a:solidFill>
              <a:srgbClr val="0070C0">
                <a:alpha val="40000"/>
              </a:srgbClr>
            </a:solidFill>
            <a:ln w="38100" cmpd="sng">
              <a:solidFill>
                <a:srgbClr val="0070C0"/>
              </a:solidFill>
              <a:prstDash val="solid"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050"/>
            </a:p>
          </p:txBody>
        </p:sp>
        <p:sp>
          <p:nvSpPr>
            <p:cNvPr id="23" name="圓角化對角線角落矩形 22"/>
            <p:cNvSpPr/>
            <p:nvPr/>
          </p:nvSpPr>
          <p:spPr>
            <a:xfrm>
              <a:off x="1265596" y="2500312"/>
              <a:ext cx="1722228" cy="288131"/>
            </a:xfrm>
            <a:prstGeom prst="round2DiagRect">
              <a:avLst>
                <a:gd name="adj1" fmla="val 16936"/>
                <a:gd name="adj2" fmla="val 11290"/>
              </a:avLst>
            </a:prstGeom>
            <a:solidFill>
              <a:schemeClr val="accent6">
                <a:lumMod val="75000"/>
                <a:alpha val="40000"/>
              </a:schemeClr>
            </a:solidFill>
            <a:ln w="38100" cmpd="sng">
              <a:solidFill>
                <a:schemeClr val="accent6">
                  <a:lumMod val="75000"/>
                </a:schemeClr>
              </a:solidFill>
              <a:prstDash val="solid"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050"/>
            </a:p>
          </p:txBody>
        </p:sp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7920" y="3071816"/>
            <a:ext cx="3365230" cy="2103268"/>
          </a:xfrm>
          <a:prstGeom prst="rect">
            <a:avLst/>
          </a:prstGeom>
        </p:spPr>
      </p:pic>
      <p:sp>
        <p:nvSpPr>
          <p:cNvPr id="33" name="Shape 409"/>
          <p:cNvSpPr txBox="1">
            <a:spLocks/>
          </p:cNvSpPr>
          <p:nvPr/>
        </p:nvSpPr>
        <p:spPr>
          <a:xfrm>
            <a:off x="5072066" y="1357304"/>
            <a:ext cx="3960440" cy="7521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60363" indent="-220663">
              <a:spcBef>
                <a:spcPct val="0"/>
              </a:spcBef>
              <a:buClr>
                <a:srgbClr val="FFFF00"/>
              </a:buClr>
            </a:pPr>
            <a:r>
              <a:rPr lang="en-US" altLang="zh-TW" b="1" dirty="0" smtClean="0">
                <a:solidFill>
                  <a:srgbClr val="FFFF00"/>
                </a:solidFill>
                <a:latin typeface="微軟正黑體" charset="-120"/>
                <a:ea typeface="微軟正黑體" charset="-120"/>
              </a:rPr>
              <a:t>Synology 6-bay DS3018xs</a:t>
            </a:r>
          </a:p>
          <a:p>
            <a:pPr marL="139304" indent="0">
              <a:spcBef>
                <a:spcPct val="0"/>
              </a:spcBef>
              <a:buFont typeface="Arial"/>
              <a:buNone/>
            </a:pPr>
            <a:r>
              <a:rPr lang="zh-TW" altLang="en-US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單一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</a:t>
            </a:r>
            <a:r>
              <a:rPr lang="en-US" altLang="zh-TW" sz="1400" b="1" dirty="0" err="1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PCIe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插槽，僅能 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M.2 SSD 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或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10GbE 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擴充卡擇</a:t>
            </a:r>
            <a:r>
              <a:rPr lang="zh-TW" altLang="en-US" sz="1400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一 </a:t>
            </a:r>
            <a:endParaRPr lang="zh-TW" altLang="en-US" sz="1400" dirty="0">
              <a:solidFill>
                <a:schemeClr val="bg1"/>
              </a:solidFill>
              <a:latin typeface="微軟正黑體" charset="-120"/>
              <a:ea typeface="微軟正黑體" charset="-120"/>
            </a:endParaRPr>
          </a:p>
        </p:txBody>
      </p:sp>
      <p:pic>
        <p:nvPicPr>
          <p:cNvPr id="5122" name="Picture 2" descr="C:\Users\Han Tsai\Desktop\TVS-x73e_直播\S_P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57818" y="3143254"/>
            <a:ext cx="2928958" cy="1764585"/>
          </a:xfrm>
          <a:prstGeom prst="rect">
            <a:avLst/>
          </a:prstGeom>
          <a:noFill/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29322" y="1928808"/>
            <a:ext cx="2357454" cy="141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5178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14"/>
          <p:cNvSpPr/>
          <p:nvPr/>
        </p:nvSpPr>
        <p:spPr>
          <a:xfrm>
            <a:off x="5143504" y="1357304"/>
            <a:ext cx="3857652" cy="3643338"/>
          </a:xfrm>
          <a:prstGeom prst="roundRect">
            <a:avLst>
              <a:gd name="adj" fmla="val 9305"/>
            </a:avLst>
          </a:prstGeom>
          <a:solidFill>
            <a:schemeClr val="tx1">
              <a:lumMod val="65000"/>
              <a:lumOff val="35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/>
        </p:nvSpPr>
        <p:spPr>
          <a:xfrm>
            <a:off x="214282" y="1357304"/>
            <a:ext cx="4714908" cy="3643338"/>
          </a:xfrm>
          <a:prstGeom prst="roundRect">
            <a:avLst>
              <a:gd name="adj" fmla="val 9305"/>
            </a:avLst>
          </a:prstGeom>
          <a:solidFill>
            <a:srgbClr val="00518E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843" name="Shape 410"/>
          <p:cNvSpPr>
            <a:spLocks noGrp="1"/>
          </p:cNvSpPr>
          <p:nvPr>
            <p:ph type="title"/>
          </p:nvPr>
        </p:nvSpPr>
        <p:spPr>
          <a:xfrm>
            <a:off x="214282" y="285734"/>
            <a:ext cx="8786873" cy="660552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實測</a:t>
            </a:r>
            <a:r>
              <a:rPr lang="en-US" altLang="zh-TW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1:  iSCSI 10GbE </a:t>
            </a:r>
            <a:r>
              <a:rPr lang="zh-TW" altLang="en-US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效能</a:t>
            </a:r>
            <a:r>
              <a:rPr lang="en-US" altLang="zh-TW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PK </a:t>
            </a:r>
            <a:r>
              <a:rPr lang="zh-TW" altLang="en-US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環境</a:t>
            </a:r>
            <a:endParaRPr lang="zh-TW" altLang="en-US" dirty="0">
              <a:solidFill>
                <a:schemeClr val="bg1"/>
              </a:solidFill>
              <a:latin typeface="微軟正黑體" charset="-120"/>
              <a:ea typeface="微軟正黑體" charset="-120"/>
            </a:endParaRPr>
          </a:p>
        </p:txBody>
      </p:sp>
      <p:sp>
        <p:nvSpPr>
          <p:cNvPr id="409" name="Shape 409"/>
          <p:cNvSpPr txBox="1">
            <a:spLocks noGrp="1"/>
          </p:cNvSpPr>
          <p:nvPr>
            <p:ph type="body" idx="1"/>
          </p:nvPr>
        </p:nvSpPr>
        <p:spPr>
          <a:xfrm>
            <a:off x="140307" y="1325659"/>
            <a:ext cx="4357718" cy="1785950"/>
          </a:xfrm>
        </p:spPr>
        <p:txBody>
          <a:bodyPr>
            <a:noAutofit/>
          </a:bodyPr>
          <a:lstStyle/>
          <a:p>
            <a:pPr marL="360363" indent="-184150">
              <a:spcBef>
                <a:spcPct val="0"/>
              </a:spcBef>
              <a:buClr>
                <a:srgbClr val="FFFF00"/>
              </a:buClr>
            </a:pPr>
            <a:r>
              <a:rPr lang="en-US" altLang="zh-TW" b="1" dirty="0" smtClean="0">
                <a:solidFill>
                  <a:srgbClr val="FFFF00"/>
                </a:solidFill>
                <a:latin typeface="微軟正黑體" charset="-120"/>
                <a:ea typeface="微軟正黑體" charset="-120"/>
              </a:rPr>
              <a:t>QNAP TVS-673e</a:t>
            </a:r>
          </a:p>
          <a:p>
            <a:pPr marL="444500" indent="-84138">
              <a:spcBef>
                <a:spcPct val="0"/>
              </a:spcBef>
              <a:buClr>
                <a:srgbClr val="FFFF00"/>
              </a:buClr>
              <a:buNone/>
            </a:pP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HDD: 6 x 2.5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吋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SSDs RAID 5, QTS 4.3.4.0427</a:t>
            </a:r>
          </a:p>
          <a:p>
            <a:pPr marL="444500" indent="-84138">
              <a:spcBef>
                <a:spcPct val="0"/>
              </a:spcBef>
              <a:buClr>
                <a:srgbClr val="FFFF00"/>
              </a:buClr>
              <a:buNone/>
            </a:pPr>
            <a:r>
              <a:rPr lang="en-US" altLang="zh-TW" sz="1400" b="1" dirty="0" err="1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PCIe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#1: 2 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埠 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10GbE SFP+ 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擴充卡</a:t>
            </a:r>
          </a:p>
          <a:p>
            <a:pPr marL="444500" indent="-84138">
              <a:spcBef>
                <a:spcPct val="0"/>
              </a:spcBef>
              <a:buClr>
                <a:srgbClr val="FFFF00"/>
              </a:buClr>
              <a:buNone/>
            </a:pPr>
            <a:r>
              <a:rPr lang="zh-TW" altLang="en-US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              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(LAN-10G2SF-MLX)</a:t>
            </a:r>
            <a:endParaRPr lang="zh-TW" altLang="en-US" sz="1400" b="1" dirty="0">
              <a:solidFill>
                <a:schemeClr val="bg1"/>
              </a:solidFill>
              <a:latin typeface="微軟正黑體" charset="-120"/>
              <a:ea typeface="微軟正黑體" charset="-120"/>
            </a:endParaRPr>
          </a:p>
        </p:txBody>
      </p:sp>
      <p:grpSp>
        <p:nvGrpSpPr>
          <p:cNvPr id="2" name="群組 15"/>
          <p:cNvGrpSpPr/>
          <p:nvPr/>
        </p:nvGrpSpPr>
        <p:grpSpPr>
          <a:xfrm>
            <a:off x="142844" y="2419944"/>
            <a:ext cx="4357718" cy="2723574"/>
            <a:chOff x="-7926" y="1677689"/>
            <a:chExt cx="5545298" cy="3465811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7926" y="1677689"/>
              <a:ext cx="5545298" cy="3465811"/>
            </a:xfrm>
            <a:prstGeom prst="rect">
              <a:avLst/>
            </a:prstGeom>
          </p:spPr>
        </p:pic>
        <p:sp>
          <p:nvSpPr>
            <p:cNvPr id="21" name="圓角化對角線角落矩形 20"/>
            <p:cNvSpPr/>
            <p:nvPr/>
          </p:nvSpPr>
          <p:spPr>
            <a:xfrm>
              <a:off x="1259632" y="2183287"/>
              <a:ext cx="1720800" cy="288000"/>
            </a:xfrm>
            <a:prstGeom prst="round2DiagRect">
              <a:avLst>
                <a:gd name="adj1" fmla="val 16936"/>
                <a:gd name="adj2" fmla="val 11290"/>
              </a:avLst>
            </a:prstGeom>
            <a:solidFill>
              <a:srgbClr val="0070C0">
                <a:alpha val="40000"/>
              </a:srgbClr>
            </a:solidFill>
            <a:ln w="38100" cmpd="sng">
              <a:solidFill>
                <a:srgbClr val="0070C0"/>
              </a:solidFill>
              <a:prstDash val="solid"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050"/>
            </a:p>
          </p:txBody>
        </p:sp>
        <p:sp>
          <p:nvSpPr>
            <p:cNvPr id="23" name="圓角化對角線角落矩形 22"/>
            <p:cNvSpPr/>
            <p:nvPr/>
          </p:nvSpPr>
          <p:spPr>
            <a:xfrm>
              <a:off x="1265596" y="2500312"/>
              <a:ext cx="1722228" cy="288131"/>
            </a:xfrm>
            <a:prstGeom prst="round2DiagRect">
              <a:avLst>
                <a:gd name="adj1" fmla="val 16936"/>
                <a:gd name="adj2" fmla="val 11290"/>
              </a:avLst>
            </a:prstGeom>
            <a:solidFill>
              <a:schemeClr val="accent6">
                <a:lumMod val="75000"/>
                <a:alpha val="40000"/>
              </a:schemeClr>
            </a:solidFill>
            <a:ln w="38100" cmpd="sng">
              <a:solidFill>
                <a:schemeClr val="accent6">
                  <a:lumMod val="75000"/>
                </a:schemeClr>
              </a:solidFill>
              <a:prstDash val="solid"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050"/>
            </a:p>
          </p:txBody>
        </p:sp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7920" y="3692292"/>
            <a:ext cx="2372466" cy="1482791"/>
          </a:xfrm>
          <a:prstGeom prst="rect">
            <a:avLst/>
          </a:prstGeom>
        </p:spPr>
      </p:pic>
      <p:sp>
        <p:nvSpPr>
          <p:cNvPr id="33" name="Shape 409"/>
          <p:cNvSpPr txBox="1">
            <a:spLocks/>
          </p:cNvSpPr>
          <p:nvPr/>
        </p:nvSpPr>
        <p:spPr>
          <a:xfrm>
            <a:off x="5118181" y="1325659"/>
            <a:ext cx="3960440" cy="142876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60363" indent="-220663">
              <a:spcBef>
                <a:spcPct val="0"/>
              </a:spcBef>
              <a:buClr>
                <a:srgbClr val="FFFF00"/>
              </a:buClr>
            </a:pPr>
            <a:r>
              <a:rPr lang="en-US" altLang="zh-TW" b="1" dirty="0" err="1" smtClean="0">
                <a:solidFill>
                  <a:srgbClr val="FFFF00"/>
                </a:solidFill>
                <a:latin typeface="微軟正黑體" charset="-120"/>
                <a:ea typeface="微軟正黑體" charset="-120"/>
              </a:rPr>
              <a:t>Synology</a:t>
            </a:r>
            <a:r>
              <a:rPr lang="en-US" altLang="zh-TW" b="1" dirty="0" smtClean="0">
                <a:solidFill>
                  <a:srgbClr val="FFFF00"/>
                </a:solidFill>
                <a:latin typeface="微軟正黑體" charset="-120"/>
                <a:ea typeface="微軟正黑體" charset="-120"/>
              </a:rPr>
              <a:t> DS3018xs</a:t>
            </a:r>
          </a:p>
          <a:p>
            <a:pPr marL="360363" indent="0">
              <a:spcBef>
                <a:spcPct val="0"/>
              </a:spcBef>
              <a:buClr>
                <a:srgbClr val="FFFF00"/>
              </a:buClr>
              <a:buNone/>
            </a:pP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HDD: 6 x 2.5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吋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SSDs RAID 5, DSM 6.1.4</a:t>
            </a:r>
          </a:p>
          <a:p>
            <a:pPr marL="360363" indent="0">
              <a:spcBef>
                <a:spcPct val="0"/>
              </a:spcBef>
              <a:buClr>
                <a:srgbClr val="FFFF00"/>
              </a:buClr>
              <a:buNone/>
            </a:pPr>
            <a:r>
              <a:rPr lang="en-US" altLang="zh-TW" sz="1400" b="1" dirty="0" err="1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PCIe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: 2 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埠 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10GbE SFP+ 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擴充卡</a:t>
            </a:r>
            <a:endParaRPr lang="en-US" altLang="zh-TW" sz="1400" b="1" dirty="0" smtClean="0">
              <a:solidFill>
                <a:schemeClr val="bg1"/>
              </a:solidFill>
              <a:latin typeface="微軟正黑體" charset="-120"/>
              <a:ea typeface="微軟正黑體" charset="-120"/>
            </a:endParaRPr>
          </a:p>
          <a:p>
            <a:pPr marL="360363" indent="0">
              <a:spcBef>
                <a:spcPct val="0"/>
              </a:spcBef>
              <a:buClr>
                <a:srgbClr val="FFFF00"/>
              </a:buClr>
              <a:buNone/>
            </a:pP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          (E10G17-F2)</a:t>
            </a:r>
          </a:p>
        </p:txBody>
      </p:sp>
      <p:pic>
        <p:nvPicPr>
          <p:cNvPr id="5122" name="Picture 2" descr="C:\Users\Han Tsai\Desktop\TVS-x73e_直播\S_P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57818" y="3643320"/>
            <a:ext cx="2098920" cy="1264519"/>
          </a:xfrm>
          <a:prstGeom prst="rect">
            <a:avLst/>
          </a:prstGeom>
          <a:noFill/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3702" y="2231671"/>
            <a:ext cx="2357454" cy="141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5178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圓角矩形 23"/>
          <p:cNvSpPr/>
          <p:nvPr/>
        </p:nvSpPr>
        <p:spPr>
          <a:xfrm>
            <a:off x="1357290" y="1630398"/>
            <a:ext cx="6858048" cy="3071834"/>
          </a:xfrm>
          <a:prstGeom prst="roundRect">
            <a:avLst>
              <a:gd name="adj" fmla="val 7641"/>
            </a:avLst>
          </a:prstGeom>
          <a:solidFill>
            <a:srgbClr val="D9F6F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6" name="Picture 2" descr="C:\Users\Han Tsai\Desktop\TVS-x73e_直播\效能圖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344646"/>
            <a:ext cx="6788394" cy="3370244"/>
          </a:xfrm>
          <a:prstGeom prst="rect">
            <a:avLst/>
          </a:prstGeom>
          <a:noFill/>
        </p:spPr>
      </p:pic>
      <p:sp>
        <p:nvSpPr>
          <p:cNvPr id="5" name="TextBox 15"/>
          <p:cNvSpPr txBox="1"/>
          <p:nvPr/>
        </p:nvSpPr>
        <p:spPr>
          <a:xfrm>
            <a:off x="3571868" y="1214428"/>
            <a:ext cx="2563522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700" b="1" dirty="0" err="1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IOmeter</a:t>
            </a:r>
            <a:r>
              <a:rPr lang="en-US" altLang="zh-TW" sz="17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iSCSI </a:t>
            </a:r>
            <a:r>
              <a:rPr lang="zh-TW" altLang="en-US" sz="17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傳輸效能</a:t>
            </a:r>
            <a:endParaRPr lang="en-US" sz="170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2202579" y="4163907"/>
            <a:ext cx="13612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Synology</a:t>
            </a:r>
            <a:r>
              <a:rPr lang="en-US" sz="1000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DS3018xs</a:t>
            </a:r>
            <a:endParaRPr lang="en-US" sz="1000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TextBox 15"/>
          <p:cNvSpPr txBox="1"/>
          <p:nvPr/>
        </p:nvSpPr>
        <p:spPr>
          <a:xfrm>
            <a:off x="3488463" y="4163907"/>
            <a:ext cx="11689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QNAP TVS-673e</a:t>
            </a:r>
            <a:endParaRPr lang="en-US" sz="1000" dirty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5066765" y="4143268"/>
            <a:ext cx="13612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Synology DS3018xs</a:t>
            </a:r>
            <a:endParaRPr lang="en-US" sz="1000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TextBox 15"/>
          <p:cNvSpPr txBox="1"/>
          <p:nvPr/>
        </p:nvSpPr>
        <p:spPr>
          <a:xfrm>
            <a:off x="6414585" y="4143268"/>
            <a:ext cx="11689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QNAP TVS-673e</a:t>
            </a:r>
            <a:endParaRPr lang="en-US" sz="1000" dirty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TextBox 15"/>
          <p:cNvSpPr txBox="1"/>
          <p:nvPr/>
        </p:nvSpPr>
        <p:spPr>
          <a:xfrm>
            <a:off x="2500298" y="4345042"/>
            <a:ext cx="20201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連續讀取效能 </a:t>
            </a:r>
            <a:r>
              <a:rPr lang="en-US" altLang="zh-TW" sz="1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(SR-2M</a:t>
            </a:r>
            <a:r>
              <a:rPr lang="en-US" sz="1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lang="en-US" sz="14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TextBox 15"/>
          <p:cNvSpPr txBox="1"/>
          <p:nvPr/>
        </p:nvSpPr>
        <p:spPr>
          <a:xfrm>
            <a:off x="5747374" y="2981084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587</a:t>
            </a:r>
            <a:endParaRPr lang="en-US" sz="10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6500826" y="2059026"/>
            <a:ext cx="46358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5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918</a:t>
            </a:r>
            <a:endParaRPr lang="en-US" sz="125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43693" y="4342780"/>
            <a:ext cx="20858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連續寫入效能 </a:t>
            </a:r>
            <a:r>
              <a:rPr lang="en-US" altLang="zh-TW" sz="1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(SW-2M</a:t>
            </a:r>
            <a:r>
              <a:rPr lang="en-US" sz="1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lang="en-US" sz="14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實測</a:t>
            </a:r>
            <a:r>
              <a:rPr lang="en-US" altLang="zh-TW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1:  iSCSI 10GbE </a:t>
            </a:r>
            <a:r>
              <a:rPr lang="zh-TW" altLang="en-US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效能</a:t>
            </a:r>
            <a:r>
              <a:rPr lang="en-US" altLang="zh-TW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</a:t>
            </a:r>
            <a:r>
              <a:rPr lang="en-US" altLang="zh-TW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PK </a:t>
            </a:r>
            <a:r>
              <a:rPr lang="zh-TW" altLang="en-US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數據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TextBox 15"/>
          <p:cNvSpPr txBox="1"/>
          <p:nvPr/>
        </p:nvSpPr>
        <p:spPr>
          <a:xfrm>
            <a:off x="2805878" y="1987588"/>
            <a:ext cx="4802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1166</a:t>
            </a:r>
            <a:endParaRPr lang="en-US" sz="10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0" name="TextBox 15"/>
          <p:cNvSpPr txBox="1"/>
          <p:nvPr/>
        </p:nvSpPr>
        <p:spPr>
          <a:xfrm>
            <a:off x="3571868" y="1916150"/>
            <a:ext cx="642942" cy="2923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TW" sz="125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1177</a:t>
            </a:r>
            <a:endParaRPr lang="en-US" sz="125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2" name="TextBox 15"/>
          <p:cNvSpPr txBox="1"/>
          <p:nvPr/>
        </p:nvSpPr>
        <p:spPr>
          <a:xfrm>
            <a:off x="10443" y="4820353"/>
            <a:ext cx="298992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測試於 </a:t>
            </a:r>
            <a:r>
              <a:rPr lang="en-US" altLang="zh-TW" sz="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QNAP </a:t>
            </a:r>
            <a:r>
              <a:rPr lang="zh-TW" altLang="en-US" sz="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實驗室，數據會因實際環境而有所不同。</a:t>
            </a:r>
            <a:endParaRPr lang="en-US" altLang="zh-TW" sz="700" b="1" dirty="0" smtClean="0">
              <a:solidFill>
                <a:schemeClr val="accent5">
                  <a:lumMod val="20000"/>
                  <a:lumOff val="8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7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測試環境</a:t>
            </a:r>
            <a:r>
              <a:rPr lang="en-US" altLang="zh-TW" sz="7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:  NAS </a:t>
            </a:r>
            <a:r>
              <a:rPr lang="zh-TW" altLang="en-US" sz="7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皆安裝</a:t>
            </a:r>
            <a:r>
              <a:rPr lang="en-US" altLang="zh-TW" sz="7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6 x Intel SSDSC2BB240G4 RAID 5, 8GB RAM</a:t>
            </a:r>
          </a:p>
        </p:txBody>
      </p:sp>
      <p:sp>
        <p:nvSpPr>
          <p:cNvPr id="25" name="TextBox 15"/>
          <p:cNvSpPr txBox="1"/>
          <p:nvPr/>
        </p:nvSpPr>
        <p:spPr>
          <a:xfrm>
            <a:off x="2970760" y="4824000"/>
            <a:ext cx="46730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7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客戶端</a:t>
            </a:r>
            <a:r>
              <a:rPr lang="en-US" altLang="zh-TW" sz="7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: Intel Core i7-4700 3.4GHz, RAM cache, Windows 10</a:t>
            </a:r>
          </a:p>
          <a:p>
            <a:r>
              <a:rPr lang="en-US" sz="700" b="1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IOmeter</a:t>
            </a:r>
            <a:r>
              <a:rPr lang="en-US" sz="7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:  Max Disk Size: 67108864, 20-workers, 1-outstanding, 30-sec ramp up time, 3-minute run time. </a:t>
            </a:r>
            <a:endParaRPr lang="en-US" sz="700" b="1" dirty="0">
              <a:solidFill>
                <a:schemeClr val="accent5">
                  <a:lumMod val="20000"/>
                  <a:lumOff val="8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2" name="群組 25"/>
          <p:cNvGrpSpPr/>
          <p:nvPr/>
        </p:nvGrpSpPr>
        <p:grpSpPr>
          <a:xfrm>
            <a:off x="6929454" y="1844712"/>
            <a:ext cx="1928826" cy="571504"/>
            <a:chOff x="4857752" y="1337487"/>
            <a:chExt cx="2329260" cy="511841"/>
          </a:xfrm>
        </p:grpSpPr>
        <p:sp>
          <p:nvSpPr>
            <p:cNvPr id="27" name="平行四邊形 26"/>
            <p:cNvSpPr/>
            <p:nvPr/>
          </p:nvSpPr>
          <p:spPr>
            <a:xfrm>
              <a:off x="4857752" y="1357305"/>
              <a:ext cx="2329260" cy="492023"/>
            </a:xfrm>
            <a:prstGeom prst="parallelogram">
              <a:avLst>
                <a:gd name="adj" fmla="val 55727"/>
              </a:avLst>
            </a:prstGeom>
            <a:solidFill>
              <a:srgbClr val="00518E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Calibri" pitchFamily="34" charset="0"/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5021429" y="1337487"/>
              <a:ext cx="2089628" cy="5011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zh-TW" altLang="en-US" sz="23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</a:endParaRPr>
            </a:p>
          </p:txBody>
        </p:sp>
      </p:grpSp>
      <p:sp>
        <p:nvSpPr>
          <p:cNvPr id="6" name="TextBox 15"/>
          <p:cNvSpPr txBox="1"/>
          <p:nvPr/>
        </p:nvSpPr>
        <p:spPr>
          <a:xfrm>
            <a:off x="7072330" y="1875859"/>
            <a:ext cx="17620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 高達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3.4GHz CPU </a:t>
            </a:r>
          </a:p>
          <a:p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可提升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55% 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效能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!</a:t>
            </a:r>
            <a:endParaRPr 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402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圓角矩形 21"/>
          <p:cNvSpPr/>
          <p:nvPr/>
        </p:nvSpPr>
        <p:spPr>
          <a:xfrm>
            <a:off x="5786446" y="1357304"/>
            <a:ext cx="3214710" cy="3643338"/>
          </a:xfrm>
          <a:prstGeom prst="roundRect">
            <a:avLst>
              <a:gd name="adj" fmla="val 9305"/>
            </a:avLst>
          </a:prstGeom>
          <a:solidFill>
            <a:srgbClr val="D9F6FF"/>
          </a:solidFill>
          <a:ln>
            <a:solidFill>
              <a:srgbClr val="00518E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6" name="Picture 2" descr="C:\Users\Han Tsai\Desktop\TVS-x73e_直播\效能圖_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2214560"/>
            <a:ext cx="2643206" cy="2233851"/>
          </a:xfrm>
          <a:prstGeom prst="rect">
            <a:avLst/>
          </a:prstGeom>
          <a:noFill/>
        </p:spPr>
      </p:pic>
      <p:sp>
        <p:nvSpPr>
          <p:cNvPr id="14" name="圓角矩形 13"/>
          <p:cNvSpPr/>
          <p:nvPr/>
        </p:nvSpPr>
        <p:spPr>
          <a:xfrm>
            <a:off x="214282" y="1357304"/>
            <a:ext cx="5429288" cy="3643338"/>
          </a:xfrm>
          <a:prstGeom prst="roundRect">
            <a:avLst>
              <a:gd name="adj" fmla="val 9305"/>
            </a:avLst>
          </a:prstGeom>
          <a:solidFill>
            <a:srgbClr val="00518E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843" name="Shape 410"/>
          <p:cNvSpPr>
            <a:spLocks noGrp="1"/>
          </p:cNvSpPr>
          <p:nvPr>
            <p:ph type="title"/>
          </p:nvPr>
        </p:nvSpPr>
        <p:spPr>
          <a:xfrm>
            <a:off x="214282" y="285734"/>
            <a:ext cx="8786873" cy="660552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實測</a:t>
            </a:r>
            <a:r>
              <a:rPr lang="en-US" altLang="zh-TW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2: </a:t>
            </a:r>
            <a:r>
              <a:rPr lang="en-US" altLang="zh-TW" dirty="0" err="1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Qtier</a:t>
            </a:r>
            <a:r>
              <a:rPr lang="en-US" altLang="zh-TW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</a:t>
            </a:r>
            <a:r>
              <a:rPr lang="zh-TW" altLang="en-US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加速</a:t>
            </a:r>
            <a:r>
              <a:rPr lang="en-US" altLang="zh-TW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10GbE</a:t>
            </a:r>
            <a:endParaRPr lang="zh-TW" altLang="en-US" dirty="0">
              <a:solidFill>
                <a:schemeClr val="bg1"/>
              </a:solidFill>
              <a:latin typeface="微軟正黑體" charset="-120"/>
              <a:ea typeface="微軟正黑體" charset="-120"/>
            </a:endParaRPr>
          </a:p>
        </p:txBody>
      </p:sp>
      <p:sp>
        <p:nvSpPr>
          <p:cNvPr id="409" name="Shape 409"/>
          <p:cNvSpPr txBox="1">
            <a:spLocks noGrp="1"/>
          </p:cNvSpPr>
          <p:nvPr>
            <p:ph type="body" idx="1"/>
          </p:nvPr>
        </p:nvSpPr>
        <p:spPr>
          <a:xfrm>
            <a:off x="214282" y="1357304"/>
            <a:ext cx="5286412" cy="1866048"/>
          </a:xfrm>
        </p:spPr>
        <p:txBody>
          <a:bodyPr>
            <a:noAutofit/>
          </a:bodyPr>
          <a:lstStyle/>
          <a:p>
            <a:pPr marL="360363" indent="-184150">
              <a:spcBef>
                <a:spcPct val="0"/>
              </a:spcBef>
              <a:buClr>
                <a:srgbClr val="FFFF00"/>
              </a:buClr>
            </a:pPr>
            <a:r>
              <a:rPr lang="en-US" altLang="zh-TW" b="1" dirty="0" smtClean="0">
                <a:solidFill>
                  <a:srgbClr val="FFFF00"/>
                </a:solidFill>
                <a:latin typeface="微軟正黑體" charset="-120"/>
                <a:ea typeface="微軟正黑體" charset="-120"/>
              </a:rPr>
              <a:t>QNAP TVS-673e</a:t>
            </a:r>
          </a:p>
          <a:p>
            <a:pPr marL="536575" indent="-176213">
              <a:spcBef>
                <a:spcPct val="0"/>
              </a:spcBef>
              <a:buClr>
                <a:schemeClr val="bg1"/>
              </a:buClr>
              <a:buFont typeface="Wingdings" pitchFamily="2" charset="2"/>
              <a:buChar char="ü"/>
            </a:pP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HDD: 3 x 1TB SATA HDDs, RAID 5</a:t>
            </a:r>
          </a:p>
          <a:p>
            <a:pPr marL="536575" indent="-176213">
              <a:spcBef>
                <a:spcPct val="0"/>
              </a:spcBef>
              <a:buClr>
                <a:schemeClr val="bg1"/>
              </a:buClr>
              <a:buFont typeface="Wingdings" pitchFamily="2" charset="2"/>
              <a:buChar char="ü"/>
            </a:pPr>
            <a:r>
              <a:rPr lang="zh-TW" altLang="en-US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內建 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M.2 SATA SSD 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埠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: 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安裝 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2 x 256GB M.2 SATA SSDs</a:t>
            </a:r>
          </a:p>
          <a:p>
            <a:pPr marL="536575" indent="-176213">
              <a:spcBef>
                <a:spcPct val="0"/>
              </a:spcBef>
              <a:buClr>
                <a:schemeClr val="bg1"/>
              </a:buClr>
              <a:buFont typeface="Wingdings" pitchFamily="2" charset="2"/>
              <a:buChar char="ü"/>
            </a:pPr>
            <a:r>
              <a:rPr lang="en-US" altLang="zh-TW" sz="1400" b="1" dirty="0" err="1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PCIe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#1: 2 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埠 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M.2 SATA SSD 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擴充卡 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(QM2-2S)</a:t>
            </a:r>
          </a:p>
          <a:p>
            <a:pPr marL="536575" indent="-176213">
              <a:spcBef>
                <a:spcPct val="0"/>
              </a:spcBef>
              <a:buClr>
                <a:schemeClr val="bg1"/>
              </a:buClr>
              <a:buNone/>
            </a:pP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                   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安裝 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2 x 256GB M.2 SATA SSDs</a:t>
            </a:r>
          </a:p>
          <a:p>
            <a:pPr marL="536575" indent="-176213">
              <a:spcBef>
                <a:spcPct val="0"/>
              </a:spcBef>
              <a:buClr>
                <a:schemeClr val="bg1"/>
              </a:buClr>
              <a:buFont typeface="Wingdings" pitchFamily="2" charset="2"/>
              <a:buChar char="ü"/>
            </a:pPr>
            <a:r>
              <a:rPr lang="en-US" altLang="zh-TW" sz="1400" b="1" dirty="0" err="1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PCIe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#2: 2 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埠 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10GbE SFP+ 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擴充卡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(LAN-10G2SF-MLX)</a:t>
            </a:r>
          </a:p>
          <a:p>
            <a:pPr marL="536575" indent="-176213">
              <a:spcBef>
                <a:spcPct val="0"/>
              </a:spcBef>
              <a:buClr>
                <a:schemeClr val="bg1"/>
              </a:buClr>
              <a:buFont typeface="Wingdings" pitchFamily="2" charset="2"/>
              <a:buChar char="ü"/>
            </a:pP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4 x M.2 SSDs 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建立 </a:t>
            </a:r>
            <a:r>
              <a:rPr lang="en-US" altLang="zh-TW" sz="1400" b="1" dirty="0" err="1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Qtier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RAID 5 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高速層</a:t>
            </a:r>
            <a:endParaRPr lang="zh-TW" altLang="en-US" sz="1400" b="1" dirty="0">
              <a:solidFill>
                <a:schemeClr val="bg1"/>
              </a:solidFill>
              <a:latin typeface="微軟正黑體" charset="-120"/>
              <a:ea typeface="微軟正黑體" charset="-120"/>
            </a:endParaRPr>
          </a:p>
        </p:txBody>
      </p:sp>
      <p:grpSp>
        <p:nvGrpSpPr>
          <p:cNvPr id="2" name="群組 15"/>
          <p:cNvGrpSpPr/>
          <p:nvPr/>
        </p:nvGrpSpPr>
        <p:grpSpPr>
          <a:xfrm>
            <a:off x="1771631" y="3214692"/>
            <a:ext cx="3086121" cy="1928826"/>
            <a:chOff x="-7926" y="1677689"/>
            <a:chExt cx="5545298" cy="3465811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7926" y="1677689"/>
              <a:ext cx="5545298" cy="3465811"/>
            </a:xfrm>
            <a:prstGeom prst="rect">
              <a:avLst/>
            </a:prstGeom>
          </p:spPr>
        </p:pic>
        <p:sp>
          <p:nvSpPr>
            <p:cNvPr id="21" name="圓角化對角線角落矩形 20"/>
            <p:cNvSpPr/>
            <p:nvPr/>
          </p:nvSpPr>
          <p:spPr>
            <a:xfrm>
              <a:off x="1259632" y="2183287"/>
              <a:ext cx="1720800" cy="288000"/>
            </a:xfrm>
            <a:prstGeom prst="round2DiagRect">
              <a:avLst>
                <a:gd name="adj1" fmla="val 16936"/>
                <a:gd name="adj2" fmla="val 11290"/>
              </a:avLst>
            </a:prstGeom>
            <a:solidFill>
              <a:srgbClr val="0070C0">
                <a:alpha val="40000"/>
              </a:srgbClr>
            </a:solidFill>
            <a:ln w="38100" cmpd="sng">
              <a:solidFill>
                <a:srgbClr val="0070C0"/>
              </a:solidFill>
              <a:prstDash val="solid"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050"/>
            </a:p>
          </p:txBody>
        </p:sp>
        <p:sp>
          <p:nvSpPr>
            <p:cNvPr id="23" name="圓角化對角線角落矩形 22"/>
            <p:cNvSpPr/>
            <p:nvPr/>
          </p:nvSpPr>
          <p:spPr>
            <a:xfrm>
              <a:off x="1265596" y="2500312"/>
              <a:ext cx="1722228" cy="288131"/>
            </a:xfrm>
            <a:prstGeom prst="round2DiagRect">
              <a:avLst>
                <a:gd name="adj1" fmla="val 16936"/>
                <a:gd name="adj2" fmla="val 11290"/>
              </a:avLst>
            </a:prstGeom>
            <a:solidFill>
              <a:schemeClr val="accent6">
                <a:lumMod val="75000"/>
                <a:alpha val="40000"/>
              </a:schemeClr>
            </a:solidFill>
            <a:ln w="38100" cmpd="sng">
              <a:solidFill>
                <a:schemeClr val="accent6">
                  <a:lumMod val="75000"/>
                </a:schemeClr>
              </a:solidFill>
              <a:prstDash val="solid"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050"/>
            </a:p>
          </p:txBody>
        </p:sp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432" y="3929072"/>
            <a:ext cx="1993618" cy="1246011"/>
          </a:xfrm>
          <a:prstGeom prst="rect">
            <a:avLst/>
          </a:prstGeom>
        </p:spPr>
      </p:pic>
      <p:sp>
        <p:nvSpPr>
          <p:cNvPr id="30" name="TextBox 15"/>
          <p:cNvSpPr txBox="1"/>
          <p:nvPr/>
        </p:nvSpPr>
        <p:spPr>
          <a:xfrm>
            <a:off x="7079400" y="4429138"/>
            <a:ext cx="4411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00" b="1" dirty="0" smtClean="0">
                <a:solidFill>
                  <a:srgbClr val="8F4B99"/>
                </a:solidFill>
                <a:latin typeface="微軟正黑體" pitchFamily="34" charset="-120"/>
                <a:ea typeface="微軟正黑體" pitchFamily="34" charset="-120"/>
              </a:rPr>
              <a:t>寫入</a:t>
            </a:r>
            <a:endParaRPr lang="en-US" sz="1000" b="1" dirty="0">
              <a:solidFill>
                <a:srgbClr val="8F4B9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1" name="TextBox 15"/>
          <p:cNvSpPr txBox="1"/>
          <p:nvPr/>
        </p:nvSpPr>
        <p:spPr>
          <a:xfrm>
            <a:off x="7822433" y="4429138"/>
            <a:ext cx="4411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00" b="1" dirty="0" smtClean="0">
                <a:solidFill>
                  <a:srgbClr val="481C7A"/>
                </a:solidFill>
                <a:latin typeface="微軟正黑體" pitchFamily="34" charset="-120"/>
                <a:ea typeface="微軟正黑體" pitchFamily="34" charset="-120"/>
              </a:rPr>
              <a:t>讀取</a:t>
            </a:r>
            <a:endParaRPr lang="en-US" sz="1000" b="1" dirty="0">
              <a:solidFill>
                <a:srgbClr val="481C7A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" name="TextBox 15"/>
          <p:cNvSpPr txBox="1"/>
          <p:nvPr/>
        </p:nvSpPr>
        <p:spPr>
          <a:xfrm>
            <a:off x="7058764" y="4611118"/>
            <a:ext cx="13708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微軟正黑體" pitchFamily="34" charset="-120"/>
                <a:ea typeface="微軟正黑體" pitchFamily="34" charset="-120"/>
              </a:rPr>
              <a:t>iSCSI 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傳輸效能</a:t>
            </a:r>
            <a:endParaRPr 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3" name="TextBox 15"/>
          <p:cNvSpPr txBox="1"/>
          <p:nvPr/>
        </p:nvSpPr>
        <p:spPr>
          <a:xfrm>
            <a:off x="7786710" y="2357436"/>
            <a:ext cx="4988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1178</a:t>
            </a:r>
            <a:endParaRPr lang="en-US" sz="11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34" name="TextBox 15"/>
          <p:cNvSpPr txBox="1"/>
          <p:nvPr/>
        </p:nvSpPr>
        <p:spPr>
          <a:xfrm>
            <a:off x="7092000" y="2667330"/>
            <a:ext cx="4203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992</a:t>
            </a:r>
            <a:endParaRPr lang="en-US" sz="11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grpSp>
        <p:nvGrpSpPr>
          <p:cNvPr id="35" name="群組 34"/>
          <p:cNvGrpSpPr/>
          <p:nvPr/>
        </p:nvGrpSpPr>
        <p:grpSpPr>
          <a:xfrm>
            <a:off x="5786446" y="1357304"/>
            <a:ext cx="3286148" cy="602281"/>
            <a:chOff x="4997150" y="2285998"/>
            <a:chExt cx="3503940" cy="602281"/>
          </a:xfrm>
        </p:grpSpPr>
        <p:sp>
          <p:nvSpPr>
            <p:cNvPr id="36" name="圓角化對角線角落矩形 35"/>
            <p:cNvSpPr/>
            <p:nvPr/>
          </p:nvSpPr>
          <p:spPr>
            <a:xfrm>
              <a:off x="4997150" y="2285998"/>
              <a:ext cx="3503940" cy="571504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3773E3"/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TextBox 48"/>
            <p:cNvSpPr txBox="1"/>
            <p:nvPr/>
          </p:nvSpPr>
          <p:spPr>
            <a:xfrm>
              <a:off x="5223749" y="2303516"/>
              <a:ext cx="3277341" cy="584763"/>
            </a:xfrm>
            <a:prstGeom prst="rect">
              <a:avLst/>
            </a:prstGeom>
            <a:noFill/>
          </p:spPr>
          <p:txBody>
            <a:bodyPr wrap="square" lIns="121908" tIns="60954" rIns="121908" bIns="60954">
              <a:spAutoFit/>
            </a:bodyPr>
            <a:lstStyle/>
            <a:p>
              <a:pPr eaLnBrk="1" hangingPunct="1">
                <a:defRPr/>
              </a:pPr>
              <a:r>
                <a:rPr lang="zh-TW" altLang="en-US" sz="1450" b="1" dirty="0" smtClean="0">
                  <a:solidFill>
                    <a:srgbClr val="FFFF00"/>
                  </a:solidFill>
                  <a:latin typeface="微軟正黑體"/>
                  <a:ea typeface="微軟正黑體"/>
                  <a:cs typeface="微軟正黑體"/>
                </a:rPr>
                <a:t>採用 </a:t>
              </a:r>
              <a:r>
                <a:rPr lang="en-US" altLang="zh-TW" sz="1450" b="1" dirty="0" smtClean="0">
                  <a:solidFill>
                    <a:srgbClr val="FFFF00"/>
                  </a:solidFill>
                  <a:latin typeface="微軟正黑體"/>
                  <a:ea typeface="微軟正黑體"/>
                  <a:cs typeface="微軟正黑體"/>
                </a:rPr>
                <a:t>SATA </a:t>
              </a:r>
              <a:r>
                <a:rPr lang="zh-TW" altLang="en-US" sz="1450" b="1" dirty="0" smtClean="0">
                  <a:solidFill>
                    <a:srgbClr val="FFFF00"/>
                  </a:solidFill>
                  <a:latin typeface="微軟正黑體"/>
                  <a:ea typeface="微軟正黑體"/>
                  <a:cs typeface="微軟正黑體"/>
                </a:rPr>
                <a:t>硬碟搭配 </a:t>
              </a:r>
              <a:r>
                <a:rPr lang="en-US" altLang="zh-TW" sz="1450" b="1" dirty="0" smtClean="0">
                  <a:solidFill>
                    <a:srgbClr val="FFFF00"/>
                  </a:solidFill>
                  <a:latin typeface="微軟正黑體"/>
                  <a:ea typeface="微軟正黑體"/>
                  <a:cs typeface="微軟正黑體"/>
                </a:rPr>
                <a:t>M.2 SSD </a:t>
              </a:r>
            </a:p>
            <a:p>
              <a:pPr eaLnBrk="1" hangingPunct="1">
                <a:defRPr/>
              </a:pPr>
              <a:r>
                <a:rPr lang="zh-TW" altLang="en-US" sz="1450" b="1" dirty="0" smtClean="0">
                  <a:solidFill>
                    <a:srgbClr val="FFFF00"/>
                  </a:solidFill>
                  <a:latin typeface="微軟正黑體"/>
                  <a:ea typeface="微軟正黑體"/>
                  <a:cs typeface="微軟正黑體"/>
                </a:rPr>
                <a:t>與 </a:t>
              </a:r>
              <a:r>
                <a:rPr lang="en-US" altLang="zh-TW" sz="1450" b="1" dirty="0" err="1" smtClean="0">
                  <a:solidFill>
                    <a:srgbClr val="FFFF00"/>
                  </a:solidFill>
                  <a:latin typeface="微軟正黑體"/>
                  <a:ea typeface="微軟正黑體"/>
                  <a:cs typeface="微軟正黑體"/>
                </a:rPr>
                <a:t>Qtier</a:t>
              </a:r>
              <a:r>
                <a:rPr lang="en-US" altLang="zh-TW" sz="1450" b="1" dirty="0" smtClean="0">
                  <a:solidFill>
                    <a:srgbClr val="FFFF00"/>
                  </a:solidFill>
                  <a:latin typeface="微軟正黑體"/>
                  <a:ea typeface="微軟正黑體"/>
                  <a:cs typeface="微軟正黑體"/>
                </a:rPr>
                <a:t> </a:t>
              </a:r>
              <a:r>
                <a:rPr lang="zh-TW" altLang="en-US" sz="1450" b="1" dirty="0" smtClean="0">
                  <a:solidFill>
                    <a:srgbClr val="FFFF00"/>
                  </a:solidFill>
                  <a:latin typeface="微軟正黑體"/>
                  <a:ea typeface="微軟正黑體"/>
                  <a:cs typeface="微軟正黑體"/>
                </a:rPr>
                <a:t>即可輕鬆達成高速傳輸</a:t>
              </a:r>
              <a:endParaRPr lang="en-US" altLang="zh-TW" sz="1450" b="1" dirty="0">
                <a:solidFill>
                  <a:srgbClr val="FFFF00"/>
                </a:solidFill>
                <a:latin typeface="微軟正黑體"/>
                <a:ea typeface="微軟正黑體"/>
                <a:cs typeface="微軟正黑體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75178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494102" y="1554808"/>
            <a:ext cx="8292740" cy="945504"/>
          </a:xfrm>
        </p:spPr>
        <p:txBody>
          <a:bodyPr/>
          <a:lstStyle/>
          <a:p>
            <a:r>
              <a:rPr lang="en-US" altLang="zh-TW" sz="4000" dirty="0" smtClean="0">
                <a:solidFill>
                  <a:schemeClr val="bg1"/>
                </a:solidFill>
              </a:rPr>
              <a:t>360° </a:t>
            </a:r>
            <a:r>
              <a:rPr lang="zh-TW" altLang="en-US" sz="4000" dirty="0" smtClean="0">
                <a:solidFill>
                  <a:schemeClr val="bg1"/>
                </a:solidFill>
              </a:rPr>
              <a:t>全景相片</a:t>
            </a:r>
            <a:r>
              <a:rPr lang="en-US" altLang="zh-TW" sz="4000" dirty="0" smtClean="0">
                <a:solidFill>
                  <a:schemeClr val="bg1"/>
                </a:solidFill>
              </a:rPr>
              <a:t>/</a:t>
            </a:r>
            <a:r>
              <a:rPr lang="zh-TW" altLang="en-US" sz="4000" dirty="0" smtClean="0">
                <a:solidFill>
                  <a:schemeClr val="bg1"/>
                </a:solidFill>
              </a:rPr>
              <a:t>影片</a:t>
            </a:r>
            <a:endParaRPr lang="zh-TW" altLang="en-US" sz="4000" dirty="0">
              <a:solidFill>
                <a:schemeClr val="bg1"/>
              </a:solidFill>
            </a:endParaRPr>
          </a:p>
        </p:txBody>
      </p:sp>
      <p:pic>
        <p:nvPicPr>
          <p:cNvPr id="9218" name="Picture 2" descr="D:\DM\觀賞360全景相片及影片 檔案夾\Links\手機-36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7581" y="2357436"/>
            <a:ext cx="3923245" cy="27463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0697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圖片 24" descr="Cover_main_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170" name="Picture 2" descr="C:\Users\Han Tsai\Desktop\TVS-x73e_直播\BG_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" y="0"/>
            <a:ext cx="9144000" cy="1181131"/>
          </a:xfrm>
          <a:prstGeom prst="rect">
            <a:avLst/>
          </a:prstGeom>
          <a:noFill/>
        </p:spPr>
      </p:pic>
      <p:sp>
        <p:nvSpPr>
          <p:cNvPr id="290" name="Shape 290"/>
          <p:cNvSpPr txBox="1"/>
          <p:nvPr/>
        </p:nvSpPr>
        <p:spPr>
          <a:xfrm>
            <a:off x="1071510" y="285734"/>
            <a:ext cx="6955200" cy="912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4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時下流行 </a:t>
            </a:r>
            <a:r>
              <a:rPr lang="en-US" altLang="zh-TW" sz="4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360° </a:t>
            </a:r>
            <a:r>
              <a:rPr lang="zh-TW" altLang="en-US" sz="4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影片</a:t>
            </a:r>
            <a:r>
              <a:rPr lang="en-US" altLang="zh-TW" sz="4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4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相片</a:t>
            </a:r>
            <a:endParaRPr lang="en-US" sz="4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95" name="Shape 295"/>
          <p:cNvSpPr/>
          <p:nvPr/>
        </p:nvSpPr>
        <p:spPr>
          <a:xfrm>
            <a:off x="3500400" y="3282749"/>
            <a:ext cx="2071800" cy="58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112500"/>
              <a:buFont typeface="Arial"/>
              <a:buNone/>
            </a:pPr>
            <a:r>
              <a:rPr lang="en-US" sz="1600" b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實機演練</a:t>
            </a:r>
          </a:p>
        </p:txBody>
      </p:sp>
      <p:sp>
        <p:nvSpPr>
          <p:cNvPr id="299" name="Shape 299"/>
          <p:cNvSpPr/>
          <p:nvPr/>
        </p:nvSpPr>
        <p:spPr>
          <a:xfrm>
            <a:off x="814096" y="3929791"/>
            <a:ext cx="2036100" cy="292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2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endParaRPr sz="1300" b="1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6" name="圓角矩形 25"/>
          <p:cNvSpPr/>
          <p:nvPr/>
        </p:nvSpPr>
        <p:spPr>
          <a:xfrm>
            <a:off x="1500198" y="1428742"/>
            <a:ext cx="2714612" cy="1571636"/>
          </a:xfrm>
          <a:prstGeom prst="roundRect">
            <a:avLst>
              <a:gd name="adj" fmla="val 7641"/>
            </a:avLst>
          </a:prstGeom>
          <a:solidFill>
            <a:srgbClr val="AED1E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390"/>
          <p:cNvSpPr/>
          <p:nvPr/>
        </p:nvSpPr>
        <p:spPr>
          <a:xfrm>
            <a:off x="1714480" y="1643056"/>
            <a:ext cx="2286016" cy="114300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r>
              <a:rPr lang="zh-TW" altLang="en-US" sz="22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cs typeface="Verdana" pitchFamily="34" charset="0"/>
                <a:sym typeface="Verdana"/>
              </a:rPr>
              <a:t>紀錄當下</a:t>
            </a:r>
            <a:endParaRPr lang="en-US" altLang="zh-TW" sz="2200" b="1" dirty="0" smtClean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  <a:cs typeface="Verdana" pitchFamily="34" charset="0"/>
              <a:sym typeface="Verdana"/>
            </a:endParaRPr>
          </a:p>
          <a:p>
            <a:pPr lvl="0" indent="-82550" algn="ctr">
              <a:buClr>
                <a:srgbClr val="FFFFFF"/>
              </a:buClr>
              <a:buSzPct val="96296"/>
            </a:pPr>
            <a:r>
              <a:rPr lang="zh-TW" altLang="en-US" sz="22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cs typeface="Verdana" pitchFamily="34" charset="0"/>
                <a:sym typeface="Verdana"/>
              </a:rPr>
              <a:t>周遭的景色</a:t>
            </a:r>
          </a:p>
        </p:txBody>
      </p:sp>
      <p:sp>
        <p:nvSpPr>
          <p:cNvPr id="30" name="圓角矩形 29"/>
          <p:cNvSpPr/>
          <p:nvPr/>
        </p:nvSpPr>
        <p:spPr>
          <a:xfrm>
            <a:off x="4714876" y="1428742"/>
            <a:ext cx="2714644" cy="1571636"/>
          </a:xfrm>
          <a:prstGeom prst="roundRect">
            <a:avLst>
              <a:gd name="adj" fmla="val 7641"/>
            </a:avLst>
          </a:prstGeom>
          <a:solidFill>
            <a:srgbClr val="AED1E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Shape 390"/>
          <p:cNvSpPr/>
          <p:nvPr/>
        </p:nvSpPr>
        <p:spPr>
          <a:xfrm>
            <a:off x="4929190" y="1643056"/>
            <a:ext cx="2286016" cy="114300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r>
              <a:rPr lang="zh-TW" altLang="en-US" sz="22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cs typeface="Verdana" pitchFamily="34" charset="0"/>
                <a:sym typeface="Verdana"/>
              </a:rPr>
              <a:t>輕鬆拍攝有趣的 </a:t>
            </a:r>
            <a:r>
              <a:rPr lang="en-US" altLang="zh-TW" sz="22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cs typeface="Verdana" pitchFamily="34" charset="0"/>
                <a:sym typeface="Verdana"/>
              </a:rPr>
              <a:t>360 </a:t>
            </a:r>
            <a:r>
              <a:rPr lang="zh-TW" altLang="en-US" sz="22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cs typeface="Verdana" pitchFamily="34" charset="0"/>
                <a:sym typeface="Verdana"/>
              </a:rPr>
              <a:t>度環景照片</a:t>
            </a:r>
          </a:p>
        </p:txBody>
      </p:sp>
      <p:sp>
        <p:nvSpPr>
          <p:cNvPr id="40" name="圓角矩形 39"/>
          <p:cNvSpPr/>
          <p:nvPr/>
        </p:nvSpPr>
        <p:spPr>
          <a:xfrm>
            <a:off x="1500166" y="3286130"/>
            <a:ext cx="2714612" cy="1571636"/>
          </a:xfrm>
          <a:prstGeom prst="roundRect">
            <a:avLst>
              <a:gd name="adj" fmla="val 7641"/>
            </a:avLst>
          </a:prstGeom>
          <a:solidFill>
            <a:srgbClr val="AED1E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Shape 390"/>
          <p:cNvSpPr/>
          <p:nvPr/>
        </p:nvSpPr>
        <p:spPr>
          <a:xfrm>
            <a:off x="1714448" y="3500444"/>
            <a:ext cx="2286016" cy="114300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r>
              <a:rPr lang="zh-TW" altLang="en-US" sz="22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cs typeface="Verdana" pitchFamily="34" charset="0"/>
                <a:sym typeface="Verdana"/>
              </a:rPr>
              <a:t>團體合照</a:t>
            </a:r>
          </a:p>
        </p:txBody>
      </p:sp>
      <p:sp>
        <p:nvSpPr>
          <p:cNvPr id="43" name="圓角矩形 42"/>
          <p:cNvSpPr/>
          <p:nvPr/>
        </p:nvSpPr>
        <p:spPr>
          <a:xfrm>
            <a:off x="4714844" y="3286130"/>
            <a:ext cx="2714644" cy="1571636"/>
          </a:xfrm>
          <a:prstGeom prst="roundRect">
            <a:avLst>
              <a:gd name="adj" fmla="val 7641"/>
            </a:avLst>
          </a:prstGeom>
          <a:solidFill>
            <a:srgbClr val="AED1E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Shape 390"/>
          <p:cNvSpPr/>
          <p:nvPr/>
        </p:nvSpPr>
        <p:spPr>
          <a:xfrm>
            <a:off x="4929158" y="3500444"/>
            <a:ext cx="2286016" cy="114300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r>
              <a:rPr lang="zh-TW" altLang="en-US" sz="22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cs typeface="Verdana" pitchFamily="34" charset="0"/>
                <a:sym typeface="Verdana"/>
              </a:rPr>
              <a:t>欣賞時更有深入其境的感覺</a:t>
            </a:r>
          </a:p>
        </p:txBody>
      </p:sp>
      <p:sp>
        <p:nvSpPr>
          <p:cNvPr id="280" name="Shape 280"/>
          <p:cNvSpPr/>
          <p:nvPr/>
        </p:nvSpPr>
        <p:spPr>
          <a:xfrm rot="10800000" flipH="1">
            <a:off x="428596" y="1071553"/>
            <a:ext cx="8144100" cy="173700"/>
          </a:xfrm>
          <a:prstGeom prst="rect">
            <a:avLst/>
          </a:prstGeom>
          <a:gradFill>
            <a:gsLst>
              <a:gs pos="0">
                <a:srgbClr val="0F243E">
                  <a:alpha val="49411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全景模式，身歷其境</a:t>
            </a:r>
            <a:endParaRPr lang="zh-TW" altLang="en-US" dirty="0"/>
          </a:p>
        </p:txBody>
      </p:sp>
      <p:grpSp>
        <p:nvGrpSpPr>
          <p:cNvPr id="31" name="群組 30"/>
          <p:cNvGrpSpPr/>
          <p:nvPr/>
        </p:nvGrpSpPr>
        <p:grpSpPr>
          <a:xfrm>
            <a:off x="428595" y="1285866"/>
            <a:ext cx="8643999" cy="1500198"/>
            <a:chOff x="359580" y="1308872"/>
            <a:chExt cx="8286808" cy="1071570"/>
          </a:xfrm>
        </p:grpSpPr>
        <p:sp>
          <p:nvSpPr>
            <p:cNvPr id="25" name="Shape 232"/>
            <p:cNvSpPr/>
            <p:nvPr/>
          </p:nvSpPr>
          <p:spPr>
            <a:xfrm>
              <a:off x="359580" y="1308872"/>
              <a:ext cx="7929619" cy="1071570"/>
            </a:xfrm>
            <a:prstGeom prst="roundRect">
              <a:avLst>
                <a:gd name="adj" fmla="val 13182"/>
              </a:avLst>
            </a:prstGeom>
            <a:solidFill>
              <a:srgbClr val="06B4C6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502455" y="1452958"/>
              <a:ext cx="7643866" cy="35719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502455" y="1881586"/>
              <a:ext cx="7643866" cy="35719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Shape 328"/>
            <p:cNvSpPr txBox="1">
              <a:spLocks/>
            </p:cNvSpPr>
            <p:nvPr/>
          </p:nvSpPr>
          <p:spPr>
            <a:xfrm>
              <a:off x="645332" y="1451748"/>
              <a:ext cx="7009500" cy="57150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457200" lvl="0" indent="-342900">
                <a:lnSpc>
                  <a:spcPct val="115000"/>
                </a:lnSpc>
                <a:buClr>
                  <a:schemeClr val="dk2"/>
                </a:buClr>
                <a:buSzPct val="100000"/>
              </a:pPr>
              <a:r>
                <a:rPr lang="zh-TW" altLang="en-US" sz="1800" b="1" dirty="0" smtClean="0">
                  <a:solidFill>
                    <a:srgbClr val="00518E"/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以</a:t>
              </a:r>
              <a:r>
                <a:rPr lang="zh-TW" altLang="en-US" sz="1800" b="1" dirty="0" smtClean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全景模式瀏覽</a:t>
              </a:r>
              <a:r>
                <a:rPr lang="en-US" altLang="zh-TW" sz="1800" b="1" dirty="0" smtClean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360</a:t>
              </a:r>
              <a:r>
                <a:rPr lang="zh-TW" altLang="en-US" sz="1800" b="1" dirty="0" smtClean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度影片</a:t>
              </a:r>
              <a:r>
                <a:rPr lang="zh-TW" altLang="en-US" sz="1800" b="1" dirty="0" smtClean="0">
                  <a:solidFill>
                    <a:srgbClr val="00518E"/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，美好回憶無死角</a:t>
              </a:r>
            </a:p>
          </p:txBody>
        </p:sp>
        <p:sp>
          <p:nvSpPr>
            <p:cNvPr id="29" name="Shape 328"/>
            <p:cNvSpPr txBox="1">
              <a:spLocks/>
            </p:cNvSpPr>
            <p:nvPr/>
          </p:nvSpPr>
          <p:spPr>
            <a:xfrm>
              <a:off x="645332" y="1880376"/>
              <a:ext cx="8001056" cy="5000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457200" lvl="0" indent="-342900">
                <a:lnSpc>
                  <a:spcPct val="115000"/>
                </a:lnSpc>
                <a:buClr>
                  <a:schemeClr val="dk2"/>
                </a:buClr>
                <a:buSzPct val="100000"/>
                <a:defRPr/>
              </a:pPr>
              <a:r>
                <a:rPr lang="en-US" sz="1800" b="1" dirty="0" smtClean="0">
                  <a:solidFill>
                    <a:srgbClr val="00518E"/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File Station， Photo Station， Video Station，</a:t>
              </a:r>
              <a:r>
                <a:rPr lang="zh-TW" altLang="en-US" sz="1800" b="1" dirty="0" smtClean="0">
                  <a:solidFill>
                    <a:srgbClr val="00518E"/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都能以全景模式瀏覽</a:t>
              </a:r>
              <a:endParaRPr kumimoji="0" lang="en" sz="1800" b="1" i="0" u="none" strike="noStrike" kern="0" cap="none" spc="0" normalizeH="0" baseline="0" noProof="0" dirty="0">
                <a:ln>
                  <a:noFill/>
                </a:ln>
                <a:solidFill>
                  <a:srgbClr val="00518E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pic>
        <p:nvPicPr>
          <p:cNvPr id="8194" name="Picture 2" descr="C:\Users\Han Tsai\Desktop\TVS-x73e_直播\360_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3214692"/>
            <a:ext cx="4634846" cy="1857388"/>
          </a:xfrm>
          <a:prstGeom prst="rect">
            <a:avLst/>
          </a:prstGeom>
          <a:noFill/>
        </p:spPr>
      </p:pic>
      <p:pic>
        <p:nvPicPr>
          <p:cNvPr id="13316" name="Picture 4" descr="C:\Users\user\Desktop\TS-x28A_PPT\new-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15272" y="462304"/>
            <a:ext cx="1206227" cy="1180752"/>
          </a:xfrm>
          <a:prstGeom prst="rect">
            <a:avLst/>
          </a:prstGeom>
          <a:noFill/>
        </p:spPr>
      </p:pic>
      <p:pic>
        <p:nvPicPr>
          <p:cNvPr id="9" name="Shape 2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14810" y="3143254"/>
            <a:ext cx="2500330" cy="140573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" name="群組 36"/>
          <p:cNvGrpSpPr/>
          <p:nvPr/>
        </p:nvGrpSpPr>
        <p:grpSpPr>
          <a:xfrm>
            <a:off x="6572264" y="2786064"/>
            <a:ext cx="2500330" cy="1500198"/>
            <a:chOff x="6572264" y="2643188"/>
            <a:chExt cx="2500330" cy="1500198"/>
          </a:xfrm>
        </p:grpSpPr>
        <p:sp>
          <p:nvSpPr>
            <p:cNvPr id="32" name="Shape 147"/>
            <p:cNvSpPr/>
            <p:nvPr/>
          </p:nvSpPr>
          <p:spPr>
            <a:xfrm>
              <a:off x="6786577" y="3000378"/>
              <a:ext cx="2214579" cy="1143008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圓角矩形 32"/>
            <p:cNvSpPr/>
            <p:nvPr/>
          </p:nvSpPr>
          <p:spPr>
            <a:xfrm>
              <a:off x="6896487" y="3154735"/>
              <a:ext cx="1961793" cy="845775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34" name="Shape 18"/>
            <p:cNvSpPr/>
            <p:nvPr/>
          </p:nvSpPr>
          <p:spPr>
            <a:xfrm>
              <a:off x="6626045" y="2643188"/>
              <a:ext cx="642941" cy="642924"/>
            </a:xfrm>
            <a:prstGeom prst="ellipse">
              <a:avLst/>
            </a:prstGeom>
            <a:solidFill>
              <a:schemeClr val="bg1"/>
            </a:solidFill>
            <a:ln w="31750" cap="flat" cmpd="sng">
              <a:solidFill>
                <a:srgbClr val="33CCCC">
                  <a:alpha val="92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5" name="Shape 33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572264" y="2643188"/>
              <a:ext cx="660600" cy="660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" name="Shape 333"/>
            <p:cNvSpPr txBox="1"/>
            <p:nvPr/>
          </p:nvSpPr>
          <p:spPr>
            <a:xfrm>
              <a:off x="6759894" y="3143254"/>
              <a:ext cx="2312700" cy="851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360000" lvl="0" indent="-144000">
                <a:spcBef>
                  <a:spcPts val="0"/>
                </a:spcBef>
                <a:buClr>
                  <a:srgbClr val="E69138"/>
                </a:buClr>
                <a:buSzPct val="40000"/>
                <a:buChar char="●"/>
              </a:pPr>
              <a:r>
                <a:rPr lang="en" sz="1100" b="1" dirty="0">
                  <a:solidFill>
                    <a:srgbClr val="E69138"/>
                  </a:solidFill>
                  <a:latin typeface="微軟正黑體" pitchFamily="34" charset="-120"/>
                  <a:ea typeface="微軟正黑體" pitchFamily="34" charset="-120"/>
                </a:rPr>
                <a:t>Google Cardboard</a:t>
              </a:r>
            </a:p>
            <a:p>
              <a:pPr marL="360000" lvl="0" indent="-144000">
                <a:spcBef>
                  <a:spcPts val="0"/>
                </a:spcBef>
                <a:buClr>
                  <a:srgbClr val="E69138"/>
                </a:buClr>
                <a:buSzPct val="40000"/>
                <a:buChar char="●"/>
              </a:pPr>
              <a:r>
                <a:rPr lang="en" sz="1100" b="1" dirty="0">
                  <a:solidFill>
                    <a:srgbClr val="E69138"/>
                  </a:solidFill>
                  <a:latin typeface="微軟正黑體" pitchFamily="34" charset="-120"/>
                  <a:ea typeface="微軟正黑體" pitchFamily="34" charset="-120"/>
                </a:rPr>
                <a:t>Google Daydream View</a:t>
              </a:r>
            </a:p>
            <a:p>
              <a:pPr marL="360000" lvl="0" indent="-144000">
                <a:spcBef>
                  <a:spcPts val="0"/>
                </a:spcBef>
                <a:buClr>
                  <a:srgbClr val="E69138"/>
                </a:buClr>
                <a:buSzPct val="40000"/>
                <a:buChar char="●"/>
              </a:pPr>
              <a:r>
                <a:rPr lang="en" sz="1100" b="1" dirty="0">
                  <a:solidFill>
                    <a:srgbClr val="E69138"/>
                  </a:solidFill>
                  <a:latin typeface="微軟正黑體" pitchFamily="34" charset="-120"/>
                  <a:ea typeface="微軟正黑體" pitchFamily="34" charset="-120"/>
                </a:rPr>
                <a:t>Samsung Gear VR</a:t>
              </a:r>
            </a:p>
            <a:p>
              <a:pPr marL="360000" lvl="0" indent="-144000">
                <a:spcBef>
                  <a:spcPts val="0"/>
                </a:spcBef>
                <a:buClr>
                  <a:srgbClr val="E69138"/>
                </a:buClr>
                <a:buSzPct val="40000"/>
                <a:buChar char="●"/>
              </a:pPr>
              <a:r>
                <a:rPr lang="en" sz="1100" b="1" dirty="0">
                  <a:solidFill>
                    <a:srgbClr val="E69138"/>
                  </a:solidFill>
                  <a:latin typeface="微軟正黑體" pitchFamily="34" charset="-120"/>
                  <a:ea typeface="微軟正黑體" pitchFamily="34" charset="-120"/>
                </a:rPr>
                <a:t>小米 VR 眼鏡</a:t>
              </a:r>
            </a:p>
          </p:txBody>
        </p:sp>
      </p:grpSp>
      <p:pic>
        <p:nvPicPr>
          <p:cNvPr id="1026" name="Picture 2" descr="C:\Users\Han Tsai\Desktop\TVS-x73e_直播\360_11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332000" y="2596033"/>
            <a:ext cx="1928826" cy="11283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765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圓角矩形 18"/>
          <p:cNvSpPr/>
          <p:nvPr/>
        </p:nvSpPr>
        <p:spPr>
          <a:xfrm>
            <a:off x="5000628" y="1643056"/>
            <a:ext cx="4000528" cy="3357586"/>
          </a:xfrm>
          <a:prstGeom prst="roundRect">
            <a:avLst>
              <a:gd name="adj" fmla="val 7641"/>
            </a:avLst>
          </a:prstGeom>
          <a:solidFill>
            <a:srgbClr val="AED1E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圓角矩形 17"/>
          <p:cNvSpPr/>
          <p:nvPr/>
        </p:nvSpPr>
        <p:spPr>
          <a:xfrm>
            <a:off x="285720" y="1643056"/>
            <a:ext cx="4429156" cy="3357586"/>
          </a:xfrm>
          <a:prstGeom prst="roundRect">
            <a:avLst>
              <a:gd name="adj" fmla="val 7641"/>
            </a:avLst>
          </a:prstGeom>
          <a:solidFill>
            <a:srgbClr val="AED1E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Shape 27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GB" sz="4000" dirty="0" err="1" smtClean="0"/>
              <a:t>全景</a:t>
            </a:r>
            <a:r>
              <a:rPr lang="zh-TW" altLang="en-US" sz="4000" dirty="0" smtClean="0"/>
              <a:t>播放</a:t>
            </a:r>
            <a:r>
              <a:rPr lang="en-GB" sz="4000" dirty="0" err="1" smtClean="0"/>
              <a:t>模式</a:t>
            </a:r>
            <a:endParaRPr lang="en-GB" sz="4000" dirty="0"/>
          </a:p>
        </p:txBody>
      </p:sp>
      <p:pic>
        <p:nvPicPr>
          <p:cNvPr id="13" name="Picture 3" descr="C:\Users\user\Desktop\TS-x28A_PPT\對話框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584" y="1338140"/>
            <a:ext cx="4006047" cy="1447924"/>
          </a:xfrm>
          <a:prstGeom prst="rect">
            <a:avLst/>
          </a:prstGeom>
          <a:noFill/>
        </p:spPr>
      </p:pic>
      <p:sp>
        <p:nvSpPr>
          <p:cNvPr id="14" name="文字版面配置區 10"/>
          <p:cNvSpPr txBox="1">
            <a:spLocks/>
          </p:cNvSpPr>
          <p:nvPr/>
        </p:nvSpPr>
        <p:spPr>
          <a:xfrm>
            <a:off x="964760" y="1428742"/>
            <a:ext cx="4464496" cy="8446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lvl="0" indent="114300">
              <a:lnSpc>
                <a:spcPct val="115000"/>
              </a:lnSpc>
              <a:buClr>
                <a:schemeClr val="dk2"/>
              </a:buClr>
              <a:buSzPct val="100000"/>
            </a:pPr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沒有資訊可供辨認的 </a:t>
            </a:r>
            <a:r>
              <a: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360 </a:t>
            </a:r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影片也可以</a:t>
            </a:r>
            <a:endParaRPr lang="en-US" altLang="zh-TW" sz="16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  <a:p>
            <a:pPr lvl="0" indent="114300">
              <a:lnSpc>
                <a:spcPct val="115000"/>
              </a:lnSpc>
              <a:buClr>
                <a:schemeClr val="dk2"/>
              </a:buClr>
              <a:buSzPct val="100000"/>
            </a:pPr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手動點擊</a:t>
            </a:r>
            <a:r>
              <a: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360 </a:t>
            </a:r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度按鈕以全景模式瀏覽</a:t>
            </a:r>
            <a:endParaRPr kumimoji="0" lang="zh-TW" altLang="en-US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</p:txBody>
      </p:sp>
      <p:pic>
        <p:nvPicPr>
          <p:cNvPr id="15363" name="Picture 3" descr="C:\Users\user\Desktop\TS-x28A_PPT\對話框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93623" y="1357304"/>
            <a:ext cx="4006047" cy="1447924"/>
          </a:xfrm>
          <a:prstGeom prst="rect">
            <a:avLst/>
          </a:prstGeom>
          <a:noFill/>
        </p:spPr>
      </p:pic>
      <p:pic>
        <p:nvPicPr>
          <p:cNvPr id="12" name="Shape 27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8596" y="2878179"/>
            <a:ext cx="4409289" cy="19795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Shape 28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14942" y="2928940"/>
            <a:ext cx="3094131" cy="19359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Picture 2" descr="C:\Users\user\Desktop\TS-x28A_PPT\360放大2-01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58082" y="2146044"/>
            <a:ext cx="1688729" cy="1711590"/>
          </a:xfrm>
          <a:prstGeom prst="rect">
            <a:avLst/>
          </a:prstGeom>
          <a:noFill/>
        </p:spPr>
      </p:pic>
      <p:pic>
        <p:nvPicPr>
          <p:cNvPr id="17" name="Picture 3" descr="C:\Users\user\Desktop\TS-x28A_PPT\360放大1-01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86116" y="2137884"/>
            <a:ext cx="1688729" cy="1711590"/>
          </a:xfrm>
          <a:prstGeom prst="rect">
            <a:avLst/>
          </a:prstGeom>
          <a:noFill/>
        </p:spPr>
      </p:pic>
      <p:sp>
        <p:nvSpPr>
          <p:cNvPr id="11" name="文字版面配置區 10"/>
          <p:cNvSpPr>
            <a:spLocks noGrp="1"/>
          </p:cNvSpPr>
          <p:nvPr>
            <p:ph type="body" idx="1"/>
          </p:nvPr>
        </p:nvSpPr>
        <p:spPr>
          <a:xfrm>
            <a:off x="4929190" y="1439680"/>
            <a:ext cx="4572032" cy="857256"/>
          </a:xfrm>
        </p:spPr>
        <p:txBody>
          <a:bodyPr/>
          <a:lstStyle/>
          <a:p>
            <a:pPr>
              <a:buNone/>
            </a:pPr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系統會自動辨認用 </a:t>
            </a:r>
            <a:r>
              <a: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360 </a:t>
            </a:r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度相機拍攝的照</a:t>
            </a:r>
            <a:endParaRPr lang="en-US" altLang="zh-TW" sz="16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片和影片，瀏覽時自動啟用全景模式</a:t>
            </a:r>
          </a:p>
          <a:p>
            <a:endParaRPr lang="zh-TW" altLang="en-US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311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>
            <a:spLocks noGrp="1"/>
          </p:cNvSpPr>
          <p:nvPr>
            <p:ph type="title"/>
          </p:nvPr>
        </p:nvSpPr>
        <p:spPr>
          <a:xfrm>
            <a:off x="214282" y="285734"/>
            <a:ext cx="8786873" cy="660552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altLang="en-US" dirty="0" smtClean="0"/>
              <a:t>在行動 </a:t>
            </a:r>
            <a:r>
              <a:rPr lang="en-GB" dirty="0" smtClean="0"/>
              <a:t>App </a:t>
            </a:r>
            <a:r>
              <a:rPr lang="zh-TW" altLang="en-US" dirty="0" smtClean="0"/>
              <a:t>上</a:t>
            </a:r>
            <a:r>
              <a:rPr lang="en-GB" dirty="0" err="1" smtClean="0"/>
              <a:t>也能</a:t>
            </a:r>
            <a:r>
              <a:rPr lang="zh-TW" altLang="en-US" dirty="0" smtClean="0"/>
              <a:t>以全景模式</a:t>
            </a:r>
            <a:r>
              <a:rPr lang="en-GB" dirty="0" err="1" smtClean="0"/>
              <a:t>播放</a:t>
            </a:r>
            <a:endParaRPr lang="en-GB" dirty="0"/>
          </a:p>
        </p:txBody>
      </p:sp>
      <p:pic>
        <p:nvPicPr>
          <p:cNvPr id="19" name="Shape 3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1882" y="1478612"/>
            <a:ext cx="1712492" cy="304594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</p:pic>
      <p:pic>
        <p:nvPicPr>
          <p:cNvPr id="20" name="Shape 3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73025" y="3011015"/>
            <a:ext cx="2776501" cy="1560999"/>
          </a:xfrm>
          <a:prstGeom prst="rect">
            <a:avLst/>
          </a:prstGeom>
          <a:noFill/>
          <a:ln w="38100" cap="flat" cmpd="sng">
            <a:solidFill>
              <a:srgbClr val="F4CCC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1" name="Shape 3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97375" y="1575978"/>
            <a:ext cx="1712400" cy="3045785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</p:pic>
      <p:pic>
        <p:nvPicPr>
          <p:cNvPr id="22" name="Shape 35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86076" y="1526205"/>
            <a:ext cx="1712400" cy="3045809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</p:pic>
      <p:pic>
        <p:nvPicPr>
          <p:cNvPr id="23" name="Shape 363"/>
          <p:cNvPicPr preferRelativeResize="0"/>
          <p:nvPr/>
        </p:nvPicPr>
        <p:blipFill rotWithShape="1">
          <a:blip r:embed="rId6">
            <a:alphaModFix/>
          </a:blip>
          <a:srcRect l="63584" r="13091" b="87794"/>
          <a:stretch/>
        </p:blipFill>
        <p:spPr>
          <a:xfrm>
            <a:off x="5501400" y="1357304"/>
            <a:ext cx="844500" cy="785700"/>
          </a:xfrm>
          <a:prstGeom prst="ellipse">
            <a:avLst/>
          </a:prstGeom>
          <a:noFill/>
          <a:ln w="1905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pic>
      <p:cxnSp>
        <p:nvCxnSpPr>
          <p:cNvPr id="24" name="Shape 362"/>
          <p:cNvCxnSpPr/>
          <p:nvPr/>
        </p:nvCxnSpPr>
        <p:spPr>
          <a:xfrm>
            <a:off x="1534425" y="1780000"/>
            <a:ext cx="257700" cy="1178400"/>
          </a:xfrm>
          <a:prstGeom prst="straightConnector1">
            <a:avLst/>
          </a:prstGeom>
          <a:noFill/>
          <a:ln w="38100" cap="flat" cmpd="sng">
            <a:solidFill>
              <a:srgbClr val="F4CCCC"/>
            </a:solidFill>
            <a:prstDash val="solid"/>
            <a:round/>
            <a:headEnd type="none" w="lg" len="lg"/>
            <a:tailEnd type="triangle" w="lg" len="lg"/>
          </a:ln>
        </p:spPr>
      </p:cxnSp>
      <p:grpSp>
        <p:nvGrpSpPr>
          <p:cNvPr id="28" name="群組 24"/>
          <p:cNvGrpSpPr/>
          <p:nvPr/>
        </p:nvGrpSpPr>
        <p:grpSpPr>
          <a:xfrm>
            <a:off x="6357950" y="1571618"/>
            <a:ext cx="1757737" cy="1785950"/>
            <a:chOff x="10100939" y="2714626"/>
            <a:chExt cx="1757737" cy="1785950"/>
          </a:xfrm>
        </p:grpSpPr>
        <p:pic>
          <p:nvPicPr>
            <p:cNvPr id="29" name="Picture 3" descr="C:\Users\Han Tsai\Desktop\QNAP_直播\Photo Station 5.6 直播\未命名-11.pn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0215602" y="2857502"/>
              <a:ext cx="1500198" cy="1500198"/>
            </a:xfrm>
            <a:prstGeom prst="rect">
              <a:avLst/>
            </a:prstGeom>
            <a:noFill/>
          </p:spPr>
        </p:pic>
        <p:pic>
          <p:nvPicPr>
            <p:cNvPr id="30" name="Picture 3" descr="C:\Users\Han Tsai\Desktop\QNAP_直播\Photo Station 5.6 直播\放大鏡.png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0100939" y="2714626"/>
              <a:ext cx="1757737" cy="1785950"/>
            </a:xfrm>
            <a:prstGeom prst="rect">
              <a:avLst/>
            </a:prstGeom>
            <a:noFill/>
          </p:spPr>
        </p:pic>
      </p:grpSp>
      <p:sp>
        <p:nvSpPr>
          <p:cNvPr id="17" name="圓角化對角線角落矩形 16"/>
          <p:cNvSpPr/>
          <p:nvPr/>
        </p:nvSpPr>
        <p:spPr>
          <a:xfrm>
            <a:off x="2214546" y="1643056"/>
            <a:ext cx="2214578" cy="1200329"/>
          </a:xfrm>
          <a:prstGeom prst="round2DiagRect">
            <a:avLst>
              <a:gd name="adj1" fmla="val 27371"/>
              <a:gd name="adj2" fmla="val 0"/>
            </a:avLst>
          </a:prstGeom>
          <a:solidFill>
            <a:srgbClr val="EF860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文字版面配置區 10"/>
          <p:cNvSpPr txBox="1">
            <a:spLocks/>
          </p:cNvSpPr>
          <p:nvPr/>
        </p:nvSpPr>
        <p:spPr>
          <a:xfrm>
            <a:off x="2285984" y="1727100"/>
            <a:ext cx="2143140" cy="98752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lvl="0">
              <a:lnSpc>
                <a:spcPct val="115000"/>
              </a:lnSpc>
              <a:buClr>
                <a:schemeClr val="dk2"/>
              </a:buClr>
              <a:buSzPct val="100000"/>
            </a:pPr>
            <a:r>
              <a: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自動辨認用 </a:t>
            </a:r>
            <a:r>
              <a:rPr lang="en-US" altLang="zh-TW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360 </a:t>
            </a:r>
            <a:r>
              <a: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度相機拍攝的照片和影片，還可用 </a:t>
            </a:r>
            <a:r>
              <a:rPr lang="en-US" altLang="zh-TW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VR </a:t>
            </a:r>
            <a:r>
              <a: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模式瀏覽</a:t>
            </a:r>
          </a:p>
        </p:txBody>
      </p:sp>
      <p:sp>
        <p:nvSpPr>
          <p:cNvPr id="25" name="圓角化對角線角落矩形 24"/>
          <p:cNvSpPr/>
          <p:nvPr/>
        </p:nvSpPr>
        <p:spPr>
          <a:xfrm>
            <a:off x="6215074" y="3357569"/>
            <a:ext cx="2071702" cy="642942"/>
          </a:xfrm>
          <a:prstGeom prst="round2DiagRect">
            <a:avLst>
              <a:gd name="adj1" fmla="val 27371"/>
              <a:gd name="adj2" fmla="val 0"/>
            </a:avLst>
          </a:prstGeom>
          <a:solidFill>
            <a:srgbClr val="EF860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Rectangle 2"/>
          <p:cNvSpPr/>
          <p:nvPr/>
        </p:nvSpPr>
        <p:spPr>
          <a:xfrm>
            <a:off x="6266289" y="3435846"/>
            <a:ext cx="19781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本機照片也可以用全景模式瀏覽！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僅 </a:t>
            </a:r>
            <a:r>
              <a:rPr lang="en-US" altLang="zh-TW" sz="1200" b="1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Qphoto</a:t>
            </a:r>
            <a:r>
              <a:rPr lang="en-US" altLang="zh-TW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lang="en" altLang="zh-TW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928662" y="4764285"/>
            <a:ext cx="857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 smtClean="0">
                <a:solidFill>
                  <a:schemeClr val="bg1"/>
                </a:solidFill>
              </a:rPr>
              <a:t>Qphoto</a:t>
            </a:r>
            <a:endParaRPr lang="zh-TW" altLang="en-US" dirty="0">
              <a:solidFill>
                <a:schemeClr val="bg1"/>
              </a:solidFill>
            </a:endParaRPr>
          </a:p>
        </p:txBody>
      </p:sp>
      <p:pic>
        <p:nvPicPr>
          <p:cNvPr id="3074" name="Picture 2" descr="\\MARKETING\Marketing\MarketingMaterials\素材\_icons\250x250_PNG\Mobile_Qvideo_w1024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928794" y="4000510"/>
            <a:ext cx="720000" cy="720000"/>
          </a:xfrm>
          <a:prstGeom prst="rect">
            <a:avLst/>
          </a:prstGeom>
          <a:noFill/>
        </p:spPr>
      </p:pic>
      <p:pic>
        <p:nvPicPr>
          <p:cNvPr id="3075" name="Picture 3" descr="\\MARKETING\Marketing\MarketingMaterials\素材\_icons\250x250_PNG\Qfile_512_無陰影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923306" y="4071948"/>
            <a:ext cx="720000" cy="720000"/>
          </a:xfrm>
          <a:prstGeom prst="rect">
            <a:avLst/>
          </a:prstGeom>
          <a:noFill/>
        </p:spPr>
      </p:pic>
      <p:pic>
        <p:nvPicPr>
          <p:cNvPr id="3076" name="Picture 4" descr="\\MARKETING\Marketing\MarketingMaterials\素材\_icons\250x250_PNG\Qphoto_512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928662" y="4066328"/>
            <a:ext cx="720000" cy="720000"/>
          </a:xfrm>
          <a:prstGeom prst="rect">
            <a:avLst/>
          </a:prstGeom>
          <a:noFill/>
        </p:spPr>
      </p:pic>
      <p:sp>
        <p:nvSpPr>
          <p:cNvPr id="26" name="文字方塊 25"/>
          <p:cNvSpPr txBox="1"/>
          <p:nvPr/>
        </p:nvSpPr>
        <p:spPr>
          <a:xfrm>
            <a:off x="1928794" y="4714890"/>
            <a:ext cx="857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 smtClean="0">
                <a:solidFill>
                  <a:schemeClr val="bg1"/>
                </a:solidFill>
              </a:rPr>
              <a:t>Qvideo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3000364" y="4764285"/>
            <a:ext cx="6429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 smtClean="0">
                <a:solidFill>
                  <a:schemeClr val="bg1"/>
                </a:solidFill>
              </a:rPr>
              <a:t>Qfile</a:t>
            </a:r>
            <a:endParaRPr lang="zh-TW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756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/>
          <p:nvPr/>
        </p:nvSpPr>
        <p:spPr>
          <a:xfrm>
            <a:off x="0" y="18"/>
            <a:ext cx="9144000" cy="5143500"/>
          </a:xfrm>
          <a:prstGeom prst="rect">
            <a:avLst/>
          </a:prstGeom>
          <a:solidFill>
            <a:srgbClr val="3478C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8" name="Shape 378" descr="話框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28728" y="285734"/>
            <a:ext cx="6852505" cy="4060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 descr="C:\Users\Han Tsai\Desktop\TVS-x73e_直播\36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496" y="2214560"/>
            <a:ext cx="3856428" cy="1500198"/>
          </a:xfrm>
          <a:prstGeom prst="rect">
            <a:avLst/>
          </a:prstGeom>
          <a:noFill/>
        </p:spPr>
      </p:pic>
      <p:sp>
        <p:nvSpPr>
          <p:cNvPr id="379" name="Shape 379"/>
          <p:cNvSpPr txBox="1">
            <a:spLocks noGrp="1"/>
          </p:cNvSpPr>
          <p:nvPr>
            <p:ph type="body" idx="1"/>
          </p:nvPr>
        </p:nvSpPr>
        <p:spPr>
          <a:xfrm>
            <a:off x="1785918" y="1000114"/>
            <a:ext cx="5857916" cy="228601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>
              <a:lnSpc>
                <a:spcPct val="150000"/>
              </a:lnSpc>
              <a:buSzPct val="25000"/>
              <a:buNone/>
            </a:pPr>
            <a:r>
              <a:rPr lang="en-US" altLang="zh-TW" sz="4500" b="1" u="sng" dirty="0" smtClean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360° </a:t>
            </a:r>
            <a:r>
              <a:rPr lang="zh-TW" altLang="en-US" sz="4500" b="1" u="sng" dirty="0" smtClean="0">
                <a:solidFill>
                  <a:schemeClr val="hlink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  <a:hlinkClick r:id="rId5"/>
              </a:rPr>
              <a:t>全景</a:t>
            </a:r>
            <a:r>
              <a:rPr lang="zh-TW" altLang="en-US" sz="4500" b="1" u="sng" dirty="0" smtClean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 </a:t>
            </a:r>
            <a:r>
              <a:rPr lang="en-US" altLang="zh-TW" sz="4500" b="1" u="sng" dirty="0" smtClean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Demo</a:t>
            </a:r>
            <a:endParaRPr lang="zh-TW" sz="4500" b="1" i="0" u="sng" strike="noStrike" cap="none" dirty="0">
              <a:solidFill>
                <a:schemeClr val="hlink"/>
              </a:solidFill>
              <a:latin typeface="Arial"/>
              <a:ea typeface="Arial"/>
              <a:cs typeface="Arial"/>
              <a:sym typeface="Arial"/>
              <a:hlinkClick r:id="rId5"/>
            </a:endParaRPr>
          </a:p>
        </p:txBody>
      </p:sp>
      <p:pic>
        <p:nvPicPr>
          <p:cNvPr id="381" name="Shape 381" descr="C:\Users\Han Tsai\Desktop\Cinema28直播發表會投影片\1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02638" y="3248616"/>
            <a:ext cx="912304" cy="16083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Shape 385"/>
          <p:cNvGrpSpPr/>
          <p:nvPr/>
        </p:nvGrpSpPr>
        <p:grpSpPr>
          <a:xfrm>
            <a:off x="4429124" y="3786196"/>
            <a:ext cx="642942" cy="642942"/>
            <a:chOff x="1857356" y="2714626"/>
            <a:chExt cx="1230489" cy="1230489"/>
          </a:xfrm>
        </p:grpSpPr>
        <p:sp>
          <p:nvSpPr>
            <p:cNvPr id="386" name="Shape 386"/>
            <p:cNvSpPr/>
            <p:nvPr/>
          </p:nvSpPr>
          <p:spPr>
            <a:xfrm>
              <a:off x="1857356" y="2714626"/>
              <a:ext cx="1230489" cy="1230489"/>
            </a:xfrm>
            <a:prstGeom prst="ellipse">
              <a:avLst/>
            </a:prstGeom>
            <a:solidFill>
              <a:srgbClr val="D6D6D6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Shape 387"/>
            <p:cNvSpPr/>
            <p:nvPr/>
          </p:nvSpPr>
          <p:spPr>
            <a:xfrm rot="5400000">
              <a:off x="2240264" y="3040771"/>
              <a:ext cx="662943" cy="571503"/>
            </a:xfrm>
            <a:prstGeom prst="triangle">
              <a:avLst>
                <a:gd name="adj" fmla="val 50000"/>
              </a:avLst>
            </a:prstGeom>
            <a:solidFill>
              <a:srgbClr val="7F7F7F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" name="群組 16"/>
          <p:cNvGrpSpPr/>
          <p:nvPr/>
        </p:nvGrpSpPr>
        <p:grpSpPr>
          <a:xfrm>
            <a:off x="303598" y="2214560"/>
            <a:ext cx="3835874" cy="2714644"/>
            <a:chOff x="571472" y="2214560"/>
            <a:chExt cx="3568000" cy="2525070"/>
          </a:xfrm>
        </p:grpSpPr>
        <p:pic>
          <p:nvPicPr>
            <p:cNvPr id="380" name="Shape 380" descr="C:\Users\Han Tsai\Desktop\Cinema28直播發表會投影片\MONITOR.png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940836" y="2214560"/>
              <a:ext cx="3198636" cy="252507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" name="Shape 382"/>
            <p:cNvGrpSpPr/>
            <p:nvPr/>
          </p:nvGrpSpPr>
          <p:grpSpPr>
            <a:xfrm>
              <a:off x="1912751" y="2537826"/>
              <a:ext cx="1230489" cy="1230489"/>
              <a:chOff x="1857356" y="2714626"/>
              <a:chExt cx="1230489" cy="1230489"/>
            </a:xfrm>
          </p:grpSpPr>
          <p:sp>
            <p:nvSpPr>
              <p:cNvPr id="383" name="Shape 383"/>
              <p:cNvSpPr/>
              <p:nvPr/>
            </p:nvSpPr>
            <p:spPr>
              <a:xfrm>
                <a:off x="1857356" y="2714626"/>
                <a:ext cx="1230489" cy="1230489"/>
              </a:xfrm>
              <a:prstGeom prst="ellipse">
                <a:avLst/>
              </a:prstGeom>
              <a:solidFill>
                <a:srgbClr val="D6D6D6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" name="Shape 384"/>
              <p:cNvSpPr/>
              <p:nvPr/>
            </p:nvSpPr>
            <p:spPr>
              <a:xfrm rot="5400000">
                <a:off x="2240264" y="3040771"/>
                <a:ext cx="662943" cy="571503"/>
              </a:xfrm>
              <a:prstGeom prst="triangle">
                <a:avLst>
                  <a:gd name="adj" fmla="val 50000"/>
                </a:avLst>
              </a:prstGeom>
              <a:solidFill>
                <a:srgbClr val="7F7F7F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89" name="Shape 389"/>
            <p:cNvSpPr txBox="1"/>
            <p:nvPr/>
          </p:nvSpPr>
          <p:spPr>
            <a:xfrm>
              <a:off x="571472" y="2328274"/>
              <a:ext cx="1928700" cy="1000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0" marR="0" lvl="0" indent="11430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r>
                <a:rPr lang="zh-TW" sz="2500" b="1" i="0" u="none" strike="noStrike" cap="none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Live</a:t>
              </a:r>
            </a:p>
          </p:txBody>
        </p:sp>
      </p:grpSp>
      <p:sp>
        <p:nvSpPr>
          <p:cNvPr id="390" name="Shape 390"/>
          <p:cNvSpPr txBox="1"/>
          <p:nvPr/>
        </p:nvSpPr>
        <p:spPr>
          <a:xfrm>
            <a:off x="4143372" y="3429024"/>
            <a:ext cx="1071600" cy="285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1143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Live</a:t>
            </a:r>
          </a:p>
        </p:txBody>
      </p:sp>
      <p:sp>
        <p:nvSpPr>
          <p:cNvPr id="388" name="Shape 388"/>
          <p:cNvSpPr/>
          <p:nvPr/>
        </p:nvSpPr>
        <p:spPr>
          <a:xfrm rot="-2702762">
            <a:off x="6679480" y="1891848"/>
            <a:ext cx="816578" cy="1247318"/>
          </a:xfrm>
          <a:prstGeom prst="upArrow">
            <a:avLst>
              <a:gd name="adj1" fmla="val 33574"/>
              <a:gd name="adj2" fmla="val 85894"/>
            </a:avLst>
          </a:prstGeom>
          <a:solidFill>
            <a:srgbClr val="FFD49B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群組 15"/>
          <p:cNvGrpSpPr/>
          <p:nvPr/>
        </p:nvGrpSpPr>
        <p:grpSpPr>
          <a:xfrm rot="10800000">
            <a:off x="7858180" y="2071684"/>
            <a:ext cx="1285852" cy="928694"/>
            <a:chOff x="-1036240" y="3171819"/>
            <a:chExt cx="3993828" cy="1344151"/>
          </a:xfrm>
          <a:effectLst/>
        </p:grpSpPr>
        <p:sp>
          <p:nvSpPr>
            <p:cNvPr id="17" name="Shape 340"/>
            <p:cNvSpPr/>
            <p:nvPr/>
          </p:nvSpPr>
          <p:spPr>
            <a:xfrm>
              <a:off x="-1036240" y="3171819"/>
              <a:ext cx="3993828" cy="1344151"/>
            </a:xfrm>
            <a:prstGeom prst="homePlate">
              <a:avLst>
                <a:gd name="adj" fmla="val 0"/>
              </a:avLst>
            </a:prstGeom>
            <a:solidFill>
              <a:srgbClr val="B7ECFF">
                <a:alpha val="82000"/>
              </a:srgbClr>
            </a:solidFill>
            <a:ln>
              <a:noFill/>
            </a:ln>
            <a:effectLst/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Shape 340"/>
            <p:cNvSpPr/>
            <p:nvPr/>
          </p:nvSpPr>
          <p:spPr>
            <a:xfrm>
              <a:off x="-1036240" y="4412574"/>
              <a:ext cx="704793" cy="103392"/>
            </a:xfrm>
            <a:prstGeom prst="homePlate">
              <a:avLst>
                <a:gd name="adj" fmla="val 0"/>
              </a:avLst>
            </a:prstGeom>
            <a:solidFill>
              <a:srgbClr val="18ABE9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" name="Title 2"/>
          <p:cNvSpPr txBox="1">
            <a:spLocks/>
          </p:cNvSpPr>
          <p:nvPr/>
        </p:nvSpPr>
        <p:spPr>
          <a:xfrm>
            <a:off x="214282" y="339562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en-US" altLang="zh-TW" dirty="0" smtClean="0">
                <a:solidFill>
                  <a:schemeClr val="bg1"/>
                </a:solidFill>
                <a:latin typeface="+mj-lt"/>
              </a:rPr>
              <a:t>Gen3 </a:t>
            </a:r>
            <a:r>
              <a:rPr lang="en-US" altLang="zh-TW" dirty="0">
                <a:solidFill>
                  <a:schemeClr val="bg1"/>
                </a:solidFill>
                <a:latin typeface="+mj-lt"/>
              </a:rPr>
              <a:t>x4 </a:t>
            </a:r>
            <a:r>
              <a:rPr lang="zh-TW" altLang="en-US" dirty="0">
                <a:solidFill>
                  <a:schemeClr val="bg1"/>
                </a:solidFill>
              </a:rPr>
              <a:t>確保</a:t>
            </a:r>
            <a:r>
              <a:rPr lang="en-US" altLang="zh-TW" dirty="0">
                <a:solidFill>
                  <a:schemeClr val="bg1"/>
                </a:solidFill>
              </a:rPr>
              <a:t> </a:t>
            </a:r>
            <a:r>
              <a:rPr lang="en-US" altLang="zh-TW" dirty="0">
                <a:solidFill>
                  <a:schemeClr val="bg1"/>
                </a:solidFill>
                <a:latin typeface="+mj-lt"/>
              </a:rPr>
              <a:t>10G</a:t>
            </a:r>
            <a:r>
              <a:rPr lang="en-US" altLang="zh-TW" dirty="0">
                <a:solidFill>
                  <a:schemeClr val="bg1"/>
                </a:solidFill>
              </a:rPr>
              <a:t> </a:t>
            </a:r>
            <a:r>
              <a:rPr lang="zh-TW" altLang="en-US" dirty="0">
                <a:solidFill>
                  <a:schemeClr val="bg1"/>
                </a:solidFill>
              </a:rPr>
              <a:t>網路頻寬綽綽有餘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2969" y="4929204"/>
            <a:ext cx="589392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資料來源</a:t>
            </a:r>
            <a:r>
              <a:rPr lang="en-US" altLang="zh-TW" sz="8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: </a:t>
            </a:r>
            <a:r>
              <a:rPr lang="en-US" sz="800" dirty="0">
                <a:solidFill>
                  <a:schemeClr val="bg1"/>
                </a:solidFill>
              </a:rPr>
              <a:t>http://</a:t>
            </a:r>
            <a:r>
              <a:rPr lang="en-US" sz="800" dirty="0" err="1">
                <a:solidFill>
                  <a:schemeClr val="bg1"/>
                </a:solidFill>
              </a:rPr>
              <a:t>www.amd.com</a:t>
            </a:r>
            <a:r>
              <a:rPr lang="en-US" sz="800" dirty="0">
                <a:solidFill>
                  <a:schemeClr val="bg1"/>
                </a:solidFill>
              </a:rPr>
              <a:t>/</a:t>
            </a:r>
            <a:r>
              <a:rPr lang="en-US" sz="800" dirty="0" err="1">
                <a:solidFill>
                  <a:schemeClr val="bg1"/>
                </a:solidFill>
              </a:rPr>
              <a:t>zh-hant</a:t>
            </a:r>
            <a:r>
              <a:rPr lang="en-US" sz="800" dirty="0">
                <a:solidFill>
                  <a:schemeClr val="bg1"/>
                </a:solidFill>
              </a:rPr>
              <a:t>/products/embedded-r-series-</a:t>
            </a:r>
            <a:r>
              <a:rPr lang="en-US" sz="800" dirty="0" err="1">
                <a:solidFill>
                  <a:schemeClr val="bg1"/>
                </a:solidFill>
              </a:rPr>
              <a:t>soc</a:t>
            </a:r>
            <a:endParaRPr lang="en-US" sz="8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30798" y="1357304"/>
            <a:ext cx="7727350" cy="35643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ounded Rectangle 3"/>
          <p:cNvSpPr/>
          <p:nvPr/>
        </p:nvSpPr>
        <p:spPr>
          <a:xfrm>
            <a:off x="7000892" y="2376000"/>
            <a:ext cx="792088" cy="35719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858148" y="2071684"/>
            <a:ext cx="14022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500" b="1" dirty="0" smtClean="0">
                <a:solidFill>
                  <a:srgbClr val="2F45EB"/>
                </a:solidFill>
                <a:latin typeface="+mj-lt"/>
                <a:ea typeface="微軟正黑體" pitchFamily="34" charset="-120"/>
              </a:rPr>
              <a:t>TVS-x73e </a:t>
            </a:r>
            <a:endParaRPr lang="en-US" altLang="zh-TW" sz="1500" b="1" dirty="0">
              <a:solidFill>
                <a:srgbClr val="2F45EB"/>
              </a:solidFill>
              <a:latin typeface="+mj-lt"/>
              <a:ea typeface="微軟正黑體" pitchFamily="34" charset="-120"/>
            </a:endParaRPr>
          </a:p>
          <a:p>
            <a:r>
              <a:rPr lang="zh-TW" altLang="en-US" sz="13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拆成</a:t>
            </a:r>
            <a:r>
              <a:rPr lang="en-US" altLang="zh-TW" sz="13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sz="1300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2</a:t>
            </a:r>
            <a:r>
              <a:rPr lang="en-US" sz="13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13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個</a:t>
            </a:r>
            <a:endParaRPr lang="en-US" altLang="zh-TW" sz="13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sz="1300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Gen3 </a:t>
            </a:r>
            <a:r>
              <a:rPr lang="en-US" sz="1300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x4</a:t>
            </a:r>
          </a:p>
          <a:p>
            <a:r>
              <a:rPr lang="zh-TW" altLang="en-US" sz="13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高速</a:t>
            </a:r>
            <a:r>
              <a:rPr lang="en-US" altLang="zh-TW" sz="13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300" b="1" dirty="0" err="1">
                <a:solidFill>
                  <a:schemeClr val="tx1"/>
                </a:solidFill>
                <a:latin typeface="+mj-lt"/>
                <a:ea typeface="微軟正黑體" pitchFamily="34" charset="-120"/>
              </a:rPr>
              <a:t>PCIe</a:t>
            </a:r>
            <a:r>
              <a:rPr lang="en-US" altLang="zh-TW" sz="13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13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插槽</a:t>
            </a:r>
            <a:endParaRPr lang="en-US" sz="13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3" name="群組 12"/>
          <p:cNvGrpSpPr/>
          <p:nvPr/>
        </p:nvGrpSpPr>
        <p:grpSpPr>
          <a:xfrm>
            <a:off x="-214346" y="1079998"/>
            <a:ext cx="7143801" cy="491620"/>
            <a:chOff x="-52472" y="1130532"/>
            <a:chExt cx="3788021" cy="755416"/>
          </a:xfrm>
        </p:grpSpPr>
        <p:sp>
          <p:nvSpPr>
            <p:cNvPr id="14" name="Shape 264"/>
            <p:cNvSpPr/>
            <p:nvPr/>
          </p:nvSpPr>
          <p:spPr>
            <a:xfrm>
              <a:off x="-52472" y="1227325"/>
              <a:ext cx="1987994" cy="658623"/>
            </a:xfrm>
            <a:prstGeom prst="chevron">
              <a:avLst>
                <a:gd name="adj" fmla="val 33915"/>
              </a:avLst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文字版面配置區 2"/>
            <p:cNvSpPr txBox="1">
              <a:spLocks/>
            </p:cNvSpPr>
            <p:nvPr/>
          </p:nvSpPr>
          <p:spPr>
            <a:xfrm>
              <a:off x="163649" y="1130532"/>
              <a:ext cx="3571900" cy="6000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lvl="0" indent="114300">
                <a:lnSpc>
                  <a:spcPct val="115000"/>
                </a:lnSpc>
                <a:buClr>
                  <a:schemeClr val="dk2"/>
                </a:buClr>
                <a:buSzPct val="100000"/>
              </a:pPr>
              <a:r>
                <a:rPr lang="en-US" altLang="zh-TW" sz="2000" b="1" dirty="0">
                  <a:solidFill>
                    <a:srgbClr val="FFF000"/>
                  </a:solidFill>
                  <a:latin typeface="+mj-lt"/>
                  <a:ea typeface="微軟正黑體" pitchFamily="34" charset="-120"/>
                </a:rPr>
                <a:t>AMD R </a:t>
              </a:r>
              <a:r>
                <a:rPr lang="zh-TW" altLang="en-US" sz="2000" b="1" dirty="0">
                  <a:solidFill>
                    <a:srgbClr val="FFF000"/>
                  </a:solidFill>
                  <a:latin typeface="微軟正黑體" pitchFamily="34" charset="-120"/>
                  <a:ea typeface="微軟正黑體" pitchFamily="34" charset="-120"/>
                </a:rPr>
                <a:t>系列 </a:t>
              </a:r>
              <a:r>
                <a:rPr lang="zh-TW" altLang="en-US" sz="20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官方架構圖</a:t>
              </a:r>
              <a:endParaRPr kumimoji="0" lang="en-US" altLang="zh-TW" sz="2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sp>
        <p:nvSpPr>
          <p:cNvPr id="20" name="圓角化對角線角落矩形 19"/>
          <p:cNvSpPr/>
          <p:nvPr/>
        </p:nvSpPr>
        <p:spPr>
          <a:xfrm>
            <a:off x="7253267" y="3071816"/>
            <a:ext cx="1747889" cy="928694"/>
          </a:xfrm>
          <a:prstGeom prst="round2DiagRect">
            <a:avLst>
              <a:gd name="adj1" fmla="val 39736"/>
              <a:gd name="adj2" fmla="val 0"/>
            </a:avLst>
          </a:prstGeom>
          <a:solidFill>
            <a:srgbClr val="EA86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7429520" y="3177279"/>
            <a:ext cx="146706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單槽最</a:t>
            </a:r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高達</a:t>
            </a:r>
            <a:endParaRPr lang="en-US" altLang="zh-TW" sz="2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32</a:t>
            </a:r>
            <a:r>
              <a:rPr lang="en-US" altLang="zh-TW" sz="24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sz="24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Gb/s</a:t>
            </a:r>
            <a:endParaRPr lang="en-US" sz="20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677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/>
        </p:nvSpPr>
        <p:spPr>
          <a:xfrm>
            <a:off x="357158" y="1618836"/>
            <a:ext cx="7000924" cy="2571768"/>
          </a:xfrm>
          <a:prstGeom prst="rect">
            <a:avLst/>
          </a:prstGeom>
          <a:solidFill>
            <a:srgbClr val="00518E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9" name="矩形 28"/>
          <p:cNvSpPr/>
          <p:nvPr/>
        </p:nvSpPr>
        <p:spPr>
          <a:xfrm>
            <a:off x="357158" y="3426459"/>
            <a:ext cx="7000924" cy="357190"/>
          </a:xfrm>
          <a:prstGeom prst="rect">
            <a:avLst/>
          </a:prstGeom>
          <a:solidFill>
            <a:srgbClr val="005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8" name="Title 2"/>
          <p:cNvSpPr txBox="1">
            <a:spLocks/>
          </p:cNvSpPr>
          <p:nvPr/>
        </p:nvSpPr>
        <p:spPr>
          <a:xfrm>
            <a:off x="214282" y="347164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zh-TW" altLang="en-US" dirty="0" smtClean="0">
                <a:solidFill>
                  <a:schemeClr val="bg1"/>
                </a:solidFill>
              </a:rPr>
              <a:t>更好擴充，更高經濟效益的</a:t>
            </a:r>
            <a:r>
              <a:rPr lang="en-US" altLang="zh-TW" dirty="0" smtClean="0">
                <a:solidFill>
                  <a:schemeClr val="bg1"/>
                </a:solidFill>
              </a:rPr>
              <a:t> TVS-x73e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7534" y="4295078"/>
            <a:ext cx="1234480" cy="7715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909" y="4256335"/>
            <a:ext cx="1296469" cy="8102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1798" y="4206414"/>
            <a:ext cx="1499337" cy="937086"/>
          </a:xfrm>
          <a:prstGeom prst="rect">
            <a:avLst/>
          </a:prstGeom>
        </p:spPr>
      </p:pic>
      <p:pic>
        <p:nvPicPr>
          <p:cNvPr id="13" name="Picture 2" descr="C:\Users\Han Tsai\Desktop\PPT_x73X\未命名-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05954" y="1323604"/>
            <a:ext cx="795136" cy="673587"/>
          </a:xfrm>
          <a:prstGeom prst="rect">
            <a:avLst/>
          </a:prstGeom>
          <a:noFill/>
        </p:spPr>
      </p:pic>
      <p:sp>
        <p:nvSpPr>
          <p:cNvPr id="32" name="Shape 242"/>
          <p:cNvSpPr txBox="1"/>
          <p:nvPr/>
        </p:nvSpPr>
        <p:spPr>
          <a:xfrm>
            <a:off x="383929" y="1614851"/>
            <a:ext cx="901923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處理器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1" name="Shape 242"/>
          <p:cNvSpPr txBox="1"/>
          <p:nvPr/>
        </p:nvSpPr>
        <p:spPr>
          <a:xfrm>
            <a:off x="383929" y="2067694"/>
            <a:ext cx="901923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記憶體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2" name="Shape 242"/>
          <p:cNvSpPr txBox="1"/>
          <p:nvPr/>
        </p:nvSpPr>
        <p:spPr>
          <a:xfrm>
            <a:off x="401991" y="2974885"/>
            <a:ext cx="1168314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b="1" dirty="0" err="1" smtClean="0">
                <a:solidFill>
                  <a:schemeClr val="bg1"/>
                </a:solidFill>
              </a:rPr>
              <a:t>PCIe</a:t>
            </a:r>
            <a:r>
              <a:rPr lang="en-US" altLang="zh-TW" b="1" dirty="0" smtClean="0">
                <a:solidFill>
                  <a:schemeClr val="bg1"/>
                </a:solidFill>
              </a:rPr>
              <a:t> 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插槽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5" name="Shape 242"/>
          <p:cNvSpPr txBox="1"/>
          <p:nvPr/>
        </p:nvSpPr>
        <p:spPr>
          <a:xfrm>
            <a:off x="394637" y="2523310"/>
            <a:ext cx="1168314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b="1" dirty="0" smtClean="0">
                <a:solidFill>
                  <a:schemeClr val="bg1"/>
                </a:solidFill>
              </a:rPr>
              <a:t>M.2 SSD 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埠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6" name="Shape 242"/>
          <p:cNvSpPr txBox="1"/>
          <p:nvPr/>
        </p:nvSpPr>
        <p:spPr>
          <a:xfrm>
            <a:off x="390170" y="3452004"/>
            <a:ext cx="1589542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紅外線遙控器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7" name="Shape 242"/>
          <p:cNvSpPr txBox="1"/>
          <p:nvPr/>
        </p:nvSpPr>
        <p:spPr>
          <a:xfrm>
            <a:off x="401991" y="3833414"/>
            <a:ext cx="955299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b="1" dirty="0" smtClean="0">
                <a:solidFill>
                  <a:schemeClr val="bg1"/>
                </a:solidFill>
              </a:rPr>
              <a:t>HDMI 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埠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8" name="Shape 242"/>
          <p:cNvSpPr txBox="1"/>
          <p:nvPr/>
        </p:nvSpPr>
        <p:spPr>
          <a:xfrm>
            <a:off x="2643174" y="1214428"/>
            <a:ext cx="1571636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sz="1800" b="1" dirty="0" smtClean="0">
                <a:solidFill>
                  <a:schemeClr val="bg1"/>
                </a:solidFill>
              </a:rPr>
              <a:t>TVS-x73e</a:t>
            </a:r>
            <a:endParaRPr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9" name="Shape 242"/>
          <p:cNvSpPr txBox="1"/>
          <p:nvPr/>
        </p:nvSpPr>
        <p:spPr>
          <a:xfrm>
            <a:off x="5508104" y="1214428"/>
            <a:ext cx="1778540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sz="1800" b="1" dirty="0" smtClean="0">
                <a:solidFill>
                  <a:schemeClr val="bg1"/>
                </a:solidFill>
              </a:rPr>
              <a:t>TVS-x73</a:t>
            </a:r>
            <a:endParaRPr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5" name="Shape 242"/>
          <p:cNvSpPr txBox="1"/>
          <p:nvPr/>
        </p:nvSpPr>
        <p:spPr>
          <a:xfrm>
            <a:off x="3500430" y="3833414"/>
            <a:ext cx="2664296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b="1" dirty="0" smtClean="0">
                <a:solidFill>
                  <a:schemeClr val="bg1"/>
                </a:solidFill>
              </a:rPr>
              <a:t>2 x HDMI v1.4b 4K UHD, 30Hz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6" name="Shape 242"/>
          <p:cNvSpPr txBox="1"/>
          <p:nvPr/>
        </p:nvSpPr>
        <p:spPr>
          <a:xfrm>
            <a:off x="2214546" y="2843881"/>
            <a:ext cx="2157526" cy="57340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>
              <a:buClr>
                <a:srgbClr val="595959"/>
              </a:buClr>
              <a:buSzPct val="25000"/>
            </a:pPr>
            <a:r>
              <a:rPr lang="en-US" altLang="zh-TW" b="1" dirty="0" smtClean="0">
                <a:solidFill>
                  <a:schemeClr val="bg1"/>
                </a:solidFill>
              </a:rPr>
              <a:t>2 x </a:t>
            </a:r>
            <a:r>
              <a:rPr lang="en-US" altLang="zh-TW" b="1" dirty="0" err="1" smtClean="0">
                <a:solidFill>
                  <a:schemeClr val="bg1"/>
                </a:solidFill>
              </a:rPr>
              <a:t>PCIe</a:t>
            </a:r>
            <a:r>
              <a:rPr lang="en-US" altLang="zh-TW" b="1" dirty="0" smtClean="0">
                <a:solidFill>
                  <a:schemeClr val="bg1"/>
                </a:solidFill>
              </a:rPr>
              <a:t> 3.0 x4</a:t>
            </a:r>
          </a:p>
          <a:p>
            <a:pPr algn="ctr">
              <a:buClr>
                <a:srgbClr val="595959"/>
              </a:buClr>
              <a:buSzPct val="25000"/>
            </a:pPr>
            <a:r>
              <a:rPr lang="en-US" altLang="zh-TW" b="1" dirty="0" smtClean="0">
                <a:solidFill>
                  <a:schemeClr val="bg1"/>
                </a:solidFill>
              </a:rPr>
              <a:t>(</a:t>
            </a:r>
            <a:r>
              <a:rPr lang="zh-TW" altLang="en-US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靈活擴充</a:t>
            </a:r>
            <a:r>
              <a:rPr lang="en-US" altLang="zh-TW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b="1" dirty="0" smtClean="0">
                <a:solidFill>
                  <a:srgbClr val="FFFF00"/>
                </a:solidFill>
              </a:rPr>
              <a:t>NAS </a:t>
            </a:r>
            <a:r>
              <a:rPr lang="zh-TW" altLang="en-US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的功能性</a:t>
            </a:r>
            <a:r>
              <a:rPr lang="en-US" altLang="zh-TW" b="1" dirty="0" smtClean="0">
                <a:solidFill>
                  <a:schemeClr val="bg1"/>
                </a:solidFill>
              </a:rPr>
              <a:t>)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7" name="Shape 242"/>
          <p:cNvSpPr txBox="1"/>
          <p:nvPr/>
        </p:nvSpPr>
        <p:spPr>
          <a:xfrm>
            <a:off x="5072066" y="2833282"/>
            <a:ext cx="2190451" cy="4809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>
              <a:buClr>
                <a:srgbClr val="595959"/>
              </a:buClr>
              <a:buSzPct val="25000"/>
            </a:pPr>
            <a:r>
              <a:rPr lang="en-US" altLang="zh-TW" b="1" dirty="0" smtClean="0">
                <a:solidFill>
                  <a:schemeClr val="bg1"/>
                </a:solidFill>
              </a:rPr>
              <a:t>2 x </a:t>
            </a:r>
            <a:r>
              <a:rPr lang="en-US" altLang="zh-TW" b="1" dirty="0" err="1" smtClean="0">
                <a:solidFill>
                  <a:schemeClr val="bg1"/>
                </a:solidFill>
              </a:rPr>
              <a:t>PCIe</a:t>
            </a:r>
            <a:r>
              <a:rPr lang="en-US" altLang="zh-TW" b="1" dirty="0" smtClean="0">
                <a:solidFill>
                  <a:schemeClr val="bg1"/>
                </a:solidFill>
              </a:rPr>
              <a:t> 3.0 x4</a:t>
            </a:r>
          </a:p>
          <a:p>
            <a:pPr lvl="0" algn="ctr">
              <a:buClr>
                <a:srgbClr val="595959"/>
              </a:buClr>
              <a:buSzPct val="25000"/>
            </a:pPr>
            <a:r>
              <a:rPr lang="en-US" altLang="zh-TW" b="1" dirty="0" smtClean="0">
                <a:solidFill>
                  <a:schemeClr val="bg1"/>
                </a:solidFill>
              </a:rPr>
              <a:t>(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已預載一張</a:t>
            </a:r>
            <a:r>
              <a:rPr lang="en-US" altLang="zh-TW" b="1" dirty="0" smtClean="0">
                <a:solidFill>
                  <a:schemeClr val="bg1"/>
                </a:solidFill>
              </a:rPr>
              <a:t> USB 3.1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卡</a:t>
            </a:r>
            <a:r>
              <a:rPr lang="en-US" altLang="zh-TW" b="1" dirty="0" smtClean="0">
                <a:solidFill>
                  <a:schemeClr val="bg1"/>
                </a:solidFill>
              </a:rPr>
              <a:t>)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8" name="Shape 242"/>
          <p:cNvSpPr txBox="1"/>
          <p:nvPr/>
        </p:nvSpPr>
        <p:spPr>
          <a:xfrm>
            <a:off x="3068189" y="3432729"/>
            <a:ext cx="575117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zh-TW" altLang="en-US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選購</a:t>
            </a:r>
            <a:endParaRPr lang="zh-TW" altLang="en-US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9" name="Shape 242"/>
          <p:cNvSpPr txBox="1"/>
          <p:nvPr/>
        </p:nvSpPr>
        <p:spPr>
          <a:xfrm>
            <a:off x="5857884" y="3445418"/>
            <a:ext cx="648072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標配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0" name="Shape 242"/>
          <p:cNvSpPr txBox="1"/>
          <p:nvPr/>
        </p:nvSpPr>
        <p:spPr>
          <a:xfrm>
            <a:off x="1684940" y="2000246"/>
            <a:ext cx="3172812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>
              <a:buClr>
                <a:srgbClr val="595959"/>
              </a:buClr>
              <a:buSzPct val="25000"/>
            </a:pPr>
            <a:r>
              <a:rPr lang="en-US" altLang="zh-TW" b="1" dirty="0" smtClean="0">
                <a:solidFill>
                  <a:schemeClr val="bg1"/>
                </a:solidFill>
              </a:rPr>
              <a:t>4GB, 8GB </a:t>
            </a:r>
          </a:p>
          <a:p>
            <a:pPr lvl="0" algn="ctr">
              <a:buClr>
                <a:srgbClr val="595959"/>
              </a:buClr>
              <a:buSzPct val="25000"/>
            </a:pPr>
            <a:r>
              <a:rPr lang="en-US" altLang="zh-TW" b="1" dirty="0" smtClean="0">
                <a:solidFill>
                  <a:schemeClr val="bg1"/>
                </a:solidFill>
              </a:rPr>
              <a:t>(</a:t>
            </a:r>
            <a:r>
              <a:rPr lang="zh-TW" altLang="en-US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日後可依應用自行擴充至</a:t>
            </a:r>
            <a:r>
              <a:rPr lang="en-US" altLang="zh-TW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b="1" dirty="0" smtClean="0">
                <a:solidFill>
                  <a:srgbClr val="FFFF00"/>
                </a:solidFill>
              </a:rPr>
              <a:t>64GB</a:t>
            </a:r>
            <a:r>
              <a:rPr lang="en-US" altLang="zh-TW" b="1" dirty="0" smtClean="0">
                <a:solidFill>
                  <a:schemeClr val="bg1"/>
                </a:solidFill>
              </a:rPr>
              <a:t>)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1" name="Shape 242"/>
          <p:cNvSpPr txBox="1"/>
          <p:nvPr/>
        </p:nvSpPr>
        <p:spPr>
          <a:xfrm>
            <a:off x="5214324" y="2085061"/>
            <a:ext cx="1786391" cy="32236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b="1" dirty="0" smtClean="0">
                <a:solidFill>
                  <a:schemeClr val="bg1"/>
                </a:solidFill>
              </a:rPr>
              <a:t>8GB, 16GB, 64GB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39" name="直線接點 38"/>
          <p:cNvCxnSpPr/>
          <p:nvPr/>
        </p:nvCxnSpPr>
        <p:spPr>
          <a:xfrm rot="5400000">
            <a:off x="3786579" y="2714229"/>
            <a:ext cx="2143140" cy="794"/>
          </a:xfrm>
          <a:prstGeom prst="line">
            <a:avLst/>
          </a:prstGeom>
          <a:ln>
            <a:solidFill>
              <a:schemeClr val="bg1">
                <a:alpha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27"/>
          <p:cNvSpPr/>
          <p:nvPr/>
        </p:nvSpPr>
        <p:spPr>
          <a:xfrm>
            <a:off x="357158" y="2496228"/>
            <a:ext cx="7000924" cy="357190"/>
          </a:xfrm>
          <a:prstGeom prst="rect">
            <a:avLst/>
          </a:prstGeom>
          <a:solidFill>
            <a:srgbClr val="005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7" name="矩形 26"/>
          <p:cNvSpPr/>
          <p:nvPr/>
        </p:nvSpPr>
        <p:spPr>
          <a:xfrm>
            <a:off x="357158" y="1618836"/>
            <a:ext cx="7000924" cy="357190"/>
          </a:xfrm>
          <a:prstGeom prst="rect">
            <a:avLst/>
          </a:prstGeom>
          <a:solidFill>
            <a:srgbClr val="005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0" name="Shape 242"/>
          <p:cNvSpPr txBox="1"/>
          <p:nvPr/>
        </p:nvSpPr>
        <p:spPr>
          <a:xfrm>
            <a:off x="2354915" y="1618836"/>
            <a:ext cx="5146043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b="1" dirty="0" smtClean="0">
                <a:solidFill>
                  <a:schemeClr val="bg1"/>
                </a:solidFill>
              </a:rPr>
              <a:t>AMD RX-421BD 4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核</a:t>
            </a:r>
            <a:r>
              <a:rPr lang="en-US" altLang="zh-TW" b="1" dirty="0" smtClean="0">
                <a:solidFill>
                  <a:schemeClr val="bg1"/>
                </a:solidFill>
              </a:rPr>
              <a:t> 2.1 GHz, Turbo Core 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達</a:t>
            </a:r>
            <a:r>
              <a:rPr lang="en-US" altLang="zh-TW" b="1" dirty="0" smtClean="0">
                <a:solidFill>
                  <a:schemeClr val="bg1"/>
                </a:solidFill>
              </a:rPr>
              <a:t> 3.4 GHz 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2" name="Shape 242"/>
          <p:cNvSpPr txBox="1"/>
          <p:nvPr/>
        </p:nvSpPr>
        <p:spPr>
          <a:xfrm>
            <a:off x="3286116" y="2510915"/>
            <a:ext cx="3096344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b="1" dirty="0" smtClean="0">
                <a:solidFill>
                  <a:schemeClr val="bg1"/>
                </a:solidFill>
              </a:rPr>
              <a:t>2 x M.2 2280/2260 SATA 6Gb/s 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埠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33" name="直線接點 32"/>
          <p:cNvCxnSpPr/>
          <p:nvPr/>
        </p:nvCxnSpPr>
        <p:spPr>
          <a:xfrm rot="5400000">
            <a:off x="458165" y="2889835"/>
            <a:ext cx="2520000" cy="794"/>
          </a:xfrm>
          <a:prstGeom prst="line">
            <a:avLst/>
          </a:prstGeom>
          <a:ln>
            <a:solidFill>
              <a:schemeClr val="bg1">
                <a:alpha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Shape 242"/>
          <p:cNvSpPr txBox="1"/>
          <p:nvPr/>
        </p:nvSpPr>
        <p:spPr>
          <a:xfrm>
            <a:off x="387574" y="1621698"/>
            <a:ext cx="901923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處理器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4" name="Shape 242"/>
          <p:cNvSpPr txBox="1"/>
          <p:nvPr/>
        </p:nvSpPr>
        <p:spPr>
          <a:xfrm>
            <a:off x="394637" y="2534736"/>
            <a:ext cx="1168314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M.2 SSD 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埠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012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圓角矩形 11"/>
          <p:cNvSpPr/>
          <p:nvPr/>
        </p:nvSpPr>
        <p:spPr>
          <a:xfrm>
            <a:off x="5072066" y="1428742"/>
            <a:ext cx="3929090" cy="3500462"/>
          </a:xfrm>
          <a:prstGeom prst="roundRect">
            <a:avLst>
              <a:gd name="adj" fmla="val 9305"/>
            </a:avLst>
          </a:prstGeom>
          <a:solidFill>
            <a:schemeClr val="tx1">
              <a:lumMod val="65000"/>
              <a:lumOff val="35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/>
        </p:nvSpPr>
        <p:spPr>
          <a:xfrm>
            <a:off x="214282" y="1428742"/>
            <a:ext cx="4786346" cy="3500462"/>
          </a:xfrm>
          <a:prstGeom prst="roundRect">
            <a:avLst>
              <a:gd name="adj" fmla="val 9305"/>
            </a:avLst>
          </a:prstGeom>
          <a:solidFill>
            <a:srgbClr val="00518E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Title 2"/>
          <p:cNvSpPr txBox="1">
            <a:spLocks/>
          </p:cNvSpPr>
          <p:nvPr/>
        </p:nvSpPr>
        <p:spPr>
          <a:xfrm>
            <a:off x="214282" y="347164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zh-TW" altLang="en-US" dirty="0" smtClean="0">
                <a:solidFill>
                  <a:schemeClr val="bg1"/>
                </a:solidFill>
              </a:rPr>
              <a:t>價格與規格好不好，比一比就知道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1406" y="4928056"/>
            <a:ext cx="246734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800" b="1" dirty="0" smtClean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來源</a:t>
            </a:r>
            <a:r>
              <a:rPr lang="en-US" altLang="zh-TW" sz="800" b="1" dirty="0" smtClean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: 2017/12/27 </a:t>
            </a:r>
            <a:r>
              <a:rPr lang="en-US" sz="800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https://24h.pchome.com.tw/</a:t>
            </a:r>
          </a:p>
        </p:txBody>
      </p:sp>
      <p:grpSp>
        <p:nvGrpSpPr>
          <p:cNvPr id="9" name="群組 8"/>
          <p:cNvGrpSpPr/>
          <p:nvPr/>
        </p:nvGrpSpPr>
        <p:grpSpPr>
          <a:xfrm>
            <a:off x="-1071602" y="1008560"/>
            <a:ext cx="6786611" cy="563058"/>
            <a:chOff x="136928" y="1130532"/>
            <a:chExt cx="3598621" cy="865187"/>
          </a:xfrm>
        </p:grpSpPr>
        <p:sp>
          <p:nvSpPr>
            <p:cNvPr id="10" name="Shape 264"/>
            <p:cNvSpPr/>
            <p:nvPr/>
          </p:nvSpPr>
          <p:spPr>
            <a:xfrm>
              <a:off x="136928" y="1227325"/>
              <a:ext cx="2234933" cy="768394"/>
            </a:xfrm>
            <a:prstGeom prst="chevron">
              <a:avLst>
                <a:gd name="adj" fmla="val 33915"/>
              </a:avLst>
            </a:prstGeom>
            <a:solidFill>
              <a:schemeClr val="bg1"/>
            </a:solidFill>
            <a:ln>
              <a:solidFill>
                <a:srgbClr val="00518E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文字版面配置區 2"/>
            <p:cNvSpPr txBox="1">
              <a:spLocks/>
            </p:cNvSpPr>
            <p:nvPr/>
          </p:nvSpPr>
          <p:spPr>
            <a:xfrm>
              <a:off x="163649" y="1130532"/>
              <a:ext cx="3571900" cy="6000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lvl="0" indent="114300">
                <a:lnSpc>
                  <a:spcPct val="115000"/>
                </a:lnSpc>
                <a:buClr>
                  <a:schemeClr val="dk2"/>
                </a:buClr>
                <a:buSzPct val="100000"/>
              </a:pPr>
              <a:endParaRPr kumimoji="0" lang="en-US" altLang="zh-TW" sz="2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971476"/>
            <a:ext cx="2492896" cy="600142"/>
          </a:xfrm>
          <a:prstGeom prst="rect">
            <a:avLst/>
          </a:prstGeom>
        </p:spPr>
      </p:pic>
      <p:sp>
        <p:nvSpPr>
          <p:cNvPr id="16" name="圓角化對角線角落矩形 15"/>
          <p:cNvSpPr/>
          <p:nvPr/>
        </p:nvSpPr>
        <p:spPr>
          <a:xfrm>
            <a:off x="1445214" y="3714758"/>
            <a:ext cx="2555282" cy="1071570"/>
          </a:xfrm>
          <a:prstGeom prst="round2DiagRect">
            <a:avLst>
              <a:gd name="adj1" fmla="val 30292"/>
              <a:gd name="adj2" fmla="val 0"/>
            </a:avLst>
          </a:prstGeom>
          <a:solidFill>
            <a:srgbClr val="3773E3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Rectangle 35"/>
          <p:cNvSpPr/>
          <p:nvPr/>
        </p:nvSpPr>
        <p:spPr>
          <a:xfrm>
            <a:off x="1571604" y="3744000"/>
            <a:ext cx="240302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500" b="1" dirty="0" smtClean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CPU </a:t>
            </a:r>
            <a:r>
              <a:rPr lang="zh-TW" altLang="en-US" sz="1500" b="1" dirty="0" smtClean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達</a:t>
            </a:r>
            <a:r>
              <a:rPr lang="en-US" altLang="zh-TW" sz="1500" b="1" dirty="0" smtClean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 </a:t>
            </a:r>
            <a:r>
              <a:rPr lang="en-US" altLang="zh-TW" sz="1500" b="1" dirty="0" smtClean="0">
                <a:solidFill>
                  <a:srgbClr val="FFFF00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3.4</a:t>
            </a:r>
            <a:r>
              <a:rPr lang="en-US" altLang="zh-TW" sz="1500" b="1" dirty="0" smtClean="0">
                <a:solidFill>
                  <a:srgbClr val="FF0000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 </a:t>
            </a:r>
            <a:r>
              <a:rPr lang="en-US" altLang="zh-TW" sz="1500" b="1" dirty="0" smtClean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GHz</a:t>
            </a:r>
          </a:p>
          <a:p>
            <a:r>
              <a:rPr lang="en-US" altLang="zh-TW" sz="1500" b="1" dirty="0" smtClean="0">
                <a:solidFill>
                  <a:srgbClr val="FFFF00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2 x </a:t>
            </a:r>
            <a:r>
              <a:rPr lang="en-US" altLang="zh-TW" sz="1500" b="1" dirty="0" err="1" smtClean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PCIe</a:t>
            </a:r>
            <a:r>
              <a:rPr lang="en-US" altLang="zh-TW" sz="1500" b="1" dirty="0" smtClean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 Gen3 </a:t>
            </a:r>
            <a:r>
              <a:rPr lang="zh-TW" altLang="en-US" sz="1500" b="1" dirty="0" smtClean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插槽</a:t>
            </a:r>
            <a:endParaRPr lang="en-US" altLang="zh-TW" sz="1500" b="1" dirty="0" smtClean="0">
              <a:solidFill>
                <a:schemeClr val="bg1"/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  <a:p>
            <a:r>
              <a:rPr lang="en-US" sz="1500" b="1" dirty="0" smtClean="0">
                <a:solidFill>
                  <a:srgbClr val="FFFF00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2 x</a:t>
            </a:r>
            <a:r>
              <a:rPr lang="en-US" sz="1500" b="1" dirty="0" smtClean="0">
                <a:solidFill>
                  <a:srgbClr val="FF0000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 </a:t>
            </a:r>
            <a:r>
              <a:rPr lang="en-US" sz="1500" b="1" dirty="0" smtClean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M.2 SATA SSD </a:t>
            </a:r>
            <a:r>
              <a:rPr lang="zh-TW" altLang="en-US" sz="1500" b="1" dirty="0" smtClean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埠</a:t>
            </a:r>
            <a:endParaRPr lang="en-US" altLang="zh-TW" sz="1500" b="1" dirty="0" smtClean="0">
              <a:solidFill>
                <a:schemeClr val="bg1"/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  <a:p>
            <a:r>
              <a:rPr lang="en-US" sz="1500" b="1" dirty="0" smtClean="0">
                <a:solidFill>
                  <a:srgbClr val="FFFF00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4 x </a:t>
            </a:r>
            <a:r>
              <a:rPr lang="en-US" sz="1500" b="1" dirty="0" smtClean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DDR4 SODIMM </a:t>
            </a:r>
            <a:r>
              <a:rPr lang="zh-TW" altLang="en-US" sz="1500" b="1" dirty="0" smtClean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插槽</a:t>
            </a:r>
            <a:endParaRPr lang="en-US" sz="1500" b="1" dirty="0">
              <a:solidFill>
                <a:schemeClr val="bg1"/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</p:txBody>
      </p:sp>
      <p:sp>
        <p:nvSpPr>
          <p:cNvPr id="19" name="圓角化對角線角落矩形 18"/>
          <p:cNvSpPr/>
          <p:nvPr/>
        </p:nvSpPr>
        <p:spPr>
          <a:xfrm>
            <a:off x="5929322" y="3714758"/>
            <a:ext cx="2626720" cy="1071570"/>
          </a:xfrm>
          <a:prstGeom prst="round2DiagRect">
            <a:avLst>
              <a:gd name="adj1" fmla="val 30292"/>
              <a:gd name="adj2" fmla="val 0"/>
            </a:avLst>
          </a:prstGeom>
          <a:solidFill>
            <a:srgbClr val="3773E3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Rectangle 35"/>
          <p:cNvSpPr/>
          <p:nvPr/>
        </p:nvSpPr>
        <p:spPr>
          <a:xfrm>
            <a:off x="6048000" y="3744000"/>
            <a:ext cx="237757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500" b="1" dirty="0" smtClean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CPU </a:t>
            </a:r>
            <a:r>
              <a:rPr lang="zh-TW" altLang="en-US" sz="1500" b="1" dirty="0" smtClean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達 </a:t>
            </a:r>
            <a:r>
              <a:rPr lang="en-US" altLang="zh-TW" sz="1500" b="1" dirty="0" smtClean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2.6 GHz</a:t>
            </a:r>
          </a:p>
          <a:p>
            <a:r>
              <a:rPr lang="en-US" altLang="zh-TW" sz="1500" b="1" dirty="0" smtClean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1 x </a:t>
            </a:r>
            <a:r>
              <a:rPr lang="en-US" altLang="zh-TW" sz="1500" b="1" dirty="0" err="1" smtClean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PCIe</a:t>
            </a:r>
            <a:r>
              <a:rPr lang="en-US" altLang="zh-TW" sz="1500" b="1" dirty="0" smtClean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 Gen3 </a:t>
            </a:r>
            <a:r>
              <a:rPr lang="zh-TW" altLang="en-US" sz="1500" b="1" dirty="0" smtClean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插槽</a:t>
            </a:r>
          </a:p>
          <a:p>
            <a:r>
              <a:rPr lang="zh-TW" altLang="en-US" sz="1500" b="1" dirty="0" smtClean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無內建 </a:t>
            </a:r>
            <a:r>
              <a:rPr lang="en-US" altLang="zh-TW" sz="1500" b="1" dirty="0" smtClean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M.2 SATA SSD </a:t>
            </a:r>
            <a:r>
              <a:rPr lang="zh-TW" altLang="en-US" sz="1500" b="1" dirty="0" smtClean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埠</a:t>
            </a:r>
          </a:p>
          <a:p>
            <a:r>
              <a:rPr lang="en-US" altLang="zh-TW" sz="1500" b="1" dirty="0" smtClean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2 x DDR4 SODIMM </a:t>
            </a:r>
            <a:r>
              <a:rPr lang="zh-TW" altLang="en-US" sz="1500" b="1" dirty="0" smtClean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插槽</a:t>
            </a:r>
            <a:endParaRPr lang="en-US" sz="1500" b="1" dirty="0">
              <a:solidFill>
                <a:schemeClr val="bg1"/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/>
          <a:srcRect r="942"/>
          <a:stretch>
            <a:fillRect/>
          </a:stretch>
        </p:blipFill>
        <p:spPr bwMode="auto">
          <a:xfrm>
            <a:off x="285720" y="1714494"/>
            <a:ext cx="4643470" cy="1710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57733" y="3214692"/>
            <a:ext cx="1742829" cy="338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94617" y="1714494"/>
            <a:ext cx="3663663" cy="1714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965994" y="3214692"/>
            <a:ext cx="1749410" cy="33967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64012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 txBox="1">
            <a:spLocks noGrp="1"/>
          </p:cNvSpPr>
          <p:nvPr>
            <p:ph type="body" idx="4294967295"/>
          </p:nvPr>
        </p:nvSpPr>
        <p:spPr>
          <a:xfrm>
            <a:off x="2428860" y="2143122"/>
            <a:ext cx="4521200" cy="108743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zh-TW" altLang="en-US" sz="4800" b="1" i="0" u="none" strike="noStrike" cap="none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敬請期待</a:t>
            </a:r>
            <a:r>
              <a:rPr lang="en-US" altLang="zh-TW" sz="4800" b="1" i="0" u="none" strike="noStrike" cap="none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!</a:t>
            </a:r>
            <a:endParaRPr lang="zh-TW" sz="4800"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517" y="4295078"/>
            <a:ext cx="1234480" cy="7715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926" y="4256335"/>
            <a:ext cx="1296469" cy="81029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3815" y="4206414"/>
            <a:ext cx="1499337" cy="9370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528"/>
          <p:cNvSpPr/>
          <p:nvPr/>
        </p:nvSpPr>
        <p:spPr>
          <a:xfrm>
            <a:off x="142844" y="3357568"/>
            <a:ext cx="8858312" cy="1714512"/>
          </a:xfrm>
          <a:prstGeom prst="roundRect">
            <a:avLst>
              <a:gd name="adj" fmla="val 4004"/>
            </a:avLst>
          </a:prstGeom>
          <a:solidFill>
            <a:srgbClr val="00206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Shape 529"/>
          <p:cNvSpPr/>
          <p:nvPr/>
        </p:nvSpPr>
        <p:spPr>
          <a:xfrm>
            <a:off x="3428992" y="3745053"/>
            <a:ext cx="1643074" cy="1041275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圓角化對角線角落矩形 51"/>
          <p:cNvSpPr/>
          <p:nvPr/>
        </p:nvSpPr>
        <p:spPr>
          <a:xfrm>
            <a:off x="71406" y="3214692"/>
            <a:ext cx="2143140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773E3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TextBox 66"/>
          <p:cNvSpPr txBox="1"/>
          <p:nvPr/>
        </p:nvSpPr>
        <p:spPr>
          <a:xfrm>
            <a:off x="306315" y="3214692"/>
            <a:ext cx="1862024" cy="400097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pPr marL="285722" indent="-285722"/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無線網路擴充卡</a:t>
            </a:r>
          </a:p>
        </p:txBody>
      </p:sp>
      <p:sp>
        <p:nvSpPr>
          <p:cNvPr id="33" name="Shape 528"/>
          <p:cNvSpPr/>
          <p:nvPr/>
        </p:nvSpPr>
        <p:spPr>
          <a:xfrm>
            <a:off x="142844" y="1428742"/>
            <a:ext cx="8858312" cy="1714512"/>
          </a:xfrm>
          <a:prstGeom prst="roundRect">
            <a:avLst>
              <a:gd name="adj" fmla="val 4004"/>
            </a:avLst>
          </a:prstGeom>
          <a:solidFill>
            <a:srgbClr val="00206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Shape 529"/>
          <p:cNvSpPr/>
          <p:nvPr/>
        </p:nvSpPr>
        <p:spPr>
          <a:xfrm>
            <a:off x="2040209" y="1839205"/>
            <a:ext cx="164307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Shape 529"/>
          <p:cNvSpPr/>
          <p:nvPr/>
        </p:nvSpPr>
        <p:spPr>
          <a:xfrm>
            <a:off x="3754721" y="1839205"/>
            <a:ext cx="164307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Shape 529"/>
          <p:cNvSpPr/>
          <p:nvPr/>
        </p:nvSpPr>
        <p:spPr>
          <a:xfrm>
            <a:off x="5469233" y="1839205"/>
            <a:ext cx="164307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Shape 529"/>
          <p:cNvSpPr/>
          <p:nvPr/>
        </p:nvSpPr>
        <p:spPr>
          <a:xfrm>
            <a:off x="7183745" y="1839205"/>
            <a:ext cx="164307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Shape 529"/>
          <p:cNvSpPr/>
          <p:nvPr/>
        </p:nvSpPr>
        <p:spPr>
          <a:xfrm>
            <a:off x="325697" y="1839205"/>
            <a:ext cx="164307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Title 2"/>
          <p:cNvSpPr txBox="1">
            <a:spLocks/>
          </p:cNvSpPr>
          <p:nvPr/>
        </p:nvSpPr>
        <p:spPr>
          <a:xfrm>
            <a:off x="214282" y="285734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zh-TW" altLang="en-US" dirty="0" smtClean="0">
                <a:solidFill>
                  <a:schemeClr val="bg1"/>
                </a:solidFill>
              </a:rPr>
              <a:t>豐富的各式網路相關擴充卡配件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571450" y="2776365"/>
            <a:ext cx="14141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mtClean="0">
                <a:solidFill>
                  <a:schemeClr val="bg1"/>
                </a:solidFill>
                <a:latin typeface="+mn-ea"/>
                <a:ea typeface="+mn-ea"/>
              </a:rPr>
              <a:t>LAN-10G1TA</a:t>
            </a:r>
            <a:endParaRPr lang="en-US" sz="16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grpSp>
        <p:nvGrpSpPr>
          <p:cNvPr id="47" name="群組 43"/>
          <p:cNvGrpSpPr/>
          <p:nvPr/>
        </p:nvGrpSpPr>
        <p:grpSpPr>
          <a:xfrm>
            <a:off x="3857620" y="1803790"/>
            <a:ext cx="1439115" cy="1320828"/>
            <a:chOff x="4008188" y="3549662"/>
            <a:chExt cx="1439302" cy="1320827"/>
          </a:xfrm>
        </p:grpSpPr>
        <p:sp>
          <p:nvSpPr>
            <p:cNvPr id="48" name="TextBox 47"/>
            <p:cNvSpPr txBox="1"/>
            <p:nvPr/>
          </p:nvSpPr>
          <p:spPr>
            <a:xfrm>
              <a:off x="4008188" y="4531935"/>
              <a:ext cx="143930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bg1"/>
                  </a:solidFill>
                  <a:latin typeface="+mn-ea"/>
                  <a:ea typeface="+mn-ea"/>
                </a:rPr>
                <a:t>LAN-10G1SR</a:t>
              </a:r>
            </a:p>
          </p:txBody>
        </p:sp>
        <p:pic>
          <p:nvPicPr>
            <p:cNvPr id="49" name="圖片 38" descr="LAN-10G1SR-D_正面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08382" y="3549662"/>
              <a:ext cx="1428752" cy="1071563"/>
            </a:xfrm>
            <a:prstGeom prst="rect">
              <a:avLst/>
            </a:prstGeom>
          </p:spPr>
        </p:pic>
      </p:grpSp>
      <p:sp>
        <p:nvSpPr>
          <p:cNvPr id="74" name="TextBox 73"/>
          <p:cNvSpPr txBox="1"/>
          <p:nvPr/>
        </p:nvSpPr>
        <p:spPr>
          <a:xfrm>
            <a:off x="1928794" y="2773934"/>
            <a:ext cx="1888474" cy="369320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+mn-ea"/>
                <a:ea typeface="+mn-ea"/>
              </a:rPr>
              <a:t>LAN-10G2T-X550</a:t>
            </a:r>
          </a:p>
        </p:txBody>
      </p:sp>
      <p:pic>
        <p:nvPicPr>
          <p:cNvPr id="76" name="Picture 75"/>
          <p:cNvPicPr>
            <a:picLocks noChangeAspect="1"/>
          </p:cNvPicPr>
          <p:nvPr/>
        </p:nvPicPr>
        <p:blipFill>
          <a:blip r:embed="rId4"/>
          <a:srcRect t="2836"/>
          <a:stretch>
            <a:fillRect/>
          </a:stretch>
        </p:blipFill>
        <p:spPr>
          <a:xfrm>
            <a:off x="7286644" y="1857370"/>
            <a:ext cx="1431060" cy="857256"/>
          </a:xfrm>
          <a:prstGeom prst="rect">
            <a:avLst/>
          </a:prstGeom>
        </p:spPr>
      </p:pic>
      <p:sp>
        <p:nvSpPr>
          <p:cNvPr id="77" name="TextBox 76"/>
          <p:cNvSpPr txBox="1"/>
          <p:nvPr/>
        </p:nvSpPr>
        <p:spPr>
          <a:xfrm>
            <a:off x="7225301" y="2786064"/>
            <a:ext cx="16329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+mn-ea"/>
                <a:ea typeface="+mn-ea"/>
              </a:rPr>
              <a:t>LAN-1G2T-I210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438788" y="4729397"/>
            <a:ext cx="1408375" cy="369320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+mn-ea"/>
                <a:ea typeface="+mn-ea"/>
              </a:rPr>
              <a:t>QW-AC2600</a:t>
            </a:r>
            <a:endParaRPr lang="en-US" sz="16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pic>
        <p:nvPicPr>
          <p:cNvPr id="79" name="圖片 46" descr="LAN-10G2T_x550+bracket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14546" y="1947871"/>
            <a:ext cx="1352816" cy="766755"/>
          </a:xfrm>
          <a:prstGeom prst="rect">
            <a:avLst/>
          </a:prstGeom>
        </p:spPr>
      </p:pic>
      <p:cxnSp>
        <p:nvCxnSpPr>
          <p:cNvPr id="80" name="直線接點 44"/>
          <p:cNvCxnSpPr/>
          <p:nvPr/>
        </p:nvCxnSpPr>
        <p:spPr>
          <a:xfrm>
            <a:off x="-756592" y="-540340"/>
            <a:ext cx="11142877" cy="2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2" name="圖片 49" descr="LAN-10G2SF-MLX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8433" y="1696329"/>
            <a:ext cx="1523812" cy="1143008"/>
          </a:xfrm>
          <a:prstGeom prst="rect">
            <a:avLst/>
          </a:prstGeom>
        </p:spPr>
      </p:pic>
      <p:sp>
        <p:nvSpPr>
          <p:cNvPr id="83" name="TextBox 29"/>
          <p:cNvSpPr txBox="1"/>
          <p:nvPr/>
        </p:nvSpPr>
        <p:spPr>
          <a:xfrm>
            <a:off x="94230" y="2773934"/>
            <a:ext cx="1977440" cy="369320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+mn-ea"/>
                <a:ea typeface="+mn-ea"/>
              </a:rPr>
              <a:t>LAN-10G2SF-MLX</a:t>
            </a:r>
          </a:p>
        </p:txBody>
      </p:sp>
      <p:sp>
        <p:nvSpPr>
          <p:cNvPr id="85" name="Rectangle 84"/>
          <p:cNvSpPr/>
          <p:nvPr/>
        </p:nvSpPr>
        <p:spPr>
          <a:xfrm>
            <a:off x="5136776" y="3737694"/>
            <a:ext cx="2078430" cy="1107984"/>
          </a:xfrm>
          <a:prstGeom prst="rect">
            <a:avLst/>
          </a:prstGeom>
        </p:spPr>
        <p:txBody>
          <a:bodyPr wrap="none" lIns="121908" tIns="60954" rIns="121908" bIns="60954">
            <a:spAutoFit/>
          </a:bodyPr>
          <a:lstStyle/>
          <a:p>
            <a:r>
              <a:rPr lang="da-DK" sz="1600" dirty="0" smtClean="0">
                <a:solidFill>
                  <a:schemeClr val="bg1"/>
                </a:solidFill>
                <a:latin typeface="+mn-ea"/>
                <a:ea typeface="+mn-ea"/>
              </a:rPr>
              <a:t>TL-WDN4800 N900</a:t>
            </a:r>
          </a:p>
          <a:p>
            <a:r>
              <a:rPr lang="da-DK" sz="1600" dirty="0" smtClean="0">
                <a:solidFill>
                  <a:schemeClr val="bg1"/>
                </a:solidFill>
                <a:latin typeface="+mn-ea"/>
                <a:ea typeface="+mn-ea"/>
              </a:rPr>
              <a:t>TL-WDN3800 N600</a:t>
            </a:r>
          </a:p>
          <a:p>
            <a:r>
              <a:rPr lang="da-DK" sz="1600" dirty="0" smtClean="0">
                <a:solidFill>
                  <a:schemeClr val="bg1"/>
                </a:solidFill>
                <a:latin typeface="+mn-ea"/>
                <a:ea typeface="+mn-ea"/>
              </a:rPr>
              <a:t>TL-WN881ND N300</a:t>
            </a:r>
          </a:p>
          <a:p>
            <a:r>
              <a:rPr lang="da-DK" sz="1600" dirty="0" smtClean="0">
                <a:solidFill>
                  <a:schemeClr val="bg1"/>
                </a:solidFill>
                <a:latin typeface="+mn-ea"/>
                <a:ea typeface="+mn-ea"/>
              </a:rPr>
              <a:t>TL-WN781ND N150</a:t>
            </a:r>
            <a:endParaRPr lang="da-DK" sz="16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9" name="圓角化對角線角落矩形 38"/>
          <p:cNvSpPr/>
          <p:nvPr/>
        </p:nvSpPr>
        <p:spPr>
          <a:xfrm>
            <a:off x="71406" y="1285866"/>
            <a:ext cx="308943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773E3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7" name="TextBox 66"/>
          <p:cNvSpPr txBox="1"/>
          <p:nvPr/>
        </p:nvSpPr>
        <p:spPr>
          <a:xfrm>
            <a:off x="285720" y="1285866"/>
            <a:ext cx="2875122" cy="400097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pPr marL="285722" indent="-285722"/>
            <a:r>
              <a:rPr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10GbE/1GbE </a:t>
            </a: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網路擴充卡</a:t>
            </a:r>
            <a:endParaRPr 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1" name="Shape 529"/>
          <p:cNvSpPr/>
          <p:nvPr/>
        </p:nvSpPr>
        <p:spPr>
          <a:xfrm>
            <a:off x="350848" y="3743547"/>
            <a:ext cx="2720953" cy="1041275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786182" y="4716079"/>
            <a:ext cx="951518" cy="369320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+mn-ea"/>
                <a:ea typeface="+mn-ea"/>
              </a:rPr>
              <a:t>TP-Link</a:t>
            </a:r>
            <a:endParaRPr lang="en-US" sz="16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grpSp>
        <p:nvGrpSpPr>
          <p:cNvPr id="44" name="群組 43"/>
          <p:cNvGrpSpPr/>
          <p:nvPr/>
        </p:nvGrpSpPr>
        <p:grpSpPr>
          <a:xfrm>
            <a:off x="2571736" y="3357568"/>
            <a:ext cx="1071570" cy="1071570"/>
            <a:chOff x="7847615" y="785800"/>
            <a:chExt cx="1428728" cy="1428728"/>
          </a:xfrm>
        </p:grpSpPr>
        <p:pic>
          <p:nvPicPr>
            <p:cNvPr id="50" name="Picture 9" descr="C:\Users\Han Tsai\Desktop\AFOBOT _PPT\orange_light.png"/>
            <p:cNvPicPr>
              <a:picLocks noChangeAspect="1" noChangeArrowheads="1"/>
            </p:cNvPicPr>
            <p:nvPr/>
          </p:nvPicPr>
          <p:blipFill>
            <a:blip r:embed="rId7"/>
            <a:stretch>
              <a:fillRect/>
            </a:stretch>
          </p:blipFill>
          <p:spPr bwMode="auto">
            <a:xfrm>
              <a:off x="7847615" y="785800"/>
              <a:ext cx="1428728" cy="1428728"/>
            </a:xfrm>
            <a:prstGeom prst="rect">
              <a:avLst/>
            </a:prstGeom>
            <a:noFill/>
          </p:spPr>
        </p:pic>
        <p:sp>
          <p:nvSpPr>
            <p:cNvPr id="51" name="矩形 50"/>
            <p:cNvSpPr/>
            <p:nvPr/>
          </p:nvSpPr>
          <p:spPr>
            <a:xfrm>
              <a:off x="8145940" y="1262043"/>
              <a:ext cx="844657" cy="4308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27000" algn="ctr">
                <a:buClr>
                  <a:srgbClr val="0070C0"/>
                </a:buClr>
                <a:buSzPts val="2000"/>
              </a:pPr>
              <a:r>
                <a:rPr lang="en-US" altLang="zh-TW" sz="1500" b="1" dirty="0" smtClean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NEW</a:t>
              </a:r>
              <a:endParaRPr lang="zh-TW" altLang="en-US" sz="1500" b="1" dirty="0">
                <a:solidFill>
                  <a:schemeClr val="bg1"/>
                </a:solidFill>
                <a:latin typeface="+mj-lt"/>
                <a:ea typeface="微軟正黑體" pitchFamily="34" charset="-120"/>
              </a:endParaRPr>
            </a:p>
          </p:txBody>
        </p:sp>
      </p:grpSp>
      <p:pic>
        <p:nvPicPr>
          <p:cNvPr id="1026" name="Picture 2" descr="C:\Users\Han Tsai\Desktop\TVS-x73e_直播\card_1.png"/>
          <p:cNvPicPr>
            <a:picLocks noChangeAspect="1" noChangeArrowheads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1214414" y="3857634"/>
            <a:ext cx="1478467" cy="928694"/>
          </a:xfrm>
          <a:prstGeom prst="rect">
            <a:avLst/>
          </a:prstGeom>
          <a:noFill/>
        </p:spPr>
      </p:pic>
      <p:pic>
        <p:nvPicPr>
          <p:cNvPr id="1027" name="Picture 3" descr="C:\Users\Han Tsai\Desktop\TVS-x73e_直播\card_wires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786182" y="3857633"/>
            <a:ext cx="785818" cy="884387"/>
          </a:xfrm>
          <a:prstGeom prst="rect">
            <a:avLst/>
          </a:prstGeom>
          <a:noFill/>
        </p:spPr>
      </p:pic>
      <p:pic>
        <p:nvPicPr>
          <p:cNvPr id="2050" name="Picture 2" descr="C:\Users\Han Tsai\Desktop\TVS-x73e_直播\未命名-19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42910" y="3786196"/>
            <a:ext cx="571504" cy="929401"/>
          </a:xfrm>
          <a:prstGeom prst="rect">
            <a:avLst/>
          </a:prstGeom>
          <a:noFill/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68852" y="1899950"/>
            <a:ext cx="1116048" cy="87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9038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5971" y="2719604"/>
            <a:ext cx="3135119" cy="2300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" name="平行四邊形 28"/>
          <p:cNvSpPr/>
          <p:nvPr/>
        </p:nvSpPr>
        <p:spPr>
          <a:xfrm>
            <a:off x="-1071602" y="2306806"/>
            <a:ext cx="6736263" cy="366713"/>
          </a:xfrm>
          <a:prstGeom prst="parallelogram">
            <a:avLst>
              <a:gd name="adj" fmla="val 55727"/>
            </a:avLst>
          </a:prstGeom>
          <a:solidFill>
            <a:srgbClr val="00518E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平行四邊形 26"/>
          <p:cNvSpPr/>
          <p:nvPr/>
        </p:nvSpPr>
        <p:spPr>
          <a:xfrm>
            <a:off x="-428659" y="1878178"/>
            <a:ext cx="7500990" cy="366713"/>
          </a:xfrm>
          <a:prstGeom prst="parallelogram">
            <a:avLst>
              <a:gd name="adj" fmla="val 55727"/>
            </a:avLst>
          </a:prstGeom>
          <a:solidFill>
            <a:srgbClr val="00518E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32" name="Picture 8" descr="C:\Users\Han Tsai\Desktop\TVS-x73e_直播\未命名-19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2857502"/>
            <a:ext cx="857256" cy="1394102"/>
          </a:xfrm>
          <a:prstGeom prst="rect">
            <a:avLst/>
          </a:prstGeom>
          <a:noFill/>
        </p:spPr>
      </p:pic>
      <p:sp>
        <p:nvSpPr>
          <p:cNvPr id="18" name="Title 2"/>
          <p:cNvSpPr txBox="1">
            <a:spLocks/>
          </p:cNvSpPr>
          <p:nvPr/>
        </p:nvSpPr>
        <p:spPr>
          <a:xfrm>
            <a:off x="214282" y="339562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en-US" altLang="zh-TW" dirty="0" smtClean="0">
                <a:solidFill>
                  <a:schemeClr val="bg1"/>
                </a:solidFill>
                <a:latin typeface="+mj-lt"/>
              </a:rPr>
              <a:t>TVS-x73e </a:t>
            </a:r>
            <a:r>
              <a:rPr lang="zh-TW" altLang="en-US" dirty="0" smtClean="0">
                <a:solidFill>
                  <a:schemeClr val="bg1"/>
                </a:solidFill>
                <a:latin typeface="+mj-lt"/>
              </a:rPr>
              <a:t>搖身成為無線 </a:t>
            </a:r>
            <a:r>
              <a:rPr lang="en-US" altLang="zh-TW" dirty="0" smtClean="0">
                <a:solidFill>
                  <a:schemeClr val="bg1"/>
                </a:solidFill>
                <a:latin typeface="+mj-lt"/>
              </a:rPr>
              <a:t>AP </a:t>
            </a:r>
            <a:r>
              <a:rPr lang="zh-TW" altLang="en-US" dirty="0" smtClean="0">
                <a:solidFill>
                  <a:schemeClr val="bg1"/>
                </a:solidFill>
                <a:latin typeface="+mj-lt"/>
              </a:rPr>
              <a:t>基地台</a:t>
            </a:r>
            <a:endParaRPr 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3" name="Rectangle 3"/>
          <p:cNvSpPr>
            <a:spLocks noChangeArrowheads="1"/>
          </p:cNvSpPr>
          <p:nvPr/>
        </p:nvSpPr>
        <p:spPr bwMode="auto">
          <a:xfrm>
            <a:off x="285720" y="1857370"/>
            <a:ext cx="6908572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zh-TW" altLang="en-US" sz="21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設定獨立的無線連接，流量分流 </a:t>
            </a:r>
            <a:r>
              <a:rPr lang="en-US" altLang="zh-TW" sz="21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( I</a:t>
            </a:r>
            <a:r>
              <a:rPr lang="de-DE" altLang="zh-TW" sz="21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oT/VM/Container)</a:t>
            </a:r>
            <a:endParaRPr lang="en-US" altLang="zh-TW" sz="21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4" name="Rectangle 3"/>
          <p:cNvSpPr>
            <a:spLocks noChangeArrowheads="1"/>
          </p:cNvSpPr>
          <p:nvPr/>
        </p:nvSpPr>
        <p:spPr bwMode="auto">
          <a:xfrm>
            <a:off x="301924" y="2301836"/>
            <a:ext cx="6341778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en-US" altLang="zh-TW" sz="21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x86 </a:t>
            </a:r>
            <a:r>
              <a:rPr lang="zh-TW" altLang="en-US" sz="21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硬體效能，並可隨時新增網卡擴充頻寬</a:t>
            </a:r>
            <a:endParaRPr lang="en-US" altLang="zh-TW" sz="21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3" name="群組 29"/>
          <p:cNvGrpSpPr/>
          <p:nvPr/>
        </p:nvGrpSpPr>
        <p:grpSpPr>
          <a:xfrm>
            <a:off x="-1092693" y="1347781"/>
            <a:ext cx="8522213" cy="438151"/>
            <a:chOff x="4884721" y="1357305"/>
            <a:chExt cx="2503330" cy="492023"/>
          </a:xfrm>
        </p:grpSpPr>
        <p:sp>
          <p:nvSpPr>
            <p:cNvPr id="31" name="平行四邊形 30"/>
            <p:cNvSpPr/>
            <p:nvPr/>
          </p:nvSpPr>
          <p:spPr>
            <a:xfrm>
              <a:off x="4884721" y="1357305"/>
              <a:ext cx="2503330" cy="492023"/>
            </a:xfrm>
            <a:prstGeom prst="parallelogram">
              <a:avLst>
                <a:gd name="adj" fmla="val 55727"/>
              </a:avLst>
            </a:prstGeom>
            <a:solidFill>
              <a:srgbClr val="00518E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5187808" y="1367998"/>
              <a:ext cx="2137290" cy="4665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zh-TW" altLang="en-US" sz="21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安裝 </a:t>
              </a:r>
              <a:r>
                <a:rPr lang="en-US" altLang="zh-TW" sz="2100" b="1" dirty="0" err="1" smtClean="0">
                  <a:solidFill>
                    <a:srgbClr val="FFFF00"/>
                  </a:solidFill>
                  <a:latin typeface="+mj-lt"/>
                  <a:ea typeface="微軟正黑體" pitchFamily="34" charset="-120"/>
                </a:rPr>
                <a:t>WirelessAP</a:t>
              </a:r>
              <a:r>
                <a:rPr lang="en-US" altLang="zh-TW" sz="2100" b="1" dirty="0" smtClean="0">
                  <a:solidFill>
                    <a:srgbClr val="FFFF00"/>
                  </a:solidFill>
                  <a:latin typeface="+mj-lt"/>
                  <a:ea typeface="微軟正黑體" pitchFamily="34" charset="-120"/>
                </a:rPr>
                <a:t> Station </a:t>
              </a:r>
              <a:r>
                <a:rPr lang="zh-TW" altLang="en-US" sz="2100" b="1" dirty="0" smtClean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，讓裝置</a:t>
              </a:r>
              <a:r>
                <a:rPr lang="zh-TW" altLang="en-US" sz="21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透過無線網路直連</a:t>
              </a:r>
              <a:r>
                <a:rPr lang="zh-TW" altLang="en-US" sz="2100" b="1" dirty="0" smtClean="0">
                  <a:solidFill>
                    <a:srgbClr val="FFFF00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en-US" altLang="zh-TW" sz="2100" b="1" dirty="0" smtClean="0">
                  <a:solidFill>
                    <a:srgbClr val="FFFF00"/>
                  </a:solidFill>
                  <a:latin typeface="+mj-lt"/>
                  <a:ea typeface="微軟正黑體" pitchFamily="34" charset="-120"/>
                </a:rPr>
                <a:t>NAS</a:t>
              </a:r>
              <a:endParaRPr lang="zh-TW" altLang="en-US" sz="2100" b="1" dirty="0" smtClean="0">
                <a:solidFill>
                  <a:srgbClr val="FFFF00"/>
                </a:solidFill>
                <a:latin typeface="+mj-lt"/>
                <a:ea typeface="微軟正黑體" pitchFamily="34" charset="-120"/>
              </a:endParaRPr>
            </a:p>
          </p:txBody>
        </p:sp>
      </p:grp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5241635" y="4214824"/>
            <a:ext cx="401935" cy="811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 descr="C:\Users\Han Tsai\Desktop\TVS-x73e_直播\NB.png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7444155" y="3943474"/>
            <a:ext cx="1699877" cy="1106461"/>
          </a:xfrm>
          <a:prstGeom prst="rect">
            <a:avLst/>
          </a:prstGeom>
          <a:noFill/>
        </p:spPr>
      </p:pic>
      <p:pic>
        <p:nvPicPr>
          <p:cNvPr id="44" name="Picture 3" descr="C:\Users\Han Tsai\Desktop\TVS-x73e_直播\back.png"/>
          <p:cNvPicPr>
            <a:picLocks noChangeAspect="1" noChangeArrowheads="1"/>
          </p:cNvPicPr>
          <p:nvPr/>
        </p:nvPicPr>
        <p:blipFill>
          <a:blip r:embed="rId7"/>
          <a:srcRect b="35067"/>
          <a:stretch>
            <a:fillRect/>
          </a:stretch>
        </p:blipFill>
        <p:spPr bwMode="auto">
          <a:xfrm>
            <a:off x="-183962" y="3143254"/>
            <a:ext cx="3541516" cy="2357454"/>
          </a:xfrm>
          <a:prstGeom prst="rect">
            <a:avLst/>
          </a:prstGeom>
          <a:noFill/>
        </p:spPr>
      </p:pic>
      <p:sp>
        <p:nvSpPr>
          <p:cNvPr id="45" name="Shape 402"/>
          <p:cNvSpPr>
            <a:spLocks noChangeArrowheads="1"/>
          </p:cNvSpPr>
          <p:nvPr/>
        </p:nvSpPr>
        <p:spPr bwMode="auto">
          <a:xfrm>
            <a:off x="2884413" y="3612347"/>
            <a:ext cx="1307315" cy="1307994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121900" tIns="60950" rIns="121900" bIns="60950" anchor="ctr"/>
          <a:lstStyle/>
          <a:p>
            <a:pPr indent="-117475" algn="ctr">
              <a:buClr>
                <a:srgbClr val="000000"/>
              </a:buClr>
              <a:buSzPts val="1400"/>
            </a:pPr>
            <a:endParaRPr lang="zh-TW" altLang="zh-TW" sz="1900">
              <a:solidFill>
                <a:srgbClr val="FFFFFF"/>
              </a:solidFill>
              <a:cs typeface="Arial" charset="0"/>
              <a:sym typeface="Arial" charset="0"/>
            </a:endParaRPr>
          </a:p>
        </p:txBody>
      </p:sp>
      <p:pic>
        <p:nvPicPr>
          <p:cNvPr id="30" name="Picture 2" descr="C:\Users\Han Tsai\Desktop\TVS-x73e_直播\card_1.png"/>
          <p:cNvPicPr>
            <a:picLocks noChangeAspect="1" noChangeArrowheads="1"/>
          </p:cNvPicPr>
          <p:nvPr/>
        </p:nvPicPr>
        <p:blipFill>
          <a:blip r:embed="rId8"/>
          <a:stretch>
            <a:fillRect/>
          </a:stretch>
        </p:blipFill>
        <p:spPr bwMode="auto">
          <a:xfrm rot="1901478">
            <a:off x="2404521" y="3668070"/>
            <a:ext cx="2100525" cy="1319438"/>
          </a:xfrm>
          <a:prstGeom prst="rect">
            <a:avLst/>
          </a:prstGeom>
          <a:noFill/>
        </p:spPr>
      </p:pic>
      <p:sp>
        <p:nvSpPr>
          <p:cNvPr id="24" name="圓角化對角線角落矩形 23"/>
          <p:cNvSpPr/>
          <p:nvPr/>
        </p:nvSpPr>
        <p:spPr>
          <a:xfrm>
            <a:off x="2285984" y="2786064"/>
            <a:ext cx="2071702" cy="714380"/>
          </a:xfrm>
          <a:prstGeom prst="round2DiagRect">
            <a:avLst>
              <a:gd name="adj1" fmla="val 43564"/>
              <a:gd name="adj2" fmla="val 0"/>
            </a:avLst>
          </a:prstGeom>
          <a:solidFill>
            <a:srgbClr val="3773E3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Shape 404"/>
          <p:cNvSpPr txBox="1">
            <a:spLocks noChangeArrowheads="1"/>
          </p:cNvSpPr>
          <p:nvPr/>
        </p:nvSpPr>
        <p:spPr bwMode="auto">
          <a:xfrm>
            <a:off x="2233837" y="3000378"/>
            <a:ext cx="2195287" cy="294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7" tIns="121897" rIns="121897" bIns="121897" anchor="ctr"/>
          <a:lstStyle/>
          <a:p>
            <a:pPr indent="-84138" algn="ctr">
              <a:buClr>
                <a:srgbClr val="3F3F3F"/>
              </a:buClr>
              <a:buSzPts val="1000"/>
            </a:pPr>
            <a:r>
              <a:rPr lang="zh-TW" altLang="zh-TW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sym typeface="Arial" charset="0"/>
              </a:rPr>
              <a:t>Q</a:t>
            </a:r>
            <a:r>
              <a:rPr lang="en-US" altLang="zh-TW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sym typeface="Arial" charset="0"/>
              </a:rPr>
              <a:t>W-AC2600 </a:t>
            </a:r>
            <a:r>
              <a:rPr lang="zh-TW" altLang="en-US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sym typeface="Arial" charset="0"/>
              </a:rPr>
              <a:t>無線網卡</a:t>
            </a:r>
          </a:p>
          <a:p>
            <a:pPr indent="-84138" algn="ctr">
              <a:buClr>
                <a:srgbClr val="3F3F3F"/>
              </a:buClr>
              <a:buSzPts val="1000"/>
            </a:pPr>
            <a:r>
              <a:rPr lang="en-US" altLang="zh-TW" sz="1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 charset="0"/>
              </a:rPr>
              <a:t>4 x 4 MIMO</a:t>
            </a:r>
            <a:r>
              <a:rPr lang="zh-TW" altLang="en-US" sz="1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 charset="0"/>
              </a:rPr>
              <a:t> </a:t>
            </a:r>
            <a:r>
              <a:rPr lang="en-US" altLang="zh-TW" sz="1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 charset="0"/>
              </a:rPr>
              <a:t>AC2600 </a:t>
            </a:r>
            <a:r>
              <a:rPr lang="zh-TW" altLang="en-US" sz="1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 charset="0"/>
              </a:rPr>
              <a:t>極速傳輸</a:t>
            </a:r>
            <a:endParaRPr lang="en-US" altLang="zh-TW" sz="1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 charset="0"/>
            </a:endParaRPr>
          </a:p>
          <a:p>
            <a:pPr indent="-84138" algn="ctr">
              <a:buClr>
                <a:srgbClr val="3F3F3F"/>
              </a:buClr>
              <a:buSzPts val="1000"/>
            </a:pPr>
            <a:r>
              <a:rPr lang="en-US" altLang="zh-TW" sz="1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 charset="0"/>
              </a:rPr>
              <a:t>Dual Band Dual Concurrent</a:t>
            </a:r>
          </a:p>
        </p:txBody>
      </p:sp>
    </p:spTree>
    <p:extLst>
      <p:ext uri="{BB962C8B-B14F-4D97-AF65-F5344CB8AC3E}">
        <p14:creationId xmlns:p14="http://schemas.microsoft.com/office/powerpoint/2010/main" xmlns="" val="74025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528"/>
          <p:cNvSpPr/>
          <p:nvPr/>
        </p:nvSpPr>
        <p:spPr>
          <a:xfrm>
            <a:off x="142844" y="3373969"/>
            <a:ext cx="8858312" cy="1714512"/>
          </a:xfrm>
          <a:prstGeom prst="roundRect">
            <a:avLst>
              <a:gd name="adj" fmla="val 4004"/>
            </a:avLst>
          </a:prstGeom>
          <a:solidFill>
            <a:srgbClr val="00206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Shape 528"/>
          <p:cNvSpPr/>
          <p:nvPr/>
        </p:nvSpPr>
        <p:spPr>
          <a:xfrm>
            <a:off x="142844" y="1428742"/>
            <a:ext cx="8858312" cy="1714512"/>
          </a:xfrm>
          <a:prstGeom prst="roundRect">
            <a:avLst>
              <a:gd name="adj" fmla="val 4004"/>
            </a:avLst>
          </a:prstGeom>
          <a:solidFill>
            <a:srgbClr val="00206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Shape 529"/>
          <p:cNvSpPr/>
          <p:nvPr/>
        </p:nvSpPr>
        <p:spPr>
          <a:xfrm>
            <a:off x="2500298" y="1839205"/>
            <a:ext cx="200026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Shape 529"/>
          <p:cNvSpPr/>
          <p:nvPr/>
        </p:nvSpPr>
        <p:spPr>
          <a:xfrm>
            <a:off x="4643438" y="1839205"/>
            <a:ext cx="200026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Shape 529"/>
          <p:cNvSpPr/>
          <p:nvPr/>
        </p:nvSpPr>
        <p:spPr>
          <a:xfrm>
            <a:off x="6786578" y="1839205"/>
            <a:ext cx="200026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Shape 529"/>
          <p:cNvSpPr/>
          <p:nvPr/>
        </p:nvSpPr>
        <p:spPr>
          <a:xfrm>
            <a:off x="357158" y="1839205"/>
            <a:ext cx="200026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Title 2"/>
          <p:cNvSpPr txBox="1">
            <a:spLocks/>
          </p:cNvSpPr>
          <p:nvPr/>
        </p:nvSpPr>
        <p:spPr>
          <a:xfrm>
            <a:off x="214282" y="285734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zh-TW" altLang="en-US" dirty="0" smtClean="0">
                <a:solidFill>
                  <a:schemeClr val="bg1"/>
                </a:solidFill>
              </a:rPr>
              <a:t>ＱＭ</a:t>
            </a:r>
            <a:r>
              <a:rPr lang="en-US" altLang="zh-TW" dirty="0" smtClean="0">
                <a:solidFill>
                  <a:schemeClr val="bg1"/>
                </a:solidFill>
              </a:rPr>
              <a:t>2 </a:t>
            </a:r>
            <a:r>
              <a:rPr lang="zh-TW" altLang="en-US" dirty="0" smtClean="0">
                <a:solidFill>
                  <a:schemeClr val="bg1"/>
                </a:solidFill>
              </a:rPr>
              <a:t>卡與其他好朋友們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2989666" y="2755298"/>
            <a:ext cx="1010830" cy="369320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+mn-ea"/>
                <a:ea typeface="+mn-ea"/>
              </a:rPr>
              <a:t>QM2-2P</a:t>
            </a:r>
            <a:endParaRPr lang="en-US" sz="16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cxnSp>
        <p:nvCxnSpPr>
          <p:cNvPr id="80" name="直線接點 44"/>
          <p:cNvCxnSpPr/>
          <p:nvPr/>
        </p:nvCxnSpPr>
        <p:spPr>
          <a:xfrm>
            <a:off x="-756592" y="-540340"/>
            <a:ext cx="11142877" cy="2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29"/>
          <p:cNvSpPr txBox="1"/>
          <p:nvPr/>
        </p:nvSpPr>
        <p:spPr>
          <a:xfrm>
            <a:off x="846526" y="2742047"/>
            <a:ext cx="1010830" cy="369320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+mn-ea"/>
                <a:ea typeface="+mn-ea"/>
              </a:rPr>
              <a:t>QM2-2S</a:t>
            </a:r>
            <a:endParaRPr lang="en-US" sz="16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500034" y="4681306"/>
            <a:ext cx="1724166" cy="369320"/>
          </a:xfrm>
          <a:prstGeom prst="rect">
            <a:avLst/>
          </a:prstGeom>
        </p:spPr>
        <p:txBody>
          <a:bodyPr wrap="none" lIns="121908" tIns="60954" rIns="121908" bIns="60954">
            <a:spAutoFit/>
          </a:bodyPr>
          <a:lstStyle/>
          <a:p>
            <a:r>
              <a:rPr lang="da-DK" sz="1600" dirty="0" smtClean="0">
                <a:solidFill>
                  <a:schemeClr val="bg1"/>
                </a:solidFill>
                <a:latin typeface="+mn-ea"/>
                <a:ea typeface="+mn-ea"/>
              </a:rPr>
              <a:t>USB-U31A2P01</a:t>
            </a:r>
            <a:endParaRPr lang="da-DK" sz="16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pic>
        <p:nvPicPr>
          <p:cNvPr id="87" name="Picture 8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94567" y="1927239"/>
            <a:ext cx="1634821" cy="825507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3174326" y="4696725"/>
            <a:ext cx="1361887" cy="369320"/>
          </a:xfrm>
          <a:prstGeom prst="rect">
            <a:avLst/>
          </a:prstGeom>
        </p:spPr>
        <p:txBody>
          <a:bodyPr wrap="none" lIns="121908" tIns="60954" rIns="121908" bIns="60954">
            <a:spAutoFit/>
          </a:bodyPr>
          <a:lstStyle/>
          <a:p>
            <a:r>
              <a:rPr lang="da-DK" sz="1600" dirty="0" smtClean="0">
                <a:solidFill>
                  <a:schemeClr val="bg1"/>
                </a:solidFill>
                <a:latin typeface="+mn-ea"/>
                <a:ea typeface="+mn-ea"/>
              </a:rPr>
              <a:t>SAS-12G2E</a:t>
            </a:r>
            <a:endParaRPr lang="da-DK" sz="16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9" name="圓角化對角線角落矩形 38"/>
          <p:cNvSpPr/>
          <p:nvPr/>
        </p:nvSpPr>
        <p:spPr>
          <a:xfrm>
            <a:off x="71405" y="1285866"/>
            <a:ext cx="3640869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773E3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7" name="TextBox 66"/>
          <p:cNvSpPr txBox="1"/>
          <p:nvPr/>
        </p:nvSpPr>
        <p:spPr>
          <a:xfrm>
            <a:off x="137976" y="1295414"/>
            <a:ext cx="3426555" cy="400097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pPr marL="285722" indent="-285722"/>
            <a:r>
              <a:rPr lang="en-US" altLang="zh-TW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QM2 </a:t>
            </a:r>
            <a:r>
              <a:rPr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M.2 SSD / 10GbE</a:t>
            </a: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擴充卡</a:t>
            </a:r>
            <a:endParaRPr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4" name="圓角化對角線角落矩形 53"/>
          <p:cNvSpPr/>
          <p:nvPr/>
        </p:nvSpPr>
        <p:spPr>
          <a:xfrm>
            <a:off x="109991" y="3214692"/>
            <a:ext cx="192882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773E3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5" name="TextBox 66"/>
          <p:cNvSpPr txBox="1"/>
          <p:nvPr/>
        </p:nvSpPr>
        <p:spPr>
          <a:xfrm>
            <a:off x="206303" y="3218084"/>
            <a:ext cx="1847597" cy="400097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pPr marL="285722" indent="-285722"/>
            <a:r>
              <a:rPr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USB 3.1 </a:t>
            </a: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擴充卡</a:t>
            </a:r>
          </a:p>
        </p:txBody>
      </p:sp>
      <p:sp>
        <p:nvSpPr>
          <p:cNvPr id="56" name="圓角化對角線角落矩形 55"/>
          <p:cNvSpPr/>
          <p:nvPr/>
        </p:nvSpPr>
        <p:spPr>
          <a:xfrm>
            <a:off x="2817136" y="3214692"/>
            <a:ext cx="1754864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773E3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7" name="TextBox 66"/>
          <p:cNvSpPr txBox="1"/>
          <p:nvPr/>
        </p:nvSpPr>
        <p:spPr>
          <a:xfrm>
            <a:off x="2944631" y="3214692"/>
            <a:ext cx="1477303" cy="400097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pPr marL="285722" indent="-285722"/>
            <a:r>
              <a:rPr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SAS 12G </a:t>
            </a: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卡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857752" y="2737348"/>
            <a:ext cx="1637604" cy="369320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+mn-ea"/>
                <a:ea typeface="+mn-ea"/>
              </a:rPr>
              <a:t>QM2-2S10G1T</a:t>
            </a:r>
            <a:endParaRPr lang="en-US" sz="16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006362" y="2730377"/>
            <a:ext cx="1637604" cy="369320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+mn-ea"/>
                <a:ea typeface="+mn-ea"/>
              </a:rPr>
              <a:t>QM2-2P10G1T</a:t>
            </a:r>
            <a:endParaRPr lang="en-US" sz="16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pic>
        <p:nvPicPr>
          <p:cNvPr id="27" name="Picture 8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29454" y="1928808"/>
            <a:ext cx="1634821" cy="825507"/>
          </a:xfrm>
          <a:prstGeom prst="rect">
            <a:avLst/>
          </a:prstGeom>
        </p:spPr>
      </p:pic>
      <p:sp>
        <p:nvSpPr>
          <p:cNvPr id="28" name="Shape 529"/>
          <p:cNvSpPr/>
          <p:nvPr/>
        </p:nvSpPr>
        <p:spPr>
          <a:xfrm>
            <a:off x="2857488" y="3786196"/>
            <a:ext cx="200026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529"/>
          <p:cNvSpPr/>
          <p:nvPr/>
        </p:nvSpPr>
        <p:spPr>
          <a:xfrm>
            <a:off x="357158" y="3786196"/>
            <a:ext cx="200026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" name="Picture 8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2910" y="3643319"/>
            <a:ext cx="1285884" cy="110747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8992" y="3857634"/>
            <a:ext cx="794518" cy="7865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1967" y="1838387"/>
            <a:ext cx="1648090" cy="103023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56545" y="1810862"/>
            <a:ext cx="1648090" cy="103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276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528"/>
          <p:cNvSpPr/>
          <p:nvPr/>
        </p:nvSpPr>
        <p:spPr>
          <a:xfrm>
            <a:off x="214282" y="1428742"/>
            <a:ext cx="8786874" cy="3624821"/>
          </a:xfrm>
          <a:prstGeom prst="roundRect">
            <a:avLst>
              <a:gd name="adj" fmla="val 4004"/>
            </a:avLst>
          </a:prstGeom>
          <a:solidFill>
            <a:srgbClr val="037FC0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Shape 529"/>
          <p:cNvSpPr/>
          <p:nvPr/>
        </p:nvSpPr>
        <p:spPr>
          <a:xfrm>
            <a:off x="4714876" y="3500444"/>
            <a:ext cx="4071966" cy="1428760"/>
          </a:xfrm>
          <a:prstGeom prst="roundRect">
            <a:avLst>
              <a:gd name="adj" fmla="val 4004"/>
            </a:avLst>
          </a:prstGeom>
          <a:solidFill>
            <a:srgbClr val="002060"/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Title 2"/>
          <p:cNvSpPr txBox="1">
            <a:spLocks/>
          </p:cNvSpPr>
          <p:nvPr/>
        </p:nvSpPr>
        <p:spPr>
          <a:xfrm>
            <a:off x="214282" y="285734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zh-TW" altLang="en-US" dirty="0">
                <a:solidFill>
                  <a:schemeClr val="bg1"/>
                </a:solidFill>
              </a:rPr>
              <a:t>具</a:t>
            </a:r>
            <a:r>
              <a:rPr lang="en-US" altLang="zh-TW" dirty="0">
                <a:solidFill>
                  <a:schemeClr val="bg1"/>
                </a:solidFill>
              </a:rPr>
              <a:t> 5 </a:t>
            </a:r>
            <a:r>
              <a:rPr lang="zh-TW" altLang="en-US" dirty="0" smtClean="0">
                <a:solidFill>
                  <a:schemeClr val="bg1"/>
                </a:solidFill>
              </a:rPr>
              <a:t>年以上長期</a:t>
            </a:r>
            <a:r>
              <a:rPr lang="zh-TW" altLang="en-US" dirty="0">
                <a:solidFill>
                  <a:schemeClr val="bg1"/>
                </a:solidFill>
              </a:rPr>
              <a:t>支援的嵌入式處理器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32287" y="3836561"/>
            <a:ext cx="13099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TS-x63U</a:t>
            </a:r>
            <a:r>
              <a:rPr lang="zh-TW" altLang="en-US" b="1" dirty="0" smtClean="0">
                <a:solidFill>
                  <a:srgbClr val="0070C0"/>
                </a:solidFill>
              </a:rPr>
              <a:t> 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系列</a:t>
            </a:r>
            <a:endParaRPr 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" name="圓角化對角線角落矩形 29"/>
          <p:cNvSpPr/>
          <p:nvPr/>
        </p:nvSpPr>
        <p:spPr>
          <a:xfrm>
            <a:off x="4643438" y="3292117"/>
            <a:ext cx="3789692" cy="445846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773E3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7" name="Picture 3" descr="C:\Users\Han Tsai\Desktop\PPT_x73X\未命名-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3899" y="3171121"/>
            <a:ext cx="808741" cy="686513"/>
          </a:xfrm>
          <a:prstGeom prst="rect">
            <a:avLst/>
          </a:prstGeom>
          <a:noFill/>
        </p:spPr>
      </p:pic>
      <p:sp>
        <p:nvSpPr>
          <p:cNvPr id="31" name="矩形 30"/>
          <p:cNvSpPr/>
          <p:nvPr/>
        </p:nvSpPr>
        <p:spPr>
          <a:xfrm>
            <a:off x="4786314" y="3343796"/>
            <a:ext cx="3425938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00" b="1" dirty="0">
                <a:solidFill>
                  <a:srgbClr val="FFF000"/>
                </a:solidFill>
              </a:rPr>
              <a:t>AMD Embedded G </a:t>
            </a:r>
            <a:r>
              <a:rPr lang="zh-TW" altLang="en-US" sz="23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系列</a:t>
            </a:r>
            <a:endParaRPr lang="en-US" altLang="zh-TW" sz="23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14071" y="3876270"/>
            <a:ext cx="38298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TS-x63U:</a:t>
            </a:r>
          </a:p>
          <a:p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泛用型</a:t>
            </a:r>
            <a:r>
              <a: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低功耗設計</a:t>
            </a:r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 x 10GbE SFP+ </a:t>
            </a:r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埠</a:t>
            </a:r>
            <a:endParaRPr lang="en-US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4" name="Shape 529"/>
          <p:cNvSpPr/>
          <p:nvPr/>
        </p:nvSpPr>
        <p:spPr>
          <a:xfrm>
            <a:off x="349815" y="1571618"/>
            <a:ext cx="4077461" cy="3214710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8623" y="1642371"/>
            <a:ext cx="15803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TVS-x73e</a:t>
            </a:r>
            <a:r>
              <a:rPr lang="zh-TW" altLang="en-US" b="1" dirty="0" smtClean="0">
                <a:solidFill>
                  <a:srgbClr val="0070C0"/>
                </a:solidFill>
              </a:rPr>
              <a:t> 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系列</a:t>
            </a:r>
            <a:endParaRPr 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29" name="Picture 5" descr="C:\Users\Han Tsai\Desktop\PPT_x73X\product_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2287" y="4218786"/>
            <a:ext cx="3786214" cy="300190"/>
          </a:xfrm>
          <a:prstGeom prst="rect">
            <a:avLst/>
          </a:prstGeom>
          <a:noFill/>
        </p:spPr>
      </p:pic>
      <p:cxnSp>
        <p:nvCxnSpPr>
          <p:cNvPr id="69" name="直線接點 68"/>
          <p:cNvCxnSpPr/>
          <p:nvPr/>
        </p:nvCxnSpPr>
        <p:spPr>
          <a:xfrm>
            <a:off x="1749013" y="4040105"/>
            <a:ext cx="2214578" cy="2173"/>
          </a:xfrm>
          <a:prstGeom prst="line">
            <a:avLst/>
          </a:prstGeom>
          <a:ln>
            <a:solidFill>
              <a:schemeClr val="bg2">
                <a:lumMod val="40000"/>
                <a:lumOff val="60000"/>
                <a:alpha val="4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642" y="3000202"/>
            <a:ext cx="1330838" cy="8317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8329" y="3035902"/>
            <a:ext cx="1314771" cy="8217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53100" y="3020754"/>
            <a:ext cx="1311144" cy="819465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363203" y="2865376"/>
            <a:ext cx="13099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TS-x73U</a:t>
            </a:r>
            <a:r>
              <a:rPr lang="zh-TW" altLang="en-US" b="1" dirty="0" smtClean="0">
                <a:solidFill>
                  <a:srgbClr val="0070C0"/>
                </a:solidFill>
              </a:rPr>
              <a:t> 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系列</a:t>
            </a:r>
            <a:endParaRPr lang="en-US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34" name="直線接點 68"/>
          <p:cNvCxnSpPr/>
          <p:nvPr/>
        </p:nvCxnSpPr>
        <p:spPr>
          <a:xfrm>
            <a:off x="1686352" y="3030277"/>
            <a:ext cx="2214578" cy="2173"/>
          </a:xfrm>
          <a:prstGeom prst="line">
            <a:avLst/>
          </a:prstGeom>
          <a:ln>
            <a:solidFill>
              <a:schemeClr val="bg2">
                <a:lumMod val="40000"/>
                <a:lumOff val="60000"/>
                <a:alpha val="4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285824" y="4786328"/>
            <a:ext cx="362745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* </a:t>
            </a:r>
            <a:r>
              <a:rPr lang="en-US" sz="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TS-x73U </a:t>
            </a:r>
            <a:r>
              <a:rPr lang="zh-TW" altLang="en-US" sz="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與</a:t>
            </a:r>
            <a:r>
              <a:rPr lang="en-US" altLang="zh-TW" sz="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TS-x63U </a:t>
            </a:r>
            <a:r>
              <a:rPr lang="zh-TW" altLang="en-US" sz="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機種</a:t>
            </a:r>
            <a:r>
              <a:rPr lang="zh-TW" altLang="en-US" sz="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不具備</a:t>
            </a:r>
            <a:r>
              <a:rPr lang="en-US" altLang="zh-TW" sz="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GPU </a:t>
            </a:r>
            <a:r>
              <a:rPr lang="zh-TW" altLang="en-US" sz="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與</a:t>
            </a:r>
            <a:r>
              <a:rPr lang="en-US" altLang="zh-TW" sz="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HDMI </a:t>
            </a:r>
            <a:r>
              <a:rPr lang="zh-TW" altLang="en-US" sz="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輸出埠．</a:t>
            </a:r>
            <a:endParaRPr lang="en-US" sz="8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8562" y="2000246"/>
            <a:ext cx="1234480" cy="771550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428355" y="3825321"/>
            <a:ext cx="13099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TS-x63U</a:t>
            </a:r>
            <a:r>
              <a:rPr lang="zh-TW" altLang="en-US" b="1" dirty="0" smtClean="0">
                <a:solidFill>
                  <a:srgbClr val="0070C0"/>
                </a:solidFill>
              </a:rPr>
              <a:t> 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系列</a:t>
            </a:r>
            <a:endParaRPr lang="en-US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37" name="直線接點 68"/>
          <p:cNvCxnSpPr/>
          <p:nvPr/>
        </p:nvCxnSpPr>
        <p:spPr>
          <a:xfrm>
            <a:off x="1835696" y="1778025"/>
            <a:ext cx="2214578" cy="2173"/>
          </a:xfrm>
          <a:prstGeom prst="line">
            <a:avLst/>
          </a:prstGeom>
          <a:ln>
            <a:solidFill>
              <a:schemeClr val="bg2">
                <a:lumMod val="40000"/>
                <a:lumOff val="60000"/>
                <a:alpha val="4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33220" y="1966204"/>
            <a:ext cx="1296469" cy="8102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97391" y="1928808"/>
            <a:ext cx="1499337" cy="937086"/>
          </a:xfrm>
          <a:prstGeom prst="rect">
            <a:avLst/>
          </a:prstGeom>
        </p:spPr>
      </p:pic>
      <p:sp>
        <p:nvSpPr>
          <p:cNvPr id="39" name="Shape 529"/>
          <p:cNvSpPr/>
          <p:nvPr/>
        </p:nvSpPr>
        <p:spPr>
          <a:xfrm>
            <a:off x="4714876" y="1643056"/>
            <a:ext cx="4071966" cy="1500198"/>
          </a:xfrm>
          <a:prstGeom prst="roundRect">
            <a:avLst>
              <a:gd name="adj" fmla="val 4004"/>
            </a:avLst>
          </a:prstGeom>
          <a:solidFill>
            <a:srgbClr val="002060"/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TextBox 1"/>
          <p:cNvSpPr txBox="1"/>
          <p:nvPr/>
        </p:nvSpPr>
        <p:spPr>
          <a:xfrm>
            <a:off x="4798041" y="1996256"/>
            <a:ext cx="40318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TVS-x73e: 2x </a:t>
            </a:r>
            <a:r>
              <a:rPr lang="en-US" altLang="zh-TW" sz="1600" b="1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PCIe</a:t>
            </a:r>
            <a:r>
              <a: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絕佳擴充性、適合 </a:t>
            </a:r>
            <a:r>
              <a: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4K</a:t>
            </a:r>
          </a:p>
          <a:p>
            <a:r>
              <a:rPr lang="en-US" altLang="zh-TW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                  </a:t>
            </a:r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多媒體、先進</a:t>
            </a:r>
            <a:r>
              <a: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運算與高工作量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814977" y="2643188"/>
            <a:ext cx="39517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TS-x73U: 2</a:t>
            </a:r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x 10GbE SFP+ </a:t>
            </a:r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埠、企業就緒</a:t>
            </a:r>
            <a:endParaRPr lang="zh-TW" altLang="en-US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1" name="圓角化對角線角落矩形 50"/>
          <p:cNvSpPr/>
          <p:nvPr/>
        </p:nvSpPr>
        <p:spPr>
          <a:xfrm>
            <a:off x="4639960" y="1340086"/>
            <a:ext cx="3789692" cy="445846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773E3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矩形 52"/>
          <p:cNvSpPr/>
          <p:nvPr/>
        </p:nvSpPr>
        <p:spPr>
          <a:xfrm>
            <a:off x="4699782" y="1339656"/>
            <a:ext cx="3409908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00" b="1" dirty="0">
                <a:solidFill>
                  <a:srgbClr val="FFF000"/>
                </a:solidFill>
              </a:rPr>
              <a:t>AMD Embedded </a:t>
            </a:r>
            <a:r>
              <a:rPr lang="en-US" altLang="zh-TW" sz="2300" b="1" dirty="0">
                <a:solidFill>
                  <a:srgbClr val="FFF000"/>
                </a:solidFill>
              </a:rPr>
              <a:t>R</a:t>
            </a:r>
            <a:r>
              <a:rPr lang="en-US" sz="2300" b="1" dirty="0">
                <a:solidFill>
                  <a:srgbClr val="FFF000"/>
                </a:solidFill>
              </a:rPr>
              <a:t> </a:t>
            </a:r>
            <a:r>
              <a:rPr lang="zh-TW" altLang="en-US" sz="23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系列</a:t>
            </a:r>
            <a:endParaRPr lang="en-US" altLang="zh-TW" sz="23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3" name="Picture 2" descr="C:\Users\Han Tsai\Desktop\PPT_x73X\未命名-3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157101" y="1214428"/>
            <a:ext cx="795136" cy="6735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0302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an Tsai\Desktop\14926-r-series-product-chart-1260x70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06" y="1285866"/>
            <a:ext cx="8001056" cy="3429024"/>
          </a:xfrm>
          <a:prstGeom prst="rect">
            <a:avLst/>
          </a:prstGeom>
          <a:noFill/>
        </p:spPr>
      </p:pic>
      <p:sp>
        <p:nvSpPr>
          <p:cNvPr id="18" name="Title 2"/>
          <p:cNvSpPr txBox="1">
            <a:spLocks/>
          </p:cNvSpPr>
          <p:nvPr/>
        </p:nvSpPr>
        <p:spPr>
          <a:xfrm>
            <a:off x="214282" y="357172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zh-TW" altLang="en-US" dirty="0">
                <a:solidFill>
                  <a:schemeClr val="bg1"/>
                </a:solidFill>
              </a:rPr>
              <a:t>直上</a:t>
            </a:r>
            <a:r>
              <a:rPr lang="en-US" altLang="zh-TW" dirty="0">
                <a:solidFill>
                  <a:schemeClr val="bg1"/>
                </a:solidFill>
              </a:rPr>
              <a:t> </a:t>
            </a:r>
            <a:r>
              <a:rPr lang="en-US" altLang="zh-TW" dirty="0">
                <a:solidFill>
                  <a:schemeClr val="bg1"/>
                </a:solidFill>
                <a:latin typeface="+mj-lt"/>
              </a:rPr>
              <a:t>AMD R</a:t>
            </a:r>
            <a:r>
              <a:rPr lang="en-US" altLang="zh-TW" dirty="0">
                <a:solidFill>
                  <a:schemeClr val="bg1"/>
                </a:solidFill>
              </a:rPr>
              <a:t> </a:t>
            </a:r>
            <a:r>
              <a:rPr lang="zh-TW" altLang="en-US" dirty="0">
                <a:solidFill>
                  <a:schemeClr val="bg1"/>
                </a:solidFill>
              </a:rPr>
              <a:t>系列旗艦款嵌入式處理器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2969" y="4857766"/>
            <a:ext cx="589392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表格資料來源</a:t>
            </a:r>
            <a:r>
              <a:rPr lang="en-US" altLang="zh-TW" sz="8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: </a:t>
            </a:r>
            <a:r>
              <a:rPr lang="en-US" sz="800" dirty="0">
                <a:solidFill>
                  <a:schemeClr val="bg1"/>
                </a:solidFill>
              </a:rPr>
              <a:t>http://</a:t>
            </a:r>
            <a:r>
              <a:rPr lang="en-US" sz="800" dirty="0" err="1">
                <a:solidFill>
                  <a:schemeClr val="bg1"/>
                </a:solidFill>
              </a:rPr>
              <a:t>www.amd.com</a:t>
            </a:r>
            <a:r>
              <a:rPr lang="en-US" sz="800" dirty="0">
                <a:solidFill>
                  <a:schemeClr val="bg1"/>
                </a:solidFill>
              </a:rPr>
              <a:t>/</a:t>
            </a:r>
            <a:r>
              <a:rPr lang="en-US" sz="800" dirty="0" err="1">
                <a:solidFill>
                  <a:schemeClr val="bg1"/>
                </a:solidFill>
              </a:rPr>
              <a:t>zh-hant</a:t>
            </a:r>
            <a:r>
              <a:rPr lang="en-US" sz="800" dirty="0">
                <a:solidFill>
                  <a:schemeClr val="bg1"/>
                </a:solidFill>
              </a:rPr>
              <a:t>/products/embedded-r-series-</a:t>
            </a:r>
            <a:r>
              <a:rPr lang="en-US" sz="800" dirty="0" err="1">
                <a:solidFill>
                  <a:schemeClr val="bg1"/>
                </a:solidFill>
              </a:rPr>
              <a:t>soc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08000" y="2698876"/>
            <a:ext cx="7992888" cy="324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3" descr="C:\Users\Han Tsai\Desktop\PPT_x73X\未命名-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7333" y="1714494"/>
            <a:ext cx="930389" cy="785818"/>
          </a:xfrm>
          <a:prstGeom prst="rect">
            <a:avLst/>
          </a:prstGeom>
          <a:noFill/>
        </p:spPr>
      </p:pic>
      <p:sp>
        <p:nvSpPr>
          <p:cNvPr id="20" name="向下箭號 19"/>
          <p:cNvSpPr/>
          <p:nvPr/>
        </p:nvSpPr>
        <p:spPr>
          <a:xfrm rot="2975784">
            <a:off x="686929" y="2411060"/>
            <a:ext cx="357190" cy="468267"/>
          </a:xfrm>
          <a:prstGeom prst="downArrow">
            <a:avLst>
              <a:gd name="adj1" fmla="val 45359"/>
              <a:gd name="adj2" fmla="val 68032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平行四邊形 11"/>
          <p:cNvSpPr/>
          <p:nvPr/>
        </p:nvSpPr>
        <p:spPr>
          <a:xfrm>
            <a:off x="5728328" y="3071816"/>
            <a:ext cx="3272828" cy="857256"/>
          </a:xfrm>
          <a:prstGeom prst="parallelogram">
            <a:avLst>
              <a:gd name="adj" fmla="val 57994"/>
            </a:avLst>
          </a:prstGeom>
          <a:solidFill>
            <a:srgbClr val="303F9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平行四邊形 15"/>
          <p:cNvSpPr/>
          <p:nvPr/>
        </p:nvSpPr>
        <p:spPr>
          <a:xfrm>
            <a:off x="5637616" y="3143254"/>
            <a:ext cx="3218281" cy="857256"/>
          </a:xfrm>
          <a:prstGeom prst="parallelogram">
            <a:avLst>
              <a:gd name="adj" fmla="val 55727"/>
            </a:avLst>
          </a:prstGeom>
          <a:solidFill>
            <a:srgbClr val="303F97"/>
          </a:solidFill>
          <a:ln>
            <a:solidFill>
              <a:srgbClr val="303F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0628" y="2714626"/>
            <a:ext cx="4529648" cy="2865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490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2"/>
          <p:cNvSpPr txBox="1">
            <a:spLocks/>
          </p:cNvSpPr>
          <p:nvPr/>
        </p:nvSpPr>
        <p:spPr>
          <a:xfrm>
            <a:off x="214282" y="285734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en-US" dirty="0" err="1">
                <a:solidFill>
                  <a:schemeClr val="bg1"/>
                </a:solidFill>
              </a:rPr>
              <a:t>PassMark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PerformanceTest</a:t>
            </a:r>
            <a:r>
              <a:rPr lang="en-US" dirty="0">
                <a:solidFill>
                  <a:schemeClr val="bg1"/>
                </a:solidFill>
              </a:rPr>
              <a:t>™</a:t>
            </a:r>
          </a:p>
        </p:txBody>
      </p:sp>
      <p:sp>
        <p:nvSpPr>
          <p:cNvPr id="2" name="Rectangle 1"/>
          <p:cNvSpPr/>
          <p:nvPr/>
        </p:nvSpPr>
        <p:spPr>
          <a:xfrm>
            <a:off x="285720" y="4856636"/>
            <a:ext cx="385192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來源</a:t>
            </a:r>
            <a:r>
              <a:rPr lang="en-US" altLang="zh-TW" sz="8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: </a:t>
            </a:r>
            <a:r>
              <a:rPr lang="en-US" sz="800" dirty="0">
                <a:solidFill>
                  <a:schemeClr val="bg1"/>
                </a:solidFill>
              </a:rPr>
              <a:t>https://</a:t>
            </a:r>
            <a:r>
              <a:rPr lang="en-US" sz="800" dirty="0" err="1">
                <a:solidFill>
                  <a:schemeClr val="bg1"/>
                </a:solidFill>
              </a:rPr>
              <a:t>www.cpubenchmark.net</a:t>
            </a:r>
            <a:r>
              <a:rPr lang="en-US" sz="800" dirty="0">
                <a:solidFill>
                  <a:schemeClr val="bg1"/>
                </a:solidFill>
              </a:rPr>
              <a:t>/</a:t>
            </a:r>
            <a:r>
              <a:rPr lang="en-US" sz="800" dirty="0" err="1">
                <a:solidFill>
                  <a:schemeClr val="bg1"/>
                </a:solidFill>
              </a:rPr>
              <a:t>compare.php?cmp</a:t>
            </a:r>
            <a:r>
              <a:rPr lang="en-US" sz="800" dirty="0">
                <a:solidFill>
                  <a:schemeClr val="bg1"/>
                </a:solidFill>
              </a:rPr>
              <a:t>[]=2556&amp;cmp[]=2655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339860" y="1285866"/>
            <a:ext cx="8343230" cy="3643338"/>
            <a:chOff x="339860" y="1357304"/>
            <a:chExt cx="8072462" cy="3525099"/>
          </a:xfrm>
        </p:grpSpPr>
        <p:sp>
          <p:nvSpPr>
            <p:cNvPr id="20" name="矩形 19"/>
            <p:cNvSpPr/>
            <p:nvPr/>
          </p:nvSpPr>
          <p:spPr>
            <a:xfrm>
              <a:off x="339860" y="1357304"/>
              <a:ext cx="8072462" cy="3429024"/>
            </a:xfrm>
            <a:prstGeom prst="rect">
              <a:avLst/>
            </a:prstGeom>
            <a:solidFill>
              <a:srgbClr val="CCECF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222" t="1397" r="1748" b="2098"/>
            <a:stretch>
              <a:fillRect/>
            </a:stretch>
          </p:blipFill>
          <p:spPr>
            <a:xfrm>
              <a:off x="411298" y="1428742"/>
              <a:ext cx="7929618" cy="3286148"/>
            </a:xfrm>
            <a:prstGeom prst="rect">
              <a:avLst/>
            </a:prstGeom>
          </p:spPr>
        </p:pic>
        <p:pic>
          <p:nvPicPr>
            <p:cNvPr id="4098" name="Picture 2" descr="C:\Users\Han Tsai\Desktop\PPT_x73X\winner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866970" y="4107709"/>
              <a:ext cx="678062" cy="774694"/>
            </a:xfrm>
            <a:prstGeom prst="rect">
              <a:avLst/>
            </a:prstGeom>
            <a:noFill/>
          </p:spPr>
        </p:pic>
        <p:pic>
          <p:nvPicPr>
            <p:cNvPr id="13" name="Picture 4" descr="C:\Users\user\Desktop\20170928_Virtualization Station 直播\勝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1153641">
              <a:off x="7237633" y="4424381"/>
              <a:ext cx="366706" cy="366706"/>
            </a:xfrm>
            <a:prstGeom prst="rect">
              <a:avLst/>
            </a:prstGeom>
            <a:noFill/>
          </p:spPr>
        </p:pic>
      </p:grpSp>
      <p:grpSp>
        <p:nvGrpSpPr>
          <p:cNvPr id="19" name="群組 18"/>
          <p:cNvGrpSpPr/>
          <p:nvPr/>
        </p:nvGrpSpPr>
        <p:grpSpPr>
          <a:xfrm>
            <a:off x="1840058" y="1857370"/>
            <a:ext cx="1143008" cy="1143008"/>
            <a:chOff x="1214421" y="2357436"/>
            <a:chExt cx="1992283" cy="1992281"/>
          </a:xfrm>
        </p:grpSpPr>
        <p:sp>
          <p:nvSpPr>
            <p:cNvPr id="15" name="Shape 277"/>
            <p:cNvSpPr/>
            <p:nvPr/>
          </p:nvSpPr>
          <p:spPr>
            <a:xfrm rot="18882244">
              <a:off x="1214422" y="2357435"/>
              <a:ext cx="1992281" cy="1992283"/>
            </a:xfrm>
            <a:prstGeom prst="teardrop">
              <a:avLst>
                <a:gd name="adj" fmla="val 10000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Shape 278"/>
            <p:cNvSpPr/>
            <p:nvPr/>
          </p:nvSpPr>
          <p:spPr>
            <a:xfrm rot="5400000">
              <a:off x="1306194" y="2458431"/>
              <a:ext cx="1785950" cy="17859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" name="矩形 16"/>
          <p:cNvSpPr/>
          <p:nvPr/>
        </p:nvSpPr>
        <p:spPr>
          <a:xfrm>
            <a:off x="1840058" y="2206795"/>
            <a:ext cx="112259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1300" b="1" dirty="0">
                <a:solidFill>
                  <a:srgbClr val="FF0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Intel</a:t>
            </a:r>
            <a:r>
              <a:rPr lang="en-US" altLang="zh-TW" sz="1300" b="1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en-US" sz="1300" b="1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第六代</a:t>
            </a:r>
          </a:p>
          <a:p>
            <a:pPr lvl="0" algn="ctr"/>
            <a:r>
              <a:rPr lang="en-US" altLang="zh-TW" dirty="0" err="1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Skylake</a:t>
            </a:r>
            <a:r>
              <a:rPr lang="en-US" altLang="zh-TW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U</a:t>
            </a:r>
            <a:endParaRPr lang="zh-TW" altLang="en-US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8136000" y="714362"/>
            <a:ext cx="1071570" cy="1071570"/>
            <a:chOff x="7847615" y="785800"/>
            <a:chExt cx="1428728" cy="1428728"/>
          </a:xfrm>
        </p:grpSpPr>
        <p:pic>
          <p:nvPicPr>
            <p:cNvPr id="26" name="Picture 9" descr="C:\Users\Han Tsai\Desktop\AFOBOT _PPT\orange_light.png"/>
            <p:cNvPicPr>
              <a:picLocks noChangeAspect="1" noChangeArrowheads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>
              <a:off x="7847615" y="785800"/>
              <a:ext cx="1428728" cy="1428728"/>
            </a:xfrm>
            <a:prstGeom prst="rect">
              <a:avLst/>
            </a:prstGeom>
            <a:noFill/>
          </p:spPr>
        </p:pic>
        <p:sp>
          <p:nvSpPr>
            <p:cNvPr id="27" name="矩形 26"/>
            <p:cNvSpPr/>
            <p:nvPr/>
          </p:nvSpPr>
          <p:spPr>
            <a:xfrm>
              <a:off x="8183607" y="1094886"/>
              <a:ext cx="759166" cy="73864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27000" algn="ctr">
                <a:buClr>
                  <a:srgbClr val="0070C0"/>
                </a:buClr>
                <a:buSzPts val="2000"/>
              </a:pPr>
              <a:r>
                <a:rPr lang="zh-TW" altLang="en-US" sz="30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勝</a:t>
              </a:r>
              <a:endParaRPr lang="zh-TW" altLang="en-US" sz="3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28336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5673</TotalTime>
  <Words>1511</Words>
  <Application>Microsoft Macintosh PowerPoint</Application>
  <PresentationFormat>如螢幕大小 (16:9)</PresentationFormat>
  <Paragraphs>297</Paragraphs>
  <Slides>32</Slides>
  <Notes>26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32</vt:i4>
      </vt:variant>
    </vt:vector>
  </HeadingPairs>
  <TitlesOfParts>
    <vt:vector size="33" baseType="lpstr">
      <vt:lpstr>Simple Light</vt:lpstr>
      <vt:lpstr>                         系列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TVS-x73e 正面設計</vt:lpstr>
      <vt:lpstr>TVS-x73e 背面設計</vt:lpstr>
      <vt:lpstr>QM2 擴充卡增添 SSD 快取及 10GbE 雙優勢</vt:lpstr>
      <vt:lpstr>超大 64GB DDR4 記憶體、更適用大型專案</vt:lpstr>
      <vt:lpstr>USB QuickAccess 快速存取</vt:lpstr>
      <vt:lpstr>Radeon™ R7 繪圖晶片帶來驚艷效能</vt:lpstr>
      <vt:lpstr>QTS 與虛擬化應用提升生產力</vt:lpstr>
      <vt:lpstr>24x7 全天候安全監控解決方案</vt:lpstr>
      <vt:lpstr>TVS-x73e 現場示範</vt:lpstr>
      <vt:lpstr>雙 PCIe 插槽讓您不必煩惱如何取捨</vt:lpstr>
      <vt:lpstr>實測 1:  iSCSI 10GbE 效能 PK 環境</vt:lpstr>
      <vt:lpstr>實測 1:  iSCSI 10GbE 效能 PK 數據</vt:lpstr>
      <vt:lpstr>實測 2: Qtier 加速 10GbE</vt:lpstr>
      <vt:lpstr>360° 全景相片/影片</vt:lpstr>
      <vt:lpstr>投影片 25</vt:lpstr>
      <vt:lpstr>全景模式，身歷其境</vt:lpstr>
      <vt:lpstr>全景播放模式</vt:lpstr>
      <vt:lpstr>在行動 App 上也能以全景模式播放</vt:lpstr>
      <vt:lpstr>投影片 29</vt:lpstr>
      <vt:lpstr>投影片 30</vt:lpstr>
      <vt:lpstr>投影片 31</vt:lpstr>
      <vt:lpstr>投影片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高達      核心爆發性能，幫企業快速、有效率地完成任務</dc:title>
  <dc:creator>Coco Chiang</dc:creator>
  <cp:lastModifiedBy>Windows 使用者</cp:lastModifiedBy>
  <cp:revision>555</cp:revision>
  <cp:lastPrinted>2017-12-25T04:36:38Z</cp:lastPrinted>
  <dcterms:modified xsi:type="dcterms:W3CDTF">2018-01-03T09:39:58Z</dcterms:modified>
</cp:coreProperties>
</file>