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33"/>
  </p:notesMasterIdLst>
  <p:sldIdLst>
    <p:sldId id="367" r:id="rId2"/>
    <p:sldId id="369" r:id="rId3"/>
    <p:sldId id="425" r:id="rId4"/>
    <p:sldId id="436" r:id="rId5"/>
    <p:sldId id="442" r:id="rId6"/>
    <p:sldId id="438" r:id="rId7"/>
    <p:sldId id="413" r:id="rId8"/>
    <p:sldId id="370" r:id="rId9"/>
    <p:sldId id="373" r:id="rId10"/>
    <p:sldId id="374" r:id="rId11"/>
    <p:sldId id="382" r:id="rId12"/>
    <p:sldId id="383" r:id="rId13"/>
    <p:sldId id="384" r:id="rId14"/>
    <p:sldId id="385" r:id="rId15"/>
    <p:sldId id="439" r:id="rId16"/>
    <p:sldId id="440" r:id="rId17"/>
    <p:sldId id="441" r:id="rId18"/>
    <p:sldId id="443" r:id="rId19"/>
    <p:sldId id="389" r:id="rId20"/>
    <p:sldId id="444" r:id="rId21"/>
    <p:sldId id="445" r:id="rId22"/>
    <p:sldId id="456" r:id="rId23"/>
    <p:sldId id="457" r:id="rId24"/>
    <p:sldId id="448" r:id="rId25"/>
    <p:sldId id="449" r:id="rId26"/>
    <p:sldId id="450" r:id="rId27"/>
    <p:sldId id="451" r:id="rId28"/>
    <p:sldId id="452" r:id="rId29"/>
    <p:sldId id="453" r:id="rId30"/>
    <p:sldId id="458" r:id="rId31"/>
    <p:sldId id="320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" initials="O" lastIdx="4" clrIdx="0">
    <p:extLst/>
  </p:cmAuthor>
  <p:cmAuthor id="2" name="Office" initials="O [2]" lastIdx="1" clrIdx="1">
    <p:extLst/>
  </p:cmAuthor>
  <p:cmAuthor id="3" name="Office" initials="O [3]" lastIdx="1" clrIdx="2">
    <p:extLst/>
  </p:cmAuthor>
  <p:cmAuthor id="4" name="Michael Wang" initials="MW" lastIdx="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600"/>
    <a:srgbClr val="3478C2"/>
    <a:srgbClr val="037FC0"/>
    <a:srgbClr val="595959"/>
    <a:srgbClr val="FFF000"/>
    <a:srgbClr val="1356DD"/>
    <a:srgbClr val="FFFF64"/>
    <a:srgbClr val="FFFF32"/>
    <a:srgbClr val="FFFF0A"/>
    <a:srgbClr val="F9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8" autoAdjust="0"/>
    <p:restoredTop sz="94295"/>
  </p:normalViewPr>
  <p:slideViewPr>
    <p:cSldViewPr>
      <p:cViewPr varScale="1">
        <p:scale>
          <a:sx n="77" d="100"/>
          <a:sy n="77" d="100"/>
        </p:scale>
        <p:origin x="68" y="13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229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223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016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41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右下角會被人頭擋住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27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159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467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62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40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Shape 407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66383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40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Shape 407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66383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523EEF1-47ED-E94A-A90F-BE895AAFEAA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43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40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Shape 407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6638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dirty="0" err="1"/>
              <a:t>wifi</a:t>
            </a:r>
            <a:r>
              <a:rPr lang="en-US" dirty="0"/>
              <a:t> </a:t>
            </a:r>
            <a:r>
              <a:rPr lang="zh-TW" altLang="en-US" dirty="0"/>
              <a:t>卡</a:t>
            </a:r>
            <a:r>
              <a:rPr lang="zh-TW" altLang="en-US" baseline="0" dirty="0"/>
              <a:t> </a:t>
            </a:r>
            <a:r>
              <a:rPr lang="en-US" altLang="zh-TW" baseline="0" dirty="0"/>
              <a:t>(</a:t>
            </a:r>
            <a:r>
              <a:rPr lang="zh-TW" altLang="en-US" baseline="0" dirty="0"/>
              <a:t>圖片請找</a:t>
            </a:r>
            <a:r>
              <a:rPr lang="en-US" altLang="zh-TW" baseline="0" dirty="0"/>
              <a:t> coco </a:t>
            </a:r>
            <a:r>
              <a:rPr lang="zh-TW" altLang="en-US" baseline="0" dirty="0"/>
              <a:t>拿</a:t>
            </a:r>
            <a:r>
              <a:rPr lang="en-US" altLang="zh-TW" baseline="0" dirty="0"/>
              <a:t>)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speech: </a:t>
            </a:r>
            <a:r>
              <a:rPr lang="zh-TW" altLang="en-US" baseline="0" dirty="0"/>
              <a:t>炒出一手好菜</a:t>
            </a:r>
            <a:r>
              <a:rPr lang="en-US" altLang="zh-TW" baseline="0" dirty="0"/>
              <a:t>. </a:t>
            </a:r>
            <a:r>
              <a:rPr lang="zh-TW" altLang="en-US" baseline="0" dirty="0"/>
              <a:t>客戶自己配套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254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95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2191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1357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5285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8144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09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504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33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5273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261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937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6938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Skylake</a:t>
            </a:r>
            <a:r>
              <a:rPr lang="en-US" dirty="0"/>
              <a:t> U is commonly</a:t>
            </a:r>
            <a:r>
              <a:rPr lang="en-US" baseline="0" dirty="0"/>
              <a:t> </a:t>
            </a:r>
            <a:r>
              <a:rPr lang="en-US" dirty="0"/>
              <a:t>seen on laptops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18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32" y="0"/>
            <a:ext cx="9144032" cy="514351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-18"/>
            <a:ext cx="9144000" cy="514351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375031"/>
            <a:ext cx="8001056" cy="696521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1472" y="1357304"/>
            <a:ext cx="8001056" cy="3695967"/>
          </a:xfrm>
        </p:spPr>
        <p:txBody>
          <a:bodyPr/>
          <a:lstStyle>
            <a:lvl1pPr>
              <a:defRPr sz="2200">
                <a:latin typeface="微軟正黑體" pitchFamily="34" charset="-120"/>
                <a:ea typeface="微軟正黑體" pitchFamily="34" charset="-120"/>
              </a:defRPr>
            </a:lvl1pPr>
            <a:lvl2pPr>
              <a:defRPr sz="1800">
                <a:latin typeface="微軟正黑體" pitchFamily="34" charset="-120"/>
                <a:ea typeface="微軟正黑體" pitchFamily="34" charset="-120"/>
              </a:defRPr>
            </a:lvl2pPr>
            <a:lvl3pPr>
              <a:defRPr sz="1600">
                <a:latin typeface="微軟正黑體" pitchFamily="34" charset="-120"/>
                <a:ea typeface="微軟正黑體" pitchFamily="34" charset="-120"/>
              </a:defRPr>
            </a:lvl3pPr>
            <a:lvl4pPr>
              <a:defRPr sz="1400">
                <a:latin typeface="微軟正黑體" pitchFamily="34" charset="-120"/>
                <a:ea typeface="微軟正黑體" pitchFamily="34" charset="-120"/>
              </a:defRPr>
            </a:lvl4pPr>
            <a:lvl5pPr>
              <a:defRPr sz="1100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3995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n Tsai\Desktop\TVS-x73e_直播\BG_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 dirty="0"/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10"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3" r:id="rId3"/>
    <p:sldLayoutId id="2147483657" r:id="rId4"/>
    <p:sldLayoutId id="2147483656" r:id="rId5"/>
    <p:sldLayoutId id="2147483659" r:id="rId6"/>
    <p:sldLayoutId id="2147483662" r:id="rId7"/>
    <p:sldLayoutId id="214748366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tiff"/><Relationship Id="rId5" Type="http://schemas.openxmlformats.org/officeDocument/2006/relationships/image" Target="../media/image70.tiff"/><Relationship Id="rId10" Type="http://schemas.openxmlformats.org/officeDocument/2006/relationships/image" Target="../media/image75.tiff"/><Relationship Id="rId4" Type="http://schemas.openxmlformats.org/officeDocument/2006/relationships/image" Target="../media/image69.tiff"/><Relationship Id="rId9" Type="http://schemas.openxmlformats.org/officeDocument/2006/relationships/image" Target="../media/image7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tiff"/><Relationship Id="rId5" Type="http://schemas.openxmlformats.org/officeDocument/2006/relationships/image" Target="../media/image78.png"/><Relationship Id="rId4" Type="http://schemas.openxmlformats.org/officeDocument/2006/relationships/image" Target="../media/image4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tiff"/><Relationship Id="rId5" Type="http://schemas.openxmlformats.org/officeDocument/2006/relationships/image" Target="../media/image81.png"/><Relationship Id="rId4" Type="http://schemas.openxmlformats.org/officeDocument/2006/relationships/image" Target="../media/image8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101.jpe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15.tiff"/><Relationship Id="rId4" Type="http://schemas.openxmlformats.org/officeDocument/2006/relationships/image" Target="../media/image11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tiff"/><Relationship Id="rId4" Type="http://schemas.openxmlformats.org/officeDocument/2006/relationships/image" Target="../media/image11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8.tiff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11" Type="http://schemas.openxmlformats.org/officeDocument/2006/relationships/image" Target="../media/image43.png"/><Relationship Id="rId5" Type="http://schemas.openxmlformats.org/officeDocument/2006/relationships/image" Target="../media/image37.tiff"/><Relationship Id="rId10" Type="http://schemas.openxmlformats.org/officeDocument/2006/relationships/image" Target="../media/image42.tiff"/><Relationship Id="rId4" Type="http://schemas.openxmlformats.org/officeDocument/2006/relationships/image" Target="../media/image36.png"/><Relationship Id="rId9" Type="http://schemas.openxmlformats.org/officeDocument/2006/relationships/image" Target="../media/image4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tiff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99"/>
          <p:cNvSpPr txBox="1">
            <a:spLocks noGrp="1"/>
          </p:cNvSpPr>
          <p:nvPr>
            <p:ph type="ctrTitle"/>
          </p:nvPr>
        </p:nvSpPr>
        <p:spPr>
          <a:xfrm>
            <a:off x="5580562" y="1214428"/>
            <a:ext cx="2428892" cy="1214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SzPct val="25000"/>
            </a:pPr>
            <a:r>
              <a:rPr lang="ko-KR" altLang="en-US" sz="5400" dirty="0">
                <a:solidFill>
                  <a:schemeClr val="bg1"/>
                </a:solidFill>
                <a:cs typeface="Arial"/>
                <a:sym typeface="Arial"/>
              </a:rPr>
              <a:t>시리즈</a:t>
            </a:r>
            <a:endParaRPr lang="en-US" sz="4500" b="1" i="0" u="none" strike="noStrike" cap="none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7" name="群組 27"/>
          <p:cNvGrpSpPr/>
          <p:nvPr/>
        </p:nvGrpSpPr>
        <p:grpSpPr>
          <a:xfrm>
            <a:off x="357158" y="4286262"/>
            <a:ext cx="1152128" cy="436607"/>
            <a:chOff x="6643702" y="2823830"/>
            <a:chExt cx="1500197" cy="605176"/>
          </a:xfrm>
        </p:grpSpPr>
        <p:pic>
          <p:nvPicPr>
            <p:cNvPr id="5" name="Picture 2" descr="C:\Users\Han Tsai\Desktop\PPT_x73X\未命名-3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702" y="2823830"/>
              <a:ext cx="714380" cy="605176"/>
            </a:xfrm>
            <a:prstGeom prst="rect">
              <a:avLst/>
            </a:prstGeom>
            <a:noFill/>
          </p:spPr>
        </p:pic>
        <p:pic>
          <p:nvPicPr>
            <p:cNvPr id="6" name="Picture 3" descr="C:\Users\Han Tsai\Desktop\PPT_x73X\未命名-4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20" y="2823830"/>
              <a:ext cx="714379" cy="603373"/>
            </a:xfrm>
            <a:prstGeom prst="rect">
              <a:avLst/>
            </a:prstGeom>
            <a:noFill/>
          </p:spPr>
        </p:pic>
      </p:grpSp>
      <p:sp>
        <p:nvSpPr>
          <p:cNvPr id="21" name="Shape 99"/>
          <p:cNvSpPr txBox="1">
            <a:spLocks/>
          </p:cNvSpPr>
          <p:nvPr/>
        </p:nvSpPr>
        <p:spPr>
          <a:xfrm>
            <a:off x="539552" y="2000246"/>
            <a:ext cx="7991872" cy="9332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  <a:defRPr/>
            </a:pPr>
            <a:r>
              <a:rPr lang="ko-KR" altLang="en-US" sz="17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높은 확장성과 다양한 애플리케이션을 위한</a:t>
            </a:r>
          </a:p>
          <a:p>
            <a:pPr lvl="0" algn="ctr">
              <a:buClr>
                <a:schemeClr val="dk1"/>
              </a:buClr>
              <a:buSzPct val="25000"/>
              <a:defRPr/>
            </a:pPr>
            <a:r>
              <a:rPr lang="ko-KR" altLang="en-US" sz="17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듀얼 </a:t>
            </a:r>
            <a:r>
              <a:rPr lang="en-US" altLang="zh-TW" sz="1750" b="1" dirty="0" err="1">
                <a:solidFill>
                  <a:srgbClr val="FFC000"/>
                </a:solidFill>
                <a:latin typeface="+mj-lt"/>
                <a:ea typeface="微軟正黑體" pitchFamily="34" charset="-120"/>
              </a:rPr>
              <a:t>PCIe</a:t>
            </a:r>
            <a:r>
              <a:rPr lang="en-US" altLang="zh-TW" sz="175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 Gen3 </a:t>
            </a:r>
            <a:r>
              <a:rPr lang="ko-KR" altLang="en-US" sz="17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확장 슬롯 </a:t>
            </a:r>
            <a:r>
              <a:rPr lang="en-US" altLang="ko-KR" sz="17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&amp; </a:t>
            </a:r>
            <a:r>
              <a:rPr lang="ko-KR" altLang="en-US" sz="17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듀얼</a:t>
            </a:r>
            <a:r>
              <a:rPr lang="en-US" altLang="zh-TW" sz="17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75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M.2 SATA SSD </a:t>
            </a:r>
            <a:r>
              <a:rPr lang="ko-KR" altLang="en-US" sz="17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슬롯</a:t>
            </a:r>
            <a:endParaRPr lang="en-US" sz="1750" b="1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6798" y="4662550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TVS-473e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4186" y="4664829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TVS-673e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6446" y="464345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TVS-873e</a:t>
            </a:r>
          </a:p>
        </p:txBody>
      </p:sp>
      <p:pic>
        <p:nvPicPr>
          <p:cNvPr id="1026" name="Picture 2" descr="C:\Users\Han Tsai\Desktop\TVS-x73e_直播\Produc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3286130"/>
            <a:ext cx="5786478" cy="1439859"/>
          </a:xfrm>
          <a:prstGeom prst="rect">
            <a:avLst/>
          </a:prstGeom>
          <a:noFill/>
        </p:spPr>
      </p:pic>
      <p:pic>
        <p:nvPicPr>
          <p:cNvPr id="1027" name="Picture 3" descr="C:\Users\Han Tsai\Desktop\TVS-x73e_直播\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28" y="1648150"/>
            <a:ext cx="4324788" cy="637848"/>
          </a:xfrm>
          <a:prstGeom prst="rect">
            <a:avLst/>
          </a:prstGeom>
          <a:noFill/>
        </p:spPr>
      </p:pic>
      <p:pic>
        <p:nvPicPr>
          <p:cNvPr id="13" name="Picture 3" descr="\\10.64.2.86\Marketing\MarketingMaterials\素材\網頁設計標準化使用\feat-icon\feat-2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62" y="3571882"/>
            <a:ext cx="565200" cy="56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214282" y="33956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ko-KR" sz="3600" dirty="0" err="1">
                <a:solidFill>
                  <a:schemeClr val="bg1"/>
                </a:solidFill>
                <a:latin typeface="+mj-lt"/>
              </a:rPr>
              <a:t>Geekbench</a:t>
            </a:r>
            <a:r>
              <a:rPr lang="en-US" altLang="ko-KR" sz="3600" dirty="0">
                <a:solidFill>
                  <a:schemeClr val="bg1"/>
                </a:solidFill>
                <a:latin typeface="+mj-lt"/>
              </a:rPr>
              <a:t> 4 CPU </a:t>
            </a:r>
            <a:r>
              <a:rPr lang="ko-KR" altLang="en-US" sz="3600" dirty="0">
                <a:solidFill>
                  <a:schemeClr val="bg1"/>
                </a:solidFill>
                <a:latin typeface="+mj-lt"/>
              </a:rPr>
              <a:t>멀티코어 테스트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576" y="4857766"/>
            <a:ext cx="38519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소스</a:t>
            </a:r>
            <a:r>
              <a:rPr lang="en-US" altLang="zh-TW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: </a:t>
            </a:r>
            <a:r>
              <a:rPr lang="en-US" sz="800" b="1" dirty="0">
                <a:solidFill>
                  <a:schemeClr val="bg1"/>
                </a:solidFill>
                <a:latin typeface="+mj-lt"/>
              </a:rPr>
              <a:t>https://browser.geekbench.com/processor-benchmarks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142844" y="1357302"/>
            <a:ext cx="8786874" cy="3534491"/>
            <a:chOff x="177054" y="1357303"/>
            <a:chExt cx="8752665" cy="3520731"/>
          </a:xfrm>
        </p:grpSpPr>
        <p:sp>
          <p:nvSpPr>
            <p:cNvPr id="11" name="矩形 10"/>
            <p:cNvSpPr/>
            <p:nvPr/>
          </p:nvSpPr>
          <p:spPr>
            <a:xfrm>
              <a:off x="4463302" y="1357303"/>
              <a:ext cx="4466417" cy="2561757"/>
            </a:xfrm>
            <a:prstGeom prst="rect">
              <a:avLst/>
            </a:prstGeom>
            <a:solidFill>
              <a:srgbClr val="CCEC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77054" y="1357304"/>
              <a:ext cx="4429124" cy="3214710"/>
            </a:xfrm>
            <a:prstGeom prst="rect">
              <a:avLst/>
            </a:prstGeom>
            <a:solidFill>
              <a:srgbClr val="CCEC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558" y="1417912"/>
              <a:ext cx="4157440" cy="30066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29959" y="1417912"/>
              <a:ext cx="4157440" cy="2115548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277798" y="2642048"/>
              <a:ext cx="4168848" cy="50405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向下箭號 12"/>
            <p:cNvSpPr/>
            <p:nvPr/>
          </p:nvSpPr>
          <p:spPr>
            <a:xfrm rot="2975784">
              <a:off x="4277464" y="2329771"/>
              <a:ext cx="357190" cy="468267"/>
            </a:xfrm>
            <a:prstGeom prst="downArrow">
              <a:avLst>
                <a:gd name="adj1" fmla="val 45359"/>
                <a:gd name="adj2" fmla="val 68032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4375487" y="3360736"/>
              <a:ext cx="3422884" cy="1517298"/>
              <a:chOff x="4113652" y="3156835"/>
              <a:chExt cx="3005797" cy="1285884"/>
            </a:xfrm>
          </p:grpSpPr>
          <p:sp>
            <p:nvSpPr>
              <p:cNvPr id="14" name="圓角化對角線角落矩形 13"/>
              <p:cNvSpPr/>
              <p:nvPr/>
            </p:nvSpPr>
            <p:spPr>
              <a:xfrm>
                <a:off x="4113652" y="3357569"/>
                <a:ext cx="2565845" cy="928694"/>
              </a:xfrm>
              <a:prstGeom prst="round2DiagRect">
                <a:avLst>
                  <a:gd name="adj1" fmla="val 30819"/>
                  <a:gd name="adj2" fmla="val 0"/>
                </a:avLst>
              </a:prstGeom>
              <a:solidFill>
                <a:srgbClr val="EA8600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234253" y="3449085"/>
                <a:ext cx="1375050" cy="80544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ko-KR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Intel® Pentium® D1508 </a:t>
                </a:r>
                <a:r>
                  <a:rPr lang="ko-KR" altLang="en-US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듀얼코어 프로세서가 장착된 기타 </a:t>
                </a:r>
                <a:r>
                  <a:rPr lang="en-US" altLang="ko-KR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NAS</a:t>
                </a:r>
                <a:endParaRPr lang="en-US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  <p:grpSp>
            <p:nvGrpSpPr>
              <p:cNvPr id="15" name="群組 14"/>
              <p:cNvGrpSpPr/>
              <p:nvPr/>
            </p:nvGrpSpPr>
            <p:grpSpPr>
              <a:xfrm rot="16200000">
                <a:off x="5833565" y="3156835"/>
                <a:ext cx="1285884" cy="1285884"/>
                <a:chOff x="1304062" y="1655666"/>
                <a:chExt cx="1992283" cy="1992281"/>
              </a:xfrm>
            </p:grpSpPr>
            <p:sp>
              <p:nvSpPr>
                <p:cNvPr id="16" name="Shape 277"/>
                <p:cNvSpPr/>
                <p:nvPr/>
              </p:nvSpPr>
              <p:spPr>
                <a:xfrm rot="18882244">
                  <a:off x="1304063" y="1655665"/>
                  <a:ext cx="1992281" cy="1992283"/>
                </a:xfrm>
                <a:prstGeom prst="teardrop">
                  <a:avLst>
                    <a:gd name="adj" fmla="val 106955"/>
                  </a:avLst>
                </a:prstGeom>
                <a:solidFill>
                  <a:srgbClr val="037FC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Shape 278"/>
                <p:cNvSpPr/>
                <p:nvPr/>
              </p:nvSpPr>
              <p:spPr>
                <a:xfrm rot="5400000">
                  <a:off x="1395837" y="1798616"/>
                  <a:ext cx="1785950" cy="178595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280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8" name="群組 27"/>
          <p:cNvGrpSpPr/>
          <p:nvPr/>
        </p:nvGrpSpPr>
        <p:grpSpPr>
          <a:xfrm>
            <a:off x="6572264" y="3786196"/>
            <a:ext cx="1000132" cy="761706"/>
            <a:chOff x="6786578" y="3643320"/>
            <a:chExt cx="1092946" cy="832394"/>
          </a:xfrm>
        </p:grpSpPr>
        <p:pic>
          <p:nvPicPr>
            <p:cNvPr id="29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86578" y="3643320"/>
              <a:ext cx="1092946" cy="762936"/>
            </a:xfrm>
            <a:prstGeom prst="rect">
              <a:avLst/>
            </a:prstGeom>
          </p:spPr>
        </p:pic>
        <p:pic>
          <p:nvPicPr>
            <p:cNvPr id="30" name="Picture 3" descr="C:\Users\Han Tsai\Desktop\TVS-x73e_直播\509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892" y="3977628"/>
              <a:ext cx="1071570" cy="49808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48338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1500180"/>
            <a:ext cx="4482027" cy="34019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en-US" altLang="zh-TW" sz="3600" dirty="0">
                <a:latin typeface="+mj-lt"/>
              </a:rPr>
              <a:t>TVS-x73e </a:t>
            </a:r>
            <a:r>
              <a:rPr lang="ko-KR" altLang="en-US" sz="3600" dirty="0">
                <a:latin typeface="+mj-lt"/>
              </a:rPr>
              <a:t>전면부</a:t>
            </a:r>
            <a:endParaRPr lang="en-US" sz="3600" dirty="0">
              <a:latin typeface="+mj-lt"/>
            </a:endParaRPr>
          </a:p>
        </p:txBody>
      </p:sp>
      <p:grpSp>
        <p:nvGrpSpPr>
          <p:cNvPr id="2" name="群組 54"/>
          <p:cNvGrpSpPr/>
          <p:nvPr/>
        </p:nvGrpSpPr>
        <p:grpSpPr>
          <a:xfrm>
            <a:off x="428596" y="1306998"/>
            <a:ext cx="2421269" cy="907562"/>
            <a:chOff x="274888" y="1282778"/>
            <a:chExt cx="2421269" cy="907562"/>
          </a:xfrm>
        </p:grpSpPr>
        <p:sp>
          <p:nvSpPr>
            <p:cNvPr id="29" name="Shape 240"/>
            <p:cNvSpPr txBox="1"/>
            <p:nvPr/>
          </p:nvSpPr>
          <p:spPr>
            <a:xfrm>
              <a:off x="274888" y="1282778"/>
              <a:ext cx="1819151" cy="738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b="1" dirty="0">
                  <a:solidFill>
                    <a:srgbClr val="595959"/>
                  </a:solidFill>
                  <a:latin typeface="+mj-lt"/>
                </a:rPr>
                <a:t>LED: </a:t>
              </a:r>
              <a:r>
                <a:rPr lang="ko-KR" altLang="en-US" b="1" dirty="0">
                  <a:solidFill>
                    <a:srgbClr val="595959"/>
                  </a:solidFill>
                  <a:latin typeface="+mj-lt"/>
                </a:rPr>
                <a:t>상태</a:t>
              </a:r>
              <a:r>
                <a:rPr lang="en-US" altLang="ko-KR" b="1" dirty="0">
                  <a:solidFill>
                    <a:srgbClr val="595959"/>
                  </a:solidFill>
                  <a:latin typeface="+mj-lt"/>
                </a:rPr>
                <a:t>, </a:t>
              </a:r>
              <a:r>
                <a:rPr lang="en-US" b="1" dirty="0">
                  <a:solidFill>
                    <a:srgbClr val="595959"/>
                  </a:solidFill>
                  <a:latin typeface="+mj-lt"/>
                </a:rPr>
                <a:t>LAN, USB, M.2 SSD1, M.2 SSD2, HDD</a:t>
              </a:r>
              <a:endParaRPr lang="en-US" sz="1400" b="1" i="0" u="none" strike="noStrike" cap="none" dirty="0">
                <a:solidFill>
                  <a:srgbClr val="595959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" name="Shape 241"/>
            <p:cNvCxnSpPr/>
            <p:nvPr/>
          </p:nvCxnSpPr>
          <p:spPr>
            <a:xfrm>
              <a:off x="1917962" y="1690274"/>
              <a:ext cx="778195" cy="500066"/>
            </a:xfrm>
            <a:prstGeom prst="bentConnector3">
              <a:avLst>
                <a:gd name="adj1" fmla="val 100577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31" name="Shape 242"/>
          <p:cNvSpPr txBox="1"/>
          <p:nvPr/>
        </p:nvSpPr>
        <p:spPr>
          <a:xfrm>
            <a:off x="432772" y="2285998"/>
            <a:ext cx="1496022" cy="7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b="1" dirty="0">
                <a:solidFill>
                  <a:srgbClr val="595959"/>
                </a:solidFill>
                <a:latin typeface="+mj-lt"/>
              </a:rPr>
              <a:t>IR </a:t>
            </a:r>
            <a:r>
              <a:rPr lang="ko-KR" altLang="en-US" b="1" dirty="0">
                <a:solidFill>
                  <a:srgbClr val="595959"/>
                </a:solidFill>
                <a:latin typeface="+mj-lt"/>
              </a:rPr>
              <a:t>수신기</a:t>
            </a:r>
            <a:r>
              <a:rPr lang="en-US" altLang="ko-KR" b="1" dirty="0">
                <a:solidFill>
                  <a:srgbClr val="595959"/>
                </a:solidFill>
                <a:latin typeface="+mj-lt"/>
              </a:rPr>
              <a:t>(RM-IR004 </a:t>
            </a:r>
            <a:r>
              <a:rPr lang="ko-KR" altLang="en-US" b="1" dirty="0">
                <a:solidFill>
                  <a:srgbClr val="595959"/>
                </a:solidFill>
                <a:latin typeface="+mj-lt"/>
              </a:rPr>
              <a:t>리모컨 지원</a:t>
            </a:r>
            <a:r>
              <a:rPr lang="en-US" altLang="ko-KR" b="1" dirty="0">
                <a:solidFill>
                  <a:srgbClr val="595959"/>
                </a:solidFill>
                <a:latin typeface="+mj-lt"/>
              </a:rPr>
              <a:t>)</a:t>
            </a:r>
            <a:endParaRPr lang="zh-TW" altLang="en-US" sz="900" b="1" dirty="0">
              <a:solidFill>
                <a:srgbClr val="595959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32" name="Shape 243"/>
          <p:cNvCxnSpPr/>
          <p:nvPr/>
        </p:nvCxnSpPr>
        <p:spPr>
          <a:xfrm>
            <a:off x="1714480" y="2571750"/>
            <a:ext cx="1285884" cy="1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6" name="Shape 244"/>
          <p:cNvSpPr txBox="1"/>
          <p:nvPr/>
        </p:nvSpPr>
        <p:spPr>
          <a:xfrm>
            <a:off x="395536" y="3117166"/>
            <a:ext cx="1785950" cy="5261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ko-KR" altLang="en-US" b="1" dirty="0">
                <a:solidFill>
                  <a:srgbClr val="595959"/>
                </a:solidFill>
              </a:rPr>
              <a:t>공구 없이 설치할 수 있는 </a:t>
            </a:r>
            <a:r>
              <a:rPr lang="en-US" altLang="ko-KR" b="1" dirty="0">
                <a:solidFill>
                  <a:srgbClr val="595959"/>
                </a:solidFill>
              </a:rPr>
              <a:t>3.5” HDD </a:t>
            </a:r>
            <a:r>
              <a:rPr lang="ko-KR" altLang="en-US" b="1" dirty="0">
                <a:solidFill>
                  <a:srgbClr val="595959"/>
                </a:solidFill>
              </a:rPr>
              <a:t>또는 나사 사용이 가능한 </a:t>
            </a:r>
            <a:r>
              <a:rPr lang="en-US" altLang="ko-KR" b="1" dirty="0">
                <a:solidFill>
                  <a:srgbClr val="595959"/>
                </a:solidFill>
              </a:rPr>
              <a:t>2.5” HDD/SSD</a:t>
            </a:r>
            <a:endParaRPr lang="en-US" b="1" dirty="0">
              <a:solidFill>
                <a:srgbClr val="595959"/>
              </a:solidFill>
            </a:endParaRPr>
          </a:p>
        </p:txBody>
      </p:sp>
      <p:cxnSp>
        <p:nvCxnSpPr>
          <p:cNvPr id="37" name="Shape 245"/>
          <p:cNvCxnSpPr/>
          <p:nvPr/>
        </p:nvCxnSpPr>
        <p:spPr>
          <a:xfrm>
            <a:off x="2071670" y="3468257"/>
            <a:ext cx="1512000" cy="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grpSp>
        <p:nvGrpSpPr>
          <p:cNvPr id="3" name="群組 57"/>
          <p:cNvGrpSpPr/>
          <p:nvPr/>
        </p:nvGrpSpPr>
        <p:grpSpPr>
          <a:xfrm>
            <a:off x="5365376" y="1334170"/>
            <a:ext cx="3532402" cy="880390"/>
            <a:chOff x="5214942" y="1191294"/>
            <a:chExt cx="3532402" cy="880390"/>
          </a:xfrm>
        </p:grpSpPr>
        <p:sp>
          <p:nvSpPr>
            <p:cNvPr id="38" name="Shape 246"/>
            <p:cNvSpPr txBox="1"/>
            <p:nvPr/>
          </p:nvSpPr>
          <p:spPr>
            <a:xfrm>
              <a:off x="6929454" y="1191294"/>
              <a:ext cx="1817890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r>
                <a:rPr lang="ko-KR" altLang="en-US" b="1" dirty="0">
                  <a:solidFill>
                    <a:srgbClr val="595959"/>
                  </a:solidFill>
                </a:rPr>
                <a:t>상태 표시 및 작동을 위한 입력 </a:t>
              </a:r>
              <a:r>
                <a:rPr lang="en-US" altLang="ko-KR" b="1" dirty="0">
                  <a:solidFill>
                    <a:srgbClr val="595959"/>
                  </a:solidFill>
                </a:rPr>
                <a:t>&amp; </a:t>
              </a:r>
              <a:r>
                <a:rPr lang="ko-KR" altLang="en-US" b="1" dirty="0">
                  <a:solidFill>
                    <a:srgbClr val="595959"/>
                  </a:solidFill>
                </a:rPr>
                <a:t>선택 버튼이 장착된 </a:t>
              </a:r>
              <a:r>
                <a:rPr lang="en-US" altLang="ko-KR" b="1" dirty="0">
                  <a:solidFill>
                    <a:srgbClr val="595959"/>
                  </a:solidFill>
                </a:rPr>
                <a:t>LCD</a:t>
              </a:r>
              <a:endParaRPr lang="en-US" b="1" dirty="0">
                <a:solidFill>
                  <a:srgbClr val="595959"/>
                </a:solidFill>
              </a:endParaRPr>
            </a:p>
          </p:txBody>
        </p:sp>
        <p:cxnSp>
          <p:nvCxnSpPr>
            <p:cNvPr id="49" name="Shape 241"/>
            <p:cNvCxnSpPr/>
            <p:nvPr/>
          </p:nvCxnSpPr>
          <p:spPr>
            <a:xfrm rot="10800000" flipV="1">
              <a:off x="5214942" y="1357304"/>
              <a:ext cx="1714512" cy="714380"/>
            </a:xfrm>
            <a:prstGeom prst="bentConnector3">
              <a:avLst>
                <a:gd name="adj1" fmla="val 100429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" name="群組 58"/>
          <p:cNvGrpSpPr/>
          <p:nvPr/>
        </p:nvGrpSpPr>
        <p:grpSpPr>
          <a:xfrm>
            <a:off x="6294070" y="2905806"/>
            <a:ext cx="2603708" cy="951828"/>
            <a:chOff x="5214942" y="1119856"/>
            <a:chExt cx="2603708" cy="951828"/>
          </a:xfrm>
        </p:grpSpPr>
        <p:sp>
          <p:nvSpPr>
            <p:cNvPr id="60" name="Shape 246"/>
            <p:cNvSpPr txBox="1"/>
            <p:nvPr/>
          </p:nvSpPr>
          <p:spPr>
            <a:xfrm>
              <a:off x="6000760" y="1119856"/>
              <a:ext cx="1817890" cy="3341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r>
                <a:rPr lang="ko-KR" altLang="en-US" b="1" dirty="0">
                  <a:solidFill>
                    <a:srgbClr val="595959"/>
                  </a:solidFill>
                </a:rPr>
                <a:t>전원 버튼</a:t>
              </a:r>
              <a:endParaRPr lang="en-US" b="1" dirty="0">
                <a:solidFill>
                  <a:srgbClr val="595959"/>
                </a:solidFill>
              </a:endParaRPr>
            </a:p>
          </p:txBody>
        </p:sp>
        <p:cxnSp>
          <p:nvCxnSpPr>
            <p:cNvPr id="61" name="Shape 241"/>
            <p:cNvCxnSpPr/>
            <p:nvPr/>
          </p:nvCxnSpPr>
          <p:spPr>
            <a:xfrm rot="5400000">
              <a:off x="5214942" y="1285866"/>
              <a:ext cx="785818" cy="785818"/>
            </a:xfrm>
            <a:prstGeom prst="bentConnector3">
              <a:avLst>
                <a:gd name="adj1" fmla="val -1269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66" name="Shape 246"/>
          <p:cNvSpPr txBox="1"/>
          <p:nvPr/>
        </p:nvSpPr>
        <p:spPr>
          <a:xfrm>
            <a:off x="7092000" y="3214692"/>
            <a:ext cx="2000264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altLang="ko-KR" b="1" dirty="0">
                <a:solidFill>
                  <a:srgbClr val="595959"/>
                </a:solidFill>
              </a:rPr>
              <a:t>USB 3.1 gen 1 </a:t>
            </a:r>
            <a:r>
              <a:rPr lang="ko-KR" altLang="en-US" b="1" dirty="0">
                <a:solidFill>
                  <a:srgbClr val="595959"/>
                </a:solidFill>
              </a:rPr>
              <a:t>포트 </a:t>
            </a:r>
            <a:r>
              <a:rPr lang="en-US" altLang="ko-KR" b="1" dirty="0">
                <a:solidFill>
                  <a:srgbClr val="595959"/>
                </a:solidFill>
              </a:rPr>
              <a:t>&amp; </a:t>
            </a:r>
            <a:r>
              <a:rPr lang="ko-KR" altLang="en-US" b="1" dirty="0">
                <a:solidFill>
                  <a:srgbClr val="595959"/>
                </a:solidFill>
              </a:rPr>
              <a:t>원터치 복사 버튼</a:t>
            </a:r>
            <a:endParaRPr lang="en-US" b="1" dirty="0">
              <a:solidFill>
                <a:srgbClr val="595959"/>
              </a:solidFill>
            </a:endParaRPr>
          </a:p>
        </p:txBody>
      </p:sp>
      <p:cxnSp>
        <p:nvCxnSpPr>
          <p:cNvPr id="67" name="Shape 241"/>
          <p:cNvCxnSpPr/>
          <p:nvPr/>
        </p:nvCxnSpPr>
        <p:spPr>
          <a:xfrm rot="10800000" flipV="1">
            <a:off x="6436966" y="3405876"/>
            <a:ext cx="635365" cy="808948"/>
          </a:xfrm>
          <a:prstGeom prst="bentConnector2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grpSp>
        <p:nvGrpSpPr>
          <p:cNvPr id="7" name="群組 69"/>
          <p:cNvGrpSpPr/>
          <p:nvPr/>
        </p:nvGrpSpPr>
        <p:grpSpPr>
          <a:xfrm>
            <a:off x="6607828" y="4071948"/>
            <a:ext cx="2302062" cy="523200"/>
            <a:chOff x="5193926" y="1548484"/>
            <a:chExt cx="2302062" cy="523200"/>
          </a:xfrm>
        </p:grpSpPr>
        <p:sp>
          <p:nvSpPr>
            <p:cNvPr id="71" name="Shape 246"/>
            <p:cNvSpPr txBox="1"/>
            <p:nvPr/>
          </p:nvSpPr>
          <p:spPr>
            <a:xfrm>
              <a:off x="5678098" y="1548484"/>
              <a:ext cx="1817890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USB </a:t>
              </a:r>
              <a:r>
                <a:rPr lang="en-US" altLang="zh-TW" b="1" dirty="0" err="1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QuickAccess</a:t>
              </a:r>
              <a:endParaRPr lang="zh-TW" altLang="en-US" b="1" dirty="0">
                <a:solidFill>
                  <a:srgbClr val="595959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72" name="Shape 241"/>
            <p:cNvCxnSpPr/>
            <p:nvPr/>
          </p:nvCxnSpPr>
          <p:spPr>
            <a:xfrm rot="10800000" flipV="1">
              <a:off x="5193926" y="1691360"/>
              <a:ext cx="535940" cy="380324"/>
            </a:xfrm>
            <a:prstGeom prst="bentConnector3">
              <a:avLst>
                <a:gd name="adj1" fmla="val 101304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918" y="4309396"/>
            <a:ext cx="1234480" cy="77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29" y="4226628"/>
            <a:ext cx="1499337" cy="9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5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1357304"/>
            <a:ext cx="4643470" cy="352451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en-US" altLang="zh-TW" sz="3600" dirty="0">
                <a:latin typeface="+mj-lt"/>
              </a:rPr>
              <a:t>TVS-x73e </a:t>
            </a:r>
            <a:r>
              <a:rPr lang="ko-KR" altLang="en-US" sz="3600" dirty="0">
                <a:latin typeface="+mj-lt"/>
              </a:rPr>
              <a:t>후면부</a:t>
            </a:r>
            <a:endParaRPr lang="en-US" sz="3600" dirty="0">
              <a:latin typeface="+mj-lt"/>
            </a:endParaRPr>
          </a:p>
        </p:txBody>
      </p:sp>
      <p:grpSp>
        <p:nvGrpSpPr>
          <p:cNvPr id="2" name="群組 27"/>
          <p:cNvGrpSpPr/>
          <p:nvPr/>
        </p:nvGrpSpPr>
        <p:grpSpPr>
          <a:xfrm>
            <a:off x="142844" y="1428742"/>
            <a:ext cx="3929090" cy="500066"/>
            <a:chOff x="132012" y="1639968"/>
            <a:chExt cx="3929090" cy="500066"/>
          </a:xfrm>
        </p:grpSpPr>
        <p:sp>
          <p:nvSpPr>
            <p:cNvPr id="29" name="Shape 240"/>
            <p:cNvSpPr txBox="1"/>
            <p:nvPr/>
          </p:nvSpPr>
          <p:spPr>
            <a:xfrm>
              <a:off x="132012" y="1639968"/>
              <a:ext cx="2357454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ko-KR" b="1" dirty="0">
                  <a:solidFill>
                    <a:srgbClr val="595959"/>
                  </a:solidFill>
                  <a:latin typeface="+mj-lt"/>
                </a:rPr>
                <a:t>2</a:t>
              </a:r>
              <a:r>
                <a:rPr lang="ko-KR" altLang="en-US" b="1" dirty="0">
                  <a:solidFill>
                    <a:srgbClr val="595959"/>
                  </a:solidFill>
                  <a:latin typeface="+mj-lt"/>
                </a:rPr>
                <a:t>개 </a:t>
              </a:r>
              <a:r>
                <a:rPr lang="nl-NL" b="1" dirty="0">
                  <a:solidFill>
                    <a:srgbClr val="595959"/>
                  </a:solidFill>
                  <a:latin typeface="+mj-lt"/>
                </a:rPr>
                <a:t>x PCIe Gen 3 x 4 </a:t>
              </a:r>
              <a:r>
                <a:rPr lang="ko-KR" altLang="en-US" b="1" dirty="0">
                  <a:solidFill>
                    <a:srgbClr val="595959"/>
                  </a:solidFill>
                  <a:latin typeface="+mj-lt"/>
                </a:rPr>
                <a:t>슬롯</a:t>
              </a:r>
              <a:endParaRPr lang="nl-NL" b="1" dirty="0">
                <a:solidFill>
                  <a:srgbClr val="595959"/>
                </a:solidFill>
                <a:latin typeface="+mj-lt"/>
                <a:ea typeface="微軟正黑體" pitchFamily="34" charset="-120"/>
              </a:endParaRPr>
            </a:p>
            <a:p>
              <a:pPr lvl="0">
                <a:buClr>
                  <a:srgbClr val="595959"/>
                </a:buClr>
                <a:buSzPct val="25000"/>
                <a:buFont typeface="Arial" charset="0"/>
                <a:buChar char="•"/>
              </a:pPr>
              <a:r>
                <a:rPr lang="en-US" altLang="ko-KR" sz="1100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473e - </a:t>
              </a:r>
              <a:r>
                <a:rPr lang="ko-KR" altLang="en-US" sz="1100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하프 하이트</a:t>
              </a:r>
              <a:r>
                <a:rPr lang="en-US" altLang="ko-KR" sz="1100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(half-height) </a:t>
              </a:r>
              <a:r>
                <a:rPr lang="ko-KR" altLang="en-US" sz="1100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카드를 지원</a:t>
              </a:r>
              <a:endParaRPr lang="en-US" altLang="ko-KR" sz="1100" b="1" dirty="0">
                <a:solidFill>
                  <a:srgbClr val="595959"/>
                </a:solidFill>
                <a:latin typeface="+mj-lt"/>
                <a:ea typeface="微軟正黑體" pitchFamily="34" charset="-120"/>
              </a:endParaRPr>
            </a:p>
            <a:p>
              <a:pPr lvl="0">
                <a:buClr>
                  <a:srgbClr val="595959"/>
                </a:buClr>
                <a:buSzPct val="25000"/>
                <a:buFont typeface="Arial" charset="0"/>
                <a:buChar char="•"/>
              </a:pPr>
              <a:r>
                <a:rPr lang="en-US" altLang="ko-KR" sz="1100" b="1" dirty="0">
                  <a:solidFill>
                    <a:srgbClr val="595959"/>
                  </a:solidFill>
                  <a:ea typeface="微軟正黑體" pitchFamily="34" charset="-120"/>
                </a:rPr>
                <a:t>673e &amp; 873e - </a:t>
              </a:r>
              <a:r>
                <a:rPr lang="ko-KR" altLang="en-US" sz="1100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풀 하이트</a:t>
              </a:r>
              <a:r>
                <a:rPr lang="en-US" altLang="ko-KR" sz="1100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(full-height) </a:t>
              </a:r>
              <a:r>
                <a:rPr lang="ko-KR" altLang="en-US" sz="1100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카드를 지원</a:t>
              </a:r>
              <a:endParaRPr lang="en-US" sz="1100" b="1" i="0" u="none" strike="noStrike" cap="none" dirty="0">
                <a:solidFill>
                  <a:srgbClr val="595959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30" name="Shape 241"/>
            <p:cNvCxnSpPr/>
            <p:nvPr/>
          </p:nvCxnSpPr>
          <p:spPr>
            <a:xfrm>
              <a:off x="2346590" y="1782844"/>
              <a:ext cx="1714512" cy="217124"/>
            </a:xfrm>
            <a:prstGeom prst="bentConnector3">
              <a:avLst>
                <a:gd name="adj1" fmla="val 99854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36" name="Shape 242"/>
          <p:cNvSpPr txBox="1"/>
          <p:nvPr/>
        </p:nvSpPr>
        <p:spPr>
          <a:xfrm>
            <a:off x="180000" y="2857502"/>
            <a:ext cx="2215800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b="1" dirty="0">
                <a:solidFill>
                  <a:srgbClr val="595959"/>
                </a:solidFill>
              </a:rPr>
              <a:t>2</a:t>
            </a:r>
            <a:r>
              <a:rPr lang="ko-KR" altLang="en-US" b="1" dirty="0">
                <a:solidFill>
                  <a:srgbClr val="595959"/>
                </a:solidFill>
              </a:rPr>
              <a:t>개 </a:t>
            </a:r>
            <a:r>
              <a:rPr lang="pl-PL" b="1" dirty="0">
                <a:solidFill>
                  <a:srgbClr val="595959"/>
                </a:solidFill>
              </a:rPr>
              <a:t>x 4K HDMI v1.4b</a:t>
            </a:r>
            <a:endParaRPr lang="zh-TW" altLang="en-US" b="1" dirty="0">
              <a:solidFill>
                <a:srgbClr val="59595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7" name="Shape 243"/>
          <p:cNvCxnSpPr/>
          <p:nvPr/>
        </p:nvCxnSpPr>
        <p:spPr>
          <a:xfrm flipV="1">
            <a:off x="2078107" y="3015484"/>
            <a:ext cx="714380" cy="1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8" name="Shape 242"/>
          <p:cNvSpPr txBox="1"/>
          <p:nvPr/>
        </p:nvSpPr>
        <p:spPr>
          <a:xfrm>
            <a:off x="180000" y="3429006"/>
            <a:ext cx="2501520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b="1" dirty="0">
                <a:solidFill>
                  <a:srgbClr val="595959"/>
                </a:solidFill>
              </a:rPr>
              <a:t>3</a:t>
            </a:r>
            <a:r>
              <a:rPr lang="ko-KR" altLang="en-US" b="1" dirty="0">
                <a:solidFill>
                  <a:srgbClr val="595959"/>
                </a:solidFill>
              </a:rPr>
              <a:t>개 </a:t>
            </a:r>
            <a:r>
              <a:rPr lang="pl-PL" b="1" dirty="0">
                <a:solidFill>
                  <a:srgbClr val="595959"/>
                </a:solidFill>
              </a:rPr>
              <a:t>x USB 3.1 (Gen1)</a:t>
            </a:r>
          </a:p>
        </p:txBody>
      </p:sp>
      <p:sp>
        <p:nvSpPr>
          <p:cNvPr id="51" name="Shape 268"/>
          <p:cNvSpPr/>
          <p:nvPr/>
        </p:nvSpPr>
        <p:spPr>
          <a:xfrm>
            <a:off x="3214679" y="1776411"/>
            <a:ext cx="1605542" cy="699847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268"/>
          <p:cNvSpPr/>
          <p:nvPr/>
        </p:nvSpPr>
        <p:spPr>
          <a:xfrm>
            <a:off x="2714612" y="2857502"/>
            <a:ext cx="428628" cy="468562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268"/>
          <p:cNvSpPr/>
          <p:nvPr/>
        </p:nvSpPr>
        <p:spPr>
          <a:xfrm>
            <a:off x="2750050" y="3357568"/>
            <a:ext cx="360562" cy="530432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" name="Shape 243"/>
          <p:cNvCxnSpPr/>
          <p:nvPr/>
        </p:nvCxnSpPr>
        <p:spPr>
          <a:xfrm flipV="1">
            <a:off x="2134238" y="3569448"/>
            <a:ext cx="637562" cy="10414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8" name="Shape 268"/>
          <p:cNvSpPr/>
          <p:nvPr/>
        </p:nvSpPr>
        <p:spPr>
          <a:xfrm>
            <a:off x="2571736" y="3958890"/>
            <a:ext cx="504000" cy="756000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240"/>
          <p:cNvSpPr txBox="1"/>
          <p:nvPr/>
        </p:nvSpPr>
        <p:spPr>
          <a:xfrm>
            <a:off x="180000" y="3834926"/>
            <a:ext cx="2368286" cy="738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b="1" dirty="0">
                <a:solidFill>
                  <a:srgbClr val="595959"/>
                </a:solidFill>
              </a:rPr>
              <a:t>4</a:t>
            </a:r>
            <a:r>
              <a:rPr lang="ko-KR" altLang="en-US" b="1" dirty="0">
                <a:solidFill>
                  <a:srgbClr val="595959"/>
                </a:solidFill>
              </a:rPr>
              <a:t>개 </a:t>
            </a:r>
            <a:r>
              <a:rPr lang="en-US" altLang="ko-KR" b="1" dirty="0">
                <a:solidFill>
                  <a:srgbClr val="595959"/>
                </a:solidFill>
              </a:rPr>
              <a:t>x </a:t>
            </a:r>
            <a:r>
              <a:rPr lang="ko-KR" altLang="en-US" b="1" dirty="0">
                <a:solidFill>
                  <a:srgbClr val="595959"/>
                </a:solidFill>
              </a:rPr>
              <a:t>기가비트 </a:t>
            </a:r>
            <a:r>
              <a:rPr lang="en-US" altLang="ko-KR" b="1" dirty="0">
                <a:solidFill>
                  <a:srgbClr val="595959"/>
                </a:solidFill>
              </a:rPr>
              <a:t>LAN</a:t>
            </a:r>
            <a:endParaRPr lang="en-US" sz="14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" name="Shape 241"/>
          <p:cNvCxnSpPr/>
          <p:nvPr/>
        </p:nvCxnSpPr>
        <p:spPr>
          <a:xfrm>
            <a:off x="1984149" y="4000510"/>
            <a:ext cx="597141" cy="28575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62" name="Shape 268"/>
          <p:cNvSpPr/>
          <p:nvPr/>
        </p:nvSpPr>
        <p:spPr>
          <a:xfrm>
            <a:off x="3214678" y="2786064"/>
            <a:ext cx="357190" cy="1000132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群組 47"/>
          <p:cNvGrpSpPr/>
          <p:nvPr/>
        </p:nvGrpSpPr>
        <p:grpSpPr>
          <a:xfrm>
            <a:off x="3571868" y="1353885"/>
            <a:ext cx="5572164" cy="1860805"/>
            <a:chOff x="3349996" y="1353885"/>
            <a:chExt cx="5572164" cy="1860805"/>
          </a:xfrm>
        </p:grpSpPr>
        <p:sp>
          <p:nvSpPr>
            <p:cNvPr id="49" name="Shape 246"/>
            <p:cNvSpPr txBox="1"/>
            <p:nvPr/>
          </p:nvSpPr>
          <p:spPr>
            <a:xfrm>
              <a:off x="7104270" y="1353885"/>
              <a:ext cx="1817890" cy="7858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ko-KR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2</a:t>
              </a:r>
              <a:r>
                <a:rPr lang="ko-KR" altLang="en-US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개 </a:t>
              </a:r>
              <a:r>
                <a:rPr lang="en-US" altLang="ko-KR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x 3.5mm </a:t>
              </a:r>
              <a:r>
                <a:rPr lang="ko-KR" altLang="en-US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다이나믹 마이크 입력 </a:t>
              </a:r>
              <a:r>
                <a:rPr lang="en-US" altLang="ko-KR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&amp; 1 x 3.5mm </a:t>
              </a:r>
              <a:r>
                <a:rPr lang="ko-KR" altLang="en-US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라인 출력</a:t>
              </a:r>
              <a:endParaRPr lang="zh-TW" altLang="en-US" b="1" dirty="0">
                <a:solidFill>
                  <a:srgbClr val="595959"/>
                </a:solidFill>
                <a:latin typeface="+mj-lt"/>
                <a:ea typeface="微軟正黑體" pitchFamily="34" charset="-120"/>
              </a:endParaRPr>
            </a:p>
          </p:txBody>
        </p:sp>
        <p:cxnSp>
          <p:nvCxnSpPr>
            <p:cNvPr id="50" name="Shape 241"/>
            <p:cNvCxnSpPr/>
            <p:nvPr/>
          </p:nvCxnSpPr>
          <p:spPr>
            <a:xfrm rot="10800000" flipV="1">
              <a:off x="3349996" y="1746794"/>
              <a:ext cx="3682836" cy="1467896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" name="群組 74"/>
          <p:cNvGrpSpPr/>
          <p:nvPr/>
        </p:nvGrpSpPr>
        <p:grpSpPr>
          <a:xfrm>
            <a:off x="3214678" y="2536031"/>
            <a:ext cx="5929354" cy="1893107"/>
            <a:chOff x="3143240" y="2536031"/>
            <a:chExt cx="5929354" cy="1893107"/>
          </a:xfrm>
        </p:grpSpPr>
        <p:sp>
          <p:nvSpPr>
            <p:cNvPr id="65" name="Shape 246"/>
            <p:cNvSpPr txBox="1"/>
            <p:nvPr/>
          </p:nvSpPr>
          <p:spPr>
            <a:xfrm>
              <a:off x="7254704" y="2536031"/>
              <a:ext cx="1817890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ko-KR" altLang="en-US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스피커</a:t>
              </a:r>
              <a:endParaRPr lang="zh-TW" altLang="en-US" b="1" dirty="0">
                <a:solidFill>
                  <a:srgbClr val="595959"/>
                </a:solidFill>
                <a:latin typeface="+mj-lt"/>
                <a:ea typeface="微軟正黑體" pitchFamily="34" charset="-120"/>
              </a:endParaRPr>
            </a:p>
          </p:txBody>
        </p:sp>
        <p:grpSp>
          <p:nvGrpSpPr>
            <p:cNvPr id="6" name="群組 73"/>
            <p:cNvGrpSpPr/>
            <p:nvPr/>
          </p:nvGrpSpPr>
          <p:grpSpPr>
            <a:xfrm>
              <a:off x="3143240" y="2714626"/>
              <a:ext cx="4071966" cy="1714512"/>
              <a:chOff x="3143240" y="2714626"/>
              <a:chExt cx="4071966" cy="1714512"/>
            </a:xfrm>
          </p:grpSpPr>
          <p:sp>
            <p:nvSpPr>
              <p:cNvPr id="64" name="六邊形 63"/>
              <p:cNvSpPr/>
              <p:nvPr/>
            </p:nvSpPr>
            <p:spPr>
              <a:xfrm rot="5400000">
                <a:off x="3143240" y="4000510"/>
                <a:ext cx="428628" cy="428628"/>
              </a:xfrm>
              <a:prstGeom prst="hexagon">
                <a:avLst/>
              </a:prstGeom>
              <a:noFill/>
              <a:ln w="19050">
                <a:solidFill>
                  <a:srgbClr val="EF8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/>
              </a:p>
            </p:txBody>
          </p:sp>
          <p:cxnSp>
            <p:nvCxnSpPr>
              <p:cNvPr id="68" name="Shape 241"/>
              <p:cNvCxnSpPr/>
              <p:nvPr/>
            </p:nvCxnSpPr>
            <p:spPr>
              <a:xfrm rot="10800000" flipV="1">
                <a:off x="3571870" y="2714626"/>
                <a:ext cx="3643336" cy="1500198"/>
              </a:xfrm>
              <a:prstGeom prst="bentConnector3">
                <a:avLst>
                  <a:gd name="adj1" fmla="val 38870"/>
                </a:avLst>
              </a:prstGeom>
              <a:noFill/>
              <a:ln w="19050" cap="flat" cmpd="sng">
                <a:solidFill>
                  <a:srgbClr val="EF8600"/>
                </a:solidFill>
                <a:prstDash val="solid"/>
                <a:round/>
                <a:headEnd type="none" w="med" len="med"/>
                <a:tailEnd type="oval" w="lg" len="lg"/>
              </a:ln>
            </p:spPr>
          </p:cxnSp>
        </p:grpSp>
      </p:grpSp>
      <p:grpSp>
        <p:nvGrpSpPr>
          <p:cNvPr id="7" name="群組 75"/>
          <p:cNvGrpSpPr/>
          <p:nvPr/>
        </p:nvGrpSpPr>
        <p:grpSpPr>
          <a:xfrm>
            <a:off x="3500432" y="2928940"/>
            <a:ext cx="5357848" cy="1643072"/>
            <a:chOff x="3428994" y="2928940"/>
            <a:chExt cx="5357848" cy="1643072"/>
          </a:xfrm>
        </p:grpSpPr>
        <p:cxnSp>
          <p:nvCxnSpPr>
            <p:cNvPr id="71" name="Shape 241"/>
            <p:cNvCxnSpPr/>
            <p:nvPr/>
          </p:nvCxnSpPr>
          <p:spPr>
            <a:xfrm rot="10800000" flipV="1">
              <a:off x="3428994" y="3071815"/>
              <a:ext cx="3786213" cy="1500197"/>
            </a:xfrm>
            <a:prstGeom prst="bentConnector3">
              <a:avLst>
                <a:gd name="adj1" fmla="val 26794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73" name="Shape 246"/>
            <p:cNvSpPr txBox="1"/>
            <p:nvPr/>
          </p:nvSpPr>
          <p:spPr>
            <a:xfrm>
              <a:off x="7254704" y="2928940"/>
              <a:ext cx="1532138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Kensington </a:t>
              </a:r>
              <a:r>
                <a:rPr lang="ko-KR" altLang="en-US" b="1" dirty="0">
                  <a:solidFill>
                    <a:srgbClr val="595959"/>
                  </a:solidFill>
                  <a:latin typeface="+mj-lt"/>
                  <a:ea typeface="微軟正黑體" pitchFamily="34" charset="-120"/>
                </a:rPr>
                <a:t>보안 슬롯</a:t>
              </a:r>
              <a:endParaRPr lang="zh-TW" altLang="en-US" b="1" dirty="0">
                <a:solidFill>
                  <a:srgbClr val="595959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66" y="4387860"/>
            <a:ext cx="1129515" cy="705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41" y="4381920"/>
            <a:ext cx="1192908" cy="7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圓角矩形 27"/>
          <p:cNvSpPr/>
          <p:nvPr/>
        </p:nvSpPr>
        <p:spPr>
          <a:xfrm>
            <a:off x="4948285" y="1480106"/>
            <a:ext cx="4148502" cy="1692419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14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4929999" y="3312232"/>
            <a:ext cx="4148502" cy="1616971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4282" y="357172"/>
            <a:ext cx="8786873" cy="660552"/>
          </a:xfrm>
        </p:spPr>
        <p:txBody>
          <a:bodyPr/>
          <a:lstStyle/>
          <a:p>
            <a:pPr fontAlgn="base"/>
            <a:r>
              <a:rPr lang="en-US" altLang="ko-KR" sz="3400" dirty="0">
                <a:latin typeface="+mj-lt"/>
              </a:rPr>
              <a:t>QM2 </a:t>
            </a:r>
            <a:r>
              <a:rPr lang="ko-KR" altLang="en-US" sz="3400" dirty="0">
                <a:latin typeface="+mj-lt"/>
              </a:rPr>
              <a:t>카드로 </a:t>
            </a:r>
            <a:r>
              <a:rPr lang="en-US" altLang="ko-KR" sz="3400" dirty="0">
                <a:latin typeface="+mj-lt"/>
              </a:rPr>
              <a:t>SSD </a:t>
            </a:r>
            <a:r>
              <a:rPr lang="ko-KR" altLang="en-US" sz="3400" dirty="0">
                <a:latin typeface="+mj-lt"/>
              </a:rPr>
              <a:t>캐시 </a:t>
            </a:r>
            <a:r>
              <a:rPr lang="en-US" altLang="ko-KR" sz="3400" dirty="0">
                <a:latin typeface="+mj-lt"/>
              </a:rPr>
              <a:t>&amp; 10GbE </a:t>
            </a:r>
            <a:r>
              <a:rPr lang="ko-KR" altLang="en-US" sz="3400" dirty="0">
                <a:latin typeface="+mj-lt"/>
              </a:rPr>
              <a:t>향상</a:t>
            </a:r>
            <a:endParaRPr lang="zh-TW" altLang="en-US" sz="3400" dirty="0">
              <a:latin typeface="+mj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98306" y="3421311"/>
            <a:ext cx="261696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b="1" dirty="0">
                <a:solidFill>
                  <a:srgbClr val="482F97"/>
                </a:solidFill>
              </a:rPr>
              <a:t>QM2 </a:t>
            </a:r>
            <a:r>
              <a:rPr lang="ko-KR" altLang="en-US" b="1" dirty="0">
                <a:solidFill>
                  <a:srgbClr val="482F97"/>
                </a:solidFill>
              </a:rPr>
              <a:t>카드는 더욱 뛰어난 보호 기능 및 성능을 위해</a:t>
            </a:r>
            <a:r>
              <a:rPr lang="en-US" altLang="ko-KR" b="1" dirty="0">
                <a:solidFill>
                  <a:srgbClr val="482F97"/>
                </a:solidFill>
              </a:rPr>
              <a:t>, x73e</a:t>
            </a:r>
            <a:r>
              <a:rPr lang="ko-KR" altLang="en-US" b="1" dirty="0">
                <a:solidFill>
                  <a:srgbClr val="482F97"/>
                </a:solidFill>
              </a:rPr>
              <a:t>의 </a:t>
            </a:r>
            <a:r>
              <a:rPr lang="en-US" altLang="ko-KR" b="1" dirty="0">
                <a:solidFill>
                  <a:srgbClr val="482F97"/>
                </a:solidFill>
              </a:rPr>
              <a:t>M.2 SATA SSD </a:t>
            </a:r>
            <a:r>
              <a:rPr lang="ko-KR" altLang="en-US" b="1" dirty="0">
                <a:solidFill>
                  <a:srgbClr val="482F97"/>
                </a:solidFill>
              </a:rPr>
              <a:t>슬롯 </a:t>
            </a:r>
            <a:r>
              <a:rPr lang="en-US" altLang="ko-KR" b="1" dirty="0">
                <a:solidFill>
                  <a:srgbClr val="482F97"/>
                </a:solidFill>
              </a:rPr>
              <a:t>2</a:t>
            </a:r>
            <a:r>
              <a:rPr lang="ko-KR" altLang="en-US" b="1" dirty="0">
                <a:solidFill>
                  <a:srgbClr val="482F97"/>
                </a:solidFill>
              </a:rPr>
              <a:t>개와 결합된 </a:t>
            </a:r>
            <a:r>
              <a:rPr lang="en-US" altLang="ko-KR" b="1" dirty="0">
                <a:solidFill>
                  <a:srgbClr val="482F97"/>
                </a:solidFill>
              </a:rPr>
              <a:t>2</a:t>
            </a:r>
            <a:r>
              <a:rPr lang="ko-KR" altLang="en-US" b="1" dirty="0">
                <a:solidFill>
                  <a:srgbClr val="482F97"/>
                </a:solidFill>
              </a:rPr>
              <a:t>개 </a:t>
            </a:r>
            <a:r>
              <a:rPr lang="en-US" altLang="ko-KR" b="1" dirty="0">
                <a:solidFill>
                  <a:srgbClr val="482F97"/>
                </a:solidFill>
              </a:rPr>
              <a:t>x M.2 SSD</a:t>
            </a:r>
            <a:r>
              <a:rPr lang="ko-KR" altLang="en-US" b="1" dirty="0">
                <a:solidFill>
                  <a:srgbClr val="482F97"/>
                </a:solidFill>
              </a:rPr>
              <a:t>를 제공함으로써 </a:t>
            </a:r>
            <a:r>
              <a:rPr lang="en-US" altLang="ko-KR" b="1" dirty="0">
                <a:solidFill>
                  <a:srgbClr val="FF0000"/>
                </a:solidFill>
              </a:rPr>
              <a:t>RAID 5</a:t>
            </a:r>
            <a:r>
              <a:rPr lang="en-US" altLang="ko-KR" b="1" dirty="0">
                <a:solidFill>
                  <a:srgbClr val="482F97"/>
                </a:solidFill>
              </a:rPr>
              <a:t> </a:t>
            </a:r>
            <a:r>
              <a:rPr lang="ko-KR" altLang="en-US" b="1" dirty="0">
                <a:solidFill>
                  <a:srgbClr val="482F97"/>
                </a:solidFill>
              </a:rPr>
              <a:t>풀</a:t>
            </a:r>
            <a:r>
              <a:rPr lang="en-US" altLang="ko-KR" b="1" dirty="0">
                <a:solidFill>
                  <a:srgbClr val="482F97"/>
                </a:solidFill>
              </a:rPr>
              <a:t>/</a:t>
            </a:r>
            <a:r>
              <a:rPr lang="ko-KR" altLang="en-US" b="1" dirty="0">
                <a:solidFill>
                  <a:srgbClr val="482F97"/>
                </a:solidFill>
              </a:rPr>
              <a:t>볼륨을 구성합니다</a:t>
            </a:r>
            <a:r>
              <a:rPr lang="en-US" altLang="ko-KR" b="1" dirty="0">
                <a:solidFill>
                  <a:srgbClr val="482F97"/>
                </a:solidFill>
              </a:rPr>
              <a:t>.</a:t>
            </a:r>
            <a:endParaRPr lang="en-US" altLang="zh-TW" b="1" dirty="0">
              <a:solidFill>
                <a:srgbClr val="482F97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57429" y="3165365"/>
            <a:ext cx="256338" cy="256338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25"/>
          <p:cNvGrpSpPr/>
          <p:nvPr/>
        </p:nvGrpSpPr>
        <p:grpSpPr>
          <a:xfrm>
            <a:off x="7603428" y="3089659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24" name="Shape 715"/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06B4C6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716"/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5072098" y="1449489"/>
            <a:ext cx="3857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595959"/>
              </a:buClr>
            </a:pPr>
            <a:r>
              <a:rPr lang="en-US" altLang="ko-KR" sz="1600" b="1" dirty="0">
                <a:solidFill>
                  <a:schemeClr val="tx1"/>
                </a:solidFill>
                <a:latin typeface="+mj-lt"/>
                <a:ea typeface="Microsoft JhengHei" charset="-120"/>
                <a:cs typeface="Microsoft JhengHei" charset="-120"/>
              </a:rPr>
              <a:t>2</a:t>
            </a:r>
            <a:r>
              <a:rPr lang="ko-KR" altLang="en-US" sz="1600" b="1" dirty="0">
                <a:solidFill>
                  <a:schemeClr val="tx1"/>
                </a:solidFill>
                <a:latin typeface="+mj-lt"/>
                <a:ea typeface="Microsoft JhengHei" charset="-120"/>
                <a:cs typeface="Microsoft JhengHei" charset="-120"/>
              </a:rPr>
              <a:t>개 </a:t>
            </a:r>
            <a:r>
              <a:rPr lang="en-US" altLang="zh-TW" sz="1600" b="1" dirty="0">
                <a:solidFill>
                  <a:schemeClr val="tx1"/>
                </a:solidFill>
                <a:latin typeface="+mj-lt"/>
                <a:ea typeface="Microsoft JhengHei" charset="-120"/>
                <a:cs typeface="Microsoft JhengHei" charset="-120"/>
              </a:rPr>
              <a:t>x </a:t>
            </a:r>
            <a:r>
              <a:rPr lang="en-US" altLang="zh-TW" sz="1600" b="1" dirty="0">
                <a:solidFill>
                  <a:srgbClr val="FF0000"/>
                </a:solidFill>
                <a:latin typeface="+mj-lt"/>
                <a:ea typeface="Microsoft JhengHei" charset="-120"/>
                <a:cs typeface="Microsoft JhengHei" charset="-120"/>
              </a:rPr>
              <a:t>M.2</a:t>
            </a:r>
            <a:r>
              <a:rPr lang="en-US" altLang="zh-TW" sz="1600" b="1" dirty="0">
                <a:solidFill>
                  <a:schemeClr val="tx1"/>
                </a:solidFill>
                <a:latin typeface="+mj-lt"/>
                <a:ea typeface="Microsoft JhengHei" charset="-120"/>
                <a:cs typeface="Microsoft JhengHei" charset="-120"/>
              </a:rPr>
              <a:t> 2280/2260 SATA</a:t>
            </a:r>
            <a:br>
              <a:rPr lang="en-US" altLang="zh-TW" sz="1600" b="1" dirty="0">
                <a:solidFill>
                  <a:schemeClr val="tx1"/>
                </a:solidFill>
                <a:latin typeface="+mj-lt"/>
                <a:ea typeface="Microsoft JhengHei" charset="-120"/>
                <a:cs typeface="Microsoft JhengHei" charset="-120"/>
              </a:rPr>
            </a:br>
            <a:r>
              <a:rPr lang="en-US" altLang="zh-TW" sz="1600" b="1" dirty="0">
                <a:solidFill>
                  <a:schemeClr val="tx1"/>
                </a:solidFill>
                <a:latin typeface="+mj-lt"/>
                <a:ea typeface="Microsoft JhengHei" charset="-120"/>
                <a:cs typeface="Microsoft JhengHei" charset="-120"/>
              </a:rPr>
              <a:t> 6Gb/s SSD </a:t>
            </a:r>
            <a:r>
              <a:rPr lang="ko-KR" altLang="en-US" sz="1600" b="1" dirty="0">
                <a:solidFill>
                  <a:schemeClr val="tx1"/>
                </a:solidFill>
                <a:latin typeface="+mj-lt"/>
                <a:ea typeface="Microsoft JhengHei" charset="-120"/>
                <a:cs typeface="Microsoft JhengHei" charset="-120"/>
              </a:rPr>
              <a:t>슬롯</a:t>
            </a:r>
            <a:endParaRPr lang="en-US" altLang="zh-TW" sz="1600" b="1" dirty="0">
              <a:solidFill>
                <a:schemeClr val="tx1"/>
              </a:solidFill>
              <a:latin typeface="+mj-lt"/>
              <a:ea typeface="Microsoft JhengHei" charset="-120"/>
              <a:cs typeface="Microsoft JhengHei" charset="-120"/>
            </a:endParaRPr>
          </a:p>
          <a:p>
            <a:pPr lvl="0">
              <a:buClr>
                <a:srgbClr val="595959"/>
              </a:buClr>
            </a:pPr>
            <a:endParaRPr lang="en-US" sz="220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1" name="群組 25"/>
          <p:cNvGrpSpPr/>
          <p:nvPr/>
        </p:nvGrpSpPr>
        <p:grpSpPr>
          <a:xfrm>
            <a:off x="7572396" y="1570503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32" name="Shape 715"/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06B4C6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716"/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272" y="2100342"/>
            <a:ext cx="1105833" cy="327417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5112000" y="1995686"/>
            <a:ext cx="2571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ko-KR" b="1" dirty="0">
                <a:latin typeface="+mj-lt"/>
                <a:ea typeface="Microsoft JhengHei" charset="-120"/>
                <a:cs typeface="Microsoft JhengHei" charset="-120"/>
              </a:rPr>
              <a:t>SSD </a:t>
            </a:r>
            <a:r>
              <a:rPr lang="ko-KR" altLang="en-US" b="1" dirty="0">
                <a:latin typeface="+mj-lt"/>
                <a:ea typeface="Microsoft JhengHei" charset="-120"/>
                <a:cs typeface="Microsoft JhengHei" charset="-120"/>
              </a:rPr>
              <a:t>캐시 또는 스토리지 공간</a:t>
            </a:r>
            <a:endParaRPr lang="en-US" altLang="zh-TW" b="1" dirty="0">
              <a:latin typeface="+mj-lt"/>
              <a:ea typeface="Microsoft JhengHei" charset="-120"/>
              <a:cs typeface="Microsoft JhengHei" charset="-12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zh-TW" b="1" dirty="0" err="1">
                <a:latin typeface="+mj-lt"/>
                <a:ea typeface="Microsoft JhengHei" charset="-120"/>
                <a:cs typeface="Microsoft JhengHei" charset="-120"/>
              </a:rPr>
              <a:t>Qtier</a:t>
            </a:r>
            <a:r>
              <a:rPr lang="en-US" altLang="zh-TW" b="1" dirty="0">
                <a:latin typeface="+mj-lt"/>
                <a:ea typeface="Microsoft JhengHei" charset="-120"/>
                <a:cs typeface="Microsoft JhengHei" charset="-120"/>
              </a:rPr>
              <a:t> </a:t>
            </a:r>
            <a:r>
              <a:rPr lang="ko-KR" altLang="en-US" b="1" dirty="0">
                <a:latin typeface="+mj-lt"/>
                <a:ea typeface="Microsoft JhengHei" charset="-120"/>
                <a:cs typeface="Microsoft JhengHei" charset="-120"/>
              </a:rPr>
              <a:t>자동 계층화</a:t>
            </a:r>
            <a:endParaRPr lang="en-US" altLang="zh-TW" b="1" dirty="0">
              <a:latin typeface="+mj-lt"/>
              <a:ea typeface="Microsoft JhengHei" charset="-120"/>
              <a:cs typeface="Microsoft JhengHei" charset="-120"/>
            </a:endParaRPr>
          </a:p>
          <a:p>
            <a:pPr marL="285750" indent="-285750">
              <a:buFont typeface="Arial" charset="0"/>
              <a:buChar char="•"/>
            </a:pPr>
            <a:r>
              <a:rPr lang="ko-KR" altLang="en-US" b="1" dirty="0">
                <a:latin typeface="+mj-lt"/>
                <a:ea typeface="Microsoft JhengHei" charset="-120"/>
                <a:cs typeface="Microsoft JhengHei" charset="-120"/>
              </a:rPr>
              <a:t>독립형 열 감지기</a:t>
            </a:r>
            <a:endParaRPr lang="en-US" b="1" dirty="0">
              <a:latin typeface="+mj-lt"/>
              <a:ea typeface="Microsoft JhengHei" charset="-120"/>
              <a:cs typeface="Microsoft JhengHei" charset="-12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203" y="3104344"/>
            <a:ext cx="2158753" cy="135042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7222" y="1280799"/>
            <a:ext cx="5472608" cy="3648405"/>
          </a:xfrm>
          <a:prstGeom prst="rect">
            <a:avLst/>
          </a:prstGeom>
        </p:spPr>
      </p:pic>
      <p:sp>
        <p:nvSpPr>
          <p:cNvPr id="22" name="圓角矩形 2"/>
          <p:cNvSpPr>
            <a:spLocks noChangeArrowheads="1"/>
          </p:cNvSpPr>
          <p:nvPr/>
        </p:nvSpPr>
        <p:spPr bwMode="auto">
          <a:xfrm>
            <a:off x="1285852" y="3786196"/>
            <a:ext cx="1512168" cy="654149"/>
          </a:xfrm>
          <a:prstGeom prst="roundRect">
            <a:avLst>
              <a:gd name="adj" fmla="val 16667"/>
            </a:avLst>
          </a:prstGeom>
          <a:noFill/>
          <a:ln w="60325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/>
            <a:endParaRPr lang="zh-TW" altLang="en-US" dirty="0">
              <a:latin typeface="Arial" charset="0"/>
            </a:endParaRPr>
          </a:p>
        </p:txBody>
      </p:sp>
      <p:cxnSp>
        <p:nvCxnSpPr>
          <p:cNvPr id="23" name="直線接點 22"/>
          <p:cNvCxnSpPr>
            <a:endCxn id="26" idx="1"/>
          </p:cNvCxnSpPr>
          <p:nvPr/>
        </p:nvCxnSpPr>
        <p:spPr>
          <a:xfrm rot="5400000" flipH="1" flipV="1">
            <a:off x="2629517" y="1457111"/>
            <a:ext cx="2414187" cy="2243988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4958604" y="1243842"/>
            <a:ext cx="256338" cy="2563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144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225545" y="339943"/>
            <a:ext cx="9678330" cy="660552"/>
          </a:xfrm>
        </p:spPr>
        <p:txBody>
          <a:bodyPr/>
          <a:lstStyle/>
          <a:p>
            <a:r>
              <a:rPr lang="ko-KR" altLang="en-US" sz="3200" dirty="0">
                <a:latin typeface="+mj-lt"/>
              </a:rPr>
              <a:t>대형 프로젝트를 위한 대용량 </a:t>
            </a:r>
            <a:r>
              <a:rPr lang="en-US" altLang="ko-KR" sz="3200" dirty="0">
                <a:latin typeface="+mj-lt"/>
              </a:rPr>
              <a:t>64GB DDR4 RAM</a:t>
            </a:r>
            <a:endParaRPr lang="en-US" sz="32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4960305"/>
            <a:ext cx="17700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*ECC </a:t>
            </a:r>
            <a:r>
              <a:rPr lang="zh-TW" altLang="en-US" sz="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與非</a:t>
            </a:r>
            <a:r>
              <a:rPr lang="en-US" altLang="zh-TW" sz="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ECC </a:t>
            </a:r>
            <a:r>
              <a:rPr lang="zh-TW" altLang="en-US" sz="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記憶體不可混用．</a:t>
            </a:r>
            <a:endParaRPr lang="en-US" sz="8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5030042" y="1285866"/>
            <a:ext cx="4000528" cy="359014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14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5143506" y="2873432"/>
            <a:ext cx="1857387" cy="1770020"/>
            <a:chOff x="5500692" y="2643188"/>
            <a:chExt cx="1564796" cy="668658"/>
          </a:xfrm>
        </p:grpSpPr>
        <p:sp>
          <p:nvSpPr>
            <p:cNvPr id="20" name="Shape 232"/>
            <p:cNvSpPr/>
            <p:nvPr/>
          </p:nvSpPr>
          <p:spPr>
            <a:xfrm>
              <a:off x="5500692" y="2643188"/>
              <a:ext cx="1564796" cy="668658"/>
            </a:xfrm>
            <a:prstGeom prst="roundRect">
              <a:avLst>
                <a:gd name="adj" fmla="val 1318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611858" y="2843893"/>
              <a:ext cx="1333261" cy="31392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TVS-473e-4G</a:t>
              </a:r>
            </a:p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TVS-673e-4G</a:t>
              </a:r>
            </a:p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TVS-873e-4G</a:t>
              </a:r>
              <a:endParaRPr lang="zh-TW" altLang="en-US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7075075" y="2865752"/>
            <a:ext cx="1780453" cy="1777700"/>
            <a:chOff x="5500692" y="2643188"/>
            <a:chExt cx="1564796" cy="668658"/>
          </a:xfrm>
        </p:grpSpPr>
        <p:sp>
          <p:nvSpPr>
            <p:cNvPr id="29" name="Shape 232"/>
            <p:cNvSpPr/>
            <p:nvPr/>
          </p:nvSpPr>
          <p:spPr>
            <a:xfrm>
              <a:off x="5500692" y="2643188"/>
              <a:ext cx="1564796" cy="668658"/>
            </a:xfrm>
            <a:prstGeom prst="roundRect">
              <a:avLst>
                <a:gd name="adj" fmla="val 1318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623848" y="2841123"/>
              <a:ext cx="1318487" cy="3125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TVS-473e-8G</a:t>
              </a:r>
            </a:p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TVS-673e-8G</a:t>
              </a:r>
            </a:p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TVS-873e-8G</a:t>
              </a:r>
              <a:endParaRPr lang="zh-TW" altLang="en-US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18" name="圓角化對角線角落矩形 17"/>
          <p:cNvSpPr/>
          <p:nvPr/>
        </p:nvSpPr>
        <p:spPr>
          <a:xfrm>
            <a:off x="5286380" y="1442858"/>
            <a:ext cx="3429024" cy="1200329"/>
          </a:xfrm>
          <a:prstGeom prst="round2DiagRect">
            <a:avLst>
              <a:gd name="adj1" fmla="val 32957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465924" y="1442859"/>
            <a:ext cx="37495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595959"/>
              </a:buClr>
            </a:pPr>
            <a:r>
              <a:rPr lang="en-US" altLang="ko-KR" sz="2200" b="1" dirty="0">
                <a:solidFill>
                  <a:schemeClr val="bg1"/>
                </a:solidFill>
              </a:rPr>
              <a:t>4</a:t>
            </a:r>
            <a:r>
              <a:rPr lang="ko-KR" altLang="en-US" sz="2200" b="1" dirty="0">
                <a:solidFill>
                  <a:schemeClr val="bg1"/>
                </a:solidFill>
              </a:rPr>
              <a:t>개 </a:t>
            </a:r>
            <a:r>
              <a:rPr lang="en-US" altLang="ko-KR" sz="2200" b="1" dirty="0">
                <a:solidFill>
                  <a:schemeClr val="bg1"/>
                </a:solidFill>
              </a:rPr>
              <a:t>x DDR4 SODIMM </a:t>
            </a:r>
            <a:r>
              <a:rPr lang="ko-KR" altLang="en-US" sz="2200" b="1" dirty="0">
                <a:solidFill>
                  <a:schemeClr val="bg1"/>
                </a:solidFill>
              </a:rPr>
              <a:t>메모리 슬롯</a:t>
            </a:r>
            <a:r>
              <a:rPr lang="en-US" altLang="ko-KR" sz="2200" b="1" dirty="0">
                <a:solidFill>
                  <a:schemeClr val="bg1"/>
                </a:solidFill>
              </a:rPr>
              <a:t>, </a:t>
            </a:r>
            <a:r>
              <a:rPr lang="ko-KR" altLang="en-US" sz="2200" b="1" dirty="0">
                <a:solidFill>
                  <a:schemeClr val="bg1"/>
                </a:solidFill>
              </a:rPr>
              <a:t>최대 </a:t>
            </a:r>
            <a:r>
              <a:rPr lang="en-US" altLang="ko-KR" sz="2200" b="1" dirty="0">
                <a:solidFill>
                  <a:schemeClr val="bg1"/>
                </a:solidFill>
              </a:rPr>
              <a:t>4</a:t>
            </a:r>
            <a:r>
              <a:rPr lang="ko-KR" altLang="en-US" sz="2200" b="1" dirty="0">
                <a:solidFill>
                  <a:schemeClr val="bg1"/>
                </a:solidFill>
              </a:rPr>
              <a:t>개 </a:t>
            </a:r>
            <a:r>
              <a:rPr lang="en-US" altLang="ko-KR" sz="2200" b="1" dirty="0">
                <a:solidFill>
                  <a:schemeClr val="bg1"/>
                </a:solidFill>
              </a:rPr>
              <a:t>x 16GB</a:t>
            </a:r>
            <a:endParaRPr lang="zh-TW" altLang="en-US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7222" y="1285866"/>
            <a:ext cx="5472608" cy="3648405"/>
          </a:xfrm>
          <a:prstGeom prst="rect">
            <a:avLst/>
          </a:prstGeom>
        </p:spPr>
      </p:pic>
      <p:sp>
        <p:nvSpPr>
          <p:cNvPr id="25" name="圓角矩形 2"/>
          <p:cNvSpPr>
            <a:spLocks noChangeArrowheads="1"/>
          </p:cNvSpPr>
          <p:nvPr/>
        </p:nvSpPr>
        <p:spPr bwMode="auto">
          <a:xfrm>
            <a:off x="714348" y="2500312"/>
            <a:ext cx="1500198" cy="1357322"/>
          </a:xfrm>
          <a:prstGeom prst="roundRect">
            <a:avLst>
              <a:gd name="adj" fmla="val 16667"/>
            </a:avLst>
          </a:prstGeom>
          <a:noFill/>
          <a:ln w="60325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/>
            <a:endParaRPr lang="zh-TW" altLang="en-US" dirty="0">
              <a:latin typeface="Arial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958604" y="1243842"/>
            <a:ext cx="256338" cy="2563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接點 26"/>
          <p:cNvCxnSpPr/>
          <p:nvPr/>
        </p:nvCxnSpPr>
        <p:spPr>
          <a:xfrm flipV="1">
            <a:off x="2143108" y="1350420"/>
            <a:ext cx="2970982" cy="122133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 390"/>
          <p:cNvSpPr/>
          <p:nvPr/>
        </p:nvSpPr>
        <p:spPr>
          <a:xfrm>
            <a:off x="5143504" y="2857502"/>
            <a:ext cx="1785950" cy="33338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nn-NO" altLang="zh-TW" sz="1200" b="1" dirty="0">
                <a:solidFill>
                  <a:schemeClr val="bg1"/>
                </a:solidFill>
                <a:ea typeface="微軟正黑體" pitchFamily="34" charset="-120"/>
              </a:rPr>
              <a:t>4GB RAM (2</a:t>
            </a:r>
            <a:r>
              <a:rPr lang="ko-KR" altLang="en-US" sz="1200" b="1" dirty="0">
                <a:solidFill>
                  <a:schemeClr val="bg1"/>
                </a:solidFill>
                <a:ea typeface="微軟正黑體" pitchFamily="34" charset="-120"/>
              </a:rPr>
              <a:t>개 </a:t>
            </a:r>
            <a:r>
              <a:rPr lang="nn-NO" altLang="zh-TW" sz="1200" b="1" dirty="0">
                <a:solidFill>
                  <a:schemeClr val="bg1"/>
                </a:solidFill>
                <a:ea typeface="微軟正黑體" pitchFamily="34" charset="-120"/>
              </a:rPr>
              <a:t>x 2GB)</a:t>
            </a:r>
          </a:p>
        </p:txBody>
      </p:sp>
      <p:sp>
        <p:nvSpPr>
          <p:cNvPr id="34" name="Shape 390"/>
          <p:cNvSpPr/>
          <p:nvPr/>
        </p:nvSpPr>
        <p:spPr>
          <a:xfrm>
            <a:off x="7072330" y="2857502"/>
            <a:ext cx="1785950" cy="33338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nn-NO" altLang="zh-TW" sz="1200" b="1" dirty="0">
                <a:solidFill>
                  <a:schemeClr val="bg1"/>
                </a:solidFill>
                <a:ea typeface="微軟正黑體" pitchFamily="34" charset="-120"/>
              </a:rPr>
              <a:t>8GB RAM (2</a:t>
            </a:r>
            <a:r>
              <a:rPr lang="ko-KR" altLang="en-US" sz="1200" b="1" dirty="0">
                <a:solidFill>
                  <a:schemeClr val="bg1"/>
                </a:solidFill>
                <a:ea typeface="微軟正黑體" pitchFamily="34" charset="-120"/>
              </a:rPr>
              <a:t>개 </a:t>
            </a:r>
            <a:r>
              <a:rPr lang="nn-NO" altLang="zh-TW" sz="1200" b="1" dirty="0">
                <a:solidFill>
                  <a:schemeClr val="bg1"/>
                </a:solidFill>
                <a:ea typeface="微軟正黑體" pitchFamily="34" charset="-120"/>
              </a:rPr>
              <a:t>x 4GB)</a:t>
            </a:r>
          </a:p>
        </p:txBody>
      </p:sp>
    </p:spTree>
    <p:extLst>
      <p:ext uri="{BB962C8B-B14F-4D97-AF65-F5344CB8AC3E}">
        <p14:creationId xmlns:p14="http://schemas.microsoft.com/office/powerpoint/2010/main" val="2057662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n Tsai\Desktop\TVS-x73e_直播\P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571618"/>
            <a:ext cx="7858180" cy="3574953"/>
          </a:xfrm>
          <a:prstGeom prst="rect">
            <a:avLst/>
          </a:prstGeom>
          <a:noFill/>
        </p:spPr>
      </p:pic>
      <p:grpSp>
        <p:nvGrpSpPr>
          <p:cNvPr id="5" name="群組 31"/>
          <p:cNvGrpSpPr/>
          <p:nvPr/>
        </p:nvGrpSpPr>
        <p:grpSpPr>
          <a:xfrm>
            <a:off x="3428992" y="1785932"/>
            <a:ext cx="928694" cy="928694"/>
            <a:chOff x="3357554" y="1571618"/>
            <a:chExt cx="1143008" cy="1143008"/>
          </a:xfrm>
        </p:grpSpPr>
        <p:grpSp>
          <p:nvGrpSpPr>
            <p:cNvPr id="6" name="群組 19"/>
            <p:cNvGrpSpPr/>
            <p:nvPr/>
          </p:nvGrpSpPr>
          <p:grpSpPr>
            <a:xfrm rot="10800000">
              <a:off x="3357554" y="1571618"/>
              <a:ext cx="1143008" cy="1143008"/>
              <a:chOff x="1214421" y="2357436"/>
              <a:chExt cx="1992283" cy="1992281"/>
            </a:xfrm>
          </p:grpSpPr>
          <p:sp>
            <p:nvSpPr>
              <p:cNvPr id="21" name="Shape 277"/>
              <p:cNvSpPr/>
              <p:nvPr/>
            </p:nvSpPr>
            <p:spPr>
              <a:xfrm rot="18882244">
                <a:off x="1214422" y="2357435"/>
                <a:ext cx="1992281" cy="1992283"/>
              </a:xfrm>
              <a:prstGeom prst="teardrop">
                <a:avLst>
                  <a:gd name="adj" fmla="val 10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hape 278"/>
              <p:cNvSpPr/>
              <p:nvPr/>
            </p:nvSpPr>
            <p:spPr>
              <a:xfrm rot="5400000">
                <a:off x="1306194" y="2458431"/>
                <a:ext cx="1785950" cy="178595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3377965" y="1806892"/>
              <a:ext cx="1122597" cy="653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최대</a:t>
              </a:r>
              <a:endParaRPr lang="en-US" altLang="zh-TW" sz="16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  <a:p>
              <a:pPr lvl="0" algn="ctr"/>
              <a:r>
                <a:rPr lang="en-US" altLang="zh-TW" sz="1200" b="1" dirty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100</a:t>
              </a:r>
              <a:r>
                <a:rPr lang="zh-TW" altLang="en-US" sz="1200" b="1" dirty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MB/s!</a:t>
              </a:r>
              <a:endParaRPr lang="zh-TW" altLang="en-US" sz="12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3482394" y="3008073"/>
            <a:ext cx="11406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000" b="1" dirty="0">
                <a:solidFill>
                  <a:srgbClr val="3773E3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컴퓨터로</a:t>
            </a:r>
            <a:endParaRPr lang="zh-TW" altLang="en-US" sz="1000" b="1" dirty="0">
              <a:solidFill>
                <a:srgbClr val="3773E3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571868" y="3754289"/>
            <a:ext cx="11225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B05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ko-KR" altLang="en-US" sz="1000" b="1" dirty="0">
                <a:solidFill>
                  <a:srgbClr val="00B05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로</a:t>
            </a:r>
            <a:endParaRPr lang="zh-TW" altLang="en-US" sz="1000" b="1" dirty="0">
              <a:solidFill>
                <a:srgbClr val="00B05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Title 3"/>
          <p:cNvSpPr>
            <a:spLocks noGrp="1"/>
          </p:cNvSpPr>
          <p:nvPr>
            <p:ph type="title"/>
          </p:nvPr>
        </p:nvSpPr>
        <p:spPr>
          <a:xfrm>
            <a:off x="-214346" y="411000"/>
            <a:ext cx="9501254" cy="660552"/>
          </a:xfrm>
        </p:spPr>
        <p:txBody>
          <a:bodyPr/>
          <a:lstStyle/>
          <a:p>
            <a:r>
              <a:rPr lang="en-US" altLang="ko-KR" sz="3200" dirty="0">
                <a:latin typeface="+mj-lt"/>
              </a:rPr>
              <a:t>USB </a:t>
            </a:r>
            <a:r>
              <a:rPr lang="ko-KR" altLang="en-US" sz="3200" dirty="0">
                <a:latin typeface="+mj-lt"/>
              </a:rPr>
              <a:t>직접 연결을 위한 </a:t>
            </a:r>
            <a:r>
              <a:rPr lang="en-US" altLang="ko-KR" sz="3200" dirty="0">
                <a:latin typeface="+mj-lt"/>
              </a:rPr>
              <a:t>USB </a:t>
            </a:r>
            <a:r>
              <a:rPr lang="en-US" altLang="ko-KR" sz="3200" dirty="0" err="1">
                <a:latin typeface="+mj-lt"/>
              </a:rPr>
              <a:t>QuickAccess</a:t>
            </a:r>
            <a:endParaRPr lang="en-US" sz="3200" dirty="0">
              <a:latin typeface="+mj-lt"/>
            </a:endParaRPr>
          </a:p>
        </p:txBody>
      </p:sp>
      <p:grpSp>
        <p:nvGrpSpPr>
          <p:cNvPr id="32" name="Shape 590"/>
          <p:cNvGrpSpPr/>
          <p:nvPr/>
        </p:nvGrpSpPr>
        <p:grpSpPr>
          <a:xfrm>
            <a:off x="-32" y="2132932"/>
            <a:ext cx="2452900" cy="367380"/>
            <a:chOff x="0" y="1270545"/>
            <a:chExt cx="2400230" cy="504056"/>
          </a:xfrm>
        </p:grpSpPr>
        <p:sp>
          <p:nvSpPr>
            <p:cNvPr id="36" name="Shape 591"/>
            <p:cNvSpPr/>
            <p:nvPr/>
          </p:nvSpPr>
          <p:spPr>
            <a:xfrm>
              <a:off x="323528" y="1270545"/>
              <a:ext cx="2076702" cy="50405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592"/>
            <p:cNvSpPr/>
            <p:nvPr/>
          </p:nvSpPr>
          <p:spPr>
            <a:xfrm>
              <a:off x="0" y="1270545"/>
              <a:ext cx="323528" cy="504056"/>
            </a:xfrm>
            <a:prstGeom prst="rect">
              <a:avLst/>
            </a:prstGeom>
            <a:solidFill>
              <a:srgbClr val="0099CC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" name="Shape 590"/>
          <p:cNvGrpSpPr/>
          <p:nvPr/>
        </p:nvGrpSpPr>
        <p:grpSpPr>
          <a:xfrm>
            <a:off x="-33" y="1714494"/>
            <a:ext cx="2445341" cy="367380"/>
            <a:chOff x="0" y="1270545"/>
            <a:chExt cx="2400230" cy="504056"/>
          </a:xfrm>
        </p:grpSpPr>
        <p:sp>
          <p:nvSpPr>
            <p:cNvPr id="39" name="Shape 591"/>
            <p:cNvSpPr/>
            <p:nvPr/>
          </p:nvSpPr>
          <p:spPr>
            <a:xfrm>
              <a:off x="323528" y="1270545"/>
              <a:ext cx="2076702" cy="50405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592"/>
            <p:cNvSpPr/>
            <p:nvPr/>
          </p:nvSpPr>
          <p:spPr>
            <a:xfrm>
              <a:off x="0" y="1270545"/>
              <a:ext cx="323528" cy="504056"/>
            </a:xfrm>
            <a:prstGeom prst="rect">
              <a:avLst/>
            </a:prstGeom>
            <a:solidFill>
              <a:srgbClr val="0099CC">
                <a:alpha val="4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357158" y="1656186"/>
            <a:ext cx="242889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ko-KR" altLang="en-US" sz="2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첫 번째 설정</a:t>
            </a:r>
            <a:endParaRPr lang="en-US" altLang="zh-TW" sz="21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42" name="群組 25"/>
          <p:cNvGrpSpPr/>
          <p:nvPr/>
        </p:nvGrpSpPr>
        <p:grpSpPr>
          <a:xfrm>
            <a:off x="-214346" y="1152179"/>
            <a:ext cx="6030660" cy="490877"/>
            <a:chOff x="-349406" y="1285866"/>
            <a:chExt cx="3956685" cy="600079"/>
          </a:xfrm>
        </p:grpSpPr>
        <p:sp>
          <p:nvSpPr>
            <p:cNvPr id="43" name="Shape 264"/>
            <p:cNvSpPr/>
            <p:nvPr/>
          </p:nvSpPr>
          <p:spPr>
            <a:xfrm>
              <a:off x="-349406" y="1346553"/>
              <a:ext cx="3911232" cy="536388"/>
            </a:xfrm>
            <a:prstGeom prst="chevron">
              <a:avLst>
                <a:gd name="adj" fmla="val 33915"/>
              </a:avLst>
            </a:prstGeom>
            <a:solidFill>
              <a:srgbClr val="005A9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文字版面配置區 2"/>
            <p:cNvSpPr txBox="1">
              <a:spLocks/>
            </p:cNvSpPr>
            <p:nvPr/>
          </p:nvSpPr>
          <p:spPr>
            <a:xfrm>
              <a:off x="-255666" y="1285866"/>
              <a:ext cx="3862945" cy="600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en-US" altLang="zh-TW" sz="2100" b="1" dirty="0">
                  <a:solidFill>
                    <a:srgbClr val="FFF000"/>
                  </a:solidFill>
                  <a:latin typeface="+mj-lt"/>
                  <a:ea typeface="微軟正黑體" pitchFamily="34" charset="-120"/>
                </a:rPr>
                <a:t>PC/MAC </a:t>
              </a:r>
              <a:r>
                <a:rPr lang="ko-KR" altLang="en-US" sz="2100" b="1" dirty="0">
                  <a:solidFill>
                    <a:srgbClr val="FFF000"/>
                  </a:solidFill>
                  <a:latin typeface="+mj-lt"/>
                  <a:ea typeface="微軟正黑體" pitchFamily="34" charset="-120"/>
                </a:rPr>
                <a:t>과</a:t>
              </a:r>
              <a:r>
                <a:rPr lang="en-US" altLang="zh-TW" sz="2100" b="1" dirty="0">
                  <a:solidFill>
                    <a:srgbClr val="FFF000"/>
                  </a:solidFill>
                  <a:latin typeface="+mj-lt"/>
                  <a:ea typeface="微軟正黑體" pitchFamily="34" charset="-120"/>
                </a:rPr>
                <a:t> NAS </a:t>
              </a:r>
              <a:r>
                <a:rPr lang="ko-KR" altLang="en-US" sz="2100" b="1" dirty="0">
                  <a:solidFill>
                    <a:srgbClr val="FFF000"/>
                  </a:solidFill>
                  <a:latin typeface="+mj-lt"/>
                  <a:ea typeface="微軟正黑體" pitchFamily="34" charset="-120"/>
                </a:rPr>
                <a:t>직접 연결</a:t>
              </a:r>
              <a:endParaRPr kumimoji="0" lang="en-US" altLang="zh-TW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357158" y="2084814"/>
            <a:ext cx="222317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ko-KR" altLang="en-US" sz="2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데이터 전송</a:t>
            </a:r>
            <a:endParaRPr lang="en-US" altLang="zh-TW" sz="21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367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8" y="915742"/>
            <a:ext cx="5195422" cy="4156337"/>
          </a:xfrm>
          <a:prstGeom prst="rect">
            <a:avLst/>
          </a:prstGeom>
        </p:spPr>
      </p:pic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-500066" y="285734"/>
            <a:ext cx="10215602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ko-KR" sz="345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Radeon™ R7</a:t>
            </a:r>
            <a:r>
              <a:rPr lang="ko-KR" altLang="en-US" sz="345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의 안정적인 그래픽 파워</a:t>
            </a:r>
            <a:endParaRPr lang="en-US" sz="3450" b="1" i="0" u="none" strike="noStrike" cap="none" dirty="0">
              <a:solidFill>
                <a:srgbClr val="FFFFFF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8" name="TextBox 18"/>
          <p:cNvSpPr txBox="1"/>
          <p:nvPr/>
        </p:nvSpPr>
        <p:spPr>
          <a:xfrm>
            <a:off x="6929454" y="1142990"/>
            <a:ext cx="2171249" cy="923318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Microsoft JhengHei" charset="-120"/>
                <a:cs typeface="Microsoft JhengHei" charset="-120"/>
              </a:rPr>
              <a:t>800 MHz</a:t>
            </a:r>
          </a:p>
          <a:p>
            <a:pPr algn="ctr" eaLnBrk="1" hangingPunct="1">
              <a:defRPr/>
            </a:pPr>
            <a:r>
              <a:rPr lang="en-US" altLang="zh-TW" b="1" dirty="0" err="1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Radeon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 R7</a:t>
            </a:r>
          </a:p>
          <a:p>
            <a:pPr algn="ctr" eaLnBrk="1" hangingPunct="1">
              <a:defRPr/>
            </a:pPr>
            <a:r>
              <a:rPr lang="en-US" altLang="ko-KR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3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세대 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GCN GPU</a:t>
            </a:r>
            <a:endParaRPr lang="en-US" b="1" dirty="0">
              <a:solidFill>
                <a:schemeClr val="bg1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000364" y="4752000"/>
            <a:ext cx="4661886" cy="430875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ko-KR" altLang="en-US" sz="1000" dirty="0">
                <a:solidFill>
                  <a:schemeClr val="bg1"/>
                </a:solidFill>
              </a:rPr>
              <a:t>재생 품질은 재생기기의 재생 소프트웨어</a:t>
            </a:r>
            <a:r>
              <a:rPr lang="en-US" altLang="ko-KR" sz="1000" dirty="0">
                <a:solidFill>
                  <a:schemeClr val="bg1"/>
                </a:solidFill>
              </a:rPr>
              <a:t>, </a:t>
            </a:r>
            <a:r>
              <a:rPr lang="ko-KR" altLang="en-US" sz="1000" dirty="0">
                <a:solidFill>
                  <a:schemeClr val="bg1"/>
                </a:solidFill>
              </a:rPr>
              <a:t>파일 형식</a:t>
            </a:r>
            <a:r>
              <a:rPr lang="en-US" altLang="ko-KR" sz="1000" dirty="0">
                <a:solidFill>
                  <a:schemeClr val="bg1"/>
                </a:solidFill>
              </a:rPr>
              <a:t>, </a:t>
            </a:r>
            <a:r>
              <a:rPr lang="ko-KR" altLang="en-US" sz="1000" dirty="0">
                <a:solidFill>
                  <a:schemeClr val="bg1"/>
                </a:solidFill>
              </a:rPr>
              <a:t>시스템 사용량 및 사용 가능한 대역폭 같은 요인에 따라 달라질 수 있습니다</a:t>
            </a:r>
            <a:r>
              <a:rPr lang="en-US" altLang="ko-KR" sz="1000" dirty="0">
                <a:solidFill>
                  <a:schemeClr val="bg1"/>
                </a:solidFill>
              </a:rPr>
              <a:t>.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Shape 882"/>
          <p:cNvSpPr/>
          <p:nvPr/>
        </p:nvSpPr>
        <p:spPr>
          <a:xfrm flipH="1">
            <a:off x="2798619" y="4824000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686" y="2786064"/>
            <a:ext cx="3295898" cy="20599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718531" y="3571882"/>
            <a:ext cx="996873" cy="276987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RM-IR004</a:t>
            </a:r>
          </a:p>
        </p:txBody>
      </p:sp>
      <p:sp>
        <p:nvSpPr>
          <p:cNvPr id="13" name="圓角化對角線角落矩形 12"/>
          <p:cNvSpPr/>
          <p:nvPr/>
        </p:nvSpPr>
        <p:spPr>
          <a:xfrm>
            <a:off x="5000628" y="1142990"/>
            <a:ext cx="2214578" cy="928694"/>
          </a:xfrm>
          <a:prstGeom prst="round2DiagRect">
            <a:avLst>
              <a:gd name="adj1" fmla="val 31327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4929190" y="1117589"/>
            <a:ext cx="2307782" cy="954095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600" b="1" dirty="0">
                <a:solidFill>
                  <a:schemeClr val="bg1"/>
                </a:solidFill>
                <a:ea typeface="Microsoft JhengHei" charset="-120"/>
                <a:cs typeface="Microsoft JhengHei" charset="-120"/>
              </a:rPr>
              <a:t>4K </a:t>
            </a:r>
            <a:r>
              <a:rPr lang="ko-KR" altLang="en-US" sz="2600" b="1" dirty="0">
                <a:solidFill>
                  <a:schemeClr val="bg1"/>
                </a:solidFill>
                <a:ea typeface="Microsoft JhengHei" charset="-120"/>
                <a:cs typeface="Microsoft JhengHei" charset="-120"/>
              </a:rPr>
              <a:t>비디오</a:t>
            </a:r>
            <a:endParaRPr lang="en-US" altLang="zh-TW" sz="2600" b="1" dirty="0">
              <a:solidFill>
                <a:schemeClr val="bg1"/>
              </a:solidFill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altLang="ko-KR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4K H.264 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비디오 재생 및</a:t>
            </a:r>
            <a:r>
              <a:rPr lang="en-US" altLang="ko-KR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 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트랜스코딩</a:t>
            </a:r>
            <a:endParaRPr lang="en-US" b="1" dirty="0">
              <a:solidFill>
                <a:schemeClr val="bg1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grpSp>
        <p:nvGrpSpPr>
          <p:cNvPr id="2" name="群組 22"/>
          <p:cNvGrpSpPr/>
          <p:nvPr/>
        </p:nvGrpSpPr>
        <p:grpSpPr>
          <a:xfrm>
            <a:off x="4968000" y="2153339"/>
            <a:ext cx="3247338" cy="825694"/>
            <a:chOff x="4997150" y="2285997"/>
            <a:chExt cx="3247338" cy="571504"/>
          </a:xfrm>
        </p:grpSpPr>
        <p:sp>
          <p:nvSpPr>
            <p:cNvPr id="21" name="圓角化對角線角落矩形 20"/>
            <p:cNvSpPr/>
            <p:nvPr/>
          </p:nvSpPr>
          <p:spPr>
            <a:xfrm>
              <a:off x="4997150" y="2285997"/>
              <a:ext cx="3247338" cy="571504"/>
            </a:xfrm>
            <a:prstGeom prst="round2DiagRect">
              <a:avLst>
                <a:gd name="adj1" fmla="val 38384"/>
                <a:gd name="adj2" fmla="val 0"/>
              </a:avLst>
            </a:prstGeom>
            <a:solidFill>
              <a:srgbClr val="3773E3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101216" y="2315523"/>
              <a:ext cx="2428892" cy="532560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eaLnBrk="1" hangingPunct="1">
                <a:defRPr/>
              </a:pPr>
              <a:r>
                <a:rPr lang="ko-KR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부가적으로 </a:t>
              </a:r>
              <a:r>
                <a:rPr lang="en-US" altLang="ko-KR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QNAP RM-IR004 </a:t>
              </a:r>
              <a:r>
                <a:rPr lang="en-US" altLang="ko-KR" b="1" dirty="0" err="1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QButton</a:t>
              </a:r>
              <a:r>
                <a:rPr lang="en-US" altLang="ko-KR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 </a:t>
              </a:r>
              <a:r>
                <a:rPr lang="ko-KR" altLang="en-US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리모컨 지원</a:t>
              </a:r>
              <a:r>
                <a:rPr lang="en-US" altLang="ko-KR" b="1" dirty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!</a:t>
              </a:r>
              <a:endParaRPr lang="en-US" altLang="zh-TW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sp>
        <p:nvSpPr>
          <p:cNvPr id="22" name="橢圓 21"/>
          <p:cNvSpPr/>
          <p:nvPr/>
        </p:nvSpPr>
        <p:spPr>
          <a:xfrm>
            <a:off x="7400333" y="2143122"/>
            <a:ext cx="1386509" cy="1386509"/>
          </a:xfrm>
          <a:prstGeom prst="ellipse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C:\Users\Han Tsai\Desktop\TVS-x73e_直播\rm-ir0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399" y="2071684"/>
            <a:ext cx="399568" cy="1500198"/>
          </a:xfrm>
          <a:prstGeom prst="rect">
            <a:avLst/>
          </a:prstGeom>
          <a:noFill/>
        </p:spPr>
      </p:pic>
      <p:pic>
        <p:nvPicPr>
          <p:cNvPr id="4099" name="Picture 3" descr="C:\Users\Han Tsai\Desktop\TVS-x73e_直播\ic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70819" y="4429138"/>
            <a:ext cx="1872619" cy="357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38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14"/>
          <p:cNvGrpSpPr/>
          <p:nvPr/>
        </p:nvGrpSpPr>
        <p:grpSpPr>
          <a:xfrm>
            <a:off x="4786314" y="3214692"/>
            <a:ext cx="6143668" cy="1071570"/>
            <a:chOff x="4857752" y="1337487"/>
            <a:chExt cx="2329260" cy="511841"/>
          </a:xfrm>
        </p:grpSpPr>
        <p:sp>
          <p:nvSpPr>
            <p:cNvPr id="16" name="平行四邊形 1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4" name="群組 11"/>
          <p:cNvGrpSpPr/>
          <p:nvPr/>
        </p:nvGrpSpPr>
        <p:grpSpPr>
          <a:xfrm>
            <a:off x="4786314" y="2071684"/>
            <a:ext cx="6143668" cy="107157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660" y="357172"/>
            <a:ext cx="10001320" cy="660552"/>
          </a:xfrm>
        </p:spPr>
        <p:txBody>
          <a:bodyPr/>
          <a:lstStyle/>
          <a:p>
            <a:r>
              <a:rPr lang="en-US" altLang="ko-KR" sz="3400" dirty="0">
                <a:latin typeface="+mj-lt"/>
              </a:rPr>
              <a:t>QTS </a:t>
            </a:r>
            <a:r>
              <a:rPr lang="ko-KR" altLang="en-US" sz="3400" dirty="0">
                <a:latin typeface="+mj-lt"/>
              </a:rPr>
              <a:t>와</a:t>
            </a:r>
            <a:r>
              <a:rPr lang="en-US" altLang="ko-KR" sz="3400" dirty="0">
                <a:latin typeface="+mj-lt"/>
              </a:rPr>
              <a:t> </a:t>
            </a:r>
            <a:r>
              <a:rPr lang="ko-KR" altLang="en-US" sz="3400" dirty="0">
                <a:latin typeface="+mj-lt"/>
              </a:rPr>
              <a:t>가상화를 통한 생산성 향상</a:t>
            </a:r>
            <a:endParaRPr lang="en-US" sz="34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000246"/>
            <a:ext cx="4904481" cy="2931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6314" y="1357304"/>
            <a:ext cx="4214810" cy="369320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Windows / Linux VM &amp;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컨테이너 지원</a:t>
            </a:r>
            <a:endParaRPr lang="en-US" sz="1600" b="1" dirty="0">
              <a:solidFill>
                <a:schemeClr val="bg1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1357304"/>
            <a:ext cx="4714908" cy="615541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완전히 새로워진 </a:t>
            </a:r>
            <a:r>
              <a:rPr lang="en-US" altLang="ko-KR" sz="1600" b="1" dirty="0">
                <a:solidFill>
                  <a:srgbClr val="FFFF00"/>
                </a:solidFill>
                <a:latin typeface="+mj-lt"/>
                <a:ea typeface="Microsoft JhengHei" charset="-120"/>
                <a:cs typeface="Microsoft JhengHei" charset="-120"/>
              </a:rPr>
              <a:t>QTS 4.3.4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스토리지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및 스냅샷 관리자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,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그리고 멀티미디어 관리</a:t>
            </a:r>
            <a:endParaRPr lang="en-US" altLang="zh-TW" sz="1600" b="1" dirty="0">
              <a:solidFill>
                <a:schemeClr val="bg1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388" y="2447522"/>
            <a:ext cx="2307782" cy="369320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rgbClr val="FFFF00"/>
                </a:solidFill>
                <a:latin typeface="+mj-lt"/>
                <a:ea typeface="Microsoft JhengHei" charset="-120"/>
                <a:cs typeface="Microsoft JhengHei" charset="-120"/>
              </a:rPr>
              <a:t>Virtualization 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512" y="3559752"/>
            <a:ext cx="2307782" cy="369320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rgbClr val="FFFF00"/>
                </a:solidFill>
                <a:latin typeface="+mj-lt"/>
                <a:ea typeface="Microsoft JhengHei" charset="-120"/>
                <a:cs typeface="Microsoft JhengHei" charset="-120"/>
              </a:rPr>
              <a:t>Container Station</a:t>
            </a: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2214560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3384000"/>
            <a:ext cx="785818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3304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>
            <a:noAutofit/>
          </a:bodyPr>
          <a:lstStyle/>
          <a:p>
            <a:pPr fontAlgn="base"/>
            <a:r>
              <a:rPr lang="en-US" altLang="ko-KR" dirty="0">
                <a:latin typeface="+mj-lt"/>
              </a:rPr>
              <a:t>24/7 </a:t>
            </a:r>
            <a:r>
              <a:rPr lang="ko-KR" altLang="en-US" dirty="0">
                <a:latin typeface="+mj-lt"/>
              </a:rPr>
              <a:t>영상보안 센터</a:t>
            </a:r>
            <a:endParaRPr lang="zh-TW" altLang="en-US" sz="4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006" y="3454004"/>
            <a:ext cx="1215352" cy="1254707"/>
          </a:xfrm>
          <a:prstGeom prst="rect">
            <a:avLst/>
          </a:prstGeom>
        </p:spPr>
      </p:pic>
      <p:sp>
        <p:nvSpPr>
          <p:cNvPr id="20" name="圓角矩形 19"/>
          <p:cNvSpPr/>
          <p:nvPr/>
        </p:nvSpPr>
        <p:spPr>
          <a:xfrm>
            <a:off x="285720" y="1285866"/>
            <a:ext cx="8501122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500034" y="1428742"/>
            <a:ext cx="2571766" cy="1143008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群組 28"/>
          <p:cNvGrpSpPr/>
          <p:nvPr/>
        </p:nvGrpSpPr>
        <p:grpSpPr>
          <a:xfrm>
            <a:off x="571472" y="1643056"/>
            <a:ext cx="2571768" cy="661712"/>
            <a:chOff x="566944" y="1925427"/>
            <a:chExt cx="2571768" cy="6617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944" y="1996866"/>
              <a:ext cx="508154" cy="50822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66648" y="1925427"/>
              <a:ext cx="2072064" cy="661712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en-US" sz="1300" b="1" dirty="0">
                  <a:solidFill>
                    <a:srgbClr val="0070C0"/>
                  </a:solidFill>
                  <a:latin typeface="+mj-lt"/>
                  <a:ea typeface="Microsoft JhengHei" charset="-120"/>
                  <a:cs typeface="Microsoft JhengHei" charset="-120"/>
                </a:rPr>
                <a:t>Surveillance Station 5.1</a:t>
              </a:r>
            </a:p>
            <a:p>
              <a:r>
                <a:rPr lang="ko-KR" altLang="en-US" sz="1200" b="1" dirty="0">
                  <a:solidFill>
                    <a:schemeClr val="bg2">
                      <a:lumMod val="50000"/>
                    </a:schemeClr>
                  </a:solidFill>
                  <a:latin typeface="+mj-lt"/>
                  <a:ea typeface="Microsoft JhengHei" charset="-120"/>
                  <a:cs typeface="Microsoft JhengHei" charset="-120"/>
                </a:rPr>
                <a:t>기본 제공 라이선스  </a:t>
              </a:r>
              <a:r>
                <a:rPr lang="en-US" sz="1200" b="1" dirty="0">
                  <a:solidFill>
                    <a:schemeClr val="bg2">
                      <a:lumMod val="50000"/>
                    </a:schemeClr>
                  </a:solidFill>
                  <a:latin typeface="+mj-lt"/>
                  <a:ea typeface="Microsoft JhengHei" charset="-120"/>
                  <a:cs typeface="Microsoft JhengHei" charset="-120"/>
                </a:rPr>
                <a:t>: </a:t>
              </a:r>
              <a:r>
                <a:rPr lang="en-US" sz="1200" b="1" dirty="0">
                  <a:solidFill>
                    <a:srgbClr val="FF0000"/>
                  </a:solidFill>
                  <a:latin typeface="+mj-lt"/>
                  <a:ea typeface="Microsoft JhengHei" charset="-120"/>
                  <a:cs typeface="Microsoft JhengHei" charset="-120"/>
                </a:rPr>
                <a:t>4</a:t>
              </a:r>
            </a:p>
            <a:p>
              <a:r>
                <a:rPr lang="ko-KR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 charset="-120"/>
                  <a:cs typeface="Microsoft JhengHei" charset="-120"/>
                </a:rPr>
                <a:t>최대</a:t>
              </a:r>
              <a:r>
                <a:rPr 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 charset="-120"/>
                  <a:cs typeface="Microsoft JhengHei" charset="-120"/>
                </a:rPr>
                <a:t>: </a:t>
              </a:r>
              <a:r>
                <a:rPr lang="en-US" sz="1200" b="1" dirty="0">
                  <a:solidFill>
                    <a:srgbClr val="FF0000"/>
                  </a:solidFill>
                  <a:latin typeface="+mj-lt"/>
                  <a:ea typeface="Microsoft JhengHei" charset="-120"/>
                  <a:cs typeface="Microsoft JhengHei" charset="-120"/>
                </a:rPr>
                <a:t>72</a:t>
              </a:r>
              <a:r>
                <a:rPr lang="en-US" altLang="zh-TW" sz="1200" b="1" dirty="0">
                  <a:latin typeface="+mj-lt"/>
                  <a:ea typeface="Microsoft JhengHei" charset="-120"/>
                  <a:cs typeface="Microsoft JhengHei" charset="-120"/>
                </a:rPr>
                <a:t> (</a:t>
              </a:r>
              <a:r>
                <a:rPr lang="ko-KR" altLang="en-US" sz="1200" b="1" dirty="0">
                  <a:latin typeface="+mj-lt"/>
                  <a:ea typeface="Microsoft JhengHei" charset="-120"/>
                  <a:cs typeface="Microsoft JhengHei" charset="-120"/>
                </a:rPr>
                <a:t>별도 구매</a:t>
              </a:r>
              <a:r>
                <a:rPr lang="en-US" altLang="ko-KR" sz="1200" b="1" dirty="0">
                  <a:latin typeface="+mj-lt"/>
                  <a:ea typeface="Microsoft JhengHei" charset="-120"/>
                  <a:cs typeface="Microsoft JhengHei" charset="-120"/>
                </a:rPr>
                <a:t>)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4" y="2749555"/>
            <a:ext cx="3159866" cy="2064953"/>
          </a:xfrm>
          <a:prstGeom prst="rect">
            <a:avLst/>
          </a:prstGeom>
        </p:spPr>
      </p:pic>
      <p:sp>
        <p:nvSpPr>
          <p:cNvPr id="25" name="圓角矩形 24"/>
          <p:cNvSpPr/>
          <p:nvPr/>
        </p:nvSpPr>
        <p:spPr>
          <a:xfrm>
            <a:off x="3214678" y="1428743"/>
            <a:ext cx="2571768" cy="1157648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圖片 6" descr="QVR-Pro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8837" y="1643056"/>
            <a:ext cx="650221" cy="642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57620" y="1643056"/>
            <a:ext cx="1497046" cy="846377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300" b="1" dirty="0">
                <a:solidFill>
                  <a:srgbClr val="0070C0"/>
                </a:solidFill>
                <a:latin typeface="+mj-lt"/>
                <a:ea typeface="Microsoft JhengHei" charset="-120"/>
                <a:cs typeface="Microsoft JhengHei" charset="-120"/>
              </a:rPr>
              <a:t>QVR Pro </a:t>
            </a:r>
            <a:r>
              <a:rPr lang="ko-KR" altLang="en-US" sz="1300" b="1" dirty="0">
                <a:solidFill>
                  <a:srgbClr val="0070C0"/>
                </a:solidFill>
                <a:latin typeface="+mj-lt"/>
                <a:ea typeface="Microsoft JhengHei" charset="-120"/>
                <a:cs typeface="Microsoft JhengHei" charset="-120"/>
              </a:rPr>
              <a:t>베타</a:t>
            </a:r>
            <a:endParaRPr lang="en-US" sz="1300" b="1" dirty="0">
              <a:solidFill>
                <a:srgbClr val="0070C0"/>
              </a:solidFill>
              <a:latin typeface="+mj-lt"/>
              <a:ea typeface="Microsoft JhengHei" charset="-120"/>
              <a:cs typeface="Microsoft JhengHei" charset="-120"/>
            </a:endParaRPr>
          </a:p>
          <a:p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베타 기간 동안 최대 </a:t>
            </a:r>
            <a:r>
              <a:rPr lang="en-US" altLang="ko-KR" sz="1200" b="1" dirty="0">
                <a:solidFill>
                  <a:srgbClr val="FF0000"/>
                </a:solidFill>
                <a:latin typeface="+mj-lt"/>
                <a:ea typeface="Microsoft JhengHei" charset="-120"/>
                <a:cs typeface="Microsoft JhengHei" charset="-120"/>
              </a:rPr>
              <a:t>124</a:t>
            </a: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개의 무료 채널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pic>
        <p:nvPicPr>
          <p:cNvPr id="13" name="圖片 5" descr="new-256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1428742"/>
            <a:ext cx="500058" cy="500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522" y="2565176"/>
            <a:ext cx="4188872" cy="23640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704" y="3643320"/>
            <a:ext cx="2112006" cy="1320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785" y="3715773"/>
            <a:ext cx="1213273" cy="1213431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5929322" y="1428742"/>
            <a:ext cx="2571768" cy="1157649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3636" y="1723006"/>
            <a:ext cx="562992" cy="5629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05686" y="1643056"/>
            <a:ext cx="1552528" cy="6617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300" b="1" dirty="0">
                <a:solidFill>
                  <a:srgbClr val="0070C0"/>
                </a:solidFill>
                <a:latin typeface="+mj-lt"/>
                <a:ea typeface="Microsoft JhengHei" charset="-120"/>
                <a:cs typeface="Microsoft JhengHei" charset="-120"/>
              </a:rPr>
              <a:t>QUSBCam2</a:t>
            </a:r>
          </a:p>
          <a:p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최대 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1080p</a:t>
            </a: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의 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USB </a:t>
            </a: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웹캠 녹화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sp>
        <p:nvSpPr>
          <p:cNvPr id="22" name="Rectangle 60"/>
          <p:cNvSpPr/>
          <p:nvPr/>
        </p:nvSpPr>
        <p:spPr>
          <a:xfrm>
            <a:off x="428596" y="4857766"/>
            <a:ext cx="5286412" cy="276987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ko-KR" altLang="en-US" sz="1000" dirty="0">
                <a:solidFill>
                  <a:schemeClr val="bg1"/>
                </a:solidFill>
              </a:rPr>
              <a:t>* 공식 출시 후 </a:t>
            </a:r>
            <a:r>
              <a:rPr lang="en-US" altLang="ko-KR" sz="1000" dirty="0">
                <a:solidFill>
                  <a:schemeClr val="bg1"/>
                </a:solidFill>
              </a:rPr>
              <a:t>QNAP </a:t>
            </a:r>
            <a:r>
              <a:rPr lang="ko-KR" altLang="en-US" sz="1000" dirty="0">
                <a:solidFill>
                  <a:schemeClr val="bg1"/>
                </a:solidFill>
              </a:rPr>
              <a:t>웹사이트에서 </a:t>
            </a:r>
            <a:r>
              <a:rPr lang="en-US" altLang="ko-KR" sz="1000" dirty="0">
                <a:solidFill>
                  <a:schemeClr val="bg1"/>
                </a:solidFill>
              </a:rPr>
              <a:t>QVR Pro </a:t>
            </a:r>
            <a:r>
              <a:rPr lang="ko-KR" altLang="en-US" sz="1000" dirty="0">
                <a:solidFill>
                  <a:schemeClr val="bg1"/>
                </a:solidFill>
              </a:rPr>
              <a:t>채널 정보를 확인하십시오</a:t>
            </a:r>
            <a:r>
              <a:rPr lang="en-US" altLang="ko-KR" sz="1000" dirty="0">
                <a:solidFill>
                  <a:schemeClr val="bg1"/>
                </a:solidFill>
              </a:rPr>
              <a:t>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圓角矩形 58"/>
          <p:cNvSpPr/>
          <p:nvPr/>
        </p:nvSpPr>
        <p:spPr>
          <a:xfrm>
            <a:off x="4572000" y="2000246"/>
            <a:ext cx="3929090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圓角矩形 59"/>
          <p:cNvSpPr/>
          <p:nvPr/>
        </p:nvSpPr>
        <p:spPr>
          <a:xfrm>
            <a:off x="287439" y="2000246"/>
            <a:ext cx="3929090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TVS-x73e </a:t>
            </a:r>
            <a:r>
              <a:rPr lang="ko-KR" altLang="en-US" dirty="0">
                <a:latin typeface="+mj-lt"/>
              </a:rPr>
              <a:t>라이브 데모</a:t>
            </a:r>
            <a:endParaRPr lang="en-US" dirty="0"/>
          </a:p>
        </p:txBody>
      </p:sp>
      <p:grpSp>
        <p:nvGrpSpPr>
          <p:cNvPr id="27" name="群組 26"/>
          <p:cNvGrpSpPr/>
          <p:nvPr/>
        </p:nvGrpSpPr>
        <p:grpSpPr>
          <a:xfrm>
            <a:off x="214710" y="1473252"/>
            <a:ext cx="8786447" cy="2467789"/>
            <a:chOff x="212993" y="1418617"/>
            <a:chExt cx="8826518" cy="2449512"/>
          </a:xfrm>
        </p:grpSpPr>
        <p:sp>
          <p:nvSpPr>
            <p:cNvPr id="31" name="圓角化對角線角落矩形 30"/>
            <p:cNvSpPr/>
            <p:nvPr/>
          </p:nvSpPr>
          <p:spPr>
            <a:xfrm>
              <a:off x="212993" y="1418617"/>
              <a:ext cx="4073255" cy="76092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3773E3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439831" y="1445346"/>
              <a:ext cx="3863268" cy="702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FFFF"/>
                </a:buClr>
              </a:pPr>
              <a:r>
                <a:rPr lang="ko-KR" altLang="en-US" sz="2000" b="1" dirty="0">
                  <a:solidFill>
                    <a:schemeClr val="lt1"/>
                  </a:solidFill>
                  <a:ea typeface="微軟正黑體" pitchFamily="34" charset="-120"/>
                </a:rPr>
                <a:t>메모리 업그레이드 및</a:t>
              </a:r>
              <a:endParaRPr lang="en-US" altLang="ko-KR" sz="2000" b="1" dirty="0">
                <a:solidFill>
                  <a:schemeClr val="lt1"/>
                </a:solidFill>
                <a:ea typeface="微軟正黑體" pitchFamily="34" charset="-120"/>
              </a:endParaRPr>
            </a:p>
            <a:p>
              <a:pPr>
                <a:buClr>
                  <a:srgbClr val="FFFFFF"/>
                </a:buClr>
              </a:pPr>
              <a:r>
                <a:rPr lang="en-US" altLang="ko-KR" sz="2000" b="1" dirty="0">
                  <a:solidFill>
                    <a:schemeClr val="lt1"/>
                  </a:solidFill>
                  <a:ea typeface="微軟正黑體" pitchFamily="34" charset="-120"/>
                </a:rPr>
                <a:t>M.2 SATA 6Gb/s SSD </a:t>
              </a:r>
              <a:r>
                <a:rPr lang="ko-KR" altLang="en-US" sz="2000" b="1" dirty="0">
                  <a:solidFill>
                    <a:schemeClr val="lt1"/>
                  </a:solidFill>
                  <a:ea typeface="微軟正黑體" pitchFamily="34" charset="-120"/>
                </a:rPr>
                <a:t>설치</a:t>
              </a:r>
              <a:endParaRPr lang="en-US" sz="2000" b="1" dirty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  <p:sp>
          <p:nvSpPr>
            <p:cNvPr id="33" name="圓角化對角線角落矩形 32"/>
            <p:cNvSpPr/>
            <p:nvPr/>
          </p:nvSpPr>
          <p:spPr>
            <a:xfrm>
              <a:off x="4499273" y="1418617"/>
              <a:ext cx="4073255" cy="78515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3773E3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4742911" y="1451791"/>
              <a:ext cx="3507197" cy="702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rgbClr val="FFFFFF"/>
                </a:buClr>
              </a:pPr>
              <a:r>
                <a:rPr lang="en-US" altLang="ko-KR" sz="2000" b="1" dirty="0">
                  <a:solidFill>
                    <a:schemeClr val="lt1"/>
                  </a:solidFill>
                  <a:ea typeface="微軟正黑體" pitchFamily="34" charset="-120"/>
                </a:rPr>
                <a:t>QM2 </a:t>
              </a:r>
              <a:r>
                <a:rPr lang="ko-KR" altLang="en-US" sz="2000" b="1" dirty="0">
                  <a:solidFill>
                    <a:schemeClr val="lt1"/>
                  </a:solidFill>
                  <a:ea typeface="微軟正黑體" pitchFamily="34" charset="-120"/>
                </a:rPr>
                <a:t>및</a:t>
              </a:r>
              <a:r>
                <a:rPr lang="en-US" altLang="ko-KR" sz="2000" b="1" dirty="0">
                  <a:solidFill>
                    <a:schemeClr val="lt1"/>
                  </a:solidFill>
                  <a:ea typeface="微軟正黑體" pitchFamily="34" charset="-120"/>
                </a:rPr>
                <a:t> 10 </a:t>
              </a:r>
              <a:r>
                <a:rPr lang="en-US" altLang="ko-KR" sz="2000" b="1" dirty="0" err="1">
                  <a:solidFill>
                    <a:schemeClr val="lt1"/>
                  </a:solidFill>
                  <a:ea typeface="微軟正黑體" pitchFamily="34" charset="-120"/>
                </a:rPr>
                <a:t>GbE</a:t>
              </a:r>
              <a:r>
                <a:rPr lang="en-US" altLang="ko-KR" sz="2000" b="1" dirty="0">
                  <a:solidFill>
                    <a:schemeClr val="lt1"/>
                  </a:solidFill>
                  <a:ea typeface="微軟正黑體" pitchFamily="34" charset="-120"/>
                </a:rPr>
                <a:t> </a:t>
              </a:r>
              <a:r>
                <a:rPr lang="en-US" altLang="ko-KR" sz="2000" b="1" dirty="0" err="1">
                  <a:solidFill>
                    <a:schemeClr val="lt1"/>
                  </a:solidFill>
                  <a:ea typeface="微軟正黑體" pitchFamily="34" charset="-120"/>
                </a:rPr>
                <a:t>PCIe</a:t>
              </a:r>
              <a:r>
                <a:rPr lang="en-US" altLang="ko-KR" sz="2000" b="1" dirty="0">
                  <a:solidFill>
                    <a:schemeClr val="lt1"/>
                  </a:solidFill>
                  <a:ea typeface="微軟正黑體" pitchFamily="34" charset="-120"/>
                </a:rPr>
                <a:t> </a:t>
              </a:r>
              <a:r>
                <a:rPr lang="ko-KR" altLang="en-US" sz="2000" b="1" dirty="0">
                  <a:solidFill>
                    <a:schemeClr val="lt1"/>
                  </a:solidFill>
                  <a:ea typeface="微軟正黑體" pitchFamily="34" charset="-120"/>
                </a:rPr>
                <a:t>확장 카드 설치</a:t>
              </a:r>
              <a:endParaRPr lang="en-US" sz="2000" b="1" dirty="0">
                <a:solidFill>
                  <a:schemeClr val="lt1"/>
                </a:solidFill>
                <a:ea typeface="微軟正黑體" pitchFamily="34" charset="-120"/>
              </a:endParaRPr>
            </a:p>
          </p:txBody>
        </p:sp>
        <p:grpSp>
          <p:nvGrpSpPr>
            <p:cNvPr id="35" name="Shape 119"/>
            <p:cNvGrpSpPr/>
            <p:nvPr/>
          </p:nvGrpSpPr>
          <p:grpSpPr>
            <a:xfrm>
              <a:off x="426129" y="2367161"/>
              <a:ext cx="3589917" cy="643145"/>
              <a:chOff x="3176240" y="1268259"/>
              <a:chExt cx="3215121" cy="575998"/>
            </a:xfrm>
          </p:grpSpPr>
          <p:sp>
            <p:nvSpPr>
              <p:cNvPr id="36" name="Shape 120"/>
              <p:cNvSpPr/>
              <p:nvPr/>
            </p:nvSpPr>
            <p:spPr>
              <a:xfrm rot="5400000">
                <a:off x="4709232" y="98127"/>
                <a:ext cx="440022" cy="292423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121"/>
              <p:cNvSpPr/>
              <p:nvPr/>
            </p:nvSpPr>
            <p:spPr>
              <a:xfrm rot="16200000" flipH="1">
                <a:off x="3176241" y="1268258"/>
                <a:ext cx="575998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8" name="Shape 122"/>
              <p:cNvSpPr txBox="1"/>
              <p:nvPr/>
            </p:nvSpPr>
            <p:spPr>
              <a:xfrm>
                <a:off x="3179341" y="1371591"/>
                <a:ext cx="569802" cy="369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</a:p>
            </p:txBody>
          </p:sp>
          <p:sp>
            <p:nvSpPr>
              <p:cNvPr id="39" name="Shape 123"/>
              <p:cNvSpPr txBox="1"/>
              <p:nvPr/>
            </p:nvSpPr>
            <p:spPr>
              <a:xfrm>
                <a:off x="3891256" y="1431776"/>
                <a:ext cx="2235327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ko-KR" altLang="en-US" sz="1450" b="1" dirty="0">
                    <a:solidFill>
                      <a:schemeClr val="lt1"/>
                    </a:solidFill>
                    <a:latin typeface="微軟正黑體" pitchFamily="34" charset="-120"/>
                    <a:ea typeface="微軟正黑體" pitchFamily="34" charset="-120"/>
                  </a:rPr>
                  <a:t>상단 덮개 제거</a:t>
                </a:r>
                <a:endParaRPr lang="zh-TW" altLang="en-US" sz="145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40" name="Shape 119"/>
            <p:cNvGrpSpPr/>
            <p:nvPr/>
          </p:nvGrpSpPr>
          <p:grpSpPr>
            <a:xfrm>
              <a:off x="427846" y="3224984"/>
              <a:ext cx="3731725" cy="643145"/>
              <a:chOff x="3176239" y="1332750"/>
              <a:chExt cx="3342124" cy="576000"/>
            </a:xfrm>
          </p:grpSpPr>
          <p:sp>
            <p:nvSpPr>
              <p:cNvPr id="41" name="Shape 120"/>
              <p:cNvSpPr/>
              <p:nvPr/>
            </p:nvSpPr>
            <p:spPr>
              <a:xfrm rot="5400000">
                <a:off x="4709231" y="162607"/>
                <a:ext cx="440023" cy="292423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Shape 121"/>
              <p:cNvSpPr/>
              <p:nvPr/>
            </p:nvSpPr>
            <p:spPr>
              <a:xfrm rot="16200000" flipH="1">
                <a:off x="3176239" y="1332750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43" name="Shape 122"/>
              <p:cNvSpPr txBox="1"/>
              <p:nvPr/>
            </p:nvSpPr>
            <p:spPr>
              <a:xfrm>
                <a:off x="3179340" y="1436068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</a:p>
            </p:txBody>
          </p:sp>
          <p:sp>
            <p:nvSpPr>
              <p:cNvPr id="44" name="Shape 123"/>
              <p:cNvSpPr txBox="1"/>
              <p:nvPr/>
            </p:nvSpPr>
            <p:spPr>
              <a:xfrm>
                <a:off x="3858515" y="1507098"/>
                <a:ext cx="265984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ko-KR" altLang="en-US" sz="1450" b="1" dirty="0">
                    <a:solidFill>
                      <a:schemeClr val="lt1"/>
                    </a:solidFill>
                    <a:latin typeface="微軟正黑體" pitchFamily="34" charset="-120"/>
                    <a:ea typeface="微軟正黑體" pitchFamily="34" charset="-120"/>
                  </a:rPr>
                  <a:t>부품 업그레이드</a:t>
                </a:r>
                <a:endParaRPr lang="zh-TW" altLang="en-US" sz="145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45" name="Shape 119"/>
            <p:cNvGrpSpPr/>
            <p:nvPr/>
          </p:nvGrpSpPr>
          <p:grpSpPr>
            <a:xfrm>
              <a:off x="4571171" y="2294683"/>
              <a:ext cx="3965992" cy="643145"/>
              <a:chOff x="3113686" y="1203350"/>
              <a:chExt cx="3551933" cy="576000"/>
            </a:xfrm>
          </p:grpSpPr>
          <p:sp>
            <p:nvSpPr>
              <p:cNvPr id="46" name="Shape 120"/>
              <p:cNvSpPr/>
              <p:nvPr/>
            </p:nvSpPr>
            <p:spPr>
              <a:xfrm rot="5400000">
                <a:off x="4815082" y="-135200"/>
                <a:ext cx="440024" cy="3261050"/>
              </a:xfrm>
              <a:prstGeom prst="round2SameRect">
                <a:avLst>
                  <a:gd name="adj1" fmla="val 47416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Shape 121"/>
              <p:cNvSpPr/>
              <p:nvPr/>
            </p:nvSpPr>
            <p:spPr>
              <a:xfrm rot="16200000" flipH="1">
                <a:off x="3113686" y="1203350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48" name="Shape 122"/>
              <p:cNvSpPr txBox="1"/>
              <p:nvPr/>
            </p:nvSpPr>
            <p:spPr>
              <a:xfrm>
                <a:off x="3116787" y="1306669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</a:p>
            </p:txBody>
          </p:sp>
          <p:sp>
            <p:nvSpPr>
              <p:cNvPr id="49" name="Shape 123"/>
              <p:cNvSpPr txBox="1"/>
              <p:nvPr/>
            </p:nvSpPr>
            <p:spPr>
              <a:xfrm>
                <a:off x="3731943" y="1352483"/>
                <a:ext cx="232574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ko-KR" altLang="en-US" sz="1450" b="1" dirty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상단 덮개 제거</a:t>
                </a:r>
                <a:endParaRPr lang="zh-TW" altLang="en-US" sz="145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50" name="Shape 119"/>
            <p:cNvGrpSpPr/>
            <p:nvPr/>
          </p:nvGrpSpPr>
          <p:grpSpPr>
            <a:xfrm>
              <a:off x="4608929" y="3152252"/>
              <a:ext cx="4430582" cy="643145"/>
              <a:chOff x="3145984" y="1267611"/>
              <a:chExt cx="3968019" cy="576000"/>
            </a:xfrm>
          </p:grpSpPr>
          <p:sp>
            <p:nvSpPr>
              <p:cNvPr id="51" name="Shape 120"/>
              <p:cNvSpPr/>
              <p:nvPr/>
            </p:nvSpPr>
            <p:spPr>
              <a:xfrm rot="5400000">
                <a:off x="4846708" y="-70251"/>
                <a:ext cx="440023" cy="3259703"/>
              </a:xfrm>
              <a:prstGeom prst="round2SameRect">
                <a:avLst>
                  <a:gd name="adj1" fmla="val 43574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Shape 121"/>
              <p:cNvSpPr/>
              <p:nvPr/>
            </p:nvSpPr>
            <p:spPr>
              <a:xfrm rot="16200000" flipH="1">
                <a:off x="3145984" y="1267611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53" name="Shape 122"/>
              <p:cNvSpPr txBox="1"/>
              <p:nvPr/>
            </p:nvSpPr>
            <p:spPr>
              <a:xfrm>
                <a:off x="3149085" y="1370943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</a:p>
            </p:txBody>
          </p:sp>
          <p:sp>
            <p:nvSpPr>
              <p:cNvPr id="54" name="Shape 123"/>
              <p:cNvSpPr txBox="1"/>
              <p:nvPr/>
            </p:nvSpPr>
            <p:spPr>
              <a:xfrm>
                <a:off x="3762722" y="1413267"/>
                <a:ext cx="335128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ko-KR" altLang="en-US" sz="1450" b="1" dirty="0">
                    <a:solidFill>
                      <a:schemeClr val="lt1"/>
                    </a:solidFill>
                    <a:latin typeface="微軟正黑體" pitchFamily="34" charset="-120"/>
                    <a:ea typeface="微軟正黑體" pitchFamily="34" charset="-120"/>
                  </a:rPr>
                  <a:t>전원 공급 장치를 옆에서 밀기</a:t>
                </a:r>
                <a:endParaRPr lang="zh-TW" altLang="en-US" sz="1450" b="1" dirty="0">
                  <a:solidFill>
                    <a:schemeClr val="lt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sp>
        <p:nvSpPr>
          <p:cNvPr id="29" name="Shape 120"/>
          <p:cNvSpPr/>
          <p:nvPr/>
        </p:nvSpPr>
        <p:spPr>
          <a:xfrm rot="5400000">
            <a:off x="6576231" y="2591108"/>
            <a:ext cx="494983" cy="3354735"/>
          </a:xfrm>
          <a:prstGeom prst="round2SameRect">
            <a:avLst>
              <a:gd name="adj1" fmla="val 41967"/>
              <a:gd name="adj2" fmla="val 0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123"/>
          <p:cNvSpPr txBox="1"/>
          <p:nvPr/>
        </p:nvSpPr>
        <p:spPr>
          <a:xfrm>
            <a:off x="5339742" y="4127500"/>
            <a:ext cx="2614924" cy="302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altLang="zh-TW" sz="1450" b="1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PCIe</a:t>
            </a:r>
            <a:r>
              <a:rPr lang="en-US" altLang="zh-TW" sz="145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ko-KR" altLang="en-US" sz="1450" b="1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카드 설치</a:t>
            </a:r>
            <a:endParaRPr lang="zh-TW" altLang="en-US" sz="145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Shape 121"/>
          <p:cNvSpPr/>
          <p:nvPr/>
        </p:nvSpPr>
        <p:spPr>
          <a:xfrm rot="16200000" flipH="1">
            <a:off x="4621973" y="3964552"/>
            <a:ext cx="647944" cy="640226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" name="Shape 122"/>
          <p:cNvSpPr txBox="1"/>
          <p:nvPr/>
        </p:nvSpPr>
        <p:spPr>
          <a:xfrm>
            <a:off x="4629278" y="4076931"/>
            <a:ext cx="633337" cy="415463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1906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圓角矩形 40"/>
          <p:cNvSpPr/>
          <p:nvPr/>
        </p:nvSpPr>
        <p:spPr>
          <a:xfrm>
            <a:off x="7358082" y="2928940"/>
            <a:ext cx="1285884" cy="57150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2" name="Picture 2" descr="C:\Users\Han Tsai\Desktop\TVS-x73e_直播\未命名-1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24" y="2736000"/>
            <a:ext cx="571504" cy="929401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-285784" y="339562"/>
            <a:ext cx="9715568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ko-KR" altLang="en-US" sz="3400" dirty="0">
                <a:solidFill>
                  <a:schemeClr val="bg1"/>
                </a:solidFill>
                <a:latin typeface="+mj-lt"/>
              </a:rPr>
              <a:t>비즈니스 환경에 다양하게 활용</a:t>
            </a:r>
            <a:endParaRPr lang="en-US" sz="3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0" name="直線接點 44"/>
          <p:cNvCxnSpPr/>
          <p:nvPr/>
        </p:nvCxnSpPr>
        <p:spPr>
          <a:xfrm>
            <a:off x="-756592" y="-540340"/>
            <a:ext cx="11142877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橢圓 23"/>
          <p:cNvSpPr/>
          <p:nvPr/>
        </p:nvSpPr>
        <p:spPr>
          <a:xfrm>
            <a:off x="899592" y="1219715"/>
            <a:ext cx="2160239" cy="1903991"/>
          </a:xfrm>
          <a:prstGeom prst="ellipse">
            <a:avLst/>
          </a:prstGeom>
          <a:noFill/>
          <a:ln w="95250">
            <a:solidFill>
              <a:srgbClr val="0070C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 descr="C:\Users\Han Tsai\Desktop\TVS-x73e_直播\back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57159" y="1357304"/>
            <a:ext cx="3541516" cy="3630610"/>
          </a:xfrm>
          <a:prstGeom prst="rect">
            <a:avLst/>
          </a:prstGeom>
          <a:noFill/>
        </p:spPr>
      </p:pic>
      <p:sp>
        <p:nvSpPr>
          <p:cNvPr id="19" name="圓角化對角線角落矩形 18"/>
          <p:cNvSpPr/>
          <p:nvPr/>
        </p:nvSpPr>
        <p:spPr>
          <a:xfrm>
            <a:off x="238546" y="1071552"/>
            <a:ext cx="4786346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Shape 242"/>
          <p:cNvSpPr txBox="1"/>
          <p:nvPr/>
        </p:nvSpPr>
        <p:spPr>
          <a:xfrm>
            <a:off x="370453" y="1118556"/>
            <a:ext cx="4797315" cy="6673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sz="1800" b="1" dirty="0">
                <a:solidFill>
                  <a:srgbClr val="FFF000"/>
                </a:solidFill>
              </a:rPr>
              <a:t>TVS-x73e</a:t>
            </a:r>
            <a:r>
              <a:rPr lang="ko-KR" altLang="en-US" sz="1800" b="1" dirty="0">
                <a:solidFill>
                  <a:schemeClr val="bg1"/>
                </a:solidFill>
              </a:rPr>
              <a:t>는 </a:t>
            </a:r>
            <a:r>
              <a:rPr lang="ko-KR" altLang="en-US" sz="1800" b="1" dirty="0">
                <a:solidFill>
                  <a:srgbClr val="FFF000"/>
                </a:solidFill>
              </a:rPr>
              <a:t>두 개의 확장 카드를 </a:t>
            </a:r>
            <a:r>
              <a:rPr lang="ko-KR" altLang="en-US" sz="1800" b="1" dirty="0">
                <a:solidFill>
                  <a:schemeClr val="bg1"/>
                </a:solidFill>
              </a:rPr>
              <a:t>위한 듀얼 </a:t>
            </a:r>
            <a:r>
              <a:rPr lang="en-US" altLang="zh-TW" sz="1800" b="1" dirty="0" err="1">
                <a:solidFill>
                  <a:srgbClr val="FFFF00"/>
                </a:solidFill>
              </a:rPr>
              <a:t>PCIe</a:t>
            </a:r>
            <a:r>
              <a:rPr lang="en-US" altLang="zh-TW" sz="1800" b="1" dirty="0">
                <a:solidFill>
                  <a:srgbClr val="FFFF00"/>
                </a:solidFill>
              </a:rPr>
              <a:t> Gen3 x4 </a:t>
            </a:r>
            <a:r>
              <a:rPr lang="ko-KR" altLang="en-US" sz="1800" b="1" dirty="0">
                <a:solidFill>
                  <a:schemeClr val="bg1"/>
                </a:solidFill>
              </a:rPr>
              <a:t>슬롯 지원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7" name="群組 36"/>
          <p:cNvGrpSpPr/>
          <p:nvPr/>
        </p:nvGrpSpPr>
        <p:grpSpPr>
          <a:xfrm>
            <a:off x="4000494" y="1364521"/>
            <a:ext cx="4071967" cy="3049511"/>
            <a:chOff x="3786181" y="2120405"/>
            <a:chExt cx="4572033" cy="3424013"/>
          </a:xfrm>
        </p:grpSpPr>
        <p:grpSp>
          <p:nvGrpSpPr>
            <p:cNvPr id="23" name="群組 22"/>
            <p:cNvGrpSpPr/>
            <p:nvPr/>
          </p:nvGrpSpPr>
          <p:grpSpPr>
            <a:xfrm>
              <a:off x="3786182" y="2120405"/>
              <a:ext cx="4019407" cy="742099"/>
              <a:chOff x="1479711" y="2274429"/>
              <a:chExt cx="4019407" cy="742099"/>
            </a:xfrm>
          </p:grpSpPr>
          <p:sp>
            <p:nvSpPr>
              <p:cNvPr id="20" name="Shape 120"/>
              <p:cNvSpPr/>
              <p:nvPr/>
            </p:nvSpPr>
            <p:spPr>
              <a:xfrm rot="5400000" flipV="1">
                <a:off x="3089607" y="818979"/>
                <a:ext cx="494983" cy="3714776"/>
              </a:xfrm>
              <a:prstGeom prst="round2SameRect">
                <a:avLst>
                  <a:gd name="adj1" fmla="val 41967"/>
                  <a:gd name="adj2" fmla="val 0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5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Shape 123"/>
              <p:cNvSpPr txBox="1"/>
              <p:nvPr/>
            </p:nvSpPr>
            <p:spPr>
              <a:xfrm>
                <a:off x="1570878" y="2494223"/>
                <a:ext cx="2627640" cy="346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550" b="1" dirty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10Gb/1Gb NIC </a:t>
                </a:r>
                <a:r>
                  <a:rPr lang="ko-KR" altLang="en-US" sz="1550" b="1" dirty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카드</a:t>
                </a:r>
                <a:endParaRPr lang="zh-TW" altLang="en-US" sz="155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endParaRPr>
              </a:p>
            </p:txBody>
          </p:sp>
          <p:sp>
            <p:nvSpPr>
              <p:cNvPr id="22" name="Shape 121"/>
              <p:cNvSpPr/>
              <p:nvPr/>
            </p:nvSpPr>
            <p:spPr>
              <a:xfrm rot="16200000" flipH="1">
                <a:off x="4761439" y="2278849"/>
                <a:ext cx="742099" cy="733259"/>
              </a:xfrm>
              <a:prstGeom prst="ellipse">
                <a:avLst/>
              </a:prstGeom>
              <a:solidFill>
                <a:srgbClr val="002060"/>
              </a:solidFill>
              <a:ln w="508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pic>
          <p:nvPicPr>
            <p:cNvPr id="105" name="圖片 46" descr="LAN-10G2T_x550+bracket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86578" y="2162185"/>
              <a:ext cx="1352816" cy="766755"/>
            </a:xfrm>
            <a:prstGeom prst="rect">
              <a:avLst/>
            </a:prstGeom>
          </p:spPr>
        </p:pic>
        <p:grpSp>
          <p:nvGrpSpPr>
            <p:cNvPr id="24" name="群組 23"/>
            <p:cNvGrpSpPr/>
            <p:nvPr/>
          </p:nvGrpSpPr>
          <p:grpSpPr>
            <a:xfrm>
              <a:off x="3786181" y="2972659"/>
              <a:ext cx="4019408" cy="742099"/>
              <a:chOff x="1479710" y="2274429"/>
              <a:chExt cx="4019408" cy="742099"/>
            </a:xfrm>
          </p:grpSpPr>
          <p:sp>
            <p:nvSpPr>
              <p:cNvPr id="25" name="Shape 120"/>
              <p:cNvSpPr/>
              <p:nvPr/>
            </p:nvSpPr>
            <p:spPr>
              <a:xfrm rot="5400000" flipV="1">
                <a:off x="3089606" y="818979"/>
                <a:ext cx="494983" cy="3714775"/>
              </a:xfrm>
              <a:prstGeom prst="round2SameRect">
                <a:avLst>
                  <a:gd name="adj1" fmla="val 41967"/>
                  <a:gd name="adj2" fmla="val 0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5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Shape 123"/>
              <p:cNvSpPr txBox="1"/>
              <p:nvPr/>
            </p:nvSpPr>
            <p:spPr>
              <a:xfrm>
                <a:off x="1559923" y="2490811"/>
                <a:ext cx="2800298" cy="346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550" b="1" dirty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QM2 M.2/10Gb </a:t>
                </a:r>
                <a:r>
                  <a:rPr lang="ko-KR" altLang="en-US" sz="1550" b="1" dirty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카드</a:t>
                </a:r>
                <a:endParaRPr lang="zh-TW" altLang="en-US" sz="155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endParaRPr>
              </a:p>
            </p:txBody>
          </p:sp>
          <p:sp>
            <p:nvSpPr>
              <p:cNvPr id="27" name="Shape 121"/>
              <p:cNvSpPr/>
              <p:nvPr/>
            </p:nvSpPr>
            <p:spPr>
              <a:xfrm rot="16200000" flipH="1">
                <a:off x="4761439" y="2278849"/>
                <a:ext cx="742099" cy="733259"/>
              </a:xfrm>
              <a:prstGeom prst="ellipse">
                <a:avLst/>
              </a:prstGeom>
              <a:solidFill>
                <a:srgbClr val="002060"/>
              </a:solidFill>
              <a:ln w="508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393" y="2960689"/>
              <a:ext cx="1634821" cy="825507"/>
            </a:xfrm>
            <a:prstGeom prst="rect">
              <a:avLst/>
            </a:prstGeom>
          </p:spPr>
        </p:pic>
        <p:grpSp>
          <p:nvGrpSpPr>
            <p:cNvPr id="28" name="群組 27"/>
            <p:cNvGrpSpPr/>
            <p:nvPr/>
          </p:nvGrpSpPr>
          <p:grpSpPr>
            <a:xfrm>
              <a:off x="3786182" y="3829915"/>
              <a:ext cx="4019407" cy="742099"/>
              <a:chOff x="1479711" y="2274429"/>
              <a:chExt cx="4019407" cy="742099"/>
            </a:xfrm>
          </p:grpSpPr>
          <p:sp>
            <p:nvSpPr>
              <p:cNvPr id="29" name="Shape 120"/>
              <p:cNvSpPr/>
              <p:nvPr/>
            </p:nvSpPr>
            <p:spPr>
              <a:xfrm rot="5400000" flipV="1">
                <a:off x="3089607" y="818979"/>
                <a:ext cx="494983" cy="3714776"/>
              </a:xfrm>
              <a:prstGeom prst="round2SameRect">
                <a:avLst>
                  <a:gd name="adj1" fmla="val 41967"/>
                  <a:gd name="adj2" fmla="val 0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5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 123"/>
              <p:cNvSpPr txBox="1"/>
              <p:nvPr/>
            </p:nvSpPr>
            <p:spPr>
              <a:xfrm>
                <a:off x="1559923" y="2481882"/>
                <a:ext cx="3400471" cy="346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550" b="1" dirty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QW-AC2600 </a:t>
                </a:r>
                <a:r>
                  <a:rPr lang="ko-KR" altLang="en-US" sz="1550" b="1" dirty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무선 카드</a:t>
                </a:r>
                <a:endParaRPr lang="zh-TW" altLang="en-US" sz="150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endParaRPr>
              </a:p>
            </p:txBody>
          </p:sp>
          <p:sp>
            <p:nvSpPr>
              <p:cNvPr id="31" name="Shape 121"/>
              <p:cNvSpPr/>
              <p:nvPr/>
            </p:nvSpPr>
            <p:spPr>
              <a:xfrm rot="16200000" flipH="1">
                <a:off x="4761439" y="2278849"/>
                <a:ext cx="742099" cy="733259"/>
              </a:xfrm>
              <a:prstGeom prst="ellipse">
                <a:avLst/>
              </a:prstGeom>
              <a:solidFill>
                <a:srgbClr val="002060"/>
              </a:solidFill>
              <a:ln w="508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grpSp>
          <p:nvGrpSpPr>
            <p:cNvPr id="32" name="群組 31"/>
            <p:cNvGrpSpPr/>
            <p:nvPr/>
          </p:nvGrpSpPr>
          <p:grpSpPr>
            <a:xfrm>
              <a:off x="3786182" y="4687171"/>
              <a:ext cx="4019407" cy="742099"/>
              <a:chOff x="1479711" y="2274429"/>
              <a:chExt cx="4019407" cy="742099"/>
            </a:xfrm>
          </p:grpSpPr>
          <p:sp>
            <p:nvSpPr>
              <p:cNvPr id="33" name="Shape 120"/>
              <p:cNvSpPr/>
              <p:nvPr/>
            </p:nvSpPr>
            <p:spPr>
              <a:xfrm rot="5400000" flipV="1">
                <a:off x="3089607" y="818979"/>
                <a:ext cx="494983" cy="3714776"/>
              </a:xfrm>
              <a:prstGeom prst="round2SameRect">
                <a:avLst>
                  <a:gd name="adj1" fmla="val 41967"/>
                  <a:gd name="adj2" fmla="val 0"/>
                </a:avLst>
              </a:prstGeom>
              <a:solidFill>
                <a:srgbClr val="002060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500" dirty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Shape 123"/>
              <p:cNvSpPr txBox="1"/>
              <p:nvPr/>
            </p:nvSpPr>
            <p:spPr>
              <a:xfrm>
                <a:off x="1590003" y="2473983"/>
                <a:ext cx="2857519" cy="346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550" b="1" dirty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USB 3.1 </a:t>
                </a:r>
                <a:r>
                  <a:rPr lang="ko-KR" altLang="en-US" sz="1550" b="1" dirty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카드 </a:t>
                </a:r>
                <a:r>
                  <a:rPr lang="en-US" altLang="ko-KR" sz="1550" b="1" dirty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(10</a:t>
                </a:r>
                <a:r>
                  <a:rPr lang="en-US" altLang="zh-TW" sz="1550" b="1" dirty="0">
                    <a:solidFill>
                      <a:schemeClr val="lt1"/>
                    </a:solidFill>
                    <a:latin typeface="+mj-lt"/>
                    <a:ea typeface="微軟正黑體" pitchFamily="34" charset="-120"/>
                  </a:rPr>
                  <a:t>Gb)</a:t>
                </a:r>
                <a:endParaRPr lang="zh-TW" altLang="en-US" sz="155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endParaRPr>
              </a:p>
            </p:txBody>
          </p:sp>
          <p:sp>
            <p:nvSpPr>
              <p:cNvPr id="35" name="Shape 121"/>
              <p:cNvSpPr/>
              <p:nvPr/>
            </p:nvSpPr>
            <p:spPr>
              <a:xfrm rot="16200000" flipH="1">
                <a:off x="4761439" y="2278849"/>
                <a:ext cx="742099" cy="733259"/>
              </a:xfrm>
              <a:prstGeom prst="ellipse">
                <a:avLst/>
              </a:prstGeom>
              <a:solidFill>
                <a:srgbClr val="002060"/>
              </a:solidFill>
              <a:ln w="508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0633" y="4479345"/>
              <a:ext cx="1236655" cy="1065073"/>
            </a:xfrm>
            <a:prstGeom prst="rect">
              <a:avLst/>
            </a:prstGeom>
          </p:spPr>
        </p:pic>
      </p:grpSp>
      <p:sp>
        <p:nvSpPr>
          <p:cNvPr id="36" name="Shape 120"/>
          <p:cNvSpPr/>
          <p:nvPr/>
        </p:nvSpPr>
        <p:spPr>
          <a:xfrm rot="5400000" flipV="1">
            <a:off x="5469797" y="3073356"/>
            <a:ext cx="440844" cy="3308472"/>
          </a:xfrm>
          <a:prstGeom prst="round2SameRect">
            <a:avLst>
              <a:gd name="adj1" fmla="val 41967"/>
              <a:gd name="adj2" fmla="val 0"/>
            </a:avLst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121"/>
          <p:cNvSpPr/>
          <p:nvPr/>
        </p:nvSpPr>
        <p:spPr>
          <a:xfrm rot="16200000" flipH="1">
            <a:off x="6974895" y="4435034"/>
            <a:ext cx="660932" cy="653059"/>
          </a:xfrm>
          <a:prstGeom prst="ellipse">
            <a:avLst/>
          </a:prstGeom>
          <a:solidFill>
            <a:srgbClr val="002060"/>
          </a:solidFill>
          <a:ln w="508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0" name="Shape 123"/>
          <p:cNvSpPr txBox="1"/>
          <p:nvPr/>
        </p:nvSpPr>
        <p:spPr>
          <a:xfrm>
            <a:off x="4143372" y="4557496"/>
            <a:ext cx="2070515" cy="3083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altLang="zh-TW" sz="155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SAS </a:t>
            </a:r>
            <a:r>
              <a:rPr lang="ko-KR" altLang="en-US" sz="155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카드 </a:t>
            </a:r>
            <a:r>
              <a:rPr lang="en-US" altLang="ko-KR" sz="155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(12</a:t>
            </a:r>
            <a:r>
              <a:rPr lang="en-US" altLang="zh-TW" sz="155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Gb)</a:t>
            </a:r>
            <a:endParaRPr lang="zh-TW" altLang="en-US" sz="1550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8" name="Picture 4" descr="C:\Users\Han Tsai\Desktop\TVS-x73e_直播\card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9407" y="4230394"/>
            <a:ext cx="1110095" cy="1073817"/>
          </a:xfrm>
          <a:prstGeom prst="rect">
            <a:avLst/>
          </a:prstGeom>
          <a:noFill/>
        </p:spPr>
      </p:pic>
      <p:pic>
        <p:nvPicPr>
          <p:cNvPr id="43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 rot="697604">
            <a:off x="6507803" y="2789486"/>
            <a:ext cx="1478467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161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5143504" y="1357304"/>
            <a:ext cx="3857652" cy="3643338"/>
          </a:xfrm>
          <a:prstGeom prst="roundRect">
            <a:avLst>
              <a:gd name="adj" fmla="val 9305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214282" y="1357304"/>
            <a:ext cx="4714908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843" name="Shape 410"/>
          <p:cNvSpPr>
            <a:spLocks noGrp="1"/>
          </p:cNvSpPr>
          <p:nvPr>
            <p:ph type="title"/>
          </p:nvPr>
        </p:nvSpPr>
        <p:spPr>
          <a:xfrm>
            <a:off x="214282" y="321565"/>
            <a:ext cx="8786873" cy="660552"/>
          </a:xfrm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+mj-lt"/>
                <a:ea typeface="微軟正黑體" charset="-120"/>
              </a:rPr>
              <a:t>2</a:t>
            </a:r>
            <a:r>
              <a:rPr lang="ko-KR" altLang="en-US" dirty="0">
                <a:solidFill>
                  <a:schemeClr val="bg1"/>
                </a:solidFill>
                <a:latin typeface="+mj-lt"/>
                <a:ea typeface="微軟正黑體" charset="-120"/>
              </a:rPr>
              <a:t>개의 </a:t>
            </a:r>
            <a:r>
              <a:rPr lang="en-US" altLang="ko-KR" dirty="0" err="1">
                <a:solidFill>
                  <a:schemeClr val="bg1"/>
                </a:solidFill>
                <a:latin typeface="+mj-lt"/>
                <a:ea typeface="微軟正黑體" charset="-120"/>
              </a:rPr>
              <a:t>PCIe</a:t>
            </a:r>
            <a:r>
              <a:rPr lang="ko-KR" altLang="en-US" dirty="0">
                <a:solidFill>
                  <a:schemeClr val="bg1"/>
                </a:solidFill>
                <a:latin typeface="+mj-lt"/>
                <a:ea typeface="微軟正黑體" charset="-120"/>
              </a:rPr>
              <a:t>이 하나보다 좋은 이유</a:t>
            </a:r>
            <a:endParaRPr lang="zh-TW" altLang="en-US" dirty="0">
              <a:solidFill>
                <a:schemeClr val="bg1"/>
              </a:solidFill>
              <a:latin typeface="+mj-lt"/>
              <a:ea typeface="微軟正黑體" charset="-120"/>
            </a:endParaRPr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142844" y="1357304"/>
            <a:ext cx="5143536" cy="1785950"/>
          </a:xfrm>
        </p:spPr>
        <p:txBody>
          <a:bodyPr>
            <a:noAutofit/>
          </a:bodyPr>
          <a:lstStyle/>
          <a:p>
            <a:pPr marL="360363" indent="-184150">
              <a:spcBef>
                <a:spcPct val="0"/>
              </a:spcBef>
              <a:buClr>
                <a:srgbClr val="FFFF00"/>
              </a:buClr>
            </a:pPr>
            <a:r>
              <a:rPr lang="en-US" altLang="zh-TW" b="1" dirty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QNAP 6</a:t>
            </a:r>
            <a:r>
              <a:rPr lang="ko-KR" altLang="en-US" b="1" dirty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베이 </a:t>
            </a:r>
            <a:r>
              <a:rPr lang="en-US" altLang="zh-TW" b="1" dirty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TVS-673e</a:t>
            </a:r>
          </a:p>
          <a:p>
            <a:pPr marL="139304" indent="0">
              <a:spcBef>
                <a:spcPct val="0"/>
              </a:spcBef>
              <a:buNone/>
            </a:pPr>
            <a:r>
              <a:rPr lang="ko-KR" altLang="en-US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듀얼 </a:t>
            </a:r>
            <a:r>
              <a:rPr lang="en-US" altLang="ko-KR" sz="1200" b="1" dirty="0" err="1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PCle</a:t>
            </a:r>
            <a:r>
              <a:rPr lang="en-US" altLang="ko-KR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</a:t>
            </a:r>
            <a:r>
              <a:rPr lang="ko-KR" altLang="en-US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슬롯은 </a:t>
            </a:r>
            <a:r>
              <a:rPr lang="en-US" altLang="ko-KR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QM2 M.2 SSD &amp; 10GbE </a:t>
            </a:r>
            <a:r>
              <a:rPr lang="ko-KR" altLang="en-US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카드를 지원합니다</a:t>
            </a:r>
            <a:r>
              <a:rPr lang="en-US" altLang="ko-KR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. </a:t>
            </a:r>
            <a:br>
              <a:rPr lang="en-US" altLang="ko-KR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</a:br>
            <a:r>
              <a:rPr lang="ko-KR" altLang="en-US" sz="1200" b="1" dirty="0" err="1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온보드</a:t>
            </a:r>
            <a:r>
              <a:rPr lang="ko-KR" altLang="en-US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M.2 SATA SSD </a:t>
            </a:r>
            <a:r>
              <a:rPr lang="ko-KR" altLang="en-US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슬롯</a:t>
            </a:r>
            <a:r>
              <a:rPr lang="en-US" altLang="ko-KR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(2</a:t>
            </a:r>
            <a:r>
              <a:rPr lang="ko-KR" altLang="en-US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개</a:t>
            </a:r>
            <a:r>
              <a:rPr lang="en-US" altLang="ko-KR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)</a:t>
            </a:r>
            <a:r>
              <a:rPr lang="ko-KR" altLang="en-US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은 말할 필요도 없습니다</a:t>
            </a:r>
            <a:endParaRPr lang="zh-TW" altLang="en-US" sz="1200" b="1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</p:txBody>
      </p:sp>
      <p:grpSp>
        <p:nvGrpSpPr>
          <p:cNvPr id="2" name="群組 15"/>
          <p:cNvGrpSpPr/>
          <p:nvPr/>
        </p:nvGrpSpPr>
        <p:grpSpPr>
          <a:xfrm>
            <a:off x="142844" y="2143122"/>
            <a:ext cx="5257808" cy="3286130"/>
            <a:chOff x="-7926" y="1677689"/>
            <a:chExt cx="5545298" cy="34658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926" y="1677689"/>
              <a:ext cx="5545298" cy="3465811"/>
            </a:xfrm>
            <a:prstGeom prst="rect">
              <a:avLst/>
            </a:prstGeom>
          </p:spPr>
        </p:pic>
        <p:sp>
          <p:nvSpPr>
            <p:cNvPr id="21" name="圓角化對角線角落矩形 20"/>
            <p:cNvSpPr/>
            <p:nvPr/>
          </p:nvSpPr>
          <p:spPr>
            <a:xfrm>
              <a:off x="1259632" y="2183287"/>
              <a:ext cx="1720800" cy="288000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rgbClr val="0070C0">
                <a:alpha val="40000"/>
              </a:srgbClr>
            </a:solidFill>
            <a:ln w="38100" cmpd="sng">
              <a:solidFill>
                <a:srgbClr val="0070C0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50"/>
            </a:p>
          </p:txBody>
        </p:sp>
        <p:sp>
          <p:nvSpPr>
            <p:cNvPr id="23" name="圓角化對角線角落矩形 22"/>
            <p:cNvSpPr/>
            <p:nvPr/>
          </p:nvSpPr>
          <p:spPr>
            <a:xfrm>
              <a:off x="1265596" y="2500312"/>
              <a:ext cx="1722228" cy="288131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chemeClr val="accent6">
                <a:lumMod val="75000"/>
                <a:alpha val="40000"/>
              </a:schemeClr>
            </a:solidFill>
            <a:ln w="38100" cmpd="sng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5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920" y="3286130"/>
            <a:ext cx="3158284" cy="1973927"/>
          </a:xfrm>
          <a:prstGeom prst="rect">
            <a:avLst/>
          </a:prstGeom>
        </p:spPr>
      </p:pic>
      <p:sp>
        <p:nvSpPr>
          <p:cNvPr id="33" name="Shape 409"/>
          <p:cNvSpPr txBox="1">
            <a:spLocks/>
          </p:cNvSpPr>
          <p:nvPr/>
        </p:nvSpPr>
        <p:spPr>
          <a:xfrm>
            <a:off x="5072066" y="1357304"/>
            <a:ext cx="3960440" cy="752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0363" indent="-220663">
              <a:spcBef>
                <a:spcPct val="0"/>
              </a:spcBef>
              <a:buClr>
                <a:srgbClr val="FFFF00"/>
              </a:buClr>
            </a:pPr>
            <a:r>
              <a:rPr lang="en-US" altLang="zh-TW" b="1" dirty="0" err="1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Synology</a:t>
            </a:r>
            <a:r>
              <a:rPr lang="en-US" altLang="zh-TW" b="1" dirty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 6</a:t>
            </a:r>
            <a:r>
              <a:rPr lang="ko-KR" altLang="en-US" b="1" dirty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베이 </a:t>
            </a:r>
            <a:r>
              <a:rPr lang="en-US" altLang="zh-TW" b="1" dirty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DS3018xs</a:t>
            </a:r>
          </a:p>
          <a:p>
            <a:pPr marL="139304" indent="0">
              <a:spcBef>
                <a:spcPct val="0"/>
              </a:spcBef>
              <a:buNone/>
            </a:pPr>
            <a:r>
              <a:rPr lang="ko-KR" altLang="en-US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하나의 </a:t>
            </a:r>
            <a:r>
              <a:rPr lang="en-US" altLang="ko-KR" sz="1200" b="1" dirty="0" err="1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PCle</a:t>
            </a:r>
            <a:r>
              <a:rPr lang="en-US" altLang="ko-KR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</a:t>
            </a:r>
            <a:r>
              <a:rPr lang="ko-KR" altLang="en-US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슬롯만 있는 경우 </a:t>
            </a:r>
            <a:r>
              <a:rPr lang="en-US" altLang="ko-KR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M.2 SSD </a:t>
            </a:r>
            <a:r>
              <a:rPr lang="ko-KR" altLang="en-US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또는 </a:t>
            </a:r>
            <a:r>
              <a:rPr lang="en-US" altLang="ko-KR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10GbE</a:t>
            </a:r>
            <a:r>
              <a:rPr lang="ko-KR" altLang="en-US" sz="12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를 포기해야 합니다</a:t>
            </a:r>
            <a:endParaRPr lang="zh-TW" altLang="en-US" sz="1200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</p:txBody>
      </p:sp>
      <p:pic>
        <p:nvPicPr>
          <p:cNvPr id="5122" name="Picture 2" descr="C:\Users\Han Tsai\Desktop\TVS-x73e_直播\S_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3143254"/>
            <a:ext cx="2928958" cy="1764585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322" y="1928808"/>
            <a:ext cx="2357454" cy="14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85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5143504" y="1357304"/>
            <a:ext cx="3857652" cy="3643338"/>
          </a:xfrm>
          <a:prstGeom prst="roundRect">
            <a:avLst>
              <a:gd name="adj" fmla="val 9305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214282" y="1357304"/>
            <a:ext cx="4714908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843" name="Shape 410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ko-KR" altLang="en-US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테스트 </a:t>
            </a:r>
            <a:r>
              <a:rPr lang="en-US" altLang="ko-KR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#1: </a:t>
            </a:r>
            <a:r>
              <a:rPr lang="en-US" altLang="ko-KR" dirty="0" err="1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iSCSI</a:t>
            </a:r>
            <a:r>
              <a:rPr lang="en-US" altLang="ko-KR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10GbE </a:t>
            </a:r>
            <a:r>
              <a:rPr lang="ko-KR" altLang="en-US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성능</a:t>
            </a:r>
            <a:endParaRPr lang="zh-TW" altLang="en-US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140306" y="1325659"/>
            <a:ext cx="4788883" cy="1785950"/>
          </a:xfrm>
        </p:spPr>
        <p:txBody>
          <a:bodyPr>
            <a:noAutofit/>
          </a:bodyPr>
          <a:lstStyle/>
          <a:p>
            <a:pPr marL="360363" indent="-184150">
              <a:spcBef>
                <a:spcPct val="0"/>
              </a:spcBef>
              <a:buClr>
                <a:srgbClr val="FFFF00"/>
              </a:buClr>
            </a:pPr>
            <a:r>
              <a:rPr lang="en-US" altLang="zh-TW" b="1" dirty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QNAP TVS-673e</a:t>
            </a:r>
          </a:p>
          <a:p>
            <a:pPr marL="444500" indent="-84138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HDD: 6 x 2.5” SSDs, QTS: 4.3.4.0427</a:t>
            </a:r>
          </a:p>
          <a:p>
            <a:pPr marL="444500" indent="-84138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 err="1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PCIe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#1: 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2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포트 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10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GbE SFP+ 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카드 </a:t>
            </a:r>
            <a:b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</a:br>
            <a:r>
              <a:rPr lang="zh-TW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              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(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LAN-10G2SF-MLX)</a:t>
            </a:r>
            <a:endParaRPr lang="zh-TW" altLang="en-US" sz="1400" b="1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</p:txBody>
      </p:sp>
      <p:grpSp>
        <p:nvGrpSpPr>
          <p:cNvPr id="2" name="群組 15"/>
          <p:cNvGrpSpPr/>
          <p:nvPr/>
        </p:nvGrpSpPr>
        <p:grpSpPr>
          <a:xfrm>
            <a:off x="142844" y="2419944"/>
            <a:ext cx="4357718" cy="2723574"/>
            <a:chOff x="-7926" y="1677689"/>
            <a:chExt cx="5545298" cy="34658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926" y="1677689"/>
              <a:ext cx="5545298" cy="3465811"/>
            </a:xfrm>
            <a:prstGeom prst="rect">
              <a:avLst/>
            </a:prstGeom>
          </p:spPr>
        </p:pic>
        <p:sp>
          <p:nvSpPr>
            <p:cNvPr id="21" name="圓角化對角線角落矩形 20"/>
            <p:cNvSpPr/>
            <p:nvPr/>
          </p:nvSpPr>
          <p:spPr>
            <a:xfrm>
              <a:off x="1259632" y="2183287"/>
              <a:ext cx="1720800" cy="288000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rgbClr val="0070C0">
                <a:alpha val="40000"/>
              </a:srgbClr>
            </a:solidFill>
            <a:ln w="38100" cmpd="sng">
              <a:solidFill>
                <a:srgbClr val="0070C0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50"/>
            </a:p>
          </p:txBody>
        </p:sp>
        <p:sp>
          <p:nvSpPr>
            <p:cNvPr id="23" name="圓角化對角線角落矩形 22"/>
            <p:cNvSpPr/>
            <p:nvPr/>
          </p:nvSpPr>
          <p:spPr>
            <a:xfrm>
              <a:off x="1265596" y="2500312"/>
              <a:ext cx="1722228" cy="288131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chemeClr val="accent6">
                <a:lumMod val="75000"/>
                <a:alpha val="40000"/>
              </a:schemeClr>
            </a:solidFill>
            <a:ln w="38100" cmpd="sng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5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920" y="3692292"/>
            <a:ext cx="2372466" cy="1482791"/>
          </a:xfrm>
          <a:prstGeom prst="rect">
            <a:avLst/>
          </a:prstGeom>
        </p:spPr>
      </p:pic>
      <p:sp>
        <p:nvSpPr>
          <p:cNvPr id="33" name="Shape 409"/>
          <p:cNvSpPr txBox="1">
            <a:spLocks/>
          </p:cNvSpPr>
          <p:nvPr/>
        </p:nvSpPr>
        <p:spPr>
          <a:xfrm>
            <a:off x="5118181" y="1325659"/>
            <a:ext cx="3960440" cy="14287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0363" indent="-220663">
              <a:spcBef>
                <a:spcPct val="0"/>
              </a:spcBef>
              <a:buClr>
                <a:srgbClr val="FFFF00"/>
              </a:buClr>
            </a:pPr>
            <a:r>
              <a:rPr lang="en-US" altLang="zh-TW" b="1" dirty="0" err="1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Synology</a:t>
            </a:r>
            <a:r>
              <a:rPr lang="en-US" altLang="zh-TW" b="1" dirty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 DS3018xs</a:t>
            </a:r>
          </a:p>
          <a:p>
            <a:pPr marL="360363" indent="0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HDD: 6 x 2.5” SSDs, DSM 6.1.4-15127</a:t>
            </a:r>
          </a:p>
          <a:p>
            <a:pPr marL="360363" indent="0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 err="1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PCIe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: 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2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포트 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10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GbE SFP+ 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카드 </a:t>
            </a:r>
            <a:b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</a:br>
            <a:r>
              <a:rPr lang="zh-TW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          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(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E10G17-F2)</a:t>
            </a:r>
          </a:p>
        </p:txBody>
      </p:sp>
      <p:pic>
        <p:nvPicPr>
          <p:cNvPr id="5122" name="Picture 2" descr="C:\Users\Han Tsai\Desktop\TVS-x73e_直播\S_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3643320"/>
            <a:ext cx="2098920" cy="1264519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702" y="2231671"/>
            <a:ext cx="2357454" cy="14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85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23"/>
          <p:cNvSpPr/>
          <p:nvPr/>
        </p:nvSpPr>
        <p:spPr>
          <a:xfrm>
            <a:off x="1357290" y="1630398"/>
            <a:ext cx="6858048" cy="3071834"/>
          </a:xfrm>
          <a:prstGeom prst="roundRect">
            <a:avLst>
              <a:gd name="adj" fmla="val 7641"/>
            </a:avLst>
          </a:prstGeom>
          <a:solidFill>
            <a:srgbClr val="D9F6F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Han Tsai\Desktop\TVS-x73e_直播\效能圖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1344646"/>
            <a:ext cx="6788394" cy="3370244"/>
          </a:xfrm>
          <a:prstGeom prst="rect">
            <a:avLst/>
          </a:prstGeom>
          <a:noFill/>
        </p:spPr>
      </p:pic>
      <p:sp>
        <p:nvSpPr>
          <p:cNvPr id="5" name="TextBox 15"/>
          <p:cNvSpPr txBox="1"/>
          <p:nvPr/>
        </p:nvSpPr>
        <p:spPr>
          <a:xfrm>
            <a:off x="3571868" y="1214428"/>
            <a:ext cx="2127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00" b="1" dirty="0" err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IOmeter</a:t>
            </a:r>
            <a:r>
              <a:rPr lang="en-US" altLang="zh-TW" sz="17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700" b="1" dirty="0" err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altLang="zh-TW" sz="17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ko-KR" altLang="en-US" sz="17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성능</a:t>
            </a:r>
            <a:endParaRPr lang="en-US" sz="17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TextBox 15"/>
          <p:cNvSpPr txBox="1"/>
          <p:nvPr/>
        </p:nvSpPr>
        <p:spPr>
          <a:xfrm>
            <a:off x="2202579" y="4163907"/>
            <a:ext cx="1361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Synology</a:t>
            </a:r>
            <a:r>
              <a:rPr lang="en-US" sz="1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DS3018xs</a:t>
            </a:r>
          </a:p>
        </p:txBody>
      </p:sp>
      <p:sp>
        <p:nvSpPr>
          <p:cNvPr id="8" name="TextBox 15"/>
          <p:cNvSpPr txBox="1"/>
          <p:nvPr/>
        </p:nvSpPr>
        <p:spPr>
          <a:xfrm>
            <a:off x="3488463" y="4163907"/>
            <a:ext cx="1168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QNAP TVS-673e</a:t>
            </a:r>
          </a:p>
        </p:txBody>
      </p:sp>
      <p:sp>
        <p:nvSpPr>
          <p:cNvPr id="9" name="TextBox 15"/>
          <p:cNvSpPr txBox="1"/>
          <p:nvPr/>
        </p:nvSpPr>
        <p:spPr>
          <a:xfrm>
            <a:off x="5066765" y="4143268"/>
            <a:ext cx="1361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Synology DS3018xs</a:t>
            </a:r>
          </a:p>
        </p:txBody>
      </p:sp>
      <p:sp>
        <p:nvSpPr>
          <p:cNvPr id="10" name="TextBox 15"/>
          <p:cNvSpPr txBox="1"/>
          <p:nvPr/>
        </p:nvSpPr>
        <p:spPr>
          <a:xfrm>
            <a:off x="6414585" y="4143268"/>
            <a:ext cx="1168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QNAP TVS-673e</a:t>
            </a:r>
          </a:p>
        </p:txBody>
      </p:sp>
      <p:sp>
        <p:nvSpPr>
          <p:cNvPr id="11" name="TextBox 15"/>
          <p:cNvSpPr txBox="1"/>
          <p:nvPr/>
        </p:nvSpPr>
        <p:spPr>
          <a:xfrm>
            <a:off x="2500298" y="4345042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순차 읽기 </a:t>
            </a:r>
            <a:r>
              <a:rPr lang="en-US" altLang="ko-KR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SR-2M)</a:t>
            </a:r>
            <a:endParaRPr lang="en-US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5747374" y="2981084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587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00826" y="2059026"/>
            <a:ext cx="4635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918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43693" y="4342780"/>
            <a:ext cx="1771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순차 쓰기 </a:t>
            </a:r>
            <a:r>
              <a:rPr lang="en-US" altLang="ko-KR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SW-2M)</a:t>
            </a:r>
            <a:endParaRPr lang="en-US" sz="1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테스트 </a:t>
            </a:r>
            <a:r>
              <a:rPr lang="en-US" altLang="ko-KR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#1: </a:t>
            </a:r>
            <a:r>
              <a:rPr lang="en-US" altLang="ko-KR" dirty="0" err="1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iSCSI</a:t>
            </a:r>
            <a:r>
              <a:rPr lang="en-US" altLang="ko-KR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10GbE </a:t>
            </a:r>
            <a:r>
              <a:rPr lang="ko-KR" altLang="en-US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성능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5"/>
          <p:cNvSpPr txBox="1"/>
          <p:nvPr/>
        </p:nvSpPr>
        <p:spPr>
          <a:xfrm>
            <a:off x="2805878" y="1987588"/>
            <a:ext cx="480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1166</a:t>
            </a:r>
            <a:endParaRPr lang="en-US" sz="1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0" name="TextBox 15"/>
          <p:cNvSpPr txBox="1"/>
          <p:nvPr/>
        </p:nvSpPr>
        <p:spPr>
          <a:xfrm>
            <a:off x="3571868" y="1916150"/>
            <a:ext cx="642942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2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1177</a:t>
            </a:r>
            <a:endParaRPr lang="en-US" sz="125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0443" y="4820353"/>
            <a:ext cx="3369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ko-KR" altLang="en-US" sz="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연구소에서 테스트를 거쳤습니다</a:t>
            </a:r>
            <a:r>
              <a:rPr lang="en-US" altLang="ko-KR" sz="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</a:p>
          <a:p>
            <a:r>
              <a:rPr lang="ko-KR" altLang="en-US" sz="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환경</a:t>
            </a:r>
            <a:r>
              <a:rPr lang="en-US" altLang="ko-KR" sz="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6</a:t>
            </a:r>
            <a:r>
              <a:rPr lang="ko-KR" altLang="en-US" sz="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개 </a:t>
            </a:r>
            <a:r>
              <a:rPr lang="en-US" altLang="ko-KR" sz="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x Intel SSDSC2BB240G4 RAID 5, 8GB RAM</a:t>
            </a:r>
            <a:r>
              <a:rPr lang="ko-KR" altLang="en-US" sz="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이 장착된 </a:t>
            </a:r>
            <a:r>
              <a:rPr lang="en-US" altLang="ko-KR" sz="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endParaRPr lang="en-US" altLang="zh-TW" sz="700" b="1" dirty="0">
              <a:solidFill>
                <a:schemeClr val="accent5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3419872" y="4824000"/>
            <a:ext cx="4067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클라이언트</a:t>
            </a:r>
            <a:r>
              <a:rPr lang="en-US" altLang="ko-KR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Intel Core i7-4700 3.4GHz, RAM </a:t>
            </a:r>
            <a:r>
              <a:rPr lang="ko-KR" altLang="en-US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캐시</a:t>
            </a:r>
            <a:r>
              <a:rPr lang="en-US" altLang="ko-KR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Windows 10</a:t>
            </a:r>
          </a:p>
          <a:p>
            <a:r>
              <a:rPr lang="en-US" altLang="ko-KR" sz="7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IOmeter</a:t>
            </a:r>
            <a:r>
              <a:rPr lang="en-US" altLang="ko-KR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ko-KR" altLang="en-US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최대 디스크 크기</a:t>
            </a:r>
            <a:r>
              <a:rPr lang="en-US" altLang="ko-KR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: 67108864, 20</a:t>
            </a:r>
            <a:r>
              <a:rPr lang="ko-KR" altLang="en-US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명 작업자</a:t>
            </a:r>
            <a:r>
              <a:rPr lang="en-US" altLang="ko-KR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1 </a:t>
            </a:r>
            <a:r>
              <a:rPr lang="ko-KR" altLang="en-US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아웃스탠딩</a:t>
            </a:r>
            <a:r>
              <a:rPr lang="en-US" altLang="ko-KR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ko-KR" altLang="en-US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램프업 시간 </a:t>
            </a:r>
            <a:r>
              <a:rPr lang="en-US" altLang="ko-KR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ko-KR" altLang="en-US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초</a:t>
            </a:r>
            <a:r>
              <a:rPr lang="en-US" altLang="ko-KR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ko-KR" altLang="en-US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런타임 </a:t>
            </a:r>
            <a:r>
              <a:rPr lang="en-US" altLang="ko-KR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ko-KR" altLang="en-US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분</a:t>
            </a:r>
            <a:r>
              <a:rPr lang="en-US" altLang="ko-KR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endParaRPr lang="en-US" sz="700" b="1" dirty="0">
              <a:solidFill>
                <a:schemeClr val="accent5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25"/>
          <p:cNvGrpSpPr/>
          <p:nvPr/>
        </p:nvGrpSpPr>
        <p:grpSpPr>
          <a:xfrm>
            <a:off x="6929454" y="1844712"/>
            <a:ext cx="2143140" cy="571504"/>
            <a:chOff x="4857752" y="1337487"/>
            <a:chExt cx="2329260" cy="511841"/>
          </a:xfrm>
        </p:grpSpPr>
        <p:sp>
          <p:nvSpPr>
            <p:cNvPr id="27" name="平行四邊形 2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6" name="TextBox 15"/>
          <p:cNvSpPr txBox="1"/>
          <p:nvPr/>
        </p:nvSpPr>
        <p:spPr>
          <a:xfrm>
            <a:off x="7164288" y="1875859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최대 </a:t>
            </a:r>
            <a:r>
              <a:rPr lang="en-US" altLang="ko-KR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3.4GHz CPU </a:t>
            </a:r>
            <a:r>
              <a:rPr lang="ko-KR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로</a:t>
            </a:r>
            <a:endParaRPr lang="en-US" altLang="ko-KR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ko-KR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55%+ </a:t>
            </a:r>
            <a:r>
              <a:rPr lang="ko-KR" altLang="en-US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향상</a:t>
            </a:r>
            <a:r>
              <a:rPr lang="en-US" altLang="ko-KR" sz="1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4021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 21"/>
          <p:cNvSpPr/>
          <p:nvPr/>
        </p:nvSpPr>
        <p:spPr>
          <a:xfrm>
            <a:off x="5786446" y="1357304"/>
            <a:ext cx="3214710" cy="3643338"/>
          </a:xfrm>
          <a:prstGeom prst="roundRect">
            <a:avLst>
              <a:gd name="adj" fmla="val 9305"/>
            </a:avLst>
          </a:prstGeom>
          <a:solidFill>
            <a:srgbClr val="D9F6FF"/>
          </a:solidFill>
          <a:ln>
            <a:solidFill>
              <a:srgbClr val="00518E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C:\Users\Han Tsai\Desktop\TVS-x73e_直播\效能圖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2214560"/>
            <a:ext cx="2643206" cy="2233851"/>
          </a:xfrm>
          <a:prstGeom prst="rect">
            <a:avLst/>
          </a:prstGeom>
          <a:noFill/>
        </p:spPr>
      </p:pic>
      <p:sp>
        <p:nvSpPr>
          <p:cNvPr id="14" name="圓角矩形 13"/>
          <p:cNvSpPr/>
          <p:nvPr/>
        </p:nvSpPr>
        <p:spPr>
          <a:xfrm>
            <a:off x="214282" y="1357304"/>
            <a:ext cx="5429288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843" name="Shape 410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ko-KR" altLang="en-US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테스트 </a:t>
            </a:r>
            <a:r>
              <a:rPr lang="en-US" altLang="ko-KR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#2: </a:t>
            </a:r>
            <a:r>
              <a:rPr lang="en-US" altLang="ko-KR" dirty="0" err="1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Qtier</a:t>
            </a:r>
            <a:r>
              <a:rPr lang="en-US" altLang="ko-KR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가속 </a:t>
            </a:r>
            <a:r>
              <a:rPr lang="en-US" altLang="ko-KR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10GbE</a:t>
            </a:r>
            <a:endParaRPr lang="zh-TW" altLang="en-US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214282" y="1357304"/>
            <a:ext cx="5286412" cy="1866048"/>
          </a:xfrm>
        </p:spPr>
        <p:txBody>
          <a:bodyPr>
            <a:noAutofit/>
          </a:bodyPr>
          <a:lstStyle/>
          <a:p>
            <a:pPr marL="360363" indent="-184150">
              <a:spcBef>
                <a:spcPct val="0"/>
              </a:spcBef>
              <a:buClr>
                <a:srgbClr val="FFFF00"/>
              </a:buClr>
            </a:pPr>
            <a:r>
              <a:rPr lang="en-US" altLang="zh-TW" b="1" dirty="0">
                <a:solidFill>
                  <a:srgbClr val="FFFF00"/>
                </a:solidFill>
                <a:latin typeface="微軟正黑體" charset="-120"/>
                <a:ea typeface="微軟正黑體" charset="-120"/>
              </a:rPr>
              <a:t>QNAP TVS-673e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HDD: 3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개 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x 1TB SATA HDD, RAID 5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M.2 SATA SSD 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포트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: 2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개 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x 256GB M.2 SATA SSD 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설치</a:t>
            </a:r>
            <a:endParaRPr lang="en-US" altLang="zh-TW" sz="1400" b="1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400" b="1" dirty="0" err="1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PCIe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#1: 2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포트 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M.2 SATA SSD 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카드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(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QM2-2S) 2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개 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x 256GB M.2 SATA SSD 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설치</a:t>
            </a:r>
            <a:endParaRPr lang="en-US" altLang="zh-TW" sz="1400" b="1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400" b="1" dirty="0" err="1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PCIe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#2: 2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포트 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10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GbE SFP+ 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카드 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(</a:t>
            </a:r>
            <a:r>
              <a:rPr lang="en-US" altLang="zh-TW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LAN-10G2SF-MLX)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4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개 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x </a:t>
            </a:r>
            <a:r>
              <a:rPr lang="en-US" altLang="ko-KR" sz="1400" b="1" dirty="0" err="1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Qtier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RAID 5 </a:t>
            </a:r>
            <a:r>
              <a:rPr lang="ko-KR" altLang="en-US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계층화용</a:t>
            </a:r>
            <a:r>
              <a:rPr lang="en-US" altLang="ko-KR" sz="1400" b="1" dirty="0">
                <a:solidFill>
                  <a:schemeClr val="bg1"/>
                </a:solidFill>
                <a:latin typeface="微軟正黑體" charset="-120"/>
                <a:ea typeface="微軟正黑體" charset="-120"/>
              </a:rPr>
              <a:t> M.2 SSD</a:t>
            </a:r>
            <a:endParaRPr lang="zh-TW" altLang="en-US" sz="1400" b="1" dirty="0">
              <a:solidFill>
                <a:schemeClr val="bg1"/>
              </a:solidFill>
              <a:latin typeface="微軟正黑體" charset="-120"/>
              <a:ea typeface="微軟正黑體" charset="-120"/>
            </a:endParaRPr>
          </a:p>
        </p:txBody>
      </p:sp>
      <p:grpSp>
        <p:nvGrpSpPr>
          <p:cNvPr id="2" name="群組 15"/>
          <p:cNvGrpSpPr/>
          <p:nvPr/>
        </p:nvGrpSpPr>
        <p:grpSpPr>
          <a:xfrm>
            <a:off x="1771631" y="3214692"/>
            <a:ext cx="3086121" cy="1928826"/>
            <a:chOff x="-7926" y="1677689"/>
            <a:chExt cx="5545298" cy="34658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926" y="1677689"/>
              <a:ext cx="5545298" cy="3465811"/>
            </a:xfrm>
            <a:prstGeom prst="rect">
              <a:avLst/>
            </a:prstGeom>
          </p:spPr>
        </p:pic>
        <p:sp>
          <p:nvSpPr>
            <p:cNvPr id="21" name="圓角化對角線角落矩形 20"/>
            <p:cNvSpPr/>
            <p:nvPr/>
          </p:nvSpPr>
          <p:spPr>
            <a:xfrm>
              <a:off x="1259632" y="2183287"/>
              <a:ext cx="1720800" cy="288000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rgbClr val="0070C0">
                <a:alpha val="40000"/>
              </a:srgbClr>
            </a:solidFill>
            <a:ln w="38100" cmpd="sng">
              <a:solidFill>
                <a:srgbClr val="0070C0"/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50"/>
            </a:p>
          </p:txBody>
        </p:sp>
        <p:sp>
          <p:nvSpPr>
            <p:cNvPr id="23" name="圓角化對角線角落矩形 22"/>
            <p:cNvSpPr/>
            <p:nvPr/>
          </p:nvSpPr>
          <p:spPr>
            <a:xfrm>
              <a:off x="1265596" y="2500312"/>
              <a:ext cx="1722228" cy="288131"/>
            </a:xfrm>
            <a:prstGeom prst="round2DiagRect">
              <a:avLst>
                <a:gd name="adj1" fmla="val 16936"/>
                <a:gd name="adj2" fmla="val 11290"/>
              </a:avLst>
            </a:prstGeom>
            <a:solidFill>
              <a:schemeClr val="accent6">
                <a:lumMod val="75000"/>
                <a:alpha val="40000"/>
              </a:schemeClr>
            </a:solidFill>
            <a:ln w="38100" cmpd="sng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5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32" y="3929072"/>
            <a:ext cx="1993618" cy="1246011"/>
          </a:xfrm>
          <a:prstGeom prst="rect">
            <a:avLst/>
          </a:prstGeom>
        </p:spPr>
      </p:pic>
      <p:sp>
        <p:nvSpPr>
          <p:cNvPr id="30" name="TextBox 15"/>
          <p:cNvSpPr txBox="1"/>
          <p:nvPr/>
        </p:nvSpPr>
        <p:spPr>
          <a:xfrm>
            <a:off x="7079400" y="4429138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>
                <a:solidFill>
                  <a:srgbClr val="8F4B99"/>
                </a:solidFill>
                <a:latin typeface="微軟正黑體" pitchFamily="34" charset="-120"/>
                <a:ea typeface="微軟正黑體" pitchFamily="34" charset="-120"/>
              </a:rPr>
              <a:t>쓰기</a:t>
            </a:r>
            <a:endParaRPr lang="en-US" sz="1000" b="1" dirty="0">
              <a:solidFill>
                <a:srgbClr val="8F4B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TextBox 15"/>
          <p:cNvSpPr txBox="1"/>
          <p:nvPr/>
        </p:nvSpPr>
        <p:spPr>
          <a:xfrm>
            <a:off x="7822433" y="4429138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>
                <a:solidFill>
                  <a:srgbClr val="481C7A"/>
                </a:solidFill>
                <a:latin typeface="微軟正黑體" pitchFamily="34" charset="-120"/>
                <a:ea typeface="微軟正黑體" pitchFamily="34" charset="-120"/>
              </a:rPr>
              <a:t>읽기</a:t>
            </a:r>
            <a:endParaRPr lang="en-US" sz="1000" b="1" dirty="0">
              <a:solidFill>
                <a:srgbClr val="481C7A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TextBox 15"/>
          <p:cNvSpPr txBox="1"/>
          <p:nvPr/>
        </p:nvSpPr>
        <p:spPr>
          <a:xfrm>
            <a:off x="7386501" y="4585143"/>
            <a:ext cx="1204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微軟正黑體" pitchFamily="34" charset="-120"/>
                <a:ea typeface="微軟正黑體" pitchFamily="34" charset="-120"/>
              </a:rPr>
              <a:t>성능</a:t>
            </a:r>
            <a:endParaRPr lang="en-US" sz="1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7786710" y="2357436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1178</a:t>
            </a:r>
          </a:p>
        </p:txBody>
      </p:sp>
      <p:sp>
        <p:nvSpPr>
          <p:cNvPr id="34" name="TextBox 15"/>
          <p:cNvSpPr txBox="1"/>
          <p:nvPr/>
        </p:nvSpPr>
        <p:spPr>
          <a:xfrm>
            <a:off x="7092000" y="2667330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992</a:t>
            </a:r>
          </a:p>
        </p:txBody>
      </p:sp>
      <p:grpSp>
        <p:nvGrpSpPr>
          <p:cNvPr id="3" name="群組 34"/>
          <p:cNvGrpSpPr/>
          <p:nvPr/>
        </p:nvGrpSpPr>
        <p:grpSpPr>
          <a:xfrm>
            <a:off x="5786446" y="1357304"/>
            <a:ext cx="3286148" cy="586893"/>
            <a:chOff x="4997150" y="2285998"/>
            <a:chExt cx="3503940" cy="586893"/>
          </a:xfrm>
        </p:grpSpPr>
        <p:sp>
          <p:nvSpPr>
            <p:cNvPr id="36" name="圓角化對角線角落矩形 35"/>
            <p:cNvSpPr/>
            <p:nvPr/>
          </p:nvSpPr>
          <p:spPr>
            <a:xfrm>
              <a:off x="4997150" y="2285998"/>
              <a:ext cx="3503940" cy="57150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3773E3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TextBox 48"/>
            <p:cNvSpPr txBox="1"/>
            <p:nvPr/>
          </p:nvSpPr>
          <p:spPr>
            <a:xfrm>
              <a:off x="5223749" y="2303516"/>
              <a:ext cx="3277341" cy="569375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eaLnBrk="1" hangingPunct="1">
                <a:defRPr/>
              </a:pPr>
              <a:r>
                <a:rPr lang="ko-KR" altLang="en-US" sz="1450" b="1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최고의 성능을 위한 </a:t>
              </a:r>
              <a:r>
                <a:rPr lang="en-US" altLang="ko-KR" sz="1450" b="1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SATA HDD, M.2 SSD </a:t>
              </a:r>
              <a:r>
                <a:rPr lang="ko-KR" altLang="en-US" sz="1450" b="1" dirty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및 </a:t>
              </a:r>
              <a:r>
                <a:rPr lang="en-US" altLang="ko-KR" sz="1450" b="1" dirty="0" err="1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Qtier</a:t>
              </a:r>
              <a:endParaRPr lang="en-US" altLang="zh-TW" sz="1450" b="1" dirty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785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428596" y="1714494"/>
            <a:ext cx="8292740" cy="945504"/>
          </a:xfrm>
        </p:spPr>
        <p:txBody>
          <a:bodyPr/>
          <a:lstStyle/>
          <a:p>
            <a:r>
              <a:rPr lang="en-US" altLang="ko-KR" sz="3800" dirty="0">
                <a:solidFill>
                  <a:schemeClr val="bg1"/>
                </a:solidFill>
                <a:latin typeface="+mj-lt"/>
              </a:rPr>
              <a:t>360° </a:t>
            </a:r>
            <a:r>
              <a:rPr lang="ko-KR" altLang="en-US" sz="3800" dirty="0">
                <a:solidFill>
                  <a:schemeClr val="bg1"/>
                </a:solidFill>
                <a:latin typeface="+mj-lt"/>
              </a:rPr>
              <a:t>파노라마 사진 및</a:t>
            </a:r>
            <a:r>
              <a:rPr lang="en-US" altLang="ko-KR" sz="3800" dirty="0">
                <a:solidFill>
                  <a:schemeClr val="bg1"/>
                </a:solidFill>
                <a:latin typeface="+mj-lt"/>
              </a:rPr>
              <a:t> </a:t>
            </a:r>
            <a:r>
              <a:rPr lang="ko-KR" altLang="en-US" sz="3800" dirty="0">
                <a:solidFill>
                  <a:schemeClr val="bg1"/>
                </a:solidFill>
                <a:latin typeface="+mj-lt"/>
              </a:rPr>
              <a:t>비디오</a:t>
            </a:r>
            <a:endParaRPr lang="zh-TW" altLang="en-US" sz="3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218" name="Picture 2" descr="D:\DM\觀賞360全景相片及影片 檔案夾\Links\手機-3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581" y="2357436"/>
            <a:ext cx="3923245" cy="2746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971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Cover_main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170" name="Picture 2" descr="C:\Users\Han Tsai\Desktop\TVS-x73e_直播\BG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181131"/>
          </a:xfrm>
          <a:prstGeom prst="rect">
            <a:avLst/>
          </a:prstGeom>
          <a:noFill/>
        </p:spPr>
      </p:pic>
      <p:sp>
        <p:nvSpPr>
          <p:cNvPr id="290" name="Shape 290"/>
          <p:cNvSpPr txBox="1"/>
          <p:nvPr/>
        </p:nvSpPr>
        <p:spPr>
          <a:xfrm>
            <a:off x="-142908" y="373566"/>
            <a:ext cx="9429816" cy="91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ko-KR" sz="3400" b="1" dirty="0">
                <a:solidFill>
                  <a:schemeClr val="bg1"/>
                </a:solidFill>
              </a:rPr>
              <a:t>360° </a:t>
            </a:r>
            <a:r>
              <a:rPr lang="ko-KR" altLang="en-US" sz="3400" b="1" dirty="0">
                <a:solidFill>
                  <a:schemeClr val="bg1"/>
                </a:solidFill>
              </a:rPr>
              <a:t>파노라마 사진 및</a:t>
            </a:r>
            <a:r>
              <a:rPr lang="en-US" altLang="ko-KR" sz="3400" b="1" dirty="0">
                <a:solidFill>
                  <a:schemeClr val="bg1"/>
                </a:solidFill>
              </a:rPr>
              <a:t> </a:t>
            </a:r>
            <a:r>
              <a:rPr lang="ko-KR" altLang="en-US" sz="3400" b="1" dirty="0">
                <a:solidFill>
                  <a:schemeClr val="bg1"/>
                </a:solidFill>
              </a:rPr>
              <a:t>비디오의 트렌드</a:t>
            </a:r>
            <a:endParaRPr lang="en-US" sz="3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5" name="Shape 295"/>
          <p:cNvSpPr/>
          <p:nvPr/>
        </p:nvSpPr>
        <p:spPr>
          <a:xfrm>
            <a:off x="3500400" y="3282749"/>
            <a:ext cx="2071800" cy="58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112500"/>
              <a:buFont typeface="Arial"/>
              <a:buNone/>
            </a:pPr>
            <a:r>
              <a:rPr lang="en-US" sz="16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實機演練</a:t>
            </a:r>
          </a:p>
        </p:txBody>
      </p:sp>
      <p:sp>
        <p:nvSpPr>
          <p:cNvPr id="299" name="Shape 299"/>
          <p:cNvSpPr/>
          <p:nvPr/>
        </p:nvSpPr>
        <p:spPr>
          <a:xfrm>
            <a:off x="814096" y="3929791"/>
            <a:ext cx="2036100" cy="29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endParaRPr sz="13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1500198" y="1428742"/>
            <a:ext cx="2714612" cy="157163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390"/>
          <p:cNvSpPr/>
          <p:nvPr/>
        </p:nvSpPr>
        <p:spPr>
          <a:xfrm>
            <a:off x="1714480" y="1643056"/>
            <a:ext cx="2286016" cy="11430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ko-KR" altLang="en-US" sz="2200" b="1" dirty="0">
                <a:solidFill>
                  <a:srgbClr val="FFFF00"/>
                </a:solidFill>
                <a:latin typeface="+mj-lt"/>
                <a:ea typeface="Apple LiGothic Medium"/>
                <a:cs typeface="Apple LiGothic Medium"/>
              </a:rPr>
              <a:t>서라운드 장면 녹화</a:t>
            </a:r>
            <a:endParaRPr lang="zh-CN" altLang="en-US" sz="2200" b="1" dirty="0">
              <a:solidFill>
                <a:srgbClr val="FFFF00"/>
              </a:solidFill>
              <a:latin typeface="+mj-lt"/>
              <a:ea typeface="Apple LiGothic Medium"/>
              <a:cs typeface="Apple LiGothic Medium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4714876" y="1428742"/>
            <a:ext cx="2714644" cy="157163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90"/>
          <p:cNvSpPr/>
          <p:nvPr/>
        </p:nvSpPr>
        <p:spPr>
          <a:xfrm>
            <a:off x="4929190" y="1643056"/>
            <a:ext cx="2286016" cy="11430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ko-KR" altLang="en-US" sz="2200" b="1" dirty="0">
                <a:solidFill>
                  <a:srgbClr val="FFFF00"/>
                </a:solidFill>
                <a:latin typeface="+mj-lt"/>
                <a:ea typeface="微軟正黑體" pitchFamily="34" charset="-120"/>
                <a:cs typeface="Verdana" pitchFamily="34" charset="0"/>
                <a:sym typeface="Verdana"/>
              </a:rPr>
              <a:t>쉬운 </a:t>
            </a:r>
            <a:r>
              <a:rPr lang="en-US" altLang="ko-KR" sz="2200" b="1" dirty="0">
                <a:solidFill>
                  <a:srgbClr val="FFFF00"/>
                </a:solidFill>
                <a:latin typeface="+mj-lt"/>
                <a:ea typeface="微軟正黑體" pitchFamily="34" charset="-120"/>
                <a:cs typeface="Verdana" pitchFamily="34" charset="0"/>
                <a:sym typeface="Verdana"/>
              </a:rPr>
              <a:t>360</a:t>
            </a:r>
            <a:r>
              <a:rPr lang="ko-KR" altLang="en-US" sz="2200" b="1" dirty="0">
                <a:solidFill>
                  <a:srgbClr val="FFFF00"/>
                </a:solidFill>
                <a:latin typeface="+mj-lt"/>
                <a:ea typeface="微軟正黑體" pitchFamily="34" charset="-120"/>
                <a:cs typeface="Verdana" pitchFamily="34" charset="0"/>
                <a:sym typeface="Verdana"/>
              </a:rPr>
              <a:t>도 사진 촬영</a:t>
            </a:r>
            <a:endParaRPr lang="en-US" altLang="zh-TW" sz="2200" b="1" dirty="0">
              <a:solidFill>
                <a:srgbClr val="FFFF00"/>
              </a:solidFill>
              <a:latin typeface="+mj-lt"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sp>
        <p:nvSpPr>
          <p:cNvPr id="40" name="圓角矩形 39"/>
          <p:cNvSpPr/>
          <p:nvPr/>
        </p:nvSpPr>
        <p:spPr>
          <a:xfrm>
            <a:off x="1500166" y="3286130"/>
            <a:ext cx="2714612" cy="157163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390"/>
          <p:cNvSpPr/>
          <p:nvPr/>
        </p:nvSpPr>
        <p:spPr>
          <a:xfrm>
            <a:off x="1714448" y="3500444"/>
            <a:ext cx="2286016" cy="11430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ko-KR" altLang="en-US" sz="2200" b="1" dirty="0">
                <a:solidFill>
                  <a:srgbClr val="FFFF00"/>
                </a:solidFill>
                <a:latin typeface="+mj-lt"/>
                <a:ea typeface="微軟正黑體" pitchFamily="34" charset="-120"/>
                <a:cs typeface="Verdana" pitchFamily="34" charset="0"/>
                <a:sym typeface="Verdana"/>
              </a:rPr>
              <a:t>광각 단체 사진</a:t>
            </a:r>
            <a:endParaRPr lang="en-US" altLang="zh-TW" sz="2200" b="1" dirty="0">
              <a:solidFill>
                <a:srgbClr val="FFFF00"/>
              </a:solidFill>
              <a:latin typeface="+mj-lt"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sp>
        <p:nvSpPr>
          <p:cNvPr id="43" name="圓角矩形 42"/>
          <p:cNvSpPr/>
          <p:nvPr/>
        </p:nvSpPr>
        <p:spPr>
          <a:xfrm>
            <a:off x="4714844" y="3286130"/>
            <a:ext cx="2714644" cy="157163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390"/>
          <p:cNvSpPr/>
          <p:nvPr/>
        </p:nvSpPr>
        <p:spPr>
          <a:xfrm>
            <a:off x="4929158" y="3500444"/>
            <a:ext cx="2286016" cy="114300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ko-KR" altLang="en-US" sz="2200" b="1" dirty="0">
                <a:solidFill>
                  <a:srgbClr val="FFFF00"/>
                </a:solidFill>
                <a:latin typeface="+mj-lt"/>
                <a:ea typeface="微軟正黑體" pitchFamily="34" charset="-120"/>
                <a:cs typeface="Verdana" pitchFamily="34" charset="0"/>
                <a:sym typeface="Verdana"/>
              </a:rPr>
              <a:t>더욱 다양한 초현실적 뷰</a:t>
            </a:r>
            <a:endParaRPr lang="zh-TW" altLang="en-US" sz="2200" b="1" dirty="0">
              <a:solidFill>
                <a:srgbClr val="FFFF00"/>
              </a:solidFill>
              <a:latin typeface="+mj-lt"/>
              <a:ea typeface="微軟正黑體" pitchFamily="34" charset="-120"/>
              <a:cs typeface="Verdana" pitchFamily="34" charset="0"/>
              <a:sym typeface="Verdana"/>
            </a:endParaRPr>
          </a:p>
        </p:txBody>
      </p:sp>
      <p:sp>
        <p:nvSpPr>
          <p:cNvPr id="280" name="Shape 280"/>
          <p:cNvSpPr/>
          <p:nvPr/>
        </p:nvSpPr>
        <p:spPr>
          <a:xfrm rot="10800000" flipH="1">
            <a:off x="428596" y="1071553"/>
            <a:ext cx="8144100" cy="173700"/>
          </a:xfrm>
          <a:prstGeom prst="rect">
            <a:avLst/>
          </a:prstGeom>
          <a:gradFill>
            <a:gsLst>
              <a:gs pos="0">
                <a:srgbClr val="0F243E">
                  <a:alpha val="49411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285784" y="53810"/>
            <a:ext cx="9787006" cy="660552"/>
          </a:xfrm>
        </p:spPr>
        <p:txBody>
          <a:bodyPr/>
          <a:lstStyle/>
          <a:p>
            <a:r>
              <a:rPr lang="ko-KR" altLang="en-US" sz="3400" dirty="0">
                <a:latin typeface="+mj-lt"/>
              </a:rPr>
              <a:t>파노라마 모드</a:t>
            </a:r>
            <a:r>
              <a:rPr lang="en-US" altLang="ko-KR" sz="3400" dirty="0">
                <a:latin typeface="+mj-lt"/>
              </a:rPr>
              <a:t>, </a:t>
            </a:r>
            <a:r>
              <a:rPr lang="ko-KR" altLang="en-US" sz="3400" dirty="0">
                <a:latin typeface="+mj-lt"/>
              </a:rPr>
              <a:t>완전히 새로운 </a:t>
            </a:r>
            <a:br>
              <a:rPr lang="en-US" altLang="ko-KR" sz="3400" dirty="0">
                <a:latin typeface="+mj-lt"/>
              </a:rPr>
            </a:br>
            <a:r>
              <a:rPr lang="ko-KR" altLang="en-US" sz="3400" dirty="0">
                <a:latin typeface="+mj-lt"/>
              </a:rPr>
              <a:t>세계로의 탐험</a:t>
            </a:r>
            <a:endParaRPr lang="zh-TW" altLang="en-US" sz="3400" dirty="0">
              <a:latin typeface="+mj-lt"/>
            </a:endParaRPr>
          </a:p>
        </p:txBody>
      </p:sp>
      <p:grpSp>
        <p:nvGrpSpPr>
          <p:cNvPr id="2" name="群組 30"/>
          <p:cNvGrpSpPr/>
          <p:nvPr/>
        </p:nvGrpSpPr>
        <p:grpSpPr>
          <a:xfrm>
            <a:off x="428595" y="1285866"/>
            <a:ext cx="8429685" cy="1500198"/>
            <a:chOff x="359580" y="1308872"/>
            <a:chExt cx="8081350" cy="1071570"/>
          </a:xfrm>
        </p:grpSpPr>
        <p:sp>
          <p:nvSpPr>
            <p:cNvPr id="25" name="Shape 232"/>
            <p:cNvSpPr/>
            <p:nvPr/>
          </p:nvSpPr>
          <p:spPr>
            <a:xfrm>
              <a:off x="359580" y="1308872"/>
              <a:ext cx="7929619" cy="1071570"/>
            </a:xfrm>
            <a:prstGeom prst="roundRect">
              <a:avLst>
                <a:gd name="adj" fmla="val 13182"/>
              </a:avLst>
            </a:prstGeom>
            <a:solidFill>
              <a:srgbClr val="06B4C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502455" y="1452958"/>
              <a:ext cx="7643866" cy="3571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502455" y="1881586"/>
              <a:ext cx="7643866" cy="3571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Shape 328"/>
            <p:cNvSpPr txBox="1">
              <a:spLocks/>
            </p:cNvSpPr>
            <p:nvPr/>
          </p:nvSpPr>
          <p:spPr>
            <a:xfrm>
              <a:off x="439874" y="1451748"/>
              <a:ext cx="7590140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457200" lvl="0" indent="-342900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ko-KR" altLang="en-US" sz="1750" b="1" dirty="0">
                  <a:solidFill>
                    <a:srgbClr val="FF0000"/>
                  </a:solidFill>
                  <a:latin typeface="+mj-lt"/>
                  <a:ea typeface="微軟正黑體" pitchFamily="34" charset="-120"/>
                  <a:cs typeface="Verdana"/>
                  <a:sym typeface="Verdana"/>
                </a:rPr>
                <a:t>파노라마 모드의 </a:t>
              </a:r>
              <a:r>
                <a:rPr lang="en-US" altLang="ko-KR" sz="1750" b="1" dirty="0">
                  <a:solidFill>
                    <a:srgbClr val="FF0000"/>
                  </a:solidFill>
                  <a:latin typeface="+mj-lt"/>
                  <a:ea typeface="微軟正黑體" pitchFamily="34" charset="-120"/>
                  <a:cs typeface="Verdana"/>
                  <a:sym typeface="Verdana"/>
                </a:rPr>
                <a:t>360</a:t>
              </a:r>
              <a:r>
                <a:rPr lang="ko-KR" altLang="en-US" sz="1750" b="1" dirty="0">
                  <a:solidFill>
                    <a:srgbClr val="FF0000"/>
                  </a:solidFill>
                  <a:latin typeface="+mj-lt"/>
                  <a:ea typeface="微軟正黑體" pitchFamily="34" charset="-120"/>
                  <a:cs typeface="Verdana"/>
                  <a:sym typeface="Verdana"/>
                </a:rPr>
                <a:t>도 시야</a:t>
              </a:r>
              <a:r>
                <a:rPr lang="ko-KR" altLang="en-US" sz="1750" b="1" dirty="0">
                  <a:solidFill>
                    <a:srgbClr val="00518E"/>
                  </a:solidFill>
                  <a:latin typeface="+mj-lt"/>
                  <a:ea typeface="微軟正黑體" pitchFamily="34" charset="-120"/>
                  <a:cs typeface="Verdana"/>
                  <a:sym typeface="Verdana"/>
                </a:rPr>
                <a:t>로 좋은 추억을 모두 간직할 수 있습니다</a:t>
              </a:r>
              <a:endParaRPr lang="zh-TW" altLang="en-US" sz="175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endParaRPr>
            </a:p>
          </p:txBody>
        </p:sp>
        <p:sp>
          <p:nvSpPr>
            <p:cNvPr id="29" name="Shape 328"/>
            <p:cNvSpPr txBox="1">
              <a:spLocks/>
            </p:cNvSpPr>
            <p:nvPr/>
          </p:nvSpPr>
          <p:spPr>
            <a:xfrm>
              <a:off x="439874" y="1880376"/>
              <a:ext cx="8001056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457200" lvl="0" indent="-342900">
                <a:lnSpc>
                  <a:spcPct val="115000"/>
                </a:lnSpc>
                <a:buClr>
                  <a:schemeClr val="dk2"/>
                </a:buClr>
                <a:buSzPct val="100000"/>
                <a:defRPr/>
              </a:pPr>
              <a:r>
                <a:rPr lang="en-US" sz="1750" b="1" dirty="0">
                  <a:solidFill>
                    <a:srgbClr val="00518E"/>
                  </a:solidFill>
                  <a:latin typeface="+mj-lt"/>
                  <a:ea typeface="微軟正黑體" pitchFamily="34" charset="-120"/>
                  <a:cs typeface="Verdana"/>
                  <a:sym typeface="Verdana"/>
                </a:rPr>
                <a:t>File Station, Photo Station </a:t>
              </a:r>
              <a:r>
                <a:rPr lang="ko-KR" altLang="en-US" sz="1750" b="1" dirty="0">
                  <a:solidFill>
                    <a:srgbClr val="00518E"/>
                  </a:solidFill>
                  <a:latin typeface="+mj-lt"/>
                  <a:ea typeface="微軟正黑體" pitchFamily="34" charset="-120"/>
                  <a:cs typeface="Verdana"/>
                  <a:sym typeface="Verdana"/>
                </a:rPr>
                <a:t>또는 </a:t>
              </a:r>
              <a:r>
                <a:rPr lang="en-US" sz="1750" b="1" dirty="0">
                  <a:solidFill>
                    <a:srgbClr val="00518E"/>
                  </a:solidFill>
                  <a:latin typeface="+mj-lt"/>
                  <a:ea typeface="微軟正黑體" pitchFamily="34" charset="-120"/>
                  <a:cs typeface="Verdana"/>
                  <a:sym typeface="Verdana"/>
                </a:rPr>
                <a:t>Video Station</a:t>
              </a:r>
              <a:r>
                <a:rPr lang="ko-KR" altLang="en-US" sz="1750" b="1" dirty="0">
                  <a:solidFill>
                    <a:srgbClr val="00518E"/>
                  </a:solidFill>
                  <a:latin typeface="+mj-lt"/>
                  <a:ea typeface="微軟正黑體" pitchFamily="34" charset="-120"/>
                  <a:cs typeface="Verdana"/>
                  <a:sym typeface="Verdana"/>
                </a:rPr>
                <a:t>의 파노라마 모드 지원</a:t>
              </a:r>
              <a:endParaRPr kumimoji="0" lang="en" sz="1750" b="1" i="0" u="none" strike="noStrike" kern="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pic>
        <p:nvPicPr>
          <p:cNvPr id="8194" name="Picture 2" descr="C:\Users\Han Tsai\Desktop\TVS-x73e_直播\360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3214692"/>
            <a:ext cx="4634846" cy="1857388"/>
          </a:xfrm>
          <a:prstGeom prst="rect">
            <a:avLst/>
          </a:prstGeom>
          <a:noFill/>
        </p:spPr>
      </p:pic>
      <p:pic>
        <p:nvPicPr>
          <p:cNvPr id="13316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462304"/>
            <a:ext cx="1206227" cy="1180752"/>
          </a:xfrm>
          <a:prstGeom prst="rect">
            <a:avLst/>
          </a:prstGeom>
          <a:noFill/>
        </p:spPr>
      </p:pic>
      <p:pic>
        <p:nvPicPr>
          <p:cNvPr id="9" name="Shape 26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810" y="3143254"/>
            <a:ext cx="2500330" cy="1405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群組 36"/>
          <p:cNvGrpSpPr/>
          <p:nvPr/>
        </p:nvGrpSpPr>
        <p:grpSpPr>
          <a:xfrm>
            <a:off x="6572264" y="2786064"/>
            <a:ext cx="2500330" cy="1500198"/>
            <a:chOff x="6572264" y="2643188"/>
            <a:chExt cx="2500330" cy="1500198"/>
          </a:xfrm>
        </p:grpSpPr>
        <p:sp>
          <p:nvSpPr>
            <p:cNvPr id="32" name="Shape 147"/>
            <p:cNvSpPr/>
            <p:nvPr/>
          </p:nvSpPr>
          <p:spPr>
            <a:xfrm>
              <a:off x="6786577" y="3000378"/>
              <a:ext cx="2214579" cy="114300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6896487" y="3154735"/>
              <a:ext cx="1961793" cy="84577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4" name="Shape 18"/>
            <p:cNvSpPr/>
            <p:nvPr/>
          </p:nvSpPr>
          <p:spPr>
            <a:xfrm>
              <a:off x="6626045" y="2643188"/>
              <a:ext cx="642941" cy="642924"/>
            </a:xfrm>
            <a:prstGeom prst="ellipse">
              <a:avLst/>
            </a:prstGeom>
            <a:solidFill>
              <a:schemeClr val="bg1"/>
            </a:solidFill>
            <a:ln w="31750" cap="flat" cmpd="sng">
              <a:solidFill>
                <a:srgbClr val="33CCCC">
                  <a:alpha val="92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" name="Shape 3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72264" y="2643188"/>
              <a:ext cx="660600" cy="66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Shape 333"/>
            <p:cNvSpPr txBox="1"/>
            <p:nvPr/>
          </p:nvSpPr>
          <p:spPr>
            <a:xfrm>
              <a:off x="6759894" y="3143254"/>
              <a:ext cx="2312700" cy="851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360000" lvl="0" indent="-144000">
                <a:buClr>
                  <a:srgbClr val="E69138"/>
                </a:buClr>
                <a:buSzPct val="40000"/>
                <a:buChar char="●"/>
              </a:pPr>
              <a:r>
                <a:rPr lang="en-US" sz="1100" b="1" dirty="0">
                  <a:solidFill>
                    <a:srgbClr val="E69138"/>
                  </a:solidFill>
                  <a:latin typeface="微軟正黑體" pitchFamily="34" charset="-120"/>
                  <a:ea typeface="微軟正黑體" pitchFamily="34" charset="-120"/>
                </a:rPr>
                <a:t>Google Cardboard</a:t>
              </a:r>
            </a:p>
            <a:p>
              <a:pPr marL="360000" lvl="0" indent="-144000">
                <a:buClr>
                  <a:srgbClr val="E69138"/>
                </a:buClr>
                <a:buSzPct val="40000"/>
                <a:buChar char="●"/>
              </a:pPr>
              <a:r>
                <a:rPr lang="en-US" sz="1100" b="1" dirty="0">
                  <a:solidFill>
                    <a:srgbClr val="E69138"/>
                  </a:solidFill>
                  <a:latin typeface="微軟正黑體" pitchFamily="34" charset="-120"/>
                  <a:ea typeface="微軟正黑體" pitchFamily="34" charset="-120"/>
                </a:rPr>
                <a:t>Google Daydream View</a:t>
              </a:r>
            </a:p>
            <a:p>
              <a:pPr marL="360000" lvl="0" indent="-144000">
                <a:buClr>
                  <a:srgbClr val="E69138"/>
                </a:buClr>
                <a:buSzPct val="40000"/>
                <a:buChar char="●"/>
              </a:pPr>
              <a:r>
                <a:rPr lang="en-US" sz="1100" b="1" dirty="0">
                  <a:solidFill>
                    <a:srgbClr val="E69138"/>
                  </a:solidFill>
                  <a:latin typeface="微軟正黑體" pitchFamily="34" charset="-120"/>
                  <a:ea typeface="微軟正黑體" pitchFamily="34" charset="-120"/>
                </a:rPr>
                <a:t>Samsung Gear VR</a:t>
              </a:r>
            </a:p>
            <a:p>
              <a:pPr marL="360000" lvl="0" indent="-144000">
                <a:buClr>
                  <a:srgbClr val="E69138"/>
                </a:buClr>
                <a:buSzPct val="40000"/>
                <a:buChar char="●"/>
              </a:pPr>
              <a:r>
                <a:rPr lang="en-US" sz="1100" b="1" dirty="0" err="1">
                  <a:solidFill>
                    <a:srgbClr val="E69138"/>
                  </a:solidFill>
                  <a:latin typeface="微軟正黑體" pitchFamily="34" charset="-120"/>
                  <a:ea typeface="微軟正黑體" pitchFamily="34" charset="-120"/>
                </a:rPr>
                <a:t>Xiaomi</a:t>
              </a:r>
              <a:r>
                <a:rPr lang="en-US" sz="1100" b="1" dirty="0">
                  <a:solidFill>
                    <a:srgbClr val="E69138"/>
                  </a:solidFill>
                  <a:latin typeface="微軟正黑體" pitchFamily="34" charset="-120"/>
                  <a:ea typeface="微軟正黑體" pitchFamily="34" charset="-120"/>
                </a:rPr>
                <a:t> VR Play 2</a:t>
              </a:r>
              <a:endParaRPr lang="en" sz="1100" b="1" dirty="0">
                <a:solidFill>
                  <a:srgbClr val="E69138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026" name="Picture 2" descr="C:\Users\Han Tsai\Desktop\TVS-x73e_直播\360_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2000" y="2596033"/>
            <a:ext cx="1928826" cy="1128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58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18"/>
          <p:cNvSpPr/>
          <p:nvPr/>
        </p:nvSpPr>
        <p:spPr>
          <a:xfrm>
            <a:off x="5000628" y="1643056"/>
            <a:ext cx="4000528" cy="335758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85720" y="1643056"/>
            <a:ext cx="4429156" cy="335758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latin typeface="+mj-lt"/>
              </a:rPr>
              <a:t>360° </a:t>
            </a:r>
            <a:r>
              <a:rPr lang="ko-KR" altLang="en-US" dirty="0">
                <a:latin typeface="+mj-lt"/>
              </a:rPr>
              <a:t>파노라마 모드</a:t>
            </a:r>
            <a:endParaRPr lang="en-GB" sz="4000" dirty="0">
              <a:latin typeface="+mj-lt"/>
            </a:endParaRPr>
          </a:p>
        </p:txBody>
      </p:sp>
      <p:pic>
        <p:nvPicPr>
          <p:cNvPr id="13" name="Picture 3" descr="C:\Users\user\Desktop\TS-x28A_PPT\對話框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53" y="1338140"/>
            <a:ext cx="4291799" cy="1447924"/>
          </a:xfrm>
          <a:prstGeom prst="rect">
            <a:avLst/>
          </a:prstGeom>
          <a:noFill/>
        </p:spPr>
      </p:pic>
      <p:sp>
        <p:nvSpPr>
          <p:cNvPr id="14" name="文字版面配置區 10"/>
          <p:cNvSpPr txBox="1">
            <a:spLocks/>
          </p:cNvSpPr>
          <p:nvPr/>
        </p:nvSpPr>
        <p:spPr>
          <a:xfrm>
            <a:off x="928662" y="1441114"/>
            <a:ext cx="4464496" cy="7734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ko-KR" sz="1800" b="1" dirty="0">
                <a:solidFill>
                  <a:srgbClr val="FFFF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360</a:t>
            </a:r>
            <a:r>
              <a:rPr lang="ko-KR" altLang="en-US" sz="1800" b="1" dirty="0">
                <a:solidFill>
                  <a:srgbClr val="FFFF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도 파노라마 모드</a:t>
            </a:r>
            <a:r>
              <a:rPr lang="ko-KR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로의 수동 </a:t>
            </a:r>
            <a:br>
              <a:rPr lang="en-US" altLang="ko-KR" sz="18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</a:br>
            <a:r>
              <a:rPr lang="ko-KR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전환 지원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15363" name="Picture 3" descr="C:\Users\user\Desktop\TS-x28A_PPT\對話框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623" y="1357304"/>
            <a:ext cx="4006047" cy="1500198"/>
          </a:xfrm>
          <a:prstGeom prst="rect">
            <a:avLst/>
          </a:prstGeom>
          <a:noFill/>
        </p:spPr>
      </p:pic>
      <p:pic>
        <p:nvPicPr>
          <p:cNvPr id="12" name="Shape 27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2878179"/>
            <a:ext cx="4409289" cy="197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Shape 2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4942" y="2928940"/>
            <a:ext cx="3094131" cy="1935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" descr="C:\Users\user\Desktop\TS-x28A_PPT\360放大2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2146044"/>
            <a:ext cx="1688729" cy="1711590"/>
          </a:xfrm>
          <a:prstGeom prst="rect">
            <a:avLst/>
          </a:prstGeom>
          <a:noFill/>
        </p:spPr>
      </p:pic>
      <p:pic>
        <p:nvPicPr>
          <p:cNvPr id="17" name="Picture 3" descr="C:\Users\user\Desktop\TS-x28A_PPT\360放大1-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2137884"/>
            <a:ext cx="1688729" cy="1711590"/>
          </a:xfrm>
          <a:prstGeom prst="rect">
            <a:avLst/>
          </a:prstGeom>
          <a:noFill/>
        </p:spPr>
      </p:pic>
      <p:sp>
        <p:nvSpPr>
          <p:cNvPr id="11" name="文字版面配置區 10"/>
          <p:cNvSpPr>
            <a:spLocks noGrp="1"/>
          </p:cNvSpPr>
          <p:nvPr>
            <p:ph type="body" idx="1"/>
          </p:nvPr>
        </p:nvSpPr>
        <p:spPr>
          <a:xfrm>
            <a:off x="5143504" y="1357304"/>
            <a:ext cx="3714776" cy="857256"/>
          </a:xfrm>
        </p:spPr>
        <p:txBody>
          <a:bodyPr/>
          <a:lstStyle/>
          <a:p>
            <a:pPr indent="0">
              <a:buNone/>
            </a:pPr>
            <a:r>
              <a:rPr lang="en-US" altLang="ko-KR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Video Station</a:t>
            </a:r>
            <a:r>
              <a:rPr lang="ko-KR" altLang="en-US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은 </a:t>
            </a:r>
            <a:r>
              <a:rPr lang="en-US" altLang="ko-KR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360</a:t>
            </a:r>
            <a:r>
              <a:rPr lang="ko-KR" altLang="en-US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도 카메라로 촬영된 비디오를 자동으로 인식해</a:t>
            </a:r>
            <a:r>
              <a:rPr lang="en-US" altLang="ko-KR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, </a:t>
            </a:r>
            <a:r>
              <a:rPr lang="ko-KR" altLang="en-US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검색 시 자동으로 파노라마 모드를 활성화합니다</a:t>
            </a:r>
            <a:endParaRPr lang="en-US" altLang="zh-TW" sz="13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3111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-32" y="339562"/>
            <a:ext cx="9144064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800" dirty="0">
                <a:latin typeface="+mj-lt"/>
              </a:rPr>
              <a:t>모바일 앱에서의 </a:t>
            </a:r>
            <a:r>
              <a:rPr lang="en-US" altLang="ko-KR" sz="3800" dirty="0">
                <a:latin typeface="+mj-lt"/>
              </a:rPr>
              <a:t>360° </a:t>
            </a:r>
            <a:r>
              <a:rPr lang="ko-KR" altLang="en-US" sz="3800" dirty="0">
                <a:latin typeface="+mj-lt"/>
              </a:rPr>
              <a:t>파노라마 모드</a:t>
            </a:r>
            <a:endParaRPr lang="en-GB" sz="3800" dirty="0">
              <a:latin typeface="+mj-lt"/>
            </a:endParaRPr>
          </a:p>
        </p:txBody>
      </p:sp>
      <p:pic>
        <p:nvPicPr>
          <p:cNvPr id="19" name="Shape 35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82" y="1478612"/>
            <a:ext cx="1712492" cy="304594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20" name="Shape 35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025" y="3011015"/>
            <a:ext cx="2776501" cy="1560999"/>
          </a:xfrm>
          <a:prstGeom prst="rect">
            <a:avLst/>
          </a:prstGeom>
          <a:noFill/>
          <a:ln w="38100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1" name="Shape 35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375" y="1575978"/>
            <a:ext cx="1712400" cy="304578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22" name="Shape 358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076" y="1526205"/>
            <a:ext cx="1712400" cy="304580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3" name="Shape 36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1400" y="1357304"/>
            <a:ext cx="844500" cy="785700"/>
          </a:xfrm>
          <a:prstGeom prst="ellipse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24" name="Shape 362"/>
          <p:cNvCxnSpPr/>
          <p:nvPr/>
        </p:nvCxnSpPr>
        <p:spPr>
          <a:xfrm>
            <a:off x="1534425" y="1780000"/>
            <a:ext cx="257700" cy="1178400"/>
          </a:xfrm>
          <a:prstGeom prst="straightConnector1">
            <a:avLst/>
          </a:prstGeom>
          <a:noFill/>
          <a:ln w="38100" cap="flat" cmpd="sng">
            <a:solidFill>
              <a:srgbClr val="F4CCCC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2" name="群組 24"/>
          <p:cNvGrpSpPr/>
          <p:nvPr/>
        </p:nvGrpSpPr>
        <p:grpSpPr>
          <a:xfrm>
            <a:off x="6357950" y="1571618"/>
            <a:ext cx="1757737" cy="1785950"/>
            <a:chOff x="10100939" y="2714626"/>
            <a:chExt cx="1757737" cy="1785950"/>
          </a:xfrm>
        </p:grpSpPr>
        <p:pic>
          <p:nvPicPr>
            <p:cNvPr id="29" name="Picture 3" descr="C:\Users\Han Tsai\Desktop\QNAP_直播\Photo Station 5.6 直播\未命名-1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5602" y="2857502"/>
              <a:ext cx="1500198" cy="1500198"/>
            </a:xfrm>
            <a:prstGeom prst="rect">
              <a:avLst/>
            </a:prstGeom>
            <a:noFill/>
          </p:spPr>
        </p:pic>
        <p:pic>
          <p:nvPicPr>
            <p:cNvPr id="30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0939" y="2714626"/>
              <a:ext cx="1757737" cy="1785950"/>
            </a:xfrm>
            <a:prstGeom prst="rect">
              <a:avLst/>
            </a:prstGeom>
            <a:noFill/>
          </p:spPr>
        </p:pic>
      </p:grpSp>
      <p:sp>
        <p:nvSpPr>
          <p:cNvPr id="17" name="圓角化對角線角落矩形 16"/>
          <p:cNvSpPr/>
          <p:nvPr/>
        </p:nvSpPr>
        <p:spPr>
          <a:xfrm>
            <a:off x="2285984" y="1500181"/>
            <a:ext cx="2071702" cy="1285884"/>
          </a:xfrm>
          <a:prstGeom prst="round2DiagRect">
            <a:avLst>
              <a:gd name="adj1" fmla="val 27371"/>
              <a:gd name="adj2" fmla="val 0"/>
            </a:avLst>
          </a:prstGeom>
          <a:solidFill>
            <a:srgbClr val="EF86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版面配置區 10"/>
          <p:cNvSpPr txBox="1">
            <a:spLocks/>
          </p:cNvSpPr>
          <p:nvPr/>
        </p:nvSpPr>
        <p:spPr>
          <a:xfrm>
            <a:off x="2428860" y="1512786"/>
            <a:ext cx="2143140" cy="9875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ko-KR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360°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파일을 </a:t>
            </a:r>
            <a:br>
              <a:rPr lang="en-US" altLang="ko-KR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</a:br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자동으로 인식해 </a:t>
            </a:r>
            <a:br>
              <a:rPr lang="en-US" altLang="ko-KR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</a:br>
            <a:r>
              <a:rPr lang="en-US" altLang="ko-KR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VR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모드 지원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5" name="圓角化對角線角落矩形 24"/>
          <p:cNvSpPr/>
          <p:nvPr/>
        </p:nvSpPr>
        <p:spPr>
          <a:xfrm>
            <a:off x="6215074" y="3357568"/>
            <a:ext cx="2071702" cy="857255"/>
          </a:xfrm>
          <a:prstGeom prst="round2DiagRect">
            <a:avLst>
              <a:gd name="adj1" fmla="val 27371"/>
              <a:gd name="adj2" fmla="val 0"/>
            </a:avLst>
          </a:prstGeom>
          <a:solidFill>
            <a:srgbClr val="EF86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6266289" y="3357568"/>
            <a:ext cx="19781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로컬 파일의 파노라마 모드 역시 지원</a:t>
            </a:r>
            <a:endParaRPr lang="en" altLang="zh-TW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928662" y="4764285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solidFill>
                  <a:schemeClr val="bg1"/>
                </a:solidFill>
              </a:rPr>
              <a:t>Qphoto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\\MARKETING\Marketing\MarketingMaterials\素材\_icons\250x250_PNG\Mobile_Qvideo_w102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794" y="4000510"/>
            <a:ext cx="720000" cy="720000"/>
          </a:xfrm>
          <a:prstGeom prst="rect">
            <a:avLst/>
          </a:prstGeom>
          <a:noFill/>
        </p:spPr>
      </p:pic>
      <p:pic>
        <p:nvPicPr>
          <p:cNvPr id="3075" name="Picture 3" descr="\\MARKETING\Marketing\MarketingMaterials\素材\_icons\250x250_PNG\Qfile_512_無陰影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3306" y="4071948"/>
            <a:ext cx="720000" cy="720000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250x250_PNG\Qphoto_51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4066328"/>
            <a:ext cx="720000" cy="720000"/>
          </a:xfrm>
          <a:prstGeom prst="rect">
            <a:avLst/>
          </a:prstGeom>
          <a:noFill/>
        </p:spPr>
      </p:pic>
      <p:sp>
        <p:nvSpPr>
          <p:cNvPr id="26" name="文字方塊 25"/>
          <p:cNvSpPr txBox="1"/>
          <p:nvPr/>
        </p:nvSpPr>
        <p:spPr>
          <a:xfrm>
            <a:off x="1928794" y="4714890"/>
            <a:ext cx="85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solidFill>
                  <a:schemeClr val="bg1"/>
                </a:solidFill>
              </a:rPr>
              <a:t>Qvideo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000364" y="4764285"/>
            <a:ext cx="64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solidFill>
                  <a:schemeClr val="bg1"/>
                </a:solidFill>
              </a:rPr>
              <a:t>Qfile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69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3478C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Shape 378" descr="話框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728" y="285734"/>
            <a:ext cx="7072362" cy="4214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Han Tsai\Desktop\TVS-x73e_直播\3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496" y="2214560"/>
            <a:ext cx="3856428" cy="1500198"/>
          </a:xfrm>
          <a:prstGeom prst="rect">
            <a:avLst/>
          </a:prstGeom>
          <a:noFill/>
        </p:spPr>
      </p:pic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28662" y="1000114"/>
            <a:ext cx="7929618" cy="228601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  <a:buSzPct val="25000"/>
              <a:buNone/>
            </a:pPr>
            <a:r>
              <a:rPr lang="en-US" altLang="ko-KR" sz="4000" b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360° </a:t>
            </a:r>
            <a:r>
              <a:rPr lang="ko-KR" altLang="en-US" sz="4000" b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사진</a:t>
            </a:r>
            <a:r>
              <a:rPr lang="en-US" altLang="ko-KR" sz="4000" b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ko-KR" altLang="en-US" sz="4000" b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비디오 데모</a:t>
            </a:r>
            <a:endParaRPr lang="en-US" altLang="zh-TW" sz="4000" b="1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Shape 381" descr="C:\Users\Han Tsai\Desktop\Cinema28直播發表會投影片\1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2638" y="3248616"/>
            <a:ext cx="912304" cy="1608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385"/>
          <p:cNvGrpSpPr/>
          <p:nvPr/>
        </p:nvGrpSpPr>
        <p:grpSpPr>
          <a:xfrm>
            <a:off x="4429124" y="3786196"/>
            <a:ext cx="642942" cy="642942"/>
            <a:chOff x="1857356" y="2714626"/>
            <a:chExt cx="1230489" cy="1230489"/>
          </a:xfrm>
        </p:grpSpPr>
        <p:sp>
          <p:nvSpPr>
            <p:cNvPr id="386" name="Shape 386"/>
            <p:cNvSpPr/>
            <p:nvPr/>
          </p:nvSpPr>
          <p:spPr>
            <a:xfrm>
              <a:off x="1857356" y="2714626"/>
              <a:ext cx="1230489" cy="1230489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 rot="5400000">
              <a:off x="2240264" y="3040771"/>
              <a:ext cx="662943" cy="571503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群組 16"/>
          <p:cNvGrpSpPr/>
          <p:nvPr/>
        </p:nvGrpSpPr>
        <p:grpSpPr>
          <a:xfrm>
            <a:off x="303598" y="2285998"/>
            <a:ext cx="3835874" cy="2714644"/>
            <a:chOff x="571472" y="2214560"/>
            <a:chExt cx="3568000" cy="2525070"/>
          </a:xfrm>
        </p:grpSpPr>
        <p:pic>
          <p:nvPicPr>
            <p:cNvPr id="380" name="Shape 380" descr="C:\Users\Han Tsai\Desktop\Cinema28直播發表會投影片\MONITOR.png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0836" y="2214560"/>
              <a:ext cx="3198636" cy="252507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Shape 382"/>
            <p:cNvGrpSpPr/>
            <p:nvPr/>
          </p:nvGrpSpPr>
          <p:grpSpPr>
            <a:xfrm>
              <a:off x="1912751" y="2537826"/>
              <a:ext cx="1230489" cy="1230489"/>
              <a:chOff x="1857356" y="2714626"/>
              <a:chExt cx="1230489" cy="1230489"/>
            </a:xfrm>
          </p:grpSpPr>
          <p:sp>
            <p:nvSpPr>
              <p:cNvPr id="383" name="Shape 383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9" name="Shape 389"/>
            <p:cNvSpPr txBox="1"/>
            <p:nvPr/>
          </p:nvSpPr>
          <p:spPr>
            <a:xfrm>
              <a:off x="571472" y="2328274"/>
              <a:ext cx="19287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114300" algn="ctr">
                <a:lnSpc>
                  <a:spcPct val="150000"/>
                </a:lnSpc>
                <a:buClr>
                  <a:schemeClr val="dk2"/>
                </a:buClr>
                <a:buSzPct val="25000"/>
              </a:pPr>
              <a:r>
                <a:rPr lang="ko-KR" altLang="en-US" sz="2500" b="1" dirty="0">
                  <a:solidFill>
                    <a:srgbClr val="C00000"/>
                  </a:solidFill>
                </a:rPr>
                <a:t>라이브</a:t>
              </a:r>
              <a:endParaRPr lang="zh-TW" sz="25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0" name="Shape 390"/>
          <p:cNvSpPr txBox="1"/>
          <p:nvPr/>
        </p:nvSpPr>
        <p:spPr>
          <a:xfrm>
            <a:off x="4143372" y="3429024"/>
            <a:ext cx="10716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ko-KR" altLang="en-US" sz="12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라이브</a:t>
            </a:r>
            <a:endParaRPr lang="zh-TW" sz="12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Shape 388"/>
          <p:cNvSpPr/>
          <p:nvPr/>
        </p:nvSpPr>
        <p:spPr>
          <a:xfrm rot="-2702762">
            <a:off x="6679480" y="1677534"/>
            <a:ext cx="816578" cy="1247318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 rot="10800000">
            <a:off x="7858180" y="2071684"/>
            <a:ext cx="1285852" cy="928694"/>
            <a:chOff x="-1036240" y="3171819"/>
            <a:chExt cx="3993828" cy="1344151"/>
          </a:xfrm>
          <a:effectLst/>
        </p:grpSpPr>
        <p:sp>
          <p:nvSpPr>
            <p:cNvPr id="17" name="Shape 340"/>
            <p:cNvSpPr/>
            <p:nvPr/>
          </p:nvSpPr>
          <p:spPr>
            <a:xfrm>
              <a:off x="-1036240" y="3171819"/>
              <a:ext cx="3993828" cy="1344151"/>
            </a:xfrm>
            <a:prstGeom prst="homePlate">
              <a:avLst>
                <a:gd name="adj" fmla="val 0"/>
              </a:avLst>
            </a:prstGeom>
            <a:solidFill>
              <a:srgbClr val="B7ECFF">
                <a:alpha val="82000"/>
              </a:srgb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340"/>
            <p:cNvSpPr/>
            <p:nvPr/>
          </p:nvSpPr>
          <p:spPr>
            <a:xfrm>
              <a:off x="-1036240" y="4412574"/>
              <a:ext cx="704793" cy="103392"/>
            </a:xfrm>
            <a:prstGeom prst="homePlate">
              <a:avLst>
                <a:gd name="adj" fmla="val 0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Title 2"/>
          <p:cNvSpPr txBox="1">
            <a:spLocks/>
          </p:cNvSpPr>
          <p:nvPr/>
        </p:nvSpPr>
        <p:spPr>
          <a:xfrm>
            <a:off x="214282" y="33956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ko-KR" sz="3200" dirty="0">
                <a:solidFill>
                  <a:schemeClr val="bg1"/>
                </a:solidFill>
                <a:latin typeface="+mj-lt"/>
              </a:rPr>
              <a:t>Gen 3 x4</a:t>
            </a:r>
            <a:r>
              <a:rPr lang="ko-KR" altLang="en-US" sz="3200" dirty="0">
                <a:solidFill>
                  <a:schemeClr val="bg1"/>
                </a:solidFill>
                <a:latin typeface="+mj-lt"/>
              </a:rPr>
              <a:t>를 지원하는 </a:t>
            </a:r>
            <a:r>
              <a:rPr lang="en-US" altLang="ko-KR" sz="3200" dirty="0">
                <a:solidFill>
                  <a:schemeClr val="bg1"/>
                </a:solidFill>
                <a:latin typeface="+mj-lt"/>
              </a:rPr>
              <a:t>10G </a:t>
            </a:r>
            <a:r>
              <a:rPr lang="ko-KR" altLang="en-US" sz="3200" dirty="0">
                <a:solidFill>
                  <a:schemeClr val="bg1"/>
                </a:solidFill>
                <a:latin typeface="+mj-lt"/>
              </a:rPr>
              <a:t>네트워크 대역폭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969" y="4929204"/>
            <a:ext cx="58939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소스</a:t>
            </a:r>
            <a:r>
              <a:rPr lang="en-US" altLang="zh-TW" sz="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en-US" sz="800" dirty="0">
                <a:solidFill>
                  <a:schemeClr val="bg1"/>
                </a:solidFill>
              </a:rPr>
              <a:t>http://www.amd.com/zh-hant/products/embedded-r-series-soc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798" y="1357304"/>
            <a:ext cx="7727350" cy="3564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7000892" y="2376000"/>
            <a:ext cx="792088" cy="357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29586" y="2071684"/>
            <a:ext cx="1402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" b="1" dirty="0">
                <a:solidFill>
                  <a:srgbClr val="2F45EB"/>
                </a:solidFill>
                <a:latin typeface="+mj-lt"/>
                <a:ea typeface="微軟正黑體" pitchFamily="34" charset="-120"/>
              </a:rPr>
              <a:t>TVS-x73e </a:t>
            </a:r>
          </a:p>
          <a:p>
            <a:r>
              <a:rPr lang="ko-KR" altLang="en-US" sz="13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두 개의 </a:t>
            </a:r>
            <a:r>
              <a:rPr lang="en-US" altLang="ko-KR" sz="13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Gen3 x4 </a:t>
            </a:r>
            <a:r>
              <a:rPr lang="en-US" altLang="ko-KR" sz="1300" b="1" dirty="0" err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PCle</a:t>
            </a:r>
            <a:r>
              <a:rPr lang="en-US" altLang="ko-KR" sz="13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ko-KR" altLang="en-US" sz="13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슬롯으로 분할</a:t>
            </a:r>
            <a:endParaRPr lang="en-US" sz="1300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圓角化對角線角落矩形 9"/>
          <p:cNvSpPr/>
          <p:nvPr/>
        </p:nvSpPr>
        <p:spPr>
          <a:xfrm>
            <a:off x="7253267" y="3143254"/>
            <a:ext cx="1747889" cy="779324"/>
          </a:xfrm>
          <a:prstGeom prst="round2DiagRect">
            <a:avLst>
              <a:gd name="adj1" fmla="val 32237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7286644" y="3177278"/>
            <a:ext cx="1533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각 슬롯 당 최대 </a:t>
            </a:r>
            <a:r>
              <a:rPr lang="en-US" altLang="ko-KR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32 Gb/s</a:t>
            </a:r>
            <a:endParaRPr 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-214346" y="1079998"/>
            <a:ext cx="7143801" cy="491620"/>
            <a:chOff x="-52472" y="1130532"/>
            <a:chExt cx="3788021" cy="755416"/>
          </a:xfrm>
        </p:grpSpPr>
        <p:sp>
          <p:nvSpPr>
            <p:cNvPr id="14" name="Shape 264"/>
            <p:cNvSpPr/>
            <p:nvPr/>
          </p:nvSpPr>
          <p:spPr>
            <a:xfrm>
              <a:off x="-52472" y="1227325"/>
              <a:ext cx="1987994" cy="658623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文字版面配置區 2"/>
            <p:cNvSpPr txBox="1">
              <a:spLocks/>
            </p:cNvSpPr>
            <p:nvPr/>
          </p:nvSpPr>
          <p:spPr>
            <a:xfrm>
              <a:off x="92661" y="1130532"/>
              <a:ext cx="3642888" cy="6000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en-US" altLang="ko-KR" sz="2000" b="1" dirty="0">
                  <a:solidFill>
                    <a:srgbClr val="FFF000"/>
                  </a:solidFill>
                  <a:latin typeface="+mj-lt"/>
                  <a:ea typeface="微軟正黑體" pitchFamily="34" charset="-120"/>
                </a:rPr>
                <a:t>AMD R </a:t>
              </a:r>
              <a:r>
                <a:rPr lang="ko-KR" altLang="en-US" sz="2000" b="1" dirty="0">
                  <a:solidFill>
                    <a:srgbClr val="FFF000"/>
                  </a:solidFill>
                  <a:latin typeface="+mj-lt"/>
                  <a:ea typeface="微軟正黑體" pitchFamily="34" charset="-120"/>
                </a:rPr>
                <a:t>시리즈 다이어그램</a:t>
              </a:r>
              <a:endPara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774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214282" y="1618836"/>
            <a:ext cx="7715304" cy="2571768"/>
          </a:xfrm>
          <a:prstGeom prst="rect">
            <a:avLst/>
          </a:prstGeom>
          <a:solidFill>
            <a:srgbClr val="00518E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214282" y="3426459"/>
            <a:ext cx="7715304" cy="35719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14282" y="347164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ko-KR" altLang="en-US" dirty="0">
                <a:solidFill>
                  <a:schemeClr val="bg1"/>
                </a:solidFill>
                <a:latin typeface="+mj-lt"/>
              </a:rPr>
              <a:t>더욱 뛰어난 확장성 및</a:t>
            </a:r>
            <a:r>
              <a:rPr lang="en-US" altLang="ko-KR" dirty="0">
                <a:solidFill>
                  <a:schemeClr val="bg1"/>
                </a:solidFill>
                <a:latin typeface="+mj-lt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+mj-lt"/>
              </a:rPr>
              <a:t>경제성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470" y="4295078"/>
            <a:ext cx="1234480" cy="771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73" y="4256335"/>
            <a:ext cx="1296469" cy="810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862" y="4206414"/>
            <a:ext cx="1499337" cy="937086"/>
          </a:xfrm>
          <a:prstGeom prst="rect">
            <a:avLst/>
          </a:prstGeom>
        </p:spPr>
      </p:pic>
      <p:pic>
        <p:nvPicPr>
          <p:cNvPr id="13" name="Picture 2" descr="C:\Users\Han Tsai\Desktop\PPT_x73X\未命名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46647" y="1285866"/>
            <a:ext cx="883071" cy="748080"/>
          </a:xfrm>
          <a:prstGeom prst="rect">
            <a:avLst/>
          </a:prstGeom>
          <a:noFill/>
        </p:spPr>
      </p:pic>
      <p:sp>
        <p:nvSpPr>
          <p:cNvPr id="32" name="Shape 242"/>
          <p:cNvSpPr txBox="1"/>
          <p:nvPr/>
        </p:nvSpPr>
        <p:spPr>
          <a:xfrm>
            <a:off x="383929" y="1614851"/>
            <a:ext cx="901923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處理器</a:t>
            </a:r>
          </a:p>
        </p:txBody>
      </p:sp>
      <p:sp>
        <p:nvSpPr>
          <p:cNvPr id="41" name="Shape 242"/>
          <p:cNvSpPr txBox="1"/>
          <p:nvPr/>
        </p:nvSpPr>
        <p:spPr>
          <a:xfrm>
            <a:off x="214282" y="2067694"/>
            <a:ext cx="1087491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ko-KR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메모리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2" name="Shape 242"/>
          <p:cNvSpPr txBox="1"/>
          <p:nvPr/>
        </p:nvSpPr>
        <p:spPr>
          <a:xfrm>
            <a:off x="232344" y="2974885"/>
            <a:ext cx="1168314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 dirty="0" err="1">
                <a:solidFill>
                  <a:schemeClr val="bg1"/>
                </a:solidFill>
                <a:latin typeface="+mj-lt"/>
              </a:rPr>
              <a:t>PCIe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ko-KR" altLang="en-US" sz="1200" b="1" dirty="0">
                <a:solidFill>
                  <a:schemeClr val="bg1"/>
                </a:solidFill>
                <a:latin typeface="+mj-lt"/>
              </a:rPr>
              <a:t>슬롯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5" name="Shape 242"/>
          <p:cNvSpPr txBox="1"/>
          <p:nvPr/>
        </p:nvSpPr>
        <p:spPr>
          <a:xfrm>
            <a:off x="394637" y="2523310"/>
            <a:ext cx="1168314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>
                <a:solidFill>
                  <a:schemeClr val="bg1"/>
                </a:solidFill>
              </a:rPr>
              <a:t>M.2 SSD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埠</a:t>
            </a:r>
          </a:p>
        </p:txBody>
      </p:sp>
      <p:sp>
        <p:nvSpPr>
          <p:cNvPr id="46" name="Shape 242"/>
          <p:cNvSpPr txBox="1"/>
          <p:nvPr/>
        </p:nvSpPr>
        <p:spPr>
          <a:xfrm>
            <a:off x="220523" y="3452004"/>
            <a:ext cx="1589542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ko-KR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리모컨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7" name="Shape 242"/>
          <p:cNvSpPr txBox="1"/>
          <p:nvPr/>
        </p:nvSpPr>
        <p:spPr>
          <a:xfrm>
            <a:off x="232344" y="3833414"/>
            <a:ext cx="1456777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HDMI </a:t>
            </a:r>
            <a:r>
              <a:rPr lang="ko-KR" altLang="en-US" sz="1200" b="1" dirty="0">
                <a:solidFill>
                  <a:schemeClr val="bg1"/>
                </a:solidFill>
                <a:latin typeface="+mj-lt"/>
              </a:rPr>
              <a:t>포트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8" name="Shape 242"/>
          <p:cNvSpPr txBox="1"/>
          <p:nvPr/>
        </p:nvSpPr>
        <p:spPr>
          <a:xfrm>
            <a:off x="2857488" y="1214428"/>
            <a:ext cx="1571636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800" b="1" dirty="0">
                <a:solidFill>
                  <a:schemeClr val="bg1"/>
                </a:solidFill>
              </a:rPr>
              <a:t>TVS-x73e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Shape 242"/>
          <p:cNvSpPr txBox="1"/>
          <p:nvPr/>
        </p:nvSpPr>
        <p:spPr>
          <a:xfrm>
            <a:off x="5936732" y="1214428"/>
            <a:ext cx="1778540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800" b="1" dirty="0">
                <a:solidFill>
                  <a:schemeClr val="bg1"/>
                </a:solidFill>
              </a:rPr>
              <a:t>TVS-x73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Shape 242"/>
          <p:cNvSpPr txBox="1"/>
          <p:nvPr/>
        </p:nvSpPr>
        <p:spPr>
          <a:xfrm>
            <a:off x="3643306" y="3833414"/>
            <a:ext cx="3016926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b="1" dirty="0">
                <a:solidFill>
                  <a:schemeClr val="bg1"/>
                </a:solidFill>
              </a:rPr>
              <a:t>2</a:t>
            </a:r>
            <a:r>
              <a:rPr lang="ko-KR" altLang="en-US" b="1" dirty="0">
                <a:solidFill>
                  <a:schemeClr val="bg1"/>
                </a:solidFill>
              </a:rPr>
              <a:t>개 </a:t>
            </a:r>
            <a:r>
              <a:rPr lang="en-US" altLang="zh-TW" b="1" dirty="0">
                <a:solidFill>
                  <a:schemeClr val="bg1"/>
                </a:solidFill>
              </a:rPr>
              <a:t>x HDMI v1.4b 4K UHD, 30Hz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Shape 242"/>
          <p:cNvSpPr txBox="1"/>
          <p:nvPr/>
        </p:nvSpPr>
        <p:spPr>
          <a:xfrm>
            <a:off x="1500166" y="2843881"/>
            <a:ext cx="3929090" cy="5734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altLang="ko-KR" b="1" dirty="0">
                <a:solidFill>
                  <a:schemeClr val="bg1"/>
                </a:solidFill>
              </a:rPr>
              <a:t>2</a:t>
            </a:r>
            <a:r>
              <a:rPr lang="ko-KR" altLang="en-US" b="1" dirty="0">
                <a:solidFill>
                  <a:schemeClr val="bg1"/>
                </a:solidFill>
              </a:rPr>
              <a:t>개 </a:t>
            </a:r>
            <a:r>
              <a:rPr lang="en-US" altLang="zh-TW" b="1" dirty="0">
                <a:solidFill>
                  <a:schemeClr val="bg1"/>
                </a:solidFill>
              </a:rPr>
              <a:t>x </a:t>
            </a:r>
            <a:r>
              <a:rPr lang="en-US" altLang="zh-TW" b="1" dirty="0" err="1">
                <a:solidFill>
                  <a:schemeClr val="bg1"/>
                </a:solidFill>
              </a:rPr>
              <a:t>PCIe</a:t>
            </a:r>
            <a:r>
              <a:rPr lang="en-US" altLang="zh-TW" b="1" dirty="0">
                <a:solidFill>
                  <a:schemeClr val="bg1"/>
                </a:solidFill>
              </a:rPr>
              <a:t> 3.0 x 4</a:t>
            </a:r>
          </a:p>
          <a:p>
            <a:pPr algn="ctr">
              <a:buClr>
                <a:srgbClr val="595959"/>
              </a:buClr>
              <a:buSzPct val="25000"/>
            </a:pPr>
            <a:r>
              <a:rPr lang="en-US" altLang="zh-TW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언제든지 가능한 </a:t>
            </a:r>
            <a:r>
              <a:rPr lang="en-US" altLang="ko-KR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ko-KR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기능 업그레이드</a:t>
            </a:r>
            <a:r>
              <a:rPr lang="en-US" altLang="zh-TW" b="1" dirty="0">
                <a:solidFill>
                  <a:schemeClr val="bg1"/>
                </a:solidFill>
              </a:rPr>
              <a:t>)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7" name="Shape 242"/>
          <p:cNvSpPr txBox="1"/>
          <p:nvPr/>
        </p:nvSpPr>
        <p:spPr>
          <a:xfrm>
            <a:off x="5500694" y="2833282"/>
            <a:ext cx="2428892" cy="4809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altLang="ko-KR" b="1" dirty="0">
                <a:solidFill>
                  <a:schemeClr val="bg1"/>
                </a:solidFill>
              </a:rPr>
              <a:t>2</a:t>
            </a:r>
            <a:r>
              <a:rPr lang="ko-KR" altLang="en-US" b="1" dirty="0">
                <a:solidFill>
                  <a:schemeClr val="bg1"/>
                </a:solidFill>
              </a:rPr>
              <a:t>개 </a:t>
            </a:r>
            <a:r>
              <a:rPr lang="en-US" altLang="zh-TW" b="1" dirty="0">
                <a:solidFill>
                  <a:schemeClr val="bg1"/>
                </a:solidFill>
              </a:rPr>
              <a:t>x </a:t>
            </a:r>
            <a:r>
              <a:rPr lang="en-US" altLang="zh-TW" b="1" dirty="0" err="1">
                <a:solidFill>
                  <a:schemeClr val="bg1"/>
                </a:solidFill>
              </a:rPr>
              <a:t>PCIe</a:t>
            </a:r>
            <a:r>
              <a:rPr lang="en-US" altLang="zh-TW" b="1" dirty="0">
                <a:solidFill>
                  <a:schemeClr val="bg1"/>
                </a:solidFill>
              </a:rPr>
              <a:t> 3.0 x 4</a:t>
            </a:r>
          </a:p>
          <a:p>
            <a:pPr lvl="0" algn="ctr">
              <a:buClr>
                <a:srgbClr val="595959"/>
              </a:buClr>
              <a:buSzPct val="25000"/>
            </a:pPr>
            <a:r>
              <a:rPr lang="en-US" altLang="ko-KR" b="1" dirty="0">
                <a:solidFill>
                  <a:schemeClr val="bg1"/>
                </a:solidFill>
              </a:rPr>
              <a:t>(USB 3.1 </a:t>
            </a:r>
            <a:r>
              <a:rPr lang="ko-KR" altLang="en-US" b="1" dirty="0">
                <a:solidFill>
                  <a:schemeClr val="bg1"/>
                </a:solidFill>
              </a:rPr>
              <a:t>카드 번들로 제공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8" name="Shape 242"/>
          <p:cNvSpPr txBox="1"/>
          <p:nvPr/>
        </p:nvSpPr>
        <p:spPr>
          <a:xfrm>
            <a:off x="2677814" y="3449715"/>
            <a:ext cx="1891916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ko-KR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옵션</a:t>
            </a:r>
            <a:endParaRPr lang="zh-TW" altLang="en-US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" name="Shape 242"/>
          <p:cNvSpPr txBox="1"/>
          <p:nvPr/>
        </p:nvSpPr>
        <p:spPr>
          <a:xfrm>
            <a:off x="6080748" y="3445418"/>
            <a:ext cx="1155548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ko-KR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번들로 제공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0" name="Shape 242"/>
          <p:cNvSpPr txBox="1"/>
          <p:nvPr/>
        </p:nvSpPr>
        <p:spPr>
          <a:xfrm>
            <a:off x="1899254" y="2000246"/>
            <a:ext cx="3172812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altLang="zh-TW" b="1" dirty="0">
                <a:solidFill>
                  <a:schemeClr val="bg1"/>
                </a:solidFill>
              </a:rPr>
              <a:t>4GB, 8GB </a:t>
            </a:r>
          </a:p>
          <a:p>
            <a:pPr lvl="0" algn="ctr">
              <a:buClr>
                <a:srgbClr val="595959"/>
              </a:buClr>
              <a:buSzPct val="25000"/>
            </a:pPr>
            <a:r>
              <a:rPr lang="en-US" altLang="zh-TW" b="1" dirty="0">
                <a:solidFill>
                  <a:schemeClr val="bg1"/>
                </a:solidFill>
              </a:rPr>
              <a:t>(</a:t>
            </a:r>
            <a:r>
              <a:rPr lang="en-US" altLang="ko-KR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64GB</a:t>
            </a:r>
            <a:r>
              <a:rPr lang="ko-KR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로 쉽게 업그레이드 가능</a:t>
            </a:r>
            <a:r>
              <a:rPr lang="en-US" altLang="zh-TW" b="1" dirty="0">
                <a:solidFill>
                  <a:schemeClr val="bg1"/>
                </a:solidFill>
              </a:rPr>
              <a:t>)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Shape 242"/>
          <p:cNvSpPr txBox="1"/>
          <p:nvPr/>
        </p:nvSpPr>
        <p:spPr>
          <a:xfrm>
            <a:off x="5642952" y="2085061"/>
            <a:ext cx="1786391" cy="3223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>
                <a:solidFill>
                  <a:schemeClr val="bg1"/>
                </a:solidFill>
              </a:rPr>
              <a:t>8GB, 16GB, 64GB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9" name="直線接點 38"/>
          <p:cNvCxnSpPr/>
          <p:nvPr/>
        </p:nvCxnSpPr>
        <p:spPr>
          <a:xfrm rot="5400000">
            <a:off x="4285851" y="2714229"/>
            <a:ext cx="2143140" cy="794"/>
          </a:xfrm>
          <a:prstGeom prst="line">
            <a:avLst/>
          </a:prstGeom>
          <a:ln>
            <a:solidFill>
              <a:schemeClr val="bg1"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214282" y="2496228"/>
            <a:ext cx="7715304" cy="35719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214282" y="1618836"/>
            <a:ext cx="7715304" cy="35719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Shape 242"/>
          <p:cNvSpPr txBox="1"/>
          <p:nvPr/>
        </p:nvSpPr>
        <p:spPr>
          <a:xfrm>
            <a:off x="2354915" y="1618836"/>
            <a:ext cx="5146043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b="1" dirty="0">
                <a:solidFill>
                  <a:schemeClr val="bg1"/>
                </a:solidFill>
              </a:rPr>
              <a:t>AMD RX-421BD </a:t>
            </a:r>
            <a:r>
              <a:rPr lang="ko-KR" altLang="en-US" b="1" dirty="0">
                <a:solidFill>
                  <a:schemeClr val="bg1"/>
                </a:solidFill>
              </a:rPr>
              <a:t>쿼드코어 </a:t>
            </a:r>
            <a:r>
              <a:rPr lang="en-US" altLang="ko-KR" b="1" dirty="0">
                <a:solidFill>
                  <a:schemeClr val="bg1"/>
                </a:solidFill>
              </a:rPr>
              <a:t>2.1 GHz, </a:t>
            </a:r>
            <a:r>
              <a:rPr lang="ko-KR" altLang="en-US" b="1" dirty="0">
                <a:solidFill>
                  <a:schemeClr val="bg1"/>
                </a:solidFill>
              </a:rPr>
              <a:t>터보코어 최대 </a:t>
            </a:r>
            <a:r>
              <a:rPr lang="en-US" altLang="ko-KR" b="1" dirty="0">
                <a:solidFill>
                  <a:schemeClr val="bg1"/>
                </a:solidFill>
              </a:rPr>
              <a:t>3.4 GHz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" name="Shape 242"/>
          <p:cNvSpPr txBox="1"/>
          <p:nvPr/>
        </p:nvSpPr>
        <p:spPr>
          <a:xfrm>
            <a:off x="3357554" y="2510915"/>
            <a:ext cx="3458899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b="1" dirty="0">
                <a:solidFill>
                  <a:schemeClr val="bg1"/>
                </a:solidFill>
              </a:rPr>
              <a:t>2</a:t>
            </a:r>
            <a:r>
              <a:rPr lang="ko-KR" altLang="en-US" b="1" dirty="0">
                <a:solidFill>
                  <a:schemeClr val="bg1"/>
                </a:solidFill>
              </a:rPr>
              <a:t>개 </a:t>
            </a:r>
            <a:r>
              <a:rPr lang="en-US" altLang="zh-TW" b="1" dirty="0">
                <a:solidFill>
                  <a:schemeClr val="bg1"/>
                </a:solidFill>
              </a:rPr>
              <a:t>x M.2 2280/2260 SATA 6Gb/s </a:t>
            </a:r>
            <a:r>
              <a:rPr lang="ko-KR" altLang="en-US" b="1" dirty="0">
                <a:solidFill>
                  <a:schemeClr val="bg1"/>
                </a:solidFill>
              </a:rPr>
              <a:t>포트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3" name="直線接點 32"/>
          <p:cNvCxnSpPr/>
          <p:nvPr/>
        </p:nvCxnSpPr>
        <p:spPr>
          <a:xfrm rot="5400000">
            <a:off x="458165" y="2889835"/>
            <a:ext cx="2520000" cy="794"/>
          </a:xfrm>
          <a:prstGeom prst="line">
            <a:avLst/>
          </a:prstGeom>
          <a:ln>
            <a:solidFill>
              <a:schemeClr val="bg1"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hape 242"/>
          <p:cNvSpPr txBox="1"/>
          <p:nvPr/>
        </p:nvSpPr>
        <p:spPr>
          <a:xfrm>
            <a:off x="244698" y="1621698"/>
            <a:ext cx="1111798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ko-KR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프로세서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4" name="Shape 242"/>
          <p:cNvSpPr txBox="1"/>
          <p:nvPr/>
        </p:nvSpPr>
        <p:spPr>
          <a:xfrm>
            <a:off x="224989" y="2534736"/>
            <a:ext cx="1464132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M.2 SSD </a:t>
            </a:r>
            <a:r>
              <a:rPr lang="ko-KR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포트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012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body" idx="4294967295"/>
          </p:nvPr>
        </p:nvSpPr>
        <p:spPr>
          <a:xfrm>
            <a:off x="2428860" y="2143122"/>
            <a:ext cx="4521200" cy="10874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algn="ctr">
              <a:spcAft>
                <a:spcPts val="0"/>
              </a:spcAft>
              <a:buSzPct val="25000"/>
              <a:buNone/>
            </a:pPr>
            <a:r>
              <a:rPr lang="ko-KR" altLang="en-US" sz="48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rPr>
              <a:t>감사합니다</a:t>
            </a:r>
            <a:r>
              <a:rPr lang="en-US" altLang="ko-KR" sz="48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rPr>
              <a:t>!</a:t>
            </a:r>
            <a:endParaRPr lang="en-US" altLang="ko-KR" sz="4800" b="1" dirty="0">
              <a:solidFill>
                <a:schemeClr val="bg1"/>
              </a:solidFill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17" y="4295078"/>
            <a:ext cx="1234480" cy="77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26" y="4256335"/>
            <a:ext cx="1296469" cy="810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815" y="4206414"/>
            <a:ext cx="1499337" cy="9370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528"/>
          <p:cNvSpPr/>
          <p:nvPr/>
        </p:nvSpPr>
        <p:spPr>
          <a:xfrm>
            <a:off x="142844" y="3357568"/>
            <a:ext cx="8858312" cy="1714512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529"/>
          <p:cNvSpPr/>
          <p:nvPr/>
        </p:nvSpPr>
        <p:spPr>
          <a:xfrm>
            <a:off x="3428992" y="3745053"/>
            <a:ext cx="1643074" cy="1041275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圓角化對角線角落矩形 51"/>
          <p:cNvSpPr/>
          <p:nvPr/>
        </p:nvSpPr>
        <p:spPr>
          <a:xfrm>
            <a:off x="71406" y="3214692"/>
            <a:ext cx="3000396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TextBox 66"/>
          <p:cNvSpPr txBox="1"/>
          <p:nvPr/>
        </p:nvSpPr>
        <p:spPr>
          <a:xfrm>
            <a:off x="234877" y="3214692"/>
            <a:ext cx="2221097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ko-KR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무선 네트워크 카드</a:t>
            </a:r>
            <a:endParaRPr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3" name="Shape 528"/>
          <p:cNvSpPr/>
          <p:nvPr/>
        </p:nvSpPr>
        <p:spPr>
          <a:xfrm>
            <a:off x="142844" y="1428742"/>
            <a:ext cx="8858312" cy="1714512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529"/>
          <p:cNvSpPr/>
          <p:nvPr/>
        </p:nvSpPr>
        <p:spPr>
          <a:xfrm>
            <a:off x="2040209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529"/>
          <p:cNvSpPr/>
          <p:nvPr/>
        </p:nvSpPr>
        <p:spPr>
          <a:xfrm>
            <a:off x="3754721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529"/>
          <p:cNvSpPr/>
          <p:nvPr/>
        </p:nvSpPr>
        <p:spPr>
          <a:xfrm>
            <a:off x="5469233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529"/>
          <p:cNvSpPr/>
          <p:nvPr/>
        </p:nvSpPr>
        <p:spPr>
          <a:xfrm>
            <a:off x="7183745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529"/>
          <p:cNvSpPr/>
          <p:nvPr/>
        </p:nvSpPr>
        <p:spPr>
          <a:xfrm>
            <a:off x="325697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-428660" y="357172"/>
            <a:ext cx="10001320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ko-KR" sz="3600" dirty="0">
                <a:solidFill>
                  <a:schemeClr val="bg1"/>
                </a:solidFill>
                <a:latin typeface="+mj-lt"/>
              </a:rPr>
              <a:t>NIC </a:t>
            </a:r>
            <a:r>
              <a:rPr lang="ko-KR" altLang="en-US" sz="3600" dirty="0">
                <a:solidFill>
                  <a:schemeClr val="bg1"/>
                </a:solidFill>
                <a:latin typeface="+mj-lt"/>
              </a:rPr>
              <a:t>카드로 최대의 성능 발휘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71450" y="2776365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+mj-lt"/>
                <a:ea typeface="+mn-ea"/>
              </a:rPr>
              <a:t>LAN-10G1TA</a:t>
            </a:r>
            <a:endParaRPr lang="en-US" sz="1600" dirty="0">
              <a:solidFill>
                <a:schemeClr val="bg1"/>
              </a:solidFill>
              <a:latin typeface="+mj-lt"/>
              <a:ea typeface="+mn-ea"/>
            </a:endParaRPr>
          </a:p>
        </p:txBody>
      </p:sp>
      <p:grpSp>
        <p:nvGrpSpPr>
          <p:cNvPr id="2" name="群組 43"/>
          <p:cNvGrpSpPr/>
          <p:nvPr/>
        </p:nvGrpSpPr>
        <p:grpSpPr>
          <a:xfrm>
            <a:off x="3857620" y="1803790"/>
            <a:ext cx="1439115" cy="1320828"/>
            <a:chOff x="4008188" y="3549662"/>
            <a:chExt cx="1439302" cy="1320827"/>
          </a:xfrm>
        </p:grpSpPr>
        <p:sp>
          <p:nvSpPr>
            <p:cNvPr id="48" name="TextBox 47"/>
            <p:cNvSpPr txBox="1"/>
            <p:nvPr/>
          </p:nvSpPr>
          <p:spPr>
            <a:xfrm>
              <a:off x="4008188" y="4531935"/>
              <a:ext cx="14393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  <a:ea typeface="+mn-ea"/>
                </a:rPr>
                <a:t>LAN-10G1SR</a:t>
              </a:r>
            </a:p>
          </p:txBody>
        </p:sp>
        <p:pic>
          <p:nvPicPr>
            <p:cNvPr id="49" name="圖片 38" descr="LAN-10G1SR-D_正面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8382" y="3549662"/>
              <a:ext cx="1428752" cy="1071563"/>
            </a:xfrm>
            <a:prstGeom prst="rect">
              <a:avLst/>
            </a:prstGeom>
          </p:spPr>
        </p:pic>
      </p:grpSp>
      <p:sp>
        <p:nvSpPr>
          <p:cNvPr id="74" name="TextBox 73"/>
          <p:cNvSpPr txBox="1"/>
          <p:nvPr/>
        </p:nvSpPr>
        <p:spPr>
          <a:xfrm>
            <a:off x="1928794" y="2773934"/>
            <a:ext cx="1888474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  <a:ea typeface="+mn-ea"/>
              </a:rPr>
              <a:t>LAN-10G2T-X550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6644" y="1857370"/>
            <a:ext cx="1431060" cy="857256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7225301" y="2786064"/>
            <a:ext cx="1632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  <a:ea typeface="+mn-ea"/>
              </a:rPr>
              <a:t>LAN-1G2T-I210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38788" y="4729397"/>
            <a:ext cx="1408375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ea"/>
                <a:ea typeface="+mn-ea"/>
              </a:rPr>
              <a:t>QW-AC2600</a:t>
            </a:r>
          </a:p>
        </p:txBody>
      </p:sp>
      <p:pic>
        <p:nvPicPr>
          <p:cNvPr id="79" name="圖片 46" descr="LAN-10G2T_x550+brack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1947871"/>
            <a:ext cx="1352816" cy="766755"/>
          </a:xfrm>
          <a:prstGeom prst="rect">
            <a:avLst/>
          </a:prstGeom>
        </p:spPr>
      </p:pic>
      <p:cxnSp>
        <p:nvCxnSpPr>
          <p:cNvPr id="80" name="直線接點 44"/>
          <p:cNvCxnSpPr/>
          <p:nvPr/>
        </p:nvCxnSpPr>
        <p:spPr>
          <a:xfrm>
            <a:off x="-756592" y="-540340"/>
            <a:ext cx="11142877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圖片 49" descr="LAN-10G2SF-MLX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8433" y="1696329"/>
            <a:ext cx="1523812" cy="1143008"/>
          </a:xfrm>
          <a:prstGeom prst="rect">
            <a:avLst/>
          </a:prstGeom>
        </p:spPr>
      </p:pic>
      <p:sp>
        <p:nvSpPr>
          <p:cNvPr id="83" name="TextBox 29"/>
          <p:cNvSpPr txBox="1"/>
          <p:nvPr/>
        </p:nvSpPr>
        <p:spPr>
          <a:xfrm>
            <a:off x="94230" y="2773934"/>
            <a:ext cx="1977440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  <a:ea typeface="+mn-ea"/>
              </a:rPr>
              <a:t>LAN-10G2SF-MLX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136776" y="3737694"/>
            <a:ext cx="2078430" cy="1107984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  <a:latin typeface="+mj-lt"/>
                <a:ea typeface="+mn-ea"/>
              </a:rPr>
              <a:t>TL-WDN4800 N900</a:t>
            </a:r>
          </a:p>
          <a:p>
            <a:r>
              <a:rPr lang="da-DK" sz="1600" dirty="0">
                <a:solidFill>
                  <a:schemeClr val="bg1"/>
                </a:solidFill>
                <a:latin typeface="+mj-lt"/>
                <a:ea typeface="+mn-ea"/>
              </a:rPr>
              <a:t>TL-WDN3800 N600</a:t>
            </a:r>
          </a:p>
          <a:p>
            <a:r>
              <a:rPr lang="da-DK" sz="1600" dirty="0">
                <a:solidFill>
                  <a:schemeClr val="bg1"/>
                </a:solidFill>
                <a:latin typeface="+mj-lt"/>
                <a:ea typeface="+mn-ea"/>
              </a:rPr>
              <a:t>TL-WN881ND N300</a:t>
            </a:r>
          </a:p>
          <a:p>
            <a:r>
              <a:rPr lang="da-DK" sz="1600" dirty="0">
                <a:solidFill>
                  <a:schemeClr val="bg1"/>
                </a:solidFill>
                <a:latin typeface="+mj-lt"/>
                <a:ea typeface="+mn-ea"/>
              </a:rPr>
              <a:t>TL-WN781ND N150</a:t>
            </a:r>
          </a:p>
        </p:txBody>
      </p:sp>
      <p:sp>
        <p:nvSpPr>
          <p:cNvPr id="39" name="圓角化對角線角落矩形 38"/>
          <p:cNvSpPr/>
          <p:nvPr/>
        </p:nvSpPr>
        <p:spPr>
          <a:xfrm>
            <a:off x="71406" y="1285866"/>
            <a:ext cx="342902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TextBox 66"/>
          <p:cNvSpPr txBox="1"/>
          <p:nvPr/>
        </p:nvSpPr>
        <p:spPr>
          <a:xfrm>
            <a:off x="214282" y="1285866"/>
            <a:ext cx="3186104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ko-KR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10GbE/1GbE </a:t>
            </a:r>
            <a:r>
              <a:rPr lang="ko-KR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네트워크 카드</a:t>
            </a:r>
            <a:endParaRPr 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1" name="Shape 529"/>
          <p:cNvSpPr/>
          <p:nvPr/>
        </p:nvSpPr>
        <p:spPr>
          <a:xfrm>
            <a:off x="350848" y="3743547"/>
            <a:ext cx="2720953" cy="1041275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786182" y="4716079"/>
            <a:ext cx="951518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  <a:ea typeface="+mn-ea"/>
              </a:rPr>
              <a:t>TP-Link</a:t>
            </a:r>
          </a:p>
        </p:txBody>
      </p:sp>
      <p:grpSp>
        <p:nvGrpSpPr>
          <p:cNvPr id="3" name="群組 43"/>
          <p:cNvGrpSpPr/>
          <p:nvPr/>
        </p:nvGrpSpPr>
        <p:grpSpPr>
          <a:xfrm>
            <a:off x="2571736" y="3357568"/>
            <a:ext cx="1071570" cy="1071570"/>
            <a:chOff x="7847615" y="785800"/>
            <a:chExt cx="1428728" cy="1428728"/>
          </a:xfrm>
        </p:grpSpPr>
        <p:pic>
          <p:nvPicPr>
            <p:cNvPr id="50" name="Picture 9" descr="C:\Users\Han Tsai\Desktop\AFOBOT _PPT\orange_ligh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847615" y="785800"/>
              <a:ext cx="1428728" cy="1428728"/>
            </a:xfrm>
            <a:prstGeom prst="rect">
              <a:avLst/>
            </a:prstGeom>
            <a:noFill/>
          </p:spPr>
        </p:pic>
        <p:sp>
          <p:nvSpPr>
            <p:cNvPr id="51" name="矩形 50"/>
            <p:cNvSpPr/>
            <p:nvPr/>
          </p:nvSpPr>
          <p:spPr>
            <a:xfrm>
              <a:off x="8145940" y="1262043"/>
              <a:ext cx="844657" cy="4308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27000" algn="ctr">
                <a:buClr>
                  <a:srgbClr val="0070C0"/>
                </a:buClr>
                <a:buSzPts val="2000"/>
              </a:pPr>
              <a:r>
                <a:rPr lang="en-US" altLang="zh-TW" sz="15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NEW</a:t>
              </a:r>
              <a:endParaRPr lang="zh-TW" altLang="en-US" sz="15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026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4414" y="3857634"/>
            <a:ext cx="1478467" cy="928694"/>
          </a:xfrm>
          <a:prstGeom prst="rect">
            <a:avLst/>
          </a:prstGeom>
          <a:noFill/>
        </p:spPr>
      </p:pic>
      <p:pic>
        <p:nvPicPr>
          <p:cNvPr id="1027" name="Picture 3" descr="C:\Users\Han Tsai\Desktop\TVS-x73e_直播\card_wir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2" y="3857633"/>
            <a:ext cx="785818" cy="884387"/>
          </a:xfrm>
          <a:prstGeom prst="rect">
            <a:avLst/>
          </a:prstGeom>
          <a:noFill/>
        </p:spPr>
      </p:pic>
      <p:pic>
        <p:nvPicPr>
          <p:cNvPr id="2050" name="Picture 2" descr="C:\Users\Han Tsai\Desktop\TVS-x73e_直播\未命名-1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3786196"/>
            <a:ext cx="571504" cy="929401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852" y="1899950"/>
            <a:ext cx="1116048" cy="8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83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971" y="2719604"/>
            <a:ext cx="3135119" cy="230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平行四邊形 28"/>
          <p:cNvSpPr/>
          <p:nvPr/>
        </p:nvSpPr>
        <p:spPr>
          <a:xfrm>
            <a:off x="-571535" y="2306806"/>
            <a:ext cx="8501122" cy="366713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平行四邊形 26"/>
          <p:cNvSpPr/>
          <p:nvPr/>
        </p:nvSpPr>
        <p:spPr>
          <a:xfrm>
            <a:off x="-500098" y="1878178"/>
            <a:ext cx="8501122" cy="366713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2" name="Picture 8" descr="C:\Users\Han Tsai\Desktop\TVS-x73e_直播\未命名-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2857502"/>
            <a:ext cx="857256" cy="1394102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214282" y="35717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ko-KR" sz="3300" dirty="0">
                <a:solidFill>
                  <a:schemeClr val="bg1"/>
                </a:solidFill>
                <a:latin typeface="+mj-lt"/>
              </a:rPr>
              <a:t>TVS-x73e</a:t>
            </a:r>
            <a:r>
              <a:rPr lang="ko-KR" altLang="en-US" sz="3300" dirty="0">
                <a:solidFill>
                  <a:schemeClr val="bg1"/>
                </a:solidFill>
                <a:latin typeface="+mj-lt"/>
              </a:rPr>
              <a:t>를 무선 액세스 포인트로 활용</a:t>
            </a:r>
            <a:endParaRPr lang="en-US" sz="3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899592" y="1876006"/>
            <a:ext cx="92890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최대 대역폭을 위해 분리된 무선 연결 설정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(</a:t>
            </a:r>
            <a:r>
              <a:rPr lang="en-US" altLang="ko-KR" sz="1600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IoT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/VM/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컨테이너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)</a:t>
            </a:r>
            <a:endParaRPr lang="en-US" altLang="zh-TW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-875284" y="2301836"/>
            <a:ext cx="6959452" cy="3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강력한 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x86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성능</a:t>
            </a:r>
            <a:r>
              <a:rPr lang="en-US" altLang="ko-KR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: </a:t>
            </a:r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더 많은 무선 카드 추가로 대역폭 증가</a:t>
            </a:r>
            <a:endParaRPr lang="en-US" altLang="zh-TW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2" name="群組 29"/>
          <p:cNvGrpSpPr/>
          <p:nvPr/>
        </p:nvGrpSpPr>
        <p:grpSpPr>
          <a:xfrm>
            <a:off x="-1092693" y="1347781"/>
            <a:ext cx="9832275" cy="438151"/>
            <a:chOff x="4884721" y="1357305"/>
            <a:chExt cx="2888150" cy="492023"/>
          </a:xfrm>
        </p:grpSpPr>
        <p:sp>
          <p:nvSpPr>
            <p:cNvPr id="31" name="平行四邊形 30"/>
            <p:cNvSpPr/>
            <p:nvPr/>
          </p:nvSpPr>
          <p:spPr>
            <a:xfrm>
              <a:off x="4884721" y="1357305"/>
              <a:ext cx="2839079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5121744" y="1367998"/>
              <a:ext cx="2651127" cy="432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900" b="1" dirty="0" err="1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WirelessAP</a:t>
              </a:r>
              <a:r>
                <a:rPr lang="en-US" altLang="zh-TW" sz="19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 Station</a:t>
              </a:r>
              <a:r>
                <a:rPr lang="ko-KR" altLang="en-US" sz="19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을 설치하면 기기가 </a:t>
              </a:r>
              <a:r>
                <a:rPr lang="en-US" altLang="ko-KR" sz="19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NAS</a:t>
              </a:r>
              <a:r>
                <a:rPr lang="ko-KR" altLang="en-US" sz="19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로 무선 연결 가능</a:t>
              </a:r>
              <a:endParaRPr lang="zh-TW" altLang="en-US" sz="1900" b="1" dirty="0">
                <a:solidFill>
                  <a:srgbClr val="FFFF00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41635" y="4214824"/>
            <a:ext cx="401935" cy="81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C:\Users\Han Tsai\Desktop\TVS-x73e_直播\N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44155" y="3943474"/>
            <a:ext cx="1699877" cy="1106461"/>
          </a:xfrm>
          <a:prstGeom prst="rect">
            <a:avLst/>
          </a:prstGeom>
          <a:noFill/>
        </p:spPr>
      </p:pic>
      <p:pic>
        <p:nvPicPr>
          <p:cNvPr id="44" name="Picture 3" descr="C:\Users\Han Tsai\Desktop\TVS-x73e_直播\ba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84" y="3071816"/>
            <a:ext cx="3357586" cy="2235019"/>
          </a:xfrm>
          <a:prstGeom prst="rect">
            <a:avLst/>
          </a:prstGeom>
          <a:noFill/>
        </p:spPr>
      </p:pic>
      <p:sp>
        <p:nvSpPr>
          <p:cNvPr id="45" name="Shape 402"/>
          <p:cNvSpPr>
            <a:spLocks noChangeArrowheads="1"/>
          </p:cNvSpPr>
          <p:nvPr/>
        </p:nvSpPr>
        <p:spPr bwMode="auto">
          <a:xfrm>
            <a:off x="2884413" y="3612347"/>
            <a:ext cx="1307315" cy="130799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pic>
        <p:nvPicPr>
          <p:cNvPr id="30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901478">
            <a:off x="2404521" y="3668070"/>
            <a:ext cx="2100525" cy="1319438"/>
          </a:xfrm>
          <a:prstGeom prst="rect">
            <a:avLst/>
          </a:prstGeom>
          <a:noFill/>
        </p:spPr>
      </p:pic>
      <p:sp>
        <p:nvSpPr>
          <p:cNvPr id="24" name="圓角化對角線角落矩形 23"/>
          <p:cNvSpPr/>
          <p:nvPr/>
        </p:nvSpPr>
        <p:spPr>
          <a:xfrm>
            <a:off x="1928794" y="2786064"/>
            <a:ext cx="2428892" cy="714380"/>
          </a:xfrm>
          <a:prstGeom prst="round2DiagRect">
            <a:avLst>
              <a:gd name="adj1" fmla="val 32823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Shape 404"/>
          <p:cNvSpPr txBox="1">
            <a:spLocks noChangeArrowheads="1"/>
          </p:cNvSpPr>
          <p:nvPr/>
        </p:nvSpPr>
        <p:spPr bwMode="auto">
          <a:xfrm>
            <a:off x="1643042" y="3000378"/>
            <a:ext cx="3052543" cy="29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121897" rIns="121897" bIns="121897" anchor="ctr"/>
          <a:lstStyle/>
          <a:p>
            <a:pPr indent="-84138" algn="ctr">
              <a:buClr>
                <a:srgbClr val="3F3F3F"/>
              </a:buClr>
              <a:buSzPts val="1000"/>
            </a:pPr>
            <a:r>
              <a:rPr lang="es-ES" altLang="zh-TW" sz="1450" b="1" dirty="0">
                <a:solidFill>
                  <a:srgbClr val="FFFF00"/>
                </a:solidFill>
                <a:latin typeface="+mj-lt"/>
                <a:ea typeface="微軟正黑體" pitchFamily="34" charset="-120"/>
                <a:sym typeface="Arial" charset="0"/>
              </a:rPr>
              <a:t>QW-AC2600 </a:t>
            </a:r>
            <a:r>
              <a:rPr lang="ko-KR" altLang="en-US" sz="1450" b="1" dirty="0">
                <a:solidFill>
                  <a:srgbClr val="FFFF00"/>
                </a:solidFill>
                <a:latin typeface="+mj-lt"/>
                <a:ea typeface="微軟正黑體" pitchFamily="34" charset="-120"/>
                <a:sym typeface="Arial" charset="0"/>
              </a:rPr>
              <a:t>무선 카드</a:t>
            </a:r>
            <a:endParaRPr lang="zh-TW" altLang="en-US" sz="1450" b="1" dirty="0">
              <a:solidFill>
                <a:srgbClr val="FFFF00"/>
              </a:solidFill>
              <a:latin typeface="+mj-lt"/>
              <a:ea typeface="微軟正黑體" pitchFamily="34" charset="-120"/>
              <a:sym typeface="Arial" charset="0"/>
            </a:endParaRPr>
          </a:p>
          <a:p>
            <a:pPr indent="-84138" algn="ctr">
              <a:buClr>
                <a:srgbClr val="3F3F3F"/>
              </a:buClr>
              <a:buSzPts val="1000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 charset="0"/>
              </a:rPr>
              <a:t>4 x 4 MIMO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 charset="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 charset="0"/>
              </a:rPr>
              <a:t>AC2600</a:t>
            </a:r>
          </a:p>
          <a:p>
            <a:pPr indent="-84138" algn="ctr">
              <a:buClr>
                <a:srgbClr val="3F3F3F"/>
              </a:buClr>
              <a:buSzPts val="1000"/>
            </a:pPr>
            <a:r>
              <a:rPr lang="ko-KR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  <a:sym typeface="Arial" charset="0"/>
              </a:rPr>
              <a:t>듀얼 밴드 듀얼 컨커런트</a:t>
            </a:r>
            <a:endParaRPr lang="en-US" altLang="zh-TW" sz="1200" b="1" dirty="0">
              <a:solidFill>
                <a:schemeClr val="bg1"/>
              </a:solidFill>
              <a:latin typeface="+mj-lt"/>
              <a:ea typeface="微軟正黑體" pitchFamily="34" charset="-12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716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528"/>
          <p:cNvSpPr/>
          <p:nvPr/>
        </p:nvSpPr>
        <p:spPr>
          <a:xfrm>
            <a:off x="142844" y="3373969"/>
            <a:ext cx="8858312" cy="1714512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528"/>
          <p:cNvSpPr/>
          <p:nvPr/>
        </p:nvSpPr>
        <p:spPr>
          <a:xfrm>
            <a:off x="142844" y="1428742"/>
            <a:ext cx="8858312" cy="1714512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529"/>
          <p:cNvSpPr/>
          <p:nvPr/>
        </p:nvSpPr>
        <p:spPr>
          <a:xfrm>
            <a:off x="2500298" y="1839205"/>
            <a:ext cx="200026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529"/>
          <p:cNvSpPr/>
          <p:nvPr/>
        </p:nvSpPr>
        <p:spPr>
          <a:xfrm>
            <a:off x="4643438" y="1839205"/>
            <a:ext cx="200026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529"/>
          <p:cNvSpPr/>
          <p:nvPr/>
        </p:nvSpPr>
        <p:spPr>
          <a:xfrm>
            <a:off x="6786578" y="1839205"/>
            <a:ext cx="200026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529"/>
          <p:cNvSpPr/>
          <p:nvPr/>
        </p:nvSpPr>
        <p:spPr>
          <a:xfrm>
            <a:off x="357158" y="1839205"/>
            <a:ext cx="200026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14282" y="33956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ko-KR" sz="3600" dirty="0">
                <a:solidFill>
                  <a:schemeClr val="bg1"/>
                </a:solidFill>
                <a:latin typeface="+mj-lt"/>
              </a:rPr>
              <a:t>QM2 </a:t>
            </a:r>
            <a:r>
              <a:rPr lang="ko-KR" altLang="en-US" sz="3600" dirty="0">
                <a:solidFill>
                  <a:schemeClr val="bg1"/>
                </a:solidFill>
                <a:latin typeface="+mj-lt"/>
              </a:rPr>
              <a:t>카드 및 생산성 도구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989666" y="2755298"/>
            <a:ext cx="1010830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ea"/>
                <a:ea typeface="+mn-ea"/>
              </a:rPr>
              <a:t>QM2-2P</a:t>
            </a:r>
          </a:p>
        </p:txBody>
      </p:sp>
      <p:cxnSp>
        <p:nvCxnSpPr>
          <p:cNvPr id="80" name="直線接點 44"/>
          <p:cNvCxnSpPr/>
          <p:nvPr/>
        </p:nvCxnSpPr>
        <p:spPr>
          <a:xfrm>
            <a:off x="-756592" y="-540340"/>
            <a:ext cx="11142877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29"/>
          <p:cNvSpPr txBox="1"/>
          <p:nvPr/>
        </p:nvSpPr>
        <p:spPr>
          <a:xfrm>
            <a:off x="846526" y="2742047"/>
            <a:ext cx="1010830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  <a:ea typeface="+mn-ea"/>
              </a:rPr>
              <a:t>QM2-2S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00034" y="4681306"/>
            <a:ext cx="1724166" cy="369320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  <a:latin typeface="+mn-ea"/>
                <a:ea typeface="+mn-ea"/>
              </a:rPr>
              <a:t>USB-U31A2P01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567" y="1927239"/>
            <a:ext cx="1634821" cy="82550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174326" y="4696725"/>
            <a:ext cx="1361887" cy="369320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  <a:latin typeface="+mn-ea"/>
                <a:ea typeface="+mn-ea"/>
              </a:rPr>
              <a:t>SAS-12G2E</a:t>
            </a:r>
          </a:p>
        </p:txBody>
      </p:sp>
      <p:sp>
        <p:nvSpPr>
          <p:cNvPr id="39" name="圓角化對角線角落矩形 38"/>
          <p:cNvSpPr/>
          <p:nvPr/>
        </p:nvSpPr>
        <p:spPr>
          <a:xfrm>
            <a:off x="71406" y="1285866"/>
            <a:ext cx="3640869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TextBox 66"/>
          <p:cNvSpPr txBox="1"/>
          <p:nvPr/>
        </p:nvSpPr>
        <p:spPr>
          <a:xfrm>
            <a:off x="180787" y="1295414"/>
            <a:ext cx="3533957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ko-KR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QM2 M.2 SSD / 10GbE </a:t>
            </a:r>
            <a:r>
              <a:rPr lang="ko-KR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카드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4" name="圓角化對角線角落矩形 53"/>
          <p:cNvSpPr/>
          <p:nvPr/>
        </p:nvSpPr>
        <p:spPr>
          <a:xfrm>
            <a:off x="109991" y="3214692"/>
            <a:ext cx="1928826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TextBox 66"/>
          <p:cNvSpPr txBox="1"/>
          <p:nvPr/>
        </p:nvSpPr>
        <p:spPr>
          <a:xfrm>
            <a:off x="206303" y="3218084"/>
            <a:ext cx="182836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USB 3.1 </a:t>
            </a:r>
            <a:r>
              <a:rPr lang="ko-KR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카드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6" name="圓角化對角線角落矩形 55"/>
          <p:cNvSpPr/>
          <p:nvPr/>
        </p:nvSpPr>
        <p:spPr>
          <a:xfrm>
            <a:off x="2857488" y="3214692"/>
            <a:ext cx="2071702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TextBox 66"/>
          <p:cNvSpPr txBox="1"/>
          <p:nvPr/>
        </p:nvSpPr>
        <p:spPr>
          <a:xfrm>
            <a:off x="2857488" y="3214692"/>
            <a:ext cx="2357454" cy="43087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marL="285722" indent="-285722"/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SAS 12Gb </a:t>
            </a:r>
            <a:r>
              <a:rPr lang="ko-KR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카드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57752" y="2737348"/>
            <a:ext cx="1637604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ea"/>
                <a:ea typeface="+mn-ea"/>
              </a:rPr>
              <a:t>QM2-2S10G1T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006362" y="2730377"/>
            <a:ext cx="1637604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ea"/>
                <a:ea typeface="+mn-ea"/>
              </a:rPr>
              <a:t>QM2-2P10G1T</a:t>
            </a:r>
          </a:p>
        </p:txBody>
      </p:sp>
      <p:pic>
        <p:nvPicPr>
          <p:cNvPr id="27" name="Picture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1928808"/>
            <a:ext cx="1634821" cy="825507"/>
          </a:xfrm>
          <a:prstGeom prst="rect">
            <a:avLst/>
          </a:prstGeom>
        </p:spPr>
      </p:pic>
      <p:sp>
        <p:nvSpPr>
          <p:cNvPr id="28" name="Shape 529"/>
          <p:cNvSpPr/>
          <p:nvPr/>
        </p:nvSpPr>
        <p:spPr>
          <a:xfrm>
            <a:off x="2857488" y="3786196"/>
            <a:ext cx="200026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529"/>
          <p:cNvSpPr/>
          <p:nvPr/>
        </p:nvSpPr>
        <p:spPr>
          <a:xfrm>
            <a:off x="357158" y="3786196"/>
            <a:ext cx="200026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10" y="3643319"/>
            <a:ext cx="1285884" cy="11074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2" y="3857634"/>
            <a:ext cx="794518" cy="786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7" y="1838387"/>
            <a:ext cx="1648090" cy="103023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545" y="1810862"/>
            <a:ext cx="1648090" cy="103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0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528"/>
          <p:cNvSpPr/>
          <p:nvPr/>
        </p:nvSpPr>
        <p:spPr>
          <a:xfrm>
            <a:off x="214282" y="1428742"/>
            <a:ext cx="8786874" cy="3624821"/>
          </a:xfrm>
          <a:prstGeom prst="roundRect">
            <a:avLst>
              <a:gd name="adj" fmla="val 4004"/>
            </a:avLst>
          </a:prstGeom>
          <a:solidFill>
            <a:srgbClr val="037FC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529"/>
          <p:cNvSpPr/>
          <p:nvPr/>
        </p:nvSpPr>
        <p:spPr>
          <a:xfrm>
            <a:off x="4714876" y="3786196"/>
            <a:ext cx="4071966" cy="1143008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14282" y="285734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ko-KR" altLang="en-US" sz="3600" dirty="0">
                <a:solidFill>
                  <a:schemeClr val="bg1"/>
                </a:solidFill>
                <a:latin typeface="+mj-lt"/>
              </a:rPr>
              <a:t>장기간</a:t>
            </a:r>
            <a:r>
              <a:rPr lang="en-US" altLang="ko-KR" sz="3600" dirty="0">
                <a:solidFill>
                  <a:schemeClr val="bg1"/>
                </a:solidFill>
                <a:latin typeface="+mj-lt"/>
              </a:rPr>
              <a:t>(</a:t>
            </a:r>
            <a:r>
              <a:rPr lang="en-US" altLang="ko-KR" sz="3600" dirty="0">
                <a:solidFill>
                  <a:schemeClr val="bg1"/>
                </a:solidFill>
              </a:rPr>
              <a:t>5</a:t>
            </a:r>
            <a:r>
              <a:rPr lang="ko-KR" altLang="en-US" sz="3600" dirty="0">
                <a:solidFill>
                  <a:schemeClr val="bg1"/>
                </a:solidFill>
              </a:rPr>
              <a:t>년 이상</a:t>
            </a:r>
            <a:r>
              <a:rPr lang="en-US" altLang="ko-KR" sz="3600" dirty="0">
                <a:solidFill>
                  <a:schemeClr val="bg1"/>
                </a:solidFill>
              </a:rPr>
              <a:t>)</a:t>
            </a:r>
            <a:r>
              <a:rPr lang="ko-KR" altLang="en-US" sz="3600" dirty="0">
                <a:solidFill>
                  <a:schemeClr val="bg1"/>
                </a:solidFill>
                <a:latin typeface="+mj-lt"/>
              </a:rPr>
              <a:t> 프로세서 지원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2287" y="3836561"/>
            <a:ext cx="13099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TS-x63U</a:t>
            </a:r>
            <a:r>
              <a:rPr lang="zh-TW" altLang="en-US" b="1" dirty="0">
                <a:solidFill>
                  <a:srgbClr val="0070C0"/>
                </a:solidFill>
              </a:rPr>
              <a:t> 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系列</a:t>
            </a:r>
            <a:endParaRPr 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圓角化對角線角落矩形 29"/>
          <p:cNvSpPr/>
          <p:nvPr/>
        </p:nvSpPr>
        <p:spPr>
          <a:xfrm>
            <a:off x="4643438" y="3550002"/>
            <a:ext cx="3789692" cy="44584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 descr="C:\Users\Han Tsai\Desktop\PPT_x73X\未命名-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7653" y="3429006"/>
            <a:ext cx="724584" cy="615075"/>
          </a:xfrm>
          <a:prstGeom prst="rect">
            <a:avLst/>
          </a:prstGeom>
          <a:noFill/>
        </p:spPr>
      </p:pic>
      <p:sp>
        <p:nvSpPr>
          <p:cNvPr id="31" name="矩形 30"/>
          <p:cNvSpPr/>
          <p:nvPr/>
        </p:nvSpPr>
        <p:spPr>
          <a:xfrm>
            <a:off x="4825315" y="3558110"/>
            <a:ext cx="2975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solidFill>
                  <a:srgbClr val="FFF000"/>
                </a:solidFill>
                <a:latin typeface="+mj-lt"/>
              </a:rPr>
              <a:t>AMD </a:t>
            </a:r>
            <a:r>
              <a:rPr lang="ko-KR" altLang="en-US" sz="2000" b="1" dirty="0">
                <a:solidFill>
                  <a:srgbClr val="FFF000"/>
                </a:solidFill>
                <a:latin typeface="+mj-lt"/>
              </a:rPr>
              <a:t>임베디드 </a:t>
            </a:r>
            <a:r>
              <a:rPr lang="en-US" altLang="ko-KR" sz="2000" b="1" dirty="0">
                <a:solidFill>
                  <a:srgbClr val="FFF000"/>
                </a:solidFill>
                <a:latin typeface="+mj-lt"/>
              </a:rPr>
              <a:t>G </a:t>
            </a:r>
            <a:r>
              <a:rPr lang="ko-KR" altLang="en-US" sz="2000" b="1" dirty="0">
                <a:solidFill>
                  <a:schemeClr val="bg1"/>
                </a:solidFill>
                <a:latin typeface="+mj-lt"/>
              </a:rPr>
              <a:t>시리즈</a:t>
            </a:r>
            <a:endParaRPr lang="en-US" altLang="zh-TW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7752" y="4071948"/>
            <a:ext cx="2896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TS-x63U</a:t>
            </a:r>
          </a:p>
          <a:p>
            <a:r>
              <a:rPr lang="ko-KR" altLang="en-US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다양한 활용성과 높은 에너지 효율</a:t>
            </a:r>
          </a:p>
          <a:p>
            <a:r>
              <a:rPr lang="en-US" altLang="ko-KR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</a:t>
            </a:r>
            <a:r>
              <a:rPr lang="ko-KR" altLang="en-US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개 </a:t>
            </a:r>
            <a:r>
              <a:rPr lang="en-US" altLang="ko-KR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x 10GbE SFP+ </a:t>
            </a:r>
            <a:r>
              <a:rPr lang="ko-KR" altLang="en-US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포트</a:t>
            </a:r>
            <a:endParaRPr lang="en-US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4" name="Shape 529"/>
          <p:cNvSpPr/>
          <p:nvPr/>
        </p:nvSpPr>
        <p:spPr>
          <a:xfrm>
            <a:off x="349815" y="1571618"/>
            <a:ext cx="4077461" cy="3214710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7158" y="1643056"/>
            <a:ext cx="158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j-lt"/>
              </a:rPr>
              <a:t>TVS-x73e</a:t>
            </a:r>
            <a:r>
              <a:rPr lang="zh-TW" altLang="en-US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ko-KR" altLang="en-US" b="1" dirty="0">
                <a:latin typeface="+mj-lt"/>
                <a:ea typeface="微軟正黑體" pitchFamily="34" charset="-120"/>
              </a:rPr>
              <a:t>시리즈</a:t>
            </a:r>
            <a:endParaRPr lang="en-US" b="1" dirty="0">
              <a:latin typeface="+mj-lt"/>
              <a:ea typeface="微軟正黑體" pitchFamily="34" charset="-120"/>
            </a:endParaRPr>
          </a:p>
        </p:txBody>
      </p:sp>
      <p:pic>
        <p:nvPicPr>
          <p:cNvPr id="1029" name="Picture 5" descr="C:\Users\Han Tsai\Desktop\PPT_x73X\product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87" y="4218786"/>
            <a:ext cx="3786214" cy="300190"/>
          </a:xfrm>
          <a:prstGeom prst="rect">
            <a:avLst/>
          </a:prstGeom>
          <a:noFill/>
        </p:spPr>
      </p:pic>
      <p:cxnSp>
        <p:nvCxnSpPr>
          <p:cNvPr id="69" name="直線接點 68"/>
          <p:cNvCxnSpPr/>
          <p:nvPr/>
        </p:nvCxnSpPr>
        <p:spPr>
          <a:xfrm>
            <a:off x="1857356" y="4000510"/>
            <a:ext cx="2214578" cy="2173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42" y="3000202"/>
            <a:ext cx="1330838" cy="831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329" y="3035902"/>
            <a:ext cx="1314771" cy="821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3100" y="3020754"/>
            <a:ext cx="1311144" cy="81946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63203" y="2865376"/>
            <a:ext cx="1489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j-lt"/>
              </a:rPr>
              <a:t>TS-x73U</a:t>
            </a:r>
            <a:r>
              <a:rPr lang="zh-TW" altLang="en-US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ko-KR" altLang="en-US" b="1" dirty="0">
                <a:ea typeface="微軟正黑體" pitchFamily="34" charset="-120"/>
              </a:rPr>
              <a:t>시리즈</a:t>
            </a:r>
            <a:endParaRPr lang="en-US" b="1" dirty="0">
              <a:latin typeface="+mj-lt"/>
              <a:ea typeface="微軟正黑體" pitchFamily="34" charset="-120"/>
            </a:endParaRPr>
          </a:p>
        </p:txBody>
      </p:sp>
      <p:cxnSp>
        <p:nvCxnSpPr>
          <p:cNvPr id="34" name="直線接點 68"/>
          <p:cNvCxnSpPr/>
          <p:nvPr/>
        </p:nvCxnSpPr>
        <p:spPr>
          <a:xfrm>
            <a:off x="1857356" y="3030277"/>
            <a:ext cx="2214578" cy="2173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01605" y="4786328"/>
            <a:ext cx="36274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* </a:t>
            </a:r>
            <a:r>
              <a:rPr lang="en-US" altLang="ko-KR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TS-x73U &amp; TS-x63U</a:t>
            </a:r>
            <a:r>
              <a:rPr lang="ko-KR" altLang="en-US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는 </a:t>
            </a:r>
            <a:r>
              <a:rPr lang="en-US" altLang="ko-KR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GPU &amp; HDMI </a:t>
            </a:r>
            <a:r>
              <a:rPr lang="ko-KR" altLang="en-US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출력을 지원하지 않습니다</a:t>
            </a:r>
            <a:r>
              <a:rPr lang="en-US" altLang="ko-KR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.</a:t>
            </a:r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562" y="2000246"/>
            <a:ext cx="1234480" cy="77155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357158" y="3825321"/>
            <a:ext cx="1489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j-lt"/>
              </a:rPr>
              <a:t>TS-x63U</a:t>
            </a:r>
            <a:r>
              <a:rPr lang="zh-TW" altLang="en-US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ko-KR" altLang="en-US" b="1" dirty="0">
                <a:ea typeface="微軟正黑體" pitchFamily="34" charset="-120"/>
              </a:rPr>
              <a:t>시리즈</a:t>
            </a:r>
            <a:endParaRPr lang="en-US" b="1" dirty="0">
              <a:latin typeface="+mj-lt"/>
              <a:ea typeface="微軟正黑體" pitchFamily="34" charset="-120"/>
            </a:endParaRPr>
          </a:p>
        </p:txBody>
      </p:sp>
      <p:cxnSp>
        <p:nvCxnSpPr>
          <p:cNvPr id="37" name="直線接點 68"/>
          <p:cNvCxnSpPr/>
          <p:nvPr/>
        </p:nvCxnSpPr>
        <p:spPr>
          <a:xfrm>
            <a:off x="1928794" y="1778025"/>
            <a:ext cx="2214578" cy="2173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3220" y="1966204"/>
            <a:ext cx="1296469" cy="810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7391" y="1928808"/>
            <a:ext cx="1499337" cy="937086"/>
          </a:xfrm>
          <a:prstGeom prst="rect">
            <a:avLst/>
          </a:prstGeom>
        </p:spPr>
      </p:pic>
      <p:sp>
        <p:nvSpPr>
          <p:cNvPr id="39" name="Shape 529"/>
          <p:cNvSpPr/>
          <p:nvPr/>
        </p:nvSpPr>
        <p:spPr>
          <a:xfrm>
            <a:off x="4714876" y="1643056"/>
            <a:ext cx="4071966" cy="1714512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4798041" y="1857370"/>
            <a:ext cx="391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TVS-x73e</a:t>
            </a:r>
          </a:p>
          <a:p>
            <a:r>
              <a:rPr lang="en-US" altLang="ko-KR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</a:t>
            </a:r>
            <a:r>
              <a:rPr lang="ko-KR" altLang="en-US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개 </a:t>
            </a:r>
            <a:r>
              <a:rPr lang="en-US" altLang="ko-KR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x </a:t>
            </a:r>
            <a:r>
              <a:rPr lang="en-US" altLang="ko-KR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PCIe</a:t>
            </a:r>
            <a:r>
              <a:rPr lang="en-US" altLang="ko-KR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슬롯</a:t>
            </a:r>
            <a:r>
              <a:rPr lang="en-US" altLang="ko-KR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, 4K </a:t>
            </a:r>
            <a:r>
              <a:rPr lang="ko-KR" altLang="en-US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멀티미디어</a:t>
            </a:r>
            <a:r>
              <a:rPr lang="en-US" altLang="ko-KR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고급 컴퓨팅 및 높은 작업부하에 이상적인 시리즈</a:t>
            </a:r>
            <a:endParaRPr lang="zh-TW" altLang="en-US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16894" y="2593816"/>
            <a:ext cx="33505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TS-x73U</a:t>
            </a:r>
          </a:p>
          <a:p>
            <a:r>
              <a:rPr lang="en-US" altLang="ko-KR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</a:t>
            </a:r>
            <a:r>
              <a:rPr lang="ko-KR" altLang="en-US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개 </a:t>
            </a:r>
            <a:r>
              <a:rPr lang="en-US" altLang="ko-KR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x 10GbE SFP+ </a:t>
            </a:r>
            <a:r>
              <a:rPr lang="ko-KR" altLang="en-US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포트</a:t>
            </a:r>
            <a:r>
              <a:rPr lang="en-US" altLang="ko-KR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비즈니스</a:t>
            </a:r>
            <a:r>
              <a:rPr lang="en-US" altLang="ko-KR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</a:t>
            </a:r>
            <a:r>
              <a:rPr lang="ko-KR" altLang="en-US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레디</a:t>
            </a:r>
            <a:endParaRPr lang="zh-TW" altLang="en-US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1" name="圓角化對角線角落矩形 50"/>
          <p:cNvSpPr/>
          <p:nvPr/>
        </p:nvSpPr>
        <p:spPr>
          <a:xfrm>
            <a:off x="4639960" y="1340086"/>
            <a:ext cx="3789692" cy="44584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/>
          <p:cNvSpPr/>
          <p:nvPr/>
        </p:nvSpPr>
        <p:spPr>
          <a:xfrm>
            <a:off x="4786314" y="1339656"/>
            <a:ext cx="2962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solidFill>
                  <a:srgbClr val="FFF000"/>
                </a:solidFill>
                <a:latin typeface="+mj-lt"/>
              </a:rPr>
              <a:t>AMD </a:t>
            </a:r>
            <a:r>
              <a:rPr lang="ko-KR" altLang="en-US" sz="2000" b="1" dirty="0">
                <a:solidFill>
                  <a:srgbClr val="FFF000"/>
                </a:solidFill>
                <a:latin typeface="+mj-lt"/>
              </a:rPr>
              <a:t>임베디드 </a:t>
            </a:r>
            <a:r>
              <a:rPr lang="en-US" altLang="ko-KR" sz="2000" b="1" dirty="0">
                <a:solidFill>
                  <a:srgbClr val="FFF000"/>
                </a:solidFill>
                <a:latin typeface="+mj-lt"/>
              </a:rPr>
              <a:t>R </a:t>
            </a:r>
            <a:r>
              <a:rPr lang="ko-KR" altLang="en-US" sz="2000" b="1" dirty="0">
                <a:solidFill>
                  <a:schemeClr val="bg1"/>
                </a:solidFill>
                <a:latin typeface="+mj-lt"/>
              </a:rPr>
              <a:t>시리즈</a:t>
            </a:r>
            <a:endParaRPr lang="en-US" altLang="zh-TW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3" name="Picture 2" descr="C:\Users\Han Tsai\Desktop\PPT_x73X\未命名-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7101" y="1255221"/>
            <a:ext cx="795136" cy="673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302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n Tsai\Desktop\14926-r-series-product-chart-1260x7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1285866"/>
            <a:ext cx="8001056" cy="3429024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42844" y="35717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ko-KR" sz="3600" dirty="0">
                <a:solidFill>
                  <a:schemeClr val="bg1"/>
                </a:solidFill>
                <a:latin typeface="+mj-lt"/>
              </a:rPr>
              <a:t>AMD R </a:t>
            </a:r>
            <a:r>
              <a:rPr lang="ko-KR" altLang="en-US" sz="3600" dirty="0">
                <a:solidFill>
                  <a:schemeClr val="bg1"/>
                </a:solidFill>
                <a:latin typeface="+mj-lt"/>
              </a:rPr>
              <a:t>시리즈 플래그십 임베디드 </a:t>
            </a:r>
            <a:r>
              <a:rPr lang="en-US" altLang="ko-KR" sz="3600" dirty="0" err="1">
                <a:solidFill>
                  <a:schemeClr val="bg1"/>
                </a:solidFill>
                <a:latin typeface="+mj-lt"/>
              </a:rPr>
              <a:t>SoC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969" y="4857766"/>
            <a:ext cx="58939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소스</a:t>
            </a:r>
            <a:r>
              <a:rPr lang="en-US" altLang="zh-TW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: </a:t>
            </a:r>
            <a:r>
              <a:rPr lang="en-US" sz="800" b="1" dirty="0">
                <a:solidFill>
                  <a:schemeClr val="bg1"/>
                </a:solidFill>
                <a:latin typeface="+mj-lt"/>
              </a:rPr>
              <a:t>http://www.amd.com/zh-hant/products/embedded-r-series-soc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8000" y="2698876"/>
            <a:ext cx="7992888" cy="32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C:\Users\Han Tsai\Desktop\PPT_x73X\未命名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7333" y="1714494"/>
            <a:ext cx="930389" cy="785818"/>
          </a:xfrm>
          <a:prstGeom prst="rect">
            <a:avLst/>
          </a:prstGeom>
          <a:noFill/>
        </p:spPr>
      </p:pic>
      <p:sp>
        <p:nvSpPr>
          <p:cNvPr id="20" name="向下箭號 19"/>
          <p:cNvSpPr/>
          <p:nvPr/>
        </p:nvSpPr>
        <p:spPr>
          <a:xfrm rot="2975784">
            <a:off x="686929" y="2411060"/>
            <a:ext cx="357190" cy="468267"/>
          </a:xfrm>
          <a:prstGeom prst="downArrow">
            <a:avLst>
              <a:gd name="adj1" fmla="val 45359"/>
              <a:gd name="adj2" fmla="val 6803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平行四邊形 11"/>
          <p:cNvSpPr/>
          <p:nvPr/>
        </p:nvSpPr>
        <p:spPr>
          <a:xfrm>
            <a:off x="5728328" y="3071816"/>
            <a:ext cx="3272828" cy="857256"/>
          </a:xfrm>
          <a:prstGeom prst="parallelogram">
            <a:avLst>
              <a:gd name="adj" fmla="val 57994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平行四邊形 15"/>
          <p:cNvSpPr/>
          <p:nvPr/>
        </p:nvSpPr>
        <p:spPr>
          <a:xfrm>
            <a:off x="5637616" y="3143254"/>
            <a:ext cx="3218281" cy="857256"/>
          </a:xfrm>
          <a:prstGeom prst="parallelogram">
            <a:avLst>
              <a:gd name="adj" fmla="val 55727"/>
            </a:avLst>
          </a:prstGeom>
          <a:solidFill>
            <a:srgbClr val="303F97"/>
          </a:solidFill>
          <a:ln>
            <a:solidFill>
              <a:srgbClr val="303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2714626"/>
            <a:ext cx="4529648" cy="28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06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214282" y="33956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  <a:latin typeface="+mj-lt"/>
              </a:rPr>
              <a:t>PassMark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ko-KR" altLang="en-US" sz="3600" dirty="0">
                <a:solidFill>
                  <a:schemeClr val="bg1"/>
                </a:solidFill>
                <a:latin typeface="+mj-lt"/>
              </a:rPr>
              <a:t>성능 테스트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720" y="4856636"/>
            <a:ext cx="45005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소스</a:t>
            </a:r>
            <a:r>
              <a:rPr lang="en-US" altLang="zh-TW" sz="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: </a:t>
            </a:r>
            <a:r>
              <a:rPr lang="en-US" sz="800" b="1" dirty="0">
                <a:solidFill>
                  <a:schemeClr val="bg1"/>
                </a:solidFill>
                <a:latin typeface="+mj-lt"/>
              </a:rPr>
              <a:t>https://www.cpubenchmark.net/compare.php?cmp[]=2556&amp;cmp[]=2655</a:t>
            </a:r>
          </a:p>
        </p:txBody>
      </p:sp>
      <p:grpSp>
        <p:nvGrpSpPr>
          <p:cNvPr id="28" name="群組 27"/>
          <p:cNvGrpSpPr/>
          <p:nvPr/>
        </p:nvGrpSpPr>
        <p:grpSpPr>
          <a:xfrm>
            <a:off x="339860" y="1285866"/>
            <a:ext cx="8343230" cy="3643338"/>
            <a:chOff x="339860" y="1357304"/>
            <a:chExt cx="8072462" cy="3525099"/>
          </a:xfrm>
        </p:grpSpPr>
        <p:sp>
          <p:nvSpPr>
            <p:cNvPr id="20" name="矩形 19"/>
            <p:cNvSpPr/>
            <p:nvPr/>
          </p:nvSpPr>
          <p:spPr>
            <a:xfrm>
              <a:off x="339860" y="1357304"/>
              <a:ext cx="8072462" cy="3429024"/>
            </a:xfrm>
            <a:prstGeom prst="rect">
              <a:avLst/>
            </a:prstGeom>
            <a:solidFill>
              <a:srgbClr val="CCEC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" t="1397" r="1748" b="2098"/>
            <a:stretch>
              <a:fillRect/>
            </a:stretch>
          </p:blipFill>
          <p:spPr>
            <a:xfrm>
              <a:off x="411298" y="1428742"/>
              <a:ext cx="7929618" cy="3286148"/>
            </a:xfrm>
            <a:prstGeom prst="rect">
              <a:avLst/>
            </a:prstGeom>
          </p:spPr>
        </p:pic>
        <p:pic>
          <p:nvPicPr>
            <p:cNvPr id="4098" name="Picture 2" descr="C:\Users\Han Tsai\Desktop\PPT_x73X\winne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66970" y="4107709"/>
              <a:ext cx="678062" cy="774694"/>
            </a:xfrm>
            <a:prstGeom prst="rect">
              <a:avLst/>
            </a:prstGeom>
            <a:noFill/>
          </p:spPr>
        </p:pic>
      </p:grpSp>
      <p:grpSp>
        <p:nvGrpSpPr>
          <p:cNvPr id="19" name="群組 18"/>
          <p:cNvGrpSpPr/>
          <p:nvPr/>
        </p:nvGrpSpPr>
        <p:grpSpPr>
          <a:xfrm>
            <a:off x="1840058" y="1857370"/>
            <a:ext cx="1143008" cy="1143008"/>
            <a:chOff x="1214421" y="2357436"/>
            <a:chExt cx="1992283" cy="1992281"/>
          </a:xfrm>
        </p:grpSpPr>
        <p:sp>
          <p:nvSpPr>
            <p:cNvPr id="15" name="Shape 277"/>
            <p:cNvSpPr/>
            <p:nvPr/>
          </p:nvSpPr>
          <p:spPr>
            <a:xfrm rot="18882244">
              <a:off x="1214422" y="2357435"/>
              <a:ext cx="1992281" cy="1992283"/>
            </a:xfrm>
            <a:prstGeom prst="teardrop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78"/>
            <p:cNvSpPr/>
            <p:nvPr/>
          </p:nvSpPr>
          <p:spPr>
            <a:xfrm rot="5400000">
              <a:off x="1306194" y="2458431"/>
              <a:ext cx="1785950" cy="17859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1840058" y="2206795"/>
            <a:ext cx="11225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3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Intel</a:t>
            </a:r>
            <a:r>
              <a:rPr lang="en-US" altLang="zh-TW" sz="13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6</a:t>
            </a:r>
            <a:r>
              <a:rPr lang="ko-KR" altLang="en-US" sz="13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세대</a:t>
            </a:r>
            <a:endParaRPr lang="zh-TW" altLang="en-US" sz="1300" b="1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/>
            <a:r>
              <a:rPr lang="en-US" altLang="zh-TW" dirty="0" err="1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Skylake</a:t>
            </a:r>
            <a:r>
              <a:rPr lang="en-US" altLang="zh-TW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U</a:t>
            </a:r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pSp>
        <p:nvGrpSpPr>
          <p:cNvPr id="21" name="群組 24"/>
          <p:cNvGrpSpPr/>
          <p:nvPr/>
        </p:nvGrpSpPr>
        <p:grpSpPr>
          <a:xfrm rot="21110729">
            <a:off x="7813620" y="1642733"/>
            <a:ext cx="629461" cy="424293"/>
            <a:chOff x="7656907" y="2643189"/>
            <a:chExt cx="1272000" cy="857400"/>
          </a:xfrm>
        </p:grpSpPr>
        <p:sp>
          <p:nvSpPr>
            <p:cNvPr id="22" name="Shape 484"/>
            <p:cNvSpPr/>
            <p:nvPr/>
          </p:nvSpPr>
          <p:spPr>
            <a:xfrm>
              <a:off x="7851204" y="2643189"/>
              <a:ext cx="857400" cy="8574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Font typeface="Arial"/>
                <a:buNone/>
              </a:pPr>
              <a:endParaRPr sz="4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487"/>
            <p:cNvSpPr txBox="1"/>
            <p:nvPr/>
          </p:nvSpPr>
          <p:spPr>
            <a:xfrm>
              <a:off x="7656907" y="2694822"/>
              <a:ext cx="1272000" cy="5000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GB" sz="1300" b="1" dirty="0">
                  <a:solidFill>
                    <a:srgbClr val="FFFFFF"/>
                  </a:solidFill>
                </a:rPr>
                <a:t>Win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36436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5438</TotalTime>
  <Words>1397</Words>
  <Application>Microsoft Office PowerPoint</Application>
  <PresentationFormat>화면 슬라이드 쇼(16:9)</PresentationFormat>
  <Paragraphs>265</Paragraphs>
  <Slides>31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1" baseType="lpstr">
      <vt:lpstr>Apple LiGothic Medium</vt:lpstr>
      <vt:lpstr>Microsoft JhengHei</vt:lpstr>
      <vt:lpstr>Microsoft JhengHei</vt:lpstr>
      <vt:lpstr>新細明體</vt:lpstr>
      <vt:lpstr>Arial</vt:lpstr>
      <vt:lpstr>Arial Black</vt:lpstr>
      <vt:lpstr>Calibri</vt:lpstr>
      <vt:lpstr>Verdana</vt:lpstr>
      <vt:lpstr>Wingdings</vt:lpstr>
      <vt:lpstr>Simple Light</vt:lpstr>
      <vt:lpstr>시리즈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TVS-x73e 전면부</vt:lpstr>
      <vt:lpstr>TVS-x73e 후면부</vt:lpstr>
      <vt:lpstr>QM2 카드로 SSD 캐시 &amp; 10GbE 향상</vt:lpstr>
      <vt:lpstr>대형 프로젝트를 위한 대용량 64GB DDR4 RAM</vt:lpstr>
      <vt:lpstr>USB 직접 연결을 위한 USB QuickAccess</vt:lpstr>
      <vt:lpstr>Radeon™ R7의 안정적인 그래픽 파워</vt:lpstr>
      <vt:lpstr>QTS 와 가상화를 통한 생산성 향상</vt:lpstr>
      <vt:lpstr>24/7 영상보안 센터</vt:lpstr>
      <vt:lpstr>TVS-x73e 라이브 데모</vt:lpstr>
      <vt:lpstr>2개의 PCIe이 하나보다 좋은 이유</vt:lpstr>
      <vt:lpstr>테스트 #1: iSCSI 10GbE 성능</vt:lpstr>
      <vt:lpstr>테스트 #1: iSCSI 10GbE 성능</vt:lpstr>
      <vt:lpstr>테스트 #2: Qtier 가속 10GbE</vt:lpstr>
      <vt:lpstr>360° 파노라마 사진 및 비디오</vt:lpstr>
      <vt:lpstr>PowerPoint 프레젠테이션</vt:lpstr>
      <vt:lpstr>파노라마 모드, 완전히 새로운  세계로의 탐험</vt:lpstr>
      <vt:lpstr>360° 파노라마 모드</vt:lpstr>
      <vt:lpstr>모바일 앱에서의 360° 파노라마 모드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Jay Cho</cp:lastModifiedBy>
  <cp:revision>622</cp:revision>
  <cp:lastPrinted>2017-12-25T04:36:38Z</cp:lastPrinted>
  <dcterms:modified xsi:type="dcterms:W3CDTF">2018-01-22T04:05:17Z</dcterms:modified>
</cp:coreProperties>
</file>