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42"/>
  </p:notesMasterIdLst>
  <p:handoutMasterIdLst>
    <p:handoutMasterId r:id="rId43"/>
  </p:handoutMasterIdLst>
  <p:sldIdLst>
    <p:sldId id="258" r:id="rId2"/>
    <p:sldId id="377" r:id="rId3"/>
    <p:sldId id="374" r:id="rId4"/>
    <p:sldId id="371" r:id="rId5"/>
    <p:sldId id="372" r:id="rId6"/>
    <p:sldId id="380" r:id="rId7"/>
    <p:sldId id="378" r:id="rId8"/>
    <p:sldId id="407" r:id="rId9"/>
    <p:sldId id="408" r:id="rId10"/>
    <p:sldId id="382" r:id="rId11"/>
    <p:sldId id="409" r:id="rId12"/>
    <p:sldId id="410" r:id="rId13"/>
    <p:sldId id="387" r:id="rId14"/>
    <p:sldId id="412" r:id="rId15"/>
    <p:sldId id="376" r:id="rId16"/>
    <p:sldId id="385" r:id="rId17"/>
    <p:sldId id="386" r:id="rId18"/>
    <p:sldId id="397" r:id="rId19"/>
    <p:sldId id="414" r:id="rId20"/>
    <p:sldId id="402" r:id="rId21"/>
    <p:sldId id="415" r:id="rId22"/>
    <p:sldId id="403" r:id="rId23"/>
    <p:sldId id="416" r:id="rId24"/>
    <p:sldId id="404" r:id="rId25"/>
    <p:sldId id="417" r:id="rId26"/>
    <p:sldId id="405" r:id="rId27"/>
    <p:sldId id="420" r:id="rId28"/>
    <p:sldId id="406" r:id="rId29"/>
    <p:sldId id="381" r:id="rId30"/>
    <p:sldId id="383" r:id="rId31"/>
    <p:sldId id="391" r:id="rId32"/>
    <p:sldId id="392" r:id="rId33"/>
    <p:sldId id="393" r:id="rId34"/>
    <p:sldId id="395" r:id="rId35"/>
    <p:sldId id="396" r:id="rId36"/>
    <p:sldId id="394" r:id="rId37"/>
    <p:sldId id="375" r:id="rId38"/>
    <p:sldId id="389" r:id="rId39"/>
    <p:sldId id="411" r:id="rId40"/>
    <p:sldId id="353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big5"/>
  <p:clrMru>
    <a:srgbClr val="54BEC4"/>
    <a:srgbClr val="5B88F2"/>
    <a:srgbClr val="333366"/>
    <a:srgbClr val="77FFF9"/>
    <a:srgbClr val="50B6BC"/>
    <a:srgbClr val="C00000"/>
    <a:srgbClr val="4AF68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0FCAFA0-54DC-48D3-A618-F2035D3521AA}">
  <a:tblStyle styleId="{20FCAFA0-54DC-48D3-A618-F2035D3521A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6485BC2-E66E-4A0F-BF00-559964833F4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 b="off" i="off"/>
      <a:tcStyle>
        <a:tcBdr/>
        <a:fill>
          <a:solidFill>
            <a:srgbClr val="FCDC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CDC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38A474F-1618-4207-A2C2-C435FA71E694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EE009F5-592B-4C65-B3F5-E9D4F649E2BD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DBEA2BD-6DD1-44C2-AE70-9AF21FFC50CC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91" autoAdjust="0"/>
    <p:restoredTop sz="99895" autoAdjust="0"/>
  </p:normalViewPr>
  <p:slideViewPr>
    <p:cSldViewPr snapToGrid="0" snapToObjects="1">
      <p:cViewPr>
        <p:scale>
          <a:sx n="120" d="100"/>
          <a:sy n="120" d="100"/>
        </p:scale>
        <p:origin x="-1446" y="-9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366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E129F8-AC76-4862-B0F6-5A05D057CA89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0114BB8-E9DD-4C40-8A0C-CE0A895FB873}" type="asst">
      <dgm:prSet phldrT="[Text]" custT="1"/>
      <dgm:spPr>
        <a:solidFill>
          <a:srgbClr val="FF6600"/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機器學習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B1901322-E0C9-4839-B0F9-6546B78DF053}" type="parTrans" cxnId="{521B17A8-B816-4521-A25C-D4C0405B8CD9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EB5A5DCE-2561-4BB9-8E29-1E73124CBA52}" type="sibTrans" cxnId="{521B17A8-B816-4521-A25C-D4C0405B8CD9}">
      <dgm:prSet/>
      <dgm:spPr/>
      <dgm:t>
        <a:bodyPr/>
        <a:lstStyle/>
        <a:p>
          <a:endParaRPr lang="en-US"/>
        </a:p>
      </dgm:t>
    </dgm:pt>
    <dgm:pt modelId="{12C9B27D-7C42-4001-86BD-7AB0D97B07E8}">
      <dgm:prSet phldrT="[Text]" custT="1"/>
      <dgm:spPr>
        <a:solidFill>
          <a:srgbClr val="FF6600"/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語音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99113F7A-6172-45D5-A8E6-22440E8BBC11}" type="parTrans" cxnId="{88115E51-9D36-4B0E-8A36-54B9A2A7192B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684A714B-9E77-453D-A472-3A4557DC3D1D}" type="sibTrans" cxnId="{88115E51-9D36-4B0E-8A36-54B9A2A7192B}">
      <dgm:prSet/>
      <dgm:spPr/>
      <dgm:t>
        <a:bodyPr/>
        <a:lstStyle/>
        <a:p>
          <a:endParaRPr lang="en-US"/>
        </a:p>
      </dgm:t>
    </dgm:pt>
    <dgm:pt modelId="{F511097C-C0FB-4836-8792-C090B6DD9FF7}">
      <dgm:prSet phldrT="[Text]" custT="1"/>
      <dgm:spPr>
        <a:solidFill>
          <a:srgbClr val="FF6600"/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機器人學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5BBA2F47-229C-4619-8EC5-07379D2C9250}" type="parTrans" cxnId="{2EE69E81-C467-4352-AFDF-206EE17E9B82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32E0A60-C2AD-49B9-A337-9F10E008FD3C}" type="sibTrans" cxnId="{2EE69E81-C467-4352-AFDF-206EE17E9B82}">
      <dgm:prSet/>
      <dgm:spPr/>
      <dgm:t>
        <a:bodyPr/>
        <a:lstStyle/>
        <a:p>
          <a:endParaRPr lang="en-US"/>
        </a:p>
      </dgm:t>
    </dgm:pt>
    <dgm:pt modelId="{9D14BDA0-360D-490B-B3E3-9E007659E6FF}">
      <dgm:prSet phldrT="[Text]" custT="1"/>
      <dgm:spPr>
        <a:solidFill>
          <a:srgbClr val="FF6600"/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電腦視覺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1296DBDA-55F2-4561-AEDF-A7F1914BF670}" type="parTrans" cxnId="{EB71FF87-643F-4E90-8FFB-22A565321A62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02410683-8A30-401A-87B4-41E5D10B0895}" type="sibTrans" cxnId="{EB71FF87-643F-4E90-8FFB-22A565321A62}">
      <dgm:prSet/>
      <dgm:spPr/>
      <dgm:t>
        <a:bodyPr/>
        <a:lstStyle/>
        <a:p>
          <a:endParaRPr lang="en-US"/>
        </a:p>
      </dgm:t>
    </dgm:pt>
    <dgm:pt modelId="{07A1CBC9-20D2-4DE7-A675-E380C22734DB}" type="asst">
      <dgm:prSet phldrT="[Text]" custT="1"/>
      <dgm:spPr>
        <a:solidFill>
          <a:srgbClr val="FF6600"/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自然語言處理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088A98CF-36F8-49C5-972C-EEFB11CC1FEE}" type="parTrans" cxnId="{5810628E-C10F-4B6A-9EA9-EBFC24C63F97}">
      <dgm:prSet/>
      <dgm:spPr>
        <a:ln w="12700" cmpd="sng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AAA71B5-D122-471A-9D2A-DBB8EB6A3AE7}" type="sibTrans" cxnId="{5810628E-C10F-4B6A-9EA9-EBFC24C63F97}">
      <dgm:prSet/>
      <dgm:spPr/>
      <dgm:t>
        <a:bodyPr/>
        <a:lstStyle/>
        <a:p>
          <a:endParaRPr lang="en-US"/>
        </a:p>
      </dgm:t>
    </dgm:pt>
    <dgm:pt modelId="{5DACC37E-2601-4702-8C5C-31963CB4C9BC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深度學習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32E56DDB-7F7F-4E33-986E-B6AC9A9C97ED}" type="parTrans" cxnId="{2AC9F642-C0F0-41B0-9E07-A965C0593368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0CD9958-C743-4718-B8FF-72413D84187B}" type="sibTrans" cxnId="{2AC9F642-C0F0-41B0-9E07-A965C0593368}">
      <dgm:prSet/>
      <dgm:spPr/>
      <dgm:t>
        <a:bodyPr/>
        <a:lstStyle/>
        <a:p>
          <a:endParaRPr lang="en-US"/>
        </a:p>
      </dgm:t>
    </dgm:pt>
    <dgm:pt modelId="{CB0FF082-B97A-470B-9B49-453E7F638D06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預測分析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3483D608-58B6-4830-BD3B-C0DEFDFE6BE3}" type="parTrans" cxnId="{51E502A4-E707-457F-9607-9EC77A1097FD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88F2C27B-ECF2-4D42-899E-FE14ECB07577}" type="sibTrans" cxnId="{51E502A4-E707-457F-9607-9EC77A1097FD}">
      <dgm:prSet/>
      <dgm:spPr/>
      <dgm:t>
        <a:bodyPr/>
        <a:lstStyle/>
        <a:p>
          <a:endParaRPr lang="en-US"/>
        </a:p>
      </dgm:t>
    </dgm:pt>
    <dgm:pt modelId="{5A814647-BFE7-41BA-B9C0-B1F3B97BC61A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翻譯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20B06E62-61D7-4FC5-9D86-070870311B5E}" type="parTrans" cxnId="{0F2EED54-6DA8-483B-82D1-57C34EB0E3EA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8BAC16F6-B92D-4450-ABC4-BD48AE412068}" type="sibTrans" cxnId="{0F2EED54-6DA8-483B-82D1-57C34EB0E3EA}">
      <dgm:prSet/>
      <dgm:spPr/>
      <dgm:t>
        <a:bodyPr/>
        <a:lstStyle/>
        <a:p>
          <a:endParaRPr lang="en-US"/>
        </a:p>
      </dgm:t>
    </dgm:pt>
    <dgm:pt modelId="{77900E0C-F908-44FA-A305-6CE0EB5CD6D8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文件分類和分群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D94F4B61-2131-4B86-B0E7-249CCBB25B2B}" type="parTrans" cxnId="{40029591-5BCF-47DA-B747-8D7A3B1155B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455ABDC-F4BB-4829-BCEC-8E79605C1691}" type="sibTrans" cxnId="{40029591-5BCF-47DA-B747-8D7A3B1155BF}">
      <dgm:prSet/>
      <dgm:spPr/>
      <dgm:t>
        <a:bodyPr/>
        <a:lstStyle/>
        <a:p>
          <a:endParaRPr lang="en-US"/>
        </a:p>
      </dgm:t>
    </dgm:pt>
    <dgm:pt modelId="{2214480C-CA0E-4A71-8283-742C63024F00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資訊抽取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ACF341A1-CBEF-4093-9473-926230F255C9}" type="parTrans" cxnId="{E7D4C05E-CDD9-4870-B75F-45B912BA9C9E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D74919FF-8DBF-47F8-BF6B-E3B86929B946}" type="sibTrans" cxnId="{E7D4C05E-CDD9-4870-B75F-45B912BA9C9E}">
      <dgm:prSet/>
      <dgm:spPr/>
      <dgm:t>
        <a:bodyPr/>
        <a:lstStyle/>
        <a:p>
          <a:endParaRPr lang="en-US"/>
        </a:p>
      </dgm:t>
    </dgm:pt>
    <dgm:pt modelId="{3DB4A1E1-7323-4FE4-A462-31A68930B0CA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語音識別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33F6CACD-6933-4F94-BF9F-0EAF594498B6}" type="parTrans" cxnId="{EC5765A4-85F6-4B56-99EB-4BFBB279D5C2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4577B62B-229C-463C-9EDF-D462C55ABC09}" type="sibTrans" cxnId="{EC5765A4-85F6-4B56-99EB-4BFBB279D5C2}">
      <dgm:prSet/>
      <dgm:spPr/>
      <dgm:t>
        <a:bodyPr/>
        <a:lstStyle/>
        <a:p>
          <a:endParaRPr lang="en-US"/>
        </a:p>
      </dgm:t>
    </dgm:pt>
    <dgm:pt modelId="{3502718C-E59F-4641-B463-9C87C804D002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語音合成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C73A13A2-1076-4BCB-8E1C-735F8EEE0510}" type="parTrans" cxnId="{3E4AD426-E5D6-47D8-BD83-DB7077EEAD97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CA44F05C-CF48-436E-BAB3-05D8DD2D37C3}" type="sibTrans" cxnId="{3E4AD426-E5D6-47D8-BD83-DB7077EEAD97}">
      <dgm:prSet/>
      <dgm:spPr/>
      <dgm:t>
        <a:bodyPr/>
        <a:lstStyle/>
        <a:p>
          <a:endParaRPr lang="en-US"/>
        </a:p>
      </dgm:t>
    </dgm:pt>
    <dgm:pt modelId="{BEB97035-2618-4790-8EB7-13B8B40D36DF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影像辨識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E2623116-CEFC-447E-8C35-10B4FC5189E4}" type="parTrans" cxnId="{AC31AE64-EA97-43BC-823D-8A254C11C586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93529993-A91B-4C0D-BDDB-AE1FBC4CD75A}" type="sibTrans" cxnId="{AC31AE64-EA97-43BC-823D-8A254C11C586}">
      <dgm:prSet/>
      <dgm:spPr/>
      <dgm:t>
        <a:bodyPr/>
        <a:lstStyle/>
        <a:p>
          <a:endParaRPr lang="en-US"/>
        </a:p>
      </dgm:t>
    </dgm:pt>
    <dgm:pt modelId="{62ACE705-D661-4755-B936-F8ED7731706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機器視覺</a:t>
          </a:r>
          <a:endParaRPr 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E4E36ECC-2FC4-47E1-AA99-958B23E0C5D1}" type="parTrans" cxnId="{16E8C675-3E64-49C2-B215-F6422401237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A5CD32C4-5838-4AD5-9329-B24AE4F759B2}" type="sibTrans" cxnId="{16E8C675-3E64-49C2-B215-F6422401237F}">
      <dgm:prSet/>
      <dgm:spPr/>
      <dgm:t>
        <a:bodyPr/>
        <a:lstStyle/>
        <a:p>
          <a:endParaRPr lang="en-US"/>
        </a:p>
      </dgm:t>
    </dgm:pt>
    <dgm:pt modelId="{5D9E4649-4800-46F5-91C2-FB8BDF39E2AC}">
      <dgm:prSet phldrT="[Text]" custT="1"/>
      <dgm:spPr>
        <a:solidFill>
          <a:schemeClr val="bg2">
            <a:lumMod val="60000"/>
            <a:lumOff val="40000"/>
          </a:schemeClr>
        </a:solidFill>
      </dgm:spPr>
      <dgm:t>
        <a:bodyPr anchor="ctr"/>
        <a:lstStyle/>
        <a:p>
          <a:r>
            <a:rPr lang="en-US" sz="2000" b="1" dirty="0" err="1" smtClean="0">
              <a:solidFill>
                <a:schemeClr val="bg1"/>
              </a:solidFill>
              <a:latin typeface="+mj-lt"/>
              <a:ea typeface="微軟正黑體" pitchFamily="34" charset="-120"/>
            </a:rPr>
            <a:t>QuAI</a:t>
          </a:r>
          <a:endParaRPr lang="en-US" sz="2000" b="1" dirty="0">
            <a:solidFill>
              <a:schemeClr val="bg1"/>
            </a:solidFill>
            <a:latin typeface="+mj-lt"/>
            <a:ea typeface="微軟正黑體" pitchFamily="34" charset="-120"/>
          </a:endParaRPr>
        </a:p>
      </dgm:t>
    </dgm:pt>
    <dgm:pt modelId="{E8B9AB71-050F-48E1-BCE1-4F1BA518E5B8}" type="sibTrans" cxnId="{7F5D651D-4AFB-4712-B785-1DB0F3AC86F4}">
      <dgm:prSet/>
      <dgm:spPr/>
      <dgm:t>
        <a:bodyPr/>
        <a:lstStyle/>
        <a:p>
          <a:endParaRPr lang="en-US"/>
        </a:p>
      </dgm:t>
    </dgm:pt>
    <dgm:pt modelId="{57A251D7-181A-448E-B27E-0C2DA40529E0}" type="parTrans" cxnId="{7F5D651D-4AFB-4712-B785-1DB0F3AC86F4}">
      <dgm:prSet/>
      <dgm:spPr/>
      <dgm:t>
        <a:bodyPr/>
        <a:lstStyle/>
        <a:p>
          <a:endParaRPr lang="en-US"/>
        </a:p>
      </dgm:t>
    </dgm:pt>
    <dgm:pt modelId="{4BD19455-5DA9-4F31-9615-A69D484F9375}" type="pres">
      <dgm:prSet presAssocID="{BDE129F8-AC76-4862-B0F6-5A05D057CA8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BDA4A7D-2B71-4B9F-B94D-2756F381A767}" type="pres">
      <dgm:prSet presAssocID="{5D9E4649-4800-46F5-91C2-FB8BDF39E2AC}" presName="root1" presStyleCnt="0"/>
      <dgm:spPr/>
      <dgm:t>
        <a:bodyPr/>
        <a:lstStyle/>
        <a:p>
          <a:endParaRPr lang="zh-TW" altLang="en-US"/>
        </a:p>
      </dgm:t>
    </dgm:pt>
    <dgm:pt modelId="{A4597BBA-C049-40F2-9EE3-5140E8A77699}" type="pres">
      <dgm:prSet presAssocID="{5D9E4649-4800-46F5-91C2-FB8BDF39E2AC}" presName="LevelOneTextNode" presStyleLbl="node0" presStyleIdx="0" presStyleCnt="1" custScaleX="121147" custScaleY="113064" custLinFactX="-89013" custLinFactNeighborX="-100000" custLinFactNeighborY="-469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7458DD9-D53A-4174-8521-36D379571E3B}" type="pres">
      <dgm:prSet presAssocID="{5D9E4649-4800-46F5-91C2-FB8BDF39E2AC}" presName="level2hierChild" presStyleCnt="0"/>
      <dgm:spPr/>
      <dgm:t>
        <a:bodyPr/>
        <a:lstStyle/>
        <a:p>
          <a:endParaRPr lang="zh-TW" altLang="en-US"/>
        </a:p>
      </dgm:t>
    </dgm:pt>
    <dgm:pt modelId="{4FC41043-1CA8-4253-87F5-5267FD878C43}" type="pres">
      <dgm:prSet presAssocID="{B1901322-E0C9-4839-B0F9-6546B78DF053}" presName="conn2-1" presStyleLbl="parChTrans1D2" presStyleIdx="0" presStyleCnt="5"/>
      <dgm:spPr/>
      <dgm:t>
        <a:bodyPr/>
        <a:lstStyle/>
        <a:p>
          <a:endParaRPr lang="zh-TW" altLang="en-US"/>
        </a:p>
      </dgm:t>
    </dgm:pt>
    <dgm:pt modelId="{0C32DBB2-3981-4D16-AACF-F615209FCD0B}" type="pres">
      <dgm:prSet presAssocID="{B1901322-E0C9-4839-B0F9-6546B78DF053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30E44422-F684-4726-A0C5-90551C941B08}" type="pres">
      <dgm:prSet presAssocID="{90114BB8-E9DD-4C40-8A0C-CE0A895FB873}" presName="root2" presStyleCnt="0"/>
      <dgm:spPr/>
      <dgm:t>
        <a:bodyPr/>
        <a:lstStyle/>
        <a:p>
          <a:endParaRPr lang="zh-TW" altLang="en-US"/>
        </a:p>
      </dgm:t>
    </dgm:pt>
    <dgm:pt modelId="{9BA7E630-0C49-4539-804E-BA3D7F6B54B7}" type="pres">
      <dgm:prSet presAssocID="{90114BB8-E9DD-4C40-8A0C-CE0A895FB873}" presName="LevelTwoTextNode" presStyleLbl="asst1" presStyleIdx="0" presStyleCnt="7" custScaleX="164279" custLinFactX="-16610" custLinFactY="43626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1284AC5-D024-4763-9B13-9A43386F05A3}" type="pres">
      <dgm:prSet presAssocID="{90114BB8-E9DD-4C40-8A0C-CE0A895FB873}" presName="level3hierChild" presStyleCnt="0"/>
      <dgm:spPr/>
      <dgm:t>
        <a:bodyPr/>
        <a:lstStyle/>
        <a:p>
          <a:endParaRPr lang="zh-TW" altLang="en-US"/>
        </a:p>
      </dgm:t>
    </dgm:pt>
    <dgm:pt modelId="{1EDD8DE9-81C6-4F97-AA70-4C2A7CE882E9}" type="pres">
      <dgm:prSet presAssocID="{32E56DDB-7F7F-4E33-986E-B6AC9A9C97ED}" presName="conn2-1" presStyleLbl="parChTrans1D3" presStyleIdx="0" presStyleCnt="9"/>
      <dgm:spPr/>
      <dgm:t>
        <a:bodyPr/>
        <a:lstStyle/>
        <a:p>
          <a:endParaRPr lang="zh-TW" altLang="en-US"/>
        </a:p>
      </dgm:t>
    </dgm:pt>
    <dgm:pt modelId="{DB1E7531-7221-4C8C-A17B-25DC9DDCC8BA}" type="pres">
      <dgm:prSet presAssocID="{32E56DDB-7F7F-4E33-986E-B6AC9A9C97ED}" presName="connTx" presStyleLbl="parChTrans1D3" presStyleIdx="0" presStyleCnt="9"/>
      <dgm:spPr/>
      <dgm:t>
        <a:bodyPr/>
        <a:lstStyle/>
        <a:p>
          <a:endParaRPr lang="zh-TW" altLang="en-US"/>
        </a:p>
      </dgm:t>
    </dgm:pt>
    <dgm:pt modelId="{01BB17F6-4B16-4CDA-94A5-E3D1B8565CA0}" type="pres">
      <dgm:prSet presAssocID="{5DACC37E-2601-4702-8C5C-31963CB4C9BC}" presName="root2" presStyleCnt="0"/>
      <dgm:spPr/>
      <dgm:t>
        <a:bodyPr/>
        <a:lstStyle/>
        <a:p>
          <a:endParaRPr lang="zh-TW" altLang="en-US"/>
        </a:p>
      </dgm:t>
    </dgm:pt>
    <dgm:pt modelId="{352EAAA1-F241-418C-B4EA-40CFE7E5B463}" type="pres">
      <dgm:prSet presAssocID="{5DACC37E-2601-4702-8C5C-31963CB4C9BC}" presName="LevelTwoTextNode" presStyleLbl="asst1" presStyleIdx="1" presStyleCnt="7" custScaleX="192147" custLinFactY="29229" custLinFactNeighborX="-9831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8444FC-CD96-441A-9599-C792E6197099}" type="pres">
      <dgm:prSet presAssocID="{5DACC37E-2601-4702-8C5C-31963CB4C9BC}" presName="level3hierChild" presStyleCnt="0"/>
      <dgm:spPr/>
      <dgm:t>
        <a:bodyPr/>
        <a:lstStyle/>
        <a:p>
          <a:endParaRPr lang="zh-TW" altLang="en-US"/>
        </a:p>
      </dgm:t>
    </dgm:pt>
    <dgm:pt modelId="{3A3F12F5-E91D-4108-B2E1-25BACBB63CA9}" type="pres">
      <dgm:prSet presAssocID="{3483D608-58B6-4830-BD3B-C0DEFDFE6BE3}" presName="conn2-1" presStyleLbl="parChTrans1D3" presStyleIdx="1" presStyleCnt="9"/>
      <dgm:spPr/>
      <dgm:t>
        <a:bodyPr/>
        <a:lstStyle/>
        <a:p>
          <a:endParaRPr lang="zh-TW" altLang="en-US"/>
        </a:p>
      </dgm:t>
    </dgm:pt>
    <dgm:pt modelId="{9D28C9A5-5332-431D-ADFE-1225BF19ABD9}" type="pres">
      <dgm:prSet presAssocID="{3483D608-58B6-4830-BD3B-C0DEFDFE6BE3}" presName="connTx" presStyleLbl="parChTrans1D3" presStyleIdx="1" presStyleCnt="9"/>
      <dgm:spPr/>
      <dgm:t>
        <a:bodyPr/>
        <a:lstStyle/>
        <a:p>
          <a:endParaRPr lang="zh-TW" altLang="en-US"/>
        </a:p>
      </dgm:t>
    </dgm:pt>
    <dgm:pt modelId="{CF689792-42C8-4790-A0CB-7540143203E0}" type="pres">
      <dgm:prSet presAssocID="{CB0FF082-B97A-470B-9B49-453E7F638D06}" presName="root2" presStyleCnt="0"/>
      <dgm:spPr/>
      <dgm:t>
        <a:bodyPr/>
        <a:lstStyle/>
        <a:p>
          <a:endParaRPr lang="zh-TW" altLang="en-US"/>
        </a:p>
      </dgm:t>
    </dgm:pt>
    <dgm:pt modelId="{8B17223B-7FEF-4405-AD78-6FF48A7520EA}" type="pres">
      <dgm:prSet presAssocID="{CB0FF082-B97A-470B-9B49-453E7F638D06}" presName="LevelTwoTextNode" presStyleLbl="asst1" presStyleIdx="2" presStyleCnt="7" custScaleX="192147" custLinFactX="-418" custLinFactY="34532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5DA9A3-9FBD-4E02-8985-D44B7B359CE5}" type="pres">
      <dgm:prSet presAssocID="{CB0FF082-B97A-470B-9B49-453E7F638D06}" presName="level3hierChild" presStyleCnt="0"/>
      <dgm:spPr/>
      <dgm:t>
        <a:bodyPr/>
        <a:lstStyle/>
        <a:p>
          <a:endParaRPr lang="zh-TW" altLang="en-US"/>
        </a:p>
      </dgm:t>
    </dgm:pt>
    <dgm:pt modelId="{CF9D611A-276D-413D-AE48-977F44973FC0}" type="pres">
      <dgm:prSet presAssocID="{088A98CF-36F8-49C5-972C-EEFB11CC1FEE}" presName="conn2-1" presStyleLbl="parChTrans1D2" presStyleIdx="1" presStyleCnt="5"/>
      <dgm:spPr/>
      <dgm:t>
        <a:bodyPr/>
        <a:lstStyle/>
        <a:p>
          <a:endParaRPr lang="zh-TW" altLang="en-US"/>
        </a:p>
      </dgm:t>
    </dgm:pt>
    <dgm:pt modelId="{7F0A20E1-2278-41F9-AE37-380CD8FBFFED}" type="pres">
      <dgm:prSet presAssocID="{088A98CF-36F8-49C5-972C-EEFB11CC1FEE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7D1A30C5-F15E-4D8C-87B1-3BFE9F639581}" type="pres">
      <dgm:prSet presAssocID="{07A1CBC9-20D2-4DE7-A675-E380C22734DB}" presName="root2" presStyleCnt="0"/>
      <dgm:spPr/>
      <dgm:t>
        <a:bodyPr/>
        <a:lstStyle/>
        <a:p>
          <a:endParaRPr lang="zh-TW" altLang="en-US"/>
        </a:p>
      </dgm:t>
    </dgm:pt>
    <dgm:pt modelId="{9E5C59C7-AD70-4EEC-8B7E-870E67C8C40D}" type="pres">
      <dgm:prSet presAssocID="{07A1CBC9-20D2-4DE7-A675-E380C22734DB}" presName="LevelTwoTextNode" presStyleLbl="asst1" presStyleIdx="3" presStyleCnt="7" custScaleX="147985" custLinFactNeighborX="-59931" custLinFactNeighborY="3569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F49CB29-38A8-4326-B0BB-0750694746CB}" type="pres">
      <dgm:prSet presAssocID="{07A1CBC9-20D2-4DE7-A675-E380C22734DB}" presName="level3hierChild" presStyleCnt="0"/>
      <dgm:spPr/>
      <dgm:t>
        <a:bodyPr/>
        <a:lstStyle/>
        <a:p>
          <a:endParaRPr lang="zh-TW" altLang="en-US"/>
        </a:p>
      </dgm:t>
    </dgm:pt>
    <dgm:pt modelId="{67845910-B487-4301-96D6-2EC01E9C989A}" type="pres">
      <dgm:prSet presAssocID="{20B06E62-61D7-4FC5-9D86-070870311B5E}" presName="conn2-1" presStyleLbl="parChTrans1D3" presStyleIdx="2" presStyleCnt="9"/>
      <dgm:spPr/>
      <dgm:t>
        <a:bodyPr/>
        <a:lstStyle/>
        <a:p>
          <a:endParaRPr lang="zh-TW" altLang="en-US"/>
        </a:p>
      </dgm:t>
    </dgm:pt>
    <dgm:pt modelId="{992F2DEB-4E25-4BD7-AAF9-8B4F8DF6762A}" type="pres">
      <dgm:prSet presAssocID="{20B06E62-61D7-4FC5-9D86-070870311B5E}" presName="connTx" presStyleLbl="parChTrans1D3" presStyleIdx="2" presStyleCnt="9"/>
      <dgm:spPr/>
      <dgm:t>
        <a:bodyPr/>
        <a:lstStyle/>
        <a:p>
          <a:endParaRPr lang="zh-TW" altLang="en-US"/>
        </a:p>
      </dgm:t>
    </dgm:pt>
    <dgm:pt modelId="{5445FD5C-960A-4EB6-B805-FEDE0E106952}" type="pres">
      <dgm:prSet presAssocID="{5A814647-BFE7-41BA-B9C0-B1F3B97BC61A}" presName="root2" presStyleCnt="0"/>
      <dgm:spPr/>
      <dgm:t>
        <a:bodyPr/>
        <a:lstStyle/>
        <a:p>
          <a:endParaRPr lang="zh-TW" altLang="en-US"/>
        </a:p>
      </dgm:t>
    </dgm:pt>
    <dgm:pt modelId="{792DD9E6-D9C0-478B-9BCF-B5CA92E2C2CC}" type="pres">
      <dgm:prSet presAssocID="{5A814647-BFE7-41BA-B9C0-B1F3B97BC61A}" presName="LevelTwoTextNode" presStyleLbl="asst1" presStyleIdx="4" presStyleCnt="7" custScaleX="194956" custLinFactX="73777" custLinFactNeighborX="100000" custLinFactNeighborY="8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4F3082-6F14-4AAF-8815-E8C9BC5E3B97}" type="pres">
      <dgm:prSet presAssocID="{5A814647-BFE7-41BA-B9C0-B1F3B97BC61A}" presName="level3hierChild" presStyleCnt="0"/>
      <dgm:spPr/>
      <dgm:t>
        <a:bodyPr/>
        <a:lstStyle/>
        <a:p>
          <a:endParaRPr lang="zh-TW" altLang="en-US"/>
        </a:p>
      </dgm:t>
    </dgm:pt>
    <dgm:pt modelId="{483EC36F-6A2F-48AC-8F4D-05E96B9397DA}" type="pres">
      <dgm:prSet presAssocID="{D94F4B61-2131-4B86-B0E7-249CCBB25B2B}" presName="conn2-1" presStyleLbl="parChTrans1D3" presStyleIdx="3" presStyleCnt="9"/>
      <dgm:spPr/>
      <dgm:t>
        <a:bodyPr/>
        <a:lstStyle/>
        <a:p>
          <a:endParaRPr lang="zh-TW" altLang="en-US"/>
        </a:p>
      </dgm:t>
    </dgm:pt>
    <dgm:pt modelId="{B31E03DF-F17D-4EDC-9263-6F5237233B66}" type="pres">
      <dgm:prSet presAssocID="{D94F4B61-2131-4B86-B0E7-249CCBB25B2B}" presName="connTx" presStyleLbl="parChTrans1D3" presStyleIdx="3" presStyleCnt="9"/>
      <dgm:spPr/>
      <dgm:t>
        <a:bodyPr/>
        <a:lstStyle/>
        <a:p>
          <a:endParaRPr lang="zh-TW" altLang="en-US"/>
        </a:p>
      </dgm:t>
    </dgm:pt>
    <dgm:pt modelId="{EC8F5BA3-316C-4C2F-910B-8EA2CCC609EC}" type="pres">
      <dgm:prSet presAssocID="{77900E0C-F908-44FA-A305-6CE0EB5CD6D8}" presName="root2" presStyleCnt="0"/>
      <dgm:spPr/>
      <dgm:t>
        <a:bodyPr/>
        <a:lstStyle/>
        <a:p>
          <a:endParaRPr lang="zh-TW" altLang="en-US"/>
        </a:p>
      </dgm:t>
    </dgm:pt>
    <dgm:pt modelId="{56BB0CD5-5CBD-41F3-A3E4-8A9BDDDF05DA}" type="pres">
      <dgm:prSet presAssocID="{77900E0C-F908-44FA-A305-6CE0EB5CD6D8}" presName="LevelTwoTextNode" presStyleLbl="asst1" presStyleIdx="5" presStyleCnt="7" custScaleX="194956" custLinFactX="73777" custLinFactNeighborX="100000" custLinFactNeighborY="8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3930EE-93C6-4CF8-A817-3319BC3D3DCA}" type="pres">
      <dgm:prSet presAssocID="{77900E0C-F908-44FA-A305-6CE0EB5CD6D8}" presName="level3hierChild" presStyleCnt="0"/>
      <dgm:spPr/>
      <dgm:t>
        <a:bodyPr/>
        <a:lstStyle/>
        <a:p>
          <a:endParaRPr lang="zh-TW" altLang="en-US"/>
        </a:p>
      </dgm:t>
    </dgm:pt>
    <dgm:pt modelId="{EC3DE829-B80A-4763-A7FF-DD4D3A57BDEF}" type="pres">
      <dgm:prSet presAssocID="{ACF341A1-CBEF-4093-9473-926230F255C9}" presName="conn2-1" presStyleLbl="parChTrans1D3" presStyleIdx="4" presStyleCnt="9"/>
      <dgm:spPr/>
      <dgm:t>
        <a:bodyPr/>
        <a:lstStyle/>
        <a:p>
          <a:endParaRPr lang="zh-TW" altLang="en-US"/>
        </a:p>
      </dgm:t>
    </dgm:pt>
    <dgm:pt modelId="{7242B321-2649-4AAD-A418-EEF3CCE49289}" type="pres">
      <dgm:prSet presAssocID="{ACF341A1-CBEF-4093-9473-926230F255C9}" presName="connTx" presStyleLbl="parChTrans1D3" presStyleIdx="4" presStyleCnt="9"/>
      <dgm:spPr/>
      <dgm:t>
        <a:bodyPr/>
        <a:lstStyle/>
        <a:p>
          <a:endParaRPr lang="zh-TW" altLang="en-US"/>
        </a:p>
      </dgm:t>
    </dgm:pt>
    <dgm:pt modelId="{89914A0F-7D41-4B38-86F3-8A074FD81179}" type="pres">
      <dgm:prSet presAssocID="{2214480C-CA0E-4A71-8283-742C63024F00}" presName="root2" presStyleCnt="0"/>
      <dgm:spPr/>
      <dgm:t>
        <a:bodyPr/>
        <a:lstStyle/>
        <a:p>
          <a:endParaRPr lang="zh-TW" altLang="en-US"/>
        </a:p>
      </dgm:t>
    </dgm:pt>
    <dgm:pt modelId="{B0150D6D-9657-40F1-884F-1AC8A78635CE}" type="pres">
      <dgm:prSet presAssocID="{2214480C-CA0E-4A71-8283-742C63024F00}" presName="LevelTwoTextNode" presStyleLbl="asst1" presStyleIdx="6" presStyleCnt="7" custScaleX="194956" custLinFactX="73777" custLinFactNeighborX="100000" custLinFactNeighborY="8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D30845-C50D-42BA-97E2-37A742030FE4}" type="pres">
      <dgm:prSet presAssocID="{2214480C-CA0E-4A71-8283-742C63024F00}" presName="level3hierChild" presStyleCnt="0"/>
      <dgm:spPr/>
      <dgm:t>
        <a:bodyPr/>
        <a:lstStyle/>
        <a:p>
          <a:endParaRPr lang="zh-TW" altLang="en-US"/>
        </a:p>
      </dgm:t>
    </dgm:pt>
    <dgm:pt modelId="{BEADDD05-46E8-4138-BA0C-C3E650B11AA9}" type="pres">
      <dgm:prSet presAssocID="{99113F7A-6172-45D5-A8E6-22440E8BBC11}" presName="conn2-1" presStyleLbl="parChTrans1D2" presStyleIdx="2" presStyleCnt="5"/>
      <dgm:spPr/>
      <dgm:t>
        <a:bodyPr/>
        <a:lstStyle/>
        <a:p>
          <a:endParaRPr lang="zh-TW" altLang="en-US"/>
        </a:p>
      </dgm:t>
    </dgm:pt>
    <dgm:pt modelId="{59FD4471-3C39-4421-AF3C-9EAB9423E5E2}" type="pres">
      <dgm:prSet presAssocID="{99113F7A-6172-45D5-A8E6-22440E8BBC11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A78B5619-BD86-4CF8-85E8-38C461C79D2C}" type="pres">
      <dgm:prSet presAssocID="{12C9B27D-7C42-4001-86BD-7AB0D97B07E8}" presName="root2" presStyleCnt="0"/>
      <dgm:spPr/>
      <dgm:t>
        <a:bodyPr/>
        <a:lstStyle/>
        <a:p>
          <a:endParaRPr lang="zh-TW" altLang="en-US"/>
        </a:p>
      </dgm:t>
    </dgm:pt>
    <dgm:pt modelId="{F37514AF-ADB3-45C8-A30F-9823B94415BD}" type="pres">
      <dgm:prSet presAssocID="{12C9B27D-7C42-4001-86BD-7AB0D97B07E8}" presName="LevelTwoTextNode" presStyleLbl="node2" presStyleIdx="0" presStyleCnt="3" custScaleX="112248" custLinFactNeighborX="-60557" custLinFactNeighborY="-6027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6E4282C-168A-463E-9131-57170937320D}" type="pres">
      <dgm:prSet presAssocID="{12C9B27D-7C42-4001-86BD-7AB0D97B07E8}" presName="level3hierChild" presStyleCnt="0"/>
      <dgm:spPr/>
      <dgm:t>
        <a:bodyPr/>
        <a:lstStyle/>
        <a:p>
          <a:endParaRPr lang="zh-TW" altLang="en-US"/>
        </a:p>
      </dgm:t>
    </dgm:pt>
    <dgm:pt modelId="{4C309B47-67B7-41A2-B39F-EBB5E1B0E29D}" type="pres">
      <dgm:prSet presAssocID="{33F6CACD-6933-4F94-BF9F-0EAF594498B6}" presName="conn2-1" presStyleLbl="parChTrans1D3" presStyleIdx="5" presStyleCnt="9"/>
      <dgm:spPr/>
      <dgm:t>
        <a:bodyPr/>
        <a:lstStyle/>
        <a:p>
          <a:endParaRPr lang="zh-TW" altLang="en-US"/>
        </a:p>
      </dgm:t>
    </dgm:pt>
    <dgm:pt modelId="{02219E44-7EB7-48D9-8DCC-E57A0E55FB56}" type="pres">
      <dgm:prSet presAssocID="{33F6CACD-6933-4F94-BF9F-0EAF594498B6}" presName="connTx" presStyleLbl="parChTrans1D3" presStyleIdx="5" presStyleCnt="9"/>
      <dgm:spPr/>
      <dgm:t>
        <a:bodyPr/>
        <a:lstStyle/>
        <a:p>
          <a:endParaRPr lang="zh-TW" altLang="en-US"/>
        </a:p>
      </dgm:t>
    </dgm:pt>
    <dgm:pt modelId="{325A53FD-82A3-4766-AE33-DB821331BF4E}" type="pres">
      <dgm:prSet presAssocID="{3DB4A1E1-7323-4FE4-A462-31A68930B0CA}" presName="root2" presStyleCnt="0"/>
      <dgm:spPr/>
      <dgm:t>
        <a:bodyPr/>
        <a:lstStyle/>
        <a:p>
          <a:endParaRPr lang="zh-TW" altLang="en-US"/>
        </a:p>
      </dgm:t>
    </dgm:pt>
    <dgm:pt modelId="{A044581E-F11E-4680-BF9C-2190BB026B2E}" type="pres">
      <dgm:prSet presAssocID="{3DB4A1E1-7323-4FE4-A462-31A68930B0CA}" presName="LevelTwoTextNode" presStyleLbl="node3" presStyleIdx="0" presStyleCnt="4" custScaleX="183102" custLinFactNeighborX="-62592" custLinFactNeighborY="-422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06529F-7812-4D74-AFB2-6F408E215C8E}" type="pres">
      <dgm:prSet presAssocID="{3DB4A1E1-7323-4FE4-A462-31A68930B0CA}" presName="level3hierChild" presStyleCnt="0"/>
      <dgm:spPr/>
      <dgm:t>
        <a:bodyPr/>
        <a:lstStyle/>
        <a:p>
          <a:endParaRPr lang="zh-TW" altLang="en-US"/>
        </a:p>
      </dgm:t>
    </dgm:pt>
    <dgm:pt modelId="{45E10787-A5A7-446A-892E-25B0D96E1022}" type="pres">
      <dgm:prSet presAssocID="{C73A13A2-1076-4BCB-8E1C-735F8EEE0510}" presName="conn2-1" presStyleLbl="parChTrans1D3" presStyleIdx="6" presStyleCnt="9"/>
      <dgm:spPr/>
      <dgm:t>
        <a:bodyPr/>
        <a:lstStyle/>
        <a:p>
          <a:endParaRPr lang="zh-TW" altLang="en-US"/>
        </a:p>
      </dgm:t>
    </dgm:pt>
    <dgm:pt modelId="{E2997550-E051-44D7-AA2E-A7251D58B1F4}" type="pres">
      <dgm:prSet presAssocID="{C73A13A2-1076-4BCB-8E1C-735F8EEE0510}" presName="connTx" presStyleLbl="parChTrans1D3" presStyleIdx="6" presStyleCnt="9"/>
      <dgm:spPr/>
      <dgm:t>
        <a:bodyPr/>
        <a:lstStyle/>
        <a:p>
          <a:endParaRPr lang="zh-TW" altLang="en-US"/>
        </a:p>
      </dgm:t>
    </dgm:pt>
    <dgm:pt modelId="{9C3C97C4-AB07-470A-B0FB-13DFA5131E4F}" type="pres">
      <dgm:prSet presAssocID="{3502718C-E59F-4641-B463-9C87C804D002}" presName="root2" presStyleCnt="0"/>
      <dgm:spPr/>
      <dgm:t>
        <a:bodyPr/>
        <a:lstStyle/>
        <a:p>
          <a:endParaRPr lang="zh-TW" altLang="en-US"/>
        </a:p>
      </dgm:t>
    </dgm:pt>
    <dgm:pt modelId="{47CBA894-53AC-4739-97C6-BB7E78806785}" type="pres">
      <dgm:prSet presAssocID="{3502718C-E59F-4641-B463-9C87C804D002}" presName="LevelTwoTextNode" presStyleLbl="node3" presStyleIdx="1" presStyleCnt="4" custScaleX="183102" custLinFactNeighborX="-62592" custLinFactNeighborY="-422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57906F-F163-4AE4-B93F-7B7EE5E15D17}" type="pres">
      <dgm:prSet presAssocID="{3502718C-E59F-4641-B463-9C87C804D002}" presName="level3hierChild" presStyleCnt="0"/>
      <dgm:spPr/>
      <dgm:t>
        <a:bodyPr/>
        <a:lstStyle/>
        <a:p>
          <a:endParaRPr lang="zh-TW" altLang="en-US"/>
        </a:p>
      </dgm:t>
    </dgm:pt>
    <dgm:pt modelId="{653F3B15-A1D2-490C-B234-C53C4B2584DB}" type="pres">
      <dgm:prSet presAssocID="{5BBA2F47-229C-4619-8EC5-07379D2C9250}" presName="conn2-1" presStyleLbl="parChTrans1D2" presStyleIdx="3" presStyleCnt="5"/>
      <dgm:spPr/>
      <dgm:t>
        <a:bodyPr/>
        <a:lstStyle/>
        <a:p>
          <a:endParaRPr lang="zh-TW" altLang="en-US"/>
        </a:p>
      </dgm:t>
    </dgm:pt>
    <dgm:pt modelId="{FB9B1393-A734-41E9-89F4-135868834EFF}" type="pres">
      <dgm:prSet presAssocID="{5BBA2F47-229C-4619-8EC5-07379D2C9250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7B820897-8D40-47E5-9162-EFB9F50C37CE}" type="pres">
      <dgm:prSet presAssocID="{F511097C-C0FB-4836-8792-C090B6DD9FF7}" presName="root2" presStyleCnt="0"/>
      <dgm:spPr/>
      <dgm:t>
        <a:bodyPr/>
        <a:lstStyle/>
        <a:p>
          <a:endParaRPr lang="zh-TW" altLang="en-US"/>
        </a:p>
      </dgm:t>
    </dgm:pt>
    <dgm:pt modelId="{8F81B430-0066-4FB5-9360-12FB1076803C}" type="pres">
      <dgm:prSet presAssocID="{F511097C-C0FB-4836-8792-C090B6DD9FF7}" presName="LevelTwoTextNode" presStyleLbl="node2" presStyleIdx="1" presStyleCnt="3" custLinFactX="-84472" custLinFactNeighborX="-100000" custLinFactNeighborY="631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42F0B8C-3D50-4529-B822-1EF4556E7257}" type="pres">
      <dgm:prSet presAssocID="{F511097C-C0FB-4836-8792-C090B6DD9FF7}" presName="level3hierChild" presStyleCnt="0"/>
      <dgm:spPr/>
      <dgm:t>
        <a:bodyPr/>
        <a:lstStyle/>
        <a:p>
          <a:endParaRPr lang="zh-TW" altLang="en-US"/>
        </a:p>
      </dgm:t>
    </dgm:pt>
    <dgm:pt modelId="{32A6C4A0-B1C9-434E-B61F-F8439C920D23}" type="pres">
      <dgm:prSet presAssocID="{1296DBDA-55F2-4561-AEDF-A7F1914BF670}" presName="conn2-1" presStyleLbl="parChTrans1D2" presStyleIdx="4" presStyleCnt="5"/>
      <dgm:spPr/>
      <dgm:t>
        <a:bodyPr/>
        <a:lstStyle/>
        <a:p>
          <a:endParaRPr lang="zh-TW" altLang="en-US"/>
        </a:p>
      </dgm:t>
    </dgm:pt>
    <dgm:pt modelId="{77C9D927-4901-4AB1-B632-FD40D8D43F20}" type="pres">
      <dgm:prSet presAssocID="{1296DBDA-55F2-4561-AEDF-A7F1914BF670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8CC8027E-0BD5-44C5-8316-F333AF8DB168}" type="pres">
      <dgm:prSet presAssocID="{9D14BDA0-360D-490B-B3E3-9E007659E6FF}" presName="root2" presStyleCnt="0"/>
      <dgm:spPr/>
      <dgm:t>
        <a:bodyPr/>
        <a:lstStyle/>
        <a:p>
          <a:endParaRPr lang="zh-TW" altLang="en-US"/>
        </a:p>
      </dgm:t>
    </dgm:pt>
    <dgm:pt modelId="{0B81243B-7544-44EC-A76B-9850A88E0EAC}" type="pres">
      <dgm:prSet presAssocID="{9D14BDA0-360D-490B-B3E3-9E007659E6FF}" presName="LevelTwoTextNode" presStyleLbl="node2" presStyleIdx="2" presStyleCnt="3" custLinFactNeighborX="-46361" custLinFactNeighborY="-534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2C4B6AB-4C72-4869-A143-1EA65A36D846}" type="pres">
      <dgm:prSet presAssocID="{9D14BDA0-360D-490B-B3E3-9E007659E6FF}" presName="level3hierChild" presStyleCnt="0"/>
      <dgm:spPr/>
      <dgm:t>
        <a:bodyPr/>
        <a:lstStyle/>
        <a:p>
          <a:endParaRPr lang="zh-TW" altLang="en-US"/>
        </a:p>
      </dgm:t>
    </dgm:pt>
    <dgm:pt modelId="{7E5DFFC2-BF83-44AA-9954-E9C468219CE1}" type="pres">
      <dgm:prSet presAssocID="{E2623116-CEFC-447E-8C35-10B4FC5189E4}" presName="conn2-1" presStyleLbl="parChTrans1D3" presStyleIdx="7" presStyleCnt="9"/>
      <dgm:spPr/>
      <dgm:t>
        <a:bodyPr/>
        <a:lstStyle/>
        <a:p>
          <a:endParaRPr lang="zh-TW" altLang="en-US"/>
        </a:p>
      </dgm:t>
    </dgm:pt>
    <dgm:pt modelId="{9F09D59B-1F49-4154-B674-FC3FF5A72FA7}" type="pres">
      <dgm:prSet presAssocID="{E2623116-CEFC-447E-8C35-10B4FC5189E4}" presName="connTx" presStyleLbl="parChTrans1D3" presStyleIdx="7" presStyleCnt="9"/>
      <dgm:spPr/>
      <dgm:t>
        <a:bodyPr/>
        <a:lstStyle/>
        <a:p>
          <a:endParaRPr lang="zh-TW" altLang="en-US"/>
        </a:p>
      </dgm:t>
    </dgm:pt>
    <dgm:pt modelId="{83AEDA0D-DA5C-4C2C-B54B-4423606B60E0}" type="pres">
      <dgm:prSet presAssocID="{BEB97035-2618-4790-8EB7-13B8B40D36DF}" presName="root2" presStyleCnt="0"/>
      <dgm:spPr/>
      <dgm:t>
        <a:bodyPr/>
        <a:lstStyle/>
        <a:p>
          <a:endParaRPr lang="zh-TW" altLang="en-US"/>
        </a:p>
      </dgm:t>
    </dgm:pt>
    <dgm:pt modelId="{BA32BA25-E5F7-4977-846E-224706DFADFE}" type="pres">
      <dgm:prSet presAssocID="{BEB97035-2618-4790-8EB7-13B8B40D36DF}" presName="LevelTwoTextNode" presStyleLbl="node3" presStyleIdx="2" presStyleCnt="4" custScaleX="204411" custLinFactNeighborX="-35815" custLinFactNeighborY="-3265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DA08A44-3B74-495D-B689-38D48819A86A}" type="pres">
      <dgm:prSet presAssocID="{BEB97035-2618-4790-8EB7-13B8B40D36DF}" presName="level3hierChild" presStyleCnt="0"/>
      <dgm:spPr/>
      <dgm:t>
        <a:bodyPr/>
        <a:lstStyle/>
        <a:p>
          <a:endParaRPr lang="zh-TW" altLang="en-US"/>
        </a:p>
      </dgm:t>
    </dgm:pt>
    <dgm:pt modelId="{66B4063D-622A-4F4A-A294-8079AB048DFE}" type="pres">
      <dgm:prSet presAssocID="{E4E36ECC-2FC4-47E1-AA99-958B23E0C5D1}" presName="conn2-1" presStyleLbl="parChTrans1D3" presStyleIdx="8" presStyleCnt="9"/>
      <dgm:spPr/>
      <dgm:t>
        <a:bodyPr/>
        <a:lstStyle/>
        <a:p>
          <a:endParaRPr lang="zh-TW" altLang="en-US"/>
        </a:p>
      </dgm:t>
    </dgm:pt>
    <dgm:pt modelId="{127BEBF1-057E-4A58-8481-202857470CE5}" type="pres">
      <dgm:prSet presAssocID="{E4E36ECC-2FC4-47E1-AA99-958B23E0C5D1}" presName="connTx" presStyleLbl="parChTrans1D3" presStyleIdx="8" presStyleCnt="9"/>
      <dgm:spPr/>
      <dgm:t>
        <a:bodyPr/>
        <a:lstStyle/>
        <a:p>
          <a:endParaRPr lang="zh-TW" altLang="en-US"/>
        </a:p>
      </dgm:t>
    </dgm:pt>
    <dgm:pt modelId="{BDED9D3C-C87E-4E13-A24F-36B880CD5970}" type="pres">
      <dgm:prSet presAssocID="{62ACE705-D661-4755-B936-F8ED7731706C}" presName="root2" presStyleCnt="0"/>
      <dgm:spPr/>
      <dgm:t>
        <a:bodyPr/>
        <a:lstStyle/>
        <a:p>
          <a:endParaRPr lang="zh-TW" altLang="en-US"/>
        </a:p>
      </dgm:t>
    </dgm:pt>
    <dgm:pt modelId="{95FE95F6-F30D-41C2-9F3D-36C0BFD69E3D}" type="pres">
      <dgm:prSet presAssocID="{62ACE705-D661-4755-B936-F8ED7731706C}" presName="LevelTwoTextNode" presStyleLbl="node3" presStyleIdx="3" presStyleCnt="4" custScaleX="204411" custLinFactNeighborX="-35974" custLinFactNeighborY="-2185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22E9126-6F54-4E1A-BE0E-D2BE0FF62DCB}" type="pres">
      <dgm:prSet presAssocID="{62ACE705-D661-4755-B936-F8ED7731706C}" presName="level3hierChild" presStyleCnt="0"/>
      <dgm:spPr/>
      <dgm:t>
        <a:bodyPr/>
        <a:lstStyle/>
        <a:p>
          <a:endParaRPr lang="zh-TW" altLang="en-US"/>
        </a:p>
      </dgm:t>
    </dgm:pt>
  </dgm:ptLst>
  <dgm:cxnLst>
    <dgm:cxn modelId="{B331EB1C-3107-4DA2-9471-9DEFE2C3071A}" type="presOf" srcId="{5BBA2F47-229C-4619-8EC5-07379D2C9250}" destId="{FB9B1393-A734-41E9-89F4-135868834EFF}" srcOrd="1" destOrd="0" presId="urn:microsoft.com/office/officeart/2005/8/layout/hierarchy2"/>
    <dgm:cxn modelId="{85937ED7-E4F9-4EEF-A9FC-3F04C22833A7}" type="presOf" srcId="{1296DBDA-55F2-4561-AEDF-A7F1914BF670}" destId="{32A6C4A0-B1C9-434E-B61F-F8439C920D23}" srcOrd="0" destOrd="0" presId="urn:microsoft.com/office/officeart/2005/8/layout/hierarchy2"/>
    <dgm:cxn modelId="{7AA02203-4388-4E31-8D56-0B25B77393B1}" type="presOf" srcId="{99113F7A-6172-45D5-A8E6-22440E8BBC11}" destId="{BEADDD05-46E8-4138-BA0C-C3E650B11AA9}" srcOrd="0" destOrd="0" presId="urn:microsoft.com/office/officeart/2005/8/layout/hierarchy2"/>
    <dgm:cxn modelId="{3E4AD426-E5D6-47D8-BD83-DB7077EEAD97}" srcId="{12C9B27D-7C42-4001-86BD-7AB0D97B07E8}" destId="{3502718C-E59F-4641-B463-9C87C804D002}" srcOrd="1" destOrd="0" parTransId="{C73A13A2-1076-4BCB-8E1C-735F8EEE0510}" sibTransId="{CA44F05C-CF48-436E-BAB3-05D8DD2D37C3}"/>
    <dgm:cxn modelId="{521B17A8-B816-4521-A25C-D4C0405B8CD9}" srcId="{5D9E4649-4800-46F5-91C2-FB8BDF39E2AC}" destId="{90114BB8-E9DD-4C40-8A0C-CE0A895FB873}" srcOrd="0" destOrd="0" parTransId="{B1901322-E0C9-4839-B0F9-6546B78DF053}" sibTransId="{EB5A5DCE-2561-4BB9-8E29-1E73124CBA52}"/>
    <dgm:cxn modelId="{37FDFA1B-5B37-40C9-98ED-7A7C84D3933D}" type="presOf" srcId="{C73A13A2-1076-4BCB-8E1C-735F8EEE0510}" destId="{45E10787-A5A7-446A-892E-25B0D96E1022}" srcOrd="0" destOrd="0" presId="urn:microsoft.com/office/officeart/2005/8/layout/hierarchy2"/>
    <dgm:cxn modelId="{A09D49DE-8C9C-495F-B203-138CED35AF5E}" type="presOf" srcId="{9D14BDA0-360D-490B-B3E3-9E007659E6FF}" destId="{0B81243B-7544-44EC-A76B-9850A88E0EAC}" srcOrd="0" destOrd="0" presId="urn:microsoft.com/office/officeart/2005/8/layout/hierarchy2"/>
    <dgm:cxn modelId="{F58180D9-B7F6-433A-9B56-4967B146A46C}" type="presOf" srcId="{3483D608-58B6-4830-BD3B-C0DEFDFE6BE3}" destId="{9D28C9A5-5332-431D-ADFE-1225BF19ABD9}" srcOrd="1" destOrd="0" presId="urn:microsoft.com/office/officeart/2005/8/layout/hierarchy2"/>
    <dgm:cxn modelId="{B0CE19F2-7FF8-4414-9CFB-6356125089A3}" type="presOf" srcId="{32E56DDB-7F7F-4E33-986E-B6AC9A9C97ED}" destId="{1EDD8DE9-81C6-4F97-AA70-4C2A7CE882E9}" srcOrd="0" destOrd="0" presId="urn:microsoft.com/office/officeart/2005/8/layout/hierarchy2"/>
    <dgm:cxn modelId="{5810628E-C10F-4B6A-9EA9-EBFC24C63F97}" srcId="{5D9E4649-4800-46F5-91C2-FB8BDF39E2AC}" destId="{07A1CBC9-20D2-4DE7-A675-E380C22734DB}" srcOrd="1" destOrd="0" parTransId="{088A98CF-36F8-49C5-972C-EEFB11CC1FEE}" sibTransId="{BAAA71B5-D122-471A-9D2A-DBB8EB6A3AE7}"/>
    <dgm:cxn modelId="{5AE22F84-8AC8-4859-8B0F-1471D6D81F26}" type="presOf" srcId="{32E56DDB-7F7F-4E33-986E-B6AC9A9C97ED}" destId="{DB1E7531-7221-4C8C-A17B-25DC9DDCC8BA}" srcOrd="1" destOrd="0" presId="urn:microsoft.com/office/officeart/2005/8/layout/hierarchy2"/>
    <dgm:cxn modelId="{E7D4C05E-CDD9-4870-B75F-45B912BA9C9E}" srcId="{07A1CBC9-20D2-4DE7-A675-E380C22734DB}" destId="{2214480C-CA0E-4A71-8283-742C63024F00}" srcOrd="2" destOrd="0" parTransId="{ACF341A1-CBEF-4093-9473-926230F255C9}" sibTransId="{D74919FF-8DBF-47F8-BF6B-E3B86929B946}"/>
    <dgm:cxn modelId="{786D1B4A-1827-412E-900F-777A41716E93}" type="presOf" srcId="{F511097C-C0FB-4836-8792-C090B6DD9FF7}" destId="{8F81B430-0066-4FB5-9360-12FB1076803C}" srcOrd="0" destOrd="0" presId="urn:microsoft.com/office/officeart/2005/8/layout/hierarchy2"/>
    <dgm:cxn modelId="{CEAA281F-B950-4230-AF0A-EB90385E6028}" type="presOf" srcId="{3DB4A1E1-7323-4FE4-A462-31A68930B0CA}" destId="{A044581E-F11E-4680-BF9C-2190BB026B2E}" srcOrd="0" destOrd="0" presId="urn:microsoft.com/office/officeart/2005/8/layout/hierarchy2"/>
    <dgm:cxn modelId="{8BA5B12A-7FCC-4EA8-841B-9D82E0DFCB3D}" type="presOf" srcId="{D94F4B61-2131-4B86-B0E7-249CCBB25B2B}" destId="{483EC36F-6A2F-48AC-8F4D-05E96B9397DA}" srcOrd="0" destOrd="0" presId="urn:microsoft.com/office/officeart/2005/8/layout/hierarchy2"/>
    <dgm:cxn modelId="{E328CCD5-4E86-454E-96EB-5D42E6508794}" type="presOf" srcId="{E2623116-CEFC-447E-8C35-10B4FC5189E4}" destId="{7E5DFFC2-BF83-44AA-9954-E9C468219CE1}" srcOrd="0" destOrd="0" presId="urn:microsoft.com/office/officeart/2005/8/layout/hierarchy2"/>
    <dgm:cxn modelId="{EC5765A4-85F6-4B56-99EB-4BFBB279D5C2}" srcId="{12C9B27D-7C42-4001-86BD-7AB0D97B07E8}" destId="{3DB4A1E1-7323-4FE4-A462-31A68930B0CA}" srcOrd="0" destOrd="0" parTransId="{33F6CACD-6933-4F94-BF9F-0EAF594498B6}" sibTransId="{4577B62B-229C-463C-9EDF-D462C55ABC09}"/>
    <dgm:cxn modelId="{DB902C22-657E-4322-AF49-18070BAEE947}" type="presOf" srcId="{C73A13A2-1076-4BCB-8E1C-735F8EEE0510}" destId="{E2997550-E051-44D7-AA2E-A7251D58B1F4}" srcOrd="1" destOrd="0" presId="urn:microsoft.com/office/officeart/2005/8/layout/hierarchy2"/>
    <dgm:cxn modelId="{2B161E2E-6E0F-46BC-BD37-67AE72C2189C}" type="presOf" srcId="{99113F7A-6172-45D5-A8E6-22440E8BBC11}" destId="{59FD4471-3C39-4421-AF3C-9EAB9423E5E2}" srcOrd="1" destOrd="0" presId="urn:microsoft.com/office/officeart/2005/8/layout/hierarchy2"/>
    <dgm:cxn modelId="{6A612802-9E0C-44E9-AC9B-FCAB09E3589A}" type="presOf" srcId="{BDE129F8-AC76-4862-B0F6-5A05D057CA89}" destId="{4BD19455-5DA9-4F31-9615-A69D484F9375}" srcOrd="0" destOrd="0" presId="urn:microsoft.com/office/officeart/2005/8/layout/hierarchy2"/>
    <dgm:cxn modelId="{984F5D81-7D34-49DE-AD1E-8DCD135ACCA4}" type="presOf" srcId="{90114BB8-E9DD-4C40-8A0C-CE0A895FB873}" destId="{9BA7E630-0C49-4539-804E-BA3D7F6B54B7}" srcOrd="0" destOrd="0" presId="urn:microsoft.com/office/officeart/2005/8/layout/hierarchy2"/>
    <dgm:cxn modelId="{F137C776-983F-4580-A349-E07032EE2740}" type="presOf" srcId="{1296DBDA-55F2-4561-AEDF-A7F1914BF670}" destId="{77C9D927-4901-4AB1-B632-FD40D8D43F20}" srcOrd="1" destOrd="0" presId="urn:microsoft.com/office/officeart/2005/8/layout/hierarchy2"/>
    <dgm:cxn modelId="{946E7BD5-8808-4162-9384-A18A227F73DF}" type="presOf" srcId="{BEB97035-2618-4790-8EB7-13B8B40D36DF}" destId="{BA32BA25-E5F7-4977-846E-224706DFADFE}" srcOrd="0" destOrd="0" presId="urn:microsoft.com/office/officeart/2005/8/layout/hierarchy2"/>
    <dgm:cxn modelId="{D8BD6B5E-2461-49B4-AAEF-8E071E9948C1}" type="presOf" srcId="{33F6CACD-6933-4F94-BF9F-0EAF594498B6}" destId="{02219E44-7EB7-48D9-8DCC-E57A0E55FB56}" srcOrd="1" destOrd="0" presId="urn:microsoft.com/office/officeart/2005/8/layout/hierarchy2"/>
    <dgm:cxn modelId="{494CFD94-F296-4828-A74A-9DE6E5BF569F}" type="presOf" srcId="{2214480C-CA0E-4A71-8283-742C63024F00}" destId="{B0150D6D-9657-40F1-884F-1AC8A78635CE}" srcOrd="0" destOrd="0" presId="urn:microsoft.com/office/officeart/2005/8/layout/hierarchy2"/>
    <dgm:cxn modelId="{3FD813BA-953A-4DFF-BF6E-3E757EE4E6B4}" type="presOf" srcId="{E4E36ECC-2FC4-47E1-AA99-958B23E0C5D1}" destId="{66B4063D-622A-4F4A-A294-8079AB048DFE}" srcOrd="0" destOrd="0" presId="urn:microsoft.com/office/officeart/2005/8/layout/hierarchy2"/>
    <dgm:cxn modelId="{FD3AEE18-01EC-4367-8C58-CB65F5CC07BE}" type="presOf" srcId="{D94F4B61-2131-4B86-B0E7-249CCBB25B2B}" destId="{B31E03DF-F17D-4EDC-9263-6F5237233B66}" srcOrd="1" destOrd="0" presId="urn:microsoft.com/office/officeart/2005/8/layout/hierarchy2"/>
    <dgm:cxn modelId="{AC31AE64-EA97-43BC-823D-8A254C11C586}" srcId="{9D14BDA0-360D-490B-B3E3-9E007659E6FF}" destId="{BEB97035-2618-4790-8EB7-13B8B40D36DF}" srcOrd="0" destOrd="0" parTransId="{E2623116-CEFC-447E-8C35-10B4FC5189E4}" sibTransId="{93529993-A91B-4C0D-BDDB-AE1FBC4CD75A}"/>
    <dgm:cxn modelId="{5A0A44BE-7475-4D8E-9729-4346F88D34E1}" type="presOf" srcId="{20B06E62-61D7-4FC5-9D86-070870311B5E}" destId="{67845910-B487-4301-96D6-2EC01E9C989A}" srcOrd="0" destOrd="0" presId="urn:microsoft.com/office/officeart/2005/8/layout/hierarchy2"/>
    <dgm:cxn modelId="{88115E51-9D36-4B0E-8A36-54B9A2A7192B}" srcId="{5D9E4649-4800-46F5-91C2-FB8BDF39E2AC}" destId="{12C9B27D-7C42-4001-86BD-7AB0D97B07E8}" srcOrd="2" destOrd="0" parTransId="{99113F7A-6172-45D5-A8E6-22440E8BBC11}" sibTransId="{684A714B-9E77-453D-A472-3A4557DC3D1D}"/>
    <dgm:cxn modelId="{E41B310E-8704-4ADD-BB74-6A15B951463A}" type="presOf" srcId="{ACF341A1-CBEF-4093-9473-926230F255C9}" destId="{EC3DE829-B80A-4763-A7FF-DD4D3A57BDEF}" srcOrd="0" destOrd="0" presId="urn:microsoft.com/office/officeart/2005/8/layout/hierarchy2"/>
    <dgm:cxn modelId="{8C3F83CE-F07D-4FF9-AA03-D67EF149DED6}" type="presOf" srcId="{20B06E62-61D7-4FC5-9D86-070870311B5E}" destId="{992F2DEB-4E25-4BD7-AAF9-8B4F8DF6762A}" srcOrd="1" destOrd="0" presId="urn:microsoft.com/office/officeart/2005/8/layout/hierarchy2"/>
    <dgm:cxn modelId="{16E8C675-3E64-49C2-B215-F6422401237F}" srcId="{9D14BDA0-360D-490B-B3E3-9E007659E6FF}" destId="{62ACE705-D661-4755-B936-F8ED7731706C}" srcOrd="1" destOrd="0" parTransId="{E4E36ECC-2FC4-47E1-AA99-958B23E0C5D1}" sibTransId="{A5CD32C4-5838-4AD5-9329-B24AE4F759B2}"/>
    <dgm:cxn modelId="{2EE69E81-C467-4352-AFDF-206EE17E9B82}" srcId="{5D9E4649-4800-46F5-91C2-FB8BDF39E2AC}" destId="{F511097C-C0FB-4836-8792-C090B6DD9FF7}" srcOrd="3" destOrd="0" parTransId="{5BBA2F47-229C-4619-8EC5-07379D2C9250}" sibTransId="{B32E0A60-C2AD-49B9-A337-9F10E008FD3C}"/>
    <dgm:cxn modelId="{F82D733C-07F2-4803-9C2D-D0A09C9EDDF2}" type="presOf" srcId="{B1901322-E0C9-4839-B0F9-6546B78DF053}" destId="{0C32DBB2-3981-4D16-AACF-F615209FCD0B}" srcOrd="1" destOrd="0" presId="urn:microsoft.com/office/officeart/2005/8/layout/hierarchy2"/>
    <dgm:cxn modelId="{BC3A25D5-18EF-47B9-B45E-528AEAE3C13E}" type="presOf" srcId="{33F6CACD-6933-4F94-BF9F-0EAF594498B6}" destId="{4C309B47-67B7-41A2-B39F-EBB5E1B0E29D}" srcOrd="0" destOrd="0" presId="urn:microsoft.com/office/officeart/2005/8/layout/hierarchy2"/>
    <dgm:cxn modelId="{50ECC6A7-15C7-4E54-BABC-D88A71F09D07}" type="presOf" srcId="{62ACE705-D661-4755-B936-F8ED7731706C}" destId="{95FE95F6-F30D-41C2-9F3D-36C0BFD69E3D}" srcOrd="0" destOrd="0" presId="urn:microsoft.com/office/officeart/2005/8/layout/hierarchy2"/>
    <dgm:cxn modelId="{F6121480-B5A2-40A9-A04D-E298538A2681}" type="presOf" srcId="{07A1CBC9-20D2-4DE7-A675-E380C22734DB}" destId="{9E5C59C7-AD70-4EEC-8B7E-870E67C8C40D}" srcOrd="0" destOrd="0" presId="urn:microsoft.com/office/officeart/2005/8/layout/hierarchy2"/>
    <dgm:cxn modelId="{3FEC8173-74F3-4558-AB49-E05E14C4BE33}" type="presOf" srcId="{5BBA2F47-229C-4619-8EC5-07379D2C9250}" destId="{653F3B15-A1D2-490C-B234-C53C4B2584DB}" srcOrd="0" destOrd="0" presId="urn:microsoft.com/office/officeart/2005/8/layout/hierarchy2"/>
    <dgm:cxn modelId="{2E3335EA-1E1B-4A34-A0A9-06F0DB130EC8}" type="presOf" srcId="{5D9E4649-4800-46F5-91C2-FB8BDF39E2AC}" destId="{A4597BBA-C049-40F2-9EE3-5140E8A77699}" srcOrd="0" destOrd="0" presId="urn:microsoft.com/office/officeart/2005/8/layout/hierarchy2"/>
    <dgm:cxn modelId="{40029591-5BCF-47DA-B747-8D7A3B1155BF}" srcId="{07A1CBC9-20D2-4DE7-A675-E380C22734DB}" destId="{77900E0C-F908-44FA-A305-6CE0EB5CD6D8}" srcOrd="1" destOrd="0" parTransId="{D94F4B61-2131-4B86-B0E7-249CCBB25B2B}" sibTransId="{7455ABDC-F4BB-4829-BCEC-8E79605C1691}"/>
    <dgm:cxn modelId="{EB71FF87-643F-4E90-8FFB-22A565321A62}" srcId="{5D9E4649-4800-46F5-91C2-FB8BDF39E2AC}" destId="{9D14BDA0-360D-490B-B3E3-9E007659E6FF}" srcOrd="4" destOrd="0" parTransId="{1296DBDA-55F2-4561-AEDF-A7F1914BF670}" sibTransId="{02410683-8A30-401A-87B4-41E5D10B0895}"/>
    <dgm:cxn modelId="{51E502A4-E707-457F-9607-9EC77A1097FD}" srcId="{90114BB8-E9DD-4C40-8A0C-CE0A895FB873}" destId="{CB0FF082-B97A-470B-9B49-453E7F638D06}" srcOrd="1" destOrd="0" parTransId="{3483D608-58B6-4830-BD3B-C0DEFDFE6BE3}" sibTransId="{88F2C27B-ECF2-4D42-899E-FE14ECB07577}"/>
    <dgm:cxn modelId="{ACC29529-D560-44D4-8FA9-E9F4A9A10CC8}" type="presOf" srcId="{088A98CF-36F8-49C5-972C-EEFB11CC1FEE}" destId="{CF9D611A-276D-413D-AE48-977F44973FC0}" srcOrd="0" destOrd="0" presId="urn:microsoft.com/office/officeart/2005/8/layout/hierarchy2"/>
    <dgm:cxn modelId="{B3618D9C-3B70-4FD5-BD2B-2186F6A3592A}" type="presOf" srcId="{3483D608-58B6-4830-BD3B-C0DEFDFE6BE3}" destId="{3A3F12F5-E91D-4108-B2E1-25BACBB63CA9}" srcOrd="0" destOrd="0" presId="urn:microsoft.com/office/officeart/2005/8/layout/hierarchy2"/>
    <dgm:cxn modelId="{5CEE2881-E2B8-43EC-BAD0-13E31A663754}" type="presOf" srcId="{CB0FF082-B97A-470B-9B49-453E7F638D06}" destId="{8B17223B-7FEF-4405-AD78-6FF48A7520EA}" srcOrd="0" destOrd="0" presId="urn:microsoft.com/office/officeart/2005/8/layout/hierarchy2"/>
    <dgm:cxn modelId="{54B78538-96E8-432E-9FCD-6481A0812951}" type="presOf" srcId="{12C9B27D-7C42-4001-86BD-7AB0D97B07E8}" destId="{F37514AF-ADB3-45C8-A30F-9823B94415BD}" srcOrd="0" destOrd="0" presId="urn:microsoft.com/office/officeart/2005/8/layout/hierarchy2"/>
    <dgm:cxn modelId="{BEC9BAAD-2E37-4B6D-82F8-26E74EDFB80C}" type="presOf" srcId="{E2623116-CEFC-447E-8C35-10B4FC5189E4}" destId="{9F09D59B-1F49-4154-B674-FC3FF5A72FA7}" srcOrd="1" destOrd="0" presId="urn:microsoft.com/office/officeart/2005/8/layout/hierarchy2"/>
    <dgm:cxn modelId="{E18BB18B-B454-4B02-9FCA-65DA99BE6771}" type="presOf" srcId="{B1901322-E0C9-4839-B0F9-6546B78DF053}" destId="{4FC41043-1CA8-4253-87F5-5267FD878C43}" srcOrd="0" destOrd="0" presId="urn:microsoft.com/office/officeart/2005/8/layout/hierarchy2"/>
    <dgm:cxn modelId="{0F2EED54-6DA8-483B-82D1-57C34EB0E3EA}" srcId="{07A1CBC9-20D2-4DE7-A675-E380C22734DB}" destId="{5A814647-BFE7-41BA-B9C0-B1F3B97BC61A}" srcOrd="0" destOrd="0" parTransId="{20B06E62-61D7-4FC5-9D86-070870311B5E}" sibTransId="{8BAC16F6-B92D-4450-ABC4-BD48AE412068}"/>
    <dgm:cxn modelId="{C7FFA2C4-790F-4FCE-B850-BE55CE70DDB9}" type="presOf" srcId="{5A814647-BFE7-41BA-B9C0-B1F3B97BC61A}" destId="{792DD9E6-D9C0-478B-9BCF-B5CA92E2C2CC}" srcOrd="0" destOrd="0" presId="urn:microsoft.com/office/officeart/2005/8/layout/hierarchy2"/>
    <dgm:cxn modelId="{1FFF53ED-68AB-4BA0-9D83-39B891E70924}" type="presOf" srcId="{5DACC37E-2601-4702-8C5C-31963CB4C9BC}" destId="{352EAAA1-F241-418C-B4EA-40CFE7E5B463}" srcOrd="0" destOrd="0" presId="urn:microsoft.com/office/officeart/2005/8/layout/hierarchy2"/>
    <dgm:cxn modelId="{2AC9F642-C0F0-41B0-9E07-A965C0593368}" srcId="{90114BB8-E9DD-4C40-8A0C-CE0A895FB873}" destId="{5DACC37E-2601-4702-8C5C-31963CB4C9BC}" srcOrd="0" destOrd="0" parTransId="{32E56DDB-7F7F-4E33-986E-B6AC9A9C97ED}" sibTransId="{70CD9958-C743-4718-B8FF-72413D84187B}"/>
    <dgm:cxn modelId="{8D86C2BE-2B29-4442-8AEB-4E60C4DD735C}" type="presOf" srcId="{ACF341A1-CBEF-4093-9473-926230F255C9}" destId="{7242B321-2649-4AAD-A418-EEF3CCE49289}" srcOrd="1" destOrd="0" presId="urn:microsoft.com/office/officeart/2005/8/layout/hierarchy2"/>
    <dgm:cxn modelId="{64A8E2AA-BC2F-472F-A87F-B69F795A21D5}" type="presOf" srcId="{088A98CF-36F8-49C5-972C-EEFB11CC1FEE}" destId="{7F0A20E1-2278-41F9-AE37-380CD8FBFFED}" srcOrd="1" destOrd="0" presId="urn:microsoft.com/office/officeart/2005/8/layout/hierarchy2"/>
    <dgm:cxn modelId="{7F5D651D-4AFB-4712-B785-1DB0F3AC86F4}" srcId="{BDE129F8-AC76-4862-B0F6-5A05D057CA89}" destId="{5D9E4649-4800-46F5-91C2-FB8BDF39E2AC}" srcOrd="0" destOrd="0" parTransId="{57A251D7-181A-448E-B27E-0C2DA40529E0}" sibTransId="{E8B9AB71-050F-48E1-BCE1-4F1BA518E5B8}"/>
    <dgm:cxn modelId="{7858A1FB-FDEA-4B54-AFF0-36CF5CB1A3BA}" type="presOf" srcId="{3502718C-E59F-4641-B463-9C87C804D002}" destId="{47CBA894-53AC-4739-97C6-BB7E78806785}" srcOrd="0" destOrd="0" presId="urn:microsoft.com/office/officeart/2005/8/layout/hierarchy2"/>
    <dgm:cxn modelId="{EBD89213-2DCD-4FC6-B9B1-11DA025C65FC}" type="presOf" srcId="{77900E0C-F908-44FA-A305-6CE0EB5CD6D8}" destId="{56BB0CD5-5CBD-41F3-A3E4-8A9BDDDF05DA}" srcOrd="0" destOrd="0" presId="urn:microsoft.com/office/officeart/2005/8/layout/hierarchy2"/>
    <dgm:cxn modelId="{95084C68-D36E-4B23-92B8-9A367C88C05F}" type="presOf" srcId="{E4E36ECC-2FC4-47E1-AA99-958B23E0C5D1}" destId="{127BEBF1-057E-4A58-8481-202857470CE5}" srcOrd="1" destOrd="0" presId="urn:microsoft.com/office/officeart/2005/8/layout/hierarchy2"/>
    <dgm:cxn modelId="{EDF796F0-563B-46D1-A7B2-04C447374BCC}" type="presParOf" srcId="{4BD19455-5DA9-4F31-9615-A69D484F9375}" destId="{DBDA4A7D-2B71-4B9F-B94D-2756F381A767}" srcOrd="0" destOrd="0" presId="urn:microsoft.com/office/officeart/2005/8/layout/hierarchy2"/>
    <dgm:cxn modelId="{F42F40A9-5B6A-4342-B88C-A3C3CED53D4A}" type="presParOf" srcId="{DBDA4A7D-2B71-4B9F-B94D-2756F381A767}" destId="{A4597BBA-C049-40F2-9EE3-5140E8A77699}" srcOrd="0" destOrd="0" presId="urn:microsoft.com/office/officeart/2005/8/layout/hierarchy2"/>
    <dgm:cxn modelId="{3DD1D74A-DF8F-4122-81D9-CB22DC336A4A}" type="presParOf" srcId="{DBDA4A7D-2B71-4B9F-B94D-2756F381A767}" destId="{87458DD9-D53A-4174-8521-36D379571E3B}" srcOrd="1" destOrd="0" presId="urn:microsoft.com/office/officeart/2005/8/layout/hierarchy2"/>
    <dgm:cxn modelId="{DD1D7B75-238C-4800-A958-8CCAA4503CF8}" type="presParOf" srcId="{87458DD9-D53A-4174-8521-36D379571E3B}" destId="{4FC41043-1CA8-4253-87F5-5267FD878C43}" srcOrd="0" destOrd="0" presId="urn:microsoft.com/office/officeart/2005/8/layout/hierarchy2"/>
    <dgm:cxn modelId="{6C95948E-9982-4EEC-B6DE-09A7BF93D68A}" type="presParOf" srcId="{4FC41043-1CA8-4253-87F5-5267FD878C43}" destId="{0C32DBB2-3981-4D16-AACF-F615209FCD0B}" srcOrd="0" destOrd="0" presId="urn:microsoft.com/office/officeart/2005/8/layout/hierarchy2"/>
    <dgm:cxn modelId="{98ACC199-AFDC-43AE-B7E0-FA2F6E4C2014}" type="presParOf" srcId="{87458DD9-D53A-4174-8521-36D379571E3B}" destId="{30E44422-F684-4726-A0C5-90551C941B08}" srcOrd="1" destOrd="0" presId="urn:microsoft.com/office/officeart/2005/8/layout/hierarchy2"/>
    <dgm:cxn modelId="{90585AF0-7E82-4730-BDAE-67A70A670E3E}" type="presParOf" srcId="{30E44422-F684-4726-A0C5-90551C941B08}" destId="{9BA7E630-0C49-4539-804E-BA3D7F6B54B7}" srcOrd="0" destOrd="0" presId="urn:microsoft.com/office/officeart/2005/8/layout/hierarchy2"/>
    <dgm:cxn modelId="{3904888D-9C8B-4A0D-8E7C-0A9C9B08D211}" type="presParOf" srcId="{30E44422-F684-4726-A0C5-90551C941B08}" destId="{A1284AC5-D024-4763-9B13-9A43386F05A3}" srcOrd="1" destOrd="0" presId="urn:microsoft.com/office/officeart/2005/8/layout/hierarchy2"/>
    <dgm:cxn modelId="{2304FC28-4FA7-469F-89E1-395980FB47F1}" type="presParOf" srcId="{A1284AC5-D024-4763-9B13-9A43386F05A3}" destId="{1EDD8DE9-81C6-4F97-AA70-4C2A7CE882E9}" srcOrd="0" destOrd="0" presId="urn:microsoft.com/office/officeart/2005/8/layout/hierarchy2"/>
    <dgm:cxn modelId="{36AA3D8E-8435-4B34-9C09-039BBE102CDF}" type="presParOf" srcId="{1EDD8DE9-81C6-4F97-AA70-4C2A7CE882E9}" destId="{DB1E7531-7221-4C8C-A17B-25DC9DDCC8BA}" srcOrd="0" destOrd="0" presId="urn:microsoft.com/office/officeart/2005/8/layout/hierarchy2"/>
    <dgm:cxn modelId="{68B40263-21BF-4684-9826-60902700899D}" type="presParOf" srcId="{A1284AC5-D024-4763-9B13-9A43386F05A3}" destId="{01BB17F6-4B16-4CDA-94A5-E3D1B8565CA0}" srcOrd="1" destOrd="0" presId="urn:microsoft.com/office/officeart/2005/8/layout/hierarchy2"/>
    <dgm:cxn modelId="{2798FD45-5864-473D-B93A-94B4623DFFB3}" type="presParOf" srcId="{01BB17F6-4B16-4CDA-94A5-E3D1B8565CA0}" destId="{352EAAA1-F241-418C-B4EA-40CFE7E5B463}" srcOrd="0" destOrd="0" presId="urn:microsoft.com/office/officeart/2005/8/layout/hierarchy2"/>
    <dgm:cxn modelId="{0ED9CAC4-76C6-4C04-BC10-2F0188299960}" type="presParOf" srcId="{01BB17F6-4B16-4CDA-94A5-E3D1B8565CA0}" destId="{598444FC-CD96-441A-9599-C792E6197099}" srcOrd="1" destOrd="0" presId="urn:microsoft.com/office/officeart/2005/8/layout/hierarchy2"/>
    <dgm:cxn modelId="{0EE49784-2440-43C5-87CB-5E0A51FB5148}" type="presParOf" srcId="{A1284AC5-D024-4763-9B13-9A43386F05A3}" destId="{3A3F12F5-E91D-4108-B2E1-25BACBB63CA9}" srcOrd="2" destOrd="0" presId="urn:microsoft.com/office/officeart/2005/8/layout/hierarchy2"/>
    <dgm:cxn modelId="{6D28345D-BD96-4C5C-A295-581D41750013}" type="presParOf" srcId="{3A3F12F5-E91D-4108-B2E1-25BACBB63CA9}" destId="{9D28C9A5-5332-431D-ADFE-1225BF19ABD9}" srcOrd="0" destOrd="0" presId="urn:microsoft.com/office/officeart/2005/8/layout/hierarchy2"/>
    <dgm:cxn modelId="{4D7CFFF5-8820-4E3D-A54C-1CA17DD114AB}" type="presParOf" srcId="{A1284AC5-D024-4763-9B13-9A43386F05A3}" destId="{CF689792-42C8-4790-A0CB-7540143203E0}" srcOrd="3" destOrd="0" presId="urn:microsoft.com/office/officeart/2005/8/layout/hierarchy2"/>
    <dgm:cxn modelId="{F5507691-4C2D-4D8A-A329-33A92EA7E11E}" type="presParOf" srcId="{CF689792-42C8-4790-A0CB-7540143203E0}" destId="{8B17223B-7FEF-4405-AD78-6FF48A7520EA}" srcOrd="0" destOrd="0" presId="urn:microsoft.com/office/officeart/2005/8/layout/hierarchy2"/>
    <dgm:cxn modelId="{52AFE4CA-3677-4AFC-9419-DC3B58FAA26A}" type="presParOf" srcId="{CF689792-42C8-4790-A0CB-7540143203E0}" destId="{275DA9A3-9FBD-4E02-8985-D44B7B359CE5}" srcOrd="1" destOrd="0" presId="urn:microsoft.com/office/officeart/2005/8/layout/hierarchy2"/>
    <dgm:cxn modelId="{DA0C7C8D-7214-48C9-9740-E3D3BB3C61D6}" type="presParOf" srcId="{87458DD9-D53A-4174-8521-36D379571E3B}" destId="{CF9D611A-276D-413D-AE48-977F44973FC0}" srcOrd="2" destOrd="0" presId="urn:microsoft.com/office/officeart/2005/8/layout/hierarchy2"/>
    <dgm:cxn modelId="{442E08E1-63B6-486E-863E-092074720DE5}" type="presParOf" srcId="{CF9D611A-276D-413D-AE48-977F44973FC0}" destId="{7F0A20E1-2278-41F9-AE37-380CD8FBFFED}" srcOrd="0" destOrd="0" presId="urn:microsoft.com/office/officeart/2005/8/layout/hierarchy2"/>
    <dgm:cxn modelId="{596426CA-C86A-4FE7-81BD-164FE0FBB329}" type="presParOf" srcId="{87458DD9-D53A-4174-8521-36D379571E3B}" destId="{7D1A30C5-F15E-4D8C-87B1-3BFE9F639581}" srcOrd="3" destOrd="0" presId="urn:microsoft.com/office/officeart/2005/8/layout/hierarchy2"/>
    <dgm:cxn modelId="{A783D24B-01A2-4677-AA37-4842EA3CDFDB}" type="presParOf" srcId="{7D1A30C5-F15E-4D8C-87B1-3BFE9F639581}" destId="{9E5C59C7-AD70-4EEC-8B7E-870E67C8C40D}" srcOrd="0" destOrd="0" presId="urn:microsoft.com/office/officeart/2005/8/layout/hierarchy2"/>
    <dgm:cxn modelId="{62580AAA-79EF-4EF2-8035-8B81707BD79D}" type="presParOf" srcId="{7D1A30C5-F15E-4D8C-87B1-3BFE9F639581}" destId="{BF49CB29-38A8-4326-B0BB-0750694746CB}" srcOrd="1" destOrd="0" presId="urn:microsoft.com/office/officeart/2005/8/layout/hierarchy2"/>
    <dgm:cxn modelId="{864AAAD3-6383-4A0D-88AC-6FD98AEE4291}" type="presParOf" srcId="{BF49CB29-38A8-4326-B0BB-0750694746CB}" destId="{67845910-B487-4301-96D6-2EC01E9C989A}" srcOrd="0" destOrd="0" presId="urn:microsoft.com/office/officeart/2005/8/layout/hierarchy2"/>
    <dgm:cxn modelId="{ECF0592B-5934-4AC0-A013-2D49DEDB397C}" type="presParOf" srcId="{67845910-B487-4301-96D6-2EC01E9C989A}" destId="{992F2DEB-4E25-4BD7-AAF9-8B4F8DF6762A}" srcOrd="0" destOrd="0" presId="urn:microsoft.com/office/officeart/2005/8/layout/hierarchy2"/>
    <dgm:cxn modelId="{04E175DF-2BE1-4901-843E-212AFBBB996B}" type="presParOf" srcId="{BF49CB29-38A8-4326-B0BB-0750694746CB}" destId="{5445FD5C-960A-4EB6-B805-FEDE0E106952}" srcOrd="1" destOrd="0" presId="urn:microsoft.com/office/officeart/2005/8/layout/hierarchy2"/>
    <dgm:cxn modelId="{28466542-F4CE-4FBA-8E91-1D7045134B45}" type="presParOf" srcId="{5445FD5C-960A-4EB6-B805-FEDE0E106952}" destId="{792DD9E6-D9C0-478B-9BCF-B5CA92E2C2CC}" srcOrd="0" destOrd="0" presId="urn:microsoft.com/office/officeart/2005/8/layout/hierarchy2"/>
    <dgm:cxn modelId="{4769CE31-2C77-427E-8A46-5B26C29A02AA}" type="presParOf" srcId="{5445FD5C-960A-4EB6-B805-FEDE0E106952}" destId="{544F3082-6F14-4AAF-8815-E8C9BC5E3B97}" srcOrd="1" destOrd="0" presId="urn:microsoft.com/office/officeart/2005/8/layout/hierarchy2"/>
    <dgm:cxn modelId="{727CAC62-295E-432F-81BA-E10D813D7CB3}" type="presParOf" srcId="{BF49CB29-38A8-4326-B0BB-0750694746CB}" destId="{483EC36F-6A2F-48AC-8F4D-05E96B9397DA}" srcOrd="2" destOrd="0" presId="urn:microsoft.com/office/officeart/2005/8/layout/hierarchy2"/>
    <dgm:cxn modelId="{11725489-2066-446C-A42E-1639D20D8028}" type="presParOf" srcId="{483EC36F-6A2F-48AC-8F4D-05E96B9397DA}" destId="{B31E03DF-F17D-4EDC-9263-6F5237233B66}" srcOrd="0" destOrd="0" presId="urn:microsoft.com/office/officeart/2005/8/layout/hierarchy2"/>
    <dgm:cxn modelId="{1082B740-44B9-4C81-ACCC-C07E5F3EC7BC}" type="presParOf" srcId="{BF49CB29-38A8-4326-B0BB-0750694746CB}" destId="{EC8F5BA3-316C-4C2F-910B-8EA2CCC609EC}" srcOrd="3" destOrd="0" presId="urn:microsoft.com/office/officeart/2005/8/layout/hierarchy2"/>
    <dgm:cxn modelId="{D6814A40-E7F3-4EA3-ABCD-531B3FC7F65A}" type="presParOf" srcId="{EC8F5BA3-316C-4C2F-910B-8EA2CCC609EC}" destId="{56BB0CD5-5CBD-41F3-A3E4-8A9BDDDF05DA}" srcOrd="0" destOrd="0" presId="urn:microsoft.com/office/officeart/2005/8/layout/hierarchy2"/>
    <dgm:cxn modelId="{2C7A23D3-D4DF-4825-9D2F-26B5120E226A}" type="presParOf" srcId="{EC8F5BA3-316C-4C2F-910B-8EA2CCC609EC}" destId="{9B3930EE-93C6-4CF8-A817-3319BC3D3DCA}" srcOrd="1" destOrd="0" presId="urn:microsoft.com/office/officeart/2005/8/layout/hierarchy2"/>
    <dgm:cxn modelId="{C6155694-ED28-42E5-B4ED-5273A58EF9B9}" type="presParOf" srcId="{BF49CB29-38A8-4326-B0BB-0750694746CB}" destId="{EC3DE829-B80A-4763-A7FF-DD4D3A57BDEF}" srcOrd="4" destOrd="0" presId="urn:microsoft.com/office/officeart/2005/8/layout/hierarchy2"/>
    <dgm:cxn modelId="{B92A6235-FE26-4AB1-A7AE-69E8265A3438}" type="presParOf" srcId="{EC3DE829-B80A-4763-A7FF-DD4D3A57BDEF}" destId="{7242B321-2649-4AAD-A418-EEF3CCE49289}" srcOrd="0" destOrd="0" presId="urn:microsoft.com/office/officeart/2005/8/layout/hierarchy2"/>
    <dgm:cxn modelId="{C2141F86-03FB-4767-822E-3465CC8992FF}" type="presParOf" srcId="{BF49CB29-38A8-4326-B0BB-0750694746CB}" destId="{89914A0F-7D41-4B38-86F3-8A074FD81179}" srcOrd="5" destOrd="0" presId="urn:microsoft.com/office/officeart/2005/8/layout/hierarchy2"/>
    <dgm:cxn modelId="{0DE1622F-5E54-4C41-A5D5-BA58A7F0BBCD}" type="presParOf" srcId="{89914A0F-7D41-4B38-86F3-8A074FD81179}" destId="{B0150D6D-9657-40F1-884F-1AC8A78635CE}" srcOrd="0" destOrd="0" presId="urn:microsoft.com/office/officeart/2005/8/layout/hierarchy2"/>
    <dgm:cxn modelId="{28F1B470-158A-4B80-AED9-DEB6CBE0CAAC}" type="presParOf" srcId="{89914A0F-7D41-4B38-86F3-8A074FD81179}" destId="{B9D30845-C50D-42BA-97E2-37A742030FE4}" srcOrd="1" destOrd="0" presId="urn:microsoft.com/office/officeart/2005/8/layout/hierarchy2"/>
    <dgm:cxn modelId="{B0B130D2-0881-4D50-BEBA-D361FFD90785}" type="presParOf" srcId="{87458DD9-D53A-4174-8521-36D379571E3B}" destId="{BEADDD05-46E8-4138-BA0C-C3E650B11AA9}" srcOrd="4" destOrd="0" presId="urn:microsoft.com/office/officeart/2005/8/layout/hierarchy2"/>
    <dgm:cxn modelId="{D718187E-04A4-46C5-9B4C-2194F74B4D1C}" type="presParOf" srcId="{BEADDD05-46E8-4138-BA0C-C3E650B11AA9}" destId="{59FD4471-3C39-4421-AF3C-9EAB9423E5E2}" srcOrd="0" destOrd="0" presId="urn:microsoft.com/office/officeart/2005/8/layout/hierarchy2"/>
    <dgm:cxn modelId="{4E2D55D0-09F4-4E1C-855A-7542403884DA}" type="presParOf" srcId="{87458DD9-D53A-4174-8521-36D379571E3B}" destId="{A78B5619-BD86-4CF8-85E8-38C461C79D2C}" srcOrd="5" destOrd="0" presId="urn:microsoft.com/office/officeart/2005/8/layout/hierarchy2"/>
    <dgm:cxn modelId="{B747FE3D-DF5E-47F3-B4CF-B3FF90321601}" type="presParOf" srcId="{A78B5619-BD86-4CF8-85E8-38C461C79D2C}" destId="{F37514AF-ADB3-45C8-A30F-9823B94415BD}" srcOrd="0" destOrd="0" presId="urn:microsoft.com/office/officeart/2005/8/layout/hierarchy2"/>
    <dgm:cxn modelId="{D4046E0F-DE1B-4945-B1EB-E392B6F4E133}" type="presParOf" srcId="{A78B5619-BD86-4CF8-85E8-38C461C79D2C}" destId="{16E4282C-168A-463E-9131-57170937320D}" srcOrd="1" destOrd="0" presId="urn:microsoft.com/office/officeart/2005/8/layout/hierarchy2"/>
    <dgm:cxn modelId="{35D049F8-ABC1-40F3-98D6-923859836EC4}" type="presParOf" srcId="{16E4282C-168A-463E-9131-57170937320D}" destId="{4C309B47-67B7-41A2-B39F-EBB5E1B0E29D}" srcOrd="0" destOrd="0" presId="urn:microsoft.com/office/officeart/2005/8/layout/hierarchy2"/>
    <dgm:cxn modelId="{C3B28AF5-36E5-4BAB-A1AB-A65A0E2EB174}" type="presParOf" srcId="{4C309B47-67B7-41A2-B39F-EBB5E1B0E29D}" destId="{02219E44-7EB7-48D9-8DCC-E57A0E55FB56}" srcOrd="0" destOrd="0" presId="urn:microsoft.com/office/officeart/2005/8/layout/hierarchy2"/>
    <dgm:cxn modelId="{63C27DB6-67C4-4F6E-9DA6-CBBB69430889}" type="presParOf" srcId="{16E4282C-168A-463E-9131-57170937320D}" destId="{325A53FD-82A3-4766-AE33-DB821331BF4E}" srcOrd="1" destOrd="0" presId="urn:microsoft.com/office/officeart/2005/8/layout/hierarchy2"/>
    <dgm:cxn modelId="{D1D58ADF-9E3A-49A6-A082-4767DB77F3EC}" type="presParOf" srcId="{325A53FD-82A3-4766-AE33-DB821331BF4E}" destId="{A044581E-F11E-4680-BF9C-2190BB026B2E}" srcOrd="0" destOrd="0" presId="urn:microsoft.com/office/officeart/2005/8/layout/hierarchy2"/>
    <dgm:cxn modelId="{B7B441DF-1C51-4302-9577-8F42CA466E51}" type="presParOf" srcId="{325A53FD-82A3-4766-AE33-DB821331BF4E}" destId="{8B06529F-7812-4D74-AFB2-6F408E215C8E}" srcOrd="1" destOrd="0" presId="urn:microsoft.com/office/officeart/2005/8/layout/hierarchy2"/>
    <dgm:cxn modelId="{F5081007-C95E-4141-9B5C-D2C5597BE276}" type="presParOf" srcId="{16E4282C-168A-463E-9131-57170937320D}" destId="{45E10787-A5A7-446A-892E-25B0D96E1022}" srcOrd="2" destOrd="0" presId="urn:microsoft.com/office/officeart/2005/8/layout/hierarchy2"/>
    <dgm:cxn modelId="{A9BF01B6-F872-48B9-A2E1-90354455506A}" type="presParOf" srcId="{45E10787-A5A7-446A-892E-25B0D96E1022}" destId="{E2997550-E051-44D7-AA2E-A7251D58B1F4}" srcOrd="0" destOrd="0" presId="urn:microsoft.com/office/officeart/2005/8/layout/hierarchy2"/>
    <dgm:cxn modelId="{BDCA144D-FEE8-4F3A-B6C4-6423BD51CFEA}" type="presParOf" srcId="{16E4282C-168A-463E-9131-57170937320D}" destId="{9C3C97C4-AB07-470A-B0FB-13DFA5131E4F}" srcOrd="3" destOrd="0" presId="urn:microsoft.com/office/officeart/2005/8/layout/hierarchy2"/>
    <dgm:cxn modelId="{12D3658E-8DFF-49DC-97DD-FC9CB50BC526}" type="presParOf" srcId="{9C3C97C4-AB07-470A-B0FB-13DFA5131E4F}" destId="{47CBA894-53AC-4739-97C6-BB7E78806785}" srcOrd="0" destOrd="0" presId="urn:microsoft.com/office/officeart/2005/8/layout/hierarchy2"/>
    <dgm:cxn modelId="{68FC7B56-C109-427C-8B22-79DBF3EFF446}" type="presParOf" srcId="{9C3C97C4-AB07-470A-B0FB-13DFA5131E4F}" destId="{0657906F-F163-4AE4-B93F-7B7EE5E15D17}" srcOrd="1" destOrd="0" presId="urn:microsoft.com/office/officeart/2005/8/layout/hierarchy2"/>
    <dgm:cxn modelId="{160AF8E7-7386-4CE9-BA5D-5E54E5322982}" type="presParOf" srcId="{87458DD9-D53A-4174-8521-36D379571E3B}" destId="{653F3B15-A1D2-490C-B234-C53C4B2584DB}" srcOrd="6" destOrd="0" presId="urn:microsoft.com/office/officeart/2005/8/layout/hierarchy2"/>
    <dgm:cxn modelId="{D44036ED-182A-4E68-9818-C6ADD503DA37}" type="presParOf" srcId="{653F3B15-A1D2-490C-B234-C53C4B2584DB}" destId="{FB9B1393-A734-41E9-89F4-135868834EFF}" srcOrd="0" destOrd="0" presId="urn:microsoft.com/office/officeart/2005/8/layout/hierarchy2"/>
    <dgm:cxn modelId="{FCA2D12B-4941-4168-9035-E414669DB2E2}" type="presParOf" srcId="{87458DD9-D53A-4174-8521-36D379571E3B}" destId="{7B820897-8D40-47E5-9162-EFB9F50C37CE}" srcOrd="7" destOrd="0" presId="urn:microsoft.com/office/officeart/2005/8/layout/hierarchy2"/>
    <dgm:cxn modelId="{31F03E82-8C82-41DC-8163-5C96A99DE2E0}" type="presParOf" srcId="{7B820897-8D40-47E5-9162-EFB9F50C37CE}" destId="{8F81B430-0066-4FB5-9360-12FB1076803C}" srcOrd="0" destOrd="0" presId="urn:microsoft.com/office/officeart/2005/8/layout/hierarchy2"/>
    <dgm:cxn modelId="{E51143A0-5541-4D53-9088-5E73A1628BB5}" type="presParOf" srcId="{7B820897-8D40-47E5-9162-EFB9F50C37CE}" destId="{F42F0B8C-3D50-4529-B822-1EF4556E7257}" srcOrd="1" destOrd="0" presId="urn:microsoft.com/office/officeart/2005/8/layout/hierarchy2"/>
    <dgm:cxn modelId="{58757495-513F-446C-8F8A-4DDCF3B71CA5}" type="presParOf" srcId="{87458DD9-D53A-4174-8521-36D379571E3B}" destId="{32A6C4A0-B1C9-434E-B61F-F8439C920D23}" srcOrd="8" destOrd="0" presId="urn:microsoft.com/office/officeart/2005/8/layout/hierarchy2"/>
    <dgm:cxn modelId="{14E02925-DBD2-474C-A40B-28B738824AAE}" type="presParOf" srcId="{32A6C4A0-B1C9-434E-B61F-F8439C920D23}" destId="{77C9D927-4901-4AB1-B632-FD40D8D43F20}" srcOrd="0" destOrd="0" presId="urn:microsoft.com/office/officeart/2005/8/layout/hierarchy2"/>
    <dgm:cxn modelId="{CECB34AC-9D2D-49B7-B985-0A68255F1C47}" type="presParOf" srcId="{87458DD9-D53A-4174-8521-36D379571E3B}" destId="{8CC8027E-0BD5-44C5-8316-F333AF8DB168}" srcOrd="9" destOrd="0" presId="urn:microsoft.com/office/officeart/2005/8/layout/hierarchy2"/>
    <dgm:cxn modelId="{57DD3F77-6959-4B7C-8E79-DF3D22A499B3}" type="presParOf" srcId="{8CC8027E-0BD5-44C5-8316-F333AF8DB168}" destId="{0B81243B-7544-44EC-A76B-9850A88E0EAC}" srcOrd="0" destOrd="0" presId="urn:microsoft.com/office/officeart/2005/8/layout/hierarchy2"/>
    <dgm:cxn modelId="{3B88B488-B4DC-4B02-B764-EC43424060AC}" type="presParOf" srcId="{8CC8027E-0BD5-44C5-8316-F333AF8DB168}" destId="{62C4B6AB-4C72-4869-A143-1EA65A36D846}" srcOrd="1" destOrd="0" presId="urn:microsoft.com/office/officeart/2005/8/layout/hierarchy2"/>
    <dgm:cxn modelId="{83F245F9-FB21-42BC-AF53-28AB0A0AC631}" type="presParOf" srcId="{62C4B6AB-4C72-4869-A143-1EA65A36D846}" destId="{7E5DFFC2-BF83-44AA-9954-E9C468219CE1}" srcOrd="0" destOrd="0" presId="urn:microsoft.com/office/officeart/2005/8/layout/hierarchy2"/>
    <dgm:cxn modelId="{EC4C3F39-11A3-44A0-8929-73C38423BAD0}" type="presParOf" srcId="{7E5DFFC2-BF83-44AA-9954-E9C468219CE1}" destId="{9F09D59B-1F49-4154-B674-FC3FF5A72FA7}" srcOrd="0" destOrd="0" presId="urn:microsoft.com/office/officeart/2005/8/layout/hierarchy2"/>
    <dgm:cxn modelId="{AC06BDDA-18A6-4469-80F9-D4E51484E535}" type="presParOf" srcId="{62C4B6AB-4C72-4869-A143-1EA65A36D846}" destId="{83AEDA0D-DA5C-4C2C-B54B-4423606B60E0}" srcOrd="1" destOrd="0" presId="urn:microsoft.com/office/officeart/2005/8/layout/hierarchy2"/>
    <dgm:cxn modelId="{6DD60A40-427C-4A36-8B8C-D74C0361480C}" type="presParOf" srcId="{83AEDA0D-DA5C-4C2C-B54B-4423606B60E0}" destId="{BA32BA25-E5F7-4977-846E-224706DFADFE}" srcOrd="0" destOrd="0" presId="urn:microsoft.com/office/officeart/2005/8/layout/hierarchy2"/>
    <dgm:cxn modelId="{A0D65AA2-A49D-45C1-A632-7B68CFF3B513}" type="presParOf" srcId="{83AEDA0D-DA5C-4C2C-B54B-4423606B60E0}" destId="{EDA08A44-3B74-495D-B689-38D48819A86A}" srcOrd="1" destOrd="0" presId="urn:microsoft.com/office/officeart/2005/8/layout/hierarchy2"/>
    <dgm:cxn modelId="{025E4359-D0E8-446D-B144-1068EB5E68E3}" type="presParOf" srcId="{62C4B6AB-4C72-4869-A143-1EA65A36D846}" destId="{66B4063D-622A-4F4A-A294-8079AB048DFE}" srcOrd="2" destOrd="0" presId="urn:microsoft.com/office/officeart/2005/8/layout/hierarchy2"/>
    <dgm:cxn modelId="{A8E7503B-E96A-4CD5-9716-9ADE124E3141}" type="presParOf" srcId="{66B4063D-622A-4F4A-A294-8079AB048DFE}" destId="{127BEBF1-057E-4A58-8481-202857470CE5}" srcOrd="0" destOrd="0" presId="urn:microsoft.com/office/officeart/2005/8/layout/hierarchy2"/>
    <dgm:cxn modelId="{1FD79939-BCCE-4BF5-B966-BC8A0179B42A}" type="presParOf" srcId="{62C4B6AB-4C72-4869-A143-1EA65A36D846}" destId="{BDED9D3C-C87E-4E13-A24F-36B880CD5970}" srcOrd="3" destOrd="0" presId="urn:microsoft.com/office/officeart/2005/8/layout/hierarchy2"/>
    <dgm:cxn modelId="{09F444B3-0B1B-4768-B2B5-C87337622903}" type="presParOf" srcId="{BDED9D3C-C87E-4E13-A24F-36B880CD5970}" destId="{95FE95F6-F30D-41C2-9F3D-36C0BFD69E3D}" srcOrd="0" destOrd="0" presId="urn:microsoft.com/office/officeart/2005/8/layout/hierarchy2"/>
    <dgm:cxn modelId="{7CDCBA95-24C2-42DD-A537-CF9E97E6A4E4}" type="presParOf" srcId="{BDED9D3C-C87E-4E13-A24F-36B880CD5970}" destId="{722E9126-6F54-4E1A-BE0E-D2BE0FF62DC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97BBA-C049-40F2-9EE3-5140E8A77699}">
      <dsp:nvSpPr>
        <dsp:cNvPr id="0" name=""/>
        <dsp:cNvSpPr/>
      </dsp:nvSpPr>
      <dsp:spPr>
        <a:xfrm>
          <a:off x="166345" y="1835071"/>
          <a:ext cx="1093402" cy="510224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smtClean="0">
              <a:solidFill>
                <a:schemeClr val="bg1"/>
              </a:solidFill>
            </a:rPr>
            <a:t>QuAI</a:t>
          </a:r>
          <a:endParaRPr lang="en-US" sz="2400" b="0" kern="1200" dirty="0">
            <a:solidFill>
              <a:schemeClr val="bg1"/>
            </a:solidFill>
          </a:endParaRPr>
        </a:p>
      </dsp:txBody>
      <dsp:txXfrm>
        <a:off x="181289" y="1850015"/>
        <a:ext cx="1063514" cy="480336"/>
      </dsp:txXfrm>
    </dsp:sp>
    <dsp:sp modelId="{4FC41043-1CA8-4253-87F5-5267FD878C43}">
      <dsp:nvSpPr>
        <dsp:cNvPr id="0" name=""/>
        <dsp:cNvSpPr/>
      </dsp:nvSpPr>
      <dsp:spPr>
        <a:xfrm rot="19001048">
          <a:off x="1069829" y="1603095"/>
          <a:ext cx="139432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394321" y="8822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32131" y="1577059"/>
        <a:ext cx="69716" cy="69716"/>
      </dsp:txXfrm>
    </dsp:sp>
    <dsp:sp modelId="{9BA7E630-0C49-4539-804E-BA3D7F6B54B7}">
      <dsp:nvSpPr>
        <dsp:cNvPr id="0" name=""/>
        <dsp:cNvSpPr/>
      </dsp:nvSpPr>
      <dsp:spPr>
        <a:xfrm>
          <a:off x="2274231" y="908016"/>
          <a:ext cx="1482686" cy="45127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Machine Learning</a:t>
          </a:r>
          <a:endParaRPr lang="en-US" sz="1300" kern="1200" dirty="0"/>
        </a:p>
      </dsp:txBody>
      <dsp:txXfrm>
        <a:off x="2287448" y="921233"/>
        <a:ext cx="1456252" cy="424836"/>
      </dsp:txXfrm>
    </dsp:sp>
    <dsp:sp modelId="{1EDD8DE9-81C6-4F97-AA70-4C2A7CE882E9}">
      <dsp:nvSpPr>
        <dsp:cNvPr id="0" name=""/>
        <dsp:cNvSpPr/>
      </dsp:nvSpPr>
      <dsp:spPr>
        <a:xfrm rot="19700279">
          <a:off x="3710918" y="962604"/>
          <a:ext cx="61810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618109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04520" y="955974"/>
        <a:ext cx="30905" cy="30905"/>
      </dsp:txXfrm>
    </dsp:sp>
    <dsp:sp modelId="{352EAAA1-F241-418C-B4EA-40CFE7E5B463}">
      <dsp:nvSpPr>
        <dsp:cNvPr id="0" name=""/>
        <dsp:cNvSpPr/>
      </dsp:nvSpPr>
      <dsp:spPr>
        <a:xfrm>
          <a:off x="4283028" y="583566"/>
          <a:ext cx="1734207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Deep learning</a:t>
          </a:r>
          <a:endParaRPr lang="en-US" sz="1300" kern="1200" dirty="0"/>
        </a:p>
      </dsp:txBody>
      <dsp:txXfrm>
        <a:off x="4296245" y="596783"/>
        <a:ext cx="1707773" cy="424836"/>
      </dsp:txXfrm>
    </dsp:sp>
    <dsp:sp modelId="{3A3F12F5-E91D-4108-B2E1-25BACBB63CA9}">
      <dsp:nvSpPr>
        <dsp:cNvPr id="0" name=""/>
        <dsp:cNvSpPr/>
      </dsp:nvSpPr>
      <dsp:spPr>
        <a:xfrm rot="1398150">
          <a:off x="3734396" y="1234051"/>
          <a:ext cx="55219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52199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96691" y="1229068"/>
        <a:ext cx="27609" cy="27609"/>
      </dsp:txXfrm>
    </dsp:sp>
    <dsp:sp modelId="{8B17223B-7FEF-4405-AD78-6FF48A7520EA}">
      <dsp:nvSpPr>
        <dsp:cNvPr id="0" name=""/>
        <dsp:cNvSpPr/>
      </dsp:nvSpPr>
      <dsp:spPr>
        <a:xfrm>
          <a:off x="4264074" y="1126458"/>
          <a:ext cx="1734207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Predictive Analysis</a:t>
          </a:r>
          <a:endParaRPr lang="en-US" sz="1300" kern="1200" dirty="0"/>
        </a:p>
      </dsp:txBody>
      <dsp:txXfrm>
        <a:off x="4277291" y="1139675"/>
        <a:ext cx="1707773" cy="424836"/>
      </dsp:txXfrm>
    </dsp:sp>
    <dsp:sp modelId="{CF9D611A-276D-413D-AE48-977F44973FC0}">
      <dsp:nvSpPr>
        <dsp:cNvPr id="0" name=""/>
        <dsp:cNvSpPr/>
      </dsp:nvSpPr>
      <dsp:spPr>
        <a:xfrm rot="21271717">
          <a:off x="1256255" y="2008276"/>
          <a:ext cx="153302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533020" y="8822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84439" y="1978772"/>
        <a:ext cx="76651" cy="76651"/>
      </dsp:txXfrm>
    </dsp:sp>
    <dsp:sp modelId="{9E5C59C7-AD70-4EEC-8B7E-870E67C8C40D}">
      <dsp:nvSpPr>
        <dsp:cNvPr id="0" name=""/>
        <dsp:cNvSpPr/>
      </dsp:nvSpPr>
      <dsp:spPr>
        <a:xfrm>
          <a:off x="2785783" y="1718377"/>
          <a:ext cx="930024" cy="45127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NLP</a:t>
          </a:r>
          <a:endParaRPr lang="en-US" sz="1300" kern="1200" dirty="0"/>
        </a:p>
      </dsp:txBody>
      <dsp:txXfrm>
        <a:off x="2799000" y="1731594"/>
        <a:ext cx="903590" cy="424836"/>
      </dsp:txXfrm>
    </dsp:sp>
    <dsp:sp modelId="{67845910-B487-4301-96D6-2EC01E9C989A}">
      <dsp:nvSpPr>
        <dsp:cNvPr id="0" name=""/>
        <dsp:cNvSpPr/>
      </dsp:nvSpPr>
      <dsp:spPr>
        <a:xfrm rot="21173105">
          <a:off x="3706222" y="1781016"/>
          <a:ext cx="248949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489498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888734" y="1727600"/>
        <a:ext cx="124474" cy="124474"/>
      </dsp:txXfrm>
    </dsp:sp>
    <dsp:sp modelId="{792DD9E6-D9C0-478B-9BCF-B5CA92E2C2CC}">
      <dsp:nvSpPr>
        <dsp:cNvPr id="0" name=""/>
        <dsp:cNvSpPr/>
      </dsp:nvSpPr>
      <dsp:spPr>
        <a:xfrm>
          <a:off x="6186136" y="1410028"/>
          <a:ext cx="2368287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Translation</a:t>
          </a:r>
          <a:endParaRPr lang="en-US" sz="1300" kern="1200" dirty="0"/>
        </a:p>
      </dsp:txBody>
      <dsp:txXfrm>
        <a:off x="6199353" y="1423245"/>
        <a:ext cx="2341853" cy="424836"/>
      </dsp:txXfrm>
    </dsp:sp>
    <dsp:sp modelId="{483EC36F-6A2F-48AC-8F4D-05E96B9397DA}">
      <dsp:nvSpPr>
        <dsp:cNvPr id="0" name=""/>
        <dsp:cNvSpPr/>
      </dsp:nvSpPr>
      <dsp:spPr>
        <a:xfrm rot="292385">
          <a:off x="3711326" y="2040496"/>
          <a:ext cx="247929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479290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888989" y="1987336"/>
        <a:ext cx="123964" cy="123964"/>
      </dsp:txXfrm>
    </dsp:sp>
    <dsp:sp modelId="{56BB0CD5-5CBD-41F3-A3E4-8A9BDDDF05DA}">
      <dsp:nvSpPr>
        <dsp:cNvPr id="0" name=""/>
        <dsp:cNvSpPr/>
      </dsp:nvSpPr>
      <dsp:spPr>
        <a:xfrm>
          <a:off x="6186136" y="1928989"/>
          <a:ext cx="2368287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Classification and clustering</a:t>
          </a:r>
          <a:endParaRPr lang="en-US" sz="1300" kern="1200" dirty="0"/>
        </a:p>
      </dsp:txBody>
      <dsp:txXfrm>
        <a:off x="6199353" y="1942206"/>
        <a:ext cx="2341853" cy="424836"/>
      </dsp:txXfrm>
    </dsp:sp>
    <dsp:sp modelId="{EC3DE829-B80A-4763-A7FF-DD4D3A57BDEF}">
      <dsp:nvSpPr>
        <dsp:cNvPr id="0" name=""/>
        <dsp:cNvSpPr/>
      </dsp:nvSpPr>
      <dsp:spPr>
        <a:xfrm rot="987222">
          <a:off x="3663066" y="2299977"/>
          <a:ext cx="257581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575811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886576" y="2244404"/>
        <a:ext cx="128790" cy="128790"/>
      </dsp:txXfrm>
    </dsp:sp>
    <dsp:sp modelId="{B0150D6D-9657-40F1-884F-1AC8A78635CE}">
      <dsp:nvSpPr>
        <dsp:cNvPr id="0" name=""/>
        <dsp:cNvSpPr/>
      </dsp:nvSpPr>
      <dsp:spPr>
        <a:xfrm>
          <a:off x="6186136" y="2447951"/>
          <a:ext cx="2368287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Information extraction</a:t>
          </a:r>
          <a:endParaRPr lang="en-US" sz="1300" kern="1200" dirty="0"/>
        </a:p>
      </dsp:txBody>
      <dsp:txXfrm>
        <a:off x="6199353" y="2461168"/>
        <a:ext cx="2341853" cy="424836"/>
      </dsp:txXfrm>
    </dsp:sp>
    <dsp:sp modelId="{BEADDD05-46E8-4138-BA0C-C3E650B11AA9}">
      <dsp:nvSpPr>
        <dsp:cNvPr id="0" name=""/>
        <dsp:cNvSpPr/>
      </dsp:nvSpPr>
      <dsp:spPr>
        <a:xfrm rot="1516961">
          <a:off x="1179216" y="2440422"/>
          <a:ext cx="168144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681449" y="8822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977904" y="2407208"/>
        <a:ext cx="84072" cy="84072"/>
      </dsp:txXfrm>
    </dsp:sp>
    <dsp:sp modelId="{F37514AF-ADB3-45C8-A30F-9823B94415BD}">
      <dsp:nvSpPr>
        <dsp:cNvPr id="0" name=""/>
        <dsp:cNvSpPr/>
      </dsp:nvSpPr>
      <dsp:spPr>
        <a:xfrm>
          <a:off x="2780133" y="2582669"/>
          <a:ext cx="1013085" cy="45127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Speech</a:t>
          </a:r>
          <a:endParaRPr lang="en-US" sz="1300" kern="1200" dirty="0"/>
        </a:p>
      </dsp:txBody>
      <dsp:txXfrm>
        <a:off x="2793350" y="2595886"/>
        <a:ext cx="986651" cy="424836"/>
      </dsp:txXfrm>
    </dsp:sp>
    <dsp:sp modelId="{4C309B47-67B7-41A2-B39F-EBB5E1B0E29D}">
      <dsp:nvSpPr>
        <dsp:cNvPr id="0" name=""/>
        <dsp:cNvSpPr/>
      </dsp:nvSpPr>
      <dsp:spPr>
        <a:xfrm rot="19953338">
          <a:off x="3771492" y="2710507"/>
          <a:ext cx="386102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386102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54891" y="2709677"/>
        <a:ext cx="19305" cy="19305"/>
      </dsp:txXfrm>
    </dsp:sp>
    <dsp:sp modelId="{A044581E-F11E-4680-BF9C-2190BB026B2E}">
      <dsp:nvSpPr>
        <dsp:cNvPr id="0" name=""/>
        <dsp:cNvSpPr/>
      </dsp:nvSpPr>
      <dsp:spPr>
        <a:xfrm>
          <a:off x="4135868" y="2404719"/>
          <a:ext cx="1652572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Speech to text</a:t>
          </a:r>
          <a:endParaRPr lang="en-US" sz="1300" kern="1200" dirty="0"/>
        </a:p>
      </dsp:txBody>
      <dsp:txXfrm>
        <a:off x="4149085" y="2417936"/>
        <a:ext cx="1626138" cy="424836"/>
      </dsp:txXfrm>
    </dsp:sp>
    <dsp:sp modelId="{45E10787-A5A7-446A-892E-25B0D96E1022}">
      <dsp:nvSpPr>
        <dsp:cNvPr id="0" name=""/>
        <dsp:cNvSpPr/>
      </dsp:nvSpPr>
      <dsp:spPr>
        <a:xfrm rot="2691763">
          <a:off x="3722831" y="2969988"/>
          <a:ext cx="483423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83423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52457" y="2966725"/>
        <a:ext cx="24171" cy="24171"/>
      </dsp:txXfrm>
    </dsp:sp>
    <dsp:sp modelId="{47CBA894-53AC-4739-97C6-BB7E78806785}">
      <dsp:nvSpPr>
        <dsp:cNvPr id="0" name=""/>
        <dsp:cNvSpPr/>
      </dsp:nvSpPr>
      <dsp:spPr>
        <a:xfrm>
          <a:off x="4135868" y="2923681"/>
          <a:ext cx="1652572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Text to Speech</a:t>
          </a:r>
          <a:endParaRPr lang="en-US" sz="1300" kern="1200" dirty="0"/>
        </a:p>
      </dsp:txBody>
      <dsp:txXfrm>
        <a:off x="4149085" y="2936898"/>
        <a:ext cx="1626138" cy="424836"/>
      </dsp:txXfrm>
    </dsp:sp>
    <dsp:sp modelId="{653F3B15-A1D2-490C-B234-C53C4B2584DB}">
      <dsp:nvSpPr>
        <dsp:cNvPr id="0" name=""/>
        <dsp:cNvSpPr/>
      </dsp:nvSpPr>
      <dsp:spPr>
        <a:xfrm rot="6127374">
          <a:off x="149433" y="2978506"/>
          <a:ext cx="183521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835215" y="8822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1021161" y="2941448"/>
        <a:ext cx="91760" cy="91760"/>
      </dsp:txXfrm>
    </dsp:sp>
    <dsp:sp modelId="{8F81B430-0066-4FB5-9360-12FB1076803C}">
      <dsp:nvSpPr>
        <dsp:cNvPr id="0" name=""/>
        <dsp:cNvSpPr/>
      </dsp:nvSpPr>
      <dsp:spPr>
        <a:xfrm>
          <a:off x="874335" y="3658837"/>
          <a:ext cx="902541" cy="45127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Robotics</a:t>
          </a:r>
          <a:endParaRPr lang="en-US" sz="1300" kern="1200" dirty="0"/>
        </a:p>
      </dsp:txBody>
      <dsp:txXfrm>
        <a:off x="887552" y="3672054"/>
        <a:ext cx="876107" cy="424836"/>
      </dsp:txXfrm>
    </dsp:sp>
    <dsp:sp modelId="{32A6C4A0-B1C9-434E-B61F-F8439C920D23}">
      <dsp:nvSpPr>
        <dsp:cNvPr id="0" name=""/>
        <dsp:cNvSpPr/>
      </dsp:nvSpPr>
      <dsp:spPr>
        <a:xfrm rot="4173551">
          <a:off x="639328" y="2974706"/>
          <a:ext cx="190675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906751" y="8822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545035" y="2935859"/>
        <a:ext cx="95337" cy="95337"/>
      </dsp:txXfrm>
    </dsp:sp>
    <dsp:sp modelId="{0B81243B-7544-44EC-A76B-9850A88E0EAC}">
      <dsp:nvSpPr>
        <dsp:cNvPr id="0" name=""/>
        <dsp:cNvSpPr/>
      </dsp:nvSpPr>
      <dsp:spPr>
        <a:xfrm>
          <a:off x="1925661" y="3651238"/>
          <a:ext cx="902541" cy="451270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Vision</a:t>
          </a:r>
          <a:endParaRPr lang="en-US" sz="1300" kern="1200" dirty="0"/>
        </a:p>
      </dsp:txBody>
      <dsp:txXfrm>
        <a:off x="1938878" y="3664455"/>
        <a:ext cx="876107" cy="424836"/>
      </dsp:txXfrm>
    </dsp:sp>
    <dsp:sp modelId="{7E5DFFC2-BF83-44AA-9954-E9C468219CE1}">
      <dsp:nvSpPr>
        <dsp:cNvPr id="0" name=""/>
        <dsp:cNvSpPr/>
      </dsp:nvSpPr>
      <dsp:spPr>
        <a:xfrm rot="20316940">
          <a:off x="2812582" y="3785320"/>
          <a:ext cx="453793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53793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28133" y="3782797"/>
        <a:ext cx="22689" cy="22689"/>
      </dsp:txXfrm>
    </dsp:sp>
    <dsp:sp modelId="{BA32BA25-E5F7-4977-846E-224706DFADFE}">
      <dsp:nvSpPr>
        <dsp:cNvPr id="0" name=""/>
        <dsp:cNvSpPr/>
      </dsp:nvSpPr>
      <dsp:spPr>
        <a:xfrm>
          <a:off x="3250754" y="3485775"/>
          <a:ext cx="1844894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Image recognition</a:t>
          </a:r>
          <a:endParaRPr lang="en-US" sz="1300" kern="1200" dirty="0"/>
        </a:p>
      </dsp:txBody>
      <dsp:txXfrm>
        <a:off x="3263971" y="3498992"/>
        <a:ext cx="1818460" cy="424836"/>
      </dsp:txXfrm>
    </dsp:sp>
    <dsp:sp modelId="{66B4063D-622A-4F4A-A294-8079AB048DFE}">
      <dsp:nvSpPr>
        <dsp:cNvPr id="0" name=""/>
        <dsp:cNvSpPr/>
      </dsp:nvSpPr>
      <dsp:spPr>
        <a:xfrm rot="2621198">
          <a:off x="2747584" y="4069171"/>
          <a:ext cx="58235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82354" y="8822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24202" y="4063434"/>
        <a:ext cx="29117" cy="29117"/>
      </dsp:txXfrm>
    </dsp:sp>
    <dsp:sp modelId="{95FE95F6-F30D-41C2-9F3D-36C0BFD69E3D}">
      <dsp:nvSpPr>
        <dsp:cNvPr id="0" name=""/>
        <dsp:cNvSpPr/>
      </dsp:nvSpPr>
      <dsp:spPr>
        <a:xfrm>
          <a:off x="3249319" y="4053478"/>
          <a:ext cx="1844894" cy="45127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Machine vision</a:t>
          </a:r>
          <a:endParaRPr lang="en-US" sz="1300" kern="1200" dirty="0"/>
        </a:p>
      </dsp:txBody>
      <dsp:txXfrm>
        <a:off x="3262536" y="4066695"/>
        <a:ext cx="1818460" cy="424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ED9A3-CF46-6A42-93ED-65D89B85B37F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87D3-8370-9F46-9AB0-CC2A1B3D0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10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52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609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38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668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95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24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52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70384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Add some more </a:t>
            </a:r>
            <a:r>
              <a:rPr lang="en-US" sz="1200" dirty="0" err="1" smtClean="0"/>
              <a:t>Nvidia</a:t>
            </a:r>
            <a:r>
              <a:rPr lang="en-US" sz="1200" dirty="0" smtClean="0"/>
              <a:t> GC</a:t>
            </a:r>
          </a:p>
          <a:p>
            <a:r>
              <a:rPr lang="en-US" sz="1200" dirty="0" smtClean="0"/>
              <a:t>Asus can use </a:t>
            </a:r>
            <a:r>
              <a:rPr lang="en-US" sz="1200" dirty="0" err="1" smtClean="0"/>
              <a:t>Nvidia</a:t>
            </a:r>
            <a:r>
              <a:rPr lang="en-US" sz="1200" dirty="0" smtClean="0"/>
              <a:t> driver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2" name="Shape 19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</a:p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1618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6208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dirty="0" smtClean="0"/>
              <a:t>Data: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smtClean="0"/>
              <a:t>Labels Data </a:t>
            </a:r>
            <a:r>
              <a:rPr lang="en" u="sng" dirty="0" smtClean="0"/>
              <a:t>was</a:t>
            </a:r>
            <a:r>
              <a:rPr lang="en" dirty="0" smtClean="0"/>
              <a:t> hard to collect.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smtClean="0"/>
              <a:t>Several entities (for ex, ImageNet, Kaggle) provide training data sets and request for best models.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 dirty="0" smtClean="0"/>
              <a:t>130 GB</a:t>
            </a:r>
            <a:r>
              <a:rPr lang="en" dirty="0" smtClean="0"/>
              <a:t> for 1k categories image classification training data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 dirty="0" smtClean="0"/>
              <a:t>1.7 TB</a:t>
            </a:r>
            <a:r>
              <a:rPr lang="en" dirty="0" smtClean="0"/>
              <a:t> for video theme classification training data.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smtClean="0"/>
              <a:t>Google search, flickr, Youtube are also good ways to collect (crawl) training data sets.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Data scientist, labs &amp; startups already using NAS or similar solutions to store their (training, test, validation) data sets.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We may preload public training data sets if no license issue.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 smtClean="0"/>
              <a:t>Computing: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The GPUs increase the speed of deep learning systems by about </a:t>
            </a:r>
            <a:r>
              <a:rPr lang="en" u="sng" dirty="0" smtClean="0"/>
              <a:t>10 ~ 100 times</a:t>
            </a:r>
            <a:r>
              <a:rPr lang="en" dirty="0" smtClean="0"/>
              <a:t>.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Example: MNIST CNN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1282 (i7) need </a:t>
            </a:r>
            <a:r>
              <a:rPr lang="en" u="sng" dirty="0" smtClean="0"/>
              <a:t>148 sec </a:t>
            </a:r>
            <a:r>
              <a:rPr lang="en" dirty="0" smtClean="0"/>
              <a:t>to training 60k examples for 1 round.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1050 Ti need only </a:t>
            </a:r>
            <a:r>
              <a:rPr lang="en" u="sng" dirty="0" smtClean="0"/>
              <a:t>11 sec</a:t>
            </a:r>
            <a:r>
              <a:rPr lang="en" dirty="0" smtClean="0"/>
              <a:t>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NAS now support GPU card(s).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Existing customers purchase separate servers as GPU servers, and spend more money for high-speed switch / network.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Lan: 10Gb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PCIE: 16GB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We may proposed the </a:t>
            </a:r>
            <a:r>
              <a:rPr lang="en" u="sng" dirty="0" smtClean="0"/>
              <a:t>Machine Learning training appliance</a:t>
            </a:r>
            <a:r>
              <a:rPr lang="en" dirty="0" smtClean="0"/>
              <a:t> concept to market.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lvl="0" indent="0" rtl="0">
              <a:spcBef>
                <a:spcPts val="0"/>
              </a:spcBef>
              <a:buNone/>
            </a:pPr>
            <a:r>
              <a:rPr lang="en" dirty="0" smtClean="0"/>
              <a:t>Algorithm: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Almost all Deep Learning models are open sourced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AlexNet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GoogLeNet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dirty="0" smtClean="0"/>
              <a:t>ResNet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Data scientists can fine-tune the models, and easily repeat the research result in their own environment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Application is the key when developing the models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 dirty="0" smtClean="0"/>
              <a:t>A platform / tools for data scientist to quickly and easily discovery the data, fine-tune the models, try-errors, sharing &amp; education are required</a:t>
            </a: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u="sng" dirty="0" smtClean="0"/>
              <a:t>Jupyter</a:t>
            </a:r>
            <a:r>
              <a:rPr lang="en" dirty="0" smtClean="0"/>
              <a:t> is the most famous one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https://</a:t>
            </a:r>
            <a:r>
              <a:rPr kumimoji="1" lang="en-US" altLang="zh-TW" dirty="0" err="1" smtClean="0"/>
              <a:t>technews.tw</a:t>
            </a:r>
            <a:r>
              <a:rPr kumimoji="1" lang="en-US" altLang="zh-TW" dirty="0" smtClean="0"/>
              <a:t>/2017/12/14/may-</a:t>
            </a:r>
            <a:r>
              <a:rPr kumimoji="1" lang="en-US" altLang="zh-TW" dirty="0" err="1" smtClean="0"/>
              <a:t>ai</a:t>
            </a:r>
            <a:r>
              <a:rPr kumimoji="1" lang="en-US" altLang="zh-TW" dirty="0" smtClean="0"/>
              <a:t>-chip-king-transfer-to-</a:t>
            </a:r>
            <a:r>
              <a:rPr kumimoji="1" lang="en-US" altLang="zh-TW" dirty="0" err="1" smtClean="0"/>
              <a:t>asic</a:t>
            </a:r>
            <a:r>
              <a:rPr kumimoji="1" lang="en-US" altLang="zh-TW" dirty="0" smtClean="0"/>
              <a:t>/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09483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2500298" y="928677"/>
            <a:ext cx="5957902" cy="8572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102" cy="1314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6338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80085" y="1143000"/>
            <a:ext cx="8678340" cy="3451200"/>
          </a:xfrm>
          <a:prstGeom prst="rect">
            <a:avLst/>
          </a:prstGeom>
          <a:noFill/>
          <a:ln>
            <a:noFill/>
          </a:ln>
        </p:spPr>
        <p:txBody>
          <a:bodyPr wrap="square" lIns="0" tIns="91425" rIns="0" bIns="91425" anchor="t" anchorCtr="0"/>
          <a:lstStyle>
            <a:lvl1pPr marL="9720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Tx/>
              <a:buNone/>
              <a:defRPr sz="2000" b="0" i="0" u="none" strike="noStrike" cap="none" baseline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63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80085" y="199012"/>
            <a:ext cx="8642758" cy="79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 baseline="0">
                <a:solidFill>
                  <a:srgbClr val="002060"/>
                </a:solidFill>
                <a:latin typeface="Arial" pitchFamily="34" charset="0"/>
                <a:ea typeface="微軟正黑體"/>
                <a:cs typeface="微軟正黑體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左側１項物件 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85849" y="206375"/>
            <a:ext cx="8640000" cy="793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 baseline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85848" y="1200150"/>
            <a:ext cx="3792843" cy="3394200"/>
          </a:xfrm>
          <a:prstGeom prst="rect">
            <a:avLst/>
          </a:prstGeom>
          <a:noFill/>
          <a:ln>
            <a:noFill/>
          </a:ln>
        </p:spPr>
        <p:txBody>
          <a:bodyPr wrap="square" lIns="0" tIns="91425" rIns="0" bIns="91425" anchor="t" anchorCtr="0"/>
          <a:lstStyle>
            <a:lvl1pPr marL="198000" marR="0" lvl="0" indent="-10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Shape 53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-48101" y="-1643"/>
            <a:ext cx="9252000" cy="5188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53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-48101" y="-1118"/>
            <a:ext cx="9251999" cy="5188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2138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4000" b="1" i="0" u="none" strike="noStrike" cap="none">
                <a:solidFill>
                  <a:srgbClr val="333366"/>
                </a:solidFill>
                <a:latin typeface="微軟正黑體"/>
                <a:ea typeface="微軟正黑體"/>
                <a:cs typeface="微軟正黑體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683575" y="2787774"/>
            <a:ext cx="7048865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  <a:defRPr sz="2600" b="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85720" y="214296"/>
            <a:ext cx="850112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 descr="NEW_16比9_back_主題_102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5924" y="-12916"/>
            <a:ext cx="9055133" cy="515795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215339" y="4929203"/>
            <a:ext cx="650438" cy="120929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428860" y="2000250"/>
            <a:ext cx="5740715" cy="14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2428860" y="3413020"/>
            <a:ext cx="5697790" cy="438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ody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8618017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430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3200" marR="0" lvl="5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00" marR="0" lvl="6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3200" marR="0" lvl="7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200" marR="0" lvl="8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86810" y="4763400"/>
            <a:ext cx="35719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QuAI_PPT_內頁"/>
          <p:cNvPicPr>
            <a:picLocks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80000" cy="5184000"/>
          </a:xfrm>
          <a:prstGeom prst="rect">
            <a:avLst/>
          </a:prstGeom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04069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195325" y="1200150"/>
            <a:ext cx="86694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68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/>
          <a:ea typeface="微軟正黑體"/>
          <a:cs typeface="微軟正黑體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google.com.tw/url?sa=i&amp;rct=j&amp;q=&amp;esrc=s&amp;source=images&amp;cd=&amp;cad=rja&amp;uact=8&amp;ved=0ahUKEwi4oeuQz-PUAhVBqZQKHSHmAIkQjRwIBw&amp;url=http://thegadgetflow.com/portfolio/buddy-your-familys-companion-robot/&amp;psig=AFQjCNFbLu05A_u1sqiVEKGgjxGpyyeMcg&amp;ust=1498845050869736" TargetMode="External"/><Relationship Id="rId18" Type="http://schemas.openxmlformats.org/officeDocument/2006/relationships/image" Target="../media/image28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4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hyperlink" Target="https://www.google.com.tw/url?sa=i&amp;rct=j&amp;q=&amp;esrc=s&amp;source=images&amp;cd=&amp;cad=rja&amp;uact=8&amp;ved=0ahUKEwioj6zrzuPUAhUDKJQKHckHDboQjRwIBw&amp;url=http://www.limitlessiq.com/news/post/view/id/574/&amp;psig=AFQjCNEoN2atIX0cjPRtnuzj9mdgIFjO6Q&amp;ust=1498844917381749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25" y="199012"/>
            <a:ext cx="8642758" cy="792000"/>
          </a:xfrm>
        </p:spPr>
        <p:txBody>
          <a:bodyPr/>
          <a:lstStyle/>
          <a:p>
            <a:r>
              <a:rPr lang="zh-TW" altLang="en-US" dirty="0" smtClean="0"/>
              <a:t>一個深度學習的例子</a:t>
            </a:r>
            <a:r>
              <a:rPr lang="en-US" altLang="zh-TW" b="0" dirty="0" smtClean="0"/>
              <a:t>    </a:t>
            </a:r>
            <a:r>
              <a:rPr lang="zh-TW" altLang="en-US" sz="4800" dirty="0" smtClean="0"/>
              <a:t>影像辨識程式</a:t>
            </a:r>
            <a:endParaRPr lang="en-US" sz="4400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idx="1"/>
          </p:nvPr>
        </p:nvSpPr>
        <p:spPr>
          <a:xfrm>
            <a:off x="542505" y="1247750"/>
            <a:ext cx="4012021" cy="3451200"/>
          </a:xfrm>
        </p:spPr>
        <p:txBody>
          <a:bodyPr/>
          <a:lstStyle/>
          <a:p>
            <a:pPr fontAlgn="base">
              <a:buNone/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典型的訓練過程包括</a:t>
            </a:r>
            <a:endParaRPr lang="en-US" sz="2400" b="1" dirty="0" smtClean="0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  <a:p>
            <a:pPr fontAlgn="base"/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選擇一個深度神經網</a:t>
            </a:r>
            <a:r>
              <a:rPr lang="zh-TW" altLang="en-US" sz="1800" b="1" dirty="0">
                <a:latin typeface="微軟正黑體"/>
                <a:ea typeface="微軟正黑體"/>
                <a:cs typeface="微軟正黑體"/>
              </a:rPr>
              <a:t>路：</a:t>
            </a:r>
            <a:endParaRPr lang="en-US" sz="1800" b="1" dirty="0" smtClean="0">
              <a:latin typeface="微軟正黑體"/>
              <a:ea typeface="微軟正黑體"/>
              <a:cs typeface="微軟正黑體"/>
            </a:endParaRPr>
          </a:p>
          <a:p>
            <a:pPr fontAlgn="base"/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輸入上百萬張的已經標籤過的訓練照片，這些照片可能來自一千個分類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1800" b="1" dirty="0" smtClean="0">
              <a:latin typeface="微軟正黑體"/>
              <a:ea typeface="微軟正黑體"/>
              <a:cs typeface="微軟正黑體"/>
            </a:endParaRPr>
          </a:p>
          <a:p>
            <a:pPr fontAlgn="base"/>
            <a:endParaRPr lang="en-US" dirty="0" smtClean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" name="圖片 1" descr="歸訥ep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05" y="2751384"/>
            <a:ext cx="7904543" cy="2119295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916063" y="1247750"/>
            <a:ext cx="3906780" cy="3451200"/>
          </a:xfrm>
          <a:prstGeom prst="rect">
            <a:avLst/>
          </a:prstGeom>
          <a:noFill/>
          <a:ln>
            <a:noFill/>
          </a:ln>
        </p:spPr>
        <p:txBody>
          <a:bodyPr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720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Tx/>
              <a:buNone/>
              <a:defRPr sz="2000" b="0" i="0" u="none" strike="noStrike" cap="none" baseline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63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zh-TW" altLang="en-US" sz="2400" b="1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驗證</a:t>
            </a:r>
            <a:r>
              <a:rPr lang="zh-TW" altLang="en-US" sz="2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準確度</a:t>
            </a:r>
            <a:endParaRPr lang="en-US" altLang="zh-TW" sz="2400" b="1" dirty="0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  <a:p>
            <a:pPr fontAlgn="base"/>
            <a:r>
              <a:rPr lang="zh-TW" altLang="en-US" sz="1800" b="1" dirty="0">
                <a:latin typeface="微軟正黑體"/>
                <a:ea typeface="微軟正黑體"/>
                <a:cs typeface="微軟正黑體"/>
              </a:rPr>
              <a:t>如果不符合預期：</a:t>
            </a:r>
            <a:endParaRPr lang="en-US" altLang="zh-TW" sz="1800" b="1" dirty="0">
              <a:latin typeface="微軟正黑體"/>
              <a:ea typeface="微軟正黑體"/>
              <a:cs typeface="微軟正黑體"/>
            </a:endParaRPr>
          </a:p>
          <a:p>
            <a:pPr fontAlgn="base"/>
            <a:r>
              <a:rPr lang="zh-TW" altLang="en-US" sz="1800" b="1" dirty="0">
                <a:latin typeface="微軟正黑體"/>
                <a:ea typeface="微軟正黑體"/>
                <a:cs typeface="微軟正黑體"/>
              </a:rPr>
              <a:t>調整深度神經網路、調整訓練資料集，或更新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網路內</a:t>
            </a:r>
            <a:r>
              <a:rPr lang="zh-TW" altLang="en-US" sz="1800" b="1" dirty="0">
                <a:latin typeface="微軟正黑體"/>
                <a:ea typeface="微軟正黑體"/>
                <a:cs typeface="微軟正黑體"/>
              </a:rPr>
              <a:t>的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參數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800" b="1" dirty="0"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4220054" y="651263"/>
            <a:ext cx="309186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692" y="1234063"/>
            <a:ext cx="3842415" cy="2242495"/>
          </a:xfrm>
        </p:spPr>
        <p:txBody>
          <a:bodyPr/>
          <a:lstStyle/>
          <a:p>
            <a:pPr algn="l"/>
            <a:r>
              <a:rPr lang="zh-TW" altLang="en-US" sz="3600" dirty="0" smtClean="0"/>
              <a:t>深度學習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得以成功是倚賴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三個關鍵因素</a:t>
            </a:r>
            <a:endParaRPr lang="en-US" sz="3600" dirty="0"/>
          </a:p>
        </p:txBody>
      </p:sp>
      <p:grpSp>
        <p:nvGrpSpPr>
          <p:cNvPr id="33" name="群組 32"/>
          <p:cNvGrpSpPr/>
          <p:nvPr/>
        </p:nvGrpSpPr>
        <p:grpSpPr>
          <a:xfrm>
            <a:off x="4427836" y="404549"/>
            <a:ext cx="4200683" cy="3312048"/>
            <a:chOff x="2359097" y="1204725"/>
            <a:chExt cx="4200683" cy="3312048"/>
          </a:xfrm>
        </p:grpSpPr>
        <p:cxnSp>
          <p:nvCxnSpPr>
            <p:cNvPr id="6" name="Shape 169"/>
            <p:cNvCxnSpPr/>
            <p:nvPr/>
          </p:nvCxnSpPr>
          <p:spPr>
            <a:xfrm>
              <a:off x="3892997" y="3870759"/>
              <a:ext cx="1132883" cy="0"/>
            </a:xfrm>
            <a:prstGeom prst="straightConnector1">
              <a:avLst/>
            </a:prstGeom>
            <a:noFill/>
            <a:ln w="38100" cap="flat" cmpd="sng">
              <a:solidFill>
                <a:srgbClr val="50B6BC"/>
              </a:solidFill>
              <a:prstDash val="dashDot"/>
              <a:round/>
              <a:headEnd type="none" w="lg" len="lg"/>
              <a:tailEnd type="none" w="lg" len="lg"/>
            </a:ln>
          </p:spPr>
        </p:cxnSp>
        <p:cxnSp>
          <p:nvCxnSpPr>
            <p:cNvPr id="4" name="Shape 164"/>
            <p:cNvCxnSpPr/>
            <p:nvPr/>
          </p:nvCxnSpPr>
          <p:spPr>
            <a:xfrm flipV="1">
              <a:off x="3527460" y="2496879"/>
              <a:ext cx="378307" cy="487891"/>
            </a:xfrm>
            <a:prstGeom prst="straightConnector1">
              <a:avLst/>
            </a:prstGeom>
            <a:noFill/>
            <a:ln w="38100" cap="flat" cmpd="sng">
              <a:solidFill>
                <a:srgbClr val="50B6BC"/>
              </a:solidFill>
              <a:prstDash val="dashDot"/>
              <a:round/>
              <a:headEnd type="none" w="lg" len="lg"/>
              <a:tailEnd type="none" w="lg" len="lg"/>
            </a:ln>
          </p:spPr>
        </p:cxnSp>
        <p:cxnSp>
          <p:nvCxnSpPr>
            <p:cNvPr id="27" name="Shape 164"/>
            <p:cNvCxnSpPr/>
            <p:nvPr/>
          </p:nvCxnSpPr>
          <p:spPr>
            <a:xfrm flipH="1" flipV="1">
              <a:off x="4991665" y="2448288"/>
              <a:ext cx="517697" cy="518174"/>
            </a:xfrm>
            <a:prstGeom prst="straightConnector1">
              <a:avLst/>
            </a:prstGeom>
            <a:noFill/>
            <a:ln w="38100" cap="flat" cmpd="sng">
              <a:solidFill>
                <a:srgbClr val="50B6BC"/>
              </a:solidFill>
              <a:prstDash val="dashDot"/>
              <a:round/>
              <a:headEnd type="none" w="lg" len="lg"/>
              <a:tailEnd type="none" w="lg" len="lg"/>
            </a:ln>
          </p:spPr>
        </p:cxnSp>
        <p:sp>
          <p:nvSpPr>
            <p:cNvPr id="7" name="Shape 166"/>
            <p:cNvSpPr/>
            <p:nvPr/>
          </p:nvSpPr>
          <p:spPr>
            <a:xfrm>
              <a:off x="3716614" y="1204725"/>
              <a:ext cx="1533900" cy="1533900"/>
            </a:xfrm>
            <a:prstGeom prst="ellipse">
              <a:avLst/>
            </a:prstGeom>
            <a:noFill/>
            <a:ln w="1714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11000" endPos="24000" dist="12700" dir="5400000" sy="-100000" algn="bl" rotWithShape="0"/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buNone/>
              </a:pPr>
              <a:r>
                <a:rPr lang="zh-TW" altLang="en-US" sz="3200" b="1" dirty="0" smtClean="0">
                  <a:solidFill>
                    <a:srgbClr val="002060"/>
                  </a:solidFill>
                  <a:latin typeface="微軟正黑體"/>
                  <a:ea typeface="微軟正黑體"/>
                  <a:cs typeface="微軟正黑體"/>
                </a:rPr>
                <a:t>資料</a:t>
              </a:r>
              <a:endParaRPr lang="en" sz="3200" b="1" dirty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3" name="Shape 166"/>
            <p:cNvSpPr/>
            <p:nvPr/>
          </p:nvSpPr>
          <p:spPr>
            <a:xfrm>
              <a:off x="2359097" y="2885581"/>
              <a:ext cx="1533900" cy="1533900"/>
            </a:xfrm>
            <a:prstGeom prst="ellipse">
              <a:avLst/>
            </a:prstGeom>
            <a:noFill/>
            <a:ln w="1714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11000" endPos="24000" dist="12700" dir="5400000" sy="-100000" algn="bl" rotWithShape="0"/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3200" b="1" dirty="0">
                  <a:solidFill>
                    <a:srgbClr val="002060"/>
                  </a:solidFill>
                  <a:latin typeface="微軟正黑體"/>
                  <a:ea typeface="微軟正黑體"/>
                  <a:cs typeface="微軟正黑體"/>
                </a:rPr>
                <a:t>運算能力</a:t>
              </a:r>
              <a:endParaRPr lang="en" altLang="zh-TW" sz="3200" b="1" dirty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25" name="Shape 166"/>
            <p:cNvSpPr/>
            <p:nvPr/>
          </p:nvSpPr>
          <p:spPr>
            <a:xfrm>
              <a:off x="5025880" y="2982873"/>
              <a:ext cx="1533900" cy="1533900"/>
            </a:xfrm>
            <a:prstGeom prst="ellipse">
              <a:avLst/>
            </a:prstGeom>
            <a:noFill/>
            <a:ln w="1714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11000" endPos="24000" dist="12700" dir="5400000" sy="-100000" algn="bl" rotWithShape="0"/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3200" b="1" dirty="0">
                  <a:solidFill>
                    <a:srgbClr val="002060"/>
                  </a:solidFill>
                  <a:latin typeface="微軟正黑體"/>
                  <a:ea typeface="微軟正黑體"/>
                  <a:cs typeface="微軟正黑體"/>
                </a:rPr>
                <a:t>演算法</a:t>
              </a:r>
              <a:endParaRPr lang="en-US" altLang="zh-TW" sz="3200" b="1" dirty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12" name="Shape 83"/>
          <p:cNvSpPr/>
          <p:nvPr/>
        </p:nvSpPr>
        <p:spPr>
          <a:xfrm>
            <a:off x="337392" y="1305950"/>
            <a:ext cx="329462" cy="32946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85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83"/>
          <p:cNvSpPr/>
          <p:nvPr/>
        </p:nvSpPr>
        <p:spPr>
          <a:xfrm rot="10800000">
            <a:off x="3590363" y="2844963"/>
            <a:ext cx="329462" cy="32946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85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36945" y="2983284"/>
            <a:ext cx="824399" cy="37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資料科學家的痛點</a:t>
            </a:r>
            <a:endParaRPr lang="en-US" sz="4000" dirty="0"/>
          </a:p>
        </p:txBody>
      </p:sp>
      <p:sp>
        <p:nvSpPr>
          <p:cNvPr id="4" name="Shape 265"/>
          <p:cNvSpPr/>
          <p:nvPr/>
        </p:nvSpPr>
        <p:spPr>
          <a:xfrm>
            <a:off x="4786336" y="2503547"/>
            <a:ext cx="946558" cy="454337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未來</a:t>
            </a:r>
            <a:endParaRPr lang="en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8" name="Shape 270"/>
          <p:cNvCxnSpPr/>
          <p:nvPr/>
        </p:nvCxnSpPr>
        <p:spPr>
          <a:xfrm>
            <a:off x="2518605" y="3802788"/>
            <a:ext cx="1582344" cy="13514"/>
          </a:xfrm>
          <a:prstGeom prst="straightConnector1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094" y="3090397"/>
            <a:ext cx="772773" cy="115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458" y="3391739"/>
            <a:ext cx="691218" cy="71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hape 276"/>
          <p:cNvCxnSpPr/>
          <p:nvPr/>
        </p:nvCxnSpPr>
        <p:spPr>
          <a:xfrm>
            <a:off x="3017785" y="3278382"/>
            <a:ext cx="0" cy="542254"/>
          </a:xfrm>
          <a:prstGeom prst="straightConnector1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5" name="Shape 277"/>
          <p:cNvPicPr preferRelativeResize="0"/>
          <p:nvPr/>
        </p:nvPicPr>
        <p:blipFill rotWithShape="1">
          <a:blip r:embed="rId5">
            <a:alphaModFix/>
          </a:blip>
          <a:srcRect l="13874"/>
          <a:stretch/>
        </p:blipFill>
        <p:spPr>
          <a:xfrm>
            <a:off x="1498599" y="3305798"/>
            <a:ext cx="1284051" cy="90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182952" y="1011442"/>
            <a:ext cx="7967136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30200">
              <a:lnSpc>
                <a:spcPct val="120000"/>
              </a:lnSpc>
              <a:buSzPts val="1600"/>
              <a:buAutoNum type="arabicPeriod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使用筆記型電腦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桌上型電腦開發、研究模型，但儲存和擴充能力有限。最終還是需要一台工作站訓練和驗證他們的模型。</a:t>
            </a:r>
            <a:endParaRPr lang="en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30200">
              <a:lnSpc>
                <a:spcPct val="120000"/>
              </a:lnSpc>
              <a:buSzPts val="1600"/>
              <a:buAutoNum type="arabicPeriod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花費很多心力在安裝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 /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處理驅動程式、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Container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、虛擬化等。</a:t>
            </a:r>
            <a:endParaRPr lang="en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330200">
              <a:lnSpc>
                <a:spcPct val="120000"/>
              </a:lnSpc>
              <a:buSzPts val="1600"/>
              <a:buFontTx/>
              <a:buAutoNum type="arabicPeriod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通常需要設定資料備份、資料共享、及網路設定等協助。</a:t>
            </a:r>
            <a:endParaRPr lang="en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Shape 267"/>
          <p:cNvSpPr/>
          <p:nvPr/>
        </p:nvSpPr>
        <p:spPr>
          <a:xfrm>
            <a:off x="720158" y="2503548"/>
            <a:ext cx="949393" cy="454336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過去</a:t>
            </a:r>
            <a:endParaRPr lang="en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 descr="nas+quai_1221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7651" y="2357436"/>
            <a:ext cx="3412990" cy="2225280"/>
          </a:xfrm>
          <a:prstGeom prst="rect">
            <a:avLst/>
          </a:prstGeom>
        </p:spPr>
      </p:pic>
      <p:cxnSp>
        <p:nvCxnSpPr>
          <p:cNvPr id="21" name="直線接點 20"/>
          <p:cNvCxnSpPr/>
          <p:nvPr/>
        </p:nvCxnSpPr>
        <p:spPr>
          <a:xfrm rot="5400000">
            <a:off x="3557938" y="3412011"/>
            <a:ext cx="1778389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/>
              <a:t>用</a:t>
            </a:r>
            <a:r>
              <a:rPr lang="en-US" altLang="zh-TW" sz="3600" dirty="0" smtClean="0"/>
              <a:t> </a:t>
            </a:r>
            <a:r>
              <a:rPr lang="en-US" altLang="zh-TW" sz="3600" dirty="0" err="1" smtClean="0"/>
              <a:t>QuAI</a:t>
            </a:r>
            <a:r>
              <a:rPr lang="en-US" altLang="zh-TW" sz="3600" dirty="0" smtClean="0"/>
              <a:t> </a:t>
            </a:r>
            <a:r>
              <a:rPr lang="zh-TW" altLang="en-US" sz="3600" dirty="0" smtClean="0"/>
              <a:t>來開發</a:t>
            </a:r>
            <a:r>
              <a:rPr lang="en-US" altLang="zh-TW" sz="3600" dirty="0" smtClean="0"/>
              <a:t> AI</a:t>
            </a:r>
            <a:endParaRPr lang="en-US" sz="3600" dirty="0"/>
          </a:p>
        </p:txBody>
      </p:sp>
      <p:grpSp>
        <p:nvGrpSpPr>
          <p:cNvPr id="4" name="群組 3"/>
          <p:cNvGrpSpPr/>
          <p:nvPr/>
        </p:nvGrpSpPr>
        <p:grpSpPr>
          <a:xfrm>
            <a:off x="181883" y="801363"/>
            <a:ext cx="8640960" cy="4109474"/>
            <a:chOff x="107504" y="1034026"/>
            <a:chExt cx="8640960" cy="4109474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07504" y="1034026"/>
              <a:ext cx="8640960" cy="4109474"/>
            </a:xfrm>
            <a:prstGeom prst="rect">
              <a:avLst/>
            </a:prstGeom>
            <a:noFill/>
          </p:spPr>
        </p:pic>
        <p:sp>
          <p:nvSpPr>
            <p:cNvPr id="8" name="Rectangle 5"/>
            <p:cNvSpPr/>
            <p:nvPr/>
          </p:nvSpPr>
          <p:spPr>
            <a:xfrm>
              <a:off x="527969" y="2403726"/>
              <a:ext cx="1976672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建構</a:t>
              </a:r>
              <a:endPara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Rectangle 5"/>
            <p:cNvSpPr/>
            <p:nvPr/>
          </p:nvSpPr>
          <p:spPr>
            <a:xfrm>
              <a:off x="2488130" y="2403726"/>
              <a:ext cx="1976672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訓練</a:t>
              </a:r>
              <a:endPara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Rectangle 5"/>
            <p:cNvSpPr/>
            <p:nvPr/>
          </p:nvSpPr>
          <p:spPr>
            <a:xfrm>
              <a:off x="4562446" y="2403726"/>
              <a:ext cx="1630548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調整</a:t>
              </a:r>
              <a:endPara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Rectangle 5"/>
            <p:cNvSpPr/>
            <p:nvPr/>
          </p:nvSpPr>
          <p:spPr>
            <a:xfrm>
              <a:off x="6520578" y="2403726"/>
              <a:ext cx="1976672" cy="452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部署</a:t>
              </a:r>
              <a:endPara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085" y="205736"/>
            <a:ext cx="8642758" cy="792000"/>
          </a:xfrm>
        </p:spPr>
        <p:txBody>
          <a:bodyPr/>
          <a:lstStyle/>
          <a:p>
            <a:r>
              <a:rPr lang="en-US" sz="4000" dirty="0" smtClean="0"/>
              <a:t>QTS 4.3.4 </a:t>
            </a:r>
            <a:r>
              <a:rPr lang="zh-TW" altLang="en-US" sz="4000" dirty="0" smtClean="0"/>
              <a:t>支援</a:t>
            </a:r>
            <a:r>
              <a:rPr lang="en-US" altLang="zh-TW" sz="4000" dirty="0" smtClean="0"/>
              <a:t> GPU Card</a:t>
            </a:r>
            <a:endParaRPr lang="en-US" sz="4000" dirty="0"/>
          </a:p>
        </p:txBody>
      </p:sp>
      <p:pic>
        <p:nvPicPr>
          <p:cNvPr id="71682" name="Picture 2" descr="TS-877_Top-right+.png"/>
          <p:cNvPicPr>
            <a:picLocks noChangeAspect="1" noChangeArrowheads="1"/>
          </p:cNvPicPr>
          <p:nvPr/>
        </p:nvPicPr>
        <p:blipFill>
          <a:blip r:embed="rId3"/>
          <a:srcRect b="3400"/>
          <a:stretch>
            <a:fillRect/>
          </a:stretch>
        </p:blipFill>
        <p:spPr bwMode="auto">
          <a:xfrm>
            <a:off x="917193" y="891133"/>
            <a:ext cx="7442331" cy="4030491"/>
          </a:xfrm>
          <a:prstGeom prst="rect">
            <a:avLst/>
          </a:prstGeom>
          <a:noFill/>
        </p:spPr>
      </p:pic>
      <p:pic>
        <p:nvPicPr>
          <p:cNvPr id="44" name="Picture 6" descr="C:\Users\user\Desktop\20170928_Virtualization Station 直播\p23-1.png"/>
          <p:cNvPicPr>
            <a:picLocks noChangeAspect="1" noChangeArrowheads="1"/>
          </p:cNvPicPr>
          <p:nvPr/>
        </p:nvPicPr>
        <p:blipFill>
          <a:blip r:embed="rId4">
            <a:alphaModFix amt="67000"/>
          </a:blip>
          <a:srcRect/>
          <a:stretch>
            <a:fillRect/>
          </a:stretch>
        </p:blipFill>
        <p:spPr bwMode="auto">
          <a:xfrm>
            <a:off x="2771137" y="2246061"/>
            <a:ext cx="1001662" cy="978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age result for CPU vs GPU for AI"/>
          <p:cNvPicPr>
            <a:picLocks noChangeAspect="1" noChangeArrowheads="1"/>
          </p:cNvPicPr>
          <p:nvPr/>
        </p:nvPicPr>
        <p:blipFill>
          <a:blip r:embed="rId3"/>
          <a:srcRect b="21486"/>
          <a:stretch>
            <a:fillRect/>
          </a:stretch>
        </p:blipFill>
        <p:spPr bwMode="auto">
          <a:xfrm>
            <a:off x="2647112" y="2629799"/>
            <a:ext cx="3193629" cy="1505473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2212" y="1143000"/>
            <a:ext cx="6306278" cy="2096144"/>
          </a:xfrm>
        </p:spPr>
        <p:txBody>
          <a:bodyPr/>
          <a:lstStyle/>
          <a:p>
            <a:pPr marL="440100" indent="-342900" fontAlgn="base">
              <a:buFont typeface="Arial"/>
              <a:buChar char="•"/>
            </a:pPr>
            <a:r>
              <a:rPr lang="en-US" altLang="zh-TW" sz="1800" b="1" dirty="0" smtClean="0">
                <a:latin typeface="微軟正黑體"/>
                <a:ea typeface="微軟正黑體"/>
                <a:cs typeface="微軟正黑體"/>
              </a:rPr>
              <a:t>GPU 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加速運算為</a:t>
            </a:r>
            <a:r>
              <a:rPr lang="en-US" sz="1800" b="1" dirty="0" smtClean="0">
                <a:latin typeface="微軟正黑體"/>
                <a:ea typeface="微軟正黑體"/>
                <a:cs typeface="微軟正黑體"/>
              </a:rPr>
              <a:t> </a:t>
            </a:r>
            <a:r>
              <a:rPr lang="en-US" sz="1800" b="1" dirty="0" err="1" smtClean="0">
                <a:latin typeface="微軟正黑體"/>
                <a:ea typeface="微軟正黑體"/>
                <a:cs typeface="微軟正黑體"/>
              </a:rPr>
              <a:t>QuAI</a:t>
            </a:r>
            <a:r>
              <a:rPr lang="en-US" sz="1800" b="1" dirty="0" smtClean="0"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添足了馬力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1800" b="1" dirty="0" smtClean="0">
              <a:latin typeface="微軟正黑體"/>
              <a:ea typeface="微軟正黑體"/>
              <a:cs typeface="微軟正黑體"/>
            </a:endParaRPr>
          </a:p>
          <a:p>
            <a:pPr marL="440100" indent="-342900" fontAlgn="base">
              <a:buFont typeface="Arial"/>
              <a:buChar char="•"/>
            </a:pPr>
            <a:r>
              <a:rPr lang="en-US" sz="1800" b="1" dirty="0" smtClean="0">
                <a:latin typeface="微軟正黑體"/>
                <a:ea typeface="微軟正黑體"/>
                <a:cs typeface="微軟正黑體"/>
              </a:rPr>
              <a:t>QNAP NAS 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支援</a:t>
            </a:r>
            <a:r>
              <a:rPr lang="en-US" altLang="zh-TW" sz="1800" b="1" dirty="0" smtClean="0"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1800" b="1" dirty="0" err="1" smtClean="0">
                <a:latin typeface="微軟正黑體"/>
                <a:ea typeface="微軟正黑體"/>
                <a:cs typeface="微軟正黑體"/>
              </a:rPr>
              <a:t>PCIe</a:t>
            </a:r>
            <a:r>
              <a:rPr lang="en-US" altLang="zh-TW" sz="1800" b="1" dirty="0" smtClean="0">
                <a:latin typeface="微軟正黑體"/>
                <a:ea typeface="微軟正黑體"/>
                <a:cs typeface="微軟正黑體"/>
              </a:rPr>
              <a:t> GPU Card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，並將之整合到</a:t>
            </a:r>
            <a:r>
              <a:rPr lang="en-US" altLang="zh-TW" sz="1800" b="1" dirty="0" smtClean="0">
                <a:latin typeface="微軟正黑體"/>
                <a:ea typeface="微軟正黑體"/>
                <a:cs typeface="微軟正黑體"/>
              </a:rPr>
              <a:t> Container Station 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當中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1800" b="1" dirty="0" smtClean="0">
              <a:latin typeface="微軟正黑體"/>
              <a:ea typeface="微軟正黑體"/>
              <a:cs typeface="微軟正黑體"/>
            </a:endParaRPr>
          </a:p>
          <a:p>
            <a:pPr marL="440100" indent="-342900" fontAlgn="base">
              <a:buFont typeface="Arial"/>
              <a:buChar char="•"/>
            </a:pP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結合最新</a:t>
            </a:r>
            <a:r>
              <a:rPr lang="en-US" altLang="zh-TW" sz="1800" b="1" dirty="0" smtClean="0">
                <a:latin typeface="微軟正黑體"/>
                <a:ea typeface="微軟正黑體"/>
                <a:cs typeface="微軟正黑體"/>
              </a:rPr>
              <a:t> GPU Card </a:t>
            </a:r>
            <a:r>
              <a:rPr lang="zh-TW" altLang="en-US" sz="1800" b="1" dirty="0" smtClean="0">
                <a:latin typeface="微軟正黑體"/>
                <a:ea typeface="微軟正黑體"/>
                <a:cs typeface="微軟正黑體"/>
              </a:rPr>
              <a:t>的高速運算能力，人工智慧模型的訓練和推論效能將大幅度地提升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1800" b="1" dirty="0" smtClean="0">
              <a:latin typeface="微軟正黑體"/>
              <a:ea typeface="微軟正黑體"/>
              <a:cs typeface="微軟正黑體"/>
            </a:endParaRPr>
          </a:p>
          <a:p>
            <a:pPr marL="440100" indent="-342900">
              <a:buFont typeface="Arial"/>
              <a:buChar char="•"/>
            </a:pPr>
            <a:endParaRPr lang="en-US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QuAI</a:t>
            </a:r>
            <a:r>
              <a:rPr lang="en-US" sz="4000" dirty="0" smtClean="0"/>
              <a:t> </a:t>
            </a:r>
            <a:r>
              <a:rPr lang="zh-TW" altLang="en-US" sz="4000" dirty="0" smtClean="0"/>
              <a:t>透過</a:t>
            </a:r>
            <a:r>
              <a:rPr lang="en-US" sz="4000" dirty="0" smtClean="0"/>
              <a:t> GPU </a:t>
            </a:r>
            <a:r>
              <a:rPr lang="zh-TW" altLang="en-US" sz="4000" dirty="0" smtClean="0"/>
              <a:t>加速運算</a:t>
            </a:r>
            <a:endParaRPr lang="en-US" sz="4000" dirty="0"/>
          </a:p>
        </p:txBody>
      </p:sp>
      <p:pic>
        <p:nvPicPr>
          <p:cNvPr id="31746" name="Picture 2" descr="QTS image process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0394" y="1394101"/>
            <a:ext cx="2046741" cy="2741171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647112" y="4135272"/>
            <a:ext cx="113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CPU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多核心</a:t>
            </a:r>
            <a:b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14292" y="4135272"/>
            <a:ext cx="1932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GPU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數千個核心</a:t>
            </a:r>
            <a:endParaRPr lang="zh-TW" alt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QuAI</a:t>
            </a:r>
            <a:r>
              <a:rPr lang="en-US" sz="4000" dirty="0" smtClean="0"/>
              <a:t> </a:t>
            </a:r>
            <a:r>
              <a:rPr lang="zh-TW" altLang="en-US" sz="4000" dirty="0" smtClean="0"/>
              <a:t>架構</a:t>
            </a:r>
            <a:endParaRPr lang="en-US" sz="4000" dirty="0"/>
          </a:p>
        </p:txBody>
      </p:sp>
      <p:grpSp>
        <p:nvGrpSpPr>
          <p:cNvPr id="30" name="群組 29"/>
          <p:cNvGrpSpPr/>
          <p:nvPr/>
        </p:nvGrpSpPr>
        <p:grpSpPr>
          <a:xfrm>
            <a:off x="584113" y="1110780"/>
            <a:ext cx="7945302" cy="3821203"/>
            <a:chOff x="911697" y="912468"/>
            <a:chExt cx="7945302" cy="3821203"/>
          </a:xfrm>
        </p:grpSpPr>
        <p:pic>
          <p:nvPicPr>
            <p:cNvPr id="14" name="圖片 13" descr="插圖-1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708" t="689" r="708" b="10697"/>
            <a:stretch/>
          </p:blipFill>
          <p:spPr>
            <a:xfrm>
              <a:off x="911697" y="912468"/>
              <a:ext cx="7945302" cy="3821203"/>
            </a:xfrm>
            <a:prstGeom prst="rect">
              <a:avLst/>
            </a:prstGeom>
          </p:spPr>
        </p:pic>
        <p:sp>
          <p:nvSpPr>
            <p:cNvPr id="19" name="TextBox 12"/>
            <p:cNvSpPr txBox="1"/>
            <p:nvPr/>
          </p:nvSpPr>
          <p:spPr>
            <a:xfrm>
              <a:off x="7138044" y="1377235"/>
              <a:ext cx="1577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rgbClr val="FF0000"/>
                  </a:solidFill>
                </a:rPr>
                <a:t>QuAI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 Containers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4777587" y="4081374"/>
              <a:ext cx="1492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GPU Card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Rectangle 7"/>
            <p:cNvSpPr/>
            <p:nvPr/>
          </p:nvSpPr>
          <p:spPr>
            <a:xfrm>
              <a:off x="2125722" y="1531124"/>
              <a:ext cx="914400" cy="307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CNTK</a:t>
              </a:r>
              <a:endParaRPr lang="en-US" sz="1800" b="1" dirty="0"/>
            </a:p>
          </p:txBody>
        </p:sp>
        <p:sp>
          <p:nvSpPr>
            <p:cNvPr id="23" name="Rectangle 8"/>
            <p:cNvSpPr/>
            <p:nvPr/>
          </p:nvSpPr>
          <p:spPr>
            <a:xfrm>
              <a:off x="3148310" y="1531124"/>
              <a:ext cx="914400" cy="307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/>
                <a:t>MXNet</a:t>
              </a:r>
              <a:endParaRPr lang="en-US" sz="1800" b="1" dirty="0"/>
            </a:p>
          </p:txBody>
        </p:sp>
        <p:sp>
          <p:nvSpPr>
            <p:cNvPr id="24" name="Rectangle 9"/>
            <p:cNvSpPr/>
            <p:nvPr/>
          </p:nvSpPr>
          <p:spPr>
            <a:xfrm>
              <a:off x="4164181" y="1445399"/>
              <a:ext cx="1475723" cy="4481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/>
                <a:t>TensorFlow</a:t>
              </a:r>
              <a:endParaRPr lang="en-US" sz="1800" b="1" dirty="0"/>
            </a:p>
          </p:txBody>
        </p:sp>
        <p:sp>
          <p:nvSpPr>
            <p:cNvPr id="25" name="Rectangle 10"/>
            <p:cNvSpPr/>
            <p:nvPr/>
          </p:nvSpPr>
          <p:spPr>
            <a:xfrm>
              <a:off x="5834701" y="1531124"/>
              <a:ext cx="914400" cy="307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/>
                <a:t>Caffe</a:t>
              </a:r>
              <a:endParaRPr lang="en-US" sz="1800" b="1" dirty="0"/>
            </a:p>
          </p:txBody>
        </p:sp>
        <p:sp>
          <p:nvSpPr>
            <p:cNvPr id="26" name="Rectangle 3"/>
            <p:cNvSpPr/>
            <p:nvPr/>
          </p:nvSpPr>
          <p:spPr>
            <a:xfrm>
              <a:off x="2078097" y="2889745"/>
              <a:ext cx="4400550" cy="5286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QTS 4.3.4</a:t>
              </a:r>
              <a:endParaRPr lang="en-US" sz="1800" b="1" dirty="0"/>
            </a:p>
          </p:txBody>
        </p:sp>
        <p:sp>
          <p:nvSpPr>
            <p:cNvPr id="27" name="Rectangle 4"/>
            <p:cNvSpPr/>
            <p:nvPr/>
          </p:nvSpPr>
          <p:spPr>
            <a:xfrm>
              <a:off x="2078097" y="3595599"/>
              <a:ext cx="4400550" cy="485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QNAP NAS + GPU</a:t>
              </a:r>
              <a:endParaRPr lang="en-US" sz="1800" b="1" dirty="0"/>
            </a:p>
          </p:txBody>
        </p:sp>
        <p:sp>
          <p:nvSpPr>
            <p:cNvPr id="28" name="Rectangle 6"/>
            <p:cNvSpPr/>
            <p:nvPr/>
          </p:nvSpPr>
          <p:spPr>
            <a:xfrm>
              <a:off x="2080318" y="2335021"/>
              <a:ext cx="454215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Container Station</a:t>
              </a:r>
              <a:endParaRPr lang="en-US" sz="1800" b="1" dirty="0"/>
            </a:p>
          </p:txBody>
        </p:sp>
        <p:pic>
          <p:nvPicPr>
            <p:cNvPr id="29" name="Picture 2" descr="https://www.qnap.com/solution/container_station/_images/ContainerStation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30584" y="2365870"/>
              <a:ext cx="385421" cy="38542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支援主流的深度學習框架及函式庫</a:t>
            </a:r>
            <a:endParaRPr lang="en-US" sz="4000" dirty="0"/>
          </a:p>
        </p:txBody>
      </p:sp>
      <p:pic>
        <p:nvPicPr>
          <p:cNvPr id="47105" name="Picture 1" descr="C:\Users\Amol Narkhede\Downloads\Images\Mxnet_200px.57d037a9feb8b9ac92f960051d28eae7dd67361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966" y="1725688"/>
            <a:ext cx="2539683" cy="838095"/>
          </a:xfrm>
          <a:prstGeom prst="rect">
            <a:avLst/>
          </a:prstGeom>
          <a:noFill/>
        </p:spPr>
      </p:pic>
      <p:pic>
        <p:nvPicPr>
          <p:cNvPr id="47106" name="Picture 2" descr="C:\Users\Amol Narkhede\Downloads\Images\tensorflow_logo_200px.34e3e453e8843db827289ddc20ab2d7def96d2e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6662" y="1725688"/>
            <a:ext cx="3809524" cy="72381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33887" y="2936538"/>
            <a:ext cx="2247682" cy="899072"/>
          </a:xfrm>
          <a:prstGeom prst="rect">
            <a:avLst/>
          </a:prstGeom>
          <a:noFill/>
        </p:spPr>
      </p:pic>
      <p:pic>
        <p:nvPicPr>
          <p:cNvPr id="47108" name="Picture 4" descr="C:\Users\Amol Narkhede\Downloads\Images\600x400_Caffe_Logo.787d682b6ce4b35d57c7595f846da03e0c1007e6.png"/>
          <p:cNvPicPr>
            <a:picLocks noChangeAspect="1" noChangeArrowheads="1"/>
          </p:cNvPicPr>
          <p:nvPr/>
        </p:nvPicPr>
        <p:blipFill>
          <a:blip r:embed="rId5"/>
          <a:srcRect t="25278" b="21944"/>
          <a:stretch>
            <a:fillRect/>
          </a:stretch>
        </p:blipFill>
        <p:spPr bwMode="auto">
          <a:xfrm>
            <a:off x="2201285" y="3015961"/>
            <a:ext cx="2156402" cy="758734"/>
          </a:xfrm>
          <a:prstGeom prst="rect">
            <a:avLst/>
          </a:prstGeom>
          <a:noFill/>
        </p:spPr>
      </p:pic>
      <p:pic>
        <p:nvPicPr>
          <p:cNvPr id="47109" name="Picture 5" descr="C:\Users\Amol Narkhede\Downloads\Images\cntk_logo_200px.0ee83ba4a80c182ce8e3dfe52667a960ac21973b.png"/>
          <p:cNvPicPr>
            <a:picLocks noChangeAspect="1" noChangeArrowheads="1"/>
          </p:cNvPicPr>
          <p:nvPr/>
        </p:nvPicPr>
        <p:blipFill>
          <a:blip r:embed="rId6"/>
          <a:srcRect l="22519" r="20655"/>
          <a:stretch>
            <a:fillRect/>
          </a:stretch>
        </p:blipFill>
        <p:spPr bwMode="auto">
          <a:xfrm>
            <a:off x="841350" y="2928940"/>
            <a:ext cx="1288066" cy="906670"/>
          </a:xfrm>
          <a:prstGeom prst="rect">
            <a:avLst/>
          </a:prstGeom>
          <a:noFill/>
        </p:spPr>
      </p:pic>
      <p:pic>
        <p:nvPicPr>
          <p:cNvPr id="47110" name="Picture 6" descr="C:\Users\Amol Narkhede\Downloads\Images\Nvidia_CUDA_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8042" y="2928940"/>
            <a:ext cx="1169972" cy="709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手繪多邊形 105"/>
          <p:cNvSpPr/>
          <p:nvPr/>
        </p:nvSpPr>
        <p:spPr>
          <a:xfrm>
            <a:off x="335825" y="2910930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手繪多邊形 106"/>
          <p:cNvSpPr/>
          <p:nvPr/>
        </p:nvSpPr>
        <p:spPr>
          <a:xfrm flipH="1">
            <a:off x="5098010" y="2910929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等腰三角形 61"/>
          <p:cNvSpPr/>
          <p:nvPr/>
        </p:nvSpPr>
        <p:spPr>
          <a:xfrm rot="10800000">
            <a:off x="6775010" y="2882861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手繪多邊形 92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2701160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手繪多邊形 85"/>
          <p:cNvSpPr/>
          <p:nvPr/>
        </p:nvSpPr>
        <p:spPr>
          <a:xfrm>
            <a:off x="335825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開始使用</a:t>
            </a:r>
            <a:r>
              <a:rPr lang="en-US" altLang="zh-TW" sz="4000" dirty="0"/>
              <a:t> </a:t>
            </a:r>
            <a:r>
              <a:rPr lang="en-US" altLang="zh-TW" sz="4000" dirty="0" err="1"/>
              <a:t>QuAI</a:t>
            </a:r>
            <a:endParaRPr lang="en-US" sz="4000" dirty="0"/>
          </a:p>
        </p:txBody>
      </p:sp>
      <p:sp>
        <p:nvSpPr>
          <p:cNvPr id="49" name="矩形 48"/>
          <p:cNvSpPr/>
          <p:nvPr/>
        </p:nvSpPr>
        <p:spPr>
          <a:xfrm>
            <a:off x="474660" y="3150229"/>
            <a:ext cx="4623350" cy="72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Container Station </a:t>
            </a:r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內建立需要的</a:t>
            </a:r>
            <a:r>
              <a:rPr lang="en-US" altLang="zh-TW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container</a:t>
            </a:r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，並開始開發第一個 </a:t>
            </a:r>
            <a:r>
              <a:rPr lang="en-US" altLang="zh-TW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應用</a:t>
            </a:r>
            <a:endParaRPr lang="en-US" altLang="zh-TW" sz="2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4092" y="1682642"/>
            <a:ext cx="2630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安裝並啟動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QuAI</a:t>
            </a:r>
            <a:endParaRPr lang="en-US" altLang="zh-TW" sz="2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40933" y="1682642"/>
            <a:ext cx="2161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Hant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NAS</a:t>
            </a:r>
            <a:r>
              <a:rPr lang="zh-TW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上</a:t>
            </a:r>
            <a:r>
              <a:rPr lang="zh-Hant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安裝</a:t>
            </a:r>
            <a:r>
              <a:rPr lang="zh-Hant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相容的 </a:t>
            </a:r>
            <a:r>
              <a:rPr lang="en-US" altLang="zh-Hant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GPU </a:t>
            </a:r>
            <a:r>
              <a:rPr lang="en-US" altLang="zh-Hant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Card</a:t>
            </a:r>
            <a:endParaRPr lang="en-US" altLang="zh-Hant" sz="2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548342" y="1679567"/>
            <a:ext cx="311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endParaRPr lang="en-US" altLang="zh-TW" sz="2000" b="1" dirty="0" smtClean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安裝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GPU Card 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驅動程式</a:t>
            </a:r>
            <a:endParaRPr lang="en-US" altLang="zh-TW" sz="2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526792" y="3150717"/>
            <a:ext cx="2447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將</a:t>
            </a:r>
            <a:r>
              <a:rPr lang="en-US" altLang="zh-TW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GPU </a:t>
            </a:r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分配給</a:t>
            </a:r>
            <a:r>
              <a:rPr lang="en-US" altLang="zh-TW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QTS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-434434" y="163100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grpSp>
        <p:nvGrpSpPr>
          <p:cNvPr id="50" name="群組 49"/>
          <p:cNvGrpSpPr/>
          <p:nvPr/>
        </p:nvGrpSpPr>
        <p:grpSpPr>
          <a:xfrm>
            <a:off x="5387722" y="2611482"/>
            <a:ext cx="608304" cy="612000"/>
            <a:chOff x="303371" y="993365"/>
            <a:chExt cx="608304" cy="612000"/>
          </a:xfrm>
        </p:grpSpPr>
        <p:sp>
          <p:nvSpPr>
            <p:cNvPr id="8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996768" y="1103468"/>
            <a:ext cx="608304" cy="612000"/>
            <a:chOff x="303371" y="993365"/>
            <a:chExt cx="608304" cy="612000"/>
          </a:xfrm>
        </p:grpSpPr>
        <p:sp>
          <p:nvSpPr>
            <p:cNvPr id="6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359760" y="1103468"/>
            <a:ext cx="608304" cy="612000"/>
            <a:chOff x="303371" y="993365"/>
            <a:chExt cx="608304" cy="612000"/>
          </a:xfrm>
        </p:grpSpPr>
        <p:sp>
          <p:nvSpPr>
            <p:cNvPr id="9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5364088" y="1103468"/>
            <a:ext cx="608304" cy="612000"/>
            <a:chOff x="303371" y="993365"/>
            <a:chExt cx="608304" cy="612000"/>
          </a:xfrm>
        </p:grpSpPr>
        <p:sp>
          <p:nvSpPr>
            <p:cNvPr id="9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359760" y="2593596"/>
            <a:ext cx="608304" cy="612000"/>
            <a:chOff x="303371" y="993365"/>
            <a:chExt cx="608304" cy="612000"/>
          </a:xfrm>
        </p:grpSpPr>
        <p:sp>
          <p:nvSpPr>
            <p:cNvPr id="10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手繪多邊形 105"/>
          <p:cNvSpPr/>
          <p:nvPr/>
        </p:nvSpPr>
        <p:spPr>
          <a:xfrm>
            <a:off x="335825" y="2910930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手繪多邊形 106"/>
          <p:cNvSpPr/>
          <p:nvPr/>
        </p:nvSpPr>
        <p:spPr>
          <a:xfrm flipH="1">
            <a:off x="5098010" y="2910929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等腰三角形 61"/>
          <p:cNvSpPr/>
          <p:nvPr/>
        </p:nvSpPr>
        <p:spPr>
          <a:xfrm rot="10800000">
            <a:off x="6775010" y="2882861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手繪多邊形 92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2701160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手繪多邊形 85"/>
          <p:cNvSpPr/>
          <p:nvPr/>
        </p:nvSpPr>
        <p:spPr>
          <a:xfrm>
            <a:off x="335825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開始使用</a:t>
            </a:r>
            <a:r>
              <a:rPr lang="en-US" altLang="zh-TW" sz="4000" dirty="0"/>
              <a:t> </a:t>
            </a:r>
            <a:r>
              <a:rPr lang="en-US" altLang="zh-TW" sz="4000" dirty="0" err="1"/>
              <a:t>QuAI</a:t>
            </a:r>
            <a:endParaRPr lang="en-US" sz="4000" dirty="0"/>
          </a:p>
        </p:txBody>
      </p:sp>
      <p:sp>
        <p:nvSpPr>
          <p:cNvPr id="49" name="矩形 48"/>
          <p:cNvSpPr/>
          <p:nvPr/>
        </p:nvSpPr>
        <p:spPr>
          <a:xfrm>
            <a:off x="474659" y="3150229"/>
            <a:ext cx="4697233" cy="72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 Station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內建立需要的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，並開始開發第一個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應用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4092" y="1682642"/>
            <a:ext cx="2630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安裝並啟動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QuAI</a:t>
            </a:r>
            <a:endParaRPr lang="en-US" altLang="zh-TW" sz="2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40933" y="1682642"/>
            <a:ext cx="2161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Hant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NAS</a:t>
            </a:r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上</a:t>
            </a:r>
            <a:r>
              <a:rPr lang="zh-Hant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安裝相容的 </a:t>
            </a:r>
            <a:r>
              <a:rPr lang="en-US" altLang="zh-Hant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Card</a:t>
            </a:r>
            <a:endParaRPr lang="en-US" altLang="zh-Hant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548342" y="1679567"/>
            <a:ext cx="311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endParaRPr lang="en-US" altLang="zh-TW" sz="2000" b="1" dirty="0" smtClean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</a:t>
            </a:r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Card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驅動程式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526792" y="3150717"/>
            <a:ext cx="2447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將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GPU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分配給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QTS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-434434" y="163100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grpSp>
        <p:nvGrpSpPr>
          <p:cNvPr id="50" name="群組 49"/>
          <p:cNvGrpSpPr/>
          <p:nvPr/>
        </p:nvGrpSpPr>
        <p:grpSpPr>
          <a:xfrm>
            <a:off x="5387722" y="2611482"/>
            <a:ext cx="608304" cy="612000"/>
            <a:chOff x="303371" y="993365"/>
            <a:chExt cx="608304" cy="612000"/>
          </a:xfrm>
        </p:grpSpPr>
        <p:sp>
          <p:nvSpPr>
            <p:cNvPr id="8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996768" y="1103468"/>
            <a:ext cx="608304" cy="612000"/>
            <a:chOff x="303371" y="993365"/>
            <a:chExt cx="608304" cy="612000"/>
          </a:xfrm>
        </p:grpSpPr>
        <p:sp>
          <p:nvSpPr>
            <p:cNvPr id="6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359760" y="1103468"/>
            <a:ext cx="608304" cy="612000"/>
            <a:chOff x="303371" y="993365"/>
            <a:chExt cx="608304" cy="612000"/>
          </a:xfrm>
        </p:grpSpPr>
        <p:sp>
          <p:nvSpPr>
            <p:cNvPr id="9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31859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5364088" y="1103468"/>
            <a:ext cx="608304" cy="612000"/>
            <a:chOff x="303371" y="993365"/>
            <a:chExt cx="608304" cy="612000"/>
          </a:xfrm>
        </p:grpSpPr>
        <p:sp>
          <p:nvSpPr>
            <p:cNvPr id="9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359760" y="2593596"/>
            <a:ext cx="608304" cy="612000"/>
            <a:chOff x="303371" y="993365"/>
            <a:chExt cx="608304" cy="612000"/>
          </a:xfrm>
        </p:grpSpPr>
        <p:sp>
          <p:nvSpPr>
            <p:cNvPr id="10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325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Amol Narkhede\Downloads\PicpicBK\Image 012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208592">
            <a:off x="1216351" y="2566602"/>
            <a:ext cx="5606764" cy="860416"/>
          </a:xfrm>
          <a:prstGeom prst="rect">
            <a:avLst/>
          </a:prstGeom>
          <a:noFill/>
          <a:effectLst>
            <a:outerShdw blurRad="2794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32782" name="Picture 14" descr="C:\Users\Amol Narkhede\Downloads\PicpicBK\Image 022.png"/>
          <p:cNvPicPr>
            <a:picLocks noChangeAspect="1" noChangeArrowheads="1"/>
          </p:cNvPicPr>
          <p:nvPr/>
        </p:nvPicPr>
        <p:blipFill>
          <a:blip r:embed="rId3"/>
          <a:srcRect t="4310" b="12612"/>
          <a:stretch>
            <a:fillRect/>
          </a:stretch>
        </p:blipFill>
        <p:spPr bwMode="auto">
          <a:xfrm rot="21076430">
            <a:off x="245844" y="1265641"/>
            <a:ext cx="3708131" cy="1149808"/>
          </a:xfrm>
          <a:prstGeom prst="rect">
            <a:avLst/>
          </a:prstGeom>
          <a:noFill/>
          <a:effectLst>
            <a:outerShdw blurRad="2794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844" y="4100272"/>
            <a:ext cx="5342604" cy="7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79400" dist="38100" dir="2700000" algn="tl" rotWithShape="0">
              <a:prstClr val="black">
                <a:alpha val="44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每個人都在談論</a:t>
            </a:r>
            <a:r>
              <a:rPr lang="en-US" altLang="zh-TW" sz="4000" dirty="0" smtClean="0"/>
              <a:t> AI </a:t>
            </a:r>
            <a:r>
              <a:rPr lang="mr-IN" altLang="zh-TW" sz="4000" dirty="0" smtClean="0"/>
              <a:t>…</a:t>
            </a:r>
            <a:endParaRPr lang="en-US" sz="4000" dirty="0"/>
          </a:p>
        </p:txBody>
      </p:sp>
      <p:pic>
        <p:nvPicPr>
          <p:cNvPr id="32775" name="Picture 7" descr="C:\Users\Amol Narkhede\Downloads\PicpicBK\Image 016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rot="351339">
            <a:off x="4660033" y="1391016"/>
            <a:ext cx="4428586" cy="1312173"/>
          </a:xfrm>
          <a:prstGeom prst="rect">
            <a:avLst/>
          </a:prstGeom>
          <a:noFill/>
          <a:effectLst>
            <a:outerShdw blurRad="2794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32780" name="Picture 12" descr="C:\Users\Amol Narkhede\Downloads\PicpicBK\Image 020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941530">
            <a:off x="2722001" y="1968789"/>
            <a:ext cx="5137980" cy="971203"/>
          </a:xfrm>
          <a:prstGeom prst="rect">
            <a:avLst/>
          </a:prstGeom>
          <a:noFill/>
          <a:effectLst>
            <a:outerShdw blurRad="2794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32777" name="Picture 9" descr="C:\Users\Amol Narkhede\Downloads\PicpicBK\Image 017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20832358">
            <a:off x="5347285" y="3452017"/>
            <a:ext cx="4221264" cy="981689"/>
          </a:xfrm>
          <a:prstGeom prst="rect">
            <a:avLst/>
          </a:prstGeom>
          <a:noFill/>
          <a:effectLst>
            <a:outerShdw blurRad="2794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32770" name="Picture 2" descr="C:\Users\Amol Narkhede\Downloads\PicpicBK\Image 023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824117">
            <a:off x="339030" y="3494284"/>
            <a:ext cx="4777124" cy="739102"/>
          </a:xfrm>
          <a:prstGeom prst="rect">
            <a:avLst/>
          </a:prstGeom>
          <a:noFill/>
          <a:effectLst>
            <a:outerShdw blurRad="279400" dist="38100" dir="2700000" algn="tl" rotWithShape="0">
              <a:prstClr val="black">
                <a:alpha val="44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1872" y="1280040"/>
            <a:ext cx="4174250" cy="21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4800000" sx="1000" sy="1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" name="Picture 2" descr="D:\QuAI\ProductSpecifications\UI_Designs\download_2017-12-20_18-21-14\v2_171220\slice\QuAI_App_logo\qpkg_25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590" y="3108370"/>
            <a:ext cx="306090" cy="30609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/>
              <a:t>從</a:t>
            </a:r>
            <a:r>
              <a:rPr lang="en-US" altLang="zh-TW" sz="4000" spc="-150" dirty="0" smtClean="0"/>
              <a:t> </a:t>
            </a:r>
            <a:r>
              <a:rPr lang="en-US" altLang="zh-TW" sz="4000" dirty="0" smtClean="0"/>
              <a:t>App Center</a:t>
            </a:r>
            <a:r>
              <a:rPr lang="en-US" altLang="zh-TW" sz="4000" spc="-150" dirty="0" smtClean="0"/>
              <a:t> </a:t>
            </a:r>
            <a:r>
              <a:rPr lang="zh-TW" altLang="en-US" sz="4000" dirty="0" smtClean="0"/>
              <a:t>安裝並啟動</a:t>
            </a:r>
            <a:r>
              <a:rPr lang="en-US" altLang="zh-TW" sz="4000" dirty="0" smtClean="0"/>
              <a:t> </a:t>
            </a:r>
            <a:r>
              <a:rPr lang="en-US" altLang="zh-TW" sz="4000" dirty="0" err="1" smtClean="0"/>
              <a:t>QuAI</a:t>
            </a:r>
            <a:endParaRPr lang="en-US" sz="4000" dirty="0"/>
          </a:p>
        </p:txBody>
      </p:sp>
      <p:sp>
        <p:nvSpPr>
          <p:cNvPr id="9" name="矩形 8"/>
          <p:cNvSpPr/>
          <p:nvPr/>
        </p:nvSpPr>
        <p:spPr>
          <a:xfrm>
            <a:off x="1677691" y="1272089"/>
            <a:ext cx="722610" cy="3211756"/>
          </a:xfrm>
          <a:custGeom>
            <a:avLst/>
            <a:gdLst>
              <a:gd name="connsiteX0" fmla="*/ 0 w 589015"/>
              <a:gd name="connsiteY0" fmla="*/ 0 h 640522"/>
              <a:gd name="connsiteX1" fmla="*/ 589015 w 589015"/>
              <a:gd name="connsiteY1" fmla="*/ 0 h 640522"/>
              <a:gd name="connsiteX2" fmla="*/ 589015 w 589015"/>
              <a:gd name="connsiteY2" fmla="*/ 640522 h 640522"/>
              <a:gd name="connsiteX3" fmla="*/ 0 w 589015"/>
              <a:gd name="connsiteY3" fmla="*/ 640522 h 640522"/>
              <a:gd name="connsiteX4" fmla="*/ 0 w 589015"/>
              <a:gd name="connsiteY4" fmla="*/ 0 h 640522"/>
              <a:gd name="connsiteX0" fmla="*/ 0 w 611102"/>
              <a:gd name="connsiteY0" fmla="*/ 0 h 762000"/>
              <a:gd name="connsiteX1" fmla="*/ 611102 w 611102"/>
              <a:gd name="connsiteY1" fmla="*/ 121478 h 762000"/>
              <a:gd name="connsiteX2" fmla="*/ 611102 w 611102"/>
              <a:gd name="connsiteY2" fmla="*/ 762000 h 762000"/>
              <a:gd name="connsiteX3" fmla="*/ 22087 w 611102"/>
              <a:gd name="connsiteY3" fmla="*/ 762000 h 762000"/>
              <a:gd name="connsiteX4" fmla="*/ 0 w 611102"/>
              <a:gd name="connsiteY4" fmla="*/ 0 h 762000"/>
              <a:gd name="connsiteX0" fmla="*/ 0 w 655275"/>
              <a:gd name="connsiteY0" fmla="*/ 0 h 1347305"/>
              <a:gd name="connsiteX1" fmla="*/ 611102 w 655275"/>
              <a:gd name="connsiteY1" fmla="*/ 121478 h 1347305"/>
              <a:gd name="connsiteX2" fmla="*/ 655275 w 655275"/>
              <a:gd name="connsiteY2" fmla="*/ 1347305 h 1347305"/>
              <a:gd name="connsiteX3" fmla="*/ 22087 w 655275"/>
              <a:gd name="connsiteY3" fmla="*/ 762000 h 1347305"/>
              <a:gd name="connsiteX4" fmla="*/ 0 w 655275"/>
              <a:gd name="connsiteY4" fmla="*/ 0 h 1347305"/>
              <a:gd name="connsiteX0" fmla="*/ 0 w 655275"/>
              <a:gd name="connsiteY0" fmla="*/ 2020957 h 3368262"/>
              <a:gd name="connsiteX1" fmla="*/ 600059 w 655275"/>
              <a:gd name="connsiteY1" fmla="*/ 0 h 3368262"/>
              <a:gd name="connsiteX2" fmla="*/ 655275 w 655275"/>
              <a:gd name="connsiteY2" fmla="*/ 3368262 h 3368262"/>
              <a:gd name="connsiteX3" fmla="*/ 22087 w 655275"/>
              <a:gd name="connsiteY3" fmla="*/ 2782957 h 3368262"/>
              <a:gd name="connsiteX4" fmla="*/ 0 w 655275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22087 w 611101"/>
              <a:gd name="connsiteY3" fmla="*/ 2782957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044 w 611101"/>
              <a:gd name="connsiteY3" fmla="*/ 2396436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560 w 611101"/>
              <a:gd name="connsiteY3" fmla="*/ 2244726 h 3368262"/>
              <a:gd name="connsiteX4" fmla="*/ 19099 w 611101"/>
              <a:gd name="connsiteY4" fmla="*/ 2432465 h 3368262"/>
              <a:gd name="connsiteX5" fmla="*/ 0 w 611101"/>
              <a:gd name="connsiteY5" fmla="*/ 2020957 h 3368262"/>
              <a:gd name="connsiteX0" fmla="*/ 0 w 618640"/>
              <a:gd name="connsiteY0" fmla="*/ 1877392 h 3368262"/>
              <a:gd name="connsiteX1" fmla="*/ 607598 w 618640"/>
              <a:gd name="connsiteY1" fmla="*/ 0 h 3368262"/>
              <a:gd name="connsiteX2" fmla="*/ 618640 w 618640"/>
              <a:gd name="connsiteY2" fmla="*/ 3368262 h 3368262"/>
              <a:gd name="connsiteX3" fmla="*/ 19099 w 618640"/>
              <a:gd name="connsiteY3" fmla="*/ 2244726 h 3368262"/>
              <a:gd name="connsiteX4" fmla="*/ 26638 w 618640"/>
              <a:gd name="connsiteY4" fmla="*/ 2432465 h 3368262"/>
              <a:gd name="connsiteX5" fmla="*/ 0 w 618640"/>
              <a:gd name="connsiteY5" fmla="*/ 1877392 h 3368262"/>
              <a:gd name="connsiteX0" fmla="*/ 0 w 603561"/>
              <a:gd name="connsiteY0" fmla="*/ 1998870 h 3368262"/>
              <a:gd name="connsiteX1" fmla="*/ 592519 w 603561"/>
              <a:gd name="connsiteY1" fmla="*/ 0 h 3368262"/>
              <a:gd name="connsiteX2" fmla="*/ 603561 w 603561"/>
              <a:gd name="connsiteY2" fmla="*/ 3368262 h 3368262"/>
              <a:gd name="connsiteX3" fmla="*/ 4020 w 603561"/>
              <a:gd name="connsiteY3" fmla="*/ 2244726 h 3368262"/>
              <a:gd name="connsiteX4" fmla="*/ 11559 w 603561"/>
              <a:gd name="connsiteY4" fmla="*/ 2432465 h 3368262"/>
              <a:gd name="connsiteX5" fmla="*/ 0 w 603561"/>
              <a:gd name="connsiteY5" fmla="*/ 1998870 h 3368262"/>
              <a:gd name="connsiteX0" fmla="*/ 0 w 637986"/>
              <a:gd name="connsiteY0" fmla="*/ 2032001 h 3401393"/>
              <a:gd name="connsiteX1" fmla="*/ 637755 w 637986"/>
              <a:gd name="connsiteY1" fmla="*/ 0 h 3401393"/>
              <a:gd name="connsiteX2" fmla="*/ 603561 w 637986"/>
              <a:gd name="connsiteY2" fmla="*/ 3401393 h 3401393"/>
              <a:gd name="connsiteX3" fmla="*/ 4020 w 637986"/>
              <a:gd name="connsiteY3" fmla="*/ 2277857 h 3401393"/>
              <a:gd name="connsiteX4" fmla="*/ 11559 w 637986"/>
              <a:gd name="connsiteY4" fmla="*/ 2465596 h 3401393"/>
              <a:gd name="connsiteX5" fmla="*/ 0 w 637986"/>
              <a:gd name="connsiteY5" fmla="*/ 2032001 h 3401393"/>
              <a:gd name="connsiteX0" fmla="*/ 0 w 648798"/>
              <a:gd name="connsiteY0" fmla="*/ 2032001 h 3379306"/>
              <a:gd name="connsiteX1" fmla="*/ 637755 w 648798"/>
              <a:gd name="connsiteY1" fmla="*/ 0 h 3379306"/>
              <a:gd name="connsiteX2" fmla="*/ 648798 w 648798"/>
              <a:gd name="connsiteY2" fmla="*/ 3379306 h 3379306"/>
              <a:gd name="connsiteX3" fmla="*/ 4020 w 648798"/>
              <a:gd name="connsiteY3" fmla="*/ 2277857 h 3379306"/>
              <a:gd name="connsiteX4" fmla="*/ 11559 w 648798"/>
              <a:gd name="connsiteY4" fmla="*/ 2465596 h 3379306"/>
              <a:gd name="connsiteX5" fmla="*/ 0 w 648798"/>
              <a:gd name="connsiteY5" fmla="*/ 2032001 h 3379306"/>
              <a:gd name="connsiteX0" fmla="*/ 0 w 662525"/>
              <a:gd name="connsiteY0" fmla="*/ 1987827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87827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851 w 662525"/>
              <a:gd name="connsiteY4" fmla="*/ 224360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6705 w 662525"/>
              <a:gd name="connsiteY4" fmla="*/ 2191739 h 3335132"/>
              <a:gd name="connsiteX5" fmla="*/ 0 w 662525"/>
              <a:gd name="connsiteY5" fmla="*/ 1921145 h 333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525" h="3335132">
                <a:moveTo>
                  <a:pt x="0" y="1921145"/>
                </a:moveTo>
                <a:lnTo>
                  <a:pt x="662084" y="0"/>
                </a:lnTo>
                <a:cubicBezTo>
                  <a:pt x="665765" y="1122754"/>
                  <a:pt x="645117" y="2212378"/>
                  <a:pt x="648798" y="3335132"/>
                </a:cubicBezTo>
                <a:lnTo>
                  <a:pt x="4020" y="2233683"/>
                </a:lnTo>
                <a:cubicBezTo>
                  <a:pt x="6705" y="2245693"/>
                  <a:pt x="4020" y="2179729"/>
                  <a:pt x="6705" y="2191739"/>
                </a:cubicBezTo>
                <a:lnTo>
                  <a:pt x="0" y="1921145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916609" y="446156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027" name="Picture 3" descr="D:\工作進行中\20170911直播母版16比9\各場PPT元素\20171226\P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2513" y="1028690"/>
            <a:ext cx="6509622" cy="3671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手繪多邊形 105"/>
          <p:cNvSpPr/>
          <p:nvPr/>
        </p:nvSpPr>
        <p:spPr>
          <a:xfrm>
            <a:off x="335825" y="2887876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手繪多邊形 106"/>
          <p:cNvSpPr/>
          <p:nvPr/>
        </p:nvSpPr>
        <p:spPr>
          <a:xfrm flipH="1">
            <a:off x="5098010" y="2887875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等腰三角形 61"/>
          <p:cNvSpPr/>
          <p:nvPr/>
        </p:nvSpPr>
        <p:spPr>
          <a:xfrm rot="10800000">
            <a:off x="6775010" y="2859807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手繪多邊形 92"/>
          <p:cNvSpPr/>
          <p:nvPr/>
        </p:nvSpPr>
        <p:spPr>
          <a:xfrm rot="5400000">
            <a:off x="6305712" y="409835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2701160" y="1420770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rgbClr val="31859C"/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手繪多邊形 85"/>
          <p:cNvSpPr/>
          <p:nvPr/>
        </p:nvSpPr>
        <p:spPr>
          <a:xfrm>
            <a:off x="335825" y="1420770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開始使用</a:t>
            </a:r>
            <a:r>
              <a:rPr lang="en-US" altLang="zh-TW" sz="4000" dirty="0"/>
              <a:t> </a:t>
            </a:r>
            <a:r>
              <a:rPr lang="en-US" altLang="zh-TW" sz="4000" dirty="0" err="1"/>
              <a:t>QuAI</a:t>
            </a:r>
            <a:endParaRPr lang="en-US" sz="4000" dirty="0"/>
          </a:p>
        </p:txBody>
      </p:sp>
      <p:sp>
        <p:nvSpPr>
          <p:cNvPr id="49" name="矩形 48"/>
          <p:cNvSpPr/>
          <p:nvPr/>
        </p:nvSpPr>
        <p:spPr>
          <a:xfrm>
            <a:off x="474660" y="3127175"/>
            <a:ext cx="4623350" cy="72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 Station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內建立需要的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，並開始開發第一個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應用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4092" y="1659588"/>
            <a:ext cx="2630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安裝並啟動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 err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QuAI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40933" y="1659588"/>
            <a:ext cx="2161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Hant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NAS</a:t>
            </a:r>
            <a:r>
              <a:rPr lang="zh-TW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上</a:t>
            </a:r>
            <a:r>
              <a:rPr lang="zh-Hant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安裝相容的 </a:t>
            </a:r>
            <a:r>
              <a:rPr lang="en-US" altLang="zh-Hant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GPU Card</a:t>
            </a:r>
            <a:endParaRPr lang="en-US" altLang="zh-Hant" sz="2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548342" y="1656513"/>
            <a:ext cx="311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endParaRPr lang="en-US" altLang="zh-TW" sz="2000" b="1" dirty="0" smtClean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</a:t>
            </a:r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Card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驅動程式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526792" y="3127663"/>
            <a:ext cx="2447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將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GPU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分配給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QTS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-434434" y="153761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grpSp>
        <p:nvGrpSpPr>
          <p:cNvPr id="50" name="群組 49"/>
          <p:cNvGrpSpPr/>
          <p:nvPr/>
        </p:nvGrpSpPr>
        <p:grpSpPr>
          <a:xfrm>
            <a:off x="5387722" y="2588428"/>
            <a:ext cx="608304" cy="612000"/>
            <a:chOff x="303371" y="993365"/>
            <a:chExt cx="608304" cy="612000"/>
          </a:xfrm>
        </p:grpSpPr>
        <p:sp>
          <p:nvSpPr>
            <p:cNvPr id="8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996768" y="1080414"/>
            <a:ext cx="608304" cy="612000"/>
            <a:chOff x="303371" y="993365"/>
            <a:chExt cx="608304" cy="612000"/>
          </a:xfrm>
        </p:grpSpPr>
        <p:sp>
          <p:nvSpPr>
            <p:cNvPr id="6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31859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359760" y="1080414"/>
            <a:ext cx="608304" cy="612000"/>
            <a:chOff x="303371" y="993365"/>
            <a:chExt cx="608304" cy="612000"/>
          </a:xfrm>
        </p:grpSpPr>
        <p:sp>
          <p:nvSpPr>
            <p:cNvPr id="9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5364088" y="1080414"/>
            <a:ext cx="608304" cy="612000"/>
            <a:chOff x="303371" y="993365"/>
            <a:chExt cx="608304" cy="612000"/>
          </a:xfrm>
        </p:grpSpPr>
        <p:sp>
          <p:nvSpPr>
            <p:cNvPr id="9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359760" y="2570542"/>
            <a:ext cx="608304" cy="612000"/>
            <a:chOff x="303371" y="993365"/>
            <a:chExt cx="608304" cy="612000"/>
          </a:xfrm>
        </p:grpSpPr>
        <p:sp>
          <p:nvSpPr>
            <p:cNvPr id="10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362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173406" y="1690278"/>
            <a:ext cx="3973673" cy="2681463"/>
            <a:chOff x="876499" y="1779711"/>
            <a:chExt cx="3973673" cy="268146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56" t="8485"/>
            <a:stretch/>
          </p:blipFill>
          <p:spPr bwMode="auto">
            <a:xfrm>
              <a:off x="876499" y="1779711"/>
              <a:ext cx="3973673" cy="2681463"/>
            </a:xfrm>
            <a:prstGeom prst="rect">
              <a:avLst/>
            </a:prstGeom>
            <a:noFill/>
          </p:spPr>
        </p:pic>
        <p:sp>
          <p:nvSpPr>
            <p:cNvPr id="2" name="手繪多邊形 1"/>
            <p:cNvSpPr/>
            <p:nvPr/>
          </p:nvSpPr>
          <p:spPr>
            <a:xfrm>
              <a:off x="985087" y="1847870"/>
              <a:ext cx="2094661" cy="1250929"/>
            </a:xfrm>
            <a:custGeom>
              <a:avLst/>
              <a:gdLst>
                <a:gd name="connsiteX0" fmla="*/ 1535453 w 2312658"/>
                <a:gd name="connsiteY0" fmla="*/ 170581 h 1250929"/>
                <a:gd name="connsiteX1" fmla="*/ 1544931 w 2312658"/>
                <a:gd name="connsiteY1" fmla="*/ 284302 h 1250929"/>
                <a:gd name="connsiteX2" fmla="*/ 2009358 w 2312658"/>
                <a:gd name="connsiteY2" fmla="*/ 303256 h 1250929"/>
                <a:gd name="connsiteX3" fmla="*/ 2312658 w 2312658"/>
                <a:gd name="connsiteY3" fmla="*/ 995058 h 1250929"/>
                <a:gd name="connsiteX4" fmla="*/ 2265267 w 2312658"/>
                <a:gd name="connsiteY4" fmla="*/ 1203546 h 1250929"/>
                <a:gd name="connsiteX5" fmla="*/ 56869 w 2312658"/>
                <a:gd name="connsiteY5" fmla="*/ 1250929 h 1250929"/>
                <a:gd name="connsiteX6" fmla="*/ 0 w 2312658"/>
                <a:gd name="connsiteY6" fmla="*/ 833953 h 1250929"/>
                <a:gd name="connsiteX7" fmla="*/ 28435 w 2312658"/>
                <a:gd name="connsiteY7" fmla="*/ 0 h 1250929"/>
                <a:gd name="connsiteX8" fmla="*/ 1535453 w 2312658"/>
                <a:gd name="connsiteY8" fmla="*/ 170581 h 1250929"/>
                <a:gd name="connsiteX0" fmla="*/ 1507018 w 2284223"/>
                <a:gd name="connsiteY0" fmla="*/ 170581 h 1250929"/>
                <a:gd name="connsiteX1" fmla="*/ 1516496 w 2284223"/>
                <a:gd name="connsiteY1" fmla="*/ 284302 h 1250929"/>
                <a:gd name="connsiteX2" fmla="*/ 1980923 w 2284223"/>
                <a:gd name="connsiteY2" fmla="*/ 303256 h 1250929"/>
                <a:gd name="connsiteX3" fmla="*/ 2284223 w 2284223"/>
                <a:gd name="connsiteY3" fmla="*/ 995058 h 1250929"/>
                <a:gd name="connsiteX4" fmla="*/ 2236832 w 2284223"/>
                <a:gd name="connsiteY4" fmla="*/ 1203546 h 1250929"/>
                <a:gd name="connsiteX5" fmla="*/ 28434 w 2284223"/>
                <a:gd name="connsiteY5" fmla="*/ 1250929 h 1250929"/>
                <a:gd name="connsiteX6" fmla="*/ 9478 w 2284223"/>
                <a:gd name="connsiteY6" fmla="*/ 852906 h 1250929"/>
                <a:gd name="connsiteX7" fmla="*/ 0 w 2284223"/>
                <a:gd name="connsiteY7" fmla="*/ 0 h 1250929"/>
                <a:gd name="connsiteX8" fmla="*/ 1507018 w 2284223"/>
                <a:gd name="connsiteY8" fmla="*/ 170581 h 125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23" h="1250929">
                  <a:moveTo>
                    <a:pt x="1507018" y="170581"/>
                  </a:moveTo>
                  <a:lnTo>
                    <a:pt x="1516496" y="284302"/>
                  </a:lnTo>
                  <a:lnTo>
                    <a:pt x="1980923" y="303256"/>
                  </a:lnTo>
                  <a:lnTo>
                    <a:pt x="2284223" y="995058"/>
                  </a:lnTo>
                  <a:lnTo>
                    <a:pt x="2236832" y="1203546"/>
                  </a:lnTo>
                  <a:lnTo>
                    <a:pt x="28434" y="1250929"/>
                  </a:lnTo>
                  <a:lnTo>
                    <a:pt x="9478" y="852906"/>
                  </a:lnTo>
                  <a:lnTo>
                    <a:pt x="0" y="0"/>
                  </a:lnTo>
                  <a:lnTo>
                    <a:pt x="1507018" y="170581"/>
                  </a:lnTo>
                  <a:close/>
                </a:path>
              </a:pathLst>
            </a:custGeom>
            <a:noFill/>
            <a:ln w="28575" cmpd="sng">
              <a:solidFill>
                <a:srgbClr val="4AF689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/>
              <a:t>在 </a:t>
            </a:r>
            <a:r>
              <a:rPr lang="en-US" altLang="zh-TW" sz="4000" dirty="0" smtClean="0"/>
              <a:t>NAS</a:t>
            </a:r>
            <a:r>
              <a:rPr lang="zh-TW" altLang="en-US" sz="4000" dirty="0" smtClean="0"/>
              <a:t> 上安裝相容的</a:t>
            </a:r>
            <a:r>
              <a:rPr lang="en-US" altLang="zh-TW" sz="4000" dirty="0" smtClean="0"/>
              <a:t> GPU Card</a:t>
            </a:r>
            <a:endParaRPr lang="en-US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195921" y="991012"/>
            <a:ext cx="5203222" cy="3650402"/>
          </a:xfrm>
          <a:prstGeom prst="rect">
            <a:avLst/>
          </a:prstGeom>
          <a:noFill/>
        </p:spPr>
      </p:pic>
      <p:sp>
        <p:nvSpPr>
          <p:cNvPr id="7" name="Curved Down Arrow 6"/>
          <p:cNvSpPr/>
          <p:nvPr/>
        </p:nvSpPr>
        <p:spPr>
          <a:xfrm rot="20851908">
            <a:off x="2135112" y="1396052"/>
            <a:ext cx="1863731" cy="903631"/>
          </a:xfrm>
          <a:prstGeom prst="curvedDownArrow">
            <a:avLst>
              <a:gd name="adj1" fmla="val 23324"/>
              <a:gd name="adj2" fmla="val 55102"/>
              <a:gd name="adj3" fmla="val 29544"/>
            </a:avLst>
          </a:prstGeom>
          <a:gradFill flip="none" rotWithShape="1">
            <a:gsLst>
              <a:gs pos="100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手繪多邊形 105"/>
          <p:cNvSpPr/>
          <p:nvPr/>
        </p:nvSpPr>
        <p:spPr>
          <a:xfrm>
            <a:off x="335825" y="2910930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手繪多邊形 106"/>
          <p:cNvSpPr/>
          <p:nvPr/>
        </p:nvSpPr>
        <p:spPr>
          <a:xfrm flipH="1">
            <a:off x="5098010" y="2910929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等腰三角形 61"/>
          <p:cNvSpPr/>
          <p:nvPr/>
        </p:nvSpPr>
        <p:spPr>
          <a:xfrm rot="10800000">
            <a:off x="6775010" y="2882861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手繪多邊形 92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rgbClr val="31859C"/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2701160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手繪多邊形 85"/>
          <p:cNvSpPr/>
          <p:nvPr/>
        </p:nvSpPr>
        <p:spPr>
          <a:xfrm>
            <a:off x="335825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開始使用</a:t>
            </a:r>
            <a:r>
              <a:rPr lang="en-US" altLang="zh-TW" sz="4000" dirty="0"/>
              <a:t> </a:t>
            </a:r>
            <a:r>
              <a:rPr lang="en-US" altLang="zh-TW" sz="4000" dirty="0" err="1"/>
              <a:t>QuAI</a:t>
            </a:r>
            <a:endParaRPr lang="en-US" sz="4000" dirty="0"/>
          </a:p>
        </p:txBody>
      </p:sp>
      <p:sp>
        <p:nvSpPr>
          <p:cNvPr id="49" name="矩形 48"/>
          <p:cNvSpPr/>
          <p:nvPr/>
        </p:nvSpPr>
        <p:spPr>
          <a:xfrm>
            <a:off x="474660" y="3150229"/>
            <a:ext cx="4623350" cy="72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 Station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內建立需要的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，並開始開發第一個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應用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4092" y="1682642"/>
            <a:ext cx="2630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安裝並啟動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 err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QuAI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40933" y="1682642"/>
            <a:ext cx="2161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Hant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NAS</a:t>
            </a:r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上</a:t>
            </a:r>
            <a:r>
              <a:rPr lang="zh-Hant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安裝相容的 </a:t>
            </a:r>
            <a:r>
              <a:rPr lang="en-US" altLang="zh-Hant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Card</a:t>
            </a:r>
            <a:endParaRPr lang="en-US" altLang="zh-Hant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548342" y="1679567"/>
            <a:ext cx="311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endParaRPr lang="en-US" altLang="zh-TW" sz="2000" b="1" dirty="0" smtClean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安裝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GPU Card 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驅動程式</a:t>
            </a:r>
            <a:endParaRPr lang="en-US" altLang="zh-TW" sz="2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526792" y="3150717"/>
            <a:ext cx="2447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將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GPU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分配給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QTS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-434434" y="163100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grpSp>
        <p:nvGrpSpPr>
          <p:cNvPr id="50" name="群組 49"/>
          <p:cNvGrpSpPr/>
          <p:nvPr/>
        </p:nvGrpSpPr>
        <p:grpSpPr>
          <a:xfrm>
            <a:off x="5387722" y="2611482"/>
            <a:ext cx="608304" cy="612000"/>
            <a:chOff x="303371" y="993365"/>
            <a:chExt cx="608304" cy="612000"/>
          </a:xfrm>
        </p:grpSpPr>
        <p:sp>
          <p:nvSpPr>
            <p:cNvPr id="8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996768" y="1103468"/>
            <a:ext cx="608304" cy="612000"/>
            <a:chOff x="303371" y="993365"/>
            <a:chExt cx="608304" cy="612000"/>
          </a:xfrm>
        </p:grpSpPr>
        <p:sp>
          <p:nvSpPr>
            <p:cNvPr id="6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359760" y="1103468"/>
            <a:ext cx="608304" cy="612000"/>
            <a:chOff x="303371" y="993365"/>
            <a:chExt cx="608304" cy="612000"/>
          </a:xfrm>
        </p:grpSpPr>
        <p:sp>
          <p:nvSpPr>
            <p:cNvPr id="9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5364088" y="1103468"/>
            <a:ext cx="608304" cy="612000"/>
            <a:chOff x="303371" y="993365"/>
            <a:chExt cx="608304" cy="612000"/>
          </a:xfrm>
        </p:grpSpPr>
        <p:sp>
          <p:nvSpPr>
            <p:cNvPr id="9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31859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359760" y="2593596"/>
            <a:ext cx="608304" cy="612000"/>
            <a:chOff x="303371" y="993365"/>
            <a:chExt cx="608304" cy="612000"/>
          </a:xfrm>
        </p:grpSpPr>
        <p:sp>
          <p:nvSpPr>
            <p:cNvPr id="10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34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29086" y="1122113"/>
            <a:ext cx="5980476" cy="343895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15000" endPos="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077" y="199012"/>
            <a:ext cx="8642758" cy="792000"/>
          </a:xfrm>
        </p:spPr>
        <p:txBody>
          <a:bodyPr/>
          <a:lstStyle/>
          <a:p>
            <a:pPr lvl="0"/>
            <a:r>
              <a:rPr lang="zh-TW" altLang="en-US" sz="3600" dirty="0" smtClean="0"/>
              <a:t>從</a:t>
            </a:r>
            <a:r>
              <a:rPr lang="en-US" altLang="zh-TW" sz="3600" spc="-150" dirty="0" smtClean="0"/>
              <a:t> </a:t>
            </a:r>
            <a:r>
              <a:rPr lang="en-US" altLang="zh-TW" sz="3600" dirty="0" smtClean="0"/>
              <a:t>App Center</a:t>
            </a:r>
            <a:r>
              <a:rPr lang="en-US" altLang="zh-TW" sz="3600" spc="-150" dirty="0" smtClean="0"/>
              <a:t> </a:t>
            </a:r>
            <a:r>
              <a:rPr lang="zh-TW" altLang="en-US" sz="3600" dirty="0" smtClean="0"/>
              <a:t>安裝</a:t>
            </a:r>
            <a:r>
              <a:rPr lang="en-US" altLang="zh-TW" sz="3600" spc="-150" dirty="0" smtClean="0"/>
              <a:t> </a:t>
            </a:r>
            <a:r>
              <a:rPr lang="en-US" altLang="zh-TW" sz="3600" dirty="0" smtClean="0"/>
              <a:t>GPU Card </a:t>
            </a:r>
            <a:r>
              <a:rPr lang="zh-TW" altLang="en-US" sz="3600" dirty="0" smtClean="0"/>
              <a:t>驅動程式</a:t>
            </a:r>
            <a:endParaRPr 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2838616" y="2297927"/>
            <a:ext cx="1668629" cy="2175489"/>
          </a:xfrm>
          <a:custGeom>
            <a:avLst/>
            <a:gdLst>
              <a:gd name="connsiteX0" fmla="*/ 0 w 589015"/>
              <a:gd name="connsiteY0" fmla="*/ 0 h 640522"/>
              <a:gd name="connsiteX1" fmla="*/ 589015 w 589015"/>
              <a:gd name="connsiteY1" fmla="*/ 0 h 640522"/>
              <a:gd name="connsiteX2" fmla="*/ 589015 w 589015"/>
              <a:gd name="connsiteY2" fmla="*/ 640522 h 640522"/>
              <a:gd name="connsiteX3" fmla="*/ 0 w 589015"/>
              <a:gd name="connsiteY3" fmla="*/ 640522 h 640522"/>
              <a:gd name="connsiteX4" fmla="*/ 0 w 589015"/>
              <a:gd name="connsiteY4" fmla="*/ 0 h 640522"/>
              <a:gd name="connsiteX0" fmla="*/ 0 w 611102"/>
              <a:gd name="connsiteY0" fmla="*/ 0 h 762000"/>
              <a:gd name="connsiteX1" fmla="*/ 611102 w 611102"/>
              <a:gd name="connsiteY1" fmla="*/ 121478 h 762000"/>
              <a:gd name="connsiteX2" fmla="*/ 611102 w 611102"/>
              <a:gd name="connsiteY2" fmla="*/ 762000 h 762000"/>
              <a:gd name="connsiteX3" fmla="*/ 22087 w 611102"/>
              <a:gd name="connsiteY3" fmla="*/ 762000 h 762000"/>
              <a:gd name="connsiteX4" fmla="*/ 0 w 611102"/>
              <a:gd name="connsiteY4" fmla="*/ 0 h 762000"/>
              <a:gd name="connsiteX0" fmla="*/ 0 w 655275"/>
              <a:gd name="connsiteY0" fmla="*/ 0 h 1347305"/>
              <a:gd name="connsiteX1" fmla="*/ 611102 w 655275"/>
              <a:gd name="connsiteY1" fmla="*/ 121478 h 1347305"/>
              <a:gd name="connsiteX2" fmla="*/ 655275 w 655275"/>
              <a:gd name="connsiteY2" fmla="*/ 1347305 h 1347305"/>
              <a:gd name="connsiteX3" fmla="*/ 22087 w 655275"/>
              <a:gd name="connsiteY3" fmla="*/ 762000 h 1347305"/>
              <a:gd name="connsiteX4" fmla="*/ 0 w 655275"/>
              <a:gd name="connsiteY4" fmla="*/ 0 h 1347305"/>
              <a:gd name="connsiteX0" fmla="*/ 0 w 655275"/>
              <a:gd name="connsiteY0" fmla="*/ 2020957 h 3368262"/>
              <a:gd name="connsiteX1" fmla="*/ 600059 w 655275"/>
              <a:gd name="connsiteY1" fmla="*/ 0 h 3368262"/>
              <a:gd name="connsiteX2" fmla="*/ 655275 w 655275"/>
              <a:gd name="connsiteY2" fmla="*/ 3368262 h 3368262"/>
              <a:gd name="connsiteX3" fmla="*/ 22087 w 655275"/>
              <a:gd name="connsiteY3" fmla="*/ 2782957 h 3368262"/>
              <a:gd name="connsiteX4" fmla="*/ 0 w 655275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22087 w 611101"/>
              <a:gd name="connsiteY3" fmla="*/ 2782957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044 w 611101"/>
              <a:gd name="connsiteY3" fmla="*/ 2396436 h 3368262"/>
              <a:gd name="connsiteX4" fmla="*/ 0 w 611101"/>
              <a:gd name="connsiteY4" fmla="*/ 2020957 h 3368262"/>
              <a:gd name="connsiteX0" fmla="*/ 0 w 611101"/>
              <a:gd name="connsiteY0" fmla="*/ 2020957 h 3368262"/>
              <a:gd name="connsiteX1" fmla="*/ 600059 w 611101"/>
              <a:gd name="connsiteY1" fmla="*/ 0 h 3368262"/>
              <a:gd name="connsiteX2" fmla="*/ 611101 w 611101"/>
              <a:gd name="connsiteY2" fmla="*/ 3368262 h 3368262"/>
              <a:gd name="connsiteX3" fmla="*/ 11560 w 611101"/>
              <a:gd name="connsiteY3" fmla="*/ 2244726 h 3368262"/>
              <a:gd name="connsiteX4" fmla="*/ 19099 w 611101"/>
              <a:gd name="connsiteY4" fmla="*/ 2432465 h 3368262"/>
              <a:gd name="connsiteX5" fmla="*/ 0 w 611101"/>
              <a:gd name="connsiteY5" fmla="*/ 2020957 h 3368262"/>
              <a:gd name="connsiteX0" fmla="*/ 0 w 618640"/>
              <a:gd name="connsiteY0" fmla="*/ 1877392 h 3368262"/>
              <a:gd name="connsiteX1" fmla="*/ 607598 w 618640"/>
              <a:gd name="connsiteY1" fmla="*/ 0 h 3368262"/>
              <a:gd name="connsiteX2" fmla="*/ 618640 w 618640"/>
              <a:gd name="connsiteY2" fmla="*/ 3368262 h 3368262"/>
              <a:gd name="connsiteX3" fmla="*/ 19099 w 618640"/>
              <a:gd name="connsiteY3" fmla="*/ 2244726 h 3368262"/>
              <a:gd name="connsiteX4" fmla="*/ 26638 w 618640"/>
              <a:gd name="connsiteY4" fmla="*/ 2432465 h 3368262"/>
              <a:gd name="connsiteX5" fmla="*/ 0 w 618640"/>
              <a:gd name="connsiteY5" fmla="*/ 1877392 h 3368262"/>
              <a:gd name="connsiteX0" fmla="*/ 0 w 603561"/>
              <a:gd name="connsiteY0" fmla="*/ 1998870 h 3368262"/>
              <a:gd name="connsiteX1" fmla="*/ 592519 w 603561"/>
              <a:gd name="connsiteY1" fmla="*/ 0 h 3368262"/>
              <a:gd name="connsiteX2" fmla="*/ 603561 w 603561"/>
              <a:gd name="connsiteY2" fmla="*/ 3368262 h 3368262"/>
              <a:gd name="connsiteX3" fmla="*/ 4020 w 603561"/>
              <a:gd name="connsiteY3" fmla="*/ 2244726 h 3368262"/>
              <a:gd name="connsiteX4" fmla="*/ 11559 w 603561"/>
              <a:gd name="connsiteY4" fmla="*/ 2432465 h 3368262"/>
              <a:gd name="connsiteX5" fmla="*/ 0 w 603561"/>
              <a:gd name="connsiteY5" fmla="*/ 1998870 h 3368262"/>
              <a:gd name="connsiteX0" fmla="*/ 0 w 637986"/>
              <a:gd name="connsiteY0" fmla="*/ 2032001 h 3401393"/>
              <a:gd name="connsiteX1" fmla="*/ 637755 w 637986"/>
              <a:gd name="connsiteY1" fmla="*/ 0 h 3401393"/>
              <a:gd name="connsiteX2" fmla="*/ 603561 w 637986"/>
              <a:gd name="connsiteY2" fmla="*/ 3401393 h 3401393"/>
              <a:gd name="connsiteX3" fmla="*/ 4020 w 637986"/>
              <a:gd name="connsiteY3" fmla="*/ 2277857 h 3401393"/>
              <a:gd name="connsiteX4" fmla="*/ 11559 w 637986"/>
              <a:gd name="connsiteY4" fmla="*/ 2465596 h 3401393"/>
              <a:gd name="connsiteX5" fmla="*/ 0 w 637986"/>
              <a:gd name="connsiteY5" fmla="*/ 2032001 h 3401393"/>
              <a:gd name="connsiteX0" fmla="*/ 0 w 648798"/>
              <a:gd name="connsiteY0" fmla="*/ 2032001 h 3379306"/>
              <a:gd name="connsiteX1" fmla="*/ 637755 w 648798"/>
              <a:gd name="connsiteY1" fmla="*/ 0 h 3379306"/>
              <a:gd name="connsiteX2" fmla="*/ 648798 w 648798"/>
              <a:gd name="connsiteY2" fmla="*/ 3379306 h 3379306"/>
              <a:gd name="connsiteX3" fmla="*/ 4020 w 648798"/>
              <a:gd name="connsiteY3" fmla="*/ 2277857 h 3379306"/>
              <a:gd name="connsiteX4" fmla="*/ 11559 w 648798"/>
              <a:gd name="connsiteY4" fmla="*/ 2465596 h 3379306"/>
              <a:gd name="connsiteX5" fmla="*/ 0 w 648798"/>
              <a:gd name="connsiteY5" fmla="*/ 2032001 h 3379306"/>
              <a:gd name="connsiteX0" fmla="*/ 0 w 662525"/>
              <a:gd name="connsiteY0" fmla="*/ 1987827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87827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1559 w 662525"/>
              <a:gd name="connsiteY4" fmla="*/ 242142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1851 w 662525"/>
              <a:gd name="connsiteY4" fmla="*/ 2243602 h 3335132"/>
              <a:gd name="connsiteX5" fmla="*/ 0 w 662525"/>
              <a:gd name="connsiteY5" fmla="*/ 1921145 h 3335132"/>
              <a:gd name="connsiteX0" fmla="*/ 0 w 662525"/>
              <a:gd name="connsiteY0" fmla="*/ 1921145 h 3335132"/>
              <a:gd name="connsiteX1" fmla="*/ 662084 w 662525"/>
              <a:gd name="connsiteY1" fmla="*/ 0 h 3335132"/>
              <a:gd name="connsiteX2" fmla="*/ 648798 w 662525"/>
              <a:gd name="connsiteY2" fmla="*/ 3335132 h 3335132"/>
              <a:gd name="connsiteX3" fmla="*/ 4020 w 662525"/>
              <a:gd name="connsiteY3" fmla="*/ 2233683 h 3335132"/>
              <a:gd name="connsiteX4" fmla="*/ 6705 w 662525"/>
              <a:gd name="connsiteY4" fmla="*/ 2191739 h 3335132"/>
              <a:gd name="connsiteX5" fmla="*/ 0 w 662525"/>
              <a:gd name="connsiteY5" fmla="*/ 1921145 h 3335132"/>
              <a:gd name="connsiteX0" fmla="*/ 0 w 665765"/>
              <a:gd name="connsiteY0" fmla="*/ 1921145 h 3335132"/>
              <a:gd name="connsiteX1" fmla="*/ 662084 w 665765"/>
              <a:gd name="connsiteY1" fmla="*/ 0 h 3335132"/>
              <a:gd name="connsiteX2" fmla="*/ 648798 w 665765"/>
              <a:gd name="connsiteY2" fmla="*/ 3335132 h 3335132"/>
              <a:gd name="connsiteX3" fmla="*/ 645962 w 665765"/>
              <a:gd name="connsiteY3" fmla="*/ 2621822 h 3335132"/>
              <a:gd name="connsiteX4" fmla="*/ 4020 w 665765"/>
              <a:gd name="connsiteY4" fmla="*/ 2233683 h 3335132"/>
              <a:gd name="connsiteX5" fmla="*/ 6705 w 665765"/>
              <a:gd name="connsiteY5" fmla="*/ 2191739 h 3335132"/>
              <a:gd name="connsiteX6" fmla="*/ 0 w 665765"/>
              <a:gd name="connsiteY6" fmla="*/ 1921145 h 3335132"/>
              <a:gd name="connsiteX0" fmla="*/ 0 w 665765"/>
              <a:gd name="connsiteY0" fmla="*/ 1921145 h 2859592"/>
              <a:gd name="connsiteX1" fmla="*/ 662084 w 665765"/>
              <a:gd name="connsiteY1" fmla="*/ 0 h 2859592"/>
              <a:gd name="connsiteX2" fmla="*/ 648798 w 665765"/>
              <a:gd name="connsiteY2" fmla="*/ 2631694 h 2859592"/>
              <a:gd name="connsiteX3" fmla="*/ 645962 w 665765"/>
              <a:gd name="connsiteY3" fmla="*/ 2621822 h 2859592"/>
              <a:gd name="connsiteX4" fmla="*/ 4020 w 665765"/>
              <a:gd name="connsiteY4" fmla="*/ 2233683 h 2859592"/>
              <a:gd name="connsiteX5" fmla="*/ 6705 w 665765"/>
              <a:gd name="connsiteY5" fmla="*/ 2191739 h 2859592"/>
              <a:gd name="connsiteX6" fmla="*/ 0 w 665765"/>
              <a:gd name="connsiteY6" fmla="*/ 1921145 h 2859592"/>
              <a:gd name="connsiteX0" fmla="*/ 0 w 648798"/>
              <a:gd name="connsiteY0" fmla="*/ 1320611 h 2259058"/>
              <a:gd name="connsiteX1" fmla="*/ 423653 w 648798"/>
              <a:gd name="connsiteY1" fmla="*/ 0 h 2259058"/>
              <a:gd name="connsiteX2" fmla="*/ 648798 w 648798"/>
              <a:gd name="connsiteY2" fmla="*/ 2031160 h 2259058"/>
              <a:gd name="connsiteX3" fmla="*/ 645962 w 648798"/>
              <a:gd name="connsiteY3" fmla="*/ 2021288 h 2259058"/>
              <a:gd name="connsiteX4" fmla="*/ 4020 w 648798"/>
              <a:gd name="connsiteY4" fmla="*/ 1633149 h 2259058"/>
              <a:gd name="connsiteX5" fmla="*/ 6705 w 648798"/>
              <a:gd name="connsiteY5" fmla="*/ 1591205 h 2259058"/>
              <a:gd name="connsiteX6" fmla="*/ 0 w 648798"/>
              <a:gd name="connsiteY6" fmla="*/ 1320611 h 2259058"/>
              <a:gd name="connsiteX0" fmla="*/ 0 w 648798"/>
              <a:gd name="connsiteY0" fmla="*/ 1320611 h 2259058"/>
              <a:gd name="connsiteX1" fmla="*/ 423653 w 648798"/>
              <a:gd name="connsiteY1" fmla="*/ 0 h 2259058"/>
              <a:gd name="connsiteX2" fmla="*/ 648798 w 648798"/>
              <a:gd name="connsiteY2" fmla="*/ 2031160 h 2259058"/>
              <a:gd name="connsiteX3" fmla="*/ 645962 w 648798"/>
              <a:gd name="connsiteY3" fmla="*/ 2021288 h 2259058"/>
              <a:gd name="connsiteX4" fmla="*/ 4020 w 648798"/>
              <a:gd name="connsiteY4" fmla="*/ 1633149 h 2259058"/>
              <a:gd name="connsiteX5" fmla="*/ 6705 w 648798"/>
              <a:gd name="connsiteY5" fmla="*/ 1591205 h 2259058"/>
              <a:gd name="connsiteX6" fmla="*/ 0 w 648798"/>
              <a:gd name="connsiteY6" fmla="*/ 1320611 h 225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798" h="2259058">
                <a:moveTo>
                  <a:pt x="0" y="1320611"/>
                </a:moveTo>
                <a:lnTo>
                  <a:pt x="423653" y="0"/>
                </a:lnTo>
                <a:cubicBezTo>
                  <a:pt x="225268" y="1486050"/>
                  <a:pt x="645117" y="908406"/>
                  <a:pt x="648798" y="2031160"/>
                </a:cubicBezTo>
                <a:cubicBezTo>
                  <a:pt x="647853" y="1793390"/>
                  <a:pt x="646907" y="2259058"/>
                  <a:pt x="645962" y="2021288"/>
                </a:cubicBezTo>
                <a:lnTo>
                  <a:pt x="4020" y="1633149"/>
                </a:lnTo>
                <a:cubicBezTo>
                  <a:pt x="6705" y="1645159"/>
                  <a:pt x="4020" y="1579195"/>
                  <a:pt x="6705" y="1591205"/>
                </a:cubicBezTo>
                <a:lnTo>
                  <a:pt x="0" y="1320611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3501241" y="1466273"/>
            <a:ext cx="3241236" cy="3241236"/>
            <a:chOff x="1784941" y="1357304"/>
            <a:chExt cx="3241236" cy="3241236"/>
          </a:xfrm>
        </p:grpSpPr>
        <p:grpSp>
          <p:nvGrpSpPr>
            <p:cNvPr id="11" name="群組 10"/>
            <p:cNvGrpSpPr/>
            <p:nvPr/>
          </p:nvGrpSpPr>
          <p:grpSpPr>
            <a:xfrm>
              <a:off x="2082213" y="1602688"/>
              <a:ext cx="2681902" cy="2681900"/>
              <a:chOff x="2082213" y="1602688"/>
              <a:chExt cx="2681902" cy="2681900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2082213" y="1602688"/>
                <a:ext cx="2681902" cy="2681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026" name="Picture 2" descr="D:\工作進行中\20170911直播母版16比9\各場PPT元素\20171226\直播20171226_QuIA\合圖\image63(ZH)-2.png"/>
              <p:cNvPicPr>
                <a:picLocks noChangeAspect="1" noChangeArrowheads="1"/>
              </p:cNvPicPr>
              <p:nvPr/>
            </p:nvPicPr>
            <p:blipFill>
              <a:blip r:embed="rId3"/>
              <a:srcRect l="8204" t="15328" r="15824" b="5967"/>
              <a:stretch>
                <a:fillRect/>
              </a:stretch>
            </p:blipFill>
            <p:spPr bwMode="auto">
              <a:xfrm>
                <a:off x="2415380" y="1955409"/>
                <a:ext cx="1783826" cy="2204249"/>
              </a:xfrm>
              <a:prstGeom prst="rect">
                <a:avLst/>
              </a:prstGeom>
              <a:noFill/>
            </p:spPr>
          </p:pic>
        </p:grpSp>
        <p:pic>
          <p:nvPicPr>
            <p:cNvPr id="4" name="Shape 1919" descr="D:\工作進行中\20170911直播母版16比9\放大鏡.png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84941" y="1357304"/>
              <a:ext cx="3241236" cy="32412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手繪多邊形 105"/>
          <p:cNvSpPr/>
          <p:nvPr/>
        </p:nvSpPr>
        <p:spPr>
          <a:xfrm>
            <a:off x="335825" y="2910930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手繪多邊形 106"/>
          <p:cNvSpPr/>
          <p:nvPr/>
        </p:nvSpPr>
        <p:spPr>
          <a:xfrm flipH="1">
            <a:off x="5098010" y="2910929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rgbClr val="31859C"/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等腰三角形 61"/>
          <p:cNvSpPr/>
          <p:nvPr/>
        </p:nvSpPr>
        <p:spPr>
          <a:xfrm rot="10800000">
            <a:off x="6775010" y="2882861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手繪多邊形 92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2701160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手繪多邊形 85"/>
          <p:cNvSpPr/>
          <p:nvPr/>
        </p:nvSpPr>
        <p:spPr>
          <a:xfrm>
            <a:off x="335825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開始使用</a:t>
            </a:r>
            <a:r>
              <a:rPr lang="en-US" altLang="zh-TW" sz="4000" dirty="0"/>
              <a:t> </a:t>
            </a:r>
            <a:r>
              <a:rPr lang="en-US" altLang="zh-TW" sz="4000" dirty="0" err="1"/>
              <a:t>QuAI</a:t>
            </a:r>
            <a:endParaRPr lang="en-US" sz="4000" dirty="0"/>
          </a:p>
        </p:txBody>
      </p:sp>
      <p:sp>
        <p:nvSpPr>
          <p:cNvPr id="49" name="矩形 48"/>
          <p:cNvSpPr/>
          <p:nvPr/>
        </p:nvSpPr>
        <p:spPr>
          <a:xfrm>
            <a:off x="474659" y="3150229"/>
            <a:ext cx="4743827" cy="72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 Station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內建立需要的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container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，並開始開發第一個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應用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4092" y="1682642"/>
            <a:ext cx="2630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安裝並啟動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 err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QuAI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40933" y="1682642"/>
            <a:ext cx="2161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Hant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NAS</a:t>
            </a:r>
            <a:r>
              <a:rPr lang="zh-TW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上</a:t>
            </a:r>
            <a:r>
              <a:rPr lang="zh-Hant" altLang="en-US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安裝相容的 </a:t>
            </a:r>
            <a:r>
              <a:rPr lang="en-US" altLang="zh-Hant" sz="2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GPU Card</a:t>
            </a:r>
            <a:endParaRPr lang="en-US" altLang="zh-Hant" sz="2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548342" y="1679567"/>
            <a:ext cx="311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endParaRPr lang="en-US" altLang="zh-TW" sz="2000" b="1" dirty="0" smtClean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</a:t>
            </a:r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Card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驅動程式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526792" y="3150717"/>
            <a:ext cx="2447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將</a:t>
            </a:r>
            <a:r>
              <a:rPr lang="en-US" altLang="zh-TW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GPU </a:t>
            </a:r>
            <a:r>
              <a:rPr lang="zh-TW" altLang="en-US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分配給</a:t>
            </a:r>
            <a:r>
              <a:rPr lang="en-US" altLang="zh-TW"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QTS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-434434" y="153761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grpSp>
        <p:nvGrpSpPr>
          <p:cNvPr id="50" name="群組 49"/>
          <p:cNvGrpSpPr/>
          <p:nvPr/>
        </p:nvGrpSpPr>
        <p:grpSpPr>
          <a:xfrm>
            <a:off x="5387722" y="2611482"/>
            <a:ext cx="608304" cy="612000"/>
            <a:chOff x="303371" y="993365"/>
            <a:chExt cx="608304" cy="612000"/>
          </a:xfrm>
        </p:grpSpPr>
        <p:sp>
          <p:nvSpPr>
            <p:cNvPr id="8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31859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996768" y="1103468"/>
            <a:ext cx="608304" cy="612000"/>
            <a:chOff x="303371" y="993365"/>
            <a:chExt cx="608304" cy="612000"/>
          </a:xfrm>
        </p:grpSpPr>
        <p:sp>
          <p:nvSpPr>
            <p:cNvPr id="6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359760" y="1103468"/>
            <a:ext cx="608304" cy="612000"/>
            <a:chOff x="303371" y="993365"/>
            <a:chExt cx="608304" cy="612000"/>
          </a:xfrm>
        </p:grpSpPr>
        <p:sp>
          <p:nvSpPr>
            <p:cNvPr id="9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5364088" y="1103468"/>
            <a:ext cx="608304" cy="612000"/>
            <a:chOff x="303371" y="993365"/>
            <a:chExt cx="608304" cy="612000"/>
          </a:xfrm>
        </p:grpSpPr>
        <p:sp>
          <p:nvSpPr>
            <p:cNvPr id="9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359760" y="2593596"/>
            <a:ext cx="608304" cy="612000"/>
            <a:chOff x="303371" y="993365"/>
            <a:chExt cx="608304" cy="612000"/>
          </a:xfrm>
        </p:grpSpPr>
        <p:sp>
          <p:nvSpPr>
            <p:cNvPr id="10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06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/>
              <a:t>將</a:t>
            </a:r>
            <a:r>
              <a:rPr lang="en-US" altLang="zh-TW" sz="4000" dirty="0" smtClean="0"/>
              <a:t> GPU </a:t>
            </a:r>
            <a:r>
              <a:rPr lang="zh-TW" altLang="en-US" sz="4000" dirty="0" smtClean="0"/>
              <a:t>分配給</a:t>
            </a:r>
            <a:r>
              <a:rPr lang="en-US" altLang="zh-TW" sz="4000" dirty="0" smtClean="0"/>
              <a:t> QTS</a:t>
            </a:r>
            <a:endParaRPr lang="en-US" sz="4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782177" y="377188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3" name="Shape 2045"/>
          <p:cNvPicPr preferRelativeResize="0"/>
          <p:nvPr/>
        </p:nvPicPr>
        <p:blipFill rotWithShape="1">
          <a:blip r:embed="rId2">
            <a:alphaModFix/>
          </a:blip>
          <a:srcRect l="12337" t="22970" r="12570" b="11829"/>
          <a:stretch/>
        </p:blipFill>
        <p:spPr>
          <a:xfrm>
            <a:off x="390241" y="991012"/>
            <a:ext cx="7120496" cy="359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6738" y="2268962"/>
            <a:ext cx="1093725" cy="11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2049"/>
          <p:cNvSpPr txBox="1"/>
          <p:nvPr/>
        </p:nvSpPr>
        <p:spPr>
          <a:xfrm>
            <a:off x="5148882" y="1431424"/>
            <a:ext cx="1435845" cy="674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1600" b="1" dirty="0">
              <a:solidFill>
                <a:srgbClr val="CC000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6048791" y="2351518"/>
            <a:ext cx="1347947" cy="701134"/>
          </a:xfrm>
          <a:prstGeom prst="roundRect">
            <a:avLst>
              <a:gd name="adj" fmla="val 1015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5"/>
          <p:cNvGrpSpPr/>
          <p:nvPr/>
        </p:nvGrpSpPr>
        <p:grpSpPr>
          <a:xfrm>
            <a:off x="6334139" y="1055168"/>
            <a:ext cx="1972662" cy="1637314"/>
            <a:chOff x="-5054889" y="74228"/>
            <a:chExt cx="2145521" cy="1780787"/>
          </a:xfrm>
        </p:grpSpPr>
        <p:pic>
          <p:nvPicPr>
            <p:cNvPr id="18" name="圖片 9" descr="圖片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054889" y="74228"/>
              <a:ext cx="2145521" cy="1780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Shape 2794"/>
            <p:cNvSpPr txBox="1"/>
            <p:nvPr/>
          </p:nvSpPr>
          <p:spPr>
            <a:xfrm>
              <a:off x="-4782342" y="349457"/>
              <a:ext cx="1543792" cy="635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</a:defRPr>
              </a:lvl1pPr>
            </a:lstStyle>
            <a:p>
              <a:pPr lvl="0"/>
              <a:r>
                <a:rPr lang="en-US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顯卡資源分配彼此互斥</a:t>
              </a:r>
              <a:r>
                <a:rPr lang="en-US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！</a:t>
              </a:r>
              <a:endParaRPr 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  <p:sp>
        <p:nvSpPr>
          <p:cNvPr id="22" name="Shape 2047"/>
          <p:cNvSpPr txBox="1"/>
          <p:nvPr/>
        </p:nvSpPr>
        <p:spPr>
          <a:xfrm>
            <a:off x="2286522" y="2929159"/>
            <a:ext cx="3680322" cy="1252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 marL="1143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顯卡資源分配</a:t>
            </a:r>
          </a:p>
          <a:p>
            <a:pPr marL="114300" lvl="0">
              <a:lnSpc>
                <a:spcPct val="115000"/>
              </a:lnSpc>
            </a:pP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請先於 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App Center 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中安裝 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NVIDIA GPU Driver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，再將資源分配給「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HD Station/Linux Station/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硬體轉碼」。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手繪多邊形 105"/>
          <p:cNvSpPr/>
          <p:nvPr/>
        </p:nvSpPr>
        <p:spPr>
          <a:xfrm>
            <a:off x="335825" y="2910930"/>
            <a:ext cx="5951723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手繪多邊形 106"/>
          <p:cNvSpPr/>
          <p:nvPr/>
        </p:nvSpPr>
        <p:spPr>
          <a:xfrm flipH="1">
            <a:off x="5098010" y="2910929"/>
            <a:ext cx="3524259" cy="1114183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2896762"/>
              <a:gd name="connsiteY0" fmla="*/ 10767 h 1067514"/>
              <a:gd name="connsiteX1" fmla="*/ 2638335 w 2896762"/>
              <a:gd name="connsiteY1" fmla="*/ 345032 h 1067514"/>
              <a:gd name="connsiteX2" fmla="*/ 2896762 w 2896762"/>
              <a:gd name="connsiteY2" fmla="*/ 545167 h 1067514"/>
              <a:gd name="connsiteX3" fmla="*/ 2638336 w 2896762"/>
              <a:gd name="connsiteY3" fmla="*/ 711451 h 1067514"/>
              <a:gd name="connsiteX4" fmla="*/ 2635318 w 2896762"/>
              <a:gd name="connsiteY4" fmla="*/ 1062215 h 1067514"/>
              <a:gd name="connsiteX5" fmla="*/ 0 w 2896762"/>
              <a:gd name="connsiteY5" fmla="*/ 1067514 h 1067514"/>
              <a:gd name="connsiteX6" fmla="*/ 4030 w 2896762"/>
              <a:gd name="connsiteY6" fmla="*/ 0 h 1067514"/>
              <a:gd name="connsiteX7" fmla="*/ 2638335 w 2896762"/>
              <a:gd name="connsiteY7" fmla="*/ 10767 h 1067514"/>
              <a:gd name="connsiteX0" fmla="*/ 2638335 w 2811238"/>
              <a:gd name="connsiteY0" fmla="*/ 10767 h 1067514"/>
              <a:gd name="connsiteX1" fmla="*/ 2638335 w 2811238"/>
              <a:gd name="connsiteY1" fmla="*/ 345032 h 1067514"/>
              <a:gd name="connsiteX2" fmla="*/ 2811238 w 2811238"/>
              <a:gd name="connsiteY2" fmla="*/ 545167 h 1067514"/>
              <a:gd name="connsiteX3" fmla="*/ 2638336 w 2811238"/>
              <a:gd name="connsiteY3" fmla="*/ 711451 h 1067514"/>
              <a:gd name="connsiteX4" fmla="*/ 2635318 w 2811238"/>
              <a:gd name="connsiteY4" fmla="*/ 1062215 h 1067514"/>
              <a:gd name="connsiteX5" fmla="*/ 0 w 2811238"/>
              <a:gd name="connsiteY5" fmla="*/ 1067514 h 1067514"/>
              <a:gd name="connsiteX6" fmla="*/ 4030 w 2811238"/>
              <a:gd name="connsiteY6" fmla="*/ 0 h 1067514"/>
              <a:gd name="connsiteX7" fmla="*/ 2638335 w 2811238"/>
              <a:gd name="connsiteY7" fmla="*/ 10767 h 1067514"/>
              <a:gd name="connsiteX0" fmla="*/ 2638335 w 2854000"/>
              <a:gd name="connsiteY0" fmla="*/ 10767 h 1067514"/>
              <a:gd name="connsiteX1" fmla="*/ 2638335 w 2854000"/>
              <a:gd name="connsiteY1" fmla="*/ 345032 h 1067514"/>
              <a:gd name="connsiteX2" fmla="*/ 2854000 w 2854000"/>
              <a:gd name="connsiteY2" fmla="*/ 545167 h 1067514"/>
              <a:gd name="connsiteX3" fmla="*/ 2638336 w 2854000"/>
              <a:gd name="connsiteY3" fmla="*/ 711451 h 1067514"/>
              <a:gd name="connsiteX4" fmla="*/ 2635318 w 2854000"/>
              <a:gd name="connsiteY4" fmla="*/ 1062215 h 1067514"/>
              <a:gd name="connsiteX5" fmla="*/ 0 w 2854000"/>
              <a:gd name="connsiteY5" fmla="*/ 1067514 h 1067514"/>
              <a:gd name="connsiteX6" fmla="*/ 4030 w 2854000"/>
              <a:gd name="connsiteY6" fmla="*/ 0 h 1067514"/>
              <a:gd name="connsiteX7" fmla="*/ 2638335 w 2854000"/>
              <a:gd name="connsiteY7" fmla="*/ 10767 h 106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4000" h="1067514">
                <a:moveTo>
                  <a:pt x="2638335" y="10767"/>
                </a:moveTo>
                <a:lnTo>
                  <a:pt x="2638335" y="345032"/>
                </a:lnTo>
                <a:lnTo>
                  <a:pt x="2854000" y="545167"/>
                </a:lnTo>
                <a:lnTo>
                  <a:pt x="2638336" y="711451"/>
                </a:lnTo>
                <a:cubicBezTo>
                  <a:pt x="2639706" y="831229"/>
                  <a:pt x="2633948" y="942437"/>
                  <a:pt x="2635318" y="1062215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等腰三角形 61"/>
          <p:cNvSpPr/>
          <p:nvPr/>
        </p:nvSpPr>
        <p:spPr>
          <a:xfrm rot="10800000">
            <a:off x="6775010" y="2882861"/>
            <a:ext cx="407622" cy="22115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手繪多邊形 92"/>
          <p:cNvSpPr/>
          <p:nvPr/>
        </p:nvSpPr>
        <p:spPr>
          <a:xfrm rot="5400000">
            <a:off x="6305712" y="432889"/>
            <a:ext cx="1314571" cy="3336442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6 w 3287144"/>
              <a:gd name="connsiteY3" fmla="*/ 71145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345032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26749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0767 h 1070784"/>
              <a:gd name="connsiteX1" fmla="*/ 2638335 w 3287144"/>
              <a:gd name="connsiteY1" fmla="*/ 463068 h 1070784"/>
              <a:gd name="connsiteX2" fmla="*/ 3287145 w 3287144"/>
              <a:gd name="connsiteY2" fmla="*/ 545167 h 1070784"/>
              <a:gd name="connsiteX3" fmla="*/ 2638335 w 3287144"/>
              <a:gd name="connsiteY3" fmla="*/ 614601 h 1070784"/>
              <a:gd name="connsiteX4" fmla="*/ 2642445 w 3287144"/>
              <a:gd name="connsiteY4" fmla="*/ 1070784 h 1070784"/>
              <a:gd name="connsiteX5" fmla="*/ 0 w 3287144"/>
              <a:gd name="connsiteY5" fmla="*/ 1067514 h 1070784"/>
              <a:gd name="connsiteX6" fmla="*/ 4030 w 3287144"/>
              <a:gd name="connsiteY6" fmla="*/ 0 h 1070784"/>
              <a:gd name="connsiteX7" fmla="*/ 2638335 w 3287144"/>
              <a:gd name="connsiteY7" fmla="*/ 10767 h 1070784"/>
              <a:gd name="connsiteX0" fmla="*/ 2638335 w 3287144"/>
              <a:gd name="connsiteY0" fmla="*/ 1687 h 1061704"/>
              <a:gd name="connsiteX1" fmla="*/ 2638335 w 3287144"/>
              <a:gd name="connsiteY1" fmla="*/ 453988 h 1061704"/>
              <a:gd name="connsiteX2" fmla="*/ 3287145 w 3287144"/>
              <a:gd name="connsiteY2" fmla="*/ 536087 h 1061704"/>
              <a:gd name="connsiteX3" fmla="*/ 2638335 w 3287144"/>
              <a:gd name="connsiteY3" fmla="*/ 605521 h 1061704"/>
              <a:gd name="connsiteX4" fmla="*/ 2642445 w 3287144"/>
              <a:gd name="connsiteY4" fmla="*/ 1061704 h 1061704"/>
              <a:gd name="connsiteX5" fmla="*/ 0 w 3287144"/>
              <a:gd name="connsiteY5" fmla="*/ 1058434 h 1061704"/>
              <a:gd name="connsiteX6" fmla="*/ 25717 w 3287144"/>
              <a:gd name="connsiteY6" fmla="*/ 0 h 1061704"/>
              <a:gd name="connsiteX7" fmla="*/ 2638335 w 3287144"/>
              <a:gd name="connsiteY7" fmla="*/ 1687 h 1061704"/>
              <a:gd name="connsiteX0" fmla="*/ 2638335 w 3056821"/>
              <a:gd name="connsiteY0" fmla="*/ 1687 h 1061704"/>
              <a:gd name="connsiteX1" fmla="*/ 2638335 w 3056821"/>
              <a:gd name="connsiteY1" fmla="*/ 453988 h 1061704"/>
              <a:gd name="connsiteX2" fmla="*/ 3056821 w 3056821"/>
              <a:gd name="connsiteY2" fmla="*/ 541779 h 1061704"/>
              <a:gd name="connsiteX3" fmla="*/ 2638335 w 3056821"/>
              <a:gd name="connsiteY3" fmla="*/ 605521 h 1061704"/>
              <a:gd name="connsiteX4" fmla="*/ 2642445 w 3056821"/>
              <a:gd name="connsiteY4" fmla="*/ 1061704 h 1061704"/>
              <a:gd name="connsiteX5" fmla="*/ 0 w 3056821"/>
              <a:gd name="connsiteY5" fmla="*/ 1058434 h 1061704"/>
              <a:gd name="connsiteX6" fmla="*/ 25717 w 3056821"/>
              <a:gd name="connsiteY6" fmla="*/ 0 h 1061704"/>
              <a:gd name="connsiteX7" fmla="*/ 2638335 w 3056821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35 w 3077766"/>
              <a:gd name="connsiteY3" fmla="*/ 605521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35 w 3077766"/>
              <a:gd name="connsiteY1" fmla="*/ 453988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  <a:gd name="connsiteX0" fmla="*/ 2638335 w 3077766"/>
              <a:gd name="connsiteY0" fmla="*/ 1687 h 1061704"/>
              <a:gd name="connsiteX1" fmla="*/ 2638341 w 3077766"/>
              <a:gd name="connsiteY1" fmla="*/ 473910 h 1061704"/>
              <a:gd name="connsiteX2" fmla="*/ 3077767 w 3077766"/>
              <a:gd name="connsiteY2" fmla="*/ 527548 h 1061704"/>
              <a:gd name="connsiteX3" fmla="*/ 2638341 w 3077766"/>
              <a:gd name="connsiteY3" fmla="*/ 582752 h 1061704"/>
              <a:gd name="connsiteX4" fmla="*/ 2642445 w 3077766"/>
              <a:gd name="connsiteY4" fmla="*/ 1061704 h 1061704"/>
              <a:gd name="connsiteX5" fmla="*/ 0 w 3077766"/>
              <a:gd name="connsiteY5" fmla="*/ 1058434 h 1061704"/>
              <a:gd name="connsiteX6" fmla="*/ 25717 w 3077766"/>
              <a:gd name="connsiteY6" fmla="*/ 0 h 1061704"/>
              <a:gd name="connsiteX7" fmla="*/ 2638335 w 3077766"/>
              <a:gd name="connsiteY7" fmla="*/ 1687 h 10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766" h="1061704">
                <a:moveTo>
                  <a:pt x="2638335" y="1687"/>
                </a:moveTo>
                <a:cubicBezTo>
                  <a:pt x="2638337" y="159095"/>
                  <a:pt x="2638339" y="316502"/>
                  <a:pt x="2638341" y="473910"/>
                </a:cubicBezTo>
                <a:lnTo>
                  <a:pt x="3077767" y="527548"/>
                </a:lnTo>
                <a:lnTo>
                  <a:pt x="2638341" y="582752"/>
                </a:lnTo>
                <a:cubicBezTo>
                  <a:pt x="2639711" y="702530"/>
                  <a:pt x="2641075" y="941926"/>
                  <a:pt x="2642445" y="1061704"/>
                </a:cubicBezTo>
                <a:lnTo>
                  <a:pt x="0" y="1058434"/>
                </a:lnTo>
                <a:cubicBezTo>
                  <a:pt x="1343" y="702596"/>
                  <a:pt x="24374" y="355838"/>
                  <a:pt x="25717" y="0"/>
                </a:cubicBezTo>
                <a:lnTo>
                  <a:pt x="2638335" y="16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2701160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手繪多邊形 85"/>
          <p:cNvSpPr/>
          <p:nvPr/>
        </p:nvSpPr>
        <p:spPr>
          <a:xfrm>
            <a:off x="335825" y="1443824"/>
            <a:ext cx="2905719" cy="1117596"/>
          </a:xfrm>
          <a:custGeom>
            <a:avLst/>
            <a:gdLst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0 w 267344"/>
              <a:gd name="connsiteY4" fmla="*/ 1119787 h 1119787"/>
              <a:gd name="connsiteX0" fmla="*/ 0 w 267344"/>
              <a:gd name="connsiteY0" fmla="*/ 0 h 1119787"/>
              <a:gd name="connsiteX1" fmla="*/ 0 w 267344"/>
              <a:gd name="connsiteY1" fmla="*/ 334265 h 1119787"/>
              <a:gd name="connsiteX2" fmla="*/ 267344 w 267344"/>
              <a:gd name="connsiteY2" fmla="*/ 551537 h 1119787"/>
              <a:gd name="connsiteX3" fmla="*/ 0 w 267344"/>
              <a:gd name="connsiteY3" fmla="*/ 752096 h 1119787"/>
              <a:gd name="connsiteX4" fmla="*/ 4110 w 267344"/>
              <a:gd name="connsiteY4" fmla="*/ 1060017 h 1119787"/>
              <a:gd name="connsiteX5" fmla="*/ 0 w 267344"/>
              <a:gd name="connsiteY5" fmla="*/ 1119787 h 1119787"/>
              <a:gd name="connsiteX0" fmla="*/ 796005 w 1063349"/>
              <a:gd name="connsiteY0" fmla="*/ 0 h 1065315"/>
              <a:gd name="connsiteX1" fmla="*/ 796005 w 1063349"/>
              <a:gd name="connsiteY1" fmla="*/ 334265 h 1065315"/>
              <a:gd name="connsiteX2" fmla="*/ 1063349 w 1063349"/>
              <a:gd name="connsiteY2" fmla="*/ 551537 h 1065315"/>
              <a:gd name="connsiteX3" fmla="*/ 796005 w 1063349"/>
              <a:gd name="connsiteY3" fmla="*/ 752096 h 1065315"/>
              <a:gd name="connsiteX4" fmla="*/ 800115 w 1063349"/>
              <a:gd name="connsiteY4" fmla="*/ 1060017 h 1065315"/>
              <a:gd name="connsiteX5" fmla="*/ 0 w 1063349"/>
              <a:gd name="connsiteY5" fmla="*/ 1065315 h 1065315"/>
              <a:gd name="connsiteX0" fmla="*/ 2638445 w 2905789"/>
              <a:gd name="connsiteY0" fmla="*/ 0 h 1060017"/>
              <a:gd name="connsiteX1" fmla="*/ 2638445 w 2905789"/>
              <a:gd name="connsiteY1" fmla="*/ 334265 h 1060017"/>
              <a:gd name="connsiteX2" fmla="*/ 2905789 w 2905789"/>
              <a:gd name="connsiteY2" fmla="*/ 551537 h 1060017"/>
              <a:gd name="connsiteX3" fmla="*/ 2638445 w 2905789"/>
              <a:gd name="connsiteY3" fmla="*/ 752096 h 1060017"/>
              <a:gd name="connsiteX4" fmla="*/ 2642555 w 2905789"/>
              <a:gd name="connsiteY4" fmla="*/ 1060017 h 1060017"/>
              <a:gd name="connsiteX5" fmla="*/ 0 w 2905789"/>
              <a:gd name="connsiteY5" fmla="*/ 1047157 h 1060017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2602669 w 2870013"/>
              <a:gd name="connsiteY6" fmla="*/ 0 h 1065315"/>
              <a:gd name="connsiteX0" fmla="*/ 2602669 w 2870013"/>
              <a:gd name="connsiteY0" fmla="*/ 0 h 1065315"/>
              <a:gd name="connsiteX1" fmla="*/ 2602669 w 2870013"/>
              <a:gd name="connsiteY1" fmla="*/ 334265 h 1065315"/>
              <a:gd name="connsiteX2" fmla="*/ 2870013 w 2870013"/>
              <a:gd name="connsiteY2" fmla="*/ 551537 h 1065315"/>
              <a:gd name="connsiteX3" fmla="*/ 2602669 w 2870013"/>
              <a:gd name="connsiteY3" fmla="*/ 752096 h 1065315"/>
              <a:gd name="connsiteX4" fmla="*/ 2606779 w 2870013"/>
              <a:gd name="connsiteY4" fmla="*/ 1060017 h 1065315"/>
              <a:gd name="connsiteX5" fmla="*/ 0 w 2870013"/>
              <a:gd name="connsiteY5" fmla="*/ 1065315 h 1065315"/>
              <a:gd name="connsiteX6" fmla="*/ 469193 w 2870013"/>
              <a:gd name="connsiteY6" fmla="*/ 869364 h 1065315"/>
              <a:gd name="connsiteX7" fmla="*/ 2602669 w 2870013"/>
              <a:gd name="connsiteY7" fmla="*/ 0 h 1065315"/>
              <a:gd name="connsiteX0" fmla="*/ 2607502 w 2874846"/>
              <a:gd name="connsiteY0" fmla="*/ 11276 h 1076591"/>
              <a:gd name="connsiteX1" fmla="*/ 2607502 w 2874846"/>
              <a:gd name="connsiteY1" fmla="*/ 345541 h 1076591"/>
              <a:gd name="connsiteX2" fmla="*/ 2874846 w 2874846"/>
              <a:gd name="connsiteY2" fmla="*/ 562813 h 1076591"/>
              <a:gd name="connsiteX3" fmla="*/ 2607502 w 2874846"/>
              <a:gd name="connsiteY3" fmla="*/ 763372 h 1076591"/>
              <a:gd name="connsiteX4" fmla="*/ 2611612 w 2874846"/>
              <a:gd name="connsiteY4" fmla="*/ 1071293 h 1076591"/>
              <a:gd name="connsiteX5" fmla="*/ 4833 w 2874846"/>
              <a:gd name="connsiteY5" fmla="*/ 1076591 h 1076591"/>
              <a:gd name="connsiteX6" fmla="*/ 0 w 2874846"/>
              <a:gd name="connsiteY6" fmla="*/ 0 h 1076591"/>
              <a:gd name="connsiteX7" fmla="*/ 2607502 w 2874846"/>
              <a:gd name="connsiteY7" fmla="*/ 11276 h 1076591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89 w 2892733"/>
              <a:gd name="connsiteY3" fmla="*/ 754294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92733"/>
              <a:gd name="connsiteY0" fmla="*/ 2198 h 1067513"/>
              <a:gd name="connsiteX1" fmla="*/ 2625389 w 2892733"/>
              <a:gd name="connsiteY1" fmla="*/ 336463 h 1067513"/>
              <a:gd name="connsiteX2" fmla="*/ 2892733 w 2892733"/>
              <a:gd name="connsiteY2" fmla="*/ 553735 h 1067513"/>
              <a:gd name="connsiteX3" fmla="*/ 2625390 w 2892733"/>
              <a:gd name="connsiteY3" fmla="*/ 702882 h 1067513"/>
              <a:gd name="connsiteX4" fmla="*/ 2629499 w 2892733"/>
              <a:gd name="connsiteY4" fmla="*/ 1062215 h 1067513"/>
              <a:gd name="connsiteX5" fmla="*/ 22720 w 2892733"/>
              <a:gd name="connsiteY5" fmla="*/ 1067513 h 1067513"/>
              <a:gd name="connsiteX6" fmla="*/ 0 w 2892733"/>
              <a:gd name="connsiteY6" fmla="*/ 0 h 1067513"/>
              <a:gd name="connsiteX7" fmla="*/ 2625389 w 2892733"/>
              <a:gd name="connsiteY7" fmla="*/ 2198 h 1067513"/>
              <a:gd name="connsiteX0" fmla="*/ 2625389 w 2874900"/>
              <a:gd name="connsiteY0" fmla="*/ 2198 h 1067513"/>
              <a:gd name="connsiteX1" fmla="*/ 2625389 w 2874900"/>
              <a:gd name="connsiteY1" fmla="*/ 336463 h 1067513"/>
              <a:gd name="connsiteX2" fmla="*/ 2874900 w 2874900"/>
              <a:gd name="connsiteY2" fmla="*/ 493754 h 1067513"/>
              <a:gd name="connsiteX3" fmla="*/ 2625390 w 2874900"/>
              <a:gd name="connsiteY3" fmla="*/ 702882 h 1067513"/>
              <a:gd name="connsiteX4" fmla="*/ 2629499 w 2874900"/>
              <a:gd name="connsiteY4" fmla="*/ 1062215 h 1067513"/>
              <a:gd name="connsiteX5" fmla="*/ 22720 w 2874900"/>
              <a:gd name="connsiteY5" fmla="*/ 1067513 h 1067513"/>
              <a:gd name="connsiteX6" fmla="*/ 0 w 2874900"/>
              <a:gd name="connsiteY6" fmla="*/ 0 h 1067513"/>
              <a:gd name="connsiteX7" fmla="*/ 2625389 w 2874900"/>
              <a:gd name="connsiteY7" fmla="*/ 2198 h 1067513"/>
              <a:gd name="connsiteX0" fmla="*/ 2625389 w 2883816"/>
              <a:gd name="connsiteY0" fmla="*/ 2198 h 1067513"/>
              <a:gd name="connsiteX1" fmla="*/ 2625389 w 2883816"/>
              <a:gd name="connsiteY1" fmla="*/ 336463 h 1067513"/>
              <a:gd name="connsiteX2" fmla="*/ 2883816 w 2883816"/>
              <a:gd name="connsiteY2" fmla="*/ 536598 h 1067513"/>
              <a:gd name="connsiteX3" fmla="*/ 2625390 w 2883816"/>
              <a:gd name="connsiteY3" fmla="*/ 702882 h 1067513"/>
              <a:gd name="connsiteX4" fmla="*/ 2629499 w 2883816"/>
              <a:gd name="connsiteY4" fmla="*/ 1062215 h 1067513"/>
              <a:gd name="connsiteX5" fmla="*/ 22720 w 2883816"/>
              <a:gd name="connsiteY5" fmla="*/ 1067513 h 1067513"/>
              <a:gd name="connsiteX6" fmla="*/ 0 w 2883816"/>
              <a:gd name="connsiteY6" fmla="*/ 0 h 1067513"/>
              <a:gd name="connsiteX7" fmla="*/ 2625389 w 2883816"/>
              <a:gd name="connsiteY7" fmla="*/ 2198 h 1067513"/>
              <a:gd name="connsiteX0" fmla="*/ 2638335 w 2896762"/>
              <a:gd name="connsiteY0" fmla="*/ 2198 h 1067513"/>
              <a:gd name="connsiteX1" fmla="*/ 2638335 w 2896762"/>
              <a:gd name="connsiteY1" fmla="*/ 336463 h 1067513"/>
              <a:gd name="connsiteX2" fmla="*/ 2896762 w 2896762"/>
              <a:gd name="connsiteY2" fmla="*/ 536598 h 1067513"/>
              <a:gd name="connsiteX3" fmla="*/ 2638336 w 2896762"/>
              <a:gd name="connsiteY3" fmla="*/ 702882 h 1067513"/>
              <a:gd name="connsiteX4" fmla="*/ 2642445 w 2896762"/>
              <a:gd name="connsiteY4" fmla="*/ 1062215 h 1067513"/>
              <a:gd name="connsiteX5" fmla="*/ 0 w 2896762"/>
              <a:gd name="connsiteY5" fmla="*/ 1067513 h 1067513"/>
              <a:gd name="connsiteX6" fmla="*/ 12946 w 2896762"/>
              <a:gd name="connsiteY6" fmla="*/ 0 h 1067513"/>
              <a:gd name="connsiteX7" fmla="*/ 2638335 w 2896762"/>
              <a:gd name="connsiteY7" fmla="*/ 2198 h 1067513"/>
              <a:gd name="connsiteX0" fmla="*/ 2625389 w 2883816"/>
              <a:gd name="connsiteY0" fmla="*/ 2198 h 1084651"/>
              <a:gd name="connsiteX1" fmla="*/ 2625389 w 2883816"/>
              <a:gd name="connsiteY1" fmla="*/ 336463 h 1084651"/>
              <a:gd name="connsiteX2" fmla="*/ 2883816 w 2883816"/>
              <a:gd name="connsiteY2" fmla="*/ 536598 h 1084651"/>
              <a:gd name="connsiteX3" fmla="*/ 2625390 w 2883816"/>
              <a:gd name="connsiteY3" fmla="*/ 702882 h 1084651"/>
              <a:gd name="connsiteX4" fmla="*/ 2629499 w 2883816"/>
              <a:gd name="connsiteY4" fmla="*/ 1062215 h 1084651"/>
              <a:gd name="connsiteX5" fmla="*/ 4887 w 2883816"/>
              <a:gd name="connsiteY5" fmla="*/ 1084651 h 1084651"/>
              <a:gd name="connsiteX6" fmla="*/ 0 w 2883816"/>
              <a:gd name="connsiteY6" fmla="*/ 0 h 1084651"/>
              <a:gd name="connsiteX7" fmla="*/ 2625389 w 2883816"/>
              <a:gd name="connsiteY7" fmla="*/ 2198 h 1084651"/>
              <a:gd name="connsiteX0" fmla="*/ 2638335 w 2896762"/>
              <a:gd name="connsiteY0" fmla="*/ 2198 h 1062215"/>
              <a:gd name="connsiteX1" fmla="*/ 2638335 w 2896762"/>
              <a:gd name="connsiteY1" fmla="*/ 336463 h 1062215"/>
              <a:gd name="connsiteX2" fmla="*/ 2896762 w 2896762"/>
              <a:gd name="connsiteY2" fmla="*/ 536598 h 1062215"/>
              <a:gd name="connsiteX3" fmla="*/ 2638336 w 2896762"/>
              <a:gd name="connsiteY3" fmla="*/ 702882 h 1062215"/>
              <a:gd name="connsiteX4" fmla="*/ 2642445 w 2896762"/>
              <a:gd name="connsiteY4" fmla="*/ 1062215 h 1062215"/>
              <a:gd name="connsiteX5" fmla="*/ 0 w 2896762"/>
              <a:gd name="connsiteY5" fmla="*/ 1058945 h 1062215"/>
              <a:gd name="connsiteX6" fmla="*/ 12946 w 2896762"/>
              <a:gd name="connsiteY6" fmla="*/ 0 h 1062215"/>
              <a:gd name="connsiteX7" fmla="*/ 2638335 w 2896762"/>
              <a:gd name="connsiteY7" fmla="*/ 2198 h 1062215"/>
              <a:gd name="connsiteX0" fmla="*/ 2638335 w 2896762"/>
              <a:gd name="connsiteY0" fmla="*/ 10767 h 1070784"/>
              <a:gd name="connsiteX1" fmla="*/ 2638335 w 2896762"/>
              <a:gd name="connsiteY1" fmla="*/ 345032 h 1070784"/>
              <a:gd name="connsiteX2" fmla="*/ 2896762 w 2896762"/>
              <a:gd name="connsiteY2" fmla="*/ 545167 h 1070784"/>
              <a:gd name="connsiteX3" fmla="*/ 2638336 w 2896762"/>
              <a:gd name="connsiteY3" fmla="*/ 711451 h 1070784"/>
              <a:gd name="connsiteX4" fmla="*/ 2642445 w 2896762"/>
              <a:gd name="connsiteY4" fmla="*/ 1070784 h 1070784"/>
              <a:gd name="connsiteX5" fmla="*/ 0 w 2896762"/>
              <a:gd name="connsiteY5" fmla="*/ 1067514 h 1070784"/>
              <a:gd name="connsiteX6" fmla="*/ 4030 w 2896762"/>
              <a:gd name="connsiteY6" fmla="*/ 0 h 1070784"/>
              <a:gd name="connsiteX7" fmla="*/ 2638335 w 2896762"/>
              <a:gd name="connsiteY7" fmla="*/ 10767 h 107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6762" h="1070784">
                <a:moveTo>
                  <a:pt x="2638335" y="10767"/>
                </a:moveTo>
                <a:lnTo>
                  <a:pt x="2638335" y="345032"/>
                </a:lnTo>
                <a:lnTo>
                  <a:pt x="2896762" y="545167"/>
                </a:lnTo>
                <a:lnTo>
                  <a:pt x="2638336" y="711451"/>
                </a:lnTo>
                <a:cubicBezTo>
                  <a:pt x="2639706" y="831229"/>
                  <a:pt x="2641075" y="951006"/>
                  <a:pt x="2642445" y="1070784"/>
                </a:cubicBezTo>
                <a:lnTo>
                  <a:pt x="0" y="1067514"/>
                </a:lnTo>
                <a:cubicBezTo>
                  <a:pt x="1343" y="711676"/>
                  <a:pt x="2687" y="355838"/>
                  <a:pt x="4030" y="0"/>
                </a:cubicBezTo>
                <a:lnTo>
                  <a:pt x="2638335" y="107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 dirty="0"/>
              <a:t>開始使用</a:t>
            </a:r>
            <a:r>
              <a:rPr lang="en-US" altLang="zh-TW" sz="4000" dirty="0"/>
              <a:t> </a:t>
            </a:r>
            <a:r>
              <a:rPr lang="en-US" altLang="zh-TW" sz="4000" dirty="0" err="1"/>
              <a:t>QuAI</a:t>
            </a:r>
            <a:endParaRPr lang="en-US" sz="4000" dirty="0"/>
          </a:p>
        </p:txBody>
      </p:sp>
      <p:sp>
        <p:nvSpPr>
          <p:cNvPr id="49" name="矩形 48"/>
          <p:cNvSpPr/>
          <p:nvPr/>
        </p:nvSpPr>
        <p:spPr>
          <a:xfrm>
            <a:off x="474660" y="3150229"/>
            <a:ext cx="4623350" cy="72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Container Station 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內建立需要的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container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，並開始開發第一個 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應用</a:t>
            </a:r>
            <a:endParaRPr lang="en-US" altLang="zh-TW" sz="2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4092" y="1682642"/>
            <a:ext cx="2630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安裝並啟動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 err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QuAI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40933" y="1682642"/>
            <a:ext cx="2161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Hant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NAS</a:t>
            </a:r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上</a:t>
            </a:r>
            <a:r>
              <a:rPr lang="zh-Hant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安裝相容的 </a:t>
            </a:r>
            <a:r>
              <a:rPr lang="en-US" altLang="zh-Hant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Card</a:t>
            </a:r>
            <a:endParaRPr lang="en-US" altLang="zh-Hant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548342" y="1679567"/>
            <a:ext cx="311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從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QTS App Center </a:t>
            </a:r>
            <a:endParaRPr lang="en-US" altLang="zh-TW" sz="2000" b="1" dirty="0" smtClean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安裝</a:t>
            </a:r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Card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驅動程式</a:t>
            </a:r>
            <a:endParaRPr lang="en-US" altLang="zh-TW" sz="2000" b="1" dirty="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526792" y="3150717"/>
            <a:ext cx="2447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將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GPU </a:t>
            </a:r>
            <a:r>
              <a:rPr lang="zh-TW" altLang="en-US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分配給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微軟正黑體"/>
              </a:rPr>
              <a:t> QTS</a:t>
            </a:r>
          </a:p>
        </p:txBody>
      </p:sp>
      <p:grpSp>
        <p:nvGrpSpPr>
          <p:cNvPr id="50" name="群組 49"/>
          <p:cNvGrpSpPr/>
          <p:nvPr/>
        </p:nvGrpSpPr>
        <p:grpSpPr>
          <a:xfrm>
            <a:off x="5387722" y="2611482"/>
            <a:ext cx="608304" cy="612000"/>
            <a:chOff x="303371" y="993365"/>
            <a:chExt cx="608304" cy="612000"/>
          </a:xfrm>
        </p:grpSpPr>
        <p:sp>
          <p:nvSpPr>
            <p:cNvPr id="81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996768" y="1103468"/>
            <a:ext cx="608304" cy="612000"/>
            <a:chOff x="303371" y="993365"/>
            <a:chExt cx="608304" cy="612000"/>
          </a:xfrm>
        </p:grpSpPr>
        <p:sp>
          <p:nvSpPr>
            <p:cNvPr id="6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359760" y="1103468"/>
            <a:ext cx="608304" cy="612000"/>
            <a:chOff x="303371" y="993365"/>
            <a:chExt cx="608304" cy="612000"/>
          </a:xfrm>
        </p:grpSpPr>
        <p:sp>
          <p:nvSpPr>
            <p:cNvPr id="95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" sz="2800" b="1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5364088" y="1103468"/>
            <a:ext cx="608304" cy="612000"/>
            <a:chOff x="303371" y="993365"/>
            <a:chExt cx="608304" cy="612000"/>
          </a:xfrm>
        </p:grpSpPr>
        <p:sp>
          <p:nvSpPr>
            <p:cNvPr id="99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bg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8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359760" y="2593596"/>
            <a:ext cx="608304" cy="612000"/>
            <a:chOff x="303371" y="993365"/>
            <a:chExt cx="608304" cy="612000"/>
          </a:xfrm>
        </p:grpSpPr>
        <p:sp>
          <p:nvSpPr>
            <p:cNvPr id="103" name="Shape 152"/>
            <p:cNvSpPr/>
            <p:nvPr/>
          </p:nvSpPr>
          <p:spPr>
            <a:xfrm>
              <a:off x="303371" y="993365"/>
              <a:ext cx="608304" cy="612000"/>
            </a:xfrm>
            <a:prstGeom prst="roundRect">
              <a:avLst>
                <a:gd name="adj" fmla="val 50000"/>
              </a:avLst>
            </a:prstGeom>
            <a:solidFill>
              <a:srgbClr val="31859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53"/>
            <p:cNvSpPr/>
            <p:nvPr/>
          </p:nvSpPr>
          <p:spPr>
            <a:xfrm>
              <a:off x="371675" y="102936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54"/>
            <p:cNvSpPr txBox="1"/>
            <p:nvPr/>
          </p:nvSpPr>
          <p:spPr>
            <a:xfrm>
              <a:off x="427282" y="1076246"/>
              <a:ext cx="428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lang="en" sz="2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456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" y="199012"/>
            <a:ext cx="8642758" cy="792000"/>
          </a:xfrm>
        </p:spPr>
        <p:txBody>
          <a:bodyPr/>
          <a:lstStyle/>
          <a:p>
            <a:pPr lvl="0"/>
            <a:r>
              <a:rPr lang="zh-TW" altLang="en-US" dirty="0" smtClean="0"/>
              <a:t>在</a:t>
            </a:r>
            <a:r>
              <a:rPr lang="en-US" altLang="zh-TW" dirty="0" smtClean="0"/>
              <a:t>Container Station </a:t>
            </a:r>
            <a:r>
              <a:rPr lang="zh-TW" altLang="en-US" dirty="0" smtClean="0"/>
              <a:t>內建立需要的</a:t>
            </a:r>
            <a:r>
              <a:rPr lang="en-US" altLang="zh-TW" dirty="0" smtClean="0"/>
              <a:t>container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0086" y="572538"/>
            <a:ext cx="10038716" cy="457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橢圓 3"/>
          <p:cNvSpPr/>
          <p:nvPr/>
        </p:nvSpPr>
        <p:spPr>
          <a:xfrm>
            <a:off x="1311981" y="2066364"/>
            <a:ext cx="250886" cy="2508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dirty="0" smtClean="0"/>
              <a:t>1</a:t>
            </a:r>
            <a:endParaRPr kumimoji="1"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3647594" y="2066364"/>
            <a:ext cx="250886" cy="2508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dirty="0" smtClean="0"/>
              <a:t>2</a:t>
            </a:r>
            <a:endParaRPr kumimoji="1"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8012728" y="3111823"/>
            <a:ext cx="250886" cy="2508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dirty="0" smtClean="0"/>
              <a:t>3</a:t>
            </a:r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6375"/>
            <a:ext cx="8825849" cy="793739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</a:t>
            </a:r>
            <a:r>
              <a:rPr lang="en-US" altLang="zh-TW" sz="4000" dirty="0" smtClean="0">
                <a:latin typeface="+mj-lt"/>
              </a:rPr>
              <a:t>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</a:t>
            </a:r>
            <a:r>
              <a:rPr lang="en-US" altLang="zh-TW" sz="4000" dirty="0" smtClean="0">
                <a:latin typeface="+mj-lt"/>
              </a:rPr>
              <a:t>AI</a:t>
            </a:r>
            <a:r>
              <a:rPr lang="en-US" altLang="zh-TW" sz="4000" dirty="0" smtClean="0"/>
              <a:t> </a:t>
            </a:r>
            <a:r>
              <a:rPr lang="en-US" altLang="zh-TW" sz="4000" dirty="0" smtClean="0">
                <a:latin typeface="+mj-lt"/>
              </a:rPr>
              <a:t>?</a:t>
            </a:r>
            <a:endParaRPr lang="en-US" sz="4000" dirty="0">
              <a:latin typeface="+mj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12777" y="1278888"/>
            <a:ext cx="5697511" cy="1538243"/>
          </a:xfrm>
        </p:spPr>
        <p:txBody>
          <a:bodyPr lIns="0"/>
          <a:lstStyle/>
          <a:p>
            <a:pPr marL="126000" indent="-172800">
              <a:spcBef>
                <a:spcPts val="600"/>
              </a:spcBef>
              <a:buClr>
                <a:schemeClr val="tx1">
                  <a:lumMod val="95000"/>
                  <a:lumOff val="5000"/>
                </a:schemeClr>
              </a:buClr>
            </a:pP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關鍵在建立、訓練和優化您的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AI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模型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26000" indent="-172800">
              <a:spcBef>
                <a:spcPts val="600"/>
              </a:spcBef>
              <a:buClr>
                <a:schemeClr val="tx1">
                  <a:lumMod val="95000"/>
                  <a:lumOff val="5000"/>
                </a:schemeClr>
              </a:buClr>
            </a:pP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過去習慣使用工作站或雲端來進行訓練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26000" indent="-172800">
              <a:spcBef>
                <a:spcPts val="600"/>
              </a:spcBef>
              <a:buClr>
                <a:schemeClr val="tx1">
                  <a:lumMod val="95000"/>
                  <a:lumOff val="5000"/>
                </a:schemeClr>
              </a:buClr>
            </a:pP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最關鍵的元件來自於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GPUs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5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9508" y="2971839"/>
            <a:ext cx="1213982" cy="1213982"/>
          </a:xfrm>
          <a:prstGeom prst="rect">
            <a:avLst/>
          </a:prstGeom>
          <a:noFill/>
        </p:spPr>
      </p:pic>
      <p:pic>
        <p:nvPicPr>
          <p:cNvPr id="39938" name="Picture 2" descr="Image result for NVIDIA® DGX S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9508" y="1891491"/>
            <a:ext cx="1269722" cy="986642"/>
          </a:xfrm>
          <a:prstGeom prst="rect">
            <a:avLst/>
          </a:prstGeom>
          <a:noFill/>
        </p:spPr>
      </p:pic>
      <p:pic>
        <p:nvPicPr>
          <p:cNvPr id="39940" name="Picture 4" descr="Image result for AW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3616" y="2079066"/>
            <a:ext cx="1337733" cy="752475"/>
          </a:xfrm>
          <a:prstGeom prst="rect">
            <a:avLst/>
          </a:prstGeom>
          <a:noFill/>
        </p:spPr>
      </p:pic>
      <p:pic>
        <p:nvPicPr>
          <p:cNvPr id="39942" name="Picture 6" descr="Image result for Az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6884" y="3206892"/>
            <a:ext cx="1491815" cy="76997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7048853" y="1413299"/>
            <a:ext cx="0" cy="264772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23342" y="3045360"/>
            <a:ext cx="3707572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但是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mr-IN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現有的方案是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最佳的方案嗎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09075" y="134032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高效能工作站</a:t>
            </a:r>
            <a:endParaRPr lang="en-US" altLang="zh-TW" sz="1800" b="1" dirty="0">
              <a:solidFill>
                <a:schemeClr val="accent5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93616" y="1340325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公有雲平台</a:t>
            </a:r>
          </a:p>
          <a:p>
            <a:pPr algn="ctr"/>
            <a:endParaRPr lang="zh-TW" altLang="en-US" sz="1800" b="1" dirty="0">
              <a:solidFill>
                <a:schemeClr val="accent5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Image result for nest ai"/>
          <p:cNvPicPr>
            <a:picLocks noChangeAspect="1" noChangeArrowheads="1"/>
          </p:cNvPicPr>
          <p:nvPr/>
        </p:nvPicPr>
        <p:blipFill>
          <a:blip r:embed="rId2"/>
          <a:srcRect l="23572" t="7839" r="26433" b="12280"/>
          <a:stretch>
            <a:fillRect/>
          </a:stretch>
        </p:blipFill>
        <p:spPr bwMode="auto">
          <a:xfrm>
            <a:off x="666315" y="3708140"/>
            <a:ext cx="1032499" cy="989805"/>
          </a:xfrm>
          <a:prstGeom prst="ellipse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AI</a:t>
            </a:r>
            <a:r>
              <a:rPr lang="en-US" sz="4000" dirty="0" smtClean="0"/>
              <a:t> </a:t>
            </a:r>
            <a:r>
              <a:rPr lang="zh-TW" altLang="en-US" sz="4000" dirty="0" smtClean="0"/>
              <a:t>人工智慧時代好像真的要來臨了</a:t>
            </a:r>
            <a:r>
              <a:rPr lang="mr-IN" altLang="zh-TW" sz="4000" dirty="0" smtClean="0"/>
              <a:t>…</a:t>
            </a:r>
            <a:endParaRPr lang="en-US" sz="4000" dirty="0"/>
          </a:p>
        </p:txBody>
      </p:sp>
      <p:pic>
        <p:nvPicPr>
          <p:cNvPr id="1032" name="Picture 8" descr="Image result for cortana"/>
          <p:cNvPicPr>
            <a:picLocks noChangeAspect="1" noChangeArrowheads="1"/>
          </p:cNvPicPr>
          <p:nvPr/>
        </p:nvPicPr>
        <p:blipFill rotWithShape="1">
          <a:blip r:embed="rId3"/>
          <a:srcRect t="9978"/>
          <a:stretch/>
        </p:blipFill>
        <p:spPr bwMode="auto">
          <a:xfrm>
            <a:off x="2446953" y="2906969"/>
            <a:ext cx="974642" cy="448571"/>
          </a:xfrm>
          <a:prstGeom prst="rect">
            <a:avLst/>
          </a:prstGeom>
          <a:noFill/>
        </p:spPr>
      </p:pic>
      <p:pic>
        <p:nvPicPr>
          <p:cNvPr id="1034" name="Picture 10" descr="ai products"/>
          <p:cNvPicPr>
            <a:picLocks noChangeAspect="1" noChangeArrowheads="1"/>
          </p:cNvPicPr>
          <p:nvPr/>
        </p:nvPicPr>
        <p:blipFill>
          <a:blip r:embed="rId4"/>
          <a:srcRect l="23926" r="20814" b="18034"/>
          <a:stretch>
            <a:fillRect/>
          </a:stretch>
        </p:blipFill>
        <p:spPr bwMode="auto">
          <a:xfrm>
            <a:off x="2895732" y="3928052"/>
            <a:ext cx="928619" cy="734613"/>
          </a:xfrm>
          <a:prstGeom prst="rect">
            <a:avLst/>
          </a:prstGeom>
          <a:noFill/>
        </p:spPr>
      </p:pic>
      <p:pic>
        <p:nvPicPr>
          <p:cNvPr id="1036" name="Picture 12" descr="ai produc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6866" y="2775043"/>
            <a:ext cx="1871493" cy="779789"/>
          </a:xfrm>
          <a:prstGeom prst="rect">
            <a:avLst/>
          </a:prstGeom>
          <a:noFill/>
        </p:spPr>
      </p:pic>
      <p:pic>
        <p:nvPicPr>
          <p:cNvPr id="1040" name="Picture 16" descr="Image result for amazon ech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918" y="1224213"/>
            <a:ext cx="2198035" cy="1556942"/>
          </a:xfrm>
          <a:prstGeom prst="rect">
            <a:avLst/>
          </a:prstGeom>
          <a:noFill/>
        </p:spPr>
      </p:pic>
      <p:pic>
        <p:nvPicPr>
          <p:cNvPr id="1028" name="Picture 4" descr="ai products"/>
          <p:cNvPicPr>
            <a:picLocks noChangeAspect="1" noChangeArrowheads="1"/>
          </p:cNvPicPr>
          <p:nvPr/>
        </p:nvPicPr>
        <p:blipFill>
          <a:blip r:embed="rId7"/>
          <a:srcRect l="33092" t="13193" r="34127"/>
          <a:stretch>
            <a:fillRect/>
          </a:stretch>
        </p:blipFill>
        <p:spPr bwMode="auto">
          <a:xfrm>
            <a:off x="3967269" y="3928052"/>
            <a:ext cx="437305" cy="652361"/>
          </a:xfrm>
          <a:prstGeom prst="rect">
            <a:avLst/>
          </a:prstGeom>
          <a:noFill/>
        </p:spPr>
      </p:pic>
      <p:sp>
        <p:nvSpPr>
          <p:cNvPr id="1042" name="AutoShape 18" descr="Image result for Google 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Image result for Google 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6" name="Picture 22" descr="Image result for Google Home"/>
          <p:cNvPicPr>
            <a:picLocks noChangeAspect="1" noChangeArrowheads="1"/>
          </p:cNvPicPr>
          <p:nvPr/>
        </p:nvPicPr>
        <p:blipFill>
          <a:blip r:embed="rId8"/>
          <a:srcRect l="30961" t="19595" r="26138" b="20130"/>
          <a:stretch>
            <a:fillRect/>
          </a:stretch>
        </p:blipFill>
        <p:spPr bwMode="auto">
          <a:xfrm>
            <a:off x="5633701" y="3963333"/>
            <a:ext cx="514482" cy="722824"/>
          </a:xfrm>
          <a:prstGeom prst="rect">
            <a:avLst/>
          </a:prstGeom>
          <a:noFill/>
        </p:spPr>
      </p:pic>
      <p:pic>
        <p:nvPicPr>
          <p:cNvPr id="1048" name="Picture 24" descr="Related image"/>
          <p:cNvPicPr>
            <a:picLocks noChangeAspect="1" noChangeArrowheads="1"/>
          </p:cNvPicPr>
          <p:nvPr/>
        </p:nvPicPr>
        <p:blipFill>
          <a:blip r:embed="rId9"/>
          <a:srcRect l="24704" t="9814" r="25974" b="4375"/>
          <a:stretch>
            <a:fillRect/>
          </a:stretch>
        </p:blipFill>
        <p:spPr bwMode="auto">
          <a:xfrm>
            <a:off x="2638528" y="1464334"/>
            <a:ext cx="783067" cy="1196352"/>
          </a:xfrm>
          <a:prstGeom prst="rect">
            <a:avLst/>
          </a:prstGeom>
          <a:noFill/>
        </p:spPr>
      </p:pic>
      <p:pic>
        <p:nvPicPr>
          <p:cNvPr id="1026" name="Picture 2" descr="ai products"/>
          <p:cNvPicPr>
            <a:picLocks noChangeAspect="1" noChangeArrowheads="1"/>
          </p:cNvPicPr>
          <p:nvPr/>
        </p:nvPicPr>
        <p:blipFill>
          <a:blip r:embed="rId10"/>
          <a:srcRect l="16922" r="17046"/>
          <a:stretch>
            <a:fillRect/>
          </a:stretch>
        </p:blipFill>
        <p:spPr bwMode="auto">
          <a:xfrm>
            <a:off x="460375" y="2888145"/>
            <a:ext cx="1886857" cy="590551"/>
          </a:xfrm>
          <a:prstGeom prst="rect">
            <a:avLst/>
          </a:prstGeom>
          <a:noFill/>
        </p:spPr>
      </p:pic>
      <p:pic>
        <p:nvPicPr>
          <p:cNvPr id="1052" name="Picture 28" descr="Image result for boston dynamics robo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4436" y="3751086"/>
            <a:ext cx="1774448" cy="911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6" name="Picture 32" descr="Image result for chatbots ic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89771" y="3844715"/>
            <a:ext cx="814771" cy="794402"/>
          </a:xfrm>
          <a:prstGeom prst="rect">
            <a:avLst/>
          </a:prstGeom>
          <a:noFill/>
        </p:spPr>
      </p:pic>
      <p:pic>
        <p:nvPicPr>
          <p:cNvPr id="18" name="Picture 6" descr="「buddy」的圖片搜尋結果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l="22965" r="22755"/>
          <a:stretch>
            <a:fillRect/>
          </a:stretch>
        </p:blipFill>
        <p:spPr bwMode="auto">
          <a:xfrm>
            <a:off x="4581947" y="3751086"/>
            <a:ext cx="716412" cy="1015430"/>
          </a:xfrm>
          <a:prstGeom prst="rect">
            <a:avLst/>
          </a:prstGeom>
          <a:noFill/>
        </p:spPr>
      </p:pic>
      <p:pic>
        <p:nvPicPr>
          <p:cNvPr id="19" name="Picture 4" descr="「adata 機器人」的圖片搜尋結果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92097" y="1813945"/>
            <a:ext cx="1197182" cy="846741"/>
          </a:xfrm>
          <a:prstGeom prst="rect">
            <a:avLst/>
          </a:prstGeom>
          <a:noFill/>
        </p:spPr>
      </p:pic>
      <p:grpSp>
        <p:nvGrpSpPr>
          <p:cNvPr id="4" name="群組 3"/>
          <p:cNvGrpSpPr/>
          <p:nvPr/>
        </p:nvGrpSpPr>
        <p:grpSpPr>
          <a:xfrm>
            <a:off x="5201783" y="703563"/>
            <a:ext cx="3949999" cy="3028098"/>
            <a:chOff x="5205480" y="635165"/>
            <a:chExt cx="4177474" cy="3047431"/>
          </a:xfrm>
        </p:grpSpPr>
        <p:pic>
          <p:nvPicPr>
            <p:cNvPr id="21" name="Picture 4" descr="C:\Users\user\Desktop\2017 AfoBot PartnerDay_PPT\Scenarios Open platform.pn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480" y="635165"/>
              <a:ext cx="4177474" cy="3047431"/>
            </a:xfrm>
            <a:prstGeom prst="rect">
              <a:avLst/>
            </a:prstGeom>
            <a:noFill/>
          </p:spPr>
        </p:pic>
        <p:sp>
          <p:nvSpPr>
            <p:cNvPr id="2" name="矩形 1"/>
            <p:cNvSpPr/>
            <p:nvPr/>
          </p:nvSpPr>
          <p:spPr>
            <a:xfrm>
              <a:off x="7013796" y="2888145"/>
              <a:ext cx="843551" cy="667600"/>
            </a:xfrm>
            <a:custGeom>
              <a:avLst/>
              <a:gdLst>
                <a:gd name="connsiteX0" fmla="*/ 0 w 843551"/>
                <a:gd name="connsiteY0" fmla="*/ 0 h 667600"/>
                <a:gd name="connsiteX1" fmla="*/ 843551 w 843551"/>
                <a:gd name="connsiteY1" fmla="*/ 0 h 667600"/>
                <a:gd name="connsiteX2" fmla="*/ 843551 w 843551"/>
                <a:gd name="connsiteY2" fmla="*/ 667600 h 667600"/>
                <a:gd name="connsiteX3" fmla="*/ 0 w 843551"/>
                <a:gd name="connsiteY3" fmla="*/ 667600 h 667600"/>
                <a:gd name="connsiteX4" fmla="*/ 0 w 843551"/>
                <a:gd name="connsiteY4" fmla="*/ 0 h 667600"/>
                <a:gd name="connsiteX0" fmla="*/ 0 w 843551"/>
                <a:gd name="connsiteY0" fmla="*/ 0 h 667600"/>
                <a:gd name="connsiteX1" fmla="*/ 663468 w 843551"/>
                <a:gd name="connsiteY1" fmla="*/ 2260 h 667600"/>
                <a:gd name="connsiteX2" fmla="*/ 843551 w 843551"/>
                <a:gd name="connsiteY2" fmla="*/ 0 h 667600"/>
                <a:gd name="connsiteX3" fmla="*/ 843551 w 843551"/>
                <a:gd name="connsiteY3" fmla="*/ 667600 h 667600"/>
                <a:gd name="connsiteX4" fmla="*/ 0 w 843551"/>
                <a:gd name="connsiteY4" fmla="*/ 667600 h 667600"/>
                <a:gd name="connsiteX5" fmla="*/ 0 w 843551"/>
                <a:gd name="connsiteY5" fmla="*/ 0 h 667600"/>
                <a:gd name="connsiteX0" fmla="*/ 0 w 843551"/>
                <a:gd name="connsiteY0" fmla="*/ 0 h 667600"/>
                <a:gd name="connsiteX1" fmla="*/ 663468 w 843551"/>
                <a:gd name="connsiteY1" fmla="*/ 2260 h 667600"/>
                <a:gd name="connsiteX2" fmla="*/ 834072 w 843551"/>
                <a:gd name="connsiteY2" fmla="*/ 151628 h 667600"/>
                <a:gd name="connsiteX3" fmla="*/ 843551 w 843551"/>
                <a:gd name="connsiteY3" fmla="*/ 667600 h 667600"/>
                <a:gd name="connsiteX4" fmla="*/ 0 w 843551"/>
                <a:gd name="connsiteY4" fmla="*/ 667600 h 667600"/>
                <a:gd name="connsiteX5" fmla="*/ 0 w 843551"/>
                <a:gd name="connsiteY5" fmla="*/ 0 h 667600"/>
                <a:gd name="connsiteX0" fmla="*/ 0 w 843551"/>
                <a:gd name="connsiteY0" fmla="*/ 0 h 667600"/>
                <a:gd name="connsiteX1" fmla="*/ 559209 w 843551"/>
                <a:gd name="connsiteY1" fmla="*/ 11737 h 667600"/>
                <a:gd name="connsiteX2" fmla="*/ 834072 w 843551"/>
                <a:gd name="connsiteY2" fmla="*/ 151628 h 667600"/>
                <a:gd name="connsiteX3" fmla="*/ 843551 w 843551"/>
                <a:gd name="connsiteY3" fmla="*/ 667600 h 667600"/>
                <a:gd name="connsiteX4" fmla="*/ 0 w 843551"/>
                <a:gd name="connsiteY4" fmla="*/ 667600 h 667600"/>
                <a:gd name="connsiteX5" fmla="*/ 0 w 843551"/>
                <a:gd name="connsiteY5" fmla="*/ 0 h 66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3551" h="667600">
                  <a:moveTo>
                    <a:pt x="0" y="0"/>
                  </a:moveTo>
                  <a:lnTo>
                    <a:pt x="559209" y="11737"/>
                  </a:lnTo>
                  <a:lnTo>
                    <a:pt x="834072" y="151628"/>
                  </a:lnTo>
                  <a:lnTo>
                    <a:pt x="843551" y="667600"/>
                  </a:lnTo>
                  <a:lnTo>
                    <a:pt x="0" y="66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1058" name="Picture 34" descr="Image result for robot Pepper png"/>
          <p:cNvPicPr>
            <a:picLocks noChangeAspect="1" noChangeArrowheads="1"/>
          </p:cNvPicPr>
          <p:nvPr/>
        </p:nvPicPr>
        <p:blipFill>
          <a:blip r:embed="rId18"/>
          <a:srcRect l="24711" r="25245"/>
          <a:stretch>
            <a:fillRect/>
          </a:stretch>
        </p:blipFill>
        <p:spPr bwMode="auto">
          <a:xfrm>
            <a:off x="5298359" y="2445002"/>
            <a:ext cx="1125942" cy="2252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263"/>
          <p:cNvGrpSpPr/>
          <p:nvPr/>
        </p:nvGrpSpPr>
        <p:grpSpPr>
          <a:xfrm>
            <a:off x="5367571" y="1400769"/>
            <a:ext cx="2948846" cy="616784"/>
            <a:chOff x="-6049202" y="6727746"/>
            <a:chExt cx="4857542" cy="929801"/>
          </a:xfrm>
          <a:solidFill>
            <a:srgbClr val="005A9E"/>
          </a:solidFill>
        </p:grpSpPr>
        <p:sp>
          <p:nvSpPr>
            <p:cNvPr id="19" name="Shape 264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Shape 263"/>
          <p:cNvGrpSpPr/>
          <p:nvPr/>
        </p:nvGrpSpPr>
        <p:grpSpPr>
          <a:xfrm>
            <a:off x="577443" y="1400769"/>
            <a:ext cx="2948846" cy="616784"/>
            <a:chOff x="-6049202" y="6727746"/>
            <a:chExt cx="4857542" cy="929801"/>
          </a:xfrm>
          <a:solidFill>
            <a:srgbClr val="005A9E"/>
          </a:solidFill>
        </p:grpSpPr>
        <p:sp>
          <p:nvSpPr>
            <p:cNvPr id="16" name="Shape 264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AI ?</a:t>
            </a:r>
            <a:endParaRPr lang="en-US" sz="4000" dirty="0"/>
          </a:p>
        </p:txBody>
      </p:sp>
      <p:sp>
        <p:nvSpPr>
          <p:cNvPr id="2" name="矩形 1"/>
          <p:cNvSpPr/>
          <p:nvPr/>
        </p:nvSpPr>
        <p:spPr>
          <a:xfrm>
            <a:off x="790336" y="1450243"/>
            <a:ext cx="2397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高效能工作站</a:t>
            </a:r>
            <a:endParaRPr lang="en-US" altLang="zh-TW" sz="24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2863" y="2125745"/>
            <a:ext cx="3605536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高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</a:rPr>
              <a:t> TCO </a:t>
            </a:r>
            <a:r>
              <a:rPr lang="mr-IN" altLang="zh-TW" sz="1800" b="1" dirty="0"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總持有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成本。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複雜、難以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設置。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  <a:defRPr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需要較多的時間設置好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</a:rPr>
              <a:t> AI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框架。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400"/>
              </a:spcBef>
              <a:buFont typeface="Arial"/>
              <a:buChar char="•"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並未對於儲存和管理大量資料進行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最佳化。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44835" y="1444812"/>
            <a:ext cx="1824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公有雲</a:t>
            </a:r>
          </a:p>
        </p:txBody>
      </p:sp>
      <p:sp>
        <p:nvSpPr>
          <p:cNvPr id="7" name="矩形 6"/>
          <p:cNvSpPr/>
          <p:nvPr/>
        </p:nvSpPr>
        <p:spPr>
          <a:xfrm>
            <a:off x="4869894" y="2159917"/>
            <a:ext cx="355146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400"/>
              </a:spcBef>
              <a:buFont typeface="Arial"/>
              <a:buChar char="•"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收費模式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複雜。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400"/>
              </a:spcBef>
              <a:buFont typeface="Arial"/>
              <a:buChar char="•"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傳輸 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</a:rPr>
              <a:t>TB 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等級資料到雲端進行訓練是不切實際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的。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400"/>
              </a:spcBef>
              <a:buFont typeface="Arial"/>
              <a:buChar char="•"/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隱私權、資安規範等都是潛在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議題。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圖片 13" descr="Drop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151" y="841714"/>
            <a:ext cx="1406403" cy="1118110"/>
          </a:xfrm>
          <a:prstGeom prst="rect">
            <a:avLst/>
          </a:prstGeom>
        </p:spPr>
      </p:pic>
      <p:pic>
        <p:nvPicPr>
          <p:cNvPr id="22" name="圖片 21" descr="PC-01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78"/>
          <a:stretch/>
        </p:blipFill>
        <p:spPr>
          <a:xfrm>
            <a:off x="333999" y="742468"/>
            <a:ext cx="610188" cy="1584176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6004555" y="436511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3494796" y="159473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AI ?</a:t>
            </a:r>
            <a:endParaRPr lang="en-US" sz="4000" dirty="0"/>
          </a:p>
        </p:txBody>
      </p:sp>
      <p:pic>
        <p:nvPicPr>
          <p:cNvPr id="50178" name="Picture 2" descr="Image result for T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0381" y="3037621"/>
            <a:ext cx="1609724" cy="160972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437384" y="1304204"/>
            <a:ext cx="3933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低投資高收益</a:t>
            </a:r>
            <a:endParaRPr lang="en-US" altLang="zh-TW" sz="2400" b="1" dirty="0">
              <a:solidFill>
                <a:schemeClr val="accent5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5509" y="1851813"/>
            <a:ext cx="4037550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相對於工作站來說，有較低的總持有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成本。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相對於公有雲平台的複雜收費模式，僅需花費一次性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支出。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採用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有更高的成本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效益。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83860" y="1304204"/>
            <a:ext cx="4002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快速、簡單，就在 </a:t>
            </a:r>
            <a:r>
              <a:rPr lang="en-US" altLang="zh-TW" sz="2400" b="1" dirty="0" err="1">
                <a:solidFill>
                  <a:schemeClr val="accent5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QuAI</a:t>
            </a:r>
            <a:endParaRPr lang="en-US" altLang="zh-TW" sz="2400" b="1" dirty="0">
              <a:solidFill>
                <a:schemeClr val="accent5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97690" y="1851813"/>
            <a:ext cx="4225153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err="1">
                <a:latin typeface="微軟正黑體" pitchFamily="34" charset="-120"/>
                <a:ea typeface="微軟正黑體" pitchFamily="34" charset="-120"/>
              </a:rPr>
              <a:t>QuAI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協助您僅需幾個簡單步驟即可設置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AI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開發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環境。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提供最先進簡單的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GPU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精靈。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僅需幾分鐘即可開始開發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，無須花費數小時。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0219" y="2773060"/>
            <a:ext cx="1739070" cy="2018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Image result for Huge Data"/>
          <p:cNvPicPr>
            <a:picLocks noChangeAspect="1" noChangeArrowheads="1"/>
          </p:cNvPicPr>
          <p:nvPr/>
        </p:nvPicPr>
        <p:blipFill>
          <a:blip r:embed="rId2"/>
          <a:srcRect l="9273" t="6509" r="9529" b="5994"/>
          <a:stretch>
            <a:fillRect/>
          </a:stretch>
        </p:blipFill>
        <p:spPr bwMode="auto">
          <a:xfrm>
            <a:off x="4633598" y="1452676"/>
            <a:ext cx="3904978" cy="327294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AI ?</a:t>
            </a:r>
            <a:endParaRPr lang="en-US" sz="4000" dirty="0"/>
          </a:p>
        </p:txBody>
      </p:sp>
      <p:pic>
        <p:nvPicPr>
          <p:cNvPr id="54276" name="Picture 4" descr="Storage Overview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67649" y="2932581"/>
            <a:ext cx="3459872" cy="1735840"/>
          </a:xfrm>
          <a:prstGeom prst="roundRect">
            <a:avLst>
              <a:gd name="adj" fmla="val 17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/>
          <p:cNvSpPr/>
          <p:nvPr/>
        </p:nvSpPr>
        <p:spPr>
          <a:xfrm>
            <a:off x="274988" y="991012"/>
            <a:ext cx="3933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215968"/>
                </a:solidFill>
                <a:latin typeface="微軟正黑體"/>
                <a:ea typeface="微軟正黑體"/>
                <a:cs typeface="微軟正黑體"/>
              </a:rPr>
              <a:t>設計用以管理大量資料</a:t>
            </a:r>
            <a:endParaRPr lang="en-US" altLang="zh-TW" sz="2400" b="1" dirty="0">
              <a:solidFill>
                <a:srgbClr val="215968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4988" y="1452677"/>
            <a:ext cx="5516133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新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儲存與快照總管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(Storage &amp; Snapshots Manager)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具備最獨特和先進的儲存管理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功能。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提供幾乎無限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的可擴充儲存空間。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176400" indent="-180000">
              <a:spcBef>
                <a:spcPts val="200"/>
              </a:spcBef>
              <a:buFont typeface="Arial"/>
              <a:buChar char="•"/>
            </a:pPr>
            <a:r>
              <a:rPr lang="en-US" altLang="zh-TW" sz="1600" b="1" dirty="0" err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技術實現自動分層儲存解決方案，可辨別資料存取頻率，自動辨識冷熱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資料。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工作進行中\20170911直播母版16比9\各場PPT元素\20171226\直播20171226_QuIA\高速-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24769" y="2705903"/>
            <a:ext cx="1418070" cy="113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AI ?</a:t>
            </a:r>
            <a:endParaRPr lang="en-US" sz="4000" dirty="0"/>
          </a:p>
        </p:txBody>
      </p:sp>
      <p:sp>
        <p:nvSpPr>
          <p:cNvPr id="55298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6" name="AutoShape 10" descr="Image result for Secur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314743" y="1633087"/>
            <a:ext cx="294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215968"/>
                </a:solidFill>
                <a:latin typeface="微軟正黑體"/>
                <a:ea typeface="微軟正黑體"/>
                <a:cs typeface="微軟正黑體"/>
              </a:rPr>
              <a:t>高 </a:t>
            </a:r>
            <a:r>
              <a:rPr lang="en-US" altLang="zh-TW" sz="2400" b="1" dirty="0">
                <a:solidFill>
                  <a:srgbClr val="215968"/>
                </a:solidFill>
                <a:latin typeface="微軟正黑體"/>
                <a:ea typeface="微軟正黑體"/>
                <a:cs typeface="微軟正黑體"/>
              </a:rPr>
              <a:t>IOPS</a:t>
            </a:r>
          </a:p>
        </p:txBody>
      </p:sp>
      <p:sp>
        <p:nvSpPr>
          <p:cNvPr id="12" name="矩形 11"/>
          <p:cNvSpPr/>
          <p:nvPr/>
        </p:nvSpPr>
        <p:spPr>
          <a:xfrm>
            <a:off x="305234" y="2145824"/>
            <a:ext cx="2855161" cy="139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200"/>
              </a:spcBef>
            </a:pPr>
            <a:r>
              <a:rPr lang="zh-TW" altLang="en-US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 </a:t>
            </a:r>
            <a:r>
              <a:rPr lang="en-US" alt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快取技術，讓您的 </a:t>
            </a:r>
            <a:r>
              <a:rPr lang="en-US" alt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AI </a:t>
            </a:r>
            <a:r>
              <a:rPr lang="zh-TW" altLang="en-US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應用得以獲得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最高速</a:t>
            </a:r>
            <a:r>
              <a:rPr lang="zh-Hant" altLang="en-US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 </a:t>
            </a:r>
            <a:r>
              <a:rPr lang="en-US" altLang="zh-Hant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IOPS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 。</a:t>
            </a:r>
            <a:endParaRPr lang="en-US" altLang="zh-Hant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spcBef>
                <a:spcPts val="200"/>
              </a:spcBef>
            </a:pPr>
            <a:endPara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4242213" y="1197683"/>
            <a:ext cx="1484988" cy="649186"/>
            <a:chOff x="7330056" y="2231020"/>
            <a:chExt cx="1484988" cy="649186"/>
          </a:xfrm>
        </p:grpSpPr>
        <p:sp>
          <p:nvSpPr>
            <p:cNvPr id="16" name="矩形 15"/>
            <p:cNvSpPr/>
            <p:nvPr/>
          </p:nvSpPr>
          <p:spPr>
            <a:xfrm>
              <a:off x="7330056" y="2231020"/>
              <a:ext cx="10397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微軟正黑體"/>
                  <a:cs typeface="微軟正黑體"/>
                </a:rPr>
                <a:t>SSDs</a:t>
              </a:r>
              <a:endPara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/>
                <a:cs typeface="微軟正黑體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330056" y="2572429"/>
              <a:ext cx="14849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rgbClr val="C00000"/>
                  </a:solidFill>
                  <a:latin typeface="+mn-lt"/>
                  <a:ea typeface="微軟正黑體"/>
                  <a:cs typeface="微軟正黑體"/>
                </a:rPr>
                <a:t>Hot Data</a:t>
              </a:r>
              <a:endParaRPr lang="en-US" altLang="zh-TW" dirty="0">
                <a:solidFill>
                  <a:srgbClr val="C00000"/>
                </a:solidFill>
                <a:latin typeface="+mn-lt"/>
                <a:ea typeface="微軟正黑體"/>
                <a:cs typeface="微軟正黑體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6085054" y="1205189"/>
            <a:ext cx="1484988" cy="641789"/>
            <a:chOff x="7330056" y="1579694"/>
            <a:chExt cx="1484988" cy="641789"/>
          </a:xfrm>
        </p:grpSpPr>
        <p:sp>
          <p:nvSpPr>
            <p:cNvPr id="15" name="矩形 14"/>
            <p:cNvSpPr/>
            <p:nvPr/>
          </p:nvSpPr>
          <p:spPr>
            <a:xfrm>
              <a:off x="7330056" y="1579694"/>
              <a:ext cx="10397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微軟正黑體"/>
                  <a:cs typeface="微軟正黑體"/>
                </a:rPr>
                <a:t>HDDs</a:t>
              </a:r>
              <a:endPara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/>
                <a:cs typeface="微軟正黑體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330056" y="1913706"/>
              <a:ext cx="14849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  <a:latin typeface="+mn-lt"/>
                  <a:ea typeface="微軟正黑體"/>
                  <a:cs typeface="微軟正黑體"/>
                </a:rPr>
                <a:t>Cold Data</a:t>
              </a:r>
              <a:endParaRPr lang="en-US" altLang="zh-TW" dirty="0">
                <a:solidFill>
                  <a:srgbClr val="0070C0"/>
                </a:solidFill>
                <a:latin typeface="+mn-lt"/>
                <a:ea typeface="微軟正黑體"/>
                <a:cs typeface="微軟正黑體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495438" y="1886240"/>
            <a:ext cx="3968092" cy="2480056"/>
            <a:chOff x="3888305" y="2381527"/>
            <a:chExt cx="3174604" cy="1984127"/>
          </a:xfrm>
        </p:grpSpPr>
        <p:pic>
          <p:nvPicPr>
            <p:cNvPr id="1026" name="Picture 2" descr="C:\Users\Coco Chiang\Desktop\暫存\新增資料夾\TS-1277_Front 拷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8305" y="2381527"/>
              <a:ext cx="3174604" cy="1984127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4073833" y="2688888"/>
              <a:ext cx="1261492" cy="348397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073833" y="3128991"/>
              <a:ext cx="2064574" cy="893506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8" name="直線接點 27"/>
          <p:cNvCxnSpPr/>
          <p:nvPr/>
        </p:nvCxnSpPr>
        <p:spPr>
          <a:xfrm rot="16200000" flipV="1">
            <a:off x="5347456" y="2070422"/>
            <a:ext cx="1493078" cy="16614"/>
          </a:xfrm>
          <a:prstGeom prst="line">
            <a:avLst/>
          </a:prstGeom>
          <a:ln w="12700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橢圓 30"/>
          <p:cNvSpPr/>
          <p:nvPr/>
        </p:nvSpPr>
        <p:spPr>
          <a:xfrm>
            <a:off x="6017117" y="2799142"/>
            <a:ext cx="170370" cy="17037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4167255" y="2150269"/>
            <a:ext cx="170370" cy="170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接點 32"/>
          <p:cNvCxnSpPr/>
          <p:nvPr/>
        </p:nvCxnSpPr>
        <p:spPr>
          <a:xfrm rot="16200000" flipV="1">
            <a:off x="3807592" y="1766018"/>
            <a:ext cx="879532" cy="10290"/>
          </a:xfrm>
          <a:prstGeom prst="line">
            <a:avLst/>
          </a:prstGeom>
          <a:ln w="127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AI ?</a:t>
            </a:r>
            <a:endParaRPr lang="en-US" sz="4000" dirty="0"/>
          </a:p>
        </p:txBody>
      </p:sp>
      <p:sp>
        <p:nvSpPr>
          <p:cNvPr id="55298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6" name="AutoShape 10" descr="Image result for Secur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Shape 8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113376" y="610957"/>
            <a:ext cx="4474650" cy="436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180085" y="1717868"/>
            <a:ext cx="3933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215968"/>
                </a:solidFill>
                <a:latin typeface="微軟正黑體"/>
                <a:ea typeface="微軟正黑體"/>
                <a:cs typeface="微軟正黑體"/>
              </a:rPr>
              <a:t>全方位的資料保護技術</a:t>
            </a:r>
          </a:p>
        </p:txBody>
      </p:sp>
      <p:sp>
        <p:nvSpPr>
          <p:cNvPr id="13" name="矩形 12"/>
          <p:cNvSpPr/>
          <p:nvPr/>
        </p:nvSpPr>
        <p:spPr>
          <a:xfrm>
            <a:off x="225110" y="2315561"/>
            <a:ext cx="388826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200"/>
              </a:spcBef>
            </a:pP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建立在安全第一的原則上，最大限度地降低資料洩漏的風險，與多個資料保護機制和用戶權限控管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機制。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51599" y="969995"/>
            <a:ext cx="4271244" cy="394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AI ?</a:t>
            </a:r>
            <a:endParaRPr lang="en-US" sz="4000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38328" y="1753322"/>
            <a:ext cx="4520047" cy="19332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-101600">
              <a:lnSpc>
                <a:spcPct val="120000"/>
              </a:lnSpc>
              <a:spcBef>
                <a:spcPts val="400"/>
              </a:spcBef>
              <a:buClr>
                <a:srgbClr val="002060"/>
              </a:buClr>
              <a:buSzPct val="100000"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QNAP NAS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擁有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最穩定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、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最強大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、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最全面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和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最智能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的操作系統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 QTS</a:t>
            </a:r>
            <a:r>
              <a:rPr lang="zh-TW" altLang="en-US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，將成為您的</a:t>
            </a:r>
            <a:r>
              <a:rPr lang="en-US" altLang="zh-TW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 AI </a:t>
            </a:r>
            <a:r>
              <a:rPr lang="zh-TW" altLang="en-US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應用和深度學習訓練模型最強大的基礎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8329" y="1142227"/>
            <a:ext cx="1821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</a:rPr>
              <a:t>QTS 4.3.4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為何該使用</a:t>
            </a:r>
            <a:r>
              <a:rPr lang="en-US" altLang="zh-TW" sz="4000" dirty="0" smtClean="0"/>
              <a:t> QNAP NAS </a:t>
            </a:r>
            <a:r>
              <a:rPr lang="zh-TW" altLang="en-US" sz="4000" dirty="0" smtClean="0"/>
              <a:t>來開發</a:t>
            </a:r>
            <a:r>
              <a:rPr lang="en-US" altLang="zh-TW" sz="4000" dirty="0" smtClean="0"/>
              <a:t> AI ?</a:t>
            </a:r>
            <a:endParaRPr lang="en-US" sz="4000" dirty="0"/>
          </a:p>
        </p:txBody>
      </p:sp>
      <p:sp>
        <p:nvSpPr>
          <p:cNvPr id="55298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0" y="1146201"/>
            <a:ext cx="4856418" cy="6230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342900" marR="0" lvl="0" indent="-101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一切都準備妥當了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5306" name="AutoShape 10" descr="Image result for Secur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群組 4"/>
          <p:cNvGrpSpPr/>
          <p:nvPr/>
        </p:nvGrpSpPr>
        <p:grpSpPr>
          <a:xfrm>
            <a:off x="3053911" y="1272429"/>
            <a:ext cx="1886493" cy="2741366"/>
            <a:chOff x="3172770" y="1295533"/>
            <a:chExt cx="1587493" cy="2306873"/>
          </a:xfrm>
        </p:grpSpPr>
        <p:pic>
          <p:nvPicPr>
            <p:cNvPr id="10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2770" y="1295533"/>
              <a:ext cx="668582" cy="668582"/>
            </a:xfrm>
            <a:prstGeom prst="rect">
              <a:avLst/>
            </a:prstGeom>
          </p:spPr>
        </p:pic>
        <p:pic>
          <p:nvPicPr>
            <p:cNvPr id="12" name="圖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1644" y="1295533"/>
              <a:ext cx="708619" cy="708619"/>
            </a:xfrm>
            <a:prstGeom prst="rect">
              <a:avLst/>
            </a:prstGeom>
          </p:spPr>
        </p:pic>
        <p:pic>
          <p:nvPicPr>
            <p:cNvPr id="56322" name="Picture 2" descr="Image result for photo station QNAP ic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72770" y="2123833"/>
              <a:ext cx="668582" cy="668582"/>
            </a:xfrm>
            <a:prstGeom prst="rect">
              <a:avLst/>
            </a:prstGeom>
            <a:noFill/>
          </p:spPr>
        </p:pic>
        <p:pic>
          <p:nvPicPr>
            <p:cNvPr id="56324" name="Picture 4" descr="Related image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051644" y="2106155"/>
              <a:ext cx="671158" cy="671158"/>
            </a:xfrm>
            <a:prstGeom prst="roundRect">
              <a:avLst/>
            </a:prstGeom>
            <a:noFill/>
          </p:spPr>
        </p:pic>
        <p:pic>
          <p:nvPicPr>
            <p:cNvPr id="56326" name="Picture 6" descr="D:\QRM+\v2\v2_160506_原始路徑\icon\Qpulse\qpulse_100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72770" y="2933824"/>
              <a:ext cx="668582" cy="668582"/>
            </a:xfrm>
            <a:prstGeom prst="rect">
              <a:avLst/>
            </a:prstGeom>
            <a:noFill/>
          </p:spPr>
        </p:pic>
        <p:pic>
          <p:nvPicPr>
            <p:cNvPr id="56327" name="Picture 7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4081843" y="2933824"/>
              <a:ext cx="668582" cy="668582"/>
            </a:xfrm>
            <a:prstGeom prst="roundRect">
              <a:avLst>
                <a:gd name="adj" fmla="val 19523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Right Arrow 16"/>
          <p:cNvSpPr/>
          <p:nvPr/>
        </p:nvSpPr>
        <p:spPr>
          <a:xfrm>
            <a:off x="5110852" y="2437666"/>
            <a:ext cx="1061020" cy="410892"/>
          </a:xfrm>
          <a:prstGeom prst="rightArrow">
            <a:avLst/>
          </a:prstGeom>
          <a:solidFill>
            <a:srgbClr val="5B8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53410" y="1930180"/>
            <a:ext cx="2722936" cy="224212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608535" y="1222294"/>
            <a:ext cx="209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QuAI</a:t>
            </a:r>
            <a:r>
              <a:rPr lang="en-US" sz="2000" b="1" dirty="0" smtClean="0">
                <a:solidFill>
                  <a:srgbClr val="002060"/>
                </a:solidFill>
              </a:rPr>
              <a:t> Deep Learning Model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238328" y="1753322"/>
            <a:ext cx="2688487" cy="19332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-101600">
              <a:lnSpc>
                <a:spcPct val="120000"/>
              </a:lnSpc>
              <a:spcBef>
                <a:spcPts val="400"/>
              </a:spcBef>
              <a:buClr>
                <a:srgbClr val="002060"/>
              </a:buClr>
              <a:buSzPct val="100000"/>
              <a:defRPr/>
            </a:pP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rPr>
              <a:t>現在就馬上讓各式各樣的 </a:t>
            </a:r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rPr>
              <a:t>QNAP NAS 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rPr>
              <a:t>來協助您訓練您的第一個 </a:t>
            </a:r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rPr>
              <a:t>Deep Learning 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rPr>
              <a:t>模型吧</a:t>
            </a:r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4061759668"/>
              </p:ext>
            </p:extLst>
          </p:nvPr>
        </p:nvGraphicFramePr>
        <p:xfrm>
          <a:off x="165326" y="387350"/>
          <a:ext cx="8858281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QuAI</a:t>
            </a:r>
            <a:r>
              <a:rPr lang="zh-TW" altLang="en-US" sz="3600" dirty="0" smtClean="0"/>
              <a:t> 的可能應用</a:t>
            </a:r>
            <a:endParaRPr lang="en-US" sz="3600" dirty="0"/>
          </a:p>
        </p:txBody>
      </p:sp>
      <p:pic>
        <p:nvPicPr>
          <p:cNvPr id="8" name="Picture 3" descr="D:\QuAI\ProductSpecifications\UI_Designs\download_2017-12-20_18-21-14\v2_171220\slice\QuAI_App_logo\qpkg_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111" y="1191091"/>
            <a:ext cx="914638" cy="91463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9642984" y="134063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剪去對角線角落矩形 14"/>
          <p:cNvSpPr/>
          <p:nvPr/>
        </p:nvSpPr>
        <p:spPr>
          <a:xfrm>
            <a:off x="458595" y="1240945"/>
            <a:ext cx="8364247" cy="68580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剪去對角線角落矩形 15"/>
          <p:cNvSpPr/>
          <p:nvPr/>
        </p:nvSpPr>
        <p:spPr>
          <a:xfrm>
            <a:off x="3374334" y="1240946"/>
            <a:ext cx="5448510" cy="685801"/>
          </a:xfrm>
          <a:prstGeom prst="snip2DiagRect">
            <a:avLst>
              <a:gd name="adj1" fmla="val 36283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7560" y="1240946"/>
            <a:ext cx="3565556" cy="6858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機型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TS-x77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支援的</a:t>
            </a:r>
            <a:r>
              <a:rPr lang="en-US" altLang="zh-TW" sz="4000" dirty="0" smtClean="0"/>
              <a:t> NAS </a:t>
            </a:r>
            <a:r>
              <a:rPr lang="zh-TW" altLang="en-US" sz="4000" dirty="0" smtClean="0"/>
              <a:t>機種及系統需求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638171" y="1290090"/>
            <a:ext cx="5505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系統需求：</a:t>
            </a:r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 4.3.4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或以上</a:t>
            </a:r>
            <a:endParaRPr lang="en-US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        Container Station v1.8 Beta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或以上</a:t>
            </a:r>
            <a:endParaRPr lang="en-US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0304279"/>
              </p:ext>
            </p:extLst>
          </p:nvPr>
        </p:nvGraphicFramePr>
        <p:xfrm>
          <a:off x="508765" y="2378116"/>
          <a:ext cx="4050316" cy="1957704"/>
        </p:xfrm>
        <a:graphic>
          <a:graphicData uri="http://schemas.openxmlformats.org/drawingml/2006/table">
            <a:tbl>
              <a:tblPr firstRow="1">
                <a:effectLst/>
                <a:tableStyleId>{775DCB02-9BB8-47FD-8907-85C794F793BA}</a:tableStyleId>
              </a:tblPr>
              <a:tblGrid>
                <a:gridCol w="1281655"/>
                <a:gridCol w="2768661"/>
              </a:tblGrid>
              <a:tr h="243204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400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品牌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400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型號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/>
                        <a:t>DUAL-GTX1050-O2G-GAMING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/>
                        <a:t>GPH-GTX1050-2G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/>
                        <a:t>PH-GTX1050TI-4G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ASUS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/>
                        <a:t>PH-GTX1060-3G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EVGA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GTX1050 2G SC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/>
                        <a:t>EVGA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GTX1050TI 4G SC GAMING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EVGA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GTX1060 6G SC GAMING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/>
                        <a:t>GIGABYTE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GV-N1050TD5-4GD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GIGABYTE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GV-N1070IXOC-8GD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14402" y="2013006"/>
            <a:ext cx="2468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支援的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GPU Card</a:t>
            </a:r>
            <a:r>
              <a:rPr 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 (TBD)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0240862"/>
              </p:ext>
            </p:extLst>
          </p:nvPr>
        </p:nvGraphicFramePr>
        <p:xfrm>
          <a:off x="4730292" y="2366793"/>
          <a:ext cx="4092550" cy="1406037"/>
        </p:xfrm>
        <a:graphic>
          <a:graphicData uri="http://schemas.openxmlformats.org/drawingml/2006/table">
            <a:tbl>
              <a:tblPr firstRow="1">
                <a:effectLst/>
                <a:tableStyleId>{775DCB02-9BB8-47FD-8907-85C794F793BA}</a:tableStyleId>
              </a:tblPr>
              <a:tblGrid>
                <a:gridCol w="1392911"/>
                <a:gridCol w="2699639"/>
              </a:tblGrid>
              <a:tr h="263037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400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品牌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400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型號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1859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MSI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/>
                        <a:t>GTX1050 TI 4GT LP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MSI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/>
                        <a:t>GTX1060 6GT OCV1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MSI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GTX1060 AERO ITX 3G OC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NVIDIA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 smtClean="0"/>
                        <a:t>Quadro</a:t>
                      </a:r>
                      <a:r>
                        <a:rPr lang="en-US" sz="1050" u="none" strike="noStrike" dirty="0" smtClean="0"/>
                        <a:t> M2000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NVIDIA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err="1" smtClean="0"/>
                        <a:t>Quadro</a:t>
                      </a:r>
                      <a:r>
                        <a:rPr lang="en-US" sz="1050" u="none" strike="noStrike" dirty="0" smtClean="0"/>
                        <a:t> P2000 5G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/>
                        <a:t>NVIDIA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/>
                        <a:t>Quadro</a:t>
                      </a:r>
                      <a:r>
                        <a:rPr lang="en-US" sz="1050" u="none" strike="noStrike" dirty="0"/>
                        <a:t> P4000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60"/>
          <p:cNvSpPr/>
          <p:nvPr/>
        </p:nvSpPr>
        <p:spPr>
          <a:xfrm rot="5400000">
            <a:off x="2416689" y="-181385"/>
            <a:ext cx="561900" cy="3697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60"/>
          <p:cNvSpPr/>
          <p:nvPr/>
        </p:nvSpPr>
        <p:spPr>
          <a:xfrm rot="5400000">
            <a:off x="2693977" y="148327"/>
            <a:ext cx="561903" cy="42523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660"/>
          <p:cNvSpPr/>
          <p:nvPr/>
        </p:nvSpPr>
        <p:spPr>
          <a:xfrm rot="5400000">
            <a:off x="3530946" y="-159284"/>
            <a:ext cx="561906" cy="60816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60"/>
          <p:cNvSpPr/>
          <p:nvPr/>
        </p:nvSpPr>
        <p:spPr>
          <a:xfrm rot="5400000">
            <a:off x="1813514" y="2242788"/>
            <a:ext cx="561902" cy="24914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71099" y="1296392"/>
            <a:ext cx="6814308" cy="1367167"/>
          </a:xfrm>
        </p:spPr>
        <p:txBody>
          <a:bodyPr/>
          <a:lstStyle/>
          <a:p>
            <a:pPr marL="241300"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開始使用</a:t>
            </a:r>
            <a:r>
              <a:rPr 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Q</a:t>
            </a:r>
            <a:r>
              <a:rPr lang="en-US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uAI</a:t>
            </a:r>
            <a:endParaRPr lang="en-US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41300"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Caffe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進行影像辨識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41300"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Tensorflow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訓練一個手寫辨識模型</a:t>
            </a:r>
            <a:endParaRPr lang="en-US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41300"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影像分析實例</a:t>
            </a:r>
            <a:endParaRPr 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 rot="5400000" flipH="1" flipV="1">
            <a:off x="-353435" y="2588739"/>
            <a:ext cx="2404348" cy="1"/>
          </a:xfrm>
          <a:prstGeom prst="line">
            <a:avLst/>
          </a:prstGeom>
          <a:ln w="19050" cmpd="sng">
            <a:solidFill>
              <a:srgbClr val="2159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剪去對角線角落矩形 13"/>
          <p:cNvSpPr/>
          <p:nvPr/>
        </p:nvSpPr>
        <p:spPr>
          <a:xfrm>
            <a:off x="771098" y="1364343"/>
            <a:ext cx="77641" cy="584123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剪去對角線角落矩形 14"/>
          <p:cNvSpPr/>
          <p:nvPr/>
        </p:nvSpPr>
        <p:spPr>
          <a:xfrm>
            <a:off x="771098" y="1982653"/>
            <a:ext cx="77641" cy="584123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剪去對角線角落矩形 15"/>
          <p:cNvSpPr/>
          <p:nvPr/>
        </p:nvSpPr>
        <p:spPr>
          <a:xfrm>
            <a:off x="771098" y="2592529"/>
            <a:ext cx="77641" cy="584123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剪去對角線角落矩形 16"/>
          <p:cNvSpPr/>
          <p:nvPr/>
        </p:nvSpPr>
        <p:spPr>
          <a:xfrm>
            <a:off x="771098" y="3206789"/>
            <a:ext cx="77641" cy="584123"/>
          </a:xfrm>
          <a:prstGeom prst="snip2Diag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1" name="Shape 613" descr="D:\Fullppt\005-PNG이미지\모니터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62580" y="426717"/>
            <a:ext cx="2471710" cy="19196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6001" y="689212"/>
            <a:ext cx="1924387" cy="792000"/>
          </a:xfrm>
        </p:spPr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</a:rPr>
              <a:t>Demo</a:t>
            </a:r>
            <a:endParaRPr lang="en-US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018729" y="1183104"/>
            <a:ext cx="2888809" cy="2958998"/>
          </a:xfrm>
          <a:prstGeom prst="rect">
            <a:avLst/>
          </a:prstGeom>
          <a:solidFill>
            <a:srgbClr val="54BE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1" name="Shape 28"/>
          <p:cNvSpPr/>
          <p:nvPr/>
        </p:nvSpPr>
        <p:spPr>
          <a:xfrm>
            <a:off x="3193520" y="2708015"/>
            <a:ext cx="2556000" cy="1172763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040250" y="1183104"/>
            <a:ext cx="2888809" cy="2958998"/>
          </a:xfrm>
          <a:prstGeom prst="rect">
            <a:avLst/>
          </a:prstGeom>
          <a:solidFill>
            <a:srgbClr val="54BE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254551" y="1183104"/>
            <a:ext cx="2651406" cy="2958998"/>
          </a:xfrm>
          <a:prstGeom prst="rect">
            <a:avLst/>
          </a:prstGeom>
          <a:solidFill>
            <a:srgbClr val="54BE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Shape 28"/>
          <p:cNvSpPr/>
          <p:nvPr/>
        </p:nvSpPr>
        <p:spPr>
          <a:xfrm>
            <a:off x="403715" y="2708015"/>
            <a:ext cx="2361372" cy="1172763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362" y="199012"/>
            <a:ext cx="8642758" cy="792000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rgbClr val="333366"/>
                </a:solidFill>
              </a:rPr>
              <a:t>到底</a:t>
            </a:r>
            <a:r>
              <a:rPr lang="en-US" altLang="zh-TW" dirty="0" smtClean="0">
                <a:solidFill>
                  <a:srgbClr val="333366"/>
                </a:solidFill>
              </a:rPr>
              <a:t> </a:t>
            </a:r>
            <a:r>
              <a:rPr lang="en-US" dirty="0" smtClean="0">
                <a:solidFill>
                  <a:srgbClr val="333366"/>
                </a:solidFill>
              </a:rPr>
              <a:t>AI</a:t>
            </a:r>
            <a:r>
              <a:rPr lang="en-US" dirty="0" smtClean="0"/>
              <a:t>/</a:t>
            </a:r>
            <a:r>
              <a:rPr lang="zh-TW" altLang="en-US" dirty="0" smtClean="0"/>
              <a:t> </a:t>
            </a:r>
            <a:r>
              <a:rPr lang="en-US" dirty="0" smtClean="0"/>
              <a:t>ML/</a:t>
            </a:r>
            <a:r>
              <a:rPr lang="zh-TW" altLang="en-US" dirty="0" smtClean="0"/>
              <a:t> </a:t>
            </a:r>
            <a:r>
              <a:rPr lang="en-US" dirty="0" smtClean="0"/>
              <a:t>DL </a:t>
            </a:r>
            <a:r>
              <a:rPr lang="zh-TW" altLang="en-US" dirty="0" smtClean="0"/>
              <a:t>這些</a:t>
            </a:r>
            <a:r>
              <a:rPr lang="en-US" altLang="zh-TW" dirty="0"/>
              <a:t> </a:t>
            </a:r>
            <a:r>
              <a:rPr lang="en-US" altLang="zh-TW" dirty="0" smtClean="0"/>
              <a:t>buzzwords </a:t>
            </a:r>
            <a:r>
              <a:rPr lang="zh-TW" altLang="en-US" dirty="0" smtClean="0"/>
              <a:t>是什麼意思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51143" y="1308582"/>
            <a:ext cx="28537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sz="3200" b="1" dirty="0" smtClean="0"/>
              <a:t>DL</a:t>
            </a:r>
          </a:p>
          <a:p>
            <a:pPr marL="241300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深度學習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marL="241300"/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(Deep Learning)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4752" y="1363903"/>
            <a:ext cx="27766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sz="3200" b="1" dirty="0" smtClean="0"/>
              <a:t>ML</a:t>
            </a:r>
          </a:p>
          <a:p>
            <a:pPr marL="241300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機器學習</a:t>
            </a:r>
            <a:r>
              <a:rPr lang="en-US" altLang="zh-TW" sz="2000" dirty="0" smtClean="0"/>
              <a:t> </a:t>
            </a:r>
          </a:p>
          <a:p>
            <a:pPr marL="241300"/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(Machine Learning) </a:t>
            </a:r>
          </a:p>
        </p:txBody>
      </p:sp>
      <p:pic>
        <p:nvPicPr>
          <p:cNvPr id="29" name="圖片 28" descr="插圖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5060" y="1323139"/>
            <a:ext cx="888383" cy="815766"/>
          </a:xfrm>
          <a:prstGeom prst="rect">
            <a:avLst/>
          </a:prstGeom>
        </p:spPr>
      </p:pic>
      <p:pic>
        <p:nvPicPr>
          <p:cNvPr id="30" name="圖片 29" descr="插圖-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731" y="1248419"/>
            <a:ext cx="965169" cy="976535"/>
          </a:xfrm>
          <a:prstGeom prst="rect">
            <a:avLst/>
          </a:prstGeom>
        </p:spPr>
      </p:pic>
      <p:pic>
        <p:nvPicPr>
          <p:cNvPr id="31" name="圖片 30" descr="插圖-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6145" y="1307470"/>
            <a:ext cx="877078" cy="872294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203753" y="2763138"/>
            <a:ext cx="2616237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是一種可以從過去的紀錄資料學習，並進行預測的演算法。</a:t>
            </a:r>
          </a:p>
        </p:txBody>
      </p:sp>
      <p:sp>
        <p:nvSpPr>
          <p:cNvPr id="33" name="矩形 32"/>
          <p:cNvSpPr/>
          <p:nvPr/>
        </p:nvSpPr>
        <p:spPr>
          <a:xfrm>
            <a:off x="457466" y="2768962"/>
            <a:ext cx="2268432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是科學的一個分支，其目的是讓機器跟人類一樣</a:t>
            </a: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思考。</a:t>
            </a:r>
            <a:endParaRPr lang="zh-TW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42" name="Shape 28"/>
          <p:cNvSpPr/>
          <p:nvPr/>
        </p:nvSpPr>
        <p:spPr>
          <a:xfrm>
            <a:off x="6254160" y="2708015"/>
            <a:ext cx="2556000" cy="1172763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54161" y="2741684"/>
            <a:ext cx="2556000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採用</a:t>
            </a: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更多層</a:t>
            </a:r>
            <a:r>
              <a:rPr lang="en-US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 (</a:t>
            </a: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更深</a:t>
            </a:r>
            <a:r>
              <a:rPr lang="en-US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) </a:t>
            </a: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的結構，以</a:t>
            </a: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獲得對資料更佳</a:t>
            </a: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的理解</a:t>
            </a:r>
            <a:r>
              <a:rPr lang="en-US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 (</a:t>
            </a: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學習成效</a:t>
            </a:r>
            <a:r>
              <a:rPr lang="en-US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。</a:t>
            </a:r>
            <a:endParaRPr lang="en-US" alt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8" name="Rectangle 5"/>
          <p:cNvSpPr/>
          <p:nvPr/>
        </p:nvSpPr>
        <p:spPr>
          <a:xfrm>
            <a:off x="174846" y="1363903"/>
            <a:ext cx="259024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/>
            <a:r>
              <a:rPr lang="en-US" altLang="zh-TW" sz="3200" b="1" dirty="0" smtClean="0"/>
              <a:t>AI</a:t>
            </a:r>
            <a:endParaRPr lang="en-US" sz="3200" b="1" dirty="0" smtClean="0"/>
          </a:p>
          <a:p>
            <a:pPr marL="241300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人工智慧</a:t>
            </a:r>
            <a:r>
              <a:rPr lang="en-US" altLang="zh-TW" sz="2000" dirty="0" smtClean="0"/>
              <a:t> </a:t>
            </a:r>
          </a:p>
          <a:p>
            <a:pPr marL="241300"/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(Artificial Intelligence)</a:t>
            </a:r>
          </a:p>
        </p:txBody>
      </p:sp>
    </p:spTree>
    <p:extLst>
      <p:ext uri="{BB962C8B-B14F-4D97-AF65-F5344CB8AC3E}">
        <p14:creationId xmlns:p14="http://schemas.microsoft.com/office/powerpoint/2010/main" xmlns="" val="13794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2664261" y="2230081"/>
            <a:ext cx="3335258" cy="792000"/>
          </a:xfrm>
          <a:effectLst>
            <a:outerShdw blurRad="127000" sx="122000" sy="122000" algn="ctr" rotWithShape="0">
              <a:prstClr val="black">
                <a:alpha val="5000"/>
              </a:prstClr>
            </a:outerShdw>
          </a:effectLst>
        </p:spPr>
        <p:txBody>
          <a:bodyPr/>
          <a:lstStyle/>
          <a:p>
            <a:pPr algn="l"/>
            <a:r>
              <a:rPr lang="zh-TW" altLang="en-US" sz="54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感謝參與</a:t>
            </a:r>
            <a:endParaRPr lang="en-US" sz="54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98387" y="1216550"/>
            <a:ext cx="1900197" cy="589910"/>
          </a:xfrm>
        </p:spPr>
        <p:txBody>
          <a:bodyPr/>
          <a:lstStyle/>
          <a:p>
            <a:pPr algn="just">
              <a:buNone/>
            </a:pPr>
            <a:r>
              <a:rPr lang="en-US" sz="54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QuAI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99012"/>
            <a:ext cx="8746643" cy="792000"/>
          </a:xfrm>
        </p:spPr>
        <p:txBody>
          <a:bodyPr/>
          <a:lstStyle/>
          <a:p>
            <a:r>
              <a:rPr lang="zh-TW" altLang="en-US" sz="4000" dirty="0" smtClean="0"/>
              <a:t>善用</a:t>
            </a:r>
            <a:r>
              <a:rPr lang="en-US" altLang="zh-TW" sz="4000" dirty="0" smtClean="0"/>
              <a:t> </a:t>
            </a:r>
            <a:r>
              <a:rPr lang="en-US" altLang="zh-TW" sz="4000" dirty="0" smtClean="0">
                <a:latin typeface="+mj-lt"/>
              </a:rPr>
              <a:t>QNAP </a:t>
            </a:r>
            <a:r>
              <a:rPr lang="en-US" altLang="zh-TW" sz="4000" dirty="0" err="1" smtClean="0">
                <a:latin typeface="+mj-lt"/>
              </a:rPr>
              <a:t>QuAI</a:t>
            </a:r>
            <a:r>
              <a:rPr lang="en-US" altLang="zh-TW" sz="4000" dirty="0" smtClean="0">
                <a:latin typeface="+mj-lt"/>
              </a:rPr>
              <a:t> </a:t>
            </a:r>
            <a:r>
              <a:rPr lang="zh-TW" altLang="en-US" sz="4000" dirty="0" smtClean="0"/>
              <a:t>讓您輕鬆駕馭</a:t>
            </a:r>
            <a:r>
              <a:rPr lang="en-US" altLang="zh-TW" sz="4000" dirty="0" smtClean="0"/>
              <a:t> </a:t>
            </a:r>
            <a:r>
              <a:rPr lang="en-US" altLang="zh-TW" sz="4000" dirty="0" smtClean="0">
                <a:latin typeface="+mj-lt"/>
              </a:rPr>
              <a:t>AI</a:t>
            </a:r>
            <a:endParaRPr lang="en-US" sz="4000" dirty="0">
              <a:latin typeface="+mj-lt"/>
            </a:endParaRPr>
          </a:p>
        </p:txBody>
      </p:sp>
      <p:sp>
        <p:nvSpPr>
          <p:cNvPr id="3081" name="AutoShape 9" descr="Image result for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AutoShape 11" descr="Image result for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" name="AutoShape 13" descr="Image result for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6" name="Picture 14" descr="C:\Users\Amol Narkhede\Downloads\Images\AI.png"/>
          <p:cNvPicPr>
            <a:picLocks noChangeAspect="1" noChangeArrowheads="1"/>
          </p:cNvPicPr>
          <p:nvPr/>
        </p:nvPicPr>
        <p:blipFill>
          <a:blip r:embed="rId3"/>
          <a:srcRect r="40143"/>
          <a:stretch>
            <a:fillRect/>
          </a:stretch>
        </p:blipFill>
        <p:spPr bwMode="auto">
          <a:xfrm>
            <a:off x="1000890" y="2852914"/>
            <a:ext cx="1102118" cy="100808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103008" y="3004818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+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9161" y="3004818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=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1267" y="3861000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8254" y="3967182"/>
            <a:ext cx="6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  AI</a:t>
            </a:r>
            <a:endParaRPr lang="en-US" sz="18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7893" y="3930506"/>
            <a:ext cx="177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QNAP NAS</a:t>
            </a:r>
            <a:endParaRPr lang="en-US" sz="20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27414" y="2822656"/>
            <a:ext cx="991360" cy="99135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617893" y="2817692"/>
            <a:ext cx="1691268" cy="10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Shape 710"/>
          <p:cNvSpPr/>
          <p:nvPr/>
        </p:nvSpPr>
        <p:spPr>
          <a:xfrm flipV="1">
            <a:off x="2898584" y="1190390"/>
            <a:ext cx="5254983" cy="10018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06797" y="1216550"/>
            <a:ext cx="5413634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QNAP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提供的人工智慧開發者工具包</a:t>
            </a:r>
            <a:endParaRPr lang="en-US" altLang="zh-TW" sz="2400" b="1" dirty="0" smtClean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lnSpc>
                <a:spcPct val="12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&gt;&gt; AI </a:t>
            </a:r>
            <a:r>
              <a:rPr lang="en-US" altLang="zh-TW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Developer 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Package</a:t>
            </a:r>
          </a:p>
          <a:p>
            <a:pPr>
              <a:lnSpc>
                <a:spcPct val="120000"/>
              </a:lnSpc>
            </a:pPr>
            <a:endParaRPr lang="en-US" altLang="zh-TW" sz="2800" dirty="0" smtClean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7780" y="2218414"/>
            <a:ext cx="783685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rPr>
              <a:t>讓數據科學家和開發人員可以在</a:t>
            </a:r>
            <a:r>
              <a:rPr lang="en-US" altLang="zh-TW" sz="1600" b="1" dirty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rPr>
              <a:t> QNAP NAS </a:t>
            </a:r>
            <a:r>
              <a:rPr lang="zh-TW" altLang="en-US" sz="1600" b="1" dirty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rPr>
              <a:t>上快速建構、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rPr>
              <a:t>訓練和最佳化 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rPr>
              <a:t>AI </a:t>
            </a:r>
            <a:r>
              <a:rPr lang="zh-TW" altLang="en-US" sz="1600" b="1" dirty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</a:rPr>
              <a:t>模型。</a:t>
            </a:r>
            <a:endParaRPr lang="en-US" altLang="zh-TW" sz="1600" b="1" dirty="0">
              <a:solidFill>
                <a:srgbClr val="00206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4" name="Shape 710"/>
          <p:cNvSpPr/>
          <p:nvPr/>
        </p:nvSpPr>
        <p:spPr>
          <a:xfrm flipV="1">
            <a:off x="928662" y="1190390"/>
            <a:ext cx="7224905" cy="1001864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4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8"/>
          <p:cNvSpPr/>
          <p:nvPr/>
        </p:nvSpPr>
        <p:spPr>
          <a:xfrm>
            <a:off x="6505545" y="1202466"/>
            <a:ext cx="2130410" cy="548521"/>
          </a:xfrm>
          <a:prstGeom prst="roundRect">
            <a:avLst>
              <a:gd name="adj" fmla="val 10715"/>
            </a:avLst>
          </a:prstGeom>
          <a:solidFill>
            <a:schemeClr val="accent5">
              <a:lumMod val="75000"/>
            </a:schemeClr>
          </a:soli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8"/>
          <p:cNvSpPr/>
          <p:nvPr/>
        </p:nvSpPr>
        <p:spPr>
          <a:xfrm>
            <a:off x="3635896" y="1202466"/>
            <a:ext cx="2130410" cy="548521"/>
          </a:xfrm>
          <a:prstGeom prst="roundRect">
            <a:avLst>
              <a:gd name="adj" fmla="val 10715"/>
            </a:avLst>
          </a:prstGeom>
          <a:solidFill>
            <a:schemeClr val="accent5">
              <a:lumMod val="75000"/>
            </a:schemeClr>
          </a:soli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28"/>
          <p:cNvSpPr/>
          <p:nvPr/>
        </p:nvSpPr>
        <p:spPr>
          <a:xfrm>
            <a:off x="554447" y="1202466"/>
            <a:ext cx="2130410" cy="548521"/>
          </a:xfrm>
          <a:prstGeom prst="roundRect">
            <a:avLst>
              <a:gd name="adj" fmla="val 10715"/>
            </a:avLst>
          </a:prstGeom>
          <a:solidFill>
            <a:schemeClr val="accent5">
              <a:lumMod val="75000"/>
            </a:schemeClr>
          </a:soli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915" y="222315"/>
            <a:ext cx="8642758" cy="792000"/>
          </a:xfrm>
        </p:spPr>
        <p:txBody>
          <a:bodyPr/>
          <a:lstStyle/>
          <a:p>
            <a:r>
              <a:rPr lang="en-US" sz="4000" dirty="0" err="1" smtClean="0">
                <a:latin typeface="+mj-lt"/>
                <a:ea typeface="微軟正黑體" pitchFamily="34" charset="-120"/>
              </a:rPr>
              <a:t>QuAI</a:t>
            </a:r>
            <a:r>
              <a:rPr lang="en-US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是專為誰設計的</a:t>
            </a: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?</a:t>
            </a:r>
            <a:endParaRPr 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3834" y="2033116"/>
            <a:ext cx="2726530" cy="18636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916" y="1261267"/>
            <a:ext cx="206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資料科學家</a:t>
            </a:r>
            <a:endParaRPr lang="en-US" sz="24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1395" y="1257547"/>
            <a:ext cx="185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工程師</a:t>
            </a:r>
            <a:endParaRPr lang="en-US" sz="24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6869" name="AutoShape 5" descr="Image result for students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AutoShape 7" descr="Image result for students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3"/>
          <a:srcRect t="6773"/>
          <a:stretch>
            <a:fillRect/>
          </a:stretch>
        </p:blipFill>
        <p:spPr bwMode="auto">
          <a:xfrm>
            <a:off x="6414419" y="2033116"/>
            <a:ext cx="2507833" cy="18627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05545" y="1255443"/>
            <a:ext cx="2141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學生</a:t>
            </a:r>
            <a:endParaRPr lang="en-US" sz="24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17725" y="2044586"/>
            <a:ext cx="2295884" cy="183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線接點 22"/>
          <p:cNvCxnSpPr/>
          <p:nvPr/>
        </p:nvCxnSpPr>
        <p:spPr>
          <a:xfrm>
            <a:off x="2230475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3" name="Shape 708"/>
          <p:cNvGrpSpPr/>
          <p:nvPr/>
        </p:nvGrpSpPr>
        <p:grpSpPr>
          <a:xfrm>
            <a:off x="2313326" y="1120896"/>
            <a:ext cx="2731235" cy="1051747"/>
            <a:chOff x="4652392" y="987574"/>
            <a:chExt cx="4176464" cy="1872206"/>
          </a:xfrm>
          <a:solidFill>
            <a:srgbClr val="31859C"/>
          </a:solidFill>
        </p:grpSpPr>
        <p:sp>
          <p:nvSpPr>
            <p:cNvPr id="34" name="Shape 709"/>
            <p:cNvSpPr/>
            <p:nvPr/>
          </p:nvSpPr>
          <p:spPr>
            <a:xfrm rot="10800000">
              <a:off x="6573564" y="2571749"/>
              <a:ext cx="511126" cy="288031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710"/>
            <p:cNvSpPr/>
            <p:nvPr/>
          </p:nvSpPr>
          <p:spPr>
            <a:xfrm>
              <a:off x="4652392" y="987574"/>
              <a:ext cx="4176464" cy="158417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Shape 708"/>
          <p:cNvGrpSpPr/>
          <p:nvPr/>
        </p:nvGrpSpPr>
        <p:grpSpPr>
          <a:xfrm>
            <a:off x="5198118" y="1120896"/>
            <a:ext cx="3632803" cy="1051748"/>
            <a:chOff x="4652392" y="987574"/>
            <a:chExt cx="4054247" cy="1872208"/>
          </a:xfrm>
          <a:solidFill>
            <a:srgbClr val="31859C"/>
          </a:solidFill>
        </p:grpSpPr>
        <p:sp>
          <p:nvSpPr>
            <p:cNvPr id="37" name="Shape 709"/>
            <p:cNvSpPr/>
            <p:nvPr/>
          </p:nvSpPr>
          <p:spPr>
            <a:xfrm rot="10800000">
              <a:off x="6573566" y="2571750"/>
              <a:ext cx="334117" cy="28803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710"/>
            <p:cNvSpPr/>
            <p:nvPr/>
          </p:nvSpPr>
          <p:spPr>
            <a:xfrm>
              <a:off x="4652392" y="987574"/>
              <a:ext cx="4054247" cy="15841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Shape 708"/>
          <p:cNvGrpSpPr/>
          <p:nvPr/>
        </p:nvGrpSpPr>
        <p:grpSpPr>
          <a:xfrm>
            <a:off x="384011" y="1120896"/>
            <a:ext cx="1760129" cy="1051747"/>
            <a:chOff x="4652392" y="987574"/>
            <a:chExt cx="4176464" cy="1872206"/>
          </a:xfrm>
          <a:solidFill>
            <a:srgbClr val="31859C"/>
          </a:solidFill>
        </p:grpSpPr>
        <p:sp>
          <p:nvSpPr>
            <p:cNvPr id="30" name="Shape 709"/>
            <p:cNvSpPr/>
            <p:nvPr/>
          </p:nvSpPr>
          <p:spPr>
            <a:xfrm rot="10800000">
              <a:off x="6308158" y="2571745"/>
              <a:ext cx="864949" cy="288035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710"/>
            <p:cNvSpPr/>
            <p:nvPr/>
          </p:nvSpPr>
          <p:spPr>
            <a:xfrm>
              <a:off x="4652392" y="987574"/>
              <a:ext cx="4176464" cy="158417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深度學習應用的開發流程</a:t>
            </a:r>
            <a:endParaRPr lang="en-US" sz="40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2924" y="2313764"/>
            <a:ext cx="2302443" cy="126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4011" y="1125710"/>
            <a:ext cx="1760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資料科學家首先需要瞭解商務上的問題。</a:t>
            </a:r>
            <a:endParaRPr 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050" y="1125710"/>
            <a:ext cx="2693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接著尋找適當的資料、方法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(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可能是模型、演算法等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，來解決這個商務上的問題。</a:t>
            </a:r>
            <a:endParaRPr 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264" y="1125710"/>
            <a:ext cx="345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接著透過不斷地循環這個過程，改善、最佳化模型和演算法，以更妥善地解決商務上的問題。</a:t>
            </a:r>
            <a:endParaRPr lang="en-US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上彎箭號 3"/>
          <p:cNvSpPr/>
          <p:nvPr/>
        </p:nvSpPr>
        <p:spPr>
          <a:xfrm rot="16200000" flipH="1">
            <a:off x="5504134" y="3740278"/>
            <a:ext cx="701980" cy="1281720"/>
          </a:xfrm>
          <a:prstGeom prst="bentUpArrow">
            <a:avLst>
              <a:gd name="adj1" fmla="val 26229"/>
              <a:gd name="adj2" fmla="val 25000"/>
              <a:gd name="adj3" fmla="val 33789"/>
            </a:avLst>
          </a:prstGeom>
          <a:solidFill>
            <a:schemeClr val="accent5">
              <a:lumMod val="75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3" name="圖片 12" descr="插圖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54" y="2017693"/>
            <a:ext cx="1566016" cy="166415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628"/>
          <a:stretch>
            <a:fillRect/>
          </a:stretch>
        </p:blipFill>
        <p:spPr bwMode="auto">
          <a:xfrm>
            <a:off x="4960481" y="2428874"/>
            <a:ext cx="4516976" cy="69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群組 16"/>
          <p:cNvGrpSpPr/>
          <p:nvPr/>
        </p:nvGrpSpPr>
        <p:grpSpPr>
          <a:xfrm>
            <a:off x="3356274" y="3079590"/>
            <a:ext cx="2110906" cy="2063910"/>
            <a:chOff x="2945501" y="3082381"/>
            <a:chExt cx="1702049" cy="1664154"/>
          </a:xfrm>
        </p:grpSpPr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630704" y="3164133"/>
              <a:ext cx="1016846" cy="1334197"/>
            </a:xfrm>
            <a:prstGeom prst="rect">
              <a:avLst/>
            </a:prstGeom>
            <a:noFill/>
          </p:spPr>
        </p:pic>
        <p:sp>
          <p:nvSpPr>
            <p:cNvPr id="12" name="橢圓 11"/>
            <p:cNvSpPr/>
            <p:nvPr/>
          </p:nvSpPr>
          <p:spPr>
            <a:xfrm>
              <a:off x="3927466" y="3551498"/>
              <a:ext cx="117589" cy="2973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5501" y="3082381"/>
              <a:ext cx="1170108" cy="1664154"/>
            </a:xfrm>
            <a:prstGeom prst="rect">
              <a:avLst/>
            </a:prstGeom>
          </p:spPr>
        </p:pic>
      </p:grpSp>
      <p:cxnSp>
        <p:nvCxnSpPr>
          <p:cNvPr id="42" name="直線接點 41"/>
          <p:cNvCxnSpPr/>
          <p:nvPr/>
        </p:nvCxnSpPr>
        <p:spPr>
          <a:xfrm>
            <a:off x="297102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121638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8938062" y="1125710"/>
            <a:ext cx="0" cy="2277143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1956570" y="2613377"/>
            <a:ext cx="556354" cy="362605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10"/>
          <p:cNvSpPr/>
          <p:nvPr/>
        </p:nvSpPr>
        <p:spPr>
          <a:xfrm>
            <a:off x="4829290" y="2613377"/>
            <a:ext cx="556354" cy="362605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6"/>
          <p:cNvSpPr txBox="1"/>
          <p:nvPr/>
        </p:nvSpPr>
        <p:spPr>
          <a:xfrm>
            <a:off x="1809563" y="4004675"/>
            <a:ext cx="176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FFFFFF"/>
                </a:solidFill>
              </a:rPr>
              <a:t>ＯＫ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46" r="34589" b="17576"/>
          <a:stretch>
            <a:fillRect/>
          </a:stretch>
        </p:blipFill>
        <p:spPr bwMode="auto">
          <a:xfrm>
            <a:off x="5467180" y="3013940"/>
            <a:ext cx="2403802" cy="113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r>
              <a:rPr lang="zh-TW" altLang="en-US" sz="4000" dirty="0" smtClean="0"/>
              <a:t>機器學習和深度學習有什麼差別 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4" name="Shape 80"/>
          <p:cNvSpPr/>
          <p:nvPr/>
        </p:nvSpPr>
        <p:spPr>
          <a:xfrm>
            <a:off x="1132838" y="1173301"/>
            <a:ext cx="1366500" cy="1485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81"/>
          <p:cNvSpPr/>
          <p:nvPr/>
        </p:nvSpPr>
        <p:spPr>
          <a:xfrm>
            <a:off x="1132838" y="3012832"/>
            <a:ext cx="1366500" cy="1485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82"/>
          <p:cNvSpPr/>
          <p:nvPr/>
        </p:nvSpPr>
        <p:spPr>
          <a:xfrm>
            <a:off x="2684113" y="1173301"/>
            <a:ext cx="2314188" cy="1485000"/>
          </a:xfrm>
          <a:prstGeom prst="rect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solidFill>
                <a:srgbClr val="4A86E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人工擷取特徵</a:t>
            </a:r>
            <a:endParaRPr lang="en-US" altLang="zh-TW" sz="1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 smtClean="0">
              <a:solidFill>
                <a:srgbClr val="4A86E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" b="1" dirty="0">
                <a:latin typeface="微軟正黑體" pitchFamily="34" charset="-120"/>
                <a:ea typeface="微軟正黑體" pitchFamily="34" charset="-120"/>
              </a:rPr>
              <a:t>f1, f2, … </a:t>
            </a:r>
            <a:r>
              <a:rPr lang="en" b="1" dirty="0" err="1">
                <a:latin typeface="微軟正黑體" pitchFamily="34" charset="-120"/>
                <a:ea typeface="微軟正黑體" pitchFamily="34" charset="-120"/>
              </a:rPr>
              <a:t>fk</a:t>
            </a:r>
            <a:r>
              <a:rPr lang="en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7" name="Shape 83"/>
          <p:cNvSpPr/>
          <p:nvPr/>
        </p:nvSpPr>
        <p:spPr>
          <a:xfrm>
            <a:off x="2684113" y="3012832"/>
            <a:ext cx="4962000" cy="1485000"/>
          </a:xfrm>
          <a:prstGeom prst="rect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84"/>
          <p:cNvSpPr/>
          <p:nvPr/>
        </p:nvSpPr>
        <p:spPr>
          <a:xfrm>
            <a:off x="5170355" y="1173301"/>
            <a:ext cx="2475733" cy="1485000"/>
          </a:xfrm>
          <a:prstGeom prst="rect">
            <a:avLst/>
          </a:prstGeom>
          <a:noFill/>
          <a:ln w="127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solidFill>
                <a:srgbClr val="4A86E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分類器</a:t>
            </a:r>
            <a:endParaRPr lang="en" sz="1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latin typeface="微軟正黑體" pitchFamily="34" charset="-120"/>
                <a:ea typeface="微軟正黑體" pitchFamily="34" charset="-120"/>
              </a:rPr>
              <a:t>SVM</a:t>
            </a:r>
            <a:r>
              <a:rPr lang="en-US" sz="1200" b="1" dirty="0" smtClean="0">
                <a:latin typeface="微軟正黑體" pitchFamily="34" charset="-120"/>
                <a:ea typeface="微軟正黑體" pitchFamily="34" charset="-120"/>
              </a:rPr>
              <a:t> / </a:t>
            </a:r>
            <a:r>
              <a:rPr lang="en" sz="1200" b="1" dirty="0" smtClean="0">
                <a:latin typeface="微軟正黑體" pitchFamily="34" charset="-120"/>
                <a:ea typeface="微軟正黑體" pitchFamily="34" charset="-120"/>
              </a:rPr>
              <a:t>Random </a:t>
            </a:r>
            <a:r>
              <a:rPr lang="en" sz="1200" b="1" dirty="0">
                <a:latin typeface="微軟正黑體" pitchFamily="34" charset="-120"/>
                <a:ea typeface="微軟正黑體" pitchFamily="34" charset="-120"/>
              </a:rPr>
              <a:t>Forest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微軟正黑體" pitchFamily="34" charset="-120"/>
                <a:ea typeface="微軟正黑體" pitchFamily="34" charset="-120"/>
              </a:rPr>
              <a:t>Naive </a:t>
            </a:r>
            <a:r>
              <a:rPr lang="en" sz="1200" b="1" dirty="0" smtClean="0">
                <a:latin typeface="微軟正黑體" pitchFamily="34" charset="-120"/>
                <a:ea typeface="微軟正黑體" pitchFamily="34" charset="-120"/>
              </a:rPr>
              <a:t>Bayes</a:t>
            </a:r>
            <a:r>
              <a:rPr lang="en-US" sz="1200" b="1" dirty="0" smtClean="0">
                <a:latin typeface="微軟正黑體" pitchFamily="34" charset="-120"/>
                <a:ea typeface="微軟正黑體" pitchFamily="34" charset="-120"/>
              </a:rPr>
              <a:t> / </a:t>
            </a:r>
            <a:r>
              <a:rPr lang="en" sz="1200" b="1" dirty="0" smtClean="0">
                <a:latin typeface="微軟正黑體" pitchFamily="34" charset="-120"/>
                <a:ea typeface="微軟正黑體" pitchFamily="34" charset="-120"/>
              </a:rPr>
              <a:t>Decision </a:t>
            </a:r>
            <a:r>
              <a:rPr lang="en" sz="1200" b="1" dirty="0">
                <a:latin typeface="微軟正黑體" pitchFamily="34" charset="-120"/>
                <a:ea typeface="微軟正黑體" pitchFamily="34" charset="-120"/>
              </a:rPr>
              <a:t>Trees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微軟正黑體" pitchFamily="34" charset="-120"/>
                <a:ea typeface="微軟正黑體" pitchFamily="34" charset="-120"/>
              </a:rPr>
              <a:t>Logistic Regression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latin typeface="微軟正黑體" pitchFamily="34" charset="-120"/>
                <a:ea typeface="微軟正黑體" pitchFamily="34" charset="-120"/>
              </a:rPr>
              <a:t>Ensemble </a:t>
            </a:r>
            <a:r>
              <a:rPr lang="en" sz="1200" b="1" dirty="0">
                <a:latin typeface="微軟正黑體" pitchFamily="34" charset="-120"/>
                <a:ea typeface="微軟正黑體" pitchFamily="34" charset="-120"/>
              </a:rPr>
              <a:t>Methods</a:t>
            </a:r>
          </a:p>
        </p:txBody>
      </p:sp>
      <p:pic>
        <p:nvPicPr>
          <p:cNvPr id="9" name="Shape 8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3478" y="1417546"/>
            <a:ext cx="664592" cy="103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8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2410" y="3037016"/>
            <a:ext cx="1087358" cy="144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89"/>
          <p:cNvSpPr/>
          <p:nvPr/>
        </p:nvSpPr>
        <p:spPr>
          <a:xfrm>
            <a:off x="2508813" y="1759789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90"/>
          <p:cNvSpPr/>
          <p:nvPr/>
        </p:nvSpPr>
        <p:spPr>
          <a:xfrm>
            <a:off x="2508813" y="3599345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91"/>
          <p:cNvSpPr/>
          <p:nvPr/>
        </p:nvSpPr>
        <p:spPr>
          <a:xfrm>
            <a:off x="4998301" y="1759776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" name="Shape 92"/>
          <p:cNvSpPr/>
          <p:nvPr/>
        </p:nvSpPr>
        <p:spPr>
          <a:xfrm>
            <a:off x="7660421" y="1724521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" name="Shape 93"/>
          <p:cNvSpPr/>
          <p:nvPr/>
        </p:nvSpPr>
        <p:spPr>
          <a:xfrm>
            <a:off x="7660421" y="3599357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94"/>
          <p:cNvSpPr/>
          <p:nvPr/>
        </p:nvSpPr>
        <p:spPr>
          <a:xfrm>
            <a:off x="2684113" y="938459"/>
            <a:ext cx="2388600" cy="59431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固定</a:t>
            </a:r>
            <a:endParaRPr lang="en" sz="16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9" name="Shape 95"/>
          <p:cNvSpPr/>
          <p:nvPr/>
        </p:nvSpPr>
        <p:spPr>
          <a:xfrm>
            <a:off x="5170355" y="938461"/>
            <a:ext cx="2491200" cy="59431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透過訓練</a:t>
            </a:r>
            <a:endParaRPr lang="en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96"/>
          <p:cNvSpPr/>
          <p:nvPr/>
        </p:nvSpPr>
        <p:spPr>
          <a:xfrm>
            <a:off x="2684113" y="2754703"/>
            <a:ext cx="4977442" cy="56739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6">
              <a:lumMod val="7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全部透過訓練</a:t>
            </a:r>
            <a:endParaRPr lang="en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微軟正黑體"/>
            </a:endParaRPr>
          </a:p>
        </p:txBody>
      </p:sp>
      <p:pic>
        <p:nvPicPr>
          <p:cNvPr id="21" name="Shape 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3478" y="3182236"/>
            <a:ext cx="3918378" cy="12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98"/>
          <p:cNvSpPr txBox="1"/>
          <p:nvPr/>
        </p:nvSpPr>
        <p:spPr>
          <a:xfrm>
            <a:off x="4006513" y="4294802"/>
            <a:ext cx="2132400" cy="16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/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約六千萬個參數</a:t>
            </a:r>
            <a:endParaRPr lang="en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7529" y="1165593"/>
            <a:ext cx="725309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機器學習</a:t>
            </a:r>
          </a:p>
        </p:txBody>
      </p:sp>
      <p:sp>
        <p:nvSpPr>
          <p:cNvPr id="27" name="矩形 26"/>
          <p:cNvSpPr/>
          <p:nvPr/>
        </p:nvSpPr>
        <p:spPr>
          <a:xfrm>
            <a:off x="407529" y="3011801"/>
            <a:ext cx="725309" cy="7078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深度學習</a:t>
            </a:r>
            <a:endParaRPr lang="zh-TW" altLang="en-US" sz="2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0" name="Shape 8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3478" y="3118850"/>
            <a:ext cx="664592" cy="103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85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398" y="1169398"/>
            <a:ext cx="1063600" cy="1474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07"/>
          <p:cNvSpPr/>
          <p:nvPr/>
        </p:nvSpPr>
        <p:spPr>
          <a:xfrm>
            <a:off x="653546" y="991012"/>
            <a:ext cx="3468306" cy="6984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機器學習</a:t>
            </a:r>
            <a:endParaRPr lang="en" sz="28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7" name="Shape 108"/>
          <p:cNvSpPr/>
          <p:nvPr/>
        </p:nvSpPr>
        <p:spPr>
          <a:xfrm>
            <a:off x="4204496" y="991012"/>
            <a:ext cx="4401622" cy="698463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28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深度學習</a:t>
            </a:r>
            <a:endParaRPr lang="en" sz="28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8" name="Shape 109"/>
          <p:cNvSpPr/>
          <p:nvPr/>
        </p:nvSpPr>
        <p:spPr>
          <a:xfrm>
            <a:off x="653546" y="980410"/>
            <a:ext cx="3468306" cy="3426269"/>
          </a:xfrm>
          <a:prstGeom prst="rect">
            <a:avLst/>
          </a:prstGeom>
          <a:noFill/>
          <a:ln w="28575" cap="flat" cmpd="sng">
            <a:gradFill flip="none" rotWithShape="1">
              <a:gsLst>
                <a:gs pos="33000">
                  <a:schemeClr val="accent5">
                    <a:lumMod val="75000"/>
                  </a:schemeClr>
                </a:gs>
                <a:gs pos="74000">
                  <a:schemeClr val="accent5">
                    <a:lumMod val="20000"/>
                    <a:lumOff val="80000"/>
                  </a:schemeClr>
                </a:gs>
              </a:gsLst>
              <a:lin ang="6000000" scaled="0"/>
              <a:tileRect/>
            </a:gra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sz="1600" dirty="0"/>
          </a:p>
        </p:txBody>
      </p:sp>
      <p:sp>
        <p:nvSpPr>
          <p:cNvPr id="30" name="Shape 111"/>
          <p:cNvSpPr/>
          <p:nvPr/>
        </p:nvSpPr>
        <p:spPr>
          <a:xfrm>
            <a:off x="1611418" y="2511997"/>
            <a:ext cx="1418665" cy="17842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演算法</a:t>
            </a:r>
            <a:endParaRPr lang="en" sz="18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lang="en-US" sz="1000" dirty="0" smtClean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 smtClean="0">
                <a:solidFill>
                  <a:srgbClr val="FFFFFF"/>
                </a:solidFill>
              </a:rPr>
              <a:t>- Random Forest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 smtClean="0">
                <a:solidFill>
                  <a:srgbClr val="FFFFFF"/>
                </a:solidFill>
              </a:rPr>
              <a:t>- </a:t>
            </a:r>
            <a:r>
              <a:rPr lang="en" sz="1000" dirty="0">
                <a:solidFill>
                  <a:srgbClr val="FFFFFF"/>
                </a:solidFill>
              </a:rPr>
              <a:t>SVM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Regression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Naive Bayes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Hidden Markov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K-Means Clustering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</a:rPr>
              <a:t>- Ensemble Methods</a:t>
            </a:r>
          </a:p>
          <a:p>
            <a:pPr lvl="0"/>
            <a:r>
              <a:rPr lang="en" sz="1000" dirty="0" smtClean="0">
                <a:solidFill>
                  <a:srgbClr val="FFFFFF"/>
                </a:solidFill>
              </a:rPr>
              <a:t>... more</a:t>
            </a:r>
            <a:endParaRPr lang="en" sz="1000" dirty="0">
              <a:solidFill>
                <a:srgbClr val="FFFFFF"/>
              </a:solidFill>
            </a:endParaRPr>
          </a:p>
        </p:txBody>
      </p:sp>
      <p:sp>
        <p:nvSpPr>
          <p:cNvPr id="31" name="Shape 112"/>
          <p:cNvSpPr txBox="1"/>
          <p:nvPr/>
        </p:nvSpPr>
        <p:spPr>
          <a:xfrm>
            <a:off x="738742" y="2675663"/>
            <a:ext cx="857389" cy="32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訓練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  <a:endParaRPr lang="en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Shape 114"/>
          <p:cNvSpPr/>
          <p:nvPr/>
        </p:nvSpPr>
        <p:spPr>
          <a:xfrm>
            <a:off x="1263070" y="2675663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116"/>
          <p:cNvSpPr/>
          <p:nvPr/>
        </p:nvSpPr>
        <p:spPr>
          <a:xfrm>
            <a:off x="3072652" y="2664863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117"/>
          <p:cNvSpPr txBox="1"/>
          <p:nvPr/>
        </p:nvSpPr>
        <p:spPr>
          <a:xfrm>
            <a:off x="3381581" y="2641545"/>
            <a:ext cx="826995" cy="4510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分群、分類等</a:t>
            </a:r>
            <a:endParaRPr lang="en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7" name="Shape 118"/>
          <p:cNvPicPr preferRelativeResize="0"/>
          <p:nvPr/>
        </p:nvPicPr>
        <p:blipFill rotWithShape="1">
          <a:blip r:embed="rId2">
            <a:alphaModFix/>
          </a:blip>
          <a:srcRect r="29873"/>
          <a:stretch/>
        </p:blipFill>
        <p:spPr>
          <a:xfrm rot="5400000">
            <a:off x="5247869" y="2612283"/>
            <a:ext cx="1072700" cy="7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119"/>
          <p:cNvPicPr preferRelativeResize="0"/>
          <p:nvPr/>
        </p:nvPicPr>
        <p:blipFill rotWithShape="1">
          <a:blip r:embed="rId3">
            <a:alphaModFix/>
          </a:blip>
          <a:srcRect r="29873"/>
          <a:stretch/>
        </p:blipFill>
        <p:spPr>
          <a:xfrm rot="5400000">
            <a:off x="6671793" y="2612285"/>
            <a:ext cx="1072700" cy="7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120"/>
          <p:cNvSpPr txBox="1"/>
          <p:nvPr/>
        </p:nvSpPr>
        <p:spPr>
          <a:xfrm>
            <a:off x="5284719" y="2816860"/>
            <a:ext cx="999000" cy="322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尚未訓練的模型</a:t>
            </a:r>
            <a:endParaRPr lang="en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Shape 121"/>
          <p:cNvSpPr txBox="1"/>
          <p:nvPr/>
        </p:nvSpPr>
        <p:spPr>
          <a:xfrm>
            <a:off x="6740085" y="2820863"/>
            <a:ext cx="999000" cy="3228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 lIns="91425" tIns="108000" rIns="91425" bIns="144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訓練過的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模型</a:t>
            </a:r>
            <a:endParaRPr lang="en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Shape 122"/>
          <p:cNvSpPr/>
          <p:nvPr/>
        </p:nvSpPr>
        <p:spPr>
          <a:xfrm flipH="1">
            <a:off x="4346897" y="2554120"/>
            <a:ext cx="837433" cy="585540"/>
          </a:xfrm>
          <a:prstGeom prst="wedgeEllipseCallout">
            <a:avLst>
              <a:gd name="adj1" fmla="val -75777"/>
              <a:gd name="adj2" fmla="val 30984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CNN, RNN, ...</a:t>
            </a:r>
          </a:p>
        </p:txBody>
      </p:sp>
      <p:sp>
        <p:nvSpPr>
          <p:cNvPr id="44" name="Shape 125"/>
          <p:cNvSpPr/>
          <p:nvPr/>
        </p:nvSpPr>
        <p:spPr>
          <a:xfrm>
            <a:off x="5011238" y="3940655"/>
            <a:ext cx="1152077" cy="21344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數小時到數天</a:t>
            </a:r>
            <a:endParaRPr lang="en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126"/>
          <p:cNvSpPr/>
          <p:nvPr/>
        </p:nvSpPr>
        <p:spPr>
          <a:xfrm>
            <a:off x="7285393" y="3902746"/>
            <a:ext cx="1181003" cy="25399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數毫秒到數秒</a:t>
            </a:r>
            <a:endParaRPr lang="en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Shape 127"/>
          <p:cNvSpPr txBox="1"/>
          <p:nvPr/>
        </p:nvSpPr>
        <p:spPr>
          <a:xfrm>
            <a:off x="4382717" y="3216150"/>
            <a:ext cx="1130249" cy="32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200" b="1" dirty="0">
                <a:latin typeface="微軟正黑體" pitchFamily="34" charset="-120"/>
                <a:ea typeface="微軟正黑體" pitchFamily="34" charset="-120"/>
              </a:rPr>
              <a:t>+ </a:t>
            </a: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運算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b="1" dirty="0" smtClean="0">
                <a:latin typeface="微軟正黑體" pitchFamily="34" charset="-120"/>
                <a:ea typeface="微軟正黑體" pitchFamily="34" charset="-120"/>
              </a:rPr>
              <a:t>+ </a:t>
            </a: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標籤資料</a:t>
            </a:r>
            <a:endParaRPr lang="en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Shape 128"/>
          <p:cNvSpPr/>
          <p:nvPr/>
        </p:nvSpPr>
        <p:spPr>
          <a:xfrm>
            <a:off x="6283719" y="2884060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129"/>
          <p:cNvSpPr/>
          <p:nvPr/>
        </p:nvSpPr>
        <p:spPr>
          <a:xfrm rot="5400000">
            <a:off x="7314990" y="3530064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矩形 1"/>
          <p:cNvSpPr/>
          <p:nvPr/>
        </p:nvSpPr>
        <p:spPr>
          <a:xfrm>
            <a:off x="714062" y="1782764"/>
            <a:ext cx="3468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使用最佳化過的函示或演算法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以對資料分群、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分類。</a:t>
            </a:r>
            <a:endParaRPr lang="en" altLang="zh-TW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286809" y="1782764"/>
            <a:ext cx="4179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使用大量標籤過的資料以訓練深度神經網路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，使它甚至可以對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新資料進行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推論。</a:t>
            </a:r>
            <a:endParaRPr lang="en" altLang="zh-TW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640006" y="3585479"/>
            <a:ext cx="775783" cy="622803"/>
            <a:chOff x="6238407" y="3994449"/>
            <a:chExt cx="775783" cy="622803"/>
          </a:xfrm>
        </p:grpSpPr>
        <p:sp>
          <p:nvSpPr>
            <p:cNvPr id="32" name="Shape 123"/>
            <p:cNvSpPr txBox="1"/>
            <p:nvPr/>
          </p:nvSpPr>
          <p:spPr>
            <a:xfrm>
              <a:off x="6238407" y="4189272"/>
              <a:ext cx="775783" cy="427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latin typeface="微軟正黑體" pitchFamily="34" charset="-120"/>
                  <a:ea typeface="微軟正黑體" pitchFamily="34" charset="-120"/>
                </a:rPr>
                <a:t>推論 </a:t>
              </a:r>
              <a:endParaRPr lang="en" altLang="zh-TW" sz="18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6274227" y="3994449"/>
              <a:ext cx="659444" cy="466782"/>
              <a:chOff x="6274227" y="3994449"/>
              <a:chExt cx="659444" cy="466782"/>
            </a:xfrm>
          </p:grpSpPr>
          <p:sp>
            <p:nvSpPr>
              <p:cNvPr id="43" name="Shape 124"/>
              <p:cNvSpPr txBox="1"/>
              <p:nvPr/>
            </p:nvSpPr>
            <p:spPr>
              <a:xfrm>
                <a:off x="6274227" y="4138431"/>
                <a:ext cx="509145" cy="32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zh-TW" altLang="en-US" sz="1050" b="1" dirty="0" smtClean="0"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1600" b="1" dirty="0" smtClean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altLang="zh-TW" sz="1600" b="1" dirty="0" smtClean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endParaRPr lang="en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6611147" y="3994449"/>
                <a:ext cx="3225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sz="1800" b="1" dirty="0">
                    <a:latin typeface="微軟正黑體" pitchFamily="34" charset="-120"/>
                    <a:ea typeface="微軟正黑體" pitchFamily="34" charset="-120"/>
                  </a:rPr>
                  <a:t>2</a:t>
                </a:r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4346897" y="3580596"/>
            <a:ext cx="775783" cy="622803"/>
            <a:chOff x="6238407" y="3994449"/>
            <a:chExt cx="775783" cy="622803"/>
          </a:xfrm>
        </p:grpSpPr>
        <p:sp>
          <p:nvSpPr>
            <p:cNvPr id="49" name="Shape 123"/>
            <p:cNvSpPr txBox="1"/>
            <p:nvPr/>
          </p:nvSpPr>
          <p:spPr>
            <a:xfrm>
              <a:off x="6238407" y="4189272"/>
              <a:ext cx="775783" cy="427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latin typeface="微軟正黑體" pitchFamily="34" charset="-120"/>
                  <a:ea typeface="微軟正黑體" pitchFamily="34" charset="-120"/>
                </a:rPr>
                <a:t>訓練 </a:t>
              </a:r>
              <a:endParaRPr lang="en" altLang="zh-TW" sz="18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50" name="群組 49"/>
            <p:cNvGrpSpPr/>
            <p:nvPr/>
          </p:nvGrpSpPr>
          <p:grpSpPr>
            <a:xfrm>
              <a:off x="6274227" y="3994449"/>
              <a:ext cx="659444" cy="466782"/>
              <a:chOff x="6274227" y="3994449"/>
              <a:chExt cx="659444" cy="466782"/>
            </a:xfrm>
          </p:grpSpPr>
          <p:sp>
            <p:nvSpPr>
              <p:cNvPr id="51" name="Shape 124"/>
              <p:cNvSpPr txBox="1"/>
              <p:nvPr/>
            </p:nvSpPr>
            <p:spPr>
              <a:xfrm>
                <a:off x="6274227" y="4138431"/>
                <a:ext cx="509145" cy="32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zh-TW" altLang="en-US" sz="1050" b="1" dirty="0" smtClean="0"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1600" b="1" dirty="0" smtClean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altLang="zh-TW" sz="1600" b="1" dirty="0" smtClean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endParaRPr lang="en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6611147" y="3994449"/>
                <a:ext cx="3225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zh-TW" altLang="zh-TW" sz="1800" b="1" dirty="0">
                    <a:latin typeface="微軟正黑體" pitchFamily="34" charset="-120"/>
                    <a:ea typeface="微軟正黑體" pitchFamily="34" charset="-120"/>
                  </a:rPr>
                  <a:t>1</a:t>
                </a:r>
                <a:endParaRPr lang="en-US" altLang="zh-TW" sz="18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sp>
        <p:nvSpPr>
          <p:cNvPr id="54" name="Shape 129"/>
          <p:cNvSpPr/>
          <p:nvPr/>
        </p:nvSpPr>
        <p:spPr>
          <a:xfrm rot="5400000">
            <a:off x="4961919" y="3593193"/>
            <a:ext cx="3336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" name="Shape 109"/>
          <p:cNvSpPr/>
          <p:nvPr/>
        </p:nvSpPr>
        <p:spPr>
          <a:xfrm>
            <a:off x="4204496" y="991012"/>
            <a:ext cx="4401622" cy="3426269"/>
          </a:xfrm>
          <a:prstGeom prst="rect">
            <a:avLst/>
          </a:prstGeom>
          <a:noFill/>
          <a:ln w="28575" cap="flat" cmpd="sng">
            <a:gradFill flip="none" rotWithShape="1">
              <a:gsLst>
                <a:gs pos="33000">
                  <a:srgbClr val="002060"/>
                </a:gs>
                <a:gs pos="74000">
                  <a:schemeClr val="accent5">
                    <a:lumMod val="20000"/>
                    <a:lumOff val="80000"/>
                  </a:schemeClr>
                </a:gs>
              </a:gsLst>
              <a:lin ang="6000000" scaled="0"/>
              <a:tileRect/>
            </a:gra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sz="1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9604822" y="353895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42" name="標題 41"/>
          <p:cNvSpPr>
            <a:spLocks noGrp="1"/>
          </p:cNvSpPr>
          <p:nvPr>
            <p:ph type="title"/>
          </p:nvPr>
        </p:nvSpPr>
        <p:spPr>
          <a:xfrm>
            <a:off x="0" y="199012"/>
            <a:ext cx="8822843" cy="792000"/>
          </a:xfrm>
        </p:spPr>
        <p:txBody>
          <a:bodyPr/>
          <a:lstStyle/>
          <a:p>
            <a:pPr lvl="0"/>
            <a:r>
              <a:rPr lang="zh-TW" altLang="en-US" sz="4000" dirty="0" smtClean="0"/>
              <a:t>機器學習和深度學習有什麼差別 </a:t>
            </a:r>
            <a:r>
              <a:rPr lang="en-US" sz="4000" dirty="0" smtClean="0"/>
              <a:t>?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01_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32372</TotalTime>
  <Words>1881</Words>
  <Application>Microsoft Macintosh PowerPoint</Application>
  <PresentationFormat>如螢幕大小 (16:9)</PresentationFormat>
  <Paragraphs>359</Paragraphs>
  <Slides>40</Slides>
  <Notes>18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1101_EN</vt:lpstr>
      <vt:lpstr>投影片 1</vt:lpstr>
      <vt:lpstr>每個人都在談論 AI …</vt:lpstr>
      <vt:lpstr>AI 人工智慧時代好像真的要來臨了…</vt:lpstr>
      <vt:lpstr>到底 AI/ ML/ DL 這些 buzzwords 是什麼意思</vt:lpstr>
      <vt:lpstr>善用 QNAP QuAI 讓您輕鬆駕馭 AI</vt:lpstr>
      <vt:lpstr>QuAI 是專為誰設計的?</vt:lpstr>
      <vt:lpstr>深度學習應用的開發流程</vt:lpstr>
      <vt:lpstr>機器學習和深度學習有什麼差別 ?</vt:lpstr>
      <vt:lpstr>機器學習和深度學習有什麼差別 ?</vt:lpstr>
      <vt:lpstr>一個深度學習的例子    影像辨識程式</vt:lpstr>
      <vt:lpstr>深度學習 得以成功是倚賴 三個關鍵因素</vt:lpstr>
      <vt:lpstr>資料科學家的痛點</vt:lpstr>
      <vt:lpstr>用 QuAI 來開發 AI</vt:lpstr>
      <vt:lpstr>QTS 4.3.4 支援 GPU Card</vt:lpstr>
      <vt:lpstr>QuAI 透過 GPU 加速運算</vt:lpstr>
      <vt:lpstr>QuAI 架構</vt:lpstr>
      <vt:lpstr>支援主流的深度學習框架及函式庫</vt:lpstr>
      <vt:lpstr>開始使用 QuAI</vt:lpstr>
      <vt:lpstr>開始使用 QuAI</vt:lpstr>
      <vt:lpstr>從 App Center 安裝並啟動 QuAI</vt:lpstr>
      <vt:lpstr>開始使用 QuAI</vt:lpstr>
      <vt:lpstr>在 NAS 上安裝相容的 GPU Card</vt:lpstr>
      <vt:lpstr>開始使用 QuAI</vt:lpstr>
      <vt:lpstr>從 App Center 安裝 GPU Card 驅動程式</vt:lpstr>
      <vt:lpstr>開始使用 QuAI</vt:lpstr>
      <vt:lpstr>將 GPU 分配給 QTS</vt:lpstr>
      <vt:lpstr>開始使用 QuAI</vt:lpstr>
      <vt:lpstr>在Container Station 內建立需要的container</vt:lpstr>
      <vt:lpstr>為何該使用 QNAP NAS 來開發 AI ?</vt:lpstr>
      <vt:lpstr>為何該使用 QNAP NAS 來開發 AI ?</vt:lpstr>
      <vt:lpstr>為何該使用 QNAP NAS 來開發 AI ?</vt:lpstr>
      <vt:lpstr>為何該使用 QNAP NAS 來開發 AI ?</vt:lpstr>
      <vt:lpstr>為何該使用 QNAP NAS 來開發 AI ?</vt:lpstr>
      <vt:lpstr>為何該使用 QNAP NAS 來開發 AI ?</vt:lpstr>
      <vt:lpstr>為何該使用 QNAP NAS 來開發 AI ?</vt:lpstr>
      <vt:lpstr>為何該使用 QNAP NAS 來開發 AI ?</vt:lpstr>
      <vt:lpstr>QuAI 的可能應用</vt:lpstr>
      <vt:lpstr>支援的 NAS 機種及系統需求</vt:lpstr>
      <vt:lpstr>Demo</vt:lpstr>
      <vt:lpstr>感謝參與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Amol Narkhede</dc:creator>
  <cp:lastModifiedBy>Coco Chiang</cp:lastModifiedBy>
  <cp:revision>316</cp:revision>
  <dcterms:modified xsi:type="dcterms:W3CDTF">2017-12-26T05:24:41Z</dcterms:modified>
</cp:coreProperties>
</file>