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74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F14F-1A93-4122-B591-DE364F2BF7A8}" type="datetimeFigureOut">
              <a:rPr lang="zh-TW" altLang="en-US" smtClean="0"/>
              <a:pPr/>
              <a:t>2017/12/22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DFF3-C659-4526-8739-3A4D5638E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9DFF3-C659-4526-8739-3A4D5638E2A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AID 50.60 進階功能介紹\RAID 5060封面-01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517716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008" y="2067694"/>
            <a:ext cx="77724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RAID 50.60 進階功能介紹\RAID 5060中間頁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7772400" cy="1102519"/>
          </a:xfrm>
        </p:spPr>
        <p:txBody>
          <a:bodyPr/>
          <a:lstStyle>
            <a:lvl1pPr algn="l">
              <a:defRPr b="1">
                <a:solidFill>
                  <a:srgbClr val="00002E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RAID 50.60 進階功能介紹\RAID 5060中間頁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66" y="-13073"/>
            <a:ext cx="9144000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7772400" cy="110251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AID 50.60 進階功能介紹\RAID 5060頁眉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9304"/>
            <a:ext cx="8229600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buFont typeface="微軟正黑體" pitchFamily="34" charset="-120"/>
              <a:buChar char="￭"/>
              <a:defRPr sz="20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pic>
        <p:nvPicPr>
          <p:cNvPr id="3075" name="Picture 3" descr="C:\Users\user\Desktop\RAID 50.60 進階功能介紹\Storage &amp; Snapsho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7908" y="195486"/>
            <a:ext cx="557957" cy="5579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211730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QNAP RAID 50/60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運作原理與容量擴充術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hape 65" descr="D:\工作進行中\臨時PPT\快照-01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804248" y="2067694"/>
            <a:ext cx="1118988" cy="111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RAID 50.60 進階功能介紹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97449"/>
            <a:ext cx="1656184" cy="318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C:\Users\user\Desktop\RAID 50.60 進階功能介紹\圖表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55726"/>
            <a:ext cx="3816424" cy="2259364"/>
          </a:xfrm>
          <a:prstGeom prst="rect">
            <a:avLst/>
          </a:prstGeom>
          <a:noFill/>
        </p:spPr>
      </p:pic>
      <p:sp>
        <p:nvSpPr>
          <p:cNvPr id="16" name="Shape 303"/>
          <p:cNvSpPr/>
          <p:nvPr/>
        </p:nvSpPr>
        <p:spPr>
          <a:xfrm>
            <a:off x="2483768" y="3227308"/>
            <a:ext cx="2304256" cy="144016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5-2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7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832" y="3579862"/>
            <a:ext cx="569935" cy="792088"/>
          </a:xfrm>
          <a:prstGeom prst="rect">
            <a:avLst/>
          </a:prstGeom>
          <a:noFill/>
        </p:spPr>
      </p:pic>
      <p:sp>
        <p:nvSpPr>
          <p:cNvPr id="58" name="Shape 304"/>
          <p:cNvSpPr/>
          <p:nvPr/>
        </p:nvSpPr>
        <p:spPr>
          <a:xfrm>
            <a:off x="2750840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430" y="3579862"/>
            <a:ext cx="569935" cy="792088"/>
          </a:xfrm>
          <a:prstGeom prst="rect">
            <a:avLst/>
          </a:prstGeom>
          <a:noFill/>
        </p:spPr>
      </p:pic>
      <p:sp>
        <p:nvSpPr>
          <p:cNvPr id="60" name="Shape 304"/>
          <p:cNvSpPr/>
          <p:nvPr/>
        </p:nvSpPr>
        <p:spPr>
          <a:xfrm>
            <a:off x="3411438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’’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323" y="3579862"/>
            <a:ext cx="569935" cy="792088"/>
          </a:xfrm>
          <a:prstGeom prst="rect">
            <a:avLst/>
          </a:prstGeom>
          <a:noFill/>
        </p:spPr>
      </p:pic>
      <p:sp>
        <p:nvSpPr>
          <p:cNvPr id="62" name="Shape 304"/>
          <p:cNvSpPr/>
          <p:nvPr/>
        </p:nvSpPr>
        <p:spPr>
          <a:xfrm>
            <a:off x="4066331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302"/>
          <p:cNvSpPr/>
          <p:nvPr/>
        </p:nvSpPr>
        <p:spPr>
          <a:xfrm>
            <a:off x="251520" y="3227308"/>
            <a:ext cx="2160240" cy="144016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5-1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4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9862"/>
            <a:ext cx="569935" cy="792088"/>
          </a:xfrm>
          <a:prstGeom prst="rect">
            <a:avLst/>
          </a:prstGeom>
          <a:noFill/>
        </p:spPr>
      </p:pic>
      <p:sp>
        <p:nvSpPr>
          <p:cNvPr id="52" name="圓角矩形圖說文字 51"/>
          <p:cNvSpPr/>
          <p:nvPr/>
        </p:nvSpPr>
        <p:spPr>
          <a:xfrm>
            <a:off x="6804248" y="1945634"/>
            <a:ext cx="2016224" cy="648072"/>
          </a:xfrm>
          <a:prstGeom prst="wedgeRoundRectCallout">
            <a:avLst>
              <a:gd name="adj1" fmla="val -56769"/>
              <a:gd name="adj2" fmla="val 123519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09304"/>
            <a:ext cx="8435280" cy="857250"/>
          </a:xfrm>
        </p:spPr>
        <p:txBody>
          <a:bodyPr>
            <a:noAutofit/>
          </a:bodyPr>
          <a:lstStyle/>
          <a:p>
            <a:r>
              <a:rPr lang="zh-TW" altLang="en-US" sz="3400" spc="-300" dirty="0" smtClean="0"/>
              <a:t>使用 </a:t>
            </a:r>
            <a:r>
              <a:rPr lang="en-US" altLang="zh-TW" sz="3400" spc="-300" dirty="0" smtClean="0"/>
              <a:t>SSD </a:t>
            </a:r>
            <a:r>
              <a:rPr lang="zh-TW" altLang="en-US" sz="3400" spc="-300" dirty="0" smtClean="0"/>
              <a:t>組成 </a:t>
            </a:r>
            <a:r>
              <a:rPr lang="en-US" altLang="zh-TW" sz="3400" spc="-300" dirty="0" smtClean="0"/>
              <a:t>RAID 50/60 </a:t>
            </a:r>
            <a:r>
              <a:rPr lang="zh-TW" altLang="en-US" sz="3400" spc="-300" dirty="0" smtClean="0"/>
              <a:t>增加隨機讀寫效能</a:t>
            </a:r>
            <a:endParaRPr lang="zh-TW" altLang="en-US" sz="3400" spc="-3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89962"/>
            <a:ext cx="8229600" cy="119375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zh-TW" sz="2000" dirty="0" smtClean="0">
                <a:sym typeface="Microsoft JhengHei"/>
              </a:rPr>
              <a:t>SSD </a:t>
            </a:r>
            <a:r>
              <a:rPr lang="zh-TW" altLang="en-US" sz="2000" dirty="0" smtClean="0">
                <a:sym typeface="Microsoft JhengHei"/>
              </a:rPr>
              <a:t>組成的 </a:t>
            </a:r>
            <a:r>
              <a:rPr lang="en-US" altLang="zh-TW" sz="2000" dirty="0" smtClean="0">
                <a:sym typeface="Microsoft JhengHei"/>
              </a:rPr>
              <a:t>RAID</a:t>
            </a:r>
            <a:r>
              <a:rPr lang="zh-TW" altLang="en-US" sz="2000" dirty="0" smtClean="0">
                <a:sym typeface="Microsoft JhengHei"/>
              </a:rPr>
              <a:t>，各子陣列中的 </a:t>
            </a:r>
            <a:r>
              <a:rPr lang="en-US" altLang="zh-TW" sz="2000" dirty="0" smtClean="0">
                <a:sym typeface="Microsoft JhengHei"/>
              </a:rPr>
              <a:t>RMW, </a:t>
            </a:r>
            <a:r>
              <a:rPr lang="en-US" altLang="zh-TW" sz="2000" dirty="0" smtClean="0"/>
              <a:t>RCW</a:t>
            </a:r>
            <a:r>
              <a:rPr lang="en-US" altLang="zh-TW" sz="2000" dirty="0" smtClean="0">
                <a:sym typeface="Microsoft JhengHei"/>
              </a:rPr>
              <a:t> </a:t>
            </a:r>
            <a:r>
              <a:rPr lang="zh-TW" altLang="en-US" sz="2000" dirty="0" smtClean="0">
                <a:sym typeface="Microsoft JhengHei"/>
              </a:rPr>
              <a:t>運作讀寫均加快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使用 </a:t>
            </a:r>
            <a:r>
              <a:rPr lang="en-US" altLang="zh-TW" sz="2000" dirty="0" smtClean="0">
                <a:sym typeface="Microsoft JhengHei"/>
              </a:rPr>
              <a:t>SSD </a:t>
            </a:r>
            <a:r>
              <a:rPr lang="zh-TW" altLang="en-US" sz="2000" dirty="0" smtClean="0">
                <a:sym typeface="Microsoft JhengHei"/>
              </a:rPr>
              <a:t>組建 </a:t>
            </a:r>
            <a:r>
              <a:rPr lang="en-US" altLang="zh-TW" sz="2000" dirty="0" smtClean="0">
                <a:sym typeface="Microsoft JhengHei"/>
              </a:rPr>
              <a:t>RAID 50</a:t>
            </a:r>
            <a:r>
              <a:rPr lang="zh-TW" altLang="en-US" sz="2000" dirty="0" smtClean="0">
                <a:sym typeface="Microsoft JhengHei"/>
              </a:rPr>
              <a:t> ，隨機寫入</a:t>
            </a:r>
            <a:r>
              <a:rPr lang="en-US" altLang="zh-TW" sz="2000" dirty="0" smtClean="0">
                <a:sym typeface="Microsoft JhengHei"/>
              </a:rPr>
              <a:t>/</a:t>
            </a:r>
            <a:r>
              <a:rPr lang="zh-TW" altLang="en-US" sz="2000" dirty="0" smtClean="0">
                <a:sym typeface="Microsoft JhengHei"/>
              </a:rPr>
              <a:t>讀取效能可獲得提升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適合全閃儲存應用</a:t>
            </a:r>
            <a:endParaRPr lang="zh-TW" altLang="en-US" sz="2000" dirty="0" smtClean="0">
              <a:solidFill>
                <a:srgbClr val="C00000"/>
              </a:solidFill>
              <a:sym typeface="Microsoft JhengHei"/>
            </a:endParaRPr>
          </a:p>
        </p:txBody>
      </p:sp>
      <p:sp>
        <p:nvSpPr>
          <p:cNvPr id="8" name="Shape 295"/>
          <p:cNvSpPr/>
          <p:nvPr/>
        </p:nvSpPr>
        <p:spPr>
          <a:xfrm>
            <a:off x="251525" y="2283718"/>
            <a:ext cx="4536600" cy="65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50/60 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儲存池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Shape 296"/>
          <p:cNvSpPr/>
          <p:nvPr/>
        </p:nvSpPr>
        <p:spPr>
          <a:xfrm>
            <a:off x="467544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0" name="Shape 297"/>
          <p:cNvSpPr/>
          <p:nvPr/>
        </p:nvSpPr>
        <p:spPr>
          <a:xfrm>
            <a:off x="1043608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7" name="Shape 304"/>
          <p:cNvSpPr/>
          <p:nvPr/>
        </p:nvSpPr>
        <p:spPr>
          <a:xfrm>
            <a:off x="467544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A1*</a:t>
            </a:r>
          </a:p>
        </p:txBody>
      </p:sp>
      <p:sp>
        <p:nvSpPr>
          <p:cNvPr id="26" name="Shape 313"/>
          <p:cNvSpPr txBox="1"/>
          <p:nvPr/>
        </p:nvSpPr>
        <p:spPr>
          <a:xfrm>
            <a:off x="395536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磁碟1</a:t>
            </a:r>
          </a:p>
        </p:txBody>
      </p:sp>
      <p:sp>
        <p:nvSpPr>
          <p:cNvPr id="27" name="Shape 314"/>
          <p:cNvSpPr txBox="1"/>
          <p:nvPr/>
        </p:nvSpPr>
        <p:spPr>
          <a:xfrm>
            <a:off x="1043608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磁碟2</a:t>
            </a:r>
          </a:p>
        </p:txBody>
      </p:sp>
      <p:sp>
        <p:nvSpPr>
          <p:cNvPr id="28" name="Shape 315"/>
          <p:cNvSpPr txBox="1"/>
          <p:nvPr/>
        </p:nvSpPr>
        <p:spPr>
          <a:xfrm>
            <a:off x="1691680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磁碟3</a:t>
            </a:r>
          </a:p>
        </p:txBody>
      </p:sp>
      <p:sp>
        <p:nvSpPr>
          <p:cNvPr id="38" name="Shape 325"/>
          <p:cNvSpPr txBox="1"/>
          <p:nvPr/>
        </p:nvSpPr>
        <p:spPr>
          <a:xfrm>
            <a:off x="2699792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磁碟4</a:t>
            </a:r>
          </a:p>
        </p:txBody>
      </p:sp>
      <p:sp>
        <p:nvSpPr>
          <p:cNvPr id="39" name="Shape 326"/>
          <p:cNvSpPr txBox="1"/>
          <p:nvPr/>
        </p:nvSpPr>
        <p:spPr>
          <a:xfrm>
            <a:off x="3347864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磁碟5</a:t>
            </a:r>
          </a:p>
        </p:txBody>
      </p:sp>
      <p:sp>
        <p:nvSpPr>
          <p:cNvPr id="40" name="Shape 327"/>
          <p:cNvSpPr txBox="1"/>
          <p:nvPr/>
        </p:nvSpPr>
        <p:spPr>
          <a:xfrm>
            <a:off x="3995936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磁碟6</a:t>
            </a:r>
          </a:p>
        </p:txBody>
      </p:sp>
      <p:cxnSp>
        <p:nvCxnSpPr>
          <p:cNvPr id="41" name="Shape 333"/>
          <p:cNvCxnSpPr/>
          <p:nvPr/>
        </p:nvCxnSpPr>
        <p:spPr>
          <a:xfrm>
            <a:off x="2411760" y="2967851"/>
            <a:ext cx="0" cy="187449"/>
          </a:xfrm>
          <a:prstGeom prst="straightConnector1">
            <a:avLst/>
          </a:prstGeom>
          <a:noFill/>
          <a:ln w="19050" cap="flat" cmpd="sng">
            <a:solidFill>
              <a:srgbClr val="953734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6" name="Shape 339"/>
          <p:cNvSpPr/>
          <p:nvPr/>
        </p:nvSpPr>
        <p:spPr>
          <a:xfrm>
            <a:off x="251525" y="2619329"/>
            <a:ext cx="4536600" cy="2616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Shape 330"/>
          <p:cNvGrpSpPr/>
          <p:nvPr/>
        </p:nvGrpSpPr>
        <p:grpSpPr>
          <a:xfrm>
            <a:off x="7101082" y="1851670"/>
            <a:ext cx="1600084" cy="829809"/>
            <a:chOff x="7939674" y="1282942"/>
            <a:chExt cx="1403194" cy="770208"/>
          </a:xfrm>
        </p:grpSpPr>
        <p:sp>
          <p:nvSpPr>
            <p:cNvPr id="50" name="Shape 331"/>
            <p:cNvSpPr txBox="1"/>
            <p:nvPr/>
          </p:nvSpPr>
          <p:spPr>
            <a:xfrm>
              <a:off x="7939674" y="1282942"/>
              <a:ext cx="1374300" cy="56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marR="0" lvl="0" indent="-190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zh-TW" sz="30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</a:t>
              </a:r>
              <a:r>
                <a:rPr lang="zh-TW" sz="3000" b="1" i="0" u="none" strike="noStrike" cap="none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300</a:t>
              </a:r>
              <a:r>
                <a:rPr lang="zh-TW" sz="30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%</a:t>
              </a:r>
            </a:p>
          </p:txBody>
        </p:sp>
        <p:sp>
          <p:nvSpPr>
            <p:cNvPr id="51" name="Shape 332"/>
            <p:cNvSpPr txBox="1"/>
            <p:nvPr/>
          </p:nvSpPr>
          <p:spPr>
            <a:xfrm>
              <a:off x="7968568" y="1610050"/>
              <a:ext cx="13743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zh-TW" sz="16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隨機寫入</a:t>
              </a:r>
              <a:r>
                <a:rPr lang="zh-TW" sz="16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提升</a:t>
              </a:r>
            </a:p>
          </p:txBody>
        </p:sp>
      </p:grpSp>
      <p:pic>
        <p:nvPicPr>
          <p:cNvPr id="53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134" y="3579862"/>
            <a:ext cx="569935" cy="792088"/>
          </a:xfrm>
          <a:prstGeom prst="rect">
            <a:avLst/>
          </a:prstGeom>
          <a:noFill/>
        </p:spPr>
      </p:pic>
      <p:sp>
        <p:nvSpPr>
          <p:cNvPr id="54" name="Shape 304"/>
          <p:cNvSpPr/>
          <p:nvPr/>
        </p:nvSpPr>
        <p:spPr>
          <a:xfrm>
            <a:off x="1128142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’’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027" y="3579862"/>
            <a:ext cx="569935" cy="792088"/>
          </a:xfrm>
          <a:prstGeom prst="rect">
            <a:avLst/>
          </a:prstGeom>
          <a:noFill/>
        </p:spPr>
      </p:pic>
      <p:sp>
        <p:nvSpPr>
          <p:cNvPr id="56" name="Shape 304"/>
          <p:cNvSpPr/>
          <p:nvPr/>
        </p:nvSpPr>
        <p:spPr>
          <a:xfrm>
            <a:off x="1783035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334"/>
          <p:cNvSpPr/>
          <p:nvPr/>
        </p:nvSpPr>
        <p:spPr>
          <a:xfrm>
            <a:off x="251525" y="3597194"/>
            <a:ext cx="2160300" cy="3501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335"/>
          <p:cNvSpPr/>
          <p:nvPr/>
        </p:nvSpPr>
        <p:spPr>
          <a:xfrm>
            <a:off x="2483775" y="3587344"/>
            <a:ext cx="2304300" cy="3600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337" descr="「Sync icon」的圖片搜尋結果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123728" y="3443332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296"/>
          <p:cNvSpPr/>
          <p:nvPr/>
        </p:nvSpPr>
        <p:spPr>
          <a:xfrm>
            <a:off x="1858194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63" name="Shape 297"/>
          <p:cNvSpPr/>
          <p:nvPr/>
        </p:nvSpPr>
        <p:spPr>
          <a:xfrm>
            <a:off x="2434258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64" name="Shape 296"/>
          <p:cNvSpPr/>
          <p:nvPr/>
        </p:nvSpPr>
        <p:spPr>
          <a:xfrm>
            <a:off x="3274715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65" name="Shape 297"/>
          <p:cNvSpPr/>
          <p:nvPr/>
        </p:nvSpPr>
        <p:spPr>
          <a:xfrm>
            <a:off x="3850779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pic>
        <p:nvPicPr>
          <p:cNvPr id="45" name="Shape 338" descr="「Sync icon」的圖片搜尋結果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99992" y="3443332"/>
            <a:ext cx="350168" cy="350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直線接點 66"/>
          <p:cNvCxnSpPr/>
          <p:nvPr/>
        </p:nvCxnSpPr>
        <p:spPr>
          <a:xfrm>
            <a:off x="6084168" y="2499742"/>
            <a:ext cx="1080120" cy="12241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8301873" y="4113073"/>
            <a:ext cx="8066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隨機寫入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8301873" y="4281472"/>
            <a:ext cx="8066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隨機讀取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ym typeface="Microsoft JhengHei"/>
              </a:rPr>
              <a:t>QNAP</a:t>
            </a:r>
            <a:r>
              <a:rPr lang="zh-TW" altLang="en-US" dirty="0" smtClean="0">
                <a:sym typeface="Microsoft JhengHei"/>
              </a:rPr>
              <a:t> </a:t>
            </a:r>
            <a:r>
              <a:rPr lang="en-US" altLang="zh-TW" dirty="0" smtClean="0">
                <a:sym typeface="Microsoft JhengHei"/>
              </a:rPr>
              <a:t>RAID 50/60 </a:t>
            </a:r>
            <a:r>
              <a:rPr lang="zh-TW" altLang="en-US" dirty="0" smtClean="0">
                <a:sym typeface="Microsoft JhengHei"/>
              </a:rPr>
              <a:t>的使用情境 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  <a:buFont typeface="Wingdings" pitchFamily="2" charset="2"/>
              <a:buChar char="n"/>
            </a:pPr>
            <a:r>
              <a:rPr lang="en-US" altLang="zh-TW" sz="1800" dirty="0" smtClean="0">
                <a:sym typeface="Microsoft JhengHei"/>
              </a:rPr>
              <a:t>RAID 50/60 </a:t>
            </a:r>
            <a:r>
              <a:rPr lang="zh-TW" altLang="en-US" sz="1800" dirty="0" smtClean="0">
                <a:sym typeface="Microsoft JhengHei"/>
              </a:rPr>
              <a:t>最大價值</a:t>
            </a:r>
            <a:r>
              <a:rPr lang="en-US" altLang="zh-TW" sz="1800" dirty="0" smtClean="0">
                <a:sym typeface="Microsoft JhengHei"/>
              </a:rPr>
              <a:t>: </a:t>
            </a:r>
            <a:r>
              <a:rPr lang="zh-TW" altLang="en-US" sz="1800" dirty="0" smtClean="0">
                <a:solidFill>
                  <a:srgbClr val="0070C0"/>
                </a:solidFill>
                <a:sym typeface="Microsoft JhengHei"/>
              </a:rPr>
              <a:t>為大容量的 </a:t>
            </a:r>
            <a:r>
              <a:rPr lang="en-US" altLang="zh-TW" sz="1800" dirty="0" smtClean="0">
                <a:solidFill>
                  <a:srgbClr val="0070C0"/>
                </a:solidFill>
                <a:sym typeface="Microsoft JhengHei"/>
              </a:rPr>
              <a:t>NAS </a:t>
            </a:r>
            <a:r>
              <a:rPr lang="zh-TW" altLang="en-US" sz="1800" dirty="0" smtClean="0">
                <a:solidFill>
                  <a:srgbClr val="0070C0"/>
                </a:solidFill>
                <a:sym typeface="Microsoft JhengHei"/>
              </a:rPr>
              <a:t>提供更安全的資料保護</a:t>
            </a:r>
          </a:p>
          <a:p>
            <a:pPr lvl="0">
              <a:lnSpc>
                <a:spcPts val="2000"/>
              </a:lnSpc>
            </a:pPr>
            <a:r>
              <a:rPr lang="zh-TW" altLang="en-US" sz="1800" dirty="0" smtClean="0">
                <a:sym typeface="Microsoft JhengHei"/>
              </a:rPr>
              <a:t>一般應用</a:t>
            </a:r>
            <a:r>
              <a:rPr lang="en-US" altLang="zh-TW" sz="1800" dirty="0" smtClean="0">
                <a:sym typeface="Microsoft JhengHei"/>
              </a:rPr>
              <a:t>: </a:t>
            </a:r>
            <a:r>
              <a:rPr lang="zh-TW" altLang="en-US" sz="1800" dirty="0" smtClean="0">
                <a:sym typeface="Microsoft JhengHei"/>
              </a:rPr>
              <a:t>不再建議使用 </a:t>
            </a:r>
            <a:r>
              <a:rPr lang="en-US" altLang="zh-TW" sz="1800" dirty="0" smtClean="0">
                <a:sym typeface="Microsoft JhengHei"/>
              </a:rPr>
              <a:t>RAID 5</a:t>
            </a:r>
            <a:r>
              <a:rPr lang="zh-TW" altLang="en-US" sz="1800" dirty="0" smtClean="0">
                <a:sym typeface="Microsoft JhengHei"/>
              </a:rPr>
              <a:t> ， </a:t>
            </a:r>
            <a:r>
              <a:rPr lang="en-US" altLang="zh-TW" sz="1800" dirty="0" smtClean="0">
                <a:sym typeface="Microsoft JhengHei"/>
              </a:rPr>
              <a:t>6~16 </a:t>
            </a:r>
            <a:r>
              <a:rPr lang="zh-TW" altLang="en-US" sz="1800" dirty="0" smtClean="0">
                <a:sym typeface="Microsoft JhengHei"/>
              </a:rPr>
              <a:t>槽位</a:t>
            </a:r>
            <a:r>
              <a:rPr lang="en-US" altLang="zh-TW" sz="1800" dirty="0" smtClean="0">
                <a:sym typeface="Microsoft JhengHei"/>
              </a:rPr>
              <a:t>: RAID 6/10 </a:t>
            </a:r>
          </a:p>
          <a:p>
            <a:pPr lvl="0">
              <a:lnSpc>
                <a:spcPts val="2000"/>
              </a:lnSpc>
            </a:pPr>
            <a:r>
              <a:rPr lang="zh-TW" altLang="en-US" sz="1800" dirty="0" smtClean="0">
                <a:sym typeface="Microsoft JhengHei"/>
              </a:rPr>
              <a:t>超過 </a:t>
            </a:r>
            <a:r>
              <a:rPr lang="en-US" altLang="zh-TW" sz="1800" dirty="0" smtClean="0">
                <a:sym typeface="Microsoft JhengHei"/>
              </a:rPr>
              <a:t>16 </a:t>
            </a:r>
            <a:r>
              <a:rPr lang="zh-TW" altLang="en-US" sz="1800" dirty="0" smtClean="0">
                <a:sym typeface="Microsoft JhengHei"/>
              </a:rPr>
              <a:t>槽位</a:t>
            </a:r>
            <a:r>
              <a:rPr lang="en-US" altLang="zh-TW" sz="1800" dirty="0" smtClean="0">
                <a:sym typeface="Microsoft JhengHei"/>
              </a:rPr>
              <a:t>: RAID</a:t>
            </a:r>
            <a:r>
              <a:rPr lang="zh-TW" altLang="en-US" sz="1800" dirty="0" smtClean="0">
                <a:sym typeface="Microsoft JhengHei"/>
              </a:rPr>
              <a:t> </a:t>
            </a:r>
            <a:r>
              <a:rPr lang="en-US" altLang="zh-TW" sz="1800" dirty="0" smtClean="0">
                <a:sym typeface="Microsoft JhengHei"/>
              </a:rPr>
              <a:t>10/60</a:t>
            </a:r>
            <a:r>
              <a:rPr lang="zh-TW" altLang="en-US" sz="1800" dirty="0" smtClean="0">
                <a:sym typeface="Microsoft JhengHei"/>
              </a:rPr>
              <a:t> ，若使用 </a:t>
            </a:r>
            <a:r>
              <a:rPr lang="en-US" altLang="zh-TW" sz="1800" dirty="0" smtClean="0">
                <a:sym typeface="Microsoft JhengHei"/>
              </a:rPr>
              <a:t>HDD</a:t>
            </a:r>
            <a:r>
              <a:rPr lang="zh-TW" altLang="en-US" sz="1800" dirty="0" smtClean="0">
                <a:sym typeface="Microsoft JhengHei"/>
              </a:rPr>
              <a:t> </a:t>
            </a:r>
            <a:r>
              <a:rPr lang="en-US" altLang="zh-TW" sz="1800" dirty="0" smtClean="0">
                <a:sym typeface="Microsoft JhengHei"/>
              </a:rPr>
              <a:t>RAID 60</a:t>
            </a:r>
            <a:r>
              <a:rPr lang="zh-TW" altLang="en-US" sz="1800" dirty="0" smtClean="0">
                <a:sym typeface="Microsoft JhengHei"/>
              </a:rPr>
              <a:t>，可搭配 </a:t>
            </a:r>
            <a:r>
              <a:rPr lang="en-US" altLang="zh-TW" sz="1800" dirty="0" smtClean="0">
                <a:sym typeface="Microsoft JhengHei"/>
              </a:rPr>
              <a:t>SSD </a:t>
            </a:r>
            <a:r>
              <a:rPr lang="zh-TW" altLang="en-US" sz="1800" dirty="0" smtClean="0">
                <a:sym typeface="Microsoft JhengHei"/>
              </a:rPr>
              <a:t>快取</a:t>
            </a:r>
          </a:p>
          <a:p>
            <a:pPr lvl="0">
              <a:lnSpc>
                <a:spcPts val="2000"/>
              </a:lnSpc>
            </a:pPr>
            <a:r>
              <a:rPr lang="zh-TW" altLang="en-US" sz="1800" dirty="0" smtClean="0">
                <a:sym typeface="Microsoft JhengHei"/>
              </a:rPr>
              <a:t>備份應用</a:t>
            </a:r>
            <a:r>
              <a:rPr lang="en-US" altLang="zh-TW" sz="1800" dirty="0" smtClean="0">
                <a:sym typeface="Microsoft JhengHei"/>
              </a:rPr>
              <a:t>: </a:t>
            </a:r>
            <a:r>
              <a:rPr lang="zh-TW" altLang="en-US" sz="1800" dirty="0" smtClean="0">
                <a:sym typeface="Microsoft JhengHei"/>
              </a:rPr>
              <a:t>超過 </a:t>
            </a:r>
            <a:r>
              <a:rPr lang="en-US" altLang="zh-TW" sz="1800" dirty="0" smtClean="0">
                <a:sym typeface="Microsoft JhengHei"/>
              </a:rPr>
              <a:t>8 </a:t>
            </a:r>
            <a:r>
              <a:rPr lang="zh-TW" altLang="en-US" sz="1800" dirty="0" smtClean="0">
                <a:sym typeface="Microsoft JhengHei"/>
              </a:rPr>
              <a:t>槽位的 </a:t>
            </a:r>
            <a:r>
              <a:rPr lang="en-US" altLang="zh-TW" sz="1800" dirty="0" smtClean="0">
                <a:sym typeface="Microsoft JhengHei"/>
              </a:rPr>
              <a:t>NAS</a:t>
            </a:r>
            <a:r>
              <a:rPr lang="zh-TW" altLang="en-US" sz="1800" dirty="0" smtClean="0">
                <a:sym typeface="Microsoft JhengHei"/>
              </a:rPr>
              <a:t>，建議改採用 </a:t>
            </a:r>
            <a:r>
              <a:rPr lang="en-US" altLang="zh-TW" sz="1800" dirty="0" smtClean="0">
                <a:sym typeface="Microsoft JhengHei"/>
              </a:rPr>
              <a:t>RAID 50</a:t>
            </a:r>
            <a:endParaRPr lang="zh-TW" altLang="en-US" sz="1800" dirty="0" smtClean="0">
              <a:solidFill>
                <a:srgbClr val="C00000"/>
              </a:solidFill>
              <a:sym typeface="Microsoft JhengHei"/>
            </a:endParaRPr>
          </a:p>
        </p:txBody>
      </p:sp>
      <p:graphicFrame>
        <p:nvGraphicFramePr>
          <p:cNvPr id="7" name="Shape 347"/>
          <p:cNvGraphicFramePr/>
          <p:nvPr/>
        </p:nvGraphicFramePr>
        <p:xfrm>
          <a:off x="389933" y="2379862"/>
          <a:ext cx="8286523" cy="22801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3839"/>
                <a:gridCol w="1168792"/>
                <a:gridCol w="1168792"/>
                <a:gridCol w="1471700"/>
                <a:gridCol w="1471700"/>
                <a:gridCol w="1471700"/>
              </a:tblGrid>
              <a:tr h="404025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組態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6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10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60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4025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磁碟數量要求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 3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 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 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 6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 8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75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磁碟損壞保護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一半的磁碟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2~5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4~10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025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容量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★★★★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9665"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應用情境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備份儲存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通用檔案</a:t>
                      </a:r>
                    </a:p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儲存伺服器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虛擬應用佈建或</a:t>
                      </a:r>
                    </a:p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資料庫應用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高頻率備份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虛擬應用與</a:t>
                      </a:r>
                    </a:p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3F3F3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線上編輯作業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Shape 348"/>
          <p:cNvSpPr txBox="1"/>
          <p:nvPr/>
        </p:nvSpPr>
        <p:spPr>
          <a:xfrm>
            <a:off x="1547664" y="4819764"/>
            <a:ext cx="76329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zh-TW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當採用 8TB 磁碟超過 16~18 顆時, RAID 6 的五年損壞率將開始高於0.1%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如何擴充</a:t>
            </a:r>
            <a:r>
              <a:rPr lang="en-US" altLang="zh-TW" b="1" dirty="0" smtClean="0"/>
              <a:t>QNAP RAID 50/60?</a:t>
            </a:r>
            <a:endParaRPr lang="zh-TW" altLang="en-US" b="1" dirty="0"/>
          </a:p>
        </p:txBody>
      </p:sp>
      <p:pic>
        <p:nvPicPr>
          <p:cNvPr id="3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7"/>
          <p:cNvSpPr/>
          <p:nvPr/>
        </p:nvSpPr>
        <p:spPr>
          <a:xfrm>
            <a:off x="3837176" y="2427596"/>
            <a:ext cx="2319000" cy="14745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400" b="1" spc="-150" dirty="0" smtClean="0"/>
              <a:t>在</a:t>
            </a:r>
            <a:r>
              <a:rPr lang="en-US" altLang="zh-TW" sz="3400" b="1" spc="-150" dirty="0" smtClean="0"/>
              <a:t>RAID</a:t>
            </a:r>
            <a:r>
              <a:rPr lang="zh-TW" altLang="en-US" sz="3400" b="1" spc="-150" dirty="0" smtClean="0"/>
              <a:t>群組增加硬碟來擴充 </a:t>
            </a:r>
            <a:r>
              <a:rPr lang="en-US" altLang="zh-TW" sz="3400" b="1" spc="-150" dirty="0" smtClean="0"/>
              <a:t>RAID 50/60</a:t>
            </a:r>
            <a:endParaRPr lang="zh-TW" altLang="en-US" sz="3400" b="1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在儲存池</a:t>
            </a:r>
            <a:r>
              <a:rPr lang="en-US" altLang="zh-TW" dirty="0" smtClean="0"/>
              <a:t>/</a:t>
            </a:r>
            <a:r>
              <a:rPr lang="zh-TW" altLang="en-US" dirty="0" smtClean="0"/>
              <a:t>靜態磁碟區管理介面中選擇擴充儲存空間</a:t>
            </a:r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透過專屬 </a:t>
            </a:r>
            <a:r>
              <a:rPr lang="en-US" altLang="zh-TW" dirty="0" smtClean="0"/>
              <a:t>UI </a:t>
            </a:r>
            <a:r>
              <a:rPr lang="zh-TW" altLang="en-US" dirty="0" smtClean="0"/>
              <a:t>為所有的子陣列一次增加需要的磁碟</a:t>
            </a:r>
            <a:endParaRPr lang="zh-TW" altLang="en-US" dirty="0"/>
          </a:p>
        </p:txBody>
      </p:sp>
      <p:pic>
        <p:nvPicPr>
          <p:cNvPr id="5" name="Shape 364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805012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65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4515567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66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5235647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68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4523995" y="3590148"/>
            <a:ext cx="912101" cy="7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69"/>
          <p:cNvSpPr/>
          <p:nvPr/>
        </p:nvSpPr>
        <p:spPr>
          <a:xfrm>
            <a:off x="6372156" y="2427596"/>
            <a:ext cx="2304300" cy="14745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37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6347773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71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7043850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72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7763930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376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7003799" y="3590148"/>
            <a:ext cx="912101" cy="7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加號 16"/>
          <p:cNvSpPr/>
          <p:nvPr/>
        </p:nvSpPr>
        <p:spPr>
          <a:xfrm>
            <a:off x="4644008" y="3219822"/>
            <a:ext cx="648072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加號 17"/>
          <p:cNvSpPr/>
          <p:nvPr/>
        </p:nvSpPr>
        <p:spPr>
          <a:xfrm>
            <a:off x="7135913" y="3219822"/>
            <a:ext cx="648072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C:\Users\user\Desktop\1222\Page14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2081709"/>
            <a:ext cx="2616915" cy="236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222\Page1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0504"/>
            <a:ext cx="2457154" cy="2209587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400" spc="-150" dirty="0"/>
              <a:t>增加新的 </a:t>
            </a:r>
            <a:r>
              <a:rPr lang="en-US" altLang="zh-TW" sz="3400" spc="-150" dirty="0"/>
              <a:t>RAID </a:t>
            </a:r>
            <a:r>
              <a:rPr lang="zh-TW" altLang="en-US" sz="3400" spc="-150" dirty="0"/>
              <a:t>群組來擴充 </a:t>
            </a:r>
            <a:r>
              <a:rPr lang="en-US" altLang="zh-TW" sz="3400" spc="-150" dirty="0"/>
              <a:t>RAID 50/60</a:t>
            </a:r>
            <a:endParaRPr lang="zh-TW" altLang="en-US" sz="3400" b="1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Font typeface="Wingdings" pitchFamily="2" charset="2"/>
              <a:buChar char="n"/>
            </a:pPr>
            <a:r>
              <a:rPr lang="zh-TW" altLang="en-US" sz="2100" dirty="0" smtClean="0"/>
              <a:t>加入一組新的 </a:t>
            </a:r>
            <a:r>
              <a:rPr lang="en-US" altLang="zh-TW" sz="2100" dirty="0" smtClean="0"/>
              <a:t>RAID 50/60 </a:t>
            </a:r>
            <a:r>
              <a:rPr lang="zh-TW" altLang="en-US" sz="2100" dirty="0" smtClean="0"/>
              <a:t>與原先的 </a:t>
            </a:r>
            <a:r>
              <a:rPr lang="en-US" altLang="zh-TW" sz="2100" dirty="0" smtClean="0"/>
              <a:t>RAID 50/60 </a:t>
            </a:r>
            <a:r>
              <a:rPr lang="zh-TW" altLang="en-US" sz="2100" dirty="0" smtClean="0"/>
              <a:t>做 </a:t>
            </a:r>
            <a:r>
              <a:rPr lang="en-US" altLang="zh-TW" sz="2100" dirty="0" smtClean="0"/>
              <a:t>JBOD </a:t>
            </a:r>
            <a:r>
              <a:rPr lang="zh-TW" altLang="en-US" sz="2100" dirty="0" smtClean="0"/>
              <a:t>擴充</a:t>
            </a:r>
          </a:p>
          <a:p>
            <a:pPr>
              <a:lnSpc>
                <a:spcPts val="2200"/>
              </a:lnSpc>
              <a:buFont typeface="Wingdings" pitchFamily="2" charset="2"/>
              <a:buChar char="n"/>
            </a:pPr>
            <a:r>
              <a:rPr lang="zh-TW" altLang="en-US" sz="2100" dirty="0" smtClean="0"/>
              <a:t>增加擴充設備 </a:t>
            </a:r>
            <a:r>
              <a:rPr lang="en-US" altLang="zh-TW" sz="2100" dirty="0" smtClean="0"/>
              <a:t>(Expansion Enclosure) </a:t>
            </a:r>
            <a:r>
              <a:rPr lang="zh-TW" altLang="en-US" sz="2100" dirty="0" smtClean="0"/>
              <a:t>以加入更多硬碟</a:t>
            </a:r>
          </a:p>
          <a:p>
            <a:pPr>
              <a:lnSpc>
                <a:spcPts val="2200"/>
              </a:lnSpc>
            </a:pPr>
            <a:r>
              <a:rPr lang="zh-TW" altLang="en-US" sz="2100" dirty="0"/>
              <a:t> </a:t>
            </a:r>
            <a:r>
              <a:rPr lang="zh-TW" altLang="en-US" sz="2100" dirty="0" smtClean="0"/>
              <a:t>     新的 </a:t>
            </a:r>
            <a:r>
              <a:rPr lang="en-US" altLang="zh-TW" sz="2100" dirty="0" smtClean="0"/>
              <a:t>RAID 50/60 </a:t>
            </a:r>
            <a:r>
              <a:rPr lang="zh-TW" altLang="en-US" sz="2100" dirty="0" smtClean="0"/>
              <a:t>必須使用相同 </a:t>
            </a:r>
            <a:r>
              <a:rPr lang="en-US" altLang="zh-TW" sz="2100" dirty="0" smtClean="0"/>
              <a:t>RAID </a:t>
            </a:r>
            <a:r>
              <a:rPr lang="zh-TW" altLang="en-US" sz="2100" dirty="0" smtClean="0"/>
              <a:t>類型與子陣列數 </a:t>
            </a:r>
          </a:p>
          <a:p>
            <a:pPr>
              <a:lnSpc>
                <a:spcPts val="2200"/>
              </a:lnSpc>
            </a:pPr>
            <a:r>
              <a:rPr lang="en-US" altLang="zh-TW" sz="2100" dirty="0" smtClean="0"/>
              <a:t>      (</a:t>
            </a:r>
            <a:r>
              <a:rPr lang="zh-TW" altLang="en-US" sz="2100" dirty="0" smtClean="0"/>
              <a:t>磁碟數量可以不同</a:t>
            </a:r>
            <a:r>
              <a:rPr lang="en-US" altLang="zh-TW" sz="2100" dirty="0" smtClean="0"/>
              <a:t>)</a:t>
            </a:r>
          </a:p>
        </p:txBody>
      </p:sp>
      <p:sp>
        <p:nvSpPr>
          <p:cNvPr id="18" name="Shape 396"/>
          <p:cNvSpPr/>
          <p:nvPr/>
        </p:nvSpPr>
        <p:spPr>
          <a:xfrm>
            <a:off x="899592" y="4052019"/>
            <a:ext cx="2376264" cy="379946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38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934348" y="2277394"/>
            <a:ext cx="2827604" cy="1767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87"/>
          <p:cNvSpPr/>
          <p:nvPr/>
        </p:nvSpPr>
        <p:spPr>
          <a:xfrm>
            <a:off x="4167784" y="2828830"/>
            <a:ext cx="2360754" cy="463000"/>
          </a:xfrm>
          <a:prstGeom prst="rect">
            <a:avLst/>
          </a:prstGeom>
          <a:solidFill>
            <a:srgbClr val="953734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388"/>
          <p:cNvSpPr/>
          <p:nvPr/>
        </p:nvSpPr>
        <p:spPr>
          <a:xfrm>
            <a:off x="4167773" y="3291830"/>
            <a:ext cx="2360754" cy="418130"/>
          </a:xfrm>
          <a:prstGeom prst="rect">
            <a:avLst/>
          </a:prstGeom>
          <a:solidFill>
            <a:srgbClr val="E36C09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38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64870" y="3003798"/>
            <a:ext cx="3355602" cy="209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390"/>
          <p:cNvSpPr/>
          <p:nvPr/>
        </p:nvSpPr>
        <p:spPr>
          <a:xfrm>
            <a:off x="5742026" y="3773340"/>
            <a:ext cx="2801540" cy="383818"/>
          </a:xfrm>
          <a:prstGeom prst="rect">
            <a:avLst/>
          </a:prstGeom>
          <a:solidFill>
            <a:srgbClr val="D99593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391"/>
          <p:cNvSpPr/>
          <p:nvPr/>
        </p:nvSpPr>
        <p:spPr>
          <a:xfrm>
            <a:off x="5741901" y="4153253"/>
            <a:ext cx="2801540" cy="32289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980170" y="365187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dirty="0">
                <a:sym typeface="Microsoft JhengHei"/>
              </a:rPr>
              <a:t>TS-EC2480U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508104" y="443466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REXP-1600U-RP</a:t>
            </a: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0" name="加號 29"/>
          <p:cNvSpPr/>
          <p:nvPr/>
        </p:nvSpPr>
        <p:spPr>
          <a:xfrm>
            <a:off x="6444208" y="2787774"/>
            <a:ext cx="914400" cy="91440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8424936" cy="110251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Demo</a:t>
            </a:r>
            <a:r>
              <a:rPr lang="zh-TW" altLang="en-US" b="1" dirty="0" smtClean="0"/>
              <a:t>：以增加磁碟方式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對 </a:t>
            </a:r>
            <a:r>
              <a:rPr lang="en-US" altLang="zh-TW" b="1" dirty="0" smtClean="0"/>
              <a:t>RAID 50/60 </a:t>
            </a:r>
            <a:r>
              <a:rPr lang="zh-TW" altLang="en-US" b="1" dirty="0" smtClean="0"/>
              <a:t>做空間擴充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422"/>
          <p:cNvSpPr/>
          <p:nvPr/>
        </p:nvSpPr>
        <p:spPr>
          <a:xfrm>
            <a:off x="317073" y="2675290"/>
            <a:ext cx="2195810" cy="12270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418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245600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09304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TW" sz="3600" spc="-150" dirty="0" smtClean="0"/>
              <a:t>RAID 50/60 </a:t>
            </a:r>
            <a:r>
              <a:rPr lang="zh-TW" altLang="en-US" sz="3600" spc="-150" dirty="0" smtClean="0"/>
              <a:t>搭配熱備援</a:t>
            </a:r>
            <a:r>
              <a:rPr lang="en-US" altLang="zh-TW" sz="3600" spc="-150" dirty="0" smtClean="0"/>
              <a:t>, </a:t>
            </a:r>
            <a:r>
              <a:rPr lang="zh-TW" altLang="en-US" sz="3600" spc="-150" dirty="0" smtClean="0"/>
              <a:t>保護再上一層</a:t>
            </a:r>
            <a:endParaRPr lang="zh-TW" altLang="en-US" sz="3600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987574"/>
            <a:ext cx="8435280" cy="2016224"/>
          </a:xfrm>
        </p:spPr>
        <p:txBody>
          <a:bodyPr>
            <a:normAutofit/>
          </a:bodyPr>
          <a:lstStyle/>
          <a:p>
            <a:r>
              <a:rPr lang="en-US" altLang="zh-TW" sz="1900" dirty="0" smtClean="0"/>
              <a:t>QNAP RAID 50/60 </a:t>
            </a:r>
            <a:r>
              <a:rPr lang="zh-TW" altLang="en-US" sz="1900" dirty="0" smtClean="0"/>
              <a:t>支援子陣列專屬 </a:t>
            </a:r>
            <a:r>
              <a:rPr lang="en-US" altLang="zh-TW" sz="1900" dirty="0" smtClean="0"/>
              <a:t>(Local) </a:t>
            </a:r>
            <a:r>
              <a:rPr lang="zh-TW" altLang="en-US" sz="1900" dirty="0" smtClean="0"/>
              <a:t>與全域 </a:t>
            </a:r>
            <a:r>
              <a:rPr lang="en-US" altLang="zh-TW" sz="1900" dirty="0" smtClean="0"/>
              <a:t>(Global) </a:t>
            </a:r>
            <a:r>
              <a:rPr lang="zh-TW" altLang="en-US" sz="1900" dirty="0" smtClean="0"/>
              <a:t>熱備援磁碟設定</a:t>
            </a:r>
          </a:p>
          <a:p>
            <a:r>
              <a:rPr lang="zh-TW" altLang="en-US" sz="1900" dirty="0" smtClean="0"/>
              <a:t>使用 </a:t>
            </a:r>
            <a:r>
              <a:rPr lang="en-US" altLang="zh-TW" sz="1900" dirty="0" smtClean="0"/>
              <a:t>RAID 50/60 </a:t>
            </a:r>
            <a:r>
              <a:rPr lang="zh-TW" altLang="en-US" sz="1900" dirty="0" smtClean="0"/>
              <a:t>均建議預留磁碟建立全域熱備援</a:t>
            </a:r>
          </a:p>
          <a:p>
            <a:r>
              <a:rPr lang="zh-TW" altLang="en-US" sz="1900" dirty="0" smtClean="0"/>
              <a:t>建立 </a:t>
            </a:r>
            <a:r>
              <a:rPr lang="en-US" altLang="zh-TW" sz="1900" dirty="0" smtClean="0"/>
              <a:t>RAID 50 </a:t>
            </a:r>
            <a:r>
              <a:rPr lang="zh-TW" altLang="en-US" sz="1900" dirty="0" smtClean="0"/>
              <a:t>後 </a:t>
            </a:r>
            <a:r>
              <a:rPr lang="en-US" altLang="zh-TW" sz="1900" dirty="0" smtClean="0"/>
              <a:t>&gt; </a:t>
            </a:r>
            <a:r>
              <a:rPr lang="zh-TW" altLang="en-US" sz="1900" dirty="0" smtClean="0"/>
              <a:t>至”磁碟</a:t>
            </a:r>
            <a:r>
              <a:rPr lang="en-US" altLang="zh-TW" sz="1900" dirty="0" smtClean="0"/>
              <a:t>/VJBOD”</a:t>
            </a:r>
            <a:r>
              <a:rPr lang="zh-TW" altLang="en-US" sz="1900" dirty="0" smtClean="0"/>
              <a:t>選擇閒置磁碟建立熱備援</a:t>
            </a:r>
          </a:p>
          <a:p>
            <a:endParaRPr lang="zh-TW" altLang="en-US" sz="1900" dirty="0"/>
          </a:p>
        </p:txBody>
      </p:sp>
      <p:pic>
        <p:nvPicPr>
          <p:cNvPr id="5" name="Shape 418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018627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19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738707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2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330662" y="3116115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22"/>
          <p:cNvSpPr/>
          <p:nvPr/>
        </p:nvSpPr>
        <p:spPr>
          <a:xfrm>
            <a:off x="2987824" y="2675290"/>
            <a:ext cx="2195810" cy="12270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425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1979712" y="3867894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26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2817848" y="3867894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27"/>
          <p:cNvSpPr txBox="1"/>
          <p:nvPr/>
        </p:nvSpPr>
        <p:spPr>
          <a:xfrm>
            <a:off x="3779912" y="4227934"/>
            <a:ext cx="1485502" cy="3874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4981"/>
              </a:buClr>
              <a:buSzPts val="2000"/>
              <a:buFont typeface="Arial"/>
              <a:buNone/>
            </a:pPr>
            <a:r>
              <a:rPr lang="zh-TW" b="1" i="0" u="none" strike="noStrike" cap="none" dirty="0">
                <a:latin typeface="Microsoft JhengHei"/>
                <a:ea typeface="Microsoft JhengHei"/>
                <a:cs typeface="Microsoft JhengHei"/>
                <a:sym typeface="Microsoft JhengHei"/>
              </a:rPr>
              <a:t>全域熱備援:</a:t>
            </a:r>
          </a:p>
        </p:txBody>
      </p:sp>
      <p:sp>
        <p:nvSpPr>
          <p:cNvPr id="14" name="Shape 428"/>
          <p:cNvSpPr/>
          <p:nvPr/>
        </p:nvSpPr>
        <p:spPr>
          <a:xfrm>
            <a:off x="579711" y="2158266"/>
            <a:ext cx="4456186" cy="322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50/60 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儲存池</a:t>
            </a:r>
          </a:p>
        </p:txBody>
      </p:sp>
      <p:pic>
        <p:nvPicPr>
          <p:cNvPr id="15" name="Shape 429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2986846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3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682923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31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4403003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432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178867" y="311611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433" descr="相關圖片"/>
          <p:cNvPicPr preferRelativeResize="0"/>
          <p:nvPr/>
        </p:nvPicPr>
        <p:blipFill rotWithShape="1">
          <a:blip r:embed="rId4" cstate="print">
            <a:alphaModFix/>
          </a:blip>
          <a:srcRect b="14286"/>
          <a:stretch/>
        </p:blipFill>
        <p:spPr>
          <a:xfrm>
            <a:off x="3970955" y="3126401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436" descr="相關圖片"/>
          <p:cNvPicPr preferRelativeResize="0"/>
          <p:nvPr/>
        </p:nvPicPr>
        <p:blipFill rotWithShape="1">
          <a:blip r:embed="rId4" cstate="print">
            <a:alphaModFix/>
          </a:blip>
          <a:srcRect b="14288"/>
          <a:stretch/>
        </p:blipFill>
        <p:spPr>
          <a:xfrm>
            <a:off x="566755" y="3126401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左-上雙向箭號 33"/>
          <p:cNvSpPr/>
          <p:nvPr/>
        </p:nvSpPr>
        <p:spPr>
          <a:xfrm>
            <a:off x="3347864" y="3939902"/>
            <a:ext cx="1080120" cy="240027"/>
          </a:xfrm>
          <a:prstGeom prst="leftUpArrow">
            <a:avLst>
              <a:gd name="adj1" fmla="val 0"/>
              <a:gd name="adj2" fmla="val 10769"/>
              <a:gd name="adj3" fmla="val 20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0" name="Picture 2" descr="C:\Users\user\Desktop\1222\Page17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350" y="2643758"/>
            <a:ext cx="3855146" cy="1800200"/>
          </a:xfrm>
          <a:prstGeom prst="rect">
            <a:avLst/>
          </a:prstGeom>
          <a:noFill/>
        </p:spPr>
      </p:pic>
      <p:sp>
        <p:nvSpPr>
          <p:cNvPr id="23" name="左-上雙向箭號 22"/>
          <p:cNvSpPr/>
          <p:nvPr/>
        </p:nvSpPr>
        <p:spPr>
          <a:xfrm flipH="1">
            <a:off x="971600" y="3939902"/>
            <a:ext cx="1368152" cy="240027"/>
          </a:xfrm>
          <a:prstGeom prst="leftUpArrow">
            <a:avLst>
              <a:gd name="adj1" fmla="val 0"/>
              <a:gd name="adj2" fmla="val 10769"/>
              <a:gd name="adj3" fmla="val 20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spc="-150" dirty="0" err="1" smtClean="0"/>
              <a:t>Qtier</a:t>
            </a:r>
            <a:r>
              <a:rPr lang="en-US" altLang="zh-TW" sz="2800" spc="-150" dirty="0" smtClean="0"/>
              <a:t>/SSD</a:t>
            </a:r>
            <a:r>
              <a:rPr lang="zh-TW" altLang="en-US" sz="2800" spc="-150" dirty="0" smtClean="0"/>
              <a:t> 快取搭配 </a:t>
            </a:r>
            <a:r>
              <a:rPr lang="en-US" altLang="zh-TW" sz="2800" spc="-150" dirty="0" smtClean="0"/>
              <a:t>RAID50/60 </a:t>
            </a:r>
            <a:r>
              <a:rPr lang="zh-TW" altLang="en-US" sz="2800" spc="-150" dirty="0" smtClean="0"/>
              <a:t>兼具保護與效能</a:t>
            </a:r>
            <a:endParaRPr lang="zh-TW" altLang="en-US" sz="2800" spc="-15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2"/>
            <a:ext cx="8291264" cy="3394472"/>
          </a:xfrm>
        </p:spPr>
        <p:txBody>
          <a:bodyPr>
            <a:normAutofit/>
          </a:bodyPr>
          <a:lstStyle/>
          <a:p>
            <a:r>
              <a:rPr lang="en-US" altLang="zh-TW" sz="1800" dirty="0" smtClean="0"/>
              <a:t>SSD </a:t>
            </a:r>
            <a:r>
              <a:rPr lang="zh-TW" altLang="en-US" sz="1800" dirty="0" smtClean="0"/>
              <a:t>快取</a:t>
            </a:r>
            <a:r>
              <a:rPr lang="en-US" altLang="zh-TW" sz="1800" dirty="0" smtClean="0"/>
              <a:t> RAID 10 + HDD RAID 60 = </a:t>
            </a:r>
            <a:r>
              <a:rPr lang="zh-TW" altLang="en-US" sz="1800" dirty="0" smtClean="0"/>
              <a:t>高效 </a:t>
            </a:r>
            <a:r>
              <a:rPr lang="en-US" altLang="zh-TW" sz="1800" dirty="0" smtClean="0"/>
              <a:t>+ </a:t>
            </a:r>
            <a:r>
              <a:rPr lang="zh-TW" altLang="en-US" sz="1800" dirty="0" smtClean="0"/>
              <a:t>大容量一般檔案伺服器 </a:t>
            </a:r>
          </a:p>
          <a:p>
            <a:r>
              <a:rPr lang="en-US" altLang="zh-TW" sz="1800" dirty="0" err="1" smtClean="0"/>
              <a:t>Qtier</a:t>
            </a:r>
            <a:r>
              <a:rPr lang="en-US" altLang="zh-TW" sz="1800" dirty="0" smtClean="0"/>
              <a:t> SSD RAID 50 + HDD RAID 60 = </a:t>
            </a:r>
            <a:r>
              <a:rPr lang="zh-TW" altLang="en-US" sz="1800" dirty="0" smtClean="0"/>
              <a:t>高效 </a:t>
            </a:r>
            <a:r>
              <a:rPr lang="en-US" altLang="zh-TW" sz="1800" dirty="0" smtClean="0"/>
              <a:t>+ </a:t>
            </a:r>
            <a:r>
              <a:rPr lang="zh-TW" altLang="en-US" sz="1800" dirty="0" smtClean="0"/>
              <a:t>大容量虛擬儲存工作站</a:t>
            </a:r>
          </a:p>
          <a:p>
            <a:r>
              <a:rPr lang="en-US" altLang="zh-TW" sz="1800" dirty="0" err="1" smtClean="0"/>
              <a:t>Qtier</a:t>
            </a:r>
            <a:r>
              <a:rPr lang="en-US" altLang="zh-TW" sz="1800" dirty="0" smtClean="0"/>
              <a:t> SSD RAID 10 + HDD RAID 60 = </a:t>
            </a:r>
            <a:r>
              <a:rPr lang="zh-TW" altLang="en-US" sz="1800" dirty="0" smtClean="0"/>
              <a:t>高效 </a:t>
            </a:r>
            <a:r>
              <a:rPr lang="en-US" altLang="zh-TW" sz="1800" dirty="0" smtClean="0"/>
              <a:t>+ </a:t>
            </a:r>
            <a:r>
              <a:rPr lang="zh-TW" altLang="en-US" sz="1800" dirty="0" smtClean="0"/>
              <a:t>大容量資料庫</a:t>
            </a:r>
          </a:p>
          <a:p>
            <a:r>
              <a:rPr lang="zh-TW" altLang="en-US" sz="1800" dirty="0" smtClean="0"/>
              <a:t>高速層 </a:t>
            </a:r>
            <a:r>
              <a:rPr lang="en-US" altLang="zh-TW" sz="1800" dirty="0" smtClean="0"/>
              <a:t>(Ultra High Speed) </a:t>
            </a:r>
            <a:r>
              <a:rPr lang="zh-TW" altLang="en-US" sz="1800" dirty="0" smtClean="0"/>
              <a:t>與容量層 </a:t>
            </a:r>
            <a:r>
              <a:rPr lang="en-US" altLang="zh-TW" sz="1800" dirty="0" smtClean="0"/>
              <a:t>(Capacity) </a:t>
            </a:r>
            <a:r>
              <a:rPr lang="zh-TW" altLang="en-US" sz="1800" dirty="0" smtClean="0"/>
              <a:t>的 </a:t>
            </a:r>
            <a:r>
              <a:rPr lang="en-US" altLang="zh-TW" sz="1800" dirty="0" smtClean="0"/>
              <a:t>RAID 50/60 </a:t>
            </a:r>
            <a:r>
              <a:rPr lang="zh-TW" altLang="en-US" sz="1800" dirty="0" smtClean="0"/>
              <a:t>都可有專屬 </a:t>
            </a:r>
            <a:endParaRPr lang="en-US" altLang="zh-TW" sz="1800" dirty="0" smtClean="0"/>
          </a:p>
          <a:p>
            <a:r>
              <a:rPr lang="en-US" altLang="zh-TW" sz="1800" dirty="0" smtClean="0"/>
              <a:t>(Local)</a:t>
            </a:r>
            <a:r>
              <a:rPr lang="zh-TW" altLang="en-US" sz="1800" dirty="0" smtClean="0"/>
              <a:t>熱備援磁碟</a:t>
            </a:r>
          </a:p>
          <a:p>
            <a:endParaRPr lang="zh-TW" altLang="en-US" sz="1800" dirty="0"/>
          </a:p>
        </p:txBody>
      </p:sp>
      <p:sp>
        <p:nvSpPr>
          <p:cNvPr id="21" name="Shape 449"/>
          <p:cNvSpPr/>
          <p:nvPr/>
        </p:nvSpPr>
        <p:spPr>
          <a:xfrm>
            <a:off x="810018" y="3231917"/>
            <a:ext cx="4306514" cy="732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QNAP 智能感知 Qtier +</a:t>
            </a:r>
            <a:r>
              <a:rPr lang="zh-TW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分割儲存池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" name="Shape 450"/>
          <p:cNvSpPr/>
          <p:nvPr/>
        </p:nvSpPr>
        <p:spPr>
          <a:xfrm>
            <a:off x="841548" y="4139985"/>
            <a:ext cx="839322" cy="4883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88900" algn="ctr">
              <a:buClr>
                <a:schemeClr val="lt1"/>
              </a:buClr>
              <a:buSzPts val="1400"/>
            </a:pPr>
            <a:r>
              <a:rPr lang="zh-TW" sz="1400" dirty="0">
                <a:solidFill>
                  <a:schemeClr val="lt1"/>
                </a:solidFill>
                <a:sym typeface="Microsoft JhengHei"/>
              </a:rPr>
              <a:t>RAID 5</a:t>
            </a:r>
            <a:br>
              <a:rPr lang="zh-TW" sz="1400" dirty="0">
                <a:solidFill>
                  <a:schemeClr val="lt1"/>
                </a:solidFill>
                <a:sym typeface="Microsoft JhengHei"/>
              </a:rPr>
            </a:br>
            <a:r>
              <a:rPr lang="zh-TW" dirty="0">
                <a:solidFill>
                  <a:schemeClr val="lt1"/>
                </a:solidFill>
                <a:sym typeface="Microsoft JhengHei"/>
              </a:rPr>
              <a:t>(1-1)</a:t>
            </a:r>
          </a:p>
        </p:txBody>
      </p:sp>
      <p:sp>
        <p:nvSpPr>
          <p:cNvPr id="23" name="Shape 451"/>
          <p:cNvSpPr/>
          <p:nvPr/>
        </p:nvSpPr>
        <p:spPr>
          <a:xfrm>
            <a:off x="3095400" y="4139960"/>
            <a:ext cx="839322" cy="48833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i="0" u="none" strike="noStrike" cap="none" dirty="0">
                <a:solidFill>
                  <a:schemeClr val="lt1"/>
                </a:solidFill>
              </a:rPr>
              <a:t>RAID 6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dirty="0">
                <a:solidFill>
                  <a:schemeClr val="lt1"/>
                </a:solidFill>
              </a:rPr>
              <a:t>(2-1)</a:t>
            </a:r>
          </a:p>
        </p:txBody>
      </p:sp>
      <p:sp>
        <p:nvSpPr>
          <p:cNvPr id="24" name="Shape 452"/>
          <p:cNvSpPr/>
          <p:nvPr/>
        </p:nvSpPr>
        <p:spPr>
          <a:xfrm>
            <a:off x="4081772" y="4139985"/>
            <a:ext cx="915625" cy="488333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i="0" u="none" strike="noStrike" cap="none">
                <a:solidFill>
                  <a:schemeClr val="lt1"/>
                </a:solidFill>
              </a:rPr>
              <a:t>RAID 6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>
                <a:solidFill>
                  <a:schemeClr val="lt1"/>
                </a:solidFill>
              </a:rPr>
              <a:t>(2-2)</a:t>
            </a:r>
          </a:p>
        </p:txBody>
      </p:sp>
      <p:pic>
        <p:nvPicPr>
          <p:cNvPr id="25" name="Shape 453" descr="相關圖片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461722" y="2598845"/>
            <a:ext cx="915729" cy="6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454"/>
          <p:cNvSpPr/>
          <p:nvPr/>
        </p:nvSpPr>
        <p:spPr>
          <a:xfrm>
            <a:off x="913559" y="3600888"/>
            <a:ext cx="488334" cy="1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455"/>
          <p:cNvSpPr/>
          <p:nvPr/>
        </p:nvSpPr>
        <p:spPr>
          <a:xfrm>
            <a:off x="1381096" y="3600893"/>
            <a:ext cx="418389" cy="1831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456"/>
          <p:cNvSpPr/>
          <p:nvPr/>
        </p:nvSpPr>
        <p:spPr>
          <a:xfrm>
            <a:off x="3059832" y="3600893"/>
            <a:ext cx="449928" cy="18312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457"/>
          <p:cNvSpPr/>
          <p:nvPr/>
        </p:nvSpPr>
        <p:spPr>
          <a:xfrm>
            <a:off x="3491880" y="3600893"/>
            <a:ext cx="422714" cy="18312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458"/>
          <p:cNvSpPr/>
          <p:nvPr/>
        </p:nvSpPr>
        <p:spPr>
          <a:xfrm>
            <a:off x="4174874" y="3600893"/>
            <a:ext cx="422714" cy="18312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459"/>
          <p:cNvSpPr/>
          <p:nvPr/>
        </p:nvSpPr>
        <p:spPr>
          <a:xfrm>
            <a:off x="4572000" y="3600893"/>
            <a:ext cx="422714" cy="18312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460"/>
          <p:cNvSpPr/>
          <p:nvPr/>
        </p:nvSpPr>
        <p:spPr>
          <a:xfrm>
            <a:off x="1857023" y="4139960"/>
            <a:ext cx="915625" cy="48833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dirty="0">
                <a:solidFill>
                  <a:schemeClr val="lt1"/>
                </a:solidFill>
                <a:sym typeface="Microsoft JhengHei"/>
              </a:rPr>
              <a:t>RAID 5</a:t>
            </a:r>
            <a:br>
              <a:rPr lang="zh-TW" sz="1400" dirty="0">
                <a:solidFill>
                  <a:schemeClr val="lt1"/>
                </a:solidFill>
                <a:sym typeface="Microsoft JhengHei"/>
              </a:rPr>
            </a:br>
            <a:r>
              <a:rPr lang="zh-TW" dirty="0">
                <a:solidFill>
                  <a:schemeClr val="lt1"/>
                </a:solidFill>
                <a:sym typeface="Microsoft JhengHei"/>
              </a:rPr>
              <a:t>(1-2)</a:t>
            </a:r>
          </a:p>
        </p:txBody>
      </p:sp>
      <p:sp>
        <p:nvSpPr>
          <p:cNvPr id="33" name="Shape 461"/>
          <p:cNvSpPr/>
          <p:nvPr/>
        </p:nvSpPr>
        <p:spPr>
          <a:xfrm>
            <a:off x="1907704" y="3600893"/>
            <a:ext cx="418389" cy="1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462"/>
          <p:cNvSpPr/>
          <p:nvPr/>
        </p:nvSpPr>
        <p:spPr>
          <a:xfrm>
            <a:off x="2339752" y="3600893"/>
            <a:ext cx="418389" cy="1831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463"/>
          <p:cNvSpPr/>
          <p:nvPr/>
        </p:nvSpPr>
        <p:spPr>
          <a:xfrm>
            <a:off x="841546" y="4139960"/>
            <a:ext cx="1930253" cy="488333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Shape 464"/>
          <p:cNvSpPr/>
          <p:nvPr/>
        </p:nvSpPr>
        <p:spPr>
          <a:xfrm>
            <a:off x="3108722" y="4139960"/>
            <a:ext cx="1895325" cy="488333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194" name="Picture 2" descr="C:\Users\user\Desktop\1222\Page1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71750"/>
            <a:ext cx="31953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8032" y="2067694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感謝您的參與</a:t>
            </a:r>
            <a:endParaRPr lang="zh-TW" altLang="en-US" b="1" dirty="0"/>
          </a:p>
        </p:txBody>
      </p:sp>
      <p:pic>
        <p:nvPicPr>
          <p:cNvPr id="3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indent="-31750">
              <a:spcBef>
                <a:spcPts val="0"/>
              </a:spcBef>
            </a:pPr>
            <a:r>
              <a:rPr lang="zh-TW" altLang="zh-TW" sz="18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您的挑戰，我們解決:</a:t>
            </a:r>
            <a:r>
              <a:rPr lang="zh-TW" altLang="zh-TW" sz="14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altLang="zh-TW" sz="1400" b="1" i="0" u="none" strike="noStrike" cap="none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zh-TW" sz="40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超過8顆磁碟不適合使用 RAID 5?</a:t>
            </a:r>
            <a:br>
              <a:rPr lang="zh-TW" altLang="zh-TW" sz="40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zh-TW" sz="40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採用 RAID 50/60</a:t>
            </a:r>
            <a:r>
              <a:rPr lang="zh-TW" altLang="zh-TW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效能沒有提升</a:t>
            </a:r>
            <a:r>
              <a:rPr lang="zh-TW" altLang="zh-TW" sz="40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sym typeface="Microsoft JhengHei"/>
              </a:rPr>
              <a:t>為什麼要使用 RAID 50/60</a:t>
            </a:r>
            <a:r>
              <a:rPr lang="en-US" altLang="zh-TW" dirty="0" smtClean="0">
                <a:sym typeface="Microsoft JhengHei"/>
              </a:rPr>
              <a:t>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/>
          <a:lstStyle/>
          <a:p>
            <a:pPr lvl="0">
              <a:buFont typeface="Wingdings" pitchFamily="2" charset="2"/>
              <a:buChar char="n"/>
            </a:pPr>
            <a:r>
              <a:rPr lang="zh-TW" altLang="zh-TW" sz="2000" dirty="0" smtClean="0">
                <a:sym typeface="Microsoft JhengHei"/>
              </a:rPr>
              <a:t>磁碟的數量越高</a:t>
            </a:r>
            <a:r>
              <a:rPr lang="zh-TW" altLang="en-US" sz="2000" dirty="0" smtClean="0">
                <a:sym typeface="Microsoft JhengHei"/>
              </a:rPr>
              <a:t>，</a:t>
            </a:r>
            <a:r>
              <a:rPr lang="zh-TW" altLang="zh-TW" sz="2000" dirty="0" smtClean="0">
                <a:sym typeface="Microsoft JhengHei"/>
              </a:rPr>
              <a:t>磁碟的數量越大</a:t>
            </a:r>
            <a:r>
              <a:rPr lang="zh-TW" altLang="en-US" sz="2000" dirty="0" smtClean="0">
                <a:sym typeface="Microsoft JhengHei"/>
              </a:rPr>
              <a:t>，</a:t>
            </a:r>
            <a:r>
              <a:rPr lang="zh-TW" altLang="zh-TW" sz="2000" dirty="0" smtClean="0">
                <a:sym typeface="Microsoft JhengHei"/>
              </a:rPr>
              <a:t>RAID 保護失效率越高</a:t>
            </a:r>
          </a:p>
          <a:p>
            <a:pPr lvl="0">
              <a:buFont typeface="Wingdings" pitchFamily="2" charset="2"/>
              <a:buChar char="n"/>
            </a:pPr>
            <a:r>
              <a:rPr lang="zh-TW" altLang="zh-TW" sz="2000" dirty="0" smtClean="0">
                <a:sym typeface="Microsoft JhengHei"/>
              </a:rPr>
              <a:t>使用網站 ServeTheHome RAID 計算器</a:t>
            </a:r>
          </a:p>
          <a:p>
            <a:pPr lvl="0"/>
            <a:r>
              <a:rPr lang="zh-TW" altLang="zh-TW" sz="2000" dirty="0" smtClean="0">
                <a:sym typeface="Microsoft JhengHei"/>
              </a:rPr>
              <a:t>一個 RAID 5/6 群組在 5 年內損壞的機會:</a:t>
            </a:r>
          </a:p>
          <a:p>
            <a:endParaRPr lang="zh-TW" altLang="en-US" dirty="0"/>
          </a:p>
        </p:txBody>
      </p:sp>
      <p:graphicFrame>
        <p:nvGraphicFramePr>
          <p:cNvPr id="11" name="Shape 83"/>
          <p:cNvGraphicFramePr/>
          <p:nvPr/>
        </p:nvGraphicFramePr>
        <p:xfrm>
          <a:off x="539551" y="2283718"/>
          <a:ext cx="5688632" cy="2262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2158"/>
                <a:gridCol w="1422158"/>
                <a:gridCol w="1422158"/>
                <a:gridCol w="1422158"/>
              </a:tblGrid>
              <a:tr h="377010"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磁碟數目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磁碟組態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u="none" strike="noStrike" cap="none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</a:t>
                      </a: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容量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資料遺失風險</a:t>
                      </a: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</a:t>
                      </a: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07</a:t>
                      </a:r>
                      <a:r>
                        <a:rPr lang="zh-TW" sz="16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0.77%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0.001%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0.01%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0.64%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" name="Shape 82"/>
          <p:cNvSpPr txBox="1"/>
          <p:nvPr/>
        </p:nvSpPr>
        <p:spPr>
          <a:xfrm>
            <a:off x="1487400" y="4769466"/>
            <a:ext cx="6757008" cy="59483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zh-TW" sz="1000" i="0" u="sng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https://www.servethehome.com/raid-calculator/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sz="100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 </a:t>
            </a:r>
            <a:r>
              <a:rPr lang="zh-TW" sz="1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Best</a:t>
            </a:r>
            <a:r>
              <a:rPr 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stimate Real </a:t>
            </a:r>
            <a:r>
              <a:rPr 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Wo</a:t>
            </a:r>
            <a:r>
              <a:rPr lang="zh-TW" sz="1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rld</a:t>
            </a:r>
            <a:r>
              <a:rPr lang="zh-TW" altLang="en-US" sz="1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情境</a:t>
            </a:r>
            <a:r>
              <a:rPr lang="en-US" altLang="zh-TW" sz="1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 B</a:t>
            </a:r>
            <a:r>
              <a:rPr 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it 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error chance </a:t>
            </a:r>
            <a:r>
              <a:rPr 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^(-15</a:t>
            </a:r>
            <a:r>
              <a:rPr 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alt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,</a:t>
            </a:r>
            <a:r>
              <a:rPr lang="en-US" altLang="zh-TW" sz="1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00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150</a:t>
            </a:r>
            <a:r>
              <a:rPr lang="zh-TW" sz="100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MB/sec rebuild speed </a:t>
            </a:r>
          </a:p>
        </p:txBody>
      </p:sp>
      <p:pic>
        <p:nvPicPr>
          <p:cNvPr id="13" name="Shape 8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444208" y="2828277"/>
            <a:ext cx="2699792" cy="192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5"/>
          <p:cNvSpPr/>
          <p:nvPr/>
        </p:nvSpPr>
        <p:spPr>
          <a:xfrm>
            <a:off x="6444208" y="1563638"/>
            <a:ext cx="2304256" cy="927116"/>
          </a:xfrm>
          <a:prstGeom prst="wedgeRoundRectCallout">
            <a:avLst>
              <a:gd name="adj1" fmla="val -2732"/>
              <a:gd name="adj2" fmla="val 88259"/>
              <a:gd name="adj3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127000" algn="ctr">
              <a:buClr>
                <a:schemeClr val="lt1"/>
              </a:buClr>
              <a:buSzPts val="2000"/>
            </a:pPr>
            <a:r>
              <a:rPr lang="zh-TW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儲存</a:t>
            </a:r>
            <a:r>
              <a:rPr lang="zh-TW" altLang="en-US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設備容量越大</a:t>
            </a:r>
            <a:r>
              <a:rPr lang="en-US" altLang="zh-TW" dirty="0" smtClean="0">
                <a:solidFill>
                  <a:schemeClr val="bg1"/>
                </a:solidFill>
                <a:sym typeface="Microsoft JhengHei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sym typeface="Microsoft JhengHei"/>
              </a:rPr>
            </a:br>
            <a:r>
              <a:rPr lang="zh-TW" altLang="en-US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基本的 </a:t>
            </a:r>
            <a:r>
              <a:rPr lang="en-US" altLang="zh-TW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</a:t>
            </a:r>
            <a:r>
              <a:rPr lang="zh-TW" altLang="en-US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保護</a:t>
            </a:r>
            <a:r>
              <a:rPr lang="en-US" alt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越顯不足</a:t>
            </a:r>
            <a:endParaRPr lang="zh-TW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ym typeface="Microsoft JhengHei"/>
              </a:rPr>
              <a:t>RAID 50/60 </a:t>
            </a:r>
            <a:r>
              <a:rPr lang="zh-TW" altLang="en-US" dirty="0" smtClean="0">
                <a:sym typeface="Microsoft JhengHei"/>
              </a:rPr>
              <a:t>強化資料保護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/>
          <a:lstStyle/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以較 </a:t>
            </a:r>
            <a:r>
              <a:rPr lang="zh-TW" altLang="en-US" sz="2800" dirty="0" smtClean="0">
                <a:solidFill>
                  <a:srgbClr val="0070C0"/>
                </a:solidFill>
                <a:sym typeface="Microsoft JhengHei"/>
              </a:rPr>
              <a:t>低</a:t>
            </a:r>
            <a:r>
              <a:rPr lang="zh-TW" altLang="en-US" sz="2000" dirty="0" smtClean="0">
                <a:sym typeface="Microsoft JhengHei"/>
              </a:rPr>
              <a:t> 的空間損失換取絕佳 </a:t>
            </a:r>
            <a:r>
              <a:rPr lang="en-US" altLang="zh-TW" sz="2000" dirty="0" smtClean="0">
                <a:sym typeface="Microsoft JhengHei"/>
              </a:rPr>
              <a:t>RAID </a:t>
            </a:r>
            <a:r>
              <a:rPr lang="zh-TW" altLang="en-US" sz="2400" dirty="0" smtClean="0">
                <a:solidFill>
                  <a:srgbClr val="0070C0"/>
                </a:solidFill>
                <a:sym typeface="Microsoft JhengHei"/>
              </a:rPr>
              <a:t>保護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在大容量的 </a:t>
            </a:r>
            <a:r>
              <a:rPr lang="en-US" altLang="zh-TW" sz="2000" dirty="0" smtClean="0">
                <a:sym typeface="Microsoft JhengHei"/>
              </a:rPr>
              <a:t>NAS </a:t>
            </a:r>
            <a:r>
              <a:rPr lang="zh-TW" altLang="en-US" sz="2000" dirty="0" smtClean="0">
                <a:sym typeface="Microsoft JhengHei"/>
              </a:rPr>
              <a:t>上不建議使用 </a:t>
            </a:r>
            <a:r>
              <a:rPr lang="en-US" altLang="zh-TW" sz="2000" dirty="0" smtClean="0">
                <a:sym typeface="Microsoft JhengHei"/>
              </a:rPr>
              <a:t>RAID 5</a:t>
            </a:r>
          </a:p>
          <a:p>
            <a:pPr lvl="0"/>
            <a:r>
              <a:rPr lang="zh-TW" altLang="en-US" sz="2000" dirty="0" smtClean="0">
                <a:sym typeface="Microsoft JhengHei"/>
              </a:rPr>
              <a:t>除了</a:t>
            </a:r>
            <a:r>
              <a:rPr lang="en-US" altLang="zh-TW" sz="2000" dirty="0" smtClean="0">
                <a:sym typeface="Microsoft JhengHei"/>
              </a:rPr>
              <a:t>RAID 6 </a:t>
            </a:r>
            <a:r>
              <a:rPr lang="zh-TW" altLang="en-US" sz="2000" dirty="0" smtClean="0">
                <a:sym typeface="Microsoft JhengHei"/>
              </a:rPr>
              <a:t>和 </a:t>
            </a:r>
            <a:r>
              <a:rPr lang="en-US" altLang="zh-TW" sz="2000" dirty="0" smtClean="0">
                <a:sym typeface="Microsoft JhengHei"/>
              </a:rPr>
              <a:t>RAID 10 </a:t>
            </a:r>
            <a:r>
              <a:rPr lang="zh-TW" altLang="en-US" sz="2000" dirty="0" smtClean="0">
                <a:sym typeface="Microsoft JhengHei"/>
              </a:rPr>
              <a:t>之外的新選擇 </a:t>
            </a:r>
            <a:r>
              <a:rPr lang="en-US" altLang="zh-TW" sz="2000" dirty="0" smtClean="0">
                <a:sym typeface="Microsoft JhengHei"/>
              </a:rPr>
              <a:t>RAID 60</a:t>
            </a:r>
            <a:endParaRPr lang="zh-TW" altLang="en-US" dirty="0"/>
          </a:p>
        </p:txBody>
      </p:sp>
      <p:graphicFrame>
        <p:nvGraphicFramePr>
          <p:cNvPr id="8" name="Shape 95"/>
          <p:cNvGraphicFramePr/>
          <p:nvPr/>
        </p:nvGraphicFramePr>
        <p:xfrm>
          <a:off x="323528" y="2427734"/>
          <a:ext cx="5517095" cy="203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6916"/>
                <a:gridCol w="909665"/>
                <a:gridCol w="1270950"/>
                <a:gridCol w="929235"/>
                <a:gridCol w="1410329"/>
              </a:tblGrid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類型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磁碟數目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磁碟損壞保護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原始</a:t>
                      </a:r>
                      <a:r>
                        <a:rPr lang="zh-TW" sz="1400" b="1" u="none" strike="noStrike" cap="none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容量</a:t>
                      </a:r>
                      <a:endParaRPr lang="zh-TW" sz="14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</a:t>
                      </a:r>
                      <a:r>
                        <a:rPr lang="zh-TW" sz="1400" b="1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遺失風險 </a:t>
                      </a:r>
                      <a:endParaRPr lang="zh-TW" sz="1400" b="1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</a:t>
                      </a:r>
                      <a:r>
                        <a:rPr lang="zh-TW" sz="14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176</a:t>
                      </a: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0.64</a:t>
                      </a: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QNAP </a:t>
                      </a:r>
                    </a:p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</a:t>
                      </a: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</a:t>
                      </a:r>
                      <a:r>
                        <a:rPr lang="zh-TW" sz="1400" b="1" u="none" strike="noStrike" cap="none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altLang="zh-TW" sz="1400" b="1" u="none" strike="noStrike" cap="none" dirty="0" smtClean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1400" b="1" u="none" strike="noStrike" cap="none" dirty="0" smtClean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或更多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60TB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</a:t>
                      </a: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03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10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altLang="zh-TW" sz="1400" b="1" u="none" strike="noStrike" cap="none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lang="zh-TW" sz="14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96</a:t>
                      </a:r>
                      <a:r>
                        <a:rPr lang="zh-TW" sz="14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</a:t>
                      </a:r>
                      <a:r>
                        <a:rPr lang="zh-TW" sz="14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02</a:t>
                      </a:r>
                      <a:r>
                        <a:rPr lang="zh-TW" sz="14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" name="Shape 94" descr="C:\Users\user\Desktop\PPT\RAID50.6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55660" y="2254450"/>
            <a:ext cx="3456384" cy="240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ym typeface="Microsoft JhengHei"/>
              </a:rPr>
              <a:t>QNAP RAID 50/60 </a:t>
            </a:r>
            <a:r>
              <a:rPr lang="zh-TW" altLang="en-US" dirty="0" smtClean="0">
                <a:sym typeface="Microsoft JhengHei"/>
              </a:rPr>
              <a:t>設計架構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15212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支援 </a:t>
            </a:r>
            <a:r>
              <a:rPr lang="en-US" altLang="zh-TW" sz="2000" dirty="0" smtClean="0">
                <a:sym typeface="Microsoft JhengHei"/>
              </a:rPr>
              <a:t>6 </a:t>
            </a:r>
            <a:r>
              <a:rPr lang="zh-TW" altLang="en-US" sz="2000" dirty="0" smtClean="0">
                <a:sym typeface="Microsoft JhengHei"/>
              </a:rPr>
              <a:t>個槽位以上的</a:t>
            </a:r>
            <a:r>
              <a:rPr lang="en-US" altLang="zh-TW" sz="2000" dirty="0" smtClean="0">
                <a:sym typeface="Microsoft JhengHei"/>
              </a:rPr>
              <a:t>NAS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支援一般儲存池、靜態磁碟區以及 </a:t>
            </a:r>
            <a:r>
              <a:rPr lang="en-US" altLang="zh-TW" sz="2000" dirty="0" err="1" smtClean="0">
                <a:sym typeface="Microsoft JhengHei"/>
              </a:rPr>
              <a:t>Qtier</a:t>
            </a:r>
            <a:r>
              <a:rPr lang="zh-TW" altLang="en-US" sz="2000" dirty="0" smtClean="0">
                <a:sym typeface="Microsoft JhengHei"/>
              </a:rPr>
              <a:t> 儲存池 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將資料區塊做分割 </a:t>
            </a:r>
            <a:r>
              <a:rPr lang="en-US" altLang="zh-TW" sz="2000" dirty="0" smtClean="0">
                <a:sym typeface="Microsoft JhengHei"/>
              </a:rPr>
              <a:t>(Stripe) </a:t>
            </a:r>
            <a:r>
              <a:rPr lang="zh-TW" altLang="en-US" sz="2000" dirty="0" smtClean="0">
                <a:sym typeface="Microsoft JhengHei"/>
              </a:rPr>
              <a:t>以實現 </a:t>
            </a:r>
            <a:r>
              <a:rPr lang="en-US" altLang="zh-TW" sz="2000" dirty="0" smtClean="0">
                <a:sym typeface="Microsoft JhengHei"/>
              </a:rPr>
              <a:t>RAID 50/60</a:t>
            </a:r>
            <a:endParaRPr lang="zh-TW" altLang="en-US" dirty="0"/>
          </a:p>
        </p:txBody>
      </p:sp>
      <p:sp>
        <p:nvSpPr>
          <p:cNvPr id="7" name="Shape 123"/>
          <p:cNvSpPr/>
          <p:nvPr/>
        </p:nvSpPr>
        <p:spPr>
          <a:xfrm>
            <a:off x="255712" y="2218184"/>
            <a:ext cx="4392600" cy="6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RAID 50 儲存池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Shape 124"/>
          <p:cNvSpPr/>
          <p:nvPr/>
        </p:nvSpPr>
        <p:spPr>
          <a:xfrm>
            <a:off x="399728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1" name="Shape 125"/>
          <p:cNvSpPr/>
          <p:nvPr/>
        </p:nvSpPr>
        <p:spPr>
          <a:xfrm>
            <a:off x="1047800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2" name="Shape 126"/>
          <p:cNvSpPr/>
          <p:nvPr/>
        </p:nvSpPr>
        <p:spPr>
          <a:xfrm>
            <a:off x="1767880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13" name="Shape 127"/>
          <p:cNvSpPr/>
          <p:nvPr/>
        </p:nvSpPr>
        <p:spPr>
          <a:xfrm>
            <a:off x="2415952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14" name="Shape 128"/>
          <p:cNvSpPr/>
          <p:nvPr/>
        </p:nvSpPr>
        <p:spPr>
          <a:xfrm>
            <a:off x="3136032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</a:p>
        </p:txBody>
      </p:sp>
      <p:sp>
        <p:nvSpPr>
          <p:cNvPr id="15" name="Shape 129"/>
          <p:cNvSpPr/>
          <p:nvPr/>
        </p:nvSpPr>
        <p:spPr>
          <a:xfrm>
            <a:off x="3784104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C2</a:t>
            </a:r>
          </a:p>
        </p:txBody>
      </p:sp>
      <p:sp>
        <p:nvSpPr>
          <p:cNvPr id="16" name="Shape 130"/>
          <p:cNvSpPr/>
          <p:nvPr/>
        </p:nvSpPr>
        <p:spPr>
          <a:xfrm>
            <a:off x="255712" y="3283446"/>
            <a:ext cx="2160300" cy="1368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</a:t>
            </a: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#1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Shape 131"/>
          <p:cNvSpPr/>
          <p:nvPr/>
        </p:nvSpPr>
        <p:spPr>
          <a:xfrm>
            <a:off x="2487960" y="3283446"/>
            <a:ext cx="2160300" cy="1368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</a:t>
            </a:r>
            <a:r>
              <a:rPr lang="zh-TW" sz="1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#2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" name="Shape 141"/>
          <p:cNvSpPr txBox="1"/>
          <p:nvPr/>
        </p:nvSpPr>
        <p:spPr>
          <a:xfrm>
            <a:off x="399728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磁碟1</a:t>
            </a:r>
          </a:p>
        </p:txBody>
      </p:sp>
      <p:sp>
        <p:nvSpPr>
          <p:cNvPr id="28" name="Shape 142"/>
          <p:cNvSpPr txBox="1"/>
          <p:nvPr/>
        </p:nvSpPr>
        <p:spPr>
          <a:xfrm>
            <a:off x="1047800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磁碟2</a:t>
            </a:r>
          </a:p>
        </p:txBody>
      </p:sp>
      <p:sp>
        <p:nvSpPr>
          <p:cNvPr id="29" name="Shape 143"/>
          <p:cNvSpPr txBox="1"/>
          <p:nvPr/>
        </p:nvSpPr>
        <p:spPr>
          <a:xfrm>
            <a:off x="1695872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磁碟3</a:t>
            </a:r>
          </a:p>
        </p:txBody>
      </p:sp>
      <p:sp>
        <p:nvSpPr>
          <p:cNvPr id="39" name="Shape 153"/>
          <p:cNvSpPr txBox="1"/>
          <p:nvPr/>
        </p:nvSpPr>
        <p:spPr>
          <a:xfrm>
            <a:off x="2703984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磁碟4</a:t>
            </a:r>
          </a:p>
        </p:txBody>
      </p:sp>
      <p:sp>
        <p:nvSpPr>
          <p:cNvPr id="40" name="Shape 154"/>
          <p:cNvSpPr txBox="1"/>
          <p:nvPr/>
        </p:nvSpPr>
        <p:spPr>
          <a:xfrm>
            <a:off x="3352056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磁碟5</a:t>
            </a:r>
          </a:p>
        </p:txBody>
      </p:sp>
      <p:sp>
        <p:nvSpPr>
          <p:cNvPr id="41" name="Shape 155"/>
          <p:cNvSpPr txBox="1"/>
          <p:nvPr/>
        </p:nvSpPr>
        <p:spPr>
          <a:xfrm>
            <a:off x="4000128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磁碟6</a:t>
            </a:r>
          </a:p>
        </p:txBody>
      </p:sp>
      <p:sp>
        <p:nvSpPr>
          <p:cNvPr id="42" name="Shape 156"/>
          <p:cNvSpPr/>
          <p:nvPr/>
        </p:nvSpPr>
        <p:spPr>
          <a:xfrm>
            <a:off x="4792200" y="3283475"/>
            <a:ext cx="4017300" cy="1368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" name="Shape 166"/>
          <p:cNvSpPr txBox="1"/>
          <p:nvPr/>
        </p:nvSpPr>
        <p:spPr>
          <a:xfrm>
            <a:off x="5265732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磁碟1</a:t>
            </a:r>
          </a:p>
        </p:txBody>
      </p:sp>
      <p:sp>
        <p:nvSpPr>
          <p:cNvPr id="53" name="Shape 167"/>
          <p:cNvSpPr txBox="1"/>
          <p:nvPr/>
        </p:nvSpPr>
        <p:spPr>
          <a:xfrm>
            <a:off x="5913804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磁碟2</a:t>
            </a:r>
          </a:p>
        </p:txBody>
      </p:sp>
      <p:sp>
        <p:nvSpPr>
          <p:cNvPr id="54" name="Shape 168"/>
          <p:cNvSpPr txBox="1"/>
          <p:nvPr/>
        </p:nvSpPr>
        <p:spPr>
          <a:xfrm>
            <a:off x="6561876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磁碟3</a:t>
            </a:r>
          </a:p>
        </p:txBody>
      </p:sp>
      <p:sp>
        <p:nvSpPr>
          <p:cNvPr id="60" name="Shape 174"/>
          <p:cNvSpPr txBox="1"/>
          <p:nvPr/>
        </p:nvSpPr>
        <p:spPr>
          <a:xfrm>
            <a:off x="7209938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磁碟4</a:t>
            </a:r>
          </a:p>
        </p:txBody>
      </p:sp>
      <p:sp>
        <p:nvSpPr>
          <p:cNvPr id="61" name="Shape 175"/>
          <p:cNvSpPr txBox="1"/>
          <p:nvPr/>
        </p:nvSpPr>
        <p:spPr>
          <a:xfrm>
            <a:off x="7858010" y="4340773"/>
            <a:ext cx="5484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磁碟5</a:t>
            </a:r>
          </a:p>
        </p:txBody>
      </p:sp>
      <p:cxnSp>
        <p:nvCxnSpPr>
          <p:cNvPr id="63" name="Shape 177"/>
          <p:cNvCxnSpPr/>
          <p:nvPr/>
        </p:nvCxnSpPr>
        <p:spPr>
          <a:xfrm>
            <a:off x="6800850" y="2886575"/>
            <a:ext cx="0" cy="3969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" name="Shape 178"/>
          <p:cNvCxnSpPr/>
          <p:nvPr/>
        </p:nvCxnSpPr>
        <p:spPr>
          <a:xfrm>
            <a:off x="1335832" y="3067422"/>
            <a:ext cx="2232300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179"/>
          <p:cNvSpPr/>
          <p:nvPr/>
        </p:nvSpPr>
        <p:spPr>
          <a:xfrm>
            <a:off x="4756151" y="2227476"/>
            <a:ext cx="4053300" cy="6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儲存池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Shape 180"/>
          <p:cNvSpPr/>
          <p:nvPr/>
        </p:nvSpPr>
        <p:spPr>
          <a:xfrm>
            <a:off x="5152249" y="2562425"/>
            <a:ext cx="8613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67" name="Shape 181"/>
          <p:cNvSpPr/>
          <p:nvPr/>
        </p:nvSpPr>
        <p:spPr>
          <a:xfrm>
            <a:off x="6215749" y="2562425"/>
            <a:ext cx="9942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68" name="Shape 182"/>
          <p:cNvSpPr/>
          <p:nvPr/>
        </p:nvSpPr>
        <p:spPr>
          <a:xfrm>
            <a:off x="7367871" y="2562425"/>
            <a:ext cx="9942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cxnSp>
        <p:nvCxnSpPr>
          <p:cNvPr id="69" name="Shape 183"/>
          <p:cNvCxnSpPr/>
          <p:nvPr/>
        </p:nvCxnSpPr>
        <p:spPr>
          <a:xfrm>
            <a:off x="2415952" y="2851398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84"/>
          <p:cNvCxnSpPr/>
          <p:nvPr/>
        </p:nvCxnSpPr>
        <p:spPr>
          <a:xfrm>
            <a:off x="1335832" y="3067422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1" name="Shape 185"/>
          <p:cNvCxnSpPr/>
          <p:nvPr/>
        </p:nvCxnSpPr>
        <p:spPr>
          <a:xfrm>
            <a:off x="3568080" y="3067422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026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69" y="3723878"/>
            <a:ext cx="494457" cy="658795"/>
          </a:xfrm>
          <a:prstGeom prst="rect">
            <a:avLst/>
          </a:prstGeom>
          <a:noFill/>
        </p:spPr>
      </p:pic>
      <p:pic>
        <p:nvPicPr>
          <p:cNvPr id="72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58" y="3723878"/>
            <a:ext cx="494457" cy="658795"/>
          </a:xfrm>
          <a:prstGeom prst="rect">
            <a:avLst/>
          </a:prstGeom>
          <a:noFill/>
        </p:spPr>
      </p:pic>
      <p:pic>
        <p:nvPicPr>
          <p:cNvPr id="73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106" y="3723878"/>
            <a:ext cx="494457" cy="658795"/>
          </a:xfrm>
          <a:prstGeom prst="rect">
            <a:avLst/>
          </a:prstGeom>
          <a:noFill/>
        </p:spPr>
      </p:pic>
      <p:pic>
        <p:nvPicPr>
          <p:cNvPr id="74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831" y="3723878"/>
            <a:ext cx="494457" cy="658795"/>
          </a:xfrm>
          <a:prstGeom prst="rect">
            <a:avLst/>
          </a:prstGeom>
          <a:noFill/>
        </p:spPr>
      </p:pic>
      <p:pic>
        <p:nvPicPr>
          <p:cNvPr id="75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709" y="3723878"/>
            <a:ext cx="494457" cy="658795"/>
          </a:xfrm>
          <a:prstGeom prst="rect">
            <a:avLst/>
          </a:prstGeom>
          <a:noFill/>
        </p:spPr>
      </p:pic>
      <p:pic>
        <p:nvPicPr>
          <p:cNvPr id="76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34" y="3723878"/>
            <a:ext cx="494457" cy="658795"/>
          </a:xfrm>
          <a:prstGeom prst="rect">
            <a:avLst/>
          </a:prstGeom>
          <a:noFill/>
        </p:spPr>
      </p:pic>
      <p:pic>
        <p:nvPicPr>
          <p:cNvPr id="77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640" y="3723878"/>
            <a:ext cx="494457" cy="658795"/>
          </a:xfrm>
          <a:prstGeom prst="rect">
            <a:avLst/>
          </a:prstGeom>
          <a:noFill/>
        </p:spPr>
      </p:pic>
      <p:pic>
        <p:nvPicPr>
          <p:cNvPr id="78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787" y="3723878"/>
            <a:ext cx="494457" cy="658795"/>
          </a:xfrm>
          <a:prstGeom prst="rect">
            <a:avLst/>
          </a:prstGeom>
          <a:noFill/>
        </p:spPr>
      </p:pic>
      <p:pic>
        <p:nvPicPr>
          <p:cNvPr id="79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108" y="3723878"/>
            <a:ext cx="494457" cy="658795"/>
          </a:xfrm>
          <a:prstGeom prst="rect">
            <a:avLst/>
          </a:prstGeom>
          <a:noFill/>
        </p:spPr>
      </p:pic>
      <p:pic>
        <p:nvPicPr>
          <p:cNvPr id="80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181" y="3723878"/>
            <a:ext cx="494457" cy="658795"/>
          </a:xfrm>
          <a:prstGeom prst="rect">
            <a:avLst/>
          </a:prstGeom>
          <a:noFill/>
        </p:spPr>
      </p:pic>
      <p:pic>
        <p:nvPicPr>
          <p:cNvPr id="81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135" y="3723878"/>
            <a:ext cx="494457" cy="65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 flipH="1">
            <a:off x="323528" y="3003798"/>
            <a:ext cx="360040" cy="16561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dirty="0" smtClean="0">
                <a:sym typeface="Microsoft JhengHei"/>
              </a:rPr>
              <a:t>擴充時儲存池的子陣列數要相同</a:t>
            </a:r>
            <a:endParaRPr lang="zh-TW" altLang="en-US" sz="41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152128"/>
          </a:xfrm>
        </p:spPr>
        <p:txBody>
          <a:bodyPr/>
          <a:lstStyle/>
          <a:p>
            <a:r>
              <a:rPr lang="zh-TW" altLang="en-US" sz="2000" dirty="0" smtClean="0">
                <a:sym typeface="Microsoft JhengHei"/>
              </a:rPr>
              <a:t>儲存池 </a:t>
            </a:r>
            <a:r>
              <a:rPr lang="en-US" altLang="zh-TW" sz="2000" dirty="0" smtClean="0">
                <a:sym typeface="Microsoft JhengHei"/>
              </a:rPr>
              <a:t>RAID 50/60 </a:t>
            </a:r>
            <a:r>
              <a:rPr lang="zh-TW" altLang="en-US" sz="2000" dirty="0" smtClean="0">
                <a:sym typeface="Microsoft JhengHei"/>
              </a:rPr>
              <a:t>子陣列的數量，建立後不能再</a:t>
            </a:r>
            <a:r>
              <a:rPr lang="zh-TW" altLang="en-US" sz="2000" dirty="0" smtClean="0"/>
              <a:t>修改</a:t>
            </a:r>
            <a:endParaRPr lang="en-US" altLang="zh-TW" sz="2000" dirty="0" smtClean="0"/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子陣列中的磁碟數量必須相等</a:t>
            </a:r>
            <a:r>
              <a:rPr lang="en-US" altLang="zh-TW" sz="2000" dirty="0" smtClean="0">
                <a:sym typeface="Microsoft JhengHei"/>
              </a:rPr>
              <a:t>, </a:t>
            </a:r>
            <a:r>
              <a:rPr lang="zh-TW" altLang="en-US" sz="2000" dirty="0" smtClean="0">
                <a:sym typeface="Microsoft JhengHei"/>
              </a:rPr>
              <a:t>避免空間浪費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透過 </a:t>
            </a:r>
            <a:r>
              <a:rPr lang="en-US" altLang="zh-TW" sz="2000" dirty="0" smtClean="0">
                <a:sym typeface="Microsoft JhengHei"/>
              </a:rPr>
              <a:t>JBOD </a:t>
            </a:r>
            <a:r>
              <a:rPr lang="zh-TW" altLang="en-US" sz="2000" dirty="0" smtClean="0">
                <a:sym typeface="Microsoft JhengHei"/>
              </a:rPr>
              <a:t>擴充 </a:t>
            </a:r>
            <a:r>
              <a:rPr lang="en-US" altLang="zh-TW" sz="2000" dirty="0" smtClean="0">
                <a:sym typeface="Microsoft JhengHei"/>
              </a:rPr>
              <a:t>(Liner) </a:t>
            </a:r>
            <a:r>
              <a:rPr lang="zh-TW" altLang="en-US" sz="2000" dirty="0" smtClean="0">
                <a:sym typeface="Microsoft JhengHei"/>
              </a:rPr>
              <a:t>的方式增加新的 </a:t>
            </a:r>
            <a:r>
              <a:rPr lang="en-US" altLang="zh-TW" sz="2000" dirty="0" smtClean="0">
                <a:sym typeface="Microsoft JhengHei"/>
              </a:rPr>
              <a:t>RAID 50/60</a:t>
            </a:r>
            <a:endParaRPr lang="zh-TW" altLang="en-US" dirty="0"/>
          </a:p>
        </p:txBody>
      </p:sp>
      <p:sp>
        <p:nvSpPr>
          <p:cNvPr id="72" name="Shape 193"/>
          <p:cNvSpPr/>
          <p:nvPr/>
        </p:nvSpPr>
        <p:spPr>
          <a:xfrm>
            <a:off x="733225" y="2276290"/>
            <a:ext cx="7827600" cy="65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分割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儲存池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中的資料區塊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" name="Shape 194"/>
          <p:cNvSpPr/>
          <p:nvPr/>
        </p:nvSpPr>
        <p:spPr>
          <a:xfrm>
            <a:off x="968827" y="2643782"/>
            <a:ext cx="658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195"/>
          <p:cNvSpPr/>
          <p:nvPr/>
        </p:nvSpPr>
        <p:spPr>
          <a:xfrm>
            <a:off x="1542116" y="2643782"/>
            <a:ext cx="5862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196"/>
          <p:cNvSpPr/>
          <p:nvPr/>
        </p:nvSpPr>
        <p:spPr>
          <a:xfrm>
            <a:off x="2307751" y="2643782"/>
            <a:ext cx="676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197"/>
          <p:cNvSpPr/>
          <p:nvPr/>
        </p:nvSpPr>
        <p:spPr>
          <a:xfrm>
            <a:off x="2947468" y="2643782"/>
            <a:ext cx="5925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198"/>
          <p:cNvSpPr/>
          <p:nvPr/>
        </p:nvSpPr>
        <p:spPr>
          <a:xfrm>
            <a:off x="3758327" y="2643782"/>
            <a:ext cx="6486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199"/>
          <p:cNvSpPr/>
          <p:nvPr/>
        </p:nvSpPr>
        <p:spPr>
          <a:xfrm>
            <a:off x="4371391" y="2643782"/>
            <a:ext cx="6453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200"/>
          <p:cNvSpPr/>
          <p:nvPr/>
        </p:nvSpPr>
        <p:spPr>
          <a:xfrm>
            <a:off x="729225" y="3030391"/>
            <a:ext cx="3886800" cy="83750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(1-1)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" name="Shape 201"/>
          <p:cNvSpPr/>
          <p:nvPr/>
        </p:nvSpPr>
        <p:spPr>
          <a:xfrm>
            <a:off x="4771425" y="3030391"/>
            <a:ext cx="3849000" cy="837503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(1-2)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" name="Shape 208"/>
          <p:cNvSpPr/>
          <p:nvPr/>
        </p:nvSpPr>
        <p:spPr>
          <a:xfrm>
            <a:off x="733275" y="3003797"/>
            <a:ext cx="7887300" cy="868677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209"/>
          <p:cNvSpPr/>
          <p:nvPr/>
        </p:nvSpPr>
        <p:spPr>
          <a:xfrm>
            <a:off x="729225" y="3942300"/>
            <a:ext cx="3886800" cy="717682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(2-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1)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9" name="Shape 210"/>
          <p:cNvSpPr/>
          <p:nvPr/>
        </p:nvSpPr>
        <p:spPr>
          <a:xfrm>
            <a:off x="4771425" y="3942300"/>
            <a:ext cx="3849000" cy="717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(2-2)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" name="Shape 223"/>
          <p:cNvSpPr/>
          <p:nvPr/>
        </p:nvSpPr>
        <p:spPr>
          <a:xfrm>
            <a:off x="5364252" y="2643782"/>
            <a:ext cx="622500" cy="2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224"/>
          <p:cNvSpPr/>
          <p:nvPr/>
        </p:nvSpPr>
        <p:spPr>
          <a:xfrm>
            <a:off x="5952554" y="2643782"/>
            <a:ext cx="61920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225"/>
          <p:cNvSpPr/>
          <p:nvPr/>
        </p:nvSpPr>
        <p:spPr>
          <a:xfrm>
            <a:off x="6944076" y="2643782"/>
            <a:ext cx="695100" cy="2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226"/>
          <p:cNvSpPr/>
          <p:nvPr/>
        </p:nvSpPr>
        <p:spPr>
          <a:xfrm>
            <a:off x="7601087" y="2643782"/>
            <a:ext cx="69150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227"/>
          <p:cNvSpPr/>
          <p:nvPr/>
        </p:nvSpPr>
        <p:spPr>
          <a:xfrm>
            <a:off x="733275" y="3934175"/>
            <a:ext cx="7887300" cy="725807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228"/>
          <p:cNvSpPr txBox="1"/>
          <p:nvPr/>
        </p:nvSpPr>
        <p:spPr>
          <a:xfrm rot="16200000">
            <a:off x="-5422" y="3620780"/>
            <a:ext cx="10464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None/>
            </a:pP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JBOD</a:t>
            </a:r>
          </a:p>
        </p:txBody>
      </p:sp>
      <p:pic>
        <p:nvPicPr>
          <p:cNvPr id="41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72564"/>
            <a:ext cx="936104" cy="360040"/>
          </a:xfrm>
          <a:prstGeom prst="rect">
            <a:avLst/>
          </a:prstGeom>
          <a:noFill/>
        </p:spPr>
      </p:pic>
      <p:pic>
        <p:nvPicPr>
          <p:cNvPr id="2050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62571"/>
            <a:ext cx="936104" cy="360040"/>
          </a:xfrm>
          <a:prstGeom prst="rect">
            <a:avLst/>
          </a:prstGeom>
          <a:noFill/>
        </p:spPr>
      </p:pic>
      <p:pic>
        <p:nvPicPr>
          <p:cNvPr id="42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3472564"/>
            <a:ext cx="936104" cy="360040"/>
          </a:xfrm>
          <a:prstGeom prst="rect">
            <a:avLst/>
          </a:prstGeom>
          <a:noFill/>
        </p:spPr>
      </p:pic>
      <p:pic>
        <p:nvPicPr>
          <p:cNvPr id="43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3262571"/>
            <a:ext cx="936104" cy="360040"/>
          </a:xfrm>
          <a:prstGeom prst="rect">
            <a:avLst/>
          </a:prstGeom>
          <a:noFill/>
        </p:spPr>
      </p:pic>
      <p:pic>
        <p:nvPicPr>
          <p:cNvPr id="44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3472564"/>
            <a:ext cx="936104" cy="360040"/>
          </a:xfrm>
          <a:prstGeom prst="rect">
            <a:avLst/>
          </a:prstGeom>
          <a:noFill/>
        </p:spPr>
      </p:pic>
      <p:pic>
        <p:nvPicPr>
          <p:cNvPr id="45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3262571"/>
            <a:ext cx="936104" cy="360040"/>
          </a:xfrm>
          <a:prstGeom prst="rect">
            <a:avLst/>
          </a:prstGeom>
          <a:noFill/>
        </p:spPr>
      </p:pic>
      <p:pic>
        <p:nvPicPr>
          <p:cNvPr id="46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8178"/>
            <a:ext cx="936104" cy="360040"/>
          </a:xfrm>
          <a:prstGeom prst="rect">
            <a:avLst/>
          </a:prstGeom>
          <a:noFill/>
        </p:spPr>
      </p:pic>
      <p:pic>
        <p:nvPicPr>
          <p:cNvPr id="47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4228178"/>
            <a:ext cx="936104" cy="360040"/>
          </a:xfrm>
          <a:prstGeom prst="rect">
            <a:avLst/>
          </a:prstGeom>
          <a:noFill/>
        </p:spPr>
      </p:pic>
      <p:pic>
        <p:nvPicPr>
          <p:cNvPr id="48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4228178"/>
            <a:ext cx="936104" cy="360040"/>
          </a:xfrm>
          <a:prstGeom prst="rect">
            <a:avLst/>
          </a:prstGeom>
          <a:noFill/>
        </p:spPr>
      </p:pic>
      <p:pic>
        <p:nvPicPr>
          <p:cNvPr id="49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3472564"/>
            <a:ext cx="936104" cy="360040"/>
          </a:xfrm>
          <a:prstGeom prst="rect">
            <a:avLst/>
          </a:prstGeom>
          <a:noFill/>
        </p:spPr>
      </p:pic>
      <p:pic>
        <p:nvPicPr>
          <p:cNvPr id="50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3262571"/>
            <a:ext cx="936104" cy="360040"/>
          </a:xfrm>
          <a:prstGeom prst="rect">
            <a:avLst/>
          </a:prstGeom>
          <a:noFill/>
        </p:spPr>
      </p:pic>
      <p:pic>
        <p:nvPicPr>
          <p:cNvPr id="51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3472564"/>
            <a:ext cx="936104" cy="360040"/>
          </a:xfrm>
          <a:prstGeom prst="rect">
            <a:avLst/>
          </a:prstGeom>
          <a:noFill/>
        </p:spPr>
      </p:pic>
      <p:pic>
        <p:nvPicPr>
          <p:cNvPr id="52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3262571"/>
            <a:ext cx="936104" cy="360040"/>
          </a:xfrm>
          <a:prstGeom prst="rect">
            <a:avLst/>
          </a:prstGeom>
          <a:noFill/>
        </p:spPr>
      </p:pic>
      <p:pic>
        <p:nvPicPr>
          <p:cNvPr id="53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3472564"/>
            <a:ext cx="936104" cy="360040"/>
          </a:xfrm>
          <a:prstGeom prst="rect">
            <a:avLst/>
          </a:prstGeom>
          <a:noFill/>
        </p:spPr>
      </p:pic>
      <p:pic>
        <p:nvPicPr>
          <p:cNvPr id="54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3262571"/>
            <a:ext cx="936104" cy="360040"/>
          </a:xfrm>
          <a:prstGeom prst="rect">
            <a:avLst/>
          </a:prstGeom>
          <a:noFill/>
        </p:spPr>
      </p:pic>
      <p:pic>
        <p:nvPicPr>
          <p:cNvPr id="55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4228178"/>
            <a:ext cx="936104" cy="360040"/>
          </a:xfrm>
          <a:prstGeom prst="rect">
            <a:avLst/>
          </a:prstGeom>
          <a:noFill/>
        </p:spPr>
      </p:pic>
      <p:pic>
        <p:nvPicPr>
          <p:cNvPr id="56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4228178"/>
            <a:ext cx="936104" cy="360040"/>
          </a:xfrm>
          <a:prstGeom prst="rect">
            <a:avLst/>
          </a:prstGeom>
          <a:noFill/>
        </p:spPr>
      </p:pic>
      <p:pic>
        <p:nvPicPr>
          <p:cNvPr id="57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4228178"/>
            <a:ext cx="936104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/>
          <p:nvPr/>
        </p:nvSpPr>
        <p:spPr>
          <a:xfrm>
            <a:off x="458103" y="3078831"/>
            <a:ext cx="3915300" cy="1512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(1-1)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01" name="Picture 5" descr="C:\Users\user\Desktop\RAID 50.60 進階功能介紹\未命名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557" y="3426320"/>
            <a:ext cx="693363" cy="936105"/>
          </a:xfrm>
          <a:prstGeom prst="rect">
            <a:avLst/>
          </a:prstGeom>
          <a:noFill/>
        </p:spPr>
      </p:pic>
      <p:pic>
        <p:nvPicPr>
          <p:cNvPr id="4100" name="Picture 4" descr="C:\Users\user\Desktop\RAID 50.60 進階功能介紹\未命名3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6320"/>
            <a:ext cx="693096" cy="936105"/>
          </a:xfrm>
          <a:prstGeom prst="rect">
            <a:avLst/>
          </a:prstGeom>
          <a:noFill/>
        </p:spPr>
      </p:pic>
      <p:pic>
        <p:nvPicPr>
          <p:cNvPr id="4099" name="Picture 3" descr="C:\Users\user\Desktop\RAID 50.60 進階功能介紹\未命名3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6320"/>
            <a:ext cx="693096" cy="93610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RAID 50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"</a:t>
            </a:r>
            <a:r>
              <a:rPr lang="zh-TW" altLang="en-US" dirty="0" smtClean="0"/>
              <a:t>寫入</a:t>
            </a:r>
            <a:r>
              <a:rPr lang="en-US" altLang="zh-TW" dirty="0" smtClean="0"/>
              <a:t>" </a:t>
            </a:r>
            <a:r>
              <a:rPr lang="zh-TW" altLang="en-US" dirty="0" smtClean="0"/>
              <a:t>運作原理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9582"/>
            <a:ext cx="8229600" cy="1875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1. </a:t>
            </a:r>
            <a:r>
              <a:rPr lang="zh-TW" altLang="en-US" sz="2000" dirty="0" smtClean="0"/>
              <a:t>資料區塊將被分塊 </a:t>
            </a:r>
            <a:r>
              <a:rPr lang="en-US" altLang="zh-TW" sz="2000" dirty="0" smtClean="0"/>
              <a:t>(A1/A2) </a:t>
            </a:r>
            <a:r>
              <a:rPr lang="zh-TW" altLang="en-US" sz="2000" dirty="0" smtClean="0"/>
              <a:t>以寫入子陣列 </a:t>
            </a:r>
          </a:p>
          <a:p>
            <a:r>
              <a:rPr lang="en-US" altLang="zh-TW" sz="2000" dirty="0" smtClean="0"/>
              <a:t>2. </a:t>
            </a:r>
            <a:r>
              <a:rPr lang="zh-TW" altLang="en-US" sz="2000" dirty="0" smtClean="0"/>
              <a:t>在各個子陣列資料繼續拆分做 </a:t>
            </a:r>
            <a:r>
              <a:rPr lang="en-US" altLang="zh-TW" sz="2000" dirty="0" smtClean="0"/>
              <a:t>RAID 5 </a:t>
            </a:r>
            <a:r>
              <a:rPr lang="zh-TW" altLang="en-US" sz="2000" dirty="0" smtClean="0"/>
              <a:t>的寫入操作</a:t>
            </a:r>
          </a:p>
          <a:p>
            <a:r>
              <a:rPr lang="zh-TW" altLang="en-US" sz="2000" dirty="0" smtClean="0"/>
              <a:t>     </a:t>
            </a:r>
            <a:r>
              <a:rPr lang="en-US" altLang="zh-TW" sz="2000" dirty="0" smtClean="0"/>
              <a:t>RAID 5 RMW (Read Modify Write) </a:t>
            </a:r>
            <a:r>
              <a:rPr lang="zh-TW" altLang="en-US" sz="2000" dirty="0" smtClean="0"/>
              <a:t>１次寫入操作 </a:t>
            </a:r>
            <a:r>
              <a:rPr lang="en-US" altLang="zh-TW" sz="2000" dirty="0" smtClean="0"/>
              <a:t>=  </a:t>
            </a:r>
          </a:p>
          <a:p>
            <a:r>
              <a:rPr lang="en-US" altLang="zh-TW" sz="2000" dirty="0" smtClean="0"/>
              <a:t>     </a:t>
            </a:r>
            <a:r>
              <a:rPr lang="zh-TW" altLang="en-US" sz="2000" dirty="0" smtClean="0"/>
              <a:t>讀取 </a:t>
            </a:r>
            <a:r>
              <a:rPr lang="en-US" altLang="zh-TW" sz="2000" dirty="0" smtClean="0"/>
              <a:t>Parity + </a:t>
            </a:r>
            <a:r>
              <a:rPr lang="zh-TW" altLang="en-US" sz="2000" dirty="0" smtClean="0"/>
              <a:t>讀取 </a:t>
            </a:r>
            <a:r>
              <a:rPr lang="en-US" altLang="zh-TW" sz="2000" dirty="0" smtClean="0"/>
              <a:t>Data + </a:t>
            </a:r>
            <a:r>
              <a:rPr lang="zh-TW" altLang="en-US" sz="2000" dirty="0" smtClean="0"/>
              <a:t>計算 </a:t>
            </a:r>
            <a:r>
              <a:rPr lang="en-US" altLang="zh-TW" sz="2000" dirty="0" smtClean="0"/>
              <a:t>Parity + </a:t>
            </a:r>
            <a:r>
              <a:rPr lang="zh-TW" altLang="en-US" sz="2000" dirty="0" smtClean="0"/>
              <a:t>寫入 </a:t>
            </a:r>
            <a:r>
              <a:rPr lang="en-US" altLang="zh-TW" sz="2000" dirty="0" smtClean="0"/>
              <a:t>Data</a:t>
            </a:r>
          </a:p>
        </p:txBody>
      </p:sp>
      <p:sp>
        <p:nvSpPr>
          <p:cNvPr id="4" name="Shape 236"/>
          <p:cNvSpPr/>
          <p:nvPr/>
        </p:nvSpPr>
        <p:spPr>
          <a:xfrm>
            <a:off x="458103" y="2574775"/>
            <a:ext cx="12699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5" name="Shape 237"/>
          <p:cNvSpPr/>
          <p:nvPr/>
        </p:nvSpPr>
        <p:spPr>
          <a:xfrm>
            <a:off x="1727946" y="2574775"/>
            <a:ext cx="12699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7" name="Shape 239"/>
          <p:cNvSpPr/>
          <p:nvPr/>
        </p:nvSpPr>
        <p:spPr>
          <a:xfrm>
            <a:off x="4690913" y="3078831"/>
            <a:ext cx="4127100" cy="1512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(1-2)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Shape 240"/>
          <p:cNvSpPr/>
          <p:nvPr/>
        </p:nvSpPr>
        <p:spPr>
          <a:xfrm>
            <a:off x="693093" y="3579862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A1*</a:t>
            </a:r>
          </a:p>
        </p:txBody>
      </p:sp>
      <p:sp>
        <p:nvSpPr>
          <p:cNvPr id="9" name="Shape 241"/>
          <p:cNvSpPr/>
          <p:nvPr/>
        </p:nvSpPr>
        <p:spPr>
          <a:xfrm>
            <a:off x="1998762" y="358405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A1”</a:t>
            </a:r>
          </a:p>
        </p:txBody>
      </p:sp>
      <p:sp>
        <p:nvSpPr>
          <p:cNvPr id="10" name="Shape 242"/>
          <p:cNvSpPr/>
          <p:nvPr/>
        </p:nvSpPr>
        <p:spPr>
          <a:xfrm>
            <a:off x="3164136" y="3589387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1" name="Shape 243"/>
          <p:cNvSpPr txBox="1"/>
          <p:nvPr/>
        </p:nvSpPr>
        <p:spPr>
          <a:xfrm>
            <a:off x="775564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磁碟1</a:t>
            </a:r>
          </a:p>
        </p:txBody>
      </p:sp>
      <p:sp>
        <p:nvSpPr>
          <p:cNvPr id="12" name="Shape 244"/>
          <p:cNvSpPr txBox="1"/>
          <p:nvPr/>
        </p:nvSpPr>
        <p:spPr>
          <a:xfrm>
            <a:off x="2045407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磁碟2</a:t>
            </a:r>
          </a:p>
        </p:txBody>
      </p:sp>
      <p:sp>
        <p:nvSpPr>
          <p:cNvPr id="13" name="Shape 245"/>
          <p:cNvSpPr txBox="1"/>
          <p:nvPr/>
        </p:nvSpPr>
        <p:spPr>
          <a:xfrm>
            <a:off x="3249866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磁碟3</a:t>
            </a:r>
          </a:p>
        </p:txBody>
      </p:sp>
      <p:sp>
        <p:nvSpPr>
          <p:cNvPr id="17" name="Shape 249"/>
          <p:cNvSpPr txBox="1"/>
          <p:nvPr/>
        </p:nvSpPr>
        <p:spPr>
          <a:xfrm>
            <a:off x="5114194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磁碟4</a:t>
            </a:r>
          </a:p>
        </p:txBody>
      </p:sp>
      <p:sp>
        <p:nvSpPr>
          <p:cNvPr id="18" name="Shape 250"/>
          <p:cNvSpPr txBox="1"/>
          <p:nvPr/>
        </p:nvSpPr>
        <p:spPr>
          <a:xfrm>
            <a:off x="6430617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磁碟5</a:t>
            </a:r>
          </a:p>
        </p:txBody>
      </p:sp>
      <p:sp>
        <p:nvSpPr>
          <p:cNvPr id="19" name="Shape 251"/>
          <p:cNvSpPr txBox="1"/>
          <p:nvPr/>
        </p:nvSpPr>
        <p:spPr>
          <a:xfrm>
            <a:off x="7624260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磁碟6</a:t>
            </a:r>
          </a:p>
        </p:txBody>
      </p:sp>
      <p:sp>
        <p:nvSpPr>
          <p:cNvPr id="20" name="Shape 252"/>
          <p:cNvSpPr/>
          <p:nvPr/>
        </p:nvSpPr>
        <p:spPr>
          <a:xfrm>
            <a:off x="3268670" y="2574775"/>
            <a:ext cx="1375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21" name="Shape 253"/>
          <p:cNvSpPr/>
          <p:nvPr/>
        </p:nvSpPr>
        <p:spPr>
          <a:xfrm>
            <a:off x="4644333" y="2574775"/>
            <a:ext cx="1375800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22" name="Shape 254"/>
          <p:cNvSpPr/>
          <p:nvPr/>
        </p:nvSpPr>
        <p:spPr>
          <a:xfrm>
            <a:off x="693093" y="3843511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3" name="Shape 255"/>
          <p:cNvSpPr/>
          <p:nvPr/>
        </p:nvSpPr>
        <p:spPr>
          <a:xfrm>
            <a:off x="1998762" y="3833986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B1*</a:t>
            </a:r>
          </a:p>
        </p:txBody>
      </p:sp>
      <p:sp>
        <p:nvSpPr>
          <p:cNvPr id="24" name="Shape 256"/>
          <p:cNvSpPr/>
          <p:nvPr/>
        </p:nvSpPr>
        <p:spPr>
          <a:xfrm>
            <a:off x="3164136" y="386789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B1”</a:t>
            </a:r>
          </a:p>
        </p:txBody>
      </p:sp>
      <p:cxnSp>
        <p:nvCxnSpPr>
          <p:cNvPr id="28" name="Shape 260"/>
          <p:cNvCxnSpPr>
            <a:stCxn id="4" idx="2"/>
            <a:endCxn id="6" idx="0"/>
          </p:cNvCxnSpPr>
          <p:nvPr/>
        </p:nvCxnSpPr>
        <p:spPr>
          <a:xfrm>
            <a:off x="1093053" y="2790775"/>
            <a:ext cx="1322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9" name="Shape 261"/>
          <p:cNvCxnSpPr>
            <a:stCxn id="5" idx="2"/>
            <a:endCxn id="7" idx="0"/>
          </p:cNvCxnSpPr>
          <p:nvPr/>
        </p:nvCxnSpPr>
        <p:spPr>
          <a:xfrm>
            <a:off x="2362896" y="2790775"/>
            <a:ext cx="4391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" name="Shape 262"/>
          <p:cNvCxnSpPr>
            <a:stCxn id="20" idx="2"/>
            <a:endCxn id="6" idx="0"/>
          </p:cNvCxnSpPr>
          <p:nvPr/>
        </p:nvCxnSpPr>
        <p:spPr>
          <a:xfrm flipH="1">
            <a:off x="2415770" y="2790775"/>
            <a:ext cx="15408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" name="Shape 263"/>
          <p:cNvSpPr/>
          <p:nvPr/>
        </p:nvSpPr>
        <p:spPr>
          <a:xfrm>
            <a:off x="6172397" y="2574775"/>
            <a:ext cx="12699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</a:p>
        </p:txBody>
      </p:sp>
      <p:sp>
        <p:nvSpPr>
          <p:cNvPr id="32" name="Shape 264"/>
          <p:cNvSpPr/>
          <p:nvPr/>
        </p:nvSpPr>
        <p:spPr>
          <a:xfrm>
            <a:off x="7442239" y="2574775"/>
            <a:ext cx="13758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C2</a:t>
            </a:r>
          </a:p>
        </p:txBody>
      </p:sp>
      <p:cxnSp>
        <p:nvCxnSpPr>
          <p:cNvPr id="33" name="Shape 265"/>
          <p:cNvCxnSpPr>
            <a:stCxn id="31" idx="2"/>
            <a:endCxn id="6" idx="0"/>
          </p:cNvCxnSpPr>
          <p:nvPr/>
        </p:nvCxnSpPr>
        <p:spPr>
          <a:xfrm flipH="1">
            <a:off x="2415647" y="2790775"/>
            <a:ext cx="4391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4" name="Shape 266"/>
          <p:cNvCxnSpPr>
            <a:stCxn id="32" idx="2"/>
            <a:endCxn id="7" idx="0"/>
          </p:cNvCxnSpPr>
          <p:nvPr/>
        </p:nvCxnSpPr>
        <p:spPr>
          <a:xfrm flipH="1">
            <a:off x="6754339" y="2790775"/>
            <a:ext cx="13758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" name="Shape 267"/>
          <p:cNvSpPr/>
          <p:nvPr/>
        </p:nvSpPr>
        <p:spPr>
          <a:xfrm>
            <a:off x="693093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C1*</a:t>
            </a:r>
          </a:p>
        </p:txBody>
      </p:sp>
      <p:sp>
        <p:nvSpPr>
          <p:cNvPr id="36" name="Shape 268"/>
          <p:cNvSpPr/>
          <p:nvPr/>
        </p:nvSpPr>
        <p:spPr>
          <a:xfrm>
            <a:off x="1998762" y="4116685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7" name="Shape 269"/>
          <p:cNvSpPr/>
          <p:nvPr/>
        </p:nvSpPr>
        <p:spPr>
          <a:xfrm>
            <a:off x="3164136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C1”</a:t>
            </a:r>
          </a:p>
        </p:txBody>
      </p:sp>
      <p:sp>
        <p:nvSpPr>
          <p:cNvPr id="41" name="Shape 273"/>
          <p:cNvSpPr txBox="1"/>
          <p:nvPr/>
        </p:nvSpPr>
        <p:spPr>
          <a:xfrm>
            <a:off x="1487508" y="4819764"/>
            <a:ext cx="67569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zh-TW" sz="12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另有 RCW (Read Reconstruct Write) 讀取各 Chunk Data</a:t>
            </a:r>
            <a:r>
              <a:rPr lang="zh-TW" sz="1200" dirty="0">
                <a:solidFill>
                  <a:srgbClr val="FFFFFF"/>
                </a:solidFill>
              </a:rPr>
              <a:t> + 計算Parity + 寫入Parity + 寫入Data</a:t>
            </a:r>
          </a:p>
        </p:txBody>
      </p:sp>
      <p:cxnSp>
        <p:nvCxnSpPr>
          <p:cNvPr id="42" name="Shape 274"/>
          <p:cNvCxnSpPr>
            <a:stCxn id="21" idx="2"/>
            <a:endCxn id="7" idx="0"/>
          </p:cNvCxnSpPr>
          <p:nvPr/>
        </p:nvCxnSpPr>
        <p:spPr>
          <a:xfrm>
            <a:off x="5332233" y="2790775"/>
            <a:ext cx="14223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49" name="Picture 5" descr="C:\Users\user\Desktop\RAID 50.60 進階功能介紹\未命名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045" y="3426320"/>
            <a:ext cx="693363" cy="936105"/>
          </a:xfrm>
          <a:prstGeom prst="rect">
            <a:avLst/>
          </a:prstGeom>
          <a:noFill/>
        </p:spPr>
      </p:pic>
      <p:pic>
        <p:nvPicPr>
          <p:cNvPr id="50" name="Picture 4" descr="C:\Users\user\Desktop\RAID 50.60 進階功能介紹\未命名3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6320"/>
            <a:ext cx="693096" cy="936105"/>
          </a:xfrm>
          <a:prstGeom prst="rect">
            <a:avLst/>
          </a:prstGeom>
          <a:noFill/>
        </p:spPr>
      </p:pic>
      <p:pic>
        <p:nvPicPr>
          <p:cNvPr id="51" name="Picture 3" descr="C:\Users\user\Desktop\RAID 50.60 進階功能介紹\未命名3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6320"/>
            <a:ext cx="693096" cy="936105"/>
          </a:xfrm>
          <a:prstGeom prst="rect">
            <a:avLst/>
          </a:prstGeom>
          <a:noFill/>
        </p:spPr>
      </p:pic>
      <p:sp>
        <p:nvSpPr>
          <p:cNvPr id="52" name="Shape 240"/>
          <p:cNvSpPr/>
          <p:nvPr/>
        </p:nvSpPr>
        <p:spPr>
          <a:xfrm>
            <a:off x="5085581" y="3579862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241"/>
          <p:cNvSpPr/>
          <p:nvPr/>
        </p:nvSpPr>
        <p:spPr>
          <a:xfrm>
            <a:off x="6391250" y="358405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242"/>
          <p:cNvSpPr/>
          <p:nvPr/>
        </p:nvSpPr>
        <p:spPr>
          <a:xfrm>
            <a:off x="7556624" y="3589387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55" name="Shape 254"/>
          <p:cNvSpPr/>
          <p:nvPr/>
        </p:nvSpPr>
        <p:spPr>
          <a:xfrm>
            <a:off x="5085581" y="3843511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56" name="Shape 255"/>
          <p:cNvSpPr/>
          <p:nvPr/>
        </p:nvSpPr>
        <p:spPr>
          <a:xfrm>
            <a:off x="6391250" y="3833986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256"/>
          <p:cNvSpPr/>
          <p:nvPr/>
        </p:nvSpPr>
        <p:spPr>
          <a:xfrm>
            <a:off x="7556624" y="386789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267"/>
          <p:cNvSpPr/>
          <p:nvPr/>
        </p:nvSpPr>
        <p:spPr>
          <a:xfrm>
            <a:off x="5085581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268"/>
          <p:cNvSpPr/>
          <p:nvPr/>
        </p:nvSpPr>
        <p:spPr>
          <a:xfrm>
            <a:off x="6391250" y="4116685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60" name="Shape 269"/>
          <p:cNvSpPr/>
          <p:nvPr/>
        </p:nvSpPr>
        <p:spPr>
          <a:xfrm>
            <a:off x="7556624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”</a:t>
            </a:r>
            <a:endParaRPr lang="zh-TW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0930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pc="-150" dirty="0" smtClean="0">
                <a:sym typeface="Microsoft JhengHei"/>
              </a:rPr>
              <a:t>RAID</a:t>
            </a:r>
            <a:r>
              <a:rPr lang="zh-TW" altLang="en-US" spc="-150" dirty="0" smtClean="0">
                <a:sym typeface="Microsoft JhengHei"/>
              </a:rPr>
              <a:t> </a:t>
            </a:r>
            <a:r>
              <a:rPr lang="en-US" altLang="zh-TW" spc="-150" dirty="0" smtClean="0">
                <a:sym typeface="Microsoft JhengHei"/>
              </a:rPr>
              <a:t>5/6</a:t>
            </a:r>
            <a:r>
              <a:rPr lang="zh-TW" altLang="en-US" spc="-150" dirty="0" smtClean="0">
                <a:sym typeface="Microsoft JhengHei"/>
              </a:rPr>
              <a:t> 與 </a:t>
            </a:r>
            <a:r>
              <a:rPr lang="en-US" altLang="zh-TW" spc="-150" dirty="0" smtClean="0">
                <a:sym typeface="Microsoft JhengHei"/>
              </a:rPr>
              <a:t>RAID 50/60 </a:t>
            </a:r>
            <a:r>
              <a:rPr lang="zh-TW" altLang="en-US" spc="-150" dirty="0" smtClean="0">
                <a:sym typeface="Microsoft JhengHei"/>
              </a:rPr>
              <a:t>的效能差異</a:t>
            </a:r>
            <a:endParaRPr lang="zh-TW" altLang="en-US" spc="-15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1296144"/>
          </a:xfrm>
        </p:spPr>
        <p:txBody>
          <a:bodyPr>
            <a:normAutofit fontScale="92500"/>
          </a:bodyPr>
          <a:lstStyle/>
          <a:p>
            <a:pPr fontAlgn="base">
              <a:buFont typeface="Wingdings" pitchFamily="2" charset="2"/>
              <a:buChar char="n"/>
            </a:pPr>
            <a:r>
              <a:rPr lang="en-US" altLang="zh-TW" sz="2000" dirty="0" smtClean="0"/>
              <a:t>RAID0 </a:t>
            </a:r>
            <a:r>
              <a:rPr lang="zh-TW" altLang="en-US" sz="2000" dirty="0" smtClean="0"/>
              <a:t>效能計算 </a:t>
            </a:r>
            <a:r>
              <a:rPr lang="en-US" altLang="zh-TW" sz="2000" dirty="0" smtClean="0"/>
              <a:t>= </a:t>
            </a:r>
            <a:r>
              <a:rPr lang="zh-TW" altLang="en-US" sz="2000" dirty="0" smtClean="0"/>
              <a:t>效能接近於 </a:t>
            </a:r>
            <a:r>
              <a:rPr lang="en-US" altLang="zh-TW" sz="2000" dirty="0" smtClean="0"/>
              <a:t>N </a:t>
            </a:r>
            <a:r>
              <a:rPr lang="zh-TW" altLang="en-US" sz="2000" dirty="0" smtClean="0"/>
              <a:t>磁碟數目* </a:t>
            </a:r>
            <a:r>
              <a:rPr lang="en-US" altLang="zh-TW" sz="2000" dirty="0" smtClean="0"/>
              <a:t>P </a:t>
            </a:r>
            <a:r>
              <a:rPr lang="zh-TW" altLang="en-US" sz="2000" dirty="0" smtClean="0"/>
              <a:t>磁碟表現</a:t>
            </a:r>
            <a:endParaRPr lang="zh-TW" altLang="en-US" sz="2000" b="0" dirty="0" smtClean="0"/>
          </a:p>
          <a:p>
            <a:pPr fontAlgn="base">
              <a:buFont typeface="Wingdings" pitchFamily="2" charset="2"/>
              <a:buChar char="n"/>
            </a:pPr>
            <a:r>
              <a:rPr lang="zh-TW" altLang="en-US" sz="2000" dirty="0" smtClean="0"/>
              <a:t>使用具保護的 </a:t>
            </a:r>
            <a:r>
              <a:rPr lang="en-US" altLang="zh-TW" sz="2000" dirty="0" smtClean="0"/>
              <a:t>RAID 5 = </a:t>
            </a:r>
            <a:r>
              <a:rPr lang="zh-TW" altLang="en-US" sz="2000" dirty="0" smtClean="0"/>
              <a:t>每個子群組 </a:t>
            </a:r>
            <a:r>
              <a:rPr lang="en-US" altLang="zh-TW" sz="2000" dirty="0" smtClean="0"/>
              <a:t>N*P </a:t>
            </a:r>
            <a:r>
              <a:rPr lang="zh-TW" altLang="en-US" sz="2000" dirty="0" smtClean="0"/>
              <a:t>還需要除去 </a:t>
            </a:r>
            <a:r>
              <a:rPr lang="en-US" altLang="zh-TW" sz="2000" dirty="0" smtClean="0"/>
              <a:t>Parity </a:t>
            </a:r>
            <a:r>
              <a:rPr lang="zh-TW" altLang="en-US" sz="2000" dirty="0" smtClean="0"/>
              <a:t>運作需求  </a:t>
            </a:r>
            <a:endParaRPr lang="zh-TW" altLang="en-US" sz="2000" b="0" dirty="0" smtClean="0"/>
          </a:p>
          <a:p>
            <a:pPr fontAlgn="base">
              <a:buFont typeface="Wingdings" pitchFamily="2" charset="2"/>
              <a:buChar char="n"/>
            </a:pPr>
            <a:r>
              <a:rPr lang="zh-TW" altLang="en-US" sz="2000" dirty="0" smtClean="0"/>
              <a:t>在連續讀寫上</a:t>
            </a:r>
            <a:r>
              <a:rPr lang="zh-TW" altLang="en-US" sz="2000" dirty="0" smtClean="0">
                <a:sym typeface="Microsoft JhengHei"/>
              </a:rPr>
              <a:t>，</a:t>
            </a:r>
            <a:r>
              <a:rPr lang="zh-TW" altLang="en-US" sz="2000" dirty="0" smtClean="0"/>
              <a:t>使用 </a:t>
            </a:r>
            <a:r>
              <a:rPr lang="en-US" altLang="zh-TW" sz="2000" dirty="0" smtClean="0"/>
              <a:t>RAID 50/60</a:t>
            </a:r>
            <a:r>
              <a:rPr lang="zh-TW" altLang="en-US" sz="2000" dirty="0" smtClean="0">
                <a:sym typeface="Microsoft JhengHei"/>
              </a:rPr>
              <a:t> ，</a:t>
            </a:r>
            <a:r>
              <a:rPr lang="zh-TW" altLang="en-US" sz="2000" dirty="0" smtClean="0"/>
              <a:t>效能在磁碟數量少時會降低</a:t>
            </a:r>
            <a:r>
              <a:rPr lang="en-US" altLang="zh-TW" sz="2000" dirty="0" smtClean="0"/>
              <a:t>: </a:t>
            </a:r>
            <a:r>
              <a:rPr lang="en-US" altLang="zh-TW" sz="2000" dirty="0" smtClean="0">
                <a:sym typeface="Microsoft JhengHei"/>
              </a:rPr>
              <a:t> </a:t>
            </a:r>
          </a:p>
        </p:txBody>
      </p:sp>
      <p:sp>
        <p:nvSpPr>
          <p:cNvPr id="10" name="Shape 103"/>
          <p:cNvSpPr txBox="1"/>
          <p:nvPr/>
        </p:nvSpPr>
        <p:spPr>
          <a:xfrm>
            <a:off x="1409912" y="4763522"/>
            <a:ext cx="7514100" cy="4254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r>
              <a:rPr lang="en-US" altLang="zh-TW" sz="1000" dirty="0" smtClean="0">
                <a:solidFill>
                  <a:schemeClr val="bg1"/>
                </a:solidFill>
              </a:rPr>
              <a:t>HDD </a:t>
            </a:r>
            <a:r>
              <a:rPr lang="zh-TW" altLang="en-US" sz="1000" dirty="0" smtClean="0">
                <a:solidFill>
                  <a:schemeClr val="bg1"/>
                </a:solidFill>
              </a:rPr>
              <a:t>採用 </a:t>
            </a:r>
            <a:r>
              <a:rPr lang="en-US" altLang="zh-TW" sz="1000" dirty="0" smtClean="0">
                <a:solidFill>
                  <a:schemeClr val="bg1"/>
                </a:solidFill>
              </a:rPr>
              <a:t>TS-1079 (6</a:t>
            </a:r>
            <a:r>
              <a:rPr lang="zh-TW" altLang="en-US" sz="1000" dirty="0" smtClean="0">
                <a:solidFill>
                  <a:schemeClr val="bg1"/>
                </a:solidFill>
              </a:rPr>
              <a:t>顆</a:t>
            </a:r>
            <a:r>
              <a:rPr lang="en-US" altLang="zh-TW" sz="1000" dirty="0" smtClean="0">
                <a:solidFill>
                  <a:schemeClr val="bg1"/>
                </a:solidFill>
              </a:rPr>
              <a:t>)  TVS-EC2480U-SAS-RP R2 (12</a:t>
            </a:r>
            <a:r>
              <a:rPr lang="zh-TW" altLang="en-US" sz="1000" dirty="0" smtClean="0">
                <a:solidFill>
                  <a:schemeClr val="bg1"/>
                </a:solidFill>
              </a:rPr>
              <a:t>顆</a:t>
            </a:r>
            <a:r>
              <a:rPr lang="en-US" altLang="zh-TW" sz="1000" dirty="0" smtClean="0">
                <a:solidFill>
                  <a:schemeClr val="bg1"/>
                </a:solidFill>
              </a:rPr>
              <a:t>) Seagate ST1000NM0033 </a:t>
            </a:r>
            <a:r>
              <a:rPr lang="zh-TW" altLang="en-US" sz="1000" dirty="0" smtClean="0">
                <a:solidFill>
                  <a:schemeClr val="bg1"/>
                </a:solidFill>
              </a:rPr>
              <a:t>做</a:t>
            </a:r>
            <a:r>
              <a:rPr lang="en-US" altLang="zh-TW" sz="1000" dirty="0" smtClean="0">
                <a:solidFill>
                  <a:schemeClr val="bg1"/>
                </a:solidFill>
              </a:rPr>
              <a:t>SMB</a:t>
            </a:r>
            <a:r>
              <a:rPr lang="zh-TW" altLang="en-US" sz="1000" dirty="0" smtClean="0">
                <a:solidFill>
                  <a:schemeClr val="bg1"/>
                </a:solidFill>
              </a:rPr>
              <a:t>測試</a:t>
            </a:r>
          </a:p>
          <a:p>
            <a:r>
              <a:rPr lang="en-US" altLang="zh-TW" sz="1000" dirty="0" smtClean="0">
                <a:solidFill>
                  <a:schemeClr val="bg1"/>
                </a:solidFill>
              </a:rPr>
              <a:t>SSD </a:t>
            </a:r>
            <a:r>
              <a:rPr lang="zh-TW" altLang="en-US" sz="1000" dirty="0" smtClean="0">
                <a:solidFill>
                  <a:schemeClr val="bg1"/>
                </a:solidFill>
              </a:rPr>
              <a:t>採用 </a:t>
            </a:r>
            <a:r>
              <a:rPr lang="en-US" altLang="zh-TW" sz="1000" dirty="0" smtClean="0">
                <a:solidFill>
                  <a:schemeClr val="bg1"/>
                </a:solidFill>
              </a:rPr>
              <a:t>ST200FM0053(SAS) </a:t>
            </a:r>
            <a:r>
              <a:rPr lang="en-US" altLang="zh-TW" sz="1000" dirty="0" err="1" smtClean="0">
                <a:solidFill>
                  <a:schemeClr val="bg1"/>
                </a:solidFill>
              </a:rPr>
              <a:t>iSCSI</a:t>
            </a:r>
            <a:r>
              <a:rPr lang="en-US" altLang="zh-TW" sz="1000" dirty="0" smtClean="0">
                <a:solidFill>
                  <a:schemeClr val="bg1"/>
                </a:solidFill>
              </a:rPr>
              <a:t> </a:t>
            </a:r>
            <a:r>
              <a:rPr lang="en-US" altLang="zh-TW" sz="1000" dirty="0" err="1" smtClean="0">
                <a:solidFill>
                  <a:schemeClr val="bg1"/>
                </a:solidFill>
              </a:rPr>
              <a:t>iSER</a:t>
            </a:r>
            <a:r>
              <a:rPr lang="en-US" altLang="zh-TW" sz="1000" dirty="0" smtClean="0">
                <a:solidFill>
                  <a:schemeClr val="bg1"/>
                </a:solidFill>
              </a:rPr>
              <a:t> </a:t>
            </a:r>
            <a:r>
              <a:rPr lang="zh-TW" altLang="en-US" sz="1000" dirty="0" smtClean="0">
                <a:solidFill>
                  <a:schemeClr val="bg1"/>
                </a:solidFill>
              </a:rPr>
              <a:t>連續</a:t>
            </a:r>
            <a:r>
              <a:rPr lang="en-US" altLang="zh-TW" sz="1000" dirty="0" smtClean="0">
                <a:solidFill>
                  <a:schemeClr val="bg1"/>
                </a:solidFill>
              </a:rPr>
              <a:t>/</a:t>
            </a:r>
            <a:r>
              <a:rPr lang="zh-TW" altLang="en-US" sz="1000" dirty="0" smtClean="0">
                <a:solidFill>
                  <a:schemeClr val="bg1"/>
                </a:solidFill>
              </a:rPr>
              <a:t>隨機讀寫 </a:t>
            </a:r>
            <a:r>
              <a:rPr lang="en-US" altLang="zh-TW" sz="1000" dirty="0" smtClean="0">
                <a:solidFill>
                  <a:schemeClr val="bg1"/>
                </a:solidFill>
              </a:rPr>
              <a:t>RAID </a:t>
            </a:r>
            <a:r>
              <a:rPr lang="zh-TW" altLang="en-US" sz="1000" dirty="0" smtClean="0">
                <a:solidFill>
                  <a:schemeClr val="bg1"/>
                </a:solidFill>
              </a:rPr>
              <a:t>效能計算原理</a:t>
            </a:r>
            <a:r>
              <a:rPr lang="en-US" altLang="zh-TW" sz="1000" dirty="0" smtClean="0">
                <a:solidFill>
                  <a:schemeClr val="bg1"/>
                </a:solidFill>
              </a:rPr>
              <a:t>: </a:t>
            </a:r>
            <a:r>
              <a:rPr lang="en-US" altLang="zh-TW" sz="1000" u="sng" dirty="0" smtClean="0">
                <a:solidFill>
                  <a:schemeClr val="bg1"/>
                </a:solidFill>
              </a:rPr>
              <a:t>https://www.storagecraft.com/blog/raid-performance/</a:t>
            </a:r>
            <a:r>
              <a:rPr lang="en-US" altLang="zh-TW" sz="1000" dirty="0" smtClean="0">
                <a:solidFill>
                  <a:schemeClr val="bg1"/>
                </a:solidFill>
              </a:rPr>
              <a:t>  </a:t>
            </a:r>
          </a:p>
          <a:p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endParaRPr lang="zh-TW" sz="10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7544" y="2211710"/>
          <a:ext cx="8136906" cy="2304258"/>
        </p:xfrm>
        <a:graphic>
          <a:graphicData uri="http://schemas.openxmlformats.org/drawingml/2006/table">
            <a:tbl>
              <a:tblPr/>
              <a:tblGrid>
                <a:gridCol w="893075"/>
                <a:gridCol w="1190767"/>
                <a:gridCol w="875034"/>
                <a:gridCol w="893075"/>
                <a:gridCol w="983284"/>
                <a:gridCol w="1335103"/>
                <a:gridCol w="983284"/>
                <a:gridCol w="983284"/>
              </a:tblGrid>
              <a:tr h="5803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磁碟數量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HDD)</a:t>
                      </a:r>
                      <a:endParaRPr 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組態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連續讀取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連續寫入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磁碟數量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SSD)</a:t>
                      </a:r>
                      <a:endParaRPr 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組態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連續讀取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連續寫入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687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370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3098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1904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 (2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305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50(2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3092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1859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1563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6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4606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4481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 (2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1536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858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60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4607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4422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2787774"/>
            <a:ext cx="1728192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pc="-150" dirty="0" smtClean="0">
                <a:sym typeface="Microsoft JhengHei"/>
              </a:rPr>
              <a:t>使用 </a:t>
            </a:r>
            <a:r>
              <a:rPr lang="en-US" altLang="zh-TW" spc="-150" dirty="0" smtClean="0">
                <a:sym typeface="Microsoft JhengHei"/>
              </a:rPr>
              <a:t>HDD </a:t>
            </a:r>
            <a:r>
              <a:rPr lang="zh-TW" altLang="en-US" spc="-150" dirty="0" smtClean="0">
                <a:sym typeface="Microsoft JhengHei"/>
              </a:rPr>
              <a:t>組成 </a:t>
            </a:r>
            <a:r>
              <a:rPr lang="en-US" altLang="zh-TW" spc="-150" dirty="0" smtClean="0">
                <a:sym typeface="Microsoft JhengHei"/>
              </a:rPr>
              <a:t>RAID 50/60 </a:t>
            </a:r>
            <a:r>
              <a:rPr lang="zh-TW" altLang="en-US" spc="-150" dirty="0" smtClean="0">
                <a:sym typeface="Microsoft JhengHei"/>
              </a:rPr>
              <a:t>效能差異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977478"/>
            <a:ext cx="8352928" cy="33944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使用單一個 </a:t>
            </a:r>
            <a:r>
              <a:rPr lang="en-US" altLang="zh-TW" sz="2000" dirty="0" smtClean="0">
                <a:sym typeface="Microsoft JhengHei"/>
              </a:rPr>
              <a:t>RAID 5 = N*P </a:t>
            </a:r>
            <a:r>
              <a:rPr lang="zh-TW" altLang="en-US" sz="2000" dirty="0" smtClean="0">
                <a:sym typeface="Microsoft JhengHei"/>
              </a:rPr>
              <a:t>除去 </a:t>
            </a:r>
            <a:r>
              <a:rPr lang="en-US" altLang="zh-TW" sz="2000" dirty="0" smtClean="0">
                <a:sym typeface="Microsoft JhengHei"/>
              </a:rPr>
              <a:t>RMW, </a:t>
            </a:r>
            <a:r>
              <a:rPr lang="en-US" altLang="zh-TW" sz="2000" dirty="0" smtClean="0"/>
              <a:t>RCW</a:t>
            </a:r>
            <a:r>
              <a:rPr lang="en-US" altLang="zh-TW" sz="2000" dirty="0" smtClean="0">
                <a:sym typeface="Microsoft JhengHei"/>
              </a:rPr>
              <a:t> </a:t>
            </a:r>
            <a:r>
              <a:rPr lang="zh-TW" altLang="en-US" sz="2000" dirty="0" smtClean="0">
                <a:sym typeface="Microsoft JhengHei"/>
              </a:rPr>
              <a:t>運作讀寫次數  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ym typeface="Microsoft JhengHei"/>
              </a:rPr>
              <a:t>使用 </a:t>
            </a:r>
            <a:r>
              <a:rPr lang="en-US" altLang="zh-TW" sz="2000" dirty="0" smtClean="0">
                <a:sym typeface="Microsoft JhengHei"/>
              </a:rPr>
              <a:t>HDD</a:t>
            </a:r>
            <a:r>
              <a:rPr lang="zh-TW" altLang="en-US" sz="2000" dirty="0" smtClean="0">
                <a:sym typeface="Microsoft JhengHei"/>
              </a:rPr>
              <a:t> 組建 </a:t>
            </a:r>
            <a:r>
              <a:rPr lang="en-US" altLang="zh-TW" sz="2000" dirty="0" smtClean="0">
                <a:sym typeface="Microsoft JhengHei"/>
              </a:rPr>
              <a:t>RAID 50</a:t>
            </a:r>
            <a:r>
              <a:rPr lang="zh-TW" altLang="en-US" sz="2000" dirty="0" smtClean="0">
                <a:sym typeface="Microsoft JhengHei"/>
              </a:rPr>
              <a:t> ，各個子陣列內部運算增加</a:t>
            </a:r>
            <a:r>
              <a:rPr lang="en-US" altLang="zh-TW" sz="2000" dirty="0" smtClean="0">
                <a:sym typeface="Microsoft JhengHei"/>
              </a:rPr>
              <a:t/>
            </a:r>
            <a:br>
              <a:rPr lang="en-US" altLang="zh-TW" sz="2000" dirty="0" smtClean="0">
                <a:sym typeface="Microsoft JhengHei"/>
              </a:rPr>
            </a:br>
            <a:r>
              <a:rPr lang="zh-TW" altLang="en-US" sz="2000" dirty="0" smtClean="0">
                <a:sym typeface="Microsoft JhengHei"/>
              </a:rPr>
              <a:t>隨機讀寫與單個 </a:t>
            </a:r>
            <a:r>
              <a:rPr lang="en-US" altLang="zh-TW" sz="2000" dirty="0" smtClean="0">
                <a:sym typeface="Microsoft JhengHei"/>
              </a:rPr>
              <a:t>RAID 5 </a:t>
            </a:r>
            <a:r>
              <a:rPr lang="zh-TW" altLang="en-US" sz="2000" dirty="0" smtClean="0">
                <a:sym typeface="Microsoft JhengHei"/>
              </a:rPr>
              <a:t>相比降低 </a:t>
            </a:r>
            <a:r>
              <a:rPr lang="en-US" altLang="zh-TW" sz="2000" dirty="0" smtClean="0">
                <a:sym typeface="Microsoft JhengHei"/>
              </a:rPr>
              <a:t>10%</a:t>
            </a:r>
          </a:p>
          <a:p>
            <a:pPr lvl="0">
              <a:buFont typeface="Wingdings" pitchFamily="2" charset="2"/>
              <a:buChar char="n"/>
            </a:pPr>
            <a:r>
              <a:rPr lang="zh-TW" altLang="en-US" sz="2000" dirty="0" smtClean="0">
                <a:solidFill>
                  <a:srgbClr val="0070C0"/>
                </a:solidFill>
                <a:sym typeface="Microsoft JhengHei"/>
              </a:rPr>
              <a:t>目的是提升資料保護等級</a:t>
            </a:r>
          </a:p>
        </p:txBody>
      </p:sp>
      <p:sp>
        <p:nvSpPr>
          <p:cNvPr id="118" name="Shape 282"/>
          <p:cNvSpPr txBox="1"/>
          <p:nvPr/>
        </p:nvSpPr>
        <p:spPr>
          <a:xfrm>
            <a:off x="1522396" y="4835530"/>
            <a:ext cx="75141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rial"/>
              <a:buNone/>
            </a:pPr>
            <a:r>
              <a:rPr lang="zh-TW" sz="1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效能計算原理: </a:t>
            </a:r>
            <a:r>
              <a:rPr lang="zh-TW" sz="1000" u="sng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https://www.storagecraft.com/blog/raid-performance/</a:t>
            </a:r>
            <a:r>
              <a:rPr lang="zh-TW" sz="1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</a:p>
        </p:txBody>
      </p:sp>
      <p:graphicFrame>
        <p:nvGraphicFramePr>
          <p:cNvPr id="119" name="Shape 286"/>
          <p:cNvGraphicFramePr/>
          <p:nvPr/>
        </p:nvGraphicFramePr>
        <p:xfrm>
          <a:off x="4932040" y="3003798"/>
          <a:ext cx="3926146" cy="1591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0187"/>
                <a:gridCol w="1040187"/>
                <a:gridCol w="1040187"/>
                <a:gridCol w="805585"/>
              </a:tblGrid>
              <a:tr h="529138"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磁碟數目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磁碟組態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磁碟容量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資料遺失風險</a:t>
                      </a: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2.82%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50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solidFill>
                            <a:srgbClr val="4A86E8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0.29%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1" name="Shape 287"/>
          <p:cNvSpPr/>
          <p:nvPr/>
        </p:nvSpPr>
        <p:spPr>
          <a:xfrm>
            <a:off x="5326385" y="2355726"/>
            <a:ext cx="3494087" cy="600000"/>
          </a:xfrm>
          <a:prstGeom prst="wedgeRoundRectCallout">
            <a:avLst>
              <a:gd name="adj1" fmla="val -7376"/>
              <a:gd name="adj2" fmla="val 73647"/>
              <a:gd name="adj3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6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在相同磁碟數量使用RAID 50/60</a:t>
            </a:r>
            <a:br>
              <a:rPr lang="zh-TW" sz="16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6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使保護等級大幅增加</a:t>
            </a:r>
          </a:p>
        </p:txBody>
      </p:sp>
      <p:pic>
        <p:nvPicPr>
          <p:cNvPr id="8" name="Picture 3" descr="C:\Users\user\Desktop\RAID 50.60 進階功能介紹\圖表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7694"/>
            <a:ext cx="3775298" cy="2700851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3851920" y="2016760"/>
            <a:ext cx="8066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隨機寫入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51920" y="2185159"/>
            <a:ext cx="8066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隨機讀取 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78882" y="2403351"/>
            <a:ext cx="1296144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75806"/>
            <a:ext cx="1656184" cy="14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1416</Words>
  <Application>Microsoft Office PowerPoint</Application>
  <PresentationFormat>如螢幕大小 (16:9)</PresentationFormat>
  <Paragraphs>322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QNAP RAID 50/60 運作原理與容量擴充術</vt:lpstr>
      <vt:lpstr>您的挑戰，我們解決: 超過8顆磁碟不適合使用 RAID 5? 採用 RAID 50/60 效能沒有提升?</vt:lpstr>
      <vt:lpstr>為什麼要使用 RAID 50/60 </vt:lpstr>
      <vt:lpstr>RAID 50/60 強化資料保護</vt:lpstr>
      <vt:lpstr>QNAP RAID 50/60 設計架構</vt:lpstr>
      <vt:lpstr>擴充時儲存池的子陣列數要相同</vt:lpstr>
      <vt:lpstr>RAID 50 的 "寫入" 運作原理</vt:lpstr>
      <vt:lpstr>RAID 5/6 與 RAID 50/60 的效能差異</vt:lpstr>
      <vt:lpstr>使用 HDD 組成 RAID 50/60 效能差異</vt:lpstr>
      <vt:lpstr>使用 SSD 組成 RAID 50/60 增加隨機讀寫效能</vt:lpstr>
      <vt:lpstr>QNAP RAID 50/60 的使用情境  </vt:lpstr>
      <vt:lpstr>如何擴充QNAP RAID 50/60?</vt:lpstr>
      <vt:lpstr>在RAID群組增加硬碟來擴充 RAID 50/60</vt:lpstr>
      <vt:lpstr>增加新的 RAID 群組來擴充 RAID 50/60</vt:lpstr>
      <vt:lpstr>Demo：以增加磁碟方式 對 RAID 50/60 做空間擴充</vt:lpstr>
      <vt:lpstr>RAID 50/60 搭配熱備援, 保護再上一層</vt:lpstr>
      <vt:lpstr>Qtier/SSD 快取搭配 RAID50/60 兼具保護與效能</vt:lpstr>
      <vt:lpstr>感謝您的參與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QNAP RAID 50/60 運作原理與容量擴充術</dc:title>
  <dc:creator>user</dc:creator>
  <cp:lastModifiedBy>RippleWu-NB</cp:lastModifiedBy>
  <cp:revision>65</cp:revision>
  <dcterms:created xsi:type="dcterms:W3CDTF">2017-12-20T03:42:19Z</dcterms:created>
  <dcterms:modified xsi:type="dcterms:W3CDTF">2017-12-22T10:32:53Z</dcterms:modified>
</cp:coreProperties>
</file>