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2" r:id="rId6"/>
    <p:sldId id="263" r:id="rId7"/>
    <p:sldId id="274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16" autoAdjust="0"/>
  </p:normalViewPr>
  <p:slideViewPr>
    <p:cSldViewPr>
      <p:cViewPr>
        <p:scale>
          <a:sx n="80" d="100"/>
          <a:sy n="80" d="100"/>
        </p:scale>
        <p:origin x="-1074" y="-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16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2F9F-FFDF-49C8-BF93-2941148C7EB1}" type="datetimeFigureOut">
              <a:rPr lang="zh-TW" altLang="en-US" smtClean="0"/>
              <a:pPr/>
              <a:t>2017/12/22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C96F2-9A60-4BFF-945F-99DAF62CD4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F14F-1A93-4122-B591-DE364F2BF7A8}" type="datetimeFigureOut">
              <a:rPr lang="zh-TW" altLang="en-US" smtClean="0"/>
              <a:pPr/>
              <a:t>2017/12/22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9DFF3-C659-4526-8739-3A4D5638E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9DFF3-C659-4526-8739-3A4D5638E2A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AID 50.60 進階功能介紹\RAID 5060封面-01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517716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2008" y="2067694"/>
            <a:ext cx="7772400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RAID 50.60 進階功能介紹\RAID 5060中間頁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7772400" cy="1102519"/>
          </a:xfrm>
        </p:spPr>
        <p:txBody>
          <a:bodyPr/>
          <a:lstStyle>
            <a:lvl1pPr algn="l">
              <a:defRPr b="1">
                <a:solidFill>
                  <a:srgbClr val="00002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RAID 50.60 進階功能介紹\RAID 5060中間頁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66" y="-13073"/>
            <a:ext cx="9144000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7772400" cy="110251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AID 50.60 進階功能介紹\RAID 5060頁眉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9304"/>
            <a:ext cx="8229600" cy="8572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buFont typeface="微軟正黑體" pitchFamily="34" charset="-120"/>
              <a:buChar char="￭"/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pic>
        <p:nvPicPr>
          <p:cNvPr id="3075" name="Picture 3" descr="C:\Users\user\Desktop\RAID 50.60 進階功能介紹\Storage &amp; Snapsho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7908" y="195486"/>
            <a:ext cx="557957" cy="5579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1995686"/>
            <a:ext cx="7772400" cy="1534567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Concepts &amp;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Expansions of 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QNAP RAID 50/60 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hape 65" descr="D:\工作進行中\臨時PPT\快照-01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804248" y="2067694"/>
            <a:ext cx="1118988" cy="111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RAID 50.60 進階功能介紹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97449"/>
            <a:ext cx="1656184" cy="318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RAID 50.60 進階功能介紹\圖表2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2283718"/>
            <a:ext cx="3312368" cy="2211886"/>
          </a:xfrm>
          <a:prstGeom prst="rect">
            <a:avLst/>
          </a:prstGeom>
          <a:noFill/>
        </p:spPr>
      </p:pic>
      <p:sp>
        <p:nvSpPr>
          <p:cNvPr id="16" name="Shape 303"/>
          <p:cNvSpPr/>
          <p:nvPr/>
        </p:nvSpPr>
        <p:spPr>
          <a:xfrm>
            <a:off x="2483768" y="3227308"/>
            <a:ext cx="2304256" cy="144016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5-2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7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832" y="3579862"/>
            <a:ext cx="569935" cy="792088"/>
          </a:xfrm>
          <a:prstGeom prst="rect">
            <a:avLst/>
          </a:prstGeom>
          <a:noFill/>
        </p:spPr>
      </p:pic>
      <p:sp>
        <p:nvSpPr>
          <p:cNvPr id="58" name="Shape 304"/>
          <p:cNvSpPr/>
          <p:nvPr/>
        </p:nvSpPr>
        <p:spPr>
          <a:xfrm>
            <a:off x="2750840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9430" y="3579862"/>
            <a:ext cx="569935" cy="792088"/>
          </a:xfrm>
          <a:prstGeom prst="rect">
            <a:avLst/>
          </a:prstGeom>
          <a:noFill/>
        </p:spPr>
      </p:pic>
      <p:sp>
        <p:nvSpPr>
          <p:cNvPr id="60" name="Shape 304"/>
          <p:cNvSpPr/>
          <p:nvPr/>
        </p:nvSpPr>
        <p:spPr>
          <a:xfrm>
            <a:off x="3411438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’’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323" y="3579862"/>
            <a:ext cx="569935" cy="792088"/>
          </a:xfrm>
          <a:prstGeom prst="rect">
            <a:avLst/>
          </a:prstGeom>
          <a:noFill/>
        </p:spPr>
      </p:pic>
      <p:sp>
        <p:nvSpPr>
          <p:cNvPr id="62" name="Shape 304"/>
          <p:cNvSpPr/>
          <p:nvPr/>
        </p:nvSpPr>
        <p:spPr>
          <a:xfrm>
            <a:off x="4066331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302"/>
          <p:cNvSpPr/>
          <p:nvPr/>
        </p:nvSpPr>
        <p:spPr>
          <a:xfrm>
            <a:off x="251520" y="3227308"/>
            <a:ext cx="2160240" cy="144016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5-1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4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9862"/>
            <a:ext cx="569935" cy="792088"/>
          </a:xfrm>
          <a:prstGeom prst="rect">
            <a:avLst/>
          </a:prstGeom>
          <a:noFill/>
        </p:spPr>
      </p:pic>
      <p:sp>
        <p:nvSpPr>
          <p:cNvPr id="52" name="圓角矩形圖說文字 51"/>
          <p:cNvSpPr/>
          <p:nvPr/>
        </p:nvSpPr>
        <p:spPr>
          <a:xfrm>
            <a:off x="6804248" y="1995686"/>
            <a:ext cx="2016224" cy="648072"/>
          </a:xfrm>
          <a:prstGeom prst="wedgeRoundRectCallout">
            <a:avLst>
              <a:gd name="adj1" fmla="val -55352"/>
              <a:gd name="adj2" fmla="val 101474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291264" cy="966554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Why random RW performance is increased</a:t>
            </a:r>
            <a:br>
              <a:rPr lang="en-US" altLang="zh-TW" sz="2800" dirty="0" smtClean="0"/>
            </a:br>
            <a:r>
              <a:rPr lang="en-US" altLang="zh-TW" sz="2800" dirty="0" smtClean="0"/>
              <a:t>with RAID 50/60 (SSD)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89962"/>
            <a:ext cx="8229600" cy="119375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zh-TW" sz="1800" dirty="0" smtClean="0">
                <a:sym typeface="Microsoft JhengHei"/>
              </a:rPr>
              <a:t>RAID 50/60 with SSD will not suffer from read head operations penalty</a:t>
            </a:r>
            <a:endParaRPr lang="zh-TW" altLang="en-US" sz="18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1800" dirty="0" smtClean="0">
                <a:sym typeface="Microsoft JhengHei"/>
              </a:rPr>
              <a:t>With SSD</a:t>
            </a:r>
            <a:r>
              <a:rPr lang="zh-TW" altLang="en-US" sz="1800" dirty="0" smtClean="0">
                <a:sym typeface="Microsoft JhengHei"/>
              </a:rPr>
              <a:t> </a:t>
            </a:r>
            <a:r>
              <a:rPr lang="en-US" altLang="zh-TW" sz="1800" dirty="0" smtClean="0">
                <a:sym typeface="Microsoft JhengHei"/>
              </a:rPr>
              <a:t>RAID 50, Random Read and Write has increased</a:t>
            </a:r>
            <a:endParaRPr lang="zh-TW" altLang="en-US" sz="18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1800" dirty="0" smtClean="0">
                <a:sym typeface="Microsoft JhengHei"/>
              </a:rPr>
              <a:t>Suitable for all flash applications</a:t>
            </a:r>
            <a:endParaRPr lang="zh-TW" altLang="en-US" sz="1800" dirty="0" smtClean="0">
              <a:solidFill>
                <a:srgbClr val="C00000"/>
              </a:solidFill>
              <a:sym typeface="Microsoft JhengHei"/>
            </a:endParaRPr>
          </a:p>
        </p:txBody>
      </p:sp>
      <p:sp>
        <p:nvSpPr>
          <p:cNvPr id="8" name="Shape 295"/>
          <p:cNvSpPr/>
          <p:nvPr/>
        </p:nvSpPr>
        <p:spPr>
          <a:xfrm>
            <a:off x="251525" y="2283718"/>
            <a:ext cx="4536600" cy="65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 </a:t>
            </a:r>
            <a:r>
              <a:rPr lang="en-US" alt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Storage Pool</a:t>
            </a:r>
            <a:endParaRPr lang="zh-TW"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Shape 296"/>
          <p:cNvSpPr/>
          <p:nvPr/>
        </p:nvSpPr>
        <p:spPr>
          <a:xfrm>
            <a:off x="467544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0" name="Shape 297"/>
          <p:cNvSpPr/>
          <p:nvPr/>
        </p:nvSpPr>
        <p:spPr>
          <a:xfrm>
            <a:off x="1043608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7" name="Shape 304"/>
          <p:cNvSpPr/>
          <p:nvPr/>
        </p:nvSpPr>
        <p:spPr>
          <a:xfrm>
            <a:off x="467544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A1*</a:t>
            </a:r>
          </a:p>
        </p:txBody>
      </p:sp>
      <p:sp>
        <p:nvSpPr>
          <p:cNvPr id="26" name="Shape 313"/>
          <p:cNvSpPr txBox="1"/>
          <p:nvPr/>
        </p:nvSpPr>
        <p:spPr>
          <a:xfrm>
            <a:off x="395536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Disk1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7" name="Shape 314"/>
          <p:cNvSpPr txBox="1"/>
          <p:nvPr/>
        </p:nvSpPr>
        <p:spPr>
          <a:xfrm>
            <a:off x="1043608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8" name="Shape 315"/>
          <p:cNvSpPr txBox="1"/>
          <p:nvPr/>
        </p:nvSpPr>
        <p:spPr>
          <a:xfrm>
            <a:off x="1691680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38" name="Shape 325"/>
          <p:cNvSpPr txBox="1"/>
          <p:nvPr/>
        </p:nvSpPr>
        <p:spPr>
          <a:xfrm>
            <a:off x="2699792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39" name="Shape 326"/>
          <p:cNvSpPr txBox="1"/>
          <p:nvPr/>
        </p:nvSpPr>
        <p:spPr>
          <a:xfrm>
            <a:off x="3347864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0" name="Shape 327"/>
          <p:cNvSpPr txBox="1"/>
          <p:nvPr/>
        </p:nvSpPr>
        <p:spPr>
          <a:xfrm>
            <a:off x="3995936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Disk6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cxnSp>
        <p:nvCxnSpPr>
          <p:cNvPr id="41" name="Shape 333"/>
          <p:cNvCxnSpPr/>
          <p:nvPr/>
        </p:nvCxnSpPr>
        <p:spPr>
          <a:xfrm>
            <a:off x="2411760" y="2967851"/>
            <a:ext cx="0" cy="187449"/>
          </a:xfrm>
          <a:prstGeom prst="straightConnector1">
            <a:avLst/>
          </a:prstGeom>
          <a:noFill/>
          <a:ln w="19050" cap="flat" cmpd="sng">
            <a:solidFill>
              <a:srgbClr val="953734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6" name="Shape 339"/>
          <p:cNvSpPr/>
          <p:nvPr/>
        </p:nvSpPr>
        <p:spPr>
          <a:xfrm>
            <a:off x="251525" y="2619329"/>
            <a:ext cx="4536600" cy="2616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Shape 330"/>
          <p:cNvGrpSpPr/>
          <p:nvPr/>
        </p:nvGrpSpPr>
        <p:grpSpPr>
          <a:xfrm>
            <a:off x="6732242" y="1885956"/>
            <a:ext cx="2411760" cy="829808"/>
            <a:chOff x="7616218" y="1314767"/>
            <a:chExt cx="2114993" cy="770208"/>
          </a:xfrm>
        </p:grpSpPr>
        <p:sp>
          <p:nvSpPr>
            <p:cNvPr id="50" name="Shape 331"/>
            <p:cNvSpPr txBox="1"/>
            <p:nvPr/>
          </p:nvSpPr>
          <p:spPr>
            <a:xfrm>
              <a:off x="7616218" y="1314767"/>
              <a:ext cx="1957569" cy="56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indent="-190500">
                <a:buClr>
                  <a:srgbClr val="FFFFFF"/>
                </a:buClr>
                <a:buSzPts val="3000"/>
              </a:pPr>
              <a:r>
                <a:rPr lang="zh-TW" sz="30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 </a:t>
              </a:r>
              <a:r>
                <a:rPr lang="zh-TW" sz="30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300</a:t>
              </a:r>
              <a:r>
                <a:rPr lang="zh-TW" sz="3000" b="1" i="0" u="none" strike="noStrike" cap="none" dirty="0" smtClean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%</a:t>
              </a:r>
              <a:r>
                <a:rPr lang="zh-TW" altLang="en-US" sz="3000" b="1" dirty="0" smtClean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↑</a:t>
              </a:r>
              <a:endParaRPr lang="zh-TW" sz="3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1" name="Shape 332"/>
            <p:cNvSpPr txBox="1"/>
            <p:nvPr/>
          </p:nvSpPr>
          <p:spPr>
            <a:xfrm>
              <a:off x="7914880" y="1641875"/>
              <a:ext cx="1816331" cy="443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altLang="zh-TW" sz="1600" b="1" i="0" u="none" strike="noStrike" cap="none" dirty="0" smtClean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Random write</a:t>
              </a:r>
              <a:endParaRPr lang="zh-TW" sz="16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pic>
        <p:nvPicPr>
          <p:cNvPr id="53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134" y="3579862"/>
            <a:ext cx="569935" cy="792088"/>
          </a:xfrm>
          <a:prstGeom prst="rect">
            <a:avLst/>
          </a:prstGeom>
          <a:noFill/>
        </p:spPr>
      </p:pic>
      <p:sp>
        <p:nvSpPr>
          <p:cNvPr id="54" name="Shape 304"/>
          <p:cNvSpPr/>
          <p:nvPr/>
        </p:nvSpPr>
        <p:spPr>
          <a:xfrm>
            <a:off x="1128142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’’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027" y="3579862"/>
            <a:ext cx="569935" cy="792088"/>
          </a:xfrm>
          <a:prstGeom prst="rect">
            <a:avLst/>
          </a:prstGeom>
          <a:noFill/>
        </p:spPr>
      </p:pic>
      <p:sp>
        <p:nvSpPr>
          <p:cNvPr id="56" name="Shape 304"/>
          <p:cNvSpPr/>
          <p:nvPr/>
        </p:nvSpPr>
        <p:spPr>
          <a:xfrm>
            <a:off x="1783035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334"/>
          <p:cNvSpPr/>
          <p:nvPr/>
        </p:nvSpPr>
        <p:spPr>
          <a:xfrm>
            <a:off x="251525" y="3597194"/>
            <a:ext cx="2160300" cy="3501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335"/>
          <p:cNvSpPr/>
          <p:nvPr/>
        </p:nvSpPr>
        <p:spPr>
          <a:xfrm>
            <a:off x="2483775" y="3587344"/>
            <a:ext cx="2304300" cy="3600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337" descr="「Sync icon」的圖片搜尋結果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123728" y="3443332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296"/>
          <p:cNvSpPr/>
          <p:nvPr/>
        </p:nvSpPr>
        <p:spPr>
          <a:xfrm>
            <a:off x="1858194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63" name="Shape 297"/>
          <p:cNvSpPr/>
          <p:nvPr/>
        </p:nvSpPr>
        <p:spPr>
          <a:xfrm>
            <a:off x="2434258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64" name="Shape 296"/>
          <p:cNvSpPr/>
          <p:nvPr/>
        </p:nvSpPr>
        <p:spPr>
          <a:xfrm>
            <a:off x="3274715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65" name="Shape 297"/>
          <p:cNvSpPr/>
          <p:nvPr/>
        </p:nvSpPr>
        <p:spPr>
          <a:xfrm>
            <a:off x="3850779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pic>
        <p:nvPicPr>
          <p:cNvPr id="45" name="Shape 338" descr="「Sync icon」的圖片搜尋結果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99992" y="3443332"/>
            <a:ext cx="350168" cy="350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直線接點 66"/>
          <p:cNvCxnSpPr/>
          <p:nvPr/>
        </p:nvCxnSpPr>
        <p:spPr>
          <a:xfrm>
            <a:off x="6000285" y="2403226"/>
            <a:ext cx="1296144" cy="1296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8334314" y="4083918"/>
            <a:ext cx="5581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SW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8334314" y="4252317"/>
            <a:ext cx="52129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SR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5436096" y="4516546"/>
            <a:ext cx="125547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RAID</a:t>
            </a:r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50 (2 sub-arrays)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7092280" y="4515966"/>
            <a:ext cx="5116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RAID 5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9304"/>
            <a:ext cx="8625136" cy="85725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ym typeface="Microsoft JhengHei"/>
              </a:rPr>
              <a:t>QNAP RAID 50/60 Use Case Suggestion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987574"/>
            <a:ext cx="8229600" cy="3394472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  <a:buFont typeface="Wingdings" pitchFamily="2" charset="2"/>
              <a:buChar char="n"/>
            </a:pPr>
            <a:r>
              <a:rPr lang="en-US" altLang="zh-TW" sz="1800" dirty="0" smtClean="0">
                <a:sym typeface="Microsoft JhengHei"/>
              </a:rPr>
              <a:t>RAID 50/60 Value: </a:t>
            </a:r>
            <a:r>
              <a:rPr lang="en-US" altLang="zh-TW" sz="1800" dirty="0" smtClean="0">
                <a:solidFill>
                  <a:srgbClr val="C00000"/>
                </a:solidFill>
                <a:sym typeface="Microsoft JhengHei"/>
              </a:rPr>
              <a:t>Ensure Protection Level for High Capacity NAS</a:t>
            </a:r>
            <a:endParaRPr lang="zh-TW" altLang="en-US" sz="1800" dirty="0" smtClean="0">
              <a:solidFill>
                <a:srgbClr val="C00000"/>
              </a:solidFill>
              <a:sym typeface="Microsoft JhengHei"/>
            </a:endParaRPr>
          </a:p>
          <a:p>
            <a:pPr lvl="0">
              <a:lnSpc>
                <a:spcPts val="2000"/>
              </a:lnSpc>
            </a:pPr>
            <a:r>
              <a:rPr lang="en-US" altLang="zh-TW" sz="1800" dirty="0" smtClean="0">
                <a:sym typeface="Microsoft JhengHei"/>
              </a:rPr>
              <a:t>General Application: RAID 5 is not recommended, 6-14 Bays: RAID 6/10, </a:t>
            </a:r>
          </a:p>
          <a:p>
            <a:pPr lvl="0">
              <a:lnSpc>
                <a:spcPts val="2000"/>
              </a:lnSpc>
            </a:pPr>
            <a:r>
              <a:rPr lang="en-US" altLang="zh-TW" sz="1800" dirty="0" smtClean="0">
                <a:sym typeface="Microsoft JhengHei"/>
              </a:rPr>
              <a:t>Beyond 16 Bays: RAID 60 With SSD Cache</a:t>
            </a:r>
            <a:endParaRPr lang="zh-TW" altLang="en-US" sz="1800" dirty="0" smtClean="0">
              <a:sym typeface="Microsoft JhengHei"/>
            </a:endParaRPr>
          </a:p>
          <a:p>
            <a:pPr lvl="0">
              <a:lnSpc>
                <a:spcPts val="2000"/>
              </a:lnSpc>
            </a:pPr>
            <a:r>
              <a:rPr lang="en-US" altLang="zh-TW" sz="1800" dirty="0" smtClean="0">
                <a:sym typeface="Microsoft JhengHei"/>
              </a:rPr>
              <a:t>Backup Destination: RAID 50 for NAS higher than 8 bays</a:t>
            </a:r>
            <a:endParaRPr lang="zh-TW" altLang="en-US" sz="1800" dirty="0" smtClean="0">
              <a:solidFill>
                <a:srgbClr val="C00000"/>
              </a:solidFill>
              <a:sym typeface="Microsoft JhengHei"/>
            </a:endParaRPr>
          </a:p>
        </p:txBody>
      </p:sp>
      <p:graphicFrame>
        <p:nvGraphicFramePr>
          <p:cNvPr id="7" name="Shape 347"/>
          <p:cNvGraphicFramePr/>
          <p:nvPr/>
        </p:nvGraphicFramePr>
        <p:xfrm>
          <a:off x="323528" y="2211710"/>
          <a:ext cx="8286523" cy="25170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3839"/>
                <a:gridCol w="1168792"/>
                <a:gridCol w="1168792"/>
                <a:gridCol w="1471700"/>
                <a:gridCol w="1471700"/>
                <a:gridCol w="1471700"/>
              </a:tblGrid>
              <a:tr h="392321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en-US" altLang="zh-TW" sz="1200" b="1" u="none" strike="noStrike" cap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Type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10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1911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Disk No. Requirement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3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6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193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altLang="zh-TW" sz="12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Disk Fail Tolerance</a:t>
                      </a:r>
                      <a:endParaRPr lang="zh-TW" altLang="zh-TW" sz="12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half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2~5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4~10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21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Capacity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911"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Scenario 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Backup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General Usage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VDI or Database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High-Frequency</a:t>
                      </a:r>
                      <a:r>
                        <a:rPr lang="en-US" altLang="zh-TW" sz="1200" b="1" u="none" strike="noStrike" cap="none" baseline="0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Backup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VDI</a:t>
                      </a:r>
                      <a:r>
                        <a:rPr lang="en-US" altLang="zh-TW" sz="1200" b="1" u="none" strike="noStrike" cap="none" baseline="0" dirty="0" smtClean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and Video Editing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Shape 348"/>
          <p:cNvSpPr txBox="1"/>
          <p:nvPr/>
        </p:nvSpPr>
        <p:spPr>
          <a:xfrm>
            <a:off x="1547664" y="4819764"/>
            <a:ext cx="76329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r>
              <a:rPr lang="en-US" alt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Using </a:t>
            </a:r>
            <a:r>
              <a:rPr 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TB </a:t>
            </a:r>
            <a:r>
              <a:rPr lang="en-US" alt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disk with </a:t>
            </a:r>
            <a:r>
              <a:rPr 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en-US" alt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 bays NAS</a:t>
            </a:r>
            <a:r>
              <a:rPr 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RAID 6 </a:t>
            </a:r>
            <a:r>
              <a:rPr lang="en-US" alt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5 years failing rate will beyond </a:t>
            </a:r>
            <a:r>
              <a:rPr lang="zh-TW" sz="1000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.1%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How to expand QNAP RAID 50/60?</a:t>
            </a:r>
            <a:endParaRPr lang="zh-TW" altLang="en-US" b="1" dirty="0"/>
          </a:p>
        </p:txBody>
      </p:sp>
      <p:pic>
        <p:nvPicPr>
          <p:cNvPr id="3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7"/>
          <p:cNvSpPr/>
          <p:nvPr/>
        </p:nvSpPr>
        <p:spPr>
          <a:xfrm>
            <a:off x="3837176" y="2427596"/>
            <a:ext cx="2319000" cy="14745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0930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3400" b="1" spc="-150" dirty="0" smtClean="0"/>
              <a:t>Add Disks to All Sub-arrays</a:t>
            </a:r>
            <a:endParaRPr lang="zh-TW" altLang="en-US" sz="3400" b="1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dirty="0" smtClean="0"/>
              <a:t>In Storage Management select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"Expand"</a:t>
            </a:r>
            <a:endParaRPr lang="zh-TW" altLang="en-US" dirty="0" smtClean="0"/>
          </a:p>
          <a:p>
            <a:pPr>
              <a:buFont typeface="Wingdings" pitchFamily="2" charset="2"/>
              <a:buChar char="n"/>
            </a:pPr>
            <a:r>
              <a:rPr lang="en-US" altLang="zh-TW" dirty="0" smtClean="0"/>
              <a:t>Using dedicated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UI to add disk on all sub-arrays at once</a:t>
            </a:r>
            <a:endParaRPr lang="zh-TW" altLang="en-US" dirty="0"/>
          </a:p>
        </p:txBody>
      </p:sp>
      <p:pic>
        <p:nvPicPr>
          <p:cNvPr id="5" name="Shape 364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805012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65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4515567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66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5235647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68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4523995" y="3590148"/>
            <a:ext cx="912101" cy="7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369"/>
          <p:cNvSpPr/>
          <p:nvPr/>
        </p:nvSpPr>
        <p:spPr>
          <a:xfrm>
            <a:off x="6372156" y="2427596"/>
            <a:ext cx="2304300" cy="147450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37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6347773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371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7043850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72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7763930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376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7003799" y="3590148"/>
            <a:ext cx="912101" cy="7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加號 16"/>
          <p:cNvSpPr/>
          <p:nvPr/>
        </p:nvSpPr>
        <p:spPr>
          <a:xfrm>
            <a:off x="4644008" y="3219822"/>
            <a:ext cx="648072" cy="648072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加號 17"/>
          <p:cNvSpPr/>
          <p:nvPr/>
        </p:nvSpPr>
        <p:spPr>
          <a:xfrm>
            <a:off x="7135913" y="3219822"/>
            <a:ext cx="648072" cy="648072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C:\Users\user\Desktop\RAID 50.60 進階功能介紹\1222\Page14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48" y="2139702"/>
            <a:ext cx="269902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RAID 50.60 進階功能介紹\1222\Page1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86" y="2599388"/>
            <a:ext cx="2304256" cy="2083140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0930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3400" spc="-150" dirty="0" smtClean="0"/>
              <a:t>Add new</a:t>
            </a:r>
            <a:r>
              <a:rPr lang="zh-TW" altLang="en-US" sz="3400" spc="-150" dirty="0" smtClean="0"/>
              <a:t> </a:t>
            </a:r>
            <a:r>
              <a:rPr lang="en-US" altLang="zh-TW" sz="3400" spc="-150" dirty="0"/>
              <a:t>RAID </a:t>
            </a:r>
            <a:r>
              <a:rPr lang="en-US" altLang="zh-TW" sz="3400" spc="-150" dirty="0" smtClean="0"/>
              <a:t>Group for Expansion</a:t>
            </a:r>
            <a:endParaRPr lang="zh-TW" altLang="en-US" sz="3400" b="1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  <a:buFont typeface="Wingdings" pitchFamily="2" charset="2"/>
              <a:buChar char="n"/>
            </a:pPr>
            <a:r>
              <a:rPr lang="en-US" altLang="zh-TW" sz="2100" dirty="0" smtClean="0"/>
              <a:t>Add a new RAID 50/60 with same sub-array count for expansion</a:t>
            </a:r>
            <a:endParaRPr lang="zh-TW" altLang="en-US" sz="2100" dirty="0" smtClean="0"/>
          </a:p>
          <a:p>
            <a:pPr>
              <a:lnSpc>
                <a:spcPts val="1900"/>
              </a:lnSpc>
              <a:buFont typeface="Wingdings" pitchFamily="2" charset="2"/>
              <a:buChar char="n"/>
            </a:pPr>
            <a:r>
              <a:rPr lang="en-US" altLang="zh-TW" sz="2100" dirty="0" smtClean="0"/>
              <a:t>Using Expansion Enclosure if Host NAS has no free slots</a:t>
            </a:r>
          </a:p>
          <a:p>
            <a:pPr>
              <a:lnSpc>
                <a:spcPts val="1900"/>
              </a:lnSpc>
              <a:buFont typeface="Wingdings" pitchFamily="2" charset="2"/>
              <a:buChar char="n"/>
            </a:pPr>
            <a:r>
              <a:rPr lang="en-US" altLang="zh-TW" sz="2100" dirty="0" smtClean="0"/>
              <a:t>The new RAID 50/60 must use same RAID type and sub-arrays count (Disk number can be different)</a:t>
            </a:r>
            <a:endParaRPr lang="zh-TW" altLang="en-US" sz="2100" dirty="0" smtClean="0"/>
          </a:p>
        </p:txBody>
      </p:sp>
      <p:sp>
        <p:nvSpPr>
          <p:cNvPr id="18" name="Shape 396"/>
          <p:cNvSpPr/>
          <p:nvPr/>
        </p:nvSpPr>
        <p:spPr>
          <a:xfrm>
            <a:off x="860320" y="4007649"/>
            <a:ext cx="2193489" cy="379946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Shape 38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934348" y="2277394"/>
            <a:ext cx="2827604" cy="17672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87"/>
          <p:cNvSpPr/>
          <p:nvPr/>
        </p:nvSpPr>
        <p:spPr>
          <a:xfrm>
            <a:off x="4077878" y="2851376"/>
            <a:ext cx="2360754" cy="463000"/>
          </a:xfrm>
          <a:prstGeom prst="rect">
            <a:avLst/>
          </a:prstGeom>
          <a:solidFill>
            <a:srgbClr val="953734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388"/>
          <p:cNvSpPr/>
          <p:nvPr/>
        </p:nvSpPr>
        <p:spPr>
          <a:xfrm>
            <a:off x="4077867" y="3314376"/>
            <a:ext cx="2360754" cy="418130"/>
          </a:xfrm>
          <a:prstGeom prst="rect">
            <a:avLst/>
          </a:prstGeom>
          <a:solidFill>
            <a:srgbClr val="E36C09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Shape 38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464870" y="3003798"/>
            <a:ext cx="3355602" cy="209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390"/>
          <p:cNvSpPr/>
          <p:nvPr/>
        </p:nvSpPr>
        <p:spPr>
          <a:xfrm>
            <a:off x="5652120" y="3795886"/>
            <a:ext cx="2801540" cy="383818"/>
          </a:xfrm>
          <a:prstGeom prst="rect">
            <a:avLst/>
          </a:prstGeom>
          <a:solidFill>
            <a:srgbClr val="D99593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391"/>
          <p:cNvSpPr/>
          <p:nvPr/>
        </p:nvSpPr>
        <p:spPr>
          <a:xfrm>
            <a:off x="5651995" y="4175799"/>
            <a:ext cx="2801540" cy="32289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890264" y="36744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dirty="0">
                <a:sym typeface="Microsoft JhengHei"/>
              </a:rPr>
              <a:t>TS-EC2480U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418198" y="4457212"/>
            <a:ext cx="289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REXP-1600U-RP</a:t>
            </a:r>
          </a:p>
        </p:txBody>
      </p:sp>
      <p:sp>
        <p:nvSpPr>
          <p:cNvPr id="30" name="加號 29"/>
          <p:cNvSpPr/>
          <p:nvPr/>
        </p:nvSpPr>
        <p:spPr>
          <a:xfrm>
            <a:off x="6354302" y="2810320"/>
            <a:ext cx="914400" cy="91440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8424936" cy="1102519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RAID 50/60 By Adding Disks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422"/>
          <p:cNvSpPr/>
          <p:nvPr/>
        </p:nvSpPr>
        <p:spPr>
          <a:xfrm>
            <a:off x="317073" y="2675290"/>
            <a:ext cx="2195810" cy="12270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418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245600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09304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TW" sz="3600" spc="-150" dirty="0" smtClean="0"/>
              <a:t>Use RAID 50/60 With Hot Spare</a:t>
            </a:r>
            <a:endParaRPr lang="zh-TW" altLang="en-US" sz="3600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059582"/>
            <a:ext cx="8435280" cy="20162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1900" dirty="0" smtClean="0"/>
              <a:t>Local and Global Hot Spare can be used for each or all sub-arrays</a:t>
            </a:r>
            <a:endParaRPr lang="zh-TW" altLang="en-US" sz="1900" dirty="0" smtClean="0"/>
          </a:p>
          <a:p>
            <a:pPr>
              <a:buFont typeface="Wingdings" pitchFamily="2" charset="2"/>
              <a:buChar char="n"/>
            </a:pPr>
            <a:r>
              <a:rPr lang="en-US" altLang="zh-TW" sz="1900" dirty="0" smtClean="0"/>
              <a:t>It is recommended to reserve Global Hot Spare </a:t>
            </a:r>
          </a:p>
          <a:p>
            <a:pPr>
              <a:buFont typeface="Wingdings" pitchFamily="2" charset="2"/>
              <a:buChar char="n"/>
            </a:pPr>
            <a:r>
              <a:rPr lang="en-US" altLang="zh-TW" sz="1900" dirty="0" smtClean="0"/>
              <a:t>Create RAID &gt; go to "Disks/VJBOD" and set free disk as spare</a:t>
            </a:r>
            <a:endParaRPr lang="zh-TW" altLang="en-US" sz="1900" dirty="0" smtClean="0"/>
          </a:p>
          <a:p>
            <a:endParaRPr lang="zh-TW" altLang="en-US" sz="1900" dirty="0"/>
          </a:p>
        </p:txBody>
      </p:sp>
      <p:pic>
        <p:nvPicPr>
          <p:cNvPr id="5" name="Shape 418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018627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19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738707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2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330662" y="3116115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22"/>
          <p:cNvSpPr/>
          <p:nvPr/>
        </p:nvSpPr>
        <p:spPr>
          <a:xfrm>
            <a:off x="2987824" y="2675290"/>
            <a:ext cx="2195810" cy="12270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425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1979712" y="3867894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426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2817848" y="3867894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27"/>
          <p:cNvSpPr txBox="1"/>
          <p:nvPr/>
        </p:nvSpPr>
        <p:spPr>
          <a:xfrm>
            <a:off x="3779912" y="4227934"/>
            <a:ext cx="1656184" cy="3874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4981"/>
              </a:buClr>
              <a:buSzPts val="2000"/>
              <a:buFont typeface="Arial"/>
              <a:buNone/>
            </a:pPr>
            <a:r>
              <a:rPr lang="en-US" altLang="zh-TW" b="1" i="0" u="none" strike="noStrike" cap="none" dirty="0" smtClean="0"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Global Spare</a:t>
            </a:r>
            <a:endParaRPr lang="zh-TW" b="1" i="0" u="none" strike="noStrike" cap="none" dirty="0"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</p:txBody>
      </p:sp>
      <p:sp>
        <p:nvSpPr>
          <p:cNvPr id="14" name="Shape 428"/>
          <p:cNvSpPr/>
          <p:nvPr/>
        </p:nvSpPr>
        <p:spPr>
          <a:xfrm>
            <a:off x="579711" y="2158266"/>
            <a:ext cx="4456186" cy="322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50/60 </a:t>
            </a:r>
            <a:r>
              <a:rPr lang="en-US" altLang="zh-TW" sz="1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Pool</a:t>
            </a:r>
            <a:endParaRPr lang="zh-TW"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" name="Shape 429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2986846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3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682923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31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4403003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432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178867" y="311611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433" descr="相關圖片"/>
          <p:cNvPicPr preferRelativeResize="0"/>
          <p:nvPr/>
        </p:nvPicPr>
        <p:blipFill rotWithShape="1">
          <a:blip r:embed="rId4" cstate="print">
            <a:alphaModFix/>
          </a:blip>
          <a:srcRect b="14286"/>
          <a:stretch/>
        </p:blipFill>
        <p:spPr>
          <a:xfrm>
            <a:off x="3970955" y="3126401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436" descr="相關圖片"/>
          <p:cNvPicPr preferRelativeResize="0"/>
          <p:nvPr/>
        </p:nvPicPr>
        <p:blipFill rotWithShape="1">
          <a:blip r:embed="rId4" cstate="print">
            <a:alphaModFix/>
          </a:blip>
          <a:srcRect b="14288"/>
          <a:stretch/>
        </p:blipFill>
        <p:spPr>
          <a:xfrm>
            <a:off x="566755" y="3126401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左-上雙向箭號 33"/>
          <p:cNvSpPr/>
          <p:nvPr/>
        </p:nvSpPr>
        <p:spPr>
          <a:xfrm>
            <a:off x="3347864" y="3939902"/>
            <a:ext cx="1080120" cy="240027"/>
          </a:xfrm>
          <a:prstGeom prst="leftUpArrow">
            <a:avLst>
              <a:gd name="adj1" fmla="val 0"/>
              <a:gd name="adj2" fmla="val 10769"/>
              <a:gd name="adj3" fmla="val 20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 descr="C:\Users\user\Desktop\RAID 50.60 進階功能介紹\1222\Page17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571750"/>
            <a:ext cx="3621856" cy="1483115"/>
          </a:xfrm>
          <a:prstGeom prst="rect">
            <a:avLst/>
          </a:prstGeom>
          <a:noFill/>
        </p:spPr>
      </p:pic>
      <p:sp>
        <p:nvSpPr>
          <p:cNvPr id="23" name="左-上雙向箭號 22"/>
          <p:cNvSpPr/>
          <p:nvPr/>
        </p:nvSpPr>
        <p:spPr>
          <a:xfrm flipH="1">
            <a:off x="971600" y="3939902"/>
            <a:ext cx="1440160" cy="288032"/>
          </a:xfrm>
          <a:prstGeom prst="leftUpArrow">
            <a:avLst>
              <a:gd name="adj1" fmla="val 0"/>
              <a:gd name="adj2" fmla="val 10769"/>
              <a:gd name="adj3" fmla="val 20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Using </a:t>
            </a:r>
            <a:r>
              <a:rPr lang="en-US" altLang="zh-TW" sz="2800" dirty="0" err="1" smtClean="0"/>
              <a:t>Qtier</a:t>
            </a:r>
            <a:r>
              <a:rPr lang="en-US" altLang="zh-TW" sz="2800" dirty="0" smtClean="0"/>
              <a:t>/SSD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Cache with RAID50/60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3394472"/>
          </a:xfrm>
        </p:spPr>
        <p:txBody>
          <a:bodyPr>
            <a:normAutofit/>
          </a:bodyPr>
          <a:lstStyle/>
          <a:p>
            <a:r>
              <a:rPr lang="en-US" altLang="zh-TW" sz="1800" dirty="0" smtClean="0"/>
              <a:t>SSD RAID 60 = High capacity/performance video editing server</a:t>
            </a:r>
          </a:p>
          <a:p>
            <a:r>
              <a:rPr lang="en-US" altLang="zh-TW" sz="1800" dirty="0" smtClean="0"/>
              <a:t>SSD Cache RAID 10 + HDD RAID 60 = High capacity/performance file server</a:t>
            </a:r>
            <a:endParaRPr lang="zh-TW" altLang="en-US" sz="1800" dirty="0" smtClean="0"/>
          </a:p>
          <a:p>
            <a:r>
              <a:rPr lang="en-US" altLang="zh-TW" sz="1800" dirty="0" err="1" smtClean="0"/>
              <a:t>Qtier</a:t>
            </a:r>
            <a:r>
              <a:rPr lang="en-US" altLang="zh-TW" sz="1800" dirty="0" smtClean="0"/>
              <a:t> SSD RAID 50 + HDD RAID 60 = High capacity/performance VDI server</a:t>
            </a:r>
            <a:endParaRPr lang="zh-TW" altLang="en-US" sz="1800" dirty="0" smtClean="0"/>
          </a:p>
          <a:p>
            <a:r>
              <a:rPr lang="en-US" altLang="zh-TW" sz="1800" dirty="0" err="1" smtClean="0"/>
              <a:t>Qtier</a:t>
            </a:r>
            <a:r>
              <a:rPr lang="en-US" altLang="zh-TW" sz="1800" dirty="0" smtClean="0"/>
              <a:t> SSD RAID 10 + HDD RAID 60 = High capacity/performance Database</a:t>
            </a:r>
            <a:endParaRPr lang="zh-TW" altLang="en-US" sz="1800" dirty="0" smtClean="0"/>
          </a:p>
          <a:p>
            <a:endParaRPr lang="zh-TW" altLang="en-US" sz="1800" dirty="0"/>
          </a:p>
        </p:txBody>
      </p:sp>
      <p:sp>
        <p:nvSpPr>
          <p:cNvPr id="21" name="Shape 449"/>
          <p:cNvSpPr/>
          <p:nvPr/>
        </p:nvSpPr>
        <p:spPr>
          <a:xfrm>
            <a:off x="539552" y="3075806"/>
            <a:ext cx="4306514" cy="732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QNAP </a:t>
            </a:r>
            <a:r>
              <a:rPr lang="en-US" altLang="zh-TW" sz="1400" b="1" i="0" u="none" strike="noStrike" cap="none" dirty="0" err="1" smtClean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IOAware</a:t>
            </a:r>
            <a:r>
              <a:rPr lang="zh-TW" sz="1400" b="1" i="0" u="none" strike="noStrike" cap="none" dirty="0" smtClean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 </a:t>
            </a:r>
            <a:r>
              <a:rPr lang="zh-TW" sz="1400" b="1" i="0" u="none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Qtier +</a:t>
            </a:r>
            <a:r>
              <a:rPr lang="zh-TW" sz="1400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 </a:t>
            </a:r>
            <a:r>
              <a:rPr lang="en-US" altLang="zh-TW" sz="1400" b="1" dirty="0" smtClean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RAID 50 pool</a:t>
            </a:r>
            <a:endParaRPr lang="zh-TW" sz="1400" b="1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</p:txBody>
      </p:sp>
      <p:sp>
        <p:nvSpPr>
          <p:cNvPr id="22" name="Shape 450"/>
          <p:cNvSpPr/>
          <p:nvPr/>
        </p:nvSpPr>
        <p:spPr>
          <a:xfrm>
            <a:off x="571082" y="3983874"/>
            <a:ext cx="839322" cy="4883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88900" algn="ctr">
              <a:buClr>
                <a:schemeClr val="lt1"/>
              </a:buClr>
              <a:buSzPts val="1400"/>
            </a:pPr>
            <a:r>
              <a:rPr lang="zh-TW" sz="1400" dirty="0">
                <a:solidFill>
                  <a:schemeClr val="lt1"/>
                </a:solidFill>
                <a:sym typeface="Microsoft JhengHei"/>
              </a:rPr>
              <a:t>RAID 5</a:t>
            </a:r>
            <a:br>
              <a:rPr lang="zh-TW" sz="1400" dirty="0">
                <a:solidFill>
                  <a:schemeClr val="lt1"/>
                </a:solidFill>
                <a:sym typeface="Microsoft JhengHei"/>
              </a:rPr>
            </a:br>
            <a:r>
              <a:rPr lang="zh-TW" dirty="0">
                <a:solidFill>
                  <a:schemeClr val="lt1"/>
                </a:solidFill>
                <a:sym typeface="Microsoft JhengHei"/>
              </a:rPr>
              <a:t>(1-1)</a:t>
            </a:r>
          </a:p>
        </p:txBody>
      </p:sp>
      <p:sp>
        <p:nvSpPr>
          <p:cNvPr id="23" name="Shape 451"/>
          <p:cNvSpPr/>
          <p:nvPr/>
        </p:nvSpPr>
        <p:spPr>
          <a:xfrm>
            <a:off x="2824934" y="3983849"/>
            <a:ext cx="839322" cy="48833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i="0" u="none" strike="noStrike" cap="none" dirty="0">
                <a:solidFill>
                  <a:schemeClr val="lt1"/>
                </a:solidFill>
              </a:rPr>
              <a:t>RAID 6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dirty="0">
                <a:solidFill>
                  <a:schemeClr val="lt1"/>
                </a:solidFill>
              </a:rPr>
              <a:t>(2-1)</a:t>
            </a:r>
          </a:p>
        </p:txBody>
      </p:sp>
      <p:sp>
        <p:nvSpPr>
          <p:cNvPr id="24" name="Shape 452"/>
          <p:cNvSpPr/>
          <p:nvPr/>
        </p:nvSpPr>
        <p:spPr>
          <a:xfrm>
            <a:off x="3811306" y="3983874"/>
            <a:ext cx="915625" cy="488333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i="0" u="none" strike="noStrike" cap="none">
                <a:solidFill>
                  <a:schemeClr val="lt1"/>
                </a:solidFill>
              </a:rPr>
              <a:t>RAID 6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>
                <a:solidFill>
                  <a:schemeClr val="lt1"/>
                </a:solidFill>
              </a:rPr>
              <a:t>(2-2)</a:t>
            </a:r>
          </a:p>
        </p:txBody>
      </p:sp>
      <p:pic>
        <p:nvPicPr>
          <p:cNvPr id="25" name="Shape 453" descr="相關圖片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191256" y="2442734"/>
            <a:ext cx="915729" cy="65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454"/>
          <p:cNvSpPr/>
          <p:nvPr/>
        </p:nvSpPr>
        <p:spPr>
          <a:xfrm>
            <a:off x="643093" y="3444777"/>
            <a:ext cx="488334" cy="18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455"/>
          <p:cNvSpPr/>
          <p:nvPr/>
        </p:nvSpPr>
        <p:spPr>
          <a:xfrm>
            <a:off x="1110630" y="3444782"/>
            <a:ext cx="418389" cy="1831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456"/>
          <p:cNvSpPr/>
          <p:nvPr/>
        </p:nvSpPr>
        <p:spPr>
          <a:xfrm>
            <a:off x="2789366" y="3444782"/>
            <a:ext cx="449928" cy="18312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457"/>
          <p:cNvSpPr/>
          <p:nvPr/>
        </p:nvSpPr>
        <p:spPr>
          <a:xfrm>
            <a:off x="3221414" y="3444782"/>
            <a:ext cx="422714" cy="183125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458"/>
          <p:cNvSpPr/>
          <p:nvPr/>
        </p:nvSpPr>
        <p:spPr>
          <a:xfrm>
            <a:off x="3904408" y="3444782"/>
            <a:ext cx="422714" cy="18312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459"/>
          <p:cNvSpPr/>
          <p:nvPr/>
        </p:nvSpPr>
        <p:spPr>
          <a:xfrm>
            <a:off x="4301534" y="3444782"/>
            <a:ext cx="422714" cy="183125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460"/>
          <p:cNvSpPr/>
          <p:nvPr/>
        </p:nvSpPr>
        <p:spPr>
          <a:xfrm>
            <a:off x="1586557" y="3983849"/>
            <a:ext cx="915625" cy="48833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  <a:sym typeface="Microsoft JhengHei"/>
              </a:rPr>
              <a:t>RAID 5</a:t>
            </a:r>
            <a:br>
              <a:rPr lang="zh-TW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  <a:sym typeface="Microsoft JhengHei"/>
              </a:rPr>
            </a:br>
            <a:r>
              <a:rPr lang="zh-TW" dirty="0">
                <a:solidFill>
                  <a:schemeClr val="lt1"/>
                </a:solidFill>
                <a:latin typeface="Arial" pitchFamily="34" charset="0"/>
                <a:cs typeface="Arial" pitchFamily="34" charset="0"/>
                <a:sym typeface="Microsoft JhengHei"/>
              </a:rPr>
              <a:t>(1-2)</a:t>
            </a:r>
          </a:p>
        </p:txBody>
      </p:sp>
      <p:sp>
        <p:nvSpPr>
          <p:cNvPr id="33" name="Shape 461"/>
          <p:cNvSpPr/>
          <p:nvPr/>
        </p:nvSpPr>
        <p:spPr>
          <a:xfrm>
            <a:off x="1637238" y="3444782"/>
            <a:ext cx="418389" cy="18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462"/>
          <p:cNvSpPr/>
          <p:nvPr/>
        </p:nvSpPr>
        <p:spPr>
          <a:xfrm>
            <a:off x="2069286" y="3444782"/>
            <a:ext cx="418389" cy="1831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463"/>
          <p:cNvSpPr/>
          <p:nvPr/>
        </p:nvSpPr>
        <p:spPr>
          <a:xfrm>
            <a:off x="571080" y="3983849"/>
            <a:ext cx="1930253" cy="488333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Shape 464"/>
          <p:cNvSpPr/>
          <p:nvPr/>
        </p:nvSpPr>
        <p:spPr>
          <a:xfrm>
            <a:off x="2838256" y="3983849"/>
            <a:ext cx="1895325" cy="488333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122" name="Picture 2" descr="C:\Users\user\Desktop\RAID 50.60 進階功能介紹\1222\Page18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7734"/>
            <a:ext cx="3452043" cy="218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8032" y="2067694"/>
            <a:ext cx="7772400" cy="1102519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/>
              <a:t>Thanks for listening</a:t>
            </a:r>
            <a:endParaRPr lang="zh-TW" altLang="en-US" b="1" dirty="0"/>
          </a:p>
        </p:txBody>
      </p:sp>
      <p:pic>
        <p:nvPicPr>
          <p:cNvPr id="3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indent="-31750">
              <a:spcBef>
                <a:spcPts val="0"/>
              </a:spcBef>
            </a:pPr>
            <a:r>
              <a:rPr lang="en-US" altLang="zh-TW" sz="18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Your challenges, </a:t>
            </a:r>
            <a:r>
              <a:rPr lang="en-US" altLang="zh-TW" sz="1800" dirty="0" smtClean="0">
                <a:solidFill>
                  <a:srgbClr val="D8D8D8"/>
                </a:solidFill>
                <a:ea typeface="Microsoft JhengHei"/>
                <a:sym typeface="Microsoft JhengHei"/>
              </a:rPr>
              <a:t>o</a:t>
            </a:r>
            <a:r>
              <a:rPr lang="en-US" altLang="zh-TW" sz="18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ur </a:t>
            </a:r>
            <a:r>
              <a:rPr lang="en-US" altLang="zh-TW" sz="1800" dirty="0" smtClean="0">
                <a:solidFill>
                  <a:srgbClr val="D8D8D8"/>
                </a:solidFill>
                <a:ea typeface="Microsoft JhengHei"/>
                <a:sym typeface="Microsoft JhengHei"/>
              </a:rPr>
              <a:t>s</a:t>
            </a:r>
            <a:r>
              <a:rPr lang="en-US" altLang="zh-TW" sz="18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olutions</a:t>
            </a:r>
            <a:r>
              <a:rPr lang="zh-TW" altLang="zh-TW" sz="18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:</a:t>
            </a:r>
            <a:r>
              <a:rPr lang="zh-TW" altLang="zh-TW" sz="14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/>
            </a:r>
            <a:br>
              <a:rPr lang="zh-TW" altLang="zh-TW" sz="14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</a:br>
            <a:r>
              <a:rPr lang="en-US" altLang="zh-TW" sz="3600" dirty="0" smtClean="0">
                <a:solidFill>
                  <a:schemeClr val="lt1"/>
                </a:solidFill>
                <a:ea typeface="Microsoft JhengHei"/>
                <a:sym typeface="Microsoft JhengHei"/>
              </a:rPr>
              <a:t>Insufficient protection of R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AID 5?</a:t>
            </a:r>
            <a:r>
              <a:rPr lang="zh-TW" altLang="zh-TW" sz="36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/>
            </a:r>
            <a:br>
              <a:rPr lang="zh-TW" altLang="zh-TW" sz="36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</a:br>
            <a:r>
              <a:rPr lang="en-US" altLang="zh-TW" sz="36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Will performance be degraded w</a:t>
            </a:r>
            <a:r>
              <a:rPr lang="en-US" altLang="zh-TW" sz="3600" dirty="0" smtClean="0">
                <a:solidFill>
                  <a:schemeClr val="lt1"/>
                </a:solidFill>
                <a:ea typeface="Microsoft JhengHei"/>
                <a:sym typeface="Microsoft JhengHei"/>
              </a:rPr>
              <a:t>hen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 using RAID 50/60</a:t>
            </a:r>
            <a:r>
              <a:rPr lang="zh-TW" altLang="zh-TW" sz="36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  <a:t>?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ym typeface="Microsoft JhengHei"/>
              </a:rPr>
              <a:t>Why You Should Use RAID 50/60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7504" y="1059582"/>
            <a:ext cx="8928992" cy="3394472"/>
          </a:xfrm>
        </p:spPr>
        <p:txBody>
          <a:bodyPr/>
          <a:lstStyle/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Number of disks and their capacities will affect RAID</a:t>
            </a:r>
            <a:r>
              <a:rPr lang="zh-TW" altLang="en-US" sz="2000" dirty="0" smtClean="0">
                <a:sym typeface="Microsoft JhengHei"/>
              </a:rPr>
              <a:t> </a:t>
            </a:r>
            <a:r>
              <a:rPr lang="en-US" altLang="zh-TW" sz="2000" dirty="0" smtClean="0">
                <a:sym typeface="Microsoft JhengHei"/>
              </a:rPr>
              <a:t>protection level</a:t>
            </a:r>
            <a:endParaRPr lang="zh-TW" altLang="zh-TW" sz="20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With </a:t>
            </a:r>
            <a:r>
              <a:rPr lang="zh-TW" altLang="zh-TW" sz="2000" dirty="0" smtClean="0">
                <a:sym typeface="Microsoft JhengHei"/>
              </a:rPr>
              <a:t>ServeTheHome RAID </a:t>
            </a:r>
            <a:r>
              <a:rPr lang="en-US" altLang="zh-TW" sz="2000" dirty="0" smtClean="0">
                <a:sym typeface="Microsoft JhengHei"/>
              </a:rPr>
              <a:t>Calculator:</a:t>
            </a:r>
            <a:endParaRPr lang="zh-TW" altLang="zh-TW" sz="2000" dirty="0" smtClean="0">
              <a:sym typeface="Microsoft JhengHei"/>
            </a:endParaRPr>
          </a:p>
          <a:p>
            <a:pPr lvl="0"/>
            <a:r>
              <a:rPr lang="en-US" altLang="zh-TW" sz="2000" dirty="0" smtClean="0">
                <a:sym typeface="Microsoft JhengHei"/>
              </a:rPr>
              <a:t>The failing rate of </a:t>
            </a:r>
            <a:r>
              <a:rPr lang="zh-TW" altLang="zh-TW" sz="2000" dirty="0" smtClean="0">
                <a:sym typeface="Microsoft JhengHei"/>
              </a:rPr>
              <a:t>RAID 5/6 </a:t>
            </a:r>
            <a:r>
              <a:rPr lang="en-US" altLang="zh-TW" sz="2000" dirty="0" smtClean="0">
                <a:sym typeface="Microsoft JhengHei"/>
              </a:rPr>
              <a:t>in </a:t>
            </a:r>
            <a:r>
              <a:rPr lang="zh-TW" altLang="zh-TW" sz="2000" dirty="0" smtClean="0">
                <a:sym typeface="Microsoft JhengHei"/>
              </a:rPr>
              <a:t>5 </a:t>
            </a:r>
            <a:r>
              <a:rPr lang="en-US" altLang="zh-TW" sz="2000" dirty="0" smtClean="0">
                <a:sym typeface="Microsoft JhengHei"/>
              </a:rPr>
              <a:t>years</a:t>
            </a:r>
            <a:r>
              <a:rPr lang="zh-TW" altLang="zh-TW" sz="2000" dirty="0" smtClean="0">
                <a:sym typeface="Microsoft JhengHei"/>
              </a:rPr>
              <a:t>:</a:t>
            </a:r>
          </a:p>
          <a:p>
            <a:endParaRPr lang="zh-TW" altLang="en-US" dirty="0"/>
          </a:p>
        </p:txBody>
      </p:sp>
      <p:graphicFrame>
        <p:nvGraphicFramePr>
          <p:cNvPr id="11" name="Shape 83"/>
          <p:cNvGraphicFramePr/>
          <p:nvPr/>
        </p:nvGraphicFramePr>
        <p:xfrm>
          <a:off x="467544" y="2211710"/>
          <a:ext cx="5688632" cy="2441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2158"/>
                <a:gridCol w="1422158"/>
                <a:gridCol w="1422158"/>
                <a:gridCol w="1422158"/>
              </a:tblGrid>
              <a:tr h="377010"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Disk NO.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</a:t>
                      </a:r>
                      <a:r>
                        <a:rPr lang="en-US" altLang="zh-TW" sz="1600" b="1" baseline="0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Type</a:t>
                      </a:r>
                      <a:endParaRPr lang="zh-TW" sz="1600" b="1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Disk</a:t>
                      </a:r>
                      <a:r>
                        <a:rPr lang="en-US" altLang="zh-TW" sz="1600" b="1" u="none" strike="noStrike" cap="none" baseline="0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en-US" alt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Capacity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Failing Rate</a:t>
                      </a:r>
                      <a:r>
                        <a:rPr 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</a:t>
                      </a: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07</a:t>
                      </a: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600" b="1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0.77%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600" b="1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0.001%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600" b="1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0.01%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0.64%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" name="Shape 82"/>
          <p:cNvSpPr txBox="1"/>
          <p:nvPr/>
        </p:nvSpPr>
        <p:spPr>
          <a:xfrm>
            <a:off x="1487400" y="4769466"/>
            <a:ext cx="6757008" cy="59483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r>
              <a:rPr lang="zh-TW" sz="1000" i="0" u="sng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https://www.servethehome.com/raid-calculator/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/>
            </a:r>
            <a:br>
              <a:rPr lang="zh-TW" sz="1000" i="0" u="none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</a:br>
            <a:r>
              <a:rPr lang="zh-TW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Best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 </a:t>
            </a:r>
            <a:r>
              <a:rPr lang="zh-TW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E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stimate Real Wo</a:t>
            </a:r>
            <a:r>
              <a:rPr lang="zh-TW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rld 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assuming bit error chance is 10^(-15), 150MB/sec rebuild speed </a:t>
            </a:r>
          </a:p>
        </p:txBody>
      </p:sp>
      <p:pic>
        <p:nvPicPr>
          <p:cNvPr id="13" name="Shape 8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444208" y="2828277"/>
            <a:ext cx="2699792" cy="192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5"/>
          <p:cNvSpPr/>
          <p:nvPr/>
        </p:nvSpPr>
        <p:spPr>
          <a:xfrm>
            <a:off x="6300192" y="1707654"/>
            <a:ext cx="2627784" cy="1071132"/>
          </a:xfrm>
          <a:prstGeom prst="wedgeRoundRectCallout">
            <a:avLst>
              <a:gd name="adj1" fmla="val -2732"/>
              <a:gd name="adj2" fmla="val 88259"/>
              <a:gd name="adj3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altLang="zh-TW" b="1" dirty="0" smtClean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RAID 5/6 protection can be degraded when NAS capacity </a:t>
            </a:r>
            <a:r>
              <a:rPr lang="en-US" altLang="zh-TW" b="1" dirty="0" smtClean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increases.</a:t>
            </a:r>
            <a:endParaRPr lang="zh-TW" b="1" i="0" u="none" strike="noStrike" cap="none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9304"/>
            <a:ext cx="8507288" cy="85725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ym typeface="Microsoft JhengHei"/>
              </a:rPr>
              <a:t>Better Protection with RAID 50/60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7504" y="987574"/>
            <a:ext cx="8928992" cy="3394472"/>
          </a:xfrm>
        </p:spPr>
        <p:txBody>
          <a:bodyPr/>
          <a:lstStyle/>
          <a:p>
            <a:pPr lvl="0">
              <a:buFont typeface="Wingdings" pitchFamily="2" charset="2"/>
              <a:buChar char="n"/>
            </a:pPr>
            <a:r>
              <a:rPr lang="en-US" altLang="zh-TW" sz="2400" dirty="0" smtClean="0">
                <a:solidFill>
                  <a:srgbClr val="0070C0"/>
                </a:solidFill>
                <a:sym typeface="Microsoft JhengHei"/>
              </a:rPr>
              <a:t>Protect</a:t>
            </a:r>
            <a:r>
              <a:rPr lang="en-US" altLang="zh-TW" sz="2000" dirty="0" smtClean="0">
                <a:sym typeface="Microsoft JhengHei"/>
              </a:rPr>
              <a:t> your data with </a:t>
            </a:r>
            <a:r>
              <a:rPr lang="en-US" altLang="zh-TW" sz="2400" dirty="0" smtClean="0">
                <a:solidFill>
                  <a:srgbClr val="0070C0"/>
                </a:solidFill>
                <a:sym typeface="Microsoft JhengHei"/>
              </a:rPr>
              <a:t>Lower </a:t>
            </a:r>
            <a:r>
              <a:rPr lang="en-US" altLang="zh-TW" sz="2000" dirty="0" smtClean="0">
                <a:sym typeface="Microsoft JhengHei"/>
              </a:rPr>
              <a:t>space redundancy</a:t>
            </a:r>
            <a:endParaRPr lang="zh-TW" altLang="en-US" sz="2400" dirty="0" smtClean="0">
              <a:solidFill>
                <a:srgbClr val="C00000"/>
              </a:solidFill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On NAS</a:t>
            </a:r>
            <a:r>
              <a:rPr lang="zh-TW" altLang="en-US" sz="2000" dirty="0" smtClean="0">
                <a:sym typeface="Microsoft JhengHei"/>
              </a:rPr>
              <a:t> </a:t>
            </a:r>
            <a:r>
              <a:rPr lang="en-US" altLang="zh-TW" sz="2000" dirty="0" smtClean="0">
                <a:sym typeface="Microsoft JhengHei"/>
              </a:rPr>
              <a:t>with 8 bays, QNAP no longer recommends using RAID5</a:t>
            </a:r>
          </a:p>
          <a:p>
            <a:pPr lvl="0"/>
            <a:r>
              <a:rPr lang="en-US" altLang="zh-TW" sz="2000" dirty="0" smtClean="0">
                <a:sym typeface="Microsoft JhengHei"/>
              </a:rPr>
              <a:t>For enterprise models, </a:t>
            </a:r>
            <a:r>
              <a:rPr lang="en-US" altLang="zh-TW" sz="2000" dirty="0" smtClean="0">
                <a:sym typeface="Microsoft JhengHei"/>
              </a:rPr>
              <a:t>RAND</a:t>
            </a:r>
            <a:r>
              <a:rPr lang="zh-TW" altLang="en-US" sz="2000" dirty="0" smtClean="0">
                <a:sym typeface="Microsoft JhengHei"/>
              </a:rPr>
              <a:t> </a:t>
            </a:r>
            <a:r>
              <a:rPr lang="en-US" altLang="zh-TW" sz="2000" dirty="0" smtClean="0">
                <a:sym typeface="Microsoft JhengHei"/>
              </a:rPr>
              <a:t>6/RAID 10/RAID </a:t>
            </a:r>
            <a:r>
              <a:rPr lang="en-US" altLang="zh-TW" sz="2000" dirty="0" smtClean="0">
                <a:sym typeface="Microsoft JhengHei"/>
              </a:rPr>
              <a:t>60 is recommended: </a:t>
            </a:r>
          </a:p>
          <a:p>
            <a:pPr lvl="0"/>
            <a:r>
              <a:rPr lang="en-US" altLang="zh-TW" sz="2000" dirty="0" smtClean="0">
                <a:sym typeface="Microsoft JhengHei"/>
              </a:rPr>
              <a:t>Take 8TB disks as example:</a:t>
            </a:r>
            <a:endParaRPr lang="zh-TW" altLang="en-US" dirty="0"/>
          </a:p>
        </p:txBody>
      </p:sp>
      <p:graphicFrame>
        <p:nvGraphicFramePr>
          <p:cNvPr id="8" name="Shape 95"/>
          <p:cNvGraphicFramePr/>
          <p:nvPr/>
        </p:nvGraphicFramePr>
        <p:xfrm>
          <a:off x="323528" y="2571750"/>
          <a:ext cx="5517095" cy="203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6916"/>
                <a:gridCol w="909665"/>
                <a:gridCol w="1270950"/>
                <a:gridCol w="929235"/>
                <a:gridCol w="1410329"/>
              </a:tblGrid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en-US" altLang="zh-TW" sz="14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type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altLang="zh-TW" sz="14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No.</a:t>
                      </a:r>
                      <a:r>
                        <a:rPr lang="en-US" altLang="zh-TW" sz="1400" b="1" u="none" strike="noStrike" cap="none" baseline="0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of disks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altLang="zh-TW" sz="14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Disk failure</a:t>
                      </a:r>
                      <a:r>
                        <a:rPr lang="en-US" altLang="zh-TW" sz="1400" b="1" u="none" strike="noStrike" cap="none" baseline="0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en-US" altLang="zh-TW" sz="14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tolerance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altLang="zh-TW" sz="14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Raw capacity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400" b="1" u="none" strike="noStrike" cap="none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failing rate</a:t>
                      </a:r>
                      <a:endParaRPr lang="zh-TW" sz="1400" b="1" u="none" strike="noStrike" cap="none" dirty="0">
                        <a:solidFill>
                          <a:schemeClr val="dk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6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176</a:t>
                      </a:r>
                      <a:r>
                        <a:rPr lang="en-US" altLang="zh-TW" sz="14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4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0.64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QNAP </a:t>
                      </a:r>
                    </a:p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6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altLang="zh-TW" sz="1400" b="1" u="none" strike="noStrike" cap="none" dirty="0" smtClean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</a:t>
                      </a:r>
                      <a:r>
                        <a:rPr lang="zh-TW" sz="1400" b="1" u="none" strike="noStrike" cap="none" dirty="0" smtClean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en-US" altLang="zh-TW" sz="1400" b="1" u="none" strike="noStrike" cap="none" dirty="0" smtClean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or more</a:t>
                      </a:r>
                      <a:endParaRPr lang="zh-TW" sz="1400" b="1" u="none" strike="noStrike" cap="none" dirty="0">
                        <a:solidFill>
                          <a:srgbClr val="1155F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 smtClean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</a:t>
                      </a:r>
                      <a:r>
                        <a:rPr lang="zh-TW" sz="1400" b="1" u="none" strike="noStrike" cap="none" dirty="0" smtClean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60</a:t>
                      </a:r>
                      <a:r>
                        <a:rPr lang="en-US" altLang="zh-TW" sz="1400" b="1" u="none" strike="noStrike" cap="none" dirty="0" smtClean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400" b="1" u="none" strike="noStrike" cap="none" dirty="0" smtClean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400" b="1" u="none" strike="noStrike" cap="none" dirty="0">
                        <a:solidFill>
                          <a:srgbClr val="1155F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508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</a:t>
                      </a: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03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10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altLang="zh-TW" sz="14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12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96</a:t>
                      </a:r>
                      <a:r>
                        <a:rPr lang="en-US" altLang="zh-TW" sz="1400" b="1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400" b="1" u="none" strike="noStrike" cap="none" dirty="0" smtClean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</a:t>
                      </a: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02</a:t>
                      </a: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" name="Shape 94" descr="C:\Users\user\Desktop\PPT\RAID50.6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55660" y="2254450"/>
            <a:ext cx="3456384" cy="240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ym typeface="Microsoft JhengHei"/>
              </a:rPr>
              <a:t>QNAP RAID 50/60 Design Concepts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115212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Supported by</a:t>
            </a:r>
            <a:r>
              <a:rPr lang="zh-TW" altLang="en-US" sz="2000" dirty="0" smtClean="0">
                <a:sym typeface="Microsoft JhengHei"/>
              </a:rPr>
              <a:t> </a:t>
            </a:r>
            <a:r>
              <a:rPr lang="en-US" altLang="zh-TW" sz="2000" dirty="0" smtClean="0">
                <a:sym typeface="Microsoft JhengHei"/>
              </a:rPr>
              <a:t>NAS with 6 or more bays</a:t>
            </a:r>
            <a:r>
              <a:rPr lang="zh-TW" altLang="en-US" sz="2000" dirty="0" smtClean="0">
                <a:sym typeface="Microsoft JhengHei"/>
              </a:rPr>
              <a:t> </a:t>
            </a:r>
            <a:endParaRPr lang="en-US" altLang="zh-TW" sz="20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Supports Storage Pool, Static Volume and </a:t>
            </a:r>
            <a:r>
              <a:rPr lang="en-US" altLang="zh-TW" sz="2000" dirty="0" err="1" smtClean="0">
                <a:sym typeface="Microsoft JhengHei"/>
              </a:rPr>
              <a:t>Qtier</a:t>
            </a:r>
            <a:r>
              <a:rPr lang="en-US" altLang="zh-TW" sz="2000" dirty="0" smtClean="0">
                <a:sym typeface="Microsoft JhengHei"/>
              </a:rPr>
              <a:t> Pool</a:t>
            </a:r>
            <a:endParaRPr lang="zh-TW" altLang="en-US" sz="20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Stripping Data Block to create RAID 50/60</a:t>
            </a:r>
            <a:endParaRPr lang="zh-TW" altLang="en-US" dirty="0"/>
          </a:p>
        </p:txBody>
      </p:sp>
      <p:sp>
        <p:nvSpPr>
          <p:cNvPr id="7" name="Shape 123"/>
          <p:cNvSpPr/>
          <p:nvPr/>
        </p:nvSpPr>
        <p:spPr>
          <a:xfrm>
            <a:off x="255712" y="2218184"/>
            <a:ext cx="4392600" cy="6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RAID 50 </a:t>
            </a:r>
            <a:r>
              <a:rPr lang="en-US" alt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Storage Pool</a:t>
            </a:r>
            <a:endParaRPr lang="zh-TW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Shape 124"/>
          <p:cNvSpPr/>
          <p:nvPr/>
        </p:nvSpPr>
        <p:spPr>
          <a:xfrm>
            <a:off x="399728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1" name="Shape 125"/>
          <p:cNvSpPr/>
          <p:nvPr/>
        </p:nvSpPr>
        <p:spPr>
          <a:xfrm>
            <a:off x="1047800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2" name="Shape 126"/>
          <p:cNvSpPr/>
          <p:nvPr/>
        </p:nvSpPr>
        <p:spPr>
          <a:xfrm>
            <a:off x="1767880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</a:p>
        </p:txBody>
      </p:sp>
      <p:sp>
        <p:nvSpPr>
          <p:cNvPr id="13" name="Shape 127"/>
          <p:cNvSpPr/>
          <p:nvPr/>
        </p:nvSpPr>
        <p:spPr>
          <a:xfrm>
            <a:off x="2415952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</a:p>
        </p:txBody>
      </p:sp>
      <p:sp>
        <p:nvSpPr>
          <p:cNvPr id="14" name="Shape 128"/>
          <p:cNvSpPr/>
          <p:nvPr/>
        </p:nvSpPr>
        <p:spPr>
          <a:xfrm>
            <a:off x="3136032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</a:t>
            </a:r>
          </a:p>
        </p:txBody>
      </p:sp>
      <p:sp>
        <p:nvSpPr>
          <p:cNvPr id="15" name="Shape 129"/>
          <p:cNvSpPr/>
          <p:nvPr/>
        </p:nvSpPr>
        <p:spPr>
          <a:xfrm>
            <a:off x="3784104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C2</a:t>
            </a:r>
          </a:p>
        </p:txBody>
      </p:sp>
      <p:sp>
        <p:nvSpPr>
          <p:cNvPr id="16" name="Shape 130"/>
          <p:cNvSpPr/>
          <p:nvPr/>
        </p:nvSpPr>
        <p:spPr>
          <a:xfrm>
            <a:off x="255712" y="3283446"/>
            <a:ext cx="2160300" cy="13683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</a:t>
            </a:r>
            <a:r>
              <a:rPr 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#1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Shape 131"/>
          <p:cNvSpPr/>
          <p:nvPr/>
        </p:nvSpPr>
        <p:spPr>
          <a:xfrm>
            <a:off x="2487960" y="3283446"/>
            <a:ext cx="2160300" cy="13683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</a:t>
            </a:r>
            <a:r>
              <a:rPr lang="zh-TW" sz="1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#2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" name="Shape 141"/>
          <p:cNvSpPr txBox="1"/>
          <p:nvPr/>
        </p:nvSpPr>
        <p:spPr>
          <a:xfrm>
            <a:off x="361628" y="4335899"/>
            <a:ext cx="64388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1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8" name="Shape 142"/>
          <p:cNvSpPr txBox="1"/>
          <p:nvPr/>
        </p:nvSpPr>
        <p:spPr>
          <a:xfrm>
            <a:off x="1000175" y="4340773"/>
            <a:ext cx="64388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9" name="Shape 143"/>
          <p:cNvSpPr txBox="1"/>
          <p:nvPr/>
        </p:nvSpPr>
        <p:spPr>
          <a:xfrm>
            <a:off x="1667297" y="4340773"/>
            <a:ext cx="64388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39" name="Shape 153"/>
          <p:cNvSpPr txBox="1"/>
          <p:nvPr/>
        </p:nvSpPr>
        <p:spPr>
          <a:xfrm>
            <a:off x="2665884" y="4340773"/>
            <a:ext cx="64388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0" name="Shape 154"/>
          <p:cNvSpPr txBox="1"/>
          <p:nvPr/>
        </p:nvSpPr>
        <p:spPr>
          <a:xfrm>
            <a:off x="3275856" y="4340773"/>
            <a:ext cx="715888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1" name="Shape 155"/>
          <p:cNvSpPr txBox="1"/>
          <p:nvPr/>
        </p:nvSpPr>
        <p:spPr>
          <a:xfrm>
            <a:off x="3995936" y="4340773"/>
            <a:ext cx="6246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6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2" name="Shape 156"/>
          <p:cNvSpPr/>
          <p:nvPr/>
        </p:nvSpPr>
        <p:spPr>
          <a:xfrm>
            <a:off x="4792200" y="3283475"/>
            <a:ext cx="4017300" cy="13683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" name="Shape 166"/>
          <p:cNvSpPr txBox="1"/>
          <p:nvPr/>
        </p:nvSpPr>
        <p:spPr>
          <a:xfrm>
            <a:off x="5248647" y="4335899"/>
            <a:ext cx="666068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1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53" name="Shape 167"/>
          <p:cNvSpPr txBox="1"/>
          <p:nvPr/>
        </p:nvSpPr>
        <p:spPr>
          <a:xfrm>
            <a:off x="5868144" y="4340773"/>
            <a:ext cx="59406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54" name="Shape 168"/>
          <p:cNvSpPr txBox="1"/>
          <p:nvPr/>
        </p:nvSpPr>
        <p:spPr>
          <a:xfrm>
            <a:off x="6520408" y="4340773"/>
            <a:ext cx="666068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0" name="Shape 174"/>
          <p:cNvSpPr txBox="1"/>
          <p:nvPr/>
        </p:nvSpPr>
        <p:spPr>
          <a:xfrm>
            <a:off x="7211913" y="4340773"/>
            <a:ext cx="59405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1" name="Shape 175"/>
          <p:cNvSpPr txBox="1"/>
          <p:nvPr/>
        </p:nvSpPr>
        <p:spPr>
          <a:xfrm>
            <a:off x="7858010" y="4340773"/>
            <a:ext cx="602422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 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cxnSp>
        <p:nvCxnSpPr>
          <p:cNvPr id="63" name="Shape 177"/>
          <p:cNvCxnSpPr/>
          <p:nvPr/>
        </p:nvCxnSpPr>
        <p:spPr>
          <a:xfrm>
            <a:off x="6800850" y="2886575"/>
            <a:ext cx="0" cy="3969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" name="Shape 178"/>
          <p:cNvCxnSpPr/>
          <p:nvPr/>
        </p:nvCxnSpPr>
        <p:spPr>
          <a:xfrm>
            <a:off x="1335832" y="3067422"/>
            <a:ext cx="2232300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179"/>
          <p:cNvSpPr/>
          <p:nvPr/>
        </p:nvSpPr>
        <p:spPr>
          <a:xfrm>
            <a:off x="4756151" y="2227476"/>
            <a:ext cx="4053300" cy="6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</a:t>
            </a:r>
            <a:r>
              <a:rPr lang="en-US" alt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Storage Pool</a:t>
            </a:r>
            <a:endParaRPr lang="zh-TW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Shape 180"/>
          <p:cNvSpPr/>
          <p:nvPr/>
        </p:nvSpPr>
        <p:spPr>
          <a:xfrm>
            <a:off x="5152249" y="2562425"/>
            <a:ext cx="8613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67" name="Shape 181"/>
          <p:cNvSpPr/>
          <p:nvPr/>
        </p:nvSpPr>
        <p:spPr>
          <a:xfrm>
            <a:off x="6215749" y="2562425"/>
            <a:ext cx="9942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68" name="Shape 182"/>
          <p:cNvSpPr/>
          <p:nvPr/>
        </p:nvSpPr>
        <p:spPr>
          <a:xfrm>
            <a:off x="7367871" y="2562425"/>
            <a:ext cx="9942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cxnSp>
        <p:nvCxnSpPr>
          <p:cNvPr id="69" name="Shape 183"/>
          <p:cNvCxnSpPr/>
          <p:nvPr/>
        </p:nvCxnSpPr>
        <p:spPr>
          <a:xfrm>
            <a:off x="2415952" y="2851398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84"/>
          <p:cNvCxnSpPr/>
          <p:nvPr/>
        </p:nvCxnSpPr>
        <p:spPr>
          <a:xfrm>
            <a:off x="1335832" y="3067422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1" name="Shape 185"/>
          <p:cNvCxnSpPr/>
          <p:nvPr/>
        </p:nvCxnSpPr>
        <p:spPr>
          <a:xfrm>
            <a:off x="3568080" y="3067422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026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23878"/>
            <a:ext cx="494457" cy="658795"/>
          </a:xfrm>
          <a:prstGeom prst="rect">
            <a:avLst/>
          </a:prstGeom>
          <a:noFill/>
        </p:spPr>
      </p:pic>
      <p:pic>
        <p:nvPicPr>
          <p:cNvPr id="72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458" y="3723878"/>
            <a:ext cx="494457" cy="658795"/>
          </a:xfrm>
          <a:prstGeom prst="rect">
            <a:avLst/>
          </a:prstGeom>
          <a:noFill/>
        </p:spPr>
      </p:pic>
      <p:pic>
        <p:nvPicPr>
          <p:cNvPr id="73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106" y="3723878"/>
            <a:ext cx="494457" cy="658795"/>
          </a:xfrm>
          <a:prstGeom prst="rect">
            <a:avLst/>
          </a:prstGeom>
          <a:noFill/>
        </p:spPr>
      </p:pic>
      <p:pic>
        <p:nvPicPr>
          <p:cNvPr id="74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831" y="3723878"/>
            <a:ext cx="494457" cy="658795"/>
          </a:xfrm>
          <a:prstGeom prst="rect">
            <a:avLst/>
          </a:prstGeom>
          <a:noFill/>
        </p:spPr>
      </p:pic>
      <p:pic>
        <p:nvPicPr>
          <p:cNvPr id="75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709" y="3723878"/>
            <a:ext cx="494457" cy="658795"/>
          </a:xfrm>
          <a:prstGeom prst="rect">
            <a:avLst/>
          </a:prstGeom>
          <a:noFill/>
        </p:spPr>
      </p:pic>
      <p:pic>
        <p:nvPicPr>
          <p:cNvPr id="76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34" y="3723878"/>
            <a:ext cx="494457" cy="658795"/>
          </a:xfrm>
          <a:prstGeom prst="rect">
            <a:avLst/>
          </a:prstGeom>
          <a:noFill/>
        </p:spPr>
      </p:pic>
      <p:pic>
        <p:nvPicPr>
          <p:cNvPr id="77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640" y="3723878"/>
            <a:ext cx="494457" cy="658795"/>
          </a:xfrm>
          <a:prstGeom prst="rect">
            <a:avLst/>
          </a:prstGeom>
          <a:noFill/>
        </p:spPr>
      </p:pic>
      <p:pic>
        <p:nvPicPr>
          <p:cNvPr id="78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787" y="3723878"/>
            <a:ext cx="494457" cy="658795"/>
          </a:xfrm>
          <a:prstGeom prst="rect">
            <a:avLst/>
          </a:prstGeom>
          <a:noFill/>
        </p:spPr>
      </p:pic>
      <p:pic>
        <p:nvPicPr>
          <p:cNvPr id="79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108" y="3723878"/>
            <a:ext cx="494457" cy="658795"/>
          </a:xfrm>
          <a:prstGeom prst="rect">
            <a:avLst/>
          </a:prstGeom>
          <a:noFill/>
        </p:spPr>
      </p:pic>
      <p:pic>
        <p:nvPicPr>
          <p:cNvPr id="80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181" y="3723878"/>
            <a:ext cx="494457" cy="658795"/>
          </a:xfrm>
          <a:prstGeom prst="rect">
            <a:avLst/>
          </a:prstGeom>
          <a:noFill/>
        </p:spPr>
      </p:pic>
      <p:pic>
        <p:nvPicPr>
          <p:cNvPr id="81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135" y="3723878"/>
            <a:ext cx="494457" cy="65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 flipH="1">
            <a:off x="323528" y="3003798"/>
            <a:ext cx="360040" cy="16561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8" y="58316"/>
            <a:ext cx="8676456" cy="857250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sym typeface="Microsoft JhengHei"/>
              </a:rPr>
              <a:t>When expanding, new sub-arrays are not allowed</a:t>
            </a:r>
            <a:endParaRPr lang="zh-TW" altLang="en-US" sz="2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11521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000" dirty="0" smtClean="0">
                <a:sym typeface="Microsoft JhengHei"/>
              </a:rPr>
              <a:t>Number of RAID 50/60 Sub-arrays cannot be changed after creation</a:t>
            </a:r>
            <a:endParaRPr lang="en-US" altLang="zh-TW" sz="2000" dirty="0" smtClean="0"/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No. of disks in Sub-arrays must be equal to avoid space waste</a:t>
            </a:r>
            <a:endParaRPr lang="zh-TW" altLang="en-US" sz="20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Capacity can be expanded through new RAID 50/60 and JBOD (Liner)</a:t>
            </a:r>
            <a:endParaRPr lang="zh-TW" altLang="en-US" dirty="0"/>
          </a:p>
        </p:txBody>
      </p:sp>
      <p:sp>
        <p:nvSpPr>
          <p:cNvPr id="72" name="Shape 193"/>
          <p:cNvSpPr/>
          <p:nvPr/>
        </p:nvSpPr>
        <p:spPr>
          <a:xfrm>
            <a:off x="733225" y="2276290"/>
            <a:ext cx="7827600" cy="65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 Storage Pool</a:t>
            </a:r>
            <a:endParaRPr lang="zh-TW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" name="Shape 194"/>
          <p:cNvSpPr/>
          <p:nvPr/>
        </p:nvSpPr>
        <p:spPr>
          <a:xfrm>
            <a:off x="968827" y="2643782"/>
            <a:ext cx="658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195"/>
          <p:cNvSpPr/>
          <p:nvPr/>
        </p:nvSpPr>
        <p:spPr>
          <a:xfrm>
            <a:off x="1542116" y="2643782"/>
            <a:ext cx="5862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196"/>
          <p:cNvSpPr/>
          <p:nvPr/>
        </p:nvSpPr>
        <p:spPr>
          <a:xfrm>
            <a:off x="2307751" y="2643782"/>
            <a:ext cx="676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197"/>
          <p:cNvSpPr/>
          <p:nvPr/>
        </p:nvSpPr>
        <p:spPr>
          <a:xfrm>
            <a:off x="2947468" y="2643782"/>
            <a:ext cx="5925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198"/>
          <p:cNvSpPr/>
          <p:nvPr/>
        </p:nvSpPr>
        <p:spPr>
          <a:xfrm>
            <a:off x="3758327" y="2643782"/>
            <a:ext cx="6486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199"/>
          <p:cNvSpPr/>
          <p:nvPr/>
        </p:nvSpPr>
        <p:spPr>
          <a:xfrm>
            <a:off x="4371391" y="2643782"/>
            <a:ext cx="6453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200"/>
          <p:cNvSpPr/>
          <p:nvPr/>
        </p:nvSpPr>
        <p:spPr>
          <a:xfrm>
            <a:off x="729225" y="3030391"/>
            <a:ext cx="3886800" cy="83750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(1-1)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" name="Shape 201"/>
          <p:cNvSpPr/>
          <p:nvPr/>
        </p:nvSpPr>
        <p:spPr>
          <a:xfrm>
            <a:off x="4771425" y="3030391"/>
            <a:ext cx="3849000" cy="837503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(1-2)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7" name="Shape 208"/>
          <p:cNvSpPr/>
          <p:nvPr/>
        </p:nvSpPr>
        <p:spPr>
          <a:xfrm>
            <a:off x="733275" y="3003798"/>
            <a:ext cx="7887300" cy="868676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209"/>
          <p:cNvSpPr/>
          <p:nvPr/>
        </p:nvSpPr>
        <p:spPr>
          <a:xfrm>
            <a:off x="729225" y="3942300"/>
            <a:ext cx="3886800" cy="717682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(2-</a:t>
            </a: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1)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9" name="Shape 210"/>
          <p:cNvSpPr/>
          <p:nvPr/>
        </p:nvSpPr>
        <p:spPr>
          <a:xfrm>
            <a:off x="4771425" y="3942300"/>
            <a:ext cx="3849000" cy="717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(2-2)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" name="Shape 223"/>
          <p:cNvSpPr/>
          <p:nvPr/>
        </p:nvSpPr>
        <p:spPr>
          <a:xfrm>
            <a:off x="5364252" y="2643782"/>
            <a:ext cx="622500" cy="216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224"/>
          <p:cNvSpPr/>
          <p:nvPr/>
        </p:nvSpPr>
        <p:spPr>
          <a:xfrm>
            <a:off x="5952554" y="2643782"/>
            <a:ext cx="619200" cy="2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225"/>
          <p:cNvSpPr/>
          <p:nvPr/>
        </p:nvSpPr>
        <p:spPr>
          <a:xfrm>
            <a:off x="6944076" y="2643782"/>
            <a:ext cx="695100" cy="216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226"/>
          <p:cNvSpPr/>
          <p:nvPr/>
        </p:nvSpPr>
        <p:spPr>
          <a:xfrm>
            <a:off x="7601087" y="2643782"/>
            <a:ext cx="691500" cy="2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227"/>
          <p:cNvSpPr/>
          <p:nvPr/>
        </p:nvSpPr>
        <p:spPr>
          <a:xfrm>
            <a:off x="733275" y="3934175"/>
            <a:ext cx="7887300" cy="725807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228"/>
          <p:cNvSpPr txBox="1"/>
          <p:nvPr/>
        </p:nvSpPr>
        <p:spPr>
          <a:xfrm rot="16200000">
            <a:off x="-5422" y="3620780"/>
            <a:ext cx="1046400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Liner</a:t>
            </a:r>
            <a:endParaRPr lang="zh-TW" sz="20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72564"/>
            <a:ext cx="936104" cy="360040"/>
          </a:xfrm>
          <a:prstGeom prst="rect">
            <a:avLst/>
          </a:prstGeom>
          <a:noFill/>
        </p:spPr>
      </p:pic>
      <p:pic>
        <p:nvPicPr>
          <p:cNvPr id="2050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62571"/>
            <a:ext cx="936104" cy="360040"/>
          </a:xfrm>
          <a:prstGeom prst="rect">
            <a:avLst/>
          </a:prstGeom>
          <a:noFill/>
        </p:spPr>
      </p:pic>
      <p:pic>
        <p:nvPicPr>
          <p:cNvPr id="42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3472564"/>
            <a:ext cx="936104" cy="360040"/>
          </a:xfrm>
          <a:prstGeom prst="rect">
            <a:avLst/>
          </a:prstGeom>
          <a:noFill/>
        </p:spPr>
      </p:pic>
      <p:pic>
        <p:nvPicPr>
          <p:cNvPr id="43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3262571"/>
            <a:ext cx="936104" cy="360040"/>
          </a:xfrm>
          <a:prstGeom prst="rect">
            <a:avLst/>
          </a:prstGeom>
          <a:noFill/>
        </p:spPr>
      </p:pic>
      <p:pic>
        <p:nvPicPr>
          <p:cNvPr id="44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3472564"/>
            <a:ext cx="936104" cy="360040"/>
          </a:xfrm>
          <a:prstGeom prst="rect">
            <a:avLst/>
          </a:prstGeom>
          <a:noFill/>
        </p:spPr>
      </p:pic>
      <p:pic>
        <p:nvPicPr>
          <p:cNvPr id="45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3262571"/>
            <a:ext cx="936104" cy="360040"/>
          </a:xfrm>
          <a:prstGeom prst="rect">
            <a:avLst/>
          </a:prstGeom>
          <a:noFill/>
        </p:spPr>
      </p:pic>
      <p:pic>
        <p:nvPicPr>
          <p:cNvPr id="46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8178"/>
            <a:ext cx="936104" cy="360040"/>
          </a:xfrm>
          <a:prstGeom prst="rect">
            <a:avLst/>
          </a:prstGeom>
          <a:noFill/>
        </p:spPr>
      </p:pic>
      <p:pic>
        <p:nvPicPr>
          <p:cNvPr id="47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4228178"/>
            <a:ext cx="936104" cy="360040"/>
          </a:xfrm>
          <a:prstGeom prst="rect">
            <a:avLst/>
          </a:prstGeom>
          <a:noFill/>
        </p:spPr>
      </p:pic>
      <p:pic>
        <p:nvPicPr>
          <p:cNvPr id="48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4228178"/>
            <a:ext cx="936104" cy="360040"/>
          </a:xfrm>
          <a:prstGeom prst="rect">
            <a:avLst/>
          </a:prstGeom>
          <a:noFill/>
        </p:spPr>
      </p:pic>
      <p:pic>
        <p:nvPicPr>
          <p:cNvPr id="49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3472564"/>
            <a:ext cx="936104" cy="360040"/>
          </a:xfrm>
          <a:prstGeom prst="rect">
            <a:avLst/>
          </a:prstGeom>
          <a:noFill/>
        </p:spPr>
      </p:pic>
      <p:pic>
        <p:nvPicPr>
          <p:cNvPr id="50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3262571"/>
            <a:ext cx="936104" cy="360040"/>
          </a:xfrm>
          <a:prstGeom prst="rect">
            <a:avLst/>
          </a:prstGeom>
          <a:noFill/>
        </p:spPr>
      </p:pic>
      <p:pic>
        <p:nvPicPr>
          <p:cNvPr id="51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3472564"/>
            <a:ext cx="936104" cy="360040"/>
          </a:xfrm>
          <a:prstGeom prst="rect">
            <a:avLst/>
          </a:prstGeom>
          <a:noFill/>
        </p:spPr>
      </p:pic>
      <p:pic>
        <p:nvPicPr>
          <p:cNvPr id="52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3262571"/>
            <a:ext cx="936104" cy="360040"/>
          </a:xfrm>
          <a:prstGeom prst="rect">
            <a:avLst/>
          </a:prstGeom>
          <a:noFill/>
        </p:spPr>
      </p:pic>
      <p:pic>
        <p:nvPicPr>
          <p:cNvPr id="53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3472564"/>
            <a:ext cx="936104" cy="360040"/>
          </a:xfrm>
          <a:prstGeom prst="rect">
            <a:avLst/>
          </a:prstGeom>
          <a:noFill/>
        </p:spPr>
      </p:pic>
      <p:pic>
        <p:nvPicPr>
          <p:cNvPr id="54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3262571"/>
            <a:ext cx="936104" cy="360040"/>
          </a:xfrm>
          <a:prstGeom prst="rect">
            <a:avLst/>
          </a:prstGeom>
          <a:noFill/>
        </p:spPr>
      </p:pic>
      <p:pic>
        <p:nvPicPr>
          <p:cNvPr id="55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4228178"/>
            <a:ext cx="936104" cy="360040"/>
          </a:xfrm>
          <a:prstGeom prst="rect">
            <a:avLst/>
          </a:prstGeom>
          <a:noFill/>
        </p:spPr>
      </p:pic>
      <p:pic>
        <p:nvPicPr>
          <p:cNvPr id="56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4228178"/>
            <a:ext cx="936104" cy="360040"/>
          </a:xfrm>
          <a:prstGeom prst="rect">
            <a:avLst/>
          </a:prstGeom>
          <a:noFill/>
        </p:spPr>
      </p:pic>
      <p:pic>
        <p:nvPicPr>
          <p:cNvPr id="57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4228178"/>
            <a:ext cx="936104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/>
          <p:nvPr/>
        </p:nvSpPr>
        <p:spPr>
          <a:xfrm>
            <a:off x="458103" y="3078831"/>
            <a:ext cx="3915300" cy="15123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(1-1)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01" name="Picture 5" descr="C:\Users\user\Desktop\RAID 50.60 進階功能介紹\未命名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557" y="3426320"/>
            <a:ext cx="693363" cy="936105"/>
          </a:xfrm>
          <a:prstGeom prst="rect">
            <a:avLst/>
          </a:prstGeom>
          <a:noFill/>
        </p:spPr>
      </p:pic>
      <p:pic>
        <p:nvPicPr>
          <p:cNvPr id="4100" name="Picture 4" descr="C:\Users\user\Desktop\RAID 50.60 進階功能介紹\未命名3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6320"/>
            <a:ext cx="693096" cy="936105"/>
          </a:xfrm>
          <a:prstGeom prst="rect">
            <a:avLst/>
          </a:prstGeom>
          <a:noFill/>
        </p:spPr>
      </p:pic>
      <p:pic>
        <p:nvPicPr>
          <p:cNvPr id="4099" name="Picture 3" descr="C:\Users\user\Desktop\RAID 50.60 進階功能介紹\未命名3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6320"/>
            <a:ext cx="693096" cy="93610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09304"/>
            <a:ext cx="8579296" cy="85725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Concept of RAID 50 "Write" Operation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6135"/>
            <a:ext cx="8964488" cy="1875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1. Data Block A is striped into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A1/A2 for writing operation</a:t>
            </a:r>
            <a:endParaRPr lang="zh-TW" altLang="en-US" sz="2000" dirty="0" smtClean="0"/>
          </a:p>
          <a:p>
            <a:r>
              <a:rPr lang="en-US" altLang="zh-TW" sz="2000" dirty="0" smtClean="0"/>
              <a:t>2. A1/A2 then are striped again within each sub-array</a:t>
            </a:r>
            <a:endParaRPr lang="zh-TW" altLang="en-US" sz="2000" dirty="0" smtClean="0"/>
          </a:p>
          <a:p>
            <a:r>
              <a:rPr lang="zh-TW" altLang="en-US" sz="2000" dirty="0" smtClean="0"/>
              <a:t>     </a:t>
            </a:r>
            <a:r>
              <a:rPr lang="en-US" altLang="zh-TW" sz="2000" dirty="0" smtClean="0">
                <a:ea typeface="Arial Unicode MS" pitchFamily="34" charset="-120"/>
              </a:rPr>
              <a:t>RAID 5 RMW (Read Modify Write) </a:t>
            </a:r>
            <a:r>
              <a:rPr lang="zh-TW" altLang="en-US" sz="2000" dirty="0" smtClean="0">
                <a:ea typeface="Arial Unicode MS" pitchFamily="34" charset="-120"/>
              </a:rPr>
              <a:t>１</a:t>
            </a:r>
            <a:r>
              <a:rPr lang="en-US" altLang="zh-TW" sz="2000" dirty="0" smtClean="0">
                <a:ea typeface="Arial Unicode MS" pitchFamily="34" charset="-120"/>
              </a:rPr>
              <a:t>Write</a:t>
            </a:r>
            <a:r>
              <a:rPr lang="zh-TW" altLang="en-US" sz="2000" dirty="0" smtClean="0">
                <a:ea typeface="Arial Unicode MS" pitchFamily="34" charset="-120"/>
              </a:rPr>
              <a:t> </a:t>
            </a:r>
            <a:r>
              <a:rPr lang="en-US" altLang="zh-TW" sz="2000" dirty="0" smtClean="0">
                <a:ea typeface="Arial Unicode MS" pitchFamily="34" charset="-120"/>
              </a:rPr>
              <a:t>=  </a:t>
            </a:r>
          </a:p>
          <a:p>
            <a:r>
              <a:rPr lang="en-US" altLang="zh-TW" sz="2000" dirty="0" smtClean="0">
                <a:ea typeface="Arial Unicode MS" pitchFamily="34" charset="-120"/>
              </a:rPr>
              <a:t>     Read</a:t>
            </a:r>
            <a:r>
              <a:rPr lang="zh-TW" altLang="en-US" sz="2000" dirty="0" smtClean="0">
                <a:ea typeface="Arial Unicode MS" pitchFamily="34" charset="-120"/>
              </a:rPr>
              <a:t> </a:t>
            </a:r>
            <a:r>
              <a:rPr lang="en-US" altLang="zh-TW" sz="2000" dirty="0" smtClean="0">
                <a:ea typeface="Arial Unicode MS" pitchFamily="34" charset="-120"/>
              </a:rPr>
              <a:t>Parity+ </a:t>
            </a:r>
            <a:r>
              <a:rPr lang="en-US" altLang="zh-TW" sz="2000" dirty="0" smtClean="0">
                <a:ea typeface="Arial Unicode MS" pitchFamily="34" charset="-120"/>
              </a:rPr>
              <a:t>Read</a:t>
            </a:r>
            <a:r>
              <a:rPr lang="zh-TW" altLang="en-US" sz="2000" dirty="0" smtClean="0">
                <a:ea typeface="Arial Unicode MS" pitchFamily="34" charset="-120"/>
              </a:rPr>
              <a:t> </a:t>
            </a:r>
            <a:r>
              <a:rPr lang="en-US" altLang="zh-TW" sz="2000" dirty="0" smtClean="0">
                <a:ea typeface="Arial Unicode MS" pitchFamily="34" charset="-120"/>
              </a:rPr>
              <a:t>Data + </a:t>
            </a:r>
            <a:r>
              <a:rPr lang="en-US" altLang="zh-TW" sz="2000" dirty="0" smtClean="0">
                <a:ea typeface="Arial Unicode MS" pitchFamily="34" charset="-120"/>
              </a:rPr>
              <a:t>Calculate</a:t>
            </a:r>
            <a:r>
              <a:rPr lang="zh-TW" altLang="en-US" sz="2000" dirty="0" smtClean="0">
                <a:ea typeface="Arial Unicode MS" pitchFamily="34" charset="-120"/>
              </a:rPr>
              <a:t> </a:t>
            </a:r>
            <a:r>
              <a:rPr lang="en-US" altLang="zh-TW" sz="2000" dirty="0" smtClean="0">
                <a:ea typeface="Arial Unicode MS" pitchFamily="34" charset="-120"/>
              </a:rPr>
              <a:t>Parity+ </a:t>
            </a:r>
            <a:r>
              <a:rPr lang="en-US" altLang="zh-TW" sz="2000" dirty="0" smtClean="0">
                <a:ea typeface="Arial Unicode MS" pitchFamily="34" charset="-120"/>
              </a:rPr>
              <a:t>Write </a:t>
            </a:r>
            <a:r>
              <a:rPr lang="en-US" altLang="zh-TW" sz="2000" dirty="0" smtClean="0">
                <a:ea typeface="Arial Unicode MS" pitchFamily="34" charset="-120"/>
              </a:rPr>
              <a:t>Parity+ </a:t>
            </a:r>
            <a:r>
              <a:rPr lang="en-US" altLang="zh-TW" sz="2000" dirty="0" smtClean="0">
                <a:ea typeface="Arial Unicode MS" pitchFamily="34" charset="-120"/>
              </a:rPr>
              <a:t>Write</a:t>
            </a:r>
            <a:r>
              <a:rPr lang="zh-TW" altLang="en-US" sz="2000" dirty="0" smtClean="0">
                <a:ea typeface="Arial Unicode MS" pitchFamily="34" charset="-120"/>
              </a:rPr>
              <a:t> </a:t>
            </a:r>
            <a:r>
              <a:rPr lang="en-US" altLang="zh-TW" sz="2000" dirty="0" smtClean="0">
                <a:ea typeface="Arial Unicode MS" pitchFamily="34" charset="-120"/>
              </a:rPr>
              <a:t>Data</a:t>
            </a:r>
          </a:p>
        </p:txBody>
      </p:sp>
      <p:sp>
        <p:nvSpPr>
          <p:cNvPr id="4" name="Shape 236"/>
          <p:cNvSpPr/>
          <p:nvPr/>
        </p:nvSpPr>
        <p:spPr>
          <a:xfrm>
            <a:off x="458103" y="2574775"/>
            <a:ext cx="12699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5" name="Shape 237"/>
          <p:cNvSpPr/>
          <p:nvPr/>
        </p:nvSpPr>
        <p:spPr>
          <a:xfrm>
            <a:off x="1727946" y="2574775"/>
            <a:ext cx="12699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7" name="Shape 239"/>
          <p:cNvSpPr/>
          <p:nvPr/>
        </p:nvSpPr>
        <p:spPr>
          <a:xfrm>
            <a:off x="4690913" y="3078831"/>
            <a:ext cx="4127100" cy="15123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(1-2)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Shape 240"/>
          <p:cNvSpPr/>
          <p:nvPr/>
        </p:nvSpPr>
        <p:spPr>
          <a:xfrm>
            <a:off x="693093" y="3579862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A1*</a:t>
            </a:r>
          </a:p>
        </p:txBody>
      </p:sp>
      <p:sp>
        <p:nvSpPr>
          <p:cNvPr id="9" name="Shape 241"/>
          <p:cNvSpPr/>
          <p:nvPr/>
        </p:nvSpPr>
        <p:spPr>
          <a:xfrm>
            <a:off x="1998762" y="358405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A1”</a:t>
            </a:r>
          </a:p>
        </p:txBody>
      </p:sp>
      <p:sp>
        <p:nvSpPr>
          <p:cNvPr id="10" name="Shape 242"/>
          <p:cNvSpPr/>
          <p:nvPr/>
        </p:nvSpPr>
        <p:spPr>
          <a:xfrm>
            <a:off x="3164136" y="3589387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1" name="Shape 243"/>
          <p:cNvSpPr txBox="1"/>
          <p:nvPr/>
        </p:nvSpPr>
        <p:spPr>
          <a:xfrm>
            <a:off x="775564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Disk1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2" name="Shape 244"/>
          <p:cNvSpPr txBox="1"/>
          <p:nvPr/>
        </p:nvSpPr>
        <p:spPr>
          <a:xfrm>
            <a:off x="2045407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3" name="Shape 245"/>
          <p:cNvSpPr txBox="1"/>
          <p:nvPr/>
        </p:nvSpPr>
        <p:spPr>
          <a:xfrm>
            <a:off x="3249866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7" name="Shape 249"/>
          <p:cNvSpPr txBox="1"/>
          <p:nvPr/>
        </p:nvSpPr>
        <p:spPr>
          <a:xfrm>
            <a:off x="5114194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8" name="Shape 250"/>
          <p:cNvSpPr txBox="1"/>
          <p:nvPr/>
        </p:nvSpPr>
        <p:spPr>
          <a:xfrm>
            <a:off x="6430617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9" name="Shape 251"/>
          <p:cNvSpPr txBox="1"/>
          <p:nvPr/>
        </p:nvSpPr>
        <p:spPr>
          <a:xfrm>
            <a:off x="7624260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 smtClean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Disk6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0" name="Shape 252"/>
          <p:cNvSpPr/>
          <p:nvPr/>
        </p:nvSpPr>
        <p:spPr>
          <a:xfrm>
            <a:off x="3268670" y="2574775"/>
            <a:ext cx="1375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</a:p>
        </p:txBody>
      </p:sp>
      <p:sp>
        <p:nvSpPr>
          <p:cNvPr id="21" name="Shape 253"/>
          <p:cNvSpPr/>
          <p:nvPr/>
        </p:nvSpPr>
        <p:spPr>
          <a:xfrm>
            <a:off x="4644333" y="2574775"/>
            <a:ext cx="1375800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</a:p>
        </p:txBody>
      </p:sp>
      <p:sp>
        <p:nvSpPr>
          <p:cNvPr id="22" name="Shape 254"/>
          <p:cNvSpPr/>
          <p:nvPr/>
        </p:nvSpPr>
        <p:spPr>
          <a:xfrm>
            <a:off x="693093" y="3843511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3" name="Shape 255"/>
          <p:cNvSpPr/>
          <p:nvPr/>
        </p:nvSpPr>
        <p:spPr>
          <a:xfrm>
            <a:off x="1998762" y="3833986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B1*</a:t>
            </a:r>
          </a:p>
        </p:txBody>
      </p:sp>
      <p:sp>
        <p:nvSpPr>
          <p:cNvPr id="24" name="Shape 256"/>
          <p:cNvSpPr/>
          <p:nvPr/>
        </p:nvSpPr>
        <p:spPr>
          <a:xfrm>
            <a:off x="3164136" y="386789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B1”</a:t>
            </a:r>
          </a:p>
        </p:txBody>
      </p:sp>
      <p:cxnSp>
        <p:nvCxnSpPr>
          <p:cNvPr id="28" name="Shape 260"/>
          <p:cNvCxnSpPr>
            <a:stCxn id="4" idx="2"/>
            <a:endCxn id="6" idx="0"/>
          </p:cNvCxnSpPr>
          <p:nvPr/>
        </p:nvCxnSpPr>
        <p:spPr>
          <a:xfrm>
            <a:off x="1093053" y="2790775"/>
            <a:ext cx="1322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9" name="Shape 261"/>
          <p:cNvCxnSpPr>
            <a:stCxn id="5" idx="2"/>
            <a:endCxn id="7" idx="0"/>
          </p:cNvCxnSpPr>
          <p:nvPr/>
        </p:nvCxnSpPr>
        <p:spPr>
          <a:xfrm>
            <a:off x="2362896" y="2790775"/>
            <a:ext cx="4391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" name="Shape 262"/>
          <p:cNvCxnSpPr>
            <a:stCxn id="20" idx="2"/>
            <a:endCxn id="6" idx="0"/>
          </p:cNvCxnSpPr>
          <p:nvPr/>
        </p:nvCxnSpPr>
        <p:spPr>
          <a:xfrm flipH="1">
            <a:off x="2415770" y="2790775"/>
            <a:ext cx="15408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1" name="Shape 263"/>
          <p:cNvSpPr/>
          <p:nvPr/>
        </p:nvSpPr>
        <p:spPr>
          <a:xfrm>
            <a:off x="6172397" y="2574775"/>
            <a:ext cx="12699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</a:t>
            </a:r>
          </a:p>
        </p:txBody>
      </p:sp>
      <p:sp>
        <p:nvSpPr>
          <p:cNvPr id="32" name="Shape 264"/>
          <p:cNvSpPr/>
          <p:nvPr/>
        </p:nvSpPr>
        <p:spPr>
          <a:xfrm>
            <a:off x="7442239" y="2574775"/>
            <a:ext cx="13758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C2</a:t>
            </a:r>
          </a:p>
        </p:txBody>
      </p:sp>
      <p:cxnSp>
        <p:nvCxnSpPr>
          <p:cNvPr id="33" name="Shape 265"/>
          <p:cNvCxnSpPr>
            <a:stCxn id="31" idx="2"/>
            <a:endCxn id="6" idx="0"/>
          </p:cNvCxnSpPr>
          <p:nvPr/>
        </p:nvCxnSpPr>
        <p:spPr>
          <a:xfrm flipH="1">
            <a:off x="2415647" y="2790775"/>
            <a:ext cx="4391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4" name="Shape 266"/>
          <p:cNvCxnSpPr>
            <a:stCxn id="32" idx="2"/>
            <a:endCxn id="7" idx="0"/>
          </p:cNvCxnSpPr>
          <p:nvPr/>
        </p:nvCxnSpPr>
        <p:spPr>
          <a:xfrm flipH="1">
            <a:off x="6754339" y="2790775"/>
            <a:ext cx="13758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" name="Shape 267"/>
          <p:cNvSpPr/>
          <p:nvPr/>
        </p:nvSpPr>
        <p:spPr>
          <a:xfrm>
            <a:off x="693093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C1*</a:t>
            </a:r>
          </a:p>
        </p:txBody>
      </p:sp>
      <p:sp>
        <p:nvSpPr>
          <p:cNvPr id="36" name="Shape 268"/>
          <p:cNvSpPr/>
          <p:nvPr/>
        </p:nvSpPr>
        <p:spPr>
          <a:xfrm>
            <a:off x="1998762" y="4116685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7" name="Shape 269"/>
          <p:cNvSpPr/>
          <p:nvPr/>
        </p:nvSpPr>
        <p:spPr>
          <a:xfrm>
            <a:off x="3164136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C1”</a:t>
            </a:r>
          </a:p>
        </p:txBody>
      </p:sp>
      <p:sp>
        <p:nvSpPr>
          <p:cNvPr id="41" name="Shape 273"/>
          <p:cNvSpPr txBox="1"/>
          <p:nvPr/>
        </p:nvSpPr>
        <p:spPr>
          <a:xfrm>
            <a:off x="1547664" y="4804022"/>
            <a:ext cx="67569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indent="-15875">
              <a:buClr>
                <a:schemeClr val="lt1"/>
              </a:buClr>
              <a:buSzPts val="250"/>
            </a:pP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RCW (Read Reconstruct Write)</a:t>
            </a:r>
            <a: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 =</a:t>
            </a: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Read</a:t>
            </a: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all </a:t>
            </a: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Chunk Data</a:t>
            </a: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> + </a:t>
            </a:r>
            <a: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> Calculate </a:t>
            </a: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>Parity + </a:t>
            </a:r>
            <a: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>Write </a:t>
            </a: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>Parity + </a:t>
            </a:r>
            <a: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>Write </a:t>
            </a:r>
            <a:r>
              <a:rPr 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>Data</a:t>
            </a:r>
            <a:r>
              <a:rPr lang="en-US" altLang="zh-TW" sz="1200" dirty="0" smtClean="0">
                <a:solidFill>
                  <a:schemeClr val="bg1"/>
                </a:solidFill>
              </a:rPr>
              <a:t> </a:t>
            </a:r>
          </a:p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  <a:t/>
            </a:r>
            <a:br>
              <a:rPr lang="en-US" altLang="zh-TW" sz="1200" dirty="0" smtClean="0">
                <a:solidFill>
                  <a:srgbClr val="FFFFFF"/>
                </a:solidFill>
                <a:latin typeface="+mj-lt"/>
                <a:ea typeface="微軟正黑體" pitchFamily="34" charset="-120"/>
              </a:rPr>
            </a:br>
            <a:endParaRPr lang="en-US" altLang="zh-TW" sz="1200" dirty="0" smtClean="0">
              <a:solidFill>
                <a:srgbClr val="FFFFFF"/>
              </a:solidFill>
              <a:latin typeface="+mj-lt"/>
              <a:ea typeface="微軟正黑體" pitchFamily="34" charset="-120"/>
            </a:endParaRPr>
          </a:p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endParaRPr lang="zh-TW" sz="1200" dirty="0">
              <a:solidFill>
                <a:srgbClr val="FFFFFF"/>
              </a:solidFill>
              <a:latin typeface="+mj-lt"/>
              <a:ea typeface="微軟正黑體" pitchFamily="34" charset="-120"/>
            </a:endParaRPr>
          </a:p>
        </p:txBody>
      </p:sp>
      <p:cxnSp>
        <p:nvCxnSpPr>
          <p:cNvPr id="42" name="Shape 274"/>
          <p:cNvCxnSpPr>
            <a:stCxn id="21" idx="2"/>
            <a:endCxn id="7" idx="0"/>
          </p:cNvCxnSpPr>
          <p:nvPr/>
        </p:nvCxnSpPr>
        <p:spPr>
          <a:xfrm>
            <a:off x="5332233" y="2790775"/>
            <a:ext cx="14223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49" name="Picture 5" descr="C:\Users\user\Desktop\RAID 50.60 進階功能介紹\未命名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045" y="3426320"/>
            <a:ext cx="693363" cy="936105"/>
          </a:xfrm>
          <a:prstGeom prst="rect">
            <a:avLst/>
          </a:prstGeom>
          <a:noFill/>
        </p:spPr>
      </p:pic>
      <p:pic>
        <p:nvPicPr>
          <p:cNvPr id="50" name="Picture 4" descr="C:\Users\user\Desktop\RAID 50.60 進階功能介紹\未命名3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6320"/>
            <a:ext cx="693096" cy="936105"/>
          </a:xfrm>
          <a:prstGeom prst="rect">
            <a:avLst/>
          </a:prstGeom>
          <a:noFill/>
        </p:spPr>
      </p:pic>
      <p:pic>
        <p:nvPicPr>
          <p:cNvPr id="51" name="Picture 3" descr="C:\Users\user\Desktop\RAID 50.60 進階功能介紹\未命名3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6320"/>
            <a:ext cx="693096" cy="936105"/>
          </a:xfrm>
          <a:prstGeom prst="rect">
            <a:avLst/>
          </a:prstGeom>
          <a:noFill/>
        </p:spPr>
      </p:pic>
      <p:sp>
        <p:nvSpPr>
          <p:cNvPr id="52" name="Shape 240"/>
          <p:cNvSpPr/>
          <p:nvPr/>
        </p:nvSpPr>
        <p:spPr>
          <a:xfrm>
            <a:off x="5085581" y="3579862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241"/>
          <p:cNvSpPr/>
          <p:nvPr/>
        </p:nvSpPr>
        <p:spPr>
          <a:xfrm>
            <a:off x="6391250" y="358405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”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242"/>
          <p:cNvSpPr/>
          <p:nvPr/>
        </p:nvSpPr>
        <p:spPr>
          <a:xfrm>
            <a:off x="7556624" y="3589387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55" name="Shape 254"/>
          <p:cNvSpPr/>
          <p:nvPr/>
        </p:nvSpPr>
        <p:spPr>
          <a:xfrm>
            <a:off x="5085581" y="3843511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56" name="Shape 255"/>
          <p:cNvSpPr/>
          <p:nvPr/>
        </p:nvSpPr>
        <p:spPr>
          <a:xfrm>
            <a:off x="6391250" y="3833986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256"/>
          <p:cNvSpPr/>
          <p:nvPr/>
        </p:nvSpPr>
        <p:spPr>
          <a:xfrm>
            <a:off x="7556624" y="386789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”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267"/>
          <p:cNvSpPr/>
          <p:nvPr/>
        </p:nvSpPr>
        <p:spPr>
          <a:xfrm>
            <a:off x="5085581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268"/>
          <p:cNvSpPr/>
          <p:nvPr/>
        </p:nvSpPr>
        <p:spPr>
          <a:xfrm>
            <a:off x="6391250" y="4116685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60" name="Shape 269"/>
          <p:cNvSpPr/>
          <p:nvPr/>
        </p:nvSpPr>
        <p:spPr>
          <a:xfrm>
            <a:off x="7556624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”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0930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3200" spc="-150" dirty="0" smtClean="0">
                <a:sym typeface="Microsoft JhengHei"/>
              </a:rPr>
              <a:t>Performance Comparison </a:t>
            </a:r>
            <a:r>
              <a:rPr lang="en-US" altLang="zh-TW" sz="3200" spc="-150" dirty="0" smtClean="0">
                <a:sym typeface="Microsoft JhengHei"/>
              </a:rPr>
              <a:t>For RAID 50/60</a:t>
            </a:r>
            <a:endParaRPr lang="zh-TW" altLang="en-US" sz="3200" spc="-15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152128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Single RAID 0 = Performance can be N (No. of disks)</a:t>
            </a:r>
            <a:r>
              <a:rPr lang="zh-TW" altLang="en-US" sz="2000" dirty="0" smtClean="0">
                <a:sym typeface="Microsoft JhengHei"/>
              </a:rPr>
              <a:t>* </a:t>
            </a:r>
            <a:r>
              <a:rPr lang="en-US" altLang="zh-TW" sz="2000" dirty="0" smtClean="0">
                <a:sym typeface="Microsoft JhengHei"/>
              </a:rPr>
              <a:t>P (Disk </a:t>
            </a:r>
            <a:r>
              <a:rPr lang="en-US" altLang="zh-TW" sz="2000" dirty="0" smtClean="0">
                <a:sym typeface="Microsoft JhengHei"/>
              </a:rPr>
              <a:t>performance</a:t>
            </a:r>
            <a:r>
              <a:rPr lang="en-US" altLang="zh-TW" sz="2000" dirty="0" smtClean="0">
                <a:sym typeface="Microsoft JhengHei"/>
              </a:rPr>
              <a:t>)</a:t>
            </a:r>
            <a:endParaRPr lang="zh-TW" altLang="en-US" sz="20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Single</a:t>
            </a:r>
            <a:r>
              <a:rPr lang="zh-TW" altLang="en-US" sz="2000" dirty="0" smtClean="0">
                <a:sym typeface="Microsoft JhengHei"/>
              </a:rPr>
              <a:t> </a:t>
            </a:r>
            <a:r>
              <a:rPr lang="en-US" altLang="zh-TW" sz="2000" dirty="0" smtClean="0">
                <a:sym typeface="Microsoft JhengHei"/>
              </a:rPr>
              <a:t>RAID 5 = (N*P) / RMW or </a:t>
            </a:r>
            <a:r>
              <a:rPr lang="en-US" altLang="zh-TW" sz="2000" dirty="0" smtClean="0">
                <a:sym typeface="Microsoft JhengHei"/>
              </a:rPr>
              <a:t>RCW operations</a:t>
            </a:r>
            <a:endParaRPr lang="zh-TW" altLang="en-US" sz="20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Compare RAID 50/60 to RAID 5/6 on HDD, performance can be reduced </a:t>
            </a:r>
          </a:p>
        </p:txBody>
      </p:sp>
      <p:sp>
        <p:nvSpPr>
          <p:cNvPr id="10" name="Shape 103"/>
          <p:cNvSpPr txBox="1"/>
          <p:nvPr/>
        </p:nvSpPr>
        <p:spPr>
          <a:xfrm>
            <a:off x="1409912" y="4763522"/>
            <a:ext cx="7514100" cy="4254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r>
              <a:rPr lang="en-US" altLang="zh-TW" sz="1000" dirty="0" smtClean="0">
                <a:solidFill>
                  <a:schemeClr val="bg1"/>
                </a:solidFill>
              </a:rPr>
              <a:t>HDD : TS-1079  (6) TVS-EC2480U-SAS-RP R2 (12) Seagate ST1000NM0033 </a:t>
            </a:r>
            <a:r>
              <a:rPr lang="zh-TW" altLang="en-US" sz="1000" dirty="0" smtClean="0">
                <a:solidFill>
                  <a:schemeClr val="bg1"/>
                </a:solidFill>
              </a:rPr>
              <a:t> </a:t>
            </a:r>
            <a:r>
              <a:rPr lang="en-US" altLang="zh-TW" sz="1000" dirty="0" smtClean="0">
                <a:solidFill>
                  <a:schemeClr val="bg1"/>
                </a:solidFill>
              </a:rPr>
              <a:t>through SMB</a:t>
            </a:r>
            <a:endParaRPr lang="zh-TW" altLang="en-US" sz="1000" dirty="0" smtClean="0">
              <a:solidFill>
                <a:schemeClr val="bg1"/>
              </a:solidFill>
            </a:endParaRPr>
          </a:p>
          <a:p>
            <a:r>
              <a:rPr lang="en-US" altLang="zh-TW" sz="1000" dirty="0" smtClean="0">
                <a:solidFill>
                  <a:schemeClr val="bg1"/>
                </a:solidFill>
              </a:rPr>
              <a:t>SSD :  TVS-EC2480U-SAS-RP R2 (12 /24) ST200FM0053(SAS) </a:t>
            </a:r>
            <a:r>
              <a:rPr lang="en-US" altLang="zh-TW" sz="1000" dirty="0" smtClean="0">
                <a:solidFill>
                  <a:schemeClr val="bg1"/>
                </a:solidFill>
              </a:rPr>
              <a:t> through </a:t>
            </a:r>
            <a:r>
              <a:rPr lang="en-US" altLang="zh-TW" sz="1000" dirty="0" err="1" smtClean="0">
                <a:solidFill>
                  <a:schemeClr val="bg1"/>
                </a:solidFill>
              </a:rPr>
              <a:t>iSCSI</a:t>
            </a:r>
            <a:r>
              <a:rPr lang="en-US" altLang="zh-TW" sz="1000" dirty="0" smtClean="0">
                <a:solidFill>
                  <a:schemeClr val="bg1"/>
                </a:solidFill>
              </a:rPr>
              <a:t> </a:t>
            </a:r>
            <a:r>
              <a:rPr lang="en-US" altLang="zh-TW" sz="1000" dirty="0" err="1" smtClean="0">
                <a:solidFill>
                  <a:schemeClr val="bg1"/>
                </a:solidFill>
              </a:rPr>
              <a:t>iSER</a:t>
            </a:r>
            <a:r>
              <a:rPr lang="en-US" altLang="zh-TW" sz="1000" dirty="0" smtClean="0">
                <a:solidFill>
                  <a:schemeClr val="bg1"/>
                </a:solidFill>
              </a:rPr>
              <a:t> </a:t>
            </a:r>
            <a:r>
              <a:rPr lang="en-US" altLang="zh-TW" sz="1000" u="sng" dirty="0" smtClean="0">
                <a:solidFill>
                  <a:schemeClr val="bg1"/>
                </a:solidFill>
              </a:rPr>
              <a:t>https://www.storagecraft.com/blog/raid-performance/</a:t>
            </a:r>
            <a:r>
              <a:rPr lang="en-US" altLang="zh-TW" sz="10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67544" y="1995686"/>
          <a:ext cx="8136905" cy="2455446"/>
        </p:xfrm>
        <a:graphic>
          <a:graphicData uri="http://schemas.openxmlformats.org/drawingml/2006/table">
            <a:tbl>
              <a:tblPr/>
              <a:tblGrid>
                <a:gridCol w="893075"/>
                <a:gridCol w="1190766"/>
                <a:gridCol w="967499"/>
                <a:gridCol w="1017114"/>
                <a:gridCol w="766781"/>
                <a:gridCol w="1194795"/>
                <a:gridCol w="1123591"/>
                <a:gridCol w="983284"/>
              </a:tblGrid>
              <a:tr h="580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No. of disks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(HDD)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zh-TW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type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Sequential</a:t>
                      </a:r>
                      <a:r>
                        <a:rPr lang="en-US" altLang="zh-TW" sz="1200" b="1" baseline="0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 read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Sequential write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No. of disks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(SSD)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zh-TW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type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Sequential</a:t>
                      </a:r>
                      <a:r>
                        <a:rPr lang="en-US" altLang="zh-TW" sz="1200" b="1" baseline="0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 read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altLang="zh-TW" sz="12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Sequential write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687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370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3098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1904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 (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566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305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50(2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3092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1859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1563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6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4606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4481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 (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1536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858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 (2)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4607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4422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555776" y="2715766"/>
            <a:ext cx="2016224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7992888" cy="980728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ym typeface="Microsoft JhengHei"/>
              </a:rPr>
              <a:t>Performance </a:t>
            </a:r>
            <a:r>
              <a:rPr lang="en-US" altLang="zh-TW" sz="2800" dirty="0" smtClean="0">
                <a:sym typeface="Microsoft JhengHei"/>
              </a:rPr>
              <a:t>With </a:t>
            </a:r>
            <a:r>
              <a:rPr lang="en-US" altLang="zh-TW" sz="2800" dirty="0" smtClean="0">
                <a:sym typeface="Microsoft JhengHei"/>
              </a:rPr>
              <a:t>RAID 50/60 (HDD)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987574"/>
            <a:ext cx="8712968" cy="33944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The random read/write performance for RAID 50/60 can reduce 10% when the RAID is consisted of HDD with more read head </a:t>
            </a:r>
            <a:r>
              <a:rPr lang="en-US" altLang="zh-TW" sz="2000" dirty="0" smtClean="0">
                <a:sym typeface="Microsoft JhengHei"/>
              </a:rPr>
              <a:t>operations</a:t>
            </a:r>
            <a:endParaRPr lang="en-US" altLang="zh-TW" sz="2000" dirty="0" smtClean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C00000"/>
                </a:solidFill>
                <a:sym typeface="Microsoft JhengHei"/>
              </a:rPr>
              <a:t>RAID 50/60 on HDD is priority for data protection</a:t>
            </a:r>
            <a:endParaRPr lang="en-US" altLang="zh-TW" sz="2000" dirty="0" smtClean="0">
              <a:solidFill>
                <a:srgbClr val="C00000"/>
              </a:solidFill>
              <a:sym typeface="Microsoft JhengHei"/>
            </a:endParaRPr>
          </a:p>
          <a:p>
            <a:pPr lvl="0"/>
            <a:r>
              <a:rPr lang="zh-TW" altLang="en-US" sz="2000" dirty="0" smtClean="0">
                <a:solidFill>
                  <a:srgbClr val="C00000"/>
                </a:solidFill>
                <a:sym typeface="Microsoft JhengHei"/>
              </a:rPr>
              <a:t>      </a:t>
            </a:r>
          </a:p>
        </p:txBody>
      </p:sp>
      <p:sp>
        <p:nvSpPr>
          <p:cNvPr id="118" name="Shape 282"/>
          <p:cNvSpPr txBox="1"/>
          <p:nvPr/>
        </p:nvSpPr>
        <p:spPr>
          <a:xfrm>
            <a:off x="1522396" y="4835530"/>
            <a:ext cx="75141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lvl="0" indent="-15875">
              <a:buClr>
                <a:schemeClr val="lt1"/>
              </a:buClr>
              <a:buSzPts val="250"/>
            </a:pPr>
            <a:r>
              <a:rPr lang="zh-TW" altLang="zh-TW" sz="1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RAID </a:t>
            </a:r>
            <a:r>
              <a:rPr lang="en-US" altLang="zh-TW" sz="1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performance calculating</a:t>
            </a:r>
            <a:r>
              <a:rPr lang="zh-TW" altLang="zh-TW" sz="1000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</a:t>
            </a:r>
            <a:r>
              <a:rPr lang="zh-TW" altLang="zh-TW" sz="1000" u="sng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https://www.storagecraft.com/blog/raid-performance/</a:t>
            </a:r>
            <a:r>
              <a:rPr lang="zh-TW" altLang="zh-TW" sz="1000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lang="zh-TW" altLang="zh-TW" sz="10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19" name="Shape 286"/>
          <p:cNvGraphicFramePr/>
          <p:nvPr/>
        </p:nvGraphicFramePr>
        <p:xfrm>
          <a:off x="5004048" y="2859782"/>
          <a:ext cx="3926146" cy="1835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0187"/>
                <a:gridCol w="1040187"/>
                <a:gridCol w="1040187"/>
                <a:gridCol w="805585"/>
              </a:tblGrid>
              <a:tr h="529138"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No. of disks</a:t>
                      </a:r>
                      <a:endParaRPr lang="zh-TW"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</a:t>
                      </a:r>
                      <a:r>
                        <a:rPr lang="en-US" altLang="zh-TW" sz="1600" b="1" baseline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type</a:t>
                      </a:r>
                      <a:endParaRPr lang="zh-TW" sz="1600" b="1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Disk capacity</a:t>
                      </a:r>
                      <a:endParaRPr lang="zh-TW"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failing rate</a:t>
                      </a:r>
                      <a:r>
                        <a:rPr lang="zh-TW" altLang="zh-TW" sz="1600" b="1" u="none" strike="noStrike" cap="none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</a:t>
                      </a:r>
                      <a:endParaRPr lang="zh-TW" altLang="zh-TW"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2.82%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50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solidFill>
                            <a:srgbClr val="4A86E8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0.29%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1" name="Shape 287"/>
          <p:cNvSpPr/>
          <p:nvPr/>
        </p:nvSpPr>
        <p:spPr>
          <a:xfrm>
            <a:off x="5004048" y="2139702"/>
            <a:ext cx="3888432" cy="672008"/>
          </a:xfrm>
          <a:prstGeom prst="wedgeRoundRectCallout">
            <a:avLst>
              <a:gd name="adj1" fmla="val -6369"/>
              <a:gd name="adj2" fmla="val 76482"/>
              <a:gd name="adj3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4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 RAID 50 can greatly increase RAID protection with little performance impact</a:t>
            </a:r>
            <a:endParaRPr lang="zh-TW" sz="14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Picture 2" descr="C:\Users\user\Desktop\RAID 50.60 進階功能介紹\圖表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9702"/>
            <a:ext cx="3960440" cy="2444187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779912" y="2092149"/>
            <a:ext cx="56457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RW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79912" y="2260548"/>
            <a:ext cx="52770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RR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19672" y="2931790"/>
            <a:ext cx="52129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SR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715766"/>
            <a:ext cx="5581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SW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11760" y="2427734"/>
            <a:ext cx="2304256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67544" y="4529179"/>
            <a:ext cx="125547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RAID</a:t>
            </a:r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50 (2 sub-arrays)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60307" y="4539716"/>
            <a:ext cx="5116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RAID 5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55776" y="4530517"/>
            <a:ext cx="125547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RAID</a:t>
            </a:r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50 (2 sub-arrays)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40803" y="4529179"/>
            <a:ext cx="5116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RAID 5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75806"/>
            <a:ext cx="1756322" cy="148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1260</Words>
  <Application>Microsoft Office PowerPoint</Application>
  <PresentationFormat>如螢幕大小 (16:9)</PresentationFormat>
  <Paragraphs>326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 Design Concepts &amp; Capacity Expansions of  QNAP RAID 50/60  </vt:lpstr>
      <vt:lpstr>Your challenges, our solutions: Insufficient protection of RAID 5? Will performance be degraded when using RAID 50/60?</vt:lpstr>
      <vt:lpstr>Why You Should Use RAID 50/60</vt:lpstr>
      <vt:lpstr>Better Protection with RAID 50/60</vt:lpstr>
      <vt:lpstr>QNAP RAID 50/60 Design Concepts</vt:lpstr>
      <vt:lpstr>When expanding, new sub-arrays are not allowed</vt:lpstr>
      <vt:lpstr>Concept of RAID 50 "Write" Operation</vt:lpstr>
      <vt:lpstr>Performance Comparison For RAID 50/60</vt:lpstr>
      <vt:lpstr>Performance With RAID 50/60 (HDD)</vt:lpstr>
      <vt:lpstr>Why random RW performance is increased with RAID 50/60 (SSD)</vt:lpstr>
      <vt:lpstr>QNAP RAID 50/60 Use Case Suggestion</vt:lpstr>
      <vt:lpstr>How to expand QNAP RAID 50/60?</vt:lpstr>
      <vt:lpstr>Add Disks to All Sub-arrays</vt:lpstr>
      <vt:lpstr>Add new RAID Group for Expansion</vt:lpstr>
      <vt:lpstr>Demo：Expand RAID 50/60 By Adding Disks</vt:lpstr>
      <vt:lpstr>Use RAID 50/60 With Hot Spare</vt:lpstr>
      <vt:lpstr>Using Qtier/SSD Cache with RAID50/60</vt:lpstr>
      <vt:lpstr>Thanks for listening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QNAP RAID 50/60 運作原理與容量擴充術</dc:title>
  <dc:creator>user</dc:creator>
  <cp:lastModifiedBy>RippleWu-NB</cp:lastModifiedBy>
  <cp:revision>64</cp:revision>
  <dcterms:created xsi:type="dcterms:W3CDTF">2017-12-20T03:42:19Z</dcterms:created>
  <dcterms:modified xsi:type="dcterms:W3CDTF">2017-12-22T10:32:20Z</dcterms:modified>
</cp:coreProperties>
</file>