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2" r:id="rId6"/>
    <p:sldId id="263" r:id="rId7"/>
    <p:sldId id="274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716" autoAdjust="0"/>
  </p:normalViewPr>
  <p:slideViewPr>
    <p:cSldViewPr>
      <p:cViewPr varScale="1">
        <p:scale>
          <a:sx n="84" d="100"/>
          <a:sy n="84" d="100"/>
        </p:scale>
        <p:origin x="78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16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2F9F-FFDF-49C8-BF93-2941148C7EB1}" type="datetimeFigureOut">
              <a:rPr lang="zh-TW" altLang="en-US" smtClean="0"/>
              <a:pPr/>
              <a:t>2018/3/6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C96F2-9A60-4BFF-945F-99DAF62CD4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31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AF14F-1A93-4122-B591-DE364F2BF7A8}" type="datetimeFigureOut">
              <a:rPr lang="zh-TW" altLang="en-US" smtClean="0"/>
              <a:pPr/>
              <a:t>2018/3/6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9DFF3-C659-4526-8739-3A4D5638E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8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9DFF3-C659-4526-8739-3A4D5638E2A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31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9DFF3-C659-4526-8739-3A4D5638E2A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15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RAID 50.60 進階功能介紹\RAID 5060封面-01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517716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2008" y="2067694"/>
            <a:ext cx="7772400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RAID 50.60 進階功能介紹\RAID 5060中間頁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515657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7772400" cy="1102519"/>
          </a:xfrm>
        </p:spPr>
        <p:txBody>
          <a:bodyPr/>
          <a:lstStyle>
            <a:lvl1pPr algn="l">
              <a:defRPr b="1">
                <a:solidFill>
                  <a:srgbClr val="00002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RAID 50.60 進階功能介紹\RAID 5060中間頁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66" y="-13073"/>
            <a:ext cx="9144000" cy="515657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7772400" cy="110251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RAID 50.60 進階功能介紹\RAID 5060頁眉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657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9304"/>
            <a:ext cx="8229600" cy="8572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buFont typeface="微軟正黑體" pitchFamily="34" charset="-120"/>
              <a:buChar char="￭"/>
              <a:defRPr sz="20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pic>
        <p:nvPicPr>
          <p:cNvPr id="3075" name="Picture 3" descr="C:\Users\user\Desktop\RAID 50.60 進階功能介紹\Storage &amp; Snapsho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7908" y="195486"/>
            <a:ext cx="557957" cy="55795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rial" pitchFamily="34" charset="0"/>
          <a:ea typeface="微軟正黑體" pitchFamily="34" charset="-12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itchFamily="34" charset="0"/>
          <a:ea typeface="微軟正黑體" pitchFamily="34" charset="-120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5536" y="1995686"/>
            <a:ext cx="5544616" cy="1534567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QNAP RAID 50/60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디자인 컨셉 및 용량 확장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hape 65" descr="D:\工作進行中\臨時PPT\快照-01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804248" y="2067694"/>
            <a:ext cx="1118988" cy="111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RAID 50.60 進階功能介紹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97449"/>
            <a:ext cx="1656184" cy="318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RAID 50.60 進階功能介紹\圖表2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2283718"/>
            <a:ext cx="3312368" cy="2211886"/>
          </a:xfrm>
          <a:prstGeom prst="rect">
            <a:avLst/>
          </a:prstGeom>
          <a:noFill/>
        </p:spPr>
      </p:pic>
      <p:sp>
        <p:nvSpPr>
          <p:cNvPr id="16" name="Shape 303"/>
          <p:cNvSpPr/>
          <p:nvPr/>
        </p:nvSpPr>
        <p:spPr>
          <a:xfrm>
            <a:off x="2483768" y="3227308"/>
            <a:ext cx="2304256" cy="144016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5-2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7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832" y="3579862"/>
            <a:ext cx="569935" cy="792088"/>
          </a:xfrm>
          <a:prstGeom prst="rect">
            <a:avLst/>
          </a:prstGeom>
          <a:noFill/>
        </p:spPr>
      </p:pic>
      <p:sp>
        <p:nvSpPr>
          <p:cNvPr id="58" name="Shape 304"/>
          <p:cNvSpPr/>
          <p:nvPr/>
        </p:nvSpPr>
        <p:spPr>
          <a:xfrm>
            <a:off x="2750840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59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9430" y="3579862"/>
            <a:ext cx="569935" cy="792088"/>
          </a:xfrm>
          <a:prstGeom prst="rect">
            <a:avLst/>
          </a:prstGeom>
          <a:noFill/>
        </p:spPr>
      </p:pic>
      <p:sp>
        <p:nvSpPr>
          <p:cNvPr id="60" name="Shape 304"/>
          <p:cNvSpPr/>
          <p:nvPr/>
        </p:nvSpPr>
        <p:spPr>
          <a:xfrm>
            <a:off x="3411438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alt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’’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323" y="3579862"/>
            <a:ext cx="569935" cy="792088"/>
          </a:xfrm>
          <a:prstGeom prst="rect">
            <a:avLst/>
          </a:prstGeom>
          <a:noFill/>
        </p:spPr>
      </p:pic>
      <p:sp>
        <p:nvSpPr>
          <p:cNvPr id="62" name="Shape 304"/>
          <p:cNvSpPr/>
          <p:nvPr/>
        </p:nvSpPr>
        <p:spPr>
          <a:xfrm>
            <a:off x="4066331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alt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302"/>
          <p:cNvSpPr/>
          <p:nvPr/>
        </p:nvSpPr>
        <p:spPr>
          <a:xfrm>
            <a:off x="251520" y="3227308"/>
            <a:ext cx="2160240" cy="144016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5-1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74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9862"/>
            <a:ext cx="569935" cy="792088"/>
          </a:xfrm>
          <a:prstGeom prst="rect">
            <a:avLst/>
          </a:prstGeom>
          <a:noFill/>
        </p:spPr>
      </p:pic>
      <p:sp>
        <p:nvSpPr>
          <p:cNvPr id="52" name="圓角矩形圖說文字 51"/>
          <p:cNvSpPr/>
          <p:nvPr/>
        </p:nvSpPr>
        <p:spPr>
          <a:xfrm>
            <a:off x="6804248" y="1995686"/>
            <a:ext cx="2016224" cy="648072"/>
          </a:xfrm>
          <a:prstGeom prst="wedgeRoundRectCallout">
            <a:avLst>
              <a:gd name="adj1" fmla="val -55352"/>
              <a:gd name="adj2" fmla="val 101474"/>
              <a:gd name="adj3" fmla="val 16667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291264" cy="966554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RAID 50/60 (SSD) </a:t>
            </a:r>
            <a:r>
              <a:rPr lang="ko-KR" altLang="en-US" sz="2800" dirty="0"/>
              <a:t>사용이 무작위 읽기</a:t>
            </a:r>
            <a:r>
              <a:rPr lang="en-US" altLang="ko-KR" sz="2800" dirty="0"/>
              <a:t>/</a:t>
            </a:r>
            <a:r>
              <a:rPr lang="ko-KR" altLang="en-US" sz="2800" dirty="0"/>
              <a:t>쓰기</a:t>
            </a:r>
            <a:br>
              <a:rPr lang="en-US" altLang="ko-KR" sz="2800" dirty="0"/>
            </a:br>
            <a:r>
              <a:rPr lang="ko-KR" altLang="en-US" sz="2800" dirty="0"/>
              <a:t>성능을 향상시키는 이유</a:t>
            </a:r>
            <a:endParaRPr lang="zh-TW" alt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89962"/>
            <a:ext cx="8229600" cy="119375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n"/>
            </a:pPr>
            <a:r>
              <a:rPr lang="en-US" altLang="ko-KR" sz="1800" dirty="0">
                <a:sym typeface="Microsoft JhengHei"/>
              </a:rPr>
              <a:t>SSD</a:t>
            </a:r>
            <a:r>
              <a:rPr lang="ko-KR" altLang="en-US" sz="1800" dirty="0">
                <a:sym typeface="Microsoft JhengHei"/>
              </a:rPr>
              <a:t>에서의 </a:t>
            </a:r>
            <a:r>
              <a:rPr lang="en-US" altLang="ko-KR" sz="1800" dirty="0">
                <a:sym typeface="Microsoft JhengHei"/>
              </a:rPr>
              <a:t>RAID 50/60</a:t>
            </a:r>
            <a:r>
              <a:rPr lang="ko-KR" altLang="en-US" sz="1800" dirty="0">
                <a:sym typeface="Microsoft JhengHei"/>
              </a:rPr>
              <a:t>은 읽기 헤드의 동작에 영향을 받지 않습니다</a:t>
            </a:r>
          </a:p>
          <a:p>
            <a:pPr lvl="0">
              <a:buFont typeface="Wingdings" pitchFamily="2" charset="2"/>
              <a:buChar char="n"/>
            </a:pPr>
            <a:r>
              <a:rPr lang="en-US" altLang="ko-KR" sz="1800" dirty="0">
                <a:sym typeface="Microsoft JhengHei"/>
              </a:rPr>
              <a:t>SSD RAID 50</a:t>
            </a:r>
            <a:r>
              <a:rPr lang="ko-KR" altLang="en-US" sz="1800" dirty="0">
                <a:sym typeface="Microsoft JhengHei"/>
              </a:rPr>
              <a:t>을 통해 무작위 읽기 및 쓰기 성능을 향상시킬 수 있습니다</a:t>
            </a:r>
          </a:p>
          <a:p>
            <a:pPr lvl="0">
              <a:buFont typeface="Wingdings" pitchFamily="2" charset="2"/>
              <a:buChar char="n"/>
            </a:pPr>
            <a:r>
              <a:rPr lang="ko-KR" altLang="en-US" sz="1800" dirty="0">
                <a:sym typeface="Microsoft JhengHei"/>
              </a:rPr>
              <a:t>모든 플래시 애플리케이션에 적합합니다</a:t>
            </a:r>
            <a:endParaRPr lang="zh-TW" altLang="en-US" sz="1800" dirty="0">
              <a:solidFill>
                <a:srgbClr val="C00000"/>
              </a:solidFill>
              <a:sym typeface="Microsoft JhengHei"/>
            </a:endParaRPr>
          </a:p>
        </p:txBody>
      </p:sp>
      <p:sp>
        <p:nvSpPr>
          <p:cNvPr id="8" name="Shape 295"/>
          <p:cNvSpPr/>
          <p:nvPr/>
        </p:nvSpPr>
        <p:spPr>
          <a:xfrm>
            <a:off x="251525" y="2283718"/>
            <a:ext cx="4536600" cy="655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88900" algn="ctr">
              <a:buClr>
                <a:schemeClr val="lt1"/>
              </a:buClr>
              <a:buSzPts val="1400"/>
            </a:pPr>
            <a:r>
              <a:rPr lang="es-E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50 </a:t>
            </a:r>
            <a:r>
              <a:rPr lang="ko-KR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스토리지 풀</a:t>
            </a:r>
            <a:endParaRPr lang="zh-TW"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Shape 296"/>
          <p:cNvSpPr/>
          <p:nvPr/>
        </p:nvSpPr>
        <p:spPr>
          <a:xfrm>
            <a:off x="467544" y="2651244"/>
            <a:ext cx="648072" cy="2160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10" name="Shape 297"/>
          <p:cNvSpPr/>
          <p:nvPr/>
        </p:nvSpPr>
        <p:spPr>
          <a:xfrm>
            <a:off x="1043608" y="2651244"/>
            <a:ext cx="648072" cy="216024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17" name="Shape 304"/>
          <p:cNvSpPr/>
          <p:nvPr/>
        </p:nvSpPr>
        <p:spPr>
          <a:xfrm>
            <a:off x="467544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A1*</a:t>
            </a:r>
          </a:p>
        </p:txBody>
      </p:sp>
      <p:sp>
        <p:nvSpPr>
          <p:cNvPr id="26" name="Shape 313"/>
          <p:cNvSpPr txBox="1"/>
          <p:nvPr/>
        </p:nvSpPr>
        <p:spPr>
          <a:xfrm>
            <a:off x="395536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Disk1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27" name="Shape 314"/>
          <p:cNvSpPr txBox="1"/>
          <p:nvPr/>
        </p:nvSpPr>
        <p:spPr>
          <a:xfrm>
            <a:off x="1043608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Disk2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28" name="Shape 315"/>
          <p:cNvSpPr txBox="1"/>
          <p:nvPr/>
        </p:nvSpPr>
        <p:spPr>
          <a:xfrm>
            <a:off x="1691680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Disk3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38" name="Shape 325"/>
          <p:cNvSpPr txBox="1"/>
          <p:nvPr/>
        </p:nvSpPr>
        <p:spPr>
          <a:xfrm>
            <a:off x="2699792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Disk4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39" name="Shape 326"/>
          <p:cNvSpPr txBox="1"/>
          <p:nvPr/>
        </p:nvSpPr>
        <p:spPr>
          <a:xfrm>
            <a:off x="3347864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Disk5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0" name="Shape 327"/>
          <p:cNvSpPr txBox="1"/>
          <p:nvPr/>
        </p:nvSpPr>
        <p:spPr>
          <a:xfrm>
            <a:off x="3995936" y="4371950"/>
            <a:ext cx="54854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Disk6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cxnSp>
        <p:nvCxnSpPr>
          <p:cNvPr id="41" name="Shape 333"/>
          <p:cNvCxnSpPr/>
          <p:nvPr/>
        </p:nvCxnSpPr>
        <p:spPr>
          <a:xfrm>
            <a:off x="2411760" y="2967851"/>
            <a:ext cx="0" cy="187449"/>
          </a:xfrm>
          <a:prstGeom prst="straightConnector1">
            <a:avLst/>
          </a:prstGeom>
          <a:noFill/>
          <a:ln w="19050" cap="flat" cmpd="sng">
            <a:solidFill>
              <a:srgbClr val="953734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6" name="Shape 339"/>
          <p:cNvSpPr/>
          <p:nvPr/>
        </p:nvSpPr>
        <p:spPr>
          <a:xfrm>
            <a:off x="251525" y="2619329"/>
            <a:ext cx="4536600" cy="2616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Shape 330"/>
          <p:cNvGrpSpPr/>
          <p:nvPr/>
        </p:nvGrpSpPr>
        <p:grpSpPr>
          <a:xfrm>
            <a:off x="6732242" y="1885956"/>
            <a:ext cx="2411760" cy="829808"/>
            <a:chOff x="7616218" y="1314767"/>
            <a:chExt cx="2114993" cy="770208"/>
          </a:xfrm>
        </p:grpSpPr>
        <p:sp>
          <p:nvSpPr>
            <p:cNvPr id="50" name="Shape 331"/>
            <p:cNvSpPr txBox="1"/>
            <p:nvPr/>
          </p:nvSpPr>
          <p:spPr>
            <a:xfrm>
              <a:off x="7616218" y="1314767"/>
              <a:ext cx="1957569" cy="56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indent="-190500">
                <a:buClr>
                  <a:srgbClr val="FFFFFF"/>
                </a:buClr>
                <a:buSzPts val="3000"/>
              </a:pPr>
              <a:r>
                <a:rPr lang="zh-TW" sz="30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  </a:t>
              </a:r>
              <a:r>
                <a:rPr lang="zh-TW" sz="30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300%</a:t>
              </a:r>
              <a:r>
                <a:rPr lang="zh-TW" altLang="en-US" sz="30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↑</a:t>
              </a:r>
              <a:endParaRPr lang="zh-TW" sz="30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1" name="Shape 332"/>
            <p:cNvSpPr txBox="1"/>
            <p:nvPr/>
          </p:nvSpPr>
          <p:spPr>
            <a:xfrm>
              <a:off x="7914880" y="1641875"/>
              <a:ext cx="1816331" cy="443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indent="-101600">
                <a:buClr>
                  <a:srgbClr val="FFFFFF"/>
                </a:buClr>
                <a:buSzPts val="1600"/>
              </a:pPr>
              <a:r>
                <a:rPr lang="ko-KR" altLang="en-US" sz="16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무작위 쓰기</a:t>
              </a:r>
              <a:endParaRPr lang="zh-TW" sz="16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pic>
        <p:nvPicPr>
          <p:cNvPr id="53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134" y="3579862"/>
            <a:ext cx="569935" cy="792088"/>
          </a:xfrm>
          <a:prstGeom prst="rect">
            <a:avLst/>
          </a:prstGeom>
          <a:noFill/>
        </p:spPr>
      </p:pic>
      <p:sp>
        <p:nvSpPr>
          <p:cNvPr id="54" name="Shape 304"/>
          <p:cNvSpPr/>
          <p:nvPr/>
        </p:nvSpPr>
        <p:spPr>
          <a:xfrm>
            <a:off x="1128142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  <a:r>
              <a:rPr lang="en-US" alt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’’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Picture 2" descr="C:\Users\user\Desktop\RAID 50.60 進階功能介紹\磁碟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027" y="3579862"/>
            <a:ext cx="569935" cy="792088"/>
          </a:xfrm>
          <a:prstGeom prst="rect">
            <a:avLst/>
          </a:prstGeom>
          <a:noFill/>
        </p:spPr>
      </p:pic>
      <p:sp>
        <p:nvSpPr>
          <p:cNvPr id="56" name="Shape 304"/>
          <p:cNvSpPr/>
          <p:nvPr/>
        </p:nvSpPr>
        <p:spPr>
          <a:xfrm>
            <a:off x="1783035" y="3651870"/>
            <a:ext cx="504056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altLang="zh-TW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lang="zh-TW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334"/>
          <p:cNvSpPr/>
          <p:nvPr/>
        </p:nvSpPr>
        <p:spPr>
          <a:xfrm>
            <a:off x="251525" y="3597194"/>
            <a:ext cx="2160300" cy="3501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335"/>
          <p:cNvSpPr/>
          <p:nvPr/>
        </p:nvSpPr>
        <p:spPr>
          <a:xfrm>
            <a:off x="2483775" y="3587344"/>
            <a:ext cx="2304300" cy="3600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Shape 337" descr="「Sync icon」的圖片搜尋結果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123728" y="3443332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296"/>
          <p:cNvSpPr/>
          <p:nvPr/>
        </p:nvSpPr>
        <p:spPr>
          <a:xfrm>
            <a:off x="1858194" y="2651244"/>
            <a:ext cx="648072" cy="2160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63" name="Shape 297"/>
          <p:cNvSpPr/>
          <p:nvPr/>
        </p:nvSpPr>
        <p:spPr>
          <a:xfrm>
            <a:off x="2434258" y="2651244"/>
            <a:ext cx="648072" cy="216024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64" name="Shape 296"/>
          <p:cNvSpPr/>
          <p:nvPr/>
        </p:nvSpPr>
        <p:spPr>
          <a:xfrm>
            <a:off x="3274715" y="2651244"/>
            <a:ext cx="648072" cy="2160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65" name="Shape 297"/>
          <p:cNvSpPr/>
          <p:nvPr/>
        </p:nvSpPr>
        <p:spPr>
          <a:xfrm>
            <a:off x="3850779" y="2651244"/>
            <a:ext cx="648072" cy="216024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pic>
        <p:nvPicPr>
          <p:cNvPr id="45" name="Shape 338" descr="「Sync icon」的圖片搜尋結果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499992" y="3443332"/>
            <a:ext cx="350168" cy="350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直線接點 66"/>
          <p:cNvCxnSpPr/>
          <p:nvPr/>
        </p:nvCxnSpPr>
        <p:spPr>
          <a:xfrm>
            <a:off x="6000285" y="2403226"/>
            <a:ext cx="1296144" cy="1296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8334314" y="4083918"/>
            <a:ext cx="55816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>
                <a:latin typeface="微軟正黑體" pitchFamily="34" charset="-120"/>
                <a:ea typeface="微軟正黑體" pitchFamily="34" charset="-120"/>
              </a:rPr>
              <a:t>SW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8334314" y="4252317"/>
            <a:ext cx="52129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>
                <a:latin typeface="微軟正黑體" pitchFamily="34" charset="-120"/>
                <a:ea typeface="微軟正黑體" pitchFamily="34" charset="-120"/>
              </a:rPr>
              <a:t>SR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5436096" y="4516546"/>
            <a:ext cx="149271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>
                <a:latin typeface="微軟正黑體" pitchFamily="34" charset="-120"/>
                <a:ea typeface="微軟正黑體" pitchFamily="34" charset="-120"/>
              </a:rPr>
              <a:t>RAID 50 (2</a:t>
            </a:r>
            <a:r>
              <a:rPr lang="ko-KR" altLang="en-US" sz="800" dirty="0">
                <a:latin typeface="微軟正黑體" pitchFamily="34" charset="-120"/>
                <a:ea typeface="微軟正黑體" pitchFamily="34" charset="-120"/>
              </a:rPr>
              <a:t>개의 서브 어레이</a:t>
            </a:r>
            <a:r>
              <a:rPr lang="en-US" altLang="ko-KR" sz="8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7092280" y="4515966"/>
            <a:ext cx="51167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>
                <a:latin typeface="微軟正黑體" pitchFamily="34" charset="-120"/>
                <a:ea typeface="微軟正黑體" pitchFamily="34" charset="-120"/>
              </a:rPr>
              <a:t>RAID 5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625136" cy="857250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ym typeface="Microsoft JhengHei"/>
              </a:rPr>
              <a:t>QNAP RAID 50/60</a:t>
            </a:r>
            <a:r>
              <a:rPr lang="ko-KR" altLang="en-US" sz="3200" dirty="0">
                <a:sym typeface="Microsoft JhengHei"/>
              </a:rPr>
              <a:t>의 권장되는 사용 사례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987574"/>
            <a:ext cx="8229600" cy="3394472"/>
          </a:xfrm>
        </p:spPr>
        <p:txBody>
          <a:bodyPr>
            <a:noAutofit/>
          </a:bodyPr>
          <a:lstStyle/>
          <a:p>
            <a:pPr lvl="0">
              <a:lnSpc>
                <a:spcPts val="2000"/>
              </a:lnSpc>
              <a:buFont typeface="Wingdings" pitchFamily="2" charset="2"/>
              <a:buChar char="n"/>
            </a:pPr>
            <a:r>
              <a:rPr lang="en-US" altLang="zh-TW" sz="1800" dirty="0">
                <a:sym typeface="Microsoft JhengHei"/>
              </a:rPr>
              <a:t>RAID 50/60 </a:t>
            </a:r>
            <a:r>
              <a:rPr lang="ko-KR" altLang="en-US" sz="1800" dirty="0">
                <a:sym typeface="Microsoft JhengHei"/>
              </a:rPr>
              <a:t>의 가치 </a:t>
            </a:r>
            <a:r>
              <a:rPr lang="en-US" altLang="ko-KR" sz="1800" dirty="0">
                <a:sym typeface="Microsoft JhengHei"/>
              </a:rPr>
              <a:t>:</a:t>
            </a:r>
            <a:r>
              <a:rPr lang="en-US" altLang="zh-TW" sz="1800" dirty="0">
                <a:sym typeface="Microsoft JhengHei"/>
              </a:rPr>
              <a:t> </a:t>
            </a:r>
            <a:r>
              <a:rPr lang="ko-KR" altLang="en-US" sz="1800" dirty="0">
                <a:solidFill>
                  <a:srgbClr val="C00000"/>
                </a:solidFill>
                <a:sym typeface="Microsoft JhengHei"/>
              </a:rPr>
              <a:t>대용량 </a:t>
            </a:r>
            <a:r>
              <a:rPr lang="en-US" altLang="ko-KR" sz="1800" dirty="0">
                <a:solidFill>
                  <a:srgbClr val="C00000"/>
                </a:solidFill>
                <a:sym typeface="Microsoft JhengHei"/>
              </a:rPr>
              <a:t>NAS</a:t>
            </a:r>
            <a:r>
              <a:rPr lang="ko-KR" altLang="en-US" sz="1800" dirty="0">
                <a:solidFill>
                  <a:srgbClr val="C00000"/>
                </a:solidFill>
                <a:sym typeface="Microsoft JhengHei"/>
              </a:rPr>
              <a:t>의 보호 레벨 확보</a:t>
            </a:r>
            <a:endParaRPr lang="en-US" altLang="ko-KR" sz="1800" dirty="0">
              <a:solidFill>
                <a:srgbClr val="C00000"/>
              </a:solidFill>
              <a:sym typeface="Microsoft JhengHei"/>
            </a:endParaRPr>
          </a:p>
          <a:p>
            <a:pPr marL="0" lvl="0" indent="0">
              <a:lnSpc>
                <a:spcPts val="2000"/>
              </a:lnSpc>
            </a:pPr>
            <a:r>
              <a:rPr lang="ko-KR" altLang="en-US" sz="1800" dirty="0">
                <a:sym typeface="Microsoft JhengHei"/>
              </a:rPr>
              <a:t>일반 애플리케이션</a:t>
            </a:r>
            <a:r>
              <a:rPr lang="en-US" altLang="ko-KR" sz="1800" dirty="0">
                <a:sym typeface="Microsoft JhengHei"/>
              </a:rPr>
              <a:t>: RAID 5</a:t>
            </a:r>
            <a:r>
              <a:rPr lang="ko-KR" altLang="en-US" sz="1800" dirty="0">
                <a:sym typeface="Microsoft JhengHei"/>
              </a:rPr>
              <a:t>은 권장되지 않음</a:t>
            </a:r>
            <a:r>
              <a:rPr lang="en-US" altLang="ko-KR" sz="1800" dirty="0">
                <a:sym typeface="Microsoft JhengHei"/>
              </a:rPr>
              <a:t>, 6-14 </a:t>
            </a:r>
            <a:r>
              <a:rPr lang="ko-KR" altLang="en-US" sz="1800" dirty="0">
                <a:sym typeface="Microsoft JhengHei"/>
              </a:rPr>
              <a:t>베이</a:t>
            </a:r>
            <a:r>
              <a:rPr lang="en-US" altLang="ko-KR" sz="1800" dirty="0">
                <a:sym typeface="Microsoft JhengHei"/>
              </a:rPr>
              <a:t>: RAID 6/10</a:t>
            </a:r>
            <a:r>
              <a:rPr lang="en-US" altLang="zh-TW" sz="1800" dirty="0">
                <a:sym typeface="Microsoft JhengHei"/>
              </a:rPr>
              <a:t> </a:t>
            </a:r>
          </a:p>
          <a:p>
            <a:pPr lvl="0">
              <a:lnSpc>
                <a:spcPts val="2000"/>
              </a:lnSpc>
            </a:pPr>
            <a:r>
              <a:rPr lang="en-US" altLang="ko-KR" sz="1800" dirty="0">
                <a:sym typeface="Microsoft JhengHei"/>
              </a:rPr>
              <a:t>16</a:t>
            </a:r>
            <a:r>
              <a:rPr lang="ko-KR" altLang="en-US" sz="1800" dirty="0">
                <a:sym typeface="Microsoft JhengHei"/>
              </a:rPr>
              <a:t>베이 이상</a:t>
            </a:r>
            <a:r>
              <a:rPr lang="en-US" altLang="ko-KR" sz="1800" dirty="0">
                <a:sym typeface="Microsoft JhengHei"/>
              </a:rPr>
              <a:t>: SSD </a:t>
            </a:r>
            <a:r>
              <a:rPr lang="ko-KR" altLang="en-US" sz="1800" dirty="0">
                <a:sym typeface="Microsoft JhengHei"/>
              </a:rPr>
              <a:t>캐시와 </a:t>
            </a:r>
            <a:r>
              <a:rPr lang="en-US" altLang="ko-KR" sz="1800" dirty="0">
                <a:sym typeface="Microsoft JhengHei"/>
              </a:rPr>
              <a:t>RAID 60 </a:t>
            </a:r>
            <a:r>
              <a:rPr lang="ko-KR" altLang="en-US" sz="1800" dirty="0">
                <a:sym typeface="Microsoft JhengHei"/>
              </a:rPr>
              <a:t>구성</a:t>
            </a:r>
            <a:endParaRPr lang="en-US" altLang="ko-KR" sz="1800" dirty="0">
              <a:sym typeface="Microsoft JhengHei"/>
            </a:endParaRPr>
          </a:p>
          <a:p>
            <a:pPr lvl="0">
              <a:lnSpc>
                <a:spcPts val="2000"/>
              </a:lnSpc>
            </a:pPr>
            <a:r>
              <a:rPr lang="ko-KR" altLang="en-US" sz="1800" dirty="0">
                <a:sym typeface="Microsoft JhengHei"/>
              </a:rPr>
              <a:t>백업 대상</a:t>
            </a:r>
            <a:r>
              <a:rPr lang="en-US" altLang="ko-KR" sz="1800" dirty="0">
                <a:sym typeface="Microsoft JhengHei"/>
              </a:rPr>
              <a:t>: 8</a:t>
            </a:r>
            <a:r>
              <a:rPr lang="ko-KR" altLang="en-US" sz="1800" dirty="0">
                <a:sym typeface="Microsoft JhengHei"/>
              </a:rPr>
              <a:t>베이 이상 </a:t>
            </a:r>
            <a:r>
              <a:rPr lang="en-US" altLang="ko-KR" sz="1800" dirty="0">
                <a:sym typeface="Microsoft JhengHei"/>
              </a:rPr>
              <a:t>NAS</a:t>
            </a:r>
            <a:r>
              <a:rPr lang="ko-KR" altLang="en-US" sz="1800" dirty="0">
                <a:sym typeface="Microsoft JhengHei"/>
              </a:rPr>
              <a:t>의 경우 </a:t>
            </a:r>
            <a:r>
              <a:rPr lang="en-US" altLang="ko-KR" sz="1800" dirty="0">
                <a:sym typeface="Microsoft JhengHei"/>
              </a:rPr>
              <a:t>RAID 50</a:t>
            </a:r>
            <a:endParaRPr lang="zh-TW" altLang="en-US" sz="1800" dirty="0">
              <a:solidFill>
                <a:srgbClr val="C00000"/>
              </a:solidFill>
              <a:sym typeface="Microsoft JhengHei"/>
            </a:endParaRPr>
          </a:p>
        </p:txBody>
      </p:sp>
      <p:graphicFrame>
        <p:nvGraphicFramePr>
          <p:cNvPr id="7" name="Shape 347"/>
          <p:cNvGraphicFramePr/>
          <p:nvPr>
            <p:extLst>
              <p:ext uri="{D42A27DB-BD31-4B8C-83A1-F6EECF244321}">
                <p14:modId xmlns:p14="http://schemas.microsoft.com/office/powerpoint/2010/main" val="1295125774"/>
              </p:ext>
            </p:extLst>
          </p:nvPr>
        </p:nvGraphicFramePr>
        <p:xfrm>
          <a:off x="323528" y="2211710"/>
          <a:ext cx="8286523" cy="24136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3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321"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s-ES" alt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ko-KR" altLang="en-US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유형</a:t>
                      </a:r>
                      <a:endParaRPr lang="zh-TW" sz="1200" b="1" u="none" strike="noStrike" cap="none" dirty="0">
                        <a:solidFill>
                          <a:schemeClr val="tx1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5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6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10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50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60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11"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디스크 수 요건</a:t>
                      </a:r>
                      <a:endParaRPr lang="zh-TW" sz="1200" b="1" u="none" strike="noStrike" cap="none" dirty="0">
                        <a:solidFill>
                          <a:schemeClr val="tx1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&gt;</a:t>
                      </a: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3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&gt;</a:t>
                      </a: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4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&gt;</a:t>
                      </a: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4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&gt;</a:t>
                      </a: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6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&gt;</a:t>
                      </a: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8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93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ko-KR" altLang="en-US" sz="12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디스크 실패 허용수</a:t>
                      </a:r>
                      <a:endParaRPr lang="zh-TW" altLang="zh-TW" sz="12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1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절반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2~5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4~10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21"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용량</a:t>
                      </a:r>
                      <a:endParaRPr lang="zh-TW" sz="1200" b="1" u="none" strike="noStrike" cap="none" dirty="0">
                        <a:solidFill>
                          <a:schemeClr val="tx1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★★★★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★★★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★★★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★★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911">
                <a:tc>
                  <a:txBody>
                    <a:bodyPr/>
                    <a:lstStyle/>
                    <a:p>
                      <a:pPr marL="0" marR="0" lvl="0" indent="-6984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chemeClr val="tx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시나리오</a:t>
                      </a:r>
                      <a:endParaRPr lang="zh-TW" sz="1200" b="1" u="none" strike="noStrike" cap="none" dirty="0">
                        <a:solidFill>
                          <a:schemeClr val="tx1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백업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일반 용도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ko-KR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VDI </a:t>
                      </a:r>
                      <a:r>
                        <a:rPr lang="ko-KR" altLang="en-US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또는 데이터베이스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빈번한 백업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ko-KR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VDI </a:t>
                      </a:r>
                      <a:r>
                        <a:rPr lang="ko-KR" altLang="en-US" sz="1200" b="1" u="none" strike="noStrike" cap="none" dirty="0">
                          <a:solidFill>
                            <a:srgbClr val="3F3F3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및 비디오 편집</a:t>
                      </a:r>
                      <a:endParaRPr lang="zh-TW" sz="1200" b="1" u="none" strike="noStrike" cap="none" dirty="0">
                        <a:solidFill>
                          <a:srgbClr val="3F3F3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Shape 348"/>
          <p:cNvSpPr txBox="1"/>
          <p:nvPr/>
        </p:nvSpPr>
        <p:spPr>
          <a:xfrm>
            <a:off x="1547664" y="4819764"/>
            <a:ext cx="7632900" cy="2160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lvl="0" indent="-15875">
              <a:buClr>
                <a:schemeClr val="lt1"/>
              </a:buClr>
              <a:buSzPts val="250"/>
            </a:pPr>
            <a:r>
              <a:rPr lang="en-US" altLang="ko-KR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ko-KR" altLang="en-US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베이 </a:t>
            </a:r>
            <a:r>
              <a:rPr lang="en-US" altLang="ko-KR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NAS</a:t>
            </a:r>
            <a:r>
              <a:rPr lang="ko-KR" altLang="en-US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에서 </a:t>
            </a:r>
            <a:r>
              <a:rPr lang="en-US" altLang="ko-KR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8TB </a:t>
            </a:r>
            <a:r>
              <a:rPr lang="ko-KR" altLang="en-US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디스크를 사용하는 경우</a:t>
            </a:r>
            <a:r>
              <a:rPr lang="en-US" altLang="ko-KR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, 5</a:t>
            </a:r>
            <a:r>
              <a:rPr lang="ko-KR" altLang="en-US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년 동안의 </a:t>
            </a:r>
            <a:r>
              <a:rPr lang="en-US" altLang="ko-KR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RAID 6 </a:t>
            </a:r>
            <a:r>
              <a:rPr lang="ko-KR" altLang="en-US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실패율은 </a:t>
            </a:r>
            <a:r>
              <a:rPr lang="en-US" altLang="ko-KR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0.1% </a:t>
            </a:r>
            <a:r>
              <a:rPr lang="ko-KR" altLang="en-US" sz="10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이상입니다</a:t>
            </a:r>
            <a:endParaRPr lang="zh-TW" sz="1000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QNAP RAID 50/60</a:t>
            </a:r>
            <a:r>
              <a:rPr lang="ko-KR" altLang="en-US" dirty="0"/>
              <a:t>을 확장할 수 있나요</a:t>
            </a:r>
            <a:r>
              <a:rPr lang="en-US" altLang="ko-KR" dirty="0"/>
              <a:t>?</a:t>
            </a:r>
            <a:endParaRPr lang="zh-TW" altLang="en-US" b="1" dirty="0"/>
          </a:p>
        </p:txBody>
      </p:sp>
      <p:pic>
        <p:nvPicPr>
          <p:cNvPr id="3" name="Picture 2" descr="C:\Users\user\Desktop\RAID 50.60 進階功能介紹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10"/>
            <a:ext cx="1440160" cy="27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7"/>
          <p:cNvSpPr/>
          <p:nvPr/>
        </p:nvSpPr>
        <p:spPr>
          <a:xfrm>
            <a:off x="3837176" y="2427596"/>
            <a:ext cx="2319000" cy="14745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09304"/>
            <a:ext cx="8229600" cy="857250"/>
          </a:xfrm>
        </p:spPr>
        <p:txBody>
          <a:bodyPr>
            <a:normAutofit/>
          </a:bodyPr>
          <a:lstStyle/>
          <a:p>
            <a:r>
              <a:rPr lang="ko-KR" altLang="en-US" sz="3400" spc="-150" dirty="0"/>
              <a:t>모든 서브 어레이에 디스크 추가</a:t>
            </a:r>
            <a:endParaRPr lang="zh-TW" altLang="en-US" sz="3400" b="1" spc="-15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ko-KR" altLang="en-US" dirty="0"/>
              <a:t>스토리지 관리에서 “확장” 선택</a:t>
            </a:r>
          </a:p>
          <a:p>
            <a:pPr>
              <a:buFont typeface="Wingdings" pitchFamily="2" charset="2"/>
              <a:buChar char="n"/>
            </a:pPr>
            <a:r>
              <a:rPr lang="ko-KR" altLang="en-US" dirty="0"/>
              <a:t>전용 </a:t>
            </a:r>
            <a:r>
              <a:rPr lang="en-US" altLang="ko-KR" dirty="0"/>
              <a:t>UI</a:t>
            </a:r>
            <a:r>
              <a:rPr lang="ko-KR" altLang="en-US" dirty="0"/>
              <a:t>를 통해 한 번에 모든 서브 어레이에 디스크 추가</a:t>
            </a:r>
            <a:endParaRPr lang="zh-TW" altLang="en-US" dirty="0"/>
          </a:p>
        </p:txBody>
      </p:sp>
      <p:pic>
        <p:nvPicPr>
          <p:cNvPr id="5" name="Shape 364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3805012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65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4515567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66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5235647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68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4523995" y="3590148"/>
            <a:ext cx="912101" cy="781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369"/>
          <p:cNvSpPr/>
          <p:nvPr/>
        </p:nvSpPr>
        <p:spPr>
          <a:xfrm>
            <a:off x="6372156" y="2427596"/>
            <a:ext cx="2304300" cy="147450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370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6347773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371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7043850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372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7763930" y="2510640"/>
            <a:ext cx="912101" cy="7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376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7003799" y="3590148"/>
            <a:ext cx="912101" cy="781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加號 16"/>
          <p:cNvSpPr/>
          <p:nvPr/>
        </p:nvSpPr>
        <p:spPr>
          <a:xfrm>
            <a:off x="4644008" y="3219822"/>
            <a:ext cx="648072" cy="648072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加號 17"/>
          <p:cNvSpPr/>
          <p:nvPr/>
        </p:nvSpPr>
        <p:spPr>
          <a:xfrm>
            <a:off x="7135913" y="3219822"/>
            <a:ext cx="648072" cy="648072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C:\Users\user\Desktop\RAID 50.60 進階功能介紹\1222\Page14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48" y="2139702"/>
            <a:ext cx="269902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RAID 50.60 進階功能介紹\1222\Page15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86" y="2599388"/>
            <a:ext cx="2304256" cy="2083140"/>
          </a:xfrm>
          <a:prstGeom prst="rect">
            <a:avLst/>
          </a:prstGeom>
          <a:noFill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09304"/>
            <a:ext cx="8229600" cy="857250"/>
          </a:xfrm>
        </p:spPr>
        <p:txBody>
          <a:bodyPr>
            <a:normAutofit/>
          </a:bodyPr>
          <a:lstStyle/>
          <a:p>
            <a:r>
              <a:rPr lang="ko-KR" altLang="en-US" sz="3400" spc="-150" dirty="0"/>
              <a:t>확장을 위한 새로운 </a:t>
            </a:r>
            <a:r>
              <a:rPr lang="en-US" altLang="ko-KR" sz="3400" spc="-150" dirty="0"/>
              <a:t>RAID </a:t>
            </a:r>
            <a:r>
              <a:rPr lang="ko-KR" altLang="en-US" sz="3400" spc="-150" dirty="0"/>
              <a:t>그룹 추가</a:t>
            </a:r>
            <a:endParaRPr lang="zh-TW" altLang="en-US" sz="3400" b="1" spc="-15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059582"/>
            <a:ext cx="8229600" cy="3394472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buFont typeface="Wingdings" pitchFamily="2" charset="2"/>
              <a:buChar char="n"/>
            </a:pPr>
            <a:r>
              <a:rPr lang="ko-KR" altLang="en-US" sz="2100" dirty="0"/>
              <a:t>확장을 위해 동일한 서브 어레이 수의 </a:t>
            </a:r>
            <a:r>
              <a:rPr lang="en-US" altLang="ko-KR" sz="2100" dirty="0"/>
              <a:t>RAID 50/60 </a:t>
            </a:r>
            <a:r>
              <a:rPr lang="ko-KR" altLang="en-US" sz="2100" dirty="0"/>
              <a:t>추가</a:t>
            </a:r>
          </a:p>
          <a:p>
            <a:pPr>
              <a:lnSpc>
                <a:spcPts val="2400"/>
              </a:lnSpc>
              <a:buFont typeface="Wingdings" pitchFamily="2" charset="2"/>
              <a:buChar char="n"/>
            </a:pPr>
            <a:r>
              <a:rPr lang="ko-KR" altLang="en-US" sz="2100" dirty="0"/>
              <a:t>호스트 </a:t>
            </a:r>
            <a:r>
              <a:rPr lang="en-US" altLang="ko-KR" sz="2100" dirty="0"/>
              <a:t>NAS</a:t>
            </a:r>
            <a:r>
              <a:rPr lang="ko-KR" altLang="en-US" sz="2100" dirty="0"/>
              <a:t>에 빈 슬롯이 없는 경우 확장 인클로저 사용</a:t>
            </a:r>
          </a:p>
          <a:p>
            <a:pPr indent="-360000">
              <a:lnSpc>
                <a:spcPts val="2400"/>
              </a:lnSpc>
              <a:buFont typeface="Wingdings" pitchFamily="2" charset="2"/>
              <a:buChar char="n"/>
            </a:pPr>
            <a:r>
              <a:rPr lang="ko-KR" altLang="en-US" sz="2100" dirty="0"/>
              <a:t>새로운 </a:t>
            </a:r>
            <a:r>
              <a:rPr lang="en-US" altLang="ko-KR" sz="2100" dirty="0"/>
              <a:t>RAID 50/60</a:t>
            </a:r>
            <a:r>
              <a:rPr lang="ko-KR" altLang="en-US" sz="2100" dirty="0"/>
              <a:t>은 반드시 동일한 </a:t>
            </a:r>
            <a:r>
              <a:rPr lang="en-US" altLang="ko-KR" sz="2100" dirty="0"/>
              <a:t>RAID </a:t>
            </a:r>
            <a:r>
              <a:rPr lang="ko-KR" altLang="en-US" sz="2100" dirty="0"/>
              <a:t>유형 및 서브 어레이 수</a:t>
            </a:r>
            <a:r>
              <a:rPr lang="en-US" altLang="ko-KR" sz="2100" dirty="0"/>
              <a:t>(</a:t>
            </a:r>
            <a:r>
              <a:rPr lang="ko-KR" altLang="en-US" sz="2100" dirty="0"/>
              <a:t>디스크 수는 달라도 무관</a:t>
            </a:r>
            <a:r>
              <a:rPr lang="en-US" altLang="ko-KR" sz="2100" dirty="0"/>
              <a:t>)</a:t>
            </a:r>
            <a:r>
              <a:rPr lang="ko-KR" altLang="en-US" sz="2100" dirty="0"/>
              <a:t>를 사용해야 함</a:t>
            </a:r>
            <a:endParaRPr lang="zh-TW" altLang="en-US" sz="2100" dirty="0"/>
          </a:p>
        </p:txBody>
      </p:sp>
      <p:sp>
        <p:nvSpPr>
          <p:cNvPr id="18" name="Shape 396"/>
          <p:cNvSpPr/>
          <p:nvPr/>
        </p:nvSpPr>
        <p:spPr>
          <a:xfrm>
            <a:off x="860320" y="4007649"/>
            <a:ext cx="2193489" cy="379946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Shape 38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934348" y="2277394"/>
            <a:ext cx="2827604" cy="17672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87"/>
          <p:cNvSpPr/>
          <p:nvPr/>
        </p:nvSpPr>
        <p:spPr>
          <a:xfrm>
            <a:off x="4077878" y="2851376"/>
            <a:ext cx="2360754" cy="463000"/>
          </a:xfrm>
          <a:prstGeom prst="rect">
            <a:avLst/>
          </a:prstGeom>
          <a:solidFill>
            <a:srgbClr val="953734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388"/>
          <p:cNvSpPr/>
          <p:nvPr/>
        </p:nvSpPr>
        <p:spPr>
          <a:xfrm>
            <a:off x="4077867" y="3314376"/>
            <a:ext cx="2360754" cy="418130"/>
          </a:xfrm>
          <a:prstGeom prst="rect">
            <a:avLst/>
          </a:prstGeom>
          <a:solidFill>
            <a:srgbClr val="E36C09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Shape 38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464870" y="3003798"/>
            <a:ext cx="3355602" cy="209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390"/>
          <p:cNvSpPr/>
          <p:nvPr/>
        </p:nvSpPr>
        <p:spPr>
          <a:xfrm>
            <a:off x="5652120" y="3795886"/>
            <a:ext cx="2801540" cy="383818"/>
          </a:xfrm>
          <a:prstGeom prst="rect">
            <a:avLst/>
          </a:prstGeom>
          <a:solidFill>
            <a:srgbClr val="D99593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391"/>
          <p:cNvSpPr/>
          <p:nvPr/>
        </p:nvSpPr>
        <p:spPr>
          <a:xfrm>
            <a:off x="5651995" y="4175799"/>
            <a:ext cx="2801540" cy="322890"/>
          </a:xfrm>
          <a:prstGeom prst="rect">
            <a:avLst/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890264" y="36744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dirty="0">
                <a:sym typeface="Microsoft JhengHei"/>
              </a:rPr>
              <a:t>TS-EC2480U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418198" y="4457212"/>
            <a:ext cx="289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REXP-1600U-RP</a:t>
            </a:r>
          </a:p>
        </p:txBody>
      </p:sp>
      <p:sp>
        <p:nvSpPr>
          <p:cNvPr id="30" name="加號 29"/>
          <p:cNvSpPr/>
          <p:nvPr/>
        </p:nvSpPr>
        <p:spPr>
          <a:xfrm>
            <a:off x="6354302" y="2810320"/>
            <a:ext cx="914400" cy="91440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8424936" cy="1102519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데모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디스크 추가를 통한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50/60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확장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422"/>
          <p:cNvSpPr/>
          <p:nvPr/>
        </p:nvSpPr>
        <p:spPr>
          <a:xfrm>
            <a:off x="317073" y="2675290"/>
            <a:ext cx="2195810" cy="122707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418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245600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09304"/>
            <a:ext cx="8229600" cy="857250"/>
          </a:xfrm>
        </p:spPr>
        <p:txBody>
          <a:bodyPr>
            <a:noAutofit/>
          </a:bodyPr>
          <a:lstStyle/>
          <a:p>
            <a:r>
              <a:rPr lang="ko-KR" altLang="en-US" spc="-150" dirty="0"/>
              <a:t>핫 스페어 지원 </a:t>
            </a:r>
            <a:r>
              <a:rPr lang="en-US" altLang="ko-KR" spc="-150" dirty="0"/>
              <a:t>RAID 50/60 </a:t>
            </a:r>
            <a:r>
              <a:rPr lang="ko-KR" altLang="en-US" spc="-150" dirty="0"/>
              <a:t>사용</a:t>
            </a:r>
            <a:endParaRPr lang="zh-TW" altLang="en-US" sz="3600" spc="-15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059582"/>
            <a:ext cx="8640960" cy="20162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ko-KR" altLang="en-US" sz="1900" dirty="0"/>
              <a:t>개별 및 전체 서브 어레이에 대한 로컬 및 글로벌 핫 스페어</a:t>
            </a:r>
          </a:p>
          <a:p>
            <a:pPr>
              <a:buFont typeface="Wingdings" pitchFamily="2" charset="2"/>
              <a:buChar char="n"/>
            </a:pPr>
            <a:r>
              <a:rPr lang="ko-KR" altLang="en-US" sz="1900" dirty="0"/>
              <a:t>글로벌 핫 스페어 확보 권장</a:t>
            </a:r>
          </a:p>
          <a:p>
            <a:pPr>
              <a:buFont typeface="Wingdings" pitchFamily="2" charset="2"/>
              <a:buChar char="n"/>
            </a:pPr>
            <a:r>
              <a:rPr lang="en-US" altLang="ko-KR" sz="1900" dirty="0"/>
              <a:t>RAID </a:t>
            </a:r>
            <a:r>
              <a:rPr lang="ko-KR" altLang="en-US" sz="1900" dirty="0"/>
              <a:t>생성 </a:t>
            </a:r>
            <a:r>
              <a:rPr lang="en-US" altLang="ko-KR" sz="1900" dirty="0"/>
              <a:t>&gt; “</a:t>
            </a:r>
            <a:r>
              <a:rPr lang="ko-KR" altLang="en-US" sz="1900" dirty="0"/>
              <a:t>디스크</a:t>
            </a:r>
            <a:r>
              <a:rPr lang="en-US" altLang="ko-KR" sz="1900" dirty="0"/>
              <a:t>/VJBOD”</a:t>
            </a:r>
            <a:r>
              <a:rPr lang="ko-KR" altLang="en-US" sz="1900" dirty="0"/>
              <a:t>으로 이동</a:t>
            </a:r>
            <a:r>
              <a:rPr lang="en-US" altLang="ko-KR" sz="1900" dirty="0"/>
              <a:t>,</a:t>
            </a:r>
            <a:r>
              <a:rPr lang="ko-KR" altLang="en-US" sz="1900" dirty="0"/>
              <a:t> 비어 있는 디스크를 스페어로 설정</a:t>
            </a:r>
            <a:endParaRPr lang="zh-TW" altLang="en-US" sz="1900" dirty="0"/>
          </a:p>
        </p:txBody>
      </p:sp>
      <p:pic>
        <p:nvPicPr>
          <p:cNvPr id="5" name="Shape 418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1018627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19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1738707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20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1330662" y="3116115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422"/>
          <p:cNvSpPr/>
          <p:nvPr/>
        </p:nvSpPr>
        <p:spPr>
          <a:xfrm>
            <a:off x="2987824" y="2675290"/>
            <a:ext cx="2195810" cy="12270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425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1979712" y="3867894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426" descr="相關圖片"/>
          <p:cNvPicPr preferRelativeResize="0"/>
          <p:nvPr/>
        </p:nvPicPr>
        <p:blipFill rotWithShape="1">
          <a:blip r:embed="rId3" cstate="print">
            <a:alphaModFix/>
          </a:blip>
          <a:srcRect b="14286"/>
          <a:stretch/>
        </p:blipFill>
        <p:spPr>
          <a:xfrm>
            <a:off x="2817848" y="3867894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27"/>
          <p:cNvSpPr txBox="1"/>
          <p:nvPr/>
        </p:nvSpPr>
        <p:spPr>
          <a:xfrm>
            <a:off x="3779912" y="4227934"/>
            <a:ext cx="2016224" cy="3411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82600">
              <a:buClr>
                <a:srgbClr val="044981"/>
              </a:buClr>
              <a:buSzPts val="2000"/>
            </a:pPr>
            <a:r>
              <a:rPr lang="ko-KR" altLang="en-US" b="1" dirty="0"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글로벌 스페어</a:t>
            </a:r>
            <a:endParaRPr lang="zh-TW" b="1" i="0" u="none" strike="noStrike" cap="none" dirty="0"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</p:txBody>
      </p:sp>
      <p:sp>
        <p:nvSpPr>
          <p:cNvPr id="14" name="Shape 428"/>
          <p:cNvSpPr/>
          <p:nvPr/>
        </p:nvSpPr>
        <p:spPr>
          <a:xfrm>
            <a:off x="579711" y="2158266"/>
            <a:ext cx="4456186" cy="322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88900" algn="ctr">
              <a:buClr>
                <a:schemeClr val="lt1"/>
              </a:buClr>
              <a:buSzPts val="1400"/>
            </a:pPr>
            <a:r>
              <a:rPr lang="es-E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50/60 </a:t>
            </a:r>
            <a:r>
              <a:rPr lang="ko-KR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풀</a:t>
            </a:r>
            <a:endParaRPr lang="zh-TW"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" name="Shape 429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2986846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430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3682923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431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4403003" y="275607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432" descr="相關圖片"/>
          <p:cNvPicPr preferRelativeResize="0"/>
          <p:nvPr/>
        </p:nvPicPr>
        <p:blipFill rotWithShape="1">
          <a:blip r:embed="rId2" cstate="print">
            <a:alphaModFix/>
          </a:blip>
          <a:srcRect b="14286"/>
          <a:stretch/>
        </p:blipFill>
        <p:spPr>
          <a:xfrm>
            <a:off x="3178867" y="3116115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433" descr="相關圖片"/>
          <p:cNvPicPr preferRelativeResize="0"/>
          <p:nvPr/>
        </p:nvPicPr>
        <p:blipFill rotWithShape="1">
          <a:blip r:embed="rId4" cstate="print">
            <a:alphaModFix/>
          </a:blip>
          <a:srcRect b="14286"/>
          <a:stretch/>
        </p:blipFill>
        <p:spPr>
          <a:xfrm>
            <a:off x="3970955" y="3126401"/>
            <a:ext cx="818048" cy="70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436" descr="相關圖片"/>
          <p:cNvPicPr preferRelativeResize="0"/>
          <p:nvPr/>
        </p:nvPicPr>
        <p:blipFill rotWithShape="1">
          <a:blip r:embed="rId4" cstate="print">
            <a:alphaModFix/>
          </a:blip>
          <a:srcRect b="14288"/>
          <a:stretch/>
        </p:blipFill>
        <p:spPr>
          <a:xfrm>
            <a:off x="566755" y="3126401"/>
            <a:ext cx="818048" cy="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左-上雙向箭號 33"/>
          <p:cNvSpPr/>
          <p:nvPr/>
        </p:nvSpPr>
        <p:spPr>
          <a:xfrm>
            <a:off x="3347864" y="3939902"/>
            <a:ext cx="1080120" cy="240027"/>
          </a:xfrm>
          <a:prstGeom prst="leftUpArrow">
            <a:avLst>
              <a:gd name="adj1" fmla="val 0"/>
              <a:gd name="adj2" fmla="val 10769"/>
              <a:gd name="adj3" fmla="val 2062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 descr="C:\Users\user\Desktop\RAID 50.60 進階功能介紹\1222\Page17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571750"/>
            <a:ext cx="3621856" cy="1483115"/>
          </a:xfrm>
          <a:prstGeom prst="rect">
            <a:avLst/>
          </a:prstGeom>
          <a:noFill/>
        </p:spPr>
      </p:pic>
      <p:sp>
        <p:nvSpPr>
          <p:cNvPr id="23" name="左-上雙向箭號 22"/>
          <p:cNvSpPr/>
          <p:nvPr/>
        </p:nvSpPr>
        <p:spPr>
          <a:xfrm flipH="1">
            <a:off x="971600" y="3939902"/>
            <a:ext cx="1440160" cy="288032"/>
          </a:xfrm>
          <a:prstGeom prst="leftUpArrow">
            <a:avLst>
              <a:gd name="adj1" fmla="val 0"/>
              <a:gd name="adj2" fmla="val 10769"/>
              <a:gd name="adj3" fmla="val 2062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RAID50/60</a:t>
            </a:r>
            <a:r>
              <a:rPr lang="ko-KR" altLang="en-US" sz="2800" dirty="0"/>
              <a:t>와 </a:t>
            </a:r>
            <a:r>
              <a:rPr lang="en-US" altLang="ko-KR" sz="2800" dirty="0" err="1"/>
              <a:t>Qtier</a:t>
            </a:r>
            <a:r>
              <a:rPr lang="en-US" altLang="ko-KR" sz="2800" dirty="0"/>
              <a:t>/SSD </a:t>
            </a:r>
            <a:r>
              <a:rPr lang="ko-KR" altLang="en-US" sz="2800" dirty="0"/>
              <a:t>캐시 사용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9582"/>
            <a:ext cx="8784976" cy="3394472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SSD RAID 60 = </a:t>
            </a:r>
            <a:r>
              <a:rPr lang="ko-KR" altLang="en-US" sz="1800" dirty="0"/>
              <a:t>대용량</a:t>
            </a:r>
            <a:r>
              <a:rPr lang="en-US" altLang="ko-KR" sz="1800" dirty="0"/>
              <a:t>/</a:t>
            </a:r>
            <a:r>
              <a:rPr lang="ko-KR" altLang="en-US" sz="1800" dirty="0"/>
              <a:t>고성능 비디오 편집 서버</a:t>
            </a:r>
          </a:p>
          <a:p>
            <a:r>
              <a:rPr lang="en-US" altLang="ko-KR" sz="1800" dirty="0"/>
              <a:t>SSD </a:t>
            </a:r>
            <a:r>
              <a:rPr lang="ko-KR" altLang="en-US" sz="1800" dirty="0"/>
              <a:t>캐시 </a:t>
            </a:r>
            <a:r>
              <a:rPr lang="en-US" altLang="ko-KR" sz="1800" dirty="0"/>
              <a:t>RAID 10 + HDD RAID 60 = </a:t>
            </a:r>
            <a:r>
              <a:rPr lang="ko-KR" altLang="en-US" sz="1800" dirty="0"/>
              <a:t>대용량</a:t>
            </a:r>
            <a:r>
              <a:rPr lang="en-US" altLang="ko-KR" sz="1800" dirty="0"/>
              <a:t>/</a:t>
            </a:r>
            <a:r>
              <a:rPr lang="ko-KR" altLang="en-US" sz="1800" dirty="0"/>
              <a:t>고성능 파일 서버</a:t>
            </a:r>
          </a:p>
          <a:p>
            <a:r>
              <a:rPr lang="en-US" altLang="ko-KR" sz="1800" dirty="0" err="1"/>
              <a:t>Qtier</a:t>
            </a:r>
            <a:r>
              <a:rPr lang="en-US" altLang="ko-KR" sz="1800" dirty="0"/>
              <a:t> SSD RAID 50 + HDD RAID 60 = </a:t>
            </a:r>
            <a:r>
              <a:rPr lang="ko-KR" altLang="en-US" sz="1800" dirty="0"/>
              <a:t>대용량</a:t>
            </a:r>
            <a:r>
              <a:rPr lang="en-US" altLang="ko-KR" sz="1800" dirty="0"/>
              <a:t>/</a:t>
            </a:r>
            <a:r>
              <a:rPr lang="ko-KR" altLang="en-US" sz="1800" dirty="0"/>
              <a:t>고성능 </a:t>
            </a:r>
            <a:r>
              <a:rPr lang="en-US" altLang="ko-KR" sz="1800" dirty="0"/>
              <a:t>VDI </a:t>
            </a:r>
            <a:r>
              <a:rPr lang="ko-KR" altLang="en-US" sz="1800" dirty="0"/>
              <a:t>서버</a:t>
            </a:r>
          </a:p>
          <a:p>
            <a:r>
              <a:rPr lang="en-US" altLang="ko-KR" sz="1800" dirty="0" err="1"/>
              <a:t>Qtier</a:t>
            </a:r>
            <a:r>
              <a:rPr lang="en-US" altLang="ko-KR" sz="1800" dirty="0"/>
              <a:t> SSD RAID 10 + HDD RAID 60 = </a:t>
            </a:r>
            <a:r>
              <a:rPr lang="ko-KR" altLang="en-US" sz="1800" dirty="0"/>
              <a:t>대용량</a:t>
            </a:r>
            <a:r>
              <a:rPr lang="en-US" altLang="ko-KR" sz="1800" dirty="0"/>
              <a:t>/</a:t>
            </a:r>
            <a:r>
              <a:rPr lang="ko-KR" altLang="en-US" sz="1800" dirty="0"/>
              <a:t>고성능 데이터베이스</a:t>
            </a:r>
            <a:endParaRPr lang="zh-TW" altLang="en-US" sz="1800" dirty="0"/>
          </a:p>
        </p:txBody>
      </p:sp>
      <p:sp>
        <p:nvSpPr>
          <p:cNvPr id="21" name="Shape 449"/>
          <p:cNvSpPr/>
          <p:nvPr/>
        </p:nvSpPr>
        <p:spPr>
          <a:xfrm>
            <a:off x="539552" y="3075806"/>
            <a:ext cx="4306514" cy="732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88900" algn="ctr">
              <a:buClr>
                <a:schemeClr val="lt1"/>
              </a:buClr>
              <a:buSzPts val="1400"/>
            </a:pPr>
            <a:r>
              <a:rPr lang="es-ES" altLang="zh-TW" sz="1400" b="1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QNAP IOAware Qtier + RAID 50 </a:t>
            </a:r>
            <a:r>
              <a:rPr lang="ko-KR" altLang="en-US" sz="1400" b="1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풀</a:t>
            </a:r>
            <a:endParaRPr lang="zh-TW" sz="1400" b="1" dirty="0">
              <a:solidFill>
                <a:schemeClr val="lt1"/>
              </a:solidFill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</p:txBody>
      </p:sp>
      <p:sp>
        <p:nvSpPr>
          <p:cNvPr id="22" name="Shape 450"/>
          <p:cNvSpPr/>
          <p:nvPr/>
        </p:nvSpPr>
        <p:spPr>
          <a:xfrm>
            <a:off x="571082" y="3983874"/>
            <a:ext cx="839322" cy="4883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88900" algn="ctr">
              <a:buClr>
                <a:schemeClr val="lt1"/>
              </a:buClr>
              <a:buSzPts val="1400"/>
            </a:pPr>
            <a:r>
              <a:rPr lang="zh-TW" sz="1400" dirty="0">
                <a:solidFill>
                  <a:schemeClr val="lt1"/>
                </a:solidFill>
                <a:sym typeface="Microsoft JhengHei"/>
              </a:rPr>
              <a:t>RAID 5</a:t>
            </a:r>
            <a:br>
              <a:rPr lang="zh-TW" sz="1400" dirty="0">
                <a:solidFill>
                  <a:schemeClr val="lt1"/>
                </a:solidFill>
                <a:sym typeface="Microsoft JhengHei"/>
              </a:rPr>
            </a:br>
            <a:r>
              <a:rPr lang="zh-TW" dirty="0">
                <a:solidFill>
                  <a:schemeClr val="lt1"/>
                </a:solidFill>
                <a:sym typeface="Microsoft JhengHei"/>
              </a:rPr>
              <a:t>(1-1)</a:t>
            </a:r>
          </a:p>
        </p:txBody>
      </p:sp>
      <p:sp>
        <p:nvSpPr>
          <p:cNvPr id="23" name="Shape 451"/>
          <p:cNvSpPr/>
          <p:nvPr/>
        </p:nvSpPr>
        <p:spPr>
          <a:xfrm>
            <a:off x="2824934" y="3983849"/>
            <a:ext cx="839322" cy="488333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i="0" u="none" strike="noStrike" cap="none" dirty="0">
                <a:solidFill>
                  <a:schemeClr val="lt1"/>
                </a:solidFill>
              </a:rPr>
              <a:t>RAID 6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dirty="0">
                <a:solidFill>
                  <a:schemeClr val="lt1"/>
                </a:solidFill>
              </a:rPr>
              <a:t>(2-1)</a:t>
            </a:r>
          </a:p>
        </p:txBody>
      </p:sp>
      <p:sp>
        <p:nvSpPr>
          <p:cNvPr id="24" name="Shape 452"/>
          <p:cNvSpPr/>
          <p:nvPr/>
        </p:nvSpPr>
        <p:spPr>
          <a:xfrm>
            <a:off x="3811306" y="3983874"/>
            <a:ext cx="915625" cy="488333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i="0" u="none" strike="noStrike" cap="none">
                <a:solidFill>
                  <a:schemeClr val="lt1"/>
                </a:solidFill>
              </a:rPr>
              <a:t>RAID 6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>
                <a:solidFill>
                  <a:schemeClr val="lt1"/>
                </a:solidFill>
              </a:rPr>
              <a:t>(2-2)</a:t>
            </a:r>
          </a:p>
        </p:txBody>
      </p:sp>
      <p:pic>
        <p:nvPicPr>
          <p:cNvPr id="25" name="Shape 453" descr="相關圖片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191256" y="2442734"/>
            <a:ext cx="915729" cy="65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454"/>
          <p:cNvSpPr/>
          <p:nvPr/>
        </p:nvSpPr>
        <p:spPr>
          <a:xfrm>
            <a:off x="643093" y="3444777"/>
            <a:ext cx="488334" cy="183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455"/>
          <p:cNvSpPr/>
          <p:nvPr/>
        </p:nvSpPr>
        <p:spPr>
          <a:xfrm>
            <a:off x="1110630" y="3444782"/>
            <a:ext cx="418389" cy="1831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456"/>
          <p:cNvSpPr/>
          <p:nvPr/>
        </p:nvSpPr>
        <p:spPr>
          <a:xfrm>
            <a:off x="2789366" y="3444782"/>
            <a:ext cx="449928" cy="18312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457"/>
          <p:cNvSpPr/>
          <p:nvPr/>
        </p:nvSpPr>
        <p:spPr>
          <a:xfrm>
            <a:off x="3221414" y="3444782"/>
            <a:ext cx="422714" cy="183125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458"/>
          <p:cNvSpPr/>
          <p:nvPr/>
        </p:nvSpPr>
        <p:spPr>
          <a:xfrm>
            <a:off x="3904408" y="3444782"/>
            <a:ext cx="422714" cy="18312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459"/>
          <p:cNvSpPr/>
          <p:nvPr/>
        </p:nvSpPr>
        <p:spPr>
          <a:xfrm>
            <a:off x="4301534" y="3444782"/>
            <a:ext cx="422714" cy="183125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460"/>
          <p:cNvSpPr/>
          <p:nvPr/>
        </p:nvSpPr>
        <p:spPr>
          <a:xfrm>
            <a:off x="1586557" y="3983849"/>
            <a:ext cx="915625" cy="48833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dirty="0">
                <a:solidFill>
                  <a:schemeClr val="lt1"/>
                </a:solidFill>
                <a:latin typeface="Arial" pitchFamily="34" charset="0"/>
                <a:cs typeface="Arial" pitchFamily="34" charset="0"/>
                <a:sym typeface="Microsoft JhengHei"/>
              </a:rPr>
              <a:t>RAID 5</a:t>
            </a:r>
            <a:br>
              <a:rPr lang="zh-TW" sz="1400" dirty="0">
                <a:solidFill>
                  <a:schemeClr val="lt1"/>
                </a:solidFill>
                <a:latin typeface="Arial" pitchFamily="34" charset="0"/>
                <a:cs typeface="Arial" pitchFamily="34" charset="0"/>
                <a:sym typeface="Microsoft JhengHei"/>
              </a:rPr>
            </a:br>
            <a:r>
              <a:rPr lang="zh-TW" dirty="0">
                <a:solidFill>
                  <a:schemeClr val="lt1"/>
                </a:solidFill>
                <a:latin typeface="Arial" pitchFamily="34" charset="0"/>
                <a:cs typeface="Arial" pitchFamily="34" charset="0"/>
                <a:sym typeface="Microsoft JhengHei"/>
              </a:rPr>
              <a:t>(1-2)</a:t>
            </a:r>
          </a:p>
        </p:txBody>
      </p:sp>
      <p:sp>
        <p:nvSpPr>
          <p:cNvPr id="33" name="Shape 461"/>
          <p:cNvSpPr/>
          <p:nvPr/>
        </p:nvSpPr>
        <p:spPr>
          <a:xfrm>
            <a:off x="1637238" y="3444782"/>
            <a:ext cx="418389" cy="183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462"/>
          <p:cNvSpPr/>
          <p:nvPr/>
        </p:nvSpPr>
        <p:spPr>
          <a:xfrm>
            <a:off x="2069286" y="3444782"/>
            <a:ext cx="418389" cy="1831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463"/>
          <p:cNvSpPr/>
          <p:nvPr/>
        </p:nvSpPr>
        <p:spPr>
          <a:xfrm>
            <a:off x="571080" y="3983849"/>
            <a:ext cx="1930253" cy="488333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" name="Shape 464"/>
          <p:cNvSpPr/>
          <p:nvPr/>
        </p:nvSpPr>
        <p:spPr>
          <a:xfrm>
            <a:off x="2838256" y="3983849"/>
            <a:ext cx="1895325" cy="488333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122" name="Picture 2" descr="C:\Users\user\Desktop\RAID 50.60 進階功能介紹\1222\Page18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7734"/>
            <a:ext cx="3452043" cy="218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8032" y="2067694"/>
            <a:ext cx="7772400" cy="1102519"/>
          </a:xfrm>
        </p:spPr>
        <p:txBody>
          <a:bodyPr>
            <a:normAutofit/>
          </a:bodyPr>
          <a:lstStyle/>
          <a:p>
            <a:pPr algn="ctr"/>
            <a:r>
              <a:rPr lang="ko-KR" altLang="en-US"/>
              <a:t>경청해 주셔서 감사합니다</a:t>
            </a:r>
            <a:endParaRPr lang="zh-TW" altLang="en-US" b="1" dirty="0"/>
          </a:p>
        </p:txBody>
      </p:sp>
      <p:pic>
        <p:nvPicPr>
          <p:cNvPr id="3" name="Picture 2" descr="C:\Users\user\Desktop\RAID 50.60 進階功能介紹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10"/>
            <a:ext cx="1440160" cy="27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8280920" cy="1102519"/>
          </a:xfrm>
        </p:spPr>
        <p:txBody>
          <a:bodyPr>
            <a:normAutofit fontScale="90000"/>
          </a:bodyPr>
          <a:lstStyle/>
          <a:p>
            <a:pPr lvl="0" indent="-31750">
              <a:spcBef>
                <a:spcPts val="0"/>
              </a:spcBef>
            </a:pPr>
            <a:r>
              <a:rPr lang="ko-KR" altLang="en-US" sz="1800" dirty="0">
                <a:solidFill>
                  <a:srgbClr val="D8D8D8"/>
                </a:solidFill>
                <a:ea typeface="Microsoft JhengHei"/>
                <a:sym typeface="Microsoft JhengHei"/>
              </a:rPr>
              <a:t>고객의 과제와</a:t>
            </a:r>
            <a:r>
              <a:rPr lang="en-US" altLang="ko-KR" sz="1800" dirty="0">
                <a:solidFill>
                  <a:srgbClr val="D8D8D8"/>
                </a:solidFill>
                <a:ea typeface="Microsoft JhengHei"/>
                <a:sym typeface="Microsoft JhengHei"/>
              </a:rPr>
              <a:t> QNAP</a:t>
            </a:r>
            <a:r>
              <a:rPr lang="ko-KR" altLang="en-US" sz="1800" dirty="0">
                <a:solidFill>
                  <a:srgbClr val="D8D8D8"/>
                </a:solidFill>
                <a:ea typeface="Microsoft JhengHei"/>
                <a:sym typeface="Microsoft JhengHei"/>
              </a:rPr>
              <a:t>의 솔루션</a:t>
            </a:r>
            <a:r>
              <a:rPr lang="en-US" altLang="ko-KR" sz="1800" dirty="0">
                <a:solidFill>
                  <a:srgbClr val="D8D8D8"/>
                </a:solidFill>
                <a:ea typeface="Microsoft JhengHei"/>
                <a:sym typeface="Microsoft JhengHei"/>
              </a:rPr>
              <a:t>: </a:t>
            </a:r>
            <a:br>
              <a:rPr lang="zh-TW" altLang="zh-TW" sz="1400" b="1" i="0" u="none" strike="noStrike" cap="none" dirty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Microsoft JhengHei"/>
              </a:rPr>
            </a:br>
            <a:r>
              <a:rPr lang="en-US" altLang="ko-KR" sz="3600" dirty="0">
                <a:solidFill>
                  <a:schemeClr val="lt1"/>
                </a:solidFill>
                <a:ea typeface="Microsoft JhengHei"/>
                <a:sym typeface="Microsoft JhengHei"/>
              </a:rPr>
              <a:t>RAID 5</a:t>
            </a:r>
            <a:r>
              <a:rPr lang="ko-KR" altLang="en-US" sz="3600" dirty="0">
                <a:solidFill>
                  <a:schemeClr val="lt1"/>
                </a:solidFill>
                <a:ea typeface="Microsoft JhengHei"/>
                <a:sym typeface="Microsoft JhengHei"/>
              </a:rPr>
              <a:t>의 보호 기능이 충분하지 않으십니까</a:t>
            </a:r>
            <a:r>
              <a:rPr lang="en-US" altLang="ko-KR" sz="3600" dirty="0">
                <a:solidFill>
                  <a:schemeClr val="lt1"/>
                </a:solidFill>
                <a:ea typeface="Microsoft JhengHei"/>
                <a:sym typeface="Microsoft JhengHei"/>
              </a:rPr>
              <a:t>?</a:t>
            </a:r>
            <a:br>
              <a:rPr lang="en-US" altLang="ko-KR" sz="3600" dirty="0">
                <a:solidFill>
                  <a:schemeClr val="lt1"/>
                </a:solidFill>
                <a:ea typeface="Microsoft JhengHei"/>
                <a:sym typeface="Microsoft JhengHei"/>
              </a:rPr>
            </a:br>
            <a:r>
              <a:rPr lang="en-US" altLang="ko-KR" sz="3600" dirty="0">
                <a:solidFill>
                  <a:schemeClr val="lt1"/>
                </a:solidFill>
                <a:ea typeface="Microsoft JhengHei"/>
                <a:sym typeface="Microsoft JhengHei"/>
              </a:rPr>
              <a:t>RAID 50/60 </a:t>
            </a:r>
            <a:r>
              <a:rPr lang="ko-KR" altLang="en-US" sz="3600" dirty="0">
                <a:solidFill>
                  <a:schemeClr val="lt1"/>
                </a:solidFill>
                <a:ea typeface="Microsoft JhengHei"/>
                <a:sym typeface="Microsoft JhengHei"/>
              </a:rPr>
              <a:t>사용 시 성능 저하가 발생합니까</a:t>
            </a:r>
            <a:r>
              <a:rPr lang="en-US" altLang="ko-KR" sz="3600" dirty="0">
                <a:solidFill>
                  <a:schemeClr val="lt1"/>
                </a:solidFill>
                <a:ea typeface="Microsoft JhengHei"/>
                <a:sym typeface="Microsoft JhengHei"/>
              </a:rPr>
              <a:t>?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RAID 50.60 進階功能介紹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10"/>
            <a:ext cx="1440160" cy="27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09304"/>
            <a:ext cx="8507288" cy="857250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sym typeface="Microsoft JhengHei"/>
              </a:rPr>
              <a:t>당신이 </a:t>
            </a:r>
            <a:r>
              <a:rPr lang="en-US" altLang="ko-KR" dirty="0">
                <a:sym typeface="Microsoft JhengHei"/>
              </a:rPr>
              <a:t>RAID 50/60</a:t>
            </a:r>
            <a:r>
              <a:rPr lang="ko-KR" altLang="en-US" dirty="0">
                <a:sym typeface="Microsoft JhengHei"/>
              </a:rPr>
              <a:t>을 사용해야 하는 이유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7504" y="1059582"/>
            <a:ext cx="8928992" cy="3394472"/>
          </a:xfrm>
        </p:spPr>
        <p:txBody>
          <a:bodyPr/>
          <a:lstStyle/>
          <a:p>
            <a:pPr lvl="0">
              <a:buFont typeface="Wingdings" pitchFamily="2" charset="2"/>
              <a:buChar char="n"/>
            </a:pPr>
            <a:r>
              <a:rPr lang="ko-KR" altLang="en-US" sz="2000" dirty="0">
                <a:sym typeface="Microsoft JhengHei"/>
              </a:rPr>
              <a:t>디스크의 수와 그 용량은 </a:t>
            </a:r>
            <a:r>
              <a:rPr lang="en-US" altLang="ko-KR" sz="2000" dirty="0">
                <a:sym typeface="Microsoft JhengHei"/>
              </a:rPr>
              <a:t>RAID </a:t>
            </a:r>
            <a:r>
              <a:rPr lang="ko-KR" altLang="en-US" sz="2000" dirty="0">
                <a:sym typeface="Microsoft JhengHei"/>
              </a:rPr>
              <a:t>보호 레벨에 영향을 미칩니다</a:t>
            </a:r>
            <a:endParaRPr lang="zh-TW" altLang="zh-TW" sz="2000" dirty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zh-TW" sz="2000" dirty="0" err="1">
                <a:sym typeface="Microsoft JhengHei"/>
              </a:rPr>
              <a:t>ServeTheHome</a:t>
            </a:r>
            <a:r>
              <a:rPr lang="en-US" altLang="zh-TW" sz="2000" dirty="0">
                <a:sym typeface="Microsoft JhengHei"/>
              </a:rPr>
              <a:t> RAID Calculator</a:t>
            </a:r>
            <a:r>
              <a:rPr lang="ko-KR" altLang="en-US" sz="2000" dirty="0">
                <a:sym typeface="Microsoft JhengHei"/>
              </a:rPr>
              <a:t>로 측정</a:t>
            </a:r>
            <a:r>
              <a:rPr lang="en-US" altLang="ko-KR" sz="2000" dirty="0">
                <a:sym typeface="Microsoft JhengHei"/>
              </a:rPr>
              <a:t>:</a:t>
            </a:r>
            <a:endParaRPr lang="zh-TW" altLang="zh-TW" sz="2000" dirty="0">
              <a:sym typeface="Microsoft JhengHei"/>
            </a:endParaRPr>
          </a:p>
          <a:p>
            <a:pPr lvl="0"/>
            <a:r>
              <a:rPr lang="en-US" altLang="ko-KR" sz="2000" dirty="0">
                <a:sym typeface="Microsoft JhengHei"/>
              </a:rPr>
              <a:t>    5</a:t>
            </a:r>
            <a:r>
              <a:rPr lang="ko-KR" altLang="en-US" sz="2000" dirty="0">
                <a:sym typeface="Microsoft JhengHei"/>
              </a:rPr>
              <a:t>년 동안의 </a:t>
            </a:r>
            <a:r>
              <a:rPr lang="en-US" altLang="ko-KR" sz="2000" dirty="0">
                <a:sym typeface="Microsoft JhengHei"/>
              </a:rPr>
              <a:t>RAID 5/6 </a:t>
            </a:r>
            <a:r>
              <a:rPr lang="ko-KR" altLang="en-US" sz="2000" dirty="0">
                <a:sym typeface="Microsoft JhengHei"/>
              </a:rPr>
              <a:t>실패율</a:t>
            </a:r>
            <a:r>
              <a:rPr lang="en-US" altLang="ko-KR" sz="2000" dirty="0">
                <a:sym typeface="Microsoft JhengHei"/>
              </a:rPr>
              <a:t>:</a:t>
            </a:r>
            <a:endParaRPr lang="zh-TW" altLang="zh-TW" sz="2000" dirty="0">
              <a:sym typeface="Microsoft JhengHei"/>
            </a:endParaRPr>
          </a:p>
          <a:p>
            <a:endParaRPr lang="zh-TW" altLang="en-US" dirty="0"/>
          </a:p>
        </p:txBody>
      </p:sp>
      <p:graphicFrame>
        <p:nvGraphicFramePr>
          <p:cNvPr id="11" name="Shape 83"/>
          <p:cNvGraphicFramePr/>
          <p:nvPr>
            <p:extLst>
              <p:ext uri="{D42A27DB-BD31-4B8C-83A1-F6EECF244321}">
                <p14:modId xmlns:p14="http://schemas.microsoft.com/office/powerpoint/2010/main" val="2433406301"/>
              </p:ext>
            </p:extLst>
          </p:nvPr>
        </p:nvGraphicFramePr>
        <p:xfrm>
          <a:off x="467544" y="2211710"/>
          <a:ext cx="5688632" cy="22620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010"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ko-KR" altLang="en-US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디스크 수</a:t>
                      </a:r>
                      <a:endParaRPr lang="zh-TW" sz="16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ko-KR" altLang="en-US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유형</a:t>
                      </a:r>
                      <a:endParaRPr lang="zh-TW" sz="1600" b="1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ko-KR" altLang="en-US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디스크 용량</a:t>
                      </a:r>
                      <a:endParaRPr lang="zh-TW" sz="16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u="none" strike="noStrike" cap="none" dirty="0">
                          <a:solidFill>
                            <a:schemeClr val="dk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ko-KR" altLang="en-US" sz="1600" b="1" u="none" strike="noStrike" cap="none" dirty="0">
                          <a:solidFill>
                            <a:schemeClr val="dk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실패율</a:t>
                      </a:r>
                      <a:endParaRPr lang="zh-TW" sz="16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1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4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5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  <a:r>
                        <a:rPr lang="en-US" alt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</a:t>
                      </a: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07</a:t>
                      </a: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5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  <a:r>
                        <a:rPr lang="en-US" alt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0.77%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6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  <a:r>
                        <a:rPr lang="en-US" alt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0.001%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01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12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6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  <a:r>
                        <a:rPr lang="en-US" alt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50"/>
                        <a:buFont typeface="Calibri"/>
                        <a:buNone/>
                      </a:pPr>
                      <a:r>
                        <a:rPr lang="zh-TW" sz="16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0.01%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01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24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6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8</a:t>
                      </a:r>
                      <a:r>
                        <a:rPr lang="en-US" alt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6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50"/>
                        <a:buFont typeface="Calibri"/>
                        <a:buNone/>
                      </a:pP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0.64%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Shape 82"/>
          <p:cNvSpPr txBox="1"/>
          <p:nvPr/>
        </p:nvSpPr>
        <p:spPr>
          <a:xfrm>
            <a:off x="1487400" y="4769466"/>
            <a:ext cx="6757008" cy="59483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lvl="0" indent="-15875">
              <a:buClr>
                <a:schemeClr val="lt1"/>
              </a:buClr>
              <a:buSzPts val="250"/>
            </a:pPr>
            <a:r>
              <a:rPr lang="zh-TW" sz="1000" i="0" u="sng" strike="noStrike" cap="none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https://www.servethehome.com/raid-calculator/</a:t>
            </a:r>
            <a:r>
              <a:rPr lang="es-ES" altLang="zh-TW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 </a:t>
            </a:r>
          </a:p>
          <a:p>
            <a:pPr lvl="0" indent="-15875">
              <a:buClr>
                <a:schemeClr val="lt1"/>
              </a:buClr>
              <a:buSzPts val="250"/>
            </a:pPr>
            <a:r>
              <a:rPr lang="es-ES" altLang="zh-TW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Best Estimate Real World </a:t>
            </a:r>
            <a:r>
              <a:rPr lang="ko-KR" altLang="en-US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추산 비트 에러 확률은 </a:t>
            </a:r>
            <a:r>
              <a:rPr lang="en-US" altLang="ko-KR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10^(-15), </a:t>
            </a:r>
            <a:r>
              <a:rPr lang="ko-KR" altLang="en-US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리빌드 속도 </a:t>
            </a:r>
            <a:r>
              <a:rPr lang="en-US" altLang="ko-KR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150</a:t>
            </a:r>
            <a:r>
              <a:rPr lang="es-ES" altLang="zh-TW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MB/</a:t>
            </a:r>
            <a:r>
              <a:rPr lang="ko-KR" altLang="en-US" sz="1000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초</a:t>
            </a:r>
            <a:endParaRPr lang="zh-TW" sz="1000" i="0" u="none" strike="noStrike" cap="none" dirty="0">
              <a:solidFill>
                <a:schemeClr val="lt1"/>
              </a:solidFill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</p:txBody>
      </p:sp>
      <p:pic>
        <p:nvPicPr>
          <p:cNvPr id="13" name="Shape 8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444208" y="2828277"/>
            <a:ext cx="2699792" cy="192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85"/>
          <p:cNvSpPr/>
          <p:nvPr/>
        </p:nvSpPr>
        <p:spPr>
          <a:xfrm>
            <a:off x="6300192" y="1707654"/>
            <a:ext cx="2627784" cy="1071132"/>
          </a:xfrm>
          <a:prstGeom prst="wedgeRoundRectCallout">
            <a:avLst>
              <a:gd name="adj1" fmla="val -2732"/>
              <a:gd name="adj2" fmla="val 88259"/>
              <a:gd name="adj3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127000" algn="ctr">
              <a:buClr>
                <a:schemeClr val="lt1"/>
              </a:buClr>
              <a:buSzPts val="2000"/>
            </a:pPr>
            <a:r>
              <a:rPr lang="en-US" altLang="ko-KR" b="1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NAS</a:t>
            </a:r>
            <a:r>
              <a:rPr lang="ko-KR" altLang="en-US" b="1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의 용량이 증가하면 </a:t>
            </a:r>
            <a:r>
              <a:rPr lang="en-US" altLang="ko-KR" b="1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RAID 5/6 </a:t>
            </a:r>
            <a:r>
              <a:rPr lang="ko-KR" altLang="en-US" b="1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보호 기능이 저하될 수 있습니다</a:t>
            </a:r>
            <a:r>
              <a:rPr lang="en-US" altLang="ko-KR" b="1" dirty="0">
                <a:solidFill>
                  <a:schemeClr val="lt1"/>
                </a:solidFill>
                <a:latin typeface="Arial" pitchFamily="34" charset="0"/>
                <a:ea typeface="Microsoft JhengHei"/>
                <a:cs typeface="Arial" pitchFamily="34" charset="0"/>
                <a:sym typeface="Microsoft JhengHei"/>
              </a:rPr>
              <a:t>.</a:t>
            </a:r>
            <a:endParaRPr lang="zh-TW" b="1" i="0" u="none" strike="noStrike" cap="none" dirty="0">
              <a:solidFill>
                <a:schemeClr val="lt1"/>
              </a:solidFill>
              <a:latin typeface="Arial" pitchFamily="34" charset="0"/>
              <a:ea typeface="Microsoft JhengHei"/>
              <a:cs typeface="Arial" pitchFamily="34" charset="0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09304"/>
            <a:ext cx="8507288" cy="857250"/>
          </a:xfrm>
        </p:spPr>
        <p:txBody>
          <a:bodyPr>
            <a:normAutofit/>
          </a:bodyPr>
          <a:lstStyle/>
          <a:p>
            <a:r>
              <a:rPr lang="en-US" altLang="ko-KR" dirty="0">
                <a:sym typeface="Microsoft JhengHei"/>
              </a:rPr>
              <a:t>RAID 50/60</a:t>
            </a:r>
            <a:r>
              <a:rPr lang="ko-KR" altLang="en-US" dirty="0">
                <a:sym typeface="Microsoft JhengHei"/>
              </a:rPr>
              <a:t>을 통한 더욱 뛰어난 보호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7504" y="987574"/>
            <a:ext cx="8928992" cy="3394472"/>
          </a:xfrm>
        </p:spPr>
        <p:txBody>
          <a:bodyPr/>
          <a:lstStyle/>
          <a:p>
            <a:pPr lvl="0">
              <a:buFont typeface="Wingdings" pitchFamily="2" charset="2"/>
              <a:buChar char="n"/>
            </a:pPr>
            <a:r>
              <a:rPr lang="ko-KR" altLang="en-US" sz="2000" dirty="0">
                <a:solidFill>
                  <a:srgbClr val="0070C0"/>
                </a:solidFill>
                <a:sym typeface="Microsoft JhengHei"/>
              </a:rPr>
              <a:t>적은 중복 공간</a:t>
            </a:r>
            <a:r>
              <a:rPr lang="ko-KR" altLang="en-US" sz="2000" dirty="0">
                <a:sym typeface="Microsoft JhengHei"/>
              </a:rPr>
              <a:t>만으로 데이터를 </a:t>
            </a:r>
            <a:r>
              <a:rPr lang="ko-KR" altLang="en-US" sz="2000" dirty="0">
                <a:solidFill>
                  <a:srgbClr val="0070C0"/>
                </a:solidFill>
                <a:sym typeface="Microsoft JhengHei"/>
              </a:rPr>
              <a:t>보호</a:t>
            </a:r>
            <a:r>
              <a:rPr lang="ko-KR" altLang="en-US" sz="2000" dirty="0">
                <a:sym typeface="Microsoft JhengHei"/>
              </a:rPr>
              <a:t>합니다</a:t>
            </a:r>
            <a:endParaRPr lang="zh-TW" altLang="en-US" sz="2400" dirty="0">
              <a:solidFill>
                <a:srgbClr val="C00000"/>
              </a:solidFill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ko-KR" sz="2000" dirty="0">
                <a:sym typeface="Microsoft JhengHei"/>
              </a:rPr>
              <a:t>QNAP</a:t>
            </a:r>
            <a:r>
              <a:rPr lang="ko-KR" altLang="en-US" sz="2000" dirty="0">
                <a:sym typeface="Microsoft JhengHei"/>
              </a:rPr>
              <a:t>은 </a:t>
            </a:r>
            <a:r>
              <a:rPr lang="en-US" altLang="ko-KR" sz="2000" dirty="0">
                <a:sym typeface="Microsoft JhengHei"/>
              </a:rPr>
              <a:t>8</a:t>
            </a:r>
            <a:r>
              <a:rPr lang="ko-KR" altLang="en-US" sz="2000" dirty="0">
                <a:sym typeface="Microsoft JhengHei"/>
              </a:rPr>
              <a:t>베이 </a:t>
            </a:r>
            <a:r>
              <a:rPr lang="en-US" altLang="ko-KR" sz="2000" dirty="0">
                <a:sym typeface="Microsoft JhengHei"/>
              </a:rPr>
              <a:t>NAS</a:t>
            </a:r>
            <a:r>
              <a:rPr lang="ko-KR" altLang="en-US" sz="2000" dirty="0">
                <a:sym typeface="Microsoft JhengHei"/>
              </a:rPr>
              <a:t>의 경우 더 이상 </a:t>
            </a:r>
            <a:r>
              <a:rPr lang="en-US" altLang="ko-KR" sz="2000" dirty="0">
                <a:sym typeface="Microsoft JhengHei"/>
              </a:rPr>
              <a:t>RAID5</a:t>
            </a:r>
            <a:r>
              <a:rPr lang="ko-KR" altLang="en-US" sz="2000" dirty="0">
                <a:sym typeface="Microsoft JhengHei"/>
              </a:rPr>
              <a:t>의 사용을 권장하지 않습니다</a:t>
            </a:r>
            <a:endParaRPr lang="en-US" altLang="zh-TW" sz="2000" dirty="0">
              <a:sym typeface="Microsoft JhengHei"/>
            </a:endParaRPr>
          </a:p>
          <a:p>
            <a:pPr lvl="0"/>
            <a:r>
              <a:rPr lang="ko-KR" altLang="en-US" sz="2000" dirty="0">
                <a:sym typeface="Microsoft JhengHei"/>
              </a:rPr>
              <a:t>엔터프라이즈 모델의 경우 </a:t>
            </a:r>
            <a:r>
              <a:rPr lang="en-US" altLang="ko-KR" sz="2000" dirty="0">
                <a:sym typeface="Microsoft JhengHei"/>
              </a:rPr>
              <a:t>RAID 6/RAID 10/RAID 60</a:t>
            </a:r>
            <a:r>
              <a:rPr lang="ko-KR" altLang="en-US" sz="2000" dirty="0">
                <a:sym typeface="Microsoft JhengHei"/>
              </a:rPr>
              <a:t>의 사용을 권장합니다</a:t>
            </a:r>
            <a:r>
              <a:rPr lang="en-US" altLang="ko-KR" sz="2000" dirty="0">
                <a:sym typeface="Microsoft JhengHei"/>
              </a:rPr>
              <a:t>: </a:t>
            </a:r>
            <a:r>
              <a:rPr lang="en-US" altLang="zh-TW" sz="2000" dirty="0">
                <a:sym typeface="Microsoft JhengHei"/>
              </a:rPr>
              <a:t> </a:t>
            </a:r>
          </a:p>
          <a:p>
            <a:pPr lvl="0"/>
            <a:r>
              <a:rPr lang="en-US" altLang="ko-KR" sz="2000" dirty="0">
                <a:sym typeface="Microsoft JhengHei"/>
              </a:rPr>
              <a:t>8TB </a:t>
            </a:r>
            <a:r>
              <a:rPr lang="ko-KR" altLang="en-US" sz="2000" dirty="0">
                <a:sym typeface="Microsoft JhengHei"/>
              </a:rPr>
              <a:t>디스크 사용 시</a:t>
            </a:r>
            <a:r>
              <a:rPr lang="en-US" altLang="ko-KR" sz="2000" dirty="0">
                <a:sym typeface="Microsoft JhengHei"/>
              </a:rPr>
              <a:t>: </a:t>
            </a:r>
            <a:endParaRPr lang="zh-TW" altLang="en-US" dirty="0"/>
          </a:p>
        </p:txBody>
      </p:sp>
      <p:graphicFrame>
        <p:nvGraphicFramePr>
          <p:cNvPr id="8" name="Shape 95"/>
          <p:cNvGraphicFramePr/>
          <p:nvPr>
            <p:extLst>
              <p:ext uri="{D42A27DB-BD31-4B8C-83A1-F6EECF244321}">
                <p14:modId xmlns:p14="http://schemas.microsoft.com/office/powerpoint/2010/main" val="811947235"/>
              </p:ext>
            </p:extLst>
          </p:nvPr>
        </p:nvGraphicFramePr>
        <p:xfrm>
          <a:off x="323528" y="2571750"/>
          <a:ext cx="5517095" cy="203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9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s-ES" alt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ko-KR" altLang="en-US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유형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ko-KR" altLang="en-US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디스크 수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ko-KR" altLang="en-US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디스크 오류 허용치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ko-KR" altLang="en-US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물리적 용량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dk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ko-KR" altLang="en-US" sz="1400" b="1" u="none" strike="noStrike" cap="none" dirty="0">
                          <a:solidFill>
                            <a:schemeClr val="dk1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실패율</a:t>
                      </a:r>
                      <a:endParaRPr lang="zh-TW" sz="1400" b="1" u="none" strike="noStrike" cap="none" dirty="0">
                        <a:solidFill>
                          <a:schemeClr val="dk1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6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24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176</a:t>
                      </a:r>
                      <a:r>
                        <a:rPr lang="en-US" alt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0.64</a:t>
                      </a: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QNAP </a:t>
                      </a:r>
                    </a:p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zh-TW" sz="1400" b="1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6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24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altLang="ko-KR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4</a:t>
                      </a:r>
                      <a:r>
                        <a:rPr lang="ko-KR" altLang="en-US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개 이상</a:t>
                      </a:r>
                      <a:endParaRPr lang="zh-TW" sz="1400" b="1" u="none" strike="noStrike" cap="none" dirty="0">
                        <a:solidFill>
                          <a:srgbClr val="1155FF"/>
                        </a:solidFill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1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60</a:t>
                      </a:r>
                      <a:r>
                        <a:rPr lang="en-US" alt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508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80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</a:t>
                      </a:r>
                      <a:r>
                        <a:rPr lang="zh-TW" sz="1400" b="1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03</a:t>
                      </a:r>
                      <a:r>
                        <a:rPr lang="zh-TW" sz="1400" b="1" u="none" strike="noStrike" cap="none" dirty="0">
                          <a:solidFill>
                            <a:srgbClr val="1155FF"/>
                          </a:solidFill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00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RAID 10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24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Arial"/>
                        <a:buNone/>
                      </a:pPr>
                      <a:r>
                        <a:rPr lang="en-US" alt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12</a:t>
                      </a:r>
                      <a:endParaRPr lang="zh-TW" sz="1400" b="1" u="none" strike="noStrike" cap="none" dirty="0">
                        <a:latin typeface="Arial" pitchFamily="34" charset="0"/>
                        <a:ea typeface="Microsoft JhengHei"/>
                        <a:cs typeface="Arial" pitchFamily="34" charset="0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96</a:t>
                      </a:r>
                      <a:r>
                        <a:rPr lang="en-US" alt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 </a:t>
                      </a: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TB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0.</a:t>
                      </a:r>
                      <a:r>
                        <a:rPr lang="zh-TW" sz="1400" b="1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02</a:t>
                      </a:r>
                      <a:r>
                        <a:rPr lang="zh-TW" sz="1400" b="1" u="none" strike="noStrike" cap="none" dirty="0">
                          <a:latin typeface="Arial" pitchFamily="34" charset="0"/>
                          <a:ea typeface="Microsoft JhengHei"/>
                          <a:cs typeface="Arial" pitchFamily="34" charset="0"/>
                          <a:sym typeface="Microsoft JhengHei"/>
                        </a:rPr>
                        <a:t>%</a:t>
                      </a: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Shape 94" descr="C:\Users\user\Desktop\PPT\RAID50.6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55660" y="2254450"/>
            <a:ext cx="3456384" cy="2405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sym typeface="Microsoft JhengHei"/>
              </a:rPr>
              <a:t>QNAP RAID 50/60 </a:t>
            </a:r>
            <a:r>
              <a:rPr lang="ko-KR" altLang="en-US" sz="3200" dirty="0">
                <a:sym typeface="Microsoft JhengHei"/>
              </a:rPr>
              <a:t>디자인 컨셉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115212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n"/>
            </a:pPr>
            <a:r>
              <a:rPr lang="en-US" altLang="ko-KR" sz="2000" dirty="0">
                <a:sym typeface="Microsoft JhengHei"/>
              </a:rPr>
              <a:t>6</a:t>
            </a:r>
            <a:r>
              <a:rPr lang="ko-KR" altLang="en-US" sz="2000" dirty="0">
                <a:sym typeface="Microsoft JhengHei"/>
              </a:rPr>
              <a:t> 베이 이상의 </a:t>
            </a:r>
            <a:r>
              <a:rPr lang="en-US" altLang="ko-KR" sz="2000" dirty="0">
                <a:sym typeface="Microsoft JhengHei"/>
              </a:rPr>
              <a:t>NAS</a:t>
            </a:r>
            <a:r>
              <a:rPr lang="ko-KR" altLang="en-US" sz="2000" dirty="0">
                <a:sym typeface="Microsoft JhengHei"/>
              </a:rPr>
              <a:t>에서 지원 </a:t>
            </a:r>
          </a:p>
          <a:p>
            <a:pPr lvl="0">
              <a:buFont typeface="Wingdings" pitchFamily="2" charset="2"/>
              <a:buChar char="n"/>
            </a:pPr>
            <a:r>
              <a:rPr lang="ko-KR" altLang="en-US" sz="2000" dirty="0">
                <a:sym typeface="Microsoft JhengHei"/>
              </a:rPr>
              <a:t>스토리지 풀</a:t>
            </a:r>
            <a:r>
              <a:rPr lang="en-US" altLang="ko-KR" sz="2000" dirty="0">
                <a:sym typeface="Microsoft JhengHei"/>
              </a:rPr>
              <a:t>, </a:t>
            </a:r>
            <a:r>
              <a:rPr lang="ko-KR" altLang="en-US" sz="2000" dirty="0">
                <a:sym typeface="Microsoft JhengHei"/>
              </a:rPr>
              <a:t>정적 볼륨 및 </a:t>
            </a:r>
            <a:r>
              <a:rPr lang="en-US" altLang="ko-KR" sz="2000" dirty="0" err="1">
                <a:sym typeface="Microsoft JhengHei"/>
              </a:rPr>
              <a:t>Qtier</a:t>
            </a:r>
            <a:r>
              <a:rPr lang="en-US" altLang="ko-KR" sz="2000" dirty="0">
                <a:sym typeface="Microsoft JhengHei"/>
              </a:rPr>
              <a:t> Pool </a:t>
            </a:r>
            <a:r>
              <a:rPr lang="ko-KR" altLang="en-US" sz="2000" dirty="0">
                <a:sym typeface="Microsoft JhengHei"/>
              </a:rPr>
              <a:t>지원</a:t>
            </a:r>
          </a:p>
          <a:p>
            <a:pPr lvl="0">
              <a:buFont typeface="Wingdings" pitchFamily="2" charset="2"/>
              <a:buChar char="n"/>
            </a:pPr>
            <a:r>
              <a:rPr lang="en-US" altLang="ko-KR" sz="2000" dirty="0">
                <a:sym typeface="Microsoft JhengHei"/>
              </a:rPr>
              <a:t>RAID 50/60 </a:t>
            </a:r>
            <a:r>
              <a:rPr lang="ko-KR" altLang="en-US" sz="2000" dirty="0">
                <a:sym typeface="Microsoft JhengHei"/>
              </a:rPr>
              <a:t>생성을 위한 데이터 블록 스트라이핑</a:t>
            </a:r>
            <a:endParaRPr lang="zh-TW" altLang="en-US" dirty="0"/>
          </a:p>
        </p:txBody>
      </p:sp>
      <p:sp>
        <p:nvSpPr>
          <p:cNvPr id="7" name="Shape 123"/>
          <p:cNvSpPr/>
          <p:nvPr/>
        </p:nvSpPr>
        <p:spPr>
          <a:xfrm>
            <a:off x="255712" y="2218184"/>
            <a:ext cx="4392600" cy="64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88900" algn="ctr">
              <a:buClr>
                <a:schemeClr val="lt1"/>
              </a:buClr>
              <a:buSzPts val="1400"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s-E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50 </a:t>
            </a:r>
            <a:r>
              <a:rPr lang="ko-KR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스토리지 풀</a:t>
            </a:r>
            <a:endParaRPr lang="zh-TW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Shape 124"/>
          <p:cNvSpPr/>
          <p:nvPr/>
        </p:nvSpPr>
        <p:spPr>
          <a:xfrm>
            <a:off x="399728" y="2578224"/>
            <a:ext cx="6480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11" name="Shape 125"/>
          <p:cNvSpPr/>
          <p:nvPr/>
        </p:nvSpPr>
        <p:spPr>
          <a:xfrm>
            <a:off x="1047800" y="2578224"/>
            <a:ext cx="6480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12" name="Shape 126"/>
          <p:cNvSpPr/>
          <p:nvPr/>
        </p:nvSpPr>
        <p:spPr>
          <a:xfrm>
            <a:off x="1767880" y="2578224"/>
            <a:ext cx="6480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B1</a:t>
            </a:r>
          </a:p>
        </p:txBody>
      </p:sp>
      <p:sp>
        <p:nvSpPr>
          <p:cNvPr id="13" name="Shape 127"/>
          <p:cNvSpPr/>
          <p:nvPr/>
        </p:nvSpPr>
        <p:spPr>
          <a:xfrm>
            <a:off x="2415952" y="2578224"/>
            <a:ext cx="6480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B2</a:t>
            </a:r>
          </a:p>
        </p:txBody>
      </p:sp>
      <p:sp>
        <p:nvSpPr>
          <p:cNvPr id="14" name="Shape 128"/>
          <p:cNvSpPr/>
          <p:nvPr/>
        </p:nvSpPr>
        <p:spPr>
          <a:xfrm>
            <a:off x="3136032" y="2578224"/>
            <a:ext cx="6480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C1</a:t>
            </a:r>
          </a:p>
        </p:txBody>
      </p:sp>
      <p:sp>
        <p:nvSpPr>
          <p:cNvPr id="15" name="Shape 129"/>
          <p:cNvSpPr/>
          <p:nvPr/>
        </p:nvSpPr>
        <p:spPr>
          <a:xfrm>
            <a:off x="3784104" y="2578224"/>
            <a:ext cx="6480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C2</a:t>
            </a:r>
          </a:p>
        </p:txBody>
      </p:sp>
      <p:sp>
        <p:nvSpPr>
          <p:cNvPr id="16" name="Shape 130"/>
          <p:cNvSpPr/>
          <p:nvPr/>
        </p:nvSpPr>
        <p:spPr>
          <a:xfrm>
            <a:off x="255712" y="3283446"/>
            <a:ext cx="2160300" cy="13683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</a:t>
            </a:r>
            <a:r>
              <a:rPr 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#1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" name="Shape 131"/>
          <p:cNvSpPr/>
          <p:nvPr/>
        </p:nvSpPr>
        <p:spPr>
          <a:xfrm>
            <a:off x="2487960" y="3283446"/>
            <a:ext cx="2160300" cy="13683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</a:t>
            </a:r>
            <a:r>
              <a:rPr lang="zh-TW" sz="1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#2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" name="Shape 141"/>
          <p:cNvSpPr txBox="1"/>
          <p:nvPr/>
        </p:nvSpPr>
        <p:spPr>
          <a:xfrm>
            <a:off x="285428" y="4335899"/>
            <a:ext cx="75818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ko-KR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1 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28" name="Shape 142"/>
          <p:cNvSpPr txBox="1"/>
          <p:nvPr/>
        </p:nvSpPr>
        <p:spPr>
          <a:xfrm>
            <a:off x="949416" y="4340773"/>
            <a:ext cx="742264" cy="256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2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29" name="Shape 143"/>
          <p:cNvSpPr txBox="1"/>
          <p:nvPr/>
        </p:nvSpPr>
        <p:spPr>
          <a:xfrm>
            <a:off x="1606929" y="4340773"/>
            <a:ext cx="732823" cy="256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3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39" name="Shape 153"/>
          <p:cNvSpPr txBox="1"/>
          <p:nvPr/>
        </p:nvSpPr>
        <p:spPr>
          <a:xfrm>
            <a:off x="2616303" y="4340772"/>
            <a:ext cx="731561" cy="3109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4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0" name="Shape 154"/>
          <p:cNvSpPr txBox="1"/>
          <p:nvPr/>
        </p:nvSpPr>
        <p:spPr>
          <a:xfrm>
            <a:off x="3275856" y="4340773"/>
            <a:ext cx="731878" cy="256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5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1" name="Shape 155"/>
          <p:cNvSpPr txBox="1"/>
          <p:nvPr/>
        </p:nvSpPr>
        <p:spPr>
          <a:xfrm>
            <a:off x="3908831" y="4340773"/>
            <a:ext cx="735177" cy="256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6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2" name="Shape 156"/>
          <p:cNvSpPr/>
          <p:nvPr/>
        </p:nvSpPr>
        <p:spPr>
          <a:xfrm>
            <a:off x="4792200" y="3283475"/>
            <a:ext cx="4017300" cy="13683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" name="Shape 166"/>
          <p:cNvSpPr txBox="1"/>
          <p:nvPr/>
        </p:nvSpPr>
        <p:spPr>
          <a:xfrm>
            <a:off x="5177686" y="4335899"/>
            <a:ext cx="762466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ko-KR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1 </a:t>
            </a:r>
            <a:endParaRPr lang="zh-TW" altLang="zh-TW" sz="1100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53" name="Shape 167"/>
          <p:cNvSpPr txBox="1"/>
          <p:nvPr/>
        </p:nvSpPr>
        <p:spPr>
          <a:xfrm>
            <a:off x="5868144" y="4340773"/>
            <a:ext cx="792088" cy="256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2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54" name="Shape 168"/>
          <p:cNvSpPr txBox="1"/>
          <p:nvPr/>
        </p:nvSpPr>
        <p:spPr>
          <a:xfrm>
            <a:off x="6489887" y="4340773"/>
            <a:ext cx="746409" cy="256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3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0" name="Shape 174"/>
          <p:cNvSpPr txBox="1"/>
          <p:nvPr/>
        </p:nvSpPr>
        <p:spPr>
          <a:xfrm>
            <a:off x="7164288" y="4331248"/>
            <a:ext cx="744463" cy="256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4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1" name="Shape 175"/>
          <p:cNvSpPr txBox="1"/>
          <p:nvPr/>
        </p:nvSpPr>
        <p:spPr>
          <a:xfrm>
            <a:off x="7812360" y="4340773"/>
            <a:ext cx="822622" cy="256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5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cxnSp>
        <p:nvCxnSpPr>
          <p:cNvPr id="63" name="Shape 177"/>
          <p:cNvCxnSpPr/>
          <p:nvPr/>
        </p:nvCxnSpPr>
        <p:spPr>
          <a:xfrm>
            <a:off x="6800850" y="2886575"/>
            <a:ext cx="0" cy="3969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4" name="Shape 178"/>
          <p:cNvCxnSpPr/>
          <p:nvPr/>
        </p:nvCxnSpPr>
        <p:spPr>
          <a:xfrm>
            <a:off x="1335832" y="3067422"/>
            <a:ext cx="2232300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179"/>
          <p:cNvSpPr/>
          <p:nvPr/>
        </p:nvSpPr>
        <p:spPr>
          <a:xfrm>
            <a:off x="4756151" y="2227476"/>
            <a:ext cx="4053300" cy="64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88900" algn="ctr">
              <a:buClr>
                <a:schemeClr val="lt1"/>
              </a:buClr>
              <a:buSzPts val="1400"/>
            </a:pPr>
            <a:r>
              <a:rPr lang="es-E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</a:t>
            </a:r>
            <a:r>
              <a:rPr lang="ko-KR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스토리지 풀</a:t>
            </a:r>
            <a:endParaRPr lang="zh-TW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" name="Shape 180"/>
          <p:cNvSpPr/>
          <p:nvPr/>
        </p:nvSpPr>
        <p:spPr>
          <a:xfrm>
            <a:off x="5152249" y="2562425"/>
            <a:ext cx="861300" cy="216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67" name="Shape 181"/>
          <p:cNvSpPr/>
          <p:nvPr/>
        </p:nvSpPr>
        <p:spPr>
          <a:xfrm>
            <a:off x="6215749" y="2562425"/>
            <a:ext cx="994200" cy="216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68" name="Shape 182"/>
          <p:cNvSpPr/>
          <p:nvPr/>
        </p:nvSpPr>
        <p:spPr>
          <a:xfrm>
            <a:off x="7367871" y="2562425"/>
            <a:ext cx="994200" cy="216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cxnSp>
        <p:nvCxnSpPr>
          <p:cNvPr id="69" name="Shape 183"/>
          <p:cNvCxnSpPr/>
          <p:nvPr/>
        </p:nvCxnSpPr>
        <p:spPr>
          <a:xfrm>
            <a:off x="2415952" y="2851398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84"/>
          <p:cNvCxnSpPr/>
          <p:nvPr/>
        </p:nvCxnSpPr>
        <p:spPr>
          <a:xfrm>
            <a:off x="1335832" y="3067422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71" name="Shape 185"/>
          <p:cNvCxnSpPr/>
          <p:nvPr/>
        </p:nvCxnSpPr>
        <p:spPr>
          <a:xfrm>
            <a:off x="3568080" y="3067422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026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23878"/>
            <a:ext cx="494457" cy="658795"/>
          </a:xfrm>
          <a:prstGeom prst="rect">
            <a:avLst/>
          </a:prstGeom>
          <a:noFill/>
        </p:spPr>
      </p:pic>
      <p:pic>
        <p:nvPicPr>
          <p:cNvPr id="72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458" y="3723878"/>
            <a:ext cx="494457" cy="658795"/>
          </a:xfrm>
          <a:prstGeom prst="rect">
            <a:avLst/>
          </a:prstGeom>
          <a:noFill/>
        </p:spPr>
      </p:pic>
      <p:pic>
        <p:nvPicPr>
          <p:cNvPr id="73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106" y="3723878"/>
            <a:ext cx="494457" cy="658795"/>
          </a:xfrm>
          <a:prstGeom prst="rect">
            <a:avLst/>
          </a:prstGeom>
          <a:noFill/>
        </p:spPr>
      </p:pic>
      <p:pic>
        <p:nvPicPr>
          <p:cNvPr id="74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831" y="3723878"/>
            <a:ext cx="494457" cy="658795"/>
          </a:xfrm>
          <a:prstGeom prst="rect">
            <a:avLst/>
          </a:prstGeom>
          <a:noFill/>
        </p:spPr>
      </p:pic>
      <p:pic>
        <p:nvPicPr>
          <p:cNvPr id="75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709" y="3723878"/>
            <a:ext cx="494457" cy="658795"/>
          </a:xfrm>
          <a:prstGeom prst="rect">
            <a:avLst/>
          </a:prstGeom>
          <a:noFill/>
        </p:spPr>
      </p:pic>
      <p:pic>
        <p:nvPicPr>
          <p:cNvPr id="76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34" y="3723878"/>
            <a:ext cx="494457" cy="658795"/>
          </a:xfrm>
          <a:prstGeom prst="rect">
            <a:avLst/>
          </a:prstGeom>
          <a:noFill/>
        </p:spPr>
      </p:pic>
      <p:pic>
        <p:nvPicPr>
          <p:cNvPr id="77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640" y="3723878"/>
            <a:ext cx="494457" cy="658795"/>
          </a:xfrm>
          <a:prstGeom prst="rect">
            <a:avLst/>
          </a:prstGeom>
          <a:noFill/>
        </p:spPr>
      </p:pic>
      <p:pic>
        <p:nvPicPr>
          <p:cNvPr id="78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1787" y="3723878"/>
            <a:ext cx="494457" cy="658795"/>
          </a:xfrm>
          <a:prstGeom prst="rect">
            <a:avLst/>
          </a:prstGeom>
          <a:noFill/>
        </p:spPr>
      </p:pic>
      <p:pic>
        <p:nvPicPr>
          <p:cNvPr id="79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108" y="3723878"/>
            <a:ext cx="494457" cy="658795"/>
          </a:xfrm>
          <a:prstGeom prst="rect">
            <a:avLst/>
          </a:prstGeom>
          <a:noFill/>
        </p:spPr>
      </p:pic>
      <p:pic>
        <p:nvPicPr>
          <p:cNvPr id="80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181" y="3723878"/>
            <a:ext cx="494457" cy="658795"/>
          </a:xfrm>
          <a:prstGeom prst="rect">
            <a:avLst/>
          </a:prstGeom>
          <a:noFill/>
        </p:spPr>
      </p:pic>
      <p:pic>
        <p:nvPicPr>
          <p:cNvPr id="81" name="Picture 2" descr="C:\Users\user\Desktop\RAID 50.60 進階功能介紹\磁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135" y="3723878"/>
            <a:ext cx="494457" cy="658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 flipH="1">
            <a:off x="323528" y="3003798"/>
            <a:ext cx="360040" cy="16561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8" y="58316"/>
            <a:ext cx="8676456" cy="857250"/>
          </a:xfrm>
        </p:spPr>
        <p:txBody>
          <a:bodyPr>
            <a:normAutofit/>
          </a:bodyPr>
          <a:lstStyle/>
          <a:p>
            <a:r>
              <a:rPr lang="ko-KR" altLang="en-US" sz="2600" dirty="0">
                <a:sym typeface="Microsoft JhengHei"/>
              </a:rPr>
              <a:t>확장 시 새로운 서브 어레이 허용 불가</a:t>
            </a:r>
            <a:endParaRPr lang="zh-TW" altLang="en-US" sz="2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1152128"/>
          </a:xfrm>
        </p:spPr>
        <p:txBody>
          <a:bodyPr>
            <a:normAutofit fontScale="92500"/>
          </a:bodyPr>
          <a:lstStyle/>
          <a:p>
            <a:r>
              <a:rPr lang="ko-KR" altLang="en-US" sz="2000" dirty="0">
                <a:sym typeface="Microsoft JhengHei"/>
              </a:rPr>
              <a:t>생성 후에는 </a:t>
            </a:r>
            <a:r>
              <a:rPr lang="en-US" altLang="ko-KR" sz="2000" dirty="0">
                <a:sym typeface="Microsoft JhengHei"/>
              </a:rPr>
              <a:t>RAID 50/60 </a:t>
            </a:r>
            <a:r>
              <a:rPr lang="ko-KR" altLang="en-US" sz="2000" dirty="0">
                <a:sym typeface="Microsoft JhengHei"/>
              </a:rPr>
              <a:t>서브 어레이의 수를 변경할 수 없습니다</a:t>
            </a:r>
            <a:endParaRPr lang="en-US" altLang="zh-TW" sz="2000" dirty="0"/>
          </a:p>
          <a:p>
            <a:pPr lvl="0">
              <a:buFont typeface="Wingdings" pitchFamily="2" charset="2"/>
              <a:buChar char="n"/>
            </a:pPr>
            <a:r>
              <a:rPr lang="ko-KR" altLang="en-US" sz="2000" dirty="0">
                <a:sym typeface="Microsoft JhengHei"/>
              </a:rPr>
              <a:t>공간 낭비를 방지하기 위해</a:t>
            </a:r>
            <a:r>
              <a:rPr lang="en-US" altLang="ko-KR" sz="2000" dirty="0">
                <a:sym typeface="Microsoft JhengHei"/>
              </a:rPr>
              <a:t>, </a:t>
            </a:r>
            <a:r>
              <a:rPr lang="ko-KR" altLang="en-US" sz="2000" dirty="0">
                <a:sym typeface="Microsoft JhengHei"/>
              </a:rPr>
              <a:t>서브 어레이의 디스크 수는 동일해야 합니다</a:t>
            </a:r>
          </a:p>
          <a:p>
            <a:pPr lvl="0">
              <a:buFont typeface="Wingdings" pitchFamily="2" charset="2"/>
              <a:buChar char="n"/>
            </a:pPr>
            <a:r>
              <a:rPr lang="ko-KR" altLang="en-US" sz="2000" dirty="0">
                <a:sym typeface="Microsoft JhengHei"/>
              </a:rPr>
              <a:t>용량은 새로운 </a:t>
            </a:r>
            <a:r>
              <a:rPr lang="en-US" altLang="ko-KR" sz="2000" dirty="0">
                <a:sym typeface="Microsoft JhengHei"/>
              </a:rPr>
              <a:t>RAID 50/60 </a:t>
            </a:r>
            <a:r>
              <a:rPr lang="ko-KR" altLang="en-US" sz="2000" dirty="0">
                <a:sym typeface="Microsoft JhengHei"/>
              </a:rPr>
              <a:t>및 </a:t>
            </a:r>
            <a:r>
              <a:rPr lang="en-US" altLang="ko-KR" sz="2000" dirty="0">
                <a:sym typeface="Microsoft JhengHei"/>
              </a:rPr>
              <a:t>JBOD(</a:t>
            </a:r>
            <a:r>
              <a:rPr lang="ko-KR" altLang="en-US" sz="2000" dirty="0">
                <a:sym typeface="Microsoft JhengHei"/>
              </a:rPr>
              <a:t>라이너</a:t>
            </a:r>
            <a:r>
              <a:rPr lang="en-US" altLang="ko-KR" sz="2000" dirty="0">
                <a:sym typeface="Microsoft JhengHei"/>
              </a:rPr>
              <a:t>)</a:t>
            </a:r>
            <a:r>
              <a:rPr lang="ko-KR" altLang="en-US" sz="2000" dirty="0">
                <a:sym typeface="Microsoft JhengHei"/>
              </a:rPr>
              <a:t>를 통해 확장할 수 있습니다</a:t>
            </a:r>
            <a:endParaRPr lang="zh-TW" altLang="en-US" dirty="0"/>
          </a:p>
        </p:txBody>
      </p:sp>
      <p:sp>
        <p:nvSpPr>
          <p:cNvPr id="72" name="Shape 193"/>
          <p:cNvSpPr/>
          <p:nvPr/>
        </p:nvSpPr>
        <p:spPr>
          <a:xfrm>
            <a:off x="733225" y="2276290"/>
            <a:ext cx="7827600" cy="655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88900" algn="ctr">
              <a:buClr>
                <a:schemeClr val="lt1"/>
              </a:buClr>
              <a:buSzPts val="1400"/>
            </a:pPr>
            <a: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50 </a:t>
            </a:r>
            <a:r>
              <a:rPr lang="ko-KR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스토리지 풀</a:t>
            </a:r>
            <a:endParaRPr lang="zh-TW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3" name="Shape 194"/>
          <p:cNvSpPr/>
          <p:nvPr/>
        </p:nvSpPr>
        <p:spPr>
          <a:xfrm>
            <a:off x="968827" y="2643782"/>
            <a:ext cx="6588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195"/>
          <p:cNvSpPr/>
          <p:nvPr/>
        </p:nvSpPr>
        <p:spPr>
          <a:xfrm>
            <a:off x="1542116" y="2643782"/>
            <a:ext cx="5862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196"/>
          <p:cNvSpPr/>
          <p:nvPr/>
        </p:nvSpPr>
        <p:spPr>
          <a:xfrm>
            <a:off x="2307751" y="2643782"/>
            <a:ext cx="6768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197"/>
          <p:cNvSpPr/>
          <p:nvPr/>
        </p:nvSpPr>
        <p:spPr>
          <a:xfrm>
            <a:off x="2947468" y="2643782"/>
            <a:ext cx="5925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198"/>
          <p:cNvSpPr/>
          <p:nvPr/>
        </p:nvSpPr>
        <p:spPr>
          <a:xfrm>
            <a:off x="3758327" y="2643782"/>
            <a:ext cx="6486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199"/>
          <p:cNvSpPr/>
          <p:nvPr/>
        </p:nvSpPr>
        <p:spPr>
          <a:xfrm>
            <a:off x="4371391" y="2643782"/>
            <a:ext cx="6453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200"/>
          <p:cNvSpPr/>
          <p:nvPr/>
        </p:nvSpPr>
        <p:spPr>
          <a:xfrm>
            <a:off x="729225" y="3030391"/>
            <a:ext cx="3886800" cy="837503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(1-1)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0" name="Shape 201"/>
          <p:cNvSpPr/>
          <p:nvPr/>
        </p:nvSpPr>
        <p:spPr>
          <a:xfrm>
            <a:off x="4771425" y="3030391"/>
            <a:ext cx="3849000" cy="837503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(1-2)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7" name="Shape 208"/>
          <p:cNvSpPr/>
          <p:nvPr/>
        </p:nvSpPr>
        <p:spPr>
          <a:xfrm>
            <a:off x="733275" y="3003798"/>
            <a:ext cx="7887300" cy="868676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209"/>
          <p:cNvSpPr/>
          <p:nvPr/>
        </p:nvSpPr>
        <p:spPr>
          <a:xfrm>
            <a:off x="729225" y="3942300"/>
            <a:ext cx="3886800" cy="717682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</a:t>
            </a:r>
            <a:r>
              <a:rPr lang="zh-TW" sz="1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 (2-</a:t>
            </a: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1)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9" name="Shape 210"/>
          <p:cNvSpPr/>
          <p:nvPr/>
        </p:nvSpPr>
        <p:spPr>
          <a:xfrm>
            <a:off x="4771425" y="3942300"/>
            <a:ext cx="3849000" cy="717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</a:t>
            </a:r>
            <a:r>
              <a:rPr lang="zh-TW" sz="1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 (2-2)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2" name="Shape 223"/>
          <p:cNvSpPr/>
          <p:nvPr/>
        </p:nvSpPr>
        <p:spPr>
          <a:xfrm>
            <a:off x="5364252" y="2643782"/>
            <a:ext cx="622500" cy="216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224"/>
          <p:cNvSpPr/>
          <p:nvPr/>
        </p:nvSpPr>
        <p:spPr>
          <a:xfrm>
            <a:off x="5952554" y="2643782"/>
            <a:ext cx="619200" cy="2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225"/>
          <p:cNvSpPr/>
          <p:nvPr/>
        </p:nvSpPr>
        <p:spPr>
          <a:xfrm>
            <a:off x="6944076" y="2643782"/>
            <a:ext cx="695100" cy="216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226"/>
          <p:cNvSpPr/>
          <p:nvPr/>
        </p:nvSpPr>
        <p:spPr>
          <a:xfrm>
            <a:off x="7601087" y="2643782"/>
            <a:ext cx="691500" cy="2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227"/>
          <p:cNvSpPr/>
          <p:nvPr/>
        </p:nvSpPr>
        <p:spPr>
          <a:xfrm>
            <a:off x="733275" y="3934175"/>
            <a:ext cx="7887300" cy="725807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228"/>
          <p:cNvSpPr txBox="1"/>
          <p:nvPr/>
        </p:nvSpPr>
        <p:spPr>
          <a:xfrm rot="16200000">
            <a:off x="-94290" y="3637640"/>
            <a:ext cx="1224136" cy="3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/>
            <a:r>
              <a:rPr lang="ko-KR" altLang="en-US" sz="2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라이너</a:t>
            </a:r>
            <a:endParaRPr lang="zh-TW" sz="2000" b="1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1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72564"/>
            <a:ext cx="936104" cy="360040"/>
          </a:xfrm>
          <a:prstGeom prst="rect">
            <a:avLst/>
          </a:prstGeom>
          <a:noFill/>
        </p:spPr>
      </p:pic>
      <p:pic>
        <p:nvPicPr>
          <p:cNvPr id="2050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62571"/>
            <a:ext cx="936104" cy="360040"/>
          </a:xfrm>
          <a:prstGeom prst="rect">
            <a:avLst/>
          </a:prstGeom>
          <a:noFill/>
        </p:spPr>
      </p:pic>
      <p:pic>
        <p:nvPicPr>
          <p:cNvPr id="42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10" y="3472564"/>
            <a:ext cx="936104" cy="360040"/>
          </a:xfrm>
          <a:prstGeom prst="rect">
            <a:avLst/>
          </a:prstGeom>
          <a:noFill/>
        </p:spPr>
      </p:pic>
      <p:pic>
        <p:nvPicPr>
          <p:cNvPr id="43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10" y="3262571"/>
            <a:ext cx="936104" cy="360040"/>
          </a:xfrm>
          <a:prstGeom prst="rect">
            <a:avLst/>
          </a:prstGeom>
          <a:noFill/>
        </p:spPr>
      </p:pic>
      <p:pic>
        <p:nvPicPr>
          <p:cNvPr id="44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750" y="3472564"/>
            <a:ext cx="936104" cy="360040"/>
          </a:xfrm>
          <a:prstGeom prst="rect">
            <a:avLst/>
          </a:prstGeom>
          <a:noFill/>
        </p:spPr>
      </p:pic>
      <p:pic>
        <p:nvPicPr>
          <p:cNvPr id="45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750" y="3262571"/>
            <a:ext cx="936104" cy="360040"/>
          </a:xfrm>
          <a:prstGeom prst="rect">
            <a:avLst/>
          </a:prstGeom>
          <a:noFill/>
        </p:spPr>
      </p:pic>
      <p:pic>
        <p:nvPicPr>
          <p:cNvPr id="46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8178"/>
            <a:ext cx="936104" cy="360040"/>
          </a:xfrm>
          <a:prstGeom prst="rect">
            <a:avLst/>
          </a:prstGeom>
          <a:noFill/>
        </p:spPr>
      </p:pic>
      <p:pic>
        <p:nvPicPr>
          <p:cNvPr id="47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10" y="4228178"/>
            <a:ext cx="936104" cy="360040"/>
          </a:xfrm>
          <a:prstGeom prst="rect">
            <a:avLst/>
          </a:prstGeom>
          <a:noFill/>
        </p:spPr>
      </p:pic>
      <p:pic>
        <p:nvPicPr>
          <p:cNvPr id="48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750" y="4228178"/>
            <a:ext cx="936104" cy="360040"/>
          </a:xfrm>
          <a:prstGeom prst="rect">
            <a:avLst/>
          </a:prstGeom>
          <a:noFill/>
        </p:spPr>
      </p:pic>
      <p:pic>
        <p:nvPicPr>
          <p:cNvPr id="49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75" y="3472564"/>
            <a:ext cx="936104" cy="360040"/>
          </a:xfrm>
          <a:prstGeom prst="rect">
            <a:avLst/>
          </a:prstGeom>
          <a:noFill/>
        </p:spPr>
      </p:pic>
      <p:pic>
        <p:nvPicPr>
          <p:cNvPr id="50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75" y="3262571"/>
            <a:ext cx="936104" cy="360040"/>
          </a:xfrm>
          <a:prstGeom prst="rect">
            <a:avLst/>
          </a:prstGeom>
          <a:noFill/>
        </p:spPr>
      </p:pic>
      <p:pic>
        <p:nvPicPr>
          <p:cNvPr id="51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585" y="3472564"/>
            <a:ext cx="936104" cy="360040"/>
          </a:xfrm>
          <a:prstGeom prst="rect">
            <a:avLst/>
          </a:prstGeom>
          <a:noFill/>
        </p:spPr>
      </p:pic>
      <p:pic>
        <p:nvPicPr>
          <p:cNvPr id="52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585" y="3262571"/>
            <a:ext cx="936104" cy="360040"/>
          </a:xfrm>
          <a:prstGeom prst="rect">
            <a:avLst/>
          </a:prstGeom>
          <a:noFill/>
        </p:spPr>
      </p:pic>
      <p:pic>
        <p:nvPicPr>
          <p:cNvPr id="53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425" y="3472564"/>
            <a:ext cx="936104" cy="360040"/>
          </a:xfrm>
          <a:prstGeom prst="rect">
            <a:avLst/>
          </a:prstGeom>
          <a:noFill/>
        </p:spPr>
      </p:pic>
      <p:pic>
        <p:nvPicPr>
          <p:cNvPr id="54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425" y="3262571"/>
            <a:ext cx="936104" cy="360040"/>
          </a:xfrm>
          <a:prstGeom prst="rect">
            <a:avLst/>
          </a:prstGeom>
          <a:noFill/>
        </p:spPr>
      </p:pic>
      <p:pic>
        <p:nvPicPr>
          <p:cNvPr id="55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75" y="4228178"/>
            <a:ext cx="936104" cy="360040"/>
          </a:xfrm>
          <a:prstGeom prst="rect">
            <a:avLst/>
          </a:prstGeom>
          <a:noFill/>
        </p:spPr>
      </p:pic>
      <p:pic>
        <p:nvPicPr>
          <p:cNvPr id="56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585" y="4228178"/>
            <a:ext cx="936104" cy="360040"/>
          </a:xfrm>
          <a:prstGeom prst="rect">
            <a:avLst/>
          </a:prstGeom>
          <a:noFill/>
        </p:spPr>
      </p:pic>
      <p:pic>
        <p:nvPicPr>
          <p:cNvPr id="57" name="Picture 2" descr="C:\Users\user\Desktop\RAID 50.60 進階功能介紹\磁碟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425" y="4228178"/>
            <a:ext cx="936104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/>
          <p:nvPr/>
        </p:nvSpPr>
        <p:spPr>
          <a:xfrm>
            <a:off x="458103" y="3078831"/>
            <a:ext cx="3915300" cy="15123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(1-1)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101" name="Picture 5" descr="C:\Users\user\Desktop\RAID 50.60 進階功能介紹\未命名3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8557" y="3426320"/>
            <a:ext cx="693363" cy="936105"/>
          </a:xfrm>
          <a:prstGeom prst="rect">
            <a:avLst/>
          </a:prstGeom>
          <a:noFill/>
        </p:spPr>
      </p:pic>
      <p:pic>
        <p:nvPicPr>
          <p:cNvPr id="4100" name="Picture 4" descr="C:\Users\user\Desktop\RAID 50.60 進階功能介紹\未命名3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426320"/>
            <a:ext cx="693096" cy="936105"/>
          </a:xfrm>
          <a:prstGeom prst="rect">
            <a:avLst/>
          </a:prstGeom>
          <a:noFill/>
        </p:spPr>
      </p:pic>
      <p:pic>
        <p:nvPicPr>
          <p:cNvPr id="4099" name="Picture 3" descr="C:\Users\user\Desktop\RAID 50.60 進階功能介紹\未命名3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6320"/>
            <a:ext cx="693096" cy="93610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09304"/>
            <a:ext cx="8579296" cy="857250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RAID 50 “</a:t>
            </a:r>
            <a:r>
              <a:rPr lang="ko-KR" altLang="en-US" sz="3200" dirty="0"/>
              <a:t>쓰기</a:t>
            </a:r>
            <a:r>
              <a:rPr lang="en-US" altLang="ko-KR" sz="3200" dirty="0"/>
              <a:t>”</a:t>
            </a:r>
            <a:r>
              <a:rPr lang="ko-KR" altLang="en-US" sz="3200" dirty="0"/>
              <a:t> 작업의 컨셉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6135"/>
            <a:ext cx="8964488" cy="1875655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1. </a:t>
            </a:r>
            <a:r>
              <a:rPr lang="ko-KR" altLang="en-US" sz="2000" dirty="0"/>
              <a:t>데이터 블록 </a:t>
            </a:r>
            <a:r>
              <a:rPr lang="en-US" altLang="ko-KR" sz="2000" dirty="0"/>
              <a:t>A</a:t>
            </a:r>
            <a:r>
              <a:rPr lang="ko-KR" altLang="en-US" sz="2000" dirty="0"/>
              <a:t>는 쓰기 작업을 위해 </a:t>
            </a:r>
            <a:r>
              <a:rPr lang="en-US" altLang="ko-KR" sz="2000" dirty="0"/>
              <a:t>A1/A2</a:t>
            </a:r>
            <a:r>
              <a:rPr lang="ko-KR" altLang="en-US" sz="2000" dirty="0"/>
              <a:t>로 스트라이프 됩니다</a:t>
            </a:r>
            <a:endParaRPr lang="zh-TW" altLang="en-US" sz="2000" dirty="0"/>
          </a:p>
          <a:p>
            <a:r>
              <a:rPr lang="en-US" altLang="zh-TW" sz="2000" dirty="0"/>
              <a:t>2. </a:t>
            </a:r>
            <a:r>
              <a:rPr lang="en-US" altLang="ko-KR" sz="2000" dirty="0"/>
              <a:t>A1/A2 </a:t>
            </a:r>
            <a:r>
              <a:rPr lang="ko-KR" altLang="en-US" sz="2000" dirty="0"/>
              <a:t>는 각 서브 어레이 안에서 다시 스트라이프 됩니다</a:t>
            </a:r>
            <a:endParaRPr lang="zh-TW" altLang="en-US" sz="2000" dirty="0"/>
          </a:p>
          <a:p>
            <a:r>
              <a:rPr lang="zh-TW" altLang="en-US" sz="2000" dirty="0"/>
              <a:t>     </a:t>
            </a:r>
            <a:r>
              <a:rPr lang="en-US" altLang="ko-KR" sz="2000" dirty="0"/>
              <a:t>RAID 5 RMW (</a:t>
            </a:r>
            <a:r>
              <a:rPr lang="ko-KR" altLang="en-US" sz="2000" dirty="0"/>
              <a:t>읽기 수정 쓰기</a:t>
            </a:r>
            <a:r>
              <a:rPr lang="en-US" altLang="ko-KR" sz="2000" dirty="0"/>
              <a:t>) </a:t>
            </a:r>
            <a:r>
              <a:rPr lang="ko-KR" altLang="en-US" sz="2000" dirty="0"/>
              <a:t>１쓰기 </a:t>
            </a:r>
            <a:r>
              <a:rPr lang="en-US" altLang="ko-KR" sz="2000" dirty="0"/>
              <a:t>=</a:t>
            </a:r>
            <a:r>
              <a:rPr lang="en-US" altLang="zh-TW" sz="2000" dirty="0">
                <a:ea typeface="Arial Unicode MS" pitchFamily="34" charset="-120"/>
              </a:rPr>
              <a:t>  </a:t>
            </a:r>
          </a:p>
          <a:p>
            <a:r>
              <a:rPr lang="ko-KR" altLang="en-US" sz="2000" dirty="0">
                <a:ea typeface="Arial Unicode MS" pitchFamily="34" charset="-120"/>
              </a:rPr>
              <a:t>     패리티 읽기 </a:t>
            </a:r>
            <a:r>
              <a:rPr lang="en-US" altLang="ko-KR" sz="2000" dirty="0">
                <a:ea typeface="Arial Unicode MS" pitchFamily="34" charset="-120"/>
              </a:rPr>
              <a:t>+ </a:t>
            </a:r>
            <a:r>
              <a:rPr lang="ko-KR" altLang="en-US" sz="2000" dirty="0">
                <a:ea typeface="Arial Unicode MS" pitchFamily="34" charset="-120"/>
              </a:rPr>
              <a:t>데이터 읽기 </a:t>
            </a:r>
            <a:r>
              <a:rPr lang="en-US" altLang="ko-KR" sz="2000" dirty="0">
                <a:ea typeface="Arial Unicode MS" pitchFamily="34" charset="-120"/>
              </a:rPr>
              <a:t>+ </a:t>
            </a:r>
            <a:r>
              <a:rPr lang="ko-KR" altLang="en-US" sz="2000" dirty="0">
                <a:ea typeface="Arial Unicode MS" pitchFamily="34" charset="-120"/>
              </a:rPr>
              <a:t>패리티 계산 </a:t>
            </a:r>
            <a:r>
              <a:rPr lang="en-US" altLang="ko-KR" sz="2000" dirty="0">
                <a:ea typeface="Arial Unicode MS" pitchFamily="34" charset="-120"/>
              </a:rPr>
              <a:t>+ </a:t>
            </a:r>
            <a:r>
              <a:rPr lang="ko-KR" altLang="en-US" sz="2000" dirty="0">
                <a:ea typeface="Arial Unicode MS" pitchFamily="34" charset="-120"/>
              </a:rPr>
              <a:t>패리티 쓰기 </a:t>
            </a:r>
            <a:r>
              <a:rPr lang="en-US" altLang="ko-KR" sz="2000" dirty="0">
                <a:ea typeface="Arial Unicode MS" pitchFamily="34" charset="-120"/>
              </a:rPr>
              <a:t>+ </a:t>
            </a:r>
            <a:r>
              <a:rPr lang="ko-KR" altLang="en-US" sz="2000" dirty="0">
                <a:ea typeface="Arial Unicode MS" pitchFamily="34" charset="-120"/>
              </a:rPr>
              <a:t>데이터 쓰기</a:t>
            </a:r>
            <a:endParaRPr lang="en-US" altLang="zh-TW" sz="2000" dirty="0">
              <a:ea typeface="Arial Unicode MS" pitchFamily="34" charset="-120"/>
            </a:endParaRPr>
          </a:p>
        </p:txBody>
      </p:sp>
      <p:sp>
        <p:nvSpPr>
          <p:cNvPr id="4" name="Shape 236"/>
          <p:cNvSpPr/>
          <p:nvPr/>
        </p:nvSpPr>
        <p:spPr>
          <a:xfrm>
            <a:off x="458103" y="2574775"/>
            <a:ext cx="12699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5" name="Shape 237"/>
          <p:cNvSpPr/>
          <p:nvPr/>
        </p:nvSpPr>
        <p:spPr>
          <a:xfrm>
            <a:off x="1727946" y="2574775"/>
            <a:ext cx="12699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7" name="Shape 239"/>
          <p:cNvSpPr/>
          <p:nvPr/>
        </p:nvSpPr>
        <p:spPr>
          <a:xfrm>
            <a:off x="4690913" y="3078831"/>
            <a:ext cx="4127100" cy="15123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 (1-2)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Shape 240"/>
          <p:cNvSpPr/>
          <p:nvPr/>
        </p:nvSpPr>
        <p:spPr>
          <a:xfrm>
            <a:off x="693093" y="3579862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latin typeface="Arial"/>
                <a:ea typeface="Arial"/>
                <a:cs typeface="Arial"/>
                <a:sym typeface="Arial"/>
              </a:rPr>
              <a:t>A1*</a:t>
            </a:r>
          </a:p>
        </p:txBody>
      </p:sp>
      <p:sp>
        <p:nvSpPr>
          <p:cNvPr id="9" name="Shape 241"/>
          <p:cNvSpPr/>
          <p:nvPr/>
        </p:nvSpPr>
        <p:spPr>
          <a:xfrm>
            <a:off x="1998762" y="358405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A1”</a:t>
            </a:r>
          </a:p>
        </p:txBody>
      </p:sp>
      <p:sp>
        <p:nvSpPr>
          <p:cNvPr id="10" name="Shape 242"/>
          <p:cNvSpPr/>
          <p:nvPr/>
        </p:nvSpPr>
        <p:spPr>
          <a:xfrm>
            <a:off x="3164136" y="3589387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1" name="Shape 243"/>
          <p:cNvSpPr txBox="1"/>
          <p:nvPr/>
        </p:nvSpPr>
        <p:spPr>
          <a:xfrm>
            <a:off x="669556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1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2" name="Shape 244"/>
          <p:cNvSpPr txBox="1"/>
          <p:nvPr/>
        </p:nvSpPr>
        <p:spPr>
          <a:xfrm>
            <a:off x="1979712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2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3" name="Shape 245"/>
          <p:cNvSpPr txBox="1"/>
          <p:nvPr/>
        </p:nvSpPr>
        <p:spPr>
          <a:xfrm>
            <a:off x="3158556" y="4326374"/>
            <a:ext cx="779383" cy="2489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3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7" name="Shape 249"/>
          <p:cNvSpPr txBox="1"/>
          <p:nvPr/>
        </p:nvSpPr>
        <p:spPr>
          <a:xfrm>
            <a:off x="5114194" y="4326374"/>
            <a:ext cx="8061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4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8" name="Shape 250"/>
          <p:cNvSpPr txBox="1"/>
          <p:nvPr/>
        </p:nvSpPr>
        <p:spPr>
          <a:xfrm>
            <a:off x="6372199" y="4326373"/>
            <a:ext cx="864518" cy="298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5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9" name="Shape 251"/>
          <p:cNvSpPr txBox="1"/>
          <p:nvPr/>
        </p:nvSpPr>
        <p:spPr>
          <a:xfrm>
            <a:off x="7551046" y="4326374"/>
            <a:ext cx="779382" cy="2489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69850">
              <a:buClr>
                <a:schemeClr val="lt1"/>
              </a:buClr>
              <a:buSzPts val="1100"/>
            </a:pPr>
            <a:r>
              <a:rPr lang="ko-KR" altLang="en-US" sz="1100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디스크 </a:t>
            </a:r>
            <a:r>
              <a:rPr lang="en-US" altLang="zh-TW" sz="1100" b="0" i="0" u="none" strike="noStrike" cap="none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6</a:t>
            </a:r>
            <a:endParaRPr lang="zh-TW" sz="11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20" name="Shape 252"/>
          <p:cNvSpPr/>
          <p:nvPr/>
        </p:nvSpPr>
        <p:spPr>
          <a:xfrm>
            <a:off x="3268670" y="2574775"/>
            <a:ext cx="13758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B1</a:t>
            </a:r>
          </a:p>
        </p:txBody>
      </p:sp>
      <p:sp>
        <p:nvSpPr>
          <p:cNvPr id="21" name="Shape 253"/>
          <p:cNvSpPr/>
          <p:nvPr/>
        </p:nvSpPr>
        <p:spPr>
          <a:xfrm>
            <a:off x="4644333" y="2574775"/>
            <a:ext cx="1375800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B2</a:t>
            </a:r>
          </a:p>
        </p:txBody>
      </p:sp>
      <p:sp>
        <p:nvSpPr>
          <p:cNvPr id="22" name="Shape 254"/>
          <p:cNvSpPr/>
          <p:nvPr/>
        </p:nvSpPr>
        <p:spPr>
          <a:xfrm>
            <a:off x="693093" y="3843511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3" name="Shape 255"/>
          <p:cNvSpPr/>
          <p:nvPr/>
        </p:nvSpPr>
        <p:spPr>
          <a:xfrm>
            <a:off x="1998762" y="3833986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B1*</a:t>
            </a:r>
          </a:p>
        </p:txBody>
      </p:sp>
      <p:sp>
        <p:nvSpPr>
          <p:cNvPr id="24" name="Shape 256"/>
          <p:cNvSpPr/>
          <p:nvPr/>
        </p:nvSpPr>
        <p:spPr>
          <a:xfrm>
            <a:off x="3164136" y="386789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B1”</a:t>
            </a:r>
          </a:p>
        </p:txBody>
      </p:sp>
      <p:cxnSp>
        <p:nvCxnSpPr>
          <p:cNvPr id="28" name="Shape 260"/>
          <p:cNvCxnSpPr>
            <a:stCxn id="4" idx="2"/>
            <a:endCxn id="6" idx="0"/>
          </p:cNvCxnSpPr>
          <p:nvPr/>
        </p:nvCxnSpPr>
        <p:spPr>
          <a:xfrm>
            <a:off x="1093053" y="2790775"/>
            <a:ext cx="13227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9" name="Shape 261"/>
          <p:cNvCxnSpPr>
            <a:stCxn id="5" idx="2"/>
            <a:endCxn id="7" idx="0"/>
          </p:cNvCxnSpPr>
          <p:nvPr/>
        </p:nvCxnSpPr>
        <p:spPr>
          <a:xfrm>
            <a:off x="2362896" y="2790775"/>
            <a:ext cx="43917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" name="Shape 262"/>
          <p:cNvCxnSpPr>
            <a:stCxn id="20" idx="2"/>
            <a:endCxn id="6" idx="0"/>
          </p:cNvCxnSpPr>
          <p:nvPr/>
        </p:nvCxnSpPr>
        <p:spPr>
          <a:xfrm flipH="1">
            <a:off x="2415770" y="2790775"/>
            <a:ext cx="15408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1" name="Shape 263"/>
          <p:cNvSpPr/>
          <p:nvPr/>
        </p:nvSpPr>
        <p:spPr>
          <a:xfrm>
            <a:off x="6172397" y="2574775"/>
            <a:ext cx="1269900" cy="2160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C1</a:t>
            </a:r>
          </a:p>
        </p:txBody>
      </p:sp>
      <p:sp>
        <p:nvSpPr>
          <p:cNvPr id="32" name="Shape 264"/>
          <p:cNvSpPr/>
          <p:nvPr/>
        </p:nvSpPr>
        <p:spPr>
          <a:xfrm>
            <a:off x="7442239" y="2574775"/>
            <a:ext cx="13758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C2</a:t>
            </a:r>
          </a:p>
        </p:txBody>
      </p:sp>
      <p:cxnSp>
        <p:nvCxnSpPr>
          <p:cNvPr id="33" name="Shape 265"/>
          <p:cNvCxnSpPr>
            <a:stCxn id="31" idx="2"/>
            <a:endCxn id="6" idx="0"/>
          </p:cNvCxnSpPr>
          <p:nvPr/>
        </p:nvCxnSpPr>
        <p:spPr>
          <a:xfrm flipH="1">
            <a:off x="2415647" y="2790775"/>
            <a:ext cx="43917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4" name="Shape 266"/>
          <p:cNvCxnSpPr>
            <a:stCxn id="32" idx="2"/>
            <a:endCxn id="7" idx="0"/>
          </p:cNvCxnSpPr>
          <p:nvPr/>
        </p:nvCxnSpPr>
        <p:spPr>
          <a:xfrm flipH="1">
            <a:off x="6754339" y="2790775"/>
            <a:ext cx="13758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5" name="Shape 267"/>
          <p:cNvSpPr/>
          <p:nvPr/>
        </p:nvSpPr>
        <p:spPr>
          <a:xfrm>
            <a:off x="693093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C1*</a:t>
            </a:r>
          </a:p>
        </p:txBody>
      </p:sp>
      <p:sp>
        <p:nvSpPr>
          <p:cNvPr id="36" name="Shape 268"/>
          <p:cNvSpPr/>
          <p:nvPr/>
        </p:nvSpPr>
        <p:spPr>
          <a:xfrm>
            <a:off x="1998762" y="4116685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7" name="Shape 269"/>
          <p:cNvSpPr/>
          <p:nvPr/>
        </p:nvSpPr>
        <p:spPr>
          <a:xfrm>
            <a:off x="3164136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C1”</a:t>
            </a:r>
          </a:p>
        </p:txBody>
      </p:sp>
      <p:sp>
        <p:nvSpPr>
          <p:cNvPr id="41" name="Shape 273"/>
          <p:cNvSpPr txBox="1"/>
          <p:nvPr/>
        </p:nvSpPr>
        <p:spPr>
          <a:xfrm>
            <a:off x="1547664" y="4804022"/>
            <a:ext cx="6756900" cy="2160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indent="-15875">
              <a:buClr>
                <a:schemeClr val="lt1"/>
              </a:buClr>
              <a:buSzPts val="250"/>
            </a:pPr>
            <a:r>
              <a:rPr lang="en-US" altLang="ko-KR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RCW (</a:t>
            </a:r>
            <a:r>
              <a:rPr lang="ko-KR" altLang="en-US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읽기 재구성 쓰기</a:t>
            </a:r>
            <a:r>
              <a:rPr lang="en-US" altLang="ko-KR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) = </a:t>
            </a:r>
            <a:r>
              <a:rPr lang="ko-KR" altLang="en-US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모든 </a:t>
            </a:r>
            <a:r>
              <a:rPr lang="ko-KR" altLang="en-US" sz="1200" dirty="0" err="1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청크</a:t>
            </a:r>
            <a:r>
              <a:rPr lang="ko-KR" altLang="en-US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 데이터 읽기 </a:t>
            </a:r>
            <a:r>
              <a:rPr lang="en-US" altLang="ko-KR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+ </a:t>
            </a:r>
            <a:r>
              <a:rPr lang="ko-KR" altLang="en-US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패리티 계산 </a:t>
            </a:r>
            <a:r>
              <a:rPr lang="en-US" altLang="ko-KR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+ </a:t>
            </a:r>
            <a:r>
              <a:rPr lang="ko-KR" altLang="en-US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패리티 쓰기 </a:t>
            </a:r>
            <a:r>
              <a:rPr lang="en-US" altLang="ko-KR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+ </a:t>
            </a:r>
            <a:r>
              <a:rPr lang="ko-KR" altLang="en-US" sz="1200" dirty="0">
                <a:solidFill>
                  <a:srgbClr val="FFFFFF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데이터 쓰기</a:t>
            </a:r>
            <a:endParaRPr lang="zh-TW" sz="1200" dirty="0">
              <a:solidFill>
                <a:srgbClr val="FFFFFF"/>
              </a:solidFill>
              <a:latin typeface="+mj-lt"/>
              <a:ea typeface="微軟正黑體" pitchFamily="34" charset="-120"/>
            </a:endParaRPr>
          </a:p>
        </p:txBody>
      </p:sp>
      <p:cxnSp>
        <p:nvCxnSpPr>
          <p:cNvPr id="42" name="Shape 274"/>
          <p:cNvCxnSpPr>
            <a:stCxn id="21" idx="2"/>
            <a:endCxn id="7" idx="0"/>
          </p:cNvCxnSpPr>
          <p:nvPr/>
        </p:nvCxnSpPr>
        <p:spPr>
          <a:xfrm>
            <a:off x="5332233" y="2790775"/>
            <a:ext cx="1422300" cy="288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49" name="Picture 5" descr="C:\Users\user\Desktop\RAID 50.60 進階功能介紹\未命名3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1045" y="3426320"/>
            <a:ext cx="693363" cy="936105"/>
          </a:xfrm>
          <a:prstGeom prst="rect">
            <a:avLst/>
          </a:prstGeom>
          <a:noFill/>
        </p:spPr>
      </p:pic>
      <p:pic>
        <p:nvPicPr>
          <p:cNvPr id="50" name="Picture 4" descr="C:\Users\user\Desktop\RAID 50.60 進階功能介紹\未命名3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6320"/>
            <a:ext cx="693096" cy="936105"/>
          </a:xfrm>
          <a:prstGeom prst="rect">
            <a:avLst/>
          </a:prstGeom>
          <a:noFill/>
        </p:spPr>
      </p:pic>
      <p:pic>
        <p:nvPicPr>
          <p:cNvPr id="51" name="Picture 3" descr="C:\Users\user\Desktop\RAID 50.60 進階功能介紹\未命名3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426320"/>
            <a:ext cx="693096" cy="936105"/>
          </a:xfrm>
          <a:prstGeom prst="rect">
            <a:avLst/>
          </a:prstGeom>
          <a:noFill/>
        </p:spPr>
      </p:pic>
      <p:sp>
        <p:nvSpPr>
          <p:cNvPr id="52" name="Shape 240"/>
          <p:cNvSpPr/>
          <p:nvPr/>
        </p:nvSpPr>
        <p:spPr>
          <a:xfrm>
            <a:off x="5085581" y="3579862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3" name="Shape 241"/>
          <p:cNvSpPr/>
          <p:nvPr/>
        </p:nvSpPr>
        <p:spPr>
          <a:xfrm>
            <a:off x="6391250" y="358405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54" name="Shape 242"/>
          <p:cNvSpPr/>
          <p:nvPr/>
        </p:nvSpPr>
        <p:spPr>
          <a:xfrm>
            <a:off x="7556624" y="3589387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55" name="Shape 254"/>
          <p:cNvSpPr/>
          <p:nvPr/>
        </p:nvSpPr>
        <p:spPr>
          <a:xfrm>
            <a:off x="5085581" y="3843511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56" name="Shape 255"/>
          <p:cNvSpPr/>
          <p:nvPr/>
        </p:nvSpPr>
        <p:spPr>
          <a:xfrm>
            <a:off x="6391250" y="3833986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alt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7" name="Shape 256"/>
          <p:cNvSpPr/>
          <p:nvPr/>
        </p:nvSpPr>
        <p:spPr>
          <a:xfrm>
            <a:off x="7556624" y="3867894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alt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58" name="Shape 267"/>
          <p:cNvSpPr/>
          <p:nvPr/>
        </p:nvSpPr>
        <p:spPr>
          <a:xfrm>
            <a:off x="5085581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alt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9" name="Shape 268"/>
          <p:cNvSpPr/>
          <p:nvPr/>
        </p:nvSpPr>
        <p:spPr>
          <a:xfrm>
            <a:off x="6391250" y="4116685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60" name="Shape 269"/>
          <p:cNvSpPr/>
          <p:nvPr/>
        </p:nvSpPr>
        <p:spPr>
          <a:xfrm>
            <a:off x="7556624" y="4112493"/>
            <a:ext cx="740742" cy="216024"/>
          </a:xfrm>
          <a:prstGeom prst="flowChartMagneticDisk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alt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09304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3200" spc="-150" dirty="0">
                <a:sym typeface="Microsoft JhengHei"/>
              </a:rPr>
              <a:t>RAID 50/60 </a:t>
            </a:r>
            <a:r>
              <a:rPr lang="ko-KR" altLang="en-US" sz="3200" spc="-150" dirty="0">
                <a:sym typeface="Microsoft JhengHei"/>
              </a:rPr>
              <a:t>성능 비교</a:t>
            </a:r>
            <a:endParaRPr lang="zh-TW" altLang="en-US" sz="3200" spc="-15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1152128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n"/>
            </a:pPr>
            <a:r>
              <a:rPr lang="ko-KR" altLang="en-US" sz="2000" dirty="0">
                <a:sym typeface="Microsoft JhengHei"/>
              </a:rPr>
              <a:t>싱글 </a:t>
            </a:r>
            <a:r>
              <a:rPr lang="en-US" altLang="ko-KR" sz="2000" dirty="0">
                <a:sym typeface="Microsoft JhengHei"/>
              </a:rPr>
              <a:t>RAID 0 = N(</a:t>
            </a:r>
            <a:r>
              <a:rPr lang="ko-KR" altLang="en-US" sz="2000" dirty="0">
                <a:sym typeface="Microsoft JhengHei"/>
              </a:rPr>
              <a:t>디스크 수</a:t>
            </a:r>
            <a:r>
              <a:rPr lang="en-US" altLang="ko-KR" sz="2000" dirty="0">
                <a:sym typeface="Microsoft JhengHei"/>
              </a:rPr>
              <a:t>) * P(</a:t>
            </a:r>
            <a:r>
              <a:rPr lang="ko-KR" altLang="en-US" sz="2000" dirty="0">
                <a:sym typeface="Microsoft JhengHei"/>
              </a:rPr>
              <a:t>디스크 성능</a:t>
            </a:r>
            <a:r>
              <a:rPr lang="en-US" altLang="ko-KR" sz="2000" dirty="0">
                <a:sym typeface="Microsoft JhengHei"/>
              </a:rPr>
              <a:t>)</a:t>
            </a:r>
            <a:r>
              <a:rPr lang="ko-KR" altLang="en-US" sz="2000" dirty="0">
                <a:sym typeface="Microsoft JhengHei"/>
              </a:rPr>
              <a:t>으로 계산</a:t>
            </a:r>
            <a:endParaRPr lang="zh-TW" altLang="en-US" sz="2000" dirty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ko-KR" altLang="en-US" sz="2000" dirty="0">
                <a:sym typeface="Microsoft JhengHei"/>
              </a:rPr>
              <a:t>싱글 </a:t>
            </a:r>
            <a:r>
              <a:rPr lang="en-US" altLang="ko-KR" sz="2000" dirty="0">
                <a:sym typeface="Microsoft JhengHei"/>
              </a:rPr>
              <a:t>RAID 5 = (N*P) / RMW </a:t>
            </a:r>
            <a:r>
              <a:rPr lang="ko-KR" altLang="en-US" sz="2000" dirty="0">
                <a:sym typeface="Microsoft JhengHei"/>
              </a:rPr>
              <a:t>또는 </a:t>
            </a:r>
            <a:r>
              <a:rPr lang="en-US" altLang="ko-KR" sz="2000" dirty="0">
                <a:sym typeface="Microsoft JhengHei"/>
              </a:rPr>
              <a:t>RCW </a:t>
            </a:r>
            <a:r>
              <a:rPr lang="ko-KR" altLang="en-US" sz="2000" dirty="0">
                <a:sym typeface="Microsoft JhengHei"/>
              </a:rPr>
              <a:t>작업</a:t>
            </a:r>
            <a:endParaRPr lang="zh-TW" altLang="en-US" sz="2000" dirty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ko-KR" sz="2000" dirty="0">
                <a:sym typeface="Microsoft JhengHei"/>
              </a:rPr>
              <a:t>RAID 50/60</a:t>
            </a:r>
            <a:r>
              <a:rPr lang="ko-KR" altLang="en-US" sz="2000" dirty="0">
                <a:sym typeface="Microsoft JhengHei"/>
              </a:rPr>
              <a:t>을 </a:t>
            </a:r>
            <a:r>
              <a:rPr lang="en-US" altLang="ko-KR" sz="2000" dirty="0">
                <a:sym typeface="Microsoft JhengHei"/>
              </a:rPr>
              <a:t>HDD</a:t>
            </a:r>
            <a:r>
              <a:rPr lang="ko-KR" altLang="en-US" sz="2000" dirty="0">
                <a:sym typeface="Microsoft JhengHei"/>
              </a:rPr>
              <a:t>의 </a:t>
            </a:r>
            <a:r>
              <a:rPr lang="en-US" altLang="ko-KR" sz="2000" dirty="0">
                <a:sym typeface="Microsoft JhengHei"/>
              </a:rPr>
              <a:t>RAID 5/6</a:t>
            </a:r>
            <a:r>
              <a:rPr lang="ko-KR" altLang="en-US" sz="2000" dirty="0">
                <a:sym typeface="Microsoft JhengHei"/>
              </a:rPr>
              <a:t>과 </a:t>
            </a:r>
            <a:r>
              <a:rPr lang="ko-KR" altLang="en-US" sz="2000" dirty="0" err="1">
                <a:sym typeface="Microsoft JhengHei"/>
              </a:rPr>
              <a:t>비교시</a:t>
            </a:r>
            <a:r>
              <a:rPr lang="ko-KR" altLang="en-US" sz="2000" dirty="0">
                <a:sym typeface="Microsoft JhengHei"/>
              </a:rPr>
              <a:t> 성능이 저하될 수 있습니다</a:t>
            </a:r>
            <a:endParaRPr lang="en-US" altLang="zh-TW" sz="2000" dirty="0">
              <a:sym typeface="Microsoft JhengHei"/>
            </a:endParaRPr>
          </a:p>
        </p:txBody>
      </p:sp>
      <p:sp>
        <p:nvSpPr>
          <p:cNvPr id="10" name="Shape 103"/>
          <p:cNvSpPr txBox="1"/>
          <p:nvPr/>
        </p:nvSpPr>
        <p:spPr>
          <a:xfrm>
            <a:off x="1409912" y="4763522"/>
            <a:ext cx="7514100" cy="4254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r>
              <a:rPr lang="en-US" altLang="zh-TW" sz="1000" dirty="0">
                <a:solidFill>
                  <a:schemeClr val="bg1"/>
                </a:solidFill>
              </a:rPr>
              <a:t>HDD : TS-1079  (6) TVS-EC2480U-SAS-RP R2 (12) Seagate ST1000NM0033 </a:t>
            </a:r>
            <a:r>
              <a:rPr lang="zh-TW" altLang="en-US" sz="1000" dirty="0">
                <a:solidFill>
                  <a:schemeClr val="bg1"/>
                </a:solidFill>
              </a:rPr>
              <a:t> </a:t>
            </a:r>
            <a:r>
              <a:rPr lang="en-US" altLang="zh-TW" sz="1000" dirty="0">
                <a:solidFill>
                  <a:schemeClr val="bg1"/>
                </a:solidFill>
              </a:rPr>
              <a:t>through SMB</a:t>
            </a:r>
            <a:endParaRPr lang="zh-TW" altLang="en-US" sz="1000" dirty="0">
              <a:solidFill>
                <a:schemeClr val="bg1"/>
              </a:solidFill>
            </a:endParaRPr>
          </a:p>
          <a:p>
            <a:r>
              <a:rPr lang="en-US" altLang="zh-TW" sz="1000" dirty="0">
                <a:solidFill>
                  <a:schemeClr val="bg1"/>
                </a:solidFill>
              </a:rPr>
              <a:t>SSD :  TVS-EC2480U-SAS-RP R2 (12 /24) ST200FM0053(SAS)  through </a:t>
            </a:r>
            <a:r>
              <a:rPr lang="en-US" altLang="zh-TW" sz="1000" dirty="0" err="1">
                <a:solidFill>
                  <a:schemeClr val="bg1"/>
                </a:solidFill>
              </a:rPr>
              <a:t>iSCSI</a:t>
            </a:r>
            <a:r>
              <a:rPr lang="en-US" altLang="zh-TW" sz="1000" dirty="0">
                <a:solidFill>
                  <a:schemeClr val="bg1"/>
                </a:solidFill>
              </a:rPr>
              <a:t> </a:t>
            </a:r>
            <a:r>
              <a:rPr lang="en-US" altLang="zh-TW" sz="1000" dirty="0" err="1">
                <a:solidFill>
                  <a:schemeClr val="bg1"/>
                </a:solidFill>
              </a:rPr>
              <a:t>iSER</a:t>
            </a:r>
            <a:r>
              <a:rPr lang="en-US" altLang="zh-TW" sz="1000" dirty="0">
                <a:solidFill>
                  <a:schemeClr val="bg1"/>
                </a:solidFill>
              </a:rPr>
              <a:t> </a:t>
            </a:r>
            <a:r>
              <a:rPr lang="en-US" altLang="zh-TW" sz="1000" u="sng" dirty="0">
                <a:solidFill>
                  <a:schemeClr val="bg1"/>
                </a:solidFill>
              </a:rPr>
              <a:t>https://www.storagecraft.com/blog/raid-performance/</a:t>
            </a:r>
            <a:r>
              <a:rPr lang="en-US" altLang="zh-TW" sz="10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842418"/>
              </p:ext>
            </p:extLst>
          </p:nvPr>
        </p:nvGraphicFramePr>
        <p:xfrm>
          <a:off x="467544" y="2060520"/>
          <a:ext cx="8136905" cy="2304258"/>
        </p:xfrm>
        <a:graphic>
          <a:graphicData uri="http://schemas.openxmlformats.org/drawingml/2006/table">
            <a:tbl>
              <a:tblPr/>
              <a:tblGrid>
                <a:gridCol w="89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4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0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ko-KR" altLang="en-US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디스크 수</a:t>
                      </a:r>
                      <a:r>
                        <a:rPr lang="en-US" altLang="ko-KR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(</a:t>
                      </a:r>
                      <a:r>
                        <a:rPr lang="en-US" altLang="zh-TW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HDD)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s-ES" altLang="zh-TW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ko-KR" altLang="en-US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유형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ko-KR" altLang="en-US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순차적 읽기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ko-KR" altLang="en-US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순차적 쓰기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ko-KR" altLang="en-US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디스크 수</a:t>
                      </a:r>
                      <a:r>
                        <a:rPr lang="en-US" altLang="ko-KR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(</a:t>
                      </a:r>
                      <a:r>
                        <a:rPr lang="en-US" altLang="zh-TW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SSD)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s-ES" altLang="zh-TW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RAID </a:t>
                      </a:r>
                      <a:r>
                        <a:rPr lang="ko-KR" altLang="en-US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유형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ko-KR" altLang="en-US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순차적 읽기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ko-KR" altLang="en-US" sz="12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  <a:sym typeface="Microsoft JhengHei"/>
                        </a:rPr>
                        <a:t>순차적 쓰기</a:t>
                      </a:r>
                      <a:endParaRPr lang="zh-TW" sz="12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  <a:sym typeface="Microsoft JhengHe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687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370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</a:t>
                      </a:r>
                      <a:endParaRPr 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3098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1904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50 (2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566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305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50(2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3092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1859</a:t>
                      </a:r>
                      <a:endParaRPr lang="zh-TW" altLang="en-US" sz="1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1563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853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6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4606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4481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9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50 (2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1536</a:t>
                      </a:r>
                      <a:endParaRPr lang="zh-TW" altLang="en-US" sz="12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858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RAID 60 (2)</a:t>
                      </a:r>
                      <a:endParaRPr 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4607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4422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7583" marR="67583" marT="67583" marB="67583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2555776" y="2715766"/>
            <a:ext cx="2016224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7992888" cy="980728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ym typeface="Microsoft JhengHei"/>
              </a:rPr>
              <a:t>RAID 50/60 (HDD)</a:t>
            </a:r>
            <a:r>
              <a:rPr lang="ko-KR" altLang="en-US" sz="2800" dirty="0">
                <a:sym typeface="Microsoft JhengHei"/>
              </a:rPr>
              <a:t>의 성능</a:t>
            </a:r>
            <a:endParaRPr lang="zh-TW" alt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1520" y="987574"/>
            <a:ext cx="8712968" cy="339447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n"/>
            </a:pPr>
            <a:r>
              <a:rPr lang="en-US" altLang="ko-KR" sz="2000" dirty="0">
                <a:sym typeface="Microsoft JhengHei"/>
              </a:rPr>
              <a:t>RAID</a:t>
            </a:r>
            <a:r>
              <a:rPr lang="ko-KR" altLang="en-US" sz="2000" dirty="0">
                <a:sym typeface="Microsoft JhengHei"/>
              </a:rPr>
              <a:t>가 읽기 헤드 동작이 많은 </a:t>
            </a:r>
            <a:r>
              <a:rPr lang="en-US" altLang="ko-KR" sz="2000" dirty="0">
                <a:sym typeface="Microsoft JhengHei"/>
              </a:rPr>
              <a:t>HDD</a:t>
            </a:r>
            <a:r>
              <a:rPr lang="ko-KR" altLang="en-US" sz="2000" dirty="0">
                <a:sym typeface="Microsoft JhengHei"/>
              </a:rPr>
              <a:t>로 구성되어 있는 경우에는</a:t>
            </a:r>
            <a:endParaRPr lang="en-US" altLang="ko-KR" sz="2000" dirty="0">
              <a:sym typeface="Microsoft JhengHei"/>
            </a:endParaRPr>
          </a:p>
          <a:p>
            <a:pPr marL="0" lvl="0" indent="0"/>
            <a:r>
              <a:rPr lang="en-US" altLang="ko-KR" sz="2000" dirty="0">
                <a:sym typeface="Microsoft JhengHei"/>
              </a:rPr>
              <a:t>     RAID 50/60</a:t>
            </a:r>
            <a:r>
              <a:rPr lang="ko-KR" altLang="en-US" sz="2000" dirty="0">
                <a:sym typeface="Microsoft JhengHei"/>
              </a:rPr>
              <a:t>의 무작위 읽기</a:t>
            </a:r>
            <a:r>
              <a:rPr lang="en-US" altLang="ko-KR" sz="2000" dirty="0">
                <a:sym typeface="Microsoft JhengHei"/>
              </a:rPr>
              <a:t>/</a:t>
            </a:r>
            <a:r>
              <a:rPr lang="ko-KR" altLang="en-US" sz="2000" dirty="0">
                <a:sym typeface="Microsoft JhengHei"/>
              </a:rPr>
              <a:t>쓰기 성능이 </a:t>
            </a:r>
            <a:r>
              <a:rPr lang="en-US" altLang="ko-KR" sz="2000" dirty="0">
                <a:sym typeface="Microsoft JhengHei"/>
              </a:rPr>
              <a:t>10% </a:t>
            </a:r>
            <a:r>
              <a:rPr lang="ko-KR" altLang="en-US" sz="2000" dirty="0">
                <a:sym typeface="Microsoft JhengHei"/>
              </a:rPr>
              <a:t>저하될 수 있습니다</a:t>
            </a:r>
            <a:endParaRPr lang="en-US" altLang="zh-TW" sz="2000" dirty="0">
              <a:sym typeface="Microsoft JhengHei"/>
            </a:endParaRPr>
          </a:p>
          <a:p>
            <a:pPr lvl="0">
              <a:buFont typeface="Wingdings" pitchFamily="2" charset="2"/>
              <a:buChar char="n"/>
            </a:pPr>
            <a:r>
              <a:rPr lang="en-US" altLang="ko-KR" sz="2000" dirty="0">
                <a:solidFill>
                  <a:srgbClr val="C00000"/>
                </a:solidFill>
                <a:sym typeface="Microsoft JhengHei"/>
              </a:rPr>
              <a:t>HDD</a:t>
            </a:r>
            <a:r>
              <a:rPr lang="ko-KR" altLang="en-US" sz="2000" dirty="0">
                <a:solidFill>
                  <a:srgbClr val="C00000"/>
                </a:solidFill>
                <a:sym typeface="Microsoft JhengHei"/>
              </a:rPr>
              <a:t>에서의 </a:t>
            </a:r>
            <a:r>
              <a:rPr lang="en-US" altLang="ko-KR" sz="2000" dirty="0">
                <a:solidFill>
                  <a:srgbClr val="C00000"/>
                </a:solidFill>
                <a:sym typeface="Microsoft JhengHei"/>
              </a:rPr>
              <a:t>RAID 50/60 </a:t>
            </a:r>
            <a:r>
              <a:rPr lang="ko-KR" altLang="en-US" sz="2000" dirty="0">
                <a:solidFill>
                  <a:srgbClr val="C00000"/>
                </a:solidFill>
                <a:sym typeface="Microsoft JhengHei"/>
              </a:rPr>
              <a:t>사용은 데이터 보호를 최우선 목적으로 합니다</a:t>
            </a:r>
            <a:endParaRPr lang="en-US" altLang="zh-TW" sz="2000" dirty="0">
              <a:solidFill>
                <a:srgbClr val="C00000"/>
              </a:solidFill>
              <a:sym typeface="Microsoft JhengHei"/>
            </a:endParaRPr>
          </a:p>
          <a:p>
            <a:pPr lvl="0"/>
            <a:r>
              <a:rPr lang="zh-TW" altLang="en-US" sz="2000" dirty="0">
                <a:solidFill>
                  <a:srgbClr val="C00000"/>
                </a:solidFill>
                <a:sym typeface="Microsoft JhengHei"/>
              </a:rPr>
              <a:t>      </a:t>
            </a:r>
          </a:p>
        </p:txBody>
      </p:sp>
      <p:sp>
        <p:nvSpPr>
          <p:cNvPr id="118" name="Shape 282"/>
          <p:cNvSpPr txBox="1"/>
          <p:nvPr/>
        </p:nvSpPr>
        <p:spPr>
          <a:xfrm>
            <a:off x="1522396" y="4835530"/>
            <a:ext cx="7514100" cy="216000"/>
          </a:xfrm>
          <a:prstGeom prst="rect">
            <a:avLst/>
          </a:prstGeom>
          <a:noFill/>
          <a:ln>
            <a:noFill/>
          </a:ln>
        </p:spPr>
        <p:txBody>
          <a:bodyPr wrap="square" lIns="68550" tIns="34275" rIns="68550" bIns="34275" anchor="t" anchorCtr="0">
            <a:noAutofit/>
          </a:bodyPr>
          <a:lstStyle/>
          <a:p>
            <a:pPr lvl="0" indent="-15875">
              <a:buClr>
                <a:schemeClr val="lt1"/>
              </a:buClr>
              <a:buSzPts val="250"/>
            </a:pPr>
            <a:r>
              <a:rPr lang="en-US" altLang="ko-KR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RAID </a:t>
            </a:r>
            <a:r>
              <a:rPr lang="ko-KR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퍼포먼스 계산</a:t>
            </a:r>
            <a:r>
              <a:rPr lang="en-US" altLang="ko-KR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:</a:t>
            </a:r>
            <a:r>
              <a:rPr lang="zh-TW" altLang="zh-TW" sz="10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zh-TW" sz="1000" u="sng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https://www.storagecraft.com/blog/raid-performance/</a:t>
            </a:r>
            <a:r>
              <a:rPr lang="zh-TW" altLang="zh-TW" sz="10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</a:p>
        </p:txBody>
      </p:sp>
      <p:graphicFrame>
        <p:nvGraphicFramePr>
          <p:cNvPr id="119" name="Shape 286"/>
          <p:cNvGraphicFramePr/>
          <p:nvPr>
            <p:extLst>
              <p:ext uri="{D42A27DB-BD31-4B8C-83A1-F6EECF244321}">
                <p14:modId xmlns:p14="http://schemas.microsoft.com/office/powerpoint/2010/main" val="1846892577"/>
              </p:ext>
            </p:extLst>
          </p:nvPr>
        </p:nvGraphicFramePr>
        <p:xfrm>
          <a:off x="5004048" y="3068652"/>
          <a:ext cx="3926146" cy="15913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138"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ko-KR" altLang="en-US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디스크 수</a:t>
                      </a:r>
                      <a:endParaRPr lang="zh-TW"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</a:t>
                      </a:r>
                      <a:r>
                        <a:rPr lang="ko-KR" altLang="en-US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유형</a:t>
                      </a:r>
                      <a:endParaRPr lang="zh-TW" sz="1600" b="1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ko-KR" altLang="en-US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디스크 용량</a:t>
                      </a:r>
                      <a:endParaRPr lang="zh-TW"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altLang="zh-TW" sz="1600" b="1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</a:t>
                      </a:r>
                      <a:r>
                        <a:rPr lang="ko-KR" altLang="en-US" sz="1600" b="1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실패율</a:t>
                      </a:r>
                      <a:endParaRPr lang="zh-TW" altLang="zh-TW"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5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2.82%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RAID 50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zh-TW" sz="1600" b="1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8TB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50"/>
                        <a:buFont typeface="Calibri"/>
                        <a:buNone/>
                      </a:pPr>
                      <a:r>
                        <a:rPr lang="zh-TW" sz="1600" b="1" dirty="0">
                          <a:solidFill>
                            <a:srgbClr val="4A86E8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0.29%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1" name="Shape 287"/>
          <p:cNvSpPr/>
          <p:nvPr/>
        </p:nvSpPr>
        <p:spPr>
          <a:xfrm>
            <a:off x="5004048" y="2139702"/>
            <a:ext cx="3888432" cy="672008"/>
          </a:xfrm>
          <a:prstGeom prst="wedgeRoundRectCallout">
            <a:avLst>
              <a:gd name="adj1" fmla="val -6369"/>
              <a:gd name="adj2" fmla="val 76482"/>
              <a:gd name="adj3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88900" algn="ctr">
              <a:buClr>
                <a:schemeClr val="lt1"/>
              </a:buClr>
              <a:buSzPts val="1400"/>
            </a:pPr>
            <a:r>
              <a:rPr lang="en-US" altLang="ko-KR" sz="1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50</a:t>
            </a:r>
            <a:r>
              <a:rPr lang="ko-KR" altLang="en-US" sz="1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은 약간의 성능 저하만으로도 놀라운 </a:t>
            </a:r>
            <a:r>
              <a:rPr lang="en-US" altLang="ko-KR" sz="1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RAID </a:t>
            </a:r>
            <a:r>
              <a:rPr lang="ko-KR" altLang="en-US" sz="1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보호 효과의 향상을 가져옵니다</a:t>
            </a:r>
            <a:endParaRPr lang="zh-TW" sz="1400" b="1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Picture 2" descr="C:\Users\user\Desktop\RAID 50.60 進階功能介紹\圖表1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9702"/>
            <a:ext cx="3960440" cy="2444187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3779912" y="2092149"/>
            <a:ext cx="56457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>
                <a:latin typeface="微軟正黑體" pitchFamily="34" charset="-120"/>
                <a:ea typeface="微軟正黑體" pitchFamily="34" charset="-120"/>
              </a:rPr>
              <a:t>RW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79912" y="2260548"/>
            <a:ext cx="52770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>
                <a:latin typeface="微軟正黑體" pitchFamily="34" charset="-120"/>
                <a:ea typeface="微軟正黑體" pitchFamily="34" charset="-120"/>
              </a:rPr>
              <a:t>RR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19672" y="2931790"/>
            <a:ext cx="52129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>
                <a:latin typeface="微軟正黑體" pitchFamily="34" charset="-120"/>
                <a:ea typeface="微軟正黑體" pitchFamily="34" charset="-120"/>
              </a:rPr>
              <a:t>SR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2715766"/>
            <a:ext cx="55816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>
                <a:latin typeface="微軟正黑體" pitchFamily="34" charset="-120"/>
                <a:ea typeface="微軟正黑體" pitchFamily="34" charset="-120"/>
              </a:rPr>
              <a:t>SW 4KB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11760" y="2427734"/>
            <a:ext cx="2304256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51520" y="4529178"/>
            <a:ext cx="17087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latin typeface="微軟正黑體" pitchFamily="34" charset="-120"/>
                <a:ea typeface="微軟正黑體" pitchFamily="34" charset="-120"/>
              </a:rPr>
              <a:t>RAID 50 (2</a:t>
            </a:r>
            <a:r>
              <a:rPr lang="ko-KR" altLang="en-US" sz="800" dirty="0">
                <a:latin typeface="微軟正黑體" pitchFamily="34" charset="-120"/>
                <a:ea typeface="微軟正黑體" pitchFamily="34" charset="-120"/>
              </a:rPr>
              <a:t>개의 서브 어레이</a:t>
            </a:r>
            <a:r>
              <a:rPr lang="en-US" altLang="ko-KR" sz="8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60307" y="4539716"/>
            <a:ext cx="51167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>
                <a:latin typeface="微軟正黑體" pitchFamily="34" charset="-120"/>
                <a:ea typeface="微軟正黑體" pitchFamily="34" charset="-120"/>
              </a:rPr>
              <a:t>RAID 5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411760" y="4530517"/>
            <a:ext cx="1636732" cy="220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latin typeface="微軟正黑體" pitchFamily="34" charset="-120"/>
                <a:ea typeface="微軟正黑體" pitchFamily="34" charset="-120"/>
              </a:rPr>
              <a:t>RAID 50 (2</a:t>
            </a:r>
            <a:r>
              <a:rPr lang="ko-KR" altLang="en-US" sz="800" dirty="0">
                <a:latin typeface="微軟正黑體" pitchFamily="34" charset="-120"/>
                <a:ea typeface="微軟正黑體" pitchFamily="34" charset="-120"/>
              </a:rPr>
              <a:t>개의 서브 어레이</a:t>
            </a:r>
            <a:r>
              <a:rPr lang="en-US" altLang="ko-KR" sz="8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840803" y="4529179"/>
            <a:ext cx="51167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800" dirty="0">
                <a:latin typeface="微軟正黑體" pitchFamily="34" charset="-120"/>
                <a:ea typeface="微軟正黑體" pitchFamily="34" charset="-120"/>
              </a:rPr>
              <a:t>RAID 5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75806"/>
            <a:ext cx="1756322" cy="148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1470</Words>
  <Application>Microsoft Office PowerPoint</Application>
  <PresentationFormat>화면 슬라이드 쇼(16:9)</PresentationFormat>
  <Paragraphs>326</Paragraphs>
  <Slides>18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Arial Unicode MS</vt:lpstr>
      <vt:lpstr>微軟正黑體</vt:lpstr>
      <vt:lpstr>微軟正黑體</vt:lpstr>
      <vt:lpstr>新細明體</vt:lpstr>
      <vt:lpstr>Arial</vt:lpstr>
      <vt:lpstr>Calibri</vt:lpstr>
      <vt:lpstr>Wingdings</vt:lpstr>
      <vt:lpstr>Office 佈景主題</vt:lpstr>
      <vt:lpstr>QNAP RAID 50/60 디자인 컨셉 및 용량 확장</vt:lpstr>
      <vt:lpstr>고객의 과제와 QNAP의 솔루션:  RAID 5의 보호 기능이 충분하지 않으십니까? RAID 50/60 사용 시 성능 저하가 발생합니까?</vt:lpstr>
      <vt:lpstr>당신이 RAID 50/60을 사용해야 하는 이유</vt:lpstr>
      <vt:lpstr>RAID 50/60을 통한 더욱 뛰어난 보호</vt:lpstr>
      <vt:lpstr>QNAP RAID 50/60 디자인 컨셉</vt:lpstr>
      <vt:lpstr>확장 시 새로운 서브 어레이 허용 불가</vt:lpstr>
      <vt:lpstr>RAID 50 “쓰기” 작업의 컨셉</vt:lpstr>
      <vt:lpstr>RAID 50/60 성능 비교</vt:lpstr>
      <vt:lpstr>RAID 50/60 (HDD)의 성능</vt:lpstr>
      <vt:lpstr>RAID 50/60 (SSD) 사용이 무작위 읽기/쓰기 성능을 향상시키는 이유</vt:lpstr>
      <vt:lpstr>QNAP RAID 50/60의 권장되는 사용 사례</vt:lpstr>
      <vt:lpstr>어떻게 QNAP RAID 50/60을 확장할 수 있나요?</vt:lpstr>
      <vt:lpstr>모든 서브 어레이에 디스크 추가</vt:lpstr>
      <vt:lpstr>확장을 위한 새로운 RAID 그룹 추가</vt:lpstr>
      <vt:lpstr>데모: 디스크 추가를 통한 RAID 50/60 확장</vt:lpstr>
      <vt:lpstr>핫 스페어 지원 RAID 50/60 사용</vt:lpstr>
      <vt:lpstr>RAID50/60와 Qtier/SSD 캐시 사용</vt:lpstr>
      <vt:lpstr>경청해 주셔서 감사합니다</vt:lpstr>
    </vt:vector>
  </TitlesOfParts>
  <Company>SYNNEX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QNAP RAID 50/60 運作原理與容量擴充術</dc:title>
  <dc:creator>user</dc:creator>
  <cp:lastModifiedBy>Jay Cho</cp:lastModifiedBy>
  <cp:revision>87</cp:revision>
  <dcterms:created xsi:type="dcterms:W3CDTF">2017-12-20T03:42:19Z</dcterms:created>
  <dcterms:modified xsi:type="dcterms:W3CDTF">2018-03-07T05:11:25Z</dcterms:modified>
</cp:coreProperties>
</file>