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Default Extension="wdp" ContentType="image/vnd.ms-photo"/>
  <Default Extension="gif" ContentType="image/gif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4" r:id="rId1"/>
  </p:sldMasterIdLst>
  <p:notesMasterIdLst>
    <p:notesMasterId r:id="rId31"/>
  </p:notesMasterIdLst>
  <p:sldIdLst>
    <p:sldId id="256" r:id="rId2"/>
    <p:sldId id="294" r:id="rId3"/>
    <p:sldId id="274" r:id="rId4"/>
    <p:sldId id="275" r:id="rId5"/>
    <p:sldId id="276" r:id="rId6"/>
    <p:sldId id="288" r:id="rId7"/>
    <p:sldId id="327" r:id="rId8"/>
    <p:sldId id="305" r:id="rId9"/>
    <p:sldId id="282" r:id="rId10"/>
    <p:sldId id="313" r:id="rId11"/>
    <p:sldId id="308" r:id="rId12"/>
    <p:sldId id="316" r:id="rId13"/>
    <p:sldId id="320" r:id="rId14"/>
    <p:sldId id="321" r:id="rId15"/>
    <p:sldId id="319" r:id="rId16"/>
    <p:sldId id="318" r:id="rId17"/>
    <p:sldId id="314" r:id="rId18"/>
    <p:sldId id="315" r:id="rId19"/>
    <p:sldId id="317" r:id="rId20"/>
    <p:sldId id="281" r:id="rId21"/>
    <p:sldId id="322" r:id="rId22"/>
    <p:sldId id="324" r:id="rId23"/>
    <p:sldId id="326" r:id="rId24"/>
    <p:sldId id="304" r:id="rId25"/>
    <p:sldId id="298" r:id="rId26"/>
    <p:sldId id="285" r:id="rId27"/>
    <p:sldId id="329" r:id="rId28"/>
    <p:sldId id="330" r:id="rId29"/>
    <p:sldId id="273" r:id="rId30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0C0"/>
    <a:srgbClr val="CCECFF"/>
    <a:srgbClr val="3D4752"/>
    <a:srgbClr val="498DC8"/>
    <a:srgbClr val="D71187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15610"/>
    <p:restoredTop sz="94667" autoAdjust="0"/>
  </p:normalViewPr>
  <p:slideViewPr>
    <p:cSldViewPr>
      <p:cViewPr>
        <p:scale>
          <a:sx n="100" d="100"/>
          <a:sy n="100" d="100"/>
        </p:scale>
        <p:origin x="-1950" y="-114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69850" marR="0" lvl="0" indent="635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527050" marR="0" lvl="1" indent="635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○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84250" marR="0" lvl="2" indent="635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■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441450" marR="0" lvl="3" indent="635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98650" marR="0" lvl="4" indent="635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○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355850" marR="0" lvl="5" indent="635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■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813050" marR="0" lvl="6" indent="635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70250" marR="0" lvl="7" indent="635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○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727450" marR="0" lvl="8" indent="635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■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1949434737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7" name="Shape 3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69850" marR="0" lvl="0" indent="-762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391061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xmlns="" val="9527618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128" name="Shape 12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xmlns="" val="16008102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Shape 29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97" name="Shape 2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marR="0" lvl="0" indent="-17462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329420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1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599" cy="2052599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None/>
              <a:defRPr sz="5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 algn="ctr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5200">
                <a:solidFill>
                  <a:schemeClr val="dk1"/>
                </a:solidFill>
              </a:defRPr>
            </a:lvl2pPr>
            <a:lvl3pPr lvl="2" indent="0" algn="ctr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5200">
                <a:solidFill>
                  <a:schemeClr val="dk1"/>
                </a:solidFill>
              </a:defRPr>
            </a:lvl3pPr>
            <a:lvl4pPr lvl="3" indent="0" algn="ctr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5200">
                <a:solidFill>
                  <a:schemeClr val="dk1"/>
                </a:solidFill>
              </a:defRPr>
            </a:lvl4pPr>
            <a:lvl5pPr lvl="4" indent="0" algn="ctr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5200">
                <a:solidFill>
                  <a:schemeClr val="dk1"/>
                </a:solidFill>
              </a:defRPr>
            </a:lvl5pPr>
            <a:lvl6pPr lvl="5" indent="0" algn="ctr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5200">
                <a:solidFill>
                  <a:schemeClr val="dk1"/>
                </a:solidFill>
              </a:defRPr>
            </a:lvl6pPr>
            <a:lvl7pPr lvl="6" indent="0" algn="ctr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5200">
                <a:solidFill>
                  <a:schemeClr val="dk1"/>
                </a:solidFill>
              </a:defRPr>
            </a:lvl7pPr>
            <a:lvl8pPr lvl="7" indent="0" algn="ctr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5200">
                <a:solidFill>
                  <a:schemeClr val="dk1"/>
                </a:solidFill>
              </a:defRPr>
            </a:lvl8pPr>
            <a:lvl9pPr lvl="8" indent="0" algn="ctr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52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599" cy="792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Verdana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marR="0" lvl="0" indent="-2222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-2222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t>‹#›</a:t>
            </a:fld>
            <a:endParaRPr lang="en-US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and body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 descr="1128_16比9_末頁母片_(ZH+EN)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3998" cy="5143499"/>
          </a:xfrm>
          <a:prstGeom prst="rect">
            <a:avLst/>
          </a:prstGeom>
        </p:spPr>
      </p:pic>
      <p:sp>
        <p:nvSpPr>
          <p:cNvPr id="16" name="Shape 16"/>
          <p:cNvSpPr txBox="1">
            <a:spLocks noGrp="1"/>
          </p:cNvSpPr>
          <p:nvPr>
            <p:ph type="title"/>
          </p:nvPr>
        </p:nvSpPr>
        <p:spPr>
          <a:xfrm>
            <a:off x="214282" y="357171"/>
            <a:ext cx="8786873" cy="660552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None/>
              <a:defRPr sz="4000" b="1" i="0" u="none" strike="noStrike" cap="none">
                <a:solidFill>
                  <a:srgbClr val="3D4752"/>
                </a:solidFill>
                <a:latin typeface="微軟正黑體" pitchFamily="34" charset="-120"/>
                <a:ea typeface="微軟正黑體" pitchFamily="34" charset="-120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2800">
                <a:solidFill>
                  <a:schemeClr val="dk1"/>
                </a:solidFill>
              </a:defRPr>
            </a:lvl2pPr>
            <a:lvl3pPr lvl="2" indent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2800">
                <a:solidFill>
                  <a:schemeClr val="dk1"/>
                </a:solidFill>
              </a:defRPr>
            </a:lvl3pPr>
            <a:lvl4pPr lvl="3" indent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2800">
                <a:solidFill>
                  <a:schemeClr val="dk1"/>
                </a:solidFill>
              </a:defRPr>
            </a:lvl4pPr>
            <a:lvl5pPr lvl="4" indent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2800">
                <a:solidFill>
                  <a:schemeClr val="dk1"/>
                </a:solidFill>
              </a:defRPr>
            </a:lvl5pPr>
            <a:lvl6pPr lvl="5" indent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2800">
                <a:solidFill>
                  <a:schemeClr val="dk1"/>
                </a:solidFill>
              </a:defRPr>
            </a:lvl6pPr>
            <a:lvl7pPr lvl="6" indent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2800">
                <a:solidFill>
                  <a:schemeClr val="dk1"/>
                </a:solidFill>
              </a:defRPr>
            </a:lvl7pPr>
            <a:lvl8pPr lvl="7" indent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2800">
                <a:solidFill>
                  <a:schemeClr val="dk1"/>
                </a:solidFill>
              </a:defRPr>
            </a:lvl8pPr>
            <a:lvl9pPr lvl="8" indent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 dirty="0"/>
          </a:p>
        </p:txBody>
      </p:sp>
      <p:sp>
        <p:nvSpPr>
          <p:cNvPr id="17" name="Shape 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599" cy="34164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1143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88900" marR="0" lvl="1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88900" marR="0" lvl="2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88900" marR="0" lvl="3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88900" marR="0" lvl="4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88900" marR="0" lvl="5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88900" marR="0" lvl="6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88900" marR="0" lvl="7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88900" marR="0" lvl="8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marR="0" lvl="0" indent="-2222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-2222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t>‹#›</a:t>
            </a:fld>
            <a:endParaRPr lang="en-US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" name="直線接點 5"/>
          <p:cNvCxnSpPr/>
          <p:nvPr userDrawn="1"/>
        </p:nvCxnSpPr>
        <p:spPr>
          <a:xfrm>
            <a:off x="500034" y="1142990"/>
            <a:ext cx="8143932" cy="1588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Blank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marR="0" lvl="0" indent="-2222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-2222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t>‹#›</a:t>
            </a:fld>
            <a:endParaRPr lang="en-US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" name="Shape 25" descr="D:\工作進行中\20170911直播母版16比9\母片\2017_Think Big母版16比9_C內頁.jpg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4227" y="25355"/>
            <a:ext cx="9035937" cy="50827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/>
          <p:nvPr/>
        </p:nvSpPr>
        <p:spPr>
          <a:xfrm>
            <a:off x="4572000" y="-125"/>
            <a:ext cx="4572000" cy="514349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marR="0" lvl="0" indent="-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" name="Shape 28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198" cy="14823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None/>
              <a:defRPr sz="42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indent="0" algn="ctr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200">
                <a:solidFill>
                  <a:schemeClr val="dk1"/>
                </a:solidFill>
              </a:defRPr>
            </a:lvl2pPr>
            <a:lvl3pPr lvl="2" indent="0" algn="ctr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200">
                <a:solidFill>
                  <a:schemeClr val="dk1"/>
                </a:solidFill>
              </a:defRPr>
            </a:lvl3pPr>
            <a:lvl4pPr lvl="3" indent="0" algn="ctr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200">
                <a:solidFill>
                  <a:schemeClr val="dk1"/>
                </a:solidFill>
              </a:defRPr>
            </a:lvl4pPr>
            <a:lvl5pPr lvl="4" indent="0" algn="ctr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200">
                <a:solidFill>
                  <a:schemeClr val="dk1"/>
                </a:solidFill>
              </a:defRPr>
            </a:lvl5pPr>
            <a:lvl6pPr lvl="5" indent="0" algn="ctr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200">
                <a:solidFill>
                  <a:schemeClr val="dk1"/>
                </a:solidFill>
              </a:defRPr>
            </a:lvl6pPr>
            <a:lvl7pPr lvl="6" indent="0" algn="ctr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200">
                <a:solidFill>
                  <a:schemeClr val="dk1"/>
                </a:solidFill>
              </a:defRPr>
            </a:lvl7pPr>
            <a:lvl8pPr lvl="7" indent="0" algn="ctr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200">
                <a:solidFill>
                  <a:schemeClr val="dk1"/>
                </a:solidFill>
              </a:defRPr>
            </a:lvl8pPr>
            <a:lvl9pPr lvl="8" indent="0" algn="ctr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2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198" cy="12351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Verdana"/>
              <a:buNone/>
              <a:defRPr sz="21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2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2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2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2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2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2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2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2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099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114300" marR="0" lvl="0" indent="11430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Verdana"/>
              <a:buChar char="●"/>
              <a:defRPr sz="18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88900" marR="0" lvl="1" indent="8890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88900" marR="0" lvl="2" indent="8890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88900" marR="0" lvl="3" indent="8890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88900" marR="0" lvl="4" indent="8890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88900" marR="0" lvl="5" indent="8890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88900" marR="0" lvl="6" indent="8890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88900" marR="0" lvl="7" indent="8890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88900" marR="0" lvl="8" indent="8890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marR="0" lvl="0" indent="-2222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-2222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t>‹#›</a:t>
            </a:fld>
            <a:endParaRPr lang="en-US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Verdana"/>
              <a:buNone/>
              <a:defRPr sz="18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88900" marR="0" lvl="1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88900" marR="0" lvl="2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88900" marR="0" lvl="3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88900" marR="0" lvl="4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88900" marR="0" lvl="5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88900" marR="0" lvl="6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88900" marR="0" lvl="7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88900" marR="0" lvl="8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marR="0" lvl="0" indent="-2222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-2222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t>‹#›</a:t>
            </a:fld>
            <a:endParaRPr lang="en-US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7"/>
          <p:cNvSpPr txBox="1">
            <a:spLocks noGrp="1"/>
          </p:cNvSpPr>
          <p:nvPr>
            <p:ph type="title"/>
          </p:nvPr>
        </p:nvSpPr>
        <p:spPr>
          <a:xfrm>
            <a:off x="214282" y="357170"/>
            <a:ext cx="8786873" cy="714379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  <a:defRPr sz="2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2800">
                <a:solidFill>
                  <a:schemeClr val="dk1"/>
                </a:solidFill>
              </a:defRPr>
            </a:lvl2pPr>
            <a:lvl3pPr lvl="2" indent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2800">
                <a:solidFill>
                  <a:schemeClr val="dk1"/>
                </a:solidFill>
              </a:defRPr>
            </a:lvl3pPr>
            <a:lvl4pPr lvl="3" indent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2800">
                <a:solidFill>
                  <a:schemeClr val="dk1"/>
                </a:solidFill>
              </a:defRPr>
            </a:lvl4pPr>
            <a:lvl5pPr lvl="4" indent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2800">
                <a:solidFill>
                  <a:schemeClr val="dk1"/>
                </a:solidFill>
              </a:defRPr>
            </a:lvl5pPr>
            <a:lvl6pPr lvl="5" indent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2800">
                <a:solidFill>
                  <a:schemeClr val="dk1"/>
                </a:solidFill>
              </a:defRPr>
            </a:lvl6pPr>
            <a:lvl7pPr lvl="6" indent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2800">
                <a:solidFill>
                  <a:schemeClr val="dk1"/>
                </a:solidFill>
              </a:defRPr>
            </a:lvl7pPr>
            <a:lvl8pPr lvl="7" indent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2800">
                <a:solidFill>
                  <a:schemeClr val="dk1"/>
                </a:solidFill>
              </a:defRPr>
            </a:lvl8pPr>
            <a:lvl9pPr lvl="8" indent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599" cy="34164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114300" marR="0" lvl="0" indent="11430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Verdana"/>
              <a:buChar char="●"/>
              <a:defRPr sz="1800" b="0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88900" marR="0" lvl="1" indent="8890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88900" marR="0" lvl="2" indent="8890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88900" marR="0" lvl="3" indent="8890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88900" marR="0" lvl="4" indent="8890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88900" marR="0" lvl="5" indent="8890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88900" marR="0" lvl="6" indent="8890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88900" marR="0" lvl="7" indent="8890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88900" marR="0" lvl="8" indent="8890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Shape 9"/>
          <p:cNvSpPr txBox="1">
            <a:spLocks noGrp="1"/>
          </p:cNvSpPr>
          <p:nvPr>
            <p:ph type="sldNum" idx="12"/>
          </p:nvPr>
        </p:nvSpPr>
        <p:spPr>
          <a:xfrm>
            <a:off x="8715403" y="4857766"/>
            <a:ext cx="428595" cy="285734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marR="0" lvl="0" indent="-1587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fld id="{00000000-1234-1234-1234-123412341234}" type="slidenum">
              <a:rPr lang="en-US"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-15875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ct val="25000"/>
                <a:buFont typeface="Arial"/>
                <a:buNone/>
              </a:pPr>
              <a:t>‹#›</a:t>
            </a:fld>
            <a:endParaRPr lang="en-US" sz="10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" name="圖片 9" descr="1128_16比9_末頁母片_(ZH+EN).jpg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0" y="0"/>
            <a:ext cx="9143998" cy="5143499"/>
          </a:xfrm>
          <a:prstGeom prst="rect">
            <a:avLst/>
          </a:prstGeom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2" r:id="rId4"/>
    <p:sldLayoutId id="2147483653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microsoft.com/office/2007/relationships/hdphoto" Target="../media/hdphoto1.wd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cockr\Desktop\Miona\Live%20Streaming\QNAP%20x%20Domotz\QNAP%20x%20domoz%20video.mp4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gi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jpeg"/><Relationship Id="rId4" Type="http://schemas.openxmlformats.org/officeDocument/2006/relationships/image" Target="../media/image37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圖片 40" descr="34538986_xx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4414" y="903776"/>
            <a:ext cx="6572296" cy="3834278"/>
          </a:xfrm>
          <a:prstGeom prst="rect">
            <a:avLst/>
          </a:prstGeom>
        </p:spPr>
      </p:pic>
      <p:sp>
        <p:nvSpPr>
          <p:cNvPr id="64" name="圓角矩形 63"/>
          <p:cNvSpPr/>
          <p:nvPr/>
        </p:nvSpPr>
        <p:spPr>
          <a:xfrm>
            <a:off x="6572264" y="1714494"/>
            <a:ext cx="2214578" cy="2286016"/>
          </a:xfrm>
          <a:prstGeom prst="roundRect">
            <a:avLst>
              <a:gd name="adj" fmla="val 7641"/>
            </a:avLst>
          </a:prstGeom>
          <a:solidFill>
            <a:schemeClr val="bg1"/>
          </a:solidFill>
          <a:ln w="57150" cap="flat" cmpd="sng">
            <a:solidFill>
              <a:srgbClr val="498DC8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45700" rIns="91425" bIns="45700" rtlCol="0" anchor="ctr" anchorCtr="0">
            <a:noAutofit/>
          </a:bodyPr>
          <a:lstStyle/>
          <a:p>
            <a: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lang="zh-TW" altLang="en-US"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2844" y="357171"/>
            <a:ext cx="8786873" cy="660552"/>
          </a:xfrm>
        </p:spPr>
        <p:txBody>
          <a:bodyPr/>
          <a:lstStyle/>
          <a:p>
            <a:r>
              <a:rPr lang="en-US" altLang="zh-TW" sz="3200" dirty="0" smtClean="0">
                <a:solidFill>
                  <a:srgbClr val="3D4752"/>
                </a:solidFill>
                <a:latin typeface="+mj-lt"/>
                <a:ea typeface="微軟正黑體" pitchFamily="34" charset="-120"/>
                <a:cs typeface="Calibri" pitchFamily="34" charset="0"/>
                <a:sym typeface="Verdana"/>
              </a:rPr>
              <a:t>QNAP NAS</a:t>
            </a:r>
            <a:r>
              <a:rPr lang="zh-TW" altLang="en-US" sz="3200" dirty="0" smtClean="0">
                <a:latin typeface="+mj-lt"/>
                <a:cs typeface="Calibri" pitchFamily="34" charset="0"/>
                <a:sym typeface="Verdana"/>
              </a:rPr>
              <a:t> </a:t>
            </a:r>
            <a:r>
              <a:rPr lang="zh-TW" altLang="en-US" sz="3200" dirty="0" smtClean="0">
                <a:solidFill>
                  <a:srgbClr val="3D4752"/>
                </a:solidFill>
                <a:latin typeface="微軟正黑體" pitchFamily="34" charset="-120"/>
                <a:ea typeface="微軟正黑體" pitchFamily="34" charset="-120"/>
                <a:cs typeface="Calibri" pitchFamily="34" charset="0"/>
                <a:sym typeface="Verdana"/>
              </a:rPr>
              <a:t>及各式 </a:t>
            </a:r>
            <a:r>
              <a:rPr lang="en-US" altLang="zh-TW" sz="3200" dirty="0" smtClean="0">
                <a:solidFill>
                  <a:srgbClr val="3D4752"/>
                </a:solidFill>
                <a:latin typeface="+mj-lt"/>
                <a:ea typeface="微軟正黑體" pitchFamily="34" charset="-120"/>
                <a:cs typeface="Calibri" pitchFamily="34" charset="0"/>
                <a:sym typeface="Verdana"/>
              </a:rPr>
              <a:t>APP </a:t>
            </a:r>
            <a:r>
              <a:rPr lang="zh-TW" altLang="en-US" sz="3200" dirty="0" smtClean="0">
                <a:solidFill>
                  <a:srgbClr val="3D4752"/>
                </a:solidFill>
                <a:latin typeface="微軟正黑體" pitchFamily="34" charset="-120"/>
                <a:ea typeface="微軟正黑體" pitchFamily="34" charset="-120"/>
                <a:cs typeface="Calibri" pitchFamily="34" charset="0"/>
                <a:sym typeface="Verdana"/>
              </a:rPr>
              <a:t>打造出智慧辦公室</a:t>
            </a:r>
            <a:r>
              <a:rPr lang="en-US" altLang="zh-TW" sz="3600" dirty="0" smtClean="0">
                <a:solidFill>
                  <a:srgbClr val="3D4752"/>
                </a:solidFill>
                <a:latin typeface="微軟正黑體" pitchFamily="34" charset="-120"/>
                <a:ea typeface="微軟正黑體" pitchFamily="34" charset="-120"/>
                <a:cs typeface="Calibri" pitchFamily="34" charset="0"/>
                <a:sym typeface="Verdana"/>
              </a:rPr>
              <a:t/>
            </a:r>
            <a:br>
              <a:rPr lang="en-US" altLang="zh-TW" sz="3600" dirty="0" smtClean="0">
                <a:solidFill>
                  <a:srgbClr val="3D4752"/>
                </a:solidFill>
                <a:latin typeface="微軟正黑體" pitchFamily="34" charset="-120"/>
                <a:ea typeface="微軟正黑體" pitchFamily="34" charset="-120"/>
                <a:cs typeface="Calibri" pitchFamily="34" charset="0"/>
                <a:sym typeface="Verdana"/>
              </a:rPr>
            </a:br>
            <a:endParaRPr lang="zh-TW" altLang="en-US" sz="3600" dirty="0">
              <a:solidFill>
                <a:srgbClr val="3D4752"/>
              </a:solidFill>
              <a:latin typeface="微軟正黑體" pitchFamily="34" charset="-120"/>
              <a:ea typeface="微軟正黑體" pitchFamily="34" charset="-120"/>
              <a:cs typeface="Calibri" pitchFamily="34" charset="0"/>
            </a:endParaRPr>
          </a:p>
        </p:txBody>
      </p:sp>
      <p:sp>
        <p:nvSpPr>
          <p:cNvPr id="14" name="文字方塊 13"/>
          <p:cNvSpPr txBox="1"/>
          <p:nvPr/>
        </p:nvSpPr>
        <p:spPr>
          <a:xfrm>
            <a:off x="2786050" y="1428742"/>
            <a:ext cx="36433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b="1" dirty="0" smtClean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  <a:cs typeface="Calibri" pitchFamily="34" charset="0"/>
                <a:sym typeface="Verdana"/>
              </a:rPr>
              <a:t>現在起，有了 </a:t>
            </a:r>
            <a:r>
              <a:rPr lang="en-US" altLang="zh-TW" sz="1200" b="1" dirty="0" smtClean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  <a:cs typeface="Calibri" pitchFamily="34" charset="0"/>
                <a:sym typeface="Verdana"/>
              </a:rPr>
              <a:t>QNAP APP </a:t>
            </a:r>
            <a:r>
              <a:rPr lang="zh-TW" altLang="en-US" sz="1200" b="1" dirty="0" smtClean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  <a:cs typeface="Calibri" pitchFamily="34" charset="0"/>
                <a:sym typeface="Verdana"/>
              </a:rPr>
              <a:t>結合 </a:t>
            </a:r>
            <a:r>
              <a:rPr lang="en-US" altLang="zh-TW" sz="1200" b="1" dirty="0" err="1" smtClean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  <a:cs typeface="Calibri" pitchFamily="34" charset="0"/>
                <a:sym typeface="Verdana"/>
              </a:rPr>
              <a:t>Domotz</a:t>
            </a:r>
            <a:r>
              <a:rPr lang="en-US" altLang="zh-TW" sz="1200" b="1" dirty="0" smtClean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  <a:cs typeface="Calibri" pitchFamily="34" charset="0"/>
                <a:sym typeface="Verdana"/>
              </a:rPr>
              <a:t> </a:t>
            </a:r>
            <a:r>
              <a:rPr lang="zh-TW" altLang="en-US" sz="1200" b="1" dirty="0" smtClean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  <a:cs typeface="Calibri" pitchFamily="34" charset="0"/>
                <a:sym typeface="Verdana"/>
              </a:rPr>
              <a:t>的服務，您可即時了解網路及連網裝置的狀態，讓您的辦公室更加智慧化</a:t>
            </a:r>
          </a:p>
        </p:txBody>
      </p:sp>
      <p:grpSp>
        <p:nvGrpSpPr>
          <p:cNvPr id="58" name="群組 57"/>
          <p:cNvGrpSpPr/>
          <p:nvPr/>
        </p:nvGrpSpPr>
        <p:grpSpPr>
          <a:xfrm>
            <a:off x="357158" y="1714494"/>
            <a:ext cx="2214578" cy="857256"/>
            <a:chOff x="357158" y="1500180"/>
            <a:chExt cx="2214578" cy="857256"/>
          </a:xfrm>
          <a:solidFill>
            <a:schemeClr val="bg1"/>
          </a:solidFill>
        </p:grpSpPr>
        <p:sp>
          <p:nvSpPr>
            <p:cNvPr id="43" name="圓角矩形 42"/>
            <p:cNvSpPr/>
            <p:nvPr/>
          </p:nvSpPr>
          <p:spPr>
            <a:xfrm>
              <a:off x="357158" y="1500180"/>
              <a:ext cx="2214578" cy="857256"/>
            </a:xfrm>
            <a:prstGeom prst="roundRect">
              <a:avLst>
                <a:gd name="adj" fmla="val 7641"/>
              </a:avLst>
            </a:prstGeom>
            <a:grpFill/>
            <a:ln w="57150" cap="flat" cmpd="sng">
              <a:solidFill>
                <a:srgbClr val="498DC8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45700" rIns="91425" bIns="45700" rtlCol="0" anchor="ctr" anchorCtr="0">
              <a:noAutofit/>
            </a:bodyPr>
            <a:lstStyle/>
            <a:p>
              <a:pPr marL="0" marR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endParaRPr lang="zh-TW" altLang="en-US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文字方塊 12"/>
            <p:cNvSpPr txBox="1"/>
            <p:nvPr/>
          </p:nvSpPr>
          <p:spPr>
            <a:xfrm>
              <a:off x="428596" y="1571618"/>
              <a:ext cx="2000264" cy="72943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114300">
                <a:lnSpc>
                  <a:spcPct val="115000"/>
                </a:lnSpc>
                <a:buClr>
                  <a:schemeClr val="dk2"/>
                </a:buClr>
                <a:buSzPct val="100000"/>
              </a:pPr>
              <a:r>
                <a:rPr lang="en-US" altLang="zh-TW" sz="1200" b="1" dirty="0" err="1" smtClean="0">
                  <a:solidFill>
                    <a:schemeClr val="bg2"/>
                  </a:solidFill>
                  <a:latin typeface="微軟正黑體" pitchFamily="34" charset="-120"/>
                  <a:ea typeface="微軟正黑體" pitchFamily="34" charset="-120"/>
                  <a:cs typeface="Calibri" pitchFamily="34" charset="0"/>
                  <a:sym typeface="Verdana"/>
                </a:rPr>
                <a:t>Qfinder</a:t>
              </a:r>
              <a:r>
                <a:rPr lang="en-US" altLang="zh-TW" sz="1200" b="1" dirty="0" smtClean="0">
                  <a:solidFill>
                    <a:schemeClr val="bg2"/>
                  </a:solidFill>
                  <a:latin typeface="微軟正黑體" pitchFamily="34" charset="-120"/>
                  <a:ea typeface="微軟正黑體" pitchFamily="34" charset="-120"/>
                  <a:cs typeface="Calibri" pitchFamily="34" charset="0"/>
                  <a:sym typeface="Verdana"/>
                </a:rPr>
                <a:t> Pro </a:t>
              </a:r>
              <a:r>
                <a:rPr lang="zh-TW" altLang="en-US" sz="1200" b="1" dirty="0" smtClean="0">
                  <a:solidFill>
                    <a:schemeClr val="bg2"/>
                  </a:solidFill>
                  <a:latin typeface="微軟正黑體" pitchFamily="34" charset="-120"/>
                  <a:ea typeface="微軟正黑體" pitchFamily="34" charset="-120"/>
                  <a:cs typeface="Calibri" pitchFamily="34" charset="0"/>
                  <a:sym typeface="Verdana"/>
                </a:rPr>
                <a:t>讓您可方便快速的找到在同個網域下的</a:t>
              </a:r>
              <a:r>
                <a:rPr lang="en-US" altLang="zh-TW" sz="1200" b="1" dirty="0" smtClean="0">
                  <a:solidFill>
                    <a:schemeClr val="bg2"/>
                  </a:solidFill>
                  <a:latin typeface="微軟正黑體" pitchFamily="34" charset="-120"/>
                  <a:ea typeface="微軟正黑體" pitchFamily="34" charset="-120"/>
                  <a:cs typeface="Calibri" pitchFamily="34" charset="0"/>
                  <a:sym typeface="Verdana"/>
                </a:rPr>
                <a:t>QNAP NAS</a:t>
              </a:r>
              <a:endParaRPr lang="zh-TW" altLang="en-US" sz="1200" b="1" dirty="0">
                <a:solidFill>
                  <a:schemeClr val="bg2"/>
                </a:solidFill>
                <a:latin typeface="微軟正黑體" pitchFamily="34" charset="-120"/>
                <a:ea typeface="微軟正黑體" pitchFamily="34" charset="-120"/>
                <a:cs typeface="Calibri" pitchFamily="34" charset="0"/>
                <a:sym typeface="Verdana"/>
              </a:endParaRPr>
            </a:p>
          </p:txBody>
        </p:sp>
      </p:grpSp>
      <p:pic>
        <p:nvPicPr>
          <p:cNvPr id="11" name="Shape 41" descr="f03_img_en.png"/>
          <p:cNvPicPr preferRelativeResize="0"/>
          <p:nvPr/>
        </p:nvPicPr>
        <p:blipFill rotWithShape="1">
          <a:blip r:embed="rId4">
            <a:alphaModFix/>
          </a:blip>
          <a:srcRect l="1575" t="7470" r="66137" b="15357"/>
          <a:stretch/>
        </p:blipFill>
        <p:spPr>
          <a:xfrm>
            <a:off x="5143504" y="3429006"/>
            <a:ext cx="1175555" cy="92403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5" name="群組 64"/>
          <p:cNvGrpSpPr/>
          <p:nvPr/>
        </p:nvGrpSpPr>
        <p:grpSpPr>
          <a:xfrm>
            <a:off x="6745670" y="2000246"/>
            <a:ext cx="1860726" cy="721056"/>
            <a:chOff x="6854678" y="1707818"/>
            <a:chExt cx="1860726" cy="721056"/>
          </a:xfrm>
        </p:grpSpPr>
        <p:pic>
          <p:nvPicPr>
            <p:cNvPr id="16" name="圖片 15" descr="Domotz-Logo-Yellow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926116" y="1711156"/>
              <a:ext cx="1714512" cy="623459"/>
            </a:xfrm>
            <a:prstGeom prst="rect">
              <a:avLst/>
            </a:prstGeom>
          </p:spPr>
        </p:pic>
        <p:sp>
          <p:nvSpPr>
            <p:cNvPr id="53" name="Shape 83"/>
            <p:cNvSpPr/>
            <p:nvPr/>
          </p:nvSpPr>
          <p:spPr>
            <a:xfrm>
              <a:off x="6854678" y="1707818"/>
              <a:ext cx="289090" cy="289090"/>
            </a:xfrm>
            <a:prstGeom prst="halfFrame">
              <a:avLst>
                <a:gd name="adj1" fmla="val 23728"/>
                <a:gd name="adj2" fmla="val 24642"/>
              </a:avLst>
            </a:prstGeom>
            <a:solidFill>
              <a:srgbClr val="CCECFF"/>
            </a:solidFill>
            <a:ln>
              <a:noFill/>
            </a:ln>
          </p:spPr>
          <p:txBody>
            <a:bodyPr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" name="Shape 83"/>
            <p:cNvSpPr/>
            <p:nvPr/>
          </p:nvSpPr>
          <p:spPr>
            <a:xfrm rot="10800000">
              <a:off x="8426314" y="2139784"/>
              <a:ext cx="289090" cy="289090"/>
            </a:xfrm>
            <a:prstGeom prst="halfFrame">
              <a:avLst>
                <a:gd name="adj1" fmla="val 23728"/>
                <a:gd name="adj2" fmla="val 24642"/>
              </a:avLst>
            </a:prstGeom>
            <a:solidFill>
              <a:srgbClr val="CCECFF"/>
            </a:solidFill>
            <a:ln>
              <a:noFill/>
            </a:ln>
          </p:spPr>
          <p:txBody>
            <a:bodyPr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8" name="圓角矩形 47"/>
          <p:cNvSpPr/>
          <p:nvPr/>
        </p:nvSpPr>
        <p:spPr>
          <a:xfrm>
            <a:off x="357158" y="2715388"/>
            <a:ext cx="2214578" cy="785056"/>
          </a:xfrm>
          <a:prstGeom prst="roundRect">
            <a:avLst>
              <a:gd name="adj" fmla="val 7641"/>
            </a:avLst>
          </a:prstGeom>
          <a:solidFill>
            <a:schemeClr val="bg1"/>
          </a:solidFill>
          <a:ln w="57150" cap="flat" cmpd="sng">
            <a:solidFill>
              <a:srgbClr val="498DC8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45700" rIns="91425" bIns="45700" rtlCol="0" anchor="ctr" anchorCtr="0">
            <a:noAutofit/>
          </a:bodyPr>
          <a:lstStyle/>
          <a:p>
            <a: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lang="zh-TW" altLang="en-US"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" name="文字方塊 50"/>
          <p:cNvSpPr txBox="1"/>
          <p:nvPr/>
        </p:nvSpPr>
        <p:spPr>
          <a:xfrm>
            <a:off x="428596" y="2786064"/>
            <a:ext cx="2000264" cy="7116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4300">
              <a:lnSpc>
                <a:spcPct val="115000"/>
              </a:lnSpc>
              <a:buClr>
                <a:schemeClr val="dk2"/>
              </a:buClr>
              <a:buSzPct val="100000"/>
            </a:pPr>
            <a:r>
              <a:rPr lang="en-US" altLang="zh-TW" sz="1200" b="1" dirty="0" err="1" smtClean="0">
                <a:solidFill>
                  <a:schemeClr val="bg2"/>
                </a:solidFill>
                <a:latin typeface="微軟正黑體" pitchFamily="34" charset="-120"/>
                <a:ea typeface="微軟正黑體" pitchFamily="34" charset="-120"/>
                <a:cs typeface="Calibri" pitchFamily="34" charset="0"/>
                <a:sym typeface="Verdana"/>
              </a:rPr>
              <a:t>Qsync</a:t>
            </a:r>
            <a:r>
              <a:rPr lang="en-US" altLang="zh-TW" sz="1200" b="1" dirty="0" smtClean="0">
                <a:solidFill>
                  <a:schemeClr val="bg2"/>
                </a:solidFill>
                <a:latin typeface="微軟正黑體" pitchFamily="34" charset="-120"/>
                <a:ea typeface="微軟正黑體" pitchFamily="34" charset="-120"/>
                <a:cs typeface="Calibri" pitchFamily="34" charset="0"/>
                <a:sym typeface="Verdana"/>
              </a:rPr>
              <a:t> </a:t>
            </a:r>
            <a:r>
              <a:rPr lang="zh-TW" altLang="en-US" sz="1200" b="1" dirty="0" smtClean="0">
                <a:solidFill>
                  <a:schemeClr val="bg2"/>
                </a:solidFill>
                <a:latin typeface="微軟正黑體" pitchFamily="34" charset="-120"/>
                <a:ea typeface="微軟正黑體" pitchFamily="34" charset="-120"/>
                <a:cs typeface="Calibri" pitchFamily="34" charset="0"/>
                <a:sym typeface="Verdana"/>
              </a:rPr>
              <a:t>跨裝置檔案同步，讓您在不同裝置上皆可存取檔案</a:t>
            </a:r>
            <a:endParaRPr lang="en-US" altLang="zh-TW" sz="1200" b="1" dirty="0" smtClean="0">
              <a:solidFill>
                <a:schemeClr val="bg2"/>
              </a:solidFill>
              <a:latin typeface="微軟正黑體" pitchFamily="34" charset="-120"/>
              <a:ea typeface="微軟正黑體" pitchFamily="34" charset="-120"/>
              <a:cs typeface="Calibri" pitchFamily="34" charset="0"/>
              <a:sym typeface="Verdana"/>
            </a:endParaRPr>
          </a:p>
        </p:txBody>
      </p:sp>
      <p:grpSp>
        <p:nvGrpSpPr>
          <p:cNvPr id="69" name="群組 68"/>
          <p:cNvGrpSpPr/>
          <p:nvPr/>
        </p:nvGrpSpPr>
        <p:grpSpPr>
          <a:xfrm>
            <a:off x="357158" y="3643320"/>
            <a:ext cx="2214578" cy="428628"/>
            <a:chOff x="285720" y="3357568"/>
            <a:chExt cx="2214578" cy="428628"/>
          </a:xfrm>
        </p:grpSpPr>
        <p:sp>
          <p:nvSpPr>
            <p:cNvPr id="56" name="圓角矩形 55"/>
            <p:cNvSpPr/>
            <p:nvPr/>
          </p:nvSpPr>
          <p:spPr>
            <a:xfrm>
              <a:off x="285720" y="3357568"/>
              <a:ext cx="2214578" cy="428628"/>
            </a:xfrm>
            <a:prstGeom prst="roundRect">
              <a:avLst>
                <a:gd name="adj" fmla="val 7641"/>
              </a:avLst>
            </a:prstGeom>
            <a:solidFill>
              <a:schemeClr val="bg1"/>
            </a:solidFill>
            <a:ln w="57150" cap="flat" cmpd="sng">
              <a:solidFill>
                <a:srgbClr val="498DC8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45700" rIns="91425" bIns="45700" rtlCol="0" anchor="ctr" anchorCtr="0">
              <a:noAutofit/>
            </a:bodyPr>
            <a:lstStyle/>
            <a:p>
              <a:pPr marL="0" marR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endParaRPr lang="zh-TW" altLang="en-US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" name="文字方塊 56"/>
            <p:cNvSpPr txBox="1"/>
            <p:nvPr/>
          </p:nvSpPr>
          <p:spPr>
            <a:xfrm>
              <a:off x="357158" y="3429006"/>
              <a:ext cx="2000264" cy="3046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14300">
                <a:lnSpc>
                  <a:spcPct val="115000"/>
                </a:lnSpc>
                <a:buClr>
                  <a:schemeClr val="dk2"/>
                </a:buClr>
                <a:buSzPct val="100000"/>
              </a:pPr>
              <a:r>
                <a:rPr lang="en-US" altLang="zh-TW" sz="1200" b="1" dirty="0" smtClean="0">
                  <a:solidFill>
                    <a:schemeClr val="bg2"/>
                  </a:solidFill>
                  <a:latin typeface="微軟正黑體" pitchFamily="34" charset="-120"/>
                  <a:ea typeface="微軟正黑體" pitchFamily="34" charset="-120"/>
                  <a:cs typeface="Calibri" pitchFamily="34" charset="0"/>
                  <a:sym typeface="Verdana"/>
                </a:rPr>
                <a:t>QVR Pro </a:t>
              </a:r>
              <a:r>
                <a:rPr lang="zh-TW" altLang="en-US" sz="1200" b="1" dirty="0" smtClean="0">
                  <a:solidFill>
                    <a:schemeClr val="bg2"/>
                  </a:solidFill>
                  <a:latin typeface="微軟正黑體" pitchFamily="34" charset="-120"/>
                  <a:ea typeface="微軟正黑體" pitchFamily="34" charset="-120"/>
                  <a:cs typeface="Calibri" pitchFamily="34" charset="0"/>
                  <a:sym typeface="Verdana"/>
                </a:rPr>
                <a:t>安全監控方案</a:t>
              </a:r>
            </a:p>
          </p:txBody>
        </p:sp>
      </p:grpSp>
      <p:sp>
        <p:nvSpPr>
          <p:cNvPr id="63" name="文字方塊 62"/>
          <p:cNvSpPr txBox="1"/>
          <p:nvPr/>
        </p:nvSpPr>
        <p:spPr>
          <a:xfrm>
            <a:off x="6606132" y="2857502"/>
            <a:ext cx="2000264" cy="924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4300">
              <a:lnSpc>
                <a:spcPct val="115000"/>
              </a:lnSpc>
              <a:buClr>
                <a:schemeClr val="dk2"/>
              </a:buClr>
              <a:buSzPct val="100000"/>
            </a:pPr>
            <a:r>
              <a:rPr lang="en-US" altLang="zh-TW" sz="1200" b="1" dirty="0" err="1" smtClean="0">
                <a:solidFill>
                  <a:schemeClr val="bg2"/>
                </a:solidFill>
                <a:latin typeface="微軟正黑體" pitchFamily="34" charset="-120"/>
                <a:ea typeface="微軟正黑體" pitchFamily="34" charset="-120"/>
                <a:cs typeface="Calibri" pitchFamily="34" charset="0"/>
                <a:sym typeface="Verdana"/>
              </a:rPr>
              <a:t>Domotz</a:t>
            </a:r>
            <a:r>
              <a:rPr lang="en-US" altLang="zh-TW" sz="1200" b="1" dirty="0" smtClean="0">
                <a:solidFill>
                  <a:schemeClr val="bg2"/>
                </a:solidFill>
                <a:latin typeface="微軟正黑體" pitchFamily="34" charset="-120"/>
                <a:ea typeface="微軟正黑體" pitchFamily="34" charset="-120"/>
                <a:cs typeface="Calibri" pitchFamily="34" charset="0"/>
                <a:sym typeface="Verdana"/>
              </a:rPr>
              <a:t> </a:t>
            </a:r>
            <a:r>
              <a:rPr lang="zh-TW" altLang="en-US" sz="1200" b="1" dirty="0" smtClean="0">
                <a:solidFill>
                  <a:schemeClr val="bg2"/>
                </a:solidFill>
                <a:latin typeface="微軟正黑體" pitchFamily="34" charset="-120"/>
                <a:ea typeface="微軟正黑體" pitchFamily="34" charset="-120"/>
                <a:cs typeface="Calibri" pitchFamily="34" charset="0"/>
                <a:sym typeface="Verdana"/>
              </a:rPr>
              <a:t>網路監控</a:t>
            </a:r>
            <a:r>
              <a:rPr lang="en-US" altLang="zh-TW" sz="1200" b="1" dirty="0" smtClean="0">
                <a:solidFill>
                  <a:schemeClr val="bg2"/>
                </a:solidFill>
                <a:latin typeface="微軟正黑體" pitchFamily="34" charset="-120"/>
                <a:ea typeface="微軟正黑體" pitchFamily="34" charset="-120"/>
                <a:cs typeface="Calibri" pitchFamily="34" charset="0"/>
                <a:sym typeface="Verdana"/>
              </a:rPr>
              <a:t>APP</a:t>
            </a:r>
            <a:r>
              <a:rPr lang="zh-TW" altLang="en-US" sz="1200" b="1" dirty="0" smtClean="0">
                <a:solidFill>
                  <a:schemeClr val="bg2"/>
                </a:solidFill>
                <a:latin typeface="微軟正黑體" pitchFamily="34" charset="-120"/>
                <a:ea typeface="微軟正黑體" pitchFamily="34" charset="-120"/>
                <a:cs typeface="Calibri" pitchFamily="34" charset="0"/>
                <a:sym typeface="Verdana"/>
              </a:rPr>
              <a:t>可</a:t>
            </a:r>
            <a:endParaRPr lang="en-US" altLang="zh-TW" sz="1200" b="1" dirty="0" smtClean="0">
              <a:solidFill>
                <a:schemeClr val="bg2"/>
              </a:solidFill>
              <a:latin typeface="微軟正黑體" pitchFamily="34" charset="-120"/>
              <a:ea typeface="微軟正黑體" pitchFamily="34" charset="-120"/>
              <a:cs typeface="Calibri" pitchFamily="34" charset="0"/>
              <a:sym typeface="Verdana"/>
            </a:endParaRPr>
          </a:p>
          <a:p>
            <a:pPr marL="114300">
              <a:lnSpc>
                <a:spcPct val="115000"/>
              </a:lnSpc>
              <a:buClr>
                <a:schemeClr val="dk2"/>
              </a:buClr>
              <a:buSzPct val="100000"/>
            </a:pPr>
            <a:r>
              <a:rPr lang="zh-TW" altLang="en-US" sz="1200" b="1" dirty="0" smtClean="0">
                <a:solidFill>
                  <a:schemeClr val="bg2"/>
                </a:solidFill>
                <a:latin typeface="微軟正黑體" pitchFamily="34" charset="-120"/>
                <a:ea typeface="微軟正黑體" pitchFamily="34" charset="-120"/>
                <a:cs typeface="Calibri" pitchFamily="34" charset="0"/>
                <a:sym typeface="Verdana"/>
              </a:rPr>
              <a:t>自動偵測、監控及遠端遙</a:t>
            </a:r>
            <a:endParaRPr lang="en-US" altLang="zh-TW" sz="1200" b="1" dirty="0" smtClean="0">
              <a:solidFill>
                <a:schemeClr val="bg2"/>
              </a:solidFill>
              <a:latin typeface="微軟正黑體" pitchFamily="34" charset="-120"/>
              <a:ea typeface="微軟正黑體" pitchFamily="34" charset="-120"/>
              <a:cs typeface="Calibri" pitchFamily="34" charset="0"/>
              <a:sym typeface="Verdana"/>
            </a:endParaRPr>
          </a:p>
          <a:p>
            <a:pPr marL="114300">
              <a:lnSpc>
                <a:spcPct val="115000"/>
              </a:lnSpc>
              <a:buClr>
                <a:schemeClr val="dk2"/>
              </a:buClr>
              <a:buSzPct val="100000"/>
            </a:pPr>
            <a:r>
              <a:rPr lang="zh-TW" altLang="en-US" sz="1200" b="1" dirty="0" smtClean="0">
                <a:solidFill>
                  <a:schemeClr val="bg2"/>
                </a:solidFill>
                <a:latin typeface="微軟正黑體" pitchFamily="34" charset="-120"/>
                <a:ea typeface="微軟正黑體" pitchFamily="34" charset="-120"/>
                <a:cs typeface="Calibri" pitchFamily="34" charset="0"/>
                <a:sym typeface="Verdana"/>
              </a:rPr>
              <a:t>控在同個網域下的</a:t>
            </a:r>
            <a:r>
              <a:rPr lang="en-US" altLang="zh-TW" sz="1200" b="1" dirty="0" smtClean="0">
                <a:solidFill>
                  <a:schemeClr val="bg2"/>
                </a:solidFill>
                <a:latin typeface="微軟正黑體" pitchFamily="34" charset="-120"/>
                <a:ea typeface="微軟正黑體" pitchFamily="34" charset="-120"/>
                <a:cs typeface="Calibri" pitchFamily="34" charset="0"/>
                <a:sym typeface="Verdana"/>
              </a:rPr>
              <a:t>IP</a:t>
            </a:r>
            <a:r>
              <a:rPr lang="zh-TW" altLang="en-US" sz="1200" b="1" dirty="0" smtClean="0">
                <a:solidFill>
                  <a:schemeClr val="bg2"/>
                </a:solidFill>
                <a:latin typeface="微軟正黑體" pitchFamily="34" charset="-120"/>
                <a:ea typeface="微軟正黑體" pitchFamily="34" charset="-120"/>
                <a:cs typeface="Calibri" pitchFamily="34" charset="0"/>
                <a:sym typeface="Verdana"/>
              </a:rPr>
              <a:t>連網</a:t>
            </a:r>
            <a:endParaRPr lang="en-US" altLang="zh-TW" sz="1200" b="1" dirty="0" smtClean="0">
              <a:solidFill>
                <a:schemeClr val="bg2"/>
              </a:solidFill>
              <a:latin typeface="微軟正黑體" pitchFamily="34" charset="-120"/>
              <a:ea typeface="微軟正黑體" pitchFamily="34" charset="-120"/>
              <a:cs typeface="Calibri" pitchFamily="34" charset="0"/>
              <a:sym typeface="Verdana"/>
            </a:endParaRPr>
          </a:p>
          <a:p>
            <a:pPr marL="114300">
              <a:lnSpc>
                <a:spcPct val="115000"/>
              </a:lnSpc>
              <a:buClr>
                <a:schemeClr val="dk2"/>
              </a:buClr>
              <a:buSzPct val="100000"/>
            </a:pPr>
            <a:r>
              <a:rPr lang="zh-TW" altLang="en-US" sz="1200" b="1" dirty="0" smtClean="0">
                <a:solidFill>
                  <a:schemeClr val="bg2"/>
                </a:solidFill>
                <a:latin typeface="微軟正黑體" pitchFamily="34" charset="-120"/>
                <a:ea typeface="微軟正黑體" pitchFamily="34" charset="-120"/>
                <a:cs typeface="Calibri" pitchFamily="34" charset="0"/>
                <a:sym typeface="Verdana"/>
              </a:rPr>
              <a:t>裝置</a:t>
            </a:r>
          </a:p>
        </p:txBody>
      </p:sp>
      <p:grpSp>
        <p:nvGrpSpPr>
          <p:cNvPr id="70" name="群組 69"/>
          <p:cNvGrpSpPr/>
          <p:nvPr/>
        </p:nvGrpSpPr>
        <p:grpSpPr>
          <a:xfrm>
            <a:off x="7929586" y="1357304"/>
            <a:ext cx="928694" cy="911798"/>
            <a:chOff x="3329755" y="3214692"/>
            <a:chExt cx="1527997" cy="1500198"/>
          </a:xfrm>
        </p:grpSpPr>
        <p:sp>
          <p:nvSpPr>
            <p:cNvPr id="71" name="橢圓 70"/>
            <p:cNvSpPr/>
            <p:nvPr/>
          </p:nvSpPr>
          <p:spPr>
            <a:xfrm>
              <a:off x="3571868" y="3429006"/>
              <a:ext cx="1285884" cy="128588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2" name="圓角矩形 71"/>
            <p:cNvSpPr/>
            <p:nvPr/>
          </p:nvSpPr>
          <p:spPr>
            <a:xfrm rot="508191">
              <a:off x="4143372" y="3228528"/>
              <a:ext cx="214314" cy="35719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73" name="圖片 72"/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 xmlns="">
                    <a14:imgLayer r:embed="rId7">
                      <a14:imgEffect>
                        <a14:backgroundRemoval t="0" b="100000" l="0" r="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329755" y="3214692"/>
              <a:ext cx="1442166" cy="1329496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77"/>
          <p:cNvSpPr txBox="1"/>
          <p:nvPr/>
        </p:nvSpPr>
        <p:spPr>
          <a:xfrm>
            <a:off x="0" y="285734"/>
            <a:ext cx="9144000" cy="624602"/>
          </a:xfrm>
          <a:prstGeom prst="rect">
            <a:avLst/>
          </a:prstGeom>
          <a:noFill/>
          <a:ln>
            <a:noFill/>
          </a:ln>
        </p:spPr>
        <p:txBody>
          <a:bodyPr wrap="square" lIns="91375" tIns="91375" rIns="91375" bIns="91375" anchor="t" anchorCtr="0">
            <a:noAutofit/>
          </a:bodyPr>
          <a:lstStyle/>
          <a:p>
            <a:pPr lvl="0" indent="-254000" algn="ctr">
              <a:buClr>
                <a:srgbClr val="F9FAFB"/>
              </a:buClr>
              <a:buSzPct val="100000"/>
            </a:pPr>
            <a:r>
              <a:rPr lang="zh-TW" altLang="en-US" sz="4000" b="1" dirty="0" smtClean="0">
                <a:solidFill>
                  <a:srgbClr val="3D4752"/>
                </a:solidFill>
                <a:latin typeface="微軟正黑體" pitchFamily="34" charset="-120"/>
                <a:ea typeface="微軟正黑體" pitchFamily="34" charset="-120"/>
                <a:cs typeface="Calibri" pitchFamily="34" charset="0"/>
              </a:rPr>
              <a:t>他們是誰</a:t>
            </a:r>
            <a:endParaRPr lang="en-US" sz="4000" b="1" dirty="0">
              <a:solidFill>
                <a:srgbClr val="3D4752"/>
              </a:solidFill>
              <a:latin typeface="微軟正黑體" pitchFamily="34" charset="-120"/>
              <a:ea typeface="微軟正黑體" pitchFamily="34" charset="-120"/>
              <a:cs typeface="Calibri" pitchFamily="34" charset="0"/>
            </a:endParaRPr>
          </a:p>
        </p:txBody>
      </p:sp>
      <p:pic>
        <p:nvPicPr>
          <p:cNvPr id="8" name="圖片 7" descr="Domotz-Logo-Yello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314" y="1500180"/>
            <a:ext cx="3607619" cy="1311861"/>
          </a:xfrm>
          <a:prstGeom prst="rect">
            <a:avLst/>
          </a:prstGeom>
        </p:spPr>
      </p:pic>
      <p:sp>
        <p:nvSpPr>
          <p:cNvPr id="9" name="Rectangle 2"/>
          <p:cNvSpPr/>
          <p:nvPr/>
        </p:nvSpPr>
        <p:spPr>
          <a:xfrm>
            <a:off x="357158" y="1363304"/>
            <a:ext cx="500066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1200"/>
              </a:spcBef>
              <a:buFont typeface="Arial" pitchFamily="34" charset="0"/>
              <a:buChar char="•"/>
            </a:pPr>
            <a:r>
              <a:rPr lang="zh-TW" altLang="en-US" sz="2400" b="1" dirty="0" smtClean="0">
                <a:solidFill>
                  <a:srgbClr val="3D4752"/>
                </a:solidFill>
                <a:latin typeface="微軟正黑體" pitchFamily="34" charset="-120"/>
                <a:ea typeface="微軟正黑體" pitchFamily="34" charset="-120"/>
              </a:rPr>
              <a:t>創立於</a:t>
            </a:r>
            <a:r>
              <a:rPr lang="en-US" altLang="zh-TW" sz="2400" b="1" dirty="0" smtClean="0">
                <a:solidFill>
                  <a:srgbClr val="3D4752"/>
                </a:solidFill>
                <a:latin typeface="微軟正黑體" pitchFamily="34" charset="-120"/>
                <a:ea typeface="微軟正黑體" pitchFamily="34" charset="-120"/>
              </a:rPr>
              <a:t>2014</a:t>
            </a:r>
          </a:p>
          <a:p>
            <a:pPr marL="342900" indent="-342900">
              <a:lnSpc>
                <a:spcPct val="150000"/>
              </a:lnSpc>
              <a:spcBef>
                <a:spcPts val="1200"/>
              </a:spcBef>
              <a:buFont typeface="Arial" pitchFamily="34" charset="0"/>
              <a:buChar char="•"/>
            </a:pPr>
            <a:r>
              <a:rPr lang="en-US" altLang="zh-TW" sz="2400" b="1" dirty="0" smtClean="0">
                <a:solidFill>
                  <a:srgbClr val="3D4752"/>
                </a:solidFill>
                <a:latin typeface="微軟正黑體" pitchFamily="34" charset="-120"/>
                <a:ea typeface="微軟正黑體" pitchFamily="34" charset="-120"/>
              </a:rPr>
              <a:t>65%</a:t>
            </a:r>
            <a:r>
              <a:rPr lang="zh-TW" altLang="en-US" sz="2400" b="1" dirty="0" smtClean="0">
                <a:solidFill>
                  <a:srgbClr val="3D4752"/>
                </a:solidFill>
                <a:latin typeface="微軟正黑體" pitchFamily="34" charset="-120"/>
                <a:ea typeface="微軟正黑體" pitchFamily="34" charset="-120"/>
              </a:rPr>
              <a:t>的員工都是開發者</a:t>
            </a:r>
            <a:endParaRPr lang="en-US" altLang="zh-TW" sz="2400" b="1" dirty="0" smtClean="0">
              <a:solidFill>
                <a:srgbClr val="3D4752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42900" indent="-342900">
              <a:lnSpc>
                <a:spcPct val="150000"/>
              </a:lnSpc>
              <a:spcBef>
                <a:spcPts val="1200"/>
              </a:spcBef>
              <a:buFont typeface="Arial" pitchFamily="34" charset="0"/>
              <a:buChar char="•"/>
            </a:pPr>
            <a:r>
              <a:rPr lang="zh-TW" altLang="en-US" sz="2400" b="1" dirty="0" smtClean="0">
                <a:solidFill>
                  <a:srgbClr val="3D4752"/>
                </a:solidFill>
                <a:latin typeface="微軟正黑體" pitchFamily="34" charset="-120"/>
                <a:ea typeface="微軟正黑體" pitchFamily="34" charset="-120"/>
              </a:rPr>
              <a:t>辦公室位於美國、義大利及英國</a:t>
            </a:r>
          </a:p>
        </p:txBody>
      </p:sp>
      <p:sp>
        <p:nvSpPr>
          <p:cNvPr id="14" name="Shape 83"/>
          <p:cNvSpPr/>
          <p:nvPr/>
        </p:nvSpPr>
        <p:spPr>
          <a:xfrm>
            <a:off x="4857752" y="1500180"/>
            <a:ext cx="502330" cy="502330"/>
          </a:xfrm>
          <a:prstGeom prst="halfFrame">
            <a:avLst>
              <a:gd name="adj1" fmla="val 23728"/>
              <a:gd name="adj2" fmla="val 24642"/>
            </a:avLst>
          </a:prstGeom>
          <a:solidFill>
            <a:srgbClr val="3D4752">
              <a:alpha val="22745"/>
            </a:srgbClr>
          </a:solidFill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Shape 83"/>
          <p:cNvSpPr/>
          <p:nvPr/>
        </p:nvSpPr>
        <p:spPr>
          <a:xfrm rot="10800000">
            <a:off x="8001024" y="2428874"/>
            <a:ext cx="502330" cy="502330"/>
          </a:xfrm>
          <a:prstGeom prst="halfFrame">
            <a:avLst>
              <a:gd name="adj1" fmla="val 23728"/>
              <a:gd name="adj2" fmla="val 24642"/>
            </a:avLst>
          </a:prstGeom>
          <a:solidFill>
            <a:srgbClr val="3D4752">
              <a:alpha val="22745"/>
            </a:srgbClr>
          </a:solidFill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>
                <a:cs typeface="Calibri" pitchFamily="34" charset="0"/>
              </a:rPr>
              <a:t>D</a:t>
            </a:r>
            <a:r>
              <a:rPr lang="en-US" altLang="zh-TW" dirty="0" err="1" smtClean="0">
                <a:solidFill>
                  <a:srgbClr val="3D4752"/>
                </a:solidFill>
                <a:latin typeface="微軟正黑體" pitchFamily="34" charset="-120"/>
                <a:ea typeface="微軟正黑體" pitchFamily="34" charset="-120"/>
                <a:cs typeface="Calibri" pitchFamily="34" charset="0"/>
              </a:rPr>
              <a:t>omotz</a:t>
            </a:r>
            <a:r>
              <a:rPr lang="en-US" altLang="zh-TW" dirty="0" smtClean="0">
                <a:solidFill>
                  <a:srgbClr val="3D4752"/>
                </a:solidFill>
                <a:latin typeface="微軟正黑體" pitchFamily="34" charset="-120"/>
                <a:ea typeface="微軟正黑體" pitchFamily="34" charset="-120"/>
                <a:cs typeface="Calibri" pitchFamily="34" charset="0"/>
              </a:rPr>
              <a:t> </a:t>
            </a:r>
            <a:r>
              <a:rPr lang="zh-TW" altLang="en-US" dirty="0" smtClean="0">
                <a:solidFill>
                  <a:srgbClr val="3D4752"/>
                </a:solidFill>
                <a:latin typeface="微軟正黑體" pitchFamily="34" charset="-120"/>
                <a:ea typeface="微軟正黑體" pitchFamily="34" charset="-120"/>
                <a:cs typeface="Calibri" pitchFamily="34" charset="0"/>
              </a:rPr>
              <a:t>提供了什麼服務</a:t>
            </a:r>
            <a:endParaRPr lang="zh-TW" altLang="en-US" dirty="0">
              <a:solidFill>
                <a:srgbClr val="3D4752"/>
              </a:solidFill>
              <a:latin typeface="微軟正黑體" pitchFamily="34" charset="-120"/>
              <a:ea typeface="微軟正黑體" pitchFamily="34" charset="-120"/>
              <a:cs typeface="Calibri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04" y="1285866"/>
            <a:ext cx="5757714" cy="32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矩形 7"/>
          <p:cNvSpPr/>
          <p:nvPr/>
        </p:nvSpPr>
        <p:spPr>
          <a:xfrm>
            <a:off x="1857356" y="3786196"/>
            <a:ext cx="5469480" cy="428628"/>
          </a:xfrm>
          <a:prstGeom prst="rect">
            <a:avLst/>
          </a:prstGeom>
          <a:solidFill>
            <a:srgbClr val="D71187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1800" b="1" dirty="0" smtClean="0">
                <a:latin typeface="微軟正黑體" pitchFamily="34" charset="-120"/>
                <a:ea typeface="微軟正黑體" pitchFamily="34" charset="-120"/>
              </a:rPr>
              <a:t>專為</a:t>
            </a:r>
            <a:r>
              <a:rPr lang="en-US" altLang="zh-TW" sz="1800" b="1" dirty="0" smtClean="0">
                <a:latin typeface="微軟正黑體" pitchFamily="34" charset="-120"/>
                <a:ea typeface="微軟正黑體" pitchFamily="34" charset="-120"/>
              </a:rPr>
              <a:t>IT</a:t>
            </a:r>
            <a:r>
              <a:rPr lang="zh-TW" altLang="en-US" sz="1800" b="1" dirty="0" smtClean="0">
                <a:latin typeface="微軟正黑體" pitchFamily="34" charset="-120"/>
                <a:ea typeface="微軟正黑體" pitchFamily="34" charset="-120"/>
              </a:rPr>
              <a:t>人員提供的網路監控及遠端診斷技術支援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latin typeface="微軟正黑體" pitchFamily="34" charset="-120"/>
                <a:ea typeface="微軟正黑體" pitchFamily="34" charset="-120"/>
                <a:cs typeface="Calibri" pitchFamily="34" charset="0"/>
              </a:rPr>
              <a:t>QNAP x </a:t>
            </a:r>
            <a:r>
              <a:rPr lang="en-US" altLang="zh-TW" dirty="0" err="1" smtClean="0">
                <a:cs typeface="Calibri" pitchFamily="34" charset="0"/>
              </a:rPr>
              <a:t>D</a:t>
            </a:r>
            <a:r>
              <a:rPr lang="en-US" altLang="zh-TW" dirty="0" err="1" smtClean="0">
                <a:latin typeface="微軟正黑體" pitchFamily="34" charset="-120"/>
                <a:ea typeface="微軟正黑體" pitchFamily="34" charset="-120"/>
                <a:cs typeface="Calibri" pitchFamily="34" charset="0"/>
              </a:rPr>
              <a:t>omotz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  <a:cs typeface="Calibri" pitchFamily="34" charset="0"/>
              </a:rPr>
              <a:t> 的效益</a:t>
            </a:r>
            <a:endParaRPr lang="zh-TW" altLang="en-US" dirty="0">
              <a:latin typeface="微軟正黑體" pitchFamily="34" charset="-120"/>
              <a:ea typeface="微軟正黑體" pitchFamily="34" charset="-120"/>
              <a:cs typeface="Calibri" pitchFamily="34" charset="0"/>
            </a:endParaRPr>
          </a:p>
        </p:txBody>
      </p:sp>
      <p:sp>
        <p:nvSpPr>
          <p:cNvPr id="6" name="圓角矩形 5"/>
          <p:cNvSpPr/>
          <p:nvPr/>
        </p:nvSpPr>
        <p:spPr>
          <a:xfrm>
            <a:off x="1857356" y="1357304"/>
            <a:ext cx="2571736" cy="1500198"/>
          </a:xfrm>
          <a:prstGeom prst="roundRect">
            <a:avLst>
              <a:gd name="adj" fmla="val 7641"/>
            </a:avLst>
          </a:prstGeom>
          <a:solidFill>
            <a:srgbClr val="AED1EF"/>
          </a:solidFill>
          <a:ln w="57150" cap="flat" cmpd="sng">
            <a:solidFill>
              <a:srgbClr val="498DC8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45700" rIns="91425" bIns="45700" rtlCol="0" anchor="ctr" anchorCtr="0">
            <a:noAutofit/>
          </a:bodyPr>
          <a:lstStyle/>
          <a:p>
            <a: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lang="zh-TW" altLang="en-US"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圓角矩形 6"/>
          <p:cNvSpPr/>
          <p:nvPr/>
        </p:nvSpPr>
        <p:spPr>
          <a:xfrm>
            <a:off x="2000232" y="1857370"/>
            <a:ext cx="2286016" cy="857256"/>
          </a:xfrm>
          <a:prstGeom prst="roundRect">
            <a:avLst/>
          </a:prstGeom>
          <a:solidFill>
            <a:srgbClr val="0070C0"/>
          </a:solidFill>
          <a:ln>
            <a:noFill/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91425" tIns="45700" rIns="91425" bIns="45700" rtlCol="0" anchor="ctr" anchorCtr="0">
            <a:noAutofit/>
          </a:bodyPr>
          <a:lstStyle/>
          <a:p>
            <a: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lang="zh-TW" altLang="en-US"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000232" y="1996857"/>
            <a:ext cx="22860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-114300" algn="ctr">
              <a:buClr>
                <a:srgbClr val="002060"/>
              </a:buClr>
              <a:buSzPct val="112500"/>
            </a:pPr>
            <a:r>
              <a:rPr lang="zh-TW" altLang="en-US" sz="12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  <a:cs typeface="Calibri" pitchFamily="34" charset="0"/>
              </a:rPr>
              <a:t>監視網路上的所有</a:t>
            </a:r>
            <a:r>
              <a:rPr lang="en-US" altLang="zh-TW" sz="12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  <a:cs typeface="Calibri" pitchFamily="34" charset="0"/>
              </a:rPr>
              <a:t>IP</a:t>
            </a:r>
            <a:r>
              <a:rPr lang="zh-TW" altLang="en-US" sz="12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  <a:cs typeface="Calibri" pitchFamily="34" charset="0"/>
              </a:rPr>
              <a:t>設備，不限品牌及裝置，並且每</a:t>
            </a:r>
            <a:r>
              <a:rPr lang="en-US" altLang="zh-TW" sz="12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  <a:cs typeface="Calibri" pitchFamily="34" charset="0"/>
              </a:rPr>
              <a:t>30</a:t>
            </a:r>
            <a:r>
              <a:rPr lang="zh-TW" altLang="en-US" sz="12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  <a:cs typeface="Calibri" pitchFamily="34" charset="0"/>
              </a:rPr>
              <a:t>秒確認一次狀態</a:t>
            </a:r>
            <a:endParaRPr lang="zh-TW" altLang="en-US" sz="1200" b="1" dirty="0" smtClean="0">
              <a:solidFill>
                <a:schemeClr val="bg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10" name="Shape 134"/>
          <p:cNvSpPr txBox="1"/>
          <p:nvPr/>
        </p:nvSpPr>
        <p:spPr>
          <a:xfrm>
            <a:off x="1928794" y="1428742"/>
            <a:ext cx="2429180" cy="35719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/>
            <a:r>
              <a:rPr lang="zh-TW" altLang="en-US" sz="1600" b="1" dirty="0" smtClean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  <a:cs typeface="Calibri" pitchFamily="34" charset="0"/>
              </a:rPr>
              <a:t>遠端網路及設備監控</a:t>
            </a:r>
            <a:endParaRPr lang="en" sz="1600" b="1" dirty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  <a:cs typeface="Calibri"/>
              <a:sym typeface="Calibri"/>
            </a:endParaRPr>
          </a:p>
        </p:txBody>
      </p:sp>
      <p:sp>
        <p:nvSpPr>
          <p:cNvPr id="13" name="圓角矩形 12"/>
          <p:cNvSpPr/>
          <p:nvPr/>
        </p:nvSpPr>
        <p:spPr>
          <a:xfrm>
            <a:off x="4786346" y="1357304"/>
            <a:ext cx="2571736" cy="1500198"/>
          </a:xfrm>
          <a:prstGeom prst="roundRect">
            <a:avLst>
              <a:gd name="adj" fmla="val 7641"/>
            </a:avLst>
          </a:prstGeom>
          <a:solidFill>
            <a:srgbClr val="AED1EF"/>
          </a:solidFill>
          <a:ln w="57150" cap="flat" cmpd="sng">
            <a:solidFill>
              <a:srgbClr val="498DC8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45700" rIns="91425" bIns="45700" rtlCol="0" anchor="ctr" anchorCtr="0">
            <a:noAutofit/>
          </a:bodyPr>
          <a:lstStyle/>
          <a:p>
            <a: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lang="zh-TW" altLang="en-US"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圓角矩形 13"/>
          <p:cNvSpPr/>
          <p:nvPr/>
        </p:nvSpPr>
        <p:spPr>
          <a:xfrm>
            <a:off x="4929222" y="1857370"/>
            <a:ext cx="2286016" cy="857256"/>
          </a:xfrm>
          <a:prstGeom prst="roundRect">
            <a:avLst/>
          </a:prstGeom>
          <a:solidFill>
            <a:srgbClr val="0070C0"/>
          </a:solidFill>
          <a:ln>
            <a:noFill/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91425" tIns="45700" rIns="91425" bIns="45700" rtlCol="0" anchor="ctr" anchorCtr="0">
            <a:noAutofit/>
          </a:bodyPr>
          <a:lstStyle/>
          <a:p>
            <a: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lang="zh-TW" altLang="en-US"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929222" y="2106696"/>
            <a:ext cx="22860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-114300" algn="ctr">
              <a:buClr>
                <a:srgbClr val="002060"/>
              </a:buClr>
              <a:buSzPct val="112500"/>
            </a:pPr>
            <a:r>
              <a:rPr lang="zh-TW" altLang="en-US" sz="12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  <a:cs typeface="Calibri" pitchFamily="34" charset="0"/>
              </a:rPr>
              <a:t>當偵測到異常狀況時可透過電子郵件以及推播通知</a:t>
            </a:r>
            <a:endParaRPr lang="zh-TW" altLang="en-US" sz="1200" b="1" dirty="0" smtClean="0">
              <a:solidFill>
                <a:schemeClr val="bg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16" name="Shape 134"/>
          <p:cNvSpPr txBox="1"/>
          <p:nvPr/>
        </p:nvSpPr>
        <p:spPr>
          <a:xfrm>
            <a:off x="4857784" y="1428742"/>
            <a:ext cx="2429180" cy="35719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/>
            <a:r>
              <a:rPr lang="zh-TW" altLang="en-US" sz="1600" b="1" dirty="0" smtClean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  <a:cs typeface="Calibri" pitchFamily="34" charset="0"/>
              </a:rPr>
              <a:t>警報通知 </a:t>
            </a:r>
            <a:endParaRPr lang="en" sz="1600" b="1" dirty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  <a:cs typeface="Calibri"/>
              <a:sym typeface="Calibri"/>
            </a:endParaRPr>
          </a:p>
        </p:txBody>
      </p:sp>
      <p:sp>
        <p:nvSpPr>
          <p:cNvPr id="19" name="圓角矩形 18"/>
          <p:cNvSpPr/>
          <p:nvPr/>
        </p:nvSpPr>
        <p:spPr>
          <a:xfrm>
            <a:off x="1857356" y="3071816"/>
            <a:ext cx="2571736" cy="1500198"/>
          </a:xfrm>
          <a:prstGeom prst="roundRect">
            <a:avLst>
              <a:gd name="adj" fmla="val 7641"/>
            </a:avLst>
          </a:prstGeom>
          <a:solidFill>
            <a:srgbClr val="AED1EF"/>
          </a:solidFill>
          <a:ln w="57150" cap="flat" cmpd="sng">
            <a:solidFill>
              <a:srgbClr val="498DC8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45700" rIns="91425" bIns="45700" rtlCol="0" anchor="ctr" anchorCtr="0">
            <a:noAutofit/>
          </a:bodyPr>
          <a:lstStyle/>
          <a:p>
            <a: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lang="zh-TW" altLang="en-US"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圓角矩形 19"/>
          <p:cNvSpPr/>
          <p:nvPr/>
        </p:nvSpPr>
        <p:spPr>
          <a:xfrm>
            <a:off x="2000232" y="3571882"/>
            <a:ext cx="2286016" cy="857256"/>
          </a:xfrm>
          <a:prstGeom prst="roundRect">
            <a:avLst/>
          </a:prstGeom>
          <a:solidFill>
            <a:srgbClr val="0070C0"/>
          </a:solidFill>
          <a:ln>
            <a:noFill/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91425" tIns="45700" rIns="91425" bIns="45700" rtlCol="0" anchor="ctr" anchorCtr="0">
            <a:noAutofit/>
          </a:bodyPr>
          <a:lstStyle/>
          <a:p>
            <a: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lang="zh-TW" altLang="en-US"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2000232" y="3711369"/>
            <a:ext cx="22860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-114300" algn="ctr">
              <a:buClr>
                <a:srgbClr val="002060"/>
              </a:buClr>
              <a:buSzPct val="112500"/>
            </a:pPr>
            <a:r>
              <a:rPr lang="zh-TW" altLang="en-US" sz="12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  <a:cs typeface="Calibri" pitchFamily="34" charset="0"/>
              </a:rPr>
              <a:t>遠端啟動及關閉電源，並且可以直接透過</a:t>
            </a:r>
            <a:r>
              <a:rPr lang="en-US" altLang="zh-TW" sz="1200" b="1" dirty="0" err="1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  <a:cs typeface="Calibri" pitchFamily="34" charset="0"/>
              </a:rPr>
              <a:t>Domotz</a:t>
            </a:r>
            <a:r>
              <a:rPr lang="en-US" altLang="zh-TW" sz="12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  <a:cs typeface="Calibri" pitchFamily="34" charset="0"/>
              </a:rPr>
              <a:t> APP</a:t>
            </a:r>
            <a:r>
              <a:rPr lang="zh-TW" altLang="en-US" sz="12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  <a:cs typeface="Calibri" pitchFamily="34" charset="0"/>
              </a:rPr>
              <a:t>來重新啟動</a:t>
            </a:r>
            <a:endParaRPr lang="zh-TW" altLang="en-US" sz="1200" b="1" dirty="0" smtClean="0">
              <a:solidFill>
                <a:schemeClr val="bg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22" name="Shape 134"/>
          <p:cNvSpPr txBox="1"/>
          <p:nvPr/>
        </p:nvSpPr>
        <p:spPr>
          <a:xfrm>
            <a:off x="1928794" y="3143254"/>
            <a:ext cx="2429180" cy="35719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/>
            <a:r>
              <a:rPr lang="zh-TW" altLang="en-US" sz="1600" b="1" dirty="0" smtClean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  <a:cs typeface="Calibri" pitchFamily="34" charset="0"/>
              </a:rPr>
              <a:t>遠端電源管理</a:t>
            </a:r>
            <a:endParaRPr lang="en" sz="1600" b="1" dirty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  <a:cs typeface="Calibri"/>
              <a:sym typeface="Calibri"/>
            </a:endParaRPr>
          </a:p>
        </p:txBody>
      </p:sp>
      <p:sp>
        <p:nvSpPr>
          <p:cNvPr id="24" name="圓角矩形 23"/>
          <p:cNvSpPr/>
          <p:nvPr/>
        </p:nvSpPr>
        <p:spPr>
          <a:xfrm>
            <a:off x="4786314" y="3071816"/>
            <a:ext cx="2571736" cy="1500198"/>
          </a:xfrm>
          <a:prstGeom prst="roundRect">
            <a:avLst>
              <a:gd name="adj" fmla="val 7641"/>
            </a:avLst>
          </a:prstGeom>
          <a:solidFill>
            <a:srgbClr val="AED1EF"/>
          </a:solidFill>
          <a:ln w="57150" cap="flat" cmpd="sng">
            <a:solidFill>
              <a:srgbClr val="498DC8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45700" rIns="91425" bIns="45700" rtlCol="0" anchor="ctr" anchorCtr="0">
            <a:noAutofit/>
          </a:bodyPr>
          <a:lstStyle/>
          <a:p>
            <a: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lang="zh-TW" altLang="en-US"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" name="圓角矩形 24"/>
          <p:cNvSpPr/>
          <p:nvPr/>
        </p:nvSpPr>
        <p:spPr>
          <a:xfrm>
            <a:off x="4929190" y="3571882"/>
            <a:ext cx="2286016" cy="857256"/>
          </a:xfrm>
          <a:prstGeom prst="roundRect">
            <a:avLst/>
          </a:prstGeom>
          <a:solidFill>
            <a:srgbClr val="0070C0"/>
          </a:solidFill>
          <a:ln>
            <a:noFill/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91425" tIns="45700" rIns="91425" bIns="45700" rtlCol="0" anchor="ctr" anchorCtr="0">
            <a:noAutofit/>
          </a:bodyPr>
          <a:lstStyle/>
          <a:p>
            <a: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lang="zh-TW" altLang="en-US"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4929190" y="3821208"/>
            <a:ext cx="22860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-114300" algn="ctr">
              <a:buClr>
                <a:srgbClr val="002060"/>
              </a:buClr>
              <a:buSzPct val="112500"/>
            </a:pPr>
            <a:r>
              <a:rPr lang="zh-TW" altLang="en-US" sz="12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  <a:cs typeface="Calibri" pitchFamily="34" charset="0"/>
              </a:rPr>
              <a:t>幫助您客戶了解遠端支援系統的成效及價值</a:t>
            </a:r>
            <a:endParaRPr lang="zh-TW" altLang="en-US" sz="1200" b="1" dirty="0" smtClean="0">
              <a:solidFill>
                <a:schemeClr val="bg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27" name="Shape 134"/>
          <p:cNvSpPr txBox="1"/>
          <p:nvPr/>
        </p:nvSpPr>
        <p:spPr>
          <a:xfrm>
            <a:off x="4857752" y="3143254"/>
            <a:ext cx="2429180" cy="35719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/>
            <a:r>
              <a:rPr lang="zh-TW" altLang="en-US" sz="1600" b="1" dirty="0" smtClean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  <a:cs typeface="Calibri" pitchFamily="34" charset="0"/>
              </a:rPr>
              <a:t>月報表</a:t>
            </a:r>
            <a:endParaRPr lang="en" sz="1600" b="1" dirty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微軟正黑體" pitchFamily="34" charset="-120"/>
                <a:ea typeface="微軟正黑體" pitchFamily="34" charset="-120"/>
                <a:cs typeface="Calibri" pitchFamily="34" charset="0"/>
              </a:rPr>
              <a:t>來自 </a:t>
            </a:r>
            <a:r>
              <a:rPr lang="en-US" altLang="zh-TW" dirty="0" err="1" smtClean="0">
                <a:cs typeface="Calibri" pitchFamily="34" charset="0"/>
              </a:rPr>
              <a:t>D</a:t>
            </a:r>
            <a:r>
              <a:rPr lang="en-US" altLang="zh-TW" dirty="0" err="1" smtClean="0">
                <a:latin typeface="微軟正黑體" pitchFamily="34" charset="-120"/>
                <a:ea typeface="微軟正黑體" pitchFamily="34" charset="-120"/>
                <a:cs typeface="Calibri" pitchFamily="34" charset="0"/>
              </a:rPr>
              <a:t>omotz</a:t>
            </a:r>
            <a:r>
              <a:rPr lang="en-US" altLang="zh-TW" dirty="0" smtClean="0">
                <a:latin typeface="微軟正黑體" pitchFamily="34" charset="-120"/>
                <a:ea typeface="微軟正黑體" pitchFamily="34" charset="-120"/>
                <a:cs typeface="Calibri" pitchFamily="34" charset="0"/>
              </a:rPr>
              <a:t> 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  <a:cs typeface="Calibri" pitchFamily="34" charset="0"/>
              </a:rPr>
              <a:t>團隊的訊息</a:t>
            </a:r>
            <a:endParaRPr lang="zh-TW" altLang="en-US" dirty="0">
              <a:latin typeface="微軟正黑體" pitchFamily="34" charset="-120"/>
              <a:ea typeface="微軟正黑體" pitchFamily="34" charset="-120"/>
              <a:cs typeface="Calibri" pitchFamily="34" charset="0"/>
            </a:endParaRPr>
          </a:p>
        </p:txBody>
      </p:sp>
      <p:pic>
        <p:nvPicPr>
          <p:cNvPr id="4" name="QNAP x domoz video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143108" y="1142990"/>
            <a:ext cx="4714908" cy="35361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 txBox="1">
            <a:spLocks noGrp="1"/>
          </p:cNvSpPr>
          <p:nvPr>
            <p:ph type="title"/>
          </p:nvPr>
        </p:nvSpPr>
        <p:spPr>
          <a:xfrm>
            <a:off x="0" y="357175"/>
            <a:ext cx="9060600" cy="660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marR="0" lvl="0" indent="-2540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Verdana"/>
              <a:buNone/>
            </a:pPr>
            <a:r>
              <a:rPr lang="zh-TW" altLang="en-US" dirty="0" smtClean="0">
                <a:latin typeface="微軟正黑體" pitchFamily="34" charset="-120"/>
                <a:ea typeface="微軟正黑體" pitchFamily="34" charset="-120"/>
                <a:cs typeface="Calibri"/>
                <a:sym typeface="Calibri"/>
              </a:rPr>
              <a:t>運作方式</a:t>
            </a:r>
            <a:endParaRPr lang="en" dirty="0">
              <a:latin typeface="微軟正黑體" pitchFamily="34" charset="-120"/>
              <a:ea typeface="微軟正黑體" pitchFamily="34" charset="-120"/>
              <a:cs typeface="Calibri"/>
              <a:sym typeface="Calibri"/>
            </a:endParaRPr>
          </a:p>
        </p:txBody>
      </p:sp>
      <p:pic>
        <p:nvPicPr>
          <p:cNvPr id="130" name="Shape 1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00166" y="1214428"/>
            <a:ext cx="6572296" cy="3024683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Shape 132"/>
          <p:cNvSpPr txBox="1"/>
          <p:nvPr/>
        </p:nvSpPr>
        <p:spPr>
          <a:xfrm>
            <a:off x="6643702" y="2071684"/>
            <a:ext cx="1836600" cy="834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buNone/>
            </a:pPr>
            <a:r>
              <a:rPr lang="en" sz="1600" b="1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  <a:cs typeface="Calibri"/>
                <a:sym typeface="Calibri"/>
              </a:rPr>
              <a:t>Domotz </a:t>
            </a:r>
            <a:r>
              <a:rPr lang="zh-TW" altLang="en-US" sz="1600" b="1" dirty="0" smtClean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  <a:cs typeface="Calibri"/>
                <a:sym typeface="Calibri"/>
              </a:rPr>
              <a:t>代理人</a:t>
            </a:r>
            <a:endParaRPr lang="en" sz="1600" b="1" dirty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buNone/>
            </a:pPr>
            <a:r>
              <a:rPr lang="zh-TW" altLang="en-US" sz="1200" b="1" dirty="0" smtClean="0">
                <a:solidFill>
                  <a:srgbClr val="666666"/>
                </a:solidFill>
                <a:latin typeface="微軟正黑體" pitchFamily="34" charset="-120"/>
                <a:ea typeface="微軟正黑體" pitchFamily="34" charset="-120"/>
                <a:cs typeface="Calibri"/>
                <a:sym typeface="Calibri"/>
              </a:rPr>
              <a:t>軟體在網路本地端運行</a:t>
            </a:r>
            <a:endParaRPr lang="en" sz="1200" b="1" dirty="0">
              <a:solidFill>
                <a:srgbClr val="666666"/>
              </a:solidFill>
              <a:latin typeface="微軟正黑體" pitchFamily="34" charset="-120"/>
              <a:ea typeface="微軟正黑體" pitchFamily="34" charset="-120"/>
              <a:cs typeface="Calibri"/>
              <a:sym typeface="Calibri"/>
            </a:endParaRPr>
          </a:p>
        </p:txBody>
      </p:sp>
      <p:sp>
        <p:nvSpPr>
          <p:cNvPr id="133" name="Shape 133"/>
          <p:cNvSpPr txBox="1"/>
          <p:nvPr/>
        </p:nvSpPr>
        <p:spPr>
          <a:xfrm>
            <a:off x="4058894" y="2763754"/>
            <a:ext cx="1441800" cy="3795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buNone/>
            </a:pPr>
            <a:r>
              <a:rPr lang="en" sz="1600" b="1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  <a:cs typeface="Calibri"/>
                <a:sym typeface="Calibri"/>
              </a:rPr>
              <a:t>Domotz </a:t>
            </a:r>
            <a:r>
              <a:rPr lang="zh-TW" altLang="en-US" sz="1600" b="1" dirty="0" smtClean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  <a:cs typeface="Calibri"/>
                <a:sym typeface="Calibri"/>
              </a:rPr>
              <a:t>雲</a:t>
            </a:r>
            <a:endParaRPr lang="en" sz="1600" b="1" dirty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buNone/>
            </a:pPr>
            <a:endParaRPr sz="1200" dirty="0">
              <a:latin typeface="微軟正黑體" pitchFamily="34" charset="-120"/>
              <a:ea typeface="微軟正黑體" pitchFamily="34" charset="-120"/>
              <a:cs typeface="Calibri"/>
              <a:sym typeface="Calibri"/>
            </a:endParaRPr>
          </a:p>
        </p:txBody>
      </p:sp>
      <p:sp>
        <p:nvSpPr>
          <p:cNvPr id="134" name="Shape 134"/>
          <p:cNvSpPr txBox="1"/>
          <p:nvPr/>
        </p:nvSpPr>
        <p:spPr>
          <a:xfrm>
            <a:off x="857224" y="2071684"/>
            <a:ext cx="2429180" cy="928694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buNone/>
            </a:pPr>
            <a:r>
              <a:rPr lang="en" sz="1600" b="1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  <a:cs typeface="Calibri"/>
                <a:sym typeface="Calibri"/>
              </a:rPr>
              <a:t>Domotz </a:t>
            </a:r>
            <a:r>
              <a:rPr lang="zh-TW" altLang="en-US" sz="1600" b="1" dirty="0" smtClean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  <a:cs typeface="Calibri"/>
                <a:sym typeface="Calibri"/>
              </a:rPr>
              <a:t>客戶端</a:t>
            </a:r>
            <a:endParaRPr lang="en" sz="1600" b="1" dirty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buNone/>
            </a:pPr>
            <a:r>
              <a:rPr lang="zh-TW" altLang="en-US" sz="1200" b="1" dirty="0" smtClean="0">
                <a:solidFill>
                  <a:srgbClr val="666666"/>
                </a:solidFill>
                <a:latin typeface="微軟正黑體" pitchFamily="34" charset="-120"/>
                <a:ea typeface="微軟正黑體" pitchFamily="34" charset="-120"/>
                <a:cs typeface="Calibri"/>
                <a:sym typeface="Calibri"/>
              </a:rPr>
              <a:t>手機或</a:t>
            </a:r>
            <a:r>
              <a:rPr lang="zh-TW" altLang="en-US" sz="1200" b="1" dirty="0" smtClean="0">
                <a:solidFill>
                  <a:schemeClr val="bg2"/>
                </a:solidFill>
                <a:latin typeface="微軟正黑體" pitchFamily="34" charset="-120"/>
                <a:ea typeface="微軟正黑體" pitchFamily="34" charset="-120"/>
                <a:cs typeface="Calibri"/>
                <a:sym typeface="Calibri"/>
              </a:rPr>
              <a:t>瀏覽器</a:t>
            </a:r>
            <a:r>
              <a:rPr lang="en-US" altLang="zh-TW" sz="1200" b="1" dirty="0" smtClean="0">
                <a:solidFill>
                  <a:srgbClr val="666666"/>
                </a:solidFill>
                <a:latin typeface="微軟正黑體" pitchFamily="34" charset="-120"/>
                <a:ea typeface="微軟正黑體" pitchFamily="34" charset="-120"/>
                <a:cs typeface="Calibri"/>
                <a:sym typeface="Calibri"/>
              </a:rPr>
              <a:t>APP</a:t>
            </a:r>
            <a:r>
              <a:rPr lang="zh-TW" altLang="en-US" sz="1200" b="1" dirty="0" smtClean="0">
                <a:solidFill>
                  <a:srgbClr val="666666"/>
                </a:solidFill>
                <a:latin typeface="微軟正黑體" pitchFamily="34" charset="-120"/>
                <a:ea typeface="微軟正黑體" pitchFamily="34" charset="-120"/>
                <a:cs typeface="Calibri"/>
                <a:sym typeface="Calibri"/>
              </a:rPr>
              <a:t>遠端連線</a:t>
            </a:r>
            <a:endParaRPr lang="en" sz="1200" b="1" dirty="0">
              <a:solidFill>
                <a:srgbClr val="666666"/>
              </a:solidFill>
              <a:latin typeface="微軟正黑體" pitchFamily="34" charset="-120"/>
              <a:ea typeface="微軟正黑體" pitchFamily="34" charset="-120"/>
              <a:cs typeface="Calibri"/>
              <a:sym typeface="Calibri"/>
            </a:endParaRPr>
          </a:p>
        </p:txBody>
      </p:sp>
      <p:sp>
        <p:nvSpPr>
          <p:cNvPr id="8" name="圓角矩形 7"/>
          <p:cNvSpPr/>
          <p:nvPr/>
        </p:nvSpPr>
        <p:spPr>
          <a:xfrm>
            <a:off x="3000364" y="3214692"/>
            <a:ext cx="3500462" cy="1214446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Font typeface="Wingdings" pitchFamily="2" charset="2"/>
              <a:buChar char="l"/>
            </a:pPr>
            <a:endParaRPr lang="zh-TW" altLang="en-US" sz="10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Shape 132"/>
          <p:cNvSpPr txBox="1"/>
          <p:nvPr/>
        </p:nvSpPr>
        <p:spPr>
          <a:xfrm>
            <a:off x="3214678" y="3255636"/>
            <a:ext cx="3286148" cy="107157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200"/>
              </a:spcBef>
              <a:buFont typeface="Arial" pitchFamily="34" charset="0"/>
              <a:buChar char="•"/>
            </a:pPr>
            <a:r>
              <a:rPr lang="zh-TW" altLang="en-US" sz="1200" b="1" dirty="0" smtClean="0">
                <a:solidFill>
                  <a:schemeClr val="bg2"/>
                </a:solidFill>
                <a:latin typeface="微軟正黑體" pitchFamily="34" charset="-120"/>
                <a:ea typeface="微軟正黑體" pitchFamily="34" charset="-120"/>
                <a:cs typeface="Calibri"/>
                <a:sym typeface="Calibri"/>
              </a:rPr>
              <a:t>  即時的監看網路性能並取得警報通知</a:t>
            </a:r>
          </a:p>
          <a:p>
            <a:pPr lvl="0">
              <a:spcBef>
                <a:spcPts val="200"/>
              </a:spcBef>
              <a:buFont typeface="Arial" pitchFamily="34" charset="0"/>
              <a:buChar char="•"/>
            </a:pPr>
            <a:r>
              <a:rPr lang="zh-TW" altLang="en-US" sz="1200" b="1" dirty="0" smtClean="0">
                <a:solidFill>
                  <a:schemeClr val="bg2"/>
                </a:solidFill>
                <a:latin typeface="微軟正黑體" pitchFamily="34" charset="-120"/>
                <a:ea typeface="微軟正黑體" pitchFamily="34" charset="-120"/>
                <a:cs typeface="Calibri"/>
                <a:sym typeface="Calibri"/>
              </a:rPr>
              <a:t>  做程式及配置的更動</a:t>
            </a:r>
          </a:p>
          <a:p>
            <a:pPr lvl="0">
              <a:spcBef>
                <a:spcPts val="200"/>
              </a:spcBef>
              <a:buFont typeface="Arial" pitchFamily="34" charset="0"/>
              <a:buChar char="•"/>
            </a:pPr>
            <a:r>
              <a:rPr lang="zh-TW" altLang="en-US" sz="1200" b="1" dirty="0" smtClean="0">
                <a:solidFill>
                  <a:schemeClr val="bg2"/>
                </a:solidFill>
                <a:latin typeface="微軟正黑體" pitchFamily="34" charset="-120"/>
                <a:ea typeface="微軟正黑體" pitchFamily="34" charset="-120"/>
                <a:cs typeface="Calibri"/>
                <a:sym typeface="Calibri"/>
              </a:rPr>
              <a:t>  問題排除及解決問題</a:t>
            </a:r>
          </a:p>
          <a:p>
            <a:pPr lvl="0">
              <a:spcBef>
                <a:spcPts val="200"/>
              </a:spcBef>
              <a:buFont typeface="Arial" pitchFamily="34" charset="0"/>
              <a:buChar char="•"/>
            </a:pPr>
            <a:r>
              <a:rPr lang="zh-TW" altLang="en-US" sz="1200" b="1" dirty="0" smtClean="0">
                <a:solidFill>
                  <a:schemeClr val="bg2"/>
                </a:solidFill>
                <a:latin typeface="微軟正黑體" pitchFamily="34" charset="-120"/>
                <a:ea typeface="微軟正黑體" pitchFamily="34" charset="-120"/>
                <a:cs typeface="Calibri"/>
                <a:sym typeface="Calibri"/>
              </a:rPr>
              <a:t>  管理及重啟裝置</a:t>
            </a:r>
          </a:p>
          <a:p>
            <a:pPr lvl="0">
              <a:spcBef>
                <a:spcPts val="200"/>
              </a:spcBef>
              <a:buFont typeface="Arial" pitchFamily="34" charset="0"/>
              <a:buChar char="•"/>
            </a:pPr>
            <a:r>
              <a:rPr lang="zh-TW" altLang="en-US" sz="1200" b="1" dirty="0" smtClean="0">
                <a:solidFill>
                  <a:schemeClr val="bg2"/>
                </a:solidFill>
                <a:latin typeface="微軟正黑體" pitchFamily="34" charset="-120"/>
                <a:ea typeface="微軟正黑體" pitchFamily="34" charset="-120"/>
                <a:cs typeface="Calibri"/>
                <a:sym typeface="Calibri"/>
              </a:rPr>
              <a:t>  維護及更新</a:t>
            </a:r>
            <a:r>
              <a:rPr lang="en-US" altLang="zh-TW" sz="1200" b="1" dirty="0" smtClean="0">
                <a:solidFill>
                  <a:schemeClr val="bg2"/>
                </a:solidFill>
                <a:latin typeface="微軟正黑體" pitchFamily="34" charset="-120"/>
                <a:ea typeface="微軟正黑體" pitchFamily="34" charset="-120"/>
                <a:cs typeface="Calibri"/>
                <a:sym typeface="Calibri"/>
              </a:rPr>
              <a:t>...</a:t>
            </a:r>
            <a:r>
              <a:rPr lang="zh-TW" altLang="en-US" sz="1200" b="1" dirty="0" smtClean="0">
                <a:solidFill>
                  <a:schemeClr val="bg2"/>
                </a:solidFill>
                <a:latin typeface="微軟正黑體" pitchFamily="34" charset="-120"/>
                <a:ea typeface="微軟正黑體" pitchFamily="34" charset="-120"/>
                <a:cs typeface="Calibri"/>
                <a:sym typeface="Calibri"/>
              </a:rPr>
              <a:t>及更多其他功能</a:t>
            </a:r>
            <a:endParaRPr lang="zh-TW" altLang="en-US" sz="1200" b="1" dirty="0">
              <a:solidFill>
                <a:schemeClr val="bg2"/>
              </a:solidFill>
              <a:latin typeface="微軟正黑體" pitchFamily="34" charset="-120"/>
              <a:ea typeface="微軟正黑體" pitchFamily="34" charset="-120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在 </a:t>
            </a:r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QNAP NAS 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上安裝 </a:t>
            </a:r>
            <a:r>
              <a:rPr lang="en-US" altLang="zh-TW" dirty="0" err="1" smtClean="0">
                <a:latin typeface="微軟正黑體" pitchFamily="34" charset="-120"/>
                <a:ea typeface="微軟正黑體" pitchFamily="34" charset="-120"/>
              </a:rPr>
              <a:t>Domotz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1252336"/>
            <a:ext cx="6573310" cy="31053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TVS-682.png" descr="TVS-682.png"/>
          <p:cNvPicPr>
            <a:picLocks noChangeAspect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>
          <a:xfrm>
            <a:off x="6286512" y="2928940"/>
            <a:ext cx="2672964" cy="167090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" name="群組 12"/>
          <p:cNvGrpSpPr/>
          <p:nvPr/>
        </p:nvGrpSpPr>
        <p:grpSpPr>
          <a:xfrm>
            <a:off x="2071670" y="2905768"/>
            <a:ext cx="3571900" cy="737552"/>
            <a:chOff x="2071670" y="2905768"/>
            <a:chExt cx="3571900" cy="737552"/>
          </a:xfrm>
        </p:grpSpPr>
        <p:sp>
          <p:nvSpPr>
            <p:cNvPr id="10" name="Shape 393"/>
            <p:cNvSpPr/>
            <p:nvPr/>
          </p:nvSpPr>
          <p:spPr>
            <a:xfrm>
              <a:off x="4786314" y="2905768"/>
              <a:ext cx="332790" cy="286888"/>
            </a:xfrm>
            <a:prstGeom prst="triangle">
              <a:avLst>
                <a:gd name="adj" fmla="val 50000"/>
              </a:avLst>
            </a:prstGeom>
            <a:solidFill>
              <a:srgbClr val="D71187"/>
            </a:solidFill>
            <a:ln>
              <a:noFill/>
            </a:ln>
          </p:spPr>
          <p:txBody>
            <a:bodyPr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文字方塊 10"/>
            <p:cNvSpPr txBox="1"/>
            <p:nvPr/>
          </p:nvSpPr>
          <p:spPr>
            <a:xfrm>
              <a:off x="2071670" y="3120100"/>
              <a:ext cx="3571900" cy="523220"/>
            </a:xfrm>
            <a:prstGeom prst="rect">
              <a:avLst/>
            </a:prstGeom>
            <a:solidFill>
              <a:srgbClr val="D71187"/>
            </a:solidFill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zh-TW" altLang="en-US" b="1" dirty="0" smtClean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  <a:cs typeface="Calibri" pitchFamily="34" charset="0"/>
                </a:rPr>
                <a:t>登入</a:t>
              </a:r>
              <a:r>
                <a:rPr lang="en-US" altLang="zh-TW" b="1" dirty="0" smtClean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  <a:cs typeface="Calibri" pitchFamily="34" charset="0"/>
                </a:rPr>
                <a:t>QNAP App Center </a:t>
              </a:r>
              <a:r>
                <a:rPr lang="zh-TW" altLang="en-US" b="1" dirty="0" smtClean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  <a:cs typeface="Calibri" pitchFamily="34" charset="0"/>
                </a:rPr>
                <a:t>並下載</a:t>
              </a:r>
              <a:r>
                <a:rPr lang="en-US" altLang="zh-TW" b="1" dirty="0" err="1" smtClean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  <a:cs typeface="Calibri" pitchFamily="34" charset="0"/>
                </a:rPr>
                <a:t>Domotz</a:t>
              </a:r>
              <a:r>
                <a:rPr lang="en-US" altLang="zh-TW" b="1" dirty="0" smtClean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  <a:cs typeface="Calibri" pitchFamily="34" charset="0"/>
                </a:rPr>
                <a:t> Network Monitoring APP</a:t>
              </a:r>
              <a:endParaRPr lang="zh-TW" altLang="en-US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  <a:cs typeface="Calibr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722020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在 </a:t>
            </a:r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NAS 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上的畫面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5" name="圖片 4" descr="local ag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678" y="1260576"/>
            <a:ext cx="6689032" cy="3240000"/>
          </a:xfrm>
          <a:prstGeom prst="rect">
            <a:avLst/>
          </a:prstGeom>
          <a:ln w="3175">
            <a:solidFill>
              <a:schemeClr val="bg1">
                <a:lumMod val="75000"/>
              </a:schemeClr>
            </a:solidFill>
          </a:ln>
        </p:spPr>
      </p:pic>
      <p:grpSp>
        <p:nvGrpSpPr>
          <p:cNvPr id="14" name="群組 13"/>
          <p:cNvGrpSpPr/>
          <p:nvPr/>
        </p:nvGrpSpPr>
        <p:grpSpPr>
          <a:xfrm>
            <a:off x="714348" y="2857502"/>
            <a:ext cx="1643074" cy="522110"/>
            <a:chOff x="3286116" y="3643320"/>
            <a:chExt cx="1643074" cy="522110"/>
          </a:xfrm>
        </p:grpSpPr>
        <p:sp>
          <p:nvSpPr>
            <p:cNvPr id="12" name="Shape 393"/>
            <p:cNvSpPr/>
            <p:nvPr/>
          </p:nvSpPr>
          <p:spPr>
            <a:xfrm>
              <a:off x="4357686" y="3643320"/>
              <a:ext cx="332790" cy="286888"/>
            </a:xfrm>
            <a:prstGeom prst="triangle">
              <a:avLst>
                <a:gd name="adj" fmla="val 50000"/>
              </a:avLst>
            </a:prstGeom>
            <a:solidFill>
              <a:srgbClr val="D71187"/>
            </a:solidFill>
            <a:ln>
              <a:noFill/>
            </a:ln>
          </p:spPr>
          <p:txBody>
            <a:bodyPr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文字方塊 12"/>
            <p:cNvSpPr txBox="1"/>
            <p:nvPr/>
          </p:nvSpPr>
          <p:spPr>
            <a:xfrm>
              <a:off x="3286116" y="3857653"/>
              <a:ext cx="1643074" cy="307777"/>
            </a:xfrm>
            <a:prstGeom prst="rect">
              <a:avLst/>
            </a:prstGeom>
            <a:solidFill>
              <a:srgbClr val="D71187"/>
            </a:solidFill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zh-TW" altLang="en-US" b="1" dirty="0" smtClean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  <a:cs typeface="Calibri" pitchFamily="34" charset="0"/>
                </a:rPr>
                <a:t>點選</a:t>
              </a:r>
              <a:r>
                <a:rPr lang="en-US" altLang="zh-TW" b="1" dirty="0" smtClean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  <a:cs typeface="Calibri" pitchFamily="34" charset="0"/>
                </a:rPr>
                <a:t>Web App</a:t>
              </a:r>
            </a:p>
          </p:txBody>
        </p:sp>
      </p:grpSp>
      <p:sp>
        <p:nvSpPr>
          <p:cNvPr id="8" name="矩形 7"/>
          <p:cNvSpPr/>
          <p:nvPr/>
        </p:nvSpPr>
        <p:spPr>
          <a:xfrm>
            <a:off x="1125724" y="2768812"/>
            <a:ext cx="1071570" cy="214314"/>
          </a:xfrm>
          <a:prstGeom prst="rect">
            <a:avLst/>
          </a:prstGeom>
          <a:noFill/>
          <a:ln w="28575">
            <a:solidFill>
              <a:srgbClr val="D711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latin typeface="微軟正黑體" pitchFamily="34" charset="-120"/>
              <a:ea typeface="微軟正黑體" pitchFamily="34" charset="-12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85001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網頁版 </a:t>
            </a:r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APP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4" name="圖片 3" descr="my ag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538" y="1285866"/>
            <a:ext cx="6555110" cy="3240000"/>
          </a:xfrm>
          <a:prstGeom prst="rect">
            <a:avLst/>
          </a:prstGeom>
        </p:spPr>
      </p:pic>
      <p:sp>
        <p:nvSpPr>
          <p:cNvPr id="8" name="Shape 393"/>
          <p:cNvSpPr/>
          <p:nvPr/>
        </p:nvSpPr>
        <p:spPr>
          <a:xfrm>
            <a:off x="2143108" y="1857370"/>
            <a:ext cx="332790" cy="286888"/>
          </a:xfrm>
          <a:prstGeom prst="triangle">
            <a:avLst>
              <a:gd name="adj" fmla="val 50000"/>
            </a:avLst>
          </a:prstGeom>
          <a:solidFill>
            <a:srgbClr val="D71187"/>
          </a:solidFill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1000100" y="2071703"/>
            <a:ext cx="1857388" cy="307777"/>
          </a:xfrm>
          <a:prstGeom prst="rect">
            <a:avLst/>
          </a:prstGeom>
          <a:solidFill>
            <a:srgbClr val="D71187"/>
          </a:solidFill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  <a:cs typeface="Calibri" pitchFamily="34" charset="0"/>
              </a:rPr>
              <a:t>當前連網裝置的狀態</a:t>
            </a:r>
            <a:endParaRPr lang="zh-TW" altLang="en-US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  <a:cs typeface="Calibri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71538" y="1643056"/>
            <a:ext cx="1714512" cy="214314"/>
          </a:xfrm>
          <a:prstGeom prst="rect">
            <a:avLst/>
          </a:prstGeom>
          <a:noFill/>
          <a:ln w="28575">
            <a:solidFill>
              <a:srgbClr val="D711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latin typeface="微軟正黑體" pitchFamily="34" charset="-120"/>
              <a:ea typeface="微軟正黑體" pitchFamily="34" charset="-12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85001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網頁版 </a:t>
            </a:r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APP 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儀表板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3" name="圖片 2" descr="my netwo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976" y="1260576"/>
            <a:ext cx="6681847" cy="324000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2786050" y="1500180"/>
            <a:ext cx="1714512" cy="714380"/>
          </a:xfrm>
          <a:prstGeom prst="rect">
            <a:avLst/>
          </a:prstGeom>
          <a:noFill/>
          <a:ln w="28575">
            <a:solidFill>
              <a:srgbClr val="D711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latin typeface="微軟正黑體" pitchFamily="34" charset="-120"/>
              <a:ea typeface="微軟正黑體" pitchFamily="34" charset="-120"/>
              <a:cs typeface="Calibri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500562" y="1500180"/>
            <a:ext cx="1643074" cy="714380"/>
          </a:xfrm>
          <a:prstGeom prst="rect">
            <a:avLst/>
          </a:prstGeom>
          <a:noFill/>
          <a:ln w="28575">
            <a:solidFill>
              <a:srgbClr val="D711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latin typeface="微軟正黑體" pitchFamily="34" charset="-120"/>
              <a:ea typeface="微軟正黑體" pitchFamily="34" charset="-120"/>
              <a:cs typeface="Calibri" pitchFamily="34" charset="0"/>
            </a:endParaRPr>
          </a:p>
        </p:txBody>
      </p:sp>
      <p:grpSp>
        <p:nvGrpSpPr>
          <p:cNvPr id="19" name="群組 18"/>
          <p:cNvGrpSpPr/>
          <p:nvPr/>
        </p:nvGrpSpPr>
        <p:grpSpPr>
          <a:xfrm>
            <a:off x="428596" y="2000246"/>
            <a:ext cx="1643074" cy="522110"/>
            <a:chOff x="3286116" y="3643320"/>
            <a:chExt cx="1643074" cy="522110"/>
          </a:xfrm>
        </p:grpSpPr>
        <p:sp>
          <p:nvSpPr>
            <p:cNvPr id="20" name="Shape 393"/>
            <p:cNvSpPr/>
            <p:nvPr/>
          </p:nvSpPr>
          <p:spPr>
            <a:xfrm>
              <a:off x="4357686" y="3643320"/>
              <a:ext cx="332790" cy="286888"/>
            </a:xfrm>
            <a:prstGeom prst="triangle">
              <a:avLst>
                <a:gd name="adj" fmla="val 50000"/>
              </a:avLst>
            </a:prstGeom>
            <a:solidFill>
              <a:srgbClr val="D71187"/>
            </a:solidFill>
            <a:ln>
              <a:noFill/>
            </a:ln>
          </p:spPr>
          <p:txBody>
            <a:bodyPr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文字方塊 20"/>
            <p:cNvSpPr txBox="1"/>
            <p:nvPr/>
          </p:nvSpPr>
          <p:spPr>
            <a:xfrm>
              <a:off x="3286116" y="3857653"/>
              <a:ext cx="1643074" cy="307777"/>
            </a:xfrm>
            <a:prstGeom prst="rect">
              <a:avLst/>
            </a:prstGeom>
            <a:solidFill>
              <a:srgbClr val="D71187"/>
            </a:solidFill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zh-TW" altLang="en-US" b="1" dirty="0" smtClean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  <a:cs typeface="Calibri" pitchFamily="34" charset="0"/>
                </a:rPr>
                <a:t>重要裝置的狀態</a:t>
              </a:r>
              <a:endParaRPr lang="en-US" altLang="zh-TW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  <a:cs typeface="Calibri" pitchFamily="34" charset="0"/>
              </a:endParaRPr>
            </a:p>
          </p:txBody>
        </p:sp>
      </p:grpSp>
      <p:sp>
        <p:nvSpPr>
          <p:cNvPr id="23" name="Shape 393"/>
          <p:cNvSpPr/>
          <p:nvPr/>
        </p:nvSpPr>
        <p:spPr>
          <a:xfrm>
            <a:off x="3929058" y="2214560"/>
            <a:ext cx="332790" cy="286888"/>
          </a:xfrm>
          <a:prstGeom prst="triangle">
            <a:avLst>
              <a:gd name="adj" fmla="val 50000"/>
            </a:avLst>
          </a:prstGeom>
          <a:solidFill>
            <a:srgbClr val="D71187"/>
          </a:solidFill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" name="文字方塊 23"/>
          <p:cNvSpPr txBox="1"/>
          <p:nvPr/>
        </p:nvSpPr>
        <p:spPr>
          <a:xfrm>
            <a:off x="2571736" y="2428893"/>
            <a:ext cx="1928826" cy="307777"/>
          </a:xfrm>
          <a:prstGeom prst="rect">
            <a:avLst/>
          </a:prstGeom>
          <a:solidFill>
            <a:srgbClr val="D71187"/>
          </a:solidFill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TW" altLang="en-US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  <a:cs typeface="Calibri" pitchFamily="34" charset="0"/>
              </a:rPr>
              <a:t>裝置數量及上線數量</a:t>
            </a:r>
            <a:endParaRPr lang="en-US" altLang="zh-TW" b="1" dirty="0" smtClean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  <a:cs typeface="Calibri" pitchFamily="34" charset="0"/>
            </a:endParaRPr>
          </a:p>
        </p:txBody>
      </p:sp>
      <p:sp>
        <p:nvSpPr>
          <p:cNvPr id="25" name="Shape 393"/>
          <p:cNvSpPr/>
          <p:nvPr/>
        </p:nvSpPr>
        <p:spPr>
          <a:xfrm>
            <a:off x="5096466" y="2214560"/>
            <a:ext cx="332790" cy="286888"/>
          </a:xfrm>
          <a:prstGeom prst="triangle">
            <a:avLst>
              <a:gd name="adj" fmla="val 50000"/>
            </a:avLst>
          </a:prstGeom>
          <a:solidFill>
            <a:srgbClr val="D71187"/>
          </a:solidFill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文字方塊 25"/>
          <p:cNvSpPr txBox="1"/>
          <p:nvPr/>
        </p:nvSpPr>
        <p:spPr>
          <a:xfrm>
            <a:off x="4857752" y="2428893"/>
            <a:ext cx="1928826" cy="307777"/>
          </a:xfrm>
          <a:prstGeom prst="rect">
            <a:avLst/>
          </a:prstGeom>
          <a:solidFill>
            <a:srgbClr val="D71187"/>
          </a:solidFill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TW" altLang="en-US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  <a:cs typeface="Calibri" pitchFamily="34" charset="0"/>
              </a:rPr>
              <a:t>上傳及下載速度</a:t>
            </a:r>
          </a:p>
        </p:txBody>
      </p:sp>
    </p:spTree>
    <p:extLst>
      <p:ext uri="{BB962C8B-B14F-4D97-AF65-F5344CB8AC3E}">
        <p14:creationId xmlns:p14="http://schemas.microsoft.com/office/powerpoint/2010/main" xmlns="" val="1285001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在辦公室中的連網裝置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7" name="圖片 6" descr="Internal network 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3042" y="1357304"/>
            <a:ext cx="6555111" cy="324000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1643042" y="1901512"/>
            <a:ext cx="1387816" cy="2670502"/>
          </a:xfrm>
          <a:prstGeom prst="rect">
            <a:avLst/>
          </a:prstGeom>
          <a:noFill/>
          <a:ln w="28575">
            <a:solidFill>
              <a:srgbClr val="D711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latin typeface="微軟正黑體" pitchFamily="34" charset="-120"/>
              <a:ea typeface="微軟正黑體" pitchFamily="34" charset="-120"/>
              <a:cs typeface="Calibri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714744" y="2571750"/>
            <a:ext cx="4500562" cy="428628"/>
          </a:xfrm>
          <a:prstGeom prst="rect">
            <a:avLst/>
          </a:prstGeom>
          <a:solidFill>
            <a:srgbClr val="D71187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1800" b="1" dirty="0" smtClean="0">
                <a:latin typeface="微軟正黑體" pitchFamily="34" charset="-120"/>
                <a:ea typeface="微軟正黑體" pitchFamily="34" charset="-120"/>
              </a:rPr>
              <a:t>可瀏覽所有在同一個網段下的裝置</a:t>
            </a:r>
            <a:endParaRPr lang="en-US" altLang="zh-TW" sz="1800" b="1" dirty="0" smtClean="0"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85001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裝置種類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4" name="圖片 3" descr="HP SNMP 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7290" y="1285866"/>
            <a:ext cx="6555112" cy="324000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1911860" y="3429006"/>
            <a:ext cx="6000792" cy="500066"/>
          </a:xfrm>
          <a:prstGeom prst="rect">
            <a:avLst/>
          </a:prstGeom>
          <a:solidFill>
            <a:srgbClr val="D71187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800" b="1" dirty="0" err="1" smtClean="0">
                <a:latin typeface="微軟正黑體" pitchFamily="34" charset="-120"/>
                <a:ea typeface="微軟正黑體" pitchFamily="34" charset="-120"/>
              </a:rPr>
              <a:t>Domotz</a:t>
            </a:r>
            <a:r>
              <a:rPr lang="zh-TW" altLang="en-US" sz="1800" b="1" dirty="0" smtClean="0">
                <a:latin typeface="微軟正黑體" pitchFamily="34" charset="-120"/>
                <a:ea typeface="微軟正黑體" pitchFamily="34" charset="-120"/>
              </a:rPr>
              <a:t> 會自動偵測裝置種類，同時也可手動更改類型</a:t>
            </a:r>
            <a:endParaRPr lang="zh-TW" altLang="en-US" sz="18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3" name="橢圓 12"/>
          <p:cNvSpPr/>
          <p:nvPr/>
        </p:nvSpPr>
        <p:spPr>
          <a:xfrm>
            <a:off x="1857356" y="2071684"/>
            <a:ext cx="714380" cy="714380"/>
          </a:xfrm>
          <a:prstGeom prst="ellipse">
            <a:avLst/>
          </a:prstGeom>
          <a:noFill/>
          <a:ln>
            <a:solidFill>
              <a:srgbClr val="D711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Shape 393"/>
          <p:cNvSpPr/>
          <p:nvPr/>
        </p:nvSpPr>
        <p:spPr>
          <a:xfrm>
            <a:off x="2071670" y="2643188"/>
            <a:ext cx="332790" cy="286888"/>
          </a:xfrm>
          <a:prstGeom prst="triangle">
            <a:avLst>
              <a:gd name="adj" fmla="val 50000"/>
            </a:avLst>
          </a:prstGeom>
          <a:solidFill>
            <a:srgbClr val="D71187"/>
          </a:solidFill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文字方塊 15"/>
          <p:cNvSpPr txBox="1"/>
          <p:nvPr/>
        </p:nvSpPr>
        <p:spPr>
          <a:xfrm>
            <a:off x="1428728" y="2857502"/>
            <a:ext cx="1071570" cy="307777"/>
          </a:xfrm>
          <a:prstGeom prst="rect">
            <a:avLst/>
          </a:prstGeom>
          <a:solidFill>
            <a:srgbClr val="D71187"/>
          </a:solidFill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TW" altLang="en-US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  <a:cs typeface="Calibri" pitchFamily="34" charset="0"/>
              </a:rPr>
              <a:t>點選圖示</a:t>
            </a:r>
            <a:endParaRPr lang="en-US" altLang="zh-TW" b="1" dirty="0" smtClean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85001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裝置狀態設定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4" name="圖片 3" descr="HP SNMP 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7290" y="1214428"/>
            <a:ext cx="6555112" cy="3240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904518" y="2118846"/>
            <a:ext cx="642942" cy="500066"/>
          </a:xfrm>
          <a:prstGeom prst="rect">
            <a:avLst/>
          </a:prstGeom>
          <a:noFill/>
          <a:ln w="28575">
            <a:solidFill>
              <a:srgbClr val="D711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latin typeface="微軟正黑體" pitchFamily="34" charset="-120"/>
              <a:ea typeface="微軟正黑體" pitchFamily="34" charset="-120"/>
              <a:cs typeface="Calibri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263098" y="3643320"/>
            <a:ext cx="5643602" cy="642942"/>
          </a:xfrm>
          <a:prstGeom prst="rect">
            <a:avLst/>
          </a:prstGeom>
          <a:solidFill>
            <a:srgbClr val="D71187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b="1" dirty="0" err="1" smtClean="0">
                <a:latin typeface="微軟正黑體" pitchFamily="34" charset="-120"/>
                <a:ea typeface="微軟正黑體" pitchFamily="34" charset="-120"/>
              </a:rPr>
              <a:t>Domotz</a:t>
            </a:r>
            <a:r>
              <a:rPr lang="en-US" altLang="zh-TW" b="1" dirty="0" smtClean="0"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每</a:t>
            </a:r>
            <a:r>
              <a:rPr lang="en-US" altLang="zh-TW" b="1" dirty="0" smtClean="0">
                <a:latin typeface="微軟正黑體" pitchFamily="34" charset="-120"/>
                <a:ea typeface="微軟正黑體" pitchFamily="34" charset="-120"/>
              </a:rPr>
              <a:t>30</a:t>
            </a:r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秒會確認裝置狀態</a:t>
            </a:r>
            <a:endParaRPr lang="en-US" altLang="zh-TW" b="1" dirty="0" smtClean="0">
              <a:latin typeface="微軟正黑體" pitchFamily="34" charset="-120"/>
              <a:ea typeface="微軟正黑體" pitchFamily="34" charset="-120"/>
            </a:endParaRPr>
          </a:p>
          <a:p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同時也能手動更改確認的時間 </a:t>
            </a:r>
            <a:r>
              <a:rPr lang="en-US" altLang="zh-TW" b="1" dirty="0" smtClean="0"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最少每</a:t>
            </a:r>
            <a:r>
              <a:rPr lang="en-US" altLang="zh-TW" b="1" dirty="0" smtClean="0">
                <a:latin typeface="微軟正黑體" pitchFamily="34" charset="-120"/>
                <a:ea typeface="微軟正黑體" pitchFamily="34" charset="-120"/>
              </a:rPr>
              <a:t>2</a:t>
            </a:r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分鐘查看一次</a:t>
            </a:r>
            <a:r>
              <a:rPr lang="en-US" altLang="zh-TW" b="1" dirty="0" smtClean="0">
                <a:latin typeface="微軟正黑體" pitchFamily="34" charset="-120"/>
                <a:ea typeface="微軟正黑體" pitchFamily="34" charset="-12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xmlns="" val="1285001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印表機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4" name="圖片 3" descr="HP SNMP 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1599" y="1285866"/>
            <a:ext cx="6555111" cy="3240000"/>
          </a:xfrm>
          <a:prstGeom prst="rect">
            <a:avLst/>
          </a:prstGeom>
        </p:spPr>
      </p:pic>
      <p:sp>
        <p:nvSpPr>
          <p:cNvPr id="16" name="橢圓 15"/>
          <p:cNvSpPr/>
          <p:nvPr/>
        </p:nvSpPr>
        <p:spPr>
          <a:xfrm>
            <a:off x="3946243" y="3214692"/>
            <a:ext cx="1071570" cy="1071570"/>
          </a:xfrm>
          <a:prstGeom prst="ellipse">
            <a:avLst/>
          </a:prstGeom>
          <a:noFill/>
          <a:ln>
            <a:solidFill>
              <a:srgbClr val="D711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7" name="Shape 393"/>
          <p:cNvSpPr/>
          <p:nvPr/>
        </p:nvSpPr>
        <p:spPr>
          <a:xfrm rot="10800000">
            <a:off x="4374871" y="3143254"/>
            <a:ext cx="332790" cy="286888"/>
          </a:xfrm>
          <a:prstGeom prst="triangle">
            <a:avLst>
              <a:gd name="adj" fmla="val 50000"/>
            </a:avLst>
          </a:prstGeom>
          <a:solidFill>
            <a:srgbClr val="D71187"/>
          </a:solidFill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文字方塊 17"/>
          <p:cNvSpPr txBox="1"/>
          <p:nvPr/>
        </p:nvSpPr>
        <p:spPr>
          <a:xfrm>
            <a:off x="3803367" y="2857502"/>
            <a:ext cx="1071570" cy="307777"/>
          </a:xfrm>
          <a:prstGeom prst="rect">
            <a:avLst/>
          </a:prstGeom>
          <a:solidFill>
            <a:srgbClr val="D71187"/>
          </a:solidFill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TW" altLang="en-US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  <a:cs typeface="Calibri" pitchFamily="34" charset="0"/>
              </a:rPr>
              <a:t>當前頻寬</a:t>
            </a:r>
          </a:p>
        </p:txBody>
      </p:sp>
    </p:spTree>
    <p:extLst>
      <p:ext uri="{BB962C8B-B14F-4D97-AF65-F5344CB8AC3E}">
        <p14:creationId xmlns:p14="http://schemas.microsoft.com/office/powerpoint/2010/main" xmlns="" val="1285001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印表機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grpSp>
        <p:nvGrpSpPr>
          <p:cNvPr id="23" name="群組 22"/>
          <p:cNvGrpSpPr/>
          <p:nvPr/>
        </p:nvGrpSpPr>
        <p:grpSpPr>
          <a:xfrm>
            <a:off x="1231599" y="1260576"/>
            <a:ext cx="6555111" cy="3240000"/>
            <a:chOff x="1071538" y="1285866"/>
            <a:chExt cx="6555111" cy="3240000"/>
          </a:xfrm>
        </p:grpSpPr>
        <p:pic>
          <p:nvPicPr>
            <p:cNvPr id="4" name="圖片 3" descr="HP SNMP 1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71538" y="1285866"/>
              <a:ext cx="6555111" cy="3240000"/>
            </a:xfrm>
            <a:prstGeom prst="rect">
              <a:avLst/>
            </a:prstGeom>
          </p:spPr>
        </p:pic>
        <p:sp>
          <p:nvSpPr>
            <p:cNvPr id="8" name="橢圓 7"/>
            <p:cNvSpPr/>
            <p:nvPr/>
          </p:nvSpPr>
          <p:spPr>
            <a:xfrm>
              <a:off x="4454208" y="2786064"/>
              <a:ext cx="428628" cy="428628"/>
            </a:xfrm>
            <a:prstGeom prst="ellipse">
              <a:avLst/>
            </a:prstGeom>
            <a:noFill/>
            <a:ln>
              <a:solidFill>
                <a:srgbClr val="D7118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7" name="使用者可以自行修改資料或設定API以建立安全連線"/>
            <p:cNvSpPr txBox="1"/>
            <p:nvPr/>
          </p:nvSpPr>
          <p:spPr>
            <a:xfrm flipH="1">
              <a:off x="4769129" y="2811354"/>
              <a:ext cx="920718" cy="430887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rIns="45719">
              <a:spAutoFit/>
            </a:bodyPr>
            <a:lstStyle>
              <a:lvl1pPr defTabSz="457200">
                <a:defRPr sz="1100" b="1">
                  <a:solidFill>
                    <a:srgbClr val="941100">
                      <a:alpha val="68279"/>
                    </a:srgbClr>
                  </a:solidFill>
                </a:defRPr>
              </a:lvl1pPr>
            </a:lstStyle>
            <a:p>
              <a:pPr algn="ctr"/>
              <a:r>
                <a:rPr lang="en-US" altLang="zh-TW" dirty="0" smtClean="0">
                  <a:solidFill>
                    <a:srgbClr val="D71187"/>
                  </a:solidFill>
                  <a:latin typeface="微軟正黑體" pitchFamily="34" charset="-120"/>
                  <a:ea typeface="微軟正黑體" pitchFamily="34" charset="-120"/>
                  <a:cs typeface="Calibri" pitchFamily="34" charset="0"/>
                </a:rPr>
                <a:t>25.7</a:t>
              </a:r>
            </a:p>
            <a:p>
              <a:pPr algn="ctr"/>
              <a:r>
                <a:rPr lang="zh-TW" altLang="en-US" dirty="0" smtClean="0">
                  <a:solidFill>
                    <a:srgbClr val="D71187"/>
                  </a:solidFill>
                  <a:latin typeface="微軟正黑體" pitchFamily="34" charset="-120"/>
                  <a:ea typeface="微軟正黑體" pitchFamily="34" charset="-120"/>
                  <a:cs typeface="Calibri" pitchFamily="34" charset="0"/>
                </a:rPr>
                <a:t>上傳速度</a:t>
              </a:r>
              <a:endParaRPr lang="zh-TW" altLang="en-US" dirty="0">
                <a:solidFill>
                  <a:srgbClr val="D71187"/>
                </a:solidFill>
                <a:latin typeface="微軟正黑體" pitchFamily="34" charset="-120"/>
                <a:ea typeface="微軟正黑體" pitchFamily="34" charset="-120"/>
                <a:cs typeface="Calibri" pitchFamily="34" charset="0"/>
              </a:endParaRPr>
            </a:p>
          </p:txBody>
        </p:sp>
        <p:sp>
          <p:nvSpPr>
            <p:cNvPr id="18" name="使用者可以自行修改資料或設定API以建立安全連線"/>
            <p:cNvSpPr txBox="1"/>
            <p:nvPr/>
          </p:nvSpPr>
          <p:spPr>
            <a:xfrm flipH="1">
              <a:off x="2983179" y="2811354"/>
              <a:ext cx="785818" cy="430887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rIns="45719">
              <a:spAutoFit/>
            </a:bodyPr>
            <a:lstStyle>
              <a:lvl1pPr defTabSz="457200">
                <a:defRPr sz="1100" b="1">
                  <a:solidFill>
                    <a:srgbClr val="941100">
                      <a:alpha val="68279"/>
                    </a:srgbClr>
                  </a:solidFill>
                </a:defRPr>
              </a:lvl1pPr>
            </a:lstStyle>
            <a:p>
              <a:pPr algn="ctr"/>
              <a:r>
                <a:rPr lang="en-US" altLang="zh-TW" dirty="0" smtClean="0">
                  <a:solidFill>
                    <a:srgbClr val="D71187"/>
                  </a:solidFill>
                  <a:latin typeface="微軟正黑體" pitchFamily="34" charset="-120"/>
                  <a:ea typeface="微軟正黑體" pitchFamily="34" charset="-120"/>
                  <a:cs typeface="Calibri" pitchFamily="34" charset="0"/>
                </a:rPr>
                <a:t>214.8</a:t>
              </a:r>
            </a:p>
            <a:p>
              <a:pPr algn="ctr"/>
              <a:r>
                <a:rPr lang="zh-TW" altLang="en-US" dirty="0" smtClean="0">
                  <a:solidFill>
                    <a:srgbClr val="D71187"/>
                  </a:solidFill>
                  <a:latin typeface="微軟正黑體" pitchFamily="34" charset="-120"/>
                  <a:ea typeface="微軟正黑體" pitchFamily="34" charset="-120"/>
                  <a:cs typeface="Calibri" pitchFamily="34" charset="0"/>
                </a:rPr>
                <a:t>下載速度</a:t>
              </a:r>
              <a:endParaRPr lang="zh-TW" altLang="en-US" dirty="0">
                <a:solidFill>
                  <a:srgbClr val="D71187"/>
                </a:solidFill>
                <a:latin typeface="微軟正黑體" pitchFamily="34" charset="-120"/>
                <a:ea typeface="微軟正黑體" pitchFamily="34" charset="-120"/>
                <a:cs typeface="Calibri" pitchFamily="34" charset="0"/>
              </a:endParaRPr>
            </a:p>
          </p:txBody>
        </p:sp>
        <p:sp>
          <p:nvSpPr>
            <p:cNvPr id="19" name="向下箭號 18"/>
            <p:cNvSpPr/>
            <p:nvPr/>
          </p:nvSpPr>
          <p:spPr>
            <a:xfrm>
              <a:off x="3893339" y="3214692"/>
              <a:ext cx="214314" cy="142876"/>
            </a:xfrm>
            <a:prstGeom prst="downArrow">
              <a:avLst/>
            </a:prstGeom>
            <a:solidFill>
              <a:srgbClr val="D711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1" name="向下箭號 20"/>
            <p:cNvSpPr/>
            <p:nvPr/>
          </p:nvSpPr>
          <p:spPr>
            <a:xfrm rot="10800000">
              <a:off x="4561365" y="2643187"/>
              <a:ext cx="214314" cy="142875"/>
            </a:xfrm>
            <a:prstGeom prst="downArrow">
              <a:avLst/>
            </a:prstGeom>
            <a:solidFill>
              <a:srgbClr val="D711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2" name="橢圓 21"/>
            <p:cNvSpPr/>
            <p:nvPr/>
          </p:nvSpPr>
          <p:spPr>
            <a:xfrm>
              <a:off x="3786182" y="2786064"/>
              <a:ext cx="428628" cy="428628"/>
            </a:xfrm>
            <a:prstGeom prst="ellipse">
              <a:avLst/>
            </a:prstGeom>
            <a:noFill/>
            <a:ln>
              <a:solidFill>
                <a:srgbClr val="D7118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1285001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當前連網裝置列表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4" name="圖片 3" descr="my ag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7290" y="1285866"/>
            <a:ext cx="6596842" cy="3240000"/>
          </a:xfrm>
          <a:prstGeom prst="rect">
            <a:avLst/>
          </a:prstGeom>
        </p:spPr>
      </p:pic>
      <p:sp>
        <p:nvSpPr>
          <p:cNvPr id="8" name="使用者可以自行修改資料或設定API以建立安全連線"/>
          <p:cNvSpPr txBox="1"/>
          <p:nvPr/>
        </p:nvSpPr>
        <p:spPr>
          <a:xfrm>
            <a:off x="1164030" y="3786196"/>
            <a:ext cx="2622150" cy="2616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 defTabSz="457200">
              <a:defRPr sz="1100" b="1">
                <a:solidFill>
                  <a:srgbClr val="941100">
                    <a:alpha val="68279"/>
                  </a:srgbClr>
                </a:solidFill>
              </a:defRPr>
            </a:lvl1pPr>
          </a:lstStyle>
          <a:p>
            <a:endParaRPr dirty="0">
              <a:solidFill>
                <a:srgbClr val="D71187"/>
              </a:solidFill>
              <a:latin typeface="微軟正黑體" pitchFamily="34" charset="-120"/>
              <a:ea typeface="微軟正黑體" pitchFamily="34" charset="-120"/>
              <a:cs typeface="Calibri" pitchFamily="34" charset="0"/>
            </a:endParaRPr>
          </a:p>
        </p:txBody>
      </p:sp>
      <p:grpSp>
        <p:nvGrpSpPr>
          <p:cNvPr id="14" name="群組 13"/>
          <p:cNvGrpSpPr/>
          <p:nvPr/>
        </p:nvGrpSpPr>
        <p:grpSpPr>
          <a:xfrm>
            <a:off x="1071538" y="3429006"/>
            <a:ext cx="2714644" cy="572640"/>
            <a:chOff x="1071538" y="3429006"/>
            <a:chExt cx="2714644" cy="572640"/>
          </a:xfrm>
        </p:grpSpPr>
        <p:sp>
          <p:nvSpPr>
            <p:cNvPr id="6" name="Shape 393"/>
            <p:cNvSpPr/>
            <p:nvPr/>
          </p:nvSpPr>
          <p:spPr>
            <a:xfrm rot="10800000">
              <a:off x="1285852" y="3714758"/>
              <a:ext cx="332790" cy="286888"/>
            </a:xfrm>
            <a:prstGeom prst="triangle">
              <a:avLst>
                <a:gd name="adj" fmla="val 50000"/>
              </a:avLst>
            </a:prstGeom>
            <a:solidFill>
              <a:srgbClr val="D71187"/>
            </a:solidFill>
            <a:ln>
              <a:noFill/>
            </a:ln>
          </p:spPr>
          <p:txBody>
            <a:bodyPr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" name="文字方塊 8"/>
            <p:cNvSpPr txBox="1"/>
            <p:nvPr/>
          </p:nvSpPr>
          <p:spPr>
            <a:xfrm>
              <a:off x="1071538" y="3429006"/>
              <a:ext cx="2714644" cy="307777"/>
            </a:xfrm>
            <a:prstGeom prst="rect">
              <a:avLst/>
            </a:prstGeom>
            <a:solidFill>
              <a:srgbClr val="D71187"/>
            </a:solidFill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altLang="zh-TW" b="1" dirty="0" smtClean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  <a:cs typeface="Calibri" pitchFamily="34" charset="0"/>
                </a:rPr>
                <a:t>IT</a:t>
              </a:r>
              <a:r>
                <a:rPr lang="zh-TW" altLang="en-US" b="1" dirty="0" smtClean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  <a:cs typeface="Calibri" pitchFamily="34" charset="0"/>
                </a:rPr>
                <a:t>人員發現有一台伺服器下線</a:t>
              </a:r>
            </a:p>
          </p:txBody>
        </p:sp>
      </p:grpSp>
      <p:sp>
        <p:nvSpPr>
          <p:cNvPr id="10" name="橢圓 9"/>
          <p:cNvSpPr/>
          <p:nvPr/>
        </p:nvSpPr>
        <p:spPr>
          <a:xfrm>
            <a:off x="1211731" y="3857634"/>
            <a:ext cx="500066" cy="500066"/>
          </a:xfrm>
          <a:prstGeom prst="ellipse">
            <a:avLst/>
          </a:prstGeom>
          <a:noFill/>
          <a:ln>
            <a:solidFill>
              <a:srgbClr val="D711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1285001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一鍵透過網路喚醒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4" name="圖片 3" descr="my ag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538" y="1285866"/>
            <a:ext cx="6596842" cy="3240000"/>
          </a:xfrm>
          <a:prstGeom prst="rect">
            <a:avLst/>
          </a:prstGeom>
        </p:spPr>
      </p:pic>
      <p:sp>
        <p:nvSpPr>
          <p:cNvPr id="13" name="橢圓 12"/>
          <p:cNvSpPr/>
          <p:nvPr/>
        </p:nvSpPr>
        <p:spPr>
          <a:xfrm>
            <a:off x="7072330" y="3643320"/>
            <a:ext cx="642942" cy="642942"/>
          </a:xfrm>
          <a:prstGeom prst="ellipse">
            <a:avLst/>
          </a:prstGeom>
          <a:noFill/>
          <a:ln>
            <a:solidFill>
              <a:srgbClr val="D711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Shape 393"/>
          <p:cNvSpPr/>
          <p:nvPr/>
        </p:nvSpPr>
        <p:spPr>
          <a:xfrm rot="10800000">
            <a:off x="7215206" y="3429006"/>
            <a:ext cx="332790" cy="286888"/>
          </a:xfrm>
          <a:prstGeom prst="triangle">
            <a:avLst>
              <a:gd name="adj" fmla="val 50000"/>
            </a:avLst>
          </a:prstGeom>
          <a:solidFill>
            <a:srgbClr val="D71187"/>
          </a:solidFill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文字方塊 14"/>
          <p:cNvSpPr txBox="1"/>
          <p:nvPr/>
        </p:nvSpPr>
        <p:spPr>
          <a:xfrm>
            <a:off x="6286512" y="3143254"/>
            <a:ext cx="1428760" cy="307777"/>
          </a:xfrm>
          <a:prstGeom prst="rect">
            <a:avLst/>
          </a:prstGeom>
          <a:solidFill>
            <a:srgbClr val="D71187"/>
          </a:solidFill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TW" altLang="en-US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  <a:cs typeface="Calibri" pitchFamily="34" charset="0"/>
              </a:rPr>
              <a:t>點選網路喚醒</a:t>
            </a:r>
          </a:p>
        </p:txBody>
      </p:sp>
    </p:spTree>
    <p:extLst>
      <p:ext uri="{BB962C8B-B14F-4D97-AF65-F5344CB8AC3E}">
        <p14:creationId xmlns:p14="http://schemas.microsoft.com/office/powerpoint/2010/main" xmlns="" val="1285001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一鍵透過網路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喚醒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4" name="圖片 3" descr="my ag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728" y="1285866"/>
            <a:ext cx="6596819" cy="324000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4041440" y="2214560"/>
            <a:ext cx="1387816" cy="1357322"/>
          </a:xfrm>
          <a:prstGeom prst="rect">
            <a:avLst/>
          </a:prstGeom>
          <a:noFill/>
          <a:ln w="28575">
            <a:solidFill>
              <a:srgbClr val="D711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latin typeface="微軟正黑體" pitchFamily="34" charset="-120"/>
              <a:ea typeface="微軟正黑體" pitchFamily="34" charset="-120"/>
              <a:cs typeface="Calibri" pitchFamily="34" charset="0"/>
            </a:endParaRPr>
          </a:p>
        </p:txBody>
      </p:sp>
      <p:grpSp>
        <p:nvGrpSpPr>
          <p:cNvPr id="12" name="群組 11"/>
          <p:cNvGrpSpPr/>
          <p:nvPr/>
        </p:nvGrpSpPr>
        <p:grpSpPr>
          <a:xfrm>
            <a:off x="3428992" y="3500444"/>
            <a:ext cx="1928826" cy="522091"/>
            <a:chOff x="3428992" y="3500444"/>
            <a:chExt cx="1928826" cy="522091"/>
          </a:xfrm>
        </p:grpSpPr>
        <p:sp>
          <p:nvSpPr>
            <p:cNvPr id="10" name="Shape 393"/>
            <p:cNvSpPr/>
            <p:nvPr/>
          </p:nvSpPr>
          <p:spPr>
            <a:xfrm>
              <a:off x="4929190" y="3500444"/>
              <a:ext cx="332790" cy="286888"/>
            </a:xfrm>
            <a:prstGeom prst="triangle">
              <a:avLst>
                <a:gd name="adj" fmla="val 50000"/>
              </a:avLst>
            </a:prstGeom>
            <a:solidFill>
              <a:srgbClr val="D71187"/>
            </a:solidFill>
            <a:ln>
              <a:noFill/>
            </a:ln>
          </p:spPr>
          <p:txBody>
            <a:bodyPr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文字方塊 10"/>
            <p:cNvSpPr txBox="1"/>
            <p:nvPr/>
          </p:nvSpPr>
          <p:spPr>
            <a:xfrm>
              <a:off x="3428992" y="3714758"/>
              <a:ext cx="1928826" cy="307777"/>
            </a:xfrm>
            <a:prstGeom prst="rect">
              <a:avLst/>
            </a:prstGeom>
            <a:solidFill>
              <a:srgbClr val="D71187"/>
            </a:solidFill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zh-TW" altLang="en-US" b="1" dirty="0" smtClean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  <a:cs typeface="Calibri" pitchFamily="34" charset="0"/>
                </a:rPr>
                <a:t>選擇發送喚醒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285001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圓角矩形 14"/>
          <p:cNvSpPr/>
          <p:nvPr/>
        </p:nvSpPr>
        <p:spPr>
          <a:xfrm>
            <a:off x="1285852" y="1285866"/>
            <a:ext cx="6715172" cy="3286148"/>
          </a:xfrm>
          <a:prstGeom prst="roundRect">
            <a:avLst>
              <a:gd name="adj" fmla="val 7641"/>
            </a:avLst>
          </a:prstGeom>
          <a:noFill/>
          <a:ln w="57150" cap="flat" cmpd="sng">
            <a:solidFill>
              <a:srgbClr val="498DC8">
                <a:alpha val="34902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45700" rIns="91425" bIns="45700" rtlCol="0" anchor="ctr" anchorCtr="0">
            <a:noAutofit/>
          </a:bodyPr>
          <a:lstStyle/>
          <a:p>
            <a: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lang="zh-TW" altLang="en-US"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Shape 117"/>
          <p:cNvSpPr/>
          <p:nvPr/>
        </p:nvSpPr>
        <p:spPr>
          <a:xfrm>
            <a:off x="3929060" y="2143122"/>
            <a:ext cx="1928826" cy="2214578"/>
          </a:xfrm>
          <a:prstGeom prst="roundRect">
            <a:avLst>
              <a:gd name="adj" fmla="val 10464"/>
            </a:avLst>
          </a:prstGeom>
          <a:solidFill>
            <a:srgbClr val="0070C0"/>
          </a:solidFill>
          <a:ln w="15875" cap="flat" cmpd="sng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8100000" algn="tr" rotWithShape="0">
              <a:srgbClr val="000000">
                <a:alpha val="40000"/>
              </a:srgbClr>
            </a:outerShdw>
          </a:effectLst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dirty="0">
              <a:solidFill>
                <a:schemeClr val="lt1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sp>
        <p:nvSpPr>
          <p:cNvPr id="18" name="Shape 117"/>
          <p:cNvSpPr/>
          <p:nvPr/>
        </p:nvSpPr>
        <p:spPr>
          <a:xfrm>
            <a:off x="1785918" y="2143122"/>
            <a:ext cx="1928826" cy="2214578"/>
          </a:xfrm>
          <a:prstGeom prst="roundRect">
            <a:avLst>
              <a:gd name="adj" fmla="val 10464"/>
            </a:avLst>
          </a:prstGeom>
          <a:solidFill>
            <a:srgbClr val="0070C0"/>
          </a:solidFill>
          <a:ln w="15875" cap="flat" cmpd="sng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8100000" algn="tr" rotWithShape="0">
              <a:srgbClr val="000000">
                <a:alpha val="40000"/>
              </a:srgbClr>
            </a:outerShdw>
          </a:effectLst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dirty="0">
              <a:solidFill>
                <a:schemeClr val="lt1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TW" altLang="en-US" dirty="0" smtClean="0">
                <a:latin typeface="微軟正黑體" pitchFamily="34" charset="-120"/>
                <a:ea typeface="微軟正黑體" pitchFamily="34" charset="-120"/>
              </a:rPr>
              <a:t>警報通知</a:t>
            </a:r>
            <a:endParaRPr kumimoji="1"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/>
          <a:srcRect l="3875" t="504" r="7000"/>
          <a:stretch>
            <a:fillRect/>
          </a:stretch>
        </p:blipFill>
        <p:spPr bwMode="auto">
          <a:xfrm>
            <a:off x="6000760" y="1500180"/>
            <a:ext cx="1524552" cy="29165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文字版面配置區 2"/>
          <p:cNvSpPr>
            <a:spLocks noGrp="1"/>
          </p:cNvSpPr>
          <p:nvPr>
            <p:ph type="body" idx="1"/>
          </p:nvPr>
        </p:nvSpPr>
        <p:spPr>
          <a:xfrm>
            <a:off x="2357422" y="1428742"/>
            <a:ext cx="3286148" cy="642942"/>
          </a:xfrm>
          <a:noFill/>
        </p:spPr>
        <p:txBody>
          <a:bodyPr/>
          <a:lstStyle/>
          <a:p>
            <a:pPr>
              <a:buNone/>
            </a:pPr>
            <a:r>
              <a:rPr lang="zh-TW" altLang="en-US" sz="2800" b="1" dirty="0" smtClean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  <a:cs typeface="Calibri" pitchFamily="34" charset="0"/>
              </a:rPr>
              <a:t>可能發生的事件</a:t>
            </a:r>
            <a:endParaRPr lang="en-US" altLang="zh-TW" sz="2800" b="1" dirty="0" smtClean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  <a:cs typeface="Calibri" pitchFamily="34" charset="0"/>
            </a:endParaRPr>
          </a:p>
          <a:p>
            <a:pPr>
              <a:buNone/>
            </a:pPr>
            <a:endParaRPr lang="en-US" altLang="zh-TW" dirty="0" smtClean="0">
              <a:latin typeface="微軟正黑體" pitchFamily="34" charset="-120"/>
              <a:ea typeface="微軟正黑體" pitchFamily="34" charset="-120"/>
              <a:cs typeface="Calibri" pitchFamily="34" charset="0"/>
            </a:endParaRPr>
          </a:p>
          <a:p>
            <a:pPr>
              <a:buNone/>
            </a:pPr>
            <a:endParaRPr lang="en-US" altLang="zh-TW" sz="1400" dirty="0" smtClean="0">
              <a:latin typeface="微軟正黑體" pitchFamily="34" charset="-120"/>
              <a:ea typeface="微軟正黑體" pitchFamily="34" charset="-120"/>
              <a:cs typeface="Calibri" pitchFamily="34" charset="0"/>
              <a:sym typeface="Arial"/>
            </a:endParaRPr>
          </a:p>
        </p:txBody>
      </p:sp>
      <p:sp>
        <p:nvSpPr>
          <p:cNvPr id="5" name="文字版面配置區 2"/>
          <p:cNvSpPr txBox="1">
            <a:spLocks/>
          </p:cNvSpPr>
          <p:nvPr/>
        </p:nvSpPr>
        <p:spPr>
          <a:xfrm>
            <a:off x="1714480" y="2357436"/>
            <a:ext cx="2092339" cy="185738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/>
          <a:p>
            <a:pPr marL="88900" marR="0" lvl="1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bg1"/>
              </a:buClr>
              <a:buSzPct val="100000"/>
              <a:buFont typeface="Arial" pitchFamily="34" charset="0"/>
              <a:buChar char="•"/>
              <a:tabLst/>
              <a:defRPr/>
            </a:pPr>
            <a:r>
              <a:rPr kumimoji="0" lang="zh-TW" altLang="en-US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Calibri" pitchFamily="34" charset="0"/>
                <a:sym typeface="Arial"/>
              </a:rPr>
              <a:t> 手機上線 </a:t>
            </a:r>
            <a:r>
              <a:rPr kumimoji="0" lang="en-US" altLang="zh-TW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Calibri" pitchFamily="34" charset="0"/>
                <a:sym typeface="Arial"/>
              </a:rPr>
              <a:t>/ </a:t>
            </a:r>
            <a:r>
              <a:rPr kumimoji="0" lang="zh-TW" altLang="en-US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Calibri" pitchFamily="34" charset="0"/>
                <a:sym typeface="Arial"/>
              </a:rPr>
              <a:t>斷線</a:t>
            </a:r>
            <a:endParaRPr kumimoji="0" lang="en-US" altLang="zh-TW" b="1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Calibri" pitchFamily="34" charset="0"/>
              <a:sym typeface="Arial"/>
            </a:endParaRPr>
          </a:p>
          <a:p>
            <a:pPr marL="88900" marR="0" lvl="1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bg1"/>
              </a:buClr>
              <a:buSzPct val="100000"/>
              <a:buFont typeface="Arial" pitchFamily="34" charset="0"/>
              <a:buChar char="•"/>
              <a:tabLst/>
              <a:defRPr/>
            </a:pPr>
            <a:r>
              <a:rPr kumimoji="0" lang="en-US" altLang="zh-TW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Calibri" pitchFamily="34" charset="0"/>
                <a:sym typeface="Arial"/>
              </a:rPr>
              <a:t> TCP </a:t>
            </a:r>
            <a:r>
              <a:rPr kumimoji="0" lang="zh-TW" altLang="en-US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Calibri" pitchFamily="34" charset="0"/>
                <a:sym typeface="Arial"/>
              </a:rPr>
              <a:t>服務上線 </a:t>
            </a:r>
            <a:r>
              <a:rPr kumimoji="0" lang="en-US" altLang="zh-TW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Calibri" pitchFamily="34" charset="0"/>
                <a:sym typeface="Arial"/>
              </a:rPr>
              <a:t>/ </a:t>
            </a:r>
            <a:r>
              <a:rPr kumimoji="0" lang="zh-TW" altLang="en-US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Calibri" pitchFamily="34" charset="0"/>
                <a:sym typeface="Arial"/>
              </a:rPr>
              <a:t>斷線</a:t>
            </a:r>
            <a:endParaRPr kumimoji="0" lang="en-US" altLang="zh-TW" b="1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Calibri" pitchFamily="34" charset="0"/>
              <a:sym typeface="Arial"/>
            </a:endParaRPr>
          </a:p>
          <a:p>
            <a:pPr marL="88900" marR="0" lvl="1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bg1"/>
              </a:buClr>
              <a:buSzPct val="100000"/>
              <a:buFont typeface="Arial" pitchFamily="34" charset="0"/>
              <a:buChar char="•"/>
              <a:tabLst/>
              <a:defRPr/>
            </a:pPr>
            <a:r>
              <a:rPr kumimoji="0" lang="en-US" altLang="zh-TW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Calibri" pitchFamily="34" charset="0"/>
                <a:sym typeface="Arial"/>
              </a:rPr>
              <a:t> IP</a:t>
            </a:r>
            <a:r>
              <a:rPr kumimoji="0" lang="zh-TW" altLang="en-US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Calibri" pitchFamily="34" charset="0"/>
                <a:sym typeface="Arial"/>
              </a:rPr>
              <a:t>位址消失</a:t>
            </a:r>
            <a:endParaRPr kumimoji="0" lang="en-US" altLang="zh-TW" b="1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Calibri" pitchFamily="34" charset="0"/>
              <a:sym typeface="Arial"/>
            </a:endParaRPr>
          </a:p>
          <a:p>
            <a:pPr marL="88900" marR="0" lvl="1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bg1"/>
              </a:buClr>
              <a:buSzPct val="100000"/>
              <a:buFont typeface="Arial" pitchFamily="34" charset="0"/>
              <a:buChar char="•"/>
              <a:tabLst/>
              <a:defRPr/>
            </a:pPr>
            <a:r>
              <a:rPr kumimoji="0" lang="en-US" altLang="zh-TW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Calibri" pitchFamily="34" charset="0"/>
                <a:sym typeface="Arial"/>
              </a:rPr>
              <a:t> SNMP </a:t>
            </a:r>
            <a:r>
              <a:rPr kumimoji="0" lang="zh-TW" altLang="en-US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Calibri" pitchFamily="34" charset="0"/>
                <a:sym typeface="Arial"/>
              </a:rPr>
              <a:t>感測器狀態</a:t>
            </a:r>
            <a:endParaRPr kumimoji="0" lang="en-US" altLang="zh-TW" b="1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Calibri" pitchFamily="34" charset="0"/>
              <a:sym typeface="Arial"/>
            </a:endParaRPr>
          </a:p>
          <a:p>
            <a:pPr marL="11430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tabLst/>
              <a:defRPr/>
            </a:pPr>
            <a:endParaRPr kumimoji="0" lang="en-US" altLang="zh-TW" b="1" i="0" u="none" strike="noStrike" kern="0" cap="none" spc="0" normalizeH="0" baseline="0" noProof="0" dirty="0" smtClean="0">
              <a:ln>
                <a:noFill/>
              </a:ln>
              <a:solidFill>
                <a:schemeClr val="dk2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Calibri" pitchFamily="34" charset="0"/>
              <a:sym typeface="Verdana"/>
            </a:endParaRPr>
          </a:p>
          <a:p>
            <a:pPr marL="11430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tabLst/>
              <a:defRPr/>
            </a:pPr>
            <a:endParaRPr kumimoji="0" lang="en-US" altLang="zh-TW" b="1" i="0" u="none" strike="noStrike" kern="0" cap="none" spc="0" normalizeH="0" baseline="0" noProof="0" dirty="0" smtClean="0">
              <a:ln>
                <a:noFill/>
              </a:ln>
              <a:solidFill>
                <a:schemeClr val="dk2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Calibri" pitchFamily="34" charset="0"/>
              <a:sym typeface="Arial"/>
            </a:endParaRPr>
          </a:p>
        </p:txBody>
      </p:sp>
      <p:sp>
        <p:nvSpPr>
          <p:cNvPr id="6" name="文字版面配置區 2"/>
          <p:cNvSpPr txBox="1">
            <a:spLocks/>
          </p:cNvSpPr>
          <p:nvPr/>
        </p:nvSpPr>
        <p:spPr>
          <a:xfrm>
            <a:off x="3857620" y="2357436"/>
            <a:ext cx="2000263" cy="1714512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/>
          <a:p>
            <a:pPr marL="88900" marR="0" lvl="1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bg1"/>
              </a:buClr>
              <a:buSzPct val="100000"/>
              <a:buFont typeface="Arial" pitchFamily="34" charset="0"/>
              <a:buChar char="•"/>
              <a:tabLst/>
              <a:defRPr/>
            </a:pPr>
            <a:r>
              <a:rPr kumimoji="0" lang="zh-TW" altLang="en-US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Calibri" pitchFamily="34" charset="0"/>
                <a:sym typeface="Arial"/>
              </a:rPr>
              <a:t> 網路斷線</a:t>
            </a:r>
            <a:endParaRPr kumimoji="0" lang="en-US" altLang="zh-TW" b="1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Calibri" pitchFamily="34" charset="0"/>
              <a:sym typeface="Arial"/>
            </a:endParaRPr>
          </a:p>
          <a:p>
            <a:pPr marL="88900" marR="0" lvl="1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bg1"/>
              </a:buClr>
              <a:buSzPct val="100000"/>
              <a:buFont typeface="Arial" pitchFamily="34" charset="0"/>
              <a:buChar char="•"/>
              <a:tabLst/>
              <a:defRPr/>
            </a:pPr>
            <a:r>
              <a:rPr kumimoji="0" lang="zh-TW" altLang="en-US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Calibri" pitchFamily="34" charset="0"/>
                <a:sym typeface="Arial"/>
              </a:rPr>
              <a:t> 裝置上線 </a:t>
            </a:r>
            <a:r>
              <a:rPr kumimoji="0" lang="en-US" altLang="zh-TW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Calibri" pitchFamily="34" charset="0"/>
                <a:sym typeface="Arial"/>
              </a:rPr>
              <a:t>/ </a:t>
            </a:r>
            <a:r>
              <a:rPr kumimoji="0" lang="zh-TW" altLang="en-US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Calibri" pitchFamily="34" charset="0"/>
                <a:sym typeface="Arial"/>
              </a:rPr>
              <a:t>斷線</a:t>
            </a:r>
            <a:r>
              <a:rPr kumimoji="0" lang="en-US" altLang="zh-TW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Calibri" pitchFamily="34" charset="0"/>
                <a:sym typeface="Arial"/>
              </a:rPr>
              <a:t> </a:t>
            </a:r>
          </a:p>
          <a:p>
            <a:pPr marL="88900" marR="0" lvl="1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bg1"/>
              </a:buClr>
              <a:buSzPct val="100000"/>
              <a:buFont typeface="Arial" pitchFamily="34" charset="0"/>
              <a:buChar char="•"/>
              <a:tabLst/>
              <a:defRPr/>
            </a:pPr>
            <a:r>
              <a:rPr kumimoji="0" lang="zh-TW" altLang="en-US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Calibri" pitchFamily="34" charset="0"/>
                <a:sym typeface="Arial"/>
              </a:rPr>
              <a:t> 新裝置加入此網段</a:t>
            </a:r>
            <a:endParaRPr kumimoji="0" lang="en-US" altLang="zh-TW" b="1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Calibri" pitchFamily="34" charset="0"/>
              <a:sym typeface="Arial"/>
            </a:endParaRPr>
          </a:p>
          <a:p>
            <a:pPr marL="11430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Char char="•"/>
              <a:tabLst/>
              <a:defRPr/>
            </a:pPr>
            <a:endParaRPr kumimoji="0" lang="en-US" altLang="zh-TW" b="0" i="0" u="none" strike="noStrike" kern="0" cap="none" spc="0" normalizeH="0" baseline="0" noProof="0" dirty="0" smtClean="0">
              <a:ln>
                <a:noFill/>
              </a:ln>
              <a:solidFill>
                <a:srgbClr val="3D4752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Calibri" pitchFamily="34" charset="0"/>
              <a:sym typeface="Verdana"/>
            </a:endParaRPr>
          </a:p>
          <a:p>
            <a:pPr marL="11430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tabLst/>
              <a:defRPr/>
            </a:pPr>
            <a:endParaRPr kumimoji="0" lang="en-US" altLang="zh-TW" b="0" i="0" u="none" strike="noStrike" kern="0" cap="none" spc="0" normalizeH="0" baseline="0" noProof="0" dirty="0" smtClean="0">
              <a:ln>
                <a:noFill/>
              </a:ln>
              <a:solidFill>
                <a:srgbClr val="3D4752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Calibri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54212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警報通知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6" name="圖片 5" descr="Raspberry Pi offline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728" y="1285866"/>
            <a:ext cx="6357960" cy="3142555"/>
          </a:xfrm>
          <a:prstGeom prst="rect">
            <a:avLst/>
          </a:prstGeom>
        </p:spPr>
      </p:pic>
      <p:pic>
        <p:nvPicPr>
          <p:cNvPr id="12" name="圖片 11" descr="IMG_317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3922" y="1931602"/>
            <a:ext cx="1452897" cy="2582927"/>
          </a:xfrm>
          <a:prstGeom prst="rect">
            <a:avLst/>
          </a:prstGeom>
          <a:ln w="28575">
            <a:solidFill>
              <a:srgbClr val="D71187"/>
            </a:solidFill>
          </a:ln>
        </p:spPr>
      </p:pic>
      <p:pic>
        <p:nvPicPr>
          <p:cNvPr id="13" name="圖片 12" descr="IMG_317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4407" y="1931602"/>
            <a:ext cx="1452896" cy="2582927"/>
          </a:xfrm>
          <a:prstGeom prst="rect">
            <a:avLst/>
          </a:prstGeom>
          <a:ln w="28575">
            <a:solidFill>
              <a:srgbClr val="D71187"/>
            </a:solidFill>
          </a:ln>
        </p:spPr>
      </p:pic>
      <p:pic>
        <p:nvPicPr>
          <p:cNvPr id="14" name="圖片 13" descr="IMG_3178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4892" y="1931601"/>
            <a:ext cx="1451818" cy="2581009"/>
          </a:xfrm>
          <a:prstGeom prst="rect">
            <a:avLst/>
          </a:prstGeom>
          <a:ln w="28575">
            <a:solidFill>
              <a:srgbClr val="D71187"/>
            </a:solidFill>
          </a:ln>
        </p:spPr>
      </p:pic>
      <p:sp>
        <p:nvSpPr>
          <p:cNvPr id="18" name="Shape 393"/>
          <p:cNvSpPr/>
          <p:nvPr/>
        </p:nvSpPr>
        <p:spPr>
          <a:xfrm>
            <a:off x="2357422" y="1785932"/>
            <a:ext cx="332790" cy="286888"/>
          </a:xfrm>
          <a:prstGeom prst="triangle">
            <a:avLst>
              <a:gd name="adj" fmla="val 50000"/>
            </a:avLst>
          </a:prstGeom>
          <a:solidFill>
            <a:srgbClr val="D71187"/>
          </a:solidFill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文字方塊 18"/>
          <p:cNvSpPr txBox="1"/>
          <p:nvPr/>
        </p:nvSpPr>
        <p:spPr>
          <a:xfrm>
            <a:off x="1428728" y="2000247"/>
            <a:ext cx="1643074" cy="307777"/>
          </a:xfrm>
          <a:prstGeom prst="rect">
            <a:avLst/>
          </a:prstGeom>
          <a:solidFill>
            <a:srgbClr val="D71187"/>
          </a:solidFill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TW" altLang="en-US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  <a:cs typeface="Calibri" pitchFamily="34" charset="0"/>
              </a:rPr>
              <a:t>當伺服器斷線時</a:t>
            </a:r>
            <a:endParaRPr lang="en-US" altLang="zh-TW" b="1" dirty="0" smtClean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  <a:cs typeface="Calibri" pitchFamily="34" charset="0"/>
            </a:endParaRPr>
          </a:p>
        </p:txBody>
      </p:sp>
      <p:sp>
        <p:nvSpPr>
          <p:cNvPr id="20" name="橢圓 19"/>
          <p:cNvSpPr/>
          <p:nvPr/>
        </p:nvSpPr>
        <p:spPr>
          <a:xfrm>
            <a:off x="2134641" y="1285866"/>
            <a:ext cx="714380" cy="714380"/>
          </a:xfrm>
          <a:prstGeom prst="ellipse">
            <a:avLst/>
          </a:prstGeom>
          <a:noFill/>
          <a:ln>
            <a:solidFill>
              <a:srgbClr val="D711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1285001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>
                <a:latin typeface="微軟正黑體" pitchFamily="34" charset="-120"/>
                <a:ea typeface="微軟正黑體" pitchFamily="34" charset="-120"/>
                <a:cs typeface="Calibri" pitchFamily="34" charset="0"/>
              </a:rPr>
              <a:t>Domotz</a:t>
            </a:r>
            <a:r>
              <a:rPr lang="zh-TW" altLang="en-US" dirty="0" smtClean="0"/>
              <a:t>代理程式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  <a:cs typeface="Calibri" pitchFamily="34" charset="0"/>
              </a:rPr>
              <a:t>可安裝於</a:t>
            </a:r>
            <a:endParaRPr lang="zh-TW" altLang="en-US" dirty="0">
              <a:latin typeface="微軟正黑體" pitchFamily="34" charset="-120"/>
              <a:ea typeface="微軟正黑體" pitchFamily="34" charset="-120"/>
              <a:cs typeface="Calibri" pitchFamily="34" charset="0"/>
            </a:endParaRPr>
          </a:p>
        </p:txBody>
      </p:sp>
      <p:pic>
        <p:nvPicPr>
          <p:cNvPr id="3" name="圖片 2" descr="Raspberry Pi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3636" y="3071816"/>
            <a:ext cx="1857388" cy="1052695"/>
          </a:xfrm>
          <a:prstGeom prst="rect">
            <a:avLst/>
          </a:prstGeom>
        </p:spPr>
      </p:pic>
      <p:pic>
        <p:nvPicPr>
          <p:cNvPr id="4" name="圖片 3" descr="Qboat_Top_left-angle+heat sin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3306" y="3071816"/>
            <a:ext cx="1857388" cy="1160868"/>
          </a:xfrm>
          <a:prstGeom prst="rect">
            <a:avLst/>
          </a:prstGeom>
        </p:spPr>
      </p:pic>
      <p:grpSp>
        <p:nvGrpSpPr>
          <p:cNvPr id="23" name="群組 22"/>
          <p:cNvGrpSpPr/>
          <p:nvPr/>
        </p:nvGrpSpPr>
        <p:grpSpPr>
          <a:xfrm>
            <a:off x="928662" y="1428742"/>
            <a:ext cx="2214578" cy="928694"/>
            <a:chOff x="357158" y="1428742"/>
            <a:chExt cx="2214578" cy="928694"/>
          </a:xfrm>
        </p:grpSpPr>
        <p:sp>
          <p:nvSpPr>
            <p:cNvPr id="19" name="Shape 392"/>
            <p:cNvSpPr/>
            <p:nvPr/>
          </p:nvSpPr>
          <p:spPr>
            <a:xfrm>
              <a:off x="428596" y="1428742"/>
              <a:ext cx="2143140" cy="784683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txBody>
            <a:bodyPr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Shape 393"/>
            <p:cNvSpPr/>
            <p:nvPr/>
          </p:nvSpPr>
          <p:spPr>
            <a:xfrm rot="10800000">
              <a:off x="1333772" y="2070548"/>
              <a:ext cx="332790" cy="286888"/>
            </a:xfrm>
            <a:prstGeom prst="triangle">
              <a:avLst>
                <a:gd name="adj" fmla="val 50000"/>
              </a:avLst>
            </a:prstGeom>
            <a:solidFill>
              <a:srgbClr val="0070C0"/>
            </a:solidFill>
            <a:ln>
              <a:noFill/>
            </a:ln>
          </p:spPr>
          <p:txBody>
            <a:bodyPr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" name="文字方塊 6"/>
            <p:cNvSpPr txBox="1"/>
            <p:nvPr/>
          </p:nvSpPr>
          <p:spPr>
            <a:xfrm>
              <a:off x="357158" y="1500180"/>
              <a:ext cx="2214578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altLang="zh-TW" b="1" dirty="0" smtClean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  <a:cs typeface="Calibri" pitchFamily="34" charset="0"/>
                </a:rPr>
                <a:t>QNAP NAS</a:t>
              </a:r>
            </a:p>
            <a:p>
              <a:pPr algn="ctr">
                <a:spcBef>
                  <a:spcPts val="600"/>
                </a:spcBef>
              </a:pPr>
              <a:r>
                <a:rPr lang="zh-TW" altLang="en-US" dirty="0" smtClean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  <a:cs typeface="Calibri" pitchFamily="34" charset="0"/>
                </a:rPr>
                <a:t>豐富及智慧你的生活</a:t>
              </a:r>
              <a:endParaRPr lang="zh-TW" altLang="en-US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  <a:cs typeface="Calibri" pitchFamily="34" charset="0"/>
              </a:endParaRPr>
            </a:p>
          </p:txBody>
        </p:sp>
      </p:grpSp>
      <p:cxnSp>
        <p:nvCxnSpPr>
          <p:cNvPr id="10" name="直線接點 9"/>
          <p:cNvCxnSpPr/>
          <p:nvPr/>
        </p:nvCxnSpPr>
        <p:spPr>
          <a:xfrm rot="5400000">
            <a:off x="1785123" y="2928146"/>
            <a:ext cx="3000396" cy="1588"/>
          </a:xfrm>
          <a:prstGeom prst="line">
            <a:avLst/>
          </a:prstGeom>
          <a:ln w="57150">
            <a:solidFill>
              <a:schemeClr val="bg1">
                <a:lumMod val="75000"/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接點 11"/>
          <p:cNvCxnSpPr/>
          <p:nvPr/>
        </p:nvCxnSpPr>
        <p:spPr>
          <a:xfrm rot="5400000">
            <a:off x="4358480" y="2928146"/>
            <a:ext cx="3000396" cy="1588"/>
          </a:xfrm>
          <a:prstGeom prst="line">
            <a:avLst/>
          </a:prstGeom>
          <a:ln w="57150">
            <a:solidFill>
              <a:schemeClr val="bg1">
                <a:lumMod val="75000"/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圖片 14" descr="TVS-682_Top-right+Remote-Control.png"/>
          <p:cNvPicPr>
            <a:picLocks noChangeAspect="1"/>
          </p:cNvPicPr>
          <p:nvPr/>
        </p:nvPicPr>
        <p:blipFill>
          <a:blip r:embed="rId4"/>
          <a:srcRect l="22217" r="13535"/>
          <a:stretch>
            <a:fillRect/>
          </a:stretch>
        </p:blipFill>
        <p:spPr>
          <a:xfrm>
            <a:off x="1289822" y="2714626"/>
            <a:ext cx="1615303" cy="1571636"/>
          </a:xfrm>
          <a:prstGeom prst="rect">
            <a:avLst/>
          </a:prstGeom>
        </p:spPr>
      </p:pic>
      <p:grpSp>
        <p:nvGrpSpPr>
          <p:cNvPr id="28" name="群組 27"/>
          <p:cNvGrpSpPr/>
          <p:nvPr/>
        </p:nvGrpSpPr>
        <p:grpSpPr>
          <a:xfrm>
            <a:off x="3428992" y="1428742"/>
            <a:ext cx="2286016" cy="928694"/>
            <a:chOff x="3500430" y="1428742"/>
            <a:chExt cx="2286016" cy="928694"/>
          </a:xfrm>
        </p:grpSpPr>
        <p:sp>
          <p:nvSpPr>
            <p:cNvPr id="25" name="Shape 392"/>
            <p:cNvSpPr/>
            <p:nvPr/>
          </p:nvSpPr>
          <p:spPr>
            <a:xfrm>
              <a:off x="3500430" y="1428742"/>
              <a:ext cx="2286016" cy="784683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txBody>
            <a:bodyPr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Shape 393"/>
            <p:cNvSpPr/>
            <p:nvPr/>
          </p:nvSpPr>
          <p:spPr>
            <a:xfrm rot="10800000">
              <a:off x="4477043" y="2070548"/>
              <a:ext cx="332790" cy="286888"/>
            </a:xfrm>
            <a:prstGeom prst="triangle">
              <a:avLst>
                <a:gd name="adj" fmla="val 50000"/>
              </a:avLst>
            </a:prstGeom>
            <a:solidFill>
              <a:srgbClr val="0070C0"/>
            </a:solidFill>
            <a:ln>
              <a:noFill/>
            </a:ln>
          </p:spPr>
          <p:txBody>
            <a:bodyPr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7" name="文字方塊 26"/>
          <p:cNvSpPr txBox="1"/>
          <p:nvPr/>
        </p:nvSpPr>
        <p:spPr>
          <a:xfrm>
            <a:off x="3357554" y="1500180"/>
            <a:ext cx="242889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altLang="zh-TW" b="1" dirty="0" err="1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  <a:cs typeface="Calibri" pitchFamily="34" charset="0"/>
              </a:rPr>
              <a:t>QBoat</a:t>
            </a:r>
            <a:r>
              <a:rPr lang="en-US" altLang="zh-TW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  <a:cs typeface="Calibri" pitchFamily="34" charset="0"/>
              </a:rPr>
              <a:t> Sunny</a:t>
            </a:r>
          </a:p>
          <a:p>
            <a:pPr algn="ctr">
              <a:spcBef>
                <a:spcPts val="600"/>
              </a:spcBef>
            </a:pPr>
            <a:r>
              <a:rPr lang="zh-TW" altLang="en-US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  <a:cs typeface="Calibri" pitchFamily="34" charset="0"/>
              </a:rPr>
              <a:t>你的第一台微型</a:t>
            </a:r>
            <a:r>
              <a:rPr lang="en-US" altLang="zh-TW" dirty="0" err="1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  <a:cs typeface="Calibri" pitchFamily="34" charset="0"/>
              </a:rPr>
              <a:t>IoT</a:t>
            </a:r>
            <a:r>
              <a:rPr lang="zh-TW" altLang="en-US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  <a:cs typeface="Calibri" pitchFamily="34" charset="0"/>
              </a:rPr>
              <a:t>伺服器</a:t>
            </a:r>
            <a:endParaRPr lang="zh-TW" altLang="en-US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  <a:cs typeface="Calibri" pitchFamily="34" charset="0"/>
            </a:endParaRPr>
          </a:p>
        </p:txBody>
      </p:sp>
      <p:grpSp>
        <p:nvGrpSpPr>
          <p:cNvPr id="29" name="群組 28"/>
          <p:cNvGrpSpPr/>
          <p:nvPr/>
        </p:nvGrpSpPr>
        <p:grpSpPr>
          <a:xfrm>
            <a:off x="5929322" y="1428742"/>
            <a:ext cx="2214578" cy="928694"/>
            <a:chOff x="357158" y="1428742"/>
            <a:chExt cx="2214578" cy="928694"/>
          </a:xfrm>
        </p:grpSpPr>
        <p:sp>
          <p:nvSpPr>
            <p:cNvPr id="30" name="Shape 392"/>
            <p:cNvSpPr/>
            <p:nvPr/>
          </p:nvSpPr>
          <p:spPr>
            <a:xfrm>
              <a:off x="428596" y="1428742"/>
              <a:ext cx="2143140" cy="784683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txBody>
            <a:bodyPr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Shape 393"/>
            <p:cNvSpPr/>
            <p:nvPr/>
          </p:nvSpPr>
          <p:spPr>
            <a:xfrm rot="10800000">
              <a:off x="1333772" y="2070548"/>
              <a:ext cx="332790" cy="286888"/>
            </a:xfrm>
            <a:prstGeom prst="triangle">
              <a:avLst>
                <a:gd name="adj" fmla="val 50000"/>
              </a:avLst>
            </a:prstGeom>
            <a:solidFill>
              <a:srgbClr val="0070C0"/>
            </a:solidFill>
            <a:ln>
              <a:noFill/>
            </a:ln>
          </p:spPr>
          <p:txBody>
            <a:bodyPr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文字方塊 31"/>
            <p:cNvSpPr txBox="1"/>
            <p:nvPr/>
          </p:nvSpPr>
          <p:spPr>
            <a:xfrm>
              <a:off x="357158" y="1500180"/>
              <a:ext cx="2214578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zh-TW" altLang="en-US" b="1" dirty="0" smtClean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  <a:cs typeface="Calibri" pitchFamily="34" charset="0"/>
                </a:rPr>
                <a:t>樹莓派</a:t>
              </a:r>
              <a:endParaRPr lang="en-US" altLang="zh-TW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  <a:cs typeface="Calibri" pitchFamily="34" charset="0"/>
              </a:endParaRPr>
            </a:p>
            <a:p>
              <a:pPr algn="ctr">
                <a:spcBef>
                  <a:spcPts val="600"/>
                </a:spcBef>
              </a:pPr>
              <a:r>
                <a:rPr lang="zh-TW" altLang="en-US" dirty="0" smtClean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  <a:cs typeface="Calibri" pitchFamily="34" charset="0"/>
                </a:rPr>
                <a:t>微型及經濟型電腦</a:t>
              </a:r>
              <a:endParaRPr lang="zh-TW" altLang="en-US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  <a:cs typeface="Calibr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285001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>
                <a:latin typeface="微軟正黑體" pitchFamily="34" charset="-120"/>
                <a:ea typeface="微軟正黑體" pitchFamily="34" charset="-120"/>
                <a:cs typeface="Calibri" pitchFamily="34" charset="0"/>
              </a:rPr>
              <a:t>Domotz</a:t>
            </a:r>
            <a:r>
              <a:rPr lang="en-US" altLang="zh-TW" dirty="0" smtClean="0">
                <a:latin typeface="微軟正黑體" pitchFamily="34" charset="-120"/>
                <a:ea typeface="微軟正黑體" pitchFamily="34" charset="-120"/>
                <a:cs typeface="Calibri" pitchFamily="34" charset="0"/>
              </a:rPr>
              <a:t> 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  <a:cs typeface="Calibri" pitchFamily="34" charset="0"/>
              </a:rPr>
              <a:t>網路監控</a:t>
            </a:r>
            <a:r>
              <a:rPr lang="en-US" altLang="zh-TW" dirty="0" smtClean="0">
                <a:latin typeface="微軟正黑體" pitchFamily="34" charset="-120"/>
                <a:ea typeface="微軟正黑體" pitchFamily="34" charset="-120"/>
                <a:cs typeface="Calibri" pitchFamily="34" charset="0"/>
              </a:rPr>
              <a:t>APP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  <a:cs typeface="Calibri" pitchFamily="34" charset="0"/>
              </a:rPr>
              <a:t>可安裝於</a:t>
            </a:r>
            <a:endParaRPr lang="zh-TW" altLang="en-US" dirty="0">
              <a:latin typeface="微軟正黑體" pitchFamily="34" charset="-120"/>
              <a:ea typeface="微軟正黑體" pitchFamily="34" charset="-120"/>
              <a:cs typeface="Calibri" pitchFamily="34" charset="0"/>
            </a:endParaRPr>
          </a:p>
        </p:txBody>
      </p:sp>
      <p:pic>
        <p:nvPicPr>
          <p:cNvPr id="5" name="Shape 524"/>
          <p:cNvPicPr preferRelativeResize="0"/>
          <p:nvPr/>
        </p:nvPicPr>
        <p:blipFill rotWithShape="1">
          <a:blip r:embed="rId2">
            <a:alphaModFix/>
          </a:blip>
          <a:srcRect b="2334"/>
          <a:stretch/>
        </p:blipFill>
        <p:spPr>
          <a:xfrm>
            <a:off x="2285984" y="2654710"/>
            <a:ext cx="1714512" cy="1917304"/>
          </a:xfrm>
          <a:prstGeom prst="rect">
            <a:avLst/>
          </a:prstGeom>
          <a:noFill/>
          <a:ln>
            <a:noFill/>
          </a:ln>
          <a:effectLst>
            <a:outerShdw blurRad="355600" rotWithShape="0">
              <a:srgbClr val="000000">
                <a:alpha val="74900"/>
              </a:srgbClr>
            </a:outerShdw>
          </a:effectLst>
        </p:spPr>
      </p:pic>
      <p:grpSp>
        <p:nvGrpSpPr>
          <p:cNvPr id="8" name="群組 7"/>
          <p:cNvGrpSpPr/>
          <p:nvPr/>
        </p:nvGrpSpPr>
        <p:grpSpPr>
          <a:xfrm>
            <a:off x="5245943" y="2214560"/>
            <a:ext cx="1326321" cy="2438276"/>
            <a:chOff x="5072066" y="1811186"/>
            <a:chExt cx="1540635" cy="2832266"/>
          </a:xfrm>
        </p:grpSpPr>
        <p:pic>
          <p:nvPicPr>
            <p:cNvPr id="13" name="Picture 2"/>
            <p:cNvPicPr>
              <a:picLocks noChangeAspect="1" noChangeArrowheads="1"/>
            </p:cNvPicPr>
            <p:nvPr/>
          </p:nvPicPr>
          <p:blipFill>
            <a:blip r:embed="rId3"/>
            <a:srcRect l="7255" t="504"/>
            <a:stretch>
              <a:fillRect/>
            </a:stretch>
          </p:blipFill>
          <p:spPr bwMode="auto">
            <a:xfrm>
              <a:off x="5072066" y="1811186"/>
              <a:ext cx="1540635" cy="28322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5" name="圖片 14" descr="IMG_3170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139534" y="2123240"/>
              <a:ext cx="1239614" cy="2203757"/>
            </a:xfrm>
            <a:prstGeom prst="rect">
              <a:avLst/>
            </a:prstGeom>
          </p:spPr>
        </p:pic>
      </p:grpSp>
      <p:grpSp>
        <p:nvGrpSpPr>
          <p:cNvPr id="11" name="群組 10"/>
          <p:cNvGrpSpPr/>
          <p:nvPr/>
        </p:nvGrpSpPr>
        <p:grpSpPr>
          <a:xfrm>
            <a:off x="2000232" y="1714494"/>
            <a:ext cx="2214578" cy="928694"/>
            <a:chOff x="357158" y="1428742"/>
            <a:chExt cx="2214578" cy="928694"/>
          </a:xfrm>
        </p:grpSpPr>
        <p:sp>
          <p:nvSpPr>
            <p:cNvPr id="12" name="Shape 392"/>
            <p:cNvSpPr/>
            <p:nvPr/>
          </p:nvSpPr>
          <p:spPr>
            <a:xfrm>
              <a:off x="428596" y="1428742"/>
              <a:ext cx="2143140" cy="784683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txBody>
            <a:bodyPr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Shape 393"/>
            <p:cNvSpPr/>
            <p:nvPr/>
          </p:nvSpPr>
          <p:spPr>
            <a:xfrm rot="10800000">
              <a:off x="1333772" y="2070548"/>
              <a:ext cx="332790" cy="286888"/>
            </a:xfrm>
            <a:prstGeom prst="triangle">
              <a:avLst>
                <a:gd name="adj" fmla="val 50000"/>
              </a:avLst>
            </a:prstGeom>
            <a:solidFill>
              <a:srgbClr val="0070C0"/>
            </a:solidFill>
            <a:ln>
              <a:noFill/>
            </a:ln>
          </p:spPr>
          <p:txBody>
            <a:bodyPr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文字方塊 15"/>
            <p:cNvSpPr txBox="1"/>
            <p:nvPr/>
          </p:nvSpPr>
          <p:spPr>
            <a:xfrm>
              <a:off x="357158" y="1500180"/>
              <a:ext cx="2214578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altLang="zh-TW" b="1" dirty="0" err="1" smtClean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  <a:cs typeface="Calibri" pitchFamily="34" charset="0"/>
                </a:rPr>
                <a:t>AfoBot</a:t>
              </a:r>
              <a:endParaRPr lang="en-US" altLang="zh-TW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  <a:cs typeface="Calibri" pitchFamily="34" charset="0"/>
              </a:endParaRPr>
            </a:p>
            <a:p>
              <a:pPr algn="ctr">
                <a:spcBef>
                  <a:spcPts val="600"/>
                </a:spcBef>
              </a:pPr>
              <a:r>
                <a:rPr lang="zh-TW" altLang="en-US" dirty="0" smtClean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  <a:cs typeface="Calibri" pitchFamily="34" charset="0"/>
                </a:rPr>
                <a:t>你的私人語音助理</a:t>
              </a:r>
              <a:endParaRPr lang="zh-TW" altLang="en-US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  <a:cs typeface="Calibri" pitchFamily="34" charset="0"/>
              </a:endParaRPr>
            </a:p>
          </p:txBody>
        </p:sp>
      </p:grpSp>
      <p:grpSp>
        <p:nvGrpSpPr>
          <p:cNvPr id="18" name="群組 17"/>
          <p:cNvGrpSpPr/>
          <p:nvPr/>
        </p:nvGrpSpPr>
        <p:grpSpPr>
          <a:xfrm>
            <a:off x="4643438" y="1285866"/>
            <a:ext cx="2214578" cy="928694"/>
            <a:chOff x="357158" y="1428742"/>
            <a:chExt cx="2214578" cy="928694"/>
          </a:xfrm>
        </p:grpSpPr>
        <p:sp>
          <p:nvSpPr>
            <p:cNvPr id="19" name="Shape 392"/>
            <p:cNvSpPr/>
            <p:nvPr/>
          </p:nvSpPr>
          <p:spPr>
            <a:xfrm>
              <a:off x="428596" y="1428742"/>
              <a:ext cx="2143140" cy="784683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txBody>
            <a:bodyPr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Shape 393"/>
            <p:cNvSpPr/>
            <p:nvPr/>
          </p:nvSpPr>
          <p:spPr>
            <a:xfrm rot="10800000">
              <a:off x="1333772" y="2070548"/>
              <a:ext cx="332790" cy="286888"/>
            </a:xfrm>
            <a:prstGeom prst="triangle">
              <a:avLst>
                <a:gd name="adj" fmla="val 50000"/>
              </a:avLst>
            </a:prstGeom>
            <a:solidFill>
              <a:srgbClr val="0070C0"/>
            </a:solidFill>
            <a:ln>
              <a:noFill/>
            </a:ln>
          </p:spPr>
          <p:txBody>
            <a:bodyPr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文字方塊 20"/>
            <p:cNvSpPr txBox="1"/>
            <p:nvPr/>
          </p:nvSpPr>
          <p:spPr>
            <a:xfrm>
              <a:off x="357158" y="1500180"/>
              <a:ext cx="2214578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zh-TW" altLang="en-US" b="1" dirty="0" smtClean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  <a:cs typeface="Calibri" pitchFamily="34" charset="0"/>
                </a:rPr>
                <a:t>手機行動端</a:t>
              </a:r>
              <a:endParaRPr lang="en-US" altLang="zh-TW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  <a:cs typeface="Calibri" pitchFamily="34" charset="0"/>
              </a:endParaRPr>
            </a:p>
            <a:p>
              <a:pPr algn="ctr">
                <a:spcBef>
                  <a:spcPts val="600"/>
                </a:spcBef>
              </a:pPr>
              <a:r>
                <a:rPr lang="zh-TW" altLang="en-US" dirty="0" smtClean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  <a:cs typeface="Calibri" pitchFamily="34" charset="0"/>
                </a:rPr>
                <a:t>隨時隨地查看裝置狀態</a:t>
              </a:r>
              <a:endParaRPr lang="zh-TW" altLang="en-US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  <a:cs typeface="Calibr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285001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>
                <a:latin typeface="微軟正黑體" pitchFamily="34" charset="-120"/>
                <a:ea typeface="微軟正黑體" pitchFamily="34" charset="-120"/>
                <a:cs typeface="Calibri" pitchFamily="34" charset="0"/>
              </a:rPr>
              <a:t>Domotz</a:t>
            </a:r>
            <a:r>
              <a:rPr lang="en-US" altLang="zh-TW" dirty="0" smtClean="0">
                <a:latin typeface="微軟正黑體" pitchFamily="34" charset="-120"/>
                <a:ea typeface="微軟正黑體" pitchFamily="34" charset="-120"/>
                <a:cs typeface="Calibri" pitchFamily="34" charset="0"/>
              </a:rPr>
              <a:t> APP 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  <a:cs typeface="Calibri" pitchFamily="34" charset="0"/>
              </a:rPr>
              <a:t>手機畫面</a:t>
            </a:r>
            <a:endParaRPr lang="zh-TW" altLang="en-US" dirty="0">
              <a:latin typeface="微軟正黑體" pitchFamily="34" charset="-120"/>
              <a:ea typeface="微軟正黑體" pitchFamily="34" charset="-120"/>
              <a:cs typeface="Calibri" pitchFamily="34" charset="0"/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/>
          <a:srcRect l="4666" t="504"/>
          <a:stretch>
            <a:fillRect/>
          </a:stretch>
        </p:blipFill>
        <p:spPr bwMode="auto">
          <a:xfrm>
            <a:off x="4714876" y="1367665"/>
            <a:ext cx="1791700" cy="3204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 l="5335" t="504"/>
          <a:stretch>
            <a:fillRect/>
          </a:stretch>
        </p:blipFill>
        <p:spPr bwMode="auto">
          <a:xfrm>
            <a:off x="2571736" y="1367665"/>
            <a:ext cx="1779121" cy="3204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文字方塊 11"/>
          <p:cNvSpPr txBox="1"/>
          <p:nvPr/>
        </p:nvSpPr>
        <p:spPr>
          <a:xfrm>
            <a:off x="928662" y="2571750"/>
            <a:ext cx="14241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schemeClr val="bg2"/>
                </a:solidFill>
                <a:latin typeface="微軟正黑體" pitchFamily="34" charset="-120"/>
                <a:ea typeface="微軟正黑體" pitchFamily="34" charset="-120"/>
                <a:cs typeface="Calibri" pitchFamily="34" charset="0"/>
              </a:rPr>
              <a:t>同個網路下的所有裝置</a:t>
            </a:r>
            <a:endParaRPr lang="zh-TW" altLang="en-US" b="1" dirty="0">
              <a:solidFill>
                <a:schemeClr val="bg2"/>
              </a:solidFill>
              <a:latin typeface="微軟正黑體" pitchFamily="34" charset="-120"/>
              <a:ea typeface="微軟正黑體" pitchFamily="34" charset="-120"/>
              <a:cs typeface="Calibri" pitchFamily="34" charset="0"/>
            </a:endParaRPr>
          </a:p>
        </p:txBody>
      </p:sp>
      <p:sp>
        <p:nvSpPr>
          <p:cNvPr id="15" name="文字方塊 14"/>
          <p:cNvSpPr txBox="1"/>
          <p:nvPr/>
        </p:nvSpPr>
        <p:spPr>
          <a:xfrm>
            <a:off x="6786578" y="1857370"/>
            <a:ext cx="14241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schemeClr val="bg2"/>
                </a:solidFill>
                <a:latin typeface="微軟正黑體" pitchFamily="34" charset="-120"/>
                <a:ea typeface="微軟正黑體" pitchFamily="34" charset="-120"/>
                <a:cs typeface="Calibri" pitchFamily="34" charset="0"/>
              </a:rPr>
              <a:t>裝置狀態及</a:t>
            </a:r>
            <a:endParaRPr lang="en-US" altLang="zh-TW" b="1" dirty="0" smtClean="0">
              <a:solidFill>
                <a:schemeClr val="bg2"/>
              </a:solidFill>
              <a:latin typeface="微軟正黑體" pitchFamily="34" charset="-120"/>
              <a:ea typeface="微軟正黑體" pitchFamily="34" charset="-120"/>
              <a:cs typeface="Calibri" pitchFamily="34" charset="0"/>
            </a:endParaRPr>
          </a:p>
          <a:p>
            <a:r>
              <a:rPr lang="zh-TW" altLang="en-US" b="1" dirty="0" smtClean="0">
                <a:solidFill>
                  <a:schemeClr val="bg2"/>
                </a:solidFill>
                <a:latin typeface="微軟正黑體" pitchFamily="34" charset="-120"/>
                <a:ea typeface="微軟正黑體" pitchFamily="34" charset="-120"/>
                <a:cs typeface="Calibri" pitchFamily="34" charset="0"/>
              </a:rPr>
              <a:t>簡易資訊</a:t>
            </a:r>
            <a:endParaRPr lang="zh-TW" altLang="en-US" b="1" dirty="0">
              <a:solidFill>
                <a:schemeClr val="bg2"/>
              </a:solidFill>
              <a:latin typeface="微軟正黑體" pitchFamily="34" charset="-120"/>
              <a:ea typeface="微軟正黑體" pitchFamily="34" charset="-120"/>
              <a:cs typeface="Calibri" pitchFamily="34" charset="0"/>
            </a:endParaRPr>
          </a:p>
        </p:txBody>
      </p:sp>
      <p:pic>
        <p:nvPicPr>
          <p:cNvPr id="17" name="圖片 16" descr="IMB_80xSud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2488" y="1725029"/>
            <a:ext cx="1401157" cy="2490946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2665199" y="2257762"/>
            <a:ext cx="1408446" cy="1958213"/>
          </a:xfrm>
          <a:prstGeom prst="rect">
            <a:avLst/>
          </a:prstGeom>
          <a:noFill/>
          <a:ln w="28575">
            <a:solidFill>
              <a:srgbClr val="D711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微軟正黑體" pitchFamily="34" charset="-120"/>
              <a:ea typeface="微軟正黑體" pitchFamily="34" charset="-120"/>
              <a:cs typeface="Calibri" pitchFamily="34" charset="0"/>
            </a:endParaRPr>
          </a:p>
        </p:txBody>
      </p:sp>
      <p:pic>
        <p:nvPicPr>
          <p:cNvPr id="19" name="圖片 18" descr="IMB_AZhTtF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5062" y="1723704"/>
            <a:ext cx="1402465" cy="2493272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4845062" y="1901723"/>
            <a:ext cx="1408446" cy="423290"/>
          </a:xfrm>
          <a:prstGeom prst="rect">
            <a:avLst/>
          </a:prstGeom>
          <a:noFill/>
          <a:ln w="28575">
            <a:solidFill>
              <a:srgbClr val="D711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latin typeface="微軟正黑體" pitchFamily="34" charset="-120"/>
              <a:ea typeface="微軟正黑體" pitchFamily="34" charset="-120"/>
              <a:cs typeface="Calibri" pitchFamily="34" charset="0"/>
            </a:endParaRPr>
          </a:p>
        </p:txBody>
      </p:sp>
      <p:cxnSp>
        <p:nvCxnSpPr>
          <p:cNvPr id="22" name="直線接點 21"/>
          <p:cNvCxnSpPr/>
          <p:nvPr/>
        </p:nvCxnSpPr>
        <p:spPr>
          <a:xfrm>
            <a:off x="2147827" y="2864817"/>
            <a:ext cx="500066" cy="1588"/>
          </a:xfrm>
          <a:prstGeom prst="line">
            <a:avLst/>
          </a:prstGeom>
          <a:ln w="28575">
            <a:solidFill>
              <a:srgbClr val="D711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接點 22"/>
          <p:cNvCxnSpPr/>
          <p:nvPr/>
        </p:nvCxnSpPr>
        <p:spPr>
          <a:xfrm>
            <a:off x="6251649" y="2071684"/>
            <a:ext cx="500066" cy="1588"/>
          </a:xfrm>
          <a:prstGeom prst="line">
            <a:avLst/>
          </a:prstGeom>
          <a:ln w="28575">
            <a:solidFill>
              <a:srgbClr val="D711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2844" y="357171"/>
            <a:ext cx="8786873" cy="660552"/>
          </a:xfrm>
        </p:spPr>
        <p:txBody>
          <a:bodyPr/>
          <a:lstStyle/>
          <a:p>
            <a:r>
              <a:rPr lang="en-US" altLang="zh-TW" dirty="0" err="1" smtClean="0">
                <a:cs typeface="Calibri" pitchFamily="34" charset="0"/>
              </a:rPr>
              <a:t>Domotz</a:t>
            </a:r>
            <a:r>
              <a:rPr lang="en-US" altLang="zh-TW" dirty="0" smtClean="0">
                <a:cs typeface="Calibri" pitchFamily="34" charset="0"/>
              </a:rPr>
              <a:t> APP </a:t>
            </a:r>
            <a:r>
              <a:rPr lang="zh-TW" altLang="en-US" dirty="0" smtClean="0">
                <a:cs typeface="Calibri" pitchFamily="34" charset="0"/>
              </a:rPr>
              <a:t>手機畫面</a:t>
            </a:r>
            <a:endParaRPr lang="zh-TW" altLang="en-US" dirty="0">
              <a:latin typeface="微軟正黑體" pitchFamily="34" charset="-120"/>
              <a:ea typeface="微軟正黑體" pitchFamily="34" charset="-120"/>
              <a:cs typeface="Calibri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 l="3925" t="504" r="10560"/>
          <a:stretch>
            <a:fillRect/>
          </a:stretch>
        </p:blipFill>
        <p:spPr bwMode="auto">
          <a:xfrm>
            <a:off x="2643174" y="1285866"/>
            <a:ext cx="1643074" cy="3275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 l="5872" t="504" r="8612"/>
          <a:stretch>
            <a:fillRect/>
          </a:stretch>
        </p:blipFill>
        <p:spPr bwMode="auto">
          <a:xfrm>
            <a:off x="4714876" y="1285866"/>
            <a:ext cx="1643074" cy="3275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圖片 12" descr="IMG_317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1939" y="1649860"/>
            <a:ext cx="1433800" cy="2548978"/>
          </a:xfrm>
          <a:prstGeom prst="rect">
            <a:avLst/>
          </a:prstGeom>
        </p:spPr>
      </p:pic>
      <p:pic>
        <p:nvPicPr>
          <p:cNvPr id="14" name="圖片 13" descr="IMG_3169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6221" y="1649860"/>
            <a:ext cx="1433800" cy="2548978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2749764" y="3773156"/>
            <a:ext cx="1455974" cy="424659"/>
          </a:xfrm>
          <a:prstGeom prst="rect">
            <a:avLst/>
          </a:prstGeom>
          <a:noFill/>
          <a:ln w="28575">
            <a:solidFill>
              <a:srgbClr val="D711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微軟正黑體" pitchFamily="34" charset="-120"/>
              <a:ea typeface="微軟正黑體" pitchFamily="34" charset="-120"/>
              <a:cs typeface="Calibri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749764" y="3045169"/>
            <a:ext cx="1455974" cy="667322"/>
          </a:xfrm>
          <a:prstGeom prst="rect">
            <a:avLst/>
          </a:prstGeom>
          <a:noFill/>
          <a:ln w="28575">
            <a:solidFill>
              <a:srgbClr val="D711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微軟正黑體" pitchFamily="34" charset="-120"/>
              <a:ea typeface="微軟正黑體" pitchFamily="34" charset="-120"/>
              <a:cs typeface="Calibri" pitchFamily="34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4800230" y="2256516"/>
            <a:ext cx="1455974" cy="1880634"/>
          </a:xfrm>
          <a:prstGeom prst="rect">
            <a:avLst/>
          </a:prstGeom>
          <a:noFill/>
          <a:ln w="28575">
            <a:solidFill>
              <a:srgbClr val="D711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微軟正黑體" pitchFamily="34" charset="-120"/>
              <a:ea typeface="微軟正黑體" pitchFamily="34" charset="-120"/>
              <a:cs typeface="Calibri" pitchFamily="34" charset="0"/>
            </a:endParaRPr>
          </a:p>
        </p:txBody>
      </p:sp>
      <p:sp>
        <p:nvSpPr>
          <p:cNvPr id="19" name="文字方塊 18"/>
          <p:cNvSpPr txBox="1"/>
          <p:nvPr/>
        </p:nvSpPr>
        <p:spPr>
          <a:xfrm>
            <a:off x="1571604" y="3275925"/>
            <a:ext cx="10244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dirty="0" smtClean="0">
                <a:solidFill>
                  <a:schemeClr val="bg2"/>
                </a:solidFill>
                <a:latin typeface="微軟正黑體" pitchFamily="34" charset="-120"/>
                <a:ea typeface="微軟正黑體" pitchFamily="34" charset="-120"/>
                <a:cs typeface="Calibri" pitchFamily="34" charset="0"/>
              </a:rPr>
              <a:t>IP</a:t>
            </a:r>
            <a:r>
              <a:rPr lang="zh-TW" altLang="en-US" b="1" dirty="0" smtClean="0">
                <a:solidFill>
                  <a:schemeClr val="bg2"/>
                </a:solidFill>
                <a:latin typeface="微軟正黑體" pitchFamily="34" charset="-120"/>
                <a:ea typeface="微軟正黑體" pitchFamily="34" charset="-120"/>
                <a:cs typeface="Calibri" pitchFamily="34" charset="0"/>
              </a:rPr>
              <a:t>位址</a:t>
            </a:r>
            <a:endParaRPr lang="zh-TW" altLang="en-US" b="1" dirty="0">
              <a:solidFill>
                <a:schemeClr val="bg2"/>
              </a:solidFill>
              <a:latin typeface="微軟正黑體" pitchFamily="34" charset="-120"/>
              <a:ea typeface="微軟正黑體" pitchFamily="34" charset="-120"/>
              <a:cs typeface="Calibri" pitchFamily="34" charset="0"/>
            </a:endParaRPr>
          </a:p>
        </p:txBody>
      </p:sp>
      <p:sp>
        <p:nvSpPr>
          <p:cNvPr id="29" name="文字方塊 28"/>
          <p:cNvSpPr txBox="1"/>
          <p:nvPr/>
        </p:nvSpPr>
        <p:spPr>
          <a:xfrm>
            <a:off x="928662" y="3857634"/>
            <a:ext cx="14814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b="1" dirty="0" smtClean="0">
                <a:solidFill>
                  <a:schemeClr val="bg2"/>
                </a:solidFill>
                <a:latin typeface="微軟正黑體" pitchFamily="34" charset="-120"/>
                <a:ea typeface="微軟正黑體" pitchFamily="34" charset="-120"/>
                <a:cs typeface="Calibri" pitchFamily="34" charset="0"/>
              </a:rPr>
              <a:t>網路喚醒裝置</a:t>
            </a:r>
            <a:endParaRPr lang="zh-TW" altLang="en-US" b="1" dirty="0">
              <a:solidFill>
                <a:schemeClr val="bg2"/>
              </a:solidFill>
              <a:latin typeface="微軟正黑體" pitchFamily="34" charset="-120"/>
              <a:ea typeface="微軟正黑體" pitchFamily="34" charset="-120"/>
              <a:cs typeface="Calibri" pitchFamily="34" charset="0"/>
            </a:endParaRPr>
          </a:p>
        </p:txBody>
      </p:sp>
      <p:sp>
        <p:nvSpPr>
          <p:cNvPr id="30" name="文字方塊 29"/>
          <p:cNvSpPr txBox="1"/>
          <p:nvPr/>
        </p:nvSpPr>
        <p:spPr>
          <a:xfrm>
            <a:off x="6733850" y="2758516"/>
            <a:ext cx="9099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schemeClr val="bg2"/>
                </a:solidFill>
                <a:latin typeface="微軟正黑體" pitchFamily="34" charset="-120"/>
                <a:ea typeface="微軟正黑體" pitchFamily="34" charset="-120"/>
                <a:cs typeface="Calibri" pitchFamily="34" charset="0"/>
              </a:rPr>
              <a:t>當前頻寬</a:t>
            </a:r>
            <a:endParaRPr lang="zh-TW" altLang="en-US" b="1" dirty="0">
              <a:solidFill>
                <a:schemeClr val="bg2"/>
              </a:solidFill>
              <a:latin typeface="微軟正黑體" pitchFamily="34" charset="-120"/>
              <a:ea typeface="微軟正黑體" pitchFamily="34" charset="-120"/>
              <a:cs typeface="Calibri" pitchFamily="34" charset="0"/>
            </a:endParaRPr>
          </a:p>
        </p:txBody>
      </p:sp>
      <p:pic>
        <p:nvPicPr>
          <p:cNvPr id="4" name="圖片 3" descr="HP print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15206" y="428610"/>
            <a:ext cx="1432423" cy="1432423"/>
          </a:xfrm>
          <a:prstGeom prst="rect">
            <a:avLst/>
          </a:prstGeom>
        </p:spPr>
      </p:pic>
      <p:sp>
        <p:nvSpPr>
          <p:cNvPr id="20" name="文字方塊 19"/>
          <p:cNvSpPr txBox="1"/>
          <p:nvPr/>
        </p:nvSpPr>
        <p:spPr>
          <a:xfrm>
            <a:off x="6858016" y="1857370"/>
            <a:ext cx="19929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1200" b="1" dirty="0" smtClean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  <a:cs typeface="Calibri" pitchFamily="34" charset="0"/>
              </a:rPr>
              <a:t>即便</a:t>
            </a:r>
            <a:r>
              <a:rPr lang="en-US" altLang="zh-TW" sz="1200" b="1" dirty="0" smtClean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  <a:cs typeface="Calibri" pitchFamily="34" charset="0"/>
              </a:rPr>
              <a:t>IT</a:t>
            </a:r>
            <a:r>
              <a:rPr lang="zh-TW" altLang="en-US" sz="1200" b="1" dirty="0" smtClean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  <a:cs typeface="Calibri" pitchFamily="34" charset="0"/>
              </a:rPr>
              <a:t>人員不在辦公室</a:t>
            </a:r>
            <a:endParaRPr lang="en-US" altLang="zh-TW" sz="1200" b="1" dirty="0" smtClean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  <a:cs typeface="Calibri" pitchFamily="34" charset="0"/>
            </a:endParaRPr>
          </a:p>
          <a:p>
            <a:pPr algn="ctr"/>
            <a:r>
              <a:rPr lang="zh-TW" altLang="en-US" sz="1200" b="1" dirty="0" smtClean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  <a:cs typeface="Calibri" pitchFamily="34" charset="0"/>
              </a:rPr>
              <a:t>也能即時處理問題</a:t>
            </a:r>
            <a:endParaRPr lang="zh-TW" altLang="en-US" sz="1200" b="1" dirty="0">
              <a:solidFill>
                <a:srgbClr val="0070C0"/>
              </a:solidFill>
              <a:latin typeface="微軟正黑體" pitchFamily="34" charset="-120"/>
              <a:ea typeface="微軟正黑體" pitchFamily="34" charset="-120"/>
              <a:cs typeface="Calibri" pitchFamily="34" charset="0"/>
            </a:endParaRPr>
          </a:p>
        </p:txBody>
      </p:sp>
      <p:cxnSp>
        <p:nvCxnSpPr>
          <p:cNvPr id="39" name="直線接點 38"/>
          <p:cNvCxnSpPr/>
          <p:nvPr/>
        </p:nvCxnSpPr>
        <p:spPr>
          <a:xfrm flipV="1">
            <a:off x="2276262" y="3414425"/>
            <a:ext cx="452980" cy="4376"/>
          </a:xfrm>
          <a:prstGeom prst="line">
            <a:avLst/>
          </a:prstGeom>
          <a:ln w="28575">
            <a:solidFill>
              <a:srgbClr val="D711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線接點 39"/>
          <p:cNvCxnSpPr/>
          <p:nvPr/>
        </p:nvCxnSpPr>
        <p:spPr>
          <a:xfrm flipV="1">
            <a:off x="2285984" y="3990305"/>
            <a:ext cx="452980" cy="4376"/>
          </a:xfrm>
          <a:prstGeom prst="line">
            <a:avLst/>
          </a:prstGeom>
          <a:ln w="28575">
            <a:solidFill>
              <a:srgbClr val="D711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線接點 41"/>
          <p:cNvCxnSpPr/>
          <p:nvPr/>
        </p:nvCxnSpPr>
        <p:spPr>
          <a:xfrm flipV="1">
            <a:off x="6279197" y="2918735"/>
            <a:ext cx="452980" cy="4376"/>
          </a:xfrm>
          <a:prstGeom prst="line">
            <a:avLst/>
          </a:prstGeom>
          <a:ln w="28575">
            <a:solidFill>
              <a:srgbClr val="D711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4643438" y="2643188"/>
            <a:ext cx="3857652" cy="1785950"/>
          </a:xfrm>
          <a:prstGeom prst="rect">
            <a:avLst/>
          </a:prstGeom>
          <a:solidFill>
            <a:schemeClr val="bg1"/>
          </a:solidFill>
          <a:ln w="57150">
            <a:solidFill>
              <a:srgbClr val="0070C0">
                <a:alpha val="4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矩形 6"/>
          <p:cNvSpPr/>
          <p:nvPr/>
        </p:nvSpPr>
        <p:spPr>
          <a:xfrm>
            <a:off x="642910" y="2643188"/>
            <a:ext cx="3857652" cy="1785950"/>
          </a:xfrm>
          <a:prstGeom prst="rect">
            <a:avLst/>
          </a:prstGeom>
          <a:solidFill>
            <a:schemeClr val="bg1"/>
          </a:solidFill>
          <a:ln w="57150">
            <a:solidFill>
              <a:srgbClr val="0070C0">
                <a:alpha val="4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完整月報表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5" name="圖片 4" descr="Monthly report 1.jpg"/>
          <p:cNvPicPr>
            <a:picLocks noChangeAspect="1"/>
          </p:cNvPicPr>
          <p:nvPr/>
        </p:nvPicPr>
        <p:blipFill>
          <a:blip r:embed="rId2"/>
          <a:srcRect l="1408" t="21108" r="19718" b="39848"/>
          <a:stretch>
            <a:fillRect/>
          </a:stretch>
        </p:blipFill>
        <p:spPr>
          <a:xfrm>
            <a:off x="809599" y="2684010"/>
            <a:ext cx="3619525" cy="1673690"/>
          </a:xfrm>
          <a:prstGeom prst="rect">
            <a:avLst/>
          </a:prstGeom>
        </p:spPr>
      </p:pic>
      <p:pic>
        <p:nvPicPr>
          <p:cNvPr id="4" name="圖片 3" descr="Monthly report 1.jpg"/>
          <p:cNvPicPr>
            <a:picLocks noChangeAspect="1"/>
          </p:cNvPicPr>
          <p:nvPr/>
        </p:nvPicPr>
        <p:blipFill>
          <a:blip r:embed="rId2"/>
          <a:srcRect l="1587" t="67969" r="28571"/>
          <a:stretch>
            <a:fillRect/>
          </a:stretch>
        </p:blipFill>
        <p:spPr>
          <a:xfrm>
            <a:off x="4832788" y="2755448"/>
            <a:ext cx="3168236" cy="1357322"/>
          </a:xfrm>
          <a:prstGeom prst="rect">
            <a:avLst/>
          </a:prstGeom>
        </p:spPr>
      </p:pic>
      <p:pic>
        <p:nvPicPr>
          <p:cNvPr id="6" name="圖片 5" descr="Monthly report 1.jpg"/>
          <p:cNvPicPr>
            <a:picLocks noChangeAspect="1"/>
          </p:cNvPicPr>
          <p:nvPr/>
        </p:nvPicPr>
        <p:blipFill>
          <a:blip r:embed="rId2"/>
          <a:srcRect l="1408" r="1408" b="79193"/>
          <a:stretch>
            <a:fillRect/>
          </a:stretch>
        </p:blipFill>
        <p:spPr>
          <a:xfrm>
            <a:off x="1142976" y="1214428"/>
            <a:ext cx="6786610" cy="135732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完整月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報表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6" name="圖片 5" descr="Monthly report 2.jpg"/>
          <p:cNvPicPr>
            <a:picLocks noChangeAspect="1"/>
          </p:cNvPicPr>
          <p:nvPr/>
        </p:nvPicPr>
        <p:blipFill>
          <a:blip r:embed="rId2"/>
          <a:srcRect l="1351" r="28378" b="65349"/>
          <a:stretch>
            <a:fillRect/>
          </a:stretch>
        </p:blipFill>
        <p:spPr>
          <a:xfrm>
            <a:off x="4643438" y="1571618"/>
            <a:ext cx="4086254" cy="1571636"/>
          </a:xfrm>
          <a:prstGeom prst="rect">
            <a:avLst/>
          </a:prstGeom>
        </p:spPr>
      </p:pic>
      <p:grpSp>
        <p:nvGrpSpPr>
          <p:cNvPr id="13" name="群組 12"/>
          <p:cNvGrpSpPr/>
          <p:nvPr/>
        </p:nvGrpSpPr>
        <p:grpSpPr>
          <a:xfrm>
            <a:off x="1214414" y="1285866"/>
            <a:ext cx="3429024" cy="3325288"/>
            <a:chOff x="571472" y="1194721"/>
            <a:chExt cx="4071966" cy="3948779"/>
          </a:xfrm>
        </p:grpSpPr>
        <p:grpSp>
          <p:nvGrpSpPr>
            <p:cNvPr id="9" name="群組 8"/>
            <p:cNvGrpSpPr/>
            <p:nvPr/>
          </p:nvGrpSpPr>
          <p:grpSpPr>
            <a:xfrm>
              <a:off x="571472" y="1194721"/>
              <a:ext cx="4071966" cy="3948779"/>
              <a:chOff x="4500562" y="0"/>
              <a:chExt cx="5303958" cy="5143500"/>
            </a:xfrm>
          </p:grpSpPr>
          <p:pic>
            <p:nvPicPr>
              <p:cNvPr id="7" name="圖片 6" descr="Monthly report 3.jpg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500562" y="2500312"/>
                <a:ext cx="5303958" cy="2643188"/>
              </a:xfrm>
              <a:prstGeom prst="rect">
                <a:avLst/>
              </a:prstGeom>
            </p:spPr>
          </p:pic>
          <p:pic>
            <p:nvPicPr>
              <p:cNvPr id="8" name="圖片 7" descr="Monthly report 2.jpg"/>
              <p:cNvPicPr>
                <a:picLocks noChangeAspect="1"/>
              </p:cNvPicPr>
              <p:nvPr/>
            </p:nvPicPr>
            <p:blipFill>
              <a:blip r:embed="rId2"/>
              <a:srcRect l="1251" t="37500" r="7751"/>
              <a:stretch>
                <a:fillRect/>
              </a:stretch>
            </p:blipFill>
            <p:spPr>
              <a:xfrm>
                <a:off x="4500562" y="0"/>
                <a:ext cx="4786314" cy="2564082"/>
              </a:xfrm>
              <a:prstGeom prst="rect">
                <a:avLst/>
              </a:prstGeom>
            </p:spPr>
          </p:pic>
        </p:grpSp>
        <p:sp>
          <p:nvSpPr>
            <p:cNvPr id="11" name="矩形 10"/>
            <p:cNvSpPr/>
            <p:nvPr/>
          </p:nvSpPr>
          <p:spPr>
            <a:xfrm>
              <a:off x="571472" y="1214428"/>
              <a:ext cx="3857652" cy="1928826"/>
            </a:xfrm>
            <a:prstGeom prst="rect">
              <a:avLst/>
            </a:prstGeom>
            <a:noFill/>
            <a:ln w="57150">
              <a:solidFill>
                <a:srgbClr val="0070C0">
                  <a:alpha val="4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2" name="矩形 11"/>
            <p:cNvSpPr/>
            <p:nvPr/>
          </p:nvSpPr>
          <p:spPr>
            <a:xfrm>
              <a:off x="571472" y="3214674"/>
              <a:ext cx="3857652" cy="1928826"/>
            </a:xfrm>
            <a:prstGeom prst="rect">
              <a:avLst/>
            </a:prstGeom>
            <a:noFill/>
            <a:ln w="57150">
              <a:solidFill>
                <a:srgbClr val="0070C0">
                  <a:alpha val="4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完整月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報表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4" name="圖片 3" descr="Monthly report 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35" y="1210167"/>
            <a:ext cx="3892603" cy="3254832"/>
          </a:xfrm>
          <a:prstGeom prst="rect">
            <a:avLst/>
          </a:prstGeom>
        </p:spPr>
      </p:pic>
      <p:pic>
        <p:nvPicPr>
          <p:cNvPr id="6" name="圖片 5" descr="Monthly report 5.jpg"/>
          <p:cNvPicPr>
            <a:picLocks noChangeAspect="1"/>
          </p:cNvPicPr>
          <p:nvPr/>
        </p:nvPicPr>
        <p:blipFill>
          <a:blip r:embed="rId3"/>
          <a:srcRect l="1866"/>
          <a:stretch>
            <a:fillRect/>
          </a:stretch>
        </p:blipFill>
        <p:spPr>
          <a:xfrm>
            <a:off x="4786314" y="1185325"/>
            <a:ext cx="3756111" cy="334425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Shape 299"/>
          <p:cNvSpPr txBox="1">
            <a:spLocks noGrp="1"/>
          </p:cNvSpPr>
          <p:nvPr>
            <p:ph type="body" idx="4294967295"/>
          </p:nvPr>
        </p:nvSpPr>
        <p:spPr>
          <a:xfrm>
            <a:off x="2428860" y="785800"/>
            <a:ext cx="4521200" cy="108743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marR="0" lvl="0" indent="-762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Verdana"/>
              <a:buNone/>
            </a:pPr>
            <a:r>
              <a:rPr lang="zh-TW" altLang="en-US" sz="4800" b="1" i="0" u="none" strike="noStrike" cap="none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  <a:cs typeface="Arial"/>
                <a:sym typeface="Arial"/>
              </a:rPr>
              <a:t>謝謝收看</a:t>
            </a:r>
            <a:endParaRPr lang="en-US" sz="4800" b="1" i="0" u="none" strike="noStrike" cap="none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dpi="0" rotWithShape="1">
          <a:blip xmlns:r="http://schemas.openxmlformats.org/officeDocument/2006/relationships" r:embed="rId1"/>
          <a:srcRect/>
          <a:stretch>
            <a:fillRect/>
          </a:stretch>
        </a:blipFill>
        <a:ln w="57150">
          <a:solidFill>
            <a:srgbClr val="CCFFFF"/>
          </a:solidFill>
        </a:ln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2351</TotalTime>
  <Words>580</Words>
  <Application>Microsoft Macintosh PowerPoint</Application>
  <PresentationFormat>如螢幕大小 (16:9)</PresentationFormat>
  <Paragraphs>104</Paragraphs>
  <Slides>29</Slides>
  <Notes>6</Notes>
  <HiddenSlides>0</HiddenSlides>
  <MMClips>1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29</vt:i4>
      </vt:variant>
    </vt:vector>
  </HeadingPairs>
  <TitlesOfParts>
    <vt:vector size="30" baseType="lpstr">
      <vt:lpstr>Simple Light</vt:lpstr>
      <vt:lpstr>投影片 1</vt:lpstr>
      <vt:lpstr>QNAP NAS 及各式 APP 打造出智慧辦公室 </vt:lpstr>
      <vt:lpstr>投影片 3</vt:lpstr>
      <vt:lpstr>Domotz 提供了什麼服務</vt:lpstr>
      <vt:lpstr>QNAP x Domotz 的效益</vt:lpstr>
      <vt:lpstr>來自 Domotz 團隊的訊息</vt:lpstr>
      <vt:lpstr>運作方式</vt:lpstr>
      <vt:lpstr>在 QNAP NAS 上安裝 Domotz</vt:lpstr>
      <vt:lpstr>在 NAS 上的畫面</vt:lpstr>
      <vt:lpstr>網頁版 APP</vt:lpstr>
      <vt:lpstr>網頁版 APP 儀表板</vt:lpstr>
      <vt:lpstr>在辦公室中的連網裝置</vt:lpstr>
      <vt:lpstr>裝置種類</vt:lpstr>
      <vt:lpstr>裝置狀態設定</vt:lpstr>
      <vt:lpstr>印表機</vt:lpstr>
      <vt:lpstr>印表機</vt:lpstr>
      <vt:lpstr>當前連網裝置列表</vt:lpstr>
      <vt:lpstr>一鍵透過網路喚醒</vt:lpstr>
      <vt:lpstr>一鍵透過網路喚醒</vt:lpstr>
      <vt:lpstr>警報通知</vt:lpstr>
      <vt:lpstr>警報通知</vt:lpstr>
      <vt:lpstr>Domotz代理程式可安裝於</vt:lpstr>
      <vt:lpstr>Domotz 網路監控APP可安裝於</vt:lpstr>
      <vt:lpstr>Domotz APP 手機畫面</vt:lpstr>
      <vt:lpstr>Domotz APP 手機畫面</vt:lpstr>
      <vt:lpstr>完整月報表</vt:lpstr>
      <vt:lpstr>完整月報表</vt:lpstr>
      <vt:lpstr>完整月報表</vt:lpstr>
      <vt:lpstr>投影片 29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Miona</dc:creator>
  <cp:lastModifiedBy>user</cp:lastModifiedBy>
  <cp:revision>382</cp:revision>
  <dcterms:modified xsi:type="dcterms:W3CDTF">2017-12-20T05:58:03Z</dcterms:modified>
</cp:coreProperties>
</file>