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31"/>
  </p:notesMasterIdLst>
  <p:sldIdLst>
    <p:sldId id="256" r:id="rId2"/>
    <p:sldId id="294" r:id="rId3"/>
    <p:sldId id="274" r:id="rId4"/>
    <p:sldId id="275" r:id="rId5"/>
    <p:sldId id="276" r:id="rId6"/>
    <p:sldId id="288" r:id="rId7"/>
    <p:sldId id="327" r:id="rId8"/>
    <p:sldId id="305" r:id="rId9"/>
    <p:sldId id="282" r:id="rId10"/>
    <p:sldId id="313" r:id="rId11"/>
    <p:sldId id="308" r:id="rId12"/>
    <p:sldId id="316" r:id="rId13"/>
    <p:sldId id="320" r:id="rId14"/>
    <p:sldId id="321" r:id="rId15"/>
    <p:sldId id="319" r:id="rId16"/>
    <p:sldId id="318" r:id="rId17"/>
    <p:sldId id="314" r:id="rId18"/>
    <p:sldId id="315" r:id="rId19"/>
    <p:sldId id="317" r:id="rId20"/>
    <p:sldId id="281" r:id="rId21"/>
    <p:sldId id="322" r:id="rId22"/>
    <p:sldId id="324" r:id="rId23"/>
    <p:sldId id="326" r:id="rId24"/>
    <p:sldId id="304" r:id="rId25"/>
    <p:sldId id="298" r:id="rId26"/>
    <p:sldId id="285" r:id="rId27"/>
    <p:sldId id="329" r:id="rId28"/>
    <p:sldId id="330" r:id="rId29"/>
    <p:sldId id="273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CCECFF"/>
    <a:srgbClr val="3D4752"/>
    <a:srgbClr val="498DC8"/>
    <a:srgbClr val="D7118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10"/>
    <p:restoredTop sz="94667" autoAdjust="0"/>
  </p:normalViewPr>
  <p:slideViewPr>
    <p:cSldViewPr>
      <p:cViewPr>
        <p:scale>
          <a:sx n="100" d="100"/>
          <a:sy n="100" d="100"/>
        </p:scale>
        <p:origin x="-1950" y="-114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69850" marR="0" lvl="0" indent="63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7050" marR="0" lvl="1" indent="63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84250" marR="0" lvl="2" indent="63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1450" marR="0" lvl="3" indent="63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8650" marR="0" lvl="4" indent="63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55850" marR="0" lvl="5" indent="63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13050" marR="0" lvl="6" indent="63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70250" marR="0" lvl="7" indent="63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27450" marR="0" lvl="8" indent="63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4943473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106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952761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00810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2942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1128_16比9_末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</p:spPr>
      </p:pic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4000" b="1" i="0" u="none" strike="noStrike" cap="none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" name="直線接點 5"/>
          <p:cNvCxnSpPr/>
          <p:nvPr userDrawn="1"/>
        </p:nvCxnSpPr>
        <p:spPr>
          <a:xfrm>
            <a:off x="500034" y="1142990"/>
            <a:ext cx="8143932" cy="158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Shape 25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227" y="25355"/>
            <a:ext cx="9035937" cy="5082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8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8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圖片 9" descr="1128_16比9_末頁母片_(ZH+EN).jp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ockr\Desktop\Miona\Live%20Streaming\QNAP%20x%20Domotz\QNAP%20x%20domoz%20video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網頁版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 descr="my ag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285866"/>
            <a:ext cx="6555110" cy="3240000"/>
          </a:xfrm>
          <a:prstGeom prst="rect">
            <a:avLst/>
          </a:prstGeom>
        </p:spPr>
      </p:pic>
      <p:sp>
        <p:nvSpPr>
          <p:cNvPr id="8" name="Shape 393"/>
          <p:cNvSpPr/>
          <p:nvPr/>
        </p:nvSpPr>
        <p:spPr>
          <a:xfrm>
            <a:off x="2143108" y="1857370"/>
            <a:ext cx="332790" cy="286888"/>
          </a:xfrm>
          <a:prstGeom prst="triangle">
            <a:avLst>
              <a:gd name="adj" fmla="val 50000"/>
            </a:avLst>
          </a:prstGeom>
          <a:solidFill>
            <a:srgbClr val="D7118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00100" y="2071703"/>
            <a:ext cx="1857388" cy="307777"/>
          </a:xfrm>
          <a:prstGeom prst="rect">
            <a:avLst/>
          </a:prstGeom>
          <a:solidFill>
            <a:srgbClr val="D71187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當前連網裝置的狀態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1538" y="1643056"/>
            <a:ext cx="1714512" cy="214314"/>
          </a:xfrm>
          <a:prstGeom prst="rect">
            <a:avLst/>
          </a:prstGeom>
          <a:noFill/>
          <a:ln w="28575">
            <a:solidFill>
              <a:srgbClr val="D71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50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網頁版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APP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儀表板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 descr="my netwo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260576"/>
            <a:ext cx="6681847" cy="3240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786050" y="1500180"/>
            <a:ext cx="1714512" cy="714380"/>
          </a:xfrm>
          <a:prstGeom prst="rect">
            <a:avLst/>
          </a:prstGeom>
          <a:noFill/>
          <a:ln w="28575">
            <a:solidFill>
              <a:srgbClr val="D71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00562" y="1500180"/>
            <a:ext cx="1643074" cy="714380"/>
          </a:xfrm>
          <a:prstGeom prst="rect">
            <a:avLst/>
          </a:prstGeom>
          <a:noFill/>
          <a:ln w="28575">
            <a:solidFill>
              <a:srgbClr val="D71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428596" y="2000246"/>
            <a:ext cx="1643074" cy="522110"/>
            <a:chOff x="3286116" y="3643320"/>
            <a:chExt cx="1643074" cy="522110"/>
          </a:xfrm>
        </p:grpSpPr>
        <p:sp>
          <p:nvSpPr>
            <p:cNvPr id="20" name="Shape 393"/>
            <p:cNvSpPr/>
            <p:nvPr/>
          </p:nvSpPr>
          <p:spPr>
            <a:xfrm>
              <a:off x="4357686" y="3643320"/>
              <a:ext cx="332790" cy="286888"/>
            </a:xfrm>
            <a:prstGeom prst="triangle">
              <a:avLst>
                <a:gd name="adj" fmla="val 50000"/>
              </a:avLst>
            </a:prstGeom>
            <a:solidFill>
              <a:srgbClr val="D7118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3286116" y="3857653"/>
              <a:ext cx="1643074" cy="307777"/>
            </a:xfrm>
            <a:prstGeom prst="rect">
              <a:avLst/>
            </a:prstGeom>
            <a:solidFill>
              <a:srgbClr val="D71187"/>
            </a:solidFill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重要裝置的狀態</a:t>
              </a:r>
              <a:endPara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endParaRPr>
            </a:p>
          </p:txBody>
        </p:sp>
      </p:grpSp>
      <p:sp>
        <p:nvSpPr>
          <p:cNvPr id="23" name="Shape 393"/>
          <p:cNvSpPr/>
          <p:nvPr/>
        </p:nvSpPr>
        <p:spPr>
          <a:xfrm>
            <a:off x="3929058" y="2214560"/>
            <a:ext cx="332790" cy="286888"/>
          </a:xfrm>
          <a:prstGeom prst="triangle">
            <a:avLst>
              <a:gd name="adj" fmla="val 50000"/>
            </a:avLst>
          </a:prstGeom>
          <a:solidFill>
            <a:srgbClr val="D7118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2571736" y="2428893"/>
            <a:ext cx="1928826" cy="307777"/>
          </a:xfrm>
          <a:prstGeom prst="rect">
            <a:avLst/>
          </a:prstGeom>
          <a:solidFill>
            <a:srgbClr val="D71187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裝置數量及上線數量</a:t>
            </a:r>
            <a:endPara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25" name="Shape 393"/>
          <p:cNvSpPr/>
          <p:nvPr/>
        </p:nvSpPr>
        <p:spPr>
          <a:xfrm>
            <a:off x="5096466" y="2214560"/>
            <a:ext cx="332790" cy="286888"/>
          </a:xfrm>
          <a:prstGeom prst="triangle">
            <a:avLst>
              <a:gd name="adj" fmla="val 50000"/>
            </a:avLst>
          </a:prstGeom>
          <a:solidFill>
            <a:srgbClr val="D7118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857752" y="2428893"/>
            <a:ext cx="1928826" cy="307777"/>
          </a:xfrm>
          <a:prstGeom prst="rect">
            <a:avLst/>
          </a:prstGeom>
          <a:solidFill>
            <a:srgbClr val="D71187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上傳及下載速度</a:t>
            </a:r>
          </a:p>
        </p:txBody>
      </p:sp>
    </p:spTree>
    <p:extLst>
      <p:ext uri="{BB962C8B-B14F-4D97-AF65-F5344CB8AC3E}">
        <p14:creationId xmlns:p14="http://schemas.microsoft.com/office/powerpoint/2010/main" xmlns="" val="12850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在辦公室中的連網裝置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 descr="Internal network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1357304"/>
            <a:ext cx="6555111" cy="3240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643042" y="1901512"/>
            <a:ext cx="1387816" cy="2670502"/>
          </a:xfrm>
          <a:prstGeom prst="rect">
            <a:avLst/>
          </a:prstGeom>
          <a:noFill/>
          <a:ln w="28575">
            <a:solidFill>
              <a:srgbClr val="D71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14744" y="2571750"/>
            <a:ext cx="4500562" cy="428628"/>
          </a:xfrm>
          <a:prstGeom prst="rect">
            <a:avLst/>
          </a:prstGeom>
          <a:solidFill>
            <a:srgbClr val="D71187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可瀏覽所有在同一個網段下的裝置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50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裝置種類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 descr="HP SNMP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285866"/>
            <a:ext cx="6555112" cy="3240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911860" y="3429006"/>
            <a:ext cx="6000792" cy="500066"/>
          </a:xfrm>
          <a:prstGeom prst="rect">
            <a:avLst/>
          </a:prstGeom>
          <a:solidFill>
            <a:srgbClr val="D71187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800" b="1" dirty="0" err="1" smtClean="0">
                <a:latin typeface="微軟正黑體" pitchFamily="34" charset="-120"/>
                <a:ea typeface="微軟正黑體" pitchFamily="34" charset="-120"/>
              </a:rPr>
              <a:t>Domotz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 會自動偵測裝置種類，同時也可手動更改類型</a:t>
            </a:r>
            <a:endParaRPr lang="zh-TW" altLang="en-US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857356" y="2071684"/>
            <a:ext cx="714380" cy="714380"/>
          </a:xfrm>
          <a:prstGeom prst="ellipse">
            <a:avLst/>
          </a:prstGeom>
          <a:noFill/>
          <a:ln>
            <a:solidFill>
              <a:srgbClr val="D71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Shape 393"/>
          <p:cNvSpPr/>
          <p:nvPr/>
        </p:nvSpPr>
        <p:spPr>
          <a:xfrm>
            <a:off x="2071670" y="2643188"/>
            <a:ext cx="332790" cy="286888"/>
          </a:xfrm>
          <a:prstGeom prst="triangle">
            <a:avLst>
              <a:gd name="adj" fmla="val 50000"/>
            </a:avLst>
          </a:prstGeom>
          <a:solidFill>
            <a:srgbClr val="D7118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428728" y="2857502"/>
            <a:ext cx="1071570" cy="307777"/>
          </a:xfrm>
          <a:prstGeom prst="rect">
            <a:avLst/>
          </a:prstGeom>
          <a:solidFill>
            <a:srgbClr val="D71187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點選圖示</a:t>
            </a:r>
            <a:endPara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50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裝置狀態設定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 descr="HP SNMP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214428"/>
            <a:ext cx="6555112" cy="324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04518" y="2118846"/>
            <a:ext cx="642942" cy="500066"/>
          </a:xfrm>
          <a:prstGeom prst="rect">
            <a:avLst/>
          </a:prstGeom>
          <a:noFill/>
          <a:ln w="28575">
            <a:solidFill>
              <a:srgbClr val="D71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63098" y="3643320"/>
            <a:ext cx="5643602" cy="642942"/>
          </a:xfrm>
          <a:prstGeom prst="rect">
            <a:avLst/>
          </a:prstGeom>
          <a:solidFill>
            <a:srgbClr val="D71187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 err="1" smtClean="0">
                <a:latin typeface="微軟正黑體" pitchFamily="34" charset="-120"/>
                <a:ea typeface="微軟正黑體" pitchFamily="34" charset="-120"/>
              </a:rPr>
              <a:t>Domotz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每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秒會確認裝置狀態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同時也能手動更改確認的時間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最少每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分鐘查看一次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12850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印表機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 descr="HP SNMP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99" y="1285866"/>
            <a:ext cx="6555111" cy="3240000"/>
          </a:xfrm>
          <a:prstGeom prst="rect">
            <a:avLst/>
          </a:prstGeom>
        </p:spPr>
      </p:pic>
      <p:sp>
        <p:nvSpPr>
          <p:cNvPr id="16" name="橢圓 15"/>
          <p:cNvSpPr/>
          <p:nvPr/>
        </p:nvSpPr>
        <p:spPr>
          <a:xfrm>
            <a:off x="3946243" y="3214692"/>
            <a:ext cx="1071570" cy="1071570"/>
          </a:xfrm>
          <a:prstGeom prst="ellipse">
            <a:avLst/>
          </a:prstGeom>
          <a:noFill/>
          <a:ln>
            <a:solidFill>
              <a:srgbClr val="D71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Shape 393"/>
          <p:cNvSpPr/>
          <p:nvPr/>
        </p:nvSpPr>
        <p:spPr>
          <a:xfrm rot="10800000">
            <a:off x="4374871" y="3143254"/>
            <a:ext cx="332790" cy="286888"/>
          </a:xfrm>
          <a:prstGeom prst="triangle">
            <a:avLst>
              <a:gd name="adj" fmla="val 50000"/>
            </a:avLst>
          </a:prstGeom>
          <a:solidFill>
            <a:srgbClr val="D7118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803367" y="2857502"/>
            <a:ext cx="1071570" cy="307777"/>
          </a:xfrm>
          <a:prstGeom prst="rect">
            <a:avLst/>
          </a:prstGeom>
          <a:solidFill>
            <a:srgbClr val="D71187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當前頻寬</a:t>
            </a:r>
          </a:p>
        </p:txBody>
      </p:sp>
    </p:spTree>
    <p:extLst>
      <p:ext uri="{BB962C8B-B14F-4D97-AF65-F5344CB8AC3E}">
        <p14:creationId xmlns:p14="http://schemas.microsoft.com/office/powerpoint/2010/main" xmlns="" val="12850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印表機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1231599" y="1260576"/>
            <a:ext cx="6555111" cy="3240000"/>
            <a:chOff x="1071538" y="1285866"/>
            <a:chExt cx="6555111" cy="3240000"/>
          </a:xfrm>
        </p:grpSpPr>
        <p:pic>
          <p:nvPicPr>
            <p:cNvPr id="4" name="圖片 3" descr="HP SNMP 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38" y="1285866"/>
              <a:ext cx="6555111" cy="3240000"/>
            </a:xfrm>
            <a:prstGeom prst="rect">
              <a:avLst/>
            </a:prstGeom>
          </p:spPr>
        </p:pic>
        <p:sp>
          <p:nvSpPr>
            <p:cNvPr id="8" name="橢圓 7"/>
            <p:cNvSpPr/>
            <p:nvPr/>
          </p:nvSpPr>
          <p:spPr>
            <a:xfrm>
              <a:off x="4454208" y="2786064"/>
              <a:ext cx="428628" cy="428628"/>
            </a:xfrm>
            <a:prstGeom prst="ellipse">
              <a:avLst/>
            </a:prstGeom>
            <a:noFill/>
            <a:ln>
              <a:solidFill>
                <a:srgbClr val="D711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使用者可以自行修改資料或設定API以建立安全連線"/>
            <p:cNvSpPr txBox="1"/>
            <p:nvPr/>
          </p:nvSpPr>
          <p:spPr>
            <a:xfrm flipH="1">
              <a:off x="4769129" y="2811354"/>
              <a:ext cx="920718" cy="4308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>
              <a:lvl1pPr defTabSz="457200">
                <a:defRPr sz="1100" b="1">
                  <a:solidFill>
                    <a:srgbClr val="941100">
                      <a:alpha val="68279"/>
                    </a:srgbClr>
                  </a:solidFill>
                </a:defRPr>
              </a:lvl1pPr>
            </a:lstStyle>
            <a:p>
              <a:pPr algn="ctr"/>
              <a:r>
                <a:rPr lang="en-US" altLang="zh-TW" dirty="0" smtClean="0">
                  <a:solidFill>
                    <a:srgbClr val="D71187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25.7</a:t>
              </a:r>
            </a:p>
            <a:p>
              <a:pPr algn="ctr"/>
              <a:r>
                <a:rPr lang="zh-TW" altLang="en-US" dirty="0" smtClean="0">
                  <a:solidFill>
                    <a:srgbClr val="D71187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上傳速度</a:t>
              </a:r>
              <a:endParaRPr lang="zh-TW" altLang="en-US" dirty="0">
                <a:solidFill>
                  <a:srgbClr val="D71187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18" name="使用者可以自行修改資料或設定API以建立安全連線"/>
            <p:cNvSpPr txBox="1"/>
            <p:nvPr/>
          </p:nvSpPr>
          <p:spPr>
            <a:xfrm flipH="1">
              <a:off x="2983179" y="2811354"/>
              <a:ext cx="785818" cy="4308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>
              <a:lvl1pPr defTabSz="457200">
                <a:defRPr sz="1100" b="1">
                  <a:solidFill>
                    <a:srgbClr val="941100">
                      <a:alpha val="68279"/>
                    </a:srgbClr>
                  </a:solidFill>
                </a:defRPr>
              </a:lvl1pPr>
            </a:lstStyle>
            <a:p>
              <a:pPr algn="ctr"/>
              <a:r>
                <a:rPr lang="en-US" altLang="zh-TW" dirty="0" smtClean="0">
                  <a:solidFill>
                    <a:srgbClr val="D71187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214.8</a:t>
              </a:r>
            </a:p>
            <a:p>
              <a:pPr algn="ctr"/>
              <a:r>
                <a:rPr lang="zh-TW" altLang="en-US" dirty="0" smtClean="0">
                  <a:solidFill>
                    <a:srgbClr val="D71187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下載速度</a:t>
              </a:r>
              <a:endParaRPr lang="zh-TW" altLang="en-US" dirty="0">
                <a:solidFill>
                  <a:srgbClr val="D71187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19" name="向下箭號 18"/>
            <p:cNvSpPr/>
            <p:nvPr/>
          </p:nvSpPr>
          <p:spPr>
            <a:xfrm>
              <a:off x="3893339" y="3214692"/>
              <a:ext cx="214314" cy="142876"/>
            </a:xfrm>
            <a:prstGeom prst="downArrow">
              <a:avLst/>
            </a:prstGeom>
            <a:solidFill>
              <a:srgbClr val="D711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向下箭號 20"/>
            <p:cNvSpPr/>
            <p:nvPr/>
          </p:nvSpPr>
          <p:spPr>
            <a:xfrm rot="10800000">
              <a:off x="4561365" y="2643187"/>
              <a:ext cx="214314" cy="142875"/>
            </a:xfrm>
            <a:prstGeom prst="downArrow">
              <a:avLst/>
            </a:prstGeom>
            <a:solidFill>
              <a:srgbClr val="D711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橢圓 21"/>
            <p:cNvSpPr/>
            <p:nvPr/>
          </p:nvSpPr>
          <p:spPr>
            <a:xfrm>
              <a:off x="3786182" y="2786064"/>
              <a:ext cx="428628" cy="428628"/>
            </a:xfrm>
            <a:prstGeom prst="ellipse">
              <a:avLst/>
            </a:prstGeom>
            <a:noFill/>
            <a:ln>
              <a:solidFill>
                <a:srgbClr val="D711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2850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當前連網裝置列表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 descr="my ag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285866"/>
            <a:ext cx="6596842" cy="3240000"/>
          </a:xfrm>
          <a:prstGeom prst="rect">
            <a:avLst/>
          </a:prstGeom>
        </p:spPr>
      </p:pic>
      <p:sp>
        <p:nvSpPr>
          <p:cNvPr id="8" name="使用者可以自行修改資料或設定API以建立安全連線"/>
          <p:cNvSpPr txBox="1"/>
          <p:nvPr/>
        </p:nvSpPr>
        <p:spPr>
          <a:xfrm>
            <a:off x="1164030" y="3786196"/>
            <a:ext cx="262215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defTabSz="457200">
              <a:defRPr sz="1100" b="1">
                <a:solidFill>
                  <a:srgbClr val="941100">
                    <a:alpha val="68279"/>
                  </a:srgbClr>
                </a:solidFill>
              </a:defRPr>
            </a:lvl1pPr>
          </a:lstStyle>
          <a:p>
            <a:endParaRPr dirty="0">
              <a:solidFill>
                <a:srgbClr val="D71187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1071538" y="3429006"/>
            <a:ext cx="2714644" cy="572640"/>
            <a:chOff x="1071538" y="3429006"/>
            <a:chExt cx="2714644" cy="572640"/>
          </a:xfrm>
        </p:grpSpPr>
        <p:sp>
          <p:nvSpPr>
            <p:cNvPr id="6" name="Shape 393"/>
            <p:cNvSpPr/>
            <p:nvPr/>
          </p:nvSpPr>
          <p:spPr>
            <a:xfrm rot="10800000">
              <a:off x="1285852" y="3714758"/>
              <a:ext cx="332790" cy="286888"/>
            </a:xfrm>
            <a:prstGeom prst="triangle">
              <a:avLst>
                <a:gd name="adj" fmla="val 50000"/>
              </a:avLst>
            </a:prstGeom>
            <a:solidFill>
              <a:srgbClr val="D7118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1071538" y="3429006"/>
              <a:ext cx="2714644" cy="307777"/>
            </a:xfrm>
            <a:prstGeom prst="rect">
              <a:avLst/>
            </a:prstGeom>
            <a:solidFill>
              <a:srgbClr val="D71187"/>
            </a:solidFill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IT</a:t>
              </a: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人員發現有一台伺服器下線</a:t>
              </a:r>
            </a:p>
          </p:txBody>
        </p:sp>
      </p:grpSp>
      <p:sp>
        <p:nvSpPr>
          <p:cNvPr id="10" name="橢圓 9"/>
          <p:cNvSpPr/>
          <p:nvPr/>
        </p:nvSpPr>
        <p:spPr>
          <a:xfrm>
            <a:off x="1211731" y="3857634"/>
            <a:ext cx="500066" cy="500066"/>
          </a:xfrm>
          <a:prstGeom prst="ellipse">
            <a:avLst/>
          </a:prstGeom>
          <a:noFill/>
          <a:ln>
            <a:solidFill>
              <a:srgbClr val="D71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850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一鍵透過網路喚醒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 descr="my ag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285866"/>
            <a:ext cx="6596842" cy="3240000"/>
          </a:xfrm>
          <a:prstGeom prst="rect">
            <a:avLst/>
          </a:prstGeom>
        </p:spPr>
      </p:pic>
      <p:sp>
        <p:nvSpPr>
          <p:cNvPr id="13" name="橢圓 12"/>
          <p:cNvSpPr/>
          <p:nvPr/>
        </p:nvSpPr>
        <p:spPr>
          <a:xfrm>
            <a:off x="7072330" y="3643320"/>
            <a:ext cx="642942" cy="642942"/>
          </a:xfrm>
          <a:prstGeom prst="ellipse">
            <a:avLst/>
          </a:prstGeom>
          <a:noFill/>
          <a:ln>
            <a:solidFill>
              <a:srgbClr val="D71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393"/>
          <p:cNvSpPr/>
          <p:nvPr/>
        </p:nvSpPr>
        <p:spPr>
          <a:xfrm rot="10800000">
            <a:off x="7215206" y="3429006"/>
            <a:ext cx="332790" cy="286888"/>
          </a:xfrm>
          <a:prstGeom prst="triangle">
            <a:avLst>
              <a:gd name="adj" fmla="val 50000"/>
            </a:avLst>
          </a:prstGeom>
          <a:solidFill>
            <a:srgbClr val="D7118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286512" y="3143254"/>
            <a:ext cx="1428760" cy="307777"/>
          </a:xfrm>
          <a:prstGeom prst="rect">
            <a:avLst/>
          </a:prstGeom>
          <a:solidFill>
            <a:srgbClr val="D71187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點選網路喚醒</a:t>
            </a:r>
          </a:p>
        </p:txBody>
      </p:sp>
    </p:spTree>
    <p:extLst>
      <p:ext uri="{BB962C8B-B14F-4D97-AF65-F5344CB8AC3E}">
        <p14:creationId xmlns:p14="http://schemas.microsoft.com/office/powerpoint/2010/main" xmlns="" val="12850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一鍵透過網路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喚醒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 descr="my ag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285866"/>
            <a:ext cx="6596819" cy="3240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041440" y="2214560"/>
            <a:ext cx="1387816" cy="1357322"/>
          </a:xfrm>
          <a:prstGeom prst="rect">
            <a:avLst/>
          </a:prstGeom>
          <a:noFill/>
          <a:ln w="28575">
            <a:solidFill>
              <a:srgbClr val="D71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3428992" y="3500444"/>
            <a:ext cx="1928826" cy="522091"/>
            <a:chOff x="3428992" y="3500444"/>
            <a:chExt cx="1928826" cy="522091"/>
          </a:xfrm>
        </p:grpSpPr>
        <p:sp>
          <p:nvSpPr>
            <p:cNvPr id="10" name="Shape 393"/>
            <p:cNvSpPr/>
            <p:nvPr/>
          </p:nvSpPr>
          <p:spPr>
            <a:xfrm>
              <a:off x="4929190" y="3500444"/>
              <a:ext cx="332790" cy="286888"/>
            </a:xfrm>
            <a:prstGeom prst="triangle">
              <a:avLst>
                <a:gd name="adj" fmla="val 50000"/>
              </a:avLst>
            </a:prstGeom>
            <a:solidFill>
              <a:srgbClr val="D7118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428992" y="3714758"/>
              <a:ext cx="1928826" cy="307777"/>
            </a:xfrm>
            <a:prstGeom prst="rect">
              <a:avLst/>
            </a:prstGeom>
            <a:solidFill>
              <a:srgbClr val="D71187"/>
            </a:solidFill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選擇發送喚醒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2850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 descr="34538986_x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903776"/>
            <a:ext cx="6572296" cy="3834278"/>
          </a:xfrm>
          <a:prstGeom prst="rect">
            <a:avLst/>
          </a:prstGeom>
        </p:spPr>
      </p:pic>
      <p:sp>
        <p:nvSpPr>
          <p:cNvPr id="64" name="圓角矩形 63"/>
          <p:cNvSpPr/>
          <p:nvPr/>
        </p:nvSpPr>
        <p:spPr>
          <a:xfrm>
            <a:off x="6572264" y="1714494"/>
            <a:ext cx="2214578" cy="2286016"/>
          </a:xfrm>
          <a:prstGeom prst="roundRect">
            <a:avLst>
              <a:gd name="adj" fmla="val 7641"/>
            </a:avLst>
          </a:prstGeom>
          <a:solidFill>
            <a:schemeClr val="bg1"/>
          </a:solidFill>
          <a:ln w="5715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844" y="357171"/>
            <a:ext cx="8786873" cy="660552"/>
          </a:xfrm>
        </p:spPr>
        <p:txBody>
          <a:bodyPr/>
          <a:lstStyle/>
          <a:p>
            <a:r>
              <a:rPr lang="en-US" altLang="zh-TW" sz="3200" dirty="0" smtClean="0">
                <a:solidFill>
                  <a:srgbClr val="3D4752"/>
                </a:solidFill>
                <a:latin typeface="+mj-lt"/>
                <a:ea typeface="微軟正黑體" pitchFamily="34" charset="-120"/>
                <a:cs typeface="Calibri" pitchFamily="34" charset="0"/>
                <a:sym typeface="Verdana"/>
              </a:rPr>
              <a:t>QNAP NAS</a:t>
            </a:r>
            <a:r>
              <a:rPr lang="zh-TW" altLang="en-US" sz="3200" dirty="0" smtClean="0">
                <a:latin typeface="+mj-lt"/>
                <a:cs typeface="Calibri" pitchFamily="34" charset="0"/>
                <a:sym typeface="Verdana"/>
              </a:rPr>
              <a:t> </a:t>
            </a:r>
            <a:r>
              <a:rPr lang="zh-TW" altLang="en-US" sz="3200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及各式 </a:t>
            </a:r>
            <a:r>
              <a:rPr lang="en-US" altLang="zh-TW" sz="3200" dirty="0" smtClean="0">
                <a:solidFill>
                  <a:srgbClr val="3D4752"/>
                </a:solidFill>
                <a:latin typeface="+mj-lt"/>
                <a:ea typeface="微軟正黑體" pitchFamily="34" charset="-120"/>
                <a:cs typeface="Calibri" pitchFamily="34" charset="0"/>
                <a:sym typeface="Verdana"/>
              </a:rPr>
              <a:t>APP </a:t>
            </a:r>
            <a:r>
              <a:rPr lang="zh-TW" altLang="en-US" sz="3200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打造出智慧辦公室</a:t>
            </a:r>
            <a:r>
              <a:rPr lang="en-US" altLang="zh-TW" sz="3600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/>
            </a:r>
            <a:br>
              <a:rPr lang="en-US" altLang="zh-TW" sz="3600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</a:br>
            <a:endParaRPr lang="zh-TW" altLang="en-US" sz="3600" dirty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786050" y="1428742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現在起，有了 </a:t>
            </a:r>
            <a:r>
              <a:rPr lang="en-US" altLang="zh-TW" sz="1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QNAP APP </a:t>
            </a:r>
            <a:r>
              <a:rPr lang="zh-TW" altLang="en-US" sz="1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結合 </a:t>
            </a:r>
            <a:r>
              <a:rPr lang="en-US" altLang="zh-TW" sz="1200" b="1" dirty="0" err="1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Domotz</a:t>
            </a:r>
            <a:r>
              <a:rPr lang="en-US" altLang="zh-TW" sz="1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 </a:t>
            </a:r>
            <a:r>
              <a:rPr lang="zh-TW" altLang="en-US" sz="1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的服務，您可即時了解網路及連網裝置的狀態，讓您的辦公室更加智慧化</a:t>
            </a:r>
          </a:p>
        </p:txBody>
      </p:sp>
      <p:grpSp>
        <p:nvGrpSpPr>
          <p:cNvPr id="58" name="群組 57"/>
          <p:cNvGrpSpPr/>
          <p:nvPr/>
        </p:nvGrpSpPr>
        <p:grpSpPr>
          <a:xfrm>
            <a:off x="357158" y="1714494"/>
            <a:ext cx="2214578" cy="857256"/>
            <a:chOff x="357158" y="1500180"/>
            <a:chExt cx="2214578" cy="857256"/>
          </a:xfrm>
          <a:solidFill>
            <a:schemeClr val="bg1"/>
          </a:solidFill>
        </p:grpSpPr>
        <p:sp>
          <p:nvSpPr>
            <p:cNvPr id="43" name="圓角矩形 42"/>
            <p:cNvSpPr/>
            <p:nvPr/>
          </p:nvSpPr>
          <p:spPr>
            <a:xfrm>
              <a:off x="357158" y="1500180"/>
              <a:ext cx="2214578" cy="857256"/>
            </a:xfrm>
            <a:prstGeom prst="roundRect">
              <a:avLst>
                <a:gd name="adj" fmla="val 7641"/>
              </a:avLst>
            </a:prstGeom>
            <a:grpFill/>
            <a:ln w="57150" cap="flat" cmpd="sng">
              <a:solidFill>
                <a:srgbClr val="498DC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428596" y="1571618"/>
              <a:ext cx="2000264" cy="7294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114300">
                <a:lnSpc>
                  <a:spcPct val="115000"/>
                </a:lnSpc>
                <a:buClr>
                  <a:schemeClr val="dk2"/>
                </a:buClr>
                <a:buSzPct val="100000"/>
              </a:pPr>
              <a:r>
                <a:rPr lang="en-US" altLang="zh-TW" sz="1200" b="1" dirty="0" err="1" smtClean="0">
                  <a:solidFill>
                    <a:schemeClr val="bg2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  <a:sym typeface="Verdana"/>
                </a:rPr>
                <a:t>Qfinder</a:t>
              </a:r>
              <a:r>
                <a:rPr lang="en-US" altLang="zh-TW" sz="1200" b="1" dirty="0" smtClean="0">
                  <a:solidFill>
                    <a:schemeClr val="bg2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  <a:sym typeface="Verdana"/>
                </a:rPr>
                <a:t> Pro </a:t>
              </a:r>
              <a:r>
                <a:rPr lang="zh-TW" altLang="en-US" sz="1200" b="1" dirty="0" smtClean="0">
                  <a:solidFill>
                    <a:schemeClr val="bg2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  <a:sym typeface="Verdana"/>
                </a:rPr>
                <a:t>讓您可方便快速的找到在同個網域下的</a:t>
              </a:r>
              <a:r>
                <a:rPr lang="en-US" altLang="zh-TW" sz="1200" b="1" dirty="0" smtClean="0">
                  <a:solidFill>
                    <a:schemeClr val="bg2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  <a:sym typeface="Verdana"/>
                </a:rPr>
                <a:t>QNAP NAS</a:t>
              </a:r>
              <a:endParaRPr lang="zh-TW" altLang="en-US" sz="1200" b="1" dirty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endParaRPr>
            </a:p>
          </p:txBody>
        </p:sp>
      </p:grpSp>
      <p:pic>
        <p:nvPicPr>
          <p:cNvPr id="11" name="Shape 41" descr="f03_img_en.png"/>
          <p:cNvPicPr preferRelativeResize="0"/>
          <p:nvPr/>
        </p:nvPicPr>
        <p:blipFill rotWithShape="1">
          <a:blip r:embed="rId4">
            <a:alphaModFix/>
          </a:blip>
          <a:srcRect l="1575" t="7470" r="66137" b="15357"/>
          <a:stretch/>
        </p:blipFill>
        <p:spPr>
          <a:xfrm>
            <a:off x="5143504" y="3429006"/>
            <a:ext cx="1175555" cy="9240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群組 64"/>
          <p:cNvGrpSpPr/>
          <p:nvPr/>
        </p:nvGrpSpPr>
        <p:grpSpPr>
          <a:xfrm>
            <a:off x="6745670" y="2000246"/>
            <a:ext cx="1860726" cy="721056"/>
            <a:chOff x="6854678" y="1707818"/>
            <a:chExt cx="1860726" cy="721056"/>
          </a:xfrm>
        </p:grpSpPr>
        <p:pic>
          <p:nvPicPr>
            <p:cNvPr id="16" name="圖片 15" descr="Domotz-Logo-Yellow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26116" y="1711156"/>
              <a:ext cx="1714512" cy="623459"/>
            </a:xfrm>
            <a:prstGeom prst="rect">
              <a:avLst/>
            </a:prstGeom>
          </p:spPr>
        </p:pic>
        <p:sp>
          <p:nvSpPr>
            <p:cNvPr id="53" name="Shape 83"/>
            <p:cNvSpPr/>
            <p:nvPr/>
          </p:nvSpPr>
          <p:spPr>
            <a:xfrm>
              <a:off x="6854678" y="1707818"/>
              <a:ext cx="289090" cy="28909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rgbClr val="CCEC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83"/>
            <p:cNvSpPr/>
            <p:nvPr/>
          </p:nvSpPr>
          <p:spPr>
            <a:xfrm rot="10800000">
              <a:off x="8426314" y="2139784"/>
              <a:ext cx="289090" cy="28909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rgbClr val="CCEC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圓角矩形 47"/>
          <p:cNvSpPr/>
          <p:nvPr/>
        </p:nvSpPr>
        <p:spPr>
          <a:xfrm>
            <a:off x="357158" y="2715388"/>
            <a:ext cx="2214578" cy="785056"/>
          </a:xfrm>
          <a:prstGeom prst="roundRect">
            <a:avLst>
              <a:gd name="adj" fmla="val 7641"/>
            </a:avLst>
          </a:prstGeom>
          <a:solidFill>
            <a:schemeClr val="bg1"/>
          </a:solidFill>
          <a:ln w="5715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28596" y="2786064"/>
            <a:ext cx="2000264" cy="71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200" b="1" dirty="0" err="1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Qsync</a:t>
            </a:r>
            <a:r>
              <a:rPr lang="en-US" altLang="zh-TW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 </a:t>
            </a:r>
            <a:r>
              <a:rPr lang="zh-TW" altLang="en-US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跨裝置檔案同步，讓您在不同裝置上皆可存取檔案</a:t>
            </a:r>
            <a:endParaRPr lang="en-US" altLang="zh-TW" sz="1200" b="1" dirty="0" smtClean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  <a:sym typeface="Verdana"/>
            </a:endParaRPr>
          </a:p>
        </p:txBody>
      </p:sp>
      <p:grpSp>
        <p:nvGrpSpPr>
          <p:cNvPr id="69" name="群組 68"/>
          <p:cNvGrpSpPr/>
          <p:nvPr/>
        </p:nvGrpSpPr>
        <p:grpSpPr>
          <a:xfrm>
            <a:off x="357158" y="3643320"/>
            <a:ext cx="2214578" cy="428628"/>
            <a:chOff x="285720" y="3357568"/>
            <a:chExt cx="2214578" cy="428628"/>
          </a:xfrm>
        </p:grpSpPr>
        <p:sp>
          <p:nvSpPr>
            <p:cNvPr id="56" name="圓角矩形 55"/>
            <p:cNvSpPr/>
            <p:nvPr/>
          </p:nvSpPr>
          <p:spPr>
            <a:xfrm>
              <a:off x="285720" y="3357568"/>
              <a:ext cx="2214578" cy="428628"/>
            </a:xfrm>
            <a:prstGeom prst="roundRect">
              <a:avLst>
                <a:gd name="adj" fmla="val 7641"/>
              </a:avLst>
            </a:prstGeom>
            <a:solidFill>
              <a:schemeClr val="bg1"/>
            </a:solidFill>
            <a:ln w="57150" cap="flat" cmpd="sng">
              <a:solidFill>
                <a:srgbClr val="498DC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357158" y="3429006"/>
              <a:ext cx="2000264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>
                <a:lnSpc>
                  <a:spcPct val="115000"/>
                </a:lnSpc>
                <a:buClr>
                  <a:schemeClr val="dk2"/>
                </a:buClr>
                <a:buSzPct val="100000"/>
              </a:pPr>
              <a:r>
                <a:rPr lang="en-US" altLang="zh-TW" sz="1200" b="1" dirty="0" smtClean="0">
                  <a:solidFill>
                    <a:schemeClr val="bg2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  <a:sym typeface="Verdana"/>
                </a:rPr>
                <a:t>QVR Pro </a:t>
              </a:r>
              <a:r>
                <a:rPr lang="zh-TW" altLang="en-US" sz="1200" b="1" dirty="0" smtClean="0">
                  <a:solidFill>
                    <a:schemeClr val="bg2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  <a:sym typeface="Verdana"/>
                </a:rPr>
                <a:t>安全監控方案</a:t>
              </a:r>
            </a:p>
          </p:txBody>
        </p:sp>
      </p:grpSp>
      <p:sp>
        <p:nvSpPr>
          <p:cNvPr id="63" name="文字方塊 62"/>
          <p:cNvSpPr txBox="1"/>
          <p:nvPr/>
        </p:nvSpPr>
        <p:spPr>
          <a:xfrm>
            <a:off x="6606132" y="2857502"/>
            <a:ext cx="2000264" cy="92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200" b="1" dirty="0" err="1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Domotz</a:t>
            </a:r>
            <a:r>
              <a:rPr lang="en-US" altLang="zh-TW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 </a:t>
            </a:r>
            <a:r>
              <a:rPr lang="zh-TW" altLang="en-US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網路監控</a:t>
            </a:r>
            <a:r>
              <a:rPr lang="en-US" altLang="zh-TW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APP</a:t>
            </a:r>
            <a:r>
              <a:rPr lang="zh-TW" altLang="en-US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可</a:t>
            </a:r>
            <a:endParaRPr lang="en-US" altLang="zh-TW" sz="1200" b="1" dirty="0" smtClean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  <a:sym typeface="Verdana"/>
            </a:endParaRPr>
          </a:p>
          <a:p>
            <a:pPr marL="1143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zh-TW" altLang="en-US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自動偵測、監控及遠端遙</a:t>
            </a:r>
            <a:endParaRPr lang="en-US" altLang="zh-TW" sz="1200" b="1" dirty="0" smtClean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  <a:sym typeface="Verdana"/>
            </a:endParaRPr>
          </a:p>
          <a:p>
            <a:pPr marL="1143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zh-TW" altLang="en-US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控在同個網域下的</a:t>
            </a:r>
            <a:r>
              <a:rPr lang="en-US" altLang="zh-TW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IP</a:t>
            </a:r>
            <a:r>
              <a:rPr lang="zh-TW" altLang="en-US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連網</a:t>
            </a:r>
            <a:endParaRPr lang="en-US" altLang="zh-TW" sz="1200" b="1" dirty="0" smtClean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  <a:sym typeface="Verdana"/>
            </a:endParaRPr>
          </a:p>
          <a:p>
            <a:pPr marL="1143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zh-TW" altLang="en-US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  <a:sym typeface="Verdana"/>
              </a:rPr>
              <a:t>裝置</a:t>
            </a:r>
          </a:p>
        </p:txBody>
      </p:sp>
      <p:grpSp>
        <p:nvGrpSpPr>
          <p:cNvPr id="70" name="群組 69"/>
          <p:cNvGrpSpPr/>
          <p:nvPr/>
        </p:nvGrpSpPr>
        <p:grpSpPr>
          <a:xfrm>
            <a:off x="7929586" y="1357304"/>
            <a:ext cx="928694" cy="911798"/>
            <a:chOff x="3329755" y="3214692"/>
            <a:chExt cx="1527997" cy="1500198"/>
          </a:xfrm>
        </p:grpSpPr>
        <p:sp>
          <p:nvSpPr>
            <p:cNvPr id="71" name="橢圓 70"/>
            <p:cNvSpPr/>
            <p:nvPr/>
          </p:nvSpPr>
          <p:spPr>
            <a:xfrm>
              <a:off x="3571868" y="3429006"/>
              <a:ext cx="1285884" cy="12858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圓角矩形 71"/>
            <p:cNvSpPr/>
            <p:nvPr/>
          </p:nvSpPr>
          <p:spPr>
            <a:xfrm rot="508191">
              <a:off x="4143372" y="3228528"/>
              <a:ext cx="214314" cy="35719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3" name="圖片 7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9755" y="3214692"/>
              <a:ext cx="1442166" cy="132949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/>
          <p:nvPr/>
        </p:nvSpPr>
        <p:spPr>
          <a:xfrm>
            <a:off x="1285852" y="1285866"/>
            <a:ext cx="6715172" cy="3286148"/>
          </a:xfrm>
          <a:prstGeom prst="roundRect">
            <a:avLst>
              <a:gd name="adj" fmla="val 7641"/>
            </a:avLst>
          </a:prstGeom>
          <a:noFill/>
          <a:ln w="57150" cap="flat" cmpd="sng">
            <a:solidFill>
              <a:srgbClr val="498DC8">
                <a:alpha val="34902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117"/>
          <p:cNvSpPr/>
          <p:nvPr/>
        </p:nvSpPr>
        <p:spPr>
          <a:xfrm>
            <a:off x="3929060" y="2143122"/>
            <a:ext cx="1928826" cy="2214578"/>
          </a:xfrm>
          <a:prstGeom prst="roundRect">
            <a:avLst>
              <a:gd name="adj" fmla="val 10464"/>
            </a:avLst>
          </a:prstGeom>
          <a:solidFill>
            <a:srgbClr val="0070C0"/>
          </a:solidFill>
          <a:ln w="1587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8" name="Shape 117"/>
          <p:cNvSpPr/>
          <p:nvPr/>
        </p:nvSpPr>
        <p:spPr>
          <a:xfrm>
            <a:off x="1785918" y="2143122"/>
            <a:ext cx="1928826" cy="2214578"/>
          </a:xfrm>
          <a:prstGeom prst="roundRect">
            <a:avLst>
              <a:gd name="adj" fmla="val 10464"/>
            </a:avLst>
          </a:prstGeom>
          <a:solidFill>
            <a:srgbClr val="0070C0"/>
          </a:solidFill>
          <a:ln w="1587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>
                <a:latin typeface="微軟正黑體" pitchFamily="34" charset="-120"/>
                <a:ea typeface="微軟正黑體" pitchFamily="34" charset="-120"/>
              </a:rPr>
              <a:t>警報通知</a:t>
            </a:r>
            <a:endParaRPr kumimoji="1"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3875" t="504" r="7000"/>
          <a:stretch>
            <a:fillRect/>
          </a:stretch>
        </p:blipFill>
        <p:spPr bwMode="auto">
          <a:xfrm>
            <a:off x="6000760" y="1500180"/>
            <a:ext cx="1524552" cy="291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文字版面配置區 2"/>
          <p:cNvSpPr>
            <a:spLocks noGrp="1"/>
          </p:cNvSpPr>
          <p:nvPr>
            <p:ph type="body" idx="1"/>
          </p:nvPr>
        </p:nvSpPr>
        <p:spPr>
          <a:xfrm>
            <a:off x="2357422" y="1428742"/>
            <a:ext cx="3286148" cy="642942"/>
          </a:xfrm>
          <a:noFill/>
        </p:spPr>
        <p:txBody>
          <a:bodyPr/>
          <a:lstStyle/>
          <a:p>
            <a:pPr>
              <a:buNone/>
            </a:pP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可能發生的事件</a:t>
            </a:r>
            <a:endParaRPr lang="en-US" altLang="zh-TW" sz="2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  <a:p>
            <a:pPr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  <a:p>
            <a:pPr>
              <a:buNone/>
            </a:pPr>
            <a:endParaRPr lang="en-US" altLang="zh-TW" sz="1400" dirty="0" smtClean="0">
              <a:latin typeface="微軟正黑體" pitchFamily="34" charset="-12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sp>
        <p:nvSpPr>
          <p:cNvPr id="5" name="文字版面配置區 2"/>
          <p:cNvSpPr txBox="1">
            <a:spLocks/>
          </p:cNvSpPr>
          <p:nvPr/>
        </p:nvSpPr>
        <p:spPr>
          <a:xfrm>
            <a:off x="1714480" y="2357436"/>
            <a:ext cx="2092339" cy="18573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889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Calibri" pitchFamily="34" charset="0"/>
                <a:sym typeface="Arial"/>
              </a:rPr>
              <a:t> 手機上線 </a:t>
            </a:r>
            <a:r>
              <a:rPr kumimoji="0" lang="en-US" altLang="zh-TW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Calibri" pitchFamily="34" charset="0"/>
                <a:sym typeface="Arial"/>
              </a:rPr>
              <a:t>/ </a:t>
            </a: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Calibri" pitchFamily="34" charset="0"/>
                <a:sym typeface="Arial"/>
              </a:rPr>
              <a:t>斷線</a:t>
            </a:r>
            <a:endParaRPr kumimoji="0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Calibri" pitchFamily="34" charset="0"/>
              <a:sym typeface="Arial"/>
            </a:endParaRPr>
          </a:p>
          <a:p>
            <a:pPr marL="889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altLang="zh-TW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Calibri" pitchFamily="34" charset="0"/>
                <a:sym typeface="Arial"/>
              </a:rPr>
              <a:t> TCP </a:t>
            </a: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Calibri" pitchFamily="34" charset="0"/>
                <a:sym typeface="Arial"/>
              </a:rPr>
              <a:t>服務上線 </a:t>
            </a:r>
            <a:r>
              <a:rPr kumimoji="0" lang="en-US" altLang="zh-TW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Calibri" pitchFamily="34" charset="0"/>
                <a:sym typeface="Arial"/>
              </a:rPr>
              <a:t>/ </a:t>
            </a: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Calibri" pitchFamily="34" charset="0"/>
                <a:sym typeface="Arial"/>
              </a:rPr>
              <a:t>斷線</a:t>
            </a:r>
            <a:endParaRPr kumimoji="0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Calibri" pitchFamily="34" charset="0"/>
              <a:sym typeface="Arial"/>
            </a:endParaRPr>
          </a:p>
          <a:p>
            <a:pPr marL="889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altLang="zh-TW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Calibri" pitchFamily="34" charset="0"/>
                <a:sym typeface="Arial"/>
              </a:rPr>
              <a:t> IP</a:t>
            </a: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Calibri" pitchFamily="34" charset="0"/>
                <a:sym typeface="Arial"/>
              </a:rPr>
              <a:t>位址消失</a:t>
            </a:r>
            <a:endParaRPr kumimoji="0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Calibri" pitchFamily="34" charset="0"/>
              <a:sym typeface="Arial"/>
            </a:endParaRPr>
          </a:p>
          <a:p>
            <a:pPr marL="889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altLang="zh-TW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Calibri" pitchFamily="34" charset="0"/>
                <a:sym typeface="Arial"/>
              </a:rPr>
              <a:t> SNMP </a:t>
            </a: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Calibri" pitchFamily="34" charset="0"/>
                <a:sym typeface="Arial"/>
              </a:rPr>
              <a:t>感測器狀態</a:t>
            </a:r>
            <a:endParaRPr kumimoji="0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Calibri" pitchFamily="34" charset="0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tabLst/>
              <a:defRPr/>
            </a:pPr>
            <a:endParaRPr kumimoji="0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Calibri" pitchFamily="34" charset="0"/>
              <a:sym typeface="Verdana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tabLst/>
              <a:defRPr/>
            </a:pPr>
            <a:endParaRPr kumimoji="0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sp>
        <p:nvSpPr>
          <p:cNvPr id="6" name="文字版面配置區 2"/>
          <p:cNvSpPr txBox="1">
            <a:spLocks/>
          </p:cNvSpPr>
          <p:nvPr/>
        </p:nvSpPr>
        <p:spPr>
          <a:xfrm>
            <a:off x="3857620" y="2357436"/>
            <a:ext cx="2000263" cy="17145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889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Calibri" pitchFamily="34" charset="0"/>
                <a:sym typeface="Arial"/>
              </a:rPr>
              <a:t> 網路斷線</a:t>
            </a:r>
            <a:endParaRPr kumimoji="0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Calibri" pitchFamily="34" charset="0"/>
              <a:sym typeface="Arial"/>
            </a:endParaRPr>
          </a:p>
          <a:p>
            <a:pPr marL="889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Calibri" pitchFamily="34" charset="0"/>
                <a:sym typeface="Arial"/>
              </a:rPr>
              <a:t> 裝置上線 </a:t>
            </a:r>
            <a:r>
              <a:rPr kumimoji="0" lang="en-US" altLang="zh-TW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Calibri" pitchFamily="34" charset="0"/>
                <a:sym typeface="Arial"/>
              </a:rPr>
              <a:t>/ </a:t>
            </a: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Calibri" pitchFamily="34" charset="0"/>
                <a:sym typeface="Arial"/>
              </a:rPr>
              <a:t>斷線</a:t>
            </a:r>
            <a:r>
              <a:rPr kumimoji="0" lang="en-US" altLang="zh-TW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Calibri" pitchFamily="34" charset="0"/>
                <a:sym typeface="Arial"/>
              </a:rPr>
              <a:t> </a:t>
            </a:r>
          </a:p>
          <a:p>
            <a:pPr marL="889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Calibri" pitchFamily="34" charset="0"/>
                <a:sym typeface="Arial"/>
              </a:rPr>
              <a:t> 新裝置加入此網段</a:t>
            </a:r>
            <a:endParaRPr kumimoji="0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Calibri" pitchFamily="34" charset="0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tabLst/>
              <a:defRPr/>
            </a:pPr>
            <a:endParaRPr kumimoji="0" lang="en-US" altLang="zh-TW" b="0" i="0" u="none" strike="noStrike" kern="0" cap="none" spc="0" normalizeH="0" baseline="0" noProof="0" dirty="0" smtClean="0">
              <a:ln>
                <a:noFill/>
              </a:ln>
              <a:solidFill>
                <a:srgbClr val="3D475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Calibri" pitchFamily="34" charset="0"/>
              <a:sym typeface="Verdana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tabLst/>
              <a:defRPr/>
            </a:pPr>
            <a:endParaRPr kumimoji="0" lang="en-US" altLang="zh-TW" b="0" i="0" u="none" strike="noStrike" kern="0" cap="none" spc="0" normalizeH="0" baseline="0" noProof="0" dirty="0" smtClean="0">
              <a:ln>
                <a:noFill/>
              </a:ln>
              <a:solidFill>
                <a:srgbClr val="3D475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Calibri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421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警報通知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5" descr="Raspberry Pi offlin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285866"/>
            <a:ext cx="6357960" cy="3142555"/>
          </a:xfrm>
          <a:prstGeom prst="rect">
            <a:avLst/>
          </a:prstGeom>
        </p:spPr>
      </p:pic>
      <p:pic>
        <p:nvPicPr>
          <p:cNvPr id="12" name="圖片 11" descr="IMG_31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922" y="1931602"/>
            <a:ext cx="1452897" cy="2582927"/>
          </a:xfrm>
          <a:prstGeom prst="rect">
            <a:avLst/>
          </a:prstGeom>
          <a:ln w="28575">
            <a:solidFill>
              <a:srgbClr val="D71187"/>
            </a:solidFill>
          </a:ln>
        </p:spPr>
      </p:pic>
      <p:pic>
        <p:nvPicPr>
          <p:cNvPr id="13" name="圖片 12" descr="IMG_317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407" y="1931602"/>
            <a:ext cx="1452896" cy="2582927"/>
          </a:xfrm>
          <a:prstGeom prst="rect">
            <a:avLst/>
          </a:prstGeom>
          <a:ln w="28575">
            <a:solidFill>
              <a:srgbClr val="D71187"/>
            </a:solidFill>
          </a:ln>
        </p:spPr>
      </p:pic>
      <p:pic>
        <p:nvPicPr>
          <p:cNvPr id="14" name="圖片 13" descr="IMG_317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892" y="1931601"/>
            <a:ext cx="1451818" cy="2581009"/>
          </a:xfrm>
          <a:prstGeom prst="rect">
            <a:avLst/>
          </a:prstGeom>
          <a:ln w="28575">
            <a:solidFill>
              <a:srgbClr val="D71187"/>
            </a:solidFill>
          </a:ln>
        </p:spPr>
      </p:pic>
      <p:sp>
        <p:nvSpPr>
          <p:cNvPr id="18" name="Shape 393"/>
          <p:cNvSpPr/>
          <p:nvPr/>
        </p:nvSpPr>
        <p:spPr>
          <a:xfrm>
            <a:off x="2357422" y="1785932"/>
            <a:ext cx="332790" cy="286888"/>
          </a:xfrm>
          <a:prstGeom prst="triangle">
            <a:avLst>
              <a:gd name="adj" fmla="val 50000"/>
            </a:avLst>
          </a:prstGeom>
          <a:solidFill>
            <a:srgbClr val="D7118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428728" y="2000247"/>
            <a:ext cx="1643074" cy="307777"/>
          </a:xfrm>
          <a:prstGeom prst="rect">
            <a:avLst/>
          </a:prstGeom>
          <a:solidFill>
            <a:srgbClr val="D71187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當伺服器斷線時</a:t>
            </a:r>
            <a:endPara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2134641" y="1285866"/>
            <a:ext cx="714380" cy="714380"/>
          </a:xfrm>
          <a:prstGeom prst="ellipse">
            <a:avLst/>
          </a:prstGeom>
          <a:noFill/>
          <a:ln>
            <a:solidFill>
              <a:srgbClr val="D71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850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Domotz</a:t>
            </a:r>
            <a:r>
              <a:rPr lang="zh-TW" altLang="en-US" dirty="0" smtClean="0"/>
              <a:t>代理程式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可安裝於</a:t>
            </a:r>
            <a:endParaRPr lang="zh-TW" altLang="en-US" dirty="0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3" name="圖片 2" descr="Raspberry P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6" y="3071816"/>
            <a:ext cx="1857388" cy="1052695"/>
          </a:xfrm>
          <a:prstGeom prst="rect">
            <a:avLst/>
          </a:prstGeom>
        </p:spPr>
      </p:pic>
      <p:pic>
        <p:nvPicPr>
          <p:cNvPr id="4" name="圖片 3" descr="Qboat_Top_left-angle+heat sin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06" y="3071816"/>
            <a:ext cx="1857388" cy="1160868"/>
          </a:xfrm>
          <a:prstGeom prst="rect">
            <a:avLst/>
          </a:prstGeom>
        </p:spPr>
      </p:pic>
      <p:grpSp>
        <p:nvGrpSpPr>
          <p:cNvPr id="23" name="群組 22"/>
          <p:cNvGrpSpPr/>
          <p:nvPr/>
        </p:nvGrpSpPr>
        <p:grpSpPr>
          <a:xfrm>
            <a:off x="928662" y="1428742"/>
            <a:ext cx="2214578" cy="928694"/>
            <a:chOff x="357158" y="1428742"/>
            <a:chExt cx="2214578" cy="928694"/>
          </a:xfrm>
        </p:grpSpPr>
        <p:sp>
          <p:nvSpPr>
            <p:cNvPr id="19" name="Shape 392"/>
            <p:cNvSpPr/>
            <p:nvPr/>
          </p:nvSpPr>
          <p:spPr>
            <a:xfrm>
              <a:off x="428596" y="1428742"/>
              <a:ext cx="2143140" cy="7846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393"/>
            <p:cNvSpPr/>
            <p:nvPr/>
          </p:nvSpPr>
          <p:spPr>
            <a:xfrm rot="10800000">
              <a:off x="1333772" y="2070548"/>
              <a:ext cx="332790" cy="286888"/>
            </a:xfrm>
            <a:prstGeom prst="triangle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357158" y="1500180"/>
              <a:ext cx="221457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QNAP NAS</a:t>
              </a:r>
            </a:p>
            <a:p>
              <a:pPr algn="ctr">
                <a:spcBef>
                  <a:spcPts val="600"/>
                </a:spcBef>
              </a:pPr>
              <a:r>
                <a:rPr lang="zh-TW" altLang="en-US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豐富及智慧你的生活</a:t>
              </a:r>
              <a:endPara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endParaRPr>
            </a:p>
          </p:txBody>
        </p:sp>
      </p:grpSp>
      <p:cxnSp>
        <p:nvCxnSpPr>
          <p:cNvPr id="10" name="直線接點 9"/>
          <p:cNvCxnSpPr/>
          <p:nvPr/>
        </p:nvCxnSpPr>
        <p:spPr>
          <a:xfrm rot="5400000">
            <a:off x="1785123" y="2928146"/>
            <a:ext cx="3000396" cy="1588"/>
          </a:xfrm>
          <a:prstGeom prst="line">
            <a:avLst/>
          </a:prstGeom>
          <a:ln w="57150">
            <a:solidFill>
              <a:schemeClr val="bg1">
                <a:lumMod val="7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 rot="5400000">
            <a:off x="4358480" y="2928146"/>
            <a:ext cx="3000396" cy="1588"/>
          </a:xfrm>
          <a:prstGeom prst="line">
            <a:avLst/>
          </a:prstGeom>
          <a:ln w="57150">
            <a:solidFill>
              <a:schemeClr val="bg1">
                <a:lumMod val="7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 descr="TVS-682_Top-right+Remote-Control.png"/>
          <p:cNvPicPr>
            <a:picLocks noChangeAspect="1"/>
          </p:cNvPicPr>
          <p:nvPr/>
        </p:nvPicPr>
        <p:blipFill>
          <a:blip r:embed="rId4"/>
          <a:srcRect l="22217" r="13535"/>
          <a:stretch>
            <a:fillRect/>
          </a:stretch>
        </p:blipFill>
        <p:spPr>
          <a:xfrm>
            <a:off x="1289822" y="2714626"/>
            <a:ext cx="1615303" cy="1571636"/>
          </a:xfrm>
          <a:prstGeom prst="rect">
            <a:avLst/>
          </a:prstGeom>
        </p:spPr>
      </p:pic>
      <p:grpSp>
        <p:nvGrpSpPr>
          <p:cNvPr id="28" name="群組 27"/>
          <p:cNvGrpSpPr/>
          <p:nvPr/>
        </p:nvGrpSpPr>
        <p:grpSpPr>
          <a:xfrm>
            <a:off x="3428992" y="1428742"/>
            <a:ext cx="2286016" cy="928694"/>
            <a:chOff x="3500430" y="1428742"/>
            <a:chExt cx="2286016" cy="928694"/>
          </a:xfrm>
        </p:grpSpPr>
        <p:sp>
          <p:nvSpPr>
            <p:cNvPr id="25" name="Shape 392"/>
            <p:cNvSpPr/>
            <p:nvPr/>
          </p:nvSpPr>
          <p:spPr>
            <a:xfrm>
              <a:off x="3500430" y="1428742"/>
              <a:ext cx="2286016" cy="7846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393"/>
            <p:cNvSpPr/>
            <p:nvPr/>
          </p:nvSpPr>
          <p:spPr>
            <a:xfrm rot="10800000">
              <a:off x="4477043" y="2070548"/>
              <a:ext cx="332790" cy="286888"/>
            </a:xfrm>
            <a:prstGeom prst="triangle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文字方塊 26"/>
          <p:cNvSpPr txBox="1"/>
          <p:nvPr/>
        </p:nvSpPr>
        <p:spPr>
          <a:xfrm>
            <a:off x="3357554" y="1500180"/>
            <a:ext cx="24288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TW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QBoat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 Sunny</a:t>
            </a:r>
          </a:p>
          <a:p>
            <a:pPr algn="ctr">
              <a:spcBef>
                <a:spcPts val="600"/>
              </a:spcBef>
            </a:pPr>
            <a:r>
              <a:rPr lang="zh-TW" altLang="en-US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你的第一台微型</a:t>
            </a:r>
            <a:r>
              <a:rPr lang="en-US" altLang="zh-TW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IoT</a:t>
            </a:r>
            <a:r>
              <a:rPr lang="zh-TW" altLang="en-US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伺服器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5929322" y="1428742"/>
            <a:ext cx="2214578" cy="928694"/>
            <a:chOff x="357158" y="1428742"/>
            <a:chExt cx="2214578" cy="928694"/>
          </a:xfrm>
        </p:grpSpPr>
        <p:sp>
          <p:nvSpPr>
            <p:cNvPr id="30" name="Shape 392"/>
            <p:cNvSpPr/>
            <p:nvPr/>
          </p:nvSpPr>
          <p:spPr>
            <a:xfrm>
              <a:off x="428596" y="1428742"/>
              <a:ext cx="2143140" cy="7846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393"/>
            <p:cNvSpPr/>
            <p:nvPr/>
          </p:nvSpPr>
          <p:spPr>
            <a:xfrm rot="10800000">
              <a:off x="1333772" y="2070548"/>
              <a:ext cx="332790" cy="286888"/>
            </a:xfrm>
            <a:prstGeom prst="triangle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357158" y="1500180"/>
              <a:ext cx="221457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樹莓派</a:t>
              </a:r>
              <a:endPara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zh-TW" altLang="en-US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微型及經濟型電腦</a:t>
              </a:r>
              <a:endPara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850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Domotz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網路監控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APP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可安裝於</a:t>
            </a:r>
            <a:endParaRPr lang="zh-TW" altLang="en-US" dirty="0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5" name="Shape 524"/>
          <p:cNvPicPr preferRelativeResize="0"/>
          <p:nvPr/>
        </p:nvPicPr>
        <p:blipFill rotWithShape="1">
          <a:blip r:embed="rId2">
            <a:alphaModFix/>
          </a:blip>
          <a:srcRect b="2334"/>
          <a:stretch/>
        </p:blipFill>
        <p:spPr>
          <a:xfrm>
            <a:off x="2285984" y="2654710"/>
            <a:ext cx="1714512" cy="1917304"/>
          </a:xfrm>
          <a:prstGeom prst="rect">
            <a:avLst/>
          </a:prstGeom>
          <a:noFill/>
          <a:ln>
            <a:noFill/>
          </a:ln>
          <a:effectLst>
            <a:outerShdw blurRad="355600" rotWithShape="0">
              <a:srgbClr val="000000">
                <a:alpha val="74900"/>
              </a:srgbClr>
            </a:outerShdw>
          </a:effectLst>
        </p:spPr>
      </p:pic>
      <p:grpSp>
        <p:nvGrpSpPr>
          <p:cNvPr id="8" name="群組 7"/>
          <p:cNvGrpSpPr/>
          <p:nvPr/>
        </p:nvGrpSpPr>
        <p:grpSpPr>
          <a:xfrm>
            <a:off x="5245943" y="2214560"/>
            <a:ext cx="1326321" cy="2438276"/>
            <a:chOff x="5072066" y="1811186"/>
            <a:chExt cx="1540635" cy="283226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/>
            <a:srcRect l="7255" t="504"/>
            <a:stretch>
              <a:fillRect/>
            </a:stretch>
          </p:blipFill>
          <p:spPr bwMode="auto">
            <a:xfrm>
              <a:off x="5072066" y="1811186"/>
              <a:ext cx="1540635" cy="2832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圖片 14" descr="IMG_317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9534" y="2123240"/>
              <a:ext cx="1239614" cy="2203757"/>
            </a:xfrm>
            <a:prstGeom prst="rect">
              <a:avLst/>
            </a:prstGeom>
          </p:spPr>
        </p:pic>
      </p:grpSp>
      <p:grpSp>
        <p:nvGrpSpPr>
          <p:cNvPr id="11" name="群組 10"/>
          <p:cNvGrpSpPr/>
          <p:nvPr/>
        </p:nvGrpSpPr>
        <p:grpSpPr>
          <a:xfrm>
            <a:off x="2000232" y="1714494"/>
            <a:ext cx="2214578" cy="928694"/>
            <a:chOff x="357158" y="1428742"/>
            <a:chExt cx="2214578" cy="928694"/>
          </a:xfrm>
        </p:grpSpPr>
        <p:sp>
          <p:nvSpPr>
            <p:cNvPr id="12" name="Shape 392"/>
            <p:cNvSpPr/>
            <p:nvPr/>
          </p:nvSpPr>
          <p:spPr>
            <a:xfrm>
              <a:off x="428596" y="1428742"/>
              <a:ext cx="2143140" cy="7846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393"/>
            <p:cNvSpPr/>
            <p:nvPr/>
          </p:nvSpPr>
          <p:spPr>
            <a:xfrm rot="10800000">
              <a:off x="1333772" y="2070548"/>
              <a:ext cx="332790" cy="286888"/>
            </a:xfrm>
            <a:prstGeom prst="triangle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57158" y="1500180"/>
              <a:ext cx="221457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TW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AfoBot</a:t>
              </a:r>
              <a:endPara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zh-TW" altLang="en-US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你的私人語音助理</a:t>
              </a:r>
              <a:endPara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643438" y="1285866"/>
            <a:ext cx="2214578" cy="928694"/>
            <a:chOff x="357158" y="1428742"/>
            <a:chExt cx="2214578" cy="928694"/>
          </a:xfrm>
        </p:grpSpPr>
        <p:sp>
          <p:nvSpPr>
            <p:cNvPr id="19" name="Shape 392"/>
            <p:cNvSpPr/>
            <p:nvPr/>
          </p:nvSpPr>
          <p:spPr>
            <a:xfrm>
              <a:off x="428596" y="1428742"/>
              <a:ext cx="2143140" cy="7846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393"/>
            <p:cNvSpPr/>
            <p:nvPr/>
          </p:nvSpPr>
          <p:spPr>
            <a:xfrm rot="10800000">
              <a:off x="1333772" y="2070548"/>
              <a:ext cx="332790" cy="286888"/>
            </a:xfrm>
            <a:prstGeom prst="triangle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357158" y="1500180"/>
              <a:ext cx="221457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手機行動端</a:t>
              </a:r>
              <a:endPara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zh-TW" altLang="en-US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隨時隨地查看裝置狀態</a:t>
              </a:r>
              <a:endPara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850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Domotz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 APP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手機畫面</a:t>
            </a:r>
            <a:endParaRPr lang="zh-TW" altLang="en-US" dirty="0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 l="4666" t="504"/>
          <a:stretch>
            <a:fillRect/>
          </a:stretch>
        </p:blipFill>
        <p:spPr bwMode="auto">
          <a:xfrm>
            <a:off x="4714876" y="1367665"/>
            <a:ext cx="1791700" cy="320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5335" t="504"/>
          <a:stretch>
            <a:fillRect/>
          </a:stretch>
        </p:blipFill>
        <p:spPr bwMode="auto">
          <a:xfrm>
            <a:off x="2571736" y="1367665"/>
            <a:ext cx="1779121" cy="320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文字方塊 11"/>
          <p:cNvSpPr txBox="1"/>
          <p:nvPr/>
        </p:nvSpPr>
        <p:spPr>
          <a:xfrm>
            <a:off x="928662" y="2571750"/>
            <a:ext cx="1424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同個網路下的所有裝置</a:t>
            </a:r>
            <a:endParaRPr lang="zh-TW" altLang="en-US" b="1" dirty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786578" y="1857370"/>
            <a:ext cx="1424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裝置狀態及</a:t>
            </a:r>
            <a:endParaRPr lang="en-US" altLang="zh-TW" b="1" dirty="0" smtClean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  <a:p>
            <a:r>
              <a:rPr lang="zh-TW" altLang="en-US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簡易資訊</a:t>
            </a:r>
            <a:endParaRPr lang="zh-TW" altLang="en-US" b="1" dirty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17" name="圖片 16" descr="IMB_80xSu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488" y="1725029"/>
            <a:ext cx="1401157" cy="249094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665199" y="2257762"/>
            <a:ext cx="1408446" cy="1958213"/>
          </a:xfrm>
          <a:prstGeom prst="rect">
            <a:avLst/>
          </a:prstGeom>
          <a:noFill/>
          <a:ln w="28575">
            <a:solidFill>
              <a:srgbClr val="D71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19" name="圖片 18" descr="IMB_AZhTtF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062" y="1723704"/>
            <a:ext cx="1402465" cy="249327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845062" y="1901723"/>
            <a:ext cx="1408446" cy="423290"/>
          </a:xfrm>
          <a:prstGeom prst="rect">
            <a:avLst/>
          </a:prstGeom>
          <a:noFill/>
          <a:ln w="28575">
            <a:solidFill>
              <a:srgbClr val="D71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2147827" y="2864817"/>
            <a:ext cx="500066" cy="1588"/>
          </a:xfrm>
          <a:prstGeom prst="line">
            <a:avLst/>
          </a:prstGeom>
          <a:ln w="28575">
            <a:solidFill>
              <a:srgbClr val="D711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6251649" y="2071684"/>
            <a:ext cx="500066" cy="1588"/>
          </a:xfrm>
          <a:prstGeom prst="line">
            <a:avLst/>
          </a:prstGeom>
          <a:ln w="28575">
            <a:solidFill>
              <a:srgbClr val="D711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844" y="357171"/>
            <a:ext cx="8786873" cy="660552"/>
          </a:xfrm>
        </p:spPr>
        <p:txBody>
          <a:bodyPr/>
          <a:lstStyle/>
          <a:p>
            <a:r>
              <a:rPr lang="en-US" altLang="zh-TW" dirty="0" err="1" smtClean="0">
                <a:cs typeface="Calibri" pitchFamily="34" charset="0"/>
              </a:rPr>
              <a:t>Domotz</a:t>
            </a:r>
            <a:r>
              <a:rPr lang="en-US" altLang="zh-TW" dirty="0" smtClean="0">
                <a:cs typeface="Calibri" pitchFamily="34" charset="0"/>
              </a:rPr>
              <a:t> APP </a:t>
            </a:r>
            <a:r>
              <a:rPr lang="zh-TW" altLang="en-US" dirty="0" smtClean="0">
                <a:cs typeface="Calibri" pitchFamily="34" charset="0"/>
              </a:rPr>
              <a:t>手機畫面</a:t>
            </a:r>
            <a:endParaRPr lang="zh-TW" altLang="en-US" dirty="0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925" t="504" r="10560"/>
          <a:stretch>
            <a:fillRect/>
          </a:stretch>
        </p:blipFill>
        <p:spPr bwMode="auto">
          <a:xfrm>
            <a:off x="2643174" y="1285866"/>
            <a:ext cx="1643074" cy="327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5872" t="504" r="8612"/>
          <a:stretch>
            <a:fillRect/>
          </a:stretch>
        </p:blipFill>
        <p:spPr bwMode="auto">
          <a:xfrm>
            <a:off x="4714876" y="1285866"/>
            <a:ext cx="1643074" cy="327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圖片 12" descr="IMG_317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39" y="1649860"/>
            <a:ext cx="1433800" cy="2548978"/>
          </a:xfrm>
          <a:prstGeom prst="rect">
            <a:avLst/>
          </a:prstGeom>
        </p:spPr>
      </p:pic>
      <p:pic>
        <p:nvPicPr>
          <p:cNvPr id="14" name="圖片 13" descr="IMG_3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221" y="1649860"/>
            <a:ext cx="1433800" cy="254897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749764" y="3773156"/>
            <a:ext cx="1455974" cy="424659"/>
          </a:xfrm>
          <a:prstGeom prst="rect">
            <a:avLst/>
          </a:prstGeom>
          <a:noFill/>
          <a:ln w="28575">
            <a:solidFill>
              <a:srgbClr val="D71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49764" y="3045169"/>
            <a:ext cx="1455974" cy="667322"/>
          </a:xfrm>
          <a:prstGeom prst="rect">
            <a:avLst/>
          </a:prstGeom>
          <a:noFill/>
          <a:ln w="28575">
            <a:solidFill>
              <a:srgbClr val="D71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800230" y="2256516"/>
            <a:ext cx="1455974" cy="1880634"/>
          </a:xfrm>
          <a:prstGeom prst="rect">
            <a:avLst/>
          </a:prstGeom>
          <a:noFill/>
          <a:ln w="28575">
            <a:solidFill>
              <a:srgbClr val="D71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571604" y="3275925"/>
            <a:ext cx="1024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IP</a:t>
            </a:r>
            <a:r>
              <a:rPr lang="zh-TW" altLang="en-US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位址</a:t>
            </a:r>
            <a:endParaRPr lang="zh-TW" altLang="en-US" b="1" dirty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928662" y="3857634"/>
            <a:ext cx="1481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網路喚醒裝置</a:t>
            </a:r>
            <a:endParaRPr lang="zh-TW" altLang="en-US" b="1" dirty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733850" y="2758516"/>
            <a:ext cx="909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當前頻寬</a:t>
            </a:r>
            <a:endParaRPr lang="zh-TW" altLang="en-US" b="1" dirty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4" name="圖片 3" descr="HP print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206" y="428610"/>
            <a:ext cx="1432423" cy="1432423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6858016" y="1857370"/>
            <a:ext cx="1992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即便</a:t>
            </a:r>
            <a:r>
              <a:rPr lang="en-US" altLang="zh-TW" sz="1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IT</a:t>
            </a:r>
            <a:r>
              <a:rPr lang="zh-TW" altLang="en-US" sz="1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人員不在辦公室</a:t>
            </a:r>
            <a:endParaRPr lang="en-US" altLang="zh-TW" sz="12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  <a:p>
            <a:pPr algn="ctr"/>
            <a:r>
              <a:rPr lang="zh-TW" altLang="en-US" sz="1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也能即時處理問題</a:t>
            </a:r>
            <a:endParaRPr lang="zh-TW" altLang="en-US" sz="12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cxnSp>
        <p:nvCxnSpPr>
          <p:cNvPr id="39" name="直線接點 38"/>
          <p:cNvCxnSpPr/>
          <p:nvPr/>
        </p:nvCxnSpPr>
        <p:spPr>
          <a:xfrm flipV="1">
            <a:off x="2276262" y="3414425"/>
            <a:ext cx="452980" cy="4376"/>
          </a:xfrm>
          <a:prstGeom prst="line">
            <a:avLst/>
          </a:prstGeom>
          <a:ln w="28575">
            <a:solidFill>
              <a:srgbClr val="D711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/>
          <p:nvPr/>
        </p:nvCxnSpPr>
        <p:spPr>
          <a:xfrm flipV="1">
            <a:off x="2285984" y="3990305"/>
            <a:ext cx="452980" cy="4376"/>
          </a:xfrm>
          <a:prstGeom prst="line">
            <a:avLst/>
          </a:prstGeom>
          <a:ln w="28575">
            <a:solidFill>
              <a:srgbClr val="D711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 flipV="1">
            <a:off x="6279197" y="2918735"/>
            <a:ext cx="452980" cy="4376"/>
          </a:xfrm>
          <a:prstGeom prst="line">
            <a:avLst/>
          </a:prstGeom>
          <a:ln w="28575">
            <a:solidFill>
              <a:srgbClr val="D711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643438" y="2643188"/>
            <a:ext cx="3857652" cy="178595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42910" y="2643188"/>
            <a:ext cx="3857652" cy="178595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完整月報表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 descr="Monthly report 1.jpg"/>
          <p:cNvPicPr>
            <a:picLocks noChangeAspect="1"/>
          </p:cNvPicPr>
          <p:nvPr/>
        </p:nvPicPr>
        <p:blipFill>
          <a:blip r:embed="rId2"/>
          <a:srcRect l="1408" t="21108" r="19718" b="39848"/>
          <a:stretch>
            <a:fillRect/>
          </a:stretch>
        </p:blipFill>
        <p:spPr>
          <a:xfrm>
            <a:off x="809599" y="2684010"/>
            <a:ext cx="3619525" cy="1673690"/>
          </a:xfrm>
          <a:prstGeom prst="rect">
            <a:avLst/>
          </a:prstGeom>
        </p:spPr>
      </p:pic>
      <p:pic>
        <p:nvPicPr>
          <p:cNvPr id="4" name="圖片 3" descr="Monthly report 1.jpg"/>
          <p:cNvPicPr>
            <a:picLocks noChangeAspect="1"/>
          </p:cNvPicPr>
          <p:nvPr/>
        </p:nvPicPr>
        <p:blipFill>
          <a:blip r:embed="rId2"/>
          <a:srcRect l="1587" t="67969" r="28571"/>
          <a:stretch>
            <a:fillRect/>
          </a:stretch>
        </p:blipFill>
        <p:spPr>
          <a:xfrm>
            <a:off x="4832788" y="2755448"/>
            <a:ext cx="3168236" cy="1357322"/>
          </a:xfrm>
          <a:prstGeom prst="rect">
            <a:avLst/>
          </a:prstGeom>
        </p:spPr>
      </p:pic>
      <p:pic>
        <p:nvPicPr>
          <p:cNvPr id="6" name="圖片 5" descr="Monthly report 1.jpg"/>
          <p:cNvPicPr>
            <a:picLocks noChangeAspect="1"/>
          </p:cNvPicPr>
          <p:nvPr/>
        </p:nvPicPr>
        <p:blipFill>
          <a:blip r:embed="rId2"/>
          <a:srcRect l="1408" r="1408" b="79193"/>
          <a:stretch>
            <a:fillRect/>
          </a:stretch>
        </p:blipFill>
        <p:spPr>
          <a:xfrm>
            <a:off x="1142976" y="1214428"/>
            <a:ext cx="6786610" cy="1357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完整月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報表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5" descr="Monthly report 2.jpg"/>
          <p:cNvPicPr>
            <a:picLocks noChangeAspect="1"/>
          </p:cNvPicPr>
          <p:nvPr/>
        </p:nvPicPr>
        <p:blipFill>
          <a:blip r:embed="rId2"/>
          <a:srcRect l="1351" r="28378" b="65349"/>
          <a:stretch>
            <a:fillRect/>
          </a:stretch>
        </p:blipFill>
        <p:spPr>
          <a:xfrm>
            <a:off x="4643438" y="1571618"/>
            <a:ext cx="4086254" cy="1571636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1214414" y="1285866"/>
            <a:ext cx="3429024" cy="3325288"/>
            <a:chOff x="571472" y="1194721"/>
            <a:chExt cx="4071966" cy="3948779"/>
          </a:xfrm>
        </p:grpSpPr>
        <p:grpSp>
          <p:nvGrpSpPr>
            <p:cNvPr id="9" name="群組 8"/>
            <p:cNvGrpSpPr/>
            <p:nvPr/>
          </p:nvGrpSpPr>
          <p:grpSpPr>
            <a:xfrm>
              <a:off x="571472" y="1194721"/>
              <a:ext cx="4071966" cy="3948779"/>
              <a:chOff x="4500562" y="0"/>
              <a:chExt cx="5303958" cy="5143500"/>
            </a:xfrm>
          </p:grpSpPr>
          <p:pic>
            <p:nvPicPr>
              <p:cNvPr id="7" name="圖片 6" descr="Monthly report 3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0562" y="2500312"/>
                <a:ext cx="5303958" cy="2643188"/>
              </a:xfrm>
              <a:prstGeom prst="rect">
                <a:avLst/>
              </a:prstGeom>
            </p:spPr>
          </p:pic>
          <p:pic>
            <p:nvPicPr>
              <p:cNvPr id="8" name="圖片 7" descr="Monthly report 2.jpg"/>
              <p:cNvPicPr>
                <a:picLocks noChangeAspect="1"/>
              </p:cNvPicPr>
              <p:nvPr/>
            </p:nvPicPr>
            <p:blipFill>
              <a:blip r:embed="rId2"/>
              <a:srcRect l="1251" t="37500" r="7751"/>
              <a:stretch>
                <a:fillRect/>
              </a:stretch>
            </p:blipFill>
            <p:spPr>
              <a:xfrm>
                <a:off x="4500562" y="0"/>
                <a:ext cx="4786314" cy="2564082"/>
              </a:xfrm>
              <a:prstGeom prst="rect">
                <a:avLst/>
              </a:prstGeom>
            </p:spPr>
          </p:pic>
        </p:grpSp>
        <p:sp>
          <p:nvSpPr>
            <p:cNvPr id="11" name="矩形 10"/>
            <p:cNvSpPr/>
            <p:nvPr/>
          </p:nvSpPr>
          <p:spPr>
            <a:xfrm>
              <a:off x="571472" y="1214428"/>
              <a:ext cx="3857652" cy="1928826"/>
            </a:xfrm>
            <a:prstGeom prst="rect">
              <a:avLst/>
            </a:prstGeom>
            <a:noFill/>
            <a:ln w="57150">
              <a:solidFill>
                <a:srgbClr val="0070C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71472" y="3214674"/>
              <a:ext cx="3857652" cy="1928826"/>
            </a:xfrm>
            <a:prstGeom prst="rect">
              <a:avLst/>
            </a:prstGeom>
            <a:noFill/>
            <a:ln w="57150">
              <a:solidFill>
                <a:srgbClr val="0070C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完整月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報表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 descr="Monthly report 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5" y="1210167"/>
            <a:ext cx="3892603" cy="3254832"/>
          </a:xfrm>
          <a:prstGeom prst="rect">
            <a:avLst/>
          </a:prstGeom>
        </p:spPr>
      </p:pic>
      <p:pic>
        <p:nvPicPr>
          <p:cNvPr id="6" name="圖片 5" descr="Monthly report 5.jpg"/>
          <p:cNvPicPr>
            <a:picLocks noChangeAspect="1"/>
          </p:cNvPicPr>
          <p:nvPr/>
        </p:nvPicPr>
        <p:blipFill>
          <a:blip r:embed="rId3"/>
          <a:srcRect l="1866"/>
          <a:stretch>
            <a:fillRect/>
          </a:stretch>
        </p:blipFill>
        <p:spPr>
          <a:xfrm>
            <a:off x="4786314" y="1185325"/>
            <a:ext cx="3756111" cy="3344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4294967295"/>
          </p:nvPr>
        </p:nvSpPr>
        <p:spPr>
          <a:xfrm>
            <a:off x="2428860" y="785800"/>
            <a:ext cx="4521200" cy="10874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lang="zh-TW" altLang="en-US" sz="48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謝謝收看</a:t>
            </a:r>
            <a:endParaRPr lang="en-US" sz="4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7"/>
          <p:cNvSpPr txBox="1"/>
          <p:nvPr/>
        </p:nvSpPr>
        <p:spPr>
          <a:xfrm>
            <a:off x="0" y="285734"/>
            <a:ext cx="9144000" cy="624602"/>
          </a:xfrm>
          <a:prstGeom prst="rect">
            <a:avLst/>
          </a:prstGeom>
          <a:noFill/>
          <a:ln>
            <a:noFill/>
          </a:ln>
        </p:spPr>
        <p:txBody>
          <a:bodyPr wrap="square" lIns="91375" tIns="91375" rIns="91375" bIns="91375" anchor="t" anchorCtr="0">
            <a:noAutofit/>
          </a:bodyPr>
          <a:lstStyle/>
          <a:p>
            <a:pPr lvl="0" indent="-254000" algn="ctr">
              <a:buClr>
                <a:srgbClr val="F9FAFB"/>
              </a:buClr>
              <a:buSzPct val="100000"/>
            </a:pPr>
            <a:r>
              <a:rPr lang="zh-TW" altLang="en-US" sz="40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他們是誰</a:t>
            </a:r>
            <a:endParaRPr lang="en-US" sz="4000" b="1" dirty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8" name="圖片 7" descr="Domotz-Logo-Yell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1500180"/>
            <a:ext cx="3607619" cy="1311861"/>
          </a:xfrm>
          <a:prstGeom prst="rect">
            <a:avLst/>
          </a:prstGeom>
        </p:spPr>
      </p:pic>
      <p:sp>
        <p:nvSpPr>
          <p:cNvPr id="9" name="Rectangle 2"/>
          <p:cNvSpPr/>
          <p:nvPr/>
        </p:nvSpPr>
        <p:spPr>
          <a:xfrm>
            <a:off x="357158" y="1363304"/>
            <a:ext cx="50006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創立於</a:t>
            </a:r>
            <a:r>
              <a:rPr lang="en-US" altLang="zh-TW" sz="24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2014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zh-TW" sz="24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65%</a:t>
            </a:r>
            <a:r>
              <a:rPr lang="zh-TW" altLang="en-US" sz="24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的員工都是開發者</a:t>
            </a:r>
            <a:endParaRPr lang="en-US" altLang="zh-TW" sz="2400" b="1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辦公室位於美國、義大利及英國</a:t>
            </a:r>
          </a:p>
        </p:txBody>
      </p:sp>
      <p:sp>
        <p:nvSpPr>
          <p:cNvPr id="14" name="Shape 83"/>
          <p:cNvSpPr/>
          <p:nvPr/>
        </p:nvSpPr>
        <p:spPr>
          <a:xfrm>
            <a:off x="4857752" y="1500180"/>
            <a:ext cx="502330" cy="502330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3D4752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83"/>
          <p:cNvSpPr/>
          <p:nvPr/>
        </p:nvSpPr>
        <p:spPr>
          <a:xfrm rot="10800000">
            <a:off x="8001024" y="2428874"/>
            <a:ext cx="502330" cy="502330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3D4752">
              <a:alpha val="2274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>
                <a:cs typeface="Calibri" pitchFamily="34" charset="0"/>
              </a:rPr>
              <a:t>D</a:t>
            </a:r>
            <a:r>
              <a:rPr lang="en-US" altLang="zh-TW" dirty="0" err="1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omotz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提供了什麼服務</a:t>
            </a:r>
            <a:endParaRPr lang="zh-TW" altLang="en-US" dirty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285866"/>
            <a:ext cx="5757714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/>
          <p:cNvSpPr/>
          <p:nvPr/>
        </p:nvSpPr>
        <p:spPr>
          <a:xfrm>
            <a:off x="1857356" y="3786196"/>
            <a:ext cx="5469480" cy="428628"/>
          </a:xfrm>
          <a:prstGeom prst="rect">
            <a:avLst/>
          </a:prstGeom>
          <a:solidFill>
            <a:srgbClr val="D71187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專為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</a:rPr>
              <a:t>IT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人員提供的網路監控及遠端診斷技術支援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QNAP x </a:t>
            </a:r>
            <a:r>
              <a:rPr lang="en-US" altLang="zh-TW" dirty="0" err="1" smtClean="0">
                <a:cs typeface="Calibri" pitchFamily="34" charset="0"/>
              </a:rPr>
              <a:t>D</a:t>
            </a:r>
            <a:r>
              <a:rPr lang="en-US" altLang="zh-TW" dirty="0" err="1" smtClean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omotz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 的效益</a:t>
            </a:r>
            <a:endParaRPr lang="zh-TW" altLang="en-US" dirty="0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857356" y="1357304"/>
            <a:ext cx="2571736" cy="1500198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5715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000232" y="1857370"/>
            <a:ext cx="2286016" cy="857256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00232" y="1996857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 algn="ctr">
              <a:buClr>
                <a:srgbClr val="002060"/>
              </a:buClr>
              <a:buSzPct val="112500"/>
            </a:pP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監視網路上的所有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IP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設備，不限品牌及裝置，並且每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30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秒確認一次狀態</a:t>
            </a:r>
            <a:endParaRPr lang="zh-TW" altLang="en-US" sz="12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Shape 134"/>
          <p:cNvSpPr txBox="1"/>
          <p:nvPr/>
        </p:nvSpPr>
        <p:spPr>
          <a:xfrm>
            <a:off x="1928794" y="1428742"/>
            <a:ext cx="2429180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1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遠端網路及設備監控</a:t>
            </a:r>
            <a:endParaRPr lang="en" sz="1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4786346" y="1357304"/>
            <a:ext cx="2571736" cy="1500198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5715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929222" y="1857370"/>
            <a:ext cx="2286016" cy="857256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929222" y="2106696"/>
            <a:ext cx="228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 algn="ctr">
              <a:buClr>
                <a:srgbClr val="002060"/>
              </a:buClr>
              <a:buSzPct val="112500"/>
            </a:pP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當偵測到異常狀況時可透過電子郵件以及推播通知</a:t>
            </a:r>
            <a:endParaRPr lang="zh-TW" altLang="en-US" sz="12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" name="Shape 134"/>
          <p:cNvSpPr txBox="1"/>
          <p:nvPr/>
        </p:nvSpPr>
        <p:spPr>
          <a:xfrm>
            <a:off x="4857784" y="1428742"/>
            <a:ext cx="2429180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1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警報通知 </a:t>
            </a:r>
            <a:endParaRPr lang="en" sz="1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1857356" y="3071816"/>
            <a:ext cx="2571736" cy="1500198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5715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2000232" y="3571882"/>
            <a:ext cx="2286016" cy="857256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000232" y="3711369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 algn="ctr">
              <a:buClr>
                <a:srgbClr val="002060"/>
              </a:buClr>
              <a:buSzPct val="112500"/>
            </a:pP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遠端啟動及關閉電源，並且可以直接透過</a:t>
            </a:r>
            <a:r>
              <a:rPr lang="en-US" altLang="zh-TW" sz="12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Domotz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 APP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來重新啟動</a:t>
            </a:r>
            <a:endParaRPr lang="zh-TW" altLang="en-US" sz="12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" name="Shape 134"/>
          <p:cNvSpPr txBox="1"/>
          <p:nvPr/>
        </p:nvSpPr>
        <p:spPr>
          <a:xfrm>
            <a:off x="1928794" y="3143254"/>
            <a:ext cx="2429180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1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遠端電源管理</a:t>
            </a:r>
            <a:endParaRPr lang="en" sz="1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4786314" y="3071816"/>
            <a:ext cx="2571736" cy="1500198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5715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4929190" y="3571882"/>
            <a:ext cx="2286016" cy="857256"/>
          </a:xfrm>
          <a:prstGeom prst="round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929190" y="3821208"/>
            <a:ext cx="228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 algn="ctr">
              <a:buClr>
                <a:srgbClr val="002060"/>
              </a:buClr>
              <a:buSzPct val="112500"/>
            </a:pP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幫助您客戶了解遠端支援系統的成效及價值</a:t>
            </a:r>
            <a:endParaRPr lang="zh-TW" altLang="en-US" sz="12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" name="Shape 134"/>
          <p:cNvSpPr txBox="1"/>
          <p:nvPr/>
        </p:nvSpPr>
        <p:spPr>
          <a:xfrm>
            <a:off x="4857752" y="3143254"/>
            <a:ext cx="2429180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1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月報表</a:t>
            </a:r>
            <a:endParaRPr lang="en" sz="1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來自 </a:t>
            </a:r>
            <a:r>
              <a:rPr lang="en-US" altLang="zh-TW" dirty="0" err="1" smtClean="0">
                <a:cs typeface="Calibri" pitchFamily="34" charset="0"/>
              </a:rPr>
              <a:t>D</a:t>
            </a:r>
            <a:r>
              <a:rPr lang="en-US" altLang="zh-TW" dirty="0" err="1" smtClean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omotz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團隊的訊息</a:t>
            </a:r>
            <a:endParaRPr lang="zh-TW" altLang="en-US" dirty="0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4" name="QNAP x domoz vide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43108" y="1142990"/>
            <a:ext cx="4714908" cy="3536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0" y="357175"/>
            <a:ext cx="90606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運作方式</a:t>
            </a:r>
            <a:endParaRPr lang="en" dirty="0"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166" y="1214428"/>
            <a:ext cx="6572296" cy="302468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6643702" y="2071684"/>
            <a:ext cx="1836600" cy="83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1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Domotz </a:t>
            </a:r>
            <a:r>
              <a:rPr lang="zh-TW" altLang="en-US" sz="1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代理人</a:t>
            </a:r>
            <a:endParaRPr lang="en" sz="1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sz="1200" b="1" dirty="0" smtClean="0">
                <a:solidFill>
                  <a:srgbClr val="666666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軟體在網路本地端運行</a:t>
            </a:r>
            <a:endParaRPr lang="en" sz="1200" b="1" dirty="0">
              <a:solidFill>
                <a:srgbClr val="666666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4058894" y="2763754"/>
            <a:ext cx="1441800" cy="37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Domotz </a:t>
            </a:r>
            <a:r>
              <a:rPr lang="zh-TW" altLang="en-US" sz="1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雲</a:t>
            </a:r>
            <a:endParaRPr lang="en" sz="1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buNone/>
            </a:pPr>
            <a:endParaRPr sz="1200" dirty="0"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857224" y="2071684"/>
            <a:ext cx="2429180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Domotz </a:t>
            </a:r>
            <a:r>
              <a:rPr lang="zh-TW" altLang="en-US" sz="1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客戶端</a:t>
            </a:r>
            <a:endParaRPr lang="en" sz="1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zh-TW" altLang="en-US" sz="1200" b="1" dirty="0" smtClean="0">
                <a:solidFill>
                  <a:srgbClr val="666666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手機或</a:t>
            </a:r>
            <a:r>
              <a:rPr lang="zh-TW" altLang="en-US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瀏覽器</a:t>
            </a:r>
            <a:r>
              <a:rPr lang="en-US" altLang="zh-TW" sz="1200" b="1" dirty="0" smtClean="0">
                <a:solidFill>
                  <a:srgbClr val="666666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APP</a:t>
            </a:r>
            <a:r>
              <a:rPr lang="zh-TW" altLang="en-US" sz="1200" b="1" dirty="0" smtClean="0">
                <a:solidFill>
                  <a:srgbClr val="666666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遠端連線</a:t>
            </a:r>
            <a:endParaRPr lang="en" sz="1200" b="1" dirty="0">
              <a:solidFill>
                <a:srgbClr val="666666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3000364" y="3214692"/>
            <a:ext cx="3500462" cy="121444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l"/>
            </a:pPr>
            <a:endParaRPr lang="zh-TW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Shape 132"/>
          <p:cNvSpPr txBox="1"/>
          <p:nvPr/>
        </p:nvSpPr>
        <p:spPr>
          <a:xfrm>
            <a:off x="3214678" y="3255636"/>
            <a:ext cx="3286148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200"/>
              </a:spcBef>
              <a:buFont typeface="Arial" pitchFamily="34" charset="0"/>
              <a:buChar char="•"/>
            </a:pPr>
            <a:r>
              <a:rPr lang="zh-TW" altLang="en-US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 即時的監看網路性能並取得警報通知</a:t>
            </a:r>
          </a:p>
          <a:p>
            <a:pPr lvl="0">
              <a:spcBef>
                <a:spcPts val="200"/>
              </a:spcBef>
              <a:buFont typeface="Arial" pitchFamily="34" charset="0"/>
              <a:buChar char="•"/>
            </a:pPr>
            <a:r>
              <a:rPr lang="zh-TW" altLang="en-US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 做程式及配置的更動</a:t>
            </a:r>
          </a:p>
          <a:p>
            <a:pPr lvl="0">
              <a:spcBef>
                <a:spcPts val="200"/>
              </a:spcBef>
              <a:buFont typeface="Arial" pitchFamily="34" charset="0"/>
              <a:buChar char="•"/>
            </a:pPr>
            <a:r>
              <a:rPr lang="zh-TW" altLang="en-US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 問題排除及解決問題</a:t>
            </a:r>
          </a:p>
          <a:p>
            <a:pPr lvl="0">
              <a:spcBef>
                <a:spcPts val="200"/>
              </a:spcBef>
              <a:buFont typeface="Arial" pitchFamily="34" charset="0"/>
              <a:buChar char="•"/>
            </a:pPr>
            <a:r>
              <a:rPr lang="zh-TW" altLang="en-US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 管理及重啟裝置</a:t>
            </a:r>
          </a:p>
          <a:p>
            <a:pPr lvl="0">
              <a:spcBef>
                <a:spcPts val="200"/>
              </a:spcBef>
              <a:buFont typeface="Arial" pitchFamily="34" charset="0"/>
              <a:buChar char="•"/>
            </a:pPr>
            <a:r>
              <a:rPr lang="zh-TW" altLang="en-US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  維護及更新</a:t>
            </a:r>
            <a:r>
              <a:rPr lang="en-US" altLang="zh-TW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...</a:t>
            </a:r>
            <a:r>
              <a:rPr lang="zh-TW" altLang="en-US" sz="12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及更多其他功能</a:t>
            </a:r>
            <a:endParaRPr lang="zh-TW" altLang="en-US" sz="1200" b="1" dirty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在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QNAP NAS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上安裝 </a:t>
            </a:r>
            <a:r>
              <a:rPr lang="en-US" altLang="zh-TW" dirty="0" err="1" smtClean="0">
                <a:latin typeface="微軟正黑體" pitchFamily="34" charset="-120"/>
                <a:ea typeface="微軟正黑體" pitchFamily="34" charset="-120"/>
              </a:rPr>
              <a:t>Domotz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252336"/>
            <a:ext cx="6573310" cy="310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TVS-682.png" descr="TVS-682.png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6286512" y="2928940"/>
            <a:ext cx="2672964" cy="167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群組 12"/>
          <p:cNvGrpSpPr/>
          <p:nvPr/>
        </p:nvGrpSpPr>
        <p:grpSpPr>
          <a:xfrm>
            <a:off x="2071670" y="2905768"/>
            <a:ext cx="3571900" cy="737552"/>
            <a:chOff x="2071670" y="2905768"/>
            <a:chExt cx="3571900" cy="737552"/>
          </a:xfrm>
        </p:grpSpPr>
        <p:sp>
          <p:nvSpPr>
            <p:cNvPr id="10" name="Shape 393"/>
            <p:cNvSpPr/>
            <p:nvPr/>
          </p:nvSpPr>
          <p:spPr>
            <a:xfrm>
              <a:off x="4786314" y="2905768"/>
              <a:ext cx="332790" cy="286888"/>
            </a:xfrm>
            <a:prstGeom prst="triangle">
              <a:avLst>
                <a:gd name="adj" fmla="val 50000"/>
              </a:avLst>
            </a:prstGeom>
            <a:solidFill>
              <a:srgbClr val="D7118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071670" y="3120100"/>
              <a:ext cx="3571900" cy="523220"/>
            </a:xfrm>
            <a:prstGeom prst="rect">
              <a:avLst/>
            </a:prstGeom>
            <a:solidFill>
              <a:srgbClr val="D71187"/>
            </a:solidFill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登入</a:t>
              </a:r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QNAP App Center </a:t>
              </a: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並下載</a:t>
              </a:r>
              <a:r>
                <a:rPr lang="en-US" altLang="zh-TW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Domotz</a:t>
              </a:r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 Network Monitoring APP</a:t>
              </a:r>
              <a:endPara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2202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在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上的畫面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 descr="local ag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678" y="1260576"/>
            <a:ext cx="6689032" cy="32400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grpSp>
        <p:nvGrpSpPr>
          <p:cNvPr id="14" name="群組 13"/>
          <p:cNvGrpSpPr/>
          <p:nvPr/>
        </p:nvGrpSpPr>
        <p:grpSpPr>
          <a:xfrm>
            <a:off x="714348" y="2857502"/>
            <a:ext cx="1643074" cy="522110"/>
            <a:chOff x="3286116" y="3643320"/>
            <a:chExt cx="1643074" cy="522110"/>
          </a:xfrm>
        </p:grpSpPr>
        <p:sp>
          <p:nvSpPr>
            <p:cNvPr id="12" name="Shape 393"/>
            <p:cNvSpPr/>
            <p:nvPr/>
          </p:nvSpPr>
          <p:spPr>
            <a:xfrm>
              <a:off x="4357686" y="3643320"/>
              <a:ext cx="332790" cy="286888"/>
            </a:xfrm>
            <a:prstGeom prst="triangle">
              <a:avLst>
                <a:gd name="adj" fmla="val 50000"/>
              </a:avLst>
            </a:prstGeom>
            <a:solidFill>
              <a:srgbClr val="D7118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3286116" y="3857653"/>
              <a:ext cx="1643074" cy="307777"/>
            </a:xfrm>
            <a:prstGeom prst="rect">
              <a:avLst/>
            </a:prstGeom>
            <a:solidFill>
              <a:srgbClr val="D71187"/>
            </a:solidFill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點選</a:t>
              </a:r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alibri" pitchFamily="34" charset="0"/>
                </a:rPr>
                <a:t>Web App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1125724" y="2768812"/>
            <a:ext cx="1071570" cy="214314"/>
          </a:xfrm>
          <a:prstGeom prst="rect">
            <a:avLst/>
          </a:prstGeom>
          <a:noFill/>
          <a:ln w="28575">
            <a:solidFill>
              <a:srgbClr val="D71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50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 w="57150">
          <a:solidFill>
            <a:srgbClr val="CCFFFF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2351</TotalTime>
  <Words>580</Words>
  <Application>Microsoft Macintosh PowerPoint</Application>
  <PresentationFormat>如螢幕大小 (16:9)</PresentationFormat>
  <Paragraphs>104</Paragraphs>
  <Slides>29</Slides>
  <Notes>6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0" baseType="lpstr">
      <vt:lpstr>Simple Light</vt:lpstr>
      <vt:lpstr>投影片 1</vt:lpstr>
      <vt:lpstr>QNAP NAS 及各式 APP 打造出智慧辦公室 </vt:lpstr>
      <vt:lpstr>投影片 3</vt:lpstr>
      <vt:lpstr>Domotz 提供了什麼服務</vt:lpstr>
      <vt:lpstr>QNAP x Domotz 的效益</vt:lpstr>
      <vt:lpstr>來自 Domotz 團隊的訊息</vt:lpstr>
      <vt:lpstr>運作方式</vt:lpstr>
      <vt:lpstr>在 QNAP NAS 上安裝 Domotz</vt:lpstr>
      <vt:lpstr>在 NAS 上的畫面</vt:lpstr>
      <vt:lpstr>網頁版 APP</vt:lpstr>
      <vt:lpstr>網頁版 APP 儀表板</vt:lpstr>
      <vt:lpstr>在辦公室中的連網裝置</vt:lpstr>
      <vt:lpstr>裝置種類</vt:lpstr>
      <vt:lpstr>裝置狀態設定</vt:lpstr>
      <vt:lpstr>印表機</vt:lpstr>
      <vt:lpstr>印表機</vt:lpstr>
      <vt:lpstr>當前連網裝置列表</vt:lpstr>
      <vt:lpstr>一鍵透過網路喚醒</vt:lpstr>
      <vt:lpstr>一鍵透過網路喚醒</vt:lpstr>
      <vt:lpstr>警報通知</vt:lpstr>
      <vt:lpstr>警報通知</vt:lpstr>
      <vt:lpstr>Domotz代理程式可安裝於</vt:lpstr>
      <vt:lpstr>Domotz 網路監控APP可安裝於</vt:lpstr>
      <vt:lpstr>Domotz APP 手機畫面</vt:lpstr>
      <vt:lpstr>Domotz APP 手機畫面</vt:lpstr>
      <vt:lpstr>完整月報表</vt:lpstr>
      <vt:lpstr>完整月報表</vt:lpstr>
      <vt:lpstr>完整月報表</vt:lpstr>
      <vt:lpstr>投影片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Miona</dc:creator>
  <cp:lastModifiedBy>user</cp:lastModifiedBy>
  <cp:revision>382</cp:revision>
  <dcterms:modified xsi:type="dcterms:W3CDTF">2017-12-20T05:58:03Z</dcterms:modified>
</cp:coreProperties>
</file>