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Default Extension="wdp" ContentType="image/vnd.ms-photo"/>
  <Override PartName="/ppt/commentAuthors.xml" ContentType="application/vnd.openxmlformats-officedocument.presentationml.commentAuthors+xml"/>
  <Override PartName="/ppt/comments/comment1.xml" ContentType="application/vnd.openxmlformats-officedocument.presentationml.comments+xml"/>
  <Default Extension="gif" ContentType="image/gif"/>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31"/>
  </p:notesMasterIdLst>
  <p:sldIdLst>
    <p:sldId id="256" r:id="rId2"/>
    <p:sldId id="294" r:id="rId3"/>
    <p:sldId id="274" r:id="rId4"/>
    <p:sldId id="275" r:id="rId5"/>
    <p:sldId id="276" r:id="rId6"/>
    <p:sldId id="288" r:id="rId7"/>
    <p:sldId id="327" r:id="rId8"/>
    <p:sldId id="305" r:id="rId9"/>
    <p:sldId id="282" r:id="rId10"/>
    <p:sldId id="313" r:id="rId11"/>
    <p:sldId id="308" r:id="rId12"/>
    <p:sldId id="316" r:id="rId13"/>
    <p:sldId id="320" r:id="rId14"/>
    <p:sldId id="321" r:id="rId15"/>
    <p:sldId id="319" r:id="rId16"/>
    <p:sldId id="318" r:id="rId17"/>
    <p:sldId id="314" r:id="rId18"/>
    <p:sldId id="315" r:id="rId19"/>
    <p:sldId id="317" r:id="rId20"/>
    <p:sldId id="281" r:id="rId21"/>
    <p:sldId id="322" r:id="rId22"/>
    <p:sldId id="324" r:id="rId23"/>
    <p:sldId id="326" r:id="rId24"/>
    <p:sldId id="304" r:id="rId25"/>
    <p:sldId id="298" r:id="rId26"/>
    <p:sldId id="285" r:id="rId27"/>
    <p:sldId id="329" r:id="rId28"/>
    <p:sldId id="330" r:id="rId29"/>
    <p:sldId id="273"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el Wang" initials="M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CCECFF"/>
    <a:srgbClr val="3D4752"/>
    <a:srgbClr val="498DC8"/>
    <a:srgbClr val="D71187"/>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7" autoAdjust="0"/>
    <p:restoredTop sz="94635" autoAdjust="0"/>
  </p:normalViewPr>
  <p:slideViewPr>
    <p:cSldViewPr>
      <p:cViewPr varScale="1">
        <p:scale>
          <a:sx n="164" d="100"/>
          <a:sy n="164" d="100"/>
        </p:scale>
        <p:origin x="-120" y="-120"/>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7-12-20T10:31:14.354" idx="3">
    <p:pos x="2572" y="2500"/>
    <p:text>請調整影像比例，勿以錯誤比例調整公司產品圖造成客戶或潛在客戶之誤解或錯誤認知</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lstStyle>
            <a:lvl1pPr marL="69850" marR="0" lvl="0" indent="6350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1pPr>
            <a:lvl2pPr marL="527050" marR="0" lvl="1" indent="6350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2pPr>
            <a:lvl3pPr marL="984250" marR="0" lvl="2" indent="6350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3pPr>
            <a:lvl4pPr marL="1441450" marR="0" lvl="3" indent="6350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4pPr>
            <a:lvl5pPr marL="1898650" marR="0" lvl="4" indent="6350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5pPr>
            <a:lvl6pPr marL="2355850" marR="0" lvl="5" indent="6350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6pPr>
            <a:lvl7pPr marL="2813050" marR="0" lvl="6" indent="6350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7pPr>
            <a:lvl8pPr marL="3270250" marR="0" lvl="7" indent="6350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8pPr>
            <a:lvl9pPr marL="3727450" marR="0" lvl="8" indent="6350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 xmlns:p14="http://schemas.microsoft.com/office/powerpoint/2010/main" val="194943473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Shape 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7" name="Shape 3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69850" marR="0" lvl="0" indent="-76200" algn="l" rtl="0">
              <a:spcBef>
                <a:spcPts val="0"/>
              </a:spcBef>
              <a:buClr>
                <a:schemeClr val="dk1"/>
              </a:buClr>
              <a:buSzPct val="100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 xmlns:p14="http://schemas.microsoft.com/office/powerpoint/2010/main" val="2139106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endParaRPr lang="zh-TW"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endParaRPr lang="zh-TW" altLang="en-US" dirty="0"/>
          </a:p>
        </p:txBody>
      </p:sp>
    </p:spTree>
    <p:extLst>
      <p:ext uri="{BB962C8B-B14F-4D97-AF65-F5344CB8AC3E}">
        <p14:creationId xmlns="" xmlns:p14="http://schemas.microsoft.com/office/powerpoint/2010/main" val="952761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ctr" anchorCtr="0">
            <a:noAutofit/>
          </a:bodyPr>
          <a:lstStyle/>
          <a:p>
            <a:pPr marL="0" lvl="0" indent="0">
              <a:spcBef>
                <a:spcPts val="0"/>
              </a:spcBef>
              <a:buNone/>
            </a:pPr>
            <a:endParaRPr/>
          </a:p>
        </p:txBody>
      </p:sp>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endParaRPr lang="zh-TW" altLang="en-US" dirty="0"/>
          </a:p>
        </p:txBody>
      </p:sp>
    </p:spTree>
    <p:extLst>
      <p:ext uri="{BB962C8B-B14F-4D97-AF65-F5344CB8AC3E}">
        <p14:creationId xmlns="" xmlns:p14="http://schemas.microsoft.com/office/powerpoint/2010/main" val="1600810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7" name="Shape 29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17462"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 xmlns:p14="http://schemas.microsoft.com/office/powerpoint/2010/main" val="932942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
        <p:cNvGrpSpPr/>
        <p:nvPr/>
      </p:nvGrpSpPr>
      <p:grpSpPr>
        <a:xfrm>
          <a:off x="0" y="0"/>
          <a:ext cx="0" cy="0"/>
          <a:chOff x="0" y="0"/>
          <a:chExt cx="0" cy="0"/>
        </a:xfrm>
      </p:grpSpPr>
      <p:sp>
        <p:nvSpPr>
          <p:cNvPr id="12" name="Shape 12"/>
          <p:cNvSpPr txBox="1">
            <a:spLocks noGrp="1"/>
          </p:cNvSpPr>
          <p:nvPr>
            <p:ph type="ctrTitle"/>
          </p:nvPr>
        </p:nvSpPr>
        <p:spPr>
          <a:xfrm>
            <a:off x="311708" y="744575"/>
            <a:ext cx="8520599" cy="2052599"/>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dk1"/>
              </a:buClr>
              <a:buSzPct val="100000"/>
              <a:buFont typeface="Verdana"/>
              <a:buNone/>
              <a:defRPr sz="5200" b="1" i="0" u="none" strike="noStrike" cap="none">
                <a:solidFill>
                  <a:schemeClr val="dk1"/>
                </a:solidFill>
                <a:latin typeface="Arial"/>
                <a:ea typeface="Arial"/>
                <a:cs typeface="Arial"/>
                <a:sym typeface="Arial"/>
              </a:defRPr>
            </a:lvl1pPr>
            <a:lvl2pPr lvl="1" indent="0" algn="ctr">
              <a:spcBef>
                <a:spcPts val="0"/>
              </a:spcBef>
              <a:buClr>
                <a:schemeClr val="dk1"/>
              </a:buClr>
              <a:buSzPct val="100000"/>
              <a:buFont typeface="Arial"/>
              <a:buNone/>
              <a:defRPr sz="5200">
                <a:solidFill>
                  <a:schemeClr val="dk1"/>
                </a:solidFill>
              </a:defRPr>
            </a:lvl2pPr>
            <a:lvl3pPr lvl="2" indent="0" algn="ctr">
              <a:spcBef>
                <a:spcPts val="0"/>
              </a:spcBef>
              <a:buClr>
                <a:schemeClr val="dk1"/>
              </a:buClr>
              <a:buSzPct val="100000"/>
              <a:buFont typeface="Arial"/>
              <a:buNone/>
              <a:defRPr sz="5200">
                <a:solidFill>
                  <a:schemeClr val="dk1"/>
                </a:solidFill>
              </a:defRPr>
            </a:lvl3pPr>
            <a:lvl4pPr lvl="3" indent="0" algn="ctr">
              <a:spcBef>
                <a:spcPts val="0"/>
              </a:spcBef>
              <a:buClr>
                <a:schemeClr val="dk1"/>
              </a:buClr>
              <a:buSzPct val="100000"/>
              <a:buFont typeface="Arial"/>
              <a:buNone/>
              <a:defRPr sz="5200">
                <a:solidFill>
                  <a:schemeClr val="dk1"/>
                </a:solidFill>
              </a:defRPr>
            </a:lvl4pPr>
            <a:lvl5pPr lvl="4" indent="0" algn="ctr">
              <a:spcBef>
                <a:spcPts val="0"/>
              </a:spcBef>
              <a:buClr>
                <a:schemeClr val="dk1"/>
              </a:buClr>
              <a:buSzPct val="100000"/>
              <a:buFont typeface="Arial"/>
              <a:buNone/>
              <a:defRPr sz="5200">
                <a:solidFill>
                  <a:schemeClr val="dk1"/>
                </a:solidFill>
              </a:defRPr>
            </a:lvl5pPr>
            <a:lvl6pPr lvl="5" indent="0" algn="ctr">
              <a:spcBef>
                <a:spcPts val="0"/>
              </a:spcBef>
              <a:buClr>
                <a:schemeClr val="dk1"/>
              </a:buClr>
              <a:buSzPct val="100000"/>
              <a:buFont typeface="Arial"/>
              <a:buNone/>
              <a:defRPr sz="5200">
                <a:solidFill>
                  <a:schemeClr val="dk1"/>
                </a:solidFill>
              </a:defRPr>
            </a:lvl6pPr>
            <a:lvl7pPr lvl="6" indent="0" algn="ctr">
              <a:spcBef>
                <a:spcPts val="0"/>
              </a:spcBef>
              <a:buClr>
                <a:schemeClr val="dk1"/>
              </a:buClr>
              <a:buSzPct val="100000"/>
              <a:buFont typeface="Arial"/>
              <a:buNone/>
              <a:defRPr sz="5200">
                <a:solidFill>
                  <a:schemeClr val="dk1"/>
                </a:solidFill>
              </a:defRPr>
            </a:lvl7pPr>
            <a:lvl8pPr lvl="7" indent="0" algn="ctr">
              <a:spcBef>
                <a:spcPts val="0"/>
              </a:spcBef>
              <a:buClr>
                <a:schemeClr val="dk1"/>
              </a:buClr>
              <a:buSzPct val="100000"/>
              <a:buFont typeface="Arial"/>
              <a:buNone/>
              <a:defRPr sz="5200">
                <a:solidFill>
                  <a:schemeClr val="dk1"/>
                </a:solidFill>
              </a:defRPr>
            </a:lvl8pPr>
            <a:lvl9pPr lvl="8" indent="0" algn="ctr">
              <a:spcBef>
                <a:spcPts val="0"/>
              </a:spcBef>
              <a:buClr>
                <a:schemeClr val="dk1"/>
              </a:buClr>
              <a:buSzPct val="100000"/>
              <a:buFont typeface="Arial"/>
              <a:buNone/>
              <a:defRPr sz="5200">
                <a:solidFill>
                  <a:schemeClr val="dk1"/>
                </a:solidFill>
              </a:defRPr>
            </a:lvl9pPr>
          </a:lstStyle>
          <a:p>
            <a:endParaRPr/>
          </a:p>
        </p:txBody>
      </p:sp>
      <p:sp>
        <p:nvSpPr>
          <p:cNvPr id="13" name="Shape 13"/>
          <p:cNvSpPr txBox="1">
            <a:spLocks noGrp="1"/>
          </p:cNvSpPr>
          <p:nvPr>
            <p:ph type="subTitle" idx="1"/>
          </p:nvPr>
        </p:nvSpPr>
        <p:spPr>
          <a:xfrm>
            <a:off x="311700" y="2834125"/>
            <a:ext cx="8520599" cy="7926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2"/>
              </a:buClr>
              <a:buSzPct val="100000"/>
              <a:buFont typeface="Verdana"/>
              <a:buNone/>
              <a:defRPr sz="2800" b="0" i="0" u="none" strike="noStrike" cap="none">
                <a:solidFill>
                  <a:schemeClr val="dk2"/>
                </a:solidFill>
                <a:latin typeface="Arial"/>
                <a:ea typeface="Arial"/>
                <a:cs typeface="Arial"/>
                <a:sym typeface="Arial"/>
              </a:defRPr>
            </a:lvl1pPr>
            <a:lvl2pPr marL="0" marR="0" lvl="1" indent="0" algn="ctr" rtl="0">
              <a:lnSpc>
                <a:spcPct val="100000"/>
              </a:lnSpc>
              <a:spcBef>
                <a:spcPts val="0"/>
              </a:spcBef>
              <a:spcAft>
                <a:spcPts val="0"/>
              </a:spcAft>
              <a:buClr>
                <a:schemeClr val="dk2"/>
              </a:buClr>
              <a:buSzPct val="100000"/>
              <a:buFont typeface="Arial"/>
              <a:buNone/>
              <a:defRPr sz="2800" b="0" i="0" u="none" strike="noStrike" cap="none">
                <a:solidFill>
                  <a:schemeClr val="dk2"/>
                </a:solidFill>
                <a:latin typeface="Arial"/>
                <a:ea typeface="Arial"/>
                <a:cs typeface="Arial"/>
                <a:sym typeface="Arial"/>
              </a:defRPr>
            </a:lvl2pPr>
            <a:lvl3pPr marL="0" marR="0" lvl="2" indent="0" algn="ctr" rtl="0">
              <a:lnSpc>
                <a:spcPct val="100000"/>
              </a:lnSpc>
              <a:spcBef>
                <a:spcPts val="0"/>
              </a:spcBef>
              <a:spcAft>
                <a:spcPts val="0"/>
              </a:spcAft>
              <a:buClr>
                <a:schemeClr val="dk2"/>
              </a:buClr>
              <a:buSzPct val="100000"/>
              <a:buFont typeface="Arial"/>
              <a:buNone/>
              <a:defRPr sz="2800" b="0" i="0" u="none" strike="noStrike" cap="none">
                <a:solidFill>
                  <a:schemeClr val="dk2"/>
                </a:solidFill>
                <a:latin typeface="Arial"/>
                <a:ea typeface="Arial"/>
                <a:cs typeface="Arial"/>
                <a:sym typeface="Arial"/>
              </a:defRPr>
            </a:lvl3pPr>
            <a:lvl4pPr marL="0" marR="0" lvl="3" indent="0" algn="ctr" rtl="0">
              <a:lnSpc>
                <a:spcPct val="100000"/>
              </a:lnSpc>
              <a:spcBef>
                <a:spcPts val="0"/>
              </a:spcBef>
              <a:spcAft>
                <a:spcPts val="0"/>
              </a:spcAft>
              <a:buClr>
                <a:schemeClr val="dk2"/>
              </a:buClr>
              <a:buSzPct val="100000"/>
              <a:buFont typeface="Arial"/>
              <a:buNone/>
              <a:defRPr sz="2800" b="0" i="0" u="none" strike="noStrike" cap="none">
                <a:solidFill>
                  <a:schemeClr val="dk2"/>
                </a:solidFill>
                <a:latin typeface="Arial"/>
                <a:ea typeface="Arial"/>
                <a:cs typeface="Arial"/>
                <a:sym typeface="Arial"/>
              </a:defRPr>
            </a:lvl4pPr>
            <a:lvl5pPr marL="0" marR="0" lvl="4" indent="0" algn="ctr" rtl="0">
              <a:lnSpc>
                <a:spcPct val="100000"/>
              </a:lnSpc>
              <a:spcBef>
                <a:spcPts val="0"/>
              </a:spcBef>
              <a:spcAft>
                <a:spcPts val="0"/>
              </a:spcAft>
              <a:buClr>
                <a:schemeClr val="dk2"/>
              </a:buClr>
              <a:buSzPct val="100000"/>
              <a:buFont typeface="Arial"/>
              <a:buNone/>
              <a:defRPr sz="2800" b="0" i="0" u="none" strike="noStrike" cap="none">
                <a:solidFill>
                  <a:schemeClr val="dk2"/>
                </a:solidFill>
                <a:latin typeface="Arial"/>
                <a:ea typeface="Arial"/>
                <a:cs typeface="Arial"/>
                <a:sym typeface="Arial"/>
              </a:defRPr>
            </a:lvl5pPr>
            <a:lvl6pPr marL="0" marR="0" lvl="5" indent="0" algn="ctr" rtl="0">
              <a:lnSpc>
                <a:spcPct val="100000"/>
              </a:lnSpc>
              <a:spcBef>
                <a:spcPts val="0"/>
              </a:spcBef>
              <a:spcAft>
                <a:spcPts val="0"/>
              </a:spcAft>
              <a:buClr>
                <a:schemeClr val="dk2"/>
              </a:buClr>
              <a:buSzPct val="100000"/>
              <a:buFont typeface="Arial"/>
              <a:buNone/>
              <a:defRPr sz="2800" b="0" i="0" u="none" strike="noStrike" cap="none">
                <a:solidFill>
                  <a:schemeClr val="dk2"/>
                </a:solidFill>
                <a:latin typeface="Arial"/>
                <a:ea typeface="Arial"/>
                <a:cs typeface="Arial"/>
                <a:sym typeface="Arial"/>
              </a:defRPr>
            </a:lvl6pPr>
            <a:lvl7pPr marL="0" marR="0" lvl="6" indent="0" algn="ctr" rtl="0">
              <a:lnSpc>
                <a:spcPct val="100000"/>
              </a:lnSpc>
              <a:spcBef>
                <a:spcPts val="0"/>
              </a:spcBef>
              <a:spcAft>
                <a:spcPts val="0"/>
              </a:spcAft>
              <a:buClr>
                <a:schemeClr val="dk2"/>
              </a:buClr>
              <a:buSzPct val="100000"/>
              <a:buFont typeface="Arial"/>
              <a:buNone/>
              <a:defRPr sz="2800" b="0" i="0" u="none" strike="noStrike" cap="none">
                <a:solidFill>
                  <a:schemeClr val="dk2"/>
                </a:solidFill>
                <a:latin typeface="Arial"/>
                <a:ea typeface="Arial"/>
                <a:cs typeface="Arial"/>
                <a:sym typeface="Arial"/>
              </a:defRPr>
            </a:lvl7pPr>
            <a:lvl8pPr marL="0" marR="0" lvl="7" indent="0" algn="ctr" rtl="0">
              <a:lnSpc>
                <a:spcPct val="100000"/>
              </a:lnSpc>
              <a:spcBef>
                <a:spcPts val="0"/>
              </a:spcBef>
              <a:spcAft>
                <a:spcPts val="0"/>
              </a:spcAft>
              <a:buClr>
                <a:schemeClr val="dk2"/>
              </a:buClr>
              <a:buSzPct val="100000"/>
              <a:buFont typeface="Arial"/>
              <a:buNone/>
              <a:defRPr sz="2800" b="0" i="0" u="none" strike="noStrike" cap="none">
                <a:solidFill>
                  <a:schemeClr val="dk2"/>
                </a:solidFill>
                <a:latin typeface="Arial"/>
                <a:ea typeface="Arial"/>
                <a:cs typeface="Arial"/>
                <a:sym typeface="Arial"/>
              </a:defRPr>
            </a:lvl8pPr>
            <a:lvl9pPr marL="0" marR="0" lvl="8" indent="0" algn="ctr" rtl="0">
              <a:lnSpc>
                <a:spcPct val="100000"/>
              </a:lnSpc>
              <a:spcBef>
                <a:spcPts val="0"/>
              </a:spcBef>
              <a:spcAft>
                <a:spcPts val="0"/>
              </a:spcAft>
              <a:buClr>
                <a:schemeClr val="dk2"/>
              </a:buClr>
              <a:buSzPct val="100000"/>
              <a:buFont typeface="Arial"/>
              <a:buNone/>
              <a:defRPr sz="2800" b="0" i="0" u="none" strike="noStrike" cap="none">
                <a:solidFill>
                  <a:schemeClr val="dk2"/>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22225"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22225" algn="l" rtl="0">
                <a:lnSpc>
                  <a:spcPct val="100000"/>
                </a:lnSpc>
                <a:spcBef>
                  <a:spcPts val="0"/>
                </a:spcBef>
                <a:spcAft>
                  <a:spcPts val="0"/>
                </a:spcAft>
                <a:buClr>
                  <a:srgbClr val="000000"/>
                </a:buClr>
                <a:buSzPct val="25000"/>
                <a:buFont typeface="Arial"/>
                <a:buNone/>
              </a:p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and body">
    <p:spTree>
      <p:nvGrpSpPr>
        <p:cNvPr id="1" name="Shape 15"/>
        <p:cNvGrpSpPr/>
        <p:nvPr/>
      </p:nvGrpSpPr>
      <p:grpSpPr>
        <a:xfrm>
          <a:off x="0" y="0"/>
          <a:ext cx="0" cy="0"/>
          <a:chOff x="0" y="0"/>
          <a:chExt cx="0" cy="0"/>
        </a:xfrm>
      </p:grpSpPr>
      <p:pic>
        <p:nvPicPr>
          <p:cNvPr id="5" name="圖片 4" descr="1128_16比9_末頁母片_(ZH+EN).jpg"/>
          <p:cNvPicPr>
            <a:picLocks noChangeAspect="1"/>
          </p:cNvPicPr>
          <p:nvPr userDrawn="1"/>
        </p:nvPicPr>
        <p:blipFill>
          <a:blip r:embed="rId2"/>
          <a:stretch>
            <a:fillRect/>
          </a:stretch>
        </p:blipFill>
        <p:spPr>
          <a:xfrm>
            <a:off x="0" y="0"/>
            <a:ext cx="9143998" cy="5143499"/>
          </a:xfrm>
          <a:prstGeom prst="rect">
            <a:avLst/>
          </a:prstGeom>
        </p:spPr>
      </p:pic>
      <p:sp>
        <p:nvSpPr>
          <p:cNvPr id="16" name="Shape 16"/>
          <p:cNvSpPr txBox="1">
            <a:spLocks noGrp="1"/>
          </p:cNvSpPr>
          <p:nvPr>
            <p:ph type="title"/>
          </p:nvPr>
        </p:nvSpPr>
        <p:spPr>
          <a:xfrm>
            <a:off x="214282" y="357171"/>
            <a:ext cx="8786873" cy="660552"/>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SzPct val="100000"/>
              <a:buFont typeface="Verdana"/>
              <a:buNone/>
              <a:defRPr sz="4000" b="1" i="0" u="none" strike="noStrike" cap="none">
                <a:solidFill>
                  <a:srgbClr val="3D4752"/>
                </a:solidFill>
                <a:latin typeface="微軟正黑體" pitchFamily="34" charset="-120"/>
                <a:ea typeface="微軟正黑體" pitchFamily="34" charset="-120"/>
                <a:cs typeface="Arial"/>
                <a:sym typeface="Arial"/>
              </a:defRPr>
            </a:lvl1pPr>
            <a:lvl2pPr lvl="1" indent="0">
              <a:spcBef>
                <a:spcPts val="0"/>
              </a:spcBef>
              <a:buClr>
                <a:schemeClr val="dk1"/>
              </a:buClr>
              <a:buSzPct val="100000"/>
              <a:buFont typeface="Arial"/>
              <a:buNone/>
              <a:defRPr sz="2800">
                <a:solidFill>
                  <a:schemeClr val="dk1"/>
                </a:solidFill>
              </a:defRPr>
            </a:lvl2pPr>
            <a:lvl3pPr lvl="2" indent="0">
              <a:spcBef>
                <a:spcPts val="0"/>
              </a:spcBef>
              <a:buClr>
                <a:schemeClr val="dk1"/>
              </a:buClr>
              <a:buSzPct val="100000"/>
              <a:buFont typeface="Arial"/>
              <a:buNone/>
              <a:defRPr sz="2800">
                <a:solidFill>
                  <a:schemeClr val="dk1"/>
                </a:solidFill>
              </a:defRPr>
            </a:lvl3pPr>
            <a:lvl4pPr lvl="3" indent="0">
              <a:spcBef>
                <a:spcPts val="0"/>
              </a:spcBef>
              <a:buClr>
                <a:schemeClr val="dk1"/>
              </a:buClr>
              <a:buSzPct val="100000"/>
              <a:buFont typeface="Arial"/>
              <a:buNone/>
              <a:defRPr sz="2800">
                <a:solidFill>
                  <a:schemeClr val="dk1"/>
                </a:solidFill>
              </a:defRPr>
            </a:lvl4pPr>
            <a:lvl5pPr lvl="4" indent="0">
              <a:spcBef>
                <a:spcPts val="0"/>
              </a:spcBef>
              <a:buClr>
                <a:schemeClr val="dk1"/>
              </a:buClr>
              <a:buSzPct val="100000"/>
              <a:buFont typeface="Arial"/>
              <a:buNone/>
              <a:defRPr sz="2800">
                <a:solidFill>
                  <a:schemeClr val="dk1"/>
                </a:solidFill>
              </a:defRPr>
            </a:lvl5pPr>
            <a:lvl6pPr lvl="5" indent="0">
              <a:spcBef>
                <a:spcPts val="0"/>
              </a:spcBef>
              <a:buClr>
                <a:schemeClr val="dk1"/>
              </a:buClr>
              <a:buSzPct val="100000"/>
              <a:buFont typeface="Arial"/>
              <a:buNone/>
              <a:defRPr sz="2800">
                <a:solidFill>
                  <a:schemeClr val="dk1"/>
                </a:solidFill>
              </a:defRPr>
            </a:lvl6pPr>
            <a:lvl7pPr lvl="6" indent="0">
              <a:spcBef>
                <a:spcPts val="0"/>
              </a:spcBef>
              <a:buClr>
                <a:schemeClr val="dk1"/>
              </a:buClr>
              <a:buSzPct val="100000"/>
              <a:buFont typeface="Arial"/>
              <a:buNone/>
              <a:defRPr sz="2800">
                <a:solidFill>
                  <a:schemeClr val="dk1"/>
                </a:solidFill>
              </a:defRPr>
            </a:lvl7pPr>
            <a:lvl8pPr lvl="7" indent="0">
              <a:spcBef>
                <a:spcPts val="0"/>
              </a:spcBef>
              <a:buClr>
                <a:schemeClr val="dk1"/>
              </a:buClr>
              <a:buSzPct val="100000"/>
              <a:buFont typeface="Arial"/>
              <a:buNone/>
              <a:defRPr sz="2800">
                <a:solidFill>
                  <a:schemeClr val="dk1"/>
                </a:solidFill>
              </a:defRPr>
            </a:lvl8pPr>
            <a:lvl9pPr lvl="8" indent="0">
              <a:spcBef>
                <a:spcPts val="0"/>
              </a:spcBef>
              <a:buClr>
                <a:schemeClr val="dk1"/>
              </a:buClr>
              <a:buSzPct val="100000"/>
              <a:buFont typeface="Arial"/>
              <a:buNone/>
              <a:defRPr sz="2800">
                <a:solidFill>
                  <a:schemeClr val="dk1"/>
                </a:solidFill>
              </a:defRPr>
            </a:lvl9pPr>
          </a:lstStyle>
          <a:p>
            <a:endParaRPr dirty="0"/>
          </a:p>
        </p:txBody>
      </p:sp>
      <p:sp>
        <p:nvSpPr>
          <p:cNvPr id="17" name="Shape 17"/>
          <p:cNvSpPr txBox="1">
            <a:spLocks noGrp="1"/>
          </p:cNvSpPr>
          <p:nvPr>
            <p:ph type="body" idx="1"/>
          </p:nvPr>
        </p:nvSpPr>
        <p:spPr>
          <a:xfrm>
            <a:off x="311700" y="1152475"/>
            <a:ext cx="8520599" cy="3416400"/>
          </a:xfrm>
          <a:prstGeom prst="rect">
            <a:avLst/>
          </a:prstGeom>
          <a:noFill/>
          <a:ln>
            <a:noFill/>
          </a:ln>
        </p:spPr>
        <p:txBody>
          <a:bodyPr wrap="square" lIns="91425" tIns="91425" rIns="91425" bIns="91425" anchor="t" anchorCtr="0"/>
          <a:lstStyle>
            <a:lvl1pPr marL="114300" marR="0" lvl="0" indent="0" algn="l" rtl="0">
              <a:lnSpc>
                <a:spcPct val="115000"/>
              </a:lnSpc>
              <a:spcBef>
                <a:spcPts val="0"/>
              </a:spcBef>
              <a:spcAft>
                <a:spcPts val="0"/>
              </a:spcAft>
              <a:buClr>
                <a:schemeClr val="dk2"/>
              </a:buClr>
              <a:buSzPct val="100000"/>
              <a:buFont typeface="Arial"/>
              <a:buChar char="•"/>
              <a:defRPr sz="1800" b="0" i="0" u="none" strike="noStrike" cap="none">
                <a:solidFill>
                  <a:schemeClr val="dk2"/>
                </a:solidFill>
                <a:latin typeface="Verdana"/>
                <a:ea typeface="Verdana"/>
                <a:cs typeface="Verdana"/>
                <a:sym typeface="Verdana"/>
              </a:defRPr>
            </a:lvl1pPr>
            <a:lvl2pPr marL="88900" marR="0" lvl="1"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88900" marR="0" lvl="2"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88900" marR="0" lvl="3"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88900" marR="0" lvl="4"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88900" marR="0" lvl="5"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88900" marR="0" lvl="6"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88900" marR="0" lvl="7"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88900" marR="0" lvl="8"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8" name="Shape 18"/>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22225"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22225" algn="l" rtl="0">
                <a:lnSpc>
                  <a:spcPct val="100000"/>
                </a:lnSpc>
                <a:spcBef>
                  <a:spcPts val="0"/>
                </a:spcBef>
                <a:spcAft>
                  <a:spcPts val="0"/>
                </a:spcAft>
                <a:buClr>
                  <a:srgbClr val="000000"/>
                </a:buClr>
                <a:buSzPct val="25000"/>
                <a:buFont typeface="Arial"/>
                <a:buNone/>
              </a:pPr>
              <a:t>‹#›</a:t>
            </a:fld>
            <a:endParaRPr lang="en-US" sz="1400" b="0" i="0" u="none" strike="noStrike" cap="none">
              <a:solidFill>
                <a:srgbClr val="000000"/>
              </a:solidFill>
              <a:latin typeface="Arial"/>
              <a:ea typeface="Arial"/>
              <a:cs typeface="Arial"/>
              <a:sym typeface="Arial"/>
            </a:endParaRPr>
          </a:p>
        </p:txBody>
      </p:sp>
      <p:cxnSp>
        <p:nvCxnSpPr>
          <p:cNvPr id="6" name="直線接點 5"/>
          <p:cNvCxnSpPr/>
          <p:nvPr userDrawn="1"/>
        </p:nvCxnSpPr>
        <p:spPr>
          <a:xfrm>
            <a:off x="500034" y="1142990"/>
            <a:ext cx="8143932" cy="1588"/>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1_Blank">
    <p:spTree>
      <p:nvGrpSpPr>
        <p:cNvPr id="1" name="Shape 23"/>
        <p:cNvGrpSpPr/>
        <p:nvPr/>
      </p:nvGrpSpPr>
      <p:grpSpPr>
        <a:xfrm>
          <a:off x="0" y="0"/>
          <a:ext cx="0" cy="0"/>
          <a:chOff x="0" y="0"/>
          <a:chExt cx="0" cy="0"/>
        </a:xfrm>
      </p:grpSpPr>
      <p:sp>
        <p:nvSpPr>
          <p:cNvPr id="24" name="Shape 24"/>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22225"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22225" algn="l" rtl="0">
                <a:lnSpc>
                  <a:spcPct val="100000"/>
                </a:lnSpc>
                <a:spcBef>
                  <a:spcPts val="0"/>
                </a:spcBef>
                <a:spcAft>
                  <a:spcPts val="0"/>
                </a:spcAft>
                <a:buClr>
                  <a:srgbClr val="000000"/>
                </a:buClr>
                <a:buSzPct val="25000"/>
                <a:buFont typeface="Arial"/>
                <a:buNone/>
              </a:pPr>
              <a:t>‹#›</a:t>
            </a:fld>
            <a:endParaRPr lang="en-US" sz="1400" b="0" i="0" u="none" strike="noStrike" cap="none">
              <a:solidFill>
                <a:srgbClr val="000000"/>
              </a:solidFill>
              <a:latin typeface="Arial"/>
              <a:ea typeface="Arial"/>
              <a:cs typeface="Arial"/>
              <a:sym typeface="Arial"/>
            </a:endParaRPr>
          </a:p>
        </p:txBody>
      </p:sp>
      <p:pic>
        <p:nvPicPr>
          <p:cNvPr id="25" name="Shape 25" descr="D:\工作進行中\20170911直播母版16比9\母片\2017_Think Big母版16比9_C內頁.jpg"/>
          <p:cNvPicPr preferRelativeResize="0"/>
          <p:nvPr/>
        </p:nvPicPr>
        <p:blipFill>
          <a:blip r:embed="rId2"/>
          <a:stretch>
            <a:fillRect/>
          </a:stretch>
        </p:blipFill>
        <p:spPr>
          <a:xfrm>
            <a:off x="4227" y="25355"/>
            <a:ext cx="9035937" cy="508271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26"/>
        <p:cNvGrpSpPr/>
        <p:nvPr/>
      </p:nvGrpSpPr>
      <p:grpSpPr>
        <a:xfrm>
          <a:off x="0" y="0"/>
          <a:ext cx="0" cy="0"/>
          <a:chOff x="0" y="0"/>
          <a:chExt cx="0" cy="0"/>
        </a:xfrm>
      </p:grpSpPr>
      <p:sp>
        <p:nvSpPr>
          <p:cNvPr id="27" name="Shape 27"/>
          <p:cNvSpPr/>
          <p:nvPr/>
        </p:nvSpPr>
        <p:spPr>
          <a:xfrm>
            <a:off x="4572000" y="-125"/>
            <a:ext cx="4572000" cy="5143499"/>
          </a:xfrm>
          <a:prstGeom prst="rect">
            <a:avLst/>
          </a:prstGeom>
          <a:solidFill>
            <a:schemeClr val="lt2"/>
          </a:solidFill>
          <a:ln>
            <a:noFill/>
          </a:ln>
        </p:spPr>
        <p:txBody>
          <a:bodyPr wrap="square" lIns="91425" tIns="91425" rIns="91425" bIns="91425" anchor="ctr" anchorCtr="0">
            <a:noAutofit/>
          </a:bodyPr>
          <a:lstStyle/>
          <a:p>
            <a:pPr marL="0" marR="0" lvl="0" indent="-8890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8" name="Shape 28"/>
          <p:cNvSpPr txBox="1">
            <a:spLocks noGrp="1"/>
          </p:cNvSpPr>
          <p:nvPr>
            <p:ph type="title"/>
          </p:nvPr>
        </p:nvSpPr>
        <p:spPr>
          <a:xfrm>
            <a:off x="265500" y="1233175"/>
            <a:ext cx="4045198" cy="1482300"/>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dk1"/>
              </a:buClr>
              <a:buSzPct val="100000"/>
              <a:buFont typeface="Verdana"/>
              <a:buNone/>
              <a:defRPr sz="4200" b="1" i="0" u="none" strike="noStrike" cap="none">
                <a:solidFill>
                  <a:schemeClr val="dk1"/>
                </a:solidFill>
                <a:latin typeface="Verdana"/>
                <a:ea typeface="Verdana"/>
                <a:cs typeface="Verdana"/>
                <a:sym typeface="Verdana"/>
              </a:defRPr>
            </a:lvl1pPr>
            <a:lvl2pPr lvl="1" indent="0" algn="ctr">
              <a:spcBef>
                <a:spcPts val="0"/>
              </a:spcBef>
              <a:buClr>
                <a:schemeClr val="dk1"/>
              </a:buClr>
              <a:buSzPct val="100000"/>
              <a:buFont typeface="Arial"/>
              <a:buNone/>
              <a:defRPr sz="4200">
                <a:solidFill>
                  <a:schemeClr val="dk1"/>
                </a:solidFill>
              </a:defRPr>
            </a:lvl2pPr>
            <a:lvl3pPr lvl="2" indent="0" algn="ctr">
              <a:spcBef>
                <a:spcPts val="0"/>
              </a:spcBef>
              <a:buClr>
                <a:schemeClr val="dk1"/>
              </a:buClr>
              <a:buSzPct val="100000"/>
              <a:buFont typeface="Arial"/>
              <a:buNone/>
              <a:defRPr sz="4200">
                <a:solidFill>
                  <a:schemeClr val="dk1"/>
                </a:solidFill>
              </a:defRPr>
            </a:lvl3pPr>
            <a:lvl4pPr lvl="3" indent="0" algn="ctr">
              <a:spcBef>
                <a:spcPts val="0"/>
              </a:spcBef>
              <a:buClr>
                <a:schemeClr val="dk1"/>
              </a:buClr>
              <a:buSzPct val="100000"/>
              <a:buFont typeface="Arial"/>
              <a:buNone/>
              <a:defRPr sz="4200">
                <a:solidFill>
                  <a:schemeClr val="dk1"/>
                </a:solidFill>
              </a:defRPr>
            </a:lvl4pPr>
            <a:lvl5pPr lvl="4" indent="0" algn="ctr">
              <a:spcBef>
                <a:spcPts val="0"/>
              </a:spcBef>
              <a:buClr>
                <a:schemeClr val="dk1"/>
              </a:buClr>
              <a:buSzPct val="100000"/>
              <a:buFont typeface="Arial"/>
              <a:buNone/>
              <a:defRPr sz="4200">
                <a:solidFill>
                  <a:schemeClr val="dk1"/>
                </a:solidFill>
              </a:defRPr>
            </a:lvl5pPr>
            <a:lvl6pPr lvl="5" indent="0" algn="ctr">
              <a:spcBef>
                <a:spcPts val="0"/>
              </a:spcBef>
              <a:buClr>
                <a:schemeClr val="dk1"/>
              </a:buClr>
              <a:buSzPct val="100000"/>
              <a:buFont typeface="Arial"/>
              <a:buNone/>
              <a:defRPr sz="4200">
                <a:solidFill>
                  <a:schemeClr val="dk1"/>
                </a:solidFill>
              </a:defRPr>
            </a:lvl6pPr>
            <a:lvl7pPr lvl="6" indent="0" algn="ctr">
              <a:spcBef>
                <a:spcPts val="0"/>
              </a:spcBef>
              <a:buClr>
                <a:schemeClr val="dk1"/>
              </a:buClr>
              <a:buSzPct val="100000"/>
              <a:buFont typeface="Arial"/>
              <a:buNone/>
              <a:defRPr sz="4200">
                <a:solidFill>
                  <a:schemeClr val="dk1"/>
                </a:solidFill>
              </a:defRPr>
            </a:lvl7pPr>
            <a:lvl8pPr lvl="7" indent="0" algn="ctr">
              <a:spcBef>
                <a:spcPts val="0"/>
              </a:spcBef>
              <a:buClr>
                <a:schemeClr val="dk1"/>
              </a:buClr>
              <a:buSzPct val="100000"/>
              <a:buFont typeface="Arial"/>
              <a:buNone/>
              <a:defRPr sz="4200">
                <a:solidFill>
                  <a:schemeClr val="dk1"/>
                </a:solidFill>
              </a:defRPr>
            </a:lvl8pPr>
            <a:lvl9pPr lvl="8" indent="0" algn="ctr">
              <a:spcBef>
                <a:spcPts val="0"/>
              </a:spcBef>
              <a:buClr>
                <a:schemeClr val="dk1"/>
              </a:buClr>
              <a:buSzPct val="100000"/>
              <a:buFont typeface="Arial"/>
              <a:buNone/>
              <a:defRPr sz="4200">
                <a:solidFill>
                  <a:schemeClr val="dk1"/>
                </a:solidFill>
              </a:defRPr>
            </a:lvl9pPr>
          </a:lstStyle>
          <a:p>
            <a:endParaRPr/>
          </a:p>
        </p:txBody>
      </p:sp>
      <p:sp>
        <p:nvSpPr>
          <p:cNvPr id="29" name="Shape 29"/>
          <p:cNvSpPr txBox="1">
            <a:spLocks noGrp="1"/>
          </p:cNvSpPr>
          <p:nvPr>
            <p:ph type="subTitle" idx="1"/>
          </p:nvPr>
        </p:nvSpPr>
        <p:spPr>
          <a:xfrm>
            <a:off x="265500" y="2803075"/>
            <a:ext cx="4045198" cy="1235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2"/>
              </a:buClr>
              <a:buSzPct val="100000"/>
              <a:buFont typeface="Verdana"/>
              <a:buNone/>
              <a:defRPr sz="2100" b="0" i="0" u="none" strike="noStrike" cap="none">
                <a:solidFill>
                  <a:schemeClr val="dk2"/>
                </a:solidFill>
                <a:latin typeface="Verdana"/>
                <a:ea typeface="Verdana"/>
                <a:cs typeface="Verdana"/>
                <a:sym typeface="Verdana"/>
              </a:defRPr>
            </a:lvl1pPr>
            <a:lvl2pPr marL="0" marR="0" lvl="1" indent="0" algn="ctr" rtl="0">
              <a:lnSpc>
                <a:spcPct val="100000"/>
              </a:lnSpc>
              <a:spcBef>
                <a:spcPts val="0"/>
              </a:spcBef>
              <a:spcAft>
                <a:spcPts val="0"/>
              </a:spcAft>
              <a:buClr>
                <a:schemeClr val="dk2"/>
              </a:buClr>
              <a:buSzPct val="100000"/>
              <a:buFont typeface="Arial"/>
              <a:buNone/>
              <a:defRPr sz="2100" b="0" i="0" u="none" strike="noStrike" cap="none">
                <a:solidFill>
                  <a:schemeClr val="dk2"/>
                </a:solidFill>
                <a:latin typeface="Arial"/>
                <a:ea typeface="Arial"/>
                <a:cs typeface="Arial"/>
                <a:sym typeface="Arial"/>
              </a:defRPr>
            </a:lvl2pPr>
            <a:lvl3pPr marL="0" marR="0" lvl="2" indent="0" algn="ctr" rtl="0">
              <a:lnSpc>
                <a:spcPct val="100000"/>
              </a:lnSpc>
              <a:spcBef>
                <a:spcPts val="0"/>
              </a:spcBef>
              <a:spcAft>
                <a:spcPts val="0"/>
              </a:spcAft>
              <a:buClr>
                <a:schemeClr val="dk2"/>
              </a:buClr>
              <a:buSzPct val="100000"/>
              <a:buFont typeface="Arial"/>
              <a:buNone/>
              <a:defRPr sz="2100" b="0" i="0" u="none" strike="noStrike" cap="none">
                <a:solidFill>
                  <a:schemeClr val="dk2"/>
                </a:solidFill>
                <a:latin typeface="Arial"/>
                <a:ea typeface="Arial"/>
                <a:cs typeface="Arial"/>
                <a:sym typeface="Arial"/>
              </a:defRPr>
            </a:lvl3pPr>
            <a:lvl4pPr marL="0" marR="0" lvl="3" indent="0" algn="ctr" rtl="0">
              <a:lnSpc>
                <a:spcPct val="100000"/>
              </a:lnSpc>
              <a:spcBef>
                <a:spcPts val="0"/>
              </a:spcBef>
              <a:spcAft>
                <a:spcPts val="0"/>
              </a:spcAft>
              <a:buClr>
                <a:schemeClr val="dk2"/>
              </a:buClr>
              <a:buSzPct val="100000"/>
              <a:buFont typeface="Arial"/>
              <a:buNone/>
              <a:defRPr sz="2100" b="0" i="0" u="none" strike="noStrike" cap="none">
                <a:solidFill>
                  <a:schemeClr val="dk2"/>
                </a:solidFill>
                <a:latin typeface="Arial"/>
                <a:ea typeface="Arial"/>
                <a:cs typeface="Arial"/>
                <a:sym typeface="Arial"/>
              </a:defRPr>
            </a:lvl4pPr>
            <a:lvl5pPr marL="0" marR="0" lvl="4" indent="0" algn="ctr" rtl="0">
              <a:lnSpc>
                <a:spcPct val="100000"/>
              </a:lnSpc>
              <a:spcBef>
                <a:spcPts val="0"/>
              </a:spcBef>
              <a:spcAft>
                <a:spcPts val="0"/>
              </a:spcAft>
              <a:buClr>
                <a:schemeClr val="dk2"/>
              </a:buClr>
              <a:buSzPct val="100000"/>
              <a:buFont typeface="Arial"/>
              <a:buNone/>
              <a:defRPr sz="2100" b="0" i="0" u="none" strike="noStrike" cap="none">
                <a:solidFill>
                  <a:schemeClr val="dk2"/>
                </a:solidFill>
                <a:latin typeface="Arial"/>
                <a:ea typeface="Arial"/>
                <a:cs typeface="Arial"/>
                <a:sym typeface="Arial"/>
              </a:defRPr>
            </a:lvl5pPr>
            <a:lvl6pPr marL="0" marR="0" lvl="5" indent="0" algn="ctr" rtl="0">
              <a:lnSpc>
                <a:spcPct val="100000"/>
              </a:lnSpc>
              <a:spcBef>
                <a:spcPts val="0"/>
              </a:spcBef>
              <a:spcAft>
                <a:spcPts val="0"/>
              </a:spcAft>
              <a:buClr>
                <a:schemeClr val="dk2"/>
              </a:buClr>
              <a:buSzPct val="100000"/>
              <a:buFont typeface="Arial"/>
              <a:buNone/>
              <a:defRPr sz="2100" b="0" i="0" u="none" strike="noStrike" cap="none">
                <a:solidFill>
                  <a:schemeClr val="dk2"/>
                </a:solidFill>
                <a:latin typeface="Arial"/>
                <a:ea typeface="Arial"/>
                <a:cs typeface="Arial"/>
                <a:sym typeface="Arial"/>
              </a:defRPr>
            </a:lvl6pPr>
            <a:lvl7pPr marL="0" marR="0" lvl="6" indent="0" algn="ctr" rtl="0">
              <a:lnSpc>
                <a:spcPct val="100000"/>
              </a:lnSpc>
              <a:spcBef>
                <a:spcPts val="0"/>
              </a:spcBef>
              <a:spcAft>
                <a:spcPts val="0"/>
              </a:spcAft>
              <a:buClr>
                <a:schemeClr val="dk2"/>
              </a:buClr>
              <a:buSzPct val="100000"/>
              <a:buFont typeface="Arial"/>
              <a:buNone/>
              <a:defRPr sz="2100" b="0" i="0" u="none" strike="noStrike" cap="none">
                <a:solidFill>
                  <a:schemeClr val="dk2"/>
                </a:solidFill>
                <a:latin typeface="Arial"/>
                <a:ea typeface="Arial"/>
                <a:cs typeface="Arial"/>
                <a:sym typeface="Arial"/>
              </a:defRPr>
            </a:lvl7pPr>
            <a:lvl8pPr marL="0" marR="0" lvl="7" indent="0" algn="ctr" rtl="0">
              <a:lnSpc>
                <a:spcPct val="100000"/>
              </a:lnSpc>
              <a:spcBef>
                <a:spcPts val="0"/>
              </a:spcBef>
              <a:spcAft>
                <a:spcPts val="0"/>
              </a:spcAft>
              <a:buClr>
                <a:schemeClr val="dk2"/>
              </a:buClr>
              <a:buSzPct val="100000"/>
              <a:buFont typeface="Arial"/>
              <a:buNone/>
              <a:defRPr sz="2100" b="0" i="0" u="none" strike="noStrike" cap="none">
                <a:solidFill>
                  <a:schemeClr val="dk2"/>
                </a:solidFill>
                <a:latin typeface="Arial"/>
                <a:ea typeface="Arial"/>
                <a:cs typeface="Arial"/>
                <a:sym typeface="Arial"/>
              </a:defRPr>
            </a:lvl8pPr>
            <a:lvl9pPr marL="0" marR="0" lvl="8" indent="0" algn="ctr" rtl="0">
              <a:lnSpc>
                <a:spcPct val="100000"/>
              </a:lnSpc>
              <a:spcBef>
                <a:spcPts val="0"/>
              </a:spcBef>
              <a:spcAft>
                <a:spcPts val="0"/>
              </a:spcAft>
              <a:buClr>
                <a:schemeClr val="dk2"/>
              </a:buClr>
              <a:buSzPct val="100000"/>
              <a:buFont typeface="Arial"/>
              <a:buNone/>
              <a:defRPr sz="2100" b="0" i="0" u="none" strike="noStrike" cap="none">
                <a:solidFill>
                  <a:schemeClr val="dk2"/>
                </a:solidFill>
                <a:latin typeface="Arial"/>
                <a:ea typeface="Arial"/>
                <a:cs typeface="Arial"/>
                <a:sym typeface="Arial"/>
              </a:defRPr>
            </a:lvl9pPr>
          </a:lstStyle>
          <a:p>
            <a:endParaRPr/>
          </a:p>
        </p:txBody>
      </p:sp>
      <p:sp>
        <p:nvSpPr>
          <p:cNvPr id="30" name="Shape 30"/>
          <p:cNvSpPr txBox="1">
            <a:spLocks noGrp="1"/>
          </p:cNvSpPr>
          <p:nvPr>
            <p:ph type="body" idx="2"/>
          </p:nvPr>
        </p:nvSpPr>
        <p:spPr>
          <a:xfrm>
            <a:off x="4939500" y="724075"/>
            <a:ext cx="3837000" cy="3695099"/>
          </a:xfrm>
          <a:prstGeom prst="rect">
            <a:avLst/>
          </a:prstGeom>
          <a:noFill/>
          <a:ln>
            <a:noFill/>
          </a:ln>
        </p:spPr>
        <p:txBody>
          <a:bodyPr wrap="square" lIns="91425" tIns="91425" rIns="91425" bIns="91425" anchor="ctr" anchorCtr="0"/>
          <a:lstStyle>
            <a:lvl1pPr marL="114300" marR="0" lvl="0" indent="114300" algn="l" rtl="0">
              <a:lnSpc>
                <a:spcPct val="115000"/>
              </a:lnSpc>
              <a:spcBef>
                <a:spcPts val="0"/>
              </a:spcBef>
              <a:spcAft>
                <a:spcPts val="1600"/>
              </a:spcAft>
              <a:buClr>
                <a:schemeClr val="dk2"/>
              </a:buClr>
              <a:buSzPct val="100000"/>
              <a:buFont typeface="Verdana"/>
              <a:buChar char="●"/>
              <a:defRPr sz="1800" b="0" i="0" u="none" strike="noStrike" cap="none">
                <a:solidFill>
                  <a:schemeClr val="dk2"/>
                </a:solidFill>
                <a:latin typeface="Verdana"/>
                <a:ea typeface="Verdana"/>
                <a:cs typeface="Verdana"/>
                <a:sym typeface="Verdana"/>
              </a:defRPr>
            </a:lvl1pPr>
            <a:lvl2pPr marL="88900" marR="0" lvl="1"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88900" marR="0" lvl="2"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88900" marR="0" lvl="3"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88900" marR="0" lvl="4"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88900" marR="0" lvl="5"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88900" marR="0" lvl="6"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88900" marR="0" lvl="7"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88900" marR="0" lvl="8"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1" name="Shape 31"/>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22225"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22225" algn="l" rtl="0">
                <a:lnSpc>
                  <a:spcPct val="100000"/>
                </a:lnSpc>
                <a:spcBef>
                  <a:spcPts val="0"/>
                </a:spcBef>
                <a:spcAft>
                  <a:spcPts val="0"/>
                </a:spcAft>
                <a:buClr>
                  <a:srgbClr val="000000"/>
                </a:buClr>
                <a:buSzPct val="25000"/>
                <a:buFont typeface="Arial"/>
                <a:buNone/>
              </a:p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32"/>
        <p:cNvGrpSpPr/>
        <p:nvPr/>
      </p:nvGrpSpPr>
      <p:grpSpPr>
        <a:xfrm>
          <a:off x="0" y="0"/>
          <a:ext cx="0" cy="0"/>
          <a:chOff x="0" y="0"/>
          <a:chExt cx="0" cy="0"/>
        </a:xfrm>
      </p:grpSpPr>
      <p:sp>
        <p:nvSpPr>
          <p:cNvPr id="33" name="Shape 33"/>
          <p:cNvSpPr txBox="1">
            <a:spLocks noGrp="1"/>
          </p:cNvSpPr>
          <p:nvPr>
            <p:ph type="body" idx="1"/>
          </p:nvPr>
        </p:nvSpPr>
        <p:spPr>
          <a:xfrm>
            <a:off x="311700" y="4230575"/>
            <a:ext cx="5998800" cy="60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2"/>
              </a:buClr>
              <a:buSzPct val="100000"/>
              <a:buFont typeface="Verdana"/>
              <a:buNone/>
              <a:defRPr sz="1800" b="0" i="0" u="none" strike="noStrike" cap="none">
                <a:solidFill>
                  <a:schemeClr val="dk2"/>
                </a:solidFill>
                <a:latin typeface="Verdana"/>
                <a:ea typeface="Verdana"/>
                <a:cs typeface="Verdana"/>
                <a:sym typeface="Verdana"/>
              </a:defRPr>
            </a:lvl1pPr>
            <a:lvl2pPr marL="88900" marR="0" lvl="1"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88900" marR="0" lvl="2"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88900" marR="0" lvl="3"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88900" marR="0" lvl="4"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88900" marR="0" lvl="5"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88900" marR="0" lvl="6"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88900" marR="0" lvl="7"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88900" marR="0" lvl="8" indent="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4" name="Shape 34"/>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22225"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pPr marL="0" marR="0" lvl="0" indent="-22225" algn="l" rtl="0">
                <a:lnSpc>
                  <a:spcPct val="100000"/>
                </a:lnSpc>
                <a:spcBef>
                  <a:spcPts val="0"/>
                </a:spcBef>
                <a:spcAft>
                  <a:spcPts val="0"/>
                </a:spcAft>
                <a:buClr>
                  <a:srgbClr val="000000"/>
                </a:buClr>
                <a:buSzPct val="25000"/>
                <a:buFont typeface="Arial"/>
                <a:buNone/>
              </a:pPr>
              <a:t>‹#›</a:t>
            </a:fld>
            <a:endParaRPr lang="en-US"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7" name="Shape 7"/>
          <p:cNvSpPr txBox="1">
            <a:spLocks noGrp="1"/>
          </p:cNvSpPr>
          <p:nvPr>
            <p:ph type="title"/>
          </p:nvPr>
        </p:nvSpPr>
        <p:spPr>
          <a:xfrm>
            <a:off x="214282" y="357170"/>
            <a:ext cx="8786873" cy="71437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SzPct val="100000"/>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SzPct val="100000"/>
              <a:buFont typeface="Arial"/>
              <a:buNone/>
              <a:defRPr sz="2800">
                <a:solidFill>
                  <a:schemeClr val="dk1"/>
                </a:solidFill>
              </a:defRPr>
            </a:lvl2pPr>
            <a:lvl3pPr lvl="2" indent="0">
              <a:spcBef>
                <a:spcPts val="0"/>
              </a:spcBef>
              <a:buClr>
                <a:schemeClr val="dk1"/>
              </a:buClr>
              <a:buSzPct val="100000"/>
              <a:buFont typeface="Arial"/>
              <a:buNone/>
              <a:defRPr sz="2800">
                <a:solidFill>
                  <a:schemeClr val="dk1"/>
                </a:solidFill>
              </a:defRPr>
            </a:lvl3pPr>
            <a:lvl4pPr lvl="3" indent="0">
              <a:spcBef>
                <a:spcPts val="0"/>
              </a:spcBef>
              <a:buClr>
                <a:schemeClr val="dk1"/>
              </a:buClr>
              <a:buSzPct val="100000"/>
              <a:buFont typeface="Arial"/>
              <a:buNone/>
              <a:defRPr sz="2800">
                <a:solidFill>
                  <a:schemeClr val="dk1"/>
                </a:solidFill>
              </a:defRPr>
            </a:lvl4pPr>
            <a:lvl5pPr lvl="4" indent="0">
              <a:spcBef>
                <a:spcPts val="0"/>
              </a:spcBef>
              <a:buClr>
                <a:schemeClr val="dk1"/>
              </a:buClr>
              <a:buSzPct val="100000"/>
              <a:buFont typeface="Arial"/>
              <a:buNone/>
              <a:defRPr sz="2800">
                <a:solidFill>
                  <a:schemeClr val="dk1"/>
                </a:solidFill>
              </a:defRPr>
            </a:lvl5pPr>
            <a:lvl6pPr lvl="5" indent="0">
              <a:spcBef>
                <a:spcPts val="0"/>
              </a:spcBef>
              <a:buClr>
                <a:schemeClr val="dk1"/>
              </a:buClr>
              <a:buSzPct val="100000"/>
              <a:buFont typeface="Arial"/>
              <a:buNone/>
              <a:defRPr sz="2800">
                <a:solidFill>
                  <a:schemeClr val="dk1"/>
                </a:solidFill>
              </a:defRPr>
            </a:lvl6pPr>
            <a:lvl7pPr lvl="6" indent="0">
              <a:spcBef>
                <a:spcPts val="0"/>
              </a:spcBef>
              <a:buClr>
                <a:schemeClr val="dk1"/>
              </a:buClr>
              <a:buSzPct val="100000"/>
              <a:buFont typeface="Arial"/>
              <a:buNone/>
              <a:defRPr sz="2800">
                <a:solidFill>
                  <a:schemeClr val="dk1"/>
                </a:solidFill>
              </a:defRPr>
            </a:lvl7pPr>
            <a:lvl8pPr lvl="7" indent="0">
              <a:spcBef>
                <a:spcPts val="0"/>
              </a:spcBef>
              <a:buClr>
                <a:schemeClr val="dk1"/>
              </a:buClr>
              <a:buSzPct val="100000"/>
              <a:buFont typeface="Arial"/>
              <a:buNone/>
              <a:defRPr sz="2800">
                <a:solidFill>
                  <a:schemeClr val="dk1"/>
                </a:solidFill>
              </a:defRPr>
            </a:lvl8pPr>
            <a:lvl9pPr lvl="8" indent="0">
              <a:spcBef>
                <a:spcPts val="0"/>
              </a:spcBef>
              <a:buClr>
                <a:schemeClr val="dk1"/>
              </a:buClr>
              <a:buSzPct val="100000"/>
              <a:buFont typeface="Arial"/>
              <a:buNone/>
              <a:defRPr sz="2800">
                <a:solidFill>
                  <a:schemeClr val="dk1"/>
                </a:solidFill>
              </a:defRPr>
            </a:lvl9pPr>
          </a:lstStyle>
          <a:p>
            <a:endParaRPr/>
          </a:p>
        </p:txBody>
      </p:sp>
      <p:sp>
        <p:nvSpPr>
          <p:cNvPr id="8" name="Shape 8"/>
          <p:cNvSpPr txBox="1">
            <a:spLocks noGrp="1"/>
          </p:cNvSpPr>
          <p:nvPr>
            <p:ph type="body" idx="1"/>
          </p:nvPr>
        </p:nvSpPr>
        <p:spPr>
          <a:xfrm>
            <a:off x="311700" y="1152475"/>
            <a:ext cx="8520599" cy="3416400"/>
          </a:xfrm>
          <a:prstGeom prst="rect">
            <a:avLst/>
          </a:prstGeom>
          <a:noFill/>
          <a:ln>
            <a:noFill/>
          </a:ln>
        </p:spPr>
        <p:txBody>
          <a:bodyPr wrap="square" lIns="91425" tIns="91425" rIns="91425" bIns="91425" anchor="t" anchorCtr="0"/>
          <a:lstStyle>
            <a:lvl1pPr marL="114300" marR="0" lvl="0" indent="114300" algn="l" rtl="0">
              <a:lnSpc>
                <a:spcPct val="115000"/>
              </a:lnSpc>
              <a:spcBef>
                <a:spcPts val="0"/>
              </a:spcBef>
              <a:spcAft>
                <a:spcPts val="1600"/>
              </a:spcAft>
              <a:buClr>
                <a:schemeClr val="dk2"/>
              </a:buClr>
              <a:buSzPct val="100000"/>
              <a:buFont typeface="Verdana"/>
              <a:buChar char="●"/>
              <a:defRPr sz="1800" b="0" i="0" u="none" strike="noStrike" cap="none">
                <a:solidFill>
                  <a:schemeClr val="dk2"/>
                </a:solidFill>
                <a:latin typeface="Verdana"/>
                <a:ea typeface="Verdana"/>
                <a:cs typeface="Verdana"/>
                <a:sym typeface="Verdana"/>
              </a:defRPr>
            </a:lvl1pPr>
            <a:lvl2pPr marL="88900" marR="0" lvl="1"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88900" marR="0" lvl="2"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88900" marR="0" lvl="3"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88900" marR="0" lvl="4"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88900" marR="0" lvl="5"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88900" marR="0" lvl="6"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88900" marR="0" lvl="7"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88900" marR="0" lvl="8"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9" name="Shape 9"/>
          <p:cNvSpPr txBox="1">
            <a:spLocks noGrp="1"/>
          </p:cNvSpPr>
          <p:nvPr>
            <p:ph type="sldNum" idx="12"/>
          </p:nvPr>
        </p:nvSpPr>
        <p:spPr>
          <a:xfrm>
            <a:off x="8715403" y="4857766"/>
            <a:ext cx="428595" cy="285734"/>
          </a:xfrm>
          <a:prstGeom prst="rect">
            <a:avLst/>
          </a:prstGeom>
          <a:noFill/>
          <a:ln>
            <a:noFill/>
          </a:ln>
        </p:spPr>
        <p:txBody>
          <a:bodyPr wrap="square" lIns="91425" tIns="91425" rIns="91425" bIns="91425" anchor="ctr" anchorCtr="0">
            <a:noAutofit/>
          </a:bodyPr>
          <a:lstStyle/>
          <a:p>
            <a:pPr marL="0" marR="0" lvl="0" indent="-15875" algn="r" rtl="0">
              <a:lnSpc>
                <a:spcPct val="100000"/>
              </a:lnSpc>
              <a:spcBef>
                <a:spcPts val="0"/>
              </a:spcBef>
              <a:spcAft>
                <a:spcPts val="0"/>
              </a:spcAft>
              <a:buClr>
                <a:schemeClr val="dk2"/>
              </a:buClr>
              <a:buSzPct val="25000"/>
              <a:buFont typeface="Arial"/>
              <a:buNone/>
            </a:pPr>
            <a:fld id="{00000000-1234-1234-1234-123412341234}" type="slidenum">
              <a:rPr lang="en-US" sz="1000" b="0" i="0" u="none" strike="noStrike" cap="none">
                <a:solidFill>
                  <a:schemeClr val="dk2"/>
                </a:solidFill>
                <a:latin typeface="Arial"/>
                <a:ea typeface="Arial"/>
                <a:cs typeface="Arial"/>
                <a:sym typeface="Arial"/>
              </a:rPr>
              <a:pPr marL="0" marR="0" lvl="0" indent="-15875" algn="r" rtl="0">
                <a:lnSpc>
                  <a:spcPct val="100000"/>
                </a:lnSpc>
                <a:spcBef>
                  <a:spcPts val="0"/>
                </a:spcBef>
                <a:spcAft>
                  <a:spcPts val="0"/>
                </a:spcAft>
                <a:buClr>
                  <a:schemeClr val="dk2"/>
                </a:buClr>
                <a:buSzPct val="25000"/>
                <a:buFont typeface="Arial"/>
                <a:buNone/>
              </a:pPr>
              <a:t>‹#›</a:t>
            </a:fld>
            <a:endParaRPr lang="en-US" sz="1000" b="0" i="0" u="none" strike="noStrike" cap="none">
              <a:solidFill>
                <a:schemeClr val="dk2"/>
              </a:solidFill>
              <a:latin typeface="Arial"/>
              <a:ea typeface="Arial"/>
              <a:cs typeface="Arial"/>
              <a:sym typeface="Arial"/>
            </a:endParaRPr>
          </a:p>
        </p:txBody>
      </p:sp>
      <p:pic>
        <p:nvPicPr>
          <p:cNvPr id="10" name="圖片 9" descr="1128_16比9_末頁母片_(ZH+EN).jpg"/>
          <p:cNvPicPr>
            <a:picLocks noChangeAspect="1"/>
          </p:cNvPicPr>
          <p:nvPr userDrawn="1"/>
        </p:nvPicPr>
        <p:blipFill>
          <a:blip r:embed="rId7"/>
          <a:stretch>
            <a:fillRect/>
          </a:stretch>
        </p:blipFill>
        <p:spPr>
          <a:xfrm>
            <a:off x="1" y="0"/>
            <a:ext cx="9143996" cy="5143498"/>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400" dirty="0" smtClean="0">
                <a:latin typeface="+mn-lt"/>
                <a:ea typeface="微軟正黑體" pitchFamily="34" charset="-120"/>
              </a:rPr>
              <a:t>Web App</a:t>
            </a:r>
            <a:endParaRPr lang="zh-TW" altLang="en-US" sz="3400" dirty="0">
              <a:latin typeface="+mn-lt"/>
              <a:ea typeface="微軟正黑體" pitchFamily="34" charset="-120"/>
            </a:endParaRPr>
          </a:p>
        </p:txBody>
      </p:sp>
      <p:pic>
        <p:nvPicPr>
          <p:cNvPr id="4" name="圖片 3" descr="my agent.png"/>
          <p:cNvPicPr>
            <a:picLocks noChangeAspect="1"/>
          </p:cNvPicPr>
          <p:nvPr/>
        </p:nvPicPr>
        <p:blipFill>
          <a:blip r:embed="rId2"/>
          <a:stretch>
            <a:fillRect/>
          </a:stretch>
        </p:blipFill>
        <p:spPr>
          <a:xfrm>
            <a:off x="1071538" y="1285866"/>
            <a:ext cx="6555110" cy="3240000"/>
          </a:xfrm>
          <a:prstGeom prst="rect">
            <a:avLst/>
          </a:prstGeom>
        </p:spPr>
      </p:pic>
      <p:sp>
        <p:nvSpPr>
          <p:cNvPr id="8" name="Shape 393"/>
          <p:cNvSpPr/>
          <p:nvPr/>
        </p:nvSpPr>
        <p:spPr>
          <a:xfrm>
            <a:off x="2143108" y="1785932"/>
            <a:ext cx="332790" cy="286888"/>
          </a:xfrm>
          <a:prstGeom prst="triangle">
            <a:avLst>
              <a:gd name="adj" fmla="val 50000"/>
            </a:avLst>
          </a:prstGeom>
          <a:solidFill>
            <a:srgbClr val="D71187"/>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n-lt"/>
              <a:ea typeface="Arial"/>
              <a:cs typeface="Arial"/>
              <a:sym typeface="Arial"/>
            </a:endParaRPr>
          </a:p>
        </p:txBody>
      </p:sp>
      <p:sp>
        <p:nvSpPr>
          <p:cNvPr id="9" name="文字方塊 8"/>
          <p:cNvSpPr txBox="1"/>
          <p:nvPr/>
        </p:nvSpPr>
        <p:spPr>
          <a:xfrm>
            <a:off x="1000100" y="2000265"/>
            <a:ext cx="1857388" cy="523220"/>
          </a:xfrm>
          <a:prstGeom prst="rect">
            <a:avLst/>
          </a:prstGeom>
          <a:solidFill>
            <a:srgbClr val="D71187"/>
          </a:solidFill>
        </p:spPr>
        <p:txBody>
          <a:bodyPr wrap="square" rtlCol="0">
            <a:spAutoFit/>
          </a:bodyPr>
          <a:lstStyle/>
          <a:p>
            <a:r>
              <a:rPr lang="en-US" altLang="en-US" b="1" dirty="0" smtClean="0">
                <a:solidFill>
                  <a:schemeClr val="bg1"/>
                </a:solidFill>
                <a:latin typeface="+mn-lt"/>
                <a:ea typeface="微軟正黑體" pitchFamily="34" charset="-120"/>
                <a:cs typeface="Calibri" pitchFamily="34" charset="0"/>
              </a:rPr>
              <a:t>Summary status of current devices</a:t>
            </a:r>
            <a:endParaRPr lang="zh-TW" altLang="en-US" b="1" dirty="0">
              <a:solidFill>
                <a:schemeClr val="bg1"/>
              </a:solidFill>
              <a:latin typeface="+mn-lt"/>
              <a:ea typeface="微軟正黑體" pitchFamily="34" charset="-120"/>
              <a:cs typeface="Calibri" pitchFamily="34" charset="0"/>
            </a:endParaRPr>
          </a:p>
        </p:txBody>
      </p:sp>
      <p:sp>
        <p:nvSpPr>
          <p:cNvPr id="6" name="矩形 5"/>
          <p:cNvSpPr/>
          <p:nvPr/>
        </p:nvSpPr>
        <p:spPr>
          <a:xfrm>
            <a:off x="1071538" y="1643056"/>
            <a:ext cx="1714512" cy="214314"/>
          </a:xfrm>
          <a:prstGeom prst="rect">
            <a:avLst/>
          </a:prstGeom>
          <a:noFill/>
          <a:ln w="28575">
            <a:solidFill>
              <a:srgbClr val="D71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微軟正黑體" pitchFamily="34" charset="-120"/>
              <a:cs typeface="Calibri" pitchFamily="34" charset="0"/>
            </a:endParaRPr>
          </a:p>
        </p:txBody>
      </p:sp>
    </p:spTree>
    <p:extLst>
      <p:ext uri="{BB962C8B-B14F-4D97-AF65-F5344CB8AC3E}">
        <p14:creationId xmlns="" xmlns:p14="http://schemas.microsoft.com/office/powerpoint/2010/main" val="12850011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400" dirty="0" smtClean="0">
                <a:latin typeface="+mn-lt"/>
              </a:rPr>
              <a:t>Web App dashboard</a:t>
            </a:r>
            <a:endParaRPr lang="zh-TW" altLang="en-US" sz="3400" dirty="0">
              <a:latin typeface="+mn-lt"/>
            </a:endParaRPr>
          </a:p>
        </p:txBody>
      </p:sp>
      <p:pic>
        <p:nvPicPr>
          <p:cNvPr id="3" name="圖片 2" descr="my network.png"/>
          <p:cNvPicPr>
            <a:picLocks noChangeAspect="1"/>
          </p:cNvPicPr>
          <p:nvPr/>
        </p:nvPicPr>
        <p:blipFill>
          <a:blip r:embed="rId2"/>
          <a:stretch>
            <a:fillRect/>
          </a:stretch>
        </p:blipFill>
        <p:spPr>
          <a:xfrm>
            <a:off x="1142976" y="1260576"/>
            <a:ext cx="6681847" cy="3240000"/>
          </a:xfrm>
          <a:prstGeom prst="rect">
            <a:avLst/>
          </a:prstGeom>
        </p:spPr>
      </p:pic>
      <p:sp>
        <p:nvSpPr>
          <p:cNvPr id="8" name="矩形 7"/>
          <p:cNvSpPr/>
          <p:nvPr/>
        </p:nvSpPr>
        <p:spPr>
          <a:xfrm>
            <a:off x="2786050" y="1500180"/>
            <a:ext cx="1714512" cy="714380"/>
          </a:xfrm>
          <a:prstGeom prst="rect">
            <a:avLst/>
          </a:prstGeom>
          <a:noFill/>
          <a:ln w="28575">
            <a:solidFill>
              <a:srgbClr val="D71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微軟正黑體" pitchFamily="34" charset="-120"/>
              <a:cs typeface="Calibri" pitchFamily="34" charset="0"/>
            </a:endParaRPr>
          </a:p>
        </p:txBody>
      </p:sp>
      <p:sp>
        <p:nvSpPr>
          <p:cNvPr id="16" name="矩形 15"/>
          <p:cNvSpPr/>
          <p:nvPr/>
        </p:nvSpPr>
        <p:spPr>
          <a:xfrm>
            <a:off x="4500562" y="1500180"/>
            <a:ext cx="1643074" cy="714380"/>
          </a:xfrm>
          <a:prstGeom prst="rect">
            <a:avLst/>
          </a:prstGeom>
          <a:noFill/>
          <a:ln w="28575">
            <a:solidFill>
              <a:srgbClr val="D71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微軟正黑體" pitchFamily="34" charset="-120"/>
              <a:cs typeface="Calibri" pitchFamily="34" charset="0"/>
            </a:endParaRPr>
          </a:p>
        </p:txBody>
      </p:sp>
      <p:sp>
        <p:nvSpPr>
          <p:cNvPr id="20" name="Shape 393"/>
          <p:cNvSpPr/>
          <p:nvPr/>
        </p:nvSpPr>
        <p:spPr>
          <a:xfrm>
            <a:off x="1500166" y="2000246"/>
            <a:ext cx="332790" cy="286888"/>
          </a:xfrm>
          <a:prstGeom prst="triangle">
            <a:avLst>
              <a:gd name="adj" fmla="val 50000"/>
            </a:avLst>
          </a:prstGeom>
          <a:solidFill>
            <a:srgbClr val="D71187"/>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n-lt"/>
              <a:ea typeface="Arial"/>
              <a:cs typeface="Arial"/>
              <a:sym typeface="Arial"/>
            </a:endParaRPr>
          </a:p>
        </p:txBody>
      </p:sp>
      <p:sp>
        <p:nvSpPr>
          <p:cNvPr id="21" name="文字方塊 20"/>
          <p:cNvSpPr txBox="1"/>
          <p:nvPr/>
        </p:nvSpPr>
        <p:spPr>
          <a:xfrm>
            <a:off x="428596" y="2214579"/>
            <a:ext cx="1857388" cy="523220"/>
          </a:xfrm>
          <a:prstGeom prst="rect">
            <a:avLst/>
          </a:prstGeom>
          <a:solidFill>
            <a:srgbClr val="D71187"/>
          </a:solidFill>
        </p:spPr>
        <p:txBody>
          <a:bodyPr wrap="square" rtlCol="0">
            <a:spAutoFit/>
          </a:bodyPr>
          <a:lstStyle/>
          <a:p>
            <a:pPr algn="ctr">
              <a:spcBef>
                <a:spcPts val="600"/>
              </a:spcBef>
            </a:pPr>
            <a:r>
              <a:rPr lang="en-US" altLang="en-US" b="1" dirty="0" smtClean="0">
                <a:solidFill>
                  <a:schemeClr val="bg1"/>
                </a:solidFill>
                <a:latin typeface="+mn-lt"/>
                <a:ea typeface="微軟正黑體" pitchFamily="34" charset="-120"/>
                <a:cs typeface="Calibri" pitchFamily="34" charset="0"/>
              </a:rPr>
              <a:t>Status of important devices</a:t>
            </a:r>
          </a:p>
        </p:txBody>
      </p:sp>
      <p:sp>
        <p:nvSpPr>
          <p:cNvPr id="23" name="Shape 393"/>
          <p:cNvSpPr/>
          <p:nvPr/>
        </p:nvSpPr>
        <p:spPr>
          <a:xfrm>
            <a:off x="3929058" y="2214560"/>
            <a:ext cx="332790" cy="286888"/>
          </a:xfrm>
          <a:prstGeom prst="triangle">
            <a:avLst>
              <a:gd name="adj" fmla="val 50000"/>
            </a:avLst>
          </a:prstGeom>
          <a:solidFill>
            <a:srgbClr val="D71187"/>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n-lt"/>
              <a:ea typeface="Arial"/>
              <a:cs typeface="Arial"/>
              <a:sym typeface="Arial"/>
            </a:endParaRPr>
          </a:p>
        </p:txBody>
      </p:sp>
      <p:sp>
        <p:nvSpPr>
          <p:cNvPr id="24" name="文字方塊 23"/>
          <p:cNvSpPr txBox="1"/>
          <p:nvPr/>
        </p:nvSpPr>
        <p:spPr>
          <a:xfrm>
            <a:off x="2571736" y="2428893"/>
            <a:ext cx="1928826" cy="523220"/>
          </a:xfrm>
          <a:prstGeom prst="rect">
            <a:avLst/>
          </a:prstGeom>
          <a:solidFill>
            <a:srgbClr val="D71187"/>
          </a:solidFill>
        </p:spPr>
        <p:txBody>
          <a:bodyPr wrap="square" rtlCol="0">
            <a:spAutoFit/>
          </a:bodyPr>
          <a:lstStyle/>
          <a:p>
            <a:pPr algn="ctr">
              <a:spcBef>
                <a:spcPts val="600"/>
              </a:spcBef>
            </a:pPr>
            <a:r>
              <a:rPr lang="en-US" altLang="en-US" b="1" dirty="0" smtClean="0">
                <a:solidFill>
                  <a:schemeClr val="bg1"/>
                </a:solidFill>
                <a:latin typeface="+mn-lt"/>
                <a:ea typeface="微軟正黑體" pitchFamily="34" charset="-120"/>
                <a:cs typeface="Calibri" pitchFamily="34" charset="0"/>
              </a:rPr>
              <a:t>Status of important devices</a:t>
            </a:r>
          </a:p>
        </p:txBody>
      </p:sp>
      <p:sp>
        <p:nvSpPr>
          <p:cNvPr id="25" name="Shape 393"/>
          <p:cNvSpPr/>
          <p:nvPr/>
        </p:nvSpPr>
        <p:spPr>
          <a:xfrm>
            <a:off x="5096466" y="2214560"/>
            <a:ext cx="332790" cy="286888"/>
          </a:xfrm>
          <a:prstGeom prst="triangle">
            <a:avLst>
              <a:gd name="adj" fmla="val 50000"/>
            </a:avLst>
          </a:prstGeom>
          <a:solidFill>
            <a:srgbClr val="D71187"/>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n-lt"/>
              <a:ea typeface="Arial"/>
              <a:cs typeface="Arial"/>
              <a:sym typeface="Arial"/>
            </a:endParaRPr>
          </a:p>
        </p:txBody>
      </p:sp>
      <p:sp>
        <p:nvSpPr>
          <p:cNvPr id="26" name="文字方塊 25"/>
          <p:cNvSpPr txBox="1"/>
          <p:nvPr/>
        </p:nvSpPr>
        <p:spPr>
          <a:xfrm>
            <a:off x="4857752" y="2428893"/>
            <a:ext cx="2000264" cy="523220"/>
          </a:xfrm>
          <a:prstGeom prst="rect">
            <a:avLst/>
          </a:prstGeom>
          <a:solidFill>
            <a:srgbClr val="D71187"/>
          </a:solidFill>
        </p:spPr>
        <p:txBody>
          <a:bodyPr wrap="square" rtlCol="0">
            <a:spAutoFit/>
          </a:bodyPr>
          <a:lstStyle/>
          <a:p>
            <a:pPr algn="ctr">
              <a:spcBef>
                <a:spcPts val="600"/>
              </a:spcBef>
            </a:pPr>
            <a:r>
              <a:rPr lang="en-US" altLang="en-US" b="1" dirty="0" smtClean="0">
                <a:solidFill>
                  <a:schemeClr val="bg1"/>
                </a:solidFill>
                <a:latin typeface="+mn-lt"/>
                <a:ea typeface="微軟正黑體" pitchFamily="34" charset="-120"/>
                <a:cs typeface="Calibri" pitchFamily="34" charset="0"/>
              </a:rPr>
              <a:t>Uploading &amp; downloading speeds</a:t>
            </a:r>
            <a:endParaRPr lang="zh-TW" altLang="en-US" b="1" dirty="0" smtClean="0">
              <a:solidFill>
                <a:schemeClr val="bg1"/>
              </a:solidFill>
              <a:latin typeface="+mn-lt"/>
              <a:ea typeface="微軟正黑體" pitchFamily="34" charset="-120"/>
              <a:cs typeface="Calibri" pitchFamily="34" charset="0"/>
            </a:endParaRPr>
          </a:p>
        </p:txBody>
      </p:sp>
    </p:spTree>
    <p:extLst>
      <p:ext uri="{BB962C8B-B14F-4D97-AF65-F5344CB8AC3E}">
        <p14:creationId xmlns="" xmlns:p14="http://schemas.microsoft.com/office/powerpoint/2010/main" val="12850011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400" dirty="0" smtClean="0">
                <a:latin typeface="+mn-lt"/>
              </a:rPr>
              <a:t>Local devices</a:t>
            </a:r>
            <a:endParaRPr lang="zh-TW" altLang="en-US" sz="3400" dirty="0">
              <a:latin typeface="+mn-lt"/>
              <a:ea typeface="微軟正黑體" pitchFamily="34" charset="-120"/>
            </a:endParaRPr>
          </a:p>
        </p:txBody>
      </p:sp>
      <p:pic>
        <p:nvPicPr>
          <p:cNvPr id="7" name="圖片 6" descr="Internal network 1.png"/>
          <p:cNvPicPr>
            <a:picLocks noChangeAspect="1"/>
          </p:cNvPicPr>
          <p:nvPr/>
        </p:nvPicPr>
        <p:blipFill>
          <a:blip r:embed="rId2"/>
          <a:stretch>
            <a:fillRect/>
          </a:stretch>
        </p:blipFill>
        <p:spPr>
          <a:xfrm>
            <a:off x="1643042" y="1357304"/>
            <a:ext cx="6555111" cy="3240000"/>
          </a:xfrm>
          <a:prstGeom prst="rect">
            <a:avLst/>
          </a:prstGeom>
        </p:spPr>
      </p:pic>
      <p:sp>
        <p:nvSpPr>
          <p:cNvPr id="9" name="矩形 8"/>
          <p:cNvSpPr/>
          <p:nvPr/>
        </p:nvSpPr>
        <p:spPr>
          <a:xfrm>
            <a:off x="1643042" y="1901512"/>
            <a:ext cx="1387816" cy="2670502"/>
          </a:xfrm>
          <a:prstGeom prst="rect">
            <a:avLst/>
          </a:prstGeom>
          <a:noFill/>
          <a:ln w="28575">
            <a:solidFill>
              <a:srgbClr val="D71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微軟正黑體" pitchFamily="34" charset="-120"/>
              <a:cs typeface="Calibri" pitchFamily="34" charset="0"/>
            </a:endParaRPr>
          </a:p>
        </p:txBody>
      </p:sp>
      <p:sp>
        <p:nvSpPr>
          <p:cNvPr id="11" name="矩形 10"/>
          <p:cNvSpPr/>
          <p:nvPr/>
        </p:nvSpPr>
        <p:spPr>
          <a:xfrm>
            <a:off x="3714744" y="2571750"/>
            <a:ext cx="4500562" cy="428628"/>
          </a:xfrm>
          <a:prstGeom prst="rect">
            <a:avLst/>
          </a:prstGeom>
          <a:solidFill>
            <a:srgbClr val="D7118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altLang="zh-TW" b="1" dirty="0" smtClean="0"/>
              <a:t>Browse all devices connected to the same network</a:t>
            </a:r>
            <a:endParaRPr lang="zh-TW" altLang="en-US" b="1" dirty="0" smtClean="0"/>
          </a:p>
        </p:txBody>
      </p:sp>
    </p:spTree>
    <p:extLst>
      <p:ext uri="{BB962C8B-B14F-4D97-AF65-F5344CB8AC3E}">
        <p14:creationId xmlns="" xmlns:p14="http://schemas.microsoft.com/office/powerpoint/2010/main" val="12850011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400" dirty="0" smtClean="0">
                <a:latin typeface="+mn-lt"/>
              </a:rPr>
              <a:t>Device type</a:t>
            </a:r>
            <a:endParaRPr lang="zh-TW" altLang="en-US" sz="3400" dirty="0">
              <a:latin typeface="+mn-lt"/>
              <a:ea typeface="微軟正黑體" pitchFamily="34" charset="-120"/>
            </a:endParaRPr>
          </a:p>
        </p:txBody>
      </p:sp>
      <p:pic>
        <p:nvPicPr>
          <p:cNvPr id="4" name="圖片 3" descr="HP SNMP 1.png"/>
          <p:cNvPicPr>
            <a:picLocks noChangeAspect="1"/>
          </p:cNvPicPr>
          <p:nvPr/>
        </p:nvPicPr>
        <p:blipFill>
          <a:blip r:embed="rId2"/>
          <a:stretch>
            <a:fillRect/>
          </a:stretch>
        </p:blipFill>
        <p:spPr>
          <a:xfrm>
            <a:off x="1357290" y="1285866"/>
            <a:ext cx="6555112" cy="3240000"/>
          </a:xfrm>
          <a:prstGeom prst="rect">
            <a:avLst/>
          </a:prstGeom>
        </p:spPr>
      </p:pic>
      <p:sp>
        <p:nvSpPr>
          <p:cNvPr id="8" name="矩形 7"/>
          <p:cNvSpPr/>
          <p:nvPr/>
        </p:nvSpPr>
        <p:spPr>
          <a:xfrm>
            <a:off x="1911860" y="3429006"/>
            <a:ext cx="6000792" cy="571504"/>
          </a:xfrm>
          <a:prstGeom prst="rect">
            <a:avLst/>
          </a:prstGeom>
          <a:solidFill>
            <a:srgbClr val="D7118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altLang="zh-TW" b="1" dirty="0" err="1" smtClean="0"/>
              <a:t>Domotz</a:t>
            </a:r>
            <a:r>
              <a:rPr lang="en-US" altLang="zh-TW" b="1" dirty="0" smtClean="0"/>
              <a:t> detects your device type automatically, and it also allows you to manually change the type</a:t>
            </a:r>
            <a:endParaRPr lang="zh-TW" altLang="en-US" b="1" dirty="0">
              <a:ea typeface="微軟正黑體" pitchFamily="34" charset="-120"/>
            </a:endParaRPr>
          </a:p>
        </p:txBody>
      </p:sp>
      <p:sp>
        <p:nvSpPr>
          <p:cNvPr id="13" name="橢圓 12"/>
          <p:cNvSpPr/>
          <p:nvPr/>
        </p:nvSpPr>
        <p:spPr>
          <a:xfrm>
            <a:off x="1857356" y="2071684"/>
            <a:ext cx="714380" cy="714380"/>
          </a:xfrm>
          <a:prstGeom prst="ellipse">
            <a:avLst/>
          </a:prstGeom>
          <a:noFill/>
          <a:ln>
            <a:solidFill>
              <a:srgbClr val="D71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Shape 393"/>
          <p:cNvSpPr/>
          <p:nvPr/>
        </p:nvSpPr>
        <p:spPr>
          <a:xfrm>
            <a:off x="2071670" y="2643188"/>
            <a:ext cx="332790" cy="286888"/>
          </a:xfrm>
          <a:prstGeom prst="triangle">
            <a:avLst>
              <a:gd name="adj" fmla="val 50000"/>
            </a:avLst>
          </a:prstGeom>
          <a:solidFill>
            <a:srgbClr val="D71187"/>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n-lt"/>
              <a:ea typeface="Arial"/>
              <a:cs typeface="Arial"/>
              <a:sym typeface="Arial"/>
            </a:endParaRPr>
          </a:p>
        </p:txBody>
      </p:sp>
      <p:sp>
        <p:nvSpPr>
          <p:cNvPr id="16" name="文字方塊 15"/>
          <p:cNvSpPr txBox="1"/>
          <p:nvPr/>
        </p:nvSpPr>
        <p:spPr>
          <a:xfrm>
            <a:off x="1428728" y="2857502"/>
            <a:ext cx="1071570" cy="307777"/>
          </a:xfrm>
          <a:prstGeom prst="rect">
            <a:avLst/>
          </a:prstGeom>
          <a:solidFill>
            <a:srgbClr val="D71187"/>
          </a:solidFill>
        </p:spPr>
        <p:txBody>
          <a:bodyPr wrap="square" rtlCol="0">
            <a:spAutoFit/>
          </a:bodyPr>
          <a:lstStyle/>
          <a:p>
            <a:pPr algn="ctr">
              <a:spcBef>
                <a:spcPts val="600"/>
              </a:spcBef>
            </a:pPr>
            <a:r>
              <a:rPr lang="en-US" altLang="zh-TW" b="1" dirty="0" smtClean="0">
                <a:solidFill>
                  <a:schemeClr val="bg1"/>
                </a:solidFill>
                <a:latin typeface="+mn-lt"/>
                <a:ea typeface="微軟正黑體" pitchFamily="34" charset="-120"/>
                <a:cs typeface="Calibri" pitchFamily="34" charset="0"/>
              </a:rPr>
              <a:t>Click icon</a:t>
            </a:r>
          </a:p>
        </p:txBody>
      </p:sp>
    </p:spTree>
    <p:extLst>
      <p:ext uri="{BB962C8B-B14F-4D97-AF65-F5344CB8AC3E}">
        <p14:creationId xmlns="" xmlns:p14="http://schemas.microsoft.com/office/powerpoint/2010/main" val="12850011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400" dirty="0" smtClean="0">
                <a:latin typeface="+mj-lt"/>
              </a:rPr>
              <a:t>Device Status Setting</a:t>
            </a:r>
            <a:endParaRPr lang="zh-TW" altLang="en-US" sz="3400" dirty="0">
              <a:latin typeface="+mj-lt"/>
              <a:ea typeface="微軟正黑體" pitchFamily="34" charset="-120"/>
            </a:endParaRPr>
          </a:p>
        </p:txBody>
      </p:sp>
      <p:pic>
        <p:nvPicPr>
          <p:cNvPr id="4" name="圖片 3" descr="HP SNMP 1.png"/>
          <p:cNvPicPr>
            <a:picLocks noChangeAspect="1"/>
          </p:cNvPicPr>
          <p:nvPr/>
        </p:nvPicPr>
        <p:blipFill>
          <a:blip r:embed="rId2"/>
          <a:stretch>
            <a:fillRect/>
          </a:stretch>
        </p:blipFill>
        <p:spPr>
          <a:xfrm>
            <a:off x="1357290" y="1214428"/>
            <a:ext cx="6555112" cy="3240000"/>
          </a:xfrm>
          <a:prstGeom prst="rect">
            <a:avLst/>
          </a:prstGeom>
        </p:spPr>
      </p:pic>
      <p:sp>
        <p:nvSpPr>
          <p:cNvPr id="5" name="矩形 4"/>
          <p:cNvSpPr/>
          <p:nvPr/>
        </p:nvSpPr>
        <p:spPr>
          <a:xfrm>
            <a:off x="1904518" y="2118846"/>
            <a:ext cx="642942" cy="500066"/>
          </a:xfrm>
          <a:prstGeom prst="rect">
            <a:avLst/>
          </a:prstGeom>
          <a:noFill/>
          <a:ln w="28575">
            <a:solidFill>
              <a:srgbClr val="D71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itchFamily="34" charset="-120"/>
              <a:ea typeface="微軟正黑體" pitchFamily="34" charset="-120"/>
              <a:cs typeface="Calibri" pitchFamily="34" charset="0"/>
            </a:endParaRPr>
          </a:p>
        </p:txBody>
      </p:sp>
      <p:sp>
        <p:nvSpPr>
          <p:cNvPr id="7" name="矩形 6"/>
          <p:cNvSpPr/>
          <p:nvPr/>
        </p:nvSpPr>
        <p:spPr>
          <a:xfrm>
            <a:off x="2263098" y="3643320"/>
            <a:ext cx="5643602" cy="642942"/>
          </a:xfrm>
          <a:prstGeom prst="rect">
            <a:avLst/>
          </a:prstGeom>
          <a:solidFill>
            <a:srgbClr val="D7118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altLang="zh-TW" b="1" dirty="0" err="1" smtClean="0"/>
              <a:t>Domotz</a:t>
            </a:r>
            <a:r>
              <a:rPr lang="en-US" altLang="zh-TW" b="1" dirty="0" smtClean="0"/>
              <a:t> checks your device status every 30 seconds.</a:t>
            </a:r>
          </a:p>
          <a:p>
            <a:r>
              <a:rPr lang="en-US" altLang="zh-TW" b="1" dirty="0" smtClean="0"/>
              <a:t>Manually setting is also available!</a:t>
            </a:r>
          </a:p>
        </p:txBody>
      </p:sp>
    </p:spTree>
    <p:extLst>
      <p:ext uri="{BB962C8B-B14F-4D97-AF65-F5344CB8AC3E}">
        <p14:creationId xmlns="" xmlns:p14="http://schemas.microsoft.com/office/powerpoint/2010/main" val="12850011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400" dirty="0" smtClean="0">
                <a:latin typeface="+mn-lt"/>
                <a:ea typeface="微軟正黑體" pitchFamily="34" charset="-120"/>
              </a:rPr>
              <a:t>SNMP (Printer)</a:t>
            </a:r>
            <a:endParaRPr lang="zh-TW" altLang="en-US" sz="3400" dirty="0">
              <a:latin typeface="+mn-lt"/>
              <a:ea typeface="微軟正黑體" pitchFamily="34" charset="-120"/>
            </a:endParaRPr>
          </a:p>
        </p:txBody>
      </p:sp>
      <p:pic>
        <p:nvPicPr>
          <p:cNvPr id="4" name="圖片 3" descr="HP SNMP 1.png"/>
          <p:cNvPicPr>
            <a:picLocks noChangeAspect="1"/>
          </p:cNvPicPr>
          <p:nvPr/>
        </p:nvPicPr>
        <p:blipFill>
          <a:blip r:embed="rId2"/>
          <a:stretch>
            <a:fillRect/>
          </a:stretch>
        </p:blipFill>
        <p:spPr>
          <a:xfrm>
            <a:off x="1231599" y="1285866"/>
            <a:ext cx="6555111" cy="3240000"/>
          </a:xfrm>
          <a:prstGeom prst="rect">
            <a:avLst/>
          </a:prstGeom>
        </p:spPr>
      </p:pic>
      <p:sp>
        <p:nvSpPr>
          <p:cNvPr id="16" name="橢圓 15"/>
          <p:cNvSpPr/>
          <p:nvPr/>
        </p:nvSpPr>
        <p:spPr>
          <a:xfrm>
            <a:off x="3979968" y="3214692"/>
            <a:ext cx="1071570" cy="1071570"/>
          </a:xfrm>
          <a:prstGeom prst="ellipse">
            <a:avLst/>
          </a:prstGeom>
          <a:noFill/>
          <a:ln>
            <a:solidFill>
              <a:srgbClr val="D71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Shape 393"/>
          <p:cNvSpPr/>
          <p:nvPr/>
        </p:nvSpPr>
        <p:spPr>
          <a:xfrm rot="10800000">
            <a:off x="4349358" y="3143254"/>
            <a:ext cx="332790" cy="286888"/>
          </a:xfrm>
          <a:prstGeom prst="triangle">
            <a:avLst>
              <a:gd name="adj" fmla="val 50000"/>
            </a:avLst>
          </a:prstGeom>
          <a:solidFill>
            <a:srgbClr val="D71187"/>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n-lt"/>
              <a:ea typeface="Arial"/>
              <a:cs typeface="Arial"/>
              <a:sym typeface="Arial"/>
            </a:endParaRPr>
          </a:p>
        </p:txBody>
      </p:sp>
      <p:sp>
        <p:nvSpPr>
          <p:cNvPr id="18" name="文字方塊 17"/>
          <p:cNvSpPr txBox="1"/>
          <p:nvPr/>
        </p:nvSpPr>
        <p:spPr>
          <a:xfrm>
            <a:off x="3571868" y="2857502"/>
            <a:ext cx="1928826" cy="307777"/>
          </a:xfrm>
          <a:prstGeom prst="rect">
            <a:avLst/>
          </a:prstGeom>
          <a:solidFill>
            <a:srgbClr val="D71187"/>
          </a:solidFill>
        </p:spPr>
        <p:txBody>
          <a:bodyPr wrap="square" rtlCol="0">
            <a:spAutoFit/>
          </a:bodyPr>
          <a:lstStyle/>
          <a:p>
            <a:pPr algn="ctr">
              <a:spcBef>
                <a:spcPts val="600"/>
              </a:spcBef>
            </a:pPr>
            <a:r>
              <a:rPr lang="en-US" altLang="zh-TW" b="1" dirty="0" smtClean="0">
                <a:solidFill>
                  <a:schemeClr val="bg1"/>
                </a:solidFill>
                <a:latin typeface="+mn-lt"/>
                <a:ea typeface="微軟正黑體" pitchFamily="34" charset="-120"/>
                <a:cs typeface="Calibri" pitchFamily="34" charset="0"/>
              </a:rPr>
              <a:t>Current bandwidth</a:t>
            </a:r>
            <a:endParaRPr lang="zh-TW" altLang="en-US" b="1" dirty="0" smtClean="0">
              <a:solidFill>
                <a:schemeClr val="bg1"/>
              </a:solidFill>
              <a:latin typeface="+mn-lt"/>
              <a:ea typeface="微軟正黑體" pitchFamily="34" charset="-120"/>
              <a:cs typeface="Calibri" pitchFamily="34" charset="0"/>
            </a:endParaRPr>
          </a:p>
        </p:txBody>
      </p:sp>
    </p:spTree>
    <p:extLst>
      <p:ext uri="{BB962C8B-B14F-4D97-AF65-F5344CB8AC3E}">
        <p14:creationId xmlns="" xmlns:p14="http://schemas.microsoft.com/office/powerpoint/2010/main" val="12850011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400" dirty="0" smtClean="0">
                <a:latin typeface="+mn-lt"/>
                <a:ea typeface="微軟正黑體" pitchFamily="34" charset="-120"/>
              </a:rPr>
              <a:t>SNMP (Printer)</a:t>
            </a:r>
            <a:endParaRPr lang="zh-TW" altLang="en-US" sz="3400" dirty="0">
              <a:latin typeface="+mn-lt"/>
              <a:ea typeface="微軟正黑體" pitchFamily="34" charset="-120"/>
            </a:endParaRPr>
          </a:p>
        </p:txBody>
      </p:sp>
      <p:grpSp>
        <p:nvGrpSpPr>
          <p:cNvPr id="23" name="群組 22"/>
          <p:cNvGrpSpPr/>
          <p:nvPr/>
        </p:nvGrpSpPr>
        <p:grpSpPr>
          <a:xfrm>
            <a:off x="1231599" y="1260576"/>
            <a:ext cx="6555111" cy="3240000"/>
            <a:chOff x="1071538" y="1285866"/>
            <a:chExt cx="6555111" cy="3240000"/>
          </a:xfrm>
        </p:grpSpPr>
        <p:pic>
          <p:nvPicPr>
            <p:cNvPr id="4" name="圖片 3" descr="HP SNMP 1.png"/>
            <p:cNvPicPr>
              <a:picLocks noChangeAspect="1"/>
            </p:cNvPicPr>
            <p:nvPr/>
          </p:nvPicPr>
          <p:blipFill>
            <a:blip r:embed="rId2"/>
            <a:stretch>
              <a:fillRect/>
            </a:stretch>
          </p:blipFill>
          <p:spPr>
            <a:xfrm>
              <a:off x="1071538" y="1285866"/>
              <a:ext cx="6555111" cy="3240000"/>
            </a:xfrm>
            <a:prstGeom prst="rect">
              <a:avLst/>
            </a:prstGeom>
          </p:spPr>
        </p:pic>
        <p:sp>
          <p:nvSpPr>
            <p:cNvPr id="8" name="橢圓 7"/>
            <p:cNvSpPr/>
            <p:nvPr/>
          </p:nvSpPr>
          <p:spPr>
            <a:xfrm>
              <a:off x="4454208" y="2786064"/>
              <a:ext cx="428628" cy="428628"/>
            </a:xfrm>
            <a:prstGeom prst="ellipse">
              <a:avLst/>
            </a:prstGeom>
            <a:noFill/>
            <a:ln>
              <a:solidFill>
                <a:srgbClr val="D71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使用者可以自行修改資料或設定API以建立安全連線"/>
            <p:cNvSpPr txBox="1"/>
            <p:nvPr/>
          </p:nvSpPr>
          <p:spPr>
            <a:xfrm flipH="1">
              <a:off x="4840567" y="2597040"/>
              <a:ext cx="1143008" cy="73866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defTabSz="457200">
                <a:defRPr sz="1100" b="1">
                  <a:solidFill>
                    <a:srgbClr val="941100">
                      <a:alpha val="68279"/>
                    </a:srgbClr>
                  </a:solidFill>
                </a:defRPr>
              </a:lvl1pPr>
            </a:lstStyle>
            <a:p>
              <a:pPr algn="ctr"/>
              <a:r>
                <a:rPr lang="en-US" altLang="zh-TW" sz="1400" dirty="0" smtClean="0">
                  <a:solidFill>
                    <a:srgbClr val="D71187"/>
                  </a:solidFill>
                  <a:latin typeface="+mn-lt"/>
                  <a:ea typeface="微軟正黑體" pitchFamily="34" charset="-120"/>
                  <a:cs typeface="Calibri" pitchFamily="34" charset="0"/>
                </a:rPr>
                <a:t>25.7</a:t>
              </a:r>
            </a:p>
            <a:p>
              <a:pPr algn="ctr"/>
              <a:r>
                <a:rPr lang="en-US" altLang="zh-TW" sz="1400" dirty="0" smtClean="0">
                  <a:solidFill>
                    <a:srgbClr val="D71187"/>
                  </a:solidFill>
                  <a:latin typeface="+mn-lt"/>
                  <a:ea typeface="微軟正黑體" pitchFamily="34" charset="-120"/>
                  <a:cs typeface="Calibri" pitchFamily="34" charset="0"/>
                </a:rPr>
                <a:t>Uploading speed</a:t>
              </a:r>
              <a:endParaRPr lang="zh-TW" altLang="en-US" sz="1400" dirty="0">
                <a:solidFill>
                  <a:srgbClr val="D71187"/>
                </a:solidFill>
                <a:latin typeface="+mn-lt"/>
                <a:ea typeface="微軟正黑體" pitchFamily="34" charset="-120"/>
                <a:cs typeface="Calibri" pitchFamily="34" charset="0"/>
              </a:endParaRPr>
            </a:p>
          </p:txBody>
        </p:sp>
        <p:sp>
          <p:nvSpPr>
            <p:cNvPr id="18" name="使用者可以自行修改資料或設定API以建立安全連線"/>
            <p:cNvSpPr txBox="1"/>
            <p:nvPr/>
          </p:nvSpPr>
          <p:spPr>
            <a:xfrm flipH="1">
              <a:off x="2483113" y="2597040"/>
              <a:ext cx="1285884" cy="73866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defTabSz="457200">
                <a:defRPr sz="1100" b="1">
                  <a:solidFill>
                    <a:srgbClr val="941100">
                      <a:alpha val="68279"/>
                    </a:srgbClr>
                  </a:solidFill>
                </a:defRPr>
              </a:lvl1pPr>
            </a:lstStyle>
            <a:p>
              <a:pPr algn="ctr"/>
              <a:r>
                <a:rPr lang="en-US" altLang="zh-TW" sz="1400" dirty="0" smtClean="0">
                  <a:solidFill>
                    <a:srgbClr val="D71187"/>
                  </a:solidFill>
                  <a:latin typeface="+mn-lt"/>
                  <a:ea typeface="微軟正黑體" pitchFamily="34" charset="-120"/>
                  <a:cs typeface="Calibri" pitchFamily="34" charset="0"/>
                </a:rPr>
                <a:t>214.8</a:t>
              </a:r>
            </a:p>
            <a:p>
              <a:pPr algn="ctr"/>
              <a:r>
                <a:rPr lang="en-US" altLang="zh-TW" sz="1400" dirty="0" smtClean="0">
                  <a:solidFill>
                    <a:srgbClr val="D71187"/>
                  </a:solidFill>
                  <a:latin typeface="+mn-lt"/>
                  <a:ea typeface="微軟正黑體" pitchFamily="34" charset="-120"/>
                  <a:cs typeface="Calibri" pitchFamily="34" charset="0"/>
                </a:rPr>
                <a:t>Downloading speed</a:t>
              </a:r>
              <a:endParaRPr lang="zh-TW" altLang="en-US" sz="1400" dirty="0">
                <a:solidFill>
                  <a:srgbClr val="D71187"/>
                </a:solidFill>
                <a:latin typeface="+mn-lt"/>
                <a:ea typeface="微軟正黑體" pitchFamily="34" charset="-120"/>
                <a:cs typeface="Calibri" pitchFamily="34" charset="0"/>
              </a:endParaRPr>
            </a:p>
          </p:txBody>
        </p:sp>
        <p:sp>
          <p:nvSpPr>
            <p:cNvPr id="19" name="向下箭號 18"/>
            <p:cNvSpPr/>
            <p:nvPr/>
          </p:nvSpPr>
          <p:spPr>
            <a:xfrm>
              <a:off x="3893339" y="3214692"/>
              <a:ext cx="214314" cy="142876"/>
            </a:xfrm>
            <a:prstGeom prst="downArrow">
              <a:avLst/>
            </a:prstGeom>
            <a:solidFill>
              <a:srgbClr val="D71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向下箭號 20"/>
            <p:cNvSpPr/>
            <p:nvPr/>
          </p:nvSpPr>
          <p:spPr>
            <a:xfrm rot="10800000">
              <a:off x="4561365" y="2643187"/>
              <a:ext cx="214314" cy="142875"/>
            </a:xfrm>
            <a:prstGeom prst="downArrow">
              <a:avLst/>
            </a:prstGeom>
            <a:solidFill>
              <a:srgbClr val="D71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a:off x="3786182" y="2786064"/>
              <a:ext cx="428628" cy="428628"/>
            </a:xfrm>
            <a:prstGeom prst="ellipse">
              <a:avLst/>
            </a:prstGeom>
            <a:noFill/>
            <a:ln>
              <a:solidFill>
                <a:srgbClr val="D71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 xmlns:p14="http://schemas.microsoft.com/office/powerpoint/2010/main" val="12850011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400" dirty="0" smtClean="0">
                <a:latin typeface="+mn-lt"/>
              </a:rPr>
              <a:t>Current connected device list</a:t>
            </a:r>
            <a:endParaRPr lang="zh-TW" altLang="en-US" sz="3400" dirty="0">
              <a:latin typeface="+mn-lt"/>
              <a:ea typeface="微軟正黑體" pitchFamily="34" charset="-120"/>
            </a:endParaRPr>
          </a:p>
        </p:txBody>
      </p:sp>
      <p:pic>
        <p:nvPicPr>
          <p:cNvPr id="4" name="圖片 3" descr="my agent.png"/>
          <p:cNvPicPr>
            <a:picLocks noChangeAspect="1"/>
          </p:cNvPicPr>
          <p:nvPr/>
        </p:nvPicPr>
        <p:blipFill>
          <a:blip r:embed="rId2"/>
          <a:stretch>
            <a:fillRect/>
          </a:stretch>
        </p:blipFill>
        <p:spPr>
          <a:xfrm>
            <a:off x="1357290" y="1285866"/>
            <a:ext cx="6596842" cy="3240000"/>
          </a:xfrm>
          <a:prstGeom prst="rect">
            <a:avLst/>
          </a:prstGeom>
        </p:spPr>
      </p:pic>
      <p:sp>
        <p:nvSpPr>
          <p:cNvPr id="8" name="使用者可以自行修改資料或設定API以建立安全連線"/>
          <p:cNvSpPr txBox="1"/>
          <p:nvPr/>
        </p:nvSpPr>
        <p:spPr>
          <a:xfrm>
            <a:off x="1164030" y="3786196"/>
            <a:ext cx="2622150" cy="2616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defTabSz="457200">
              <a:defRPr sz="1100" b="1">
                <a:solidFill>
                  <a:srgbClr val="941100">
                    <a:alpha val="68279"/>
                  </a:srgbClr>
                </a:solidFill>
              </a:defRPr>
            </a:lvl1pPr>
          </a:lstStyle>
          <a:p>
            <a:endParaRPr dirty="0">
              <a:solidFill>
                <a:srgbClr val="D71187"/>
              </a:solidFill>
              <a:latin typeface="+mn-lt"/>
              <a:ea typeface="微軟正黑體" pitchFamily="34" charset="-120"/>
              <a:cs typeface="Calibri" pitchFamily="34" charset="0"/>
            </a:endParaRPr>
          </a:p>
        </p:txBody>
      </p:sp>
      <p:sp>
        <p:nvSpPr>
          <p:cNvPr id="6" name="Shape 393"/>
          <p:cNvSpPr/>
          <p:nvPr/>
        </p:nvSpPr>
        <p:spPr>
          <a:xfrm rot="10800000">
            <a:off x="1285852" y="3714758"/>
            <a:ext cx="332790" cy="286888"/>
          </a:xfrm>
          <a:prstGeom prst="triangle">
            <a:avLst>
              <a:gd name="adj" fmla="val 50000"/>
            </a:avLst>
          </a:prstGeom>
          <a:solidFill>
            <a:srgbClr val="D71187"/>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n-lt"/>
              <a:ea typeface="Arial"/>
              <a:cs typeface="Arial"/>
              <a:sym typeface="Arial"/>
            </a:endParaRPr>
          </a:p>
        </p:txBody>
      </p:sp>
      <p:sp>
        <p:nvSpPr>
          <p:cNvPr id="9" name="文字方塊 8"/>
          <p:cNvSpPr txBox="1"/>
          <p:nvPr/>
        </p:nvSpPr>
        <p:spPr>
          <a:xfrm>
            <a:off x="1071538" y="3509197"/>
            <a:ext cx="3500462" cy="307777"/>
          </a:xfrm>
          <a:prstGeom prst="rect">
            <a:avLst/>
          </a:prstGeom>
          <a:solidFill>
            <a:srgbClr val="D71187"/>
          </a:solidFill>
        </p:spPr>
        <p:txBody>
          <a:bodyPr wrap="square" rtlCol="0">
            <a:spAutoFit/>
          </a:bodyPr>
          <a:lstStyle/>
          <a:p>
            <a:pPr algn="ctr">
              <a:spcBef>
                <a:spcPts val="600"/>
              </a:spcBef>
            </a:pPr>
            <a:r>
              <a:rPr lang="en-US" altLang="zh-TW" b="1" dirty="0" smtClean="0">
                <a:solidFill>
                  <a:schemeClr val="bg1"/>
                </a:solidFill>
                <a:latin typeface="+mn-lt"/>
                <a:ea typeface="微軟正黑體" pitchFamily="34" charset="-120"/>
                <a:cs typeface="Calibri" pitchFamily="34" charset="0"/>
              </a:rPr>
              <a:t>IT personnel found one server offline</a:t>
            </a:r>
          </a:p>
        </p:txBody>
      </p:sp>
      <p:sp>
        <p:nvSpPr>
          <p:cNvPr id="10" name="橢圓 9"/>
          <p:cNvSpPr/>
          <p:nvPr/>
        </p:nvSpPr>
        <p:spPr>
          <a:xfrm>
            <a:off x="1211731" y="3857634"/>
            <a:ext cx="500066" cy="500066"/>
          </a:xfrm>
          <a:prstGeom prst="ellipse">
            <a:avLst/>
          </a:prstGeom>
          <a:noFill/>
          <a:ln>
            <a:solidFill>
              <a:srgbClr val="D71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 xmlns:p14="http://schemas.microsoft.com/office/powerpoint/2010/main" val="12850011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400" dirty="0" smtClean="0">
                <a:latin typeface="+mn-lt"/>
                <a:ea typeface="微軟正黑體" pitchFamily="34" charset="-120"/>
              </a:rPr>
              <a:t>Wake on LAN</a:t>
            </a:r>
            <a:endParaRPr lang="zh-TW" altLang="en-US" sz="3400" dirty="0">
              <a:latin typeface="+mn-lt"/>
              <a:ea typeface="微軟正黑體" pitchFamily="34" charset="-120"/>
            </a:endParaRPr>
          </a:p>
        </p:txBody>
      </p:sp>
      <p:pic>
        <p:nvPicPr>
          <p:cNvPr id="4" name="圖片 3" descr="my agent.png"/>
          <p:cNvPicPr>
            <a:picLocks noChangeAspect="1"/>
          </p:cNvPicPr>
          <p:nvPr/>
        </p:nvPicPr>
        <p:blipFill>
          <a:blip r:embed="rId2"/>
          <a:stretch>
            <a:fillRect/>
          </a:stretch>
        </p:blipFill>
        <p:spPr>
          <a:xfrm>
            <a:off x="1071538" y="1285866"/>
            <a:ext cx="6596842" cy="3240000"/>
          </a:xfrm>
          <a:prstGeom prst="rect">
            <a:avLst/>
          </a:prstGeom>
        </p:spPr>
      </p:pic>
      <p:sp>
        <p:nvSpPr>
          <p:cNvPr id="13" name="橢圓 12"/>
          <p:cNvSpPr/>
          <p:nvPr/>
        </p:nvSpPr>
        <p:spPr>
          <a:xfrm>
            <a:off x="7072330" y="3643320"/>
            <a:ext cx="642942" cy="642942"/>
          </a:xfrm>
          <a:prstGeom prst="ellipse">
            <a:avLst/>
          </a:prstGeom>
          <a:noFill/>
          <a:ln>
            <a:solidFill>
              <a:srgbClr val="D71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Shape 393"/>
          <p:cNvSpPr/>
          <p:nvPr/>
        </p:nvSpPr>
        <p:spPr>
          <a:xfrm rot="10800000">
            <a:off x="7215206" y="3429006"/>
            <a:ext cx="332790" cy="286888"/>
          </a:xfrm>
          <a:prstGeom prst="triangle">
            <a:avLst>
              <a:gd name="adj" fmla="val 50000"/>
            </a:avLst>
          </a:prstGeom>
          <a:solidFill>
            <a:srgbClr val="D71187"/>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n-lt"/>
              <a:ea typeface="Arial"/>
              <a:cs typeface="Arial"/>
              <a:sym typeface="Arial"/>
            </a:endParaRPr>
          </a:p>
        </p:txBody>
      </p:sp>
      <p:sp>
        <p:nvSpPr>
          <p:cNvPr id="15" name="文字方塊 14"/>
          <p:cNvSpPr txBox="1"/>
          <p:nvPr/>
        </p:nvSpPr>
        <p:spPr>
          <a:xfrm>
            <a:off x="5786446" y="3223445"/>
            <a:ext cx="1928826" cy="307777"/>
          </a:xfrm>
          <a:prstGeom prst="rect">
            <a:avLst/>
          </a:prstGeom>
          <a:solidFill>
            <a:srgbClr val="D71187"/>
          </a:solidFill>
        </p:spPr>
        <p:txBody>
          <a:bodyPr wrap="square" rtlCol="0">
            <a:spAutoFit/>
          </a:bodyPr>
          <a:lstStyle/>
          <a:p>
            <a:pPr algn="ctr">
              <a:spcBef>
                <a:spcPts val="600"/>
              </a:spcBef>
            </a:pPr>
            <a:r>
              <a:rPr lang="en-US" altLang="zh-TW" b="1" dirty="0" smtClean="0">
                <a:solidFill>
                  <a:schemeClr val="bg1"/>
                </a:solidFill>
                <a:latin typeface="+mn-lt"/>
                <a:ea typeface="微軟正黑體" pitchFamily="34" charset="-120"/>
                <a:cs typeface="Calibri" pitchFamily="34" charset="0"/>
              </a:rPr>
              <a:t>Click wake on LAN</a:t>
            </a:r>
            <a:endParaRPr lang="zh-TW" altLang="en-US" b="1" dirty="0" smtClean="0">
              <a:solidFill>
                <a:schemeClr val="bg1"/>
              </a:solidFill>
              <a:latin typeface="+mn-lt"/>
              <a:ea typeface="微軟正黑體" pitchFamily="34" charset="-120"/>
              <a:cs typeface="Calibri" pitchFamily="34" charset="0"/>
            </a:endParaRPr>
          </a:p>
        </p:txBody>
      </p:sp>
    </p:spTree>
    <p:extLst>
      <p:ext uri="{BB962C8B-B14F-4D97-AF65-F5344CB8AC3E}">
        <p14:creationId xmlns="" xmlns:p14="http://schemas.microsoft.com/office/powerpoint/2010/main" val="12850011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400" dirty="0" smtClean="0">
                <a:latin typeface="+mn-lt"/>
              </a:rPr>
              <a:t>Wake on LAN</a:t>
            </a:r>
            <a:endParaRPr lang="zh-TW" altLang="en-US" sz="3400" dirty="0">
              <a:latin typeface="+mn-lt"/>
              <a:ea typeface="微軟正黑體" pitchFamily="34" charset="-120"/>
            </a:endParaRPr>
          </a:p>
        </p:txBody>
      </p:sp>
      <p:pic>
        <p:nvPicPr>
          <p:cNvPr id="4" name="圖片 3" descr="my agent.png"/>
          <p:cNvPicPr>
            <a:picLocks noChangeAspect="1"/>
          </p:cNvPicPr>
          <p:nvPr/>
        </p:nvPicPr>
        <p:blipFill>
          <a:blip r:embed="rId2"/>
          <a:stretch>
            <a:fillRect/>
          </a:stretch>
        </p:blipFill>
        <p:spPr>
          <a:xfrm>
            <a:off x="1428728" y="1285866"/>
            <a:ext cx="6596819" cy="3240000"/>
          </a:xfrm>
          <a:prstGeom prst="rect">
            <a:avLst/>
          </a:prstGeom>
        </p:spPr>
      </p:pic>
      <p:sp>
        <p:nvSpPr>
          <p:cNvPr id="7" name="矩形 6"/>
          <p:cNvSpPr/>
          <p:nvPr/>
        </p:nvSpPr>
        <p:spPr>
          <a:xfrm>
            <a:off x="4041440" y="2214560"/>
            <a:ext cx="1387816" cy="1357322"/>
          </a:xfrm>
          <a:prstGeom prst="rect">
            <a:avLst/>
          </a:prstGeom>
          <a:noFill/>
          <a:ln w="28575">
            <a:solidFill>
              <a:srgbClr val="D71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微軟正黑體" pitchFamily="34" charset="-120"/>
              <a:cs typeface="Calibri" pitchFamily="34" charset="0"/>
            </a:endParaRPr>
          </a:p>
        </p:txBody>
      </p:sp>
      <p:sp>
        <p:nvSpPr>
          <p:cNvPr id="10" name="Shape 393"/>
          <p:cNvSpPr/>
          <p:nvPr/>
        </p:nvSpPr>
        <p:spPr>
          <a:xfrm>
            <a:off x="4929190" y="3500444"/>
            <a:ext cx="332790" cy="286888"/>
          </a:xfrm>
          <a:prstGeom prst="triangle">
            <a:avLst>
              <a:gd name="adj" fmla="val 50000"/>
            </a:avLst>
          </a:prstGeom>
          <a:solidFill>
            <a:srgbClr val="D71187"/>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n-lt"/>
              <a:ea typeface="Arial"/>
              <a:cs typeface="Arial"/>
              <a:sym typeface="Arial"/>
            </a:endParaRPr>
          </a:p>
        </p:txBody>
      </p:sp>
      <p:sp>
        <p:nvSpPr>
          <p:cNvPr id="11" name="文字方塊 10"/>
          <p:cNvSpPr txBox="1"/>
          <p:nvPr/>
        </p:nvSpPr>
        <p:spPr>
          <a:xfrm>
            <a:off x="4071934" y="3714758"/>
            <a:ext cx="1285884" cy="307777"/>
          </a:xfrm>
          <a:prstGeom prst="rect">
            <a:avLst/>
          </a:prstGeom>
          <a:solidFill>
            <a:srgbClr val="D71187"/>
          </a:solidFill>
        </p:spPr>
        <p:txBody>
          <a:bodyPr wrap="square" rtlCol="0">
            <a:spAutoFit/>
          </a:bodyPr>
          <a:lstStyle/>
          <a:p>
            <a:pPr algn="ctr">
              <a:spcBef>
                <a:spcPts val="600"/>
              </a:spcBef>
            </a:pPr>
            <a:r>
              <a:rPr lang="en-US" altLang="zh-TW" b="1" dirty="0" smtClean="0">
                <a:solidFill>
                  <a:schemeClr val="bg1"/>
                </a:solidFill>
                <a:latin typeface="+mn-lt"/>
                <a:ea typeface="微軟正黑體" pitchFamily="34" charset="-120"/>
                <a:cs typeface="Calibri" pitchFamily="34" charset="0"/>
              </a:rPr>
              <a:t>Click send</a:t>
            </a:r>
            <a:endParaRPr lang="zh-TW" altLang="en-US" b="1" dirty="0" smtClean="0">
              <a:solidFill>
                <a:schemeClr val="bg1"/>
              </a:solidFill>
              <a:latin typeface="+mn-lt"/>
              <a:ea typeface="微軟正黑體" pitchFamily="34" charset="-120"/>
              <a:cs typeface="Calibri" pitchFamily="34" charset="0"/>
            </a:endParaRPr>
          </a:p>
        </p:txBody>
      </p:sp>
    </p:spTree>
    <p:extLst>
      <p:ext uri="{BB962C8B-B14F-4D97-AF65-F5344CB8AC3E}">
        <p14:creationId xmlns="" xmlns:p14="http://schemas.microsoft.com/office/powerpoint/2010/main" val="12850011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圖片 40" descr="34538986_xxl.jpg"/>
          <p:cNvPicPr>
            <a:picLocks noChangeAspect="1"/>
          </p:cNvPicPr>
          <p:nvPr/>
        </p:nvPicPr>
        <p:blipFill>
          <a:blip r:embed="rId3"/>
          <a:stretch>
            <a:fillRect/>
          </a:stretch>
        </p:blipFill>
        <p:spPr>
          <a:xfrm>
            <a:off x="1214414" y="886524"/>
            <a:ext cx="6572296" cy="3834278"/>
          </a:xfrm>
          <a:prstGeom prst="rect">
            <a:avLst/>
          </a:prstGeom>
        </p:spPr>
      </p:pic>
      <p:sp>
        <p:nvSpPr>
          <p:cNvPr id="64" name="圓角矩形 63"/>
          <p:cNvSpPr/>
          <p:nvPr/>
        </p:nvSpPr>
        <p:spPr>
          <a:xfrm>
            <a:off x="6572264" y="1714494"/>
            <a:ext cx="2214578" cy="2214578"/>
          </a:xfrm>
          <a:prstGeom prst="roundRect">
            <a:avLst>
              <a:gd name="adj" fmla="val 7641"/>
            </a:avLst>
          </a:prstGeom>
          <a:solidFill>
            <a:schemeClr val="bg1"/>
          </a:solidFill>
          <a:ln w="57150" cap="flat" cmpd="sng">
            <a:solidFill>
              <a:srgbClr val="498DC8"/>
            </a:solid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mn-lt"/>
              <a:ea typeface="Arial"/>
              <a:cs typeface="Arial"/>
              <a:sym typeface="Arial"/>
            </a:endParaRPr>
          </a:p>
        </p:txBody>
      </p:sp>
      <p:sp>
        <p:nvSpPr>
          <p:cNvPr id="2" name="標題 1"/>
          <p:cNvSpPr>
            <a:spLocks noGrp="1"/>
          </p:cNvSpPr>
          <p:nvPr>
            <p:ph type="title"/>
          </p:nvPr>
        </p:nvSpPr>
        <p:spPr>
          <a:xfrm>
            <a:off x="142844" y="357171"/>
            <a:ext cx="8786873" cy="660552"/>
          </a:xfrm>
        </p:spPr>
        <p:txBody>
          <a:bodyPr/>
          <a:lstStyle/>
          <a:p>
            <a:r>
              <a:rPr lang="en-US" altLang="zh-TW" sz="3400" dirty="0" smtClean="0">
                <a:solidFill>
                  <a:srgbClr val="3D4752"/>
                </a:solidFill>
                <a:latin typeface="+mj-lt"/>
                <a:ea typeface="微軟正黑體" pitchFamily="34" charset="-120"/>
                <a:cs typeface="Calibri" pitchFamily="34" charset="0"/>
                <a:sym typeface="Verdana"/>
              </a:rPr>
              <a:t>QNAP NAS</a:t>
            </a:r>
            <a:r>
              <a:rPr lang="zh-TW" altLang="en-US" sz="3400" dirty="0" smtClean="0">
                <a:latin typeface="+mj-lt"/>
                <a:cs typeface="Calibri" pitchFamily="34" charset="0"/>
                <a:sym typeface="Verdana"/>
              </a:rPr>
              <a:t> </a:t>
            </a:r>
            <a:r>
              <a:rPr lang="en-US" altLang="zh-TW" sz="3400" dirty="0" smtClean="0">
                <a:latin typeface="+mj-lt"/>
                <a:cs typeface="Calibri" pitchFamily="34" charset="0"/>
                <a:sym typeface="Verdana"/>
              </a:rPr>
              <a:t>&amp;</a:t>
            </a:r>
            <a:r>
              <a:rPr lang="zh-TW" altLang="en-US" sz="3400" dirty="0" smtClean="0">
                <a:latin typeface="+mj-lt"/>
                <a:cs typeface="Calibri" pitchFamily="34" charset="0"/>
                <a:sym typeface="Verdana"/>
              </a:rPr>
              <a:t> </a:t>
            </a:r>
            <a:r>
              <a:rPr lang="en-US" altLang="zh-TW" sz="3400" dirty="0" smtClean="0">
                <a:solidFill>
                  <a:srgbClr val="3D4752"/>
                </a:solidFill>
                <a:latin typeface="+mj-lt"/>
                <a:ea typeface="微軟正黑體" pitchFamily="34" charset="-120"/>
                <a:cs typeface="Calibri" pitchFamily="34" charset="0"/>
                <a:sym typeface="Verdana"/>
              </a:rPr>
              <a:t>apps for your smart office </a:t>
            </a:r>
            <a:endParaRPr lang="zh-TW" altLang="en-US" sz="3400" dirty="0">
              <a:solidFill>
                <a:srgbClr val="3D4752"/>
              </a:solidFill>
              <a:latin typeface="+mj-lt"/>
              <a:ea typeface="微軟正黑體" pitchFamily="34" charset="-120"/>
              <a:cs typeface="Calibri" pitchFamily="34" charset="0"/>
            </a:endParaRPr>
          </a:p>
        </p:txBody>
      </p:sp>
      <p:sp>
        <p:nvSpPr>
          <p:cNvPr id="14" name="文字方塊 13"/>
          <p:cNvSpPr txBox="1"/>
          <p:nvPr/>
        </p:nvSpPr>
        <p:spPr>
          <a:xfrm>
            <a:off x="2786050" y="1285866"/>
            <a:ext cx="3643338" cy="830997"/>
          </a:xfrm>
          <a:prstGeom prst="rect">
            <a:avLst/>
          </a:prstGeom>
          <a:noFill/>
        </p:spPr>
        <p:txBody>
          <a:bodyPr wrap="square" rtlCol="0">
            <a:spAutoFit/>
          </a:bodyPr>
          <a:lstStyle/>
          <a:p>
            <a:r>
              <a:rPr lang="en-US" altLang="zh-TW" sz="1200" b="1" dirty="0" smtClean="0">
                <a:solidFill>
                  <a:srgbClr val="0070C0"/>
                </a:solidFill>
                <a:latin typeface="+mn-lt"/>
                <a:ea typeface="微軟正黑體" pitchFamily="34" charset="-120"/>
                <a:cs typeface="Calibri" pitchFamily="34" charset="0"/>
                <a:sym typeface="Verdana"/>
              </a:rPr>
              <a:t>Now, with </a:t>
            </a:r>
            <a:r>
              <a:rPr lang="en-US" altLang="zh-TW" sz="1200" b="1" dirty="0" err="1" smtClean="0">
                <a:solidFill>
                  <a:srgbClr val="0070C0"/>
                </a:solidFill>
                <a:latin typeface="+mn-lt"/>
                <a:ea typeface="微軟正黑體" pitchFamily="34" charset="-120"/>
                <a:cs typeface="Calibri" pitchFamily="34" charset="0"/>
                <a:sym typeface="Verdana"/>
              </a:rPr>
              <a:t>Domotz</a:t>
            </a:r>
            <a:r>
              <a:rPr lang="en-US" altLang="zh-TW" sz="1200" b="1" dirty="0" smtClean="0">
                <a:solidFill>
                  <a:srgbClr val="0070C0"/>
                </a:solidFill>
                <a:latin typeface="+mn-lt"/>
                <a:ea typeface="微軟正黑體" pitchFamily="34" charset="-120"/>
                <a:cs typeface="Calibri" pitchFamily="34" charset="0"/>
                <a:sym typeface="Verdana"/>
              </a:rPr>
              <a:t> you get to know the network and device statuses in real-time. Your office is getting smarter!</a:t>
            </a:r>
            <a:endParaRPr lang="zh-TW" altLang="en-US" sz="1200" b="1" dirty="0" smtClean="0">
              <a:solidFill>
                <a:srgbClr val="0070C0"/>
              </a:solidFill>
              <a:latin typeface="+mn-lt"/>
              <a:ea typeface="微軟正黑體" pitchFamily="34" charset="-120"/>
              <a:cs typeface="Calibri" pitchFamily="34" charset="0"/>
              <a:sym typeface="Verdana"/>
            </a:endParaRPr>
          </a:p>
          <a:p>
            <a:endParaRPr lang="zh-TW" altLang="en-US" sz="1200" b="1" dirty="0" smtClean="0">
              <a:solidFill>
                <a:srgbClr val="0070C0"/>
              </a:solidFill>
              <a:latin typeface="+mn-lt"/>
              <a:ea typeface="微軟正黑體" pitchFamily="34" charset="-120"/>
              <a:cs typeface="Calibri" pitchFamily="34" charset="0"/>
              <a:sym typeface="Verdana"/>
            </a:endParaRPr>
          </a:p>
        </p:txBody>
      </p:sp>
      <p:sp>
        <p:nvSpPr>
          <p:cNvPr id="43" name="圓角矩形 42"/>
          <p:cNvSpPr/>
          <p:nvPr/>
        </p:nvSpPr>
        <p:spPr>
          <a:xfrm>
            <a:off x="357158" y="1714494"/>
            <a:ext cx="2214578" cy="857256"/>
          </a:xfrm>
          <a:prstGeom prst="roundRect">
            <a:avLst>
              <a:gd name="adj" fmla="val 7641"/>
            </a:avLst>
          </a:prstGeom>
          <a:solidFill>
            <a:schemeClr val="bg1"/>
          </a:solidFill>
          <a:ln w="57150" cap="flat" cmpd="sng">
            <a:solidFill>
              <a:srgbClr val="498DC8"/>
            </a:solid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mn-lt"/>
              <a:ea typeface="Arial"/>
              <a:cs typeface="Arial"/>
              <a:sym typeface="Arial"/>
            </a:endParaRPr>
          </a:p>
        </p:txBody>
      </p:sp>
      <p:sp>
        <p:nvSpPr>
          <p:cNvPr id="13" name="文字方塊 12"/>
          <p:cNvSpPr txBox="1"/>
          <p:nvPr/>
        </p:nvSpPr>
        <p:spPr>
          <a:xfrm>
            <a:off x="262424" y="1714494"/>
            <a:ext cx="2428892" cy="871008"/>
          </a:xfrm>
          <a:prstGeom prst="rect">
            <a:avLst/>
          </a:prstGeom>
          <a:noFill/>
        </p:spPr>
        <p:txBody>
          <a:bodyPr wrap="square" rtlCol="0">
            <a:spAutoFit/>
          </a:bodyPr>
          <a:lstStyle/>
          <a:p>
            <a:pPr marL="114300">
              <a:lnSpc>
                <a:spcPct val="115000"/>
              </a:lnSpc>
              <a:buClr>
                <a:schemeClr val="dk2"/>
              </a:buClr>
              <a:buSzPct val="100000"/>
            </a:pPr>
            <a:r>
              <a:rPr lang="en-US" altLang="zh-TW" sz="1100" b="1" dirty="0" err="1" smtClean="0">
                <a:solidFill>
                  <a:schemeClr val="bg2"/>
                </a:solidFill>
                <a:latin typeface="+mn-lt"/>
                <a:ea typeface="微軟正黑體" pitchFamily="34" charset="-120"/>
                <a:cs typeface="Calibri" pitchFamily="34" charset="0"/>
                <a:sym typeface="Verdana"/>
              </a:rPr>
              <a:t>Qfinder</a:t>
            </a:r>
            <a:r>
              <a:rPr lang="en-US" altLang="zh-TW" sz="1100" b="1" dirty="0" smtClean="0">
                <a:solidFill>
                  <a:schemeClr val="bg2"/>
                </a:solidFill>
                <a:latin typeface="+mn-lt"/>
                <a:ea typeface="微軟正黑體" pitchFamily="34" charset="-120"/>
                <a:cs typeface="Calibri" pitchFamily="34" charset="0"/>
                <a:sym typeface="Verdana"/>
              </a:rPr>
              <a:t> Pro </a:t>
            </a:r>
            <a:r>
              <a:rPr lang="en-US" altLang="zh-TW" sz="1100" b="1" dirty="0" smtClean="0">
                <a:solidFill>
                  <a:schemeClr val="dk2"/>
                </a:solidFill>
                <a:latin typeface="+mn-lt"/>
                <a:ea typeface="Verdana"/>
                <a:cs typeface="Calibri" pitchFamily="34" charset="0"/>
                <a:sym typeface="Verdana"/>
              </a:rPr>
              <a:t>allows you to quickly find and easily access all QNAP NAS over the same LAN</a:t>
            </a:r>
            <a:endParaRPr lang="zh-TW" altLang="en-US" sz="1100" b="1" dirty="0">
              <a:solidFill>
                <a:schemeClr val="bg2"/>
              </a:solidFill>
              <a:latin typeface="+mn-lt"/>
              <a:ea typeface="微軟正黑體" pitchFamily="34" charset="-120"/>
              <a:cs typeface="Calibri" pitchFamily="34" charset="0"/>
              <a:sym typeface="Verdana"/>
            </a:endParaRPr>
          </a:p>
        </p:txBody>
      </p:sp>
      <p:pic>
        <p:nvPicPr>
          <p:cNvPr id="11" name="Shape 41" descr="f03_img_en.png"/>
          <p:cNvPicPr preferRelativeResize="0"/>
          <p:nvPr/>
        </p:nvPicPr>
        <p:blipFill rotWithShape="1">
          <a:blip r:embed="rId4">
            <a:alphaModFix/>
          </a:blip>
          <a:srcRect l="1575" t="7470" r="66137" b="15357"/>
          <a:stretch/>
        </p:blipFill>
        <p:spPr>
          <a:xfrm>
            <a:off x="5143504" y="3429006"/>
            <a:ext cx="1175555" cy="924032"/>
          </a:xfrm>
          <a:prstGeom prst="rect">
            <a:avLst/>
          </a:prstGeom>
          <a:noFill/>
          <a:ln>
            <a:noFill/>
          </a:ln>
        </p:spPr>
      </p:pic>
      <p:grpSp>
        <p:nvGrpSpPr>
          <p:cNvPr id="65" name="群組 64"/>
          <p:cNvGrpSpPr/>
          <p:nvPr/>
        </p:nvGrpSpPr>
        <p:grpSpPr>
          <a:xfrm>
            <a:off x="6745670" y="2000246"/>
            <a:ext cx="1860726" cy="721056"/>
            <a:chOff x="6854678" y="1707818"/>
            <a:chExt cx="1860726" cy="721056"/>
          </a:xfrm>
        </p:grpSpPr>
        <p:pic>
          <p:nvPicPr>
            <p:cNvPr id="16" name="圖片 15" descr="Domotz-Logo-Yellow.png"/>
            <p:cNvPicPr>
              <a:picLocks noChangeAspect="1"/>
            </p:cNvPicPr>
            <p:nvPr/>
          </p:nvPicPr>
          <p:blipFill>
            <a:blip r:embed="rId5"/>
            <a:stretch>
              <a:fillRect/>
            </a:stretch>
          </p:blipFill>
          <p:spPr>
            <a:xfrm>
              <a:off x="6926116" y="1711156"/>
              <a:ext cx="1714512" cy="623459"/>
            </a:xfrm>
            <a:prstGeom prst="rect">
              <a:avLst/>
            </a:prstGeom>
          </p:spPr>
        </p:pic>
        <p:sp>
          <p:nvSpPr>
            <p:cNvPr id="53" name="Shape 83"/>
            <p:cNvSpPr/>
            <p:nvPr/>
          </p:nvSpPr>
          <p:spPr>
            <a:xfrm>
              <a:off x="6854678" y="1707818"/>
              <a:ext cx="289090" cy="289090"/>
            </a:xfrm>
            <a:prstGeom prst="halfFrame">
              <a:avLst>
                <a:gd name="adj1" fmla="val 23728"/>
                <a:gd name="adj2" fmla="val 24642"/>
              </a:avLst>
            </a:prstGeom>
            <a:solidFill>
              <a:srgbClr val="CCECFF"/>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dk1"/>
                </a:solidFill>
                <a:latin typeface="+mn-lt"/>
                <a:ea typeface="Arial"/>
                <a:cs typeface="Arial"/>
                <a:sym typeface="Arial"/>
              </a:endParaRPr>
            </a:p>
          </p:txBody>
        </p:sp>
        <p:sp>
          <p:nvSpPr>
            <p:cNvPr id="54" name="Shape 83"/>
            <p:cNvSpPr/>
            <p:nvPr/>
          </p:nvSpPr>
          <p:spPr>
            <a:xfrm rot="10800000">
              <a:off x="8426314" y="2139784"/>
              <a:ext cx="289090" cy="289090"/>
            </a:xfrm>
            <a:prstGeom prst="halfFrame">
              <a:avLst>
                <a:gd name="adj1" fmla="val 23728"/>
                <a:gd name="adj2" fmla="val 24642"/>
              </a:avLst>
            </a:prstGeom>
            <a:solidFill>
              <a:srgbClr val="CCECFF"/>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dk1"/>
                </a:solidFill>
                <a:latin typeface="+mn-lt"/>
                <a:ea typeface="Arial"/>
                <a:cs typeface="Arial"/>
                <a:sym typeface="Arial"/>
              </a:endParaRPr>
            </a:p>
          </p:txBody>
        </p:sp>
      </p:grpSp>
      <p:sp>
        <p:nvSpPr>
          <p:cNvPr id="48" name="圓角矩形 47"/>
          <p:cNvSpPr/>
          <p:nvPr/>
        </p:nvSpPr>
        <p:spPr>
          <a:xfrm>
            <a:off x="357158" y="2715388"/>
            <a:ext cx="2214578" cy="642942"/>
          </a:xfrm>
          <a:prstGeom prst="roundRect">
            <a:avLst>
              <a:gd name="adj" fmla="val 7641"/>
            </a:avLst>
          </a:prstGeom>
          <a:solidFill>
            <a:schemeClr val="bg1"/>
          </a:solidFill>
          <a:ln w="57150" cap="flat" cmpd="sng">
            <a:solidFill>
              <a:srgbClr val="498DC8"/>
            </a:solid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mn-lt"/>
              <a:ea typeface="Arial"/>
              <a:cs typeface="Arial"/>
              <a:sym typeface="Arial"/>
            </a:endParaRPr>
          </a:p>
        </p:txBody>
      </p:sp>
      <p:sp>
        <p:nvSpPr>
          <p:cNvPr id="51" name="文字方塊 50"/>
          <p:cNvSpPr txBox="1"/>
          <p:nvPr/>
        </p:nvSpPr>
        <p:spPr>
          <a:xfrm>
            <a:off x="249226" y="2703596"/>
            <a:ext cx="2143140" cy="676339"/>
          </a:xfrm>
          <a:prstGeom prst="rect">
            <a:avLst/>
          </a:prstGeom>
          <a:noFill/>
        </p:spPr>
        <p:txBody>
          <a:bodyPr wrap="square" rtlCol="0">
            <a:spAutoFit/>
          </a:bodyPr>
          <a:lstStyle/>
          <a:p>
            <a:pPr marL="114300">
              <a:lnSpc>
                <a:spcPct val="115000"/>
              </a:lnSpc>
              <a:buClr>
                <a:schemeClr val="dk2"/>
              </a:buClr>
              <a:buSzPct val="100000"/>
            </a:pPr>
            <a:r>
              <a:rPr lang="en-US" altLang="zh-TW" sz="1100" b="1" dirty="0" err="1" smtClean="0">
                <a:solidFill>
                  <a:schemeClr val="bg2"/>
                </a:solidFill>
                <a:latin typeface="+mn-lt"/>
                <a:ea typeface="微軟正黑體" pitchFamily="34" charset="-120"/>
                <a:cs typeface="Calibri" pitchFamily="34" charset="0"/>
                <a:sym typeface="Verdana"/>
              </a:rPr>
              <a:t>Qsync</a:t>
            </a:r>
            <a:r>
              <a:rPr lang="en-US" altLang="zh-TW" sz="1100" b="1" dirty="0" smtClean="0">
                <a:solidFill>
                  <a:schemeClr val="bg2"/>
                </a:solidFill>
                <a:latin typeface="+mn-lt"/>
                <a:ea typeface="微軟正黑體" pitchFamily="34" charset="-120"/>
                <a:cs typeface="Calibri" pitchFamily="34" charset="0"/>
                <a:sym typeface="Verdana"/>
              </a:rPr>
              <a:t> </a:t>
            </a:r>
            <a:r>
              <a:rPr lang="en-US" altLang="zh-TW" sz="1100" b="1" dirty="0" smtClean="0">
                <a:solidFill>
                  <a:schemeClr val="dk2"/>
                </a:solidFill>
                <a:latin typeface="+mn-lt"/>
                <a:ea typeface="Verdana"/>
                <a:cs typeface="Calibri" pitchFamily="34" charset="0"/>
                <a:sym typeface="Verdana"/>
              </a:rPr>
              <a:t>enables automatic file synchronization across different devices</a:t>
            </a:r>
            <a:endParaRPr lang="en-US" altLang="zh-TW" sz="1100" b="1" dirty="0" smtClean="0">
              <a:solidFill>
                <a:schemeClr val="bg2"/>
              </a:solidFill>
              <a:latin typeface="+mn-lt"/>
              <a:ea typeface="微軟正黑體" pitchFamily="34" charset="-120"/>
              <a:cs typeface="Calibri" pitchFamily="34" charset="0"/>
              <a:sym typeface="Verdana"/>
            </a:endParaRPr>
          </a:p>
        </p:txBody>
      </p:sp>
      <p:sp>
        <p:nvSpPr>
          <p:cNvPr id="56" name="圓角矩形 55"/>
          <p:cNvSpPr/>
          <p:nvPr/>
        </p:nvSpPr>
        <p:spPr>
          <a:xfrm>
            <a:off x="357158" y="3500444"/>
            <a:ext cx="2214578" cy="428628"/>
          </a:xfrm>
          <a:prstGeom prst="roundRect">
            <a:avLst>
              <a:gd name="adj" fmla="val 7641"/>
            </a:avLst>
          </a:prstGeom>
          <a:solidFill>
            <a:schemeClr val="bg1"/>
          </a:solidFill>
          <a:ln w="57150" cap="flat" cmpd="sng">
            <a:solidFill>
              <a:srgbClr val="498DC8"/>
            </a:solid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mn-lt"/>
              <a:ea typeface="Arial"/>
              <a:cs typeface="Arial"/>
              <a:sym typeface="Arial"/>
            </a:endParaRPr>
          </a:p>
        </p:txBody>
      </p:sp>
      <p:sp>
        <p:nvSpPr>
          <p:cNvPr id="57" name="文字方塊 56"/>
          <p:cNvSpPr txBox="1"/>
          <p:nvPr/>
        </p:nvSpPr>
        <p:spPr>
          <a:xfrm>
            <a:off x="249226" y="3571882"/>
            <a:ext cx="2428892" cy="287002"/>
          </a:xfrm>
          <a:prstGeom prst="rect">
            <a:avLst/>
          </a:prstGeom>
          <a:noFill/>
        </p:spPr>
        <p:txBody>
          <a:bodyPr wrap="square" rtlCol="0">
            <a:spAutoFit/>
          </a:bodyPr>
          <a:lstStyle/>
          <a:p>
            <a:pPr marL="114300">
              <a:lnSpc>
                <a:spcPct val="115000"/>
              </a:lnSpc>
              <a:buClr>
                <a:schemeClr val="dk2"/>
              </a:buClr>
              <a:buSzPct val="100000"/>
            </a:pPr>
            <a:r>
              <a:rPr lang="en-US" altLang="zh-TW" sz="1100" b="1" dirty="0" smtClean="0">
                <a:solidFill>
                  <a:schemeClr val="bg2"/>
                </a:solidFill>
                <a:latin typeface="+mn-lt"/>
                <a:ea typeface="微軟正黑體" pitchFamily="34" charset="-120"/>
                <a:cs typeface="Calibri" pitchFamily="34" charset="0"/>
                <a:sym typeface="Verdana"/>
              </a:rPr>
              <a:t>QVR Pro </a:t>
            </a:r>
            <a:r>
              <a:rPr lang="en-US" altLang="zh-TW" sz="1100" b="1" dirty="0" smtClean="0">
                <a:solidFill>
                  <a:schemeClr val="dk2"/>
                </a:solidFill>
                <a:latin typeface="+mn-lt"/>
                <a:ea typeface="Verdana"/>
                <a:cs typeface="Calibri" pitchFamily="34" charset="0"/>
                <a:sym typeface="Verdana"/>
              </a:rPr>
              <a:t>surveillance solution</a:t>
            </a:r>
            <a:endParaRPr lang="zh-TW" altLang="en-US" sz="1100" b="1" dirty="0" smtClean="0">
              <a:solidFill>
                <a:schemeClr val="bg2"/>
              </a:solidFill>
              <a:latin typeface="+mn-lt"/>
              <a:ea typeface="微軟正黑體" pitchFamily="34" charset="-120"/>
              <a:cs typeface="Calibri" pitchFamily="34" charset="0"/>
              <a:sym typeface="Verdana"/>
            </a:endParaRPr>
          </a:p>
        </p:txBody>
      </p:sp>
      <p:sp>
        <p:nvSpPr>
          <p:cNvPr id="63" name="文字方塊 62"/>
          <p:cNvSpPr txBox="1"/>
          <p:nvPr/>
        </p:nvSpPr>
        <p:spPr>
          <a:xfrm>
            <a:off x="6544694" y="2743816"/>
            <a:ext cx="2214578" cy="1065676"/>
          </a:xfrm>
          <a:prstGeom prst="rect">
            <a:avLst/>
          </a:prstGeom>
          <a:noFill/>
        </p:spPr>
        <p:txBody>
          <a:bodyPr wrap="square" rtlCol="0">
            <a:spAutoFit/>
          </a:bodyPr>
          <a:lstStyle/>
          <a:p>
            <a:pPr marL="114300">
              <a:lnSpc>
                <a:spcPct val="115000"/>
              </a:lnSpc>
              <a:buClr>
                <a:schemeClr val="dk2"/>
              </a:buClr>
              <a:buSzPct val="100000"/>
            </a:pPr>
            <a:r>
              <a:rPr lang="en-US" altLang="zh-TW" sz="1100" b="1" dirty="0" err="1" smtClean="0">
                <a:solidFill>
                  <a:schemeClr val="bg2"/>
                </a:solidFill>
                <a:latin typeface="+mn-lt"/>
                <a:ea typeface="微軟正黑體" pitchFamily="34" charset="-120"/>
                <a:cs typeface="Calibri" pitchFamily="34" charset="0"/>
                <a:sym typeface="Verdana"/>
              </a:rPr>
              <a:t>Domotz</a:t>
            </a:r>
            <a:r>
              <a:rPr lang="en-US" altLang="zh-TW" sz="1100" b="1" dirty="0" smtClean="0">
                <a:solidFill>
                  <a:schemeClr val="bg2"/>
                </a:solidFill>
                <a:latin typeface="+mn-lt"/>
                <a:ea typeface="微軟正黑體" pitchFamily="34" charset="-120"/>
                <a:cs typeface="Calibri" pitchFamily="34" charset="0"/>
                <a:sym typeface="Verdana"/>
              </a:rPr>
              <a:t> </a:t>
            </a:r>
            <a:r>
              <a:rPr lang="en-US" altLang="zh-TW" sz="1100" b="1" dirty="0" smtClean="0">
                <a:solidFill>
                  <a:schemeClr val="dk2"/>
                </a:solidFill>
                <a:latin typeface="+mn-lt"/>
                <a:ea typeface="Verdana"/>
                <a:cs typeface="Calibri" pitchFamily="34" charset="0"/>
                <a:sym typeface="Verdana"/>
              </a:rPr>
              <a:t>Network Monitoring automatically detects all IP devices on your network and provides remote control and monitoring services</a:t>
            </a:r>
            <a:endParaRPr lang="zh-TW" altLang="en-US" sz="1100" b="1" dirty="0" smtClean="0">
              <a:solidFill>
                <a:schemeClr val="bg2"/>
              </a:solidFill>
              <a:latin typeface="+mn-lt"/>
              <a:ea typeface="微軟正黑體" pitchFamily="34" charset="-120"/>
              <a:cs typeface="Calibri" pitchFamily="34" charset="0"/>
              <a:sym typeface="Verdana"/>
            </a:endParaRPr>
          </a:p>
        </p:txBody>
      </p:sp>
      <p:grpSp>
        <p:nvGrpSpPr>
          <p:cNvPr id="70" name="群組 69"/>
          <p:cNvGrpSpPr/>
          <p:nvPr/>
        </p:nvGrpSpPr>
        <p:grpSpPr>
          <a:xfrm>
            <a:off x="7929586" y="1357304"/>
            <a:ext cx="928694" cy="911798"/>
            <a:chOff x="3329755" y="3214692"/>
            <a:chExt cx="1527997" cy="1500198"/>
          </a:xfrm>
        </p:grpSpPr>
        <p:sp>
          <p:nvSpPr>
            <p:cNvPr id="71" name="橢圓 70"/>
            <p:cNvSpPr/>
            <p:nvPr/>
          </p:nvSpPr>
          <p:spPr>
            <a:xfrm>
              <a:off x="3571868" y="3429006"/>
              <a:ext cx="1285884" cy="12858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圓角矩形 71"/>
            <p:cNvSpPr/>
            <p:nvPr/>
          </p:nvSpPr>
          <p:spPr>
            <a:xfrm rot="508191">
              <a:off x="4143372" y="3228528"/>
              <a:ext cx="214314" cy="35719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3" name="圖片 72"/>
            <p:cNvPicPr>
              <a:picLocks noChangeAspect="1"/>
            </p:cNvPicPr>
            <p:nvPr/>
          </p:nvPicPr>
          <p:blipFill>
            <a:blip r:embed="rId6">
              <a:extLst>
                <a:ext uri="{BEBA8EAE-BF5A-486C-A8C5-ECC9F3942E4B}">
                  <a14:imgProps xmlns="" xmlns:a14="http://schemas.microsoft.com/office/drawing/2010/main">
                    <a14:imgLayer r:embed="rId7">
                      <a14:imgEffect>
                        <a14:backgroundRemoval t="0" b="100000" l="0" r="100000"/>
                      </a14:imgEffect>
                    </a14:imgLayer>
                  </a14:imgProps>
                </a:ext>
              </a:extLst>
            </a:blip>
            <a:stretch>
              <a:fillRect/>
            </a:stretch>
          </p:blipFill>
          <p:spPr>
            <a:xfrm>
              <a:off x="3329755" y="3214692"/>
              <a:ext cx="1442166" cy="1329496"/>
            </a:xfrm>
            <a:prstGeom prst="rect">
              <a:avLst/>
            </a:prstGeom>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圓角矩形 14"/>
          <p:cNvSpPr/>
          <p:nvPr/>
        </p:nvSpPr>
        <p:spPr>
          <a:xfrm>
            <a:off x="1285852" y="1285866"/>
            <a:ext cx="6715172" cy="3286148"/>
          </a:xfrm>
          <a:prstGeom prst="roundRect">
            <a:avLst>
              <a:gd name="adj" fmla="val 7641"/>
            </a:avLst>
          </a:prstGeom>
          <a:noFill/>
          <a:ln w="57150" cap="flat" cmpd="sng">
            <a:solidFill>
              <a:srgbClr val="498DC8">
                <a:alpha val="34902"/>
              </a:srgbClr>
            </a:solid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mn-lt"/>
              <a:ea typeface="Arial"/>
              <a:cs typeface="Arial"/>
              <a:sym typeface="Arial"/>
            </a:endParaRPr>
          </a:p>
        </p:txBody>
      </p:sp>
      <p:sp>
        <p:nvSpPr>
          <p:cNvPr id="20" name="Shape 117"/>
          <p:cNvSpPr/>
          <p:nvPr/>
        </p:nvSpPr>
        <p:spPr>
          <a:xfrm>
            <a:off x="3929058" y="2143122"/>
            <a:ext cx="2143140" cy="2214578"/>
          </a:xfrm>
          <a:prstGeom prst="roundRect">
            <a:avLst>
              <a:gd name="adj" fmla="val 10464"/>
            </a:avLst>
          </a:prstGeom>
          <a:solidFill>
            <a:srgbClr val="0070C0"/>
          </a:solidFill>
          <a:ln w="15875" cap="flat" cmpd="sng">
            <a:noFill/>
            <a:prstDash val="solid"/>
            <a:round/>
            <a:headEnd type="none" w="med" len="med"/>
            <a:tailEnd type="none" w="med" len="med"/>
          </a:ln>
          <a:effectLst>
            <a:outerShdw blurRad="50800" dist="38100" dir="8100000" algn="tr" rotWithShape="0">
              <a:srgbClr val="000000">
                <a:alpha val="40000"/>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mn-lt"/>
              <a:ea typeface="Arial"/>
              <a:cs typeface="Arial"/>
              <a:sym typeface="Arial"/>
            </a:endParaRPr>
          </a:p>
        </p:txBody>
      </p:sp>
      <p:sp>
        <p:nvSpPr>
          <p:cNvPr id="18" name="Shape 117"/>
          <p:cNvSpPr/>
          <p:nvPr/>
        </p:nvSpPr>
        <p:spPr>
          <a:xfrm>
            <a:off x="1643042" y="2143122"/>
            <a:ext cx="2143140" cy="2214578"/>
          </a:xfrm>
          <a:prstGeom prst="roundRect">
            <a:avLst>
              <a:gd name="adj" fmla="val 10464"/>
            </a:avLst>
          </a:prstGeom>
          <a:solidFill>
            <a:srgbClr val="0070C0"/>
          </a:solidFill>
          <a:ln w="15875" cap="flat" cmpd="sng">
            <a:noFill/>
            <a:prstDash val="solid"/>
            <a:round/>
            <a:headEnd type="none" w="med" len="med"/>
            <a:tailEnd type="none" w="med" len="med"/>
          </a:ln>
          <a:effectLst>
            <a:outerShdw blurRad="50800" dist="38100" dir="8100000" algn="tr" rotWithShape="0">
              <a:srgbClr val="000000">
                <a:alpha val="40000"/>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mn-lt"/>
              <a:ea typeface="Arial"/>
              <a:cs typeface="Arial"/>
              <a:sym typeface="Arial"/>
            </a:endParaRPr>
          </a:p>
        </p:txBody>
      </p:sp>
      <p:sp>
        <p:nvSpPr>
          <p:cNvPr id="2" name="標題 1"/>
          <p:cNvSpPr>
            <a:spLocks noGrp="1"/>
          </p:cNvSpPr>
          <p:nvPr>
            <p:ph type="title"/>
          </p:nvPr>
        </p:nvSpPr>
        <p:spPr/>
        <p:txBody>
          <a:bodyPr/>
          <a:lstStyle/>
          <a:p>
            <a:r>
              <a:rPr kumimoji="1" lang="en-US" altLang="zh-TW" sz="3400" dirty="0" smtClean="0">
                <a:latin typeface="+mn-lt"/>
              </a:rPr>
              <a:t>Alerts</a:t>
            </a:r>
            <a:endParaRPr kumimoji="1" lang="zh-TW" altLang="en-US" sz="3400" dirty="0">
              <a:latin typeface="+mn-lt"/>
              <a:ea typeface="微軟正黑體" pitchFamily="34" charset="-120"/>
            </a:endParaRPr>
          </a:p>
        </p:txBody>
      </p:sp>
      <p:pic>
        <p:nvPicPr>
          <p:cNvPr id="4" name="Picture 2"/>
          <p:cNvPicPr>
            <a:picLocks noChangeAspect="1" noChangeArrowheads="1"/>
          </p:cNvPicPr>
          <p:nvPr/>
        </p:nvPicPr>
        <p:blipFill>
          <a:blip r:embed="rId3"/>
          <a:srcRect l="3875" t="504" r="7000"/>
          <a:stretch>
            <a:fillRect/>
          </a:stretch>
        </p:blipFill>
        <p:spPr bwMode="auto">
          <a:xfrm>
            <a:off x="6119282" y="1500180"/>
            <a:ext cx="1524552" cy="2916534"/>
          </a:xfrm>
          <a:prstGeom prst="rect">
            <a:avLst/>
          </a:prstGeom>
          <a:noFill/>
          <a:ln w="9525">
            <a:noFill/>
            <a:miter lim="800000"/>
            <a:headEnd/>
            <a:tailEnd/>
          </a:ln>
          <a:effectLst/>
        </p:spPr>
      </p:pic>
      <p:sp>
        <p:nvSpPr>
          <p:cNvPr id="8" name="文字版面配置區 2"/>
          <p:cNvSpPr>
            <a:spLocks noGrp="1"/>
          </p:cNvSpPr>
          <p:nvPr>
            <p:ph type="body" idx="1"/>
          </p:nvPr>
        </p:nvSpPr>
        <p:spPr>
          <a:xfrm>
            <a:off x="2428860" y="1428742"/>
            <a:ext cx="3286148" cy="642942"/>
          </a:xfrm>
          <a:noFill/>
        </p:spPr>
        <p:txBody>
          <a:bodyPr/>
          <a:lstStyle/>
          <a:p>
            <a:pPr>
              <a:buNone/>
            </a:pPr>
            <a:r>
              <a:rPr lang="en-US" altLang="zh-TW" sz="2800" b="1" dirty="0" smtClean="0">
                <a:solidFill>
                  <a:srgbClr val="0070C0"/>
                </a:solidFill>
                <a:latin typeface="+mn-lt"/>
                <a:ea typeface="微軟正黑體" pitchFamily="34" charset="-120"/>
                <a:cs typeface="Calibri" pitchFamily="34" charset="0"/>
              </a:rPr>
              <a:t>Possible events</a:t>
            </a:r>
          </a:p>
          <a:p>
            <a:pPr>
              <a:buNone/>
            </a:pPr>
            <a:endParaRPr lang="en-US" altLang="zh-TW" dirty="0" smtClean="0">
              <a:latin typeface="+mn-lt"/>
              <a:ea typeface="微軟正黑體" pitchFamily="34" charset="-120"/>
              <a:cs typeface="Calibri" pitchFamily="34" charset="0"/>
            </a:endParaRPr>
          </a:p>
          <a:p>
            <a:pPr>
              <a:buNone/>
            </a:pPr>
            <a:endParaRPr lang="en-US" altLang="zh-TW" sz="1400" dirty="0" smtClean="0">
              <a:latin typeface="+mn-lt"/>
              <a:ea typeface="微軟正黑體" pitchFamily="34" charset="-120"/>
              <a:cs typeface="Calibri" pitchFamily="34" charset="0"/>
              <a:sym typeface="Arial"/>
            </a:endParaRPr>
          </a:p>
        </p:txBody>
      </p:sp>
      <p:sp>
        <p:nvSpPr>
          <p:cNvPr id="5" name="文字版面配置區 2"/>
          <p:cNvSpPr txBox="1">
            <a:spLocks/>
          </p:cNvSpPr>
          <p:nvPr/>
        </p:nvSpPr>
        <p:spPr>
          <a:xfrm>
            <a:off x="1643042" y="2357436"/>
            <a:ext cx="2092339" cy="1857388"/>
          </a:xfrm>
          <a:prstGeom prst="rect">
            <a:avLst/>
          </a:prstGeom>
          <a:noFill/>
          <a:ln>
            <a:noFill/>
          </a:ln>
        </p:spPr>
        <p:txBody>
          <a:bodyPr wrap="square" lIns="91425" tIns="91425" rIns="91425" bIns="91425" anchor="t" anchorCtr="0"/>
          <a:lstStyle/>
          <a:p>
            <a:pPr marL="88900" lvl="1">
              <a:lnSpc>
                <a:spcPct val="115000"/>
              </a:lnSpc>
              <a:spcAft>
                <a:spcPts val="1600"/>
              </a:spcAft>
              <a:buClr>
                <a:schemeClr val="bg1"/>
              </a:buClr>
              <a:buSzPct val="100000"/>
              <a:buFont typeface="Arial" pitchFamily="34" charset="0"/>
              <a:buChar char="•"/>
              <a:defRPr/>
            </a:pPr>
            <a:r>
              <a:rPr kumimoji="0" lang="zh-TW" altLang="en-US" sz="1200" b="1" i="0" u="none" strike="noStrike" kern="0" cap="none" spc="0" normalizeH="0" baseline="0" noProof="0" dirty="0" smtClean="0">
                <a:ln>
                  <a:noFill/>
                </a:ln>
                <a:solidFill>
                  <a:schemeClr val="bg1"/>
                </a:solidFill>
                <a:effectLst/>
                <a:uLnTx/>
                <a:uFillTx/>
                <a:latin typeface="+mn-lt"/>
                <a:ea typeface="微軟正黑體" pitchFamily="34" charset="-120"/>
                <a:cs typeface="Calibri" pitchFamily="34" charset="0"/>
                <a:sym typeface="Arial"/>
              </a:rPr>
              <a:t> </a:t>
            </a:r>
            <a:r>
              <a:rPr lang="en-US" altLang="zh-TW" sz="1200" b="1" dirty="0" smtClean="0">
                <a:solidFill>
                  <a:schemeClr val="bg1"/>
                </a:solidFill>
                <a:latin typeface="+mn-lt"/>
                <a:ea typeface="微軟正黑體" pitchFamily="34" charset="-120"/>
                <a:cs typeface="Calibri" pitchFamily="34" charset="0"/>
              </a:rPr>
              <a:t>Mobile up / down</a:t>
            </a:r>
          </a:p>
          <a:p>
            <a:pPr marL="88900" lvl="1">
              <a:lnSpc>
                <a:spcPct val="115000"/>
              </a:lnSpc>
              <a:spcAft>
                <a:spcPts val="1600"/>
              </a:spcAft>
              <a:buClr>
                <a:schemeClr val="bg1"/>
              </a:buClr>
              <a:buSzPct val="100000"/>
              <a:buFont typeface="Arial" pitchFamily="34" charset="0"/>
              <a:buChar char="•"/>
              <a:defRPr/>
            </a:pPr>
            <a:r>
              <a:rPr kumimoji="0" lang="en-US" altLang="zh-TW" sz="1200" b="1" i="0" u="none" strike="noStrike" kern="0" cap="none" spc="0" normalizeH="0" baseline="0" noProof="0" dirty="0" smtClean="0">
                <a:ln>
                  <a:noFill/>
                </a:ln>
                <a:solidFill>
                  <a:schemeClr val="bg1"/>
                </a:solidFill>
                <a:effectLst/>
                <a:uLnTx/>
                <a:uFillTx/>
                <a:latin typeface="+mn-lt"/>
                <a:ea typeface="微軟正黑體" pitchFamily="34" charset="-120"/>
                <a:cs typeface="Calibri" pitchFamily="34" charset="0"/>
                <a:sym typeface="Arial"/>
              </a:rPr>
              <a:t> TCP </a:t>
            </a:r>
            <a:r>
              <a:rPr lang="en-US" altLang="zh-TW" sz="1200" b="1" dirty="0" smtClean="0">
                <a:solidFill>
                  <a:schemeClr val="bg1"/>
                </a:solidFill>
                <a:latin typeface="+mn-lt"/>
                <a:ea typeface="微軟正黑體" pitchFamily="34" charset="-120"/>
                <a:cs typeface="Calibri" pitchFamily="34" charset="0"/>
              </a:rPr>
              <a:t>service up / down</a:t>
            </a:r>
            <a:endParaRPr kumimoji="0" lang="en-US" altLang="zh-TW" sz="1200" b="1" i="0" u="none" strike="noStrike" kern="0" cap="none" spc="0" normalizeH="0" baseline="0" noProof="0" dirty="0" smtClean="0">
              <a:ln>
                <a:noFill/>
              </a:ln>
              <a:solidFill>
                <a:schemeClr val="bg1"/>
              </a:solidFill>
              <a:effectLst/>
              <a:uLnTx/>
              <a:uFillTx/>
              <a:latin typeface="+mn-lt"/>
              <a:ea typeface="微軟正黑體" pitchFamily="34" charset="-120"/>
              <a:cs typeface="Calibri" pitchFamily="34" charset="0"/>
              <a:sym typeface="Arial"/>
            </a:endParaRPr>
          </a:p>
          <a:p>
            <a:pPr marL="88900" lvl="1">
              <a:lnSpc>
                <a:spcPct val="115000"/>
              </a:lnSpc>
              <a:spcAft>
                <a:spcPts val="1600"/>
              </a:spcAft>
              <a:buClr>
                <a:schemeClr val="bg1"/>
              </a:buClr>
              <a:buSzPct val="100000"/>
              <a:buFont typeface="Arial" pitchFamily="34" charset="0"/>
              <a:buChar char="•"/>
              <a:defRPr/>
            </a:pPr>
            <a:r>
              <a:rPr kumimoji="0" lang="en-US" altLang="zh-TW" sz="1200" b="1" i="0" u="none" strike="noStrike" kern="0" cap="none" spc="0" normalizeH="0" baseline="0" noProof="0" dirty="0" smtClean="0">
                <a:ln>
                  <a:noFill/>
                </a:ln>
                <a:solidFill>
                  <a:schemeClr val="bg1"/>
                </a:solidFill>
                <a:effectLst/>
                <a:uLnTx/>
                <a:uFillTx/>
                <a:latin typeface="+mn-lt"/>
                <a:ea typeface="微軟正黑體" pitchFamily="34" charset="-120"/>
                <a:cs typeface="Calibri" pitchFamily="34" charset="0"/>
                <a:sym typeface="Arial"/>
              </a:rPr>
              <a:t> </a:t>
            </a:r>
            <a:r>
              <a:rPr lang="en-US" altLang="zh-TW" sz="1200" b="1" dirty="0" smtClean="0">
                <a:solidFill>
                  <a:schemeClr val="bg1"/>
                </a:solidFill>
                <a:latin typeface="+mn-lt"/>
                <a:ea typeface="微軟正黑體" pitchFamily="34" charset="-120"/>
                <a:cs typeface="Calibri" pitchFamily="34" charset="0"/>
              </a:rPr>
              <a:t>Heartbeat lost</a:t>
            </a:r>
          </a:p>
          <a:p>
            <a:pPr marL="88900" lvl="1">
              <a:lnSpc>
                <a:spcPct val="115000"/>
              </a:lnSpc>
              <a:spcAft>
                <a:spcPts val="1600"/>
              </a:spcAft>
              <a:buClr>
                <a:schemeClr val="bg1"/>
              </a:buClr>
              <a:buSzPct val="100000"/>
              <a:buFont typeface="Arial" pitchFamily="34" charset="0"/>
              <a:buChar char="•"/>
              <a:defRPr/>
            </a:pPr>
            <a:r>
              <a:rPr kumimoji="0" lang="en-US" altLang="zh-TW" sz="1200" b="1" i="0" u="none" strike="noStrike" kern="0" cap="none" spc="0" normalizeH="0" baseline="0" noProof="0" dirty="0" smtClean="0">
                <a:ln>
                  <a:noFill/>
                </a:ln>
                <a:solidFill>
                  <a:schemeClr val="bg1"/>
                </a:solidFill>
                <a:effectLst/>
                <a:uLnTx/>
                <a:uFillTx/>
                <a:latin typeface="+mn-lt"/>
                <a:ea typeface="微軟正黑體" pitchFamily="34" charset="-120"/>
                <a:cs typeface="Calibri" pitchFamily="34" charset="0"/>
                <a:sym typeface="Arial"/>
              </a:rPr>
              <a:t> SNMP </a:t>
            </a:r>
            <a:r>
              <a:rPr lang="en-US" altLang="zh-TW" sz="1200" b="1" dirty="0" smtClean="0">
                <a:solidFill>
                  <a:schemeClr val="bg1"/>
                </a:solidFill>
                <a:latin typeface="+mn-lt"/>
                <a:ea typeface="微軟正黑體" pitchFamily="34" charset="-120"/>
                <a:cs typeface="Calibri" pitchFamily="34" charset="0"/>
              </a:rPr>
              <a:t>sensor condition</a:t>
            </a:r>
          </a:p>
          <a:p>
            <a:pPr marL="114300" marR="0" lvl="0" indent="0" algn="l" defTabSz="914400" rtl="0" eaLnBrk="1" fontAlgn="auto" latinLnBrk="0" hangingPunct="1">
              <a:lnSpc>
                <a:spcPct val="115000"/>
              </a:lnSpc>
              <a:spcBef>
                <a:spcPts val="0"/>
              </a:spcBef>
              <a:spcAft>
                <a:spcPts val="0"/>
              </a:spcAft>
              <a:buClr>
                <a:schemeClr val="dk2"/>
              </a:buClr>
              <a:buSzPct val="100000"/>
              <a:tabLst/>
              <a:defRPr/>
            </a:pPr>
            <a:endParaRPr kumimoji="0" lang="en-US" altLang="zh-TW" sz="1200" b="1" i="0" u="none" strike="noStrike" kern="0" cap="none" spc="0" normalizeH="0" baseline="0" noProof="0" dirty="0" smtClean="0">
              <a:ln>
                <a:noFill/>
              </a:ln>
              <a:solidFill>
                <a:schemeClr val="dk2"/>
              </a:solidFill>
              <a:effectLst/>
              <a:uLnTx/>
              <a:uFillTx/>
              <a:latin typeface="+mn-lt"/>
              <a:ea typeface="微軟正黑體" pitchFamily="34" charset="-120"/>
              <a:cs typeface="Calibri" pitchFamily="34" charset="0"/>
              <a:sym typeface="Verdana"/>
            </a:endParaRPr>
          </a:p>
          <a:p>
            <a:pPr marL="114300" marR="0" lvl="0" indent="0" algn="l" defTabSz="914400" rtl="0" eaLnBrk="1" fontAlgn="auto" latinLnBrk="0" hangingPunct="1">
              <a:lnSpc>
                <a:spcPct val="115000"/>
              </a:lnSpc>
              <a:spcBef>
                <a:spcPts val="0"/>
              </a:spcBef>
              <a:spcAft>
                <a:spcPts val="0"/>
              </a:spcAft>
              <a:buClr>
                <a:schemeClr val="dk2"/>
              </a:buClr>
              <a:buSzPct val="100000"/>
              <a:buFont typeface="Arial"/>
              <a:buNone/>
              <a:tabLst/>
              <a:defRPr/>
            </a:pPr>
            <a:endParaRPr kumimoji="0" lang="en-US" altLang="zh-TW" sz="1200" b="1" i="0" u="none" strike="noStrike" kern="0" cap="none" spc="0" normalizeH="0" baseline="0" noProof="0" dirty="0" smtClean="0">
              <a:ln>
                <a:noFill/>
              </a:ln>
              <a:solidFill>
                <a:schemeClr val="dk2"/>
              </a:solidFill>
              <a:effectLst/>
              <a:uLnTx/>
              <a:uFillTx/>
              <a:latin typeface="+mn-lt"/>
              <a:ea typeface="微軟正黑體" pitchFamily="34" charset="-120"/>
              <a:cs typeface="Calibri" pitchFamily="34" charset="0"/>
              <a:sym typeface="Arial"/>
            </a:endParaRPr>
          </a:p>
        </p:txBody>
      </p:sp>
      <p:sp>
        <p:nvSpPr>
          <p:cNvPr id="6" name="文字版面配置區 2"/>
          <p:cNvSpPr txBox="1">
            <a:spLocks/>
          </p:cNvSpPr>
          <p:nvPr/>
        </p:nvSpPr>
        <p:spPr>
          <a:xfrm>
            <a:off x="3929058" y="2357436"/>
            <a:ext cx="2714644" cy="1714512"/>
          </a:xfrm>
          <a:prstGeom prst="rect">
            <a:avLst/>
          </a:prstGeom>
          <a:noFill/>
          <a:ln>
            <a:noFill/>
          </a:ln>
        </p:spPr>
        <p:txBody>
          <a:bodyPr wrap="square" lIns="91425" tIns="91425" rIns="91425" bIns="91425" anchor="t" anchorCtr="0"/>
          <a:lstStyle/>
          <a:p>
            <a:pPr marL="88900" lvl="1">
              <a:lnSpc>
                <a:spcPct val="115000"/>
              </a:lnSpc>
              <a:spcAft>
                <a:spcPts val="1600"/>
              </a:spcAft>
              <a:buClr>
                <a:schemeClr val="bg1"/>
              </a:buClr>
              <a:buSzPct val="100000"/>
              <a:buFont typeface="Arial" pitchFamily="34" charset="0"/>
              <a:buChar char="•"/>
              <a:defRPr/>
            </a:pPr>
            <a:r>
              <a:rPr kumimoji="0" lang="zh-TW" altLang="en-US" sz="1200" b="1" i="0" u="none" strike="noStrike" kern="0" cap="none" spc="0" normalizeH="0" baseline="0" noProof="0" dirty="0" smtClean="0">
                <a:ln>
                  <a:noFill/>
                </a:ln>
                <a:solidFill>
                  <a:schemeClr val="bg1"/>
                </a:solidFill>
                <a:effectLst/>
                <a:uLnTx/>
                <a:uFillTx/>
                <a:latin typeface="+mn-lt"/>
                <a:ea typeface="微軟正黑體" pitchFamily="34" charset="-120"/>
                <a:cs typeface="Calibri" pitchFamily="34" charset="0"/>
                <a:sym typeface="Arial"/>
              </a:rPr>
              <a:t> </a:t>
            </a:r>
            <a:r>
              <a:rPr lang="en-US" altLang="zh-TW" sz="1200" b="1" dirty="0" smtClean="0">
                <a:solidFill>
                  <a:schemeClr val="bg1"/>
                </a:solidFill>
                <a:latin typeface="+mn-lt"/>
                <a:ea typeface="微軟正黑體" pitchFamily="34" charset="-120"/>
                <a:cs typeface="Calibri" pitchFamily="34" charset="0"/>
              </a:rPr>
              <a:t>Network down</a:t>
            </a:r>
          </a:p>
          <a:p>
            <a:pPr marL="88900" lvl="1">
              <a:lnSpc>
                <a:spcPct val="115000"/>
              </a:lnSpc>
              <a:spcAft>
                <a:spcPts val="1600"/>
              </a:spcAft>
              <a:buClr>
                <a:schemeClr val="bg1"/>
              </a:buClr>
              <a:buSzPct val="100000"/>
              <a:buFont typeface="Arial" pitchFamily="34" charset="0"/>
              <a:buChar char="•"/>
              <a:defRPr/>
            </a:pPr>
            <a:r>
              <a:rPr lang="zh-TW" altLang="en-US" sz="1200" b="1" dirty="0" smtClean="0">
                <a:solidFill>
                  <a:schemeClr val="bg1"/>
                </a:solidFill>
                <a:latin typeface="+mn-lt"/>
                <a:ea typeface="微軟正黑體" pitchFamily="34" charset="-120"/>
                <a:cs typeface="Calibri" pitchFamily="34" charset="0"/>
              </a:rPr>
              <a:t> </a:t>
            </a:r>
            <a:r>
              <a:rPr lang="en-US" altLang="zh-TW" sz="1200" b="1" dirty="0" smtClean="0">
                <a:solidFill>
                  <a:schemeClr val="bg1"/>
                </a:solidFill>
                <a:latin typeface="+mn-lt"/>
                <a:ea typeface="微軟正黑體" pitchFamily="34" charset="-120"/>
                <a:cs typeface="Calibri" pitchFamily="34" charset="0"/>
              </a:rPr>
              <a:t>Important device </a:t>
            </a:r>
            <a:r>
              <a:rPr lang="en-US" altLang="zh-TW" sz="1200" b="1" dirty="0" smtClean="0">
                <a:solidFill>
                  <a:schemeClr val="bg1"/>
                </a:solidFill>
                <a:ea typeface="微軟正黑體" pitchFamily="34" charset="-120"/>
                <a:cs typeface="Calibri" pitchFamily="34" charset="0"/>
              </a:rPr>
              <a:t>up / </a:t>
            </a:r>
          </a:p>
          <a:p>
            <a:pPr marL="88900" lvl="1">
              <a:lnSpc>
                <a:spcPct val="0"/>
              </a:lnSpc>
              <a:spcAft>
                <a:spcPts val="1600"/>
              </a:spcAft>
              <a:buClr>
                <a:schemeClr val="bg1"/>
              </a:buClr>
              <a:buSzPct val="100000"/>
              <a:defRPr/>
            </a:pPr>
            <a:r>
              <a:rPr lang="en-US" altLang="zh-TW" sz="1200" b="1" dirty="0" smtClean="0">
                <a:solidFill>
                  <a:schemeClr val="bg1"/>
                </a:solidFill>
                <a:ea typeface="微軟正黑體" pitchFamily="34" charset="-120"/>
                <a:cs typeface="Calibri" pitchFamily="34" charset="0"/>
              </a:rPr>
              <a:t>   down</a:t>
            </a:r>
            <a:endParaRPr lang="en-US" altLang="zh-TW" sz="1200" b="1" dirty="0" smtClean="0">
              <a:solidFill>
                <a:schemeClr val="bg1"/>
              </a:solidFill>
              <a:latin typeface="+mn-lt"/>
              <a:ea typeface="微軟正黑體" pitchFamily="34" charset="-120"/>
              <a:cs typeface="Calibri" pitchFamily="34" charset="0"/>
            </a:endParaRPr>
          </a:p>
          <a:p>
            <a:pPr marL="88900" lvl="1">
              <a:lnSpc>
                <a:spcPct val="115000"/>
              </a:lnSpc>
              <a:spcAft>
                <a:spcPts val="1600"/>
              </a:spcAft>
              <a:buClr>
                <a:schemeClr val="bg1"/>
              </a:buClr>
              <a:buSzPct val="100000"/>
              <a:buFont typeface="Arial" pitchFamily="34" charset="0"/>
              <a:buChar char="•"/>
              <a:defRPr/>
            </a:pPr>
            <a:r>
              <a:rPr kumimoji="0" lang="zh-TW" altLang="en-US" sz="1200" b="1" i="0" u="none" strike="noStrike" kern="0" cap="none" spc="0" normalizeH="0" baseline="0" noProof="0" dirty="0" smtClean="0">
                <a:ln>
                  <a:noFill/>
                </a:ln>
                <a:solidFill>
                  <a:schemeClr val="bg1"/>
                </a:solidFill>
                <a:effectLst/>
                <a:uLnTx/>
                <a:uFillTx/>
                <a:latin typeface="+mn-lt"/>
                <a:ea typeface="微軟正黑體" pitchFamily="34" charset="-120"/>
                <a:cs typeface="Calibri" pitchFamily="34" charset="0"/>
                <a:sym typeface="Arial"/>
              </a:rPr>
              <a:t> </a:t>
            </a:r>
            <a:r>
              <a:rPr kumimoji="0" lang="en-US" altLang="zh-TW" sz="1200" b="1" i="0" u="none" strike="noStrike" kern="0" cap="none" spc="0" normalizeH="0" baseline="0" noProof="0" dirty="0" smtClean="0">
                <a:ln>
                  <a:noFill/>
                </a:ln>
                <a:solidFill>
                  <a:schemeClr val="bg1"/>
                </a:solidFill>
                <a:effectLst/>
                <a:uLnTx/>
                <a:uFillTx/>
                <a:latin typeface="+mn-lt"/>
                <a:ea typeface="微軟正黑體" pitchFamily="34" charset="-120"/>
                <a:cs typeface="Calibri" pitchFamily="34" charset="0"/>
                <a:sym typeface="Arial"/>
              </a:rPr>
              <a:t>A n</a:t>
            </a:r>
            <a:r>
              <a:rPr lang="en-US" altLang="zh-TW" sz="1200" b="1" dirty="0" err="1" smtClean="0">
                <a:solidFill>
                  <a:schemeClr val="bg1"/>
                </a:solidFill>
                <a:latin typeface="+mn-lt"/>
                <a:ea typeface="微軟正黑體" pitchFamily="34" charset="-120"/>
                <a:cs typeface="Calibri" pitchFamily="34" charset="0"/>
              </a:rPr>
              <a:t>ew</a:t>
            </a:r>
            <a:r>
              <a:rPr lang="en-US" altLang="zh-TW" sz="1200" b="1" dirty="0" smtClean="0">
                <a:solidFill>
                  <a:schemeClr val="bg1"/>
                </a:solidFill>
                <a:latin typeface="+mn-lt"/>
                <a:ea typeface="微軟正黑體" pitchFamily="34" charset="-120"/>
                <a:cs typeface="Calibri" pitchFamily="34" charset="0"/>
              </a:rPr>
              <a:t> device joins the </a:t>
            </a:r>
          </a:p>
          <a:p>
            <a:pPr marL="88900" lvl="1">
              <a:lnSpc>
                <a:spcPct val="0"/>
              </a:lnSpc>
              <a:spcAft>
                <a:spcPts val="1600"/>
              </a:spcAft>
              <a:buClr>
                <a:schemeClr val="bg1"/>
              </a:buClr>
              <a:buSzPct val="100000"/>
              <a:defRPr/>
            </a:pPr>
            <a:r>
              <a:rPr lang="en-US" altLang="zh-TW" sz="1200" b="1" dirty="0" smtClean="0">
                <a:solidFill>
                  <a:schemeClr val="bg1"/>
                </a:solidFill>
                <a:latin typeface="+mn-lt"/>
                <a:ea typeface="微軟正黑體" pitchFamily="34" charset="-120"/>
                <a:cs typeface="Calibri" pitchFamily="34" charset="0"/>
              </a:rPr>
              <a:t>  network</a:t>
            </a:r>
            <a:endParaRPr kumimoji="0" lang="en-US" altLang="zh-TW" sz="1200" b="0" i="0" u="none" strike="noStrike" kern="0" cap="none" spc="0" normalizeH="0" baseline="0" noProof="0" dirty="0" smtClean="0">
              <a:ln>
                <a:noFill/>
              </a:ln>
              <a:solidFill>
                <a:srgbClr val="3D4752"/>
              </a:solidFill>
              <a:effectLst/>
              <a:uLnTx/>
              <a:uFillTx/>
              <a:latin typeface="+mn-lt"/>
              <a:ea typeface="微軟正黑體" pitchFamily="34" charset="-120"/>
              <a:cs typeface="Calibri" pitchFamily="34" charset="0"/>
              <a:sym typeface="Verdana"/>
            </a:endParaRPr>
          </a:p>
          <a:p>
            <a:pPr marL="114300" marR="0" lvl="0" indent="0" algn="l" defTabSz="914400" rtl="0" eaLnBrk="1" fontAlgn="auto" latinLnBrk="0" hangingPunct="1">
              <a:lnSpc>
                <a:spcPct val="115000"/>
              </a:lnSpc>
              <a:spcBef>
                <a:spcPts val="0"/>
              </a:spcBef>
              <a:spcAft>
                <a:spcPts val="0"/>
              </a:spcAft>
              <a:buClr>
                <a:schemeClr val="dk2"/>
              </a:buClr>
              <a:buSzPct val="100000"/>
              <a:buFont typeface="Arial"/>
              <a:buNone/>
              <a:tabLst/>
              <a:defRPr/>
            </a:pPr>
            <a:endParaRPr kumimoji="0" lang="en-US" altLang="zh-TW" sz="1200" b="0" i="0" u="none" strike="noStrike" kern="0" cap="none" spc="0" normalizeH="0" baseline="0" noProof="0" dirty="0" smtClean="0">
              <a:ln>
                <a:noFill/>
              </a:ln>
              <a:solidFill>
                <a:srgbClr val="3D4752"/>
              </a:solidFill>
              <a:effectLst/>
              <a:uLnTx/>
              <a:uFillTx/>
              <a:latin typeface="+mn-lt"/>
              <a:ea typeface="微軟正黑體" pitchFamily="34" charset="-120"/>
              <a:cs typeface="Calibri" pitchFamily="34" charset="0"/>
              <a:sym typeface="Arial"/>
            </a:endParaRPr>
          </a:p>
        </p:txBody>
      </p:sp>
    </p:spTree>
    <p:extLst>
      <p:ext uri="{BB962C8B-B14F-4D97-AF65-F5344CB8AC3E}">
        <p14:creationId xmlns="" xmlns:p14="http://schemas.microsoft.com/office/powerpoint/2010/main" val="12542120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400" dirty="0" smtClean="0">
                <a:latin typeface="+mn-lt"/>
              </a:rPr>
              <a:t>Alerts</a:t>
            </a:r>
            <a:endParaRPr lang="zh-TW" altLang="en-US" sz="3400" dirty="0">
              <a:latin typeface="+mn-lt"/>
              <a:ea typeface="微軟正黑體" pitchFamily="34" charset="-120"/>
            </a:endParaRPr>
          </a:p>
        </p:txBody>
      </p:sp>
      <p:pic>
        <p:nvPicPr>
          <p:cNvPr id="6" name="圖片 5" descr="Raspberry Pi offline.jpeg"/>
          <p:cNvPicPr>
            <a:picLocks noChangeAspect="1"/>
          </p:cNvPicPr>
          <p:nvPr/>
        </p:nvPicPr>
        <p:blipFill>
          <a:blip r:embed="rId2"/>
          <a:stretch>
            <a:fillRect/>
          </a:stretch>
        </p:blipFill>
        <p:spPr>
          <a:xfrm>
            <a:off x="1428728" y="1285866"/>
            <a:ext cx="6357960" cy="3142555"/>
          </a:xfrm>
          <a:prstGeom prst="rect">
            <a:avLst/>
          </a:prstGeom>
        </p:spPr>
      </p:pic>
      <p:pic>
        <p:nvPicPr>
          <p:cNvPr id="12" name="圖片 11" descr="IMG_3176.PNG"/>
          <p:cNvPicPr>
            <a:picLocks noChangeAspect="1"/>
          </p:cNvPicPr>
          <p:nvPr/>
        </p:nvPicPr>
        <p:blipFill>
          <a:blip r:embed="rId3"/>
          <a:stretch>
            <a:fillRect/>
          </a:stretch>
        </p:blipFill>
        <p:spPr>
          <a:xfrm>
            <a:off x="3453922" y="1931602"/>
            <a:ext cx="1452897" cy="2582927"/>
          </a:xfrm>
          <a:prstGeom prst="rect">
            <a:avLst/>
          </a:prstGeom>
          <a:ln w="28575">
            <a:solidFill>
              <a:srgbClr val="D71187"/>
            </a:solidFill>
          </a:ln>
        </p:spPr>
      </p:pic>
      <p:pic>
        <p:nvPicPr>
          <p:cNvPr id="13" name="圖片 12" descr="IMG_3177.PNG"/>
          <p:cNvPicPr>
            <a:picLocks noChangeAspect="1"/>
          </p:cNvPicPr>
          <p:nvPr/>
        </p:nvPicPr>
        <p:blipFill>
          <a:blip r:embed="rId4"/>
          <a:stretch>
            <a:fillRect/>
          </a:stretch>
        </p:blipFill>
        <p:spPr>
          <a:xfrm>
            <a:off x="4894407" y="1931602"/>
            <a:ext cx="1452896" cy="2582927"/>
          </a:xfrm>
          <a:prstGeom prst="rect">
            <a:avLst/>
          </a:prstGeom>
          <a:ln w="28575">
            <a:solidFill>
              <a:srgbClr val="D71187"/>
            </a:solidFill>
          </a:ln>
        </p:spPr>
      </p:pic>
      <p:pic>
        <p:nvPicPr>
          <p:cNvPr id="14" name="圖片 13" descr="IMG_3178.PNG"/>
          <p:cNvPicPr>
            <a:picLocks noChangeAspect="1"/>
          </p:cNvPicPr>
          <p:nvPr/>
        </p:nvPicPr>
        <p:blipFill>
          <a:blip r:embed="rId5"/>
          <a:stretch>
            <a:fillRect/>
          </a:stretch>
        </p:blipFill>
        <p:spPr>
          <a:xfrm>
            <a:off x="6334892" y="1931601"/>
            <a:ext cx="1451818" cy="2581009"/>
          </a:xfrm>
          <a:prstGeom prst="rect">
            <a:avLst/>
          </a:prstGeom>
          <a:ln w="28575">
            <a:solidFill>
              <a:srgbClr val="D71187"/>
            </a:solidFill>
          </a:ln>
        </p:spPr>
      </p:pic>
      <p:sp>
        <p:nvSpPr>
          <p:cNvPr id="18" name="Shape 393"/>
          <p:cNvSpPr/>
          <p:nvPr/>
        </p:nvSpPr>
        <p:spPr>
          <a:xfrm>
            <a:off x="2309280" y="1905653"/>
            <a:ext cx="332790" cy="286888"/>
          </a:xfrm>
          <a:prstGeom prst="triangle">
            <a:avLst>
              <a:gd name="adj" fmla="val 50000"/>
            </a:avLst>
          </a:prstGeom>
          <a:solidFill>
            <a:srgbClr val="D71187"/>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n-lt"/>
              <a:ea typeface="Arial"/>
              <a:cs typeface="Arial"/>
              <a:sym typeface="Arial"/>
            </a:endParaRPr>
          </a:p>
        </p:txBody>
      </p:sp>
      <p:sp>
        <p:nvSpPr>
          <p:cNvPr id="19" name="文字方塊 18"/>
          <p:cNvSpPr txBox="1"/>
          <p:nvPr/>
        </p:nvSpPr>
        <p:spPr>
          <a:xfrm>
            <a:off x="1428728" y="2119968"/>
            <a:ext cx="1594932" cy="523220"/>
          </a:xfrm>
          <a:prstGeom prst="rect">
            <a:avLst/>
          </a:prstGeom>
          <a:solidFill>
            <a:srgbClr val="D71187"/>
          </a:solidFill>
        </p:spPr>
        <p:txBody>
          <a:bodyPr wrap="square" rtlCol="0">
            <a:spAutoFit/>
          </a:bodyPr>
          <a:lstStyle/>
          <a:p>
            <a:pPr algn="ctr">
              <a:spcBef>
                <a:spcPts val="600"/>
              </a:spcBef>
            </a:pPr>
            <a:r>
              <a:rPr lang="en-US" altLang="zh-TW" b="1" dirty="0" smtClean="0">
                <a:solidFill>
                  <a:schemeClr val="bg1"/>
                </a:solidFill>
                <a:latin typeface="+mn-lt"/>
                <a:ea typeface="微軟正黑體" pitchFamily="34" charset="-120"/>
                <a:cs typeface="Calibri" pitchFamily="34" charset="0"/>
              </a:rPr>
              <a:t>When server goes down</a:t>
            </a:r>
          </a:p>
        </p:txBody>
      </p:sp>
      <p:sp>
        <p:nvSpPr>
          <p:cNvPr id="20" name="橢圓 19"/>
          <p:cNvSpPr/>
          <p:nvPr/>
        </p:nvSpPr>
        <p:spPr>
          <a:xfrm>
            <a:off x="2128817" y="1285866"/>
            <a:ext cx="714380" cy="714380"/>
          </a:xfrm>
          <a:prstGeom prst="ellipse">
            <a:avLst/>
          </a:prstGeom>
          <a:noFill/>
          <a:ln>
            <a:solidFill>
              <a:srgbClr val="D71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 xmlns:p14="http://schemas.microsoft.com/office/powerpoint/2010/main" val="12850011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400" dirty="0" err="1" smtClean="0">
                <a:latin typeface="+mn-lt"/>
                <a:cs typeface="Calibri" pitchFamily="34" charset="0"/>
              </a:rPr>
              <a:t>Domotz</a:t>
            </a:r>
            <a:r>
              <a:rPr lang="en-US" altLang="zh-TW" sz="3400" dirty="0" smtClean="0">
                <a:latin typeface="+mn-lt"/>
                <a:cs typeface="Calibri" pitchFamily="34" charset="0"/>
              </a:rPr>
              <a:t> agents can be installed on</a:t>
            </a:r>
            <a:endParaRPr lang="zh-TW" altLang="en-US" sz="3400" dirty="0">
              <a:latin typeface="+mn-lt"/>
              <a:ea typeface="微軟正黑體" pitchFamily="34" charset="-120"/>
              <a:cs typeface="Calibri" pitchFamily="34" charset="0"/>
            </a:endParaRPr>
          </a:p>
        </p:txBody>
      </p:sp>
      <p:pic>
        <p:nvPicPr>
          <p:cNvPr id="3" name="圖片 2" descr="Raspberry Pi.jpeg"/>
          <p:cNvPicPr>
            <a:picLocks noChangeAspect="1"/>
          </p:cNvPicPr>
          <p:nvPr/>
        </p:nvPicPr>
        <p:blipFill>
          <a:blip r:embed="rId2"/>
          <a:stretch>
            <a:fillRect/>
          </a:stretch>
        </p:blipFill>
        <p:spPr>
          <a:xfrm>
            <a:off x="6143636" y="3071816"/>
            <a:ext cx="1857388" cy="1052695"/>
          </a:xfrm>
          <a:prstGeom prst="rect">
            <a:avLst/>
          </a:prstGeom>
        </p:spPr>
      </p:pic>
      <p:pic>
        <p:nvPicPr>
          <p:cNvPr id="4" name="圖片 3" descr="Qboat_Top_left-angle+heat sink.png"/>
          <p:cNvPicPr>
            <a:picLocks noChangeAspect="1"/>
          </p:cNvPicPr>
          <p:nvPr/>
        </p:nvPicPr>
        <p:blipFill>
          <a:blip r:embed="rId3"/>
          <a:stretch>
            <a:fillRect/>
          </a:stretch>
        </p:blipFill>
        <p:spPr>
          <a:xfrm>
            <a:off x="3643306" y="3071816"/>
            <a:ext cx="1857388" cy="1160868"/>
          </a:xfrm>
          <a:prstGeom prst="rect">
            <a:avLst/>
          </a:prstGeom>
        </p:spPr>
      </p:pic>
      <p:grpSp>
        <p:nvGrpSpPr>
          <p:cNvPr id="23" name="群組 22"/>
          <p:cNvGrpSpPr/>
          <p:nvPr/>
        </p:nvGrpSpPr>
        <p:grpSpPr>
          <a:xfrm>
            <a:off x="928662" y="1428742"/>
            <a:ext cx="2214578" cy="928694"/>
            <a:chOff x="357158" y="1428742"/>
            <a:chExt cx="2214578" cy="928694"/>
          </a:xfrm>
        </p:grpSpPr>
        <p:sp>
          <p:nvSpPr>
            <p:cNvPr id="19" name="Shape 392"/>
            <p:cNvSpPr/>
            <p:nvPr/>
          </p:nvSpPr>
          <p:spPr>
            <a:xfrm>
              <a:off x="428596" y="1428742"/>
              <a:ext cx="2143140" cy="784683"/>
            </a:xfrm>
            <a:prstGeom prst="rect">
              <a:avLst/>
            </a:prstGeom>
            <a:solidFill>
              <a:srgbClr val="0070C0"/>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n-lt"/>
                <a:ea typeface="Arial"/>
                <a:cs typeface="Arial"/>
                <a:sym typeface="Arial"/>
              </a:endParaRPr>
            </a:p>
          </p:txBody>
        </p:sp>
        <p:sp>
          <p:nvSpPr>
            <p:cNvPr id="20" name="Shape 393"/>
            <p:cNvSpPr/>
            <p:nvPr/>
          </p:nvSpPr>
          <p:spPr>
            <a:xfrm rot="10800000">
              <a:off x="1333772" y="2070548"/>
              <a:ext cx="332790" cy="286888"/>
            </a:xfrm>
            <a:prstGeom prst="triangle">
              <a:avLst>
                <a:gd name="adj" fmla="val 50000"/>
              </a:avLst>
            </a:prstGeom>
            <a:solidFill>
              <a:srgbClr val="0070C0"/>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n-lt"/>
                <a:ea typeface="Arial"/>
                <a:cs typeface="Arial"/>
                <a:sym typeface="Arial"/>
              </a:endParaRPr>
            </a:p>
          </p:txBody>
        </p:sp>
        <p:sp>
          <p:nvSpPr>
            <p:cNvPr id="7" name="文字方塊 6"/>
            <p:cNvSpPr txBox="1"/>
            <p:nvPr/>
          </p:nvSpPr>
          <p:spPr>
            <a:xfrm>
              <a:off x="357158" y="1500180"/>
              <a:ext cx="2214578" cy="707886"/>
            </a:xfrm>
            <a:prstGeom prst="rect">
              <a:avLst/>
            </a:prstGeom>
            <a:noFill/>
          </p:spPr>
          <p:txBody>
            <a:bodyPr wrap="square" rtlCol="0">
              <a:spAutoFit/>
            </a:bodyPr>
            <a:lstStyle/>
            <a:p>
              <a:pPr algn="ctr">
                <a:spcBef>
                  <a:spcPts val="600"/>
                </a:spcBef>
              </a:pPr>
              <a:r>
                <a:rPr lang="en-US" altLang="zh-TW" b="1" dirty="0" smtClean="0">
                  <a:solidFill>
                    <a:schemeClr val="bg1"/>
                  </a:solidFill>
                  <a:latin typeface="+mn-lt"/>
                  <a:ea typeface="微軟正黑體" pitchFamily="34" charset="-120"/>
                  <a:cs typeface="Calibri" pitchFamily="34" charset="0"/>
                </a:rPr>
                <a:t>QNAP NAS</a:t>
              </a:r>
            </a:p>
            <a:p>
              <a:pPr algn="ctr"/>
              <a:r>
                <a:rPr lang="en-US" altLang="zh-TW" sz="1300" dirty="0" smtClean="0">
                  <a:solidFill>
                    <a:schemeClr val="bg1"/>
                  </a:solidFill>
                  <a:latin typeface="+mn-lt"/>
                  <a:ea typeface="微軟正黑體" pitchFamily="34" charset="-120"/>
                  <a:cs typeface="Calibri" pitchFamily="34" charset="0"/>
                </a:rPr>
                <a:t>Enrich your life for the better</a:t>
              </a:r>
              <a:endParaRPr lang="zh-TW" altLang="en-US" sz="1300" dirty="0">
                <a:solidFill>
                  <a:schemeClr val="bg1"/>
                </a:solidFill>
                <a:latin typeface="+mn-lt"/>
                <a:ea typeface="微軟正黑體" pitchFamily="34" charset="-120"/>
                <a:cs typeface="Calibri" pitchFamily="34" charset="0"/>
              </a:endParaRPr>
            </a:p>
          </p:txBody>
        </p:sp>
      </p:grpSp>
      <p:cxnSp>
        <p:nvCxnSpPr>
          <p:cNvPr id="10" name="直線接點 9"/>
          <p:cNvCxnSpPr/>
          <p:nvPr/>
        </p:nvCxnSpPr>
        <p:spPr>
          <a:xfrm rot="5400000">
            <a:off x="1785123" y="2928146"/>
            <a:ext cx="3000396" cy="1588"/>
          </a:xfrm>
          <a:prstGeom prst="line">
            <a:avLst/>
          </a:prstGeom>
          <a:ln w="57150">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rot="5400000">
            <a:off x="4358480" y="2928146"/>
            <a:ext cx="3000396" cy="1588"/>
          </a:xfrm>
          <a:prstGeom prst="line">
            <a:avLst/>
          </a:prstGeom>
          <a:ln w="57150">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pic>
        <p:nvPicPr>
          <p:cNvPr id="15" name="圖片 14" descr="TVS-682_Top-right+Remote-Control.png"/>
          <p:cNvPicPr>
            <a:picLocks noChangeAspect="1"/>
          </p:cNvPicPr>
          <p:nvPr/>
        </p:nvPicPr>
        <p:blipFill>
          <a:blip r:embed="rId4"/>
          <a:srcRect l="22217" r="13535"/>
          <a:stretch>
            <a:fillRect/>
          </a:stretch>
        </p:blipFill>
        <p:spPr>
          <a:xfrm>
            <a:off x="1289822" y="2714626"/>
            <a:ext cx="1615303" cy="1571636"/>
          </a:xfrm>
          <a:prstGeom prst="rect">
            <a:avLst/>
          </a:prstGeom>
        </p:spPr>
      </p:pic>
      <p:grpSp>
        <p:nvGrpSpPr>
          <p:cNvPr id="28" name="群組 27"/>
          <p:cNvGrpSpPr/>
          <p:nvPr/>
        </p:nvGrpSpPr>
        <p:grpSpPr>
          <a:xfrm>
            <a:off x="3428992" y="1428742"/>
            <a:ext cx="2286016" cy="928694"/>
            <a:chOff x="3500430" y="1428742"/>
            <a:chExt cx="2286016" cy="928694"/>
          </a:xfrm>
        </p:grpSpPr>
        <p:sp>
          <p:nvSpPr>
            <p:cNvPr id="25" name="Shape 392"/>
            <p:cNvSpPr/>
            <p:nvPr/>
          </p:nvSpPr>
          <p:spPr>
            <a:xfrm>
              <a:off x="3500430" y="1428742"/>
              <a:ext cx="2286016" cy="784683"/>
            </a:xfrm>
            <a:prstGeom prst="rect">
              <a:avLst/>
            </a:prstGeom>
            <a:solidFill>
              <a:srgbClr val="0070C0"/>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n-lt"/>
                <a:ea typeface="Arial"/>
                <a:cs typeface="Arial"/>
                <a:sym typeface="Arial"/>
              </a:endParaRPr>
            </a:p>
          </p:txBody>
        </p:sp>
        <p:sp>
          <p:nvSpPr>
            <p:cNvPr id="26" name="Shape 393"/>
            <p:cNvSpPr/>
            <p:nvPr/>
          </p:nvSpPr>
          <p:spPr>
            <a:xfrm rot="10800000">
              <a:off x="4477043" y="2070548"/>
              <a:ext cx="332790" cy="286888"/>
            </a:xfrm>
            <a:prstGeom prst="triangle">
              <a:avLst>
                <a:gd name="adj" fmla="val 50000"/>
              </a:avLst>
            </a:prstGeom>
            <a:solidFill>
              <a:srgbClr val="0070C0"/>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n-lt"/>
                <a:ea typeface="Arial"/>
                <a:cs typeface="Arial"/>
                <a:sym typeface="Arial"/>
              </a:endParaRPr>
            </a:p>
          </p:txBody>
        </p:sp>
      </p:grpSp>
      <p:sp>
        <p:nvSpPr>
          <p:cNvPr id="27" name="文字方塊 26"/>
          <p:cNvSpPr txBox="1"/>
          <p:nvPr/>
        </p:nvSpPr>
        <p:spPr>
          <a:xfrm>
            <a:off x="3357554" y="1500180"/>
            <a:ext cx="2428892" cy="707886"/>
          </a:xfrm>
          <a:prstGeom prst="rect">
            <a:avLst/>
          </a:prstGeom>
          <a:noFill/>
        </p:spPr>
        <p:txBody>
          <a:bodyPr wrap="square" rtlCol="0">
            <a:spAutoFit/>
          </a:bodyPr>
          <a:lstStyle/>
          <a:p>
            <a:pPr algn="ctr">
              <a:spcBef>
                <a:spcPts val="600"/>
              </a:spcBef>
            </a:pPr>
            <a:r>
              <a:rPr lang="en-US" altLang="zh-TW" b="1" dirty="0" err="1" smtClean="0">
                <a:solidFill>
                  <a:schemeClr val="bg1"/>
                </a:solidFill>
                <a:latin typeface="+mn-lt"/>
                <a:ea typeface="微軟正黑體" pitchFamily="34" charset="-120"/>
                <a:cs typeface="Calibri" pitchFamily="34" charset="0"/>
              </a:rPr>
              <a:t>QBoat</a:t>
            </a:r>
            <a:r>
              <a:rPr lang="en-US" altLang="zh-TW" b="1" dirty="0" smtClean="0">
                <a:solidFill>
                  <a:schemeClr val="bg1"/>
                </a:solidFill>
                <a:latin typeface="+mn-lt"/>
                <a:ea typeface="微軟正黑體" pitchFamily="34" charset="-120"/>
                <a:cs typeface="Calibri" pitchFamily="34" charset="0"/>
              </a:rPr>
              <a:t> Sunny</a:t>
            </a:r>
          </a:p>
          <a:p>
            <a:pPr algn="ctr"/>
            <a:r>
              <a:rPr lang="en-US" altLang="zh-TW" sz="1300" dirty="0" smtClean="0">
                <a:solidFill>
                  <a:schemeClr val="bg1"/>
                </a:solidFill>
                <a:latin typeface="+mn-lt"/>
                <a:ea typeface="微軟正黑體" pitchFamily="34" charset="-120"/>
                <a:cs typeface="Calibri" pitchFamily="34" charset="0"/>
              </a:rPr>
              <a:t>Your first and smallest </a:t>
            </a:r>
            <a:r>
              <a:rPr lang="en-US" altLang="zh-TW" sz="1300" dirty="0" err="1" smtClean="0">
                <a:solidFill>
                  <a:schemeClr val="bg1"/>
                </a:solidFill>
                <a:latin typeface="+mn-lt"/>
                <a:ea typeface="微軟正黑體" pitchFamily="34" charset="-120"/>
                <a:cs typeface="Calibri" pitchFamily="34" charset="0"/>
              </a:rPr>
              <a:t>IoT</a:t>
            </a:r>
            <a:r>
              <a:rPr lang="en-US" altLang="zh-TW" sz="1300" dirty="0" smtClean="0">
                <a:solidFill>
                  <a:schemeClr val="bg1"/>
                </a:solidFill>
                <a:latin typeface="+mn-lt"/>
                <a:ea typeface="微軟正黑體" pitchFamily="34" charset="-120"/>
                <a:cs typeface="Calibri" pitchFamily="34" charset="0"/>
              </a:rPr>
              <a:t> server ever</a:t>
            </a:r>
            <a:endParaRPr lang="zh-TW" altLang="en-US" sz="1300" dirty="0">
              <a:solidFill>
                <a:schemeClr val="bg1"/>
              </a:solidFill>
              <a:latin typeface="+mn-lt"/>
              <a:ea typeface="微軟正黑體" pitchFamily="34" charset="-120"/>
              <a:cs typeface="Calibri" pitchFamily="34" charset="0"/>
            </a:endParaRPr>
          </a:p>
        </p:txBody>
      </p:sp>
      <p:grpSp>
        <p:nvGrpSpPr>
          <p:cNvPr id="29" name="群組 28"/>
          <p:cNvGrpSpPr/>
          <p:nvPr/>
        </p:nvGrpSpPr>
        <p:grpSpPr>
          <a:xfrm>
            <a:off x="5929322" y="1428742"/>
            <a:ext cx="2214578" cy="1071712"/>
            <a:chOff x="357158" y="1428742"/>
            <a:chExt cx="2214578" cy="1071712"/>
          </a:xfrm>
        </p:grpSpPr>
        <p:sp>
          <p:nvSpPr>
            <p:cNvPr id="30" name="Shape 392"/>
            <p:cNvSpPr/>
            <p:nvPr/>
          </p:nvSpPr>
          <p:spPr>
            <a:xfrm>
              <a:off x="428596" y="1428742"/>
              <a:ext cx="2143140" cy="784683"/>
            </a:xfrm>
            <a:prstGeom prst="rect">
              <a:avLst/>
            </a:prstGeom>
            <a:solidFill>
              <a:srgbClr val="0070C0"/>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n-lt"/>
                <a:ea typeface="Arial"/>
                <a:cs typeface="Arial"/>
                <a:sym typeface="Arial"/>
              </a:endParaRPr>
            </a:p>
          </p:txBody>
        </p:sp>
        <p:sp>
          <p:nvSpPr>
            <p:cNvPr id="31" name="Shape 393"/>
            <p:cNvSpPr/>
            <p:nvPr/>
          </p:nvSpPr>
          <p:spPr>
            <a:xfrm rot="10800000">
              <a:off x="1333772" y="2070548"/>
              <a:ext cx="332790" cy="286888"/>
            </a:xfrm>
            <a:prstGeom prst="triangle">
              <a:avLst>
                <a:gd name="adj" fmla="val 50000"/>
              </a:avLst>
            </a:prstGeom>
            <a:solidFill>
              <a:srgbClr val="0070C0"/>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n-lt"/>
                <a:ea typeface="Arial"/>
                <a:cs typeface="Arial"/>
                <a:sym typeface="Arial"/>
              </a:endParaRPr>
            </a:p>
          </p:txBody>
        </p:sp>
        <p:sp>
          <p:nvSpPr>
            <p:cNvPr id="32" name="文字方塊 31"/>
            <p:cNvSpPr txBox="1"/>
            <p:nvPr/>
          </p:nvSpPr>
          <p:spPr>
            <a:xfrm>
              <a:off x="357158" y="1500180"/>
              <a:ext cx="2214578" cy="1000274"/>
            </a:xfrm>
            <a:prstGeom prst="rect">
              <a:avLst/>
            </a:prstGeom>
            <a:noFill/>
          </p:spPr>
          <p:txBody>
            <a:bodyPr wrap="square" rtlCol="0">
              <a:spAutoFit/>
            </a:bodyPr>
            <a:lstStyle/>
            <a:p>
              <a:pPr algn="ctr">
                <a:spcBef>
                  <a:spcPts val="600"/>
                </a:spcBef>
              </a:pPr>
              <a:r>
                <a:rPr lang="en-US" altLang="zh-TW" b="1" dirty="0" smtClean="0">
                  <a:solidFill>
                    <a:schemeClr val="bg1"/>
                  </a:solidFill>
                  <a:latin typeface="+mn-lt"/>
                  <a:ea typeface="微軟正黑體" pitchFamily="34" charset="-120"/>
                  <a:cs typeface="Calibri" pitchFamily="34" charset="0"/>
                </a:rPr>
                <a:t>Raspberry Pi</a:t>
              </a:r>
            </a:p>
            <a:p>
              <a:pPr algn="ctr"/>
              <a:r>
                <a:rPr lang="en-US" altLang="zh-TW" sz="1300" dirty="0" smtClean="0">
                  <a:solidFill>
                    <a:schemeClr val="bg1"/>
                  </a:solidFill>
                  <a:latin typeface="+mn-lt"/>
                  <a:ea typeface="微軟正黑體" pitchFamily="34" charset="-120"/>
                  <a:cs typeface="Calibri" pitchFamily="34" charset="0"/>
                </a:rPr>
                <a:t>Tiny and affordable computer</a:t>
              </a:r>
            </a:p>
            <a:p>
              <a:pPr algn="ctr">
                <a:spcBef>
                  <a:spcPts val="600"/>
                </a:spcBef>
              </a:pPr>
              <a:endParaRPr lang="zh-TW" altLang="en-US" dirty="0">
                <a:solidFill>
                  <a:schemeClr val="bg1"/>
                </a:solidFill>
                <a:latin typeface="+mn-lt"/>
                <a:ea typeface="微軟正黑體" pitchFamily="34" charset="-120"/>
                <a:cs typeface="Calibri" pitchFamily="34" charset="0"/>
              </a:endParaRPr>
            </a:p>
          </p:txBody>
        </p:sp>
      </p:grpSp>
    </p:spTree>
    <p:extLst>
      <p:ext uri="{BB962C8B-B14F-4D97-AF65-F5344CB8AC3E}">
        <p14:creationId xmlns="" xmlns:p14="http://schemas.microsoft.com/office/powerpoint/2010/main" val="12850011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214282" y="-18"/>
            <a:ext cx="8786873" cy="1143008"/>
          </a:xfrm>
        </p:spPr>
        <p:txBody>
          <a:bodyPr/>
          <a:lstStyle/>
          <a:p>
            <a:r>
              <a:rPr lang="en-US" altLang="zh-TW" sz="3400" dirty="0" err="1" smtClean="0">
                <a:latin typeface="+mn-lt"/>
                <a:cs typeface="Calibri" pitchFamily="34" charset="0"/>
              </a:rPr>
              <a:t>Domotz</a:t>
            </a:r>
            <a:r>
              <a:rPr lang="en-US" altLang="zh-TW" sz="3400" dirty="0" smtClean="0">
                <a:latin typeface="+mn-lt"/>
                <a:cs typeface="Calibri" pitchFamily="34" charset="0"/>
              </a:rPr>
              <a:t> network monitoring </a:t>
            </a:r>
            <a:br>
              <a:rPr lang="en-US" altLang="zh-TW" sz="3400" dirty="0" smtClean="0">
                <a:latin typeface="+mn-lt"/>
                <a:cs typeface="Calibri" pitchFamily="34" charset="0"/>
              </a:rPr>
            </a:br>
            <a:r>
              <a:rPr lang="en-US" altLang="zh-TW" sz="3400" dirty="0" smtClean="0">
                <a:latin typeface="+mn-lt"/>
                <a:cs typeface="Calibri" pitchFamily="34" charset="0"/>
              </a:rPr>
              <a:t>can be installed</a:t>
            </a:r>
            <a:endParaRPr lang="zh-TW" altLang="en-US" sz="3400" dirty="0">
              <a:latin typeface="+mn-lt"/>
              <a:ea typeface="微軟正黑體" pitchFamily="34" charset="-120"/>
              <a:cs typeface="Calibri" pitchFamily="34" charset="0"/>
            </a:endParaRPr>
          </a:p>
        </p:txBody>
      </p:sp>
      <p:pic>
        <p:nvPicPr>
          <p:cNvPr id="5" name="Shape 524"/>
          <p:cNvPicPr preferRelativeResize="0"/>
          <p:nvPr/>
        </p:nvPicPr>
        <p:blipFill rotWithShape="1">
          <a:blip r:embed="rId2">
            <a:alphaModFix/>
          </a:blip>
          <a:srcRect b="2334"/>
          <a:stretch/>
        </p:blipFill>
        <p:spPr>
          <a:xfrm>
            <a:off x="2071670" y="2285998"/>
            <a:ext cx="2143140" cy="2357454"/>
          </a:xfrm>
          <a:prstGeom prst="rect">
            <a:avLst/>
          </a:prstGeom>
          <a:noFill/>
          <a:ln>
            <a:noFill/>
          </a:ln>
          <a:effectLst>
            <a:outerShdw blurRad="355600" rotWithShape="0">
              <a:srgbClr val="000000">
                <a:alpha val="74900"/>
              </a:srgbClr>
            </a:outerShdw>
          </a:effectLst>
        </p:spPr>
      </p:pic>
      <p:grpSp>
        <p:nvGrpSpPr>
          <p:cNvPr id="8" name="群組 7"/>
          <p:cNvGrpSpPr/>
          <p:nvPr/>
        </p:nvGrpSpPr>
        <p:grpSpPr>
          <a:xfrm>
            <a:off x="5357818" y="2760684"/>
            <a:ext cx="1029252" cy="1892152"/>
            <a:chOff x="5072066" y="1811186"/>
            <a:chExt cx="1540635" cy="2832266"/>
          </a:xfrm>
        </p:grpSpPr>
        <p:pic>
          <p:nvPicPr>
            <p:cNvPr id="13" name="Picture 2"/>
            <p:cNvPicPr>
              <a:picLocks noChangeAspect="1" noChangeArrowheads="1"/>
            </p:cNvPicPr>
            <p:nvPr/>
          </p:nvPicPr>
          <p:blipFill>
            <a:blip r:embed="rId3"/>
            <a:srcRect l="7255" t="504"/>
            <a:stretch>
              <a:fillRect/>
            </a:stretch>
          </p:blipFill>
          <p:spPr bwMode="auto">
            <a:xfrm>
              <a:off x="5072066" y="1811186"/>
              <a:ext cx="1540635" cy="2832266"/>
            </a:xfrm>
            <a:prstGeom prst="rect">
              <a:avLst/>
            </a:prstGeom>
            <a:noFill/>
            <a:ln w="9525">
              <a:noFill/>
              <a:miter lim="800000"/>
              <a:headEnd/>
              <a:tailEnd/>
            </a:ln>
            <a:effectLst/>
          </p:spPr>
        </p:pic>
        <p:pic>
          <p:nvPicPr>
            <p:cNvPr id="15" name="圖片 14" descr="IMG_3170.PNG"/>
            <p:cNvPicPr>
              <a:picLocks noChangeAspect="1"/>
            </p:cNvPicPr>
            <p:nvPr/>
          </p:nvPicPr>
          <p:blipFill>
            <a:blip r:embed="rId4"/>
            <a:stretch>
              <a:fillRect/>
            </a:stretch>
          </p:blipFill>
          <p:spPr>
            <a:xfrm>
              <a:off x="5139534" y="2123240"/>
              <a:ext cx="1239614" cy="2203757"/>
            </a:xfrm>
            <a:prstGeom prst="rect">
              <a:avLst/>
            </a:prstGeom>
          </p:spPr>
        </p:pic>
      </p:grpSp>
      <p:grpSp>
        <p:nvGrpSpPr>
          <p:cNvPr id="11" name="群組 10"/>
          <p:cNvGrpSpPr/>
          <p:nvPr/>
        </p:nvGrpSpPr>
        <p:grpSpPr>
          <a:xfrm>
            <a:off x="2000232" y="1285866"/>
            <a:ext cx="2286016" cy="928694"/>
            <a:chOff x="357158" y="1428742"/>
            <a:chExt cx="2286016" cy="928694"/>
          </a:xfrm>
        </p:grpSpPr>
        <p:sp>
          <p:nvSpPr>
            <p:cNvPr id="12" name="Shape 392"/>
            <p:cNvSpPr/>
            <p:nvPr/>
          </p:nvSpPr>
          <p:spPr>
            <a:xfrm>
              <a:off x="500034" y="1428742"/>
              <a:ext cx="2143140" cy="784683"/>
            </a:xfrm>
            <a:prstGeom prst="rect">
              <a:avLst/>
            </a:prstGeom>
            <a:solidFill>
              <a:srgbClr val="0070C0"/>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n-lt"/>
                <a:ea typeface="Arial"/>
                <a:cs typeface="Arial"/>
                <a:sym typeface="Arial"/>
              </a:endParaRPr>
            </a:p>
          </p:txBody>
        </p:sp>
        <p:sp>
          <p:nvSpPr>
            <p:cNvPr id="14" name="Shape 393"/>
            <p:cNvSpPr/>
            <p:nvPr/>
          </p:nvSpPr>
          <p:spPr>
            <a:xfrm rot="10800000">
              <a:off x="1333772" y="2070548"/>
              <a:ext cx="332790" cy="286888"/>
            </a:xfrm>
            <a:prstGeom prst="triangle">
              <a:avLst>
                <a:gd name="adj" fmla="val 50000"/>
              </a:avLst>
            </a:prstGeom>
            <a:solidFill>
              <a:srgbClr val="0070C0"/>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n-lt"/>
                <a:ea typeface="Arial"/>
                <a:cs typeface="Arial"/>
                <a:sym typeface="Arial"/>
              </a:endParaRPr>
            </a:p>
          </p:txBody>
        </p:sp>
        <p:sp>
          <p:nvSpPr>
            <p:cNvPr id="16" name="文字方塊 15"/>
            <p:cNvSpPr txBox="1"/>
            <p:nvPr/>
          </p:nvSpPr>
          <p:spPr>
            <a:xfrm>
              <a:off x="357158" y="1500180"/>
              <a:ext cx="2214578" cy="707886"/>
            </a:xfrm>
            <a:prstGeom prst="rect">
              <a:avLst/>
            </a:prstGeom>
            <a:noFill/>
          </p:spPr>
          <p:txBody>
            <a:bodyPr wrap="square" rtlCol="0">
              <a:spAutoFit/>
            </a:bodyPr>
            <a:lstStyle/>
            <a:p>
              <a:pPr algn="ctr">
                <a:spcBef>
                  <a:spcPts val="600"/>
                </a:spcBef>
              </a:pPr>
              <a:r>
                <a:rPr lang="en-US" altLang="zh-TW" b="1" dirty="0" smtClean="0">
                  <a:solidFill>
                    <a:schemeClr val="bg1"/>
                  </a:solidFill>
                  <a:latin typeface="+mn-lt"/>
                  <a:ea typeface="微軟正黑體" pitchFamily="34" charset="-120"/>
                  <a:cs typeface="Calibri" pitchFamily="34" charset="0"/>
                </a:rPr>
                <a:t>…on </a:t>
              </a:r>
              <a:r>
                <a:rPr lang="en-US" altLang="zh-TW" b="1" dirty="0" err="1" smtClean="0">
                  <a:solidFill>
                    <a:schemeClr val="bg1"/>
                  </a:solidFill>
                  <a:latin typeface="+mn-lt"/>
                  <a:ea typeface="微軟正黑體" pitchFamily="34" charset="-120"/>
                  <a:cs typeface="Calibri" pitchFamily="34" charset="0"/>
                </a:rPr>
                <a:t>Afobot</a:t>
              </a:r>
              <a:endParaRPr lang="en-US" altLang="zh-TW" b="1" dirty="0" smtClean="0">
                <a:solidFill>
                  <a:schemeClr val="bg1"/>
                </a:solidFill>
                <a:latin typeface="+mn-lt"/>
                <a:ea typeface="微軟正黑體" pitchFamily="34" charset="-120"/>
                <a:cs typeface="Calibri" pitchFamily="34" charset="0"/>
              </a:endParaRPr>
            </a:p>
            <a:p>
              <a:pPr algn="ctr"/>
              <a:r>
                <a:rPr lang="en-US" altLang="zh-TW" sz="1300" dirty="0" smtClean="0">
                  <a:solidFill>
                    <a:schemeClr val="bg1"/>
                  </a:solidFill>
                  <a:latin typeface="+mn-lt"/>
                  <a:ea typeface="微軟正黑體" pitchFamily="34" charset="-120"/>
                  <a:cs typeface="Calibri" pitchFamily="34" charset="0"/>
                </a:rPr>
                <a:t>Your personal virtual assistant</a:t>
              </a:r>
            </a:p>
          </p:txBody>
        </p:sp>
      </p:grpSp>
      <p:grpSp>
        <p:nvGrpSpPr>
          <p:cNvPr id="18" name="群組 17"/>
          <p:cNvGrpSpPr/>
          <p:nvPr/>
        </p:nvGrpSpPr>
        <p:grpSpPr>
          <a:xfrm>
            <a:off x="4643438" y="1785932"/>
            <a:ext cx="2286016" cy="928694"/>
            <a:chOff x="357158" y="1428742"/>
            <a:chExt cx="2286016" cy="928694"/>
          </a:xfrm>
        </p:grpSpPr>
        <p:sp>
          <p:nvSpPr>
            <p:cNvPr id="19" name="Shape 392"/>
            <p:cNvSpPr/>
            <p:nvPr/>
          </p:nvSpPr>
          <p:spPr>
            <a:xfrm>
              <a:off x="428596" y="1428742"/>
              <a:ext cx="2143140" cy="784683"/>
            </a:xfrm>
            <a:prstGeom prst="rect">
              <a:avLst/>
            </a:prstGeom>
            <a:solidFill>
              <a:srgbClr val="0070C0"/>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n-lt"/>
                <a:ea typeface="Arial"/>
                <a:cs typeface="Arial"/>
                <a:sym typeface="Arial"/>
              </a:endParaRPr>
            </a:p>
          </p:txBody>
        </p:sp>
        <p:sp>
          <p:nvSpPr>
            <p:cNvPr id="20" name="Shape 393"/>
            <p:cNvSpPr/>
            <p:nvPr/>
          </p:nvSpPr>
          <p:spPr>
            <a:xfrm rot="10800000">
              <a:off x="1333772" y="2070548"/>
              <a:ext cx="332790" cy="286888"/>
            </a:xfrm>
            <a:prstGeom prst="triangle">
              <a:avLst>
                <a:gd name="adj" fmla="val 50000"/>
              </a:avLst>
            </a:prstGeom>
            <a:solidFill>
              <a:srgbClr val="0070C0"/>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n-lt"/>
                <a:ea typeface="Arial"/>
                <a:cs typeface="Arial"/>
                <a:sym typeface="Arial"/>
              </a:endParaRPr>
            </a:p>
          </p:txBody>
        </p:sp>
        <p:sp>
          <p:nvSpPr>
            <p:cNvPr id="21" name="文字方塊 20"/>
            <p:cNvSpPr txBox="1"/>
            <p:nvPr/>
          </p:nvSpPr>
          <p:spPr>
            <a:xfrm>
              <a:off x="357158" y="1500180"/>
              <a:ext cx="2286016" cy="646331"/>
            </a:xfrm>
            <a:prstGeom prst="rect">
              <a:avLst/>
            </a:prstGeom>
            <a:noFill/>
          </p:spPr>
          <p:txBody>
            <a:bodyPr wrap="square" rtlCol="0">
              <a:spAutoFit/>
            </a:bodyPr>
            <a:lstStyle/>
            <a:p>
              <a:pPr algn="ctr">
                <a:spcBef>
                  <a:spcPts val="600"/>
                </a:spcBef>
              </a:pPr>
              <a:r>
                <a:rPr lang="en-US" altLang="zh-TW" b="1" dirty="0" smtClean="0">
                  <a:solidFill>
                    <a:schemeClr val="bg1"/>
                  </a:solidFill>
                  <a:latin typeface="+mn-lt"/>
                  <a:ea typeface="微軟正黑體" pitchFamily="34" charset="-120"/>
                  <a:cs typeface="Calibri" pitchFamily="34" charset="0"/>
                </a:rPr>
                <a:t>… on mobile devices</a:t>
              </a:r>
            </a:p>
            <a:p>
              <a:pPr algn="ctr"/>
              <a:r>
                <a:rPr lang="en-US" altLang="zh-TW" sz="1100" dirty="0" smtClean="0">
                  <a:solidFill>
                    <a:schemeClr val="bg1"/>
                  </a:solidFill>
                  <a:latin typeface="+mn-lt"/>
                  <a:ea typeface="微軟正黑體" pitchFamily="34" charset="-120"/>
                  <a:cs typeface="Calibri" pitchFamily="34" charset="0"/>
                </a:rPr>
                <a:t>Check device status </a:t>
              </a:r>
            </a:p>
            <a:p>
              <a:pPr algn="ctr"/>
              <a:r>
                <a:rPr lang="en-US" altLang="zh-TW" sz="1100" dirty="0" smtClean="0">
                  <a:solidFill>
                    <a:schemeClr val="bg1"/>
                  </a:solidFill>
                  <a:latin typeface="+mn-lt"/>
                  <a:ea typeface="微軟正黑體" pitchFamily="34" charset="-120"/>
                  <a:cs typeface="Calibri" pitchFamily="34" charset="0"/>
                </a:rPr>
                <a:t>On-The-Go</a:t>
              </a:r>
            </a:p>
          </p:txBody>
        </p:sp>
      </p:grpSp>
    </p:spTree>
    <p:extLst>
      <p:ext uri="{BB962C8B-B14F-4D97-AF65-F5344CB8AC3E}">
        <p14:creationId xmlns="" xmlns:p14="http://schemas.microsoft.com/office/powerpoint/2010/main" val="12850011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標題 1"/>
          <p:cNvSpPr>
            <a:spLocks noGrp="1"/>
          </p:cNvSpPr>
          <p:nvPr>
            <p:ph type="title"/>
          </p:nvPr>
        </p:nvSpPr>
        <p:spPr/>
        <p:txBody>
          <a:bodyPr/>
          <a:lstStyle/>
          <a:p>
            <a:r>
              <a:rPr lang="en-US" altLang="zh-TW" sz="3400" dirty="0" err="1" smtClean="0">
                <a:latin typeface="+mn-lt"/>
                <a:cs typeface="Calibri" pitchFamily="34" charset="0"/>
              </a:rPr>
              <a:t>Domotz</a:t>
            </a:r>
            <a:r>
              <a:rPr lang="en-US" altLang="zh-TW" sz="3400" dirty="0" smtClean="0">
                <a:latin typeface="+mn-lt"/>
                <a:cs typeface="Calibri" pitchFamily="34" charset="0"/>
              </a:rPr>
              <a:t> on your mobile</a:t>
            </a:r>
            <a:endParaRPr lang="zh-TW" altLang="en-US" sz="3400" dirty="0">
              <a:latin typeface="+mn-lt"/>
              <a:ea typeface="微軟正黑體" pitchFamily="34" charset="-120"/>
              <a:cs typeface="Calibri" pitchFamily="34" charset="0"/>
            </a:endParaRPr>
          </a:p>
        </p:txBody>
      </p:sp>
      <p:pic>
        <p:nvPicPr>
          <p:cNvPr id="16" name="Picture 2"/>
          <p:cNvPicPr>
            <a:picLocks noChangeAspect="1" noChangeArrowheads="1"/>
          </p:cNvPicPr>
          <p:nvPr/>
        </p:nvPicPr>
        <p:blipFill>
          <a:blip r:embed="rId2"/>
          <a:srcRect l="4666" t="504"/>
          <a:stretch>
            <a:fillRect/>
          </a:stretch>
        </p:blipFill>
        <p:spPr bwMode="auto">
          <a:xfrm>
            <a:off x="4714876" y="1367665"/>
            <a:ext cx="1791700" cy="3204349"/>
          </a:xfrm>
          <a:prstGeom prst="rect">
            <a:avLst/>
          </a:prstGeom>
          <a:noFill/>
          <a:ln w="9525">
            <a:noFill/>
            <a:miter lim="800000"/>
            <a:headEnd/>
            <a:tailEnd/>
          </a:ln>
          <a:effectLst/>
        </p:spPr>
      </p:pic>
      <p:pic>
        <p:nvPicPr>
          <p:cNvPr id="4" name="Picture 2"/>
          <p:cNvPicPr>
            <a:picLocks noChangeAspect="1" noChangeArrowheads="1"/>
          </p:cNvPicPr>
          <p:nvPr/>
        </p:nvPicPr>
        <p:blipFill>
          <a:blip r:embed="rId2"/>
          <a:srcRect l="5335" t="504"/>
          <a:stretch>
            <a:fillRect/>
          </a:stretch>
        </p:blipFill>
        <p:spPr bwMode="auto">
          <a:xfrm>
            <a:off x="2571736" y="1367665"/>
            <a:ext cx="1779121" cy="3204349"/>
          </a:xfrm>
          <a:prstGeom prst="rect">
            <a:avLst/>
          </a:prstGeom>
          <a:noFill/>
          <a:ln w="9525">
            <a:noFill/>
            <a:miter lim="800000"/>
            <a:headEnd/>
            <a:tailEnd/>
          </a:ln>
          <a:effectLst/>
        </p:spPr>
      </p:pic>
      <p:sp>
        <p:nvSpPr>
          <p:cNvPr id="12" name="文字方塊 11"/>
          <p:cNvSpPr txBox="1"/>
          <p:nvPr/>
        </p:nvSpPr>
        <p:spPr>
          <a:xfrm>
            <a:off x="500034" y="2357436"/>
            <a:ext cx="1924195" cy="738664"/>
          </a:xfrm>
          <a:prstGeom prst="rect">
            <a:avLst/>
          </a:prstGeom>
          <a:noFill/>
        </p:spPr>
        <p:txBody>
          <a:bodyPr wrap="square" rtlCol="0">
            <a:spAutoFit/>
          </a:bodyPr>
          <a:lstStyle/>
          <a:p>
            <a:r>
              <a:rPr lang="en-US" altLang="zh-TW" b="1" dirty="0" smtClean="0">
                <a:solidFill>
                  <a:schemeClr val="bg2"/>
                </a:solidFill>
                <a:latin typeface="+mn-lt"/>
                <a:ea typeface="微軟正黑體" pitchFamily="34" charset="-120"/>
                <a:cs typeface="Calibri" pitchFamily="34" charset="0"/>
              </a:rPr>
              <a:t>Devices connected to the same </a:t>
            </a:r>
          </a:p>
          <a:p>
            <a:r>
              <a:rPr lang="en-US" altLang="zh-TW" b="1" dirty="0" smtClean="0">
                <a:solidFill>
                  <a:schemeClr val="bg2"/>
                </a:solidFill>
                <a:latin typeface="+mn-lt"/>
                <a:ea typeface="微軟正黑體" pitchFamily="34" charset="-120"/>
                <a:cs typeface="Calibri" pitchFamily="34" charset="0"/>
              </a:rPr>
              <a:t>network</a:t>
            </a:r>
          </a:p>
        </p:txBody>
      </p:sp>
      <p:sp>
        <p:nvSpPr>
          <p:cNvPr id="15" name="文字方塊 14"/>
          <p:cNvSpPr txBox="1"/>
          <p:nvPr/>
        </p:nvSpPr>
        <p:spPr>
          <a:xfrm>
            <a:off x="6786578" y="1834216"/>
            <a:ext cx="1714512" cy="523220"/>
          </a:xfrm>
          <a:prstGeom prst="rect">
            <a:avLst/>
          </a:prstGeom>
          <a:noFill/>
        </p:spPr>
        <p:txBody>
          <a:bodyPr wrap="square" rtlCol="0">
            <a:spAutoFit/>
          </a:bodyPr>
          <a:lstStyle/>
          <a:p>
            <a:r>
              <a:rPr lang="en-US" altLang="zh-TW" b="1" dirty="0" smtClean="0">
                <a:solidFill>
                  <a:schemeClr val="bg2"/>
                </a:solidFill>
                <a:latin typeface="+mn-lt"/>
                <a:ea typeface="微軟正黑體" pitchFamily="34" charset="-120"/>
                <a:cs typeface="Calibri" pitchFamily="34" charset="0"/>
              </a:rPr>
              <a:t>Device status and basic details</a:t>
            </a:r>
          </a:p>
        </p:txBody>
      </p:sp>
      <p:pic>
        <p:nvPicPr>
          <p:cNvPr id="17" name="圖片 16" descr="IMB_80xSud.GIF"/>
          <p:cNvPicPr>
            <a:picLocks noChangeAspect="1"/>
          </p:cNvPicPr>
          <p:nvPr/>
        </p:nvPicPr>
        <p:blipFill>
          <a:blip r:embed="rId3"/>
          <a:stretch>
            <a:fillRect/>
          </a:stretch>
        </p:blipFill>
        <p:spPr>
          <a:xfrm>
            <a:off x="2672488" y="1725029"/>
            <a:ext cx="1401157" cy="2490946"/>
          </a:xfrm>
          <a:prstGeom prst="rect">
            <a:avLst/>
          </a:prstGeom>
        </p:spPr>
      </p:pic>
      <p:sp>
        <p:nvSpPr>
          <p:cNvPr id="9" name="矩形 8"/>
          <p:cNvSpPr/>
          <p:nvPr/>
        </p:nvSpPr>
        <p:spPr>
          <a:xfrm>
            <a:off x="2665199" y="2257762"/>
            <a:ext cx="1408446" cy="1958213"/>
          </a:xfrm>
          <a:prstGeom prst="rect">
            <a:avLst/>
          </a:prstGeom>
          <a:noFill/>
          <a:ln w="28575">
            <a:solidFill>
              <a:srgbClr val="D71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微軟正黑體" pitchFamily="34" charset="-120"/>
              <a:cs typeface="Calibri" pitchFamily="34" charset="0"/>
            </a:endParaRPr>
          </a:p>
        </p:txBody>
      </p:sp>
      <p:pic>
        <p:nvPicPr>
          <p:cNvPr id="19" name="圖片 18" descr="IMB_AZhTtF.GIF"/>
          <p:cNvPicPr>
            <a:picLocks noChangeAspect="1"/>
          </p:cNvPicPr>
          <p:nvPr/>
        </p:nvPicPr>
        <p:blipFill>
          <a:blip r:embed="rId4"/>
          <a:stretch>
            <a:fillRect/>
          </a:stretch>
        </p:blipFill>
        <p:spPr>
          <a:xfrm>
            <a:off x="4845062" y="1723704"/>
            <a:ext cx="1402465" cy="2493272"/>
          </a:xfrm>
          <a:prstGeom prst="rect">
            <a:avLst/>
          </a:prstGeom>
        </p:spPr>
      </p:pic>
      <p:sp>
        <p:nvSpPr>
          <p:cNvPr id="13" name="矩形 12"/>
          <p:cNvSpPr/>
          <p:nvPr/>
        </p:nvSpPr>
        <p:spPr>
          <a:xfrm>
            <a:off x="4845062" y="1901723"/>
            <a:ext cx="1408446" cy="423290"/>
          </a:xfrm>
          <a:prstGeom prst="rect">
            <a:avLst/>
          </a:prstGeom>
          <a:noFill/>
          <a:ln w="28575">
            <a:solidFill>
              <a:srgbClr val="D71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微軟正黑體" pitchFamily="34" charset="-120"/>
              <a:cs typeface="Calibri" pitchFamily="34" charset="0"/>
            </a:endParaRPr>
          </a:p>
        </p:txBody>
      </p:sp>
      <p:cxnSp>
        <p:nvCxnSpPr>
          <p:cNvPr id="22" name="直線接點 21"/>
          <p:cNvCxnSpPr/>
          <p:nvPr/>
        </p:nvCxnSpPr>
        <p:spPr>
          <a:xfrm>
            <a:off x="2184402" y="2857502"/>
            <a:ext cx="500066" cy="1588"/>
          </a:xfrm>
          <a:prstGeom prst="line">
            <a:avLst/>
          </a:prstGeom>
          <a:ln w="28575">
            <a:solidFill>
              <a:srgbClr val="D71187"/>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6244194" y="2071684"/>
            <a:ext cx="500066" cy="1588"/>
          </a:xfrm>
          <a:prstGeom prst="line">
            <a:avLst/>
          </a:prstGeom>
          <a:ln w="28575">
            <a:solidFill>
              <a:srgbClr val="D7118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400" dirty="0" err="1" smtClean="0">
                <a:latin typeface="+mn-lt"/>
                <a:cs typeface="Calibri" pitchFamily="34" charset="0"/>
              </a:rPr>
              <a:t>Domotz</a:t>
            </a:r>
            <a:r>
              <a:rPr lang="en-US" altLang="zh-TW" sz="3400" dirty="0" smtClean="0">
                <a:latin typeface="+mn-lt"/>
                <a:cs typeface="Calibri" pitchFamily="34" charset="0"/>
              </a:rPr>
              <a:t> on your mobile</a:t>
            </a:r>
            <a:endParaRPr lang="zh-TW" altLang="en-US" sz="3400" dirty="0">
              <a:latin typeface="+mn-lt"/>
              <a:ea typeface="微軟正黑體" pitchFamily="34" charset="-120"/>
              <a:cs typeface="Calibri" pitchFamily="34" charset="0"/>
            </a:endParaRPr>
          </a:p>
        </p:txBody>
      </p:sp>
      <p:pic>
        <p:nvPicPr>
          <p:cNvPr id="5" name="Picture 2"/>
          <p:cNvPicPr>
            <a:picLocks noChangeAspect="1" noChangeArrowheads="1"/>
          </p:cNvPicPr>
          <p:nvPr/>
        </p:nvPicPr>
        <p:blipFill>
          <a:blip r:embed="rId2"/>
          <a:srcRect l="3925" t="504" r="10560"/>
          <a:stretch>
            <a:fillRect/>
          </a:stretch>
        </p:blipFill>
        <p:spPr bwMode="auto">
          <a:xfrm>
            <a:off x="2643174" y="1285866"/>
            <a:ext cx="1643074" cy="3275943"/>
          </a:xfrm>
          <a:prstGeom prst="rect">
            <a:avLst/>
          </a:prstGeom>
          <a:noFill/>
          <a:ln w="9525">
            <a:noFill/>
            <a:miter lim="800000"/>
            <a:headEnd/>
            <a:tailEnd/>
          </a:ln>
          <a:effectLst/>
        </p:spPr>
      </p:pic>
      <p:pic>
        <p:nvPicPr>
          <p:cNvPr id="6" name="Picture 2"/>
          <p:cNvPicPr>
            <a:picLocks noChangeAspect="1" noChangeArrowheads="1"/>
          </p:cNvPicPr>
          <p:nvPr/>
        </p:nvPicPr>
        <p:blipFill>
          <a:blip r:embed="rId2"/>
          <a:srcRect l="5872" t="504" r="8612"/>
          <a:stretch>
            <a:fillRect/>
          </a:stretch>
        </p:blipFill>
        <p:spPr bwMode="auto">
          <a:xfrm>
            <a:off x="4714876" y="1285866"/>
            <a:ext cx="1643074" cy="3275943"/>
          </a:xfrm>
          <a:prstGeom prst="rect">
            <a:avLst/>
          </a:prstGeom>
          <a:noFill/>
          <a:ln w="9525">
            <a:noFill/>
            <a:miter lim="800000"/>
            <a:headEnd/>
            <a:tailEnd/>
          </a:ln>
          <a:effectLst/>
        </p:spPr>
      </p:pic>
      <p:pic>
        <p:nvPicPr>
          <p:cNvPr id="13" name="圖片 12" descr="IMG_3170.PNG"/>
          <p:cNvPicPr>
            <a:picLocks noChangeAspect="1"/>
          </p:cNvPicPr>
          <p:nvPr/>
        </p:nvPicPr>
        <p:blipFill>
          <a:blip r:embed="rId3"/>
          <a:stretch>
            <a:fillRect/>
          </a:stretch>
        </p:blipFill>
        <p:spPr>
          <a:xfrm>
            <a:off x="2771939" y="1649860"/>
            <a:ext cx="1433800" cy="2548978"/>
          </a:xfrm>
          <a:prstGeom prst="rect">
            <a:avLst/>
          </a:prstGeom>
        </p:spPr>
      </p:pic>
      <p:pic>
        <p:nvPicPr>
          <p:cNvPr id="14" name="圖片 13" descr="IMG_3169.PNG"/>
          <p:cNvPicPr>
            <a:picLocks noChangeAspect="1"/>
          </p:cNvPicPr>
          <p:nvPr/>
        </p:nvPicPr>
        <p:blipFill>
          <a:blip r:embed="rId4"/>
          <a:stretch>
            <a:fillRect/>
          </a:stretch>
        </p:blipFill>
        <p:spPr>
          <a:xfrm>
            <a:off x="4806221" y="1649860"/>
            <a:ext cx="1433800" cy="2548978"/>
          </a:xfrm>
          <a:prstGeom prst="rect">
            <a:avLst/>
          </a:prstGeom>
        </p:spPr>
      </p:pic>
      <p:sp>
        <p:nvSpPr>
          <p:cNvPr id="15" name="矩形 14"/>
          <p:cNvSpPr/>
          <p:nvPr/>
        </p:nvSpPr>
        <p:spPr>
          <a:xfrm>
            <a:off x="2749764" y="3773156"/>
            <a:ext cx="1455974" cy="424659"/>
          </a:xfrm>
          <a:prstGeom prst="rect">
            <a:avLst/>
          </a:prstGeom>
          <a:noFill/>
          <a:ln w="28575">
            <a:solidFill>
              <a:srgbClr val="D71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微軟正黑體" pitchFamily="34" charset="-120"/>
              <a:cs typeface="Calibri" pitchFamily="34" charset="0"/>
            </a:endParaRPr>
          </a:p>
        </p:txBody>
      </p:sp>
      <p:sp>
        <p:nvSpPr>
          <p:cNvPr id="16" name="矩形 15"/>
          <p:cNvSpPr/>
          <p:nvPr/>
        </p:nvSpPr>
        <p:spPr>
          <a:xfrm>
            <a:off x="2749764" y="3045169"/>
            <a:ext cx="1455974" cy="667322"/>
          </a:xfrm>
          <a:prstGeom prst="rect">
            <a:avLst/>
          </a:prstGeom>
          <a:noFill/>
          <a:ln w="28575">
            <a:solidFill>
              <a:srgbClr val="D71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微軟正黑體" pitchFamily="34" charset="-120"/>
              <a:cs typeface="Calibri" pitchFamily="34" charset="0"/>
            </a:endParaRPr>
          </a:p>
        </p:txBody>
      </p:sp>
      <p:sp>
        <p:nvSpPr>
          <p:cNvPr id="17" name="矩形 16"/>
          <p:cNvSpPr/>
          <p:nvPr/>
        </p:nvSpPr>
        <p:spPr>
          <a:xfrm>
            <a:off x="4800230" y="2256516"/>
            <a:ext cx="1455974" cy="1880634"/>
          </a:xfrm>
          <a:prstGeom prst="rect">
            <a:avLst/>
          </a:prstGeom>
          <a:noFill/>
          <a:ln w="28575">
            <a:solidFill>
              <a:srgbClr val="D71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微軟正黑體" pitchFamily="34" charset="-120"/>
              <a:cs typeface="Calibri" pitchFamily="34" charset="0"/>
            </a:endParaRPr>
          </a:p>
        </p:txBody>
      </p:sp>
      <p:sp>
        <p:nvSpPr>
          <p:cNvPr id="19" name="文字方塊 18"/>
          <p:cNvSpPr txBox="1"/>
          <p:nvPr/>
        </p:nvSpPr>
        <p:spPr>
          <a:xfrm>
            <a:off x="1571604" y="3243812"/>
            <a:ext cx="1024484" cy="307777"/>
          </a:xfrm>
          <a:prstGeom prst="rect">
            <a:avLst/>
          </a:prstGeom>
          <a:noFill/>
        </p:spPr>
        <p:txBody>
          <a:bodyPr wrap="square" rtlCol="0">
            <a:spAutoFit/>
          </a:bodyPr>
          <a:lstStyle/>
          <a:p>
            <a:r>
              <a:rPr lang="en-US" altLang="zh-TW" b="1" dirty="0" smtClean="0">
                <a:solidFill>
                  <a:schemeClr val="bg2"/>
                </a:solidFill>
                <a:latin typeface="+mn-lt"/>
                <a:cs typeface="Calibri" pitchFamily="34" charset="0"/>
              </a:rPr>
              <a:t>IP info</a:t>
            </a:r>
            <a:endParaRPr lang="zh-TW" altLang="en-US" b="1" dirty="0">
              <a:solidFill>
                <a:schemeClr val="bg2"/>
              </a:solidFill>
              <a:latin typeface="+mn-lt"/>
              <a:cs typeface="Calibri" pitchFamily="34" charset="0"/>
            </a:endParaRPr>
          </a:p>
        </p:txBody>
      </p:sp>
      <p:sp>
        <p:nvSpPr>
          <p:cNvPr id="29" name="文字方塊 28"/>
          <p:cNvSpPr txBox="1"/>
          <p:nvPr/>
        </p:nvSpPr>
        <p:spPr>
          <a:xfrm>
            <a:off x="886344" y="3821140"/>
            <a:ext cx="1481488" cy="307777"/>
          </a:xfrm>
          <a:prstGeom prst="rect">
            <a:avLst/>
          </a:prstGeom>
          <a:noFill/>
        </p:spPr>
        <p:txBody>
          <a:bodyPr wrap="square" rtlCol="0">
            <a:spAutoFit/>
          </a:bodyPr>
          <a:lstStyle/>
          <a:p>
            <a:pPr algn="ctr"/>
            <a:r>
              <a:rPr lang="en-US" altLang="zh-TW" b="1" dirty="0" smtClean="0">
                <a:solidFill>
                  <a:schemeClr val="bg2"/>
                </a:solidFill>
                <a:latin typeface="+mn-lt"/>
                <a:ea typeface="微軟正黑體" pitchFamily="34" charset="-120"/>
                <a:cs typeface="Calibri" pitchFamily="34" charset="0"/>
              </a:rPr>
              <a:t>Wake on LAN</a:t>
            </a:r>
            <a:endParaRPr lang="zh-TW" altLang="en-US" b="1" dirty="0">
              <a:solidFill>
                <a:schemeClr val="bg2"/>
              </a:solidFill>
              <a:latin typeface="+mn-lt"/>
              <a:ea typeface="微軟正黑體" pitchFamily="34" charset="-120"/>
              <a:cs typeface="Calibri" pitchFamily="34" charset="0"/>
            </a:endParaRPr>
          </a:p>
        </p:txBody>
      </p:sp>
      <p:sp>
        <p:nvSpPr>
          <p:cNvPr id="30" name="文字方塊 29"/>
          <p:cNvSpPr txBox="1"/>
          <p:nvPr/>
        </p:nvSpPr>
        <p:spPr>
          <a:xfrm>
            <a:off x="6767868" y="2691472"/>
            <a:ext cx="1376032" cy="523220"/>
          </a:xfrm>
          <a:prstGeom prst="rect">
            <a:avLst/>
          </a:prstGeom>
          <a:noFill/>
        </p:spPr>
        <p:txBody>
          <a:bodyPr wrap="square" rtlCol="0">
            <a:spAutoFit/>
          </a:bodyPr>
          <a:lstStyle/>
          <a:p>
            <a:r>
              <a:rPr lang="en-US" altLang="zh-TW" b="1" dirty="0" smtClean="0">
                <a:solidFill>
                  <a:schemeClr val="bg2"/>
                </a:solidFill>
                <a:latin typeface="+mn-lt"/>
                <a:cs typeface="Calibri" pitchFamily="34" charset="0"/>
              </a:rPr>
              <a:t>Current </a:t>
            </a:r>
          </a:p>
          <a:p>
            <a:r>
              <a:rPr lang="en-US" altLang="zh-TW" b="1" dirty="0" smtClean="0">
                <a:solidFill>
                  <a:schemeClr val="bg2"/>
                </a:solidFill>
                <a:latin typeface="+mn-lt"/>
                <a:cs typeface="Calibri" pitchFamily="34" charset="0"/>
              </a:rPr>
              <a:t>Bandwidth</a:t>
            </a:r>
            <a:endParaRPr lang="zh-TW" altLang="en-US" b="1" dirty="0">
              <a:solidFill>
                <a:schemeClr val="bg2"/>
              </a:solidFill>
              <a:latin typeface="+mn-lt"/>
              <a:cs typeface="Calibri" pitchFamily="34" charset="0"/>
            </a:endParaRPr>
          </a:p>
        </p:txBody>
      </p:sp>
      <p:pic>
        <p:nvPicPr>
          <p:cNvPr id="4" name="圖片 3" descr="HP printer.png"/>
          <p:cNvPicPr>
            <a:picLocks noChangeAspect="1"/>
          </p:cNvPicPr>
          <p:nvPr/>
        </p:nvPicPr>
        <p:blipFill>
          <a:blip r:embed="rId5"/>
          <a:stretch>
            <a:fillRect/>
          </a:stretch>
        </p:blipFill>
        <p:spPr>
          <a:xfrm>
            <a:off x="7215206" y="500048"/>
            <a:ext cx="1432423" cy="1432423"/>
          </a:xfrm>
          <a:prstGeom prst="rect">
            <a:avLst/>
          </a:prstGeom>
        </p:spPr>
      </p:pic>
      <p:sp>
        <p:nvSpPr>
          <p:cNvPr id="20" name="文字方塊 19"/>
          <p:cNvSpPr txBox="1"/>
          <p:nvPr/>
        </p:nvSpPr>
        <p:spPr>
          <a:xfrm>
            <a:off x="7151063" y="1857370"/>
            <a:ext cx="1635779" cy="707886"/>
          </a:xfrm>
          <a:prstGeom prst="rect">
            <a:avLst/>
          </a:prstGeom>
          <a:noFill/>
        </p:spPr>
        <p:txBody>
          <a:bodyPr wrap="square" rtlCol="0">
            <a:spAutoFit/>
          </a:bodyPr>
          <a:lstStyle/>
          <a:p>
            <a:pPr algn="ctr"/>
            <a:r>
              <a:rPr lang="en-US" altLang="zh-TW" sz="1000" b="1" dirty="0" smtClean="0">
                <a:solidFill>
                  <a:srgbClr val="0070C0"/>
                </a:solidFill>
                <a:latin typeface="+mn-lt"/>
                <a:ea typeface="微軟正黑體" pitchFamily="34" charset="-120"/>
                <a:cs typeface="Calibri" pitchFamily="34" charset="0"/>
              </a:rPr>
              <a:t>Problem can be resolved in real-time even when IT personnel is not in office.</a:t>
            </a:r>
            <a:endParaRPr lang="zh-TW" altLang="en-US" sz="1000" b="1" dirty="0">
              <a:solidFill>
                <a:srgbClr val="0070C0"/>
              </a:solidFill>
              <a:latin typeface="+mn-lt"/>
              <a:ea typeface="微軟正黑體" pitchFamily="34" charset="-120"/>
              <a:cs typeface="Calibri" pitchFamily="34" charset="0"/>
            </a:endParaRPr>
          </a:p>
        </p:txBody>
      </p:sp>
      <p:cxnSp>
        <p:nvCxnSpPr>
          <p:cNvPr id="39" name="直線接點 38"/>
          <p:cNvCxnSpPr/>
          <p:nvPr/>
        </p:nvCxnSpPr>
        <p:spPr>
          <a:xfrm flipV="1">
            <a:off x="2261632" y="3414425"/>
            <a:ext cx="452980" cy="4376"/>
          </a:xfrm>
          <a:prstGeom prst="line">
            <a:avLst/>
          </a:prstGeom>
          <a:ln w="28575">
            <a:solidFill>
              <a:srgbClr val="D71187"/>
            </a:solidFill>
          </a:ln>
        </p:spPr>
        <p:style>
          <a:lnRef idx="1">
            <a:schemeClr val="accent1"/>
          </a:lnRef>
          <a:fillRef idx="0">
            <a:schemeClr val="accent1"/>
          </a:fillRef>
          <a:effectRef idx="0">
            <a:schemeClr val="accent1"/>
          </a:effectRef>
          <a:fontRef idx="minor">
            <a:schemeClr val="tx1"/>
          </a:fontRef>
        </p:style>
      </p:cxnSp>
      <p:cxnSp>
        <p:nvCxnSpPr>
          <p:cNvPr id="40" name="直線接點 39"/>
          <p:cNvCxnSpPr/>
          <p:nvPr/>
        </p:nvCxnSpPr>
        <p:spPr>
          <a:xfrm flipV="1">
            <a:off x="2285984" y="3990305"/>
            <a:ext cx="452980" cy="4376"/>
          </a:xfrm>
          <a:prstGeom prst="line">
            <a:avLst/>
          </a:prstGeom>
          <a:ln w="28575">
            <a:solidFill>
              <a:srgbClr val="D71187"/>
            </a:solidFill>
          </a:ln>
        </p:spPr>
        <p:style>
          <a:lnRef idx="1">
            <a:schemeClr val="accent1"/>
          </a:lnRef>
          <a:fillRef idx="0">
            <a:schemeClr val="accent1"/>
          </a:fillRef>
          <a:effectRef idx="0">
            <a:schemeClr val="accent1"/>
          </a:effectRef>
          <a:fontRef idx="minor">
            <a:schemeClr val="tx1"/>
          </a:fontRef>
        </p:style>
      </p:cxnSp>
      <p:cxnSp>
        <p:nvCxnSpPr>
          <p:cNvPr id="42" name="直線接點 41"/>
          <p:cNvCxnSpPr/>
          <p:nvPr/>
        </p:nvCxnSpPr>
        <p:spPr>
          <a:xfrm flipV="1">
            <a:off x="6286512" y="2918735"/>
            <a:ext cx="452980" cy="4376"/>
          </a:xfrm>
          <a:prstGeom prst="line">
            <a:avLst/>
          </a:prstGeom>
          <a:ln w="28575">
            <a:solidFill>
              <a:srgbClr val="D71187"/>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643438" y="2643188"/>
            <a:ext cx="3857652" cy="1785950"/>
          </a:xfrm>
          <a:prstGeom prst="rect">
            <a:avLst/>
          </a:prstGeom>
          <a:solidFill>
            <a:schemeClr val="bg1"/>
          </a:solidFill>
          <a:ln w="57150">
            <a:solidFill>
              <a:srgbClr val="0070C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642910" y="2643188"/>
            <a:ext cx="3857652" cy="1785950"/>
          </a:xfrm>
          <a:prstGeom prst="rect">
            <a:avLst/>
          </a:prstGeom>
          <a:solidFill>
            <a:schemeClr val="bg1"/>
          </a:solidFill>
          <a:ln w="57150">
            <a:solidFill>
              <a:srgbClr val="0070C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a:lstStyle/>
          <a:p>
            <a:r>
              <a:rPr lang="en-US" altLang="zh-TW" sz="3400" dirty="0" smtClean="0">
                <a:latin typeface="+mn-lt"/>
                <a:ea typeface="微軟正黑體" pitchFamily="34" charset="-120"/>
              </a:rPr>
              <a:t>Monthly Report</a:t>
            </a:r>
            <a:endParaRPr lang="zh-TW" altLang="en-US" sz="3400" dirty="0">
              <a:latin typeface="+mn-lt"/>
              <a:ea typeface="微軟正黑體" pitchFamily="34" charset="-120"/>
            </a:endParaRPr>
          </a:p>
        </p:txBody>
      </p:sp>
      <p:pic>
        <p:nvPicPr>
          <p:cNvPr id="5" name="圖片 4" descr="Monthly report 1.jpg"/>
          <p:cNvPicPr>
            <a:picLocks noChangeAspect="1"/>
          </p:cNvPicPr>
          <p:nvPr/>
        </p:nvPicPr>
        <p:blipFill>
          <a:blip r:embed="rId2"/>
          <a:srcRect l="1408" t="21108" r="19718" b="39848"/>
          <a:stretch>
            <a:fillRect/>
          </a:stretch>
        </p:blipFill>
        <p:spPr>
          <a:xfrm>
            <a:off x="809599" y="2684010"/>
            <a:ext cx="3619525" cy="1673690"/>
          </a:xfrm>
          <a:prstGeom prst="rect">
            <a:avLst/>
          </a:prstGeom>
        </p:spPr>
      </p:pic>
      <p:pic>
        <p:nvPicPr>
          <p:cNvPr id="4" name="圖片 3" descr="Monthly report 1.jpg"/>
          <p:cNvPicPr>
            <a:picLocks noChangeAspect="1"/>
          </p:cNvPicPr>
          <p:nvPr/>
        </p:nvPicPr>
        <p:blipFill>
          <a:blip r:embed="rId2"/>
          <a:srcRect l="1587" t="67969" r="28571"/>
          <a:stretch>
            <a:fillRect/>
          </a:stretch>
        </p:blipFill>
        <p:spPr>
          <a:xfrm>
            <a:off x="4832788" y="2755448"/>
            <a:ext cx="3168236" cy="1357322"/>
          </a:xfrm>
          <a:prstGeom prst="rect">
            <a:avLst/>
          </a:prstGeom>
        </p:spPr>
      </p:pic>
      <p:pic>
        <p:nvPicPr>
          <p:cNvPr id="6" name="圖片 5" descr="Monthly report 1.jpg"/>
          <p:cNvPicPr>
            <a:picLocks noChangeAspect="1"/>
          </p:cNvPicPr>
          <p:nvPr/>
        </p:nvPicPr>
        <p:blipFill>
          <a:blip r:embed="rId2"/>
          <a:srcRect l="1408" r="1408" b="79193"/>
          <a:stretch>
            <a:fillRect/>
          </a:stretch>
        </p:blipFill>
        <p:spPr>
          <a:xfrm>
            <a:off x="1142976" y="1214428"/>
            <a:ext cx="6786610" cy="135732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400" dirty="0" smtClean="0">
                <a:latin typeface="+mn-lt"/>
              </a:rPr>
              <a:t>Monthly Report</a:t>
            </a:r>
            <a:endParaRPr lang="zh-TW" altLang="en-US" sz="3400" dirty="0">
              <a:latin typeface="+mn-lt"/>
              <a:ea typeface="微軟正黑體" pitchFamily="34" charset="-120"/>
            </a:endParaRPr>
          </a:p>
        </p:txBody>
      </p:sp>
      <p:pic>
        <p:nvPicPr>
          <p:cNvPr id="6" name="圖片 5" descr="Monthly report 2.jpg"/>
          <p:cNvPicPr>
            <a:picLocks noChangeAspect="1"/>
          </p:cNvPicPr>
          <p:nvPr/>
        </p:nvPicPr>
        <p:blipFill>
          <a:blip r:embed="rId2"/>
          <a:srcRect l="1351" r="28378" b="65349"/>
          <a:stretch>
            <a:fillRect/>
          </a:stretch>
        </p:blipFill>
        <p:spPr>
          <a:xfrm>
            <a:off x="4643438" y="1571618"/>
            <a:ext cx="4086254" cy="1571636"/>
          </a:xfrm>
          <a:prstGeom prst="rect">
            <a:avLst/>
          </a:prstGeom>
        </p:spPr>
      </p:pic>
      <p:grpSp>
        <p:nvGrpSpPr>
          <p:cNvPr id="13" name="群組 12"/>
          <p:cNvGrpSpPr/>
          <p:nvPr/>
        </p:nvGrpSpPr>
        <p:grpSpPr>
          <a:xfrm>
            <a:off x="1214414" y="1285866"/>
            <a:ext cx="3429024" cy="3325288"/>
            <a:chOff x="571472" y="1194721"/>
            <a:chExt cx="4071966" cy="3948779"/>
          </a:xfrm>
        </p:grpSpPr>
        <p:grpSp>
          <p:nvGrpSpPr>
            <p:cNvPr id="9" name="群組 8"/>
            <p:cNvGrpSpPr/>
            <p:nvPr/>
          </p:nvGrpSpPr>
          <p:grpSpPr>
            <a:xfrm>
              <a:off x="571472" y="1194721"/>
              <a:ext cx="4071966" cy="3948779"/>
              <a:chOff x="4500562" y="0"/>
              <a:chExt cx="5303958" cy="5143500"/>
            </a:xfrm>
          </p:grpSpPr>
          <p:pic>
            <p:nvPicPr>
              <p:cNvPr id="7" name="圖片 6" descr="Monthly report 3.jpg"/>
              <p:cNvPicPr>
                <a:picLocks noChangeAspect="1"/>
              </p:cNvPicPr>
              <p:nvPr/>
            </p:nvPicPr>
            <p:blipFill>
              <a:blip r:embed="rId3"/>
              <a:stretch>
                <a:fillRect/>
              </a:stretch>
            </p:blipFill>
            <p:spPr>
              <a:xfrm>
                <a:off x="4500562" y="2500312"/>
                <a:ext cx="5303958" cy="2643188"/>
              </a:xfrm>
              <a:prstGeom prst="rect">
                <a:avLst/>
              </a:prstGeom>
            </p:spPr>
          </p:pic>
          <p:pic>
            <p:nvPicPr>
              <p:cNvPr id="8" name="圖片 7" descr="Monthly report 2.jpg"/>
              <p:cNvPicPr>
                <a:picLocks noChangeAspect="1"/>
              </p:cNvPicPr>
              <p:nvPr/>
            </p:nvPicPr>
            <p:blipFill>
              <a:blip r:embed="rId2"/>
              <a:srcRect l="1251" t="37500" r="7751"/>
              <a:stretch>
                <a:fillRect/>
              </a:stretch>
            </p:blipFill>
            <p:spPr>
              <a:xfrm>
                <a:off x="4500562" y="0"/>
                <a:ext cx="4786314" cy="2564082"/>
              </a:xfrm>
              <a:prstGeom prst="rect">
                <a:avLst/>
              </a:prstGeom>
            </p:spPr>
          </p:pic>
        </p:grpSp>
        <p:sp>
          <p:nvSpPr>
            <p:cNvPr id="11" name="矩形 10"/>
            <p:cNvSpPr/>
            <p:nvPr/>
          </p:nvSpPr>
          <p:spPr>
            <a:xfrm>
              <a:off x="571472" y="1214428"/>
              <a:ext cx="3857652" cy="1928826"/>
            </a:xfrm>
            <a:prstGeom prst="rect">
              <a:avLst/>
            </a:prstGeom>
            <a:noFill/>
            <a:ln w="57150">
              <a:solidFill>
                <a:srgbClr val="0070C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571472" y="3214674"/>
              <a:ext cx="3857652" cy="1928826"/>
            </a:xfrm>
            <a:prstGeom prst="rect">
              <a:avLst/>
            </a:prstGeom>
            <a:noFill/>
            <a:ln w="57150">
              <a:solidFill>
                <a:srgbClr val="0070C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400" dirty="0" smtClean="0">
                <a:latin typeface="+mn-lt"/>
              </a:rPr>
              <a:t>Monthly Report</a:t>
            </a:r>
            <a:endParaRPr lang="zh-TW" altLang="en-US" sz="3400" dirty="0">
              <a:latin typeface="+mn-lt"/>
              <a:ea typeface="微軟正黑體" pitchFamily="34" charset="-120"/>
            </a:endParaRPr>
          </a:p>
        </p:txBody>
      </p:sp>
      <p:pic>
        <p:nvPicPr>
          <p:cNvPr id="4" name="圖片 3" descr="Monthly report 4.jpg"/>
          <p:cNvPicPr>
            <a:picLocks noChangeAspect="1"/>
          </p:cNvPicPr>
          <p:nvPr/>
        </p:nvPicPr>
        <p:blipFill>
          <a:blip r:embed="rId2"/>
          <a:stretch>
            <a:fillRect/>
          </a:stretch>
        </p:blipFill>
        <p:spPr>
          <a:xfrm>
            <a:off x="500035" y="1210167"/>
            <a:ext cx="3892603" cy="3254832"/>
          </a:xfrm>
          <a:prstGeom prst="rect">
            <a:avLst/>
          </a:prstGeom>
        </p:spPr>
      </p:pic>
      <p:pic>
        <p:nvPicPr>
          <p:cNvPr id="6" name="圖片 5" descr="Monthly report 5.jpg"/>
          <p:cNvPicPr>
            <a:picLocks noChangeAspect="1"/>
          </p:cNvPicPr>
          <p:nvPr/>
        </p:nvPicPr>
        <p:blipFill>
          <a:blip r:embed="rId3"/>
          <a:srcRect l="1866"/>
          <a:stretch>
            <a:fillRect/>
          </a:stretch>
        </p:blipFill>
        <p:spPr>
          <a:xfrm>
            <a:off x="4786314" y="1185325"/>
            <a:ext cx="3756111" cy="3344251"/>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body" idx="4294967295"/>
          </p:nvPr>
        </p:nvSpPr>
        <p:spPr>
          <a:xfrm>
            <a:off x="2428860" y="785800"/>
            <a:ext cx="4521200" cy="1087438"/>
          </a:xfrm>
          <a:prstGeom prst="rect">
            <a:avLst/>
          </a:prstGeom>
          <a:noFill/>
          <a:ln>
            <a:noFill/>
          </a:ln>
        </p:spPr>
        <p:txBody>
          <a:bodyPr wrap="square" lIns="91425" tIns="91425" rIns="91425" bIns="91425" anchor="t" anchorCtr="0">
            <a:noAutofit/>
          </a:bodyPr>
          <a:lstStyle/>
          <a:p>
            <a:pPr marL="0" marR="0" lvl="0" indent="-76200" algn="ctr" rtl="0">
              <a:lnSpc>
                <a:spcPct val="115000"/>
              </a:lnSpc>
              <a:spcBef>
                <a:spcPts val="0"/>
              </a:spcBef>
              <a:spcAft>
                <a:spcPts val="0"/>
              </a:spcAft>
              <a:buClr>
                <a:schemeClr val="dk2"/>
              </a:buClr>
              <a:buSzPct val="25000"/>
              <a:buFont typeface="Verdana"/>
              <a:buNone/>
            </a:pPr>
            <a:r>
              <a:rPr lang="en-US" altLang="zh-TW" sz="4800" b="1" i="0" u="none" strike="noStrike" cap="none" smtClean="0">
                <a:solidFill>
                  <a:schemeClr val="bg1"/>
                </a:solidFill>
                <a:latin typeface="微軟正黑體" pitchFamily="34" charset="-120"/>
                <a:ea typeface="微軟正黑體" pitchFamily="34" charset="-120"/>
                <a:cs typeface="Arial"/>
                <a:sym typeface="Arial"/>
              </a:rPr>
              <a:t>Thank  you</a:t>
            </a:r>
            <a:endParaRPr lang="en-US" sz="4800" b="1" i="0" u="none" strike="noStrike" cap="none" dirty="0">
              <a:solidFill>
                <a:schemeClr val="bg1"/>
              </a:solidFill>
              <a:latin typeface="微軟正黑體" pitchFamily="34" charset="-120"/>
              <a:ea typeface="微軟正黑體" pitchFamily="34" charset="-120"/>
              <a:cs typeface="Arial"/>
              <a:sym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77"/>
          <p:cNvSpPr txBox="1"/>
          <p:nvPr/>
        </p:nvSpPr>
        <p:spPr>
          <a:xfrm>
            <a:off x="0" y="285734"/>
            <a:ext cx="9144000" cy="624602"/>
          </a:xfrm>
          <a:prstGeom prst="rect">
            <a:avLst/>
          </a:prstGeom>
          <a:noFill/>
          <a:ln>
            <a:noFill/>
          </a:ln>
        </p:spPr>
        <p:txBody>
          <a:bodyPr wrap="square" lIns="91375" tIns="91375" rIns="91375" bIns="91375" anchor="t" anchorCtr="0">
            <a:noAutofit/>
          </a:bodyPr>
          <a:lstStyle/>
          <a:p>
            <a:pPr indent="-254000" algn="ctr">
              <a:buClr>
                <a:srgbClr val="F9FAFB"/>
              </a:buClr>
              <a:buSzPct val="100000"/>
            </a:pPr>
            <a:r>
              <a:rPr lang="en-US" altLang="zh-TW" sz="3400" b="1" dirty="0" smtClean="0">
                <a:solidFill>
                  <a:srgbClr val="3D4752"/>
                </a:solidFill>
                <a:latin typeface="+mn-lt"/>
                <a:ea typeface="微軟正黑體" pitchFamily="34" charset="-120"/>
                <a:cs typeface="Calibri" pitchFamily="34" charset="0"/>
              </a:rPr>
              <a:t>Who are the people behind </a:t>
            </a:r>
            <a:r>
              <a:rPr lang="en-US" altLang="zh-TW" sz="3400" b="1" dirty="0" err="1" smtClean="0">
                <a:solidFill>
                  <a:srgbClr val="3D4752"/>
                </a:solidFill>
                <a:latin typeface="+mn-lt"/>
                <a:ea typeface="微軟正黑體" pitchFamily="34" charset="-120"/>
                <a:cs typeface="Calibri" pitchFamily="34" charset="0"/>
              </a:rPr>
              <a:t>Domotz</a:t>
            </a:r>
            <a:r>
              <a:rPr lang="en-US" altLang="zh-TW" sz="3400" b="1" dirty="0" smtClean="0">
                <a:solidFill>
                  <a:srgbClr val="3D4752"/>
                </a:solidFill>
                <a:latin typeface="+mn-lt"/>
                <a:ea typeface="微軟正黑體" pitchFamily="34" charset="-120"/>
                <a:cs typeface="Calibri" pitchFamily="34" charset="0"/>
              </a:rPr>
              <a:t>?</a:t>
            </a:r>
            <a:endParaRPr lang="en-US" altLang="en-US" sz="3400" b="1" dirty="0" smtClean="0">
              <a:solidFill>
                <a:srgbClr val="3D4752"/>
              </a:solidFill>
              <a:latin typeface="+mn-lt"/>
              <a:ea typeface="微軟正黑體" pitchFamily="34" charset="-120"/>
              <a:cs typeface="Calibri" pitchFamily="34" charset="0"/>
            </a:endParaRPr>
          </a:p>
        </p:txBody>
      </p:sp>
      <p:sp>
        <p:nvSpPr>
          <p:cNvPr id="9" name="Rectangle 2"/>
          <p:cNvSpPr/>
          <p:nvPr/>
        </p:nvSpPr>
        <p:spPr>
          <a:xfrm>
            <a:off x="357158" y="1142990"/>
            <a:ext cx="6000792" cy="2301399"/>
          </a:xfrm>
          <a:prstGeom prst="rect">
            <a:avLst/>
          </a:prstGeom>
        </p:spPr>
        <p:txBody>
          <a:bodyPr wrap="square">
            <a:spAutoFit/>
          </a:bodyPr>
          <a:lstStyle/>
          <a:p>
            <a:pPr marL="342900" indent="-342900">
              <a:lnSpc>
                <a:spcPct val="150000"/>
              </a:lnSpc>
              <a:spcBef>
                <a:spcPts val="2400"/>
              </a:spcBef>
              <a:buFont typeface="Arial" pitchFamily="34" charset="0"/>
              <a:buChar char="•"/>
            </a:pPr>
            <a:r>
              <a:rPr lang="en-US" altLang="zh-TW" sz="2400" b="1" dirty="0" smtClean="0">
                <a:solidFill>
                  <a:srgbClr val="3D4752"/>
                </a:solidFill>
                <a:latin typeface="+mn-lt"/>
                <a:ea typeface="微軟正黑體" pitchFamily="34" charset="-120"/>
              </a:rPr>
              <a:t>Founded in 2014</a:t>
            </a:r>
          </a:p>
          <a:p>
            <a:pPr marL="342900" indent="-342900">
              <a:lnSpc>
                <a:spcPct val="150000"/>
              </a:lnSpc>
              <a:spcBef>
                <a:spcPts val="2400"/>
              </a:spcBef>
              <a:buFont typeface="Arial" pitchFamily="34" charset="0"/>
              <a:buChar char="•"/>
            </a:pPr>
            <a:r>
              <a:rPr lang="en-US" altLang="zh-TW" sz="2400" b="1" dirty="0" smtClean="0">
                <a:solidFill>
                  <a:srgbClr val="3D4752"/>
                </a:solidFill>
                <a:latin typeface="+mn-lt"/>
                <a:ea typeface="微軟正黑體" pitchFamily="34" charset="-120"/>
              </a:rPr>
              <a:t>65% of employees are developers</a:t>
            </a:r>
          </a:p>
          <a:p>
            <a:pPr marL="342900" indent="-342900">
              <a:lnSpc>
                <a:spcPct val="150000"/>
              </a:lnSpc>
              <a:spcBef>
                <a:spcPts val="2400"/>
              </a:spcBef>
              <a:buFont typeface="Arial" pitchFamily="34" charset="0"/>
              <a:buChar char="•"/>
            </a:pPr>
            <a:r>
              <a:rPr lang="en-US" altLang="zh-TW" sz="2400" b="1" dirty="0" smtClean="0">
                <a:solidFill>
                  <a:srgbClr val="3D4752"/>
                </a:solidFill>
                <a:latin typeface="+mn-lt"/>
                <a:ea typeface="微軟正黑體" pitchFamily="34" charset="-120"/>
              </a:rPr>
              <a:t>Offices in the US, Italy and the UK</a:t>
            </a:r>
            <a:endParaRPr lang="zh-TW" altLang="en-US" sz="2400" b="1" dirty="0" smtClean="0">
              <a:solidFill>
                <a:srgbClr val="3D4752"/>
              </a:solidFill>
              <a:latin typeface="+mn-lt"/>
              <a:ea typeface="微軟正黑體" pitchFamily="34" charset="-120"/>
            </a:endParaRPr>
          </a:p>
        </p:txBody>
      </p:sp>
      <p:grpSp>
        <p:nvGrpSpPr>
          <p:cNvPr id="10" name="群組 9"/>
          <p:cNvGrpSpPr/>
          <p:nvPr/>
        </p:nvGrpSpPr>
        <p:grpSpPr>
          <a:xfrm>
            <a:off x="5572132" y="1285866"/>
            <a:ext cx="3160366" cy="1216710"/>
            <a:chOff x="4786314" y="1500180"/>
            <a:chExt cx="3717040" cy="1431024"/>
          </a:xfrm>
        </p:grpSpPr>
        <p:pic>
          <p:nvPicPr>
            <p:cNvPr id="8" name="圖片 7" descr="Domotz-Logo-Yellow.png"/>
            <p:cNvPicPr>
              <a:picLocks noChangeAspect="1"/>
            </p:cNvPicPr>
            <p:nvPr/>
          </p:nvPicPr>
          <p:blipFill>
            <a:blip r:embed="rId2"/>
            <a:stretch>
              <a:fillRect/>
            </a:stretch>
          </p:blipFill>
          <p:spPr>
            <a:xfrm>
              <a:off x="4786314" y="1500180"/>
              <a:ext cx="3607619" cy="1311861"/>
            </a:xfrm>
            <a:prstGeom prst="rect">
              <a:avLst/>
            </a:prstGeom>
          </p:spPr>
        </p:pic>
        <p:sp>
          <p:nvSpPr>
            <p:cNvPr id="14" name="Shape 83"/>
            <p:cNvSpPr/>
            <p:nvPr/>
          </p:nvSpPr>
          <p:spPr>
            <a:xfrm>
              <a:off x="4857752" y="1500180"/>
              <a:ext cx="502330" cy="502330"/>
            </a:xfrm>
            <a:prstGeom prst="halfFrame">
              <a:avLst>
                <a:gd name="adj1" fmla="val 23728"/>
                <a:gd name="adj2" fmla="val 24642"/>
              </a:avLst>
            </a:prstGeom>
            <a:solidFill>
              <a:srgbClr val="3D4752">
                <a:alpha val="22745"/>
              </a:srgbClr>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dk1"/>
                </a:solidFill>
                <a:latin typeface="+mn-lt"/>
                <a:ea typeface="Arial"/>
                <a:cs typeface="Arial"/>
                <a:sym typeface="Arial"/>
              </a:endParaRPr>
            </a:p>
          </p:txBody>
        </p:sp>
        <p:sp>
          <p:nvSpPr>
            <p:cNvPr id="15" name="Shape 83"/>
            <p:cNvSpPr/>
            <p:nvPr/>
          </p:nvSpPr>
          <p:spPr>
            <a:xfrm rot="10800000">
              <a:off x="8001024" y="2428874"/>
              <a:ext cx="502330" cy="502330"/>
            </a:xfrm>
            <a:prstGeom prst="halfFrame">
              <a:avLst>
                <a:gd name="adj1" fmla="val 23728"/>
                <a:gd name="adj2" fmla="val 24642"/>
              </a:avLst>
            </a:prstGeom>
            <a:solidFill>
              <a:srgbClr val="3D4752">
                <a:alpha val="22745"/>
              </a:srgbClr>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dk1"/>
                </a:solidFill>
                <a:latin typeface="+mn-lt"/>
                <a:ea typeface="Arial"/>
                <a:cs typeface="Arial"/>
                <a:sym typeface="Arial"/>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400" dirty="0" smtClean="0">
                <a:latin typeface="+mn-lt"/>
                <a:cs typeface="Calibri" pitchFamily="34" charset="0"/>
              </a:rPr>
              <a:t>What does </a:t>
            </a:r>
            <a:r>
              <a:rPr lang="en-US" altLang="zh-TW" sz="3400" dirty="0" err="1" smtClean="0">
                <a:latin typeface="+mn-lt"/>
                <a:cs typeface="Calibri" pitchFamily="34" charset="0"/>
              </a:rPr>
              <a:t>Domotz</a:t>
            </a:r>
            <a:r>
              <a:rPr lang="en-US" altLang="zh-TW" sz="3400" dirty="0" smtClean="0">
                <a:latin typeface="+mn-lt"/>
                <a:cs typeface="Calibri" pitchFamily="34" charset="0"/>
              </a:rPr>
              <a:t> offer?</a:t>
            </a:r>
            <a:endParaRPr lang="zh-TW" altLang="en-US" sz="3400" dirty="0">
              <a:latin typeface="+mn-lt"/>
              <a:cs typeface="Calibri" pitchFamily="34" charset="0"/>
            </a:endParaRPr>
          </a:p>
        </p:txBody>
      </p:sp>
      <p:pic>
        <p:nvPicPr>
          <p:cNvPr id="1026" name="Picture 2"/>
          <p:cNvPicPr>
            <a:picLocks noChangeAspect="1" noChangeArrowheads="1"/>
          </p:cNvPicPr>
          <p:nvPr/>
        </p:nvPicPr>
        <p:blipFill>
          <a:blip r:embed="rId2"/>
          <a:srcRect/>
          <a:stretch>
            <a:fillRect/>
          </a:stretch>
        </p:blipFill>
        <p:spPr bwMode="auto">
          <a:xfrm>
            <a:off x="1571604" y="1285866"/>
            <a:ext cx="5757714" cy="3240000"/>
          </a:xfrm>
          <a:prstGeom prst="rect">
            <a:avLst/>
          </a:prstGeom>
          <a:noFill/>
          <a:ln w="9525">
            <a:noFill/>
            <a:miter lim="800000"/>
            <a:headEnd/>
            <a:tailEnd/>
          </a:ln>
          <a:effectLst/>
        </p:spPr>
      </p:pic>
      <p:sp>
        <p:nvSpPr>
          <p:cNvPr id="8" name="矩形 7"/>
          <p:cNvSpPr/>
          <p:nvPr/>
        </p:nvSpPr>
        <p:spPr>
          <a:xfrm>
            <a:off x="1857356" y="3786196"/>
            <a:ext cx="5469480" cy="428628"/>
          </a:xfrm>
          <a:prstGeom prst="rect">
            <a:avLst/>
          </a:prstGeom>
          <a:solidFill>
            <a:srgbClr val="D71187"/>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altLang="zh-TW" b="1" dirty="0" smtClean="0">
                <a:ea typeface="微軟正黑體" pitchFamily="34" charset="-120"/>
              </a:rPr>
              <a:t>Network Monitoring, and Remote Diagnostics &amp; Support for IT Professionals.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圓角矩形 5"/>
          <p:cNvSpPr/>
          <p:nvPr/>
        </p:nvSpPr>
        <p:spPr>
          <a:xfrm>
            <a:off x="1857356" y="1357304"/>
            <a:ext cx="2571736" cy="1500198"/>
          </a:xfrm>
          <a:prstGeom prst="roundRect">
            <a:avLst>
              <a:gd name="adj" fmla="val 7641"/>
            </a:avLst>
          </a:prstGeom>
          <a:solidFill>
            <a:srgbClr val="AED1EF"/>
          </a:solidFill>
          <a:ln w="57150" cap="flat" cmpd="sng">
            <a:solidFill>
              <a:srgbClr val="498DC8"/>
            </a:solid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mn-lt"/>
              <a:ea typeface="Arial"/>
              <a:cs typeface="Arial"/>
              <a:sym typeface="Arial"/>
            </a:endParaRPr>
          </a:p>
        </p:txBody>
      </p:sp>
      <p:sp>
        <p:nvSpPr>
          <p:cNvPr id="13" name="圓角矩形 12"/>
          <p:cNvSpPr/>
          <p:nvPr/>
        </p:nvSpPr>
        <p:spPr>
          <a:xfrm>
            <a:off x="4786346" y="1357304"/>
            <a:ext cx="2571736" cy="1500198"/>
          </a:xfrm>
          <a:prstGeom prst="roundRect">
            <a:avLst>
              <a:gd name="adj" fmla="val 7641"/>
            </a:avLst>
          </a:prstGeom>
          <a:solidFill>
            <a:srgbClr val="AED1EF"/>
          </a:solidFill>
          <a:ln w="57150" cap="flat" cmpd="sng">
            <a:solidFill>
              <a:srgbClr val="498DC8"/>
            </a:solid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mn-lt"/>
              <a:ea typeface="Arial"/>
              <a:cs typeface="Arial"/>
              <a:sym typeface="Arial"/>
            </a:endParaRPr>
          </a:p>
        </p:txBody>
      </p:sp>
      <p:sp>
        <p:nvSpPr>
          <p:cNvPr id="7" name="圓角矩形 6"/>
          <p:cNvSpPr/>
          <p:nvPr/>
        </p:nvSpPr>
        <p:spPr>
          <a:xfrm>
            <a:off x="2000232" y="1857370"/>
            <a:ext cx="2286016" cy="857256"/>
          </a:xfrm>
          <a:prstGeom prst="roundRect">
            <a:avLst/>
          </a:prstGeom>
          <a:solidFill>
            <a:srgbClr val="0070C0"/>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ea typeface="Arial"/>
              <a:cs typeface="Arial"/>
              <a:sym typeface="Arial"/>
            </a:endParaRPr>
          </a:p>
        </p:txBody>
      </p:sp>
      <p:sp>
        <p:nvSpPr>
          <p:cNvPr id="14" name="圓角矩形 13"/>
          <p:cNvSpPr/>
          <p:nvPr/>
        </p:nvSpPr>
        <p:spPr>
          <a:xfrm>
            <a:off x="4929222" y="1857370"/>
            <a:ext cx="2286016" cy="857256"/>
          </a:xfrm>
          <a:prstGeom prst="roundRect">
            <a:avLst/>
          </a:prstGeom>
          <a:solidFill>
            <a:srgbClr val="0070C0"/>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ea typeface="Arial"/>
              <a:cs typeface="Arial"/>
              <a:sym typeface="Arial"/>
            </a:endParaRPr>
          </a:p>
        </p:txBody>
      </p:sp>
      <p:sp>
        <p:nvSpPr>
          <p:cNvPr id="19" name="圓角矩形 18"/>
          <p:cNvSpPr/>
          <p:nvPr/>
        </p:nvSpPr>
        <p:spPr>
          <a:xfrm>
            <a:off x="1857356" y="3071816"/>
            <a:ext cx="2571736" cy="1500198"/>
          </a:xfrm>
          <a:prstGeom prst="roundRect">
            <a:avLst>
              <a:gd name="adj" fmla="val 7641"/>
            </a:avLst>
          </a:prstGeom>
          <a:solidFill>
            <a:srgbClr val="AED1EF"/>
          </a:solidFill>
          <a:ln w="57150" cap="flat" cmpd="sng">
            <a:solidFill>
              <a:srgbClr val="498DC8"/>
            </a:solid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mn-lt"/>
              <a:ea typeface="Arial"/>
              <a:cs typeface="Arial"/>
              <a:sym typeface="Arial"/>
            </a:endParaRPr>
          </a:p>
        </p:txBody>
      </p:sp>
      <p:sp>
        <p:nvSpPr>
          <p:cNvPr id="24" name="圓角矩形 23"/>
          <p:cNvSpPr/>
          <p:nvPr/>
        </p:nvSpPr>
        <p:spPr>
          <a:xfrm>
            <a:off x="4786314" y="3071816"/>
            <a:ext cx="2571736" cy="1500198"/>
          </a:xfrm>
          <a:prstGeom prst="roundRect">
            <a:avLst>
              <a:gd name="adj" fmla="val 7641"/>
            </a:avLst>
          </a:prstGeom>
          <a:solidFill>
            <a:srgbClr val="AED1EF"/>
          </a:solidFill>
          <a:ln w="57150" cap="flat" cmpd="sng">
            <a:solidFill>
              <a:srgbClr val="498DC8"/>
            </a:solid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mn-lt"/>
              <a:ea typeface="Arial"/>
              <a:cs typeface="Arial"/>
              <a:sym typeface="Arial"/>
            </a:endParaRPr>
          </a:p>
        </p:txBody>
      </p:sp>
      <p:grpSp>
        <p:nvGrpSpPr>
          <p:cNvPr id="29" name="群組 28"/>
          <p:cNvGrpSpPr/>
          <p:nvPr/>
        </p:nvGrpSpPr>
        <p:grpSpPr>
          <a:xfrm>
            <a:off x="2000232" y="3643320"/>
            <a:ext cx="5215006" cy="857256"/>
            <a:chOff x="2000232" y="1857370"/>
            <a:chExt cx="5215006" cy="857256"/>
          </a:xfrm>
        </p:grpSpPr>
        <p:sp>
          <p:nvSpPr>
            <p:cNvPr id="30" name="圓角矩形 29"/>
            <p:cNvSpPr/>
            <p:nvPr/>
          </p:nvSpPr>
          <p:spPr>
            <a:xfrm>
              <a:off x="2000232" y="1857370"/>
              <a:ext cx="2286016" cy="857256"/>
            </a:xfrm>
            <a:prstGeom prst="roundRect">
              <a:avLst/>
            </a:prstGeom>
            <a:solidFill>
              <a:srgbClr val="0070C0"/>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ea typeface="Arial"/>
                <a:cs typeface="Arial"/>
                <a:sym typeface="Arial"/>
              </a:endParaRPr>
            </a:p>
          </p:txBody>
        </p:sp>
        <p:sp>
          <p:nvSpPr>
            <p:cNvPr id="31" name="圓角矩形 30"/>
            <p:cNvSpPr/>
            <p:nvPr/>
          </p:nvSpPr>
          <p:spPr>
            <a:xfrm>
              <a:off x="4929222" y="1857370"/>
              <a:ext cx="2286016" cy="857256"/>
            </a:xfrm>
            <a:prstGeom prst="roundRect">
              <a:avLst/>
            </a:prstGeom>
            <a:solidFill>
              <a:srgbClr val="0070C0"/>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ea typeface="Arial"/>
                <a:cs typeface="Arial"/>
                <a:sym typeface="Arial"/>
              </a:endParaRPr>
            </a:p>
          </p:txBody>
        </p:sp>
      </p:grpSp>
      <p:sp>
        <p:nvSpPr>
          <p:cNvPr id="2" name="標題 1"/>
          <p:cNvSpPr>
            <a:spLocks noGrp="1"/>
          </p:cNvSpPr>
          <p:nvPr>
            <p:ph type="title"/>
          </p:nvPr>
        </p:nvSpPr>
        <p:spPr/>
        <p:txBody>
          <a:bodyPr/>
          <a:lstStyle/>
          <a:p>
            <a:r>
              <a:rPr lang="en-US" altLang="zh-TW" sz="3400" dirty="0" smtClean="0">
                <a:latin typeface="+mn-lt"/>
                <a:cs typeface="Calibri" pitchFamily="34" charset="0"/>
              </a:rPr>
              <a:t>What can QNAP x </a:t>
            </a:r>
            <a:r>
              <a:rPr lang="en-US" altLang="zh-TW" sz="3400" dirty="0" err="1" smtClean="0">
                <a:latin typeface="+mn-lt"/>
                <a:cs typeface="Calibri" pitchFamily="34" charset="0"/>
              </a:rPr>
              <a:t>Domotz</a:t>
            </a:r>
            <a:r>
              <a:rPr lang="en-US" altLang="zh-TW" sz="3400" dirty="0" smtClean="0">
                <a:latin typeface="+mn-lt"/>
                <a:cs typeface="Calibri" pitchFamily="34" charset="0"/>
              </a:rPr>
              <a:t> do for you?</a:t>
            </a:r>
            <a:endParaRPr lang="zh-TW" altLang="en-US" sz="3400" dirty="0">
              <a:latin typeface="+mn-lt"/>
              <a:cs typeface="Calibri" pitchFamily="34" charset="0"/>
            </a:endParaRPr>
          </a:p>
        </p:txBody>
      </p:sp>
      <p:sp>
        <p:nvSpPr>
          <p:cNvPr id="8" name="矩形 7"/>
          <p:cNvSpPr/>
          <p:nvPr/>
        </p:nvSpPr>
        <p:spPr>
          <a:xfrm>
            <a:off x="2000232" y="1883629"/>
            <a:ext cx="2286016" cy="769441"/>
          </a:xfrm>
          <a:prstGeom prst="rect">
            <a:avLst/>
          </a:prstGeom>
        </p:spPr>
        <p:txBody>
          <a:bodyPr wrap="square">
            <a:spAutoFit/>
          </a:bodyPr>
          <a:lstStyle/>
          <a:p>
            <a:pPr indent="-114300" algn="ctr">
              <a:buClr>
                <a:srgbClr val="002060"/>
              </a:buClr>
              <a:buSzPct val="112500"/>
            </a:pPr>
            <a:r>
              <a:rPr lang="en-US" altLang="zh-TW" sz="1100" dirty="0" smtClean="0">
                <a:solidFill>
                  <a:schemeClr val="bg1"/>
                </a:solidFill>
                <a:latin typeface="+mn-lt"/>
                <a:ea typeface="微軟正黑體" pitchFamily="34" charset="-120"/>
                <a:cs typeface="Calibri" pitchFamily="34" charset="0"/>
              </a:rPr>
              <a:t>Monitor all IP devices on</a:t>
            </a:r>
          </a:p>
          <a:p>
            <a:pPr indent="-114300" algn="ctr">
              <a:buClr>
                <a:srgbClr val="002060"/>
              </a:buClr>
              <a:buSzPct val="112500"/>
            </a:pPr>
            <a:r>
              <a:rPr lang="en-US" altLang="zh-TW" sz="1100" dirty="0" smtClean="0">
                <a:solidFill>
                  <a:schemeClr val="bg1"/>
                </a:solidFill>
                <a:latin typeface="+mn-lt"/>
                <a:ea typeface="微軟正黑體" pitchFamily="34" charset="-120"/>
                <a:cs typeface="Calibri" pitchFamily="34" charset="0"/>
              </a:rPr>
              <a:t> any network regardless of the brand and device status</a:t>
            </a:r>
          </a:p>
          <a:p>
            <a:pPr indent="-114300" algn="ctr">
              <a:buClr>
                <a:srgbClr val="002060"/>
              </a:buClr>
              <a:buSzPct val="112500"/>
            </a:pPr>
            <a:r>
              <a:rPr lang="en-US" altLang="zh-TW" sz="1100" dirty="0" smtClean="0">
                <a:solidFill>
                  <a:schemeClr val="bg1"/>
                </a:solidFill>
                <a:latin typeface="+mn-lt"/>
                <a:ea typeface="微軟正黑體" pitchFamily="34" charset="-120"/>
                <a:cs typeface="Calibri" pitchFamily="34" charset="0"/>
              </a:rPr>
              <a:t> (checked every 30 seconds)</a:t>
            </a:r>
            <a:endParaRPr lang="zh-TW" altLang="en-US" sz="1100" dirty="0" smtClean="0">
              <a:solidFill>
                <a:schemeClr val="bg1"/>
              </a:solidFill>
              <a:latin typeface="+mn-lt"/>
              <a:ea typeface="微軟正黑體" pitchFamily="34" charset="-120"/>
              <a:cs typeface="Calibri" pitchFamily="34" charset="0"/>
              <a:sym typeface="Microsoft JhengHei"/>
            </a:endParaRPr>
          </a:p>
        </p:txBody>
      </p:sp>
      <p:sp>
        <p:nvSpPr>
          <p:cNvPr id="10" name="Shape 134"/>
          <p:cNvSpPr txBox="1"/>
          <p:nvPr/>
        </p:nvSpPr>
        <p:spPr>
          <a:xfrm>
            <a:off x="1928794" y="1314986"/>
            <a:ext cx="2429180" cy="357190"/>
          </a:xfrm>
          <a:prstGeom prst="rect">
            <a:avLst/>
          </a:prstGeom>
          <a:noFill/>
          <a:ln>
            <a:noFill/>
          </a:ln>
        </p:spPr>
        <p:txBody>
          <a:bodyPr wrap="square" lIns="91425" tIns="91425" rIns="91425" bIns="91425" anchor="t" anchorCtr="0">
            <a:noAutofit/>
          </a:bodyPr>
          <a:lstStyle/>
          <a:p>
            <a:pPr algn="ctr"/>
            <a:r>
              <a:rPr lang="en-US" altLang="zh-TW" b="1" dirty="0" smtClean="0">
                <a:solidFill>
                  <a:srgbClr val="0070C0"/>
                </a:solidFill>
                <a:latin typeface="+mn-lt"/>
                <a:ea typeface="微軟正黑體" pitchFamily="34" charset="-120"/>
                <a:cs typeface="Calibri" pitchFamily="34" charset="0"/>
              </a:rPr>
              <a:t>Remote network and device monitoring</a:t>
            </a:r>
            <a:endParaRPr lang="en" altLang="en-US" b="1" dirty="0">
              <a:solidFill>
                <a:srgbClr val="0070C0"/>
              </a:solidFill>
              <a:latin typeface="+mn-lt"/>
              <a:ea typeface="微軟正黑體" pitchFamily="34" charset="-120"/>
              <a:cs typeface="Calibri" pitchFamily="34" charset="0"/>
              <a:sym typeface="Calibri"/>
            </a:endParaRPr>
          </a:p>
        </p:txBody>
      </p:sp>
      <p:sp>
        <p:nvSpPr>
          <p:cNvPr id="15" name="矩形 14"/>
          <p:cNvSpPr/>
          <p:nvPr/>
        </p:nvSpPr>
        <p:spPr>
          <a:xfrm>
            <a:off x="4929222" y="2069425"/>
            <a:ext cx="2286016" cy="430887"/>
          </a:xfrm>
          <a:prstGeom prst="rect">
            <a:avLst/>
          </a:prstGeom>
        </p:spPr>
        <p:txBody>
          <a:bodyPr wrap="square">
            <a:spAutoFit/>
          </a:bodyPr>
          <a:lstStyle/>
          <a:p>
            <a:pPr lvl="0" indent="-114300" algn="ctr">
              <a:buClr>
                <a:srgbClr val="002060"/>
              </a:buClr>
              <a:buSzPct val="112500"/>
            </a:pPr>
            <a:r>
              <a:rPr lang="en-US" altLang="zh-TW" sz="1100" dirty="0" smtClean="0">
                <a:solidFill>
                  <a:schemeClr val="bg1"/>
                </a:solidFill>
                <a:latin typeface="+mn-lt"/>
                <a:ea typeface="微軟正黑體" pitchFamily="34" charset="-120"/>
                <a:cs typeface="Calibri" pitchFamily="34" charset="0"/>
              </a:rPr>
              <a:t>Email and push notification alerts when abnormality is detected</a:t>
            </a:r>
            <a:endParaRPr lang="zh-TW" altLang="en-US" sz="1100" dirty="0" smtClean="0">
              <a:solidFill>
                <a:schemeClr val="bg1"/>
              </a:solidFill>
              <a:latin typeface="+mn-lt"/>
              <a:ea typeface="微軟正黑體" pitchFamily="34" charset="-120"/>
              <a:cs typeface="Calibri" pitchFamily="34" charset="0"/>
              <a:sym typeface="Microsoft JhengHei"/>
            </a:endParaRPr>
          </a:p>
        </p:txBody>
      </p:sp>
      <p:sp>
        <p:nvSpPr>
          <p:cNvPr id="16" name="Shape 134"/>
          <p:cNvSpPr txBox="1"/>
          <p:nvPr/>
        </p:nvSpPr>
        <p:spPr>
          <a:xfrm>
            <a:off x="4857784" y="1428742"/>
            <a:ext cx="2429180" cy="357190"/>
          </a:xfrm>
          <a:prstGeom prst="rect">
            <a:avLst/>
          </a:prstGeom>
          <a:noFill/>
          <a:ln>
            <a:noFill/>
          </a:ln>
        </p:spPr>
        <p:txBody>
          <a:bodyPr wrap="square" lIns="91425" tIns="91425" rIns="91425" bIns="91425" anchor="t" anchorCtr="0">
            <a:noAutofit/>
          </a:bodyPr>
          <a:lstStyle/>
          <a:p>
            <a:pPr lvl="0" algn="ctr"/>
            <a:r>
              <a:rPr lang="en-US" altLang="zh-TW" b="1" dirty="0" smtClean="0">
                <a:solidFill>
                  <a:srgbClr val="0070C0"/>
                </a:solidFill>
                <a:latin typeface="+mn-lt"/>
                <a:ea typeface="微軟正黑體" pitchFamily="34" charset="-120"/>
                <a:cs typeface="Calibri" pitchFamily="34" charset="0"/>
              </a:rPr>
              <a:t>Alerts</a:t>
            </a:r>
            <a:r>
              <a:rPr lang="zh-TW" altLang="en-US" b="1" dirty="0" smtClean="0">
                <a:solidFill>
                  <a:srgbClr val="0070C0"/>
                </a:solidFill>
                <a:latin typeface="+mn-lt"/>
                <a:ea typeface="微軟正黑體" pitchFamily="34" charset="-120"/>
                <a:cs typeface="Calibri" pitchFamily="34" charset="0"/>
              </a:rPr>
              <a:t> </a:t>
            </a:r>
            <a:endParaRPr lang="en" altLang="en-US" b="1" dirty="0">
              <a:solidFill>
                <a:srgbClr val="0070C0"/>
              </a:solidFill>
              <a:latin typeface="+mn-lt"/>
              <a:ea typeface="微軟正黑體" pitchFamily="34" charset="-120"/>
              <a:cs typeface="Calibri" pitchFamily="34" charset="0"/>
              <a:sym typeface="Calibri"/>
            </a:endParaRPr>
          </a:p>
        </p:txBody>
      </p:sp>
      <p:sp>
        <p:nvSpPr>
          <p:cNvPr id="21" name="矩形 20"/>
          <p:cNvSpPr/>
          <p:nvPr/>
        </p:nvSpPr>
        <p:spPr>
          <a:xfrm>
            <a:off x="2000232" y="3786196"/>
            <a:ext cx="2286016" cy="600164"/>
          </a:xfrm>
          <a:prstGeom prst="rect">
            <a:avLst/>
          </a:prstGeom>
        </p:spPr>
        <p:txBody>
          <a:bodyPr wrap="square">
            <a:spAutoFit/>
          </a:bodyPr>
          <a:lstStyle/>
          <a:p>
            <a:pPr lvl="0" indent="-114300" algn="ctr">
              <a:buClr>
                <a:srgbClr val="002060"/>
              </a:buClr>
              <a:buSzPct val="112500"/>
            </a:pPr>
            <a:r>
              <a:rPr lang="en-US" altLang="zh-TW" sz="1100" dirty="0" smtClean="0">
                <a:solidFill>
                  <a:schemeClr val="bg1"/>
                </a:solidFill>
                <a:latin typeface="+mn-lt"/>
                <a:ea typeface="微軟正黑體" pitchFamily="34" charset="-120"/>
                <a:cs typeface="Calibri" pitchFamily="34" charset="0"/>
              </a:rPr>
              <a:t>Remotely power devices On/Off and reboot them directly via the </a:t>
            </a:r>
            <a:r>
              <a:rPr lang="en-US" altLang="zh-TW" sz="1100" dirty="0" err="1" smtClean="0">
                <a:solidFill>
                  <a:schemeClr val="bg1"/>
                </a:solidFill>
                <a:latin typeface="+mn-lt"/>
                <a:ea typeface="微軟正黑體" pitchFamily="34" charset="-120"/>
                <a:cs typeface="Calibri" pitchFamily="34" charset="0"/>
              </a:rPr>
              <a:t>Domotz</a:t>
            </a:r>
            <a:r>
              <a:rPr lang="en-US" altLang="zh-TW" sz="1100" dirty="0" smtClean="0">
                <a:solidFill>
                  <a:schemeClr val="bg1"/>
                </a:solidFill>
                <a:latin typeface="+mn-lt"/>
                <a:ea typeface="微軟正黑體" pitchFamily="34" charset="-120"/>
                <a:cs typeface="Calibri" pitchFamily="34" charset="0"/>
              </a:rPr>
              <a:t> app</a:t>
            </a:r>
            <a:endParaRPr lang="zh-TW" altLang="en-US" sz="1100" dirty="0" smtClean="0">
              <a:solidFill>
                <a:schemeClr val="bg1"/>
              </a:solidFill>
              <a:latin typeface="+mn-lt"/>
              <a:ea typeface="微軟正黑體" pitchFamily="34" charset="-120"/>
              <a:cs typeface="Calibri" pitchFamily="34" charset="0"/>
              <a:sym typeface="Microsoft JhengHei"/>
            </a:endParaRPr>
          </a:p>
        </p:txBody>
      </p:sp>
      <p:sp>
        <p:nvSpPr>
          <p:cNvPr id="22" name="Shape 134"/>
          <p:cNvSpPr txBox="1"/>
          <p:nvPr/>
        </p:nvSpPr>
        <p:spPr>
          <a:xfrm>
            <a:off x="1928794" y="3071816"/>
            <a:ext cx="2429180" cy="642942"/>
          </a:xfrm>
          <a:prstGeom prst="rect">
            <a:avLst/>
          </a:prstGeom>
          <a:noFill/>
          <a:ln>
            <a:noFill/>
          </a:ln>
        </p:spPr>
        <p:txBody>
          <a:bodyPr wrap="square" lIns="91425" tIns="91425" rIns="91425" bIns="91425" anchor="t" anchorCtr="0">
            <a:noAutofit/>
          </a:bodyPr>
          <a:lstStyle/>
          <a:p>
            <a:pPr lvl="0" algn="ctr"/>
            <a:r>
              <a:rPr lang="en-US" altLang="zh-TW" b="1" dirty="0" smtClean="0">
                <a:solidFill>
                  <a:srgbClr val="0070C0"/>
                </a:solidFill>
                <a:latin typeface="+mn-lt"/>
                <a:ea typeface="微軟正黑體" pitchFamily="34" charset="-120"/>
                <a:cs typeface="Calibri" pitchFamily="34" charset="0"/>
              </a:rPr>
              <a:t>Remote power management</a:t>
            </a:r>
            <a:endParaRPr lang="en" altLang="zh-TW" b="1" dirty="0">
              <a:solidFill>
                <a:srgbClr val="0070C0"/>
              </a:solidFill>
              <a:latin typeface="+mn-lt"/>
              <a:ea typeface="微軟正黑體" pitchFamily="34" charset="-120"/>
              <a:cs typeface="Calibri" pitchFamily="34" charset="0"/>
              <a:sym typeface="Calibri"/>
            </a:endParaRPr>
          </a:p>
        </p:txBody>
      </p:sp>
      <p:sp>
        <p:nvSpPr>
          <p:cNvPr id="26" name="矩形 25"/>
          <p:cNvSpPr/>
          <p:nvPr/>
        </p:nvSpPr>
        <p:spPr>
          <a:xfrm>
            <a:off x="4929190" y="3855375"/>
            <a:ext cx="2286016" cy="430887"/>
          </a:xfrm>
          <a:prstGeom prst="rect">
            <a:avLst/>
          </a:prstGeom>
        </p:spPr>
        <p:txBody>
          <a:bodyPr wrap="square">
            <a:spAutoFit/>
          </a:bodyPr>
          <a:lstStyle/>
          <a:p>
            <a:pPr lvl="0" indent="-114300" algn="ctr">
              <a:buClr>
                <a:srgbClr val="002060"/>
              </a:buClr>
              <a:buSzPct val="112500"/>
            </a:pPr>
            <a:r>
              <a:rPr lang="en-US" altLang="zh-TW" sz="1100" dirty="0" smtClean="0">
                <a:solidFill>
                  <a:schemeClr val="bg1"/>
                </a:solidFill>
                <a:latin typeface="+mn-lt"/>
                <a:ea typeface="微軟正黑體" pitchFamily="34" charset="-120"/>
                <a:cs typeface="Calibri" pitchFamily="34" charset="0"/>
              </a:rPr>
              <a:t>Help your clients understand the value of remote support</a:t>
            </a:r>
            <a:endParaRPr lang="zh-TW" altLang="en-US" sz="1100" dirty="0" smtClean="0">
              <a:solidFill>
                <a:schemeClr val="bg1"/>
              </a:solidFill>
              <a:latin typeface="+mn-lt"/>
              <a:ea typeface="微軟正黑體" pitchFamily="34" charset="-120"/>
              <a:cs typeface="Calibri" pitchFamily="34" charset="0"/>
              <a:sym typeface="Microsoft JhengHei"/>
            </a:endParaRPr>
          </a:p>
        </p:txBody>
      </p:sp>
      <p:sp>
        <p:nvSpPr>
          <p:cNvPr id="27" name="Shape 134"/>
          <p:cNvSpPr txBox="1"/>
          <p:nvPr/>
        </p:nvSpPr>
        <p:spPr>
          <a:xfrm>
            <a:off x="4857752" y="3143254"/>
            <a:ext cx="2429180" cy="357190"/>
          </a:xfrm>
          <a:prstGeom prst="rect">
            <a:avLst/>
          </a:prstGeom>
          <a:noFill/>
          <a:ln>
            <a:noFill/>
          </a:ln>
        </p:spPr>
        <p:txBody>
          <a:bodyPr wrap="square" lIns="91425" tIns="91425" rIns="91425" bIns="91425" anchor="t" anchorCtr="0">
            <a:noAutofit/>
          </a:bodyPr>
          <a:lstStyle/>
          <a:p>
            <a:pPr algn="ctr"/>
            <a:r>
              <a:rPr lang="en-US" altLang="zh-TW" b="1" dirty="0" smtClean="0">
                <a:solidFill>
                  <a:srgbClr val="0070C0"/>
                </a:solidFill>
                <a:latin typeface="+mn-lt"/>
                <a:ea typeface="微軟正黑體" pitchFamily="34" charset="-120"/>
                <a:cs typeface="Calibri" pitchFamily="34" charset="0"/>
              </a:rPr>
              <a:t>Monthly reports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400" dirty="0" smtClean="0">
                <a:latin typeface="+mn-lt"/>
                <a:cs typeface="Calibri" pitchFamily="34" charset="0"/>
              </a:rPr>
              <a:t>Meet the </a:t>
            </a:r>
            <a:r>
              <a:rPr lang="en-US" altLang="zh-TW" sz="3400" dirty="0" err="1" smtClean="0">
                <a:latin typeface="+mn-lt"/>
                <a:cs typeface="Calibri" pitchFamily="34" charset="0"/>
              </a:rPr>
              <a:t>Domotz</a:t>
            </a:r>
            <a:r>
              <a:rPr lang="en-US" altLang="zh-TW" sz="3400" dirty="0" smtClean="0">
                <a:latin typeface="+mn-lt"/>
                <a:cs typeface="Calibri" pitchFamily="34" charset="0"/>
              </a:rPr>
              <a:t> Team</a:t>
            </a:r>
            <a:endParaRPr lang="zh-TW" altLang="en-US" sz="3400" dirty="0">
              <a:latin typeface="+mn-lt"/>
              <a:ea typeface="微軟正黑體" pitchFamily="34" charset="-120"/>
              <a:cs typeface="Calibri" pitchFamily="34" charset="0"/>
            </a:endParaRPr>
          </a:p>
        </p:txBody>
      </p:sp>
      <p:sp>
        <p:nvSpPr>
          <p:cNvPr id="6" name="矩形 5"/>
          <p:cNvSpPr/>
          <p:nvPr/>
        </p:nvSpPr>
        <p:spPr>
          <a:xfrm>
            <a:off x="1714480" y="1428742"/>
            <a:ext cx="6000792" cy="28575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TW" dirty="0" smtClean="0">
                <a:ea typeface="微軟正黑體" pitchFamily="34" charset="-120"/>
              </a:rPr>
              <a:t>Video embedded here</a:t>
            </a:r>
            <a:endParaRPr lang="zh-TW" altLang="en-US" dirty="0">
              <a:ea typeface="微軟正黑體" pitchFamily="34" charset="-12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Shape 131"/>
          <p:cNvSpPr txBox="1">
            <a:spLocks noGrp="1"/>
          </p:cNvSpPr>
          <p:nvPr>
            <p:ph type="title"/>
          </p:nvPr>
        </p:nvSpPr>
        <p:spPr>
          <a:xfrm>
            <a:off x="0" y="357175"/>
            <a:ext cx="9060600" cy="660600"/>
          </a:xfrm>
          <a:prstGeom prst="rect">
            <a:avLst/>
          </a:prstGeom>
          <a:noFill/>
          <a:ln>
            <a:noFill/>
          </a:ln>
        </p:spPr>
        <p:txBody>
          <a:bodyPr wrap="square" lIns="91425" tIns="91425" rIns="91425" bIns="91425" anchor="t" anchorCtr="0">
            <a:noAutofit/>
          </a:bodyPr>
          <a:lstStyle/>
          <a:p>
            <a:pPr marL="0" marR="0" lvl="0" indent="-254000" algn="ctr" rtl="0">
              <a:lnSpc>
                <a:spcPct val="100000"/>
              </a:lnSpc>
              <a:spcBef>
                <a:spcPts val="0"/>
              </a:spcBef>
              <a:spcAft>
                <a:spcPts val="0"/>
              </a:spcAft>
              <a:buClr>
                <a:schemeClr val="dk1"/>
              </a:buClr>
              <a:buSzPts val="4000"/>
              <a:buFont typeface="Verdana"/>
              <a:buNone/>
            </a:pPr>
            <a:r>
              <a:rPr lang="en-US" altLang="zh-TW" sz="3400" dirty="0" smtClean="0">
                <a:latin typeface="+mn-lt"/>
                <a:ea typeface="微軟正黑體" pitchFamily="34" charset="-120"/>
                <a:cs typeface="Calibri"/>
                <a:sym typeface="Calibri"/>
              </a:rPr>
              <a:t>How </a:t>
            </a:r>
            <a:r>
              <a:rPr lang="en-US" altLang="zh-TW" sz="3400" dirty="0" err="1" smtClean="0">
                <a:latin typeface="+mn-lt"/>
                <a:ea typeface="微軟正黑體" pitchFamily="34" charset="-120"/>
                <a:cs typeface="Calibri"/>
                <a:sym typeface="Calibri"/>
              </a:rPr>
              <a:t>Domotz</a:t>
            </a:r>
            <a:r>
              <a:rPr lang="en-US" altLang="zh-TW" sz="3400" dirty="0" smtClean="0">
                <a:latin typeface="+mn-lt"/>
                <a:ea typeface="微軟正黑體" pitchFamily="34" charset="-120"/>
                <a:cs typeface="Calibri"/>
                <a:sym typeface="Calibri"/>
              </a:rPr>
              <a:t> works</a:t>
            </a:r>
            <a:endParaRPr lang="en" sz="3400" dirty="0">
              <a:latin typeface="+mn-lt"/>
              <a:ea typeface="微軟正黑體" pitchFamily="34" charset="-120"/>
              <a:cs typeface="Calibri"/>
              <a:sym typeface="Calibri"/>
            </a:endParaRPr>
          </a:p>
        </p:txBody>
      </p:sp>
      <p:pic>
        <p:nvPicPr>
          <p:cNvPr id="130" name="Shape 130"/>
          <p:cNvPicPr preferRelativeResize="0"/>
          <p:nvPr/>
        </p:nvPicPr>
        <p:blipFill>
          <a:blip r:embed="rId3">
            <a:alphaModFix/>
          </a:blip>
          <a:stretch>
            <a:fillRect/>
          </a:stretch>
        </p:blipFill>
        <p:spPr>
          <a:xfrm>
            <a:off x="1500166" y="1214428"/>
            <a:ext cx="6572296" cy="3024683"/>
          </a:xfrm>
          <a:prstGeom prst="rect">
            <a:avLst/>
          </a:prstGeom>
          <a:noFill/>
          <a:ln>
            <a:noFill/>
          </a:ln>
        </p:spPr>
      </p:pic>
      <p:sp>
        <p:nvSpPr>
          <p:cNvPr id="132" name="Shape 132"/>
          <p:cNvSpPr txBox="1"/>
          <p:nvPr/>
        </p:nvSpPr>
        <p:spPr>
          <a:xfrm>
            <a:off x="6500826" y="1928808"/>
            <a:ext cx="1836600" cy="834600"/>
          </a:xfrm>
          <a:prstGeom prst="rect">
            <a:avLst/>
          </a:prstGeom>
          <a:noFill/>
          <a:ln>
            <a:noFill/>
          </a:ln>
        </p:spPr>
        <p:txBody>
          <a:bodyPr wrap="square" lIns="91425" tIns="91425" rIns="91425" bIns="91425" anchor="t" anchorCtr="0">
            <a:noAutofit/>
          </a:bodyPr>
          <a:lstStyle/>
          <a:p>
            <a:pPr marL="0" lvl="0" indent="0" algn="ctr">
              <a:spcBef>
                <a:spcPts val="0"/>
              </a:spcBef>
              <a:buNone/>
            </a:pPr>
            <a:r>
              <a:rPr lang="en" b="1" dirty="0">
                <a:solidFill>
                  <a:srgbClr val="0070C0"/>
                </a:solidFill>
                <a:latin typeface="+mn-lt"/>
                <a:ea typeface="微軟正黑體" pitchFamily="34" charset="-120"/>
                <a:cs typeface="Calibri"/>
                <a:sym typeface="Calibri"/>
              </a:rPr>
              <a:t>Domotz </a:t>
            </a:r>
            <a:r>
              <a:rPr lang="en" b="1" dirty="0" smtClean="0">
                <a:solidFill>
                  <a:srgbClr val="0070C0"/>
                </a:solidFill>
                <a:latin typeface="+mn-lt"/>
                <a:ea typeface="微軟正黑體" pitchFamily="34" charset="-120"/>
                <a:cs typeface="Calibri"/>
                <a:sym typeface="Calibri"/>
              </a:rPr>
              <a:t>Agent</a:t>
            </a:r>
            <a:endParaRPr lang="en" b="1" dirty="0">
              <a:solidFill>
                <a:srgbClr val="0070C0"/>
              </a:solidFill>
              <a:latin typeface="+mn-lt"/>
              <a:ea typeface="微軟正黑體" pitchFamily="34" charset="-120"/>
              <a:cs typeface="Calibri"/>
              <a:sym typeface="Calibri"/>
            </a:endParaRPr>
          </a:p>
          <a:p>
            <a:pPr lvl="0" algn="ctr">
              <a:spcBef>
                <a:spcPts val="300"/>
              </a:spcBef>
            </a:pPr>
            <a:r>
              <a:rPr lang="en-US" altLang="en-US" sz="1200" dirty="0" smtClean="0">
                <a:solidFill>
                  <a:srgbClr val="666666"/>
                </a:solidFill>
                <a:latin typeface="+mn-lt"/>
                <a:ea typeface="微軟正黑體" pitchFamily="34" charset="-120"/>
                <a:cs typeface="Calibri"/>
                <a:sym typeface="Calibri"/>
              </a:rPr>
              <a:t>Software running</a:t>
            </a:r>
            <a:br>
              <a:rPr lang="en-US" altLang="en-US" sz="1200" dirty="0" smtClean="0">
                <a:solidFill>
                  <a:srgbClr val="666666"/>
                </a:solidFill>
                <a:latin typeface="+mn-lt"/>
                <a:ea typeface="微軟正黑體" pitchFamily="34" charset="-120"/>
                <a:cs typeface="Calibri"/>
                <a:sym typeface="Calibri"/>
              </a:rPr>
            </a:br>
            <a:r>
              <a:rPr lang="en-US" altLang="en-US" sz="1200" dirty="0" smtClean="0">
                <a:solidFill>
                  <a:srgbClr val="666666"/>
                </a:solidFill>
                <a:latin typeface="+mn-lt"/>
                <a:ea typeface="微軟正黑體" pitchFamily="34" charset="-120"/>
                <a:cs typeface="Calibri"/>
                <a:sym typeface="Calibri"/>
              </a:rPr>
              <a:t>locally on network.</a:t>
            </a:r>
            <a:endParaRPr lang="en" altLang="en-US" sz="1200" dirty="0">
              <a:solidFill>
                <a:srgbClr val="666666"/>
              </a:solidFill>
              <a:latin typeface="+mn-lt"/>
              <a:ea typeface="微軟正黑體" pitchFamily="34" charset="-120"/>
              <a:cs typeface="Calibri"/>
              <a:sym typeface="Calibri"/>
            </a:endParaRPr>
          </a:p>
        </p:txBody>
      </p:sp>
      <p:sp>
        <p:nvSpPr>
          <p:cNvPr id="133" name="Shape 133"/>
          <p:cNvSpPr txBox="1"/>
          <p:nvPr/>
        </p:nvSpPr>
        <p:spPr>
          <a:xfrm>
            <a:off x="4058894" y="2763754"/>
            <a:ext cx="1441800" cy="379500"/>
          </a:xfrm>
          <a:prstGeom prst="rect">
            <a:avLst/>
          </a:prstGeom>
          <a:noFill/>
          <a:ln>
            <a:noFill/>
          </a:ln>
        </p:spPr>
        <p:txBody>
          <a:bodyPr wrap="square" lIns="91425" tIns="91425" rIns="91425" bIns="91425" anchor="t" anchorCtr="0">
            <a:noAutofit/>
          </a:bodyPr>
          <a:lstStyle/>
          <a:p>
            <a:pPr marL="0" lvl="0" indent="0" algn="ctr" rtl="0">
              <a:spcBef>
                <a:spcPts val="0"/>
              </a:spcBef>
              <a:buNone/>
            </a:pPr>
            <a:r>
              <a:rPr lang="en" b="1" dirty="0" smtClean="0">
                <a:solidFill>
                  <a:srgbClr val="0070C0"/>
                </a:solidFill>
                <a:latin typeface="+mn-lt"/>
                <a:ea typeface="微軟正黑體" pitchFamily="34" charset="-120"/>
                <a:cs typeface="Calibri"/>
                <a:sym typeface="Calibri"/>
              </a:rPr>
              <a:t>Domotz Cloud</a:t>
            </a:r>
            <a:endParaRPr lang="en" b="1" dirty="0">
              <a:solidFill>
                <a:srgbClr val="0070C0"/>
              </a:solidFill>
              <a:latin typeface="+mn-lt"/>
              <a:ea typeface="微軟正黑體" pitchFamily="34" charset="-120"/>
              <a:cs typeface="Calibri"/>
              <a:sym typeface="Calibri"/>
            </a:endParaRPr>
          </a:p>
          <a:p>
            <a:pPr marL="0" lvl="0" indent="0" algn="l" rtl="0">
              <a:spcBef>
                <a:spcPts val="0"/>
              </a:spcBef>
              <a:buNone/>
            </a:pPr>
            <a:endParaRPr dirty="0">
              <a:latin typeface="+mn-lt"/>
              <a:ea typeface="微軟正黑體" pitchFamily="34" charset="-120"/>
              <a:cs typeface="Calibri"/>
              <a:sym typeface="Calibri"/>
            </a:endParaRPr>
          </a:p>
        </p:txBody>
      </p:sp>
      <p:sp>
        <p:nvSpPr>
          <p:cNvPr id="134" name="Shape 134"/>
          <p:cNvSpPr txBox="1"/>
          <p:nvPr/>
        </p:nvSpPr>
        <p:spPr>
          <a:xfrm>
            <a:off x="857224" y="1928808"/>
            <a:ext cx="2429180" cy="928694"/>
          </a:xfrm>
          <a:prstGeom prst="rect">
            <a:avLst/>
          </a:prstGeom>
          <a:noFill/>
          <a:ln>
            <a:noFill/>
          </a:ln>
        </p:spPr>
        <p:txBody>
          <a:bodyPr wrap="square" lIns="91425" tIns="91425" rIns="91425" bIns="91425" anchor="t" anchorCtr="0">
            <a:noAutofit/>
          </a:bodyPr>
          <a:lstStyle/>
          <a:p>
            <a:pPr lvl="0" algn="ctr"/>
            <a:r>
              <a:rPr lang="en-US" b="1" dirty="0" err="1" smtClean="0">
                <a:solidFill>
                  <a:srgbClr val="0070C0"/>
                </a:solidFill>
                <a:latin typeface="+mn-lt"/>
                <a:ea typeface="微軟正黑體" pitchFamily="34" charset="-120"/>
                <a:cs typeface="Calibri"/>
                <a:sym typeface="Calibri"/>
              </a:rPr>
              <a:t>Domotz</a:t>
            </a:r>
            <a:r>
              <a:rPr lang="en-US" b="1" dirty="0" smtClean="0">
                <a:solidFill>
                  <a:srgbClr val="0070C0"/>
                </a:solidFill>
                <a:latin typeface="+mn-lt"/>
                <a:ea typeface="微軟正黑體" pitchFamily="34" charset="-120"/>
                <a:cs typeface="Calibri"/>
                <a:sym typeface="Calibri"/>
              </a:rPr>
              <a:t> Client</a:t>
            </a:r>
            <a:endParaRPr lang="en" b="1" dirty="0">
              <a:solidFill>
                <a:srgbClr val="0070C0"/>
              </a:solidFill>
              <a:latin typeface="+mn-lt"/>
              <a:ea typeface="微軟正黑體" pitchFamily="34" charset="-120"/>
              <a:cs typeface="Calibri"/>
              <a:sym typeface="Calibri"/>
            </a:endParaRPr>
          </a:p>
          <a:p>
            <a:pPr algn="ctr">
              <a:spcBef>
                <a:spcPts val="300"/>
              </a:spcBef>
            </a:pPr>
            <a:r>
              <a:rPr lang="en-US" altLang="en-US" sz="1200" dirty="0" smtClean="0">
                <a:solidFill>
                  <a:schemeClr val="bg2"/>
                </a:solidFill>
                <a:latin typeface="+mn-lt"/>
                <a:ea typeface="微軟正黑體" pitchFamily="34" charset="-120"/>
                <a:cs typeface="Calibri"/>
                <a:sym typeface="Calibri"/>
              </a:rPr>
              <a:t>Mobile or browser app </a:t>
            </a:r>
          </a:p>
          <a:p>
            <a:pPr algn="ctr"/>
            <a:r>
              <a:rPr lang="en-US" altLang="en-US" sz="1200" dirty="0" smtClean="0">
                <a:solidFill>
                  <a:schemeClr val="bg2"/>
                </a:solidFill>
                <a:latin typeface="+mn-lt"/>
                <a:ea typeface="微軟正黑體" pitchFamily="34" charset="-120"/>
                <a:cs typeface="Calibri"/>
                <a:sym typeface="Calibri"/>
              </a:rPr>
              <a:t>connected remotely.</a:t>
            </a:r>
          </a:p>
          <a:p>
            <a:r>
              <a:rPr lang="en-US" sz="1200" dirty="0" smtClean="0">
                <a:latin typeface="+mn-lt"/>
              </a:rPr>
              <a:t/>
            </a:r>
            <a:br>
              <a:rPr lang="en-US" sz="1200" dirty="0" smtClean="0">
                <a:latin typeface="+mn-lt"/>
              </a:rPr>
            </a:br>
            <a:endParaRPr lang="en" sz="1200" b="1" dirty="0">
              <a:solidFill>
                <a:srgbClr val="666666"/>
              </a:solidFill>
              <a:latin typeface="+mn-lt"/>
              <a:ea typeface="微軟正黑體" pitchFamily="34" charset="-120"/>
              <a:cs typeface="Calibri"/>
              <a:sym typeface="Calibri"/>
            </a:endParaRPr>
          </a:p>
        </p:txBody>
      </p:sp>
      <p:sp>
        <p:nvSpPr>
          <p:cNvPr id="8" name="圓角矩形 7"/>
          <p:cNvSpPr/>
          <p:nvPr/>
        </p:nvSpPr>
        <p:spPr>
          <a:xfrm>
            <a:off x="3000364" y="3214692"/>
            <a:ext cx="3500462" cy="1357322"/>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buFont typeface="Wingdings" pitchFamily="2" charset="2"/>
              <a:buChar char="l"/>
            </a:pPr>
            <a:endParaRPr lang="zh-TW" altLang="en-US" sz="1000" b="1" dirty="0">
              <a:ea typeface="微軟正黑體" pitchFamily="34" charset="-120"/>
            </a:endParaRPr>
          </a:p>
        </p:txBody>
      </p:sp>
      <p:sp>
        <p:nvSpPr>
          <p:cNvPr id="9" name="Shape 132"/>
          <p:cNvSpPr txBox="1"/>
          <p:nvPr/>
        </p:nvSpPr>
        <p:spPr>
          <a:xfrm>
            <a:off x="3071802" y="3214692"/>
            <a:ext cx="3500462" cy="1428760"/>
          </a:xfrm>
          <a:prstGeom prst="rect">
            <a:avLst/>
          </a:prstGeom>
          <a:noFill/>
          <a:ln>
            <a:noFill/>
          </a:ln>
        </p:spPr>
        <p:txBody>
          <a:bodyPr wrap="square" lIns="91425" tIns="91425" rIns="91425" bIns="91425" anchor="t" anchorCtr="0">
            <a:noAutofit/>
          </a:bodyPr>
          <a:lstStyle/>
          <a:p>
            <a:pPr lvl="0">
              <a:spcBef>
                <a:spcPts val="200"/>
              </a:spcBef>
              <a:buFont typeface="Arial" pitchFamily="34" charset="0"/>
              <a:buChar char="•"/>
            </a:pPr>
            <a:r>
              <a:rPr lang="zh-TW" altLang="en-US" sz="1100" dirty="0" smtClean="0">
                <a:solidFill>
                  <a:schemeClr val="bg2"/>
                </a:solidFill>
                <a:latin typeface="+mn-lt"/>
                <a:ea typeface="微軟正黑體" pitchFamily="34" charset="-120"/>
                <a:cs typeface="Calibri"/>
                <a:sym typeface="Calibri"/>
              </a:rPr>
              <a:t>  </a:t>
            </a:r>
            <a:r>
              <a:rPr lang="en-US" altLang="zh-TW" sz="1100" dirty="0" smtClean="0">
                <a:solidFill>
                  <a:schemeClr val="bg2"/>
                </a:solidFill>
                <a:latin typeface="+mn-lt"/>
                <a:ea typeface="微軟正黑體" pitchFamily="34" charset="-120"/>
                <a:cs typeface="Calibri"/>
                <a:sym typeface="Calibri"/>
              </a:rPr>
              <a:t>Monitor performance in real-time &amp; get alerts</a:t>
            </a:r>
            <a:endParaRPr lang="zh-TW" altLang="en-US" sz="1100" dirty="0" smtClean="0">
              <a:solidFill>
                <a:schemeClr val="bg2"/>
              </a:solidFill>
              <a:latin typeface="+mn-lt"/>
              <a:ea typeface="微軟正黑體" pitchFamily="34" charset="-120"/>
              <a:cs typeface="Calibri"/>
              <a:sym typeface="Calibri"/>
            </a:endParaRPr>
          </a:p>
          <a:p>
            <a:pPr lvl="0">
              <a:spcBef>
                <a:spcPts val="200"/>
              </a:spcBef>
              <a:buFont typeface="Arial" pitchFamily="34" charset="0"/>
              <a:buChar char="•"/>
            </a:pPr>
            <a:r>
              <a:rPr lang="zh-TW" altLang="en-US" sz="1100" dirty="0" smtClean="0">
                <a:solidFill>
                  <a:schemeClr val="bg2"/>
                </a:solidFill>
                <a:latin typeface="+mn-lt"/>
                <a:ea typeface="微軟正黑體" pitchFamily="34" charset="-120"/>
                <a:cs typeface="Calibri"/>
                <a:sym typeface="Calibri"/>
              </a:rPr>
              <a:t>  </a:t>
            </a:r>
            <a:r>
              <a:rPr lang="en-US" altLang="zh-TW" sz="1100" dirty="0" smtClean="0">
                <a:solidFill>
                  <a:schemeClr val="bg2"/>
                </a:solidFill>
                <a:latin typeface="+mn-lt"/>
                <a:ea typeface="微軟正黑體" pitchFamily="34" charset="-120"/>
                <a:cs typeface="Calibri"/>
                <a:sym typeface="Calibri"/>
              </a:rPr>
              <a:t>Make program and configuration changes</a:t>
            </a:r>
            <a:endParaRPr lang="zh-TW" altLang="en-US" sz="1100" dirty="0" smtClean="0">
              <a:solidFill>
                <a:schemeClr val="bg2"/>
              </a:solidFill>
              <a:latin typeface="+mn-lt"/>
              <a:ea typeface="微軟正黑體" pitchFamily="34" charset="-120"/>
              <a:cs typeface="Calibri"/>
              <a:sym typeface="Calibri"/>
            </a:endParaRPr>
          </a:p>
          <a:p>
            <a:pPr lvl="0">
              <a:spcBef>
                <a:spcPts val="200"/>
              </a:spcBef>
              <a:buFont typeface="Arial" pitchFamily="34" charset="0"/>
              <a:buChar char="•"/>
            </a:pPr>
            <a:r>
              <a:rPr lang="zh-TW" altLang="en-US" sz="1100" dirty="0" smtClean="0">
                <a:solidFill>
                  <a:schemeClr val="bg2"/>
                </a:solidFill>
                <a:latin typeface="+mn-lt"/>
                <a:ea typeface="微軟正黑體" pitchFamily="34" charset="-120"/>
                <a:cs typeface="Calibri"/>
                <a:sym typeface="Calibri"/>
              </a:rPr>
              <a:t>  </a:t>
            </a:r>
            <a:r>
              <a:rPr lang="en-US" altLang="zh-TW" sz="1100" dirty="0" smtClean="0">
                <a:solidFill>
                  <a:schemeClr val="bg2"/>
                </a:solidFill>
                <a:latin typeface="+mn-lt"/>
                <a:ea typeface="微軟正黑體" pitchFamily="34" charset="-120"/>
                <a:cs typeface="Calibri"/>
                <a:sym typeface="Calibri"/>
              </a:rPr>
              <a:t>Troubleshoot problems or resolve issues</a:t>
            </a:r>
            <a:endParaRPr lang="zh-TW" altLang="en-US" sz="1100" dirty="0" smtClean="0">
              <a:solidFill>
                <a:schemeClr val="bg2"/>
              </a:solidFill>
              <a:latin typeface="+mn-lt"/>
              <a:ea typeface="微軟正黑體" pitchFamily="34" charset="-120"/>
              <a:cs typeface="Calibri"/>
              <a:sym typeface="Calibri"/>
            </a:endParaRPr>
          </a:p>
          <a:p>
            <a:pPr lvl="0">
              <a:spcBef>
                <a:spcPts val="200"/>
              </a:spcBef>
              <a:buFont typeface="Arial" pitchFamily="34" charset="0"/>
              <a:buChar char="•"/>
            </a:pPr>
            <a:r>
              <a:rPr lang="zh-TW" altLang="en-US" sz="1100" dirty="0" smtClean="0">
                <a:solidFill>
                  <a:schemeClr val="bg2"/>
                </a:solidFill>
                <a:latin typeface="+mn-lt"/>
                <a:ea typeface="微軟正黑體" pitchFamily="34" charset="-120"/>
                <a:cs typeface="Calibri"/>
                <a:sym typeface="Calibri"/>
              </a:rPr>
              <a:t>  </a:t>
            </a:r>
            <a:r>
              <a:rPr lang="en-US" altLang="zh-TW" sz="1100" dirty="0" smtClean="0">
                <a:solidFill>
                  <a:schemeClr val="bg2"/>
                </a:solidFill>
                <a:latin typeface="+mn-lt"/>
                <a:ea typeface="微軟正黑體" pitchFamily="34" charset="-120"/>
                <a:cs typeface="Calibri"/>
                <a:sym typeface="Calibri"/>
              </a:rPr>
              <a:t>Manage and reboot devices</a:t>
            </a:r>
            <a:endParaRPr lang="zh-TW" altLang="en-US" sz="1100" dirty="0" smtClean="0">
              <a:solidFill>
                <a:schemeClr val="bg2"/>
              </a:solidFill>
              <a:latin typeface="+mn-lt"/>
              <a:ea typeface="微軟正黑體" pitchFamily="34" charset="-120"/>
              <a:cs typeface="Calibri"/>
              <a:sym typeface="Calibri"/>
            </a:endParaRPr>
          </a:p>
          <a:p>
            <a:pPr lvl="0">
              <a:spcBef>
                <a:spcPts val="200"/>
              </a:spcBef>
              <a:buFont typeface="Arial" pitchFamily="34" charset="0"/>
              <a:buChar char="•"/>
            </a:pPr>
            <a:r>
              <a:rPr lang="zh-TW" altLang="en-US" sz="1100" dirty="0" smtClean="0">
                <a:solidFill>
                  <a:schemeClr val="bg2"/>
                </a:solidFill>
                <a:latin typeface="+mn-lt"/>
                <a:ea typeface="微軟正黑體" pitchFamily="34" charset="-120"/>
                <a:cs typeface="Calibri"/>
                <a:sym typeface="Calibri"/>
              </a:rPr>
              <a:t>  </a:t>
            </a:r>
            <a:r>
              <a:rPr lang="en-US" altLang="zh-TW" sz="1100" dirty="0" smtClean="0">
                <a:solidFill>
                  <a:schemeClr val="bg2"/>
                </a:solidFill>
                <a:latin typeface="+mn-lt"/>
                <a:ea typeface="微軟正黑體" pitchFamily="34" charset="-120"/>
                <a:cs typeface="Calibri"/>
                <a:sym typeface="Calibri"/>
              </a:rPr>
              <a:t>Perform maintenance and upgrades</a:t>
            </a:r>
          </a:p>
          <a:p>
            <a:pPr lvl="0">
              <a:spcBef>
                <a:spcPts val="200"/>
              </a:spcBef>
            </a:pPr>
            <a:r>
              <a:rPr lang="en-US" altLang="zh-TW" sz="1100" dirty="0" smtClean="0">
                <a:solidFill>
                  <a:schemeClr val="bg2"/>
                </a:solidFill>
                <a:latin typeface="+mn-lt"/>
                <a:ea typeface="微軟正黑體" pitchFamily="34" charset="-120"/>
                <a:cs typeface="Calibri"/>
                <a:sym typeface="Calibri"/>
              </a:rPr>
              <a:t>    ...and much more!</a:t>
            </a:r>
            <a:endParaRPr lang="zh-TW" altLang="en-US" sz="1100" dirty="0">
              <a:solidFill>
                <a:schemeClr val="bg2"/>
              </a:solidFill>
              <a:latin typeface="+mn-lt"/>
              <a:ea typeface="微軟正黑體" pitchFamily="34" charset="-120"/>
              <a:cs typeface="Calibri"/>
              <a:sym typeface="Calibri"/>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sz="3400" dirty="0" smtClean="0">
                <a:latin typeface="+mn-lt"/>
              </a:rPr>
              <a:t>Install </a:t>
            </a:r>
            <a:r>
              <a:rPr lang="en-US" sz="3400" dirty="0" err="1" smtClean="0">
                <a:latin typeface="+mn-lt"/>
              </a:rPr>
              <a:t>Domotz</a:t>
            </a:r>
            <a:r>
              <a:rPr lang="en-US" sz="3400" dirty="0" smtClean="0">
                <a:latin typeface="+mn-lt"/>
              </a:rPr>
              <a:t> on QNAP NAS</a:t>
            </a:r>
            <a:endParaRPr lang="zh-TW" altLang="en-US" sz="3400" dirty="0">
              <a:latin typeface="+mn-lt"/>
              <a:ea typeface="微軟正黑體" pitchFamily="34" charset="-120"/>
            </a:endParaRPr>
          </a:p>
        </p:txBody>
      </p:sp>
      <p:pic>
        <p:nvPicPr>
          <p:cNvPr id="3074" name="Picture 2"/>
          <p:cNvPicPr>
            <a:picLocks noChangeAspect="1" noChangeArrowheads="1"/>
          </p:cNvPicPr>
          <p:nvPr/>
        </p:nvPicPr>
        <p:blipFill>
          <a:blip r:embed="rId2"/>
          <a:srcRect/>
          <a:stretch>
            <a:fillRect/>
          </a:stretch>
        </p:blipFill>
        <p:spPr bwMode="auto">
          <a:xfrm>
            <a:off x="1285852" y="1252336"/>
            <a:ext cx="6573310" cy="3105364"/>
          </a:xfrm>
          <a:prstGeom prst="rect">
            <a:avLst/>
          </a:prstGeom>
          <a:noFill/>
          <a:ln w="9525">
            <a:noFill/>
            <a:miter lim="800000"/>
            <a:headEnd/>
            <a:tailEnd/>
          </a:ln>
          <a:effectLst/>
        </p:spPr>
      </p:pic>
      <p:pic>
        <p:nvPicPr>
          <p:cNvPr id="6" name="TVS-682.png" descr="TVS-682.png"/>
          <p:cNvPicPr>
            <a:picLocks noChangeAspect="1"/>
          </p:cNvPicPr>
          <p:nvPr/>
        </p:nvPicPr>
        <p:blipFill>
          <a:blip r:embed="rId3" cstate="print">
            <a:extLst/>
          </a:blip>
          <a:srcRect/>
          <a:stretch>
            <a:fillRect/>
          </a:stretch>
        </p:blipFill>
        <p:spPr>
          <a:xfrm>
            <a:off x="6286512" y="2928940"/>
            <a:ext cx="2672964" cy="1670900"/>
          </a:xfrm>
          <a:prstGeom prst="rect">
            <a:avLst/>
          </a:prstGeom>
          <a:ln w="12700">
            <a:miter lim="400000"/>
          </a:ln>
        </p:spPr>
      </p:pic>
      <p:grpSp>
        <p:nvGrpSpPr>
          <p:cNvPr id="13" name="群組 12"/>
          <p:cNvGrpSpPr/>
          <p:nvPr/>
        </p:nvGrpSpPr>
        <p:grpSpPr>
          <a:xfrm>
            <a:off x="1643042" y="2857502"/>
            <a:ext cx="4143404" cy="753364"/>
            <a:chOff x="2071670" y="2905767"/>
            <a:chExt cx="3571900" cy="701602"/>
          </a:xfrm>
        </p:grpSpPr>
        <p:sp>
          <p:nvSpPr>
            <p:cNvPr id="10" name="Shape 393"/>
            <p:cNvSpPr/>
            <p:nvPr/>
          </p:nvSpPr>
          <p:spPr>
            <a:xfrm>
              <a:off x="4786314" y="2905767"/>
              <a:ext cx="332790" cy="286888"/>
            </a:xfrm>
            <a:prstGeom prst="triangle">
              <a:avLst>
                <a:gd name="adj" fmla="val 50000"/>
              </a:avLst>
            </a:prstGeom>
            <a:solidFill>
              <a:srgbClr val="D71187"/>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n-lt"/>
                <a:ea typeface="Arial"/>
                <a:cs typeface="Arial"/>
                <a:sym typeface="Arial"/>
              </a:endParaRPr>
            </a:p>
          </p:txBody>
        </p:sp>
        <p:sp>
          <p:nvSpPr>
            <p:cNvPr id="11" name="文字方塊 10"/>
            <p:cNvSpPr txBox="1"/>
            <p:nvPr/>
          </p:nvSpPr>
          <p:spPr>
            <a:xfrm>
              <a:off x="2071670" y="3120098"/>
              <a:ext cx="3571900" cy="487271"/>
            </a:xfrm>
            <a:prstGeom prst="rect">
              <a:avLst/>
            </a:prstGeom>
            <a:solidFill>
              <a:srgbClr val="D71187"/>
            </a:solidFill>
          </p:spPr>
          <p:txBody>
            <a:bodyPr wrap="square" rtlCol="0">
              <a:spAutoFit/>
            </a:bodyPr>
            <a:lstStyle/>
            <a:p>
              <a:r>
                <a:rPr lang="en-US" altLang="en-US" b="1" dirty="0" smtClean="0">
                  <a:solidFill>
                    <a:schemeClr val="bg1"/>
                  </a:solidFill>
                  <a:latin typeface="+mn-lt"/>
                  <a:ea typeface="微軟正黑體" pitchFamily="34" charset="-120"/>
                  <a:cs typeface="Calibri" pitchFamily="34" charset="0"/>
                </a:rPr>
                <a:t>Log into QTS; go to App Center and download the </a:t>
              </a:r>
              <a:r>
                <a:rPr lang="en-US" altLang="en-US" b="1" dirty="0" err="1" smtClean="0">
                  <a:solidFill>
                    <a:schemeClr val="bg1"/>
                  </a:solidFill>
                  <a:latin typeface="+mn-lt"/>
                  <a:ea typeface="微軟正黑體" pitchFamily="34" charset="-120"/>
                  <a:cs typeface="Calibri" pitchFamily="34" charset="0"/>
                </a:rPr>
                <a:t>Domotz</a:t>
              </a:r>
              <a:r>
                <a:rPr lang="en-US" altLang="en-US" b="1" dirty="0" smtClean="0">
                  <a:solidFill>
                    <a:schemeClr val="bg1"/>
                  </a:solidFill>
                  <a:latin typeface="+mn-lt"/>
                  <a:ea typeface="微軟正黑體" pitchFamily="34" charset="-120"/>
                  <a:cs typeface="Calibri" pitchFamily="34" charset="0"/>
                </a:rPr>
                <a:t> Network Monitoring app</a:t>
              </a:r>
              <a:endParaRPr lang="zh-TW" altLang="en-US" dirty="0">
                <a:solidFill>
                  <a:schemeClr val="bg1"/>
                </a:solidFill>
                <a:latin typeface="+mn-lt"/>
                <a:ea typeface="微軟正黑體" pitchFamily="34" charset="-120"/>
                <a:cs typeface="Calibri" pitchFamily="34" charset="0"/>
              </a:endParaRPr>
            </a:p>
          </p:txBody>
        </p:sp>
      </p:grpSp>
    </p:spTree>
    <p:extLst>
      <p:ext uri="{BB962C8B-B14F-4D97-AF65-F5344CB8AC3E}">
        <p14:creationId xmlns="" xmlns:p14="http://schemas.microsoft.com/office/powerpoint/2010/main" val="7220205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400" dirty="0" smtClean="0">
                <a:latin typeface="+mn-lt"/>
              </a:rPr>
              <a:t>On NAS you can see</a:t>
            </a:r>
            <a:endParaRPr lang="zh-TW" altLang="en-US" sz="3400" dirty="0">
              <a:latin typeface="+mn-lt"/>
            </a:endParaRPr>
          </a:p>
        </p:txBody>
      </p:sp>
      <p:pic>
        <p:nvPicPr>
          <p:cNvPr id="5" name="圖片 4" descr="local agent.png"/>
          <p:cNvPicPr>
            <a:picLocks noChangeAspect="1"/>
          </p:cNvPicPr>
          <p:nvPr/>
        </p:nvPicPr>
        <p:blipFill>
          <a:blip r:embed="rId2"/>
          <a:stretch>
            <a:fillRect/>
          </a:stretch>
        </p:blipFill>
        <p:spPr>
          <a:xfrm>
            <a:off x="1097678" y="1260576"/>
            <a:ext cx="6689032" cy="3240000"/>
          </a:xfrm>
          <a:prstGeom prst="rect">
            <a:avLst/>
          </a:prstGeom>
          <a:ln w="3175">
            <a:solidFill>
              <a:schemeClr val="bg1">
                <a:lumMod val="75000"/>
              </a:schemeClr>
            </a:solidFill>
          </a:ln>
        </p:spPr>
      </p:pic>
      <p:grpSp>
        <p:nvGrpSpPr>
          <p:cNvPr id="14" name="群組 13"/>
          <p:cNvGrpSpPr/>
          <p:nvPr/>
        </p:nvGrpSpPr>
        <p:grpSpPr>
          <a:xfrm>
            <a:off x="714348" y="2857502"/>
            <a:ext cx="1643074" cy="522110"/>
            <a:chOff x="3286116" y="3643320"/>
            <a:chExt cx="1643074" cy="522110"/>
          </a:xfrm>
        </p:grpSpPr>
        <p:sp>
          <p:nvSpPr>
            <p:cNvPr id="12" name="Shape 393"/>
            <p:cNvSpPr/>
            <p:nvPr/>
          </p:nvSpPr>
          <p:spPr>
            <a:xfrm>
              <a:off x="4357686" y="3643320"/>
              <a:ext cx="332790" cy="286888"/>
            </a:xfrm>
            <a:prstGeom prst="triangle">
              <a:avLst>
                <a:gd name="adj" fmla="val 50000"/>
              </a:avLst>
            </a:prstGeom>
            <a:solidFill>
              <a:srgbClr val="D71187"/>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n-lt"/>
                <a:ea typeface="Arial"/>
                <a:cs typeface="Arial"/>
                <a:sym typeface="Arial"/>
              </a:endParaRPr>
            </a:p>
          </p:txBody>
        </p:sp>
        <p:sp>
          <p:nvSpPr>
            <p:cNvPr id="13" name="文字方塊 12"/>
            <p:cNvSpPr txBox="1"/>
            <p:nvPr/>
          </p:nvSpPr>
          <p:spPr>
            <a:xfrm>
              <a:off x="3286116" y="3857653"/>
              <a:ext cx="1643074" cy="307777"/>
            </a:xfrm>
            <a:prstGeom prst="rect">
              <a:avLst/>
            </a:prstGeom>
            <a:solidFill>
              <a:srgbClr val="D71187"/>
            </a:solidFill>
          </p:spPr>
          <p:txBody>
            <a:bodyPr wrap="square" rtlCol="0">
              <a:spAutoFit/>
            </a:bodyPr>
            <a:lstStyle/>
            <a:p>
              <a:pPr algn="ctr">
                <a:spcBef>
                  <a:spcPts val="600"/>
                </a:spcBef>
              </a:pPr>
              <a:r>
                <a:rPr lang="en-US" altLang="zh-TW" b="1" dirty="0" smtClean="0">
                  <a:solidFill>
                    <a:schemeClr val="bg1"/>
                  </a:solidFill>
                  <a:latin typeface="+mn-lt"/>
                  <a:ea typeface="微軟正黑體" pitchFamily="34" charset="-120"/>
                  <a:cs typeface="Calibri" pitchFamily="34" charset="0"/>
                </a:rPr>
                <a:t>Go to Web App</a:t>
              </a:r>
            </a:p>
          </p:txBody>
        </p:sp>
      </p:grpSp>
      <p:sp>
        <p:nvSpPr>
          <p:cNvPr id="7" name="矩形 6"/>
          <p:cNvSpPr/>
          <p:nvPr/>
        </p:nvSpPr>
        <p:spPr>
          <a:xfrm>
            <a:off x="1113856" y="2756944"/>
            <a:ext cx="1071570" cy="214314"/>
          </a:xfrm>
          <a:prstGeom prst="rect">
            <a:avLst/>
          </a:prstGeom>
          <a:noFill/>
          <a:ln w="28575">
            <a:solidFill>
              <a:srgbClr val="D711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ea typeface="微軟正黑體" pitchFamily="34" charset="-120"/>
              <a:cs typeface="Calibri" pitchFamily="34" charset="0"/>
            </a:endParaRPr>
          </a:p>
        </p:txBody>
      </p:sp>
    </p:spTree>
    <p:extLst>
      <p:ext uri="{BB962C8B-B14F-4D97-AF65-F5344CB8AC3E}">
        <p14:creationId xmlns="" xmlns:p14="http://schemas.microsoft.com/office/powerpoint/2010/main" val="128500114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dpi="0" rotWithShape="1">
          <a:blip xmlns:r="http://schemas.openxmlformats.org/officeDocument/2006/relationships" r:embed="rId1"/>
          <a:srcRect/>
          <a:stretch>
            <a:fillRect/>
          </a:stretch>
        </a:blipFill>
        <a:ln w="57150">
          <a:solidFill>
            <a:srgbClr val="CCFFFF"/>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2379</TotalTime>
  <Words>525</Words>
  <Application>Microsoft Office PowerPoint</Application>
  <PresentationFormat>如螢幕大小 (16:9)</PresentationFormat>
  <Paragraphs>110</Paragraphs>
  <Slides>29</Slides>
  <Notes>6</Notes>
  <HiddenSlides>0</HiddenSlides>
  <MMClips>0</MMClips>
  <ScaleCrop>false</ScaleCrop>
  <HeadingPairs>
    <vt:vector size="4" baseType="variant">
      <vt:variant>
        <vt:lpstr>佈景主題</vt:lpstr>
      </vt:variant>
      <vt:variant>
        <vt:i4>1</vt:i4>
      </vt:variant>
      <vt:variant>
        <vt:lpstr>投影片標題</vt:lpstr>
      </vt:variant>
      <vt:variant>
        <vt:i4>29</vt:i4>
      </vt:variant>
    </vt:vector>
  </HeadingPairs>
  <TitlesOfParts>
    <vt:vector size="30" baseType="lpstr">
      <vt:lpstr>Simple Light</vt:lpstr>
      <vt:lpstr>投影片 1</vt:lpstr>
      <vt:lpstr>QNAP NAS &amp; apps for your smart office </vt:lpstr>
      <vt:lpstr>投影片 3</vt:lpstr>
      <vt:lpstr>What does Domotz offer?</vt:lpstr>
      <vt:lpstr>What can QNAP x Domotz do for you?</vt:lpstr>
      <vt:lpstr>Meet the Domotz Team</vt:lpstr>
      <vt:lpstr>How Domotz works</vt:lpstr>
      <vt:lpstr>Install Domotz on QNAP NAS</vt:lpstr>
      <vt:lpstr>On NAS you can see</vt:lpstr>
      <vt:lpstr>Web App</vt:lpstr>
      <vt:lpstr>Web App dashboard</vt:lpstr>
      <vt:lpstr>Local devices</vt:lpstr>
      <vt:lpstr>Device type</vt:lpstr>
      <vt:lpstr>Device Status Setting</vt:lpstr>
      <vt:lpstr>SNMP (Printer)</vt:lpstr>
      <vt:lpstr>SNMP (Printer)</vt:lpstr>
      <vt:lpstr>Current connected device list</vt:lpstr>
      <vt:lpstr>Wake on LAN</vt:lpstr>
      <vt:lpstr>Wake on LAN</vt:lpstr>
      <vt:lpstr>Alerts</vt:lpstr>
      <vt:lpstr>Alerts</vt:lpstr>
      <vt:lpstr>Domotz agents can be installed on</vt:lpstr>
      <vt:lpstr>Domotz network monitoring  can be installed</vt:lpstr>
      <vt:lpstr>Domotz on your mobile</vt:lpstr>
      <vt:lpstr>Domotz on your mobile</vt:lpstr>
      <vt:lpstr>Monthly Report</vt:lpstr>
      <vt:lpstr>Monthly Report</vt:lpstr>
      <vt:lpstr>Monthly Report</vt:lpstr>
      <vt:lpstr>投影片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Miona</dc:creator>
  <cp:lastModifiedBy>user</cp:lastModifiedBy>
  <cp:revision>421</cp:revision>
  <dcterms:modified xsi:type="dcterms:W3CDTF">2017-12-20T06:19:44Z</dcterms:modified>
</cp:coreProperties>
</file>