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32"/>
  </p:notesMasterIdLst>
  <p:sldIdLst>
    <p:sldId id="257" r:id="rId2"/>
    <p:sldId id="307" r:id="rId3"/>
    <p:sldId id="258" r:id="rId4"/>
    <p:sldId id="294" r:id="rId5"/>
    <p:sldId id="261" r:id="rId6"/>
    <p:sldId id="290" r:id="rId7"/>
    <p:sldId id="291" r:id="rId8"/>
    <p:sldId id="292" r:id="rId9"/>
    <p:sldId id="293" r:id="rId10"/>
    <p:sldId id="297" r:id="rId11"/>
    <p:sldId id="267" r:id="rId12"/>
    <p:sldId id="268" r:id="rId13"/>
    <p:sldId id="302" r:id="rId14"/>
    <p:sldId id="308" r:id="rId15"/>
    <p:sldId id="298" r:id="rId16"/>
    <p:sldId id="306" r:id="rId17"/>
    <p:sldId id="310" r:id="rId18"/>
    <p:sldId id="299" r:id="rId19"/>
    <p:sldId id="311" r:id="rId20"/>
    <p:sldId id="312" r:id="rId21"/>
    <p:sldId id="313" r:id="rId22"/>
    <p:sldId id="315" r:id="rId23"/>
    <p:sldId id="314" r:id="rId24"/>
    <p:sldId id="316" r:id="rId25"/>
    <p:sldId id="317" r:id="rId26"/>
    <p:sldId id="318" r:id="rId27"/>
    <p:sldId id="319" r:id="rId28"/>
    <p:sldId id="320" r:id="rId29"/>
    <p:sldId id="321" r:id="rId30"/>
    <p:sldId id="289" r:id="rId31"/>
  </p:sldIdLst>
  <p:sldSz cx="9144000" cy="5143500" type="screen16x9"/>
  <p:notesSz cx="6858000" cy="9144000"/>
  <p:embeddedFontLs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微軟正黑體" pitchFamily="34" charset="-120"/>
      <p:regular r:id="rId37"/>
      <p:bold r:id="rId38"/>
    </p:embeddedFont>
    <p:embeddedFont>
      <p:font typeface="Arial Narrow" pitchFamily="34" charset="0"/>
      <p:regular r:id="rId39"/>
      <p:bold r:id="rId40"/>
      <p:italic r:id="rId41"/>
      <p:boldItalic r:id="rId42"/>
    </p:embeddedFont>
    <p:embeddedFont>
      <p:font typeface="Verdana" pitchFamily="34" charset="0"/>
      <p:regular r:id="rId43"/>
      <p:bold r:id="rId44"/>
      <p:italic r:id="rId45"/>
      <p:boldItalic r:id="rId46"/>
    </p:embeddedFont>
    <p:embeddedFont>
      <p:font typeface="Arial Black" pitchFamily="34" charset="0"/>
      <p:bold r:id="rId47"/>
      <p:italic r:id="rId48"/>
    </p:embeddedFont>
    <p:embeddedFont>
      <p:font typeface="Maven Pro" charset="0"/>
      <p:regular r:id="rId49"/>
      <p:bold r:id="rId50"/>
    </p:embeddedFont>
    <p:embeddedFont>
      <p:font typeface="Nunito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an Tsai" initials="" lastIdx="4" clrIdx="0"/>
  <p:cmAuthor id="1" name="Michael Wang" initials="MW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D9F2FB"/>
    <a:srgbClr val="C0EFF8"/>
    <a:srgbClr val="0F94C8"/>
    <a:srgbClr val="F4740A"/>
    <a:srgbClr val="B84E4B"/>
    <a:srgbClr val="AF90C6"/>
    <a:srgbClr val="7F5CA7"/>
    <a:srgbClr val="BEDE4B"/>
    <a:srgbClr val="9FC54F"/>
  </p:clrMru>
</p:presentationPr>
</file>

<file path=ppt/tableStyles.xml><?xml version="1.0" encoding="utf-8"?>
<a:tblStyleLst xmlns:a="http://schemas.openxmlformats.org/drawingml/2006/main" def="{6C5CC0E4-E36A-426D-A50B-82347503D0AD}">
  <a:tblStyle styleId="{6C5CC0E4-E36A-426D-A50B-82347503D0AD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140" d="100"/>
          <a:sy n="140" d="100"/>
        </p:scale>
        <p:origin x="-804" y="-45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76200" marR="0" lvl="0" indent="0" algn="l" rtl="0">
              <a:spcBef>
                <a:spcPts val="0"/>
              </a:spcBef>
              <a:buClr>
                <a:schemeClr val="dk1"/>
              </a:buClr>
              <a:buSzPts val="12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33400" marR="0" lvl="1" indent="0" algn="l" rtl="0">
              <a:spcBef>
                <a:spcPts val="0"/>
              </a:spcBef>
              <a:buClr>
                <a:schemeClr val="dk1"/>
              </a:buClr>
              <a:buSzPts val="12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0600" marR="0" lvl="2" indent="0" algn="l" rtl="0">
              <a:spcBef>
                <a:spcPts val="0"/>
              </a:spcBef>
              <a:buClr>
                <a:schemeClr val="dk1"/>
              </a:buClr>
              <a:buSzPts val="12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447800" marR="0" lvl="3" indent="0" algn="l" rtl="0">
              <a:spcBef>
                <a:spcPts val="0"/>
              </a:spcBef>
              <a:buClr>
                <a:schemeClr val="dk1"/>
              </a:buClr>
              <a:buSzPts val="12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05000" marR="0" lvl="4" indent="0" algn="l" rtl="0">
              <a:spcBef>
                <a:spcPts val="0"/>
              </a:spcBef>
              <a:buClr>
                <a:schemeClr val="dk1"/>
              </a:buClr>
              <a:buSzPts val="12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62200" marR="0" lvl="5" indent="0" algn="l" rtl="0">
              <a:spcBef>
                <a:spcPts val="0"/>
              </a:spcBef>
              <a:buClr>
                <a:schemeClr val="dk1"/>
              </a:buClr>
              <a:buSzPts val="12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819400" marR="0" lvl="6" indent="0" algn="l" rtl="0">
              <a:spcBef>
                <a:spcPts val="0"/>
              </a:spcBef>
              <a:buClr>
                <a:schemeClr val="dk1"/>
              </a:buClr>
              <a:buSzPts val="12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76600" marR="0" lvl="7" indent="0" algn="l" rtl="0">
              <a:spcBef>
                <a:spcPts val="0"/>
              </a:spcBef>
              <a:buClr>
                <a:schemeClr val="dk1"/>
              </a:buClr>
              <a:buSzPts val="12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733800" marR="0" lvl="8" indent="0" algn="l" rtl="0">
              <a:spcBef>
                <a:spcPts val="0"/>
              </a:spcBef>
              <a:buClr>
                <a:schemeClr val="dk1"/>
              </a:buClr>
              <a:buSzPts val="12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-1905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"/>
                <a:buFont typeface="Calibri"/>
                <a:buNone/>
              </a:pPr>
              <a:t>‹#›</a:t>
            </a:fld>
            <a:endParaRPr lang="zh-TW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Shape 6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Shape 4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zh-TW"/>
              <a:t>一鍵回家</a:t>
            </a:r>
          </a:p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zh-TW"/>
              <a:t>打開視訊</a:t>
            </a:r>
          </a:p>
          <a:p>
            <a:pPr marL="457200" lvl="0" indent="-304800" rtl="0">
              <a:spcBef>
                <a:spcPts val="0"/>
              </a:spcBef>
              <a:buSzPts val="1200"/>
              <a:buAutoNum type="arabicPeriod"/>
            </a:pPr>
            <a:r>
              <a:rPr lang="zh-TW"/>
              <a:t>遠端360度旋轉</a:t>
            </a:r>
          </a:p>
          <a:p>
            <a:pPr marL="0" lvl="0" indent="0" rtl="0">
              <a:spcBef>
                <a:spcPts val="0"/>
              </a:spcBef>
              <a:buNone/>
            </a:pPr>
            <a:endParaRPr/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lang="zh-TW" sz="2400">
                <a:latin typeface="Arial"/>
                <a:ea typeface="Arial"/>
                <a:cs typeface="Arial"/>
                <a:sym typeface="Arial"/>
              </a:rPr>
              <a:t>吵醒父母: </a:t>
            </a: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lphaLcPeriod"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擔心父母正在休息, 打手機回家會吵醒</a:t>
            </a: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lang="zh-TW" sz="2400">
                <a:latin typeface="Arial"/>
                <a:ea typeface="Arial"/>
                <a:cs typeface="Arial"/>
                <a:sym typeface="Arial"/>
              </a:rPr>
              <a:t>被監控感: </a:t>
            </a:r>
          </a:p>
          <a:p>
            <a:pPr marL="914400" lvl="1" indent="-342900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AutoNum type="alphaLcPeriod"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若安裝監視器, 讓家人有被監控的感覺</a:t>
            </a:r>
          </a:p>
        </p:txBody>
      </p:sp>
      <p:sp>
        <p:nvSpPr>
          <p:cNvPr id="346" name="Shape 3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zh-TW"/>
              <a:t>一鍵回家</a:t>
            </a:r>
          </a:p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zh-TW"/>
              <a:t>打開視訊</a:t>
            </a:r>
          </a:p>
          <a:p>
            <a:pPr marL="457200" lvl="0" indent="-304800" rtl="0">
              <a:spcBef>
                <a:spcPts val="0"/>
              </a:spcBef>
              <a:buSzPts val="1200"/>
              <a:buAutoNum type="arabicPeriod"/>
            </a:pPr>
            <a:r>
              <a:rPr lang="zh-TW"/>
              <a:t>遠端360度旋轉</a:t>
            </a:r>
          </a:p>
          <a:p>
            <a:pPr marL="0" lvl="0" indent="0" rtl="0">
              <a:spcBef>
                <a:spcPts val="0"/>
              </a:spcBef>
              <a:buNone/>
            </a:pPr>
            <a:endParaRPr/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lang="zh-TW" sz="2400">
                <a:latin typeface="Arial"/>
                <a:ea typeface="Arial"/>
                <a:cs typeface="Arial"/>
                <a:sym typeface="Arial"/>
              </a:rPr>
              <a:t>吵醒父母: </a:t>
            </a: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lphaLcPeriod"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擔心父母正在休息, 打手機回家會吵醒</a:t>
            </a: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lang="zh-TW" sz="2400">
                <a:latin typeface="Arial"/>
                <a:ea typeface="Arial"/>
                <a:cs typeface="Arial"/>
                <a:sym typeface="Arial"/>
              </a:rPr>
              <a:t>被監控感: </a:t>
            </a:r>
          </a:p>
          <a:p>
            <a:pPr marL="914400" lvl="1" indent="-342900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AutoNum type="alphaLcPeriod"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若安裝監視器, 讓家人有被監控的感覺</a:t>
            </a:r>
          </a:p>
        </p:txBody>
      </p:sp>
      <p:sp>
        <p:nvSpPr>
          <p:cNvPr id="346" name="Shape 3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Shape 6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zh-TW"/>
              <a:t>一鍵回家</a:t>
            </a:r>
          </a:p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zh-TW"/>
              <a:t>打開視訊</a:t>
            </a:r>
          </a:p>
          <a:p>
            <a:pPr marL="457200" lvl="0" indent="-304800" rtl="0">
              <a:spcBef>
                <a:spcPts val="0"/>
              </a:spcBef>
              <a:buSzPts val="1200"/>
              <a:buAutoNum type="arabicPeriod"/>
            </a:pPr>
            <a:r>
              <a:rPr lang="zh-TW"/>
              <a:t>遠端360度旋轉</a:t>
            </a:r>
          </a:p>
          <a:p>
            <a:pPr marL="0" lvl="0" indent="0" rtl="0">
              <a:spcBef>
                <a:spcPts val="0"/>
              </a:spcBef>
              <a:buNone/>
            </a:pPr>
            <a:endParaRPr/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lang="zh-TW" sz="2400">
                <a:latin typeface="Arial"/>
                <a:ea typeface="Arial"/>
                <a:cs typeface="Arial"/>
                <a:sym typeface="Arial"/>
              </a:rPr>
              <a:t>吵醒父母: </a:t>
            </a: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lphaLcPeriod"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擔心父母正在休息, 打手機回家會吵醒</a:t>
            </a: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lang="zh-TW" sz="2400">
                <a:latin typeface="Arial"/>
                <a:ea typeface="Arial"/>
                <a:cs typeface="Arial"/>
                <a:sym typeface="Arial"/>
              </a:rPr>
              <a:t>被監控感: </a:t>
            </a:r>
          </a:p>
          <a:p>
            <a:pPr marL="914400" lvl="1" indent="-342900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AutoNum type="alphaLcPeriod"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若安裝監視器, 讓家人有被監控的感覺</a:t>
            </a:r>
          </a:p>
        </p:txBody>
      </p:sp>
      <p:sp>
        <p:nvSpPr>
          <p:cNvPr id="346" name="Shape 3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5" name="Shape 5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Shape 6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Shape 6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6" name="Shape 6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76200" lvl="0" indent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Shape 6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Shape 6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0" name="Shape 6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Shape 6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Shape 7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1" name="Shape 7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Shape 7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6" name="Shape 7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Shape 7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Shape 7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Shape 7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0" name="Shape 7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7" name="Shape 7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Shape 7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3" name="Shape 7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Shape 6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Shape 3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Shape 8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1" name="Shape 8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Shape 6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zh-TW"/>
              <a:t>一鍵回家</a:t>
            </a:r>
          </a:p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zh-TW"/>
              <a:t>打開視訊</a:t>
            </a:r>
          </a:p>
          <a:p>
            <a:pPr marL="457200" lvl="0" indent="-304800" rtl="0">
              <a:spcBef>
                <a:spcPts val="0"/>
              </a:spcBef>
              <a:buSzPts val="1200"/>
              <a:buAutoNum type="arabicPeriod"/>
            </a:pPr>
            <a:r>
              <a:rPr lang="zh-TW"/>
              <a:t>遠端360度旋轉</a:t>
            </a:r>
          </a:p>
          <a:p>
            <a:pPr marL="0" lvl="0" indent="0" rtl="0">
              <a:spcBef>
                <a:spcPts val="0"/>
              </a:spcBef>
              <a:buNone/>
            </a:pPr>
            <a:endParaRPr/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lang="zh-TW" sz="2400">
                <a:latin typeface="Arial"/>
                <a:ea typeface="Arial"/>
                <a:cs typeface="Arial"/>
                <a:sym typeface="Arial"/>
              </a:rPr>
              <a:t>吵醒父母: </a:t>
            </a: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lphaLcPeriod"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擔心父母正在休息, 打手機回家會吵醒</a:t>
            </a: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lang="zh-TW" sz="2400">
                <a:latin typeface="Arial"/>
                <a:ea typeface="Arial"/>
                <a:cs typeface="Arial"/>
                <a:sym typeface="Arial"/>
              </a:rPr>
              <a:t>被監控感: </a:t>
            </a:r>
          </a:p>
          <a:p>
            <a:pPr marL="914400" lvl="1" indent="-342900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AutoNum type="alphaLcPeriod"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若安裝監視器, 讓家人有被監控的感覺</a:t>
            </a:r>
          </a:p>
        </p:txBody>
      </p:sp>
      <p:sp>
        <p:nvSpPr>
          <p:cNvPr id="346" name="Shape 3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zh-TW"/>
              <a:t>一鍵回家</a:t>
            </a:r>
          </a:p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zh-TW"/>
              <a:t>打開視訊</a:t>
            </a:r>
          </a:p>
          <a:p>
            <a:pPr marL="457200" lvl="0" indent="-304800" rtl="0">
              <a:spcBef>
                <a:spcPts val="0"/>
              </a:spcBef>
              <a:buSzPts val="1200"/>
              <a:buAutoNum type="arabicPeriod"/>
            </a:pPr>
            <a:r>
              <a:rPr lang="zh-TW"/>
              <a:t>遠端360度旋轉</a:t>
            </a:r>
          </a:p>
          <a:p>
            <a:pPr marL="0" lvl="0" indent="0" rtl="0">
              <a:spcBef>
                <a:spcPts val="0"/>
              </a:spcBef>
              <a:buNone/>
            </a:pPr>
            <a:endParaRPr/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lang="zh-TW" sz="2400">
                <a:latin typeface="Arial"/>
                <a:ea typeface="Arial"/>
                <a:cs typeface="Arial"/>
                <a:sym typeface="Arial"/>
              </a:rPr>
              <a:t>吵醒父母: </a:t>
            </a: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lphaLcPeriod"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擔心父母正在休息, 打手機回家會吵醒</a:t>
            </a: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lang="zh-TW" sz="2400">
                <a:latin typeface="Arial"/>
                <a:ea typeface="Arial"/>
                <a:cs typeface="Arial"/>
                <a:sym typeface="Arial"/>
              </a:rPr>
              <a:t>被監控感: </a:t>
            </a:r>
          </a:p>
          <a:p>
            <a:pPr marL="914400" lvl="1" indent="-342900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AutoNum type="alphaLcPeriod"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若安裝監視器, 讓家人有被監控的感覺</a:t>
            </a:r>
          </a:p>
        </p:txBody>
      </p:sp>
      <p:sp>
        <p:nvSpPr>
          <p:cNvPr id="346" name="Shape 3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zh-TW"/>
              <a:t>一鍵回家</a:t>
            </a:r>
          </a:p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zh-TW"/>
              <a:t>打開視訊</a:t>
            </a:r>
          </a:p>
          <a:p>
            <a:pPr marL="457200" lvl="0" indent="-304800" rtl="0">
              <a:spcBef>
                <a:spcPts val="0"/>
              </a:spcBef>
              <a:buSzPts val="1200"/>
              <a:buAutoNum type="arabicPeriod"/>
            </a:pPr>
            <a:r>
              <a:rPr lang="zh-TW"/>
              <a:t>遠端360度旋轉</a:t>
            </a:r>
          </a:p>
          <a:p>
            <a:pPr marL="0" lvl="0" indent="0" rtl="0">
              <a:spcBef>
                <a:spcPts val="0"/>
              </a:spcBef>
              <a:buNone/>
            </a:pPr>
            <a:endParaRPr/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lang="zh-TW" sz="2400">
                <a:latin typeface="Arial"/>
                <a:ea typeface="Arial"/>
                <a:cs typeface="Arial"/>
                <a:sym typeface="Arial"/>
              </a:rPr>
              <a:t>吵醒父母: </a:t>
            </a: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lphaLcPeriod"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擔心父母正在休息, 打手機回家會吵醒</a:t>
            </a: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lang="zh-TW" sz="2400">
                <a:latin typeface="Arial"/>
                <a:ea typeface="Arial"/>
                <a:cs typeface="Arial"/>
                <a:sym typeface="Arial"/>
              </a:rPr>
              <a:t>被監控感: </a:t>
            </a:r>
          </a:p>
          <a:p>
            <a:pPr marL="914400" lvl="1" indent="-342900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AutoNum type="alphaLcPeriod"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若安裝監視器, 讓家人有被監控的感覺</a:t>
            </a:r>
          </a:p>
        </p:txBody>
      </p:sp>
      <p:sp>
        <p:nvSpPr>
          <p:cNvPr id="346" name="Shape 3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zh-TW"/>
              <a:t>一鍵回家</a:t>
            </a:r>
          </a:p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zh-TW"/>
              <a:t>打開視訊</a:t>
            </a:r>
          </a:p>
          <a:p>
            <a:pPr marL="457200" lvl="0" indent="-304800" rtl="0">
              <a:spcBef>
                <a:spcPts val="0"/>
              </a:spcBef>
              <a:buSzPts val="1200"/>
              <a:buAutoNum type="arabicPeriod"/>
            </a:pPr>
            <a:r>
              <a:rPr lang="zh-TW"/>
              <a:t>遠端360度旋轉</a:t>
            </a:r>
          </a:p>
          <a:p>
            <a:pPr marL="0" lvl="0" indent="0" rtl="0">
              <a:spcBef>
                <a:spcPts val="0"/>
              </a:spcBef>
              <a:buNone/>
            </a:pPr>
            <a:endParaRPr/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lang="zh-TW" sz="2400">
                <a:latin typeface="Arial"/>
                <a:ea typeface="Arial"/>
                <a:cs typeface="Arial"/>
                <a:sym typeface="Arial"/>
              </a:rPr>
              <a:t>吵醒父母: </a:t>
            </a: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lphaLcPeriod"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擔心父母正在休息, 打手機回家會吵醒</a:t>
            </a: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lang="zh-TW" sz="2400">
                <a:latin typeface="Arial"/>
                <a:ea typeface="Arial"/>
                <a:cs typeface="Arial"/>
                <a:sym typeface="Arial"/>
              </a:rPr>
              <a:t>被監控感: </a:t>
            </a:r>
          </a:p>
          <a:p>
            <a:pPr marL="914400" lvl="1" indent="-342900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AutoNum type="alphaLcPeriod"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若安裝監視器, 讓家人有被監控的感覺</a:t>
            </a:r>
          </a:p>
        </p:txBody>
      </p:sp>
      <p:sp>
        <p:nvSpPr>
          <p:cNvPr id="346" name="Shape 3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zh-TW"/>
              <a:t>一鍵回家</a:t>
            </a:r>
          </a:p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zh-TW"/>
              <a:t>打開視訊</a:t>
            </a:r>
          </a:p>
          <a:p>
            <a:pPr marL="457200" lvl="0" indent="-304800" rtl="0">
              <a:spcBef>
                <a:spcPts val="0"/>
              </a:spcBef>
              <a:buSzPts val="1200"/>
              <a:buAutoNum type="arabicPeriod"/>
            </a:pPr>
            <a:r>
              <a:rPr lang="zh-TW"/>
              <a:t>遠端360度旋轉</a:t>
            </a:r>
          </a:p>
          <a:p>
            <a:pPr marL="0" lvl="0" indent="0" rtl="0">
              <a:spcBef>
                <a:spcPts val="0"/>
              </a:spcBef>
              <a:buNone/>
            </a:pPr>
            <a:endParaRPr/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lang="zh-TW" sz="2400">
                <a:latin typeface="Arial"/>
                <a:ea typeface="Arial"/>
                <a:cs typeface="Arial"/>
                <a:sym typeface="Arial"/>
              </a:rPr>
              <a:t>吵醒父母: </a:t>
            </a: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lphaLcPeriod"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擔心父母正在休息, 打手機回家會吵醒</a:t>
            </a: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lang="zh-TW" sz="2400">
                <a:latin typeface="Arial"/>
                <a:ea typeface="Arial"/>
                <a:cs typeface="Arial"/>
                <a:sym typeface="Arial"/>
              </a:rPr>
              <a:t>被監控感: </a:t>
            </a:r>
          </a:p>
          <a:p>
            <a:pPr marL="914400" lvl="1" indent="-342900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AutoNum type="alphaLcPeriod"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若安裝監視器, 讓家人有被監控的感覺</a:t>
            </a:r>
          </a:p>
        </p:txBody>
      </p:sp>
      <p:sp>
        <p:nvSpPr>
          <p:cNvPr id="346" name="Shape 3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accent3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Shape 14"/>
          <p:cNvGrpSpPr/>
          <p:nvPr/>
        </p:nvGrpSpPr>
        <p:grpSpPr>
          <a:xfrm>
            <a:off x="7343003" y="3409675"/>
            <a:ext cx="1691422" cy="1732548"/>
            <a:chOff x="7343003" y="3409675"/>
            <a:chExt cx="1691422" cy="1732548"/>
          </a:xfrm>
        </p:grpSpPr>
        <p:grpSp>
          <p:nvGrpSpPr>
            <p:cNvPr id="15" name="Shape 15"/>
            <p:cNvGrpSpPr/>
            <p:nvPr/>
          </p:nvGrpSpPr>
          <p:grpSpPr>
            <a:xfrm>
              <a:off x="7343003" y="4453711"/>
              <a:ext cx="316800" cy="688513"/>
              <a:chOff x="7343003" y="4453711"/>
              <a:chExt cx="316800" cy="688513"/>
            </a:xfrm>
          </p:grpSpPr>
          <p:sp>
            <p:nvSpPr>
              <p:cNvPr id="16" name="Shape 16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7" name="Shape 17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18" name="Shape 18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19" name="Shape 19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0" name="Shape 20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1" name="Shape 21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22" name="Shape 22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23" name="Shape 23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4" name="Shape 24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5" name="Shape 25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6" name="Shape 26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27" name="Shape 27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28" name="Shape 28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9" name="Shape 29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0" name="Shape 30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1" name="Shape 31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2" name="Shape 32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grpSp>
        <p:nvGrpSpPr>
          <p:cNvPr id="33" name="Shape 33"/>
          <p:cNvGrpSpPr/>
          <p:nvPr/>
        </p:nvGrpSpPr>
        <p:grpSpPr>
          <a:xfrm>
            <a:off x="5043503" y="0"/>
            <a:ext cx="3814072" cy="3839102"/>
            <a:chOff x="5043503" y="0"/>
            <a:chExt cx="3814072" cy="3839102"/>
          </a:xfrm>
        </p:grpSpPr>
        <p:sp>
          <p:nvSpPr>
            <p:cNvPr id="34" name="Shape 34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" name="Shape 35"/>
            <p:cNvSpPr/>
            <p:nvPr/>
          </p:nvSpPr>
          <p:spPr>
            <a:xfrm rot="-9830444">
              <a:off x="6469759" y="3480728"/>
              <a:ext cx="320148" cy="320148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36" name="Shape 36"/>
            <p:cNvGrpSpPr/>
            <p:nvPr/>
          </p:nvGrpSpPr>
          <p:grpSpPr>
            <a:xfrm>
              <a:off x="7647812" y="2704283"/>
              <a:ext cx="635219" cy="635219"/>
              <a:chOff x="6725724" y="2701260"/>
              <a:chExt cx="1208101" cy="1208100"/>
            </a:xfrm>
          </p:grpSpPr>
          <p:sp>
            <p:nvSpPr>
              <p:cNvPr id="37" name="Shape 37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8" name="Shape 38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name="adj1" fmla="val 8244818"/>
                  <a:gd name="adj2" fmla="val 16246175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9" name="Shape 39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sp>
          <p:nvSpPr>
            <p:cNvPr id="40" name="Shape 40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41" name="Shape 41"/>
            <p:cNvGrpSpPr/>
            <p:nvPr/>
          </p:nvGrpSpPr>
          <p:grpSpPr>
            <a:xfrm>
              <a:off x="7952720" y="179238"/>
              <a:ext cx="873165" cy="873003"/>
              <a:chOff x="7754428" y="208725"/>
              <a:chExt cx="541800" cy="541800"/>
            </a:xfrm>
          </p:grpSpPr>
          <p:sp>
            <p:nvSpPr>
              <p:cNvPr id="42" name="Shape 4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43" name="Shape 43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sp>
          <p:nvSpPr>
            <p:cNvPr id="44" name="Shape 44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5" name="Shape 45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6" name="Shape 46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name="adj1" fmla="val 8801158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7" name="Shape 47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8" name="Shape 48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name="adj1" fmla="val 1255410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9" name="Shape 49"/>
            <p:cNvSpPr/>
            <p:nvPr/>
          </p:nvSpPr>
          <p:spPr>
            <a:xfrm rot="-9830444">
              <a:off x="6469759" y="3480727"/>
              <a:ext cx="320148" cy="320148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50" name="Shape 50"/>
          <p:cNvSpPr txBox="1">
            <a:spLocks noGrp="1"/>
          </p:cNvSpPr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ubTitle" idx="1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zh-TW">
                <a:solidFill>
                  <a:schemeClr val="lt1"/>
                </a:solidFill>
              </a:rPr>
              <a:pPr marL="0" lvl="0" indent="0">
                <a:spcBef>
                  <a:spcPts val="0"/>
                </a:spcBef>
                <a:buNone/>
              </a:pPr>
              <a:t>‹#›</a:t>
            </a:fld>
            <a:endParaRPr lang="zh-TW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title"/>
          </p:nvPr>
        </p:nvSpPr>
        <p:spPr>
          <a:xfrm>
            <a:off x="457200" y="14832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06400" marR="0" lvl="0" indent="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12800" marR="0" lvl="1" indent="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2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25600" marR="0" lvl="3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82800" marR="0" lvl="4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40000" marR="0" lvl="5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997200" marR="0" lvl="6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454400" marR="0" lvl="7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911600" marR="0" lvl="8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80" name="Shape 28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81" name="Shape 28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82" name="Shape 28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00"/>
              <a:buFont typeface="Arial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1905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300"/>
                <a:buFont typeface="Arial"/>
                <a:buNone/>
              </a:pPr>
              <a:t>‹#›</a:t>
            </a:fld>
            <a:endParaRPr lang="zh-TW" sz="12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標題及物件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an Tsai\Desktop\AFOBOT _PPT\Cover_1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</p:spPr>
      </p:pic>
      <p:sp>
        <p:nvSpPr>
          <p:cNvPr id="286" name="Shape 286"/>
          <p:cNvSpPr txBox="1">
            <a:spLocks noGrp="1"/>
          </p:cNvSpPr>
          <p:nvPr>
            <p:ph type="title"/>
          </p:nvPr>
        </p:nvSpPr>
        <p:spPr>
          <a:xfrm>
            <a:off x="457200" y="14832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87" name="Shape 28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06400" marR="0" lvl="0" indent="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12800" marR="0" lvl="1" indent="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2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25600" marR="0" lvl="3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82800" marR="0" lvl="4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40000" marR="0" lvl="5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997200" marR="0" lvl="6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454400" marR="0" lvl="7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911600" marR="0" lvl="8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88" name="Shape 28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89" name="Shape 28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90" name="Shape 29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00"/>
              <a:buFont typeface="Arial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1905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300"/>
                <a:buFont typeface="Arial"/>
                <a:buNone/>
              </a:pPr>
              <a:t>‹#›</a:t>
            </a:fld>
            <a:endParaRPr lang="zh-TW" sz="12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Shape 54"/>
          <p:cNvGrpSpPr/>
          <p:nvPr/>
        </p:nvGrpSpPr>
        <p:grpSpPr>
          <a:xfrm>
            <a:off x="146769" y="3406"/>
            <a:ext cx="1233215" cy="1384535"/>
            <a:chOff x="146769" y="3406"/>
            <a:chExt cx="1233215" cy="1384535"/>
          </a:xfrm>
        </p:grpSpPr>
        <p:grpSp>
          <p:nvGrpSpPr>
            <p:cNvPr id="55" name="Shape 55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56" name="Shape 56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57" name="Shape 57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58" name="Shape 58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59" name="Shape 59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60" name="Shape 60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61" name="Shape 61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62" name="Shape 62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63" name="Shape 63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64" name="Shape 64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65" name="Shape 65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66" name="Shape 66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grpSp>
        <p:nvGrpSpPr>
          <p:cNvPr id="67" name="Shape 67"/>
          <p:cNvGrpSpPr/>
          <p:nvPr/>
        </p:nvGrpSpPr>
        <p:grpSpPr>
          <a:xfrm>
            <a:off x="6775084" y="2904008"/>
            <a:ext cx="2186148" cy="2239500"/>
            <a:chOff x="6775084" y="2904008"/>
            <a:chExt cx="2186148" cy="2239500"/>
          </a:xfrm>
        </p:grpSpPr>
        <p:grpSp>
          <p:nvGrpSpPr>
            <p:cNvPr id="68" name="Shape 68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69" name="Shape 69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70" name="Shape 70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71" name="Shape 71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72" name="Shape 72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73" name="Shape 73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74" name="Shape 74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75" name="Shape 75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76" name="Shape 76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77" name="Shape 77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78" name="Shape 78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79" name="Shape 79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80" name="Shape 80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81" name="Shape 81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82" name="Shape 82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83" name="Shape 83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84" name="Shape 84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85" name="Shape 85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zh-TW">
                <a:solidFill>
                  <a:schemeClr val="lt1"/>
                </a:solidFill>
              </a:rPr>
              <a:pPr marL="0" lvl="0" indent="0">
                <a:spcBef>
                  <a:spcPts val="0"/>
                </a:spcBef>
                <a:buNone/>
              </a:pPr>
              <a:t>‹#›</a:t>
            </a:fld>
            <a:endParaRPr lang="zh-TW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Shape 89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90" name="Shape 90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1" name="Shape 91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300"/>
              <a:buChar char="●"/>
              <a:defRPr/>
            </a:lvl1pPr>
            <a:lvl2pPr lvl="1">
              <a:spcBef>
                <a:spcPts val="0"/>
              </a:spcBef>
              <a:buSzPts val="1100"/>
              <a:buChar char="○"/>
              <a:defRPr/>
            </a:lvl2pPr>
            <a:lvl3pPr lvl="2">
              <a:spcBef>
                <a:spcPts val="0"/>
              </a:spcBef>
              <a:buSzPts val="1100"/>
              <a:buChar char="■"/>
              <a:defRPr/>
            </a:lvl3pPr>
            <a:lvl4pPr lvl="3">
              <a:spcBef>
                <a:spcPts val="0"/>
              </a:spcBef>
              <a:buSzPts val="1100"/>
              <a:buChar char="●"/>
              <a:defRPr/>
            </a:lvl4pPr>
            <a:lvl5pPr lvl="4">
              <a:spcBef>
                <a:spcPts val="0"/>
              </a:spcBef>
              <a:buSzPts val="1100"/>
              <a:buChar char="○"/>
              <a:defRPr/>
            </a:lvl5pPr>
            <a:lvl6pPr lvl="5">
              <a:spcBef>
                <a:spcPts val="0"/>
              </a:spcBef>
              <a:buSzPts val="1100"/>
              <a:buChar char="■"/>
              <a:defRPr/>
            </a:lvl6pPr>
            <a:lvl7pPr lvl="6">
              <a:spcBef>
                <a:spcPts val="0"/>
              </a:spcBef>
              <a:buSzPts val="1100"/>
              <a:buChar char="●"/>
              <a:defRPr/>
            </a:lvl7pPr>
            <a:lvl8pPr lvl="7">
              <a:spcBef>
                <a:spcPts val="0"/>
              </a:spcBef>
              <a:buSzPts val="1100"/>
              <a:buChar char="○"/>
              <a:defRPr/>
            </a:lvl8pPr>
            <a:lvl9pPr lvl="8">
              <a:spcBef>
                <a:spcPts val="0"/>
              </a:spcBef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buNone/>
              </a:pPr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Shape 96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97" name="Shape 97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8" name="Shape 98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300"/>
              <a:buChar char="●"/>
              <a:defRPr/>
            </a:lvl1pPr>
            <a:lvl2pPr lvl="1">
              <a:spcBef>
                <a:spcPts val="0"/>
              </a:spcBef>
              <a:buSzPts val="1100"/>
              <a:buChar char="○"/>
              <a:defRPr/>
            </a:lvl2pPr>
            <a:lvl3pPr lvl="2">
              <a:spcBef>
                <a:spcPts val="0"/>
              </a:spcBef>
              <a:buSzPts val="1100"/>
              <a:buChar char="■"/>
              <a:defRPr/>
            </a:lvl3pPr>
            <a:lvl4pPr lvl="3">
              <a:spcBef>
                <a:spcPts val="0"/>
              </a:spcBef>
              <a:buSzPts val="1100"/>
              <a:buChar char="●"/>
              <a:defRPr/>
            </a:lvl4pPr>
            <a:lvl5pPr lvl="4">
              <a:spcBef>
                <a:spcPts val="0"/>
              </a:spcBef>
              <a:buSzPts val="1100"/>
              <a:buChar char="○"/>
              <a:defRPr/>
            </a:lvl5pPr>
            <a:lvl6pPr lvl="5">
              <a:spcBef>
                <a:spcPts val="0"/>
              </a:spcBef>
              <a:buSzPts val="1100"/>
              <a:buChar char="■"/>
              <a:defRPr/>
            </a:lvl6pPr>
            <a:lvl7pPr lvl="6">
              <a:spcBef>
                <a:spcPts val="0"/>
              </a:spcBef>
              <a:buSzPts val="1100"/>
              <a:buChar char="●"/>
              <a:defRPr/>
            </a:lvl7pPr>
            <a:lvl8pPr lvl="7">
              <a:spcBef>
                <a:spcPts val="0"/>
              </a:spcBef>
              <a:buSzPts val="1100"/>
              <a:buChar char="○"/>
              <a:defRPr/>
            </a:lvl8pPr>
            <a:lvl9pPr lvl="8">
              <a:spcBef>
                <a:spcPts val="0"/>
              </a:spcBef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2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300"/>
              <a:buChar char="●"/>
              <a:defRPr/>
            </a:lvl1pPr>
            <a:lvl2pPr lvl="1">
              <a:spcBef>
                <a:spcPts val="0"/>
              </a:spcBef>
              <a:buSzPts val="1100"/>
              <a:buChar char="○"/>
              <a:defRPr/>
            </a:lvl2pPr>
            <a:lvl3pPr lvl="2">
              <a:spcBef>
                <a:spcPts val="0"/>
              </a:spcBef>
              <a:buSzPts val="1100"/>
              <a:buChar char="■"/>
              <a:defRPr/>
            </a:lvl3pPr>
            <a:lvl4pPr lvl="3">
              <a:spcBef>
                <a:spcPts val="0"/>
              </a:spcBef>
              <a:buSzPts val="1100"/>
              <a:buChar char="●"/>
              <a:defRPr/>
            </a:lvl4pPr>
            <a:lvl5pPr lvl="4">
              <a:spcBef>
                <a:spcPts val="0"/>
              </a:spcBef>
              <a:buSzPts val="1100"/>
              <a:buChar char="○"/>
              <a:defRPr/>
            </a:lvl5pPr>
            <a:lvl6pPr lvl="5">
              <a:spcBef>
                <a:spcPts val="0"/>
              </a:spcBef>
              <a:buSzPts val="1100"/>
              <a:buChar char="■"/>
              <a:defRPr/>
            </a:lvl6pPr>
            <a:lvl7pPr lvl="6">
              <a:spcBef>
                <a:spcPts val="0"/>
              </a:spcBef>
              <a:buSzPts val="1100"/>
              <a:buChar char="●"/>
              <a:defRPr/>
            </a:lvl7pPr>
            <a:lvl8pPr lvl="7">
              <a:spcBef>
                <a:spcPts val="0"/>
              </a:spcBef>
              <a:buSzPts val="1100"/>
              <a:buChar char="○"/>
              <a:defRPr/>
            </a:lvl8pPr>
            <a:lvl9pPr lvl="8">
              <a:spcBef>
                <a:spcPts val="0"/>
              </a:spcBef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buNone/>
              </a:pPr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Shape 104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5" name="Shape 105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6" name="Shape 106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buNone/>
              </a:pPr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Shape 110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11" name="Shape 111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2" name="Shape 112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312000" cy="1590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1303800" y="2309675"/>
            <a:ext cx="3312000" cy="2221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300"/>
              <a:buChar char="●"/>
              <a:defRPr/>
            </a:lvl1pPr>
            <a:lvl2pPr lvl="1">
              <a:spcBef>
                <a:spcPts val="0"/>
              </a:spcBef>
              <a:buSzPts val="1100"/>
              <a:buChar char="○"/>
              <a:defRPr/>
            </a:lvl2pPr>
            <a:lvl3pPr lvl="2">
              <a:spcBef>
                <a:spcPts val="0"/>
              </a:spcBef>
              <a:buSzPts val="1100"/>
              <a:buChar char="■"/>
              <a:defRPr/>
            </a:lvl3pPr>
            <a:lvl4pPr lvl="3">
              <a:spcBef>
                <a:spcPts val="0"/>
              </a:spcBef>
              <a:buSzPts val="1100"/>
              <a:buChar char="●"/>
              <a:defRPr/>
            </a:lvl4pPr>
            <a:lvl5pPr lvl="4">
              <a:spcBef>
                <a:spcPts val="0"/>
              </a:spcBef>
              <a:buSzPts val="1100"/>
              <a:buChar char="○"/>
              <a:defRPr/>
            </a:lvl5pPr>
            <a:lvl6pPr lvl="5">
              <a:spcBef>
                <a:spcPts val="0"/>
              </a:spcBef>
              <a:buSzPts val="1100"/>
              <a:buChar char="■"/>
              <a:defRPr/>
            </a:lvl6pPr>
            <a:lvl7pPr lvl="6">
              <a:spcBef>
                <a:spcPts val="0"/>
              </a:spcBef>
              <a:buSzPts val="1100"/>
              <a:buChar char="●"/>
              <a:defRPr/>
            </a:lvl7pPr>
            <a:lvl8pPr lvl="7">
              <a:spcBef>
                <a:spcPts val="0"/>
              </a:spcBef>
              <a:buSzPts val="1100"/>
              <a:buChar char="○"/>
              <a:defRPr/>
            </a:lvl8pPr>
            <a:lvl9pPr lvl="8">
              <a:spcBef>
                <a:spcPts val="0"/>
              </a:spcBef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buNone/>
              </a:pPr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dk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Shape 117"/>
          <p:cNvGrpSpPr/>
          <p:nvPr/>
        </p:nvGrpSpPr>
        <p:grpSpPr>
          <a:xfrm>
            <a:off x="6866714" y="1306"/>
            <a:ext cx="2267451" cy="2601690"/>
            <a:chOff x="6790514" y="1306"/>
            <a:chExt cx="2267451" cy="2601690"/>
          </a:xfrm>
        </p:grpSpPr>
        <p:grpSp>
          <p:nvGrpSpPr>
            <p:cNvPr id="118" name="Shape 118"/>
            <p:cNvGrpSpPr/>
            <p:nvPr/>
          </p:nvGrpSpPr>
          <p:grpSpPr>
            <a:xfrm>
              <a:off x="7067465" y="1306"/>
              <a:ext cx="1990500" cy="1990200"/>
              <a:chOff x="7067465" y="1306"/>
              <a:chExt cx="1990500" cy="1990200"/>
            </a:xfrm>
          </p:grpSpPr>
          <p:sp>
            <p:nvSpPr>
              <p:cNvPr id="119" name="Shape 119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20" name="Shape 120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21" name="Shape 121"/>
              <p:cNvSpPr/>
              <p:nvPr/>
            </p:nvSpPr>
            <p:spPr>
              <a:xfrm rot="-8649154">
                <a:off x="7349891" y="283705"/>
                <a:ext cx="1425647" cy="14254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122" name="Shape 122"/>
            <p:cNvGrpSpPr/>
            <p:nvPr/>
          </p:nvGrpSpPr>
          <p:grpSpPr>
            <a:xfrm>
              <a:off x="8207126" y="1807996"/>
              <a:ext cx="795000" cy="795000"/>
              <a:chOff x="8207126" y="1807996"/>
              <a:chExt cx="795000" cy="795000"/>
            </a:xfrm>
          </p:grpSpPr>
          <p:sp>
            <p:nvSpPr>
              <p:cNvPr id="123" name="Shape 123"/>
              <p:cNvSpPr/>
              <p:nvPr/>
            </p:nvSpPr>
            <p:spPr>
              <a:xfrm rot="2152054">
                <a:off x="8319942" y="1920813"/>
                <a:ext cx="569367" cy="569367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24" name="Shape 124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25" name="Shape 125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126" name="Shape 126"/>
            <p:cNvGrpSpPr/>
            <p:nvPr/>
          </p:nvGrpSpPr>
          <p:grpSpPr>
            <a:xfrm>
              <a:off x="6790514" y="118857"/>
              <a:ext cx="548700" cy="548700"/>
              <a:chOff x="6790514" y="118857"/>
              <a:chExt cx="548700" cy="548700"/>
            </a:xfrm>
          </p:grpSpPr>
          <p:sp>
            <p:nvSpPr>
              <p:cNvPr id="127" name="Shape 127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28" name="Shape 12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zh-TW">
                <a:solidFill>
                  <a:schemeClr val="lt1"/>
                </a:solidFill>
              </a:rPr>
              <a:pPr marL="0" lvl="0" indent="0">
                <a:spcBef>
                  <a:spcPts val="0"/>
                </a:spcBef>
                <a:buNone/>
              </a:pPr>
              <a:t>‹#›</a:t>
            </a:fld>
            <a:endParaRPr lang="zh-TW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Shape 132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33" name="Shape 133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4" name="Shape 134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subTitle" idx="1"/>
          </p:nvPr>
        </p:nvSpPr>
        <p:spPr>
          <a:xfrm>
            <a:off x="1303800" y="2743203"/>
            <a:ext cx="3430500" cy="7260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4903700" y="661000"/>
            <a:ext cx="3430500" cy="38706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300"/>
              <a:buChar char="●"/>
              <a:defRPr/>
            </a:lvl1pPr>
            <a:lvl2pPr lvl="1">
              <a:spcBef>
                <a:spcPts val="0"/>
              </a:spcBef>
              <a:buSzPts val="1100"/>
              <a:buChar char="○"/>
              <a:defRPr/>
            </a:lvl2pPr>
            <a:lvl3pPr lvl="2">
              <a:spcBef>
                <a:spcPts val="0"/>
              </a:spcBef>
              <a:buSzPts val="1100"/>
              <a:buChar char="■"/>
              <a:defRPr/>
            </a:lvl3pPr>
            <a:lvl4pPr lvl="3">
              <a:spcBef>
                <a:spcPts val="0"/>
              </a:spcBef>
              <a:buSzPts val="1100"/>
              <a:buChar char="●"/>
              <a:defRPr/>
            </a:lvl4pPr>
            <a:lvl5pPr lvl="4">
              <a:spcBef>
                <a:spcPts val="0"/>
              </a:spcBef>
              <a:buSzPts val="1100"/>
              <a:buChar char="○"/>
              <a:defRPr/>
            </a:lvl5pPr>
            <a:lvl6pPr lvl="5">
              <a:spcBef>
                <a:spcPts val="0"/>
              </a:spcBef>
              <a:buSzPts val="1100"/>
              <a:buChar char="■"/>
              <a:defRPr/>
            </a:lvl6pPr>
            <a:lvl7pPr lvl="6">
              <a:spcBef>
                <a:spcPts val="0"/>
              </a:spcBef>
              <a:buSzPts val="1100"/>
              <a:buChar char="●"/>
              <a:defRPr/>
            </a:lvl7pPr>
            <a:lvl8pPr lvl="7">
              <a:spcBef>
                <a:spcPts val="0"/>
              </a:spcBef>
              <a:buSzPts val="1100"/>
              <a:buChar char="○"/>
              <a:defRPr/>
            </a:lvl8pPr>
            <a:lvl9pPr lvl="8">
              <a:spcBef>
                <a:spcPts val="0"/>
              </a:spcBef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buNone/>
              </a:pPr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buNone/>
              </a:pPr>
              <a:t>‹#›</a:t>
            </a:fld>
            <a:endParaRPr 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mentum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Han Tsai\Desktop\AFOBOT _PPT\Cover_1.jpg"/>
          <p:cNvPicPr>
            <a:picLocks noChangeAspect="1" noChangeArrowheads="1"/>
          </p:cNvPicPr>
          <p:nvPr userDrawn="1"/>
        </p:nvPicPr>
        <p:blipFill>
          <a:blip r:embed="rId13"/>
          <a:stretch>
            <a:fillRect/>
          </a:stretch>
        </p:blipFill>
        <p:spPr bwMode="auto">
          <a:xfrm>
            <a:off x="0" y="-18"/>
            <a:ext cx="9144033" cy="5143518"/>
          </a:xfrm>
          <a:prstGeom prst="rect">
            <a:avLst/>
          </a:prstGeom>
          <a:noFill/>
        </p:spPr>
      </p:pic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300"/>
              <a:buFont typeface="Nunito"/>
              <a:buChar char="●"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buNone/>
            </a:pPr>
            <a:fld id="{00000000-1234-1234-1234-123412341234}" type="slidenum">
              <a:rPr lang="zh-TW"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pPr marL="0" lvl="0" indent="0" algn="r">
                <a:spcBef>
                  <a:spcPts val="0"/>
                </a:spcBef>
                <a:buNone/>
              </a:pPr>
              <a:t>‹#›</a:t>
            </a:fld>
            <a:endParaRPr lang="zh-TW" sz="9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8" r:id="rId9"/>
    <p:sldLayoutId id="2147483659" r:id="rId10"/>
    <p:sldLayoutId id="2147483660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hyperlink" Target="https://www.google.com.tw/url?sa=i&amp;rct=j&amp;q=&amp;esrc=s&amp;source=images&amp;cd=&amp;cad=rja&amp;uact=8&amp;ved=0ahUKEwjdk5vQuvzUAhUCGpQKHaSqAQIQjRwIBw&amp;url=http://m.v4.cc/News-4522604.html&amp;psig=AFQjCNEbaOrJbN-X8WcGrzs1j8STMOPjZw&amp;ust=1499698499173863" TargetMode="External"/><Relationship Id="rId7" Type="http://schemas.openxmlformats.org/officeDocument/2006/relationships/image" Target="../media/image39.jpe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png"/><Relationship Id="rId1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11" Type="http://schemas.openxmlformats.org/officeDocument/2006/relationships/image" Target="../media/image8.png"/><Relationship Id="rId5" Type="http://schemas.openxmlformats.org/officeDocument/2006/relationships/image" Target="../media/image52.png"/><Relationship Id="rId10" Type="http://schemas.openxmlformats.org/officeDocument/2006/relationships/image" Target="../media/image55.png"/><Relationship Id="rId4" Type="http://schemas.openxmlformats.org/officeDocument/2006/relationships/image" Target="../media/image20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61.jpeg"/><Relationship Id="rId3" Type="http://schemas.openxmlformats.org/officeDocument/2006/relationships/image" Target="../media/image17.png"/><Relationship Id="rId7" Type="http://schemas.openxmlformats.org/officeDocument/2006/relationships/image" Target="../media/image57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png"/><Relationship Id="rId11" Type="http://schemas.openxmlformats.org/officeDocument/2006/relationships/image" Target="../media/image59.jpeg"/><Relationship Id="rId5" Type="http://schemas.openxmlformats.org/officeDocument/2006/relationships/image" Target="../media/image34.png"/><Relationship Id="rId15" Type="http://schemas.openxmlformats.org/officeDocument/2006/relationships/image" Target="../media/image8.png"/><Relationship Id="rId10" Type="http://schemas.openxmlformats.org/officeDocument/2006/relationships/image" Target="../media/image58.jpeg"/><Relationship Id="rId4" Type="http://schemas.openxmlformats.org/officeDocument/2006/relationships/image" Target="../media/image20.png"/><Relationship Id="rId9" Type="http://schemas.openxmlformats.org/officeDocument/2006/relationships/image" Target="../media/image16.png"/><Relationship Id="rId14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png"/><Relationship Id="rId7" Type="http://schemas.openxmlformats.org/officeDocument/2006/relationships/image" Target="../media/image13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png"/><Relationship Id="rId11" Type="http://schemas.openxmlformats.org/officeDocument/2006/relationships/image" Target="../media/image6.png"/><Relationship Id="rId5" Type="http://schemas.openxmlformats.org/officeDocument/2006/relationships/image" Target="../media/image56.png"/><Relationship Id="rId10" Type="http://schemas.openxmlformats.org/officeDocument/2006/relationships/image" Target="../media/image63.png"/><Relationship Id="rId4" Type="http://schemas.openxmlformats.org/officeDocument/2006/relationships/image" Target="../media/image20.png"/><Relationship Id="rId9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tw/url?sa=i&amp;rct=j&amp;q=&amp;esrc=s&amp;source=images&amp;cd=&amp;cad=rja&amp;uact=8&amp;ved=0ahUKEwi_-sHeg_XUAhVFgbwKHdyXAZYQjRwIBw&amp;url=http://www.iconarchive.com/show/flatastic-11-icons-by-custom-icon-design/Tv-icon.html&amp;psig=AFQjCNHjP1a4R6-cyLpzm1XOeZmavVgw1A&amp;ust=1499443136934484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png"/><Relationship Id="rId7" Type="http://schemas.openxmlformats.org/officeDocument/2006/relationships/image" Target="../media/image13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9.png"/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11" Type="http://schemas.openxmlformats.org/officeDocument/2006/relationships/image" Target="../media/image26.pn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20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32.png"/><Relationship Id="rId10" Type="http://schemas.openxmlformats.org/officeDocument/2006/relationships/image" Target="../media/image9.png"/><Relationship Id="rId4" Type="http://schemas.openxmlformats.org/officeDocument/2006/relationships/image" Target="../media/image20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11" Type="http://schemas.openxmlformats.org/officeDocument/2006/relationships/image" Target="../media/image9.png"/><Relationship Id="rId5" Type="http://schemas.openxmlformats.org/officeDocument/2006/relationships/image" Target="../media/image25.png"/><Relationship Id="rId10" Type="http://schemas.openxmlformats.org/officeDocument/2006/relationships/image" Target="../media/image35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Han Tsai\Desktop\AFOBOT _PPT\AfoBot_Screen_3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an Tsai\Desktop\AFOBOT _PPT\AfoBot_Screen_main_2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</p:spPr>
      </p:pic>
      <p:sp>
        <p:nvSpPr>
          <p:cNvPr id="5" name="平行四邊形 4"/>
          <p:cNvSpPr/>
          <p:nvPr/>
        </p:nvSpPr>
        <p:spPr>
          <a:xfrm>
            <a:off x="3571868" y="1928808"/>
            <a:ext cx="4929222" cy="714380"/>
          </a:xfrm>
          <a:prstGeom prst="parallelogram">
            <a:avLst>
              <a:gd name="adj" fmla="val 58153"/>
            </a:avLst>
          </a:prstGeom>
          <a:solidFill>
            <a:srgbClr val="00518E">
              <a:alpha val="39000"/>
            </a:srgbClr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平行四邊形 5"/>
          <p:cNvSpPr/>
          <p:nvPr/>
        </p:nvSpPr>
        <p:spPr>
          <a:xfrm>
            <a:off x="3428992" y="1857370"/>
            <a:ext cx="5214974" cy="714380"/>
          </a:xfrm>
          <a:prstGeom prst="parallelogram">
            <a:avLst>
              <a:gd name="adj" fmla="val 58153"/>
            </a:avLst>
          </a:prstGeom>
          <a:solidFill>
            <a:srgbClr val="648E05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7572396" y="1760722"/>
            <a:ext cx="1357322" cy="798409"/>
            <a:chOff x="142844" y="2357436"/>
            <a:chExt cx="1071570" cy="630323"/>
          </a:xfrm>
        </p:grpSpPr>
        <p:sp>
          <p:nvSpPr>
            <p:cNvPr id="11" name="Shape 1393"/>
            <p:cNvSpPr/>
            <p:nvPr/>
          </p:nvSpPr>
          <p:spPr>
            <a:xfrm>
              <a:off x="142844" y="2357436"/>
              <a:ext cx="1071570" cy="63032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9325" y="0"/>
                  </a:moveTo>
                  <a:cubicBezTo>
                    <a:pt x="57674" y="0"/>
                    <a:pt x="65058" y="7019"/>
                    <a:pt x="69179" y="18219"/>
                  </a:cubicBezTo>
                  <a:cubicBezTo>
                    <a:pt x="71776" y="14188"/>
                    <a:pt x="75252" y="11987"/>
                    <a:pt x="79031" y="11987"/>
                  </a:cubicBezTo>
                  <a:cubicBezTo>
                    <a:pt x="87238" y="11987"/>
                    <a:pt x="94019" y="22369"/>
                    <a:pt x="94791" y="35895"/>
                  </a:cubicBezTo>
                  <a:cubicBezTo>
                    <a:pt x="94933" y="35750"/>
                    <a:pt x="95076" y="35747"/>
                    <a:pt x="95220" y="35747"/>
                  </a:cubicBezTo>
                  <a:cubicBezTo>
                    <a:pt x="108905" y="35747"/>
                    <a:pt x="120000" y="54608"/>
                    <a:pt x="120000" y="77873"/>
                  </a:cubicBezTo>
                  <a:cubicBezTo>
                    <a:pt x="120000" y="99840"/>
                    <a:pt x="110109" y="117880"/>
                    <a:pt x="97485" y="119805"/>
                  </a:cubicBezTo>
                  <a:lnTo>
                    <a:pt x="97485" y="120000"/>
                  </a:lnTo>
                  <a:lnTo>
                    <a:pt x="95220" y="120000"/>
                  </a:lnTo>
                  <a:lnTo>
                    <a:pt x="27654" y="120000"/>
                  </a:lnTo>
                  <a:lnTo>
                    <a:pt x="27654" y="119685"/>
                  </a:lnTo>
                  <a:cubicBezTo>
                    <a:pt x="26712" y="119904"/>
                    <a:pt x="25752" y="120000"/>
                    <a:pt x="24779" y="120000"/>
                  </a:cubicBezTo>
                  <a:cubicBezTo>
                    <a:pt x="11094" y="120000"/>
                    <a:pt x="0" y="101139"/>
                    <a:pt x="0" y="77873"/>
                  </a:cubicBezTo>
                  <a:cubicBezTo>
                    <a:pt x="0" y="54608"/>
                    <a:pt x="11094" y="35747"/>
                    <a:pt x="24779" y="35747"/>
                  </a:cubicBezTo>
                  <a:lnTo>
                    <a:pt x="25282" y="35920"/>
                  </a:lnTo>
                  <a:cubicBezTo>
                    <a:pt x="26617" y="15537"/>
                    <a:pt x="36904" y="0"/>
                    <a:pt x="49325" y="0"/>
                  </a:cubicBezTo>
                  <a:close/>
                </a:path>
              </a:pathLst>
            </a:custGeom>
            <a:solidFill>
              <a:srgbClr val="0F94C8"/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" name="Picture 2" descr="C:\Users\Han Tsai\Desktop\AFOBOT _PPT\I_3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1235" y="2479005"/>
              <a:ext cx="399977" cy="453306"/>
            </a:xfrm>
            <a:prstGeom prst="rect">
              <a:avLst/>
            </a:prstGeom>
            <a:noFill/>
          </p:spPr>
        </p:pic>
      </p:grpSp>
      <p:sp>
        <p:nvSpPr>
          <p:cNvPr id="16" name="Shape 613"/>
          <p:cNvSpPr txBox="1"/>
          <p:nvPr/>
        </p:nvSpPr>
        <p:spPr>
          <a:xfrm>
            <a:off x="3924000" y="2556000"/>
            <a:ext cx="4000528" cy="10001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-69850" algn="ctr" rtl="0">
              <a:spcBef>
                <a:spcPts val="0"/>
              </a:spcBef>
              <a:buClr>
                <a:srgbClr val="0070C0"/>
              </a:buClr>
              <a:buSzPts val="1100"/>
              <a:buFont typeface="Arial"/>
              <a:buNone/>
            </a:pPr>
            <a:r>
              <a:rPr lang="zh-TW" sz="5500" dirty="0" smtClean="0">
                <a:solidFill>
                  <a:schemeClr val="lt1"/>
                </a:solidFill>
                <a:latin typeface="Calibri" pitchFamily="34" charset="0"/>
                <a:cs typeface="Calibri" pitchFamily="34" charset="0"/>
              </a:rPr>
              <a:t>AfoBot</a:t>
            </a:r>
            <a:endParaRPr lang="zh-TW" sz="5500" dirty="0">
              <a:solidFill>
                <a:schemeClr val="lt1"/>
              </a:solidFill>
            </a:endParaRPr>
          </a:p>
        </p:txBody>
      </p:sp>
      <p:sp>
        <p:nvSpPr>
          <p:cNvPr id="17" name="Shape 129"/>
          <p:cNvSpPr txBox="1"/>
          <p:nvPr/>
        </p:nvSpPr>
        <p:spPr>
          <a:xfrm>
            <a:off x="3492000" y="1764000"/>
            <a:ext cx="4357718" cy="8572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b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altLang="zh-TW" sz="40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2. Voice assistant</a:t>
            </a:r>
            <a:endParaRPr lang="en" sz="4000" b="1" dirty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816000" y="3278365"/>
            <a:ext cx="421484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700" b="1" dirty="0" smtClean="0">
                <a:solidFill>
                  <a:srgbClr val="FFFF00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Video Companion Robot</a:t>
            </a:r>
            <a:endParaRPr lang="zh-TW" altLang="en-US" sz="2700" b="1" dirty="0">
              <a:solidFill>
                <a:srgbClr val="FFFF00"/>
              </a:solidFill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 descr="「科大訊飛語音引擎」的圖片搜尋結果">
            <a:hlinkClick r:id="rId3"/>
          </p:cNvPr>
          <p:cNvSpPr/>
          <p:nvPr/>
        </p:nvSpPr>
        <p:spPr>
          <a:xfrm>
            <a:off x="38100" y="-520303"/>
            <a:ext cx="6096000" cy="1086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5" name="Shape 455" descr="「科大訊飛語音引擎」的圖片搜尋結果">
            <a:hlinkClick r:id="rId3"/>
          </p:cNvPr>
          <p:cNvSpPr/>
          <p:nvPr/>
        </p:nvSpPr>
        <p:spPr>
          <a:xfrm>
            <a:off x="38100" y="-520303"/>
            <a:ext cx="6096000" cy="1086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" name="Shape 336"/>
          <p:cNvSpPr txBox="1"/>
          <p:nvPr/>
        </p:nvSpPr>
        <p:spPr>
          <a:xfrm>
            <a:off x="-14262" y="214152"/>
            <a:ext cx="9158262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indent="-254000" algn="ctr">
              <a:buClr>
                <a:schemeClr val="dk1"/>
              </a:buClr>
              <a:buSzPts val="4000"/>
            </a:pPr>
            <a:r>
              <a:rPr lang="en-US" altLang="zh-TW" sz="40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The evolution phases of UX</a:t>
            </a:r>
            <a:endParaRPr sz="4000" b="1" i="0" u="none" strike="noStrike" cap="none" dirty="0">
              <a:solidFill>
                <a:srgbClr val="0070C0"/>
              </a:solidFill>
              <a:latin typeface="Calibri" pitchFamily="34" charset="0"/>
              <a:cs typeface="Calibri" pitchFamily="34" charset="0"/>
              <a:sym typeface="Arial"/>
            </a:endParaRPr>
          </a:p>
        </p:txBody>
      </p:sp>
      <p:pic>
        <p:nvPicPr>
          <p:cNvPr id="44" name="Shape 279" descr="「語音辨識」的圖片搜尋結果"/>
          <p:cNvPicPr preferRelativeResize="0"/>
          <p:nvPr/>
        </p:nvPicPr>
        <p:blipFill rotWithShape="1">
          <a:blip r:embed="rId4" cstate="print">
            <a:alphaModFix/>
          </a:blip>
          <a:srcRect b="13489"/>
          <a:stretch/>
        </p:blipFill>
        <p:spPr>
          <a:xfrm>
            <a:off x="3969664" y="1044552"/>
            <a:ext cx="4536730" cy="395609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Shape 281" descr="「type keyboard」的圖片搜尋結果"/>
          <p:cNvPicPr preferRelativeResize="0"/>
          <p:nvPr/>
        </p:nvPicPr>
        <p:blipFill rotWithShape="1">
          <a:blip r:embed="rId5" cstate="print">
            <a:alphaModFix/>
          </a:blip>
          <a:srcRect b="10876"/>
          <a:stretch/>
        </p:blipFill>
        <p:spPr>
          <a:xfrm>
            <a:off x="780122" y="1044552"/>
            <a:ext cx="3082802" cy="18843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Shape 282" descr="相關圖片"/>
          <p:cNvPicPr preferRelativeResize="0"/>
          <p:nvPr/>
        </p:nvPicPr>
        <p:blipFill rotWithShape="1">
          <a:blip r:embed="rId6" cstate="print">
            <a:alphaModFix/>
          </a:blip>
          <a:srcRect b="9706"/>
          <a:stretch/>
        </p:blipFill>
        <p:spPr>
          <a:xfrm>
            <a:off x="780123" y="3006992"/>
            <a:ext cx="3066617" cy="19936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" name="Shape 293"/>
          <p:cNvSpPr/>
          <p:nvPr/>
        </p:nvSpPr>
        <p:spPr>
          <a:xfrm>
            <a:off x="780123" y="1044552"/>
            <a:ext cx="599634" cy="599634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4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48" name="Shape 294"/>
          <p:cNvSpPr/>
          <p:nvPr/>
        </p:nvSpPr>
        <p:spPr>
          <a:xfrm>
            <a:off x="780123" y="3006992"/>
            <a:ext cx="599634" cy="599634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4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49" name="Shape 295"/>
          <p:cNvSpPr/>
          <p:nvPr/>
        </p:nvSpPr>
        <p:spPr>
          <a:xfrm>
            <a:off x="3966260" y="1037903"/>
            <a:ext cx="623483" cy="599634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4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pic>
        <p:nvPicPr>
          <p:cNvPr id="50" name="Shape 296" descr="相關圖片"/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3100491" y="3101840"/>
            <a:ext cx="619557" cy="9408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Shape 702"/>
          <p:cNvGrpSpPr/>
          <p:nvPr/>
        </p:nvGrpSpPr>
        <p:grpSpPr>
          <a:xfrm>
            <a:off x="4547893" y="3543917"/>
            <a:ext cx="1243857" cy="1243857"/>
            <a:chOff x="5364087" y="2787774"/>
            <a:chExt cx="914400" cy="914400"/>
          </a:xfrm>
        </p:grpSpPr>
        <p:sp>
          <p:nvSpPr>
            <p:cNvPr id="52" name="Shape 703"/>
            <p:cNvSpPr/>
            <p:nvPr/>
          </p:nvSpPr>
          <p:spPr>
            <a:xfrm>
              <a:off x="5364087" y="2787774"/>
              <a:ext cx="914400" cy="914400"/>
            </a:xfrm>
            <a:prstGeom prst="ellipse">
              <a:avLst/>
            </a:prstGeom>
            <a:solidFill>
              <a:srgbClr val="FFCE29"/>
            </a:solidFill>
            <a:ln w="254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Shape 704"/>
            <p:cNvSpPr/>
            <p:nvPr/>
          </p:nvSpPr>
          <p:spPr>
            <a:xfrm>
              <a:off x="5443246" y="2866932"/>
              <a:ext cx="756083" cy="75608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4" name="Shape 284" descr="「google assistant」的圖片搜尋結果"/>
          <p:cNvPicPr preferRelativeResize="0"/>
          <p:nvPr/>
        </p:nvPicPr>
        <p:blipFill rotWithShape="1">
          <a:blip r:embed="rId8" cstate="print">
            <a:alphaModFix/>
          </a:blip>
          <a:srcRect l="26207" r="27425" b="20621"/>
          <a:stretch/>
        </p:blipFill>
        <p:spPr>
          <a:xfrm>
            <a:off x="4794325" y="3868402"/>
            <a:ext cx="710776" cy="6489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" name="Shape 702"/>
          <p:cNvGrpSpPr/>
          <p:nvPr/>
        </p:nvGrpSpPr>
        <p:grpSpPr>
          <a:xfrm>
            <a:off x="7220510" y="3330166"/>
            <a:ext cx="1027534" cy="1027534"/>
            <a:chOff x="5364087" y="2787774"/>
            <a:chExt cx="914400" cy="914400"/>
          </a:xfrm>
        </p:grpSpPr>
        <p:sp>
          <p:nvSpPr>
            <p:cNvPr id="56" name="Shape 703"/>
            <p:cNvSpPr/>
            <p:nvPr/>
          </p:nvSpPr>
          <p:spPr>
            <a:xfrm>
              <a:off x="5364087" y="2787774"/>
              <a:ext cx="914400" cy="914400"/>
            </a:xfrm>
            <a:prstGeom prst="ellipse">
              <a:avLst/>
            </a:prstGeom>
            <a:solidFill>
              <a:srgbClr val="FFCE29"/>
            </a:solidFill>
            <a:ln w="254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Shape 704"/>
            <p:cNvSpPr/>
            <p:nvPr/>
          </p:nvSpPr>
          <p:spPr>
            <a:xfrm>
              <a:off x="5443246" y="2866932"/>
              <a:ext cx="756083" cy="75608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8" name="Shape 290" descr="「cyberon」的圖片搜尋結果"/>
          <p:cNvPicPr preferRelativeResize="0"/>
          <p:nvPr/>
        </p:nvPicPr>
        <p:blipFill rotWithShape="1">
          <a:blip r:embed="rId9" cstate="print">
            <a:alphaModFix/>
          </a:blip>
          <a:srcRect b="17937"/>
          <a:stretch/>
        </p:blipFill>
        <p:spPr>
          <a:xfrm>
            <a:off x="7444844" y="3546488"/>
            <a:ext cx="607179" cy="4982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" name="群組 28"/>
          <p:cNvGrpSpPr/>
          <p:nvPr/>
        </p:nvGrpSpPr>
        <p:grpSpPr>
          <a:xfrm>
            <a:off x="6077502" y="3714758"/>
            <a:ext cx="919372" cy="919372"/>
            <a:chOff x="6500826" y="5572140"/>
            <a:chExt cx="1643074" cy="1643074"/>
          </a:xfrm>
        </p:grpSpPr>
        <p:grpSp>
          <p:nvGrpSpPr>
            <p:cNvPr id="60" name="Shape 702"/>
            <p:cNvGrpSpPr/>
            <p:nvPr/>
          </p:nvGrpSpPr>
          <p:grpSpPr>
            <a:xfrm>
              <a:off x="6500826" y="5572140"/>
              <a:ext cx="1643074" cy="1643074"/>
              <a:chOff x="5364087" y="2787774"/>
              <a:chExt cx="914400" cy="914400"/>
            </a:xfrm>
          </p:grpSpPr>
          <p:sp>
            <p:nvSpPr>
              <p:cNvPr id="62" name="Shape 703"/>
              <p:cNvSpPr/>
              <p:nvPr/>
            </p:nvSpPr>
            <p:spPr>
              <a:xfrm>
                <a:off x="5364087" y="2787774"/>
                <a:ext cx="914400" cy="914400"/>
              </a:xfrm>
              <a:prstGeom prst="ellipse">
                <a:avLst/>
              </a:prstGeom>
              <a:solidFill>
                <a:srgbClr val="FFCE29"/>
              </a:solidFill>
              <a:ln w="254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Shape 704"/>
              <p:cNvSpPr/>
              <p:nvPr/>
            </p:nvSpPr>
            <p:spPr>
              <a:xfrm>
                <a:off x="5443246" y="2866932"/>
                <a:ext cx="756083" cy="756083"/>
              </a:xfrm>
              <a:prstGeom prst="ellipse">
                <a:avLst/>
              </a:prstGeom>
              <a:solidFill>
                <a:srgbClr val="0099CC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61" name="Shape 283" descr="「alexa」的圖片搜尋結果"/>
            <p:cNvPicPr preferRelativeResize="0"/>
            <p:nvPr/>
          </p:nvPicPr>
          <p:blipFill rotWithShape="1">
            <a:blip r:embed="rId10" cstate="print">
              <a:alphaModFix/>
            </a:blip>
            <a:srcRect l="27357" t="6508" r="28227" b="15396"/>
            <a:stretch/>
          </p:blipFill>
          <p:spPr>
            <a:xfrm>
              <a:off x="6858016" y="5929330"/>
              <a:ext cx="928694" cy="8572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4" name="群組 32"/>
          <p:cNvGrpSpPr/>
          <p:nvPr/>
        </p:nvGrpSpPr>
        <p:grpSpPr>
          <a:xfrm>
            <a:off x="7291948" y="785800"/>
            <a:ext cx="1352018" cy="1352018"/>
            <a:chOff x="9715536" y="2428868"/>
            <a:chExt cx="2000264" cy="2000264"/>
          </a:xfrm>
        </p:grpSpPr>
        <p:grpSp>
          <p:nvGrpSpPr>
            <p:cNvPr id="65" name="Shape 702"/>
            <p:cNvGrpSpPr/>
            <p:nvPr/>
          </p:nvGrpSpPr>
          <p:grpSpPr>
            <a:xfrm>
              <a:off x="9715536" y="2428868"/>
              <a:ext cx="2000264" cy="2000264"/>
              <a:chOff x="5364087" y="2787774"/>
              <a:chExt cx="914400" cy="914400"/>
            </a:xfrm>
          </p:grpSpPr>
          <p:sp>
            <p:nvSpPr>
              <p:cNvPr id="67" name="Shape 703"/>
              <p:cNvSpPr/>
              <p:nvPr/>
            </p:nvSpPr>
            <p:spPr>
              <a:xfrm>
                <a:off x="5364087" y="2787774"/>
                <a:ext cx="914400" cy="914400"/>
              </a:xfrm>
              <a:prstGeom prst="ellipse">
                <a:avLst/>
              </a:prstGeom>
              <a:solidFill>
                <a:srgbClr val="FFCE29"/>
              </a:solidFill>
              <a:ln w="254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Shape 704"/>
              <p:cNvSpPr/>
              <p:nvPr/>
            </p:nvSpPr>
            <p:spPr>
              <a:xfrm>
                <a:off x="5443246" y="2866932"/>
                <a:ext cx="756083" cy="75608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66" name="Shape 291" descr="相關圖片"/>
            <p:cNvPicPr preferRelativeResize="0"/>
            <p:nvPr/>
          </p:nvPicPr>
          <p:blipFill rotWithShape="1">
            <a:blip r:embed="rId11" cstate="print">
              <a:alphaModFix/>
            </a:blip>
            <a:srcRect l="5263"/>
            <a:stretch/>
          </p:blipFill>
          <p:spPr>
            <a:xfrm>
              <a:off x="10001288" y="3071810"/>
              <a:ext cx="1353563" cy="71438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9" name="群組 36"/>
          <p:cNvGrpSpPr/>
          <p:nvPr/>
        </p:nvGrpSpPr>
        <p:grpSpPr>
          <a:xfrm>
            <a:off x="6604247" y="2137818"/>
            <a:ext cx="973453" cy="973453"/>
            <a:chOff x="6858016" y="2857496"/>
            <a:chExt cx="1357322" cy="1357322"/>
          </a:xfrm>
        </p:grpSpPr>
        <p:grpSp>
          <p:nvGrpSpPr>
            <p:cNvPr id="70" name="Shape 702"/>
            <p:cNvGrpSpPr/>
            <p:nvPr/>
          </p:nvGrpSpPr>
          <p:grpSpPr>
            <a:xfrm>
              <a:off x="6858016" y="2857496"/>
              <a:ext cx="1357322" cy="1357322"/>
              <a:chOff x="5364087" y="2787774"/>
              <a:chExt cx="914400" cy="914400"/>
            </a:xfrm>
          </p:grpSpPr>
          <p:sp>
            <p:nvSpPr>
              <p:cNvPr id="72" name="Shape 703"/>
              <p:cNvSpPr/>
              <p:nvPr/>
            </p:nvSpPr>
            <p:spPr>
              <a:xfrm>
                <a:off x="5364087" y="2787774"/>
                <a:ext cx="914400" cy="914400"/>
              </a:xfrm>
              <a:prstGeom prst="ellipse">
                <a:avLst/>
              </a:prstGeom>
              <a:solidFill>
                <a:srgbClr val="FFCE29"/>
              </a:solidFill>
              <a:ln w="254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Shape 704"/>
              <p:cNvSpPr/>
              <p:nvPr/>
            </p:nvSpPr>
            <p:spPr>
              <a:xfrm>
                <a:off x="5443246" y="2866932"/>
                <a:ext cx="756083" cy="756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71" name="Shape 289"/>
            <p:cNvPicPr preferRelativeResize="0"/>
            <p:nvPr/>
          </p:nvPicPr>
          <p:blipFill rotWithShape="1">
            <a:blip r:embed="rId12" cstate="print">
              <a:alphaModFix/>
            </a:blip>
            <a:srcRect t="3669"/>
            <a:stretch/>
          </p:blipFill>
          <p:spPr>
            <a:xfrm>
              <a:off x="7000891" y="3379074"/>
              <a:ext cx="1000133" cy="30116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4" name="群組 43"/>
          <p:cNvGrpSpPr/>
          <p:nvPr/>
        </p:nvGrpSpPr>
        <p:grpSpPr>
          <a:xfrm>
            <a:off x="5675553" y="1285866"/>
            <a:ext cx="973453" cy="990620"/>
            <a:chOff x="5643570" y="2143116"/>
            <a:chExt cx="1404000" cy="1428760"/>
          </a:xfrm>
        </p:grpSpPr>
        <p:grpSp>
          <p:nvGrpSpPr>
            <p:cNvPr id="75" name="Shape 702"/>
            <p:cNvGrpSpPr/>
            <p:nvPr/>
          </p:nvGrpSpPr>
          <p:grpSpPr>
            <a:xfrm>
              <a:off x="5643570" y="2143116"/>
              <a:ext cx="1404000" cy="1428760"/>
              <a:chOff x="5364087" y="2787774"/>
              <a:chExt cx="914400" cy="914400"/>
            </a:xfrm>
          </p:grpSpPr>
          <p:sp>
            <p:nvSpPr>
              <p:cNvPr id="77" name="Shape 703"/>
              <p:cNvSpPr/>
              <p:nvPr/>
            </p:nvSpPr>
            <p:spPr>
              <a:xfrm>
                <a:off x="5364087" y="2787774"/>
                <a:ext cx="914400" cy="914400"/>
              </a:xfrm>
              <a:prstGeom prst="ellipse">
                <a:avLst/>
              </a:prstGeom>
              <a:solidFill>
                <a:srgbClr val="FFCE29"/>
              </a:solidFill>
              <a:ln w="254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Shape 704"/>
              <p:cNvSpPr/>
              <p:nvPr/>
            </p:nvSpPr>
            <p:spPr>
              <a:xfrm>
                <a:off x="5443246" y="2866932"/>
                <a:ext cx="756083" cy="756083"/>
              </a:xfrm>
              <a:prstGeom prst="ellipse">
                <a:avLst/>
              </a:prstGeom>
              <a:gradFill flip="none" rotWithShape="1">
                <a:gsLst>
                  <a:gs pos="9000">
                    <a:schemeClr val="tx1"/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76" name="Picture 2" descr="C:\Users\Han Tsai\Desktop\AfoBot_PPT\SIRI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786446" y="2285992"/>
              <a:ext cx="1143008" cy="1143008"/>
            </a:xfrm>
            <a:prstGeom prst="rect">
              <a:avLst/>
            </a:prstGeom>
            <a:noFill/>
          </p:spPr>
        </p:pic>
      </p:grpSp>
      <p:grpSp>
        <p:nvGrpSpPr>
          <p:cNvPr id="43" name="群組 42"/>
          <p:cNvGrpSpPr/>
          <p:nvPr/>
        </p:nvGrpSpPr>
        <p:grpSpPr>
          <a:xfrm>
            <a:off x="8215338" y="71420"/>
            <a:ext cx="850129" cy="500066"/>
            <a:chOff x="142844" y="2357436"/>
            <a:chExt cx="1071570" cy="630323"/>
          </a:xfrm>
        </p:grpSpPr>
        <p:sp>
          <p:nvSpPr>
            <p:cNvPr id="79" name="Shape 1393"/>
            <p:cNvSpPr/>
            <p:nvPr/>
          </p:nvSpPr>
          <p:spPr>
            <a:xfrm>
              <a:off x="142844" y="2357436"/>
              <a:ext cx="1071570" cy="63032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9325" y="0"/>
                  </a:moveTo>
                  <a:cubicBezTo>
                    <a:pt x="57674" y="0"/>
                    <a:pt x="65058" y="7019"/>
                    <a:pt x="69179" y="18219"/>
                  </a:cubicBezTo>
                  <a:cubicBezTo>
                    <a:pt x="71776" y="14188"/>
                    <a:pt x="75252" y="11987"/>
                    <a:pt x="79031" y="11987"/>
                  </a:cubicBezTo>
                  <a:cubicBezTo>
                    <a:pt x="87238" y="11987"/>
                    <a:pt x="94019" y="22369"/>
                    <a:pt x="94791" y="35895"/>
                  </a:cubicBezTo>
                  <a:cubicBezTo>
                    <a:pt x="94933" y="35750"/>
                    <a:pt x="95076" y="35747"/>
                    <a:pt x="95220" y="35747"/>
                  </a:cubicBezTo>
                  <a:cubicBezTo>
                    <a:pt x="108905" y="35747"/>
                    <a:pt x="120000" y="54608"/>
                    <a:pt x="120000" y="77873"/>
                  </a:cubicBezTo>
                  <a:cubicBezTo>
                    <a:pt x="120000" y="99840"/>
                    <a:pt x="110109" y="117880"/>
                    <a:pt x="97485" y="119805"/>
                  </a:cubicBezTo>
                  <a:lnTo>
                    <a:pt x="97485" y="120000"/>
                  </a:lnTo>
                  <a:lnTo>
                    <a:pt x="95220" y="120000"/>
                  </a:lnTo>
                  <a:lnTo>
                    <a:pt x="27654" y="120000"/>
                  </a:lnTo>
                  <a:lnTo>
                    <a:pt x="27654" y="119685"/>
                  </a:lnTo>
                  <a:cubicBezTo>
                    <a:pt x="26712" y="119904"/>
                    <a:pt x="25752" y="120000"/>
                    <a:pt x="24779" y="120000"/>
                  </a:cubicBezTo>
                  <a:cubicBezTo>
                    <a:pt x="11094" y="120000"/>
                    <a:pt x="0" y="101139"/>
                    <a:pt x="0" y="77873"/>
                  </a:cubicBezTo>
                  <a:cubicBezTo>
                    <a:pt x="0" y="54608"/>
                    <a:pt x="11094" y="35747"/>
                    <a:pt x="24779" y="35747"/>
                  </a:cubicBezTo>
                  <a:lnTo>
                    <a:pt x="25282" y="35920"/>
                  </a:lnTo>
                  <a:cubicBezTo>
                    <a:pt x="26617" y="15537"/>
                    <a:pt x="36904" y="0"/>
                    <a:pt x="49325" y="0"/>
                  </a:cubicBezTo>
                  <a:close/>
                </a:path>
              </a:pathLst>
            </a:custGeom>
            <a:solidFill>
              <a:srgbClr val="0F94C8"/>
            </a:solidFill>
            <a:ln w="25400"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0" name="Picture 2" descr="C:\Users\Han Tsai\Desktop\AFOBOT _PPT\I_3.png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81235" y="2479005"/>
              <a:ext cx="399977" cy="45330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 descr="「kkbox」的圖片搜尋結果"/>
          <p:cNvSpPr/>
          <p:nvPr/>
        </p:nvSpPr>
        <p:spPr>
          <a:xfrm>
            <a:off x="-93525" y="214296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Shape 336"/>
          <p:cNvSpPr txBox="1"/>
          <p:nvPr/>
        </p:nvSpPr>
        <p:spPr>
          <a:xfrm>
            <a:off x="-14262" y="142858"/>
            <a:ext cx="9158262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indent="-254000" algn="ctr">
              <a:buClr>
                <a:schemeClr val="dk1"/>
              </a:buClr>
              <a:buSzPts val="4000"/>
            </a:pPr>
            <a:r>
              <a:rPr lang="en-US" altLang="zh-TW" sz="40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Key factor of voice interface</a:t>
            </a:r>
            <a:endParaRPr sz="4000" b="1" i="0" u="none" strike="noStrike" cap="none" dirty="0">
              <a:solidFill>
                <a:srgbClr val="0070C0"/>
              </a:solidFill>
              <a:latin typeface="Calibri" pitchFamily="34" charset="0"/>
              <a:cs typeface="Calibri" pitchFamily="34" charset="0"/>
              <a:sym typeface="Arial"/>
            </a:endParaRPr>
          </a:p>
        </p:txBody>
      </p:sp>
      <p:sp>
        <p:nvSpPr>
          <p:cNvPr id="22" name="平行四邊形 21"/>
          <p:cNvSpPr/>
          <p:nvPr/>
        </p:nvSpPr>
        <p:spPr>
          <a:xfrm>
            <a:off x="357159" y="1004265"/>
            <a:ext cx="8572528" cy="500066"/>
          </a:xfrm>
          <a:prstGeom prst="parallelogram">
            <a:avLst>
              <a:gd name="adj" fmla="val 60777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平行四邊形 23"/>
          <p:cNvSpPr/>
          <p:nvPr/>
        </p:nvSpPr>
        <p:spPr>
          <a:xfrm>
            <a:off x="285720" y="1075704"/>
            <a:ext cx="8429653" cy="438151"/>
          </a:xfrm>
          <a:prstGeom prst="parallelogram">
            <a:avLst>
              <a:gd name="adj" fmla="val 55727"/>
            </a:avLst>
          </a:prstGeom>
          <a:solidFill>
            <a:srgbClr val="303F97"/>
          </a:solidFill>
          <a:ln>
            <a:solidFill>
              <a:srgbClr val="303F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4" name="Shape 504"/>
          <p:cNvSpPr/>
          <p:nvPr/>
        </p:nvSpPr>
        <p:spPr>
          <a:xfrm>
            <a:off x="680242" y="1096217"/>
            <a:ext cx="8106600" cy="346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9052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750"/>
              <a:buFont typeface="Arial"/>
              <a:buNone/>
            </a:pPr>
            <a:r>
              <a:rPr lang="zh-TW" sz="3000" b="1" i="0" u="none" strike="noStrike" cap="none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Arial"/>
              </a:rPr>
              <a:t>N</a:t>
            </a:r>
            <a:r>
              <a:rPr lang="zh-TW" sz="3000" b="1" i="0" u="none" strike="noStrike" cap="none" dirty="0" smtClean="0">
                <a:solidFill>
                  <a:schemeClr val="lt1"/>
                </a:solidFill>
                <a:latin typeface="Calibri" pitchFamily="34" charset="0"/>
                <a:cs typeface="Calibri" pitchFamily="34" charset="0"/>
                <a:sym typeface="Arial"/>
              </a:rPr>
              <a:t>atural </a:t>
            </a:r>
            <a:r>
              <a:rPr lang="zh-TW" sz="3000" b="1" i="0" u="none" strike="noStrike" cap="none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Arial"/>
              </a:rPr>
              <a:t>L</a:t>
            </a:r>
            <a:r>
              <a:rPr lang="zh-TW" sz="3000" b="1" i="0" u="none" strike="noStrike" cap="none" dirty="0" smtClean="0">
                <a:solidFill>
                  <a:schemeClr val="lt1"/>
                </a:solidFill>
                <a:latin typeface="Calibri" pitchFamily="34" charset="0"/>
                <a:cs typeface="Calibri" pitchFamily="34" charset="0"/>
                <a:sym typeface="Arial"/>
              </a:rPr>
              <a:t>anguage </a:t>
            </a:r>
            <a:r>
              <a:rPr lang="zh-TW" sz="3000" b="1" i="0" u="none" strike="noStrike" cap="none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Arial"/>
              </a:rPr>
              <a:t>P</a:t>
            </a:r>
            <a:r>
              <a:rPr lang="zh-TW" sz="3000" b="1" i="0" u="none" strike="noStrike" cap="none" dirty="0" smtClean="0">
                <a:solidFill>
                  <a:schemeClr val="lt1"/>
                </a:solidFill>
                <a:latin typeface="Calibri" pitchFamily="34" charset="0"/>
                <a:cs typeface="Calibri" pitchFamily="34" charset="0"/>
                <a:sym typeface="Arial"/>
              </a:rPr>
              <a:t>rocessing</a:t>
            </a:r>
            <a:endParaRPr lang="zh-TW" sz="2800" b="1" i="0" u="none" strike="noStrike" cap="none" dirty="0">
              <a:solidFill>
                <a:schemeClr val="lt1"/>
              </a:solidFill>
              <a:latin typeface="Calibri" pitchFamily="34" charset="0"/>
              <a:ea typeface="微軟正黑體" pitchFamily="34" charset="-120"/>
              <a:cs typeface="Calibri" pitchFamily="34" charset="0"/>
              <a:sym typeface="Arial"/>
            </a:endParaRPr>
          </a:p>
        </p:txBody>
      </p:sp>
      <p:sp>
        <p:nvSpPr>
          <p:cNvPr id="26" name="圓角矩形 25"/>
          <p:cNvSpPr/>
          <p:nvPr/>
        </p:nvSpPr>
        <p:spPr>
          <a:xfrm>
            <a:off x="142844" y="1714494"/>
            <a:ext cx="2571736" cy="3286148"/>
          </a:xfrm>
          <a:prstGeom prst="roundRect">
            <a:avLst>
              <a:gd name="adj" fmla="val 7641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圓角矩形 26"/>
          <p:cNvSpPr/>
          <p:nvPr/>
        </p:nvSpPr>
        <p:spPr>
          <a:xfrm>
            <a:off x="285720" y="2643188"/>
            <a:ext cx="2286016" cy="2143140"/>
          </a:xfrm>
          <a:prstGeom prst="roundRect">
            <a:avLst>
              <a:gd name="adj" fmla="val 6309"/>
            </a:avLst>
          </a:prstGeom>
          <a:solidFill>
            <a:srgbClr val="0070C0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Shape 390"/>
          <p:cNvSpPr/>
          <p:nvPr/>
        </p:nvSpPr>
        <p:spPr>
          <a:xfrm>
            <a:off x="285720" y="1857370"/>
            <a:ext cx="2286016" cy="71438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indent="-25400" algn="ctr">
              <a:buClr>
                <a:srgbClr val="0070C0"/>
              </a:buClr>
              <a:buSzPts val="400"/>
            </a:pPr>
            <a:r>
              <a:rPr lang="en-US" altLang="zh-TW" sz="2000" b="1" dirty="0" smtClean="0">
                <a:solidFill>
                  <a:srgbClr val="FFFF00"/>
                </a:solidFill>
                <a:latin typeface="Calibri" pitchFamily="34" charset="0"/>
                <a:ea typeface="Arial"/>
                <a:cs typeface="Calibri" pitchFamily="34" charset="0"/>
              </a:rPr>
              <a:t>N</a:t>
            </a:r>
            <a:r>
              <a:rPr lang="en-US" altLang="zh-TW" sz="2000" b="1" dirty="0" smtClean="0">
                <a:solidFill>
                  <a:schemeClr val="bg1"/>
                </a:solidFill>
                <a:latin typeface="Calibri" pitchFamily="34" charset="0"/>
                <a:ea typeface="Arial"/>
                <a:cs typeface="Calibri" pitchFamily="34" charset="0"/>
              </a:rPr>
              <a:t>atural</a:t>
            </a:r>
            <a:r>
              <a:rPr lang="en-US" altLang="zh-TW" sz="2000" b="1" dirty="0" smtClean="0">
                <a:solidFill>
                  <a:srgbClr val="0070C0"/>
                </a:solidFill>
                <a:latin typeface="Calibri" pitchFamily="34" charset="0"/>
                <a:ea typeface="Arial"/>
                <a:cs typeface="Calibri" pitchFamily="34" charset="0"/>
              </a:rPr>
              <a:t> </a:t>
            </a:r>
            <a:r>
              <a:rPr lang="en-US" altLang="zh-TW" sz="2000" b="1" dirty="0" smtClean="0">
                <a:solidFill>
                  <a:srgbClr val="FFFF00"/>
                </a:solidFill>
                <a:latin typeface="Calibri" pitchFamily="34" charset="0"/>
                <a:ea typeface="Arial"/>
                <a:cs typeface="Calibri" pitchFamily="34" charset="0"/>
              </a:rPr>
              <a:t>L</a:t>
            </a:r>
            <a:r>
              <a:rPr lang="en-US" altLang="zh-TW" sz="2000" b="1" dirty="0" smtClean="0">
                <a:solidFill>
                  <a:schemeClr val="bg1"/>
                </a:solidFill>
                <a:latin typeface="Calibri" pitchFamily="34" charset="0"/>
                <a:ea typeface="Arial"/>
                <a:cs typeface="Calibri" pitchFamily="34" charset="0"/>
              </a:rPr>
              <a:t>anguage</a:t>
            </a:r>
            <a:r>
              <a:rPr lang="en-US" altLang="zh-TW" sz="2000" b="1" dirty="0" smtClean="0">
                <a:solidFill>
                  <a:srgbClr val="0070C0"/>
                </a:solidFill>
                <a:latin typeface="Calibri" pitchFamily="34" charset="0"/>
                <a:ea typeface="Arial"/>
                <a:cs typeface="Calibri" pitchFamily="34" charset="0"/>
              </a:rPr>
              <a:t> </a:t>
            </a:r>
            <a:r>
              <a:rPr lang="en-US" altLang="zh-TW" sz="2000" b="1" dirty="0" smtClean="0">
                <a:solidFill>
                  <a:srgbClr val="FFFF00"/>
                </a:solidFill>
                <a:latin typeface="Calibri" pitchFamily="34" charset="0"/>
                <a:ea typeface="Arial"/>
                <a:cs typeface="Calibri" pitchFamily="34" charset="0"/>
              </a:rPr>
              <a:t>U</a:t>
            </a:r>
            <a:r>
              <a:rPr lang="en-US" altLang="zh-TW" sz="2000" b="1" dirty="0" smtClean="0">
                <a:solidFill>
                  <a:schemeClr val="bg1"/>
                </a:solidFill>
                <a:latin typeface="Calibri" pitchFamily="34" charset="0"/>
                <a:ea typeface="Arial"/>
                <a:cs typeface="Calibri" pitchFamily="34" charset="0"/>
              </a:rPr>
              <a:t>nderstanding</a:t>
            </a:r>
            <a:endParaRPr lang="zh-TW" altLang="en-US" sz="2000" b="1" dirty="0">
              <a:solidFill>
                <a:schemeClr val="bg1"/>
              </a:solidFill>
              <a:latin typeface="Calibri" pitchFamily="34" charset="0"/>
              <a:ea typeface="Arial"/>
              <a:cs typeface="Calibri" pitchFamily="34" charset="0"/>
            </a:endParaRPr>
          </a:p>
        </p:txBody>
      </p:sp>
      <p:pic>
        <p:nvPicPr>
          <p:cNvPr id="505" name="Shape 505" descr="C:\Users\Han Tsai\Desktop\AfoBot_PPT\cc_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06" y="3821990"/>
            <a:ext cx="1079981" cy="75002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06" name="Shape 506"/>
          <p:cNvGrpSpPr/>
          <p:nvPr/>
        </p:nvGrpSpPr>
        <p:grpSpPr>
          <a:xfrm>
            <a:off x="714348" y="2928940"/>
            <a:ext cx="2000264" cy="1267968"/>
            <a:chOff x="966365" y="3068959"/>
            <a:chExt cx="2206336" cy="1625319"/>
          </a:xfrm>
        </p:grpSpPr>
        <p:pic>
          <p:nvPicPr>
            <p:cNvPr id="507" name="Shape 50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66365" y="3068959"/>
              <a:ext cx="2115579" cy="16253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8" name="Shape 508"/>
            <p:cNvSpPr txBox="1"/>
            <p:nvPr/>
          </p:nvSpPr>
          <p:spPr>
            <a:xfrm>
              <a:off x="1302349" y="3372380"/>
              <a:ext cx="1870352" cy="95805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indent="-38100">
                <a:buClr>
                  <a:srgbClr val="FF0000"/>
                </a:buClr>
                <a:buSzPts val="600"/>
              </a:pPr>
              <a:r>
                <a:rPr lang="zh-TW" sz="2000" b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     </a:t>
              </a:r>
              <a:r>
                <a:rPr lang="en-US" altLang="zh-TW" sz="2000" b="1" dirty="0" smtClean="0">
                  <a:solidFill>
                    <a:srgbClr val="FF0000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Play</a:t>
              </a:r>
              <a:endParaRPr lang="zh-TW" sz="2000" b="1" i="0" u="none" strike="noStrike" cap="none" dirty="0">
                <a:solidFill>
                  <a:srgbClr val="FF0000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endParaRPr>
            </a:p>
            <a:p>
              <a:pPr marL="0" marR="0" lvl="0" indent="-2857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50"/>
                <a:buFont typeface="Arial"/>
                <a:buNone/>
              </a:pPr>
              <a:r>
                <a:rPr lang="zh-TW" sz="1800" b="1" i="0" u="none" strike="noStrike" cap="none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  <a:sym typeface="Arial"/>
                </a:rPr>
                <a:t>Just The Way </a:t>
              </a:r>
            </a:p>
            <a:p>
              <a:pPr marL="0" marR="0" lvl="0" indent="-2857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50"/>
                <a:buFont typeface="Arial"/>
                <a:buNone/>
              </a:pPr>
              <a:r>
                <a:rPr lang="zh-TW" sz="1800" b="1" i="0" u="none" strike="noStrike" cap="none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  <a:sym typeface="Arial"/>
                </a:rPr>
                <a:t>You Are</a:t>
              </a:r>
            </a:p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" name="圓角矩形 29"/>
          <p:cNvSpPr/>
          <p:nvPr/>
        </p:nvSpPr>
        <p:spPr>
          <a:xfrm>
            <a:off x="2928958" y="1714494"/>
            <a:ext cx="2571736" cy="3286148"/>
          </a:xfrm>
          <a:prstGeom prst="roundRect">
            <a:avLst>
              <a:gd name="adj" fmla="val 7641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圓角矩形 30"/>
          <p:cNvSpPr/>
          <p:nvPr/>
        </p:nvSpPr>
        <p:spPr>
          <a:xfrm>
            <a:off x="3071834" y="2643188"/>
            <a:ext cx="2286016" cy="2143140"/>
          </a:xfrm>
          <a:prstGeom prst="roundRect">
            <a:avLst>
              <a:gd name="adj" fmla="val 6309"/>
            </a:avLst>
          </a:prstGeom>
          <a:solidFill>
            <a:srgbClr val="0070C0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Shape 390"/>
          <p:cNvSpPr/>
          <p:nvPr/>
        </p:nvSpPr>
        <p:spPr>
          <a:xfrm>
            <a:off x="3071834" y="1857370"/>
            <a:ext cx="2286016" cy="71438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indent="-25400" algn="ctr">
              <a:buClr>
                <a:srgbClr val="0070C0"/>
              </a:buClr>
              <a:buSzPts val="400"/>
            </a:pPr>
            <a:r>
              <a:rPr lang="en-US" altLang="zh-TW" sz="2000" b="1" dirty="0" smtClean="0">
                <a:solidFill>
                  <a:srgbClr val="FFFF00"/>
                </a:solidFill>
                <a:latin typeface="Calibri" pitchFamily="34" charset="0"/>
                <a:ea typeface="Arial"/>
                <a:cs typeface="Calibri" pitchFamily="34" charset="0"/>
              </a:rPr>
              <a:t>N</a:t>
            </a:r>
            <a:r>
              <a:rPr lang="en-US" altLang="zh-TW" sz="2000" b="1" dirty="0" smtClean="0">
                <a:solidFill>
                  <a:schemeClr val="bg1"/>
                </a:solidFill>
                <a:latin typeface="Calibri" pitchFamily="34" charset="0"/>
                <a:ea typeface="Arial"/>
                <a:cs typeface="Calibri" pitchFamily="34" charset="0"/>
              </a:rPr>
              <a:t>atural</a:t>
            </a:r>
            <a:r>
              <a:rPr lang="en-US" altLang="zh-TW" sz="2000" b="1" dirty="0" smtClean="0">
                <a:solidFill>
                  <a:srgbClr val="0070C0"/>
                </a:solidFill>
                <a:latin typeface="Calibri" pitchFamily="34" charset="0"/>
                <a:ea typeface="Arial"/>
                <a:cs typeface="Calibri" pitchFamily="34" charset="0"/>
              </a:rPr>
              <a:t> </a:t>
            </a:r>
            <a:r>
              <a:rPr lang="en-US" altLang="zh-TW" sz="2000" b="1" dirty="0" smtClean="0">
                <a:solidFill>
                  <a:srgbClr val="FFFF00"/>
                </a:solidFill>
                <a:latin typeface="Calibri" pitchFamily="34" charset="0"/>
                <a:ea typeface="Arial"/>
                <a:cs typeface="Calibri" pitchFamily="34" charset="0"/>
              </a:rPr>
              <a:t>L</a:t>
            </a:r>
            <a:r>
              <a:rPr lang="en-US" altLang="zh-TW" sz="2000" b="1" dirty="0" smtClean="0">
                <a:solidFill>
                  <a:schemeClr val="bg1"/>
                </a:solidFill>
                <a:latin typeface="Calibri" pitchFamily="34" charset="0"/>
                <a:ea typeface="Arial"/>
                <a:cs typeface="Calibri" pitchFamily="34" charset="0"/>
              </a:rPr>
              <a:t>anguage</a:t>
            </a:r>
            <a:r>
              <a:rPr lang="en-US" altLang="zh-TW" sz="2000" b="1" dirty="0" smtClean="0">
                <a:solidFill>
                  <a:srgbClr val="0070C0"/>
                </a:solidFill>
                <a:latin typeface="Calibri" pitchFamily="34" charset="0"/>
                <a:ea typeface="Arial"/>
                <a:cs typeface="Calibri" pitchFamily="34" charset="0"/>
              </a:rPr>
              <a:t> </a:t>
            </a:r>
            <a:r>
              <a:rPr lang="en-US" altLang="zh-TW" sz="2000" b="1" dirty="0" smtClean="0">
                <a:solidFill>
                  <a:srgbClr val="FFFF00"/>
                </a:solidFill>
                <a:latin typeface="Calibri" pitchFamily="34" charset="0"/>
                <a:ea typeface="Arial"/>
                <a:cs typeface="Calibri" pitchFamily="34" charset="0"/>
              </a:rPr>
              <a:t>I</a:t>
            </a:r>
            <a:r>
              <a:rPr lang="en-US" altLang="zh-TW" sz="2000" b="1" dirty="0" smtClean="0">
                <a:solidFill>
                  <a:schemeClr val="bg1"/>
                </a:solidFill>
                <a:latin typeface="Calibri" pitchFamily="34" charset="0"/>
                <a:ea typeface="Arial"/>
                <a:cs typeface="Calibri" pitchFamily="34" charset="0"/>
              </a:rPr>
              <a:t>ntegration</a:t>
            </a:r>
            <a:endParaRPr lang="zh-TW" altLang="en-US" sz="2000" b="1" dirty="0">
              <a:solidFill>
                <a:schemeClr val="bg1"/>
              </a:solidFill>
              <a:latin typeface="Calibri" pitchFamily="34" charset="0"/>
              <a:ea typeface="Arial"/>
              <a:cs typeface="Calibri" pitchFamily="34" charset="0"/>
            </a:endParaRPr>
          </a:p>
        </p:txBody>
      </p:sp>
      <p:pic>
        <p:nvPicPr>
          <p:cNvPr id="499" name="Shape 49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86050" y="2928940"/>
            <a:ext cx="596620" cy="588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Shape 509" descr="C:\Users\Han Tsai\Desktop\AfoBot_PPT\未命名-2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14678" y="3346094"/>
            <a:ext cx="1143008" cy="191386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圓角矩形 34"/>
          <p:cNvSpPr/>
          <p:nvPr/>
        </p:nvSpPr>
        <p:spPr>
          <a:xfrm>
            <a:off x="5715040" y="1714494"/>
            <a:ext cx="3214678" cy="3286148"/>
          </a:xfrm>
          <a:prstGeom prst="roundRect">
            <a:avLst>
              <a:gd name="adj" fmla="val 7641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圓角矩形 35"/>
          <p:cNvSpPr/>
          <p:nvPr/>
        </p:nvSpPr>
        <p:spPr>
          <a:xfrm>
            <a:off x="5857884" y="2643188"/>
            <a:ext cx="2928926" cy="2143140"/>
          </a:xfrm>
          <a:prstGeom prst="roundRect">
            <a:avLst>
              <a:gd name="adj" fmla="val 6309"/>
            </a:avLst>
          </a:prstGeom>
          <a:solidFill>
            <a:srgbClr val="0070C0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Shape 390"/>
          <p:cNvSpPr/>
          <p:nvPr/>
        </p:nvSpPr>
        <p:spPr>
          <a:xfrm>
            <a:off x="5857884" y="1857371"/>
            <a:ext cx="2928926" cy="71438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indent="-19050" algn="ctr">
              <a:buClr>
                <a:srgbClr val="0070C0"/>
              </a:buClr>
              <a:buSzPts val="300"/>
            </a:pPr>
            <a:r>
              <a:rPr lang="en-US" altLang="zh-TW" sz="20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N</a:t>
            </a:r>
            <a:r>
              <a:rPr lang="en-US" altLang="zh-TW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atural</a:t>
            </a:r>
            <a:r>
              <a:rPr lang="en-US" altLang="zh-TW" sz="20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TW" sz="2000" b="1" dirty="0" smtClean="0">
                <a:solidFill>
                  <a:srgbClr val="99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TW" sz="20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L</a:t>
            </a:r>
            <a:r>
              <a:rPr lang="en-US" altLang="zh-TW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anguage</a:t>
            </a:r>
            <a:r>
              <a:rPr lang="en-US" altLang="zh-TW" sz="20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TW" sz="20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G</a:t>
            </a:r>
            <a:r>
              <a:rPr lang="en-US" altLang="zh-TW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eneration</a:t>
            </a:r>
            <a:endParaRPr lang="en-US" sz="20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00" name="Shape 500" descr="C:\Users\Han Tsai\Desktop\AfoBot_PPT\f_4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43787" y="3047341"/>
            <a:ext cx="1957237" cy="20961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0" name="Shape 510" descr="C:\Users\Han Tsai\Desktop\AfoBot_PPT\cc_6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385223" y="2722698"/>
            <a:ext cx="1329785" cy="9206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9" name="群組 38"/>
          <p:cNvGrpSpPr/>
          <p:nvPr/>
        </p:nvGrpSpPr>
        <p:grpSpPr>
          <a:xfrm>
            <a:off x="8215338" y="71420"/>
            <a:ext cx="850129" cy="500066"/>
            <a:chOff x="142844" y="2357436"/>
            <a:chExt cx="1071570" cy="630323"/>
          </a:xfrm>
        </p:grpSpPr>
        <p:sp>
          <p:nvSpPr>
            <p:cNvPr id="40" name="Shape 1393"/>
            <p:cNvSpPr/>
            <p:nvPr/>
          </p:nvSpPr>
          <p:spPr>
            <a:xfrm>
              <a:off x="142844" y="2357436"/>
              <a:ext cx="1071570" cy="63032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9325" y="0"/>
                  </a:moveTo>
                  <a:cubicBezTo>
                    <a:pt x="57674" y="0"/>
                    <a:pt x="65058" y="7019"/>
                    <a:pt x="69179" y="18219"/>
                  </a:cubicBezTo>
                  <a:cubicBezTo>
                    <a:pt x="71776" y="14188"/>
                    <a:pt x="75252" y="11987"/>
                    <a:pt x="79031" y="11987"/>
                  </a:cubicBezTo>
                  <a:cubicBezTo>
                    <a:pt x="87238" y="11987"/>
                    <a:pt x="94019" y="22369"/>
                    <a:pt x="94791" y="35895"/>
                  </a:cubicBezTo>
                  <a:cubicBezTo>
                    <a:pt x="94933" y="35750"/>
                    <a:pt x="95076" y="35747"/>
                    <a:pt x="95220" y="35747"/>
                  </a:cubicBezTo>
                  <a:cubicBezTo>
                    <a:pt x="108905" y="35747"/>
                    <a:pt x="120000" y="54608"/>
                    <a:pt x="120000" y="77873"/>
                  </a:cubicBezTo>
                  <a:cubicBezTo>
                    <a:pt x="120000" y="99840"/>
                    <a:pt x="110109" y="117880"/>
                    <a:pt x="97485" y="119805"/>
                  </a:cubicBezTo>
                  <a:lnTo>
                    <a:pt x="97485" y="120000"/>
                  </a:lnTo>
                  <a:lnTo>
                    <a:pt x="95220" y="120000"/>
                  </a:lnTo>
                  <a:lnTo>
                    <a:pt x="27654" y="120000"/>
                  </a:lnTo>
                  <a:lnTo>
                    <a:pt x="27654" y="119685"/>
                  </a:lnTo>
                  <a:cubicBezTo>
                    <a:pt x="26712" y="119904"/>
                    <a:pt x="25752" y="120000"/>
                    <a:pt x="24779" y="120000"/>
                  </a:cubicBezTo>
                  <a:cubicBezTo>
                    <a:pt x="11094" y="120000"/>
                    <a:pt x="0" y="101139"/>
                    <a:pt x="0" y="77873"/>
                  </a:cubicBezTo>
                  <a:cubicBezTo>
                    <a:pt x="0" y="54608"/>
                    <a:pt x="11094" y="35747"/>
                    <a:pt x="24779" y="35747"/>
                  </a:cubicBezTo>
                  <a:lnTo>
                    <a:pt x="25282" y="35920"/>
                  </a:lnTo>
                  <a:cubicBezTo>
                    <a:pt x="26617" y="15537"/>
                    <a:pt x="36904" y="0"/>
                    <a:pt x="49325" y="0"/>
                  </a:cubicBezTo>
                  <a:close/>
                </a:path>
              </a:pathLst>
            </a:custGeom>
            <a:solidFill>
              <a:srgbClr val="0F94C8"/>
            </a:solidFill>
            <a:ln w="25400"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1" name="Picture 2" descr="C:\Users\Han Tsai\Desktop\AFOBOT _PPT\I_3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81235" y="2479005"/>
              <a:ext cx="399977" cy="453306"/>
            </a:xfrm>
            <a:prstGeom prst="rect">
              <a:avLst/>
            </a:prstGeom>
            <a:noFill/>
          </p:spPr>
        </p:pic>
      </p:grpSp>
      <p:sp>
        <p:nvSpPr>
          <p:cNvPr id="42" name="矩形 41"/>
          <p:cNvSpPr/>
          <p:nvPr/>
        </p:nvSpPr>
        <p:spPr>
          <a:xfrm>
            <a:off x="6000760" y="2650811"/>
            <a:ext cx="328614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19050">
              <a:buClr>
                <a:srgbClr val="0070C0"/>
              </a:buClr>
              <a:buSzPts val="300"/>
            </a:pPr>
            <a:r>
              <a:rPr lang="en-US" altLang="zh-TW" sz="1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Deep learning / Grammar / Intents /</a:t>
            </a:r>
          </a:p>
          <a:p>
            <a:pPr lvl="0" indent="-19050">
              <a:buClr>
                <a:srgbClr val="0070C0"/>
              </a:buClr>
              <a:buSzPts val="300"/>
            </a:pPr>
            <a:r>
              <a:rPr lang="en-US" altLang="zh-TW" sz="1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Domain knowledge</a:t>
            </a:r>
            <a:endParaRPr lang="zh-TW" altLang="en-US" sz="1300" b="1" dirty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336"/>
          <p:cNvSpPr txBox="1"/>
          <p:nvPr/>
        </p:nvSpPr>
        <p:spPr>
          <a:xfrm>
            <a:off x="-14262" y="357172"/>
            <a:ext cx="9158262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indent="-254000" algn="ctr">
              <a:buClr>
                <a:schemeClr val="dk1"/>
              </a:buClr>
              <a:buSzPts val="4000"/>
            </a:pPr>
            <a:r>
              <a:rPr lang="en-US" altLang="zh-TW" sz="39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Manage things with voice @home</a:t>
            </a:r>
            <a:endParaRPr sz="3900" b="1" i="0" u="none" strike="noStrike" cap="none" dirty="0">
              <a:solidFill>
                <a:srgbClr val="0070C0"/>
              </a:solidFill>
              <a:latin typeface="Calibri" pitchFamily="34" charset="0"/>
              <a:cs typeface="Calibri" pitchFamily="34" charset="0"/>
              <a:sym typeface="Arial"/>
            </a:endParaRPr>
          </a:p>
        </p:txBody>
      </p:sp>
      <p:grpSp>
        <p:nvGrpSpPr>
          <p:cNvPr id="54" name="群組 53"/>
          <p:cNvGrpSpPr/>
          <p:nvPr/>
        </p:nvGrpSpPr>
        <p:grpSpPr>
          <a:xfrm>
            <a:off x="357158" y="785800"/>
            <a:ext cx="4572000" cy="4297019"/>
            <a:chOff x="357158" y="785800"/>
            <a:chExt cx="4572000" cy="4297019"/>
          </a:xfrm>
        </p:grpSpPr>
        <p:pic>
          <p:nvPicPr>
            <p:cNvPr id="4098" name="Picture 2" descr="C:\Users\Han Tsai\Desktop\AFOBOT _PPT\gray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7158" y="1191375"/>
              <a:ext cx="4071966" cy="3766333"/>
            </a:xfrm>
            <a:prstGeom prst="rect">
              <a:avLst/>
            </a:prstGeom>
            <a:noFill/>
          </p:spPr>
        </p:pic>
        <p:sp>
          <p:nvSpPr>
            <p:cNvPr id="19" name="矩形 18"/>
            <p:cNvSpPr/>
            <p:nvPr/>
          </p:nvSpPr>
          <p:spPr>
            <a:xfrm>
              <a:off x="1274235" y="1166002"/>
              <a:ext cx="2154757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indent="-152400" algn="ctr">
                <a:buClr>
                  <a:schemeClr val="lt1"/>
                </a:buClr>
                <a:buSzPts val="2400"/>
              </a:pPr>
              <a:r>
                <a:rPr lang="en-US" altLang="zh-TW" sz="2500" b="1" dirty="0" smtClean="0">
                  <a:solidFill>
                    <a:schemeClr val="lt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Phone / Tablet</a:t>
              </a:r>
              <a:endParaRPr lang="zh-TW" altLang="en-US" sz="2500" b="1" dirty="0">
                <a:solidFill>
                  <a:schemeClr val="lt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sp>
          <p:nvSpPr>
            <p:cNvPr id="21" name="Shape 414"/>
            <p:cNvSpPr/>
            <p:nvPr/>
          </p:nvSpPr>
          <p:spPr>
            <a:xfrm>
              <a:off x="642910" y="1785932"/>
              <a:ext cx="3357586" cy="42862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53626D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Shape 414"/>
            <p:cNvSpPr txBox="1"/>
            <p:nvPr/>
          </p:nvSpPr>
          <p:spPr>
            <a:xfrm>
              <a:off x="1000100" y="1785932"/>
              <a:ext cx="2637832" cy="38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en-US" altLang="zh-TW" sz="17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Phone is for single person</a:t>
              </a:r>
              <a:endParaRPr lang="en-US" sz="17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sp>
          <p:nvSpPr>
            <p:cNvPr id="24" name="Shape 414"/>
            <p:cNvSpPr/>
            <p:nvPr/>
          </p:nvSpPr>
          <p:spPr>
            <a:xfrm>
              <a:off x="642910" y="2357436"/>
              <a:ext cx="3357586" cy="42862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53626D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Shape 414"/>
            <p:cNvSpPr txBox="1"/>
            <p:nvPr/>
          </p:nvSpPr>
          <p:spPr>
            <a:xfrm>
              <a:off x="791160" y="2357436"/>
              <a:ext cx="3066460" cy="38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en-US" altLang="zh-TW" sz="17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It is designed mainly for touch.</a:t>
              </a:r>
              <a:endParaRPr lang="en-US" sz="17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grpSp>
          <p:nvGrpSpPr>
            <p:cNvPr id="47" name="群組 46"/>
            <p:cNvGrpSpPr/>
            <p:nvPr/>
          </p:nvGrpSpPr>
          <p:grpSpPr>
            <a:xfrm>
              <a:off x="3500430" y="785800"/>
              <a:ext cx="1428728" cy="1428728"/>
              <a:chOff x="3500430" y="785800"/>
              <a:chExt cx="1428728" cy="1428728"/>
            </a:xfrm>
          </p:grpSpPr>
          <p:pic>
            <p:nvPicPr>
              <p:cNvPr id="48" name="Picture 9" descr="C:\Users\Han Tsai\Desktop\AFOBOT _PPT\orange_light.png"/>
              <p:cNvPicPr>
                <a:picLocks noChangeAspect="1" noChangeArrowheads="1"/>
              </p:cNvPicPr>
              <p:nvPr/>
            </p:nvPicPr>
            <p:blipFill>
              <a:blip r:embed="rId4"/>
              <a:stretch>
                <a:fillRect/>
              </a:stretch>
            </p:blipFill>
            <p:spPr bwMode="auto">
              <a:xfrm>
                <a:off x="3500430" y="785800"/>
                <a:ext cx="1428728" cy="1428728"/>
              </a:xfrm>
              <a:prstGeom prst="rect">
                <a:avLst/>
              </a:prstGeom>
              <a:noFill/>
            </p:spPr>
          </p:pic>
          <p:sp>
            <p:nvSpPr>
              <p:cNvPr id="49" name="矩形 48"/>
              <p:cNvSpPr/>
              <p:nvPr/>
            </p:nvSpPr>
            <p:spPr>
              <a:xfrm>
                <a:off x="3816000" y="1242946"/>
                <a:ext cx="857928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indent="-127000" algn="ctr">
                  <a:buClr>
                    <a:srgbClr val="0070C0"/>
                  </a:buClr>
                  <a:buSzPts val="2000"/>
                </a:pPr>
                <a:r>
                  <a:rPr lang="en-US" altLang="zh-TW" sz="2200" b="1" dirty="0" smtClean="0">
                    <a:solidFill>
                      <a:srgbClr val="0070C0"/>
                    </a:solidFill>
                    <a:latin typeface="Calibri" pitchFamily="34" charset="0"/>
                    <a:ea typeface="微軟正黑體" pitchFamily="34" charset="-120"/>
                    <a:cs typeface="Calibri" pitchFamily="34" charset="0"/>
                  </a:rPr>
                  <a:t>Weak</a:t>
                </a:r>
                <a:endParaRPr lang="zh-TW" altLang="en-US" sz="2200" b="1" dirty="0">
                  <a:solidFill>
                    <a:srgbClr val="0070C0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endParaRPr>
              </a:p>
            </p:txBody>
          </p:sp>
        </p:grpSp>
        <p:pic>
          <p:nvPicPr>
            <p:cNvPr id="6146" name="Picture 2" descr="C:\Users\Han Tsai\Desktop\AFOBOT _PPT\bb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132237" y="2571750"/>
              <a:ext cx="2511069" cy="251106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9" name="禁止標誌 38"/>
            <p:cNvSpPr/>
            <p:nvPr/>
          </p:nvSpPr>
          <p:spPr>
            <a:xfrm>
              <a:off x="2060914" y="3357568"/>
              <a:ext cx="1000132" cy="1000132"/>
            </a:xfrm>
            <a:prstGeom prst="noSmoking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n w="38100"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群組 54"/>
          <p:cNvGrpSpPr/>
          <p:nvPr/>
        </p:nvGrpSpPr>
        <p:grpSpPr>
          <a:xfrm>
            <a:off x="4644000" y="785800"/>
            <a:ext cx="4642876" cy="4286280"/>
            <a:chOff x="4644000" y="785800"/>
            <a:chExt cx="4642876" cy="4286280"/>
          </a:xfrm>
        </p:grpSpPr>
        <p:pic>
          <p:nvPicPr>
            <p:cNvPr id="4099" name="Picture 3" descr="C:\Users\Han Tsai\Desktop\AFOBOT _PPT\blue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644000" y="1188000"/>
              <a:ext cx="4071172" cy="3765600"/>
            </a:xfrm>
            <a:prstGeom prst="rect">
              <a:avLst/>
            </a:prstGeom>
            <a:noFill/>
          </p:spPr>
        </p:pic>
        <p:sp>
          <p:nvSpPr>
            <p:cNvPr id="20" name="矩形 19"/>
            <p:cNvSpPr/>
            <p:nvPr/>
          </p:nvSpPr>
          <p:spPr>
            <a:xfrm>
              <a:off x="6072198" y="1166002"/>
              <a:ext cx="1116011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indent="-152400" algn="ctr">
                <a:buClr>
                  <a:schemeClr val="lt1"/>
                </a:buClr>
                <a:buSzPts val="2400"/>
              </a:pPr>
              <a:r>
                <a:rPr lang="en-US" altLang="zh-TW" sz="2500" b="1" dirty="0" err="1" smtClean="0">
                  <a:solidFill>
                    <a:srgbClr val="FF9900"/>
                  </a:solidFill>
                  <a:latin typeface="Calibri" pitchFamily="34" charset="0"/>
                  <a:cs typeface="Calibri" pitchFamily="34" charset="0"/>
                </a:rPr>
                <a:t>AfoBot</a:t>
              </a:r>
              <a:endParaRPr lang="zh-TW" altLang="en-US" sz="2500" b="1" dirty="0">
                <a:solidFill>
                  <a:srgbClr val="FF9900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sp>
          <p:nvSpPr>
            <p:cNvPr id="26" name="Shape 414"/>
            <p:cNvSpPr/>
            <p:nvPr/>
          </p:nvSpPr>
          <p:spPr>
            <a:xfrm>
              <a:off x="4786314" y="1785932"/>
              <a:ext cx="3714776" cy="42862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070C0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Shape 414"/>
            <p:cNvSpPr txBox="1"/>
            <p:nvPr/>
          </p:nvSpPr>
          <p:spPr>
            <a:xfrm>
              <a:off x="5286380" y="1785932"/>
              <a:ext cx="2857520" cy="5000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en-US" altLang="zh-TW" sz="17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For 1 or family members</a:t>
              </a:r>
              <a:endParaRPr lang="zh-TW" altLang="en-US" sz="17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sp>
          <p:nvSpPr>
            <p:cNvPr id="28" name="Shape 414"/>
            <p:cNvSpPr/>
            <p:nvPr/>
          </p:nvSpPr>
          <p:spPr>
            <a:xfrm>
              <a:off x="4786314" y="2357436"/>
              <a:ext cx="3714776" cy="42862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070C0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Shape 414"/>
            <p:cNvSpPr txBox="1"/>
            <p:nvPr/>
          </p:nvSpPr>
          <p:spPr>
            <a:xfrm>
              <a:off x="5000628" y="2357436"/>
              <a:ext cx="3357586" cy="642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en-US" altLang="zh-TW" sz="17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Ask for weather</a:t>
              </a:r>
              <a:endParaRPr lang="zh-TW" altLang="en-US" sz="17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sp>
          <p:nvSpPr>
            <p:cNvPr id="22" name="Shape 414"/>
            <p:cNvSpPr/>
            <p:nvPr/>
          </p:nvSpPr>
          <p:spPr>
            <a:xfrm>
              <a:off x="4786314" y="2928940"/>
              <a:ext cx="3714776" cy="42862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070C0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Shape 414"/>
            <p:cNvSpPr txBox="1"/>
            <p:nvPr/>
          </p:nvSpPr>
          <p:spPr>
            <a:xfrm>
              <a:off x="5000628" y="2928940"/>
              <a:ext cx="3357586" cy="642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en-US" altLang="zh-TW" sz="17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Voice to set alarm</a:t>
              </a:r>
              <a:endParaRPr lang="zh-TW" altLang="en-US" sz="17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grpSp>
          <p:nvGrpSpPr>
            <p:cNvPr id="50" name="群組 49"/>
            <p:cNvGrpSpPr/>
            <p:nvPr/>
          </p:nvGrpSpPr>
          <p:grpSpPr>
            <a:xfrm>
              <a:off x="7858148" y="785800"/>
              <a:ext cx="1428728" cy="1428728"/>
              <a:chOff x="7858148" y="785800"/>
              <a:chExt cx="1428728" cy="1428728"/>
            </a:xfrm>
          </p:grpSpPr>
          <p:pic>
            <p:nvPicPr>
              <p:cNvPr id="51" name="Picture 9" descr="C:\Users\Han Tsai\Desktop\AFOBOT _PPT\orange_light.png"/>
              <p:cNvPicPr>
                <a:picLocks noChangeAspect="1" noChangeArrowheads="1"/>
              </p:cNvPicPr>
              <p:nvPr/>
            </p:nvPicPr>
            <p:blipFill>
              <a:blip r:embed="rId7"/>
              <a:stretch>
                <a:fillRect/>
              </a:stretch>
            </p:blipFill>
            <p:spPr bwMode="auto">
              <a:xfrm>
                <a:off x="7858148" y="785800"/>
                <a:ext cx="1428728" cy="1428728"/>
              </a:xfrm>
              <a:prstGeom prst="rect">
                <a:avLst/>
              </a:prstGeom>
              <a:noFill/>
            </p:spPr>
          </p:pic>
          <p:sp>
            <p:nvSpPr>
              <p:cNvPr id="52" name="矩形 51"/>
              <p:cNvSpPr/>
              <p:nvPr/>
            </p:nvSpPr>
            <p:spPr>
              <a:xfrm>
                <a:off x="8136000" y="1154990"/>
                <a:ext cx="942887" cy="6309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indent="-127000" algn="ctr">
                  <a:buClr>
                    <a:srgbClr val="0070C0"/>
                  </a:buClr>
                  <a:buSzPts val="2000"/>
                </a:pPr>
                <a:r>
                  <a:rPr lang="en-US" altLang="zh-TW" sz="3500" b="1" dirty="0" smtClean="0">
                    <a:solidFill>
                      <a:schemeClr val="bg1"/>
                    </a:solidFill>
                    <a:latin typeface="Calibri" pitchFamily="34" charset="0"/>
                    <a:ea typeface="微軟正黑體" pitchFamily="34" charset="-120"/>
                    <a:cs typeface="Calibri" pitchFamily="34" charset="0"/>
                  </a:rPr>
                  <a:t>Win</a:t>
                </a:r>
                <a:endParaRPr lang="zh-TW" altLang="en-US" sz="3500" b="1" dirty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endParaRPr>
              </a:p>
            </p:txBody>
          </p:sp>
        </p:grpSp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888136" y="3435769"/>
              <a:ext cx="3041450" cy="163631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grpSp>
          <p:nvGrpSpPr>
            <p:cNvPr id="44" name="Shape 527"/>
            <p:cNvGrpSpPr/>
            <p:nvPr/>
          </p:nvGrpSpPr>
          <p:grpSpPr>
            <a:xfrm>
              <a:off x="7500958" y="3429006"/>
              <a:ext cx="642942" cy="668642"/>
              <a:chOff x="4071934" y="2143116"/>
              <a:chExt cx="785818" cy="78581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5" name="Shape 528"/>
              <p:cNvSpPr/>
              <p:nvPr/>
            </p:nvSpPr>
            <p:spPr>
              <a:xfrm>
                <a:off x="4071934" y="2143116"/>
                <a:ext cx="785818" cy="78581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-1143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6" name="Shape 529" descr="C:\Users\Han Tsai\Desktop\AfoBot_PPT\hi.png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4311648" y="2270117"/>
                <a:ext cx="312910" cy="50445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148" name="Picture 4" descr="C:\Users\Han Tsai\Desktop\AfoBot_PPT\cc_4.png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786314" y="3500444"/>
              <a:ext cx="1030959" cy="71438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41" name="Shape 524"/>
            <p:cNvGrpSpPr/>
            <p:nvPr/>
          </p:nvGrpSpPr>
          <p:grpSpPr>
            <a:xfrm>
              <a:off x="7786710" y="4134321"/>
              <a:ext cx="648064" cy="652007"/>
              <a:chOff x="3714744" y="1285860"/>
              <a:chExt cx="785818" cy="78581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2" name="Shape 525"/>
              <p:cNvSpPr/>
              <p:nvPr/>
            </p:nvSpPr>
            <p:spPr>
              <a:xfrm>
                <a:off x="3714744" y="1285860"/>
                <a:ext cx="785818" cy="78581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-1143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Shape 526"/>
              <p:cNvSpPr/>
              <p:nvPr/>
            </p:nvSpPr>
            <p:spPr>
              <a:xfrm flipH="1">
                <a:off x="3851920" y="1428736"/>
                <a:ext cx="503091" cy="50309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999" y="38799"/>
                    </a:moveTo>
                    <a:cubicBezTo>
                      <a:pt x="57624" y="38799"/>
                      <a:pt x="55699" y="40733"/>
                      <a:pt x="55699" y="43119"/>
                    </a:cubicBezTo>
                    <a:lnTo>
                      <a:pt x="55699" y="60430"/>
                    </a:lnTo>
                    <a:lnTo>
                      <a:pt x="38248" y="60430"/>
                    </a:lnTo>
                    <a:cubicBezTo>
                      <a:pt x="35872" y="60430"/>
                      <a:pt x="33947" y="62364"/>
                      <a:pt x="33947" y="64751"/>
                    </a:cubicBezTo>
                    <a:cubicBezTo>
                      <a:pt x="33947" y="67137"/>
                      <a:pt x="35872" y="69071"/>
                      <a:pt x="38248" y="69071"/>
                    </a:cubicBezTo>
                    <a:lnTo>
                      <a:pt x="59752" y="69071"/>
                    </a:lnTo>
                    <a:lnTo>
                      <a:pt x="59943" y="69033"/>
                    </a:lnTo>
                    <a:cubicBezTo>
                      <a:pt x="59962" y="69044"/>
                      <a:pt x="59981" y="69044"/>
                      <a:pt x="59999" y="69044"/>
                    </a:cubicBezTo>
                    <a:cubicBezTo>
                      <a:pt x="62375" y="69044"/>
                      <a:pt x="64300" y="67110"/>
                      <a:pt x="64300" y="64723"/>
                    </a:cubicBezTo>
                    <a:lnTo>
                      <a:pt x="64300" y="43119"/>
                    </a:lnTo>
                    <a:cubicBezTo>
                      <a:pt x="64300" y="40733"/>
                      <a:pt x="62375" y="38799"/>
                      <a:pt x="59999" y="38799"/>
                    </a:cubicBezTo>
                    <a:close/>
                    <a:moveTo>
                      <a:pt x="59999" y="23377"/>
                    </a:moveTo>
                    <a:cubicBezTo>
                      <a:pt x="81666" y="23377"/>
                      <a:pt x="99231" y="41023"/>
                      <a:pt x="99231" y="62790"/>
                    </a:cubicBezTo>
                    <a:cubicBezTo>
                      <a:pt x="99231" y="84557"/>
                      <a:pt x="81666" y="102203"/>
                      <a:pt x="59999" y="102203"/>
                    </a:cubicBezTo>
                    <a:cubicBezTo>
                      <a:pt x="38332" y="102203"/>
                      <a:pt x="20768" y="84557"/>
                      <a:pt x="20768" y="62790"/>
                    </a:cubicBezTo>
                    <a:cubicBezTo>
                      <a:pt x="20768" y="41023"/>
                      <a:pt x="38332" y="23377"/>
                      <a:pt x="59999" y="23377"/>
                    </a:cubicBezTo>
                    <a:close/>
                    <a:moveTo>
                      <a:pt x="59999" y="15785"/>
                    </a:moveTo>
                    <a:cubicBezTo>
                      <a:pt x="34159" y="15785"/>
                      <a:pt x="13211" y="36830"/>
                      <a:pt x="13211" y="62790"/>
                    </a:cubicBezTo>
                    <a:cubicBezTo>
                      <a:pt x="13211" y="79136"/>
                      <a:pt x="21515" y="93533"/>
                      <a:pt x="34126" y="101943"/>
                    </a:cubicBezTo>
                    <a:lnTo>
                      <a:pt x="24164" y="120000"/>
                    </a:lnTo>
                    <a:lnTo>
                      <a:pt x="33748" y="120000"/>
                    </a:lnTo>
                    <a:lnTo>
                      <a:pt x="41494" y="105960"/>
                    </a:lnTo>
                    <a:cubicBezTo>
                      <a:pt x="47165" y="108433"/>
                      <a:pt x="53424" y="109796"/>
                      <a:pt x="59999" y="109796"/>
                    </a:cubicBezTo>
                    <a:cubicBezTo>
                      <a:pt x="66575" y="109796"/>
                      <a:pt x="72834" y="108433"/>
                      <a:pt x="78505" y="105960"/>
                    </a:cubicBezTo>
                    <a:lnTo>
                      <a:pt x="86250" y="120000"/>
                    </a:lnTo>
                    <a:lnTo>
                      <a:pt x="95835" y="120000"/>
                    </a:lnTo>
                    <a:lnTo>
                      <a:pt x="85873" y="101943"/>
                    </a:lnTo>
                    <a:cubicBezTo>
                      <a:pt x="98484" y="93533"/>
                      <a:pt x="106788" y="79136"/>
                      <a:pt x="106788" y="62790"/>
                    </a:cubicBezTo>
                    <a:cubicBezTo>
                      <a:pt x="106788" y="36830"/>
                      <a:pt x="85840" y="15785"/>
                      <a:pt x="59999" y="15785"/>
                    </a:cubicBezTo>
                    <a:close/>
                    <a:moveTo>
                      <a:pt x="96207" y="4581"/>
                    </a:moveTo>
                    <a:cubicBezTo>
                      <a:pt x="90094" y="4487"/>
                      <a:pt x="83945" y="6709"/>
                      <a:pt x="79175" y="11270"/>
                    </a:cubicBezTo>
                    <a:lnTo>
                      <a:pt x="113135" y="45803"/>
                    </a:lnTo>
                    <a:cubicBezTo>
                      <a:pt x="122330" y="36331"/>
                      <a:pt x="122281" y="21205"/>
                      <a:pt x="113025" y="11793"/>
                    </a:cubicBezTo>
                    <a:cubicBezTo>
                      <a:pt x="108397" y="7087"/>
                      <a:pt x="102320" y="4676"/>
                      <a:pt x="96207" y="4581"/>
                    </a:cubicBezTo>
                    <a:close/>
                    <a:moveTo>
                      <a:pt x="23792" y="4581"/>
                    </a:moveTo>
                    <a:cubicBezTo>
                      <a:pt x="17679" y="4676"/>
                      <a:pt x="11602" y="7087"/>
                      <a:pt x="6974" y="11793"/>
                    </a:cubicBezTo>
                    <a:cubicBezTo>
                      <a:pt x="-2281" y="21205"/>
                      <a:pt x="-2330" y="36331"/>
                      <a:pt x="6864" y="45803"/>
                    </a:cubicBezTo>
                    <a:lnTo>
                      <a:pt x="40824" y="11270"/>
                    </a:lnTo>
                    <a:cubicBezTo>
                      <a:pt x="36054" y="6709"/>
                      <a:pt x="29905" y="4487"/>
                      <a:pt x="23792" y="4581"/>
                    </a:cubicBezTo>
                    <a:close/>
                    <a:moveTo>
                      <a:pt x="63749" y="0"/>
                    </a:moveTo>
                    <a:lnTo>
                      <a:pt x="56250" y="0"/>
                    </a:lnTo>
                    <a:cubicBezTo>
                      <a:pt x="53293" y="0"/>
                      <a:pt x="50896" y="2408"/>
                      <a:pt x="50896" y="5379"/>
                    </a:cubicBezTo>
                    <a:lnTo>
                      <a:pt x="50896" y="10758"/>
                    </a:lnTo>
                    <a:lnTo>
                      <a:pt x="69103" y="10758"/>
                    </a:lnTo>
                    <a:lnTo>
                      <a:pt x="69103" y="5379"/>
                    </a:lnTo>
                    <a:cubicBezTo>
                      <a:pt x="69103" y="2408"/>
                      <a:pt x="66706" y="0"/>
                      <a:pt x="637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-1143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7" name="群組 36"/>
          <p:cNvGrpSpPr/>
          <p:nvPr/>
        </p:nvGrpSpPr>
        <p:grpSpPr>
          <a:xfrm>
            <a:off x="8215338" y="71420"/>
            <a:ext cx="850129" cy="500066"/>
            <a:chOff x="142844" y="2357436"/>
            <a:chExt cx="1071570" cy="630323"/>
          </a:xfrm>
        </p:grpSpPr>
        <p:sp>
          <p:nvSpPr>
            <p:cNvPr id="38" name="Shape 1393"/>
            <p:cNvSpPr/>
            <p:nvPr/>
          </p:nvSpPr>
          <p:spPr>
            <a:xfrm>
              <a:off x="142844" y="2357436"/>
              <a:ext cx="1071570" cy="63032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9325" y="0"/>
                  </a:moveTo>
                  <a:cubicBezTo>
                    <a:pt x="57674" y="0"/>
                    <a:pt x="65058" y="7019"/>
                    <a:pt x="69179" y="18219"/>
                  </a:cubicBezTo>
                  <a:cubicBezTo>
                    <a:pt x="71776" y="14188"/>
                    <a:pt x="75252" y="11987"/>
                    <a:pt x="79031" y="11987"/>
                  </a:cubicBezTo>
                  <a:cubicBezTo>
                    <a:pt x="87238" y="11987"/>
                    <a:pt x="94019" y="22369"/>
                    <a:pt x="94791" y="35895"/>
                  </a:cubicBezTo>
                  <a:cubicBezTo>
                    <a:pt x="94933" y="35750"/>
                    <a:pt x="95076" y="35747"/>
                    <a:pt x="95220" y="35747"/>
                  </a:cubicBezTo>
                  <a:cubicBezTo>
                    <a:pt x="108905" y="35747"/>
                    <a:pt x="120000" y="54608"/>
                    <a:pt x="120000" y="77873"/>
                  </a:cubicBezTo>
                  <a:cubicBezTo>
                    <a:pt x="120000" y="99840"/>
                    <a:pt x="110109" y="117880"/>
                    <a:pt x="97485" y="119805"/>
                  </a:cubicBezTo>
                  <a:lnTo>
                    <a:pt x="97485" y="120000"/>
                  </a:lnTo>
                  <a:lnTo>
                    <a:pt x="95220" y="120000"/>
                  </a:lnTo>
                  <a:lnTo>
                    <a:pt x="27654" y="120000"/>
                  </a:lnTo>
                  <a:lnTo>
                    <a:pt x="27654" y="119685"/>
                  </a:lnTo>
                  <a:cubicBezTo>
                    <a:pt x="26712" y="119904"/>
                    <a:pt x="25752" y="120000"/>
                    <a:pt x="24779" y="120000"/>
                  </a:cubicBezTo>
                  <a:cubicBezTo>
                    <a:pt x="11094" y="120000"/>
                    <a:pt x="0" y="101139"/>
                    <a:pt x="0" y="77873"/>
                  </a:cubicBezTo>
                  <a:cubicBezTo>
                    <a:pt x="0" y="54608"/>
                    <a:pt x="11094" y="35747"/>
                    <a:pt x="24779" y="35747"/>
                  </a:cubicBezTo>
                  <a:lnTo>
                    <a:pt x="25282" y="35920"/>
                  </a:lnTo>
                  <a:cubicBezTo>
                    <a:pt x="26617" y="15537"/>
                    <a:pt x="36904" y="0"/>
                    <a:pt x="49325" y="0"/>
                  </a:cubicBezTo>
                  <a:close/>
                </a:path>
              </a:pathLst>
            </a:custGeom>
            <a:solidFill>
              <a:srgbClr val="0F94C8"/>
            </a:solidFill>
            <a:ln w="25400"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0" name="Picture 2" descr="C:\Users\Han Tsai\Desktop\AFOBOT _PPT\I_3.png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81235" y="2479005"/>
              <a:ext cx="399977" cy="45330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336"/>
          <p:cNvSpPr txBox="1"/>
          <p:nvPr/>
        </p:nvSpPr>
        <p:spPr>
          <a:xfrm>
            <a:off x="-14262" y="357172"/>
            <a:ext cx="9158262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indent="-254000" algn="ctr">
              <a:buClr>
                <a:schemeClr val="dk1"/>
              </a:buClr>
              <a:buSzPts val="4000"/>
            </a:pPr>
            <a:r>
              <a:rPr lang="en-US" altLang="zh-TW" sz="39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Manage things with voice @home</a:t>
            </a:r>
            <a:endParaRPr lang="en-US" altLang="zh-TW" sz="39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45" name="群組 44"/>
          <p:cNvGrpSpPr/>
          <p:nvPr/>
        </p:nvGrpSpPr>
        <p:grpSpPr>
          <a:xfrm>
            <a:off x="357158" y="785800"/>
            <a:ext cx="4572000" cy="4171908"/>
            <a:chOff x="357158" y="785800"/>
            <a:chExt cx="4572000" cy="4171908"/>
          </a:xfrm>
        </p:grpSpPr>
        <p:pic>
          <p:nvPicPr>
            <p:cNvPr id="4098" name="Picture 2" descr="C:\Users\Han Tsai\Desktop\AFOBOT _PPT\gray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7158" y="1191375"/>
              <a:ext cx="4071966" cy="3766333"/>
            </a:xfrm>
            <a:prstGeom prst="rect">
              <a:avLst/>
            </a:prstGeom>
            <a:noFill/>
          </p:spPr>
        </p:pic>
        <p:sp>
          <p:nvSpPr>
            <p:cNvPr id="19" name="矩形 18"/>
            <p:cNvSpPr/>
            <p:nvPr/>
          </p:nvSpPr>
          <p:spPr>
            <a:xfrm>
              <a:off x="1274235" y="1166002"/>
              <a:ext cx="2154757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indent="-152400" algn="ctr">
                <a:buClr>
                  <a:schemeClr val="lt1"/>
                </a:buClr>
                <a:buSzPts val="2400"/>
              </a:pPr>
              <a:r>
                <a:rPr lang="en-US" altLang="zh-TW" sz="2500" b="1" dirty="0" smtClean="0">
                  <a:solidFill>
                    <a:schemeClr val="lt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Phone / Tablet</a:t>
              </a:r>
              <a:endParaRPr lang="zh-TW" altLang="en-US" sz="2500" b="1" dirty="0">
                <a:solidFill>
                  <a:schemeClr val="lt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sp>
          <p:nvSpPr>
            <p:cNvPr id="21" name="Shape 414"/>
            <p:cNvSpPr/>
            <p:nvPr/>
          </p:nvSpPr>
          <p:spPr>
            <a:xfrm>
              <a:off x="642910" y="1785932"/>
              <a:ext cx="3357586" cy="42862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53626D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Shape 414"/>
            <p:cNvSpPr txBox="1"/>
            <p:nvPr/>
          </p:nvSpPr>
          <p:spPr>
            <a:xfrm>
              <a:off x="1214414" y="1785932"/>
              <a:ext cx="2209204" cy="38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en-US" sz="17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Limited angle</a:t>
              </a:r>
              <a:endParaRPr lang="en-US" sz="17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sp>
          <p:nvSpPr>
            <p:cNvPr id="24" name="Shape 414"/>
            <p:cNvSpPr/>
            <p:nvPr/>
          </p:nvSpPr>
          <p:spPr>
            <a:xfrm>
              <a:off x="642910" y="2357436"/>
              <a:ext cx="3357586" cy="42862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53626D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Shape 414"/>
            <p:cNvSpPr txBox="1"/>
            <p:nvPr/>
          </p:nvSpPr>
          <p:spPr>
            <a:xfrm>
              <a:off x="1142976" y="2357436"/>
              <a:ext cx="2566394" cy="38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en-US" altLang="zh-TW" sz="17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Limited size of screen</a:t>
              </a:r>
              <a:endParaRPr lang="en-US" sz="17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sp>
          <p:nvSpPr>
            <p:cNvPr id="34" name="Shape 414"/>
            <p:cNvSpPr/>
            <p:nvPr/>
          </p:nvSpPr>
          <p:spPr>
            <a:xfrm>
              <a:off x="642910" y="2928940"/>
              <a:ext cx="3357586" cy="42862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53626D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Shape 414"/>
            <p:cNvSpPr txBox="1"/>
            <p:nvPr/>
          </p:nvSpPr>
          <p:spPr>
            <a:xfrm>
              <a:off x="1576978" y="2928940"/>
              <a:ext cx="1637700" cy="38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en-US" altLang="zh-TW" sz="17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Limited range</a:t>
              </a:r>
              <a:endParaRPr lang="en-US" sz="17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grpSp>
          <p:nvGrpSpPr>
            <p:cNvPr id="4" name="群組 46"/>
            <p:cNvGrpSpPr/>
            <p:nvPr/>
          </p:nvGrpSpPr>
          <p:grpSpPr>
            <a:xfrm>
              <a:off x="3500430" y="785800"/>
              <a:ext cx="1428728" cy="1428728"/>
              <a:chOff x="3500430" y="785800"/>
              <a:chExt cx="1428728" cy="1428728"/>
            </a:xfrm>
          </p:grpSpPr>
          <p:pic>
            <p:nvPicPr>
              <p:cNvPr id="48" name="Picture 9" descr="C:\Users\Han Tsai\Desktop\AFOBOT _PPT\orange_light.png"/>
              <p:cNvPicPr>
                <a:picLocks noChangeAspect="1" noChangeArrowheads="1"/>
              </p:cNvPicPr>
              <p:nvPr/>
            </p:nvPicPr>
            <p:blipFill>
              <a:blip r:embed="rId4"/>
              <a:stretch>
                <a:fillRect/>
              </a:stretch>
            </p:blipFill>
            <p:spPr bwMode="auto">
              <a:xfrm>
                <a:off x="3500430" y="785800"/>
                <a:ext cx="1428728" cy="1428728"/>
              </a:xfrm>
              <a:prstGeom prst="rect">
                <a:avLst/>
              </a:prstGeom>
              <a:noFill/>
            </p:spPr>
          </p:pic>
          <p:sp>
            <p:nvSpPr>
              <p:cNvPr id="49" name="矩形 48"/>
              <p:cNvSpPr/>
              <p:nvPr/>
            </p:nvSpPr>
            <p:spPr>
              <a:xfrm>
                <a:off x="3816000" y="1242946"/>
                <a:ext cx="857928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indent="-127000" algn="ctr">
                  <a:buClr>
                    <a:srgbClr val="0070C0"/>
                  </a:buClr>
                  <a:buSzPts val="2000"/>
                </a:pPr>
                <a:r>
                  <a:rPr lang="en-US" altLang="zh-TW" sz="2200" b="1" dirty="0" smtClean="0">
                    <a:solidFill>
                      <a:srgbClr val="0070C0"/>
                    </a:solidFill>
                    <a:latin typeface="Calibri" pitchFamily="34" charset="0"/>
                    <a:ea typeface="微軟正黑體" pitchFamily="34" charset="-120"/>
                    <a:cs typeface="Calibri" pitchFamily="34" charset="0"/>
                  </a:rPr>
                  <a:t>Weak</a:t>
                </a:r>
                <a:endParaRPr lang="zh-TW" altLang="en-US" sz="2200" b="1" dirty="0">
                  <a:solidFill>
                    <a:srgbClr val="0070C0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endParaRPr>
              </a:p>
            </p:txBody>
          </p:sp>
        </p:grpSp>
        <p:pic>
          <p:nvPicPr>
            <p:cNvPr id="37" name="Picture 7" descr="C:\Users\Han Tsai\Desktop\AFOBOT _PPT\mobiler_1.png"/>
            <p:cNvPicPr>
              <a:picLocks noChangeAspect="1" noChangeArrowheads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2571736" y="4071948"/>
              <a:ext cx="411099" cy="7858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9" name="Picture 3" descr="C:\Users\Han Tsai\Desktop\AFOBOT _PPT\未命名-10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643042" y="3450588"/>
              <a:ext cx="828779" cy="1407178"/>
            </a:xfrm>
            <a:prstGeom prst="rect">
              <a:avLst/>
            </a:prstGeom>
            <a:noFill/>
          </p:spPr>
        </p:pic>
        <p:pic>
          <p:nvPicPr>
            <p:cNvPr id="40" name="Picture 2" descr="C:\Users\Han Tsai\Desktop\AFOBOT _PPT\未命名-9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143108" y="3286130"/>
              <a:ext cx="642900" cy="954171"/>
            </a:xfrm>
            <a:prstGeom prst="rect">
              <a:avLst/>
            </a:prstGeom>
            <a:noFill/>
          </p:spPr>
        </p:pic>
      </p:grpSp>
      <p:grpSp>
        <p:nvGrpSpPr>
          <p:cNvPr id="46" name="群組 45"/>
          <p:cNvGrpSpPr/>
          <p:nvPr/>
        </p:nvGrpSpPr>
        <p:grpSpPr>
          <a:xfrm>
            <a:off x="4644000" y="785800"/>
            <a:ext cx="4642876" cy="4167800"/>
            <a:chOff x="4644000" y="785800"/>
            <a:chExt cx="4642876" cy="4167800"/>
          </a:xfrm>
        </p:grpSpPr>
        <p:pic>
          <p:nvPicPr>
            <p:cNvPr id="4099" name="Picture 3" descr="C:\Users\Han Tsai\Desktop\AFOBOT _PPT\blue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644000" y="1188000"/>
              <a:ext cx="4071172" cy="3765600"/>
            </a:xfrm>
            <a:prstGeom prst="rect">
              <a:avLst/>
            </a:prstGeom>
            <a:noFill/>
          </p:spPr>
        </p:pic>
        <p:sp>
          <p:nvSpPr>
            <p:cNvPr id="20" name="矩形 19"/>
            <p:cNvSpPr/>
            <p:nvPr/>
          </p:nvSpPr>
          <p:spPr>
            <a:xfrm>
              <a:off x="6072198" y="1166002"/>
              <a:ext cx="1116011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indent="-152400" algn="ctr">
                <a:buClr>
                  <a:schemeClr val="lt1"/>
                </a:buClr>
                <a:buSzPts val="2400"/>
              </a:pPr>
              <a:r>
                <a:rPr lang="en-US" altLang="zh-TW" sz="2500" b="1" dirty="0" err="1" smtClean="0">
                  <a:solidFill>
                    <a:srgbClr val="FF9900"/>
                  </a:solidFill>
                  <a:latin typeface="Calibri" pitchFamily="34" charset="0"/>
                  <a:cs typeface="Calibri" pitchFamily="34" charset="0"/>
                </a:rPr>
                <a:t>AfoBot</a:t>
              </a:r>
              <a:endParaRPr lang="zh-TW" altLang="en-US" sz="2500" b="1" dirty="0">
                <a:solidFill>
                  <a:srgbClr val="FF9900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sp>
          <p:nvSpPr>
            <p:cNvPr id="26" name="Shape 414"/>
            <p:cNvSpPr/>
            <p:nvPr/>
          </p:nvSpPr>
          <p:spPr>
            <a:xfrm>
              <a:off x="4786314" y="1785932"/>
              <a:ext cx="3714776" cy="42862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070C0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Shape 414"/>
            <p:cNvSpPr txBox="1"/>
            <p:nvPr/>
          </p:nvSpPr>
          <p:spPr>
            <a:xfrm>
              <a:off x="5286380" y="1785932"/>
              <a:ext cx="2857520" cy="5000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en-US" altLang="zh-TW" sz="17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Take picture with voice</a:t>
              </a:r>
              <a:endParaRPr lang="zh-TW" altLang="en-US" sz="17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sp>
          <p:nvSpPr>
            <p:cNvPr id="28" name="Shape 414"/>
            <p:cNvSpPr/>
            <p:nvPr/>
          </p:nvSpPr>
          <p:spPr>
            <a:xfrm>
              <a:off x="4786314" y="2357436"/>
              <a:ext cx="3714776" cy="42862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070C0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Shape 414"/>
            <p:cNvSpPr txBox="1"/>
            <p:nvPr/>
          </p:nvSpPr>
          <p:spPr>
            <a:xfrm>
              <a:off x="5000628" y="2357436"/>
              <a:ext cx="3357586" cy="642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en-US" altLang="zh-TW" sz="17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Cloud album (10GB)</a:t>
              </a:r>
              <a:endParaRPr lang="zh-TW" altLang="en-US" sz="17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sp>
          <p:nvSpPr>
            <p:cNvPr id="22" name="Shape 414"/>
            <p:cNvSpPr/>
            <p:nvPr/>
          </p:nvSpPr>
          <p:spPr>
            <a:xfrm>
              <a:off x="4786314" y="2928940"/>
              <a:ext cx="3714776" cy="42862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070C0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Shape 414"/>
            <p:cNvSpPr txBox="1"/>
            <p:nvPr/>
          </p:nvSpPr>
          <p:spPr>
            <a:xfrm>
              <a:off x="5000628" y="2928940"/>
              <a:ext cx="3357586" cy="642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en-US" altLang="zh-TW" sz="17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Digital photo frame</a:t>
              </a:r>
              <a:endParaRPr lang="zh-TW" altLang="en-US" sz="17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grpSp>
          <p:nvGrpSpPr>
            <p:cNvPr id="5" name="群組 49"/>
            <p:cNvGrpSpPr/>
            <p:nvPr/>
          </p:nvGrpSpPr>
          <p:grpSpPr>
            <a:xfrm>
              <a:off x="7858148" y="785800"/>
              <a:ext cx="1428728" cy="1428728"/>
              <a:chOff x="7858148" y="785800"/>
              <a:chExt cx="1428728" cy="1428728"/>
            </a:xfrm>
          </p:grpSpPr>
          <p:pic>
            <p:nvPicPr>
              <p:cNvPr id="51" name="Picture 9" descr="C:\Users\Han Tsai\Desktop\AFOBOT _PPT\orange_light.png"/>
              <p:cNvPicPr>
                <a:picLocks noChangeAspect="1" noChangeArrowheads="1"/>
              </p:cNvPicPr>
              <p:nvPr/>
            </p:nvPicPr>
            <p:blipFill>
              <a:blip r:embed="rId9"/>
              <a:stretch>
                <a:fillRect/>
              </a:stretch>
            </p:blipFill>
            <p:spPr bwMode="auto">
              <a:xfrm>
                <a:off x="7858148" y="785800"/>
                <a:ext cx="1428728" cy="1428728"/>
              </a:xfrm>
              <a:prstGeom prst="rect">
                <a:avLst/>
              </a:prstGeom>
              <a:noFill/>
            </p:spPr>
          </p:pic>
          <p:sp>
            <p:nvSpPr>
              <p:cNvPr id="52" name="矩形 51"/>
              <p:cNvSpPr/>
              <p:nvPr/>
            </p:nvSpPr>
            <p:spPr>
              <a:xfrm>
                <a:off x="8136000" y="1154990"/>
                <a:ext cx="942887" cy="6309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indent="-127000" algn="ctr">
                  <a:buClr>
                    <a:srgbClr val="0070C0"/>
                  </a:buClr>
                  <a:buSzPts val="2000"/>
                </a:pPr>
                <a:r>
                  <a:rPr lang="en-US" altLang="zh-TW" sz="3500" b="1" dirty="0" smtClean="0">
                    <a:solidFill>
                      <a:schemeClr val="bg1"/>
                    </a:solidFill>
                    <a:latin typeface="Calibri" pitchFamily="34" charset="0"/>
                    <a:ea typeface="微軟正黑體" pitchFamily="34" charset="-120"/>
                    <a:cs typeface="Calibri" pitchFamily="34" charset="0"/>
                  </a:rPr>
                  <a:t>Win</a:t>
                </a:r>
                <a:endParaRPr lang="zh-TW" altLang="en-US" sz="3500" b="1" dirty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endParaRPr>
              </a:p>
            </p:txBody>
          </p:sp>
        </p:grpSp>
        <p:grpSp>
          <p:nvGrpSpPr>
            <p:cNvPr id="41" name="Shape 533"/>
            <p:cNvGrpSpPr/>
            <p:nvPr/>
          </p:nvGrpSpPr>
          <p:grpSpPr>
            <a:xfrm>
              <a:off x="4932000" y="3429006"/>
              <a:ext cx="3500870" cy="1486694"/>
              <a:chOff x="7009" y="2949346"/>
              <a:chExt cx="8732095" cy="390865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44" name="Shape 534" descr="「movie with child」的圖片搜尋結果"/>
              <p:cNvPicPr preferRelativeResize="0"/>
              <p:nvPr/>
            </p:nvPicPr>
            <p:blipFill rotWithShape="1">
              <a:blip r:embed="rId10" cstate="print">
                <a:alphaModFix/>
              </a:blip>
              <a:srcRect l="21283" b="28828"/>
              <a:stretch/>
            </p:blipFill>
            <p:spPr>
              <a:xfrm>
                <a:off x="5335658" y="2949346"/>
                <a:ext cx="3395420" cy="19850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" name="Shape 535" descr="「cook with kid」的圖片搜尋結果"/>
              <p:cNvPicPr preferRelativeResize="0"/>
              <p:nvPr/>
            </p:nvPicPr>
            <p:blipFill rotWithShape="1">
              <a:blip r:embed="rId11" cstate="print">
                <a:alphaModFix/>
              </a:blip>
              <a:srcRect l="6072" t="5329" r="6735"/>
              <a:stretch/>
            </p:blipFill>
            <p:spPr>
              <a:xfrm>
                <a:off x="7009" y="2973024"/>
                <a:ext cx="5220071" cy="374938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0" name="Shape 536"/>
              <p:cNvPicPr preferRelativeResize="0"/>
              <p:nvPr/>
            </p:nvPicPr>
            <p:blipFill rotWithShape="1">
              <a:blip r:embed="rId12" cstate="print">
                <a:alphaModFix/>
              </a:blip>
              <a:srcRect l="47844" t="5975" r="9526" b="5895"/>
              <a:stretch/>
            </p:blipFill>
            <p:spPr>
              <a:xfrm>
                <a:off x="395536" y="4725144"/>
                <a:ext cx="1440160" cy="21328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3" name="Shape 537" descr="「singing with child」的圖片搜尋結果"/>
              <p:cNvPicPr preferRelativeResize="0"/>
              <p:nvPr/>
            </p:nvPicPr>
            <p:blipFill rotWithShape="1">
              <a:blip r:embed="rId13" cstate="print">
                <a:alphaModFix/>
              </a:blip>
              <a:srcRect l="23316" r="9993"/>
              <a:stretch/>
            </p:blipFill>
            <p:spPr>
              <a:xfrm>
                <a:off x="5335658" y="5018140"/>
                <a:ext cx="1435382" cy="165618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4" name="Shape 538" descr="「dance with child」的圖片搜尋結果"/>
              <p:cNvPicPr preferRelativeResize="0"/>
              <p:nvPr/>
            </p:nvPicPr>
            <p:blipFill rotWithShape="1">
              <a:blip r:embed="rId14" cstate="print">
                <a:alphaModFix/>
              </a:blip>
              <a:srcRect/>
              <a:stretch/>
            </p:blipFill>
            <p:spPr>
              <a:xfrm>
                <a:off x="6831316" y="5018140"/>
                <a:ext cx="1907788" cy="165618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38" name="群組 37"/>
          <p:cNvGrpSpPr/>
          <p:nvPr/>
        </p:nvGrpSpPr>
        <p:grpSpPr>
          <a:xfrm>
            <a:off x="8215338" y="71420"/>
            <a:ext cx="850129" cy="500066"/>
            <a:chOff x="142844" y="2357436"/>
            <a:chExt cx="1071570" cy="630323"/>
          </a:xfrm>
        </p:grpSpPr>
        <p:sp>
          <p:nvSpPr>
            <p:cNvPr id="42" name="Shape 1393"/>
            <p:cNvSpPr/>
            <p:nvPr/>
          </p:nvSpPr>
          <p:spPr>
            <a:xfrm>
              <a:off x="142844" y="2357436"/>
              <a:ext cx="1071570" cy="63032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9325" y="0"/>
                  </a:moveTo>
                  <a:cubicBezTo>
                    <a:pt x="57674" y="0"/>
                    <a:pt x="65058" y="7019"/>
                    <a:pt x="69179" y="18219"/>
                  </a:cubicBezTo>
                  <a:cubicBezTo>
                    <a:pt x="71776" y="14188"/>
                    <a:pt x="75252" y="11987"/>
                    <a:pt x="79031" y="11987"/>
                  </a:cubicBezTo>
                  <a:cubicBezTo>
                    <a:pt x="87238" y="11987"/>
                    <a:pt x="94019" y="22369"/>
                    <a:pt x="94791" y="35895"/>
                  </a:cubicBezTo>
                  <a:cubicBezTo>
                    <a:pt x="94933" y="35750"/>
                    <a:pt x="95076" y="35747"/>
                    <a:pt x="95220" y="35747"/>
                  </a:cubicBezTo>
                  <a:cubicBezTo>
                    <a:pt x="108905" y="35747"/>
                    <a:pt x="120000" y="54608"/>
                    <a:pt x="120000" y="77873"/>
                  </a:cubicBezTo>
                  <a:cubicBezTo>
                    <a:pt x="120000" y="99840"/>
                    <a:pt x="110109" y="117880"/>
                    <a:pt x="97485" y="119805"/>
                  </a:cubicBezTo>
                  <a:lnTo>
                    <a:pt x="97485" y="120000"/>
                  </a:lnTo>
                  <a:lnTo>
                    <a:pt x="95220" y="120000"/>
                  </a:lnTo>
                  <a:lnTo>
                    <a:pt x="27654" y="120000"/>
                  </a:lnTo>
                  <a:lnTo>
                    <a:pt x="27654" y="119685"/>
                  </a:lnTo>
                  <a:cubicBezTo>
                    <a:pt x="26712" y="119904"/>
                    <a:pt x="25752" y="120000"/>
                    <a:pt x="24779" y="120000"/>
                  </a:cubicBezTo>
                  <a:cubicBezTo>
                    <a:pt x="11094" y="120000"/>
                    <a:pt x="0" y="101139"/>
                    <a:pt x="0" y="77873"/>
                  </a:cubicBezTo>
                  <a:cubicBezTo>
                    <a:pt x="0" y="54608"/>
                    <a:pt x="11094" y="35747"/>
                    <a:pt x="24779" y="35747"/>
                  </a:cubicBezTo>
                  <a:lnTo>
                    <a:pt x="25282" y="35920"/>
                  </a:lnTo>
                  <a:cubicBezTo>
                    <a:pt x="26617" y="15537"/>
                    <a:pt x="36904" y="0"/>
                    <a:pt x="49325" y="0"/>
                  </a:cubicBezTo>
                  <a:close/>
                </a:path>
              </a:pathLst>
            </a:custGeom>
            <a:solidFill>
              <a:srgbClr val="0F94C8"/>
            </a:solidFill>
            <a:ln w="25400"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3" name="Picture 2" descr="C:\Users\Han Tsai\Desktop\AFOBOT _PPT\I_3.png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81235" y="2479005"/>
              <a:ext cx="399977" cy="45330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an Tsai\Desktop\AFOBOT _PPT\AfoBot_Screen_main_2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</p:spPr>
      </p:pic>
      <p:sp>
        <p:nvSpPr>
          <p:cNvPr id="5" name="平行四邊形 4"/>
          <p:cNvSpPr/>
          <p:nvPr/>
        </p:nvSpPr>
        <p:spPr>
          <a:xfrm>
            <a:off x="3571868" y="1928808"/>
            <a:ext cx="4929222" cy="714380"/>
          </a:xfrm>
          <a:prstGeom prst="parallelogram">
            <a:avLst>
              <a:gd name="adj" fmla="val 58153"/>
            </a:avLst>
          </a:prstGeom>
          <a:solidFill>
            <a:srgbClr val="00518E">
              <a:alpha val="39000"/>
            </a:srgbClr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平行四邊形 5"/>
          <p:cNvSpPr/>
          <p:nvPr/>
        </p:nvSpPr>
        <p:spPr>
          <a:xfrm>
            <a:off x="3428992" y="1500180"/>
            <a:ext cx="5143536" cy="1357322"/>
          </a:xfrm>
          <a:prstGeom prst="parallelogram">
            <a:avLst>
              <a:gd name="adj" fmla="val 58153"/>
            </a:avLst>
          </a:prstGeom>
          <a:solidFill>
            <a:srgbClr val="A01512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129"/>
          <p:cNvSpPr txBox="1"/>
          <p:nvPr/>
        </p:nvSpPr>
        <p:spPr>
          <a:xfrm>
            <a:off x="3500430" y="2000246"/>
            <a:ext cx="4929222" cy="8572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b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altLang="zh-TW" sz="40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3. Multimedia by</a:t>
            </a:r>
          </a:p>
          <a:p>
            <a:pPr lvl="0" algn="ctr">
              <a:buClr>
                <a:schemeClr val="dk1"/>
              </a:buClr>
              <a:buSzPct val="25000"/>
            </a:pPr>
            <a:r>
              <a:rPr lang="en-US" altLang="zh-TW" sz="40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Voice control</a:t>
            </a:r>
            <a:endParaRPr lang="en" sz="4000" b="1" dirty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7572396" y="1928808"/>
            <a:ext cx="1357322" cy="798409"/>
            <a:chOff x="7929586" y="2357436"/>
            <a:chExt cx="1071570" cy="630323"/>
          </a:xfrm>
        </p:grpSpPr>
        <p:sp>
          <p:nvSpPr>
            <p:cNvPr id="11" name="Shape 1393"/>
            <p:cNvSpPr/>
            <p:nvPr/>
          </p:nvSpPr>
          <p:spPr>
            <a:xfrm>
              <a:off x="7929586" y="2357436"/>
              <a:ext cx="1071570" cy="63032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9325" y="0"/>
                  </a:moveTo>
                  <a:cubicBezTo>
                    <a:pt x="57674" y="0"/>
                    <a:pt x="65058" y="7019"/>
                    <a:pt x="69179" y="18219"/>
                  </a:cubicBezTo>
                  <a:cubicBezTo>
                    <a:pt x="71776" y="14188"/>
                    <a:pt x="75252" y="11987"/>
                    <a:pt x="79031" y="11987"/>
                  </a:cubicBezTo>
                  <a:cubicBezTo>
                    <a:pt x="87238" y="11987"/>
                    <a:pt x="94019" y="22369"/>
                    <a:pt x="94791" y="35895"/>
                  </a:cubicBezTo>
                  <a:cubicBezTo>
                    <a:pt x="94933" y="35750"/>
                    <a:pt x="95076" y="35747"/>
                    <a:pt x="95220" y="35747"/>
                  </a:cubicBezTo>
                  <a:cubicBezTo>
                    <a:pt x="108905" y="35747"/>
                    <a:pt x="120000" y="54608"/>
                    <a:pt x="120000" y="77873"/>
                  </a:cubicBezTo>
                  <a:cubicBezTo>
                    <a:pt x="120000" y="99840"/>
                    <a:pt x="110109" y="117880"/>
                    <a:pt x="97485" y="119805"/>
                  </a:cubicBezTo>
                  <a:lnTo>
                    <a:pt x="97485" y="120000"/>
                  </a:lnTo>
                  <a:lnTo>
                    <a:pt x="95220" y="120000"/>
                  </a:lnTo>
                  <a:lnTo>
                    <a:pt x="27654" y="120000"/>
                  </a:lnTo>
                  <a:lnTo>
                    <a:pt x="27654" y="119685"/>
                  </a:lnTo>
                  <a:cubicBezTo>
                    <a:pt x="26712" y="119904"/>
                    <a:pt x="25752" y="120000"/>
                    <a:pt x="24779" y="120000"/>
                  </a:cubicBezTo>
                  <a:cubicBezTo>
                    <a:pt x="11094" y="120000"/>
                    <a:pt x="0" y="101139"/>
                    <a:pt x="0" y="77873"/>
                  </a:cubicBezTo>
                  <a:cubicBezTo>
                    <a:pt x="0" y="54608"/>
                    <a:pt x="11094" y="35747"/>
                    <a:pt x="24779" y="35747"/>
                  </a:cubicBezTo>
                  <a:lnTo>
                    <a:pt x="25282" y="35920"/>
                  </a:lnTo>
                  <a:cubicBezTo>
                    <a:pt x="26617" y="15537"/>
                    <a:pt x="36904" y="0"/>
                    <a:pt x="49325" y="0"/>
                  </a:cubicBezTo>
                  <a:close/>
                </a:path>
              </a:pathLst>
            </a:custGeom>
            <a:solidFill>
              <a:srgbClr val="0F94C8"/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" name="Picture 4" descr="C:\Users\Han Tsai\Desktop\AFOBOT _PPT\I_2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279438" y="2556000"/>
              <a:ext cx="382222" cy="360000"/>
            </a:xfrm>
            <a:prstGeom prst="rect">
              <a:avLst/>
            </a:prstGeom>
            <a:noFill/>
          </p:spPr>
        </p:pic>
      </p:grpSp>
      <p:sp>
        <p:nvSpPr>
          <p:cNvPr id="13" name="Shape 613"/>
          <p:cNvSpPr txBox="1"/>
          <p:nvPr/>
        </p:nvSpPr>
        <p:spPr>
          <a:xfrm>
            <a:off x="3924000" y="2714626"/>
            <a:ext cx="4000528" cy="10001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-69850" algn="ctr" rtl="0">
              <a:spcBef>
                <a:spcPts val="0"/>
              </a:spcBef>
              <a:buClr>
                <a:srgbClr val="0070C0"/>
              </a:buClr>
              <a:buSzPts val="1100"/>
              <a:buFont typeface="Arial"/>
              <a:buNone/>
            </a:pPr>
            <a:r>
              <a:rPr lang="zh-TW" sz="5500" dirty="0" smtClean="0">
                <a:solidFill>
                  <a:schemeClr val="lt1"/>
                </a:solidFill>
                <a:latin typeface="Calibri" pitchFamily="34" charset="0"/>
                <a:cs typeface="Calibri" pitchFamily="34" charset="0"/>
              </a:rPr>
              <a:t>AfoBot</a:t>
            </a:r>
            <a:endParaRPr lang="zh-TW" sz="5500" dirty="0">
              <a:solidFill>
                <a:schemeClr val="lt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816000" y="3421241"/>
            <a:ext cx="421484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700" b="1" dirty="0" smtClean="0">
                <a:solidFill>
                  <a:srgbClr val="FFFF00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Video Companion Robot</a:t>
            </a:r>
            <a:endParaRPr lang="zh-TW" altLang="en-US" sz="2700" b="1" dirty="0">
              <a:solidFill>
                <a:srgbClr val="FFFF00"/>
              </a:solidFill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336"/>
          <p:cNvSpPr txBox="1"/>
          <p:nvPr/>
        </p:nvSpPr>
        <p:spPr>
          <a:xfrm>
            <a:off x="-14262" y="357172"/>
            <a:ext cx="9158262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indent="-254000" algn="ctr">
              <a:buClr>
                <a:schemeClr val="dk1"/>
              </a:buClr>
              <a:buSzPts val="4000"/>
            </a:pPr>
            <a:r>
              <a:rPr lang="en-US" altLang="zh-TW" sz="39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Play what you asked for</a:t>
            </a:r>
            <a:endParaRPr sz="3900" b="1" i="0" u="none" strike="noStrike" cap="none" dirty="0">
              <a:solidFill>
                <a:srgbClr val="0070C0"/>
              </a:solidFill>
              <a:latin typeface="Calibri" pitchFamily="34" charset="0"/>
              <a:cs typeface="Calibri" pitchFamily="34" charset="0"/>
              <a:sym typeface="Arial"/>
            </a:endParaRPr>
          </a:p>
        </p:txBody>
      </p:sp>
      <p:grpSp>
        <p:nvGrpSpPr>
          <p:cNvPr id="38" name="群組 37"/>
          <p:cNvGrpSpPr/>
          <p:nvPr/>
        </p:nvGrpSpPr>
        <p:grpSpPr>
          <a:xfrm>
            <a:off x="357158" y="785800"/>
            <a:ext cx="4572000" cy="4171908"/>
            <a:chOff x="357158" y="785800"/>
            <a:chExt cx="4572000" cy="4171908"/>
          </a:xfrm>
        </p:grpSpPr>
        <p:pic>
          <p:nvPicPr>
            <p:cNvPr id="4098" name="Picture 2" descr="C:\Users\Han Tsai\Desktop\AFOBOT _PPT\gray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7158" y="1191375"/>
              <a:ext cx="4071966" cy="3766333"/>
            </a:xfrm>
            <a:prstGeom prst="rect">
              <a:avLst/>
            </a:prstGeom>
            <a:noFill/>
          </p:spPr>
        </p:pic>
        <p:sp>
          <p:nvSpPr>
            <p:cNvPr id="19" name="矩形 18"/>
            <p:cNvSpPr/>
            <p:nvPr/>
          </p:nvSpPr>
          <p:spPr>
            <a:xfrm>
              <a:off x="1274235" y="1166002"/>
              <a:ext cx="2154757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indent="-152400" algn="ctr">
                <a:buClr>
                  <a:schemeClr val="lt1"/>
                </a:buClr>
                <a:buSzPts val="2400"/>
              </a:pPr>
              <a:r>
                <a:rPr lang="en-US" altLang="zh-TW" sz="2500" b="1" dirty="0" smtClean="0">
                  <a:solidFill>
                    <a:schemeClr val="lt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Phone / Tablet</a:t>
              </a:r>
              <a:endParaRPr lang="zh-TW" altLang="en-US" sz="2500" b="1" dirty="0">
                <a:solidFill>
                  <a:schemeClr val="lt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sp>
          <p:nvSpPr>
            <p:cNvPr id="21" name="Shape 414"/>
            <p:cNvSpPr/>
            <p:nvPr/>
          </p:nvSpPr>
          <p:spPr>
            <a:xfrm>
              <a:off x="642910" y="1785932"/>
              <a:ext cx="3357586" cy="42862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53626D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Shape 414"/>
            <p:cNvSpPr txBox="1"/>
            <p:nvPr/>
          </p:nvSpPr>
          <p:spPr>
            <a:xfrm>
              <a:off x="1362664" y="1785932"/>
              <a:ext cx="2066328" cy="38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en-US" altLang="zh-TW" sz="17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Inflexible</a:t>
              </a:r>
              <a:endParaRPr lang="en-US" altLang="zh-TW" sz="17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sp>
          <p:nvSpPr>
            <p:cNvPr id="24" name="Shape 414"/>
            <p:cNvSpPr/>
            <p:nvPr/>
          </p:nvSpPr>
          <p:spPr>
            <a:xfrm>
              <a:off x="642910" y="2357436"/>
              <a:ext cx="3357586" cy="42862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53626D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Shape 414"/>
            <p:cNvSpPr txBox="1"/>
            <p:nvPr/>
          </p:nvSpPr>
          <p:spPr>
            <a:xfrm>
              <a:off x="1071538" y="2357436"/>
              <a:ext cx="2428892" cy="38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en-US" altLang="zh-TW" sz="17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More steps needed</a:t>
              </a:r>
              <a:endParaRPr lang="en-US" altLang="zh-TW" sz="17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grpSp>
          <p:nvGrpSpPr>
            <p:cNvPr id="4" name="群組 46"/>
            <p:cNvGrpSpPr/>
            <p:nvPr/>
          </p:nvGrpSpPr>
          <p:grpSpPr>
            <a:xfrm>
              <a:off x="3500430" y="785800"/>
              <a:ext cx="1428728" cy="1428728"/>
              <a:chOff x="3500430" y="785800"/>
              <a:chExt cx="1428728" cy="1428728"/>
            </a:xfrm>
          </p:grpSpPr>
          <p:pic>
            <p:nvPicPr>
              <p:cNvPr id="48" name="Picture 9" descr="C:\Users\Han Tsai\Desktop\AFOBOT _PPT\orange_light.png"/>
              <p:cNvPicPr>
                <a:picLocks noChangeAspect="1" noChangeArrowheads="1"/>
              </p:cNvPicPr>
              <p:nvPr/>
            </p:nvPicPr>
            <p:blipFill>
              <a:blip r:embed="rId4"/>
              <a:stretch>
                <a:fillRect/>
              </a:stretch>
            </p:blipFill>
            <p:spPr bwMode="auto">
              <a:xfrm>
                <a:off x="3500430" y="785800"/>
                <a:ext cx="1428728" cy="1428728"/>
              </a:xfrm>
              <a:prstGeom prst="rect">
                <a:avLst/>
              </a:prstGeom>
              <a:noFill/>
            </p:spPr>
          </p:pic>
          <p:sp>
            <p:nvSpPr>
              <p:cNvPr id="49" name="矩形 48"/>
              <p:cNvSpPr/>
              <p:nvPr/>
            </p:nvSpPr>
            <p:spPr>
              <a:xfrm>
                <a:off x="3816000" y="1242946"/>
                <a:ext cx="857928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indent="-127000" algn="ctr">
                  <a:buClr>
                    <a:srgbClr val="0070C0"/>
                  </a:buClr>
                  <a:buSzPts val="2000"/>
                </a:pPr>
                <a:r>
                  <a:rPr lang="en-US" altLang="zh-TW" sz="2200" b="1" dirty="0" smtClean="0">
                    <a:solidFill>
                      <a:srgbClr val="0070C0"/>
                    </a:solidFill>
                    <a:latin typeface="Calibri" pitchFamily="34" charset="0"/>
                    <a:ea typeface="微軟正黑體" pitchFamily="34" charset="-120"/>
                    <a:cs typeface="Calibri" pitchFamily="34" charset="0"/>
                  </a:rPr>
                  <a:t>Weak</a:t>
                </a:r>
                <a:endParaRPr lang="zh-TW" altLang="en-US" sz="2200" b="1" dirty="0">
                  <a:solidFill>
                    <a:srgbClr val="0070C0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endParaRPr>
              </a:p>
            </p:txBody>
          </p:sp>
        </p:grpSp>
        <p:pic>
          <p:nvPicPr>
            <p:cNvPr id="31" name="Picture 3" descr="C:\Users\Han Tsai\Desktop\AFOBOT _PPT\未命名-10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85918" y="2965412"/>
              <a:ext cx="1114531" cy="189235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Picture 2" descr="C:\Users\Han Tsai\Desktop\AFOBOT _PPT\未命名-9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643216" y="3143254"/>
              <a:ext cx="642900" cy="95417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9" name="群組 38"/>
          <p:cNvGrpSpPr/>
          <p:nvPr/>
        </p:nvGrpSpPr>
        <p:grpSpPr>
          <a:xfrm>
            <a:off x="4644000" y="785800"/>
            <a:ext cx="4642876" cy="4214842"/>
            <a:chOff x="4644000" y="785800"/>
            <a:chExt cx="4642876" cy="4214842"/>
          </a:xfrm>
        </p:grpSpPr>
        <p:pic>
          <p:nvPicPr>
            <p:cNvPr id="4099" name="Picture 3" descr="C:\Users\Han Tsai\Desktop\AFOBOT _PPT\blue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644000" y="1188000"/>
              <a:ext cx="4071172" cy="3765600"/>
            </a:xfrm>
            <a:prstGeom prst="rect">
              <a:avLst/>
            </a:prstGeom>
            <a:noFill/>
          </p:spPr>
        </p:pic>
        <p:sp>
          <p:nvSpPr>
            <p:cNvPr id="20" name="矩形 19"/>
            <p:cNvSpPr/>
            <p:nvPr/>
          </p:nvSpPr>
          <p:spPr>
            <a:xfrm>
              <a:off x="6143636" y="1166002"/>
              <a:ext cx="1116011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indent="-152400" algn="ctr">
                <a:buClr>
                  <a:schemeClr val="lt1"/>
                </a:buClr>
                <a:buSzPts val="2400"/>
              </a:pPr>
              <a:r>
                <a:rPr lang="en-US" altLang="zh-TW" sz="2500" b="1" dirty="0" err="1" smtClean="0">
                  <a:solidFill>
                    <a:srgbClr val="FF9900"/>
                  </a:solidFill>
                  <a:latin typeface="Calibri" pitchFamily="34" charset="0"/>
                  <a:cs typeface="Calibri" pitchFamily="34" charset="0"/>
                </a:rPr>
                <a:t>AfoBot</a:t>
              </a:r>
              <a:endParaRPr lang="zh-TW" altLang="en-US" sz="2500" b="1" dirty="0">
                <a:solidFill>
                  <a:srgbClr val="FF9900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sp>
          <p:nvSpPr>
            <p:cNvPr id="26" name="Shape 414"/>
            <p:cNvSpPr/>
            <p:nvPr/>
          </p:nvSpPr>
          <p:spPr>
            <a:xfrm>
              <a:off x="4786314" y="1785932"/>
              <a:ext cx="3714776" cy="42862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070C0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Shape 414"/>
            <p:cNvSpPr txBox="1"/>
            <p:nvPr/>
          </p:nvSpPr>
          <p:spPr>
            <a:xfrm>
              <a:off x="5286380" y="1785932"/>
              <a:ext cx="2857520" cy="5000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en-US" altLang="zh-TW" sz="17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NLP, Flexible</a:t>
              </a:r>
              <a:endParaRPr lang="zh-TW" altLang="en-US" sz="17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sp>
          <p:nvSpPr>
            <p:cNvPr id="28" name="Shape 414"/>
            <p:cNvSpPr/>
            <p:nvPr/>
          </p:nvSpPr>
          <p:spPr>
            <a:xfrm>
              <a:off x="4786314" y="2357436"/>
              <a:ext cx="3714776" cy="42862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070C0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Shape 414"/>
            <p:cNvSpPr txBox="1"/>
            <p:nvPr/>
          </p:nvSpPr>
          <p:spPr>
            <a:xfrm>
              <a:off x="5000628" y="2357436"/>
              <a:ext cx="3357586" cy="642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en-US" altLang="zh-TW" sz="17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1 step play</a:t>
              </a:r>
              <a:endParaRPr lang="zh-TW" altLang="en-US" sz="17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sp>
          <p:nvSpPr>
            <p:cNvPr id="22" name="Shape 414"/>
            <p:cNvSpPr/>
            <p:nvPr/>
          </p:nvSpPr>
          <p:spPr>
            <a:xfrm>
              <a:off x="4786314" y="2928940"/>
              <a:ext cx="3714776" cy="42862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070C0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Shape 414"/>
            <p:cNvSpPr txBox="1"/>
            <p:nvPr/>
          </p:nvSpPr>
          <p:spPr>
            <a:xfrm>
              <a:off x="5000628" y="2928940"/>
              <a:ext cx="3357586" cy="642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en-US" altLang="zh-TW" sz="17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5W speaker</a:t>
              </a:r>
              <a:endParaRPr lang="zh-TW" altLang="en-US" sz="17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grpSp>
          <p:nvGrpSpPr>
            <p:cNvPr id="5" name="群組 49"/>
            <p:cNvGrpSpPr/>
            <p:nvPr/>
          </p:nvGrpSpPr>
          <p:grpSpPr>
            <a:xfrm>
              <a:off x="7858148" y="785800"/>
              <a:ext cx="1428728" cy="1428728"/>
              <a:chOff x="7858148" y="785800"/>
              <a:chExt cx="1428728" cy="1428728"/>
            </a:xfrm>
          </p:grpSpPr>
          <p:pic>
            <p:nvPicPr>
              <p:cNvPr id="51" name="Picture 9" descr="C:\Users\Han Tsai\Desktop\AFOBOT _PPT\orange_light.png"/>
              <p:cNvPicPr>
                <a:picLocks noChangeAspect="1" noChangeArrowheads="1"/>
              </p:cNvPicPr>
              <p:nvPr/>
            </p:nvPicPr>
            <p:blipFill>
              <a:blip r:embed="rId8"/>
              <a:stretch>
                <a:fillRect/>
              </a:stretch>
            </p:blipFill>
            <p:spPr bwMode="auto">
              <a:xfrm>
                <a:off x="7858148" y="785800"/>
                <a:ext cx="1428728" cy="1428728"/>
              </a:xfrm>
              <a:prstGeom prst="rect">
                <a:avLst/>
              </a:prstGeom>
              <a:noFill/>
            </p:spPr>
          </p:pic>
          <p:sp>
            <p:nvSpPr>
              <p:cNvPr id="52" name="矩形 51"/>
              <p:cNvSpPr/>
              <p:nvPr/>
            </p:nvSpPr>
            <p:spPr>
              <a:xfrm>
                <a:off x="8136000" y="1154990"/>
                <a:ext cx="942887" cy="6309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indent="-127000" algn="ctr">
                  <a:buClr>
                    <a:srgbClr val="0070C0"/>
                  </a:buClr>
                  <a:buSzPts val="2000"/>
                </a:pPr>
                <a:r>
                  <a:rPr lang="en-US" altLang="zh-TW" sz="3500" b="1" dirty="0" smtClean="0">
                    <a:solidFill>
                      <a:schemeClr val="bg1"/>
                    </a:solidFill>
                    <a:latin typeface="Calibri" pitchFamily="34" charset="0"/>
                    <a:ea typeface="微軟正黑體" pitchFamily="34" charset="-120"/>
                    <a:cs typeface="Calibri" pitchFamily="34" charset="0"/>
                  </a:rPr>
                  <a:t>Win</a:t>
                </a:r>
                <a:endParaRPr lang="zh-TW" altLang="en-US" sz="3500" b="1" dirty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endParaRPr>
              </a:p>
            </p:txBody>
          </p:sp>
        </p:grpSp>
        <p:pic>
          <p:nvPicPr>
            <p:cNvPr id="36" name="Shape 580" descr="「語音辨識」的圖片搜尋結果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929190" y="3571882"/>
              <a:ext cx="1584300" cy="119771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146" name="Picture 2" descr="C:\Users\Han Tsai\Desktop\AFOBOT _PPT\未命名-11.png"/>
            <p:cNvPicPr>
              <a:picLocks noChangeAspect="1" noChangeArrowheads="1"/>
            </p:cNvPicPr>
            <p:nvPr/>
          </p:nvPicPr>
          <p:blipFill>
            <a:blip r:embed="rId10"/>
            <a:srcRect b="45986"/>
            <a:stretch>
              <a:fillRect/>
            </a:stretch>
          </p:blipFill>
          <p:spPr bwMode="auto">
            <a:xfrm>
              <a:off x="7143768" y="3786196"/>
              <a:ext cx="1463534" cy="12144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50" name="Picture 2" descr="C:\Users\Han Tsai\Desktop\AFOBOT _PPT\video.png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6636602" y="3473482"/>
              <a:ext cx="1007232" cy="66990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4" name="群組 33"/>
          <p:cNvGrpSpPr/>
          <p:nvPr/>
        </p:nvGrpSpPr>
        <p:grpSpPr>
          <a:xfrm>
            <a:off x="8215338" y="71420"/>
            <a:ext cx="850129" cy="500066"/>
            <a:chOff x="7929586" y="2357436"/>
            <a:chExt cx="1071570" cy="630323"/>
          </a:xfrm>
        </p:grpSpPr>
        <p:sp>
          <p:nvSpPr>
            <p:cNvPr id="35" name="Shape 1393"/>
            <p:cNvSpPr/>
            <p:nvPr/>
          </p:nvSpPr>
          <p:spPr>
            <a:xfrm>
              <a:off x="7929586" y="2357436"/>
              <a:ext cx="1071570" cy="63032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9325" y="0"/>
                  </a:moveTo>
                  <a:cubicBezTo>
                    <a:pt x="57674" y="0"/>
                    <a:pt x="65058" y="7019"/>
                    <a:pt x="69179" y="18219"/>
                  </a:cubicBezTo>
                  <a:cubicBezTo>
                    <a:pt x="71776" y="14188"/>
                    <a:pt x="75252" y="11987"/>
                    <a:pt x="79031" y="11987"/>
                  </a:cubicBezTo>
                  <a:cubicBezTo>
                    <a:pt x="87238" y="11987"/>
                    <a:pt x="94019" y="22369"/>
                    <a:pt x="94791" y="35895"/>
                  </a:cubicBezTo>
                  <a:cubicBezTo>
                    <a:pt x="94933" y="35750"/>
                    <a:pt x="95076" y="35747"/>
                    <a:pt x="95220" y="35747"/>
                  </a:cubicBezTo>
                  <a:cubicBezTo>
                    <a:pt x="108905" y="35747"/>
                    <a:pt x="120000" y="54608"/>
                    <a:pt x="120000" y="77873"/>
                  </a:cubicBezTo>
                  <a:cubicBezTo>
                    <a:pt x="120000" y="99840"/>
                    <a:pt x="110109" y="117880"/>
                    <a:pt x="97485" y="119805"/>
                  </a:cubicBezTo>
                  <a:lnTo>
                    <a:pt x="97485" y="120000"/>
                  </a:lnTo>
                  <a:lnTo>
                    <a:pt x="95220" y="120000"/>
                  </a:lnTo>
                  <a:lnTo>
                    <a:pt x="27654" y="120000"/>
                  </a:lnTo>
                  <a:lnTo>
                    <a:pt x="27654" y="119685"/>
                  </a:lnTo>
                  <a:cubicBezTo>
                    <a:pt x="26712" y="119904"/>
                    <a:pt x="25752" y="120000"/>
                    <a:pt x="24779" y="120000"/>
                  </a:cubicBezTo>
                  <a:cubicBezTo>
                    <a:pt x="11094" y="120000"/>
                    <a:pt x="0" y="101139"/>
                    <a:pt x="0" y="77873"/>
                  </a:cubicBezTo>
                  <a:cubicBezTo>
                    <a:pt x="0" y="54608"/>
                    <a:pt x="11094" y="35747"/>
                    <a:pt x="24779" y="35747"/>
                  </a:cubicBezTo>
                  <a:lnTo>
                    <a:pt x="25282" y="35920"/>
                  </a:lnTo>
                  <a:cubicBezTo>
                    <a:pt x="26617" y="15537"/>
                    <a:pt x="36904" y="0"/>
                    <a:pt x="49325" y="0"/>
                  </a:cubicBezTo>
                  <a:close/>
                </a:path>
              </a:pathLst>
            </a:custGeom>
            <a:solidFill>
              <a:srgbClr val="0F94C8"/>
            </a:solidFill>
            <a:ln w="25400"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7" name="Picture 4" descr="C:\Users\Han Tsai\Desktop\AFOBOT _PPT\I_2.png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279438" y="2556000"/>
              <a:ext cx="382222" cy="3600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/>
          <p:nvPr/>
        </p:nvSpPr>
        <p:spPr>
          <a:xfrm>
            <a:off x="810302" y="1876640"/>
            <a:ext cx="2171640" cy="995082"/>
          </a:xfrm>
          <a:prstGeom prst="rect">
            <a:avLst/>
          </a:prstGeom>
          <a:solidFill>
            <a:srgbClr val="092353">
              <a:alpha val="50588"/>
            </a:srgbClr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</a:pPr>
            <a:r>
              <a:rPr lang="en-US" altLang="zh-TW" sz="1200" b="1" dirty="0" smtClean="0">
                <a:solidFill>
                  <a:schemeClr val="lt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Target: </a:t>
            </a:r>
          </a:p>
          <a:p>
            <a:pPr lvl="0">
              <a:buClr>
                <a:srgbClr val="000000"/>
              </a:buClr>
            </a:pPr>
            <a:r>
              <a:rPr lang="en-US" altLang="zh-TW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Specialized voice control experience which is better than Tablet.</a:t>
            </a:r>
            <a:endParaRPr lang="zh-TW" b="1" i="0" u="none" strike="noStrike" cap="none" dirty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Calibri" pitchFamily="34" charset="0"/>
              <a:sym typeface="Arial"/>
            </a:endParaRPr>
          </a:p>
        </p:txBody>
      </p:sp>
      <p:cxnSp>
        <p:nvCxnSpPr>
          <p:cNvPr id="58" name="肘形接點 57"/>
          <p:cNvCxnSpPr/>
          <p:nvPr/>
        </p:nvCxnSpPr>
        <p:spPr>
          <a:xfrm>
            <a:off x="810702" y="1908000"/>
            <a:ext cx="7143800" cy="2571768"/>
          </a:xfrm>
          <a:prstGeom prst="bentConnector3">
            <a:avLst>
              <a:gd name="adj1" fmla="val 70"/>
            </a:avLst>
          </a:prstGeom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90" name="Shape 590"/>
          <p:cNvSpPr/>
          <p:nvPr/>
        </p:nvSpPr>
        <p:spPr>
          <a:xfrm>
            <a:off x="5745806" y="2412000"/>
            <a:ext cx="3022614" cy="702000"/>
          </a:xfrm>
          <a:prstGeom prst="homePlate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altLang="zh-TW" sz="1800" b="1" i="0" u="none" strike="noStrike" cap="none" dirty="0" smtClean="0">
                <a:solidFill>
                  <a:schemeClr val="lt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rPr>
              <a:t>Local </a:t>
            </a:r>
            <a:r>
              <a:rPr lang="zh-TW" sz="1800" b="1" i="0" u="none" strike="noStrike" cap="none" dirty="0" smtClean="0">
                <a:solidFill>
                  <a:schemeClr val="lt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rPr>
              <a:t>O</a:t>
            </a:r>
            <a:r>
              <a:rPr lang="zh-TW" sz="1800" b="1" i="0" u="none" strike="noStrike" cap="none" dirty="0">
                <a:solidFill>
                  <a:schemeClr val="lt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rPr>
              <a:t>2O : </a:t>
            </a:r>
            <a:r>
              <a:rPr lang="en-US" altLang="zh-TW" sz="1800" b="1" i="0" u="none" strike="noStrike" cap="none" dirty="0" smtClean="0">
                <a:solidFill>
                  <a:schemeClr val="lt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rPr>
              <a:t/>
            </a:r>
            <a:br>
              <a:rPr lang="en-US" altLang="zh-TW" sz="1800" b="1" i="0" u="none" strike="noStrike" cap="none" dirty="0" smtClean="0">
                <a:solidFill>
                  <a:schemeClr val="lt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rPr>
            </a:br>
            <a:r>
              <a:rPr lang="zh-TW" sz="1200" b="0" i="0" u="none" strike="noStrike" cap="none" dirty="0" smtClean="0">
                <a:solidFill>
                  <a:schemeClr val="lt1"/>
                </a:solidFill>
                <a:latin typeface="Calibri" pitchFamily="34" charset="0"/>
                <a:cs typeface="Calibri" pitchFamily="34" charset="0"/>
                <a:sym typeface="Arial"/>
              </a:rPr>
              <a:t>Taxi, </a:t>
            </a:r>
            <a:r>
              <a:rPr lang="zh-TW" sz="1200" b="0" i="0" u="none" strike="noStrike" cap="none" dirty="0">
                <a:solidFill>
                  <a:schemeClr val="lt1"/>
                </a:solidFill>
                <a:latin typeface="Calibri" pitchFamily="34" charset="0"/>
                <a:cs typeface="Calibri" pitchFamily="34" charset="0"/>
                <a:sym typeface="Arial"/>
              </a:rPr>
              <a:t>home </a:t>
            </a:r>
            <a:r>
              <a:rPr lang="zh-TW" sz="1200" b="0" i="0" u="none" strike="noStrike" cap="none" dirty="0" smtClean="0">
                <a:solidFill>
                  <a:schemeClr val="lt1"/>
                </a:solidFill>
                <a:latin typeface="Calibri" pitchFamily="34" charset="0"/>
                <a:cs typeface="Calibri" pitchFamily="34" charset="0"/>
                <a:sym typeface="Arial"/>
              </a:rPr>
              <a:t>cle</a:t>
            </a:r>
            <a:r>
              <a:rPr lang="en-US" altLang="zh-TW" sz="1200" b="0" i="0" u="none" strike="noStrike" cap="none" dirty="0" err="1" smtClean="0">
                <a:solidFill>
                  <a:schemeClr val="lt1"/>
                </a:solidFill>
                <a:latin typeface="Calibri" pitchFamily="34" charset="0"/>
                <a:cs typeface="Calibri" pitchFamily="34" charset="0"/>
                <a:sym typeface="Arial"/>
              </a:rPr>
              <a:t>aning</a:t>
            </a:r>
            <a:r>
              <a:rPr lang="zh-TW" sz="1200" b="0" i="0" u="none" strike="noStrike" cap="none" dirty="0" smtClean="0">
                <a:solidFill>
                  <a:schemeClr val="lt1"/>
                </a:solidFill>
                <a:latin typeface="Calibri" pitchFamily="34" charset="0"/>
                <a:cs typeface="Calibri" pitchFamily="34" charset="0"/>
                <a:sym typeface="Arial"/>
              </a:rPr>
              <a:t>, E</a:t>
            </a:r>
            <a:r>
              <a:rPr lang="en-US" altLang="zh-TW" sz="1200" dirty="0" smtClean="0">
                <a:solidFill>
                  <a:schemeClr val="lt1"/>
                </a:solidFill>
                <a:latin typeface="Calibri" pitchFamily="34" charset="0"/>
                <a:cs typeface="Calibri" pitchFamily="34" charset="0"/>
              </a:rPr>
              <a:t>C,</a:t>
            </a:r>
            <a:endParaRPr lang="zh-TW" sz="1200" b="0" i="0" u="none" strike="noStrike" cap="none" dirty="0">
              <a:solidFill>
                <a:schemeClr val="lt1"/>
              </a:solidFill>
              <a:latin typeface="Calibri" pitchFamily="34" charset="0"/>
              <a:cs typeface="Calibri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zh-TW" sz="1200" b="0" i="0" u="none" strike="noStrike" cap="none" dirty="0">
                <a:solidFill>
                  <a:schemeClr val="lt1"/>
                </a:solidFill>
                <a:latin typeface="Calibri" pitchFamily="34" charset="0"/>
                <a:cs typeface="Calibri" pitchFamily="34" charset="0"/>
                <a:sym typeface="Arial"/>
              </a:rPr>
              <a:t>Food delivery</a:t>
            </a:r>
            <a:r>
              <a:rPr lang="zh-TW" sz="1200" b="0" i="0" u="none" strike="noStrike" cap="none" dirty="0" smtClean="0">
                <a:solidFill>
                  <a:schemeClr val="lt1"/>
                </a:solidFill>
                <a:latin typeface="Calibri" pitchFamily="34" charset="0"/>
                <a:cs typeface="Calibri" pitchFamily="34" charset="0"/>
                <a:sym typeface="Arial"/>
              </a:rPr>
              <a:t>…</a:t>
            </a:r>
            <a:r>
              <a:rPr lang="en-US" altLang="zh-TW" sz="1200" b="0" i="0" u="none" strike="noStrike" cap="none" dirty="0" smtClean="0">
                <a:solidFill>
                  <a:schemeClr val="lt1"/>
                </a:solidFill>
                <a:latin typeface="Calibri" pitchFamily="34" charset="0"/>
                <a:cs typeface="Calibri" pitchFamily="34" charset="0"/>
                <a:sym typeface="Arial"/>
              </a:rPr>
              <a:t>other strategic</a:t>
            </a:r>
            <a:r>
              <a:rPr lang="zh-TW" altLang="en-US" sz="1200" b="0" i="0" u="none" strike="noStrike" cap="none" dirty="0" smtClean="0">
                <a:solidFill>
                  <a:schemeClr val="lt1"/>
                </a:solidFill>
                <a:latin typeface="Calibri" pitchFamily="34" charset="0"/>
                <a:cs typeface="Calibri" pitchFamily="34" charset="0"/>
                <a:sym typeface="Arial"/>
              </a:rPr>
              <a:t> </a:t>
            </a:r>
            <a:r>
              <a:rPr lang="en-US" altLang="zh-TW" sz="1200" b="0" i="0" u="none" strike="noStrike" cap="none" dirty="0" smtClean="0">
                <a:solidFill>
                  <a:schemeClr val="lt1"/>
                </a:solidFill>
                <a:latin typeface="Calibri" pitchFamily="34" charset="0"/>
                <a:cs typeface="Calibri" pitchFamily="34" charset="0"/>
                <a:sym typeface="Arial"/>
              </a:rPr>
              <a:t>partnership</a:t>
            </a:r>
            <a:r>
              <a:rPr lang="zh-TW" sz="1200" b="0" i="0" u="none" strike="noStrike" cap="none" dirty="0" smtClean="0">
                <a:solidFill>
                  <a:schemeClr val="lt1"/>
                </a:solidFill>
                <a:latin typeface="Calibri" pitchFamily="34" charset="0"/>
                <a:cs typeface="Calibri" pitchFamily="34" charset="0"/>
                <a:sym typeface="Arial"/>
              </a:rPr>
              <a:t> </a:t>
            </a:r>
            <a:endParaRPr lang="zh-TW" sz="1200" b="0" i="0" u="none" strike="noStrike" cap="none" dirty="0">
              <a:solidFill>
                <a:schemeClr val="lt1"/>
              </a:solidFill>
              <a:latin typeface="Calibri" pitchFamily="34" charset="0"/>
              <a:cs typeface="Calibri" pitchFamily="34" charset="0"/>
              <a:sym typeface="Arial"/>
            </a:endParaRPr>
          </a:p>
        </p:txBody>
      </p:sp>
      <p:sp>
        <p:nvSpPr>
          <p:cNvPr id="591" name="Shape 591"/>
          <p:cNvSpPr txBox="1"/>
          <p:nvPr/>
        </p:nvSpPr>
        <p:spPr>
          <a:xfrm>
            <a:off x="142844" y="4530339"/>
            <a:ext cx="1477398" cy="27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altLang="zh-TW" sz="1400" b="1" i="0" u="none" strike="noStrike" cap="none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rPr>
              <a:t>Infrastructure</a:t>
            </a:r>
            <a:endParaRPr lang="zh-TW" sz="1400" b="1" i="0" u="none" strike="noStrike" cap="none" dirty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Calibri" pitchFamily="34" charset="0"/>
              <a:sym typeface="Arial"/>
            </a:endParaRPr>
          </a:p>
        </p:txBody>
      </p:sp>
      <p:cxnSp>
        <p:nvCxnSpPr>
          <p:cNvPr id="592" name="Shape 592"/>
          <p:cNvCxnSpPr/>
          <p:nvPr/>
        </p:nvCxnSpPr>
        <p:spPr>
          <a:xfrm>
            <a:off x="3053380" y="1714494"/>
            <a:ext cx="0" cy="2646300"/>
          </a:xfrm>
          <a:prstGeom prst="straightConnector1">
            <a:avLst/>
          </a:prstGeom>
          <a:noFill/>
          <a:ln w="19050" cap="flat" cmpd="sng">
            <a:solidFill>
              <a:schemeClr val="accent1">
                <a:lumMod val="20000"/>
                <a:lumOff val="80000"/>
              </a:schemeClr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593" name="Shape 593"/>
          <p:cNvCxnSpPr/>
          <p:nvPr/>
        </p:nvCxnSpPr>
        <p:spPr>
          <a:xfrm>
            <a:off x="5696586" y="1728838"/>
            <a:ext cx="0" cy="2700300"/>
          </a:xfrm>
          <a:prstGeom prst="straightConnector1">
            <a:avLst/>
          </a:prstGeom>
          <a:noFill/>
          <a:ln w="19050" cap="flat" cmpd="sng">
            <a:solidFill>
              <a:schemeClr val="accent1">
                <a:lumMod val="20000"/>
                <a:lumOff val="80000"/>
              </a:schemeClr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94" name="Shape 594"/>
          <p:cNvSpPr/>
          <p:nvPr/>
        </p:nvSpPr>
        <p:spPr>
          <a:xfrm>
            <a:off x="3114702" y="3204000"/>
            <a:ext cx="5653718" cy="559490"/>
          </a:xfrm>
          <a:prstGeom prst="homePlate">
            <a:avLst>
              <a:gd name="adj" fmla="val 55664"/>
            </a:avLst>
          </a:prstGeom>
          <a:solidFill>
            <a:srgbClr val="002060"/>
          </a:soli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altLang="zh-TW" sz="1600" b="1" i="0" u="none" strike="noStrike" cap="none" dirty="0" smtClean="0">
                <a:solidFill>
                  <a:schemeClr val="lt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rPr>
              <a:t>Regional applications</a:t>
            </a:r>
            <a:r>
              <a:rPr lang="zh-TW" sz="1600" b="1" i="0" u="none" strike="noStrike" cap="none" dirty="0" smtClean="0">
                <a:solidFill>
                  <a:schemeClr val="lt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rPr>
              <a:t>: </a:t>
            </a:r>
            <a:r>
              <a:rPr lang="en-US" altLang="zh-TW" sz="1600" b="1" i="0" u="none" strike="noStrike" cap="none" dirty="0" smtClean="0">
                <a:solidFill>
                  <a:srgbClr val="FFFF00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rPr>
              <a:t>Digital contents, assistants.</a:t>
            </a:r>
            <a:r>
              <a:rPr lang="zh-TW" sz="1600" b="1" i="0" u="none" strike="noStrike" cap="none" dirty="0" smtClean="0">
                <a:solidFill>
                  <a:srgbClr val="FFFF00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rPr>
              <a:t> </a:t>
            </a:r>
            <a:endParaRPr lang="zh-TW" sz="1600" b="1" i="0" u="none" strike="noStrike" cap="none" dirty="0">
              <a:solidFill>
                <a:srgbClr val="FFFF00"/>
              </a:solidFill>
              <a:latin typeface="Calibri" pitchFamily="34" charset="0"/>
              <a:ea typeface="微軟正黑體" pitchFamily="34" charset="-120"/>
              <a:cs typeface="Calibri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zh-TW" sz="1100" b="0" i="0" u="none" strike="noStrike" cap="none" dirty="0">
                <a:solidFill>
                  <a:schemeClr val="lt1"/>
                </a:solidFill>
                <a:latin typeface="Calibri" pitchFamily="34" charset="0"/>
                <a:cs typeface="Calibri" pitchFamily="34" charset="0"/>
                <a:sym typeface="Arial"/>
              </a:rPr>
              <a:t>music, movie, radio, news, weather, education…profit sharing </a:t>
            </a:r>
          </a:p>
        </p:txBody>
      </p:sp>
      <p:sp>
        <p:nvSpPr>
          <p:cNvPr id="595" name="Shape 595"/>
          <p:cNvSpPr txBox="1"/>
          <p:nvPr/>
        </p:nvSpPr>
        <p:spPr>
          <a:xfrm rot="-5400000">
            <a:off x="-248323" y="2963848"/>
            <a:ext cx="1560900" cy="36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altLang="zh-TW" sz="1800" b="1" i="0" u="none" strike="noStrike" cap="none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rPr>
              <a:t>Partners</a:t>
            </a:r>
            <a:endParaRPr lang="zh-TW" sz="1800" b="1" i="0" u="none" strike="noStrike" cap="none" dirty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Calibri" pitchFamily="34" charset="0"/>
              <a:sym typeface="Arial"/>
            </a:endParaRPr>
          </a:p>
        </p:txBody>
      </p:sp>
      <p:sp>
        <p:nvSpPr>
          <p:cNvPr id="596" name="Shape 596"/>
          <p:cNvSpPr/>
          <p:nvPr/>
        </p:nvSpPr>
        <p:spPr>
          <a:xfrm>
            <a:off x="850892" y="3852576"/>
            <a:ext cx="7988966" cy="576562"/>
          </a:xfrm>
          <a:prstGeom prst="homePlate">
            <a:avLst>
              <a:gd name="adj" fmla="val 60992"/>
            </a:avLst>
          </a:prstGeom>
          <a:solidFill>
            <a:srgbClr val="092353"/>
          </a:soli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altLang="zh-TW" sz="1800" b="1" i="0" u="none" strike="noStrike" cap="none" dirty="0" smtClean="0">
                <a:solidFill>
                  <a:schemeClr val="lt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rPr>
              <a:t>Core feature</a:t>
            </a:r>
            <a:r>
              <a:rPr lang="zh-TW" sz="1800" b="1" i="0" u="none" strike="noStrike" cap="none" dirty="0" smtClean="0">
                <a:solidFill>
                  <a:schemeClr val="lt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rPr>
              <a:t>: </a:t>
            </a:r>
            <a:r>
              <a:rPr lang="en-US" altLang="zh-TW" sz="1800" b="1" i="0" u="none" strike="noStrike" cap="none" dirty="0" smtClean="0">
                <a:solidFill>
                  <a:schemeClr val="lt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rPr>
              <a:t>Voice interactions</a:t>
            </a:r>
            <a:endParaRPr lang="zh-TW" sz="1800" b="1" i="0" u="none" strike="noStrike" cap="none" dirty="0">
              <a:solidFill>
                <a:srgbClr val="FFFF00"/>
              </a:solidFill>
              <a:latin typeface="Calibri" pitchFamily="34" charset="0"/>
              <a:ea typeface="微軟正黑體" pitchFamily="34" charset="-120"/>
              <a:cs typeface="Calibri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zh-TW" sz="1200" b="0" i="0" u="none" strike="noStrike" cap="none" dirty="0">
                <a:solidFill>
                  <a:schemeClr val="lt1"/>
                </a:solidFill>
                <a:latin typeface="Calibri" pitchFamily="34" charset="0"/>
                <a:cs typeface="Calibri" pitchFamily="34" charset="0"/>
                <a:sym typeface="Arial"/>
              </a:rPr>
              <a:t>Global/Google ; US/Alexa ; China/iFlytek ; Taiwan/Cyberon</a:t>
            </a:r>
          </a:p>
        </p:txBody>
      </p:sp>
      <p:sp>
        <p:nvSpPr>
          <p:cNvPr id="598" name="Shape 598"/>
          <p:cNvSpPr txBox="1"/>
          <p:nvPr/>
        </p:nvSpPr>
        <p:spPr>
          <a:xfrm>
            <a:off x="3114558" y="1876640"/>
            <a:ext cx="2510590" cy="480795"/>
          </a:xfrm>
          <a:prstGeom prst="rect">
            <a:avLst/>
          </a:prstGeom>
          <a:solidFill>
            <a:srgbClr val="092353">
              <a:alpha val="50588"/>
            </a:srgbClr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</a:pPr>
            <a:r>
              <a:rPr lang="en-US" altLang="zh-TW" sz="1200" b="1" dirty="0" smtClean="0">
                <a:solidFill>
                  <a:schemeClr val="lt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Target: </a:t>
            </a:r>
          </a:p>
          <a:p>
            <a:pPr lvl="0">
              <a:buClr>
                <a:srgbClr val="000000"/>
              </a:buClr>
            </a:pPr>
            <a:r>
              <a:rPr lang="en-US" altLang="zh-TW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Integrated AI assistants.</a:t>
            </a:r>
            <a:endParaRPr lang="zh-TW" altLang="en-US" b="1" dirty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  <p:sp>
        <p:nvSpPr>
          <p:cNvPr id="599" name="Shape 599"/>
          <p:cNvSpPr txBox="1"/>
          <p:nvPr/>
        </p:nvSpPr>
        <p:spPr>
          <a:xfrm>
            <a:off x="5745806" y="1876640"/>
            <a:ext cx="2808300" cy="480795"/>
          </a:xfrm>
          <a:prstGeom prst="rect">
            <a:avLst/>
          </a:prstGeom>
          <a:solidFill>
            <a:srgbClr val="092353">
              <a:alpha val="50588"/>
            </a:srgbClr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</a:pPr>
            <a:r>
              <a:rPr lang="en-US" altLang="zh-TW" sz="1200" b="1" dirty="0">
                <a:solidFill>
                  <a:schemeClr val="lt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Target: </a:t>
            </a:r>
          </a:p>
          <a:p>
            <a:pPr lvl="0">
              <a:buClr>
                <a:srgbClr val="000000"/>
              </a:buClr>
            </a:pPr>
            <a:r>
              <a:rPr lang="en-US" altLang="zh-TW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Integrations with local services</a:t>
            </a:r>
            <a:endParaRPr lang="zh-TW" altLang="en-US" b="1" dirty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  <p:sp>
        <p:nvSpPr>
          <p:cNvPr id="600" name="Shape 600"/>
          <p:cNvSpPr/>
          <p:nvPr/>
        </p:nvSpPr>
        <p:spPr>
          <a:xfrm>
            <a:off x="767364" y="1571618"/>
            <a:ext cx="2232300" cy="324000"/>
          </a:xfrm>
          <a:prstGeom prst="rect">
            <a:avLst/>
          </a:prstGeom>
          <a:solidFill>
            <a:srgbClr val="F4740A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</a:pPr>
            <a:r>
              <a:rPr lang="en-US" altLang="zh-TW" sz="2000" b="1" dirty="0" smtClean="0">
                <a:latin typeface="Calibri" pitchFamily="34" charset="0"/>
                <a:ea typeface="微軟正黑體" pitchFamily="34" charset="-120"/>
                <a:cs typeface="Calibri" pitchFamily="34" charset="0"/>
              </a:rPr>
              <a:t>Voice platform</a:t>
            </a:r>
            <a:endParaRPr lang="zh-TW" sz="2000" b="1" i="0" u="none" strike="noStrike" cap="none" dirty="0">
              <a:solidFill>
                <a:schemeClr val="lt1"/>
              </a:solidFill>
              <a:latin typeface="Calibri" pitchFamily="34" charset="0"/>
              <a:ea typeface="微軟正黑體" pitchFamily="34" charset="-120"/>
              <a:cs typeface="Calibri" pitchFamily="34" charset="0"/>
              <a:sym typeface="Arial"/>
            </a:endParaRPr>
          </a:p>
        </p:txBody>
      </p:sp>
      <p:sp>
        <p:nvSpPr>
          <p:cNvPr id="601" name="Shape 601"/>
          <p:cNvSpPr/>
          <p:nvPr/>
        </p:nvSpPr>
        <p:spPr>
          <a:xfrm>
            <a:off x="3114558" y="1566978"/>
            <a:ext cx="2510590" cy="324000"/>
          </a:xfrm>
          <a:prstGeom prst="rect">
            <a:avLst/>
          </a:prstGeom>
          <a:solidFill>
            <a:srgbClr val="F4740A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</a:pPr>
            <a:r>
              <a:rPr lang="en-US" altLang="zh-TW" sz="2000" b="1" dirty="0" smtClean="0">
                <a:latin typeface="Calibri" pitchFamily="34" charset="0"/>
                <a:ea typeface="微軟正黑體" pitchFamily="34" charset="-120"/>
                <a:cs typeface="Calibri" pitchFamily="34" charset="0"/>
              </a:rPr>
              <a:t>Content platform</a:t>
            </a:r>
            <a:endParaRPr lang="zh-TW" sz="2000" b="1" i="0" u="none" strike="noStrike" cap="none" dirty="0">
              <a:solidFill>
                <a:schemeClr val="lt1"/>
              </a:solidFill>
              <a:latin typeface="Calibri" pitchFamily="34" charset="0"/>
              <a:ea typeface="微軟正黑體" pitchFamily="34" charset="-120"/>
              <a:cs typeface="Calibri" pitchFamily="34" charset="0"/>
              <a:sym typeface="Arial"/>
            </a:endParaRPr>
          </a:p>
        </p:txBody>
      </p:sp>
      <p:sp>
        <p:nvSpPr>
          <p:cNvPr id="602" name="Shape 602"/>
          <p:cNvSpPr/>
          <p:nvPr/>
        </p:nvSpPr>
        <p:spPr>
          <a:xfrm>
            <a:off x="5745806" y="1566978"/>
            <a:ext cx="2808300" cy="324000"/>
          </a:xfrm>
          <a:prstGeom prst="rect">
            <a:avLst/>
          </a:prstGeom>
          <a:solidFill>
            <a:srgbClr val="F4740A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</a:pPr>
            <a:r>
              <a:rPr lang="en-US" altLang="zh-TW" sz="2000" b="1" dirty="0" smtClean="0">
                <a:latin typeface="Calibri" pitchFamily="34" charset="0"/>
                <a:ea typeface="微軟正黑體" pitchFamily="34" charset="-120"/>
                <a:cs typeface="Calibri" pitchFamily="34" charset="0"/>
              </a:rPr>
              <a:t>Service platform</a:t>
            </a:r>
            <a:endParaRPr lang="zh-TW" sz="2000" b="1" i="0" u="none" strike="noStrike" cap="none" dirty="0">
              <a:solidFill>
                <a:schemeClr val="lt1"/>
              </a:solidFill>
              <a:latin typeface="Calibri" pitchFamily="34" charset="0"/>
              <a:ea typeface="微軟正黑體" pitchFamily="34" charset="-120"/>
              <a:cs typeface="Calibri" pitchFamily="34" charset="0"/>
              <a:sym typeface="Arial"/>
            </a:endParaRPr>
          </a:p>
        </p:txBody>
      </p:sp>
      <p:sp>
        <p:nvSpPr>
          <p:cNvPr id="603" name="Shape 603"/>
          <p:cNvSpPr txBox="1"/>
          <p:nvPr/>
        </p:nvSpPr>
        <p:spPr>
          <a:xfrm>
            <a:off x="142844" y="1151842"/>
            <a:ext cx="1338900" cy="27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altLang="zh-TW" sz="1400" b="1" i="0" u="none" strike="noStrike" cap="none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rPr>
              <a:t>Localization</a:t>
            </a:r>
            <a:endParaRPr lang="zh-TW" sz="1400" b="1" i="0" u="none" strike="noStrike" cap="none" dirty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Calibri" pitchFamily="34" charset="0"/>
              <a:sym typeface="Arial"/>
            </a:endParaRPr>
          </a:p>
        </p:txBody>
      </p:sp>
      <p:pic>
        <p:nvPicPr>
          <p:cNvPr id="607" name="Shape 607" descr="C:\Users\Han Tsai\Desktop\AfoBot_PPT\cc_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7263" y="3786196"/>
            <a:ext cx="922455" cy="64062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hape 336"/>
          <p:cNvSpPr txBox="1"/>
          <p:nvPr/>
        </p:nvSpPr>
        <p:spPr>
          <a:xfrm>
            <a:off x="628680" y="21429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indent="-254000" algn="ctr">
              <a:buClr>
                <a:schemeClr val="dk1"/>
              </a:buClr>
              <a:buSzPts val="4000"/>
            </a:pPr>
            <a:r>
              <a:rPr lang="en-US" altLang="zh-TW" sz="40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Development phases of AfoBot</a:t>
            </a:r>
            <a:endParaRPr sz="4000" b="1" i="0" u="none" strike="noStrike" cap="none" dirty="0">
              <a:solidFill>
                <a:srgbClr val="0070C0"/>
              </a:solidFill>
              <a:latin typeface="Calibri" pitchFamily="34" charset="0"/>
              <a:cs typeface="Calibri" pitchFamily="34" charset="0"/>
              <a:sym typeface="Arial"/>
            </a:endParaRPr>
          </a:p>
        </p:txBody>
      </p:sp>
      <p:pic>
        <p:nvPicPr>
          <p:cNvPr id="24" name="Picture 2" descr="C:\Users\Han Tsai\Desktop\QNAP_直播\Photo Station 5.6 直播\PN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95992" y="1071552"/>
            <a:ext cx="1285884" cy="531320"/>
          </a:xfrm>
          <a:prstGeom prst="rect">
            <a:avLst/>
          </a:prstGeom>
          <a:noFill/>
        </p:spPr>
      </p:pic>
      <p:sp>
        <p:nvSpPr>
          <p:cNvPr id="26" name="矩形 25"/>
          <p:cNvSpPr/>
          <p:nvPr/>
        </p:nvSpPr>
        <p:spPr>
          <a:xfrm>
            <a:off x="1281604" y="1080000"/>
            <a:ext cx="1128834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chemeClr val="lt1"/>
              </a:buClr>
            </a:pPr>
            <a:r>
              <a:rPr lang="en-US" altLang="zh-TW" sz="2300" b="1" dirty="0" smtClean="0">
                <a:solidFill>
                  <a:srgbClr val="FFFF00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Phase </a:t>
            </a:r>
            <a:r>
              <a:rPr lang="en-US" altLang="zh-TW" sz="23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</a:t>
            </a:r>
            <a:endParaRPr lang="zh-TW" altLang="en-US" sz="2300" b="1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7" name="Picture 2" descr="C:\Users\Han Tsai\Desktop\QNAP_直播\Photo Station 5.6 直播\PN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96322" y="1071552"/>
            <a:ext cx="1285884" cy="531320"/>
          </a:xfrm>
          <a:prstGeom prst="rect">
            <a:avLst/>
          </a:prstGeom>
          <a:noFill/>
        </p:spPr>
      </p:pic>
      <p:sp>
        <p:nvSpPr>
          <p:cNvPr id="28" name="矩形 27"/>
          <p:cNvSpPr/>
          <p:nvPr/>
        </p:nvSpPr>
        <p:spPr>
          <a:xfrm>
            <a:off x="3781934" y="1080000"/>
            <a:ext cx="1128834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chemeClr val="lt1"/>
              </a:buClr>
            </a:pPr>
            <a:r>
              <a:rPr lang="en-US" altLang="zh-TW" sz="2300" b="1" dirty="0" smtClean="0">
                <a:solidFill>
                  <a:srgbClr val="FFFF00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Phase </a:t>
            </a:r>
            <a:r>
              <a:rPr lang="en-US" altLang="zh-TW" sz="23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zh-TW" altLang="en-US" sz="2300" b="1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9" name="Picture 2" descr="C:\Users\Han Tsai\Desktop\QNAP_直播\Photo Station 5.6 直播\PN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82404" y="1071552"/>
            <a:ext cx="1285884" cy="531320"/>
          </a:xfrm>
          <a:prstGeom prst="rect">
            <a:avLst/>
          </a:prstGeom>
          <a:noFill/>
        </p:spPr>
      </p:pic>
      <p:sp>
        <p:nvSpPr>
          <p:cNvPr id="30" name="矩形 29"/>
          <p:cNvSpPr/>
          <p:nvPr/>
        </p:nvSpPr>
        <p:spPr>
          <a:xfrm>
            <a:off x="6568016" y="1080000"/>
            <a:ext cx="1128834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chemeClr val="lt1"/>
              </a:buClr>
            </a:pPr>
            <a:r>
              <a:rPr lang="en-US" altLang="zh-TW" sz="2300" b="1" dirty="0" smtClean="0">
                <a:solidFill>
                  <a:srgbClr val="FFFF00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Phase </a:t>
            </a:r>
            <a:r>
              <a:rPr lang="en-US" altLang="zh-TW" sz="23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3</a:t>
            </a:r>
            <a:endParaRPr lang="zh-TW" altLang="en-US" sz="2300" b="1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Shape 304"/>
          <p:cNvSpPr/>
          <p:nvPr/>
        </p:nvSpPr>
        <p:spPr>
          <a:xfrm>
            <a:off x="14232145" y="3340065"/>
            <a:ext cx="2592287" cy="936103"/>
          </a:xfrm>
          <a:prstGeom prst="homePlate">
            <a:avLst>
              <a:gd name="adj" fmla="val 50000"/>
            </a:avLst>
          </a:prstGeom>
          <a:solidFill>
            <a:srgbClr val="0070C0"/>
          </a:solidFill>
          <a:ln>
            <a:noFill/>
          </a:ln>
          <a:effectLst>
            <a:outerShdw blurRad="39999" dist="23000" dir="5400000" rotWithShape="0">
              <a:srgbClr val="000000">
                <a:alpha val="34901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Local O2O : </a:t>
            </a:r>
            <a:r>
              <a:rPr lang="en-US" sz="18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Service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Taxi, home clearance, EC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Food delivery…affiliate  </a:t>
            </a:r>
          </a:p>
        </p:txBody>
      </p:sp>
      <p:sp>
        <p:nvSpPr>
          <p:cNvPr id="42" name="Shape 313"/>
          <p:cNvSpPr txBox="1"/>
          <p:nvPr/>
        </p:nvSpPr>
        <p:spPr>
          <a:xfrm>
            <a:off x="14232145" y="2610113"/>
            <a:ext cx="2736303" cy="523219"/>
          </a:xfrm>
          <a:prstGeom prst="rect">
            <a:avLst/>
          </a:prstGeom>
          <a:solidFill>
            <a:srgbClr val="A5A5A5">
              <a:alpha val="50588"/>
            </a:srgbClr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Purpose: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Integrate Reliable O2O Services </a:t>
            </a:r>
          </a:p>
        </p:txBody>
      </p:sp>
      <p:sp>
        <p:nvSpPr>
          <p:cNvPr id="45" name="Shape 316"/>
          <p:cNvSpPr/>
          <p:nvPr/>
        </p:nvSpPr>
        <p:spPr>
          <a:xfrm>
            <a:off x="14232145" y="2197228"/>
            <a:ext cx="2736303" cy="432047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Service Platform</a:t>
            </a:r>
          </a:p>
        </p:txBody>
      </p:sp>
      <p:pic>
        <p:nvPicPr>
          <p:cNvPr id="47" name="Picture 3" descr="C:\Users\Han Tsai\Desktop\AfoBot_PPT\cc_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50222" y="5108562"/>
            <a:ext cx="1030959" cy="714380"/>
          </a:xfrm>
          <a:prstGeom prst="rect">
            <a:avLst/>
          </a:prstGeom>
          <a:noFill/>
        </p:spPr>
      </p:pic>
      <p:sp>
        <p:nvSpPr>
          <p:cNvPr id="52" name="Shape 631"/>
          <p:cNvSpPr/>
          <p:nvPr/>
        </p:nvSpPr>
        <p:spPr>
          <a:xfrm>
            <a:off x="14659690" y="1287390"/>
            <a:ext cx="1872207" cy="8207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3" name="Shape 633"/>
          <p:cNvGraphicFramePr/>
          <p:nvPr/>
        </p:nvGraphicFramePr>
        <p:xfrm>
          <a:off x="14795100" y="1393785"/>
          <a:ext cx="1601400" cy="57150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01400"/>
              </a:tblGrid>
              <a:tr h="57150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400" b="1" u="none" strike="noStrike" cap="none" dirty="0" smtClean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Setp</a:t>
                      </a:r>
                      <a:r>
                        <a:rPr lang="en-US" altLang="zh-TW" sz="2400" b="1" u="none" strike="noStrike" cap="none" dirty="0" smtClean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lang="en-US" sz="2400" b="1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an Tsai\Desktop\AFOBOT _PPT\AfoBot_Screen_main_2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</p:spPr>
      </p:pic>
      <p:sp>
        <p:nvSpPr>
          <p:cNvPr id="5" name="平行四邊形 4"/>
          <p:cNvSpPr/>
          <p:nvPr/>
        </p:nvSpPr>
        <p:spPr>
          <a:xfrm>
            <a:off x="3571868" y="1928808"/>
            <a:ext cx="4929222" cy="714380"/>
          </a:xfrm>
          <a:prstGeom prst="parallelogram">
            <a:avLst>
              <a:gd name="adj" fmla="val 58153"/>
            </a:avLst>
          </a:prstGeom>
          <a:solidFill>
            <a:srgbClr val="00518E">
              <a:alpha val="39000"/>
            </a:srgbClr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平行四邊形 5"/>
          <p:cNvSpPr/>
          <p:nvPr/>
        </p:nvSpPr>
        <p:spPr>
          <a:xfrm>
            <a:off x="3500430" y="1857370"/>
            <a:ext cx="4929222" cy="714380"/>
          </a:xfrm>
          <a:prstGeom prst="parallelogram">
            <a:avLst>
              <a:gd name="adj" fmla="val 58153"/>
            </a:avLst>
          </a:prstGeom>
          <a:solidFill>
            <a:srgbClr val="F4740A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129"/>
          <p:cNvSpPr txBox="1"/>
          <p:nvPr/>
        </p:nvSpPr>
        <p:spPr>
          <a:xfrm>
            <a:off x="3428992" y="1714494"/>
            <a:ext cx="4929222" cy="8572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b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altLang="zh-TW" sz="42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Major features</a:t>
            </a:r>
            <a:endParaRPr lang="en" sz="4200" b="1" dirty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  <p:sp>
        <p:nvSpPr>
          <p:cNvPr id="11" name="Shape 613"/>
          <p:cNvSpPr txBox="1"/>
          <p:nvPr/>
        </p:nvSpPr>
        <p:spPr>
          <a:xfrm>
            <a:off x="3924000" y="2556000"/>
            <a:ext cx="4000528" cy="10001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-69850" algn="ctr" rtl="0">
              <a:spcBef>
                <a:spcPts val="0"/>
              </a:spcBef>
              <a:buClr>
                <a:srgbClr val="0070C0"/>
              </a:buClr>
              <a:buSzPts val="1100"/>
              <a:buFont typeface="Arial"/>
              <a:buNone/>
            </a:pPr>
            <a:r>
              <a:rPr lang="zh-TW" sz="5500" dirty="0" smtClean="0">
                <a:solidFill>
                  <a:schemeClr val="lt1"/>
                </a:solidFill>
                <a:latin typeface="Calibri" pitchFamily="34" charset="0"/>
                <a:cs typeface="Calibri" pitchFamily="34" charset="0"/>
              </a:rPr>
              <a:t>AfoBot</a:t>
            </a:r>
            <a:endParaRPr lang="zh-TW" sz="5500" dirty="0">
              <a:solidFill>
                <a:schemeClr val="lt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816000" y="3278365"/>
            <a:ext cx="421484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700" b="1" dirty="0" smtClean="0">
                <a:solidFill>
                  <a:srgbClr val="FFFF00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Video Companion Robot</a:t>
            </a:r>
            <a:endParaRPr lang="zh-TW" altLang="en-US" sz="2700" b="1" dirty="0">
              <a:solidFill>
                <a:srgbClr val="FFFF00"/>
              </a:solidFill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Shape 620" descr="「ear free icon red」的圖片搜尋結果"/>
          <p:cNvSpPr/>
          <p:nvPr/>
        </p:nvSpPr>
        <p:spPr>
          <a:xfrm>
            <a:off x="38100" y="-1531144"/>
            <a:ext cx="4267200" cy="3200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21" name="Shape 621" descr="「USB A-type free icon red」的圖片搜尋結果">
            <a:hlinkClick r:id="rId3"/>
          </p:cNvPr>
          <p:cNvSpPr/>
          <p:nvPr/>
        </p:nvSpPr>
        <p:spPr>
          <a:xfrm>
            <a:off x="38100" y="-873919"/>
            <a:ext cx="2438400" cy="182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22" name="Shape 622" descr="目前顯示的是「image.png」"/>
          <p:cNvSpPr/>
          <p:nvPr/>
        </p:nvSpPr>
        <p:spPr>
          <a:xfrm>
            <a:off x="155575" y="-108347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23" name="Shape 623" descr="目前顯示的是「image.png」"/>
          <p:cNvSpPr/>
          <p:nvPr/>
        </p:nvSpPr>
        <p:spPr>
          <a:xfrm>
            <a:off x="155575" y="-108347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24" name="Shape 624"/>
          <p:cNvSpPr/>
          <p:nvPr/>
        </p:nvSpPr>
        <p:spPr>
          <a:xfrm>
            <a:off x="357190" y="857238"/>
            <a:ext cx="8501090" cy="4214842"/>
          </a:xfrm>
          <a:prstGeom prst="triangle">
            <a:avLst>
              <a:gd name="adj" fmla="val 50000"/>
            </a:avLst>
          </a:prstGeom>
          <a:solidFill>
            <a:schemeClr val="accent1">
              <a:alpha val="43000"/>
            </a:schemeClr>
          </a:solidFill>
          <a:ln w="38100" cap="flat" cmpd="sng">
            <a:solidFill>
              <a:schemeClr val="lt1">
                <a:alpha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Shape 625"/>
          <p:cNvSpPr/>
          <p:nvPr/>
        </p:nvSpPr>
        <p:spPr>
          <a:xfrm>
            <a:off x="4208704" y="1071552"/>
            <a:ext cx="4292386" cy="383400"/>
          </a:xfrm>
          <a:prstGeom prst="roundRect">
            <a:avLst>
              <a:gd name="adj" fmla="val 16667"/>
            </a:avLst>
          </a:prstGeom>
          <a:solidFill>
            <a:srgbClr val="CB423F"/>
          </a:solidFill>
          <a:ln>
            <a:solidFill>
              <a:srgbClr val="C32F2B"/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Shape 626"/>
          <p:cNvSpPr txBox="1"/>
          <p:nvPr/>
        </p:nvSpPr>
        <p:spPr>
          <a:xfrm>
            <a:off x="4208656" y="1089327"/>
            <a:ext cx="4292434" cy="383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381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600"/>
              <a:buFont typeface="Arial"/>
              <a:buNone/>
            </a:pPr>
            <a:r>
              <a:rPr lang="en-US" altLang="zh-TW" sz="2000" b="1" i="0" u="none" strike="noStrike" cap="none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rPr>
              <a:t>Click-n-home</a:t>
            </a:r>
            <a:endParaRPr lang="zh-TW" sz="2000" b="1" i="0" u="none" strike="noStrike" cap="none" dirty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Calibri" pitchFamily="34" charset="0"/>
              <a:sym typeface="Arial"/>
            </a:endParaRPr>
          </a:p>
        </p:txBody>
      </p:sp>
      <p:sp>
        <p:nvSpPr>
          <p:cNvPr id="627" name="Shape 627"/>
          <p:cNvSpPr/>
          <p:nvPr/>
        </p:nvSpPr>
        <p:spPr>
          <a:xfrm>
            <a:off x="4208704" y="1528934"/>
            <a:ext cx="4292434" cy="383400"/>
          </a:xfrm>
          <a:prstGeom prst="roundRect">
            <a:avLst>
              <a:gd name="adj" fmla="val 16667"/>
            </a:avLst>
          </a:prstGeom>
          <a:solidFill>
            <a:srgbClr val="9FC54F"/>
          </a:solidFill>
          <a:ln>
            <a:solidFill>
              <a:srgbClr val="BEDE4B"/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Shape 628"/>
          <p:cNvSpPr txBox="1"/>
          <p:nvPr/>
        </p:nvSpPr>
        <p:spPr>
          <a:xfrm>
            <a:off x="4357686" y="1537714"/>
            <a:ext cx="4006634" cy="383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381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600"/>
              <a:buFont typeface="Arial"/>
              <a:buNone/>
            </a:pPr>
            <a:r>
              <a:rPr lang="en-US" altLang="zh-TW" sz="2000" b="1" i="0" u="none" strike="noStrike" cap="none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rPr>
              <a:t>Remote camera control</a:t>
            </a:r>
            <a:endParaRPr lang="zh-TW" sz="2000" b="1" i="0" u="none" strike="noStrike" cap="none" dirty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Calibri" pitchFamily="34" charset="0"/>
              <a:sym typeface="Arial"/>
            </a:endParaRPr>
          </a:p>
        </p:txBody>
      </p:sp>
      <p:sp>
        <p:nvSpPr>
          <p:cNvPr id="629" name="Shape 629"/>
          <p:cNvSpPr/>
          <p:nvPr/>
        </p:nvSpPr>
        <p:spPr>
          <a:xfrm>
            <a:off x="4208704" y="1983772"/>
            <a:ext cx="4292434" cy="383400"/>
          </a:xfrm>
          <a:prstGeom prst="roundRect">
            <a:avLst>
              <a:gd name="adj" fmla="val 16667"/>
            </a:avLst>
          </a:prstGeom>
          <a:solidFill>
            <a:srgbClr val="7F5CA7"/>
          </a:solidFill>
          <a:ln>
            <a:solidFill>
              <a:srgbClr val="AF90C6">
                <a:alpha val="34902"/>
              </a:srgbClr>
            </a:solidFill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Shape 630"/>
          <p:cNvSpPr txBox="1"/>
          <p:nvPr/>
        </p:nvSpPr>
        <p:spPr>
          <a:xfrm>
            <a:off x="4429124" y="1992552"/>
            <a:ext cx="3929090" cy="383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381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600"/>
              <a:buFont typeface="Arial"/>
              <a:buNone/>
            </a:pPr>
            <a:r>
              <a:rPr lang="en-US" altLang="zh-TW" sz="2000" b="1" i="0" u="none" strike="noStrike" cap="none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rPr>
              <a:t>Auto answer</a:t>
            </a:r>
            <a:endParaRPr lang="zh-TW" sz="2000" b="1" i="0" u="none" strike="noStrike" cap="none" dirty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Calibri" pitchFamily="34" charset="0"/>
              <a:sym typeface="Arial"/>
            </a:endParaRPr>
          </a:p>
        </p:txBody>
      </p:sp>
      <p:sp>
        <p:nvSpPr>
          <p:cNvPr id="639" name="Shape 639"/>
          <p:cNvSpPr/>
          <p:nvPr/>
        </p:nvSpPr>
        <p:spPr>
          <a:xfrm>
            <a:off x="4208656" y="2426268"/>
            <a:ext cx="4292434" cy="383400"/>
          </a:xfrm>
          <a:prstGeom prst="roundRect">
            <a:avLst>
              <a:gd name="adj" fmla="val 16667"/>
            </a:avLst>
          </a:prstGeom>
          <a:solidFill>
            <a:srgbClr val="4BACC6"/>
          </a:solidFill>
          <a:ln>
            <a:solidFill>
              <a:schemeClr val="accent1">
                <a:lumMod val="20000"/>
                <a:lumOff val="8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Shape 640"/>
          <p:cNvSpPr txBox="1"/>
          <p:nvPr/>
        </p:nvSpPr>
        <p:spPr>
          <a:xfrm>
            <a:off x="4000496" y="2435048"/>
            <a:ext cx="4792500" cy="383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381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600"/>
              <a:buFont typeface="Arial"/>
              <a:buNone/>
            </a:pPr>
            <a:r>
              <a:rPr lang="en-US" altLang="zh-TW" sz="2000" b="1" i="0" u="none" strike="noStrike" cap="none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rPr>
              <a:t>Face tracking</a:t>
            </a:r>
            <a:endParaRPr lang="zh-TW" sz="2000" b="1" i="0" u="none" strike="noStrike" cap="none" dirty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Calibri" pitchFamily="34" charset="0"/>
              <a:sym typeface="Arial"/>
            </a:endParaRPr>
          </a:p>
        </p:txBody>
      </p:sp>
      <p:pic>
        <p:nvPicPr>
          <p:cNvPr id="641" name="Shape 641" descr="C:\Users\Han Tsai\Desktop\AfoBot_PPT\AFO_front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034" y="1285866"/>
            <a:ext cx="3643338" cy="413816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Shape 336"/>
          <p:cNvSpPr txBox="1"/>
          <p:nvPr/>
        </p:nvSpPr>
        <p:spPr>
          <a:xfrm>
            <a:off x="628680" y="21429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indent="-254000" algn="ctr">
              <a:buClr>
                <a:schemeClr val="dk1"/>
              </a:buClr>
              <a:buSzPts val="4000"/>
            </a:pPr>
            <a:r>
              <a:rPr lang="en-US" altLang="zh-TW" sz="40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8 major strengths</a:t>
            </a:r>
            <a:endParaRPr sz="4000" b="1" i="0" u="none" strike="noStrike" cap="none" dirty="0">
              <a:solidFill>
                <a:srgbClr val="0070C0"/>
              </a:solidFill>
              <a:latin typeface="Calibri" pitchFamily="34" charset="0"/>
              <a:cs typeface="Calibri" pitchFamily="34" charset="0"/>
              <a:sym typeface="Arial"/>
            </a:endParaRPr>
          </a:p>
        </p:txBody>
      </p:sp>
      <p:sp>
        <p:nvSpPr>
          <p:cNvPr id="30" name="Shape 625"/>
          <p:cNvSpPr/>
          <p:nvPr/>
        </p:nvSpPr>
        <p:spPr>
          <a:xfrm>
            <a:off x="4208704" y="2902730"/>
            <a:ext cx="4292386" cy="383400"/>
          </a:xfrm>
          <a:prstGeom prst="roundRect">
            <a:avLst>
              <a:gd name="adj" fmla="val 16667"/>
            </a:avLst>
          </a:prstGeom>
          <a:solidFill>
            <a:srgbClr val="CB423F"/>
          </a:solidFill>
          <a:ln>
            <a:solidFill>
              <a:srgbClr val="C32F2B"/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Shape 632"/>
          <p:cNvSpPr txBox="1"/>
          <p:nvPr/>
        </p:nvSpPr>
        <p:spPr>
          <a:xfrm>
            <a:off x="4068000" y="2917124"/>
            <a:ext cx="4792500" cy="383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381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600"/>
              <a:buFont typeface="Arial"/>
              <a:buNone/>
            </a:pPr>
            <a:r>
              <a:rPr lang="en-US" altLang="zh-TW" sz="20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Group video call and recording</a:t>
            </a:r>
            <a:endParaRPr lang="zh-TW" sz="2000" b="1" i="0" u="none" strike="noStrike" cap="none" dirty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Calibri" pitchFamily="34" charset="0"/>
              <a:sym typeface="Arial"/>
            </a:endParaRPr>
          </a:p>
        </p:txBody>
      </p:sp>
      <p:sp>
        <p:nvSpPr>
          <p:cNvPr id="31" name="Shape 627"/>
          <p:cNvSpPr/>
          <p:nvPr/>
        </p:nvSpPr>
        <p:spPr>
          <a:xfrm>
            <a:off x="4214810" y="3357568"/>
            <a:ext cx="4292434" cy="383400"/>
          </a:xfrm>
          <a:prstGeom prst="roundRect">
            <a:avLst>
              <a:gd name="adj" fmla="val 16667"/>
            </a:avLst>
          </a:prstGeom>
          <a:solidFill>
            <a:srgbClr val="9FC54F"/>
          </a:solidFill>
          <a:ln>
            <a:solidFill>
              <a:srgbClr val="BEDE4B"/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Shape 636"/>
          <p:cNvSpPr txBox="1"/>
          <p:nvPr/>
        </p:nvSpPr>
        <p:spPr>
          <a:xfrm>
            <a:off x="3994342" y="3333400"/>
            <a:ext cx="4792500" cy="383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381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600"/>
              <a:buFont typeface="Arial"/>
              <a:buNone/>
            </a:pPr>
            <a:r>
              <a:rPr lang="en-US" altLang="zh-TW" sz="2000" b="1" i="0" u="none" strike="noStrike" cap="none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rPr>
              <a:t>Shared cloud album (10GB)</a:t>
            </a:r>
            <a:endParaRPr lang="zh-TW" sz="2000" b="1" i="0" u="none" strike="noStrike" cap="none" dirty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Calibri" pitchFamily="34" charset="0"/>
              <a:sym typeface="Arial"/>
            </a:endParaRPr>
          </a:p>
        </p:txBody>
      </p:sp>
      <p:sp>
        <p:nvSpPr>
          <p:cNvPr id="32" name="Shape 629"/>
          <p:cNvSpPr/>
          <p:nvPr/>
        </p:nvSpPr>
        <p:spPr>
          <a:xfrm>
            <a:off x="4208656" y="3786196"/>
            <a:ext cx="4292434" cy="571504"/>
          </a:xfrm>
          <a:prstGeom prst="roundRect">
            <a:avLst>
              <a:gd name="adj" fmla="val 16667"/>
            </a:avLst>
          </a:prstGeom>
          <a:solidFill>
            <a:srgbClr val="7F5CA7"/>
          </a:solidFill>
          <a:ln>
            <a:solidFill>
              <a:srgbClr val="BEDE4B">
                <a:alpha val="34902"/>
              </a:srgbClr>
            </a:solidFill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Shape 638"/>
          <p:cNvSpPr txBox="1"/>
          <p:nvPr/>
        </p:nvSpPr>
        <p:spPr>
          <a:xfrm>
            <a:off x="4137218" y="3889124"/>
            <a:ext cx="4506748" cy="383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indent="-38100" algn="ctr">
              <a:lnSpc>
                <a:spcPct val="90000"/>
              </a:lnSpc>
              <a:buClr>
                <a:srgbClr val="0070C0"/>
              </a:buClr>
              <a:buSzPts val="600"/>
            </a:pPr>
            <a:r>
              <a:rPr lang="en-US" altLang="zh-TW" sz="20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Personal voice assistant.</a:t>
            </a:r>
            <a:br>
              <a:rPr lang="en-US" altLang="zh-TW" sz="20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</a:br>
            <a:r>
              <a:rPr lang="en-US" altLang="zh-TW" sz="20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(Weather, alarm</a:t>
            </a:r>
            <a:r>
              <a:rPr lang="en-US" altLang="zh-TW" sz="20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)</a:t>
            </a:r>
            <a:endParaRPr lang="zh-TW" altLang="zh-TW" sz="2000" b="1" dirty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  <p:sp>
        <p:nvSpPr>
          <p:cNvPr id="33" name="Shape 639"/>
          <p:cNvSpPr/>
          <p:nvPr/>
        </p:nvSpPr>
        <p:spPr>
          <a:xfrm>
            <a:off x="4208656" y="4429138"/>
            <a:ext cx="4292434" cy="571504"/>
          </a:xfrm>
          <a:prstGeom prst="roundRect">
            <a:avLst>
              <a:gd name="adj" fmla="val 16667"/>
            </a:avLst>
          </a:prstGeom>
          <a:solidFill>
            <a:srgbClr val="4BACC6"/>
          </a:solidFill>
          <a:ln>
            <a:solidFill>
              <a:schemeClr val="accent1">
                <a:lumMod val="20000"/>
                <a:lumOff val="8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Shape 634"/>
          <p:cNvSpPr txBox="1"/>
          <p:nvPr/>
        </p:nvSpPr>
        <p:spPr>
          <a:xfrm>
            <a:off x="4284000" y="4536562"/>
            <a:ext cx="4143404" cy="383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381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600"/>
              <a:buFont typeface="Arial"/>
              <a:buNone/>
            </a:pPr>
            <a:r>
              <a:rPr lang="en-US" altLang="zh-TW" sz="20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Search and play multimedia with voice interactions</a:t>
            </a:r>
            <a:endParaRPr lang="zh-TW" sz="2000" b="1" i="0" u="none" strike="noStrike" cap="none" dirty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Calibri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" descr="C:\Users\Han Tsai\Desktop\AFOBOT _PPT\AfoBot_Screen_3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36" name="Shape 336"/>
          <p:cNvSpPr txBox="1"/>
          <p:nvPr/>
        </p:nvSpPr>
        <p:spPr>
          <a:xfrm>
            <a:off x="-71470" y="428466"/>
            <a:ext cx="9358378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indent="-254000" algn="ctr">
              <a:buClr>
                <a:schemeClr val="dk1"/>
              </a:buClr>
              <a:buSzPts val="4000"/>
            </a:pPr>
            <a:r>
              <a:rPr lang="en-US" altLang="zh-TW" sz="4000" b="1" dirty="0" err="1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AfoBot</a:t>
            </a:r>
            <a:r>
              <a:rPr lang="en-US" altLang="zh-TW" sz="40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 Video companion robot</a:t>
            </a:r>
            <a:endParaRPr lang="zh-TW" sz="4000" b="1" dirty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marL="0" marR="0" lvl="0" indent="-254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Narrow"/>
              <a:buNone/>
            </a:pPr>
            <a:endParaRPr sz="3800" b="1" i="0" u="none" strike="noStrike" cap="none" dirty="0">
              <a:solidFill>
                <a:srgbClr val="0070C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7" name="圓角矩形 16"/>
          <p:cNvSpPr/>
          <p:nvPr/>
        </p:nvSpPr>
        <p:spPr>
          <a:xfrm>
            <a:off x="214282" y="1000114"/>
            <a:ext cx="8715436" cy="1285884"/>
          </a:xfrm>
          <a:prstGeom prst="roundRect">
            <a:avLst>
              <a:gd name="adj" fmla="val 7641"/>
            </a:avLst>
          </a:prstGeom>
          <a:solidFill>
            <a:srgbClr val="C85811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643174" y="1071552"/>
            <a:ext cx="4786346" cy="407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114300" algn="ctr">
              <a:buClr>
                <a:srgbClr val="002060"/>
              </a:buClr>
              <a:buSzPct val="112500"/>
            </a:pPr>
            <a:r>
              <a:rPr lang="en-US" altLang="zh-TW" sz="205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Smart video companion</a:t>
            </a:r>
            <a:endParaRPr lang="zh-TW" altLang="en-US" sz="2050" b="1" dirty="0" smtClean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20" name="Shape 390"/>
          <p:cNvSpPr/>
          <p:nvPr/>
        </p:nvSpPr>
        <p:spPr>
          <a:xfrm>
            <a:off x="142844" y="1571618"/>
            <a:ext cx="2143140" cy="571504"/>
          </a:xfrm>
          <a:prstGeom prst="rect">
            <a:avLst/>
          </a:prstGeom>
          <a:solidFill>
            <a:srgbClr val="EE772C"/>
          </a:solidFill>
          <a:ln w="19050">
            <a:solidFill>
              <a:srgbClr val="FFFFFF">
                <a:alpha val="74902"/>
              </a:srgbClr>
            </a:soli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indent="-82550" algn="ctr">
              <a:buClr>
                <a:srgbClr val="FFFFFF"/>
              </a:buClr>
              <a:buSzPct val="96296"/>
            </a:pPr>
            <a:r>
              <a:rPr lang="en-US" altLang="zh-TW" sz="16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Verdana"/>
              </a:rPr>
              <a:t>Click-n-Home</a:t>
            </a:r>
            <a:endParaRPr lang="zh-TW" altLang="en-US" sz="1600" b="1" dirty="0" smtClean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Calibri" pitchFamily="34" charset="0"/>
              <a:sym typeface="Verdana"/>
            </a:endParaRPr>
          </a:p>
        </p:txBody>
      </p:sp>
      <p:sp>
        <p:nvSpPr>
          <p:cNvPr id="21" name="Shape 390"/>
          <p:cNvSpPr/>
          <p:nvPr/>
        </p:nvSpPr>
        <p:spPr>
          <a:xfrm>
            <a:off x="2357422" y="1571618"/>
            <a:ext cx="2000264" cy="571504"/>
          </a:xfrm>
          <a:prstGeom prst="rect">
            <a:avLst/>
          </a:prstGeom>
          <a:solidFill>
            <a:srgbClr val="EE772C"/>
          </a:solidFill>
          <a:ln w="19050">
            <a:solidFill>
              <a:srgbClr val="FFFFFF">
                <a:alpha val="74902"/>
              </a:srgbClr>
            </a:soli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indent="-82550" algn="ctr">
              <a:buClr>
                <a:srgbClr val="FFFFFF"/>
              </a:buClr>
              <a:buSzPct val="96296"/>
            </a:pPr>
            <a:r>
              <a:rPr lang="en-US" altLang="zh-TW" sz="16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Verdana"/>
              </a:rPr>
              <a:t>Auto answer</a:t>
            </a:r>
          </a:p>
          <a:p>
            <a:pPr lvl="0" indent="-82550" algn="ctr">
              <a:buClr>
                <a:srgbClr val="FFFFFF"/>
              </a:buClr>
              <a:buSzPct val="96296"/>
            </a:pPr>
            <a:r>
              <a:rPr lang="en-US" altLang="zh-TW" sz="16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Verdana"/>
              </a:rPr>
              <a:t>Face tracking</a:t>
            </a:r>
            <a:endParaRPr lang="zh-TW" altLang="en-US" sz="1600" b="1" dirty="0" smtClean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Calibri" pitchFamily="34" charset="0"/>
              <a:sym typeface="Verdana"/>
            </a:endParaRPr>
          </a:p>
        </p:txBody>
      </p:sp>
      <p:sp>
        <p:nvSpPr>
          <p:cNvPr id="22" name="Shape 390"/>
          <p:cNvSpPr/>
          <p:nvPr/>
        </p:nvSpPr>
        <p:spPr>
          <a:xfrm>
            <a:off x="4429124" y="1571618"/>
            <a:ext cx="2357454" cy="571504"/>
          </a:xfrm>
          <a:prstGeom prst="rect">
            <a:avLst/>
          </a:prstGeom>
          <a:solidFill>
            <a:srgbClr val="EE772C"/>
          </a:solidFill>
          <a:ln w="19050">
            <a:solidFill>
              <a:srgbClr val="FFFFFF">
                <a:alpha val="74902"/>
              </a:srgbClr>
            </a:soli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indent="-82550" algn="ctr">
              <a:buClr>
                <a:srgbClr val="FFFFFF"/>
              </a:buClr>
              <a:buSzPct val="96296"/>
            </a:pPr>
            <a:r>
              <a:rPr lang="en-US" altLang="zh-TW" sz="16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Verdana"/>
              </a:rPr>
              <a:t>4-peer video call</a:t>
            </a:r>
          </a:p>
          <a:p>
            <a:pPr lvl="0" indent="-82550" algn="ctr">
              <a:buClr>
                <a:srgbClr val="FFFFFF"/>
              </a:buClr>
              <a:buSzPct val="96296"/>
            </a:pPr>
            <a:r>
              <a:rPr lang="en-US" altLang="zh-TW" sz="16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Verdana"/>
              </a:rPr>
              <a:t>Call recording</a:t>
            </a:r>
            <a:endParaRPr lang="zh-TW" altLang="en-US" sz="1600" b="1" dirty="0" smtClean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Calibri" pitchFamily="34" charset="0"/>
              <a:sym typeface="Verdana"/>
            </a:endParaRPr>
          </a:p>
        </p:txBody>
      </p:sp>
      <p:sp>
        <p:nvSpPr>
          <p:cNvPr id="23" name="Shape 390"/>
          <p:cNvSpPr/>
          <p:nvPr/>
        </p:nvSpPr>
        <p:spPr>
          <a:xfrm>
            <a:off x="6858016" y="1571618"/>
            <a:ext cx="2143140" cy="571504"/>
          </a:xfrm>
          <a:prstGeom prst="rect">
            <a:avLst/>
          </a:prstGeom>
          <a:solidFill>
            <a:srgbClr val="EE772C"/>
          </a:solidFill>
          <a:ln w="19050">
            <a:solidFill>
              <a:srgbClr val="FFFFFF">
                <a:alpha val="74902"/>
              </a:srgbClr>
            </a:soli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indent="-82550" algn="ctr">
              <a:buClr>
                <a:srgbClr val="FFFFFF"/>
              </a:buClr>
              <a:buSzPct val="96296"/>
            </a:pPr>
            <a:r>
              <a:rPr lang="fr-FR" altLang="zh-TW" sz="16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Verdana"/>
              </a:rPr>
              <a:t>F2.0 Aperture for</a:t>
            </a:r>
          </a:p>
          <a:p>
            <a:pPr lvl="0" indent="-82550" algn="ctr">
              <a:buClr>
                <a:srgbClr val="FFFFFF"/>
              </a:buClr>
              <a:buSzPct val="96296"/>
            </a:pPr>
            <a:r>
              <a:rPr lang="fr-FR" altLang="zh-TW" sz="16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Verdana"/>
              </a:rPr>
              <a:t>dim environment</a:t>
            </a:r>
            <a:endParaRPr lang="zh-TW" altLang="en-US" sz="1600" b="1" dirty="0" smtClean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Calibri" pitchFamily="34" charset="0"/>
              <a:sym typeface="Verdana"/>
            </a:endParaRPr>
          </a:p>
        </p:txBody>
      </p:sp>
      <p:sp>
        <p:nvSpPr>
          <p:cNvPr id="24" name="圓角矩形 23"/>
          <p:cNvSpPr/>
          <p:nvPr/>
        </p:nvSpPr>
        <p:spPr>
          <a:xfrm>
            <a:off x="214282" y="2428874"/>
            <a:ext cx="3857652" cy="2571768"/>
          </a:xfrm>
          <a:prstGeom prst="roundRect">
            <a:avLst>
              <a:gd name="adj" fmla="val 7641"/>
            </a:avLst>
          </a:prstGeom>
          <a:solidFill>
            <a:srgbClr val="2D6633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00034" y="2523324"/>
            <a:ext cx="3429024" cy="407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114300" algn="ctr">
              <a:buClr>
                <a:srgbClr val="002060"/>
              </a:buClr>
              <a:buSzPct val="112500"/>
            </a:pPr>
            <a:r>
              <a:rPr lang="en-US" altLang="zh-TW" sz="205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Voice assistant</a:t>
            </a:r>
            <a:endParaRPr lang="zh-TW" altLang="en-US" sz="2050" b="1" dirty="0" smtClean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26" name="Shape 390"/>
          <p:cNvSpPr/>
          <p:nvPr/>
        </p:nvSpPr>
        <p:spPr>
          <a:xfrm>
            <a:off x="785786" y="3000378"/>
            <a:ext cx="2714644" cy="428628"/>
          </a:xfrm>
          <a:prstGeom prst="rect">
            <a:avLst/>
          </a:prstGeom>
          <a:solidFill>
            <a:srgbClr val="648E05"/>
          </a:solidFill>
          <a:ln w="19050">
            <a:solidFill>
              <a:srgbClr val="FFFFFF">
                <a:alpha val="74902"/>
              </a:srgbClr>
            </a:soli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indent="-82550" algn="ctr">
              <a:buClr>
                <a:srgbClr val="FFFFFF"/>
              </a:buClr>
              <a:buSzPct val="96296"/>
            </a:pPr>
            <a:r>
              <a:rPr lang="en-US" altLang="zh-TW" sz="16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Verdana"/>
              </a:rPr>
              <a:t>Alarm</a:t>
            </a:r>
            <a:endParaRPr lang="zh-TW" altLang="en-US" sz="1600" b="1" dirty="0" smtClean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Calibri" pitchFamily="34" charset="0"/>
              <a:sym typeface="Verdana"/>
            </a:endParaRPr>
          </a:p>
        </p:txBody>
      </p:sp>
      <p:sp>
        <p:nvSpPr>
          <p:cNvPr id="27" name="Shape 390"/>
          <p:cNvSpPr/>
          <p:nvPr/>
        </p:nvSpPr>
        <p:spPr>
          <a:xfrm>
            <a:off x="785786" y="3500444"/>
            <a:ext cx="2714644" cy="428628"/>
          </a:xfrm>
          <a:prstGeom prst="rect">
            <a:avLst/>
          </a:prstGeom>
          <a:solidFill>
            <a:srgbClr val="648E05"/>
          </a:solidFill>
          <a:ln w="19050">
            <a:solidFill>
              <a:srgbClr val="FFFFFF">
                <a:alpha val="74902"/>
              </a:srgbClr>
            </a:soli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indent="-82550" algn="ctr">
              <a:buClr>
                <a:srgbClr val="FFFFFF"/>
              </a:buClr>
              <a:buSzPct val="96296"/>
            </a:pPr>
            <a:r>
              <a:rPr lang="en-US" altLang="zh-TW" sz="16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Verdana"/>
              </a:rPr>
              <a:t>Weather</a:t>
            </a:r>
            <a:endParaRPr lang="zh-TW" altLang="en-US" sz="1600" b="1" dirty="0" smtClean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Calibri" pitchFamily="34" charset="0"/>
              <a:sym typeface="Verdana"/>
            </a:endParaRPr>
          </a:p>
        </p:txBody>
      </p:sp>
      <p:sp>
        <p:nvSpPr>
          <p:cNvPr id="28" name="Shape 390"/>
          <p:cNvSpPr/>
          <p:nvPr/>
        </p:nvSpPr>
        <p:spPr>
          <a:xfrm>
            <a:off x="785786" y="4000510"/>
            <a:ext cx="2714644" cy="428628"/>
          </a:xfrm>
          <a:prstGeom prst="rect">
            <a:avLst/>
          </a:prstGeom>
          <a:solidFill>
            <a:srgbClr val="648E05"/>
          </a:solidFill>
          <a:ln w="19050">
            <a:solidFill>
              <a:srgbClr val="FFFFFF">
                <a:alpha val="74902"/>
              </a:srgbClr>
            </a:soli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indent="-82550" algn="ctr">
              <a:buClr>
                <a:srgbClr val="FFFFFF"/>
              </a:buClr>
              <a:buSzPct val="96296"/>
            </a:pPr>
            <a:r>
              <a:rPr lang="en-US" altLang="zh-TW" sz="16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Verdana"/>
              </a:rPr>
              <a:t>Take photo</a:t>
            </a:r>
            <a:endParaRPr lang="zh-TW" altLang="en-US" sz="1600" b="1" dirty="0" smtClean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Calibri" pitchFamily="34" charset="0"/>
              <a:sym typeface="Verdana"/>
            </a:endParaRPr>
          </a:p>
        </p:txBody>
      </p:sp>
      <p:sp>
        <p:nvSpPr>
          <p:cNvPr id="30" name="圓角矩形 29"/>
          <p:cNvSpPr/>
          <p:nvPr/>
        </p:nvSpPr>
        <p:spPr>
          <a:xfrm>
            <a:off x="4857752" y="2428874"/>
            <a:ext cx="4071966" cy="2571768"/>
          </a:xfrm>
          <a:prstGeom prst="roundRect">
            <a:avLst>
              <a:gd name="adj" fmla="val 7641"/>
            </a:avLst>
          </a:prstGeom>
          <a:solidFill>
            <a:srgbClr val="A01512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572132" y="2500312"/>
            <a:ext cx="3429024" cy="407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114300" algn="ctr">
              <a:buClr>
                <a:srgbClr val="002060"/>
              </a:buClr>
              <a:buSzPct val="112500"/>
            </a:pPr>
            <a:r>
              <a:rPr lang="en-US" altLang="zh-TW" sz="205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Multimedia by Voice control</a:t>
            </a:r>
            <a:endParaRPr lang="zh-TW" altLang="en-US" sz="2050" b="1" dirty="0" smtClean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32" name="Shape 390"/>
          <p:cNvSpPr/>
          <p:nvPr/>
        </p:nvSpPr>
        <p:spPr>
          <a:xfrm>
            <a:off x="5429256" y="3000378"/>
            <a:ext cx="3000396" cy="428628"/>
          </a:xfrm>
          <a:prstGeom prst="rect">
            <a:avLst/>
          </a:prstGeom>
          <a:solidFill>
            <a:srgbClr val="C03D3A"/>
          </a:solidFill>
          <a:ln w="19050">
            <a:solidFill>
              <a:srgbClr val="FFFFFF">
                <a:alpha val="74902"/>
              </a:srgbClr>
            </a:soli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indent="-82550" algn="ctr">
              <a:buClr>
                <a:srgbClr val="FFFFFF"/>
              </a:buClr>
              <a:buSzPct val="96296"/>
            </a:pPr>
            <a:r>
              <a:rPr lang="en-US" altLang="zh-TW" sz="16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Verdana"/>
              </a:rPr>
              <a:t>Music</a:t>
            </a:r>
            <a:endParaRPr lang="zh-TW" altLang="en-US" sz="1600" b="1" dirty="0" smtClean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Calibri" pitchFamily="34" charset="0"/>
              <a:sym typeface="Verdana"/>
            </a:endParaRPr>
          </a:p>
        </p:txBody>
      </p:sp>
      <p:sp>
        <p:nvSpPr>
          <p:cNvPr id="33" name="Shape 390"/>
          <p:cNvSpPr/>
          <p:nvPr/>
        </p:nvSpPr>
        <p:spPr>
          <a:xfrm>
            <a:off x="5500694" y="3500444"/>
            <a:ext cx="2928958" cy="428628"/>
          </a:xfrm>
          <a:prstGeom prst="rect">
            <a:avLst/>
          </a:prstGeom>
          <a:solidFill>
            <a:srgbClr val="C03D3A"/>
          </a:solidFill>
          <a:ln w="19050">
            <a:solidFill>
              <a:srgbClr val="FFFFFF">
                <a:alpha val="74902"/>
              </a:srgbClr>
            </a:soli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indent="-82550" algn="ctr">
              <a:buClr>
                <a:srgbClr val="FFFFFF"/>
              </a:buClr>
              <a:buSzPct val="96296"/>
            </a:pPr>
            <a:r>
              <a:rPr lang="en-US" altLang="zh-TW" sz="16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Verdana"/>
              </a:rPr>
              <a:t>Broadcast</a:t>
            </a:r>
            <a:endParaRPr lang="zh-TW" altLang="en-US" sz="1600" b="1" dirty="0" smtClean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Calibri" pitchFamily="34" charset="0"/>
              <a:sym typeface="Verdana"/>
            </a:endParaRPr>
          </a:p>
        </p:txBody>
      </p:sp>
      <p:sp>
        <p:nvSpPr>
          <p:cNvPr id="34" name="Shape 390"/>
          <p:cNvSpPr/>
          <p:nvPr/>
        </p:nvSpPr>
        <p:spPr>
          <a:xfrm>
            <a:off x="5500694" y="4000510"/>
            <a:ext cx="2928958" cy="428628"/>
          </a:xfrm>
          <a:prstGeom prst="rect">
            <a:avLst/>
          </a:prstGeom>
          <a:solidFill>
            <a:srgbClr val="C03D3A"/>
          </a:solidFill>
          <a:ln w="19050">
            <a:solidFill>
              <a:srgbClr val="FFFFFF">
                <a:alpha val="74902"/>
              </a:srgbClr>
            </a:soli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indent="-82550" algn="ctr">
              <a:buClr>
                <a:srgbClr val="FFFFFF"/>
              </a:buClr>
              <a:buSzPct val="96296"/>
            </a:pPr>
            <a:r>
              <a:rPr lang="en-US" altLang="zh-TW" sz="16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Verdana"/>
              </a:rPr>
              <a:t>Video</a:t>
            </a:r>
            <a:endParaRPr lang="zh-TW" altLang="en-US" sz="1600" b="1" dirty="0" smtClean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Calibri" pitchFamily="34" charset="0"/>
              <a:sym typeface="Verdana"/>
            </a:endParaRPr>
          </a:p>
        </p:txBody>
      </p:sp>
      <p:pic>
        <p:nvPicPr>
          <p:cNvPr id="1026" name="Picture 2" descr="C:\Users\Han Tsai\Desktop\AFOBOT _PPT\afo_front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286116" y="2000246"/>
            <a:ext cx="2454770" cy="33093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Shape 390"/>
          <p:cNvSpPr/>
          <p:nvPr/>
        </p:nvSpPr>
        <p:spPr>
          <a:xfrm>
            <a:off x="785786" y="4500576"/>
            <a:ext cx="2714644" cy="428628"/>
          </a:xfrm>
          <a:prstGeom prst="rect">
            <a:avLst/>
          </a:prstGeom>
          <a:solidFill>
            <a:srgbClr val="648E05"/>
          </a:solidFill>
          <a:ln w="19050">
            <a:solidFill>
              <a:srgbClr val="FFFFFF">
                <a:alpha val="74902"/>
              </a:srgbClr>
            </a:soli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indent="-82550" algn="ctr">
              <a:buClr>
                <a:srgbClr val="FFFFFF"/>
              </a:buClr>
              <a:buSzPct val="96296"/>
            </a:pPr>
            <a:r>
              <a:rPr lang="en-US" altLang="zh-TW" sz="16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Verdana"/>
              </a:rPr>
              <a:t>Shared cloud album</a:t>
            </a:r>
            <a:endParaRPr lang="zh-TW" altLang="en-US" sz="1600" b="1" dirty="0" smtClean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Calibri" pitchFamily="34" charset="0"/>
              <a:sym typeface="Verdana"/>
            </a:endParaRPr>
          </a:p>
        </p:txBody>
      </p:sp>
      <p:pic>
        <p:nvPicPr>
          <p:cNvPr id="37" name="Picture 2" descr="C:\Users\Han Tsai\Desktop\AFOBOT _PPT\video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58082" y="4168996"/>
            <a:ext cx="1143008" cy="7602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7" name="Picture 3" descr="C:\Users\Han Tsai\Desktop\AFOBOT _PPT\hom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28000" y="3996000"/>
            <a:ext cx="1694778" cy="1271585"/>
          </a:xfrm>
          <a:prstGeom prst="rect">
            <a:avLst/>
          </a:prstGeom>
          <a:noFill/>
        </p:spPr>
      </p:pic>
      <p:grpSp>
        <p:nvGrpSpPr>
          <p:cNvPr id="46" name="群組 45"/>
          <p:cNvGrpSpPr/>
          <p:nvPr/>
        </p:nvGrpSpPr>
        <p:grpSpPr>
          <a:xfrm>
            <a:off x="142844" y="2870121"/>
            <a:ext cx="1071570" cy="630323"/>
            <a:chOff x="142844" y="2357436"/>
            <a:chExt cx="1071570" cy="630323"/>
          </a:xfrm>
        </p:grpSpPr>
        <p:sp>
          <p:nvSpPr>
            <p:cNvPr id="42" name="Shape 1393"/>
            <p:cNvSpPr/>
            <p:nvPr/>
          </p:nvSpPr>
          <p:spPr>
            <a:xfrm>
              <a:off x="142844" y="2357436"/>
              <a:ext cx="1071570" cy="63032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9325" y="0"/>
                  </a:moveTo>
                  <a:cubicBezTo>
                    <a:pt x="57674" y="0"/>
                    <a:pt x="65058" y="7019"/>
                    <a:pt x="69179" y="18219"/>
                  </a:cubicBezTo>
                  <a:cubicBezTo>
                    <a:pt x="71776" y="14188"/>
                    <a:pt x="75252" y="11987"/>
                    <a:pt x="79031" y="11987"/>
                  </a:cubicBezTo>
                  <a:cubicBezTo>
                    <a:pt x="87238" y="11987"/>
                    <a:pt x="94019" y="22369"/>
                    <a:pt x="94791" y="35895"/>
                  </a:cubicBezTo>
                  <a:cubicBezTo>
                    <a:pt x="94933" y="35750"/>
                    <a:pt x="95076" y="35747"/>
                    <a:pt x="95220" y="35747"/>
                  </a:cubicBezTo>
                  <a:cubicBezTo>
                    <a:pt x="108905" y="35747"/>
                    <a:pt x="120000" y="54608"/>
                    <a:pt x="120000" y="77873"/>
                  </a:cubicBezTo>
                  <a:cubicBezTo>
                    <a:pt x="120000" y="99840"/>
                    <a:pt x="110109" y="117880"/>
                    <a:pt x="97485" y="119805"/>
                  </a:cubicBezTo>
                  <a:lnTo>
                    <a:pt x="97485" y="120000"/>
                  </a:lnTo>
                  <a:lnTo>
                    <a:pt x="95220" y="120000"/>
                  </a:lnTo>
                  <a:lnTo>
                    <a:pt x="27654" y="120000"/>
                  </a:lnTo>
                  <a:lnTo>
                    <a:pt x="27654" y="119685"/>
                  </a:lnTo>
                  <a:cubicBezTo>
                    <a:pt x="26712" y="119904"/>
                    <a:pt x="25752" y="120000"/>
                    <a:pt x="24779" y="120000"/>
                  </a:cubicBezTo>
                  <a:cubicBezTo>
                    <a:pt x="11094" y="120000"/>
                    <a:pt x="0" y="101139"/>
                    <a:pt x="0" y="77873"/>
                  </a:cubicBezTo>
                  <a:cubicBezTo>
                    <a:pt x="0" y="54608"/>
                    <a:pt x="11094" y="35747"/>
                    <a:pt x="24779" y="35747"/>
                  </a:cubicBezTo>
                  <a:lnTo>
                    <a:pt x="25282" y="35920"/>
                  </a:lnTo>
                  <a:cubicBezTo>
                    <a:pt x="26617" y="15537"/>
                    <a:pt x="36904" y="0"/>
                    <a:pt x="49325" y="0"/>
                  </a:cubicBezTo>
                  <a:close/>
                </a:path>
              </a:pathLst>
            </a:custGeom>
            <a:solidFill>
              <a:srgbClr val="0F94C8"/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" name="Picture 2" descr="C:\Users\Han Tsai\Desktop\AFOBOT _PPT\I_3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68000" y="2484000"/>
              <a:ext cx="392595" cy="444940"/>
            </a:xfrm>
            <a:prstGeom prst="rect">
              <a:avLst/>
            </a:prstGeom>
            <a:noFill/>
          </p:spPr>
        </p:pic>
      </p:grpSp>
      <p:grpSp>
        <p:nvGrpSpPr>
          <p:cNvPr id="45" name="群組 44"/>
          <p:cNvGrpSpPr/>
          <p:nvPr/>
        </p:nvGrpSpPr>
        <p:grpSpPr>
          <a:xfrm>
            <a:off x="2571736" y="869857"/>
            <a:ext cx="1071570" cy="630323"/>
            <a:chOff x="2500298" y="869857"/>
            <a:chExt cx="1071570" cy="630323"/>
          </a:xfrm>
        </p:grpSpPr>
        <p:sp>
          <p:nvSpPr>
            <p:cNvPr id="29" name="Shape 1393"/>
            <p:cNvSpPr/>
            <p:nvPr/>
          </p:nvSpPr>
          <p:spPr>
            <a:xfrm>
              <a:off x="2500298" y="869857"/>
              <a:ext cx="1071570" cy="63032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9325" y="0"/>
                  </a:moveTo>
                  <a:cubicBezTo>
                    <a:pt x="57674" y="0"/>
                    <a:pt x="65058" y="7019"/>
                    <a:pt x="69179" y="18219"/>
                  </a:cubicBezTo>
                  <a:cubicBezTo>
                    <a:pt x="71776" y="14188"/>
                    <a:pt x="75252" y="11987"/>
                    <a:pt x="79031" y="11987"/>
                  </a:cubicBezTo>
                  <a:cubicBezTo>
                    <a:pt x="87238" y="11987"/>
                    <a:pt x="94019" y="22369"/>
                    <a:pt x="94791" y="35895"/>
                  </a:cubicBezTo>
                  <a:cubicBezTo>
                    <a:pt x="94933" y="35750"/>
                    <a:pt x="95076" y="35747"/>
                    <a:pt x="95220" y="35747"/>
                  </a:cubicBezTo>
                  <a:cubicBezTo>
                    <a:pt x="108905" y="35747"/>
                    <a:pt x="120000" y="54608"/>
                    <a:pt x="120000" y="77873"/>
                  </a:cubicBezTo>
                  <a:cubicBezTo>
                    <a:pt x="120000" y="99840"/>
                    <a:pt x="110109" y="117880"/>
                    <a:pt x="97485" y="119805"/>
                  </a:cubicBezTo>
                  <a:lnTo>
                    <a:pt x="97485" y="120000"/>
                  </a:lnTo>
                  <a:lnTo>
                    <a:pt x="95220" y="120000"/>
                  </a:lnTo>
                  <a:lnTo>
                    <a:pt x="27654" y="120000"/>
                  </a:lnTo>
                  <a:lnTo>
                    <a:pt x="27654" y="119685"/>
                  </a:lnTo>
                  <a:cubicBezTo>
                    <a:pt x="26712" y="119904"/>
                    <a:pt x="25752" y="120000"/>
                    <a:pt x="24779" y="120000"/>
                  </a:cubicBezTo>
                  <a:cubicBezTo>
                    <a:pt x="11094" y="120000"/>
                    <a:pt x="0" y="101139"/>
                    <a:pt x="0" y="77873"/>
                  </a:cubicBezTo>
                  <a:cubicBezTo>
                    <a:pt x="0" y="54608"/>
                    <a:pt x="11094" y="35747"/>
                    <a:pt x="24779" y="35747"/>
                  </a:cubicBezTo>
                  <a:lnTo>
                    <a:pt x="25282" y="35920"/>
                  </a:lnTo>
                  <a:cubicBezTo>
                    <a:pt x="26617" y="15537"/>
                    <a:pt x="36904" y="0"/>
                    <a:pt x="49325" y="0"/>
                  </a:cubicBezTo>
                  <a:close/>
                </a:path>
              </a:pathLst>
            </a:custGeom>
            <a:solidFill>
              <a:srgbClr val="0F94C8"/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" name="Picture 3" descr="C:\Users\Han Tsai\Desktop\AFOBOT _PPT\I_1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786050" y="1000114"/>
              <a:ext cx="642942" cy="459244"/>
            </a:xfrm>
            <a:prstGeom prst="rect">
              <a:avLst/>
            </a:prstGeom>
            <a:noFill/>
          </p:spPr>
        </p:pic>
      </p:grpSp>
      <p:grpSp>
        <p:nvGrpSpPr>
          <p:cNvPr id="44" name="群組 43"/>
          <p:cNvGrpSpPr/>
          <p:nvPr/>
        </p:nvGrpSpPr>
        <p:grpSpPr>
          <a:xfrm>
            <a:off x="7929586" y="2857502"/>
            <a:ext cx="1071570" cy="630323"/>
            <a:chOff x="7929586" y="2357436"/>
            <a:chExt cx="1071570" cy="630323"/>
          </a:xfrm>
        </p:grpSpPr>
        <p:sp>
          <p:nvSpPr>
            <p:cNvPr id="43" name="Shape 1393"/>
            <p:cNvSpPr/>
            <p:nvPr/>
          </p:nvSpPr>
          <p:spPr>
            <a:xfrm>
              <a:off x="7929586" y="2357436"/>
              <a:ext cx="1071570" cy="63032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9325" y="0"/>
                  </a:moveTo>
                  <a:cubicBezTo>
                    <a:pt x="57674" y="0"/>
                    <a:pt x="65058" y="7019"/>
                    <a:pt x="69179" y="18219"/>
                  </a:cubicBezTo>
                  <a:cubicBezTo>
                    <a:pt x="71776" y="14188"/>
                    <a:pt x="75252" y="11987"/>
                    <a:pt x="79031" y="11987"/>
                  </a:cubicBezTo>
                  <a:cubicBezTo>
                    <a:pt x="87238" y="11987"/>
                    <a:pt x="94019" y="22369"/>
                    <a:pt x="94791" y="35895"/>
                  </a:cubicBezTo>
                  <a:cubicBezTo>
                    <a:pt x="94933" y="35750"/>
                    <a:pt x="95076" y="35747"/>
                    <a:pt x="95220" y="35747"/>
                  </a:cubicBezTo>
                  <a:cubicBezTo>
                    <a:pt x="108905" y="35747"/>
                    <a:pt x="120000" y="54608"/>
                    <a:pt x="120000" y="77873"/>
                  </a:cubicBezTo>
                  <a:cubicBezTo>
                    <a:pt x="120000" y="99840"/>
                    <a:pt x="110109" y="117880"/>
                    <a:pt x="97485" y="119805"/>
                  </a:cubicBezTo>
                  <a:lnTo>
                    <a:pt x="97485" y="120000"/>
                  </a:lnTo>
                  <a:lnTo>
                    <a:pt x="95220" y="120000"/>
                  </a:lnTo>
                  <a:lnTo>
                    <a:pt x="27654" y="120000"/>
                  </a:lnTo>
                  <a:lnTo>
                    <a:pt x="27654" y="119685"/>
                  </a:lnTo>
                  <a:cubicBezTo>
                    <a:pt x="26712" y="119904"/>
                    <a:pt x="25752" y="120000"/>
                    <a:pt x="24779" y="120000"/>
                  </a:cubicBezTo>
                  <a:cubicBezTo>
                    <a:pt x="11094" y="120000"/>
                    <a:pt x="0" y="101139"/>
                    <a:pt x="0" y="77873"/>
                  </a:cubicBezTo>
                  <a:cubicBezTo>
                    <a:pt x="0" y="54608"/>
                    <a:pt x="11094" y="35747"/>
                    <a:pt x="24779" y="35747"/>
                  </a:cubicBezTo>
                  <a:lnTo>
                    <a:pt x="25282" y="35920"/>
                  </a:lnTo>
                  <a:cubicBezTo>
                    <a:pt x="26617" y="15537"/>
                    <a:pt x="36904" y="0"/>
                    <a:pt x="49325" y="0"/>
                  </a:cubicBezTo>
                  <a:close/>
                </a:path>
              </a:pathLst>
            </a:custGeom>
            <a:solidFill>
              <a:srgbClr val="0F94C8"/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" name="Picture 4" descr="C:\Users\Han Tsai\Desktop\AFOBOT _PPT\I_2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279438" y="2556000"/>
              <a:ext cx="382222" cy="3600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an Tsai\Desktop\AFOBOT _PPT\AfoBot_Screen_main_2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</p:spPr>
      </p:pic>
      <p:sp>
        <p:nvSpPr>
          <p:cNvPr id="5" name="平行四邊形 4"/>
          <p:cNvSpPr/>
          <p:nvPr/>
        </p:nvSpPr>
        <p:spPr>
          <a:xfrm>
            <a:off x="4286248" y="1928808"/>
            <a:ext cx="3429024" cy="714380"/>
          </a:xfrm>
          <a:prstGeom prst="parallelogram">
            <a:avLst>
              <a:gd name="adj" fmla="val 58153"/>
            </a:avLst>
          </a:prstGeom>
          <a:solidFill>
            <a:srgbClr val="00518E">
              <a:alpha val="39000"/>
            </a:srgbClr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平行四邊形 5"/>
          <p:cNvSpPr/>
          <p:nvPr/>
        </p:nvSpPr>
        <p:spPr>
          <a:xfrm>
            <a:off x="4214810" y="1857370"/>
            <a:ext cx="3429024" cy="714380"/>
          </a:xfrm>
          <a:prstGeom prst="parallelogram">
            <a:avLst>
              <a:gd name="adj" fmla="val 58153"/>
            </a:avLst>
          </a:prstGeom>
          <a:solidFill>
            <a:srgbClr val="F4740A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129"/>
          <p:cNvSpPr txBox="1"/>
          <p:nvPr/>
        </p:nvSpPr>
        <p:spPr>
          <a:xfrm>
            <a:off x="3456000" y="1728000"/>
            <a:ext cx="4929222" cy="8572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b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altLang="zh-TW" sz="42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HW Spec</a:t>
            </a:r>
          </a:p>
        </p:txBody>
      </p:sp>
      <p:sp>
        <p:nvSpPr>
          <p:cNvPr id="11" name="Shape 613"/>
          <p:cNvSpPr txBox="1"/>
          <p:nvPr/>
        </p:nvSpPr>
        <p:spPr>
          <a:xfrm>
            <a:off x="3924000" y="2556000"/>
            <a:ext cx="4000528" cy="10001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-69850" algn="ctr" rtl="0">
              <a:spcBef>
                <a:spcPts val="0"/>
              </a:spcBef>
              <a:buClr>
                <a:srgbClr val="0070C0"/>
              </a:buClr>
              <a:buSzPts val="1100"/>
              <a:buFont typeface="Arial"/>
              <a:buNone/>
            </a:pPr>
            <a:r>
              <a:rPr lang="zh-TW" sz="5500" dirty="0" smtClean="0">
                <a:solidFill>
                  <a:schemeClr val="lt1"/>
                </a:solidFill>
                <a:latin typeface="Calibri" pitchFamily="34" charset="0"/>
                <a:cs typeface="Calibri" pitchFamily="34" charset="0"/>
              </a:rPr>
              <a:t>AfoBot</a:t>
            </a:r>
            <a:endParaRPr lang="zh-TW" sz="5500" dirty="0">
              <a:solidFill>
                <a:schemeClr val="lt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816000" y="3278365"/>
            <a:ext cx="421484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700" b="1" dirty="0" smtClean="0">
                <a:solidFill>
                  <a:srgbClr val="FFFF00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Video Companion Robot</a:t>
            </a:r>
            <a:endParaRPr lang="zh-TW" altLang="en-US" sz="2700" b="1" dirty="0">
              <a:solidFill>
                <a:srgbClr val="FFFF00"/>
              </a:solidFill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5" descr="C:\Users\Han Tsai\Desktop\AfoBot_PPT\A_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6468" y="1347820"/>
            <a:ext cx="4933288" cy="3295580"/>
          </a:xfrm>
          <a:prstGeom prst="rect">
            <a:avLst/>
          </a:prstGeom>
          <a:noFill/>
        </p:spPr>
      </p:pic>
      <p:sp>
        <p:nvSpPr>
          <p:cNvPr id="122" name="手繪多邊形 121"/>
          <p:cNvSpPr/>
          <p:nvPr/>
        </p:nvSpPr>
        <p:spPr>
          <a:xfrm flipH="1">
            <a:off x="2703624" y="1214428"/>
            <a:ext cx="811778" cy="343273"/>
          </a:xfrm>
          <a:custGeom>
            <a:avLst/>
            <a:gdLst>
              <a:gd name="connsiteX0" fmla="*/ 0 w 1840159"/>
              <a:gd name="connsiteY0" fmla="*/ 369168 h 369168"/>
              <a:gd name="connsiteX1" fmla="*/ 448680 w 1840159"/>
              <a:gd name="connsiteY1" fmla="*/ 56795 h 369168"/>
              <a:gd name="connsiteX2" fmla="*/ 1226772 w 1840159"/>
              <a:gd name="connsiteY2" fmla="*/ 56795 h 369168"/>
              <a:gd name="connsiteX3" fmla="*/ 1169977 w 1840159"/>
              <a:gd name="connsiteY3" fmla="*/ 0 h 369168"/>
              <a:gd name="connsiteX4" fmla="*/ 1840159 w 1840159"/>
              <a:gd name="connsiteY4" fmla="*/ 11359 h 369168"/>
              <a:gd name="connsiteX5" fmla="*/ 1652735 w 1840159"/>
              <a:gd name="connsiteY5" fmla="*/ 283975 h 369168"/>
              <a:gd name="connsiteX0" fmla="*/ 0 w 1840159"/>
              <a:gd name="connsiteY0" fmla="*/ 369168 h 369168"/>
              <a:gd name="connsiteX1" fmla="*/ 448680 w 1840159"/>
              <a:gd name="connsiteY1" fmla="*/ 56795 h 369168"/>
              <a:gd name="connsiteX2" fmla="*/ 1226772 w 1840159"/>
              <a:gd name="connsiteY2" fmla="*/ 56795 h 369168"/>
              <a:gd name="connsiteX3" fmla="*/ 1169977 w 1840159"/>
              <a:gd name="connsiteY3" fmla="*/ 0 h 369168"/>
              <a:gd name="connsiteX4" fmla="*/ 1840159 w 1840159"/>
              <a:gd name="connsiteY4" fmla="*/ 11359 h 369168"/>
              <a:gd name="connsiteX0" fmla="*/ 0 w 1226772"/>
              <a:gd name="connsiteY0" fmla="*/ 369168 h 369168"/>
              <a:gd name="connsiteX1" fmla="*/ 448680 w 1226772"/>
              <a:gd name="connsiteY1" fmla="*/ 56795 h 369168"/>
              <a:gd name="connsiteX2" fmla="*/ 1226772 w 1226772"/>
              <a:gd name="connsiteY2" fmla="*/ 56795 h 369168"/>
              <a:gd name="connsiteX3" fmla="*/ 1169977 w 1226772"/>
              <a:gd name="connsiteY3" fmla="*/ 0 h 369168"/>
              <a:gd name="connsiteX0" fmla="*/ 0 w 1226772"/>
              <a:gd name="connsiteY0" fmla="*/ 312373 h 312373"/>
              <a:gd name="connsiteX1" fmla="*/ 448680 w 1226772"/>
              <a:gd name="connsiteY1" fmla="*/ 0 h 312373"/>
              <a:gd name="connsiteX2" fmla="*/ 1226772 w 1226772"/>
              <a:gd name="connsiteY2" fmla="*/ 0 h 312373"/>
              <a:gd name="connsiteX0" fmla="*/ 0 w 798112"/>
              <a:gd name="connsiteY0" fmla="*/ 312373 h 312373"/>
              <a:gd name="connsiteX1" fmla="*/ 448680 w 798112"/>
              <a:gd name="connsiteY1" fmla="*/ 0 h 312373"/>
              <a:gd name="connsiteX2" fmla="*/ 798112 w 798112"/>
              <a:gd name="connsiteY2" fmla="*/ 0 h 312373"/>
              <a:gd name="connsiteX0" fmla="*/ 0 w 798112"/>
              <a:gd name="connsiteY0" fmla="*/ 383835 h 383835"/>
              <a:gd name="connsiteX1" fmla="*/ 448680 w 798112"/>
              <a:gd name="connsiteY1" fmla="*/ 71462 h 383835"/>
              <a:gd name="connsiteX2" fmla="*/ 798112 w 798112"/>
              <a:gd name="connsiteY2" fmla="*/ 0 h 383835"/>
              <a:gd name="connsiteX0" fmla="*/ 0 w 798112"/>
              <a:gd name="connsiteY0" fmla="*/ 383835 h 383835"/>
              <a:gd name="connsiteX1" fmla="*/ 448680 w 798112"/>
              <a:gd name="connsiteY1" fmla="*/ 0 h 383835"/>
              <a:gd name="connsiteX2" fmla="*/ 798112 w 798112"/>
              <a:gd name="connsiteY2" fmla="*/ 0 h 383835"/>
              <a:gd name="connsiteX0" fmla="*/ 0 w 798112"/>
              <a:gd name="connsiteY0" fmla="*/ 455297 h 455297"/>
              <a:gd name="connsiteX1" fmla="*/ 448680 w 798112"/>
              <a:gd name="connsiteY1" fmla="*/ 71462 h 455297"/>
              <a:gd name="connsiteX2" fmla="*/ 798112 w 798112"/>
              <a:gd name="connsiteY2" fmla="*/ 0 h 455297"/>
              <a:gd name="connsiteX0" fmla="*/ 0 w 798112"/>
              <a:gd name="connsiteY0" fmla="*/ 455297 h 455297"/>
              <a:gd name="connsiteX1" fmla="*/ 448680 w 798112"/>
              <a:gd name="connsiteY1" fmla="*/ 0 h 455297"/>
              <a:gd name="connsiteX2" fmla="*/ 798112 w 798112"/>
              <a:gd name="connsiteY2" fmla="*/ 0 h 455297"/>
              <a:gd name="connsiteX0" fmla="*/ 0 w 798112"/>
              <a:gd name="connsiteY0" fmla="*/ 455297 h 455297"/>
              <a:gd name="connsiteX1" fmla="*/ 220623 w 798112"/>
              <a:gd name="connsiteY1" fmla="*/ 214290 h 455297"/>
              <a:gd name="connsiteX2" fmla="*/ 798112 w 798112"/>
              <a:gd name="connsiteY2" fmla="*/ 0 h 455297"/>
              <a:gd name="connsiteX0" fmla="*/ 0 w 741078"/>
              <a:gd name="connsiteY0" fmla="*/ 241007 h 241007"/>
              <a:gd name="connsiteX1" fmla="*/ 220623 w 741078"/>
              <a:gd name="connsiteY1" fmla="*/ 0 h 241007"/>
              <a:gd name="connsiteX2" fmla="*/ 741078 w 741078"/>
              <a:gd name="connsiteY2" fmla="*/ 0 h 24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1078" h="241007">
                <a:moveTo>
                  <a:pt x="0" y="241007"/>
                </a:moveTo>
                <a:lnTo>
                  <a:pt x="220623" y="0"/>
                </a:lnTo>
                <a:lnTo>
                  <a:pt x="741078" y="0"/>
                </a:lnTo>
              </a:path>
            </a:pathLst>
          </a:custGeom>
          <a:ln>
            <a:solidFill>
              <a:srgbClr val="F4740A"/>
            </a:solidFill>
            <a:headEnd type="oval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4" name="Shape 120"/>
          <p:cNvSpPr/>
          <p:nvPr/>
        </p:nvSpPr>
        <p:spPr>
          <a:xfrm rot="5400000">
            <a:off x="1363025" y="-14744"/>
            <a:ext cx="437128" cy="230598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4740A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Shape 121"/>
          <p:cNvSpPr/>
          <p:nvPr/>
        </p:nvSpPr>
        <p:spPr>
          <a:xfrm rot="16200000" flipH="1">
            <a:off x="214283" y="857238"/>
            <a:ext cx="539479" cy="539479"/>
          </a:xfrm>
          <a:prstGeom prst="ellipse">
            <a:avLst/>
          </a:prstGeom>
          <a:solidFill>
            <a:schemeClr val="lt1"/>
          </a:solidFill>
          <a:ln w="50800" cap="flat" cmpd="sng">
            <a:solidFill>
              <a:srgbClr val="F4740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26" name="Shape 123"/>
          <p:cNvSpPr txBox="1"/>
          <p:nvPr/>
        </p:nvSpPr>
        <p:spPr>
          <a:xfrm>
            <a:off x="928662" y="928676"/>
            <a:ext cx="2143140" cy="41458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en-US" altLang="zh-TW" sz="1300" b="1" dirty="0" smtClean="0">
                <a:solidFill>
                  <a:schemeClr val="lt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5MP Camera, tilt 100°</a:t>
            </a:r>
          </a:p>
        </p:txBody>
      </p:sp>
      <p:sp>
        <p:nvSpPr>
          <p:cNvPr id="127" name="手繪多邊形 126"/>
          <p:cNvSpPr/>
          <p:nvPr/>
        </p:nvSpPr>
        <p:spPr>
          <a:xfrm flipH="1">
            <a:off x="2087217" y="2557641"/>
            <a:ext cx="491456" cy="5807"/>
          </a:xfrm>
          <a:custGeom>
            <a:avLst/>
            <a:gdLst>
              <a:gd name="connsiteX0" fmla="*/ 0 w 1840159"/>
              <a:gd name="connsiteY0" fmla="*/ 369168 h 369168"/>
              <a:gd name="connsiteX1" fmla="*/ 448680 w 1840159"/>
              <a:gd name="connsiteY1" fmla="*/ 56795 h 369168"/>
              <a:gd name="connsiteX2" fmla="*/ 1226772 w 1840159"/>
              <a:gd name="connsiteY2" fmla="*/ 56795 h 369168"/>
              <a:gd name="connsiteX3" fmla="*/ 1169977 w 1840159"/>
              <a:gd name="connsiteY3" fmla="*/ 0 h 369168"/>
              <a:gd name="connsiteX4" fmla="*/ 1840159 w 1840159"/>
              <a:gd name="connsiteY4" fmla="*/ 11359 h 369168"/>
              <a:gd name="connsiteX5" fmla="*/ 1652735 w 1840159"/>
              <a:gd name="connsiteY5" fmla="*/ 283975 h 369168"/>
              <a:gd name="connsiteX0" fmla="*/ 0 w 1840159"/>
              <a:gd name="connsiteY0" fmla="*/ 369168 h 369168"/>
              <a:gd name="connsiteX1" fmla="*/ 448680 w 1840159"/>
              <a:gd name="connsiteY1" fmla="*/ 56795 h 369168"/>
              <a:gd name="connsiteX2" fmla="*/ 1226772 w 1840159"/>
              <a:gd name="connsiteY2" fmla="*/ 56795 h 369168"/>
              <a:gd name="connsiteX3" fmla="*/ 1169977 w 1840159"/>
              <a:gd name="connsiteY3" fmla="*/ 0 h 369168"/>
              <a:gd name="connsiteX4" fmla="*/ 1840159 w 1840159"/>
              <a:gd name="connsiteY4" fmla="*/ 11359 h 369168"/>
              <a:gd name="connsiteX0" fmla="*/ 0 w 1226772"/>
              <a:gd name="connsiteY0" fmla="*/ 369168 h 369168"/>
              <a:gd name="connsiteX1" fmla="*/ 448680 w 1226772"/>
              <a:gd name="connsiteY1" fmla="*/ 56795 h 369168"/>
              <a:gd name="connsiteX2" fmla="*/ 1226772 w 1226772"/>
              <a:gd name="connsiteY2" fmla="*/ 56795 h 369168"/>
              <a:gd name="connsiteX3" fmla="*/ 1169977 w 1226772"/>
              <a:gd name="connsiteY3" fmla="*/ 0 h 369168"/>
              <a:gd name="connsiteX0" fmla="*/ 0 w 1226772"/>
              <a:gd name="connsiteY0" fmla="*/ 312373 h 312373"/>
              <a:gd name="connsiteX1" fmla="*/ 448680 w 1226772"/>
              <a:gd name="connsiteY1" fmla="*/ 0 h 312373"/>
              <a:gd name="connsiteX2" fmla="*/ 1226772 w 1226772"/>
              <a:gd name="connsiteY2" fmla="*/ 0 h 312373"/>
              <a:gd name="connsiteX0" fmla="*/ 0 w 798112"/>
              <a:gd name="connsiteY0" fmla="*/ 312373 h 312373"/>
              <a:gd name="connsiteX1" fmla="*/ 448680 w 798112"/>
              <a:gd name="connsiteY1" fmla="*/ 0 h 312373"/>
              <a:gd name="connsiteX2" fmla="*/ 798112 w 798112"/>
              <a:gd name="connsiteY2" fmla="*/ 0 h 312373"/>
              <a:gd name="connsiteX0" fmla="*/ 0 w 798112"/>
              <a:gd name="connsiteY0" fmla="*/ 383835 h 383835"/>
              <a:gd name="connsiteX1" fmla="*/ 448680 w 798112"/>
              <a:gd name="connsiteY1" fmla="*/ 71462 h 383835"/>
              <a:gd name="connsiteX2" fmla="*/ 798112 w 798112"/>
              <a:gd name="connsiteY2" fmla="*/ 0 h 383835"/>
              <a:gd name="connsiteX0" fmla="*/ 0 w 798112"/>
              <a:gd name="connsiteY0" fmla="*/ 383835 h 383835"/>
              <a:gd name="connsiteX1" fmla="*/ 448680 w 798112"/>
              <a:gd name="connsiteY1" fmla="*/ 0 h 383835"/>
              <a:gd name="connsiteX2" fmla="*/ 798112 w 798112"/>
              <a:gd name="connsiteY2" fmla="*/ 0 h 383835"/>
              <a:gd name="connsiteX0" fmla="*/ 0 w 798112"/>
              <a:gd name="connsiteY0" fmla="*/ 455297 h 455297"/>
              <a:gd name="connsiteX1" fmla="*/ 448680 w 798112"/>
              <a:gd name="connsiteY1" fmla="*/ 71462 h 455297"/>
              <a:gd name="connsiteX2" fmla="*/ 798112 w 798112"/>
              <a:gd name="connsiteY2" fmla="*/ 0 h 455297"/>
              <a:gd name="connsiteX0" fmla="*/ 0 w 798112"/>
              <a:gd name="connsiteY0" fmla="*/ 455297 h 455297"/>
              <a:gd name="connsiteX1" fmla="*/ 448680 w 798112"/>
              <a:gd name="connsiteY1" fmla="*/ 0 h 455297"/>
              <a:gd name="connsiteX2" fmla="*/ 798112 w 798112"/>
              <a:gd name="connsiteY2" fmla="*/ 0 h 455297"/>
              <a:gd name="connsiteX0" fmla="*/ 0 w 798112"/>
              <a:gd name="connsiteY0" fmla="*/ 455297 h 455297"/>
              <a:gd name="connsiteX1" fmla="*/ 220623 w 798112"/>
              <a:gd name="connsiteY1" fmla="*/ 214290 h 455297"/>
              <a:gd name="connsiteX2" fmla="*/ 798112 w 798112"/>
              <a:gd name="connsiteY2" fmla="*/ 0 h 455297"/>
              <a:gd name="connsiteX0" fmla="*/ 0 w 741078"/>
              <a:gd name="connsiteY0" fmla="*/ 241007 h 241007"/>
              <a:gd name="connsiteX1" fmla="*/ 220623 w 741078"/>
              <a:gd name="connsiteY1" fmla="*/ 0 h 241007"/>
              <a:gd name="connsiteX2" fmla="*/ 741078 w 741078"/>
              <a:gd name="connsiteY2" fmla="*/ 0 h 241007"/>
              <a:gd name="connsiteX0" fmla="*/ 0 w 741078"/>
              <a:gd name="connsiteY0" fmla="*/ 241007 h 247650"/>
              <a:gd name="connsiteX1" fmla="*/ 448654 w 741078"/>
              <a:gd name="connsiteY1" fmla="*/ 247650 h 247650"/>
              <a:gd name="connsiteX2" fmla="*/ 741078 w 741078"/>
              <a:gd name="connsiteY2" fmla="*/ 0 h 247650"/>
              <a:gd name="connsiteX0" fmla="*/ 0 w 448654"/>
              <a:gd name="connsiteY0" fmla="*/ 0 h 6643"/>
              <a:gd name="connsiteX1" fmla="*/ 448654 w 448654"/>
              <a:gd name="connsiteY1" fmla="*/ 6643 h 6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8654" h="6643">
                <a:moveTo>
                  <a:pt x="0" y="0"/>
                </a:moveTo>
                <a:lnTo>
                  <a:pt x="448654" y="6643"/>
                </a:lnTo>
              </a:path>
            </a:pathLst>
          </a:custGeom>
          <a:ln w="31750">
            <a:solidFill>
              <a:srgbClr val="002060"/>
            </a:solidFill>
            <a:headEnd type="oval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" name="Shape 119"/>
          <p:cNvGrpSpPr/>
          <p:nvPr/>
        </p:nvGrpSpPr>
        <p:grpSpPr>
          <a:xfrm>
            <a:off x="214282" y="2284520"/>
            <a:ext cx="1928826" cy="539479"/>
            <a:chOff x="2984972" y="1131590"/>
            <a:chExt cx="2206546" cy="617155"/>
          </a:xfrm>
        </p:grpSpPr>
        <p:sp>
          <p:nvSpPr>
            <p:cNvPr id="129" name="Shape 120"/>
            <p:cNvSpPr/>
            <p:nvPr/>
          </p:nvSpPr>
          <p:spPr>
            <a:xfrm rot="5400000">
              <a:off x="4056542" y="570373"/>
              <a:ext cx="502320" cy="176763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300">
                <a:solidFill>
                  <a:schemeClr val="lt1"/>
                </a:solidFill>
                <a:latin typeface="Calibri" pitchFamily="34" charset="0"/>
                <a:cs typeface="Calibri" pitchFamily="34" charset="0"/>
                <a:sym typeface="Arial"/>
              </a:endParaRPr>
            </a:p>
          </p:txBody>
        </p:sp>
        <p:sp>
          <p:nvSpPr>
            <p:cNvPr id="130" name="Shape 121"/>
            <p:cNvSpPr/>
            <p:nvPr/>
          </p:nvSpPr>
          <p:spPr>
            <a:xfrm rot="16200000" flipH="1">
              <a:off x="2984972" y="1131590"/>
              <a:ext cx="617155" cy="617155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Calibri" pitchFamily="34" charset="0"/>
                <a:ea typeface="Arial Black"/>
                <a:cs typeface="Calibri" pitchFamily="34" charset="0"/>
                <a:sym typeface="Arial Black"/>
              </a:endParaRPr>
            </a:p>
          </p:txBody>
        </p:sp>
        <p:sp>
          <p:nvSpPr>
            <p:cNvPr id="131" name="Shape 123"/>
            <p:cNvSpPr txBox="1"/>
            <p:nvPr/>
          </p:nvSpPr>
          <p:spPr>
            <a:xfrm>
              <a:off x="3638643" y="1274466"/>
              <a:ext cx="1389427" cy="3571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>
                <a:buSzPct val="25000"/>
              </a:pPr>
              <a:r>
                <a:rPr lang="en-US" altLang="zh-TW" sz="1300" b="1" dirty="0" smtClean="0">
                  <a:solidFill>
                    <a:schemeClr val="lt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Microphone</a:t>
              </a:r>
              <a:r>
                <a:rPr lang="en-US" sz="1300" b="1" dirty="0" smtClean="0">
                  <a:solidFill>
                    <a:schemeClr val="lt1"/>
                  </a:solidFill>
                  <a:latin typeface="Calibri" pitchFamily="34" charset="0"/>
                  <a:cs typeface="Calibri" pitchFamily="34" charset="0"/>
                  <a:sym typeface="Arial"/>
                </a:rPr>
                <a:t>1</a:t>
              </a:r>
            </a:p>
          </p:txBody>
        </p:sp>
      </p:grpSp>
      <p:cxnSp>
        <p:nvCxnSpPr>
          <p:cNvPr id="132" name="直線接點 131"/>
          <p:cNvCxnSpPr/>
          <p:nvPr/>
        </p:nvCxnSpPr>
        <p:spPr>
          <a:xfrm rot="5400000" flipH="1" flipV="1">
            <a:off x="3921305" y="1816170"/>
            <a:ext cx="1436274" cy="1388"/>
          </a:xfrm>
          <a:prstGeom prst="line">
            <a:avLst/>
          </a:prstGeom>
          <a:ln w="31750">
            <a:solidFill>
              <a:srgbClr val="002060"/>
            </a:solidFill>
            <a:headEnd type="oval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3" name="Shape 119"/>
          <p:cNvGrpSpPr/>
          <p:nvPr/>
        </p:nvGrpSpPr>
        <p:grpSpPr>
          <a:xfrm>
            <a:off x="3702743" y="848247"/>
            <a:ext cx="1797950" cy="539479"/>
            <a:chOff x="2984972" y="1131590"/>
            <a:chExt cx="2056826" cy="617155"/>
          </a:xfrm>
        </p:grpSpPr>
        <p:sp>
          <p:nvSpPr>
            <p:cNvPr id="134" name="Shape 120"/>
            <p:cNvSpPr/>
            <p:nvPr/>
          </p:nvSpPr>
          <p:spPr>
            <a:xfrm rot="5400000">
              <a:off x="3936522" y="608669"/>
              <a:ext cx="510916" cy="169963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300">
                <a:solidFill>
                  <a:schemeClr val="lt1"/>
                </a:solidFill>
                <a:latin typeface="Calibri" pitchFamily="34" charset="0"/>
                <a:cs typeface="Calibri" pitchFamily="34" charset="0"/>
                <a:sym typeface="Arial"/>
              </a:endParaRPr>
            </a:p>
          </p:txBody>
        </p:sp>
        <p:sp>
          <p:nvSpPr>
            <p:cNvPr id="135" name="Shape 121"/>
            <p:cNvSpPr/>
            <p:nvPr/>
          </p:nvSpPr>
          <p:spPr>
            <a:xfrm rot="16200000" flipH="1">
              <a:off x="2984972" y="1131590"/>
              <a:ext cx="617155" cy="617155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Calibri" pitchFamily="34" charset="0"/>
                <a:ea typeface="Arial Black"/>
                <a:cs typeface="Calibri" pitchFamily="34" charset="0"/>
                <a:sym typeface="Arial Black"/>
              </a:endParaRPr>
            </a:p>
          </p:txBody>
        </p:sp>
        <p:sp>
          <p:nvSpPr>
            <p:cNvPr id="136" name="Shape 123"/>
            <p:cNvSpPr txBox="1"/>
            <p:nvPr/>
          </p:nvSpPr>
          <p:spPr>
            <a:xfrm>
              <a:off x="3570768" y="1274466"/>
              <a:ext cx="1389427" cy="3571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>
                <a:buSzPct val="25000"/>
              </a:pPr>
              <a:r>
                <a:rPr lang="en-US" altLang="zh-TW" sz="1300" b="1" dirty="0" smtClean="0">
                  <a:solidFill>
                    <a:schemeClr val="lt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Microphone</a:t>
              </a:r>
              <a:r>
                <a:rPr lang="zh-TW" altLang="en-US" sz="1300" b="1" dirty="0" smtClean="0">
                  <a:solidFill>
                    <a:schemeClr val="lt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300" b="1" dirty="0" smtClean="0">
                  <a:solidFill>
                    <a:schemeClr val="lt1"/>
                  </a:solidFill>
                  <a:latin typeface="Calibri" pitchFamily="34" charset="0"/>
                  <a:cs typeface="Calibri" pitchFamily="34" charset="0"/>
                  <a:sym typeface="Arial"/>
                </a:rPr>
                <a:t> </a:t>
              </a:r>
              <a:r>
                <a:rPr lang="en-US" altLang="zh-TW" sz="1300" b="1" dirty="0" smtClean="0">
                  <a:solidFill>
                    <a:schemeClr val="lt1"/>
                  </a:solidFill>
                  <a:latin typeface="Calibri" pitchFamily="34" charset="0"/>
                  <a:cs typeface="Calibri" pitchFamily="34" charset="0"/>
                  <a:sym typeface="Arial"/>
                </a:rPr>
                <a:t>2</a:t>
              </a:r>
              <a:endParaRPr lang="en-US" sz="1300" b="1" dirty="0" smtClean="0">
                <a:solidFill>
                  <a:schemeClr val="lt1"/>
                </a:solidFill>
                <a:latin typeface="Calibri" pitchFamily="34" charset="0"/>
                <a:cs typeface="Calibri" pitchFamily="34" charset="0"/>
                <a:sym typeface="Arial"/>
              </a:endParaRPr>
            </a:p>
          </p:txBody>
        </p:sp>
      </p:grpSp>
      <p:cxnSp>
        <p:nvCxnSpPr>
          <p:cNvPr id="137" name="直線接點 136"/>
          <p:cNvCxnSpPr/>
          <p:nvPr/>
        </p:nvCxnSpPr>
        <p:spPr>
          <a:xfrm rot="10800000">
            <a:off x="2000232" y="3357568"/>
            <a:ext cx="1571636" cy="1388"/>
          </a:xfrm>
          <a:prstGeom prst="line">
            <a:avLst/>
          </a:prstGeom>
          <a:ln w="31750">
            <a:solidFill>
              <a:srgbClr val="002060"/>
            </a:solidFill>
            <a:headEnd type="oval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4" name="Shape 119"/>
          <p:cNvGrpSpPr/>
          <p:nvPr/>
        </p:nvGrpSpPr>
        <p:grpSpPr>
          <a:xfrm>
            <a:off x="214282" y="3214692"/>
            <a:ext cx="2428892" cy="546995"/>
            <a:chOff x="2984972" y="1131590"/>
            <a:chExt cx="2778614" cy="625753"/>
          </a:xfrm>
        </p:grpSpPr>
        <p:sp>
          <p:nvSpPr>
            <p:cNvPr id="139" name="Shape 120"/>
            <p:cNvSpPr/>
            <p:nvPr/>
          </p:nvSpPr>
          <p:spPr>
            <a:xfrm rot="5400000">
              <a:off x="4129106" y="286311"/>
              <a:ext cx="572067" cy="236999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300">
                <a:solidFill>
                  <a:schemeClr val="lt1"/>
                </a:solidFill>
                <a:latin typeface="Calibri" pitchFamily="34" charset="0"/>
                <a:cs typeface="Calibri" pitchFamily="34" charset="0"/>
                <a:sym typeface="Arial"/>
              </a:endParaRPr>
            </a:p>
          </p:txBody>
        </p:sp>
        <p:sp>
          <p:nvSpPr>
            <p:cNvPr id="140" name="Shape 121"/>
            <p:cNvSpPr/>
            <p:nvPr/>
          </p:nvSpPr>
          <p:spPr>
            <a:xfrm rot="16200000" flipH="1">
              <a:off x="2984972" y="1131590"/>
              <a:ext cx="617155" cy="617155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Calibri" pitchFamily="34" charset="0"/>
                <a:ea typeface="Arial Black"/>
                <a:cs typeface="Calibri" pitchFamily="34" charset="0"/>
                <a:sym typeface="Arial Black"/>
              </a:endParaRPr>
            </a:p>
          </p:txBody>
        </p:sp>
        <p:sp>
          <p:nvSpPr>
            <p:cNvPr id="141" name="Shape 123"/>
            <p:cNvSpPr txBox="1"/>
            <p:nvPr/>
          </p:nvSpPr>
          <p:spPr>
            <a:xfrm>
              <a:off x="3551346" y="1185275"/>
              <a:ext cx="2212240" cy="5720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>
                <a:buSzPct val="25000"/>
              </a:pPr>
              <a:r>
                <a:rPr lang="en-US" sz="13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Power button and voice assistant trigger</a:t>
              </a:r>
              <a:endParaRPr lang="en-US" sz="1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endParaRPr>
            </a:p>
          </p:txBody>
        </p:sp>
      </p:grpSp>
      <p:sp>
        <p:nvSpPr>
          <p:cNvPr id="142" name="手繪多邊形 141"/>
          <p:cNvSpPr/>
          <p:nvPr/>
        </p:nvSpPr>
        <p:spPr>
          <a:xfrm flipH="1">
            <a:off x="1857356" y="3806575"/>
            <a:ext cx="1095996" cy="479687"/>
          </a:xfrm>
          <a:custGeom>
            <a:avLst/>
            <a:gdLst>
              <a:gd name="connsiteX0" fmla="*/ 0 w 1840159"/>
              <a:gd name="connsiteY0" fmla="*/ 369168 h 369168"/>
              <a:gd name="connsiteX1" fmla="*/ 448680 w 1840159"/>
              <a:gd name="connsiteY1" fmla="*/ 56795 h 369168"/>
              <a:gd name="connsiteX2" fmla="*/ 1226772 w 1840159"/>
              <a:gd name="connsiteY2" fmla="*/ 56795 h 369168"/>
              <a:gd name="connsiteX3" fmla="*/ 1169977 w 1840159"/>
              <a:gd name="connsiteY3" fmla="*/ 0 h 369168"/>
              <a:gd name="connsiteX4" fmla="*/ 1840159 w 1840159"/>
              <a:gd name="connsiteY4" fmla="*/ 11359 h 369168"/>
              <a:gd name="connsiteX5" fmla="*/ 1652735 w 1840159"/>
              <a:gd name="connsiteY5" fmla="*/ 283975 h 369168"/>
              <a:gd name="connsiteX0" fmla="*/ 0 w 1840159"/>
              <a:gd name="connsiteY0" fmla="*/ 369168 h 369168"/>
              <a:gd name="connsiteX1" fmla="*/ 448680 w 1840159"/>
              <a:gd name="connsiteY1" fmla="*/ 56795 h 369168"/>
              <a:gd name="connsiteX2" fmla="*/ 1226772 w 1840159"/>
              <a:gd name="connsiteY2" fmla="*/ 56795 h 369168"/>
              <a:gd name="connsiteX3" fmla="*/ 1169977 w 1840159"/>
              <a:gd name="connsiteY3" fmla="*/ 0 h 369168"/>
              <a:gd name="connsiteX4" fmla="*/ 1840159 w 1840159"/>
              <a:gd name="connsiteY4" fmla="*/ 11359 h 369168"/>
              <a:gd name="connsiteX0" fmla="*/ 0 w 1226772"/>
              <a:gd name="connsiteY0" fmla="*/ 369168 h 369168"/>
              <a:gd name="connsiteX1" fmla="*/ 448680 w 1226772"/>
              <a:gd name="connsiteY1" fmla="*/ 56795 h 369168"/>
              <a:gd name="connsiteX2" fmla="*/ 1226772 w 1226772"/>
              <a:gd name="connsiteY2" fmla="*/ 56795 h 369168"/>
              <a:gd name="connsiteX3" fmla="*/ 1169977 w 1226772"/>
              <a:gd name="connsiteY3" fmla="*/ 0 h 369168"/>
              <a:gd name="connsiteX0" fmla="*/ 0 w 1226772"/>
              <a:gd name="connsiteY0" fmla="*/ 312373 h 312373"/>
              <a:gd name="connsiteX1" fmla="*/ 448680 w 1226772"/>
              <a:gd name="connsiteY1" fmla="*/ 0 h 312373"/>
              <a:gd name="connsiteX2" fmla="*/ 1226772 w 1226772"/>
              <a:gd name="connsiteY2" fmla="*/ 0 h 312373"/>
              <a:gd name="connsiteX0" fmla="*/ 0 w 798112"/>
              <a:gd name="connsiteY0" fmla="*/ 312373 h 312373"/>
              <a:gd name="connsiteX1" fmla="*/ 448680 w 798112"/>
              <a:gd name="connsiteY1" fmla="*/ 0 h 312373"/>
              <a:gd name="connsiteX2" fmla="*/ 798112 w 798112"/>
              <a:gd name="connsiteY2" fmla="*/ 0 h 312373"/>
              <a:gd name="connsiteX0" fmla="*/ 0 w 798112"/>
              <a:gd name="connsiteY0" fmla="*/ 383835 h 383835"/>
              <a:gd name="connsiteX1" fmla="*/ 448680 w 798112"/>
              <a:gd name="connsiteY1" fmla="*/ 71462 h 383835"/>
              <a:gd name="connsiteX2" fmla="*/ 798112 w 798112"/>
              <a:gd name="connsiteY2" fmla="*/ 0 h 383835"/>
              <a:gd name="connsiteX0" fmla="*/ 0 w 798112"/>
              <a:gd name="connsiteY0" fmla="*/ 383835 h 383835"/>
              <a:gd name="connsiteX1" fmla="*/ 448680 w 798112"/>
              <a:gd name="connsiteY1" fmla="*/ 0 h 383835"/>
              <a:gd name="connsiteX2" fmla="*/ 798112 w 798112"/>
              <a:gd name="connsiteY2" fmla="*/ 0 h 383835"/>
              <a:gd name="connsiteX0" fmla="*/ 0 w 798112"/>
              <a:gd name="connsiteY0" fmla="*/ 455297 h 455297"/>
              <a:gd name="connsiteX1" fmla="*/ 448680 w 798112"/>
              <a:gd name="connsiteY1" fmla="*/ 71462 h 455297"/>
              <a:gd name="connsiteX2" fmla="*/ 798112 w 798112"/>
              <a:gd name="connsiteY2" fmla="*/ 0 h 455297"/>
              <a:gd name="connsiteX0" fmla="*/ 0 w 798112"/>
              <a:gd name="connsiteY0" fmla="*/ 455297 h 455297"/>
              <a:gd name="connsiteX1" fmla="*/ 448680 w 798112"/>
              <a:gd name="connsiteY1" fmla="*/ 0 h 455297"/>
              <a:gd name="connsiteX2" fmla="*/ 798112 w 798112"/>
              <a:gd name="connsiteY2" fmla="*/ 0 h 455297"/>
              <a:gd name="connsiteX0" fmla="*/ 0 w 798112"/>
              <a:gd name="connsiteY0" fmla="*/ 455297 h 455297"/>
              <a:gd name="connsiteX1" fmla="*/ 220623 w 798112"/>
              <a:gd name="connsiteY1" fmla="*/ 214290 h 455297"/>
              <a:gd name="connsiteX2" fmla="*/ 798112 w 798112"/>
              <a:gd name="connsiteY2" fmla="*/ 0 h 455297"/>
              <a:gd name="connsiteX0" fmla="*/ 0 w 741078"/>
              <a:gd name="connsiteY0" fmla="*/ 241007 h 241007"/>
              <a:gd name="connsiteX1" fmla="*/ 220623 w 741078"/>
              <a:gd name="connsiteY1" fmla="*/ 0 h 241007"/>
              <a:gd name="connsiteX2" fmla="*/ 741078 w 741078"/>
              <a:gd name="connsiteY2" fmla="*/ 0 h 241007"/>
              <a:gd name="connsiteX0" fmla="*/ 0 w 741078"/>
              <a:gd name="connsiteY0" fmla="*/ 241007 h 571480"/>
              <a:gd name="connsiteX1" fmla="*/ 163564 w 741078"/>
              <a:gd name="connsiteY1" fmla="*/ 571480 h 571480"/>
              <a:gd name="connsiteX2" fmla="*/ 741078 w 741078"/>
              <a:gd name="connsiteY2" fmla="*/ 0 h 571480"/>
              <a:gd name="connsiteX0" fmla="*/ 0 w 855042"/>
              <a:gd name="connsiteY0" fmla="*/ 0 h 330473"/>
              <a:gd name="connsiteX1" fmla="*/ 163564 w 855042"/>
              <a:gd name="connsiteY1" fmla="*/ 330473 h 330473"/>
              <a:gd name="connsiteX2" fmla="*/ 855042 w 855042"/>
              <a:gd name="connsiteY2" fmla="*/ 330473 h 3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5042" h="330473">
                <a:moveTo>
                  <a:pt x="0" y="0"/>
                </a:moveTo>
                <a:lnTo>
                  <a:pt x="163564" y="330473"/>
                </a:lnTo>
                <a:lnTo>
                  <a:pt x="855042" y="330473"/>
                </a:lnTo>
              </a:path>
            </a:pathLst>
          </a:custGeom>
          <a:ln>
            <a:solidFill>
              <a:srgbClr val="F4740A"/>
            </a:solidFill>
            <a:headEnd type="oval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" name="Shape 119"/>
          <p:cNvGrpSpPr/>
          <p:nvPr/>
        </p:nvGrpSpPr>
        <p:grpSpPr>
          <a:xfrm>
            <a:off x="214282" y="4032535"/>
            <a:ext cx="2143140" cy="539479"/>
            <a:chOff x="2984972" y="1131590"/>
            <a:chExt cx="2451718" cy="617155"/>
          </a:xfrm>
        </p:grpSpPr>
        <p:sp>
          <p:nvSpPr>
            <p:cNvPr id="144" name="Shape 120"/>
            <p:cNvSpPr/>
            <p:nvPr/>
          </p:nvSpPr>
          <p:spPr>
            <a:xfrm rot="5400000">
              <a:off x="4096559" y="377194"/>
              <a:ext cx="514296" cy="216596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4740A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300">
                <a:solidFill>
                  <a:schemeClr val="lt1"/>
                </a:solidFill>
                <a:latin typeface="Calibri" pitchFamily="34" charset="0"/>
                <a:cs typeface="Calibri" pitchFamily="34" charset="0"/>
                <a:sym typeface="Arial"/>
              </a:endParaRPr>
            </a:p>
          </p:txBody>
        </p:sp>
        <p:sp>
          <p:nvSpPr>
            <p:cNvPr id="145" name="Shape 121"/>
            <p:cNvSpPr/>
            <p:nvPr/>
          </p:nvSpPr>
          <p:spPr>
            <a:xfrm rot="16200000" flipH="1">
              <a:off x="2984972" y="1131590"/>
              <a:ext cx="617155" cy="617155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F4740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Calibri" pitchFamily="34" charset="0"/>
                <a:ea typeface="Arial Black"/>
                <a:cs typeface="Calibri" pitchFamily="34" charset="0"/>
                <a:sym typeface="Arial Black"/>
              </a:endParaRPr>
            </a:p>
          </p:txBody>
        </p:sp>
        <p:sp>
          <p:nvSpPr>
            <p:cNvPr id="146" name="Shape 123"/>
            <p:cNvSpPr txBox="1"/>
            <p:nvPr/>
          </p:nvSpPr>
          <p:spPr>
            <a:xfrm>
              <a:off x="3638201" y="1217257"/>
              <a:ext cx="1798489" cy="4530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>
                <a:buSzPct val="25000"/>
              </a:pPr>
              <a:r>
                <a:rPr lang="en-US" altLang="zh-TW" sz="13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Body can rotate </a:t>
              </a:r>
              <a:r>
                <a:rPr lang="en-US" altLang="zh-TW" sz="13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360°</a:t>
              </a:r>
              <a:endParaRPr lang="en-US" sz="13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Arial"/>
              </a:endParaRPr>
            </a:p>
          </p:txBody>
        </p:sp>
      </p:grpSp>
      <p:cxnSp>
        <p:nvCxnSpPr>
          <p:cNvPr id="147" name="直線接點 146"/>
          <p:cNvCxnSpPr/>
          <p:nvPr/>
        </p:nvCxnSpPr>
        <p:spPr>
          <a:xfrm rot="5400000" flipH="1" flipV="1">
            <a:off x="3308379" y="4514771"/>
            <a:ext cx="535046" cy="8068"/>
          </a:xfrm>
          <a:prstGeom prst="line">
            <a:avLst/>
          </a:prstGeom>
          <a:ln w="31750">
            <a:solidFill>
              <a:srgbClr val="002060"/>
            </a:solidFill>
            <a:headEnd type="oval"/>
            <a:tailEnd type="oval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6" name="Shape 119"/>
          <p:cNvGrpSpPr/>
          <p:nvPr/>
        </p:nvGrpSpPr>
        <p:grpSpPr>
          <a:xfrm>
            <a:off x="2641148" y="4461163"/>
            <a:ext cx="1788081" cy="539479"/>
            <a:chOff x="2984972" y="1131590"/>
            <a:chExt cx="2045536" cy="617155"/>
          </a:xfrm>
        </p:grpSpPr>
        <p:sp>
          <p:nvSpPr>
            <p:cNvPr id="149" name="Shape 120"/>
            <p:cNvSpPr/>
            <p:nvPr/>
          </p:nvSpPr>
          <p:spPr>
            <a:xfrm rot="5400000">
              <a:off x="3954279" y="590912"/>
              <a:ext cx="463992" cy="168822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300">
                <a:solidFill>
                  <a:schemeClr val="lt1"/>
                </a:solidFill>
                <a:latin typeface="Calibri" pitchFamily="34" charset="0"/>
                <a:cs typeface="Calibri" pitchFamily="34" charset="0"/>
                <a:sym typeface="Arial"/>
              </a:endParaRPr>
            </a:p>
          </p:txBody>
        </p:sp>
        <p:sp>
          <p:nvSpPr>
            <p:cNvPr id="150" name="Shape 121"/>
            <p:cNvSpPr/>
            <p:nvPr/>
          </p:nvSpPr>
          <p:spPr>
            <a:xfrm rot="16200000" flipH="1">
              <a:off x="2984972" y="1131590"/>
              <a:ext cx="617155" cy="617155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Calibri" pitchFamily="34" charset="0"/>
                <a:ea typeface="Arial Black"/>
                <a:cs typeface="Calibri" pitchFamily="34" charset="0"/>
                <a:sym typeface="Arial Black"/>
              </a:endParaRPr>
            </a:p>
          </p:txBody>
        </p:sp>
        <p:sp>
          <p:nvSpPr>
            <p:cNvPr id="151" name="Shape 123"/>
            <p:cNvSpPr txBox="1"/>
            <p:nvPr/>
          </p:nvSpPr>
          <p:spPr>
            <a:xfrm>
              <a:off x="3641081" y="1258402"/>
              <a:ext cx="1389427" cy="3571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>
                <a:buSzPct val="25000"/>
              </a:pPr>
              <a:r>
                <a:rPr lang="en-US" sz="13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USB-A </a:t>
              </a:r>
              <a:r>
                <a:rPr lang="en-US" altLang="zh-TW" sz="13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slots</a:t>
              </a:r>
              <a:endParaRPr lang="en-US" sz="1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endParaRPr>
            </a:p>
          </p:txBody>
        </p:sp>
      </p:grpSp>
      <p:sp>
        <p:nvSpPr>
          <p:cNvPr id="152" name="手繪多邊形 151"/>
          <p:cNvSpPr/>
          <p:nvPr/>
        </p:nvSpPr>
        <p:spPr>
          <a:xfrm>
            <a:off x="5988278" y="1410254"/>
            <a:ext cx="1012613" cy="1230211"/>
          </a:xfrm>
          <a:custGeom>
            <a:avLst/>
            <a:gdLst>
              <a:gd name="connsiteX0" fmla="*/ 0 w 1714500"/>
              <a:gd name="connsiteY0" fmla="*/ 1478756 h 1478756"/>
              <a:gd name="connsiteX1" fmla="*/ 978694 w 1714500"/>
              <a:gd name="connsiteY1" fmla="*/ 1478756 h 1478756"/>
              <a:gd name="connsiteX2" fmla="*/ 971550 w 1714500"/>
              <a:gd name="connsiteY2" fmla="*/ 0 h 1478756"/>
              <a:gd name="connsiteX3" fmla="*/ 1714500 w 1714500"/>
              <a:gd name="connsiteY3" fmla="*/ 585787 h 1478756"/>
              <a:gd name="connsiteX0" fmla="*/ 0 w 978694"/>
              <a:gd name="connsiteY0" fmla="*/ 1478756 h 1478756"/>
              <a:gd name="connsiteX1" fmla="*/ 978694 w 978694"/>
              <a:gd name="connsiteY1" fmla="*/ 1478756 h 1478756"/>
              <a:gd name="connsiteX2" fmla="*/ 971550 w 978694"/>
              <a:gd name="connsiteY2" fmla="*/ 0 h 1478756"/>
              <a:gd name="connsiteX0" fmla="*/ 0 w 973931"/>
              <a:gd name="connsiteY0" fmla="*/ 1478756 h 1478756"/>
              <a:gd name="connsiteX1" fmla="*/ 835786 w 973931"/>
              <a:gd name="connsiteY1" fmla="*/ 1478756 h 1478756"/>
              <a:gd name="connsiteX2" fmla="*/ 971550 w 973931"/>
              <a:gd name="connsiteY2" fmla="*/ 0 h 1478756"/>
              <a:gd name="connsiteX0" fmla="*/ 0 w 835786"/>
              <a:gd name="connsiteY0" fmla="*/ 1407342 h 1407342"/>
              <a:gd name="connsiteX1" fmla="*/ 835786 w 835786"/>
              <a:gd name="connsiteY1" fmla="*/ 1407342 h 1407342"/>
              <a:gd name="connsiteX2" fmla="*/ 828642 w 835786"/>
              <a:gd name="connsiteY2" fmla="*/ 0 h 1407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5786" h="1407342">
                <a:moveTo>
                  <a:pt x="0" y="1407342"/>
                </a:moveTo>
                <a:lnTo>
                  <a:pt x="835786" y="1407342"/>
                </a:lnTo>
                <a:cubicBezTo>
                  <a:pt x="833405" y="914423"/>
                  <a:pt x="831023" y="492919"/>
                  <a:pt x="828642" y="0"/>
                </a:cubicBezTo>
              </a:path>
            </a:pathLst>
          </a:custGeom>
          <a:ln w="31750">
            <a:solidFill>
              <a:srgbClr val="F4740A"/>
            </a:solidFill>
            <a:headEnd type="oval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7" name="Shape 119"/>
          <p:cNvGrpSpPr/>
          <p:nvPr/>
        </p:nvGrpSpPr>
        <p:grpSpPr>
          <a:xfrm>
            <a:off x="6736146" y="857238"/>
            <a:ext cx="2315932" cy="539479"/>
            <a:chOff x="2984972" y="1131590"/>
            <a:chExt cx="2649390" cy="617155"/>
          </a:xfrm>
        </p:grpSpPr>
        <p:sp>
          <p:nvSpPr>
            <p:cNvPr id="154" name="Shape 120"/>
            <p:cNvSpPr/>
            <p:nvPr/>
          </p:nvSpPr>
          <p:spPr>
            <a:xfrm rot="5400000">
              <a:off x="4158173" y="367446"/>
              <a:ext cx="572067" cy="210035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4740A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300">
                <a:solidFill>
                  <a:schemeClr val="lt1"/>
                </a:solidFill>
                <a:latin typeface="Calibri" pitchFamily="34" charset="0"/>
                <a:cs typeface="Calibri" pitchFamily="34" charset="0"/>
                <a:sym typeface="Arial"/>
              </a:endParaRPr>
            </a:p>
          </p:txBody>
        </p:sp>
        <p:sp>
          <p:nvSpPr>
            <p:cNvPr id="155" name="Shape 121"/>
            <p:cNvSpPr/>
            <p:nvPr/>
          </p:nvSpPr>
          <p:spPr>
            <a:xfrm rot="16200000" flipH="1">
              <a:off x="2984972" y="1131590"/>
              <a:ext cx="617155" cy="617155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F4740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Calibri" pitchFamily="34" charset="0"/>
                <a:ea typeface="Arial Black"/>
                <a:cs typeface="Calibri" pitchFamily="34" charset="0"/>
                <a:sym typeface="Arial Black"/>
              </a:endParaRPr>
            </a:p>
          </p:txBody>
        </p:sp>
        <p:sp>
          <p:nvSpPr>
            <p:cNvPr id="156" name="Shape 123"/>
            <p:cNvSpPr txBox="1"/>
            <p:nvPr/>
          </p:nvSpPr>
          <p:spPr>
            <a:xfrm>
              <a:off x="3614733" y="1178514"/>
              <a:ext cx="2019629" cy="4742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r>
                <a:rPr lang="en-US" altLang="zh-TW" sz="13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Hinge</a:t>
              </a:r>
              <a:r>
                <a:rPr lang="zh-TW" altLang="en-US" sz="13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altLang="zh-TW" sz="13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33°</a:t>
              </a:r>
              <a:r>
                <a:rPr lang="zh-TW" altLang="en-US" sz="13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/>
              </a:r>
              <a:br>
                <a:rPr lang="zh-TW" altLang="en-US" sz="13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</a:br>
              <a:r>
                <a:rPr lang="en-US" altLang="zh-TW" sz="13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Manual adjustment</a:t>
              </a:r>
              <a:endParaRPr lang="zh-TW" altLang="en-US" sz="1300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</p:grpSp>
      <p:sp>
        <p:nvSpPr>
          <p:cNvPr id="157" name="手繪多邊形 156"/>
          <p:cNvSpPr/>
          <p:nvPr/>
        </p:nvSpPr>
        <p:spPr>
          <a:xfrm flipH="1">
            <a:off x="6700183" y="3158774"/>
            <a:ext cx="553934" cy="413751"/>
          </a:xfrm>
          <a:custGeom>
            <a:avLst/>
            <a:gdLst>
              <a:gd name="connsiteX0" fmla="*/ 0 w 1840159"/>
              <a:gd name="connsiteY0" fmla="*/ 369168 h 369168"/>
              <a:gd name="connsiteX1" fmla="*/ 448680 w 1840159"/>
              <a:gd name="connsiteY1" fmla="*/ 56795 h 369168"/>
              <a:gd name="connsiteX2" fmla="*/ 1226772 w 1840159"/>
              <a:gd name="connsiteY2" fmla="*/ 56795 h 369168"/>
              <a:gd name="connsiteX3" fmla="*/ 1169977 w 1840159"/>
              <a:gd name="connsiteY3" fmla="*/ 0 h 369168"/>
              <a:gd name="connsiteX4" fmla="*/ 1840159 w 1840159"/>
              <a:gd name="connsiteY4" fmla="*/ 11359 h 369168"/>
              <a:gd name="connsiteX5" fmla="*/ 1652735 w 1840159"/>
              <a:gd name="connsiteY5" fmla="*/ 283975 h 369168"/>
              <a:gd name="connsiteX0" fmla="*/ 0 w 1840159"/>
              <a:gd name="connsiteY0" fmla="*/ 369168 h 369168"/>
              <a:gd name="connsiteX1" fmla="*/ 448680 w 1840159"/>
              <a:gd name="connsiteY1" fmla="*/ 56795 h 369168"/>
              <a:gd name="connsiteX2" fmla="*/ 1226772 w 1840159"/>
              <a:gd name="connsiteY2" fmla="*/ 56795 h 369168"/>
              <a:gd name="connsiteX3" fmla="*/ 1169977 w 1840159"/>
              <a:gd name="connsiteY3" fmla="*/ 0 h 369168"/>
              <a:gd name="connsiteX4" fmla="*/ 1840159 w 1840159"/>
              <a:gd name="connsiteY4" fmla="*/ 11359 h 369168"/>
              <a:gd name="connsiteX0" fmla="*/ 0 w 1226772"/>
              <a:gd name="connsiteY0" fmla="*/ 369168 h 369168"/>
              <a:gd name="connsiteX1" fmla="*/ 448680 w 1226772"/>
              <a:gd name="connsiteY1" fmla="*/ 56795 h 369168"/>
              <a:gd name="connsiteX2" fmla="*/ 1226772 w 1226772"/>
              <a:gd name="connsiteY2" fmla="*/ 56795 h 369168"/>
              <a:gd name="connsiteX3" fmla="*/ 1169977 w 1226772"/>
              <a:gd name="connsiteY3" fmla="*/ 0 h 369168"/>
              <a:gd name="connsiteX0" fmla="*/ 0 w 1226772"/>
              <a:gd name="connsiteY0" fmla="*/ 312373 h 312373"/>
              <a:gd name="connsiteX1" fmla="*/ 448680 w 1226772"/>
              <a:gd name="connsiteY1" fmla="*/ 0 h 312373"/>
              <a:gd name="connsiteX2" fmla="*/ 1226772 w 1226772"/>
              <a:gd name="connsiteY2" fmla="*/ 0 h 312373"/>
              <a:gd name="connsiteX0" fmla="*/ 0 w 798112"/>
              <a:gd name="connsiteY0" fmla="*/ 312373 h 312373"/>
              <a:gd name="connsiteX1" fmla="*/ 448680 w 798112"/>
              <a:gd name="connsiteY1" fmla="*/ 0 h 312373"/>
              <a:gd name="connsiteX2" fmla="*/ 798112 w 798112"/>
              <a:gd name="connsiteY2" fmla="*/ 0 h 312373"/>
              <a:gd name="connsiteX0" fmla="*/ 0 w 798112"/>
              <a:gd name="connsiteY0" fmla="*/ 383835 h 383835"/>
              <a:gd name="connsiteX1" fmla="*/ 448680 w 798112"/>
              <a:gd name="connsiteY1" fmla="*/ 71462 h 383835"/>
              <a:gd name="connsiteX2" fmla="*/ 798112 w 798112"/>
              <a:gd name="connsiteY2" fmla="*/ 0 h 383835"/>
              <a:gd name="connsiteX0" fmla="*/ 0 w 798112"/>
              <a:gd name="connsiteY0" fmla="*/ 383835 h 383835"/>
              <a:gd name="connsiteX1" fmla="*/ 448680 w 798112"/>
              <a:gd name="connsiteY1" fmla="*/ 0 h 383835"/>
              <a:gd name="connsiteX2" fmla="*/ 798112 w 798112"/>
              <a:gd name="connsiteY2" fmla="*/ 0 h 383835"/>
              <a:gd name="connsiteX0" fmla="*/ 0 w 798112"/>
              <a:gd name="connsiteY0" fmla="*/ 455297 h 455297"/>
              <a:gd name="connsiteX1" fmla="*/ 448680 w 798112"/>
              <a:gd name="connsiteY1" fmla="*/ 71462 h 455297"/>
              <a:gd name="connsiteX2" fmla="*/ 798112 w 798112"/>
              <a:gd name="connsiteY2" fmla="*/ 0 h 455297"/>
              <a:gd name="connsiteX0" fmla="*/ 0 w 798112"/>
              <a:gd name="connsiteY0" fmla="*/ 455297 h 455297"/>
              <a:gd name="connsiteX1" fmla="*/ 448680 w 798112"/>
              <a:gd name="connsiteY1" fmla="*/ 0 h 455297"/>
              <a:gd name="connsiteX2" fmla="*/ 798112 w 798112"/>
              <a:gd name="connsiteY2" fmla="*/ 0 h 455297"/>
              <a:gd name="connsiteX0" fmla="*/ 0 w 798112"/>
              <a:gd name="connsiteY0" fmla="*/ 455297 h 455297"/>
              <a:gd name="connsiteX1" fmla="*/ 220623 w 798112"/>
              <a:gd name="connsiteY1" fmla="*/ 214290 h 455297"/>
              <a:gd name="connsiteX2" fmla="*/ 798112 w 798112"/>
              <a:gd name="connsiteY2" fmla="*/ 0 h 455297"/>
              <a:gd name="connsiteX0" fmla="*/ 0 w 741078"/>
              <a:gd name="connsiteY0" fmla="*/ 241007 h 241007"/>
              <a:gd name="connsiteX1" fmla="*/ 220623 w 741078"/>
              <a:gd name="connsiteY1" fmla="*/ 0 h 241007"/>
              <a:gd name="connsiteX2" fmla="*/ 741078 w 741078"/>
              <a:gd name="connsiteY2" fmla="*/ 0 h 241007"/>
              <a:gd name="connsiteX0" fmla="*/ 0 w 741078"/>
              <a:gd name="connsiteY0" fmla="*/ 241007 h 571480"/>
              <a:gd name="connsiteX1" fmla="*/ 163564 w 741078"/>
              <a:gd name="connsiteY1" fmla="*/ 571480 h 571480"/>
              <a:gd name="connsiteX2" fmla="*/ 741078 w 741078"/>
              <a:gd name="connsiteY2" fmla="*/ 0 h 571480"/>
              <a:gd name="connsiteX0" fmla="*/ 0 w 855042"/>
              <a:gd name="connsiteY0" fmla="*/ 0 h 330473"/>
              <a:gd name="connsiteX1" fmla="*/ 163564 w 855042"/>
              <a:gd name="connsiteY1" fmla="*/ 330473 h 330473"/>
              <a:gd name="connsiteX2" fmla="*/ 855042 w 855042"/>
              <a:gd name="connsiteY2" fmla="*/ 330473 h 330473"/>
              <a:gd name="connsiteX0" fmla="*/ 178431 w 1033473"/>
              <a:gd name="connsiteY0" fmla="*/ 0 h 473325"/>
              <a:gd name="connsiteX1" fmla="*/ 0 w 1033473"/>
              <a:gd name="connsiteY1" fmla="*/ 473325 h 473325"/>
              <a:gd name="connsiteX2" fmla="*/ 1033473 w 1033473"/>
              <a:gd name="connsiteY2" fmla="*/ 330473 h 473325"/>
              <a:gd name="connsiteX0" fmla="*/ 505690 w 505690"/>
              <a:gd name="connsiteY0" fmla="*/ 0 h 473325"/>
              <a:gd name="connsiteX1" fmla="*/ 327259 w 505690"/>
              <a:gd name="connsiteY1" fmla="*/ 473325 h 473325"/>
              <a:gd name="connsiteX2" fmla="*/ 0 w 505690"/>
              <a:gd name="connsiteY2" fmla="*/ 473325 h 47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5690" h="473325">
                <a:moveTo>
                  <a:pt x="505690" y="0"/>
                </a:moveTo>
                <a:lnTo>
                  <a:pt x="327259" y="473325"/>
                </a:lnTo>
                <a:lnTo>
                  <a:pt x="0" y="473325"/>
                </a:lnTo>
              </a:path>
            </a:pathLst>
          </a:custGeom>
          <a:ln>
            <a:solidFill>
              <a:srgbClr val="002060"/>
            </a:solidFill>
            <a:headEnd type="oval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ysClr val="windowText" lastClr="000000"/>
                </a:solidFill>
              </a:ln>
            </a:endParaRPr>
          </a:p>
        </p:txBody>
      </p:sp>
      <p:grpSp>
        <p:nvGrpSpPr>
          <p:cNvPr id="8" name="Shape 119"/>
          <p:cNvGrpSpPr/>
          <p:nvPr/>
        </p:nvGrpSpPr>
        <p:grpSpPr>
          <a:xfrm>
            <a:off x="6739021" y="3346112"/>
            <a:ext cx="2190694" cy="539478"/>
            <a:chOff x="2984972" y="1131590"/>
            <a:chExt cx="2506119" cy="617155"/>
          </a:xfrm>
        </p:grpSpPr>
        <p:sp>
          <p:nvSpPr>
            <p:cNvPr id="159" name="Shape 120"/>
            <p:cNvSpPr/>
            <p:nvPr/>
          </p:nvSpPr>
          <p:spPr>
            <a:xfrm rot="5400000">
              <a:off x="4130591" y="356263"/>
              <a:ext cx="572067" cy="214893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300">
                <a:solidFill>
                  <a:schemeClr val="lt1"/>
                </a:solidFill>
                <a:latin typeface="Calibri" pitchFamily="34" charset="0"/>
                <a:cs typeface="Calibri" pitchFamily="34" charset="0"/>
                <a:sym typeface="Arial"/>
              </a:endParaRPr>
            </a:p>
          </p:txBody>
        </p:sp>
        <p:sp>
          <p:nvSpPr>
            <p:cNvPr id="160" name="Shape 121"/>
            <p:cNvSpPr/>
            <p:nvPr/>
          </p:nvSpPr>
          <p:spPr>
            <a:xfrm rot="16200000" flipH="1">
              <a:off x="2984972" y="1131590"/>
              <a:ext cx="617155" cy="617155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Calibri" pitchFamily="34" charset="0"/>
                <a:ea typeface="Arial Black"/>
                <a:cs typeface="Calibri" pitchFamily="34" charset="0"/>
                <a:sym typeface="Arial Black"/>
              </a:endParaRPr>
            </a:p>
          </p:txBody>
        </p:sp>
        <p:sp>
          <p:nvSpPr>
            <p:cNvPr id="161" name="Shape 123"/>
            <p:cNvSpPr txBox="1"/>
            <p:nvPr/>
          </p:nvSpPr>
          <p:spPr>
            <a:xfrm>
              <a:off x="3611444" y="1257300"/>
              <a:ext cx="1858023" cy="3571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r>
                <a:rPr lang="en-US" sz="13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USB Type-C and microSD slot</a:t>
              </a:r>
              <a:endParaRPr lang="zh-TW" altLang="en-US" sz="1300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</p:grpSp>
      <p:cxnSp>
        <p:nvCxnSpPr>
          <p:cNvPr id="162" name="直線接點 161"/>
          <p:cNvCxnSpPr/>
          <p:nvPr/>
        </p:nvCxnSpPr>
        <p:spPr>
          <a:xfrm rot="5400000" flipH="1" flipV="1">
            <a:off x="5671963" y="4499227"/>
            <a:ext cx="684000" cy="1388"/>
          </a:xfrm>
          <a:prstGeom prst="line">
            <a:avLst/>
          </a:prstGeom>
          <a:ln w="31750">
            <a:solidFill>
              <a:srgbClr val="002060"/>
            </a:solidFill>
            <a:headEnd type="oval"/>
            <a:tailEnd type="oval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9" name="Shape 119"/>
          <p:cNvGrpSpPr/>
          <p:nvPr/>
        </p:nvGrpSpPr>
        <p:grpSpPr>
          <a:xfrm>
            <a:off x="5076569" y="4461163"/>
            <a:ext cx="1995760" cy="539479"/>
            <a:chOff x="2984972" y="1131590"/>
            <a:chExt cx="2283118" cy="617155"/>
          </a:xfrm>
        </p:grpSpPr>
        <p:sp>
          <p:nvSpPr>
            <p:cNvPr id="164" name="Shape 120"/>
            <p:cNvSpPr/>
            <p:nvPr/>
          </p:nvSpPr>
          <p:spPr>
            <a:xfrm rot="5400000">
              <a:off x="4032268" y="486571"/>
              <a:ext cx="545715" cy="19259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300">
                <a:solidFill>
                  <a:schemeClr val="lt1"/>
                </a:solidFill>
                <a:latin typeface="Calibri" pitchFamily="34" charset="0"/>
                <a:cs typeface="Calibri" pitchFamily="34" charset="0"/>
                <a:sym typeface="Arial"/>
              </a:endParaRPr>
            </a:p>
          </p:txBody>
        </p:sp>
        <p:sp>
          <p:nvSpPr>
            <p:cNvPr id="165" name="Shape 121"/>
            <p:cNvSpPr/>
            <p:nvPr/>
          </p:nvSpPr>
          <p:spPr>
            <a:xfrm rot="16200000" flipH="1">
              <a:off x="2984972" y="1131590"/>
              <a:ext cx="617155" cy="617155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lt1"/>
                </a:solidFill>
                <a:latin typeface="Calibri" pitchFamily="34" charset="0"/>
                <a:ea typeface="Arial Black"/>
                <a:cs typeface="Calibri" pitchFamily="34" charset="0"/>
                <a:sym typeface="Arial Black"/>
              </a:endParaRPr>
            </a:p>
          </p:txBody>
        </p:sp>
        <p:sp>
          <p:nvSpPr>
            <p:cNvPr id="166" name="Shape 123"/>
            <p:cNvSpPr txBox="1"/>
            <p:nvPr/>
          </p:nvSpPr>
          <p:spPr>
            <a:xfrm>
              <a:off x="3551347" y="1274466"/>
              <a:ext cx="1603773" cy="3571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>
                <a:buSzPct val="25000"/>
              </a:pPr>
              <a:r>
                <a:rPr lang="en-US" altLang="zh-TW" sz="13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Power and wired network</a:t>
              </a:r>
              <a:endParaRPr lang="fr-FR" sz="1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endParaRPr>
            </a:p>
          </p:txBody>
        </p:sp>
      </p:grpSp>
      <p:pic>
        <p:nvPicPr>
          <p:cNvPr id="167" name="Picture 6" descr="C:\Users\Han Tsai\Desktop\AfoBot_PPT\icon_eye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065" y="959590"/>
            <a:ext cx="458791" cy="312233"/>
          </a:xfrm>
          <a:prstGeom prst="rect">
            <a:avLst/>
          </a:prstGeom>
          <a:noFill/>
        </p:spPr>
      </p:pic>
      <p:pic>
        <p:nvPicPr>
          <p:cNvPr id="168" name="Picture 8" descr="C:\Users\Han Tsai\Desktop\AfoBot_PPT\icon_ea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2782" y="2346967"/>
            <a:ext cx="340128" cy="437127"/>
          </a:xfrm>
          <a:prstGeom prst="rect">
            <a:avLst/>
          </a:prstGeom>
          <a:noFill/>
        </p:spPr>
      </p:pic>
      <p:pic>
        <p:nvPicPr>
          <p:cNvPr id="169" name="Picture 8" descr="C:\Users\Han Tsai\Desktop\AfoBot_PPT\icon_ea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27635" y="910693"/>
            <a:ext cx="340128" cy="437127"/>
          </a:xfrm>
          <a:prstGeom prst="rect">
            <a:avLst/>
          </a:prstGeom>
          <a:noFill/>
        </p:spPr>
      </p:pic>
      <p:sp>
        <p:nvSpPr>
          <p:cNvPr id="170" name="Shape 893"/>
          <p:cNvSpPr/>
          <p:nvPr/>
        </p:nvSpPr>
        <p:spPr>
          <a:xfrm>
            <a:off x="328901" y="3286586"/>
            <a:ext cx="298441" cy="35673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7143" y="20792"/>
                </a:moveTo>
                <a:lnTo>
                  <a:pt x="47143" y="33852"/>
                </a:lnTo>
                <a:cubicBezTo>
                  <a:pt x="28626" y="38460"/>
                  <a:pt x="15133" y="52814"/>
                  <a:pt x="15133" y="69804"/>
                </a:cubicBezTo>
                <a:cubicBezTo>
                  <a:pt x="15133" y="90534"/>
                  <a:pt x="35220" y="107339"/>
                  <a:pt x="60000" y="107339"/>
                </a:cubicBezTo>
                <a:cubicBezTo>
                  <a:pt x="84779" y="107339"/>
                  <a:pt x="104866" y="90534"/>
                  <a:pt x="104866" y="69804"/>
                </a:cubicBezTo>
                <a:cubicBezTo>
                  <a:pt x="104866" y="52814"/>
                  <a:pt x="91373" y="38460"/>
                  <a:pt x="72856" y="33852"/>
                </a:cubicBezTo>
                <a:lnTo>
                  <a:pt x="72856" y="20792"/>
                </a:lnTo>
                <a:cubicBezTo>
                  <a:pt x="99819" y="25691"/>
                  <a:pt x="120000" y="45776"/>
                  <a:pt x="120000" y="69804"/>
                </a:cubicBezTo>
                <a:cubicBezTo>
                  <a:pt x="120000" y="97526"/>
                  <a:pt x="93137" y="120000"/>
                  <a:pt x="60000" y="120000"/>
                </a:cubicBezTo>
                <a:cubicBezTo>
                  <a:pt x="26862" y="120000"/>
                  <a:pt x="0" y="97526"/>
                  <a:pt x="0" y="69804"/>
                </a:cubicBezTo>
                <a:cubicBezTo>
                  <a:pt x="0" y="45776"/>
                  <a:pt x="20180" y="25691"/>
                  <a:pt x="47143" y="20792"/>
                </a:cubicBezTo>
                <a:close/>
                <a:moveTo>
                  <a:pt x="60000" y="0"/>
                </a:moveTo>
                <a:cubicBezTo>
                  <a:pt x="64438" y="0"/>
                  <a:pt x="68036" y="3010"/>
                  <a:pt x="68036" y="6723"/>
                </a:cubicBezTo>
                <a:lnTo>
                  <a:pt x="68036" y="52773"/>
                </a:lnTo>
                <a:cubicBezTo>
                  <a:pt x="68036" y="56487"/>
                  <a:pt x="64438" y="59497"/>
                  <a:pt x="60000" y="59497"/>
                </a:cubicBezTo>
                <a:cubicBezTo>
                  <a:pt x="55561" y="59497"/>
                  <a:pt x="51963" y="56487"/>
                  <a:pt x="51963" y="52773"/>
                </a:cubicBezTo>
                <a:lnTo>
                  <a:pt x="51963" y="6723"/>
                </a:lnTo>
                <a:cubicBezTo>
                  <a:pt x="51963" y="3010"/>
                  <a:pt x="55561" y="0"/>
                  <a:pt x="60000" y="0"/>
                </a:cubicBezTo>
                <a:close/>
              </a:path>
            </a:pathLst>
          </a:custGeom>
          <a:solidFill>
            <a:srgbClr val="B84E4B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Picture 9" descr="C:\Users\Han Tsai\Desktop\AfoBot_PPT\icon_36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4243" y="4067436"/>
            <a:ext cx="468798" cy="468798"/>
          </a:xfrm>
          <a:prstGeom prst="rect">
            <a:avLst/>
          </a:prstGeom>
          <a:noFill/>
        </p:spPr>
      </p:pic>
      <p:pic>
        <p:nvPicPr>
          <p:cNvPr id="172" name="Picture 11" descr="C:\Users\Han Tsai\Desktop\AfoBot_PPT\icon_usb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38147" y="4523610"/>
            <a:ext cx="340128" cy="437127"/>
          </a:xfrm>
          <a:prstGeom prst="rect">
            <a:avLst/>
          </a:prstGeom>
          <a:noFill/>
        </p:spPr>
      </p:pic>
      <p:pic>
        <p:nvPicPr>
          <p:cNvPr id="173" name="Picture 11" descr="C:\Users\Han Tsai\Desktop\AfoBot_PPT\icon_usb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25077" y="3408561"/>
            <a:ext cx="249787" cy="321022"/>
          </a:xfrm>
          <a:prstGeom prst="rect">
            <a:avLst/>
          </a:prstGeom>
          <a:noFill/>
        </p:spPr>
      </p:pic>
      <p:pic>
        <p:nvPicPr>
          <p:cNvPr id="174" name="Picture 12" descr="C:\Users\Han Tsai\Desktop\AfoBot_PPT\icon_SD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31084" y="3533454"/>
            <a:ext cx="194359" cy="249787"/>
          </a:xfrm>
          <a:prstGeom prst="rect">
            <a:avLst/>
          </a:prstGeom>
          <a:noFill/>
        </p:spPr>
      </p:pic>
      <p:pic>
        <p:nvPicPr>
          <p:cNvPr id="175" name="Picture 13" descr="C:\Users\Han Tsai\Desktop\AfoBot_PPT\icon_power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11477" y="4564406"/>
            <a:ext cx="249786" cy="321022"/>
          </a:xfrm>
          <a:prstGeom prst="rect">
            <a:avLst/>
          </a:prstGeom>
          <a:noFill/>
        </p:spPr>
      </p:pic>
      <p:pic>
        <p:nvPicPr>
          <p:cNvPr id="176" name="Picture 14" descr="C:\Users\Han Tsai\Desktop\AfoBot_PPT\icon_RJ45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26356" y="4586057"/>
            <a:ext cx="242932" cy="312212"/>
          </a:xfrm>
          <a:prstGeom prst="rect">
            <a:avLst/>
          </a:prstGeom>
          <a:noFill/>
        </p:spPr>
      </p:pic>
      <p:pic>
        <p:nvPicPr>
          <p:cNvPr id="177" name="Picture 15" descr="C:\Users\Han Tsai\Desktop\AfoBot_PPT\icon_Setting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13333" y="857238"/>
            <a:ext cx="400865" cy="515185"/>
          </a:xfrm>
          <a:prstGeom prst="rect">
            <a:avLst/>
          </a:prstGeom>
          <a:noFill/>
        </p:spPr>
      </p:pic>
      <p:sp>
        <p:nvSpPr>
          <p:cNvPr id="179" name="Shape 336"/>
          <p:cNvSpPr txBox="1"/>
          <p:nvPr/>
        </p:nvSpPr>
        <p:spPr>
          <a:xfrm>
            <a:off x="628680" y="7127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indent="-254000" algn="ctr">
              <a:buClr>
                <a:schemeClr val="dk1"/>
              </a:buClr>
              <a:buSzPts val="4000"/>
            </a:pPr>
            <a:r>
              <a:rPr lang="en-US" altLang="zh-TW" sz="40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Hardware design</a:t>
            </a:r>
            <a:endParaRPr sz="4000" b="1" i="0" u="none" strike="noStrike" cap="none" dirty="0">
              <a:solidFill>
                <a:srgbClr val="0070C0"/>
              </a:solidFill>
              <a:latin typeface="Calibri" pitchFamily="34" charset="0"/>
              <a:cs typeface="Calibri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an Tsai\Desktop\AFOBOT _PPT\AfoBot_Screen_main_2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</p:spPr>
      </p:pic>
      <p:sp>
        <p:nvSpPr>
          <p:cNvPr id="5" name="平行四邊形 4"/>
          <p:cNvSpPr/>
          <p:nvPr/>
        </p:nvSpPr>
        <p:spPr>
          <a:xfrm>
            <a:off x="4286248" y="1928808"/>
            <a:ext cx="3429024" cy="714380"/>
          </a:xfrm>
          <a:prstGeom prst="parallelogram">
            <a:avLst>
              <a:gd name="adj" fmla="val 58153"/>
            </a:avLst>
          </a:prstGeom>
          <a:solidFill>
            <a:srgbClr val="00518E">
              <a:alpha val="39000"/>
            </a:srgbClr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平行四邊形 5"/>
          <p:cNvSpPr/>
          <p:nvPr/>
        </p:nvSpPr>
        <p:spPr>
          <a:xfrm>
            <a:off x="4214810" y="1857370"/>
            <a:ext cx="3429024" cy="714380"/>
          </a:xfrm>
          <a:prstGeom prst="parallelogram">
            <a:avLst>
              <a:gd name="adj" fmla="val 58153"/>
            </a:avLst>
          </a:prstGeom>
          <a:solidFill>
            <a:srgbClr val="F4740A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129"/>
          <p:cNvSpPr txBox="1"/>
          <p:nvPr/>
        </p:nvSpPr>
        <p:spPr>
          <a:xfrm>
            <a:off x="3456000" y="1728000"/>
            <a:ext cx="4929222" cy="8572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b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altLang="zh-TW" sz="42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Use cases</a:t>
            </a:r>
          </a:p>
        </p:txBody>
      </p:sp>
      <p:sp>
        <p:nvSpPr>
          <p:cNvPr id="11" name="Shape 613"/>
          <p:cNvSpPr txBox="1"/>
          <p:nvPr/>
        </p:nvSpPr>
        <p:spPr>
          <a:xfrm>
            <a:off x="3924000" y="2556000"/>
            <a:ext cx="4000528" cy="10001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-69850" algn="ctr" rtl="0">
              <a:spcBef>
                <a:spcPts val="0"/>
              </a:spcBef>
              <a:buClr>
                <a:srgbClr val="0070C0"/>
              </a:buClr>
              <a:buSzPts val="1100"/>
              <a:buFont typeface="Arial"/>
              <a:buNone/>
            </a:pPr>
            <a:r>
              <a:rPr lang="zh-TW" sz="5500" dirty="0" smtClean="0">
                <a:solidFill>
                  <a:schemeClr val="lt1"/>
                </a:solidFill>
                <a:latin typeface="Calibri" pitchFamily="34" charset="0"/>
                <a:cs typeface="Calibri" pitchFamily="34" charset="0"/>
              </a:rPr>
              <a:t>AfoBot</a:t>
            </a:r>
            <a:endParaRPr lang="zh-TW" sz="5500" dirty="0">
              <a:solidFill>
                <a:schemeClr val="lt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816000" y="3278365"/>
            <a:ext cx="421484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700" b="1" dirty="0" smtClean="0">
                <a:solidFill>
                  <a:srgbClr val="FFFF00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Video Companion Robot</a:t>
            </a:r>
            <a:endParaRPr lang="zh-TW" altLang="en-US" sz="2700" b="1" dirty="0">
              <a:solidFill>
                <a:srgbClr val="FFFF00"/>
              </a:solidFill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Shape 729"/>
          <p:cNvSpPr txBox="1"/>
          <p:nvPr/>
        </p:nvSpPr>
        <p:spPr>
          <a:xfrm>
            <a:off x="5643442" y="1482370"/>
            <a:ext cx="3143400" cy="375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2889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550"/>
              <a:buFont typeface="Arial"/>
              <a:buNone/>
            </a:pPr>
            <a:r>
              <a:rPr lang="en-US" altLang="zh-TW" sz="2100" b="1" i="0" u="none" strike="noStrike" cap="none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rPr>
              <a:t>Why </a:t>
            </a:r>
            <a:r>
              <a:rPr lang="en-US" altLang="zh-TW" sz="2100" b="1" i="0" u="none" strike="noStrike" cap="none" dirty="0" err="1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rPr>
              <a:t>AfoBot</a:t>
            </a:r>
            <a:r>
              <a:rPr lang="en-US" altLang="zh-TW" sz="2100" b="1" i="0" u="none" strike="noStrike" cap="none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rPr>
              <a:t>?</a:t>
            </a:r>
            <a:endParaRPr lang="zh-TW" sz="2100" b="1" i="0" u="none" strike="noStrike" cap="none" dirty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Calibri" pitchFamily="34" charset="0"/>
              <a:sym typeface="Arial"/>
            </a:endParaRPr>
          </a:p>
        </p:txBody>
      </p:sp>
      <p:sp>
        <p:nvSpPr>
          <p:cNvPr id="731" name="Shape 731"/>
          <p:cNvSpPr/>
          <p:nvPr/>
        </p:nvSpPr>
        <p:spPr>
          <a:xfrm>
            <a:off x="107504" y="1609836"/>
            <a:ext cx="5821818" cy="747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indent="-28575">
              <a:buClr>
                <a:schemeClr val="dk1"/>
              </a:buClr>
              <a:buSzPts val="450"/>
            </a:pPr>
            <a:r>
              <a:rPr lang="en-US" altLang="zh-TW" sz="1500" b="1" i="0" u="none" strike="noStrike" cap="none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rPr>
              <a:t>AfoBot will provide SDK for Android developer, content maker, and service providers for developing their own applications. And provide value-add applications in retail, health care </a:t>
            </a:r>
            <a:r>
              <a:rPr lang="en-US" altLang="zh-TW" sz="15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and </a:t>
            </a:r>
            <a:r>
              <a:rPr lang="en-US" altLang="zh-TW" sz="15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kindergarten.</a:t>
            </a:r>
            <a:endParaRPr lang="zh-TW" sz="1500" b="1" i="0" u="none" strike="noStrike" cap="none" dirty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Calibri" pitchFamily="34" charset="0"/>
              <a:sym typeface="Arial"/>
            </a:endParaRPr>
          </a:p>
        </p:txBody>
      </p:sp>
      <p:grpSp>
        <p:nvGrpSpPr>
          <p:cNvPr id="2" name="群組 26"/>
          <p:cNvGrpSpPr/>
          <p:nvPr/>
        </p:nvGrpSpPr>
        <p:grpSpPr>
          <a:xfrm>
            <a:off x="5786446" y="1928808"/>
            <a:ext cx="2857520" cy="2928958"/>
            <a:chOff x="5786446" y="1928808"/>
            <a:chExt cx="2198100" cy="2120604"/>
          </a:xfrm>
        </p:grpSpPr>
        <p:sp>
          <p:nvSpPr>
            <p:cNvPr id="732" name="Shape 732"/>
            <p:cNvSpPr/>
            <p:nvPr/>
          </p:nvSpPr>
          <p:spPr>
            <a:xfrm>
              <a:off x="5786446" y="1928808"/>
              <a:ext cx="2198100" cy="30077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254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3175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00"/>
                <a:buFont typeface="Arial"/>
                <a:buNone/>
              </a:pPr>
              <a:r>
                <a:rPr lang="en-US" altLang="zh-TW" sz="2000" b="1" i="0" u="none" strike="noStrike" cap="none" dirty="0" smtClean="0">
                  <a:solidFill>
                    <a:schemeClr val="lt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  <a:sym typeface="Arial"/>
                </a:rPr>
                <a:t>Companion</a:t>
              </a:r>
              <a:endParaRPr lang="zh-TW" sz="2000" b="1" i="0" u="none" strike="noStrike" cap="none" dirty="0">
                <a:solidFill>
                  <a:schemeClr val="lt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endParaRPr>
            </a:p>
          </p:txBody>
        </p:sp>
        <p:sp>
          <p:nvSpPr>
            <p:cNvPr id="734" name="Shape 734"/>
            <p:cNvSpPr/>
            <p:nvPr/>
          </p:nvSpPr>
          <p:spPr>
            <a:xfrm>
              <a:off x="5786446" y="2298274"/>
              <a:ext cx="2198100" cy="30077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254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3175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00"/>
                <a:buFont typeface="Arial"/>
                <a:buNone/>
              </a:pPr>
              <a:r>
                <a:rPr lang="en-US" altLang="zh-TW" sz="2000" b="1" dirty="0" smtClean="0">
                  <a:solidFill>
                    <a:schemeClr val="lt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Video calls</a:t>
              </a:r>
              <a:endParaRPr lang="zh-TW" sz="2000" b="1" i="0" u="none" strike="noStrike" cap="none" dirty="0">
                <a:solidFill>
                  <a:schemeClr val="lt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endParaRPr>
            </a:p>
          </p:txBody>
        </p:sp>
        <p:sp>
          <p:nvSpPr>
            <p:cNvPr id="736" name="Shape 736"/>
            <p:cNvSpPr/>
            <p:nvPr/>
          </p:nvSpPr>
          <p:spPr>
            <a:xfrm>
              <a:off x="5786446" y="2664989"/>
              <a:ext cx="2198100" cy="30077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254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3175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00"/>
                <a:buFont typeface="Arial"/>
                <a:buNone/>
              </a:pPr>
              <a:r>
                <a:rPr lang="en-US" altLang="zh-TW" sz="2000" b="1" i="0" u="none" strike="noStrike" cap="none" dirty="0" smtClean="0">
                  <a:solidFill>
                    <a:schemeClr val="lt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  <a:sym typeface="Arial"/>
                </a:rPr>
                <a:t>Voice assistant</a:t>
              </a:r>
              <a:endParaRPr lang="zh-TW" sz="2000" b="1" i="0" u="none" strike="noStrike" cap="none" dirty="0">
                <a:solidFill>
                  <a:schemeClr val="lt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endParaRPr>
            </a:p>
          </p:txBody>
        </p:sp>
        <p:sp>
          <p:nvSpPr>
            <p:cNvPr id="738" name="Shape 738"/>
            <p:cNvSpPr/>
            <p:nvPr/>
          </p:nvSpPr>
          <p:spPr>
            <a:xfrm>
              <a:off x="5786446" y="3028954"/>
              <a:ext cx="2198100" cy="30077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254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3175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00"/>
                <a:buFont typeface="Arial"/>
                <a:buNone/>
              </a:pPr>
              <a:r>
                <a:rPr lang="en-US" altLang="zh-TW" sz="2000" b="1" i="0" u="none" strike="noStrike" cap="none" dirty="0" smtClean="0">
                  <a:solidFill>
                    <a:schemeClr val="lt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  <a:sym typeface="Arial"/>
                </a:rPr>
                <a:t>Education</a:t>
              </a:r>
              <a:endParaRPr lang="zh-TW" sz="2000" b="1" i="0" u="none" strike="noStrike" cap="none" dirty="0">
                <a:solidFill>
                  <a:schemeClr val="lt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endParaRPr>
            </a:p>
          </p:txBody>
        </p:sp>
        <p:sp>
          <p:nvSpPr>
            <p:cNvPr id="740" name="Shape 740"/>
            <p:cNvSpPr/>
            <p:nvPr/>
          </p:nvSpPr>
          <p:spPr>
            <a:xfrm>
              <a:off x="5786446" y="3390169"/>
              <a:ext cx="2198100" cy="30077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254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3175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00"/>
                <a:buFont typeface="Arial"/>
                <a:buNone/>
              </a:pPr>
              <a:r>
                <a:rPr lang="en-US" altLang="zh-TW" sz="2000" b="1" i="0" u="none" strike="noStrike" cap="none" dirty="0" smtClean="0">
                  <a:solidFill>
                    <a:schemeClr val="lt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  <a:sym typeface="Arial"/>
                </a:rPr>
                <a:t>Health care</a:t>
              </a:r>
              <a:endParaRPr lang="zh-TW" sz="2000" b="1" i="0" u="none" strike="noStrike" cap="none" dirty="0">
                <a:solidFill>
                  <a:schemeClr val="lt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endParaRPr>
            </a:p>
          </p:txBody>
        </p:sp>
        <p:sp>
          <p:nvSpPr>
            <p:cNvPr id="742" name="Shape 742"/>
            <p:cNvSpPr/>
            <p:nvPr/>
          </p:nvSpPr>
          <p:spPr>
            <a:xfrm>
              <a:off x="5786446" y="3748633"/>
              <a:ext cx="2198100" cy="30077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254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3175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00"/>
                <a:buFont typeface="Arial"/>
                <a:buNone/>
              </a:pPr>
              <a:r>
                <a:rPr lang="en-US" altLang="zh-TW" sz="2000" b="1" i="0" u="none" strike="noStrike" cap="none" dirty="0" smtClean="0">
                  <a:solidFill>
                    <a:schemeClr val="lt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  <a:sym typeface="Arial"/>
                </a:rPr>
                <a:t>Surveillance </a:t>
              </a:r>
              <a:endParaRPr lang="zh-TW" sz="2000" b="1" i="0" u="none" strike="noStrike" cap="none" dirty="0">
                <a:solidFill>
                  <a:schemeClr val="lt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endParaRPr>
            </a:p>
          </p:txBody>
        </p:sp>
      </p:grpSp>
      <p:sp>
        <p:nvSpPr>
          <p:cNvPr id="23" name="Shape 336"/>
          <p:cNvSpPr txBox="1"/>
          <p:nvPr/>
        </p:nvSpPr>
        <p:spPr>
          <a:xfrm>
            <a:off x="-14262" y="142714"/>
            <a:ext cx="9158262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indent="-254000" algn="ctr">
              <a:buClr>
                <a:schemeClr val="dk1"/>
              </a:buClr>
              <a:buSzPts val="4000"/>
            </a:pPr>
            <a:r>
              <a:rPr lang="en-US" altLang="zh-TW" sz="4000" b="1" dirty="0" err="1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AfoBot</a:t>
            </a:r>
            <a:r>
              <a:rPr lang="zh-TW" altLang="en-US" sz="40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 </a:t>
            </a:r>
            <a:r>
              <a:rPr lang="en-US" altLang="zh-TW" sz="40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use cases (B2C)</a:t>
            </a:r>
            <a:endParaRPr sz="4000" b="1" i="0" u="none" strike="noStrike" cap="none" dirty="0">
              <a:solidFill>
                <a:srgbClr val="0070C0"/>
              </a:solidFill>
              <a:latin typeface="Calibri" pitchFamily="34" charset="0"/>
              <a:cs typeface="Calibri" pitchFamily="34" charset="0"/>
              <a:sym typeface="Arial"/>
            </a:endParaRPr>
          </a:p>
        </p:txBody>
      </p:sp>
      <p:sp>
        <p:nvSpPr>
          <p:cNvPr id="25" name="平行四邊形 24"/>
          <p:cNvSpPr/>
          <p:nvPr/>
        </p:nvSpPr>
        <p:spPr>
          <a:xfrm>
            <a:off x="497615" y="928676"/>
            <a:ext cx="8289227" cy="500066"/>
          </a:xfrm>
          <a:prstGeom prst="parallelogram">
            <a:avLst>
              <a:gd name="adj" fmla="val 60777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平行四邊形 25"/>
          <p:cNvSpPr/>
          <p:nvPr/>
        </p:nvSpPr>
        <p:spPr>
          <a:xfrm>
            <a:off x="428596" y="990591"/>
            <a:ext cx="8151075" cy="438151"/>
          </a:xfrm>
          <a:prstGeom prst="parallelogram">
            <a:avLst>
              <a:gd name="adj" fmla="val 55727"/>
            </a:avLst>
          </a:prstGeom>
          <a:solidFill>
            <a:srgbClr val="303F97"/>
          </a:solidFill>
          <a:ln>
            <a:solidFill>
              <a:srgbClr val="303F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/>
          </a:p>
        </p:txBody>
      </p:sp>
      <p:sp>
        <p:nvSpPr>
          <p:cNvPr id="728" name="Shape 728"/>
          <p:cNvSpPr/>
          <p:nvPr/>
        </p:nvSpPr>
        <p:spPr>
          <a:xfrm>
            <a:off x="-32" y="1000114"/>
            <a:ext cx="9001156" cy="43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50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</a:pPr>
            <a:r>
              <a:rPr lang="en-US" altLang="zh-TW" sz="1950" b="1" i="0" u="none" strike="noStrike" cap="none" dirty="0" smtClean="0">
                <a:solidFill>
                  <a:schemeClr val="lt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rPr>
              <a:t>Customizable hardware and software for different industries and demands</a:t>
            </a:r>
            <a:endParaRPr lang="zh-TW" sz="1950" b="1" i="0" u="none" strike="noStrike" cap="none" dirty="0">
              <a:solidFill>
                <a:schemeClr val="lt1"/>
              </a:solidFill>
              <a:latin typeface="Calibri" pitchFamily="34" charset="0"/>
              <a:ea typeface="微軟正黑體" pitchFamily="34" charset="-120"/>
              <a:cs typeface="Calibri" pitchFamily="34" charset="0"/>
              <a:sym typeface="Arial"/>
            </a:endParaRPr>
          </a:p>
        </p:txBody>
      </p:sp>
      <p:pic>
        <p:nvPicPr>
          <p:cNvPr id="16" name="Picture 2" descr="C:\Users\Han Tsai\Desktop\AFOBOT _PPT\未命名-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571750"/>
            <a:ext cx="5240414" cy="2571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36"/>
          <p:cNvSpPr txBox="1"/>
          <p:nvPr/>
        </p:nvSpPr>
        <p:spPr>
          <a:xfrm>
            <a:off x="-14262" y="214296"/>
            <a:ext cx="9158262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indent="-254000" algn="ctr">
              <a:buClr>
                <a:schemeClr val="dk1"/>
              </a:buClr>
              <a:buSzPts val="4000"/>
            </a:pPr>
            <a:r>
              <a:rPr lang="en-US" altLang="zh-TW" sz="40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AfoBot @ Bank</a:t>
            </a:r>
            <a:endParaRPr sz="4000" b="1" i="0" u="none" strike="noStrike" cap="none" dirty="0">
              <a:solidFill>
                <a:srgbClr val="0070C0"/>
              </a:solidFill>
              <a:latin typeface="Calibri" pitchFamily="34" charset="0"/>
              <a:cs typeface="Calibri" pitchFamily="34" charset="0"/>
              <a:sym typeface="Arial"/>
            </a:endParaRPr>
          </a:p>
        </p:txBody>
      </p:sp>
      <p:sp>
        <p:nvSpPr>
          <p:cNvPr id="6" name="Shape 179"/>
          <p:cNvSpPr/>
          <p:nvPr/>
        </p:nvSpPr>
        <p:spPr>
          <a:xfrm>
            <a:off x="32" y="3143254"/>
            <a:ext cx="9144000" cy="17145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5" name="Picture 3" descr="C:\Users\Han Tsai\Desktop\AFOBOT _PPT\bank_1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-32" y="3315906"/>
            <a:ext cx="4786346" cy="12561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Shape 754"/>
          <p:cNvSpPr txBox="1">
            <a:spLocks noGrp="1"/>
          </p:cNvSpPr>
          <p:nvPr>
            <p:ph type="body" idx="1"/>
          </p:nvPr>
        </p:nvSpPr>
        <p:spPr>
          <a:xfrm>
            <a:off x="500034" y="1254640"/>
            <a:ext cx="7344900" cy="167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lvl="0" indent="-381000">
              <a:spcBef>
                <a:spcPts val="0"/>
              </a:spcBef>
              <a:buSzPts val="600"/>
              <a:buNone/>
            </a:pPr>
            <a:r>
              <a:rPr lang="zh-TW" sz="2000" b="1" i="0" u="none" strike="noStrike" cap="none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rPr>
              <a:t>1</a:t>
            </a:r>
            <a:r>
              <a:rPr lang="zh-TW" sz="2000" b="1" i="0" u="none" strike="noStrike" cap="none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rPr>
              <a:t>.</a:t>
            </a:r>
            <a:r>
              <a:rPr lang="zh-TW" altLang="en-US" sz="2000" b="1" i="0" u="none" strike="noStrike" cap="none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rPr>
              <a:t> </a:t>
            </a:r>
            <a:r>
              <a:rPr lang="en-US" altLang="zh-TW" sz="20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Video customer service</a:t>
            </a:r>
            <a:endParaRPr lang="zh-TW" sz="2000" b="1" i="0" u="none" strike="noStrike" cap="none" dirty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Calibri" pitchFamily="34" charset="0"/>
              <a:sym typeface="Arial"/>
            </a:endParaRPr>
          </a:p>
          <a:p>
            <a:pPr marL="342900" lvl="0" indent="-381000">
              <a:spcBef>
                <a:spcPts val="320"/>
              </a:spcBef>
              <a:buSzPts val="600"/>
              <a:buNone/>
            </a:pPr>
            <a:r>
              <a:rPr lang="zh-TW" sz="2000" b="1" i="0" u="none" strike="noStrike" cap="none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rPr>
              <a:t>2</a:t>
            </a:r>
            <a:r>
              <a:rPr lang="zh-TW" sz="2000" b="1" i="0" u="none" strike="noStrike" cap="none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rPr>
              <a:t>.</a:t>
            </a:r>
            <a:r>
              <a:rPr lang="zh-TW" altLang="en-US" sz="2000" b="1" i="0" u="none" strike="noStrike" cap="none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rPr>
              <a:t> </a:t>
            </a:r>
            <a:r>
              <a:rPr lang="en-US" altLang="zh-TW" sz="20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Clerk assistant: Pooled clerk can face more customers.</a:t>
            </a:r>
            <a:endParaRPr lang="zh-TW" sz="2000" b="1" i="0" u="none" strike="noStrike" cap="none" dirty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Calibri" pitchFamily="34" charset="0"/>
              <a:sym typeface="Arial"/>
            </a:endParaRPr>
          </a:p>
          <a:p>
            <a:pPr marL="342900" lvl="0" indent="-381000">
              <a:spcBef>
                <a:spcPts val="320"/>
              </a:spcBef>
              <a:buSzPts val="600"/>
              <a:buNone/>
            </a:pPr>
            <a:r>
              <a:rPr lang="zh-TW" sz="2000" b="1" i="0" u="none" strike="noStrike" cap="none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rPr>
              <a:t>3</a:t>
            </a:r>
            <a:r>
              <a:rPr lang="zh-TW" sz="2000" b="1" i="0" u="none" strike="noStrike" cap="none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rPr>
              <a:t>.</a:t>
            </a:r>
            <a:r>
              <a:rPr lang="zh-TW" altLang="en-US" sz="2000" b="1" i="0" u="none" strike="noStrike" cap="none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rPr>
              <a:t> </a:t>
            </a:r>
            <a:r>
              <a:rPr lang="en-US" altLang="zh-TW" sz="20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Unmanned branch</a:t>
            </a:r>
            <a:endParaRPr lang="zh-TW" sz="2000" b="1" i="0" u="none" strike="noStrike" cap="none" dirty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Calibri" pitchFamily="34" charset="0"/>
              <a:sym typeface="Arial"/>
            </a:endParaRPr>
          </a:p>
          <a:p>
            <a:pPr marL="342900" marR="0" lvl="0" indent="-381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70C0"/>
              </a:buClr>
              <a:buSzPts val="600"/>
              <a:buFont typeface="Arial"/>
              <a:buNone/>
            </a:pPr>
            <a:r>
              <a:rPr lang="zh-TW" sz="2000" b="1" i="0" u="none" strike="noStrike" cap="none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rPr>
              <a:t>4. </a:t>
            </a:r>
            <a:r>
              <a:rPr lang="en-US" altLang="zh-TW" sz="2000" b="1" i="0" u="none" strike="noStrike" cap="none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rPr>
              <a:t>Simple </a:t>
            </a:r>
            <a:r>
              <a:rPr lang="en-US" altLang="zh-TW" sz="20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Video Teller Machine</a:t>
            </a:r>
            <a:endParaRPr lang="zh-TW" sz="2000" b="1" i="0" u="none" strike="noStrike" cap="none" dirty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Calibri" pitchFamily="34" charset="0"/>
              <a:sym typeface="Arial"/>
            </a:endParaRPr>
          </a:p>
        </p:txBody>
      </p:sp>
      <p:sp>
        <p:nvSpPr>
          <p:cNvPr id="13" name="Shape 414"/>
          <p:cNvSpPr/>
          <p:nvPr/>
        </p:nvSpPr>
        <p:spPr>
          <a:xfrm>
            <a:off x="4929190" y="2786064"/>
            <a:ext cx="1357322" cy="214314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8" name="Picture 6" descr="C:\Users\Han Tsai\Desktop\AFOBOT _PPT\bank_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4929190" y="2428874"/>
            <a:ext cx="1000132" cy="907131"/>
          </a:xfrm>
          <a:prstGeom prst="rect">
            <a:avLst/>
          </a:prstGeom>
          <a:noFill/>
        </p:spPr>
      </p:pic>
      <p:pic>
        <p:nvPicPr>
          <p:cNvPr id="3079" name="Picture 7" descr="C:\Users\Han Tsai\Desktop\AFOBOT _PPT\bank_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28196" y="3571882"/>
            <a:ext cx="801126" cy="524714"/>
          </a:xfrm>
          <a:prstGeom prst="rect">
            <a:avLst/>
          </a:prstGeom>
          <a:noFill/>
        </p:spPr>
      </p:pic>
      <p:pic>
        <p:nvPicPr>
          <p:cNvPr id="3080" name="Picture 8" descr="C:\Users\Han Tsai\Desktop\AFOBOT _PPT\bank_5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14942" y="4286262"/>
            <a:ext cx="802373" cy="804367"/>
          </a:xfrm>
          <a:prstGeom prst="rect">
            <a:avLst/>
          </a:prstGeom>
          <a:noFill/>
        </p:spPr>
      </p:pic>
      <p:sp>
        <p:nvSpPr>
          <p:cNvPr id="17" name="向上箭號 16"/>
          <p:cNvSpPr/>
          <p:nvPr/>
        </p:nvSpPr>
        <p:spPr>
          <a:xfrm rot="16200000">
            <a:off x="5429255" y="3143256"/>
            <a:ext cx="285754" cy="2143140"/>
          </a:xfrm>
          <a:prstGeom prst="upArrow">
            <a:avLst>
              <a:gd name="adj1" fmla="val 33574"/>
              <a:gd name="adj2" fmla="val 85894"/>
            </a:avLst>
          </a:prstGeom>
          <a:solidFill>
            <a:srgbClr val="F4740A"/>
          </a:solidFill>
          <a:ln w="22225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" name="群組 18"/>
          <p:cNvGrpSpPr/>
          <p:nvPr/>
        </p:nvGrpSpPr>
        <p:grpSpPr>
          <a:xfrm>
            <a:off x="6429388" y="1714494"/>
            <a:ext cx="2714644" cy="2714644"/>
            <a:chOff x="6429388" y="1714494"/>
            <a:chExt cx="2714644" cy="2714644"/>
          </a:xfrm>
        </p:grpSpPr>
        <p:sp>
          <p:nvSpPr>
            <p:cNvPr id="18" name="橢圓 17"/>
            <p:cNvSpPr/>
            <p:nvPr/>
          </p:nvSpPr>
          <p:spPr>
            <a:xfrm>
              <a:off x="6429388" y="1714494"/>
              <a:ext cx="2714644" cy="2714644"/>
            </a:xfrm>
            <a:prstGeom prst="ellipse">
              <a:avLst/>
            </a:prstGeom>
            <a:solidFill>
              <a:schemeClr val="bg1"/>
            </a:solidFill>
            <a:ln w="412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n>
                  <a:solidFill>
                    <a:schemeClr val="tx2"/>
                  </a:solidFill>
                </a:ln>
                <a:noFill/>
              </a:endParaRPr>
            </a:p>
          </p:txBody>
        </p:sp>
        <p:pic>
          <p:nvPicPr>
            <p:cNvPr id="3076" name="Picture 4" descr="C:\Users\Han Tsai\Desktop\AFOBOT _PPT\bank_2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500826" y="1785932"/>
              <a:ext cx="2571768" cy="2571768"/>
            </a:xfrm>
            <a:prstGeom prst="rect">
              <a:avLst/>
            </a:prstGeom>
            <a:noFill/>
          </p:spPr>
        </p:pic>
      </p:grpSp>
      <p:pic>
        <p:nvPicPr>
          <p:cNvPr id="3077" name="Picture 5" descr="C:\Users\Han Tsai\Desktop\AFOBOT _PPT\bank_3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15140" y="3259176"/>
            <a:ext cx="812771" cy="1109559"/>
          </a:xfrm>
          <a:prstGeom prst="rect">
            <a:avLst/>
          </a:prstGeom>
          <a:noFill/>
        </p:spPr>
      </p:pic>
      <p:sp>
        <p:nvSpPr>
          <p:cNvPr id="16" name="向上箭號 15"/>
          <p:cNvSpPr/>
          <p:nvPr/>
        </p:nvSpPr>
        <p:spPr>
          <a:xfrm rot="5400000">
            <a:off x="5429254" y="2357437"/>
            <a:ext cx="285754" cy="2143140"/>
          </a:xfrm>
          <a:prstGeom prst="upArrow">
            <a:avLst>
              <a:gd name="adj1" fmla="val 33574"/>
              <a:gd name="adj2" fmla="val 85894"/>
            </a:avLst>
          </a:prstGeom>
          <a:solidFill>
            <a:srgbClr val="F4740A"/>
          </a:solidFill>
          <a:ln w="22225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79"/>
          <p:cNvSpPr/>
          <p:nvPr/>
        </p:nvSpPr>
        <p:spPr>
          <a:xfrm>
            <a:off x="0" y="1142990"/>
            <a:ext cx="9144000" cy="20002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6" name="Shape 756" descr="https://lh4.googleusercontent.com/ln3K7KecrJtywW4NZksAnYp5iCRel2L5356AXTK5iXmnJiNzg-G0uE74E6gNhctVSH0uFgWLqZpMLA_6go5rFJN5h1sds91UNH8HPywlyRaorzxq8FcpYzZigbHFeZUtIMaw5iMhPLanZIbF6Q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7290" y="1000114"/>
            <a:ext cx="2971800" cy="2243138"/>
          </a:xfrm>
          <a:prstGeom prst="ellipse">
            <a:avLst/>
          </a:prstGeom>
          <a:ln w="38100" cap="rnd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57" name="Shape 757" descr="https://lh5.googleusercontent.com/WxKvgImYoWibmUtW2Yv_EDsI10WLBPD5b6S_kJpxCEKpJwaNVauq5H3Z0BibXQHmW54W2fwRcZXVEwhXvR8VrLx1YqGZcleRNj28Fv4pmXSQSfx67ZUhVfzDbo1eUBpX89FGORyJcD8_fcf7Qw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3438" y="1000114"/>
            <a:ext cx="2986088" cy="2228851"/>
          </a:xfrm>
          <a:prstGeom prst="ellipse">
            <a:avLst/>
          </a:prstGeom>
          <a:ln w="38100" cap="rnd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Shape 336"/>
          <p:cNvSpPr txBox="1"/>
          <p:nvPr/>
        </p:nvSpPr>
        <p:spPr>
          <a:xfrm>
            <a:off x="-14262" y="214296"/>
            <a:ext cx="9158262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indent="-254000" algn="ctr">
              <a:buClr>
                <a:schemeClr val="dk1"/>
              </a:buClr>
              <a:buSzPts val="4000"/>
            </a:pPr>
            <a:r>
              <a:rPr lang="en-US" altLang="zh-TW" sz="40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AfoBot @ Hotel</a:t>
            </a:r>
            <a:endParaRPr sz="4000" b="1" i="0" u="none" strike="noStrike" cap="none" dirty="0">
              <a:solidFill>
                <a:srgbClr val="0070C0"/>
              </a:solidFill>
              <a:latin typeface="Calibri" pitchFamily="34" charset="0"/>
              <a:cs typeface="Calibri" pitchFamily="34" charset="0"/>
              <a:sym typeface="Arial"/>
            </a:endParaRPr>
          </a:p>
        </p:txBody>
      </p:sp>
      <p:pic>
        <p:nvPicPr>
          <p:cNvPr id="5122" name="Picture 2" descr="C:\Users\Han Tsai\Desktop\AFOBOT _PPT\aa.pn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6786578" y="2249054"/>
            <a:ext cx="1428760" cy="1975280"/>
          </a:xfrm>
          <a:prstGeom prst="rect">
            <a:avLst/>
          </a:prstGeom>
          <a:noFill/>
        </p:spPr>
      </p:pic>
      <p:sp>
        <p:nvSpPr>
          <p:cNvPr id="754" name="Shape 754"/>
          <p:cNvSpPr txBox="1">
            <a:spLocks noGrp="1"/>
          </p:cNvSpPr>
          <p:nvPr>
            <p:ph type="body" idx="1"/>
          </p:nvPr>
        </p:nvSpPr>
        <p:spPr>
          <a:xfrm>
            <a:off x="1071538" y="3214692"/>
            <a:ext cx="7344900" cy="167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600"/>
              <a:buFont typeface="Arial"/>
              <a:buNone/>
            </a:pPr>
            <a:r>
              <a:rPr lang="zh-TW" sz="2000" b="1" i="0" u="none" strike="noStrike" cap="none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rPr>
              <a:t>1. </a:t>
            </a:r>
            <a:r>
              <a:rPr lang="en-US" altLang="zh-TW" sz="2000" b="1" i="0" u="none" strike="noStrike" cap="none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rPr>
              <a:t>Self check in</a:t>
            </a:r>
            <a:endParaRPr lang="zh-TW" sz="2000" b="1" i="0" u="none" strike="noStrike" cap="none" dirty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Calibri" pitchFamily="34" charset="0"/>
              <a:sym typeface="Arial"/>
            </a:endParaRPr>
          </a:p>
          <a:p>
            <a:pPr marL="342900" marR="0" lvl="0" indent="-381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70C0"/>
              </a:buClr>
              <a:buSzPts val="600"/>
              <a:buFont typeface="Arial"/>
              <a:buNone/>
            </a:pPr>
            <a:r>
              <a:rPr lang="zh-TW" sz="2000" b="1" i="0" u="none" strike="noStrike" cap="none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rPr>
              <a:t>2. </a:t>
            </a:r>
            <a:r>
              <a:rPr lang="en-US" altLang="zh-TW" sz="2000" b="1" i="0" u="none" strike="noStrike" cap="none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rPr>
              <a:t>Remote housekeeper</a:t>
            </a:r>
          </a:p>
          <a:p>
            <a:pPr marL="342900" marR="0" lvl="0" indent="-381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70C0"/>
              </a:buClr>
              <a:buSzPts val="600"/>
              <a:buFont typeface="Arial"/>
              <a:buNone/>
            </a:pPr>
            <a:r>
              <a:rPr lang="zh-TW" sz="2000" b="1" i="0" u="none" strike="noStrike" cap="none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rPr>
              <a:t>3</a:t>
            </a:r>
            <a:r>
              <a:rPr lang="zh-TW" sz="2000" b="1" i="0" u="none" strike="noStrike" cap="none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rPr>
              <a:t>. </a:t>
            </a:r>
            <a:r>
              <a:rPr lang="en-US" altLang="zh-TW" sz="2000" b="1" i="0" u="none" strike="noStrike" cap="none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rPr>
              <a:t>Points of interests.</a:t>
            </a:r>
            <a:endParaRPr lang="zh-TW" sz="2000" b="1" i="0" u="none" strike="noStrike" cap="none" dirty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Calibri" pitchFamily="34" charset="0"/>
              <a:sym typeface="Arial"/>
            </a:endParaRPr>
          </a:p>
          <a:p>
            <a:pPr marL="342900" marR="0" lvl="0" indent="-381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70C0"/>
              </a:buClr>
              <a:buSzPts val="600"/>
              <a:buFont typeface="Arial"/>
              <a:buNone/>
            </a:pPr>
            <a:r>
              <a:rPr lang="zh-TW" sz="2000" b="1" i="0" u="none" strike="noStrike" cap="none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rPr>
              <a:t>4. </a:t>
            </a:r>
            <a:r>
              <a:rPr lang="en-US" altLang="zh-TW" sz="2000" b="1" i="0" u="none" strike="noStrike" cap="none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rPr>
              <a:t>Room services and remote control</a:t>
            </a:r>
            <a:endParaRPr lang="zh-TW" sz="2000" b="1" i="0" u="none" strike="noStrike" cap="none" dirty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Calibri" pitchFamily="34" charset="0"/>
              <a:sym typeface="Arial"/>
            </a:endParaRPr>
          </a:p>
          <a:p>
            <a:pPr marL="342900" marR="0" lvl="0" indent="-381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70C0"/>
              </a:buClr>
              <a:buSzPts val="600"/>
              <a:buFont typeface="Arial"/>
              <a:buNone/>
            </a:pPr>
            <a:r>
              <a:rPr lang="zh-TW" sz="2000" b="1" i="0" u="none" strike="noStrike" cap="none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rPr>
              <a:t>5. </a:t>
            </a:r>
            <a:r>
              <a:rPr lang="en-US" altLang="zh-TW" sz="2000" b="1" i="0" u="none" strike="noStrike" cap="none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rPr>
              <a:t>Video conference, real-time interpretation services.</a:t>
            </a:r>
            <a:endParaRPr lang="zh-TW" sz="2000" b="1" i="0" u="none" strike="noStrike" cap="none" dirty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Calibri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336"/>
          <p:cNvSpPr txBox="1"/>
          <p:nvPr/>
        </p:nvSpPr>
        <p:spPr>
          <a:xfrm>
            <a:off x="-14262" y="214296"/>
            <a:ext cx="9158262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indent="-254000" algn="ctr">
              <a:buClr>
                <a:schemeClr val="dk1"/>
              </a:buClr>
              <a:buSzPts val="4000"/>
            </a:pPr>
            <a:r>
              <a:rPr lang="en-US" altLang="zh-TW" sz="40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AfoBot @ Health Care</a:t>
            </a:r>
            <a:endParaRPr sz="4000" b="1" i="0" u="none" strike="noStrike" cap="none" dirty="0">
              <a:solidFill>
                <a:srgbClr val="0070C0"/>
              </a:solidFill>
              <a:latin typeface="Calibri" pitchFamily="34" charset="0"/>
              <a:cs typeface="Calibri" pitchFamily="34" charset="0"/>
              <a:sym typeface="Arial"/>
            </a:endParaRPr>
          </a:p>
        </p:txBody>
      </p:sp>
      <p:sp>
        <p:nvSpPr>
          <p:cNvPr id="17" name="Shape 179"/>
          <p:cNvSpPr/>
          <p:nvPr/>
        </p:nvSpPr>
        <p:spPr>
          <a:xfrm>
            <a:off x="32" y="2857502"/>
            <a:ext cx="9144000" cy="20002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圓角矩形 19"/>
          <p:cNvSpPr/>
          <p:nvPr/>
        </p:nvSpPr>
        <p:spPr>
          <a:xfrm>
            <a:off x="285720" y="1058634"/>
            <a:ext cx="4089950" cy="2638677"/>
          </a:xfrm>
          <a:prstGeom prst="roundRect">
            <a:avLst>
              <a:gd name="adj" fmla="val 4966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" name="Picture 5" descr="C:\Users\Han Tsai\Desktop\AfoBot_PPT\c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142990"/>
            <a:ext cx="3929089" cy="2500330"/>
          </a:xfrm>
          <a:prstGeom prst="rect">
            <a:avLst/>
          </a:prstGeom>
          <a:noFill/>
        </p:spPr>
      </p:pic>
      <p:sp>
        <p:nvSpPr>
          <p:cNvPr id="23" name="橢圓 22"/>
          <p:cNvSpPr/>
          <p:nvPr/>
        </p:nvSpPr>
        <p:spPr>
          <a:xfrm>
            <a:off x="2500298" y="2928940"/>
            <a:ext cx="2071702" cy="2071702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n>
                <a:solidFill>
                  <a:schemeClr val="tx2"/>
                </a:solidFill>
              </a:ln>
              <a:noFill/>
            </a:endParaRPr>
          </a:p>
        </p:txBody>
      </p:sp>
      <p:pic>
        <p:nvPicPr>
          <p:cNvPr id="24" name="Picture 2" descr="C:\Users\Han Tsai\Desktop\AfoBot_PPT\c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6290" y="2984932"/>
            <a:ext cx="1964691" cy="1964692"/>
          </a:xfrm>
          <a:prstGeom prst="rect">
            <a:avLst/>
          </a:prstGeom>
          <a:noFill/>
        </p:spPr>
      </p:pic>
      <p:grpSp>
        <p:nvGrpSpPr>
          <p:cNvPr id="2" name="群組 29"/>
          <p:cNvGrpSpPr/>
          <p:nvPr/>
        </p:nvGrpSpPr>
        <p:grpSpPr>
          <a:xfrm>
            <a:off x="500034" y="3214692"/>
            <a:ext cx="1785950" cy="1785950"/>
            <a:chOff x="214282" y="3857634"/>
            <a:chExt cx="1785950" cy="1785950"/>
          </a:xfrm>
        </p:grpSpPr>
        <p:sp>
          <p:nvSpPr>
            <p:cNvPr id="25" name="橢圓 24"/>
            <p:cNvSpPr/>
            <p:nvPr/>
          </p:nvSpPr>
          <p:spPr>
            <a:xfrm>
              <a:off x="214282" y="3857634"/>
              <a:ext cx="1785950" cy="1785950"/>
            </a:xfrm>
            <a:prstGeom prst="ellipse">
              <a:avLst/>
            </a:prstGeom>
            <a:solidFill>
              <a:schemeClr val="bg1"/>
            </a:solidFill>
            <a:ln w="412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noFill/>
              </a:endParaRPr>
            </a:p>
          </p:txBody>
        </p:sp>
        <p:pic>
          <p:nvPicPr>
            <p:cNvPr id="26" name="Picture 6" descr="C:\Users\Han Tsai\Desktop\AfoBot_PPT\c3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5720" y="3954456"/>
              <a:ext cx="1643074" cy="1643074"/>
            </a:xfrm>
            <a:prstGeom prst="rect">
              <a:avLst/>
            </a:prstGeom>
            <a:noFill/>
          </p:spPr>
        </p:pic>
      </p:grpSp>
      <p:grpSp>
        <p:nvGrpSpPr>
          <p:cNvPr id="3" name="群組 32"/>
          <p:cNvGrpSpPr/>
          <p:nvPr/>
        </p:nvGrpSpPr>
        <p:grpSpPr>
          <a:xfrm>
            <a:off x="7771474" y="3571882"/>
            <a:ext cx="943930" cy="943930"/>
            <a:chOff x="7715272" y="3714758"/>
            <a:chExt cx="943930" cy="943930"/>
          </a:xfrm>
        </p:grpSpPr>
        <p:sp>
          <p:nvSpPr>
            <p:cNvPr id="27" name="Shape 809"/>
            <p:cNvSpPr/>
            <p:nvPr/>
          </p:nvSpPr>
          <p:spPr>
            <a:xfrm>
              <a:off x="7715272" y="3714758"/>
              <a:ext cx="943930" cy="94393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Shape 962"/>
            <p:cNvSpPr/>
            <p:nvPr/>
          </p:nvSpPr>
          <p:spPr>
            <a:xfrm rot="14881249">
              <a:off x="8089787" y="3980291"/>
              <a:ext cx="437329" cy="220109"/>
            </a:xfrm>
            <a:custGeom>
              <a:avLst/>
              <a:gdLst>
                <a:gd name="connsiteX0" fmla="*/ 83978 w 120000"/>
                <a:gd name="connsiteY0" fmla="*/ 74523 h 121239"/>
                <a:gd name="connsiteX1" fmla="*/ 58980 w 120000"/>
                <a:gd name="connsiteY1" fmla="*/ 86514 h 121239"/>
                <a:gd name="connsiteX2" fmla="*/ 32650 w 120000"/>
                <a:gd name="connsiteY2" fmla="*/ 76733 h 121239"/>
                <a:gd name="connsiteX3" fmla="*/ 39256 w 120000"/>
                <a:gd name="connsiteY3" fmla="*/ 72200 h 121239"/>
                <a:gd name="connsiteX4" fmla="*/ 58543 w 120000"/>
                <a:gd name="connsiteY4" fmla="*/ 79365 h 121239"/>
                <a:gd name="connsiteX5" fmla="*/ 76854 w 120000"/>
                <a:gd name="connsiteY5" fmla="*/ 70582 h 121239"/>
                <a:gd name="connsiteX6" fmla="*/ 83978 w 120000"/>
                <a:gd name="connsiteY6" fmla="*/ 74523 h 121239"/>
                <a:gd name="connsiteX7" fmla="*/ 102595 w 120000"/>
                <a:gd name="connsiteY7" fmla="*/ 81014 h 121239"/>
                <a:gd name="connsiteX8" fmla="*/ 61558 w 120000"/>
                <a:gd name="connsiteY8" fmla="*/ 103130 h 121239"/>
                <a:gd name="connsiteX9" fmla="*/ 16791 w 120000"/>
                <a:gd name="connsiteY9" fmla="*/ 86882 h 121239"/>
                <a:gd name="connsiteX10" fmla="*/ 23020 w 120000"/>
                <a:gd name="connsiteY10" fmla="*/ 82720 h 121239"/>
                <a:gd name="connsiteX11" fmla="*/ 60911 w 120000"/>
                <a:gd name="connsiteY11" fmla="*/ 96473 h 121239"/>
                <a:gd name="connsiteX12" fmla="*/ 95645 w 120000"/>
                <a:gd name="connsiteY12" fmla="*/ 77753 h 121239"/>
                <a:gd name="connsiteX13" fmla="*/ 102595 w 120000"/>
                <a:gd name="connsiteY13" fmla="*/ 81014 h 121239"/>
                <a:gd name="connsiteX14" fmla="*/ 74877 w 120000"/>
                <a:gd name="connsiteY14" fmla="*/ 23241 h 121239"/>
                <a:gd name="connsiteX15" fmla="*/ 12063 w 120000"/>
                <a:gd name="connsiteY15" fmla="*/ 60025 h 121239"/>
                <a:gd name="connsiteX16" fmla="*/ 38665 w 120000"/>
                <a:gd name="connsiteY16" fmla="*/ 24761 h 121239"/>
                <a:gd name="connsiteX17" fmla="*/ 38665 w 120000"/>
                <a:gd name="connsiteY17" fmla="*/ 8173 h 121239"/>
                <a:gd name="connsiteX18" fmla="*/ 48392 w 120000"/>
                <a:gd name="connsiteY18" fmla="*/ 14 h 121239"/>
                <a:gd name="connsiteX19" fmla="*/ 57333 w 120000"/>
                <a:gd name="connsiteY19" fmla="*/ 14 h 121239"/>
                <a:gd name="connsiteX20" fmla="*/ 57345 w 120000"/>
                <a:gd name="connsiteY20" fmla="*/ 0 h 121239"/>
                <a:gd name="connsiteX21" fmla="*/ 57356 w 120000"/>
                <a:gd name="connsiteY21" fmla="*/ 14 h 121239"/>
                <a:gd name="connsiteX22" fmla="*/ 65150 w 120000"/>
                <a:gd name="connsiteY22" fmla="*/ 14 h 121239"/>
                <a:gd name="connsiteX23" fmla="*/ 74877 w 120000"/>
                <a:gd name="connsiteY23" fmla="*/ 8173 h 121239"/>
                <a:gd name="connsiteX24" fmla="*/ 74877 w 120000"/>
                <a:gd name="connsiteY24" fmla="*/ 23241 h 121239"/>
                <a:gd name="connsiteX25" fmla="*/ 120000 w 120000"/>
                <a:gd name="connsiteY25" fmla="*/ 89177 h 121239"/>
                <a:gd name="connsiteX26" fmla="*/ 62206 w 120000"/>
                <a:gd name="connsiteY26" fmla="*/ 119861 h 121239"/>
                <a:gd name="connsiteX27" fmla="*/ 0 w 120000"/>
                <a:gd name="connsiteY27" fmla="*/ 96009 h 121239"/>
                <a:gd name="connsiteX28" fmla="*/ 6343 w 120000"/>
                <a:gd name="connsiteY28" fmla="*/ 92003 h 121239"/>
                <a:gd name="connsiteX29" fmla="*/ 61669 w 120000"/>
                <a:gd name="connsiteY29" fmla="*/ 113216 h 121239"/>
                <a:gd name="connsiteX30" fmla="*/ 113069 w 120000"/>
                <a:gd name="connsiteY30" fmla="*/ 85926 h 121239"/>
                <a:gd name="connsiteX31" fmla="*/ 120000 w 120000"/>
                <a:gd name="connsiteY31" fmla="*/ 89177 h 121239"/>
                <a:gd name="connsiteX0" fmla="*/ 83978 w 120000"/>
                <a:gd name="connsiteY0" fmla="*/ 74523 h 121239"/>
                <a:gd name="connsiteX1" fmla="*/ 58980 w 120000"/>
                <a:gd name="connsiteY1" fmla="*/ 86514 h 121239"/>
                <a:gd name="connsiteX2" fmla="*/ 32650 w 120000"/>
                <a:gd name="connsiteY2" fmla="*/ 76733 h 121239"/>
                <a:gd name="connsiteX3" fmla="*/ 39256 w 120000"/>
                <a:gd name="connsiteY3" fmla="*/ 72200 h 121239"/>
                <a:gd name="connsiteX4" fmla="*/ 58543 w 120000"/>
                <a:gd name="connsiteY4" fmla="*/ 79365 h 121239"/>
                <a:gd name="connsiteX5" fmla="*/ 76854 w 120000"/>
                <a:gd name="connsiteY5" fmla="*/ 70582 h 121239"/>
                <a:gd name="connsiteX6" fmla="*/ 83978 w 120000"/>
                <a:gd name="connsiteY6" fmla="*/ 74523 h 121239"/>
                <a:gd name="connsiteX7" fmla="*/ 102595 w 120000"/>
                <a:gd name="connsiteY7" fmla="*/ 81014 h 121239"/>
                <a:gd name="connsiteX8" fmla="*/ 61558 w 120000"/>
                <a:gd name="connsiteY8" fmla="*/ 103130 h 121239"/>
                <a:gd name="connsiteX9" fmla="*/ 16791 w 120000"/>
                <a:gd name="connsiteY9" fmla="*/ 86882 h 121239"/>
                <a:gd name="connsiteX10" fmla="*/ 23020 w 120000"/>
                <a:gd name="connsiteY10" fmla="*/ 82720 h 121239"/>
                <a:gd name="connsiteX11" fmla="*/ 60911 w 120000"/>
                <a:gd name="connsiteY11" fmla="*/ 96473 h 121239"/>
                <a:gd name="connsiteX12" fmla="*/ 95645 w 120000"/>
                <a:gd name="connsiteY12" fmla="*/ 77753 h 121239"/>
                <a:gd name="connsiteX13" fmla="*/ 102595 w 120000"/>
                <a:gd name="connsiteY13" fmla="*/ 81014 h 121239"/>
                <a:gd name="connsiteX14" fmla="*/ 74877 w 120000"/>
                <a:gd name="connsiteY14" fmla="*/ 23241 h 121239"/>
                <a:gd name="connsiteX15" fmla="*/ 38665 w 120000"/>
                <a:gd name="connsiteY15" fmla="*/ 24761 h 121239"/>
                <a:gd name="connsiteX16" fmla="*/ 38665 w 120000"/>
                <a:gd name="connsiteY16" fmla="*/ 8173 h 121239"/>
                <a:gd name="connsiteX17" fmla="*/ 48392 w 120000"/>
                <a:gd name="connsiteY17" fmla="*/ 14 h 121239"/>
                <a:gd name="connsiteX18" fmla="*/ 57333 w 120000"/>
                <a:gd name="connsiteY18" fmla="*/ 14 h 121239"/>
                <a:gd name="connsiteX19" fmla="*/ 57345 w 120000"/>
                <a:gd name="connsiteY19" fmla="*/ 0 h 121239"/>
                <a:gd name="connsiteX20" fmla="*/ 57356 w 120000"/>
                <a:gd name="connsiteY20" fmla="*/ 14 h 121239"/>
                <a:gd name="connsiteX21" fmla="*/ 65150 w 120000"/>
                <a:gd name="connsiteY21" fmla="*/ 14 h 121239"/>
                <a:gd name="connsiteX22" fmla="*/ 74877 w 120000"/>
                <a:gd name="connsiteY22" fmla="*/ 8173 h 121239"/>
                <a:gd name="connsiteX23" fmla="*/ 74877 w 120000"/>
                <a:gd name="connsiteY23" fmla="*/ 23241 h 121239"/>
                <a:gd name="connsiteX24" fmla="*/ 120000 w 120000"/>
                <a:gd name="connsiteY24" fmla="*/ 89177 h 121239"/>
                <a:gd name="connsiteX25" fmla="*/ 62206 w 120000"/>
                <a:gd name="connsiteY25" fmla="*/ 119861 h 121239"/>
                <a:gd name="connsiteX26" fmla="*/ 0 w 120000"/>
                <a:gd name="connsiteY26" fmla="*/ 96009 h 121239"/>
                <a:gd name="connsiteX27" fmla="*/ 6343 w 120000"/>
                <a:gd name="connsiteY27" fmla="*/ 92003 h 121239"/>
                <a:gd name="connsiteX28" fmla="*/ 61669 w 120000"/>
                <a:gd name="connsiteY28" fmla="*/ 113216 h 121239"/>
                <a:gd name="connsiteX29" fmla="*/ 113069 w 120000"/>
                <a:gd name="connsiteY29" fmla="*/ 85926 h 121239"/>
                <a:gd name="connsiteX30" fmla="*/ 120000 w 120000"/>
                <a:gd name="connsiteY30" fmla="*/ 89177 h 121239"/>
                <a:gd name="connsiteX0" fmla="*/ 83978 w 120000"/>
                <a:gd name="connsiteY0" fmla="*/ 74523 h 121239"/>
                <a:gd name="connsiteX1" fmla="*/ 58980 w 120000"/>
                <a:gd name="connsiteY1" fmla="*/ 86514 h 121239"/>
                <a:gd name="connsiteX2" fmla="*/ 32650 w 120000"/>
                <a:gd name="connsiteY2" fmla="*/ 76733 h 121239"/>
                <a:gd name="connsiteX3" fmla="*/ 39256 w 120000"/>
                <a:gd name="connsiteY3" fmla="*/ 72200 h 121239"/>
                <a:gd name="connsiteX4" fmla="*/ 58543 w 120000"/>
                <a:gd name="connsiteY4" fmla="*/ 79365 h 121239"/>
                <a:gd name="connsiteX5" fmla="*/ 76854 w 120000"/>
                <a:gd name="connsiteY5" fmla="*/ 70582 h 121239"/>
                <a:gd name="connsiteX6" fmla="*/ 83978 w 120000"/>
                <a:gd name="connsiteY6" fmla="*/ 74523 h 121239"/>
                <a:gd name="connsiteX7" fmla="*/ 102595 w 120000"/>
                <a:gd name="connsiteY7" fmla="*/ 81014 h 121239"/>
                <a:gd name="connsiteX8" fmla="*/ 61558 w 120000"/>
                <a:gd name="connsiteY8" fmla="*/ 103130 h 121239"/>
                <a:gd name="connsiteX9" fmla="*/ 16791 w 120000"/>
                <a:gd name="connsiteY9" fmla="*/ 86882 h 121239"/>
                <a:gd name="connsiteX10" fmla="*/ 23020 w 120000"/>
                <a:gd name="connsiteY10" fmla="*/ 82720 h 121239"/>
                <a:gd name="connsiteX11" fmla="*/ 60911 w 120000"/>
                <a:gd name="connsiteY11" fmla="*/ 96473 h 121239"/>
                <a:gd name="connsiteX12" fmla="*/ 95645 w 120000"/>
                <a:gd name="connsiteY12" fmla="*/ 77753 h 121239"/>
                <a:gd name="connsiteX13" fmla="*/ 102595 w 120000"/>
                <a:gd name="connsiteY13" fmla="*/ 81014 h 121239"/>
                <a:gd name="connsiteX14" fmla="*/ 74877 w 120000"/>
                <a:gd name="connsiteY14" fmla="*/ 8173 h 121239"/>
                <a:gd name="connsiteX15" fmla="*/ 38665 w 120000"/>
                <a:gd name="connsiteY15" fmla="*/ 24761 h 121239"/>
                <a:gd name="connsiteX16" fmla="*/ 38665 w 120000"/>
                <a:gd name="connsiteY16" fmla="*/ 8173 h 121239"/>
                <a:gd name="connsiteX17" fmla="*/ 48392 w 120000"/>
                <a:gd name="connsiteY17" fmla="*/ 14 h 121239"/>
                <a:gd name="connsiteX18" fmla="*/ 57333 w 120000"/>
                <a:gd name="connsiteY18" fmla="*/ 14 h 121239"/>
                <a:gd name="connsiteX19" fmla="*/ 57345 w 120000"/>
                <a:gd name="connsiteY19" fmla="*/ 0 h 121239"/>
                <a:gd name="connsiteX20" fmla="*/ 57356 w 120000"/>
                <a:gd name="connsiteY20" fmla="*/ 14 h 121239"/>
                <a:gd name="connsiteX21" fmla="*/ 65150 w 120000"/>
                <a:gd name="connsiteY21" fmla="*/ 14 h 121239"/>
                <a:gd name="connsiteX22" fmla="*/ 74877 w 120000"/>
                <a:gd name="connsiteY22" fmla="*/ 8173 h 121239"/>
                <a:gd name="connsiteX23" fmla="*/ 120000 w 120000"/>
                <a:gd name="connsiteY23" fmla="*/ 89177 h 121239"/>
                <a:gd name="connsiteX24" fmla="*/ 62206 w 120000"/>
                <a:gd name="connsiteY24" fmla="*/ 119861 h 121239"/>
                <a:gd name="connsiteX25" fmla="*/ 0 w 120000"/>
                <a:gd name="connsiteY25" fmla="*/ 96009 h 121239"/>
                <a:gd name="connsiteX26" fmla="*/ 6343 w 120000"/>
                <a:gd name="connsiteY26" fmla="*/ 92003 h 121239"/>
                <a:gd name="connsiteX27" fmla="*/ 61669 w 120000"/>
                <a:gd name="connsiteY27" fmla="*/ 113216 h 121239"/>
                <a:gd name="connsiteX28" fmla="*/ 113069 w 120000"/>
                <a:gd name="connsiteY28" fmla="*/ 85926 h 121239"/>
                <a:gd name="connsiteX29" fmla="*/ 120000 w 120000"/>
                <a:gd name="connsiteY29" fmla="*/ 89177 h 121239"/>
                <a:gd name="connsiteX0" fmla="*/ 83978 w 120000"/>
                <a:gd name="connsiteY0" fmla="*/ 74523 h 121239"/>
                <a:gd name="connsiteX1" fmla="*/ 58980 w 120000"/>
                <a:gd name="connsiteY1" fmla="*/ 86514 h 121239"/>
                <a:gd name="connsiteX2" fmla="*/ 32650 w 120000"/>
                <a:gd name="connsiteY2" fmla="*/ 76733 h 121239"/>
                <a:gd name="connsiteX3" fmla="*/ 39256 w 120000"/>
                <a:gd name="connsiteY3" fmla="*/ 72200 h 121239"/>
                <a:gd name="connsiteX4" fmla="*/ 58543 w 120000"/>
                <a:gd name="connsiteY4" fmla="*/ 79365 h 121239"/>
                <a:gd name="connsiteX5" fmla="*/ 76854 w 120000"/>
                <a:gd name="connsiteY5" fmla="*/ 70582 h 121239"/>
                <a:gd name="connsiteX6" fmla="*/ 83978 w 120000"/>
                <a:gd name="connsiteY6" fmla="*/ 74523 h 121239"/>
                <a:gd name="connsiteX7" fmla="*/ 102595 w 120000"/>
                <a:gd name="connsiteY7" fmla="*/ 81014 h 121239"/>
                <a:gd name="connsiteX8" fmla="*/ 61558 w 120000"/>
                <a:gd name="connsiteY8" fmla="*/ 103130 h 121239"/>
                <a:gd name="connsiteX9" fmla="*/ 16791 w 120000"/>
                <a:gd name="connsiteY9" fmla="*/ 86882 h 121239"/>
                <a:gd name="connsiteX10" fmla="*/ 23020 w 120000"/>
                <a:gd name="connsiteY10" fmla="*/ 82720 h 121239"/>
                <a:gd name="connsiteX11" fmla="*/ 60911 w 120000"/>
                <a:gd name="connsiteY11" fmla="*/ 96473 h 121239"/>
                <a:gd name="connsiteX12" fmla="*/ 95645 w 120000"/>
                <a:gd name="connsiteY12" fmla="*/ 77753 h 121239"/>
                <a:gd name="connsiteX13" fmla="*/ 102595 w 120000"/>
                <a:gd name="connsiteY13" fmla="*/ 81014 h 121239"/>
                <a:gd name="connsiteX14" fmla="*/ 74877 w 120000"/>
                <a:gd name="connsiteY14" fmla="*/ 8173 h 121239"/>
                <a:gd name="connsiteX15" fmla="*/ 38665 w 120000"/>
                <a:gd name="connsiteY15" fmla="*/ 8173 h 121239"/>
                <a:gd name="connsiteX16" fmla="*/ 48392 w 120000"/>
                <a:gd name="connsiteY16" fmla="*/ 14 h 121239"/>
                <a:gd name="connsiteX17" fmla="*/ 57333 w 120000"/>
                <a:gd name="connsiteY17" fmla="*/ 14 h 121239"/>
                <a:gd name="connsiteX18" fmla="*/ 57345 w 120000"/>
                <a:gd name="connsiteY18" fmla="*/ 0 h 121239"/>
                <a:gd name="connsiteX19" fmla="*/ 57356 w 120000"/>
                <a:gd name="connsiteY19" fmla="*/ 14 h 121239"/>
                <a:gd name="connsiteX20" fmla="*/ 65150 w 120000"/>
                <a:gd name="connsiteY20" fmla="*/ 14 h 121239"/>
                <a:gd name="connsiteX21" fmla="*/ 74877 w 120000"/>
                <a:gd name="connsiteY21" fmla="*/ 8173 h 121239"/>
                <a:gd name="connsiteX22" fmla="*/ 120000 w 120000"/>
                <a:gd name="connsiteY22" fmla="*/ 89177 h 121239"/>
                <a:gd name="connsiteX23" fmla="*/ 62206 w 120000"/>
                <a:gd name="connsiteY23" fmla="*/ 119861 h 121239"/>
                <a:gd name="connsiteX24" fmla="*/ 0 w 120000"/>
                <a:gd name="connsiteY24" fmla="*/ 96009 h 121239"/>
                <a:gd name="connsiteX25" fmla="*/ 6343 w 120000"/>
                <a:gd name="connsiteY25" fmla="*/ 92003 h 121239"/>
                <a:gd name="connsiteX26" fmla="*/ 61669 w 120000"/>
                <a:gd name="connsiteY26" fmla="*/ 113216 h 121239"/>
                <a:gd name="connsiteX27" fmla="*/ 113069 w 120000"/>
                <a:gd name="connsiteY27" fmla="*/ 85926 h 121239"/>
                <a:gd name="connsiteX28" fmla="*/ 120000 w 120000"/>
                <a:gd name="connsiteY28" fmla="*/ 89177 h 121239"/>
                <a:gd name="connsiteX0" fmla="*/ 83978 w 120000"/>
                <a:gd name="connsiteY0" fmla="*/ 74523 h 121239"/>
                <a:gd name="connsiteX1" fmla="*/ 58980 w 120000"/>
                <a:gd name="connsiteY1" fmla="*/ 86514 h 121239"/>
                <a:gd name="connsiteX2" fmla="*/ 32650 w 120000"/>
                <a:gd name="connsiteY2" fmla="*/ 76733 h 121239"/>
                <a:gd name="connsiteX3" fmla="*/ 39256 w 120000"/>
                <a:gd name="connsiteY3" fmla="*/ 72200 h 121239"/>
                <a:gd name="connsiteX4" fmla="*/ 58543 w 120000"/>
                <a:gd name="connsiteY4" fmla="*/ 79365 h 121239"/>
                <a:gd name="connsiteX5" fmla="*/ 76854 w 120000"/>
                <a:gd name="connsiteY5" fmla="*/ 70582 h 121239"/>
                <a:gd name="connsiteX6" fmla="*/ 83978 w 120000"/>
                <a:gd name="connsiteY6" fmla="*/ 74523 h 121239"/>
                <a:gd name="connsiteX7" fmla="*/ 102595 w 120000"/>
                <a:gd name="connsiteY7" fmla="*/ 81014 h 121239"/>
                <a:gd name="connsiteX8" fmla="*/ 61558 w 120000"/>
                <a:gd name="connsiteY8" fmla="*/ 103130 h 121239"/>
                <a:gd name="connsiteX9" fmla="*/ 16791 w 120000"/>
                <a:gd name="connsiteY9" fmla="*/ 86882 h 121239"/>
                <a:gd name="connsiteX10" fmla="*/ 23020 w 120000"/>
                <a:gd name="connsiteY10" fmla="*/ 82720 h 121239"/>
                <a:gd name="connsiteX11" fmla="*/ 60911 w 120000"/>
                <a:gd name="connsiteY11" fmla="*/ 96473 h 121239"/>
                <a:gd name="connsiteX12" fmla="*/ 95645 w 120000"/>
                <a:gd name="connsiteY12" fmla="*/ 77753 h 121239"/>
                <a:gd name="connsiteX13" fmla="*/ 102595 w 120000"/>
                <a:gd name="connsiteY13" fmla="*/ 81014 h 121239"/>
                <a:gd name="connsiteX14" fmla="*/ 65150 w 120000"/>
                <a:gd name="connsiteY14" fmla="*/ 14 h 121239"/>
                <a:gd name="connsiteX15" fmla="*/ 38665 w 120000"/>
                <a:gd name="connsiteY15" fmla="*/ 8173 h 121239"/>
                <a:gd name="connsiteX16" fmla="*/ 48392 w 120000"/>
                <a:gd name="connsiteY16" fmla="*/ 14 h 121239"/>
                <a:gd name="connsiteX17" fmla="*/ 57333 w 120000"/>
                <a:gd name="connsiteY17" fmla="*/ 14 h 121239"/>
                <a:gd name="connsiteX18" fmla="*/ 57345 w 120000"/>
                <a:gd name="connsiteY18" fmla="*/ 0 h 121239"/>
                <a:gd name="connsiteX19" fmla="*/ 57356 w 120000"/>
                <a:gd name="connsiteY19" fmla="*/ 14 h 121239"/>
                <a:gd name="connsiteX20" fmla="*/ 65150 w 120000"/>
                <a:gd name="connsiteY20" fmla="*/ 14 h 121239"/>
                <a:gd name="connsiteX21" fmla="*/ 120000 w 120000"/>
                <a:gd name="connsiteY21" fmla="*/ 89177 h 121239"/>
                <a:gd name="connsiteX22" fmla="*/ 62206 w 120000"/>
                <a:gd name="connsiteY22" fmla="*/ 119861 h 121239"/>
                <a:gd name="connsiteX23" fmla="*/ 0 w 120000"/>
                <a:gd name="connsiteY23" fmla="*/ 96009 h 121239"/>
                <a:gd name="connsiteX24" fmla="*/ 6343 w 120000"/>
                <a:gd name="connsiteY24" fmla="*/ 92003 h 121239"/>
                <a:gd name="connsiteX25" fmla="*/ 61669 w 120000"/>
                <a:gd name="connsiteY25" fmla="*/ 113216 h 121239"/>
                <a:gd name="connsiteX26" fmla="*/ 113069 w 120000"/>
                <a:gd name="connsiteY26" fmla="*/ 85926 h 121239"/>
                <a:gd name="connsiteX27" fmla="*/ 120000 w 120000"/>
                <a:gd name="connsiteY27" fmla="*/ 89177 h 121239"/>
                <a:gd name="connsiteX0" fmla="*/ 83978 w 120000"/>
                <a:gd name="connsiteY0" fmla="*/ 74523 h 121239"/>
                <a:gd name="connsiteX1" fmla="*/ 58980 w 120000"/>
                <a:gd name="connsiteY1" fmla="*/ 86514 h 121239"/>
                <a:gd name="connsiteX2" fmla="*/ 32650 w 120000"/>
                <a:gd name="connsiteY2" fmla="*/ 76733 h 121239"/>
                <a:gd name="connsiteX3" fmla="*/ 39256 w 120000"/>
                <a:gd name="connsiteY3" fmla="*/ 72200 h 121239"/>
                <a:gd name="connsiteX4" fmla="*/ 58543 w 120000"/>
                <a:gd name="connsiteY4" fmla="*/ 79365 h 121239"/>
                <a:gd name="connsiteX5" fmla="*/ 76854 w 120000"/>
                <a:gd name="connsiteY5" fmla="*/ 70582 h 121239"/>
                <a:gd name="connsiteX6" fmla="*/ 83978 w 120000"/>
                <a:gd name="connsiteY6" fmla="*/ 74523 h 121239"/>
                <a:gd name="connsiteX7" fmla="*/ 102595 w 120000"/>
                <a:gd name="connsiteY7" fmla="*/ 81014 h 121239"/>
                <a:gd name="connsiteX8" fmla="*/ 61558 w 120000"/>
                <a:gd name="connsiteY8" fmla="*/ 103130 h 121239"/>
                <a:gd name="connsiteX9" fmla="*/ 16791 w 120000"/>
                <a:gd name="connsiteY9" fmla="*/ 86882 h 121239"/>
                <a:gd name="connsiteX10" fmla="*/ 23020 w 120000"/>
                <a:gd name="connsiteY10" fmla="*/ 82720 h 121239"/>
                <a:gd name="connsiteX11" fmla="*/ 60911 w 120000"/>
                <a:gd name="connsiteY11" fmla="*/ 96473 h 121239"/>
                <a:gd name="connsiteX12" fmla="*/ 95645 w 120000"/>
                <a:gd name="connsiteY12" fmla="*/ 77753 h 121239"/>
                <a:gd name="connsiteX13" fmla="*/ 102595 w 120000"/>
                <a:gd name="connsiteY13" fmla="*/ 81014 h 121239"/>
                <a:gd name="connsiteX14" fmla="*/ 65150 w 120000"/>
                <a:gd name="connsiteY14" fmla="*/ 14 h 121239"/>
                <a:gd name="connsiteX15" fmla="*/ 48392 w 120000"/>
                <a:gd name="connsiteY15" fmla="*/ 14 h 121239"/>
                <a:gd name="connsiteX16" fmla="*/ 57333 w 120000"/>
                <a:gd name="connsiteY16" fmla="*/ 14 h 121239"/>
                <a:gd name="connsiteX17" fmla="*/ 57345 w 120000"/>
                <a:gd name="connsiteY17" fmla="*/ 0 h 121239"/>
                <a:gd name="connsiteX18" fmla="*/ 57356 w 120000"/>
                <a:gd name="connsiteY18" fmla="*/ 14 h 121239"/>
                <a:gd name="connsiteX19" fmla="*/ 65150 w 120000"/>
                <a:gd name="connsiteY19" fmla="*/ 14 h 121239"/>
                <a:gd name="connsiteX20" fmla="*/ 120000 w 120000"/>
                <a:gd name="connsiteY20" fmla="*/ 89177 h 121239"/>
                <a:gd name="connsiteX21" fmla="*/ 62206 w 120000"/>
                <a:gd name="connsiteY21" fmla="*/ 119861 h 121239"/>
                <a:gd name="connsiteX22" fmla="*/ 0 w 120000"/>
                <a:gd name="connsiteY22" fmla="*/ 96009 h 121239"/>
                <a:gd name="connsiteX23" fmla="*/ 6343 w 120000"/>
                <a:gd name="connsiteY23" fmla="*/ 92003 h 121239"/>
                <a:gd name="connsiteX24" fmla="*/ 61669 w 120000"/>
                <a:gd name="connsiteY24" fmla="*/ 113216 h 121239"/>
                <a:gd name="connsiteX25" fmla="*/ 113069 w 120000"/>
                <a:gd name="connsiteY25" fmla="*/ 85926 h 121239"/>
                <a:gd name="connsiteX26" fmla="*/ 120000 w 120000"/>
                <a:gd name="connsiteY26" fmla="*/ 89177 h 121239"/>
                <a:gd name="connsiteX0" fmla="*/ 83978 w 120000"/>
                <a:gd name="connsiteY0" fmla="*/ 74523 h 121239"/>
                <a:gd name="connsiteX1" fmla="*/ 58980 w 120000"/>
                <a:gd name="connsiteY1" fmla="*/ 86514 h 121239"/>
                <a:gd name="connsiteX2" fmla="*/ 32650 w 120000"/>
                <a:gd name="connsiteY2" fmla="*/ 76733 h 121239"/>
                <a:gd name="connsiteX3" fmla="*/ 39256 w 120000"/>
                <a:gd name="connsiteY3" fmla="*/ 72200 h 121239"/>
                <a:gd name="connsiteX4" fmla="*/ 58543 w 120000"/>
                <a:gd name="connsiteY4" fmla="*/ 79365 h 121239"/>
                <a:gd name="connsiteX5" fmla="*/ 76854 w 120000"/>
                <a:gd name="connsiteY5" fmla="*/ 70582 h 121239"/>
                <a:gd name="connsiteX6" fmla="*/ 83978 w 120000"/>
                <a:gd name="connsiteY6" fmla="*/ 74523 h 121239"/>
                <a:gd name="connsiteX7" fmla="*/ 102595 w 120000"/>
                <a:gd name="connsiteY7" fmla="*/ 81014 h 121239"/>
                <a:gd name="connsiteX8" fmla="*/ 61558 w 120000"/>
                <a:gd name="connsiteY8" fmla="*/ 103130 h 121239"/>
                <a:gd name="connsiteX9" fmla="*/ 16791 w 120000"/>
                <a:gd name="connsiteY9" fmla="*/ 86882 h 121239"/>
                <a:gd name="connsiteX10" fmla="*/ 23020 w 120000"/>
                <a:gd name="connsiteY10" fmla="*/ 82720 h 121239"/>
                <a:gd name="connsiteX11" fmla="*/ 60911 w 120000"/>
                <a:gd name="connsiteY11" fmla="*/ 96473 h 121239"/>
                <a:gd name="connsiteX12" fmla="*/ 95645 w 120000"/>
                <a:gd name="connsiteY12" fmla="*/ 77753 h 121239"/>
                <a:gd name="connsiteX13" fmla="*/ 102595 w 120000"/>
                <a:gd name="connsiteY13" fmla="*/ 81014 h 121239"/>
                <a:gd name="connsiteX14" fmla="*/ 65150 w 120000"/>
                <a:gd name="connsiteY14" fmla="*/ 14 h 121239"/>
                <a:gd name="connsiteX15" fmla="*/ 57333 w 120000"/>
                <a:gd name="connsiteY15" fmla="*/ 14 h 121239"/>
                <a:gd name="connsiteX16" fmla="*/ 57345 w 120000"/>
                <a:gd name="connsiteY16" fmla="*/ 0 h 121239"/>
                <a:gd name="connsiteX17" fmla="*/ 57356 w 120000"/>
                <a:gd name="connsiteY17" fmla="*/ 14 h 121239"/>
                <a:gd name="connsiteX18" fmla="*/ 65150 w 120000"/>
                <a:gd name="connsiteY18" fmla="*/ 14 h 121239"/>
                <a:gd name="connsiteX19" fmla="*/ 120000 w 120000"/>
                <a:gd name="connsiteY19" fmla="*/ 89177 h 121239"/>
                <a:gd name="connsiteX20" fmla="*/ 62206 w 120000"/>
                <a:gd name="connsiteY20" fmla="*/ 119861 h 121239"/>
                <a:gd name="connsiteX21" fmla="*/ 0 w 120000"/>
                <a:gd name="connsiteY21" fmla="*/ 96009 h 121239"/>
                <a:gd name="connsiteX22" fmla="*/ 6343 w 120000"/>
                <a:gd name="connsiteY22" fmla="*/ 92003 h 121239"/>
                <a:gd name="connsiteX23" fmla="*/ 61669 w 120000"/>
                <a:gd name="connsiteY23" fmla="*/ 113216 h 121239"/>
                <a:gd name="connsiteX24" fmla="*/ 113069 w 120000"/>
                <a:gd name="connsiteY24" fmla="*/ 85926 h 121239"/>
                <a:gd name="connsiteX25" fmla="*/ 120000 w 120000"/>
                <a:gd name="connsiteY25" fmla="*/ 89177 h 121239"/>
                <a:gd name="connsiteX0" fmla="*/ 83978 w 120000"/>
                <a:gd name="connsiteY0" fmla="*/ 74523 h 121239"/>
                <a:gd name="connsiteX1" fmla="*/ 58980 w 120000"/>
                <a:gd name="connsiteY1" fmla="*/ 86514 h 121239"/>
                <a:gd name="connsiteX2" fmla="*/ 32650 w 120000"/>
                <a:gd name="connsiteY2" fmla="*/ 76733 h 121239"/>
                <a:gd name="connsiteX3" fmla="*/ 39256 w 120000"/>
                <a:gd name="connsiteY3" fmla="*/ 72200 h 121239"/>
                <a:gd name="connsiteX4" fmla="*/ 58543 w 120000"/>
                <a:gd name="connsiteY4" fmla="*/ 79365 h 121239"/>
                <a:gd name="connsiteX5" fmla="*/ 76854 w 120000"/>
                <a:gd name="connsiteY5" fmla="*/ 70582 h 121239"/>
                <a:gd name="connsiteX6" fmla="*/ 83978 w 120000"/>
                <a:gd name="connsiteY6" fmla="*/ 74523 h 121239"/>
                <a:gd name="connsiteX7" fmla="*/ 102595 w 120000"/>
                <a:gd name="connsiteY7" fmla="*/ 81014 h 121239"/>
                <a:gd name="connsiteX8" fmla="*/ 61558 w 120000"/>
                <a:gd name="connsiteY8" fmla="*/ 103130 h 121239"/>
                <a:gd name="connsiteX9" fmla="*/ 16791 w 120000"/>
                <a:gd name="connsiteY9" fmla="*/ 86882 h 121239"/>
                <a:gd name="connsiteX10" fmla="*/ 23020 w 120000"/>
                <a:gd name="connsiteY10" fmla="*/ 82720 h 121239"/>
                <a:gd name="connsiteX11" fmla="*/ 60911 w 120000"/>
                <a:gd name="connsiteY11" fmla="*/ 96473 h 121239"/>
                <a:gd name="connsiteX12" fmla="*/ 95645 w 120000"/>
                <a:gd name="connsiteY12" fmla="*/ 77753 h 121239"/>
                <a:gd name="connsiteX13" fmla="*/ 102595 w 120000"/>
                <a:gd name="connsiteY13" fmla="*/ 81014 h 121239"/>
                <a:gd name="connsiteX14" fmla="*/ 65150 w 120000"/>
                <a:gd name="connsiteY14" fmla="*/ 14 h 121239"/>
                <a:gd name="connsiteX15" fmla="*/ 57333 w 120000"/>
                <a:gd name="connsiteY15" fmla="*/ 14 h 121239"/>
                <a:gd name="connsiteX16" fmla="*/ 57345 w 120000"/>
                <a:gd name="connsiteY16" fmla="*/ 0 h 121239"/>
                <a:gd name="connsiteX17" fmla="*/ 65150 w 120000"/>
                <a:gd name="connsiteY17" fmla="*/ 14 h 121239"/>
                <a:gd name="connsiteX18" fmla="*/ 120000 w 120000"/>
                <a:gd name="connsiteY18" fmla="*/ 89177 h 121239"/>
                <a:gd name="connsiteX19" fmla="*/ 62206 w 120000"/>
                <a:gd name="connsiteY19" fmla="*/ 119861 h 121239"/>
                <a:gd name="connsiteX20" fmla="*/ 0 w 120000"/>
                <a:gd name="connsiteY20" fmla="*/ 96009 h 121239"/>
                <a:gd name="connsiteX21" fmla="*/ 6343 w 120000"/>
                <a:gd name="connsiteY21" fmla="*/ 92003 h 121239"/>
                <a:gd name="connsiteX22" fmla="*/ 61669 w 120000"/>
                <a:gd name="connsiteY22" fmla="*/ 113216 h 121239"/>
                <a:gd name="connsiteX23" fmla="*/ 113069 w 120000"/>
                <a:gd name="connsiteY23" fmla="*/ 85926 h 121239"/>
                <a:gd name="connsiteX24" fmla="*/ 120000 w 120000"/>
                <a:gd name="connsiteY24" fmla="*/ 89177 h 121239"/>
                <a:gd name="connsiteX0" fmla="*/ 83978 w 120000"/>
                <a:gd name="connsiteY0" fmla="*/ 74509 h 121225"/>
                <a:gd name="connsiteX1" fmla="*/ 58980 w 120000"/>
                <a:gd name="connsiteY1" fmla="*/ 86500 h 121225"/>
                <a:gd name="connsiteX2" fmla="*/ 32650 w 120000"/>
                <a:gd name="connsiteY2" fmla="*/ 76719 h 121225"/>
                <a:gd name="connsiteX3" fmla="*/ 39256 w 120000"/>
                <a:gd name="connsiteY3" fmla="*/ 72186 h 121225"/>
                <a:gd name="connsiteX4" fmla="*/ 58543 w 120000"/>
                <a:gd name="connsiteY4" fmla="*/ 79351 h 121225"/>
                <a:gd name="connsiteX5" fmla="*/ 76854 w 120000"/>
                <a:gd name="connsiteY5" fmla="*/ 70568 h 121225"/>
                <a:gd name="connsiteX6" fmla="*/ 83978 w 120000"/>
                <a:gd name="connsiteY6" fmla="*/ 74509 h 121225"/>
                <a:gd name="connsiteX7" fmla="*/ 102595 w 120000"/>
                <a:gd name="connsiteY7" fmla="*/ 81000 h 121225"/>
                <a:gd name="connsiteX8" fmla="*/ 61558 w 120000"/>
                <a:gd name="connsiteY8" fmla="*/ 103116 h 121225"/>
                <a:gd name="connsiteX9" fmla="*/ 16791 w 120000"/>
                <a:gd name="connsiteY9" fmla="*/ 86868 h 121225"/>
                <a:gd name="connsiteX10" fmla="*/ 23020 w 120000"/>
                <a:gd name="connsiteY10" fmla="*/ 82706 h 121225"/>
                <a:gd name="connsiteX11" fmla="*/ 60911 w 120000"/>
                <a:gd name="connsiteY11" fmla="*/ 96459 h 121225"/>
                <a:gd name="connsiteX12" fmla="*/ 95645 w 120000"/>
                <a:gd name="connsiteY12" fmla="*/ 77739 h 121225"/>
                <a:gd name="connsiteX13" fmla="*/ 102595 w 120000"/>
                <a:gd name="connsiteY13" fmla="*/ 81000 h 121225"/>
                <a:gd name="connsiteX14" fmla="*/ 65150 w 120000"/>
                <a:gd name="connsiteY14" fmla="*/ 0 h 121225"/>
                <a:gd name="connsiteX15" fmla="*/ 57333 w 120000"/>
                <a:gd name="connsiteY15" fmla="*/ 0 h 121225"/>
                <a:gd name="connsiteX16" fmla="*/ 65150 w 120000"/>
                <a:gd name="connsiteY16" fmla="*/ 0 h 121225"/>
                <a:gd name="connsiteX17" fmla="*/ 120000 w 120000"/>
                <a:gd name="connsiteY17" fmla="*/ 89163 h 121225"/>
                <a:gd name="connsiteX18" fmla="*/ 62206 w 120000"/>
                <a:gd name="connsiteY18" fmla="*/ 119847 h 121225"/>
                <a:gd name="connsiteX19" fmla="*/ 0 w 120000"/>
                <a:gd name="connsiteY19" fmla="*/ 95995 h 121225"/>
                <a:gd name="connsiteX20" fmla="*/ 6343 w 120000"/>
                <a:gd name="connsiteY20" fmla="*/ 91989 h 121225"/>
                <a:gd name="connsiteX21" fmla="*/ 61669 w 120000"/>
                <a:gd name="connsiteY21" fmla="*/ 113202 h 121225"/>
                <a:gd name="connsiteX22" fmla="*/ 113069 w 120000"/>
                <a:gd name="connsiteY22" fmla="*/ 85912 h 121225"/>
                <a:gd name="connsiteX23" fmla="*/ 120000 w 120000"/>
                <a:gd name="connsiteY23" fmla="*/ 89163 h 121225"/>
                <a:gd name="connsiteX0" fmla="*/ 83978 w 120000"/>
                <a:gd name="connsiteY0" fmla="*/ 3941 h 50657"/>
                <a:gd name="connsiteX1" fmla="*/ 58980 w 120000"/>
                <a:gd name="connsiteY1" fmla="*/ 15932 h 50657"/>
                <a:gd name="connsiteX2" fmla="*/ 32650 w 120000"/>
                <a:gd name="connsiteY2" fmla="*/ 6151 h 50657"/>
                <a:gd name="connsiteX3" fmla="*/ 39256 w 120000"/>
                <a:gd name="connsiteY3" fmla="*/ 1618 h 50657"/>
                <a:gd name="connsiteX4" fmla="*/ 58543 w 120000"/>
                <a:gd name="connsiteY4" fmla="*/ 8783 h 50657"/>
                <a:gd name="connsiteX5" fmla="*/ 76854 w 120000"/>
                <a:gd name="connsiteY5" fmla="*/ 0 h 50657"/>
                <a:gd name="connsiteX6" fmla="*/ 83978 w 120000"/>
                <a:gd name="connsiteY6" fmla="*/ 3941 h 50657"/>
                <a:gd name="connsiteX7" fmla="*/ 102595 w 120000"/>
                <a:gd name="connsiteY7" fmla="*/ 10432 h 50657"/>
                <a:gd name="connsiteX8" fmla="*/ 61558 w 120000"/>
                <a:gd name="connsiteY8" fmla="*/ 32548 h 50657"/>
                <a:gd name="connsiteX9" fmla="*/ 16791 w 120000"/>
                <a:gd name="connsiteY9" fmla="*/ 16300 h 50657"/>
                <a:gd name="connsiteX10" fmla="*/ 23020 w 120000"/>
                <a:gd name="connsiteY10" fmla="*/ 12138 h 50657"/>
                <a:gd name="connsiteX11" fmla="*/ 60911 w 120000"/>
                <a:gd name="connsiteY11" fmla="*/ 25891 h 50657"/>
                <a:gd name="connsiteX12" fmla="*/ 95645 w 120000"/>
                <a:gd name="connsiteY12" fmla="*/ 7171 h 50657"/>
                <a:gd name="connsiteX13" fmla="*/ 102595 w 120000"/>
                <a:gd name="connsiteY13" fmla="*/ 10432 h 50657"/>
                <a:gd name="connsiteX14" fmla="*/ 120000 w 120000"/>
                <a:gd name="connsiteY14" fmla="*/ 18595 h 50657"/>
                <a:gd name="connsiteX15" fmla="*/ 62206 w 120000"/>
                <a:gd name="connsiteY15" fmla="*/ 49279 h 50657"/>
                <a:gd name="connsiteX16" fmla="*/ 0 w 120000"/>
                <a:gd name="connsiteY16" fmla="*/ 25427 h 50657"/>
                <a:gd name="connsiteX17" fmla="*/ 6343 w 120000"/>
                <a:gd name="connsiteY17" fmla="*/ 21421 h 50657"/>
                <a:gd name="connsiteX18" fmla="*/ 61669 w 120000"/>
                <a:gd name="connsiteY18" fmla="*/ 42634 h 50657"/>
                <a:gd name="connsiteX19" fmla="*/ 113069 w 120000"/>
                <a:gd name="connsiteY19" fmla="*/ 15344 h 50657"/>
                <a:gd name="connsiteX20" fmla="*/ 120000 w 120000"/>
                <a:gd name="connsiteY20" fmla="*/ 18595 h 50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0000" h="50657" extrusionOk="0">
                  <a:moveTo>
                    <a:pt x="83978" y="3941"/>
                  </a:moveTo>
                  <a:cubicBezTo>
                    <a:pt x="78392" y="11044"/>
                    <a:pt x="69112" y="15495"/>
                    <a:pt x="58980" y="15932"/>
                  </a:cubicBezTo>
                  <a:cubicBezTo>
                    <a:pt x="48849" y="16368"/>
                    <a:pt x="39074" y="12737"/>
                    <a:pt x="32650" y="6151"/>
                  </a:cubicBezTo>
                  <a:lnTo>
                    <a:pt x="39256" y="1618"/>
                  </a:lnTo>
                  <a:cubicBezTo>
                    <a:pt x="43961" y="6442"/>
                    <a:pt x="51122" y="9102"/>
                    <a:pt x="58543" y="8783"/>
                  </a:cubicBezTo>
                  <a:cubicBezTo>
                    <a:pt x="65964" y="8463"/>
                    <a:pt x="72762" y="5202"/>
                    <a:pt x="76854" y="0"/>
                  </a:cubicBezTo>
                  <a:lnTo>
                    <a:pt x="83978" y="3941"/>
                  </a:lnTo>
                  <a:close/>
                  <a:moveTo>
                    <a:pt x="102595" y="10432"/>
                  </a:moveTo>
                  <a:cubicBezTo>
                    <a:pt x="94164" y="23078"/>
                    <a:pt x="78776" y="31371"/>
                    <a:pt x="61558" y="32548"/>
                  </a:cubicBezTo>
                  <a:cubicBezTo>
                    <a:pt x="44340" y="33726"/>
                    <a:pt x="27554" y="27633"/>
                    <a:pt x="16791" y="16300"/>
                  </a:cubicBezTo>
                  <a:lnTo>
                    <a:pt x="23020" y="12138"/>
                  </a:lnTo>
                  <a:cubicBezTo>
                    <a:pt x="32130" y="21731"/>
                    <a:pt x="46338" y="26888"/>
                    <a:pt x="60911" y="25891"/>
                  </a:cubicBezTo>
                  <a:cubicBezTo>
                    <a:pt x="75484" y="24894"/>
                    <a:pt x="88508" y="17875"/>
                    <a:pt x="95645" y="7171"/>
                  </a:cubicBezTo>
                  <a:lnTo>
                    <a:pt x="102595" y="10432"/>
                  </a:lnTo>
                  <a:close/>
                  <a:moveTo>
                    <a:pt x="120000" y="18595"/>
                  </a:moveTo>
                  <a:cubicBezTo>
                    <a:pt x="108156" y="36358"/>
                    <a:pt x="86415" y="47901"/>
                    <a:pt x="62206" y="49279"/>
                  </a:cubicBezTo>
                  <a:cubicBezTo>
                    <a:pt x="37997" y="50657"/>
                    <a:pt x="14596" y="41685"/>
                    <a:pt x="0" y="25427"/>
                  </a:cubicBezTo>
                  <a:lnTo>
                    <a:pt x="6343" y="21421"/>
                  </a:lnTo>
                  <a:cubicBezTo>
                    <a:pt x="19325" y="35880"/>
                    <a:pt x="40137" y="43860"/>
                    <a:pt x="61669" y="42634"/>
                  </a:cubicBezTo>
                  <a:cubicBezTo>
                    <a:pt x="83200" y="41408"/>
                    <a:pt x="102535" y="31142"/>
                    <a:pt x="113069" y="15344"/>
                  </a:cubicBezTo>
                  <a:lnTo>
                    <a:pt x="120000" y="18595"/>
                  </a:lnTo>
                  <a:close/>
                </a:path>
              </a:pathLst>
            </a:custGeom>
            <a:solidFill>
              <a:srgbClr val="0070C0"/>
            </a:solidFill>
            <a:ln>
              <a:solidFill>
                <a:srgbClr val="0070C0"/>
              </a:solidFill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Shape 971"/>
            <p:cNvSpPr/>
            <p:nvPr/>
          </p:nvSpPr>
          <p:spPr>
            <a:xfrm>
              <a:off x="7940336" y="4038476"/>
              <a:ext cx="411440" cy="5091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5518" y="12"/>
                  </a:moveTo>
                  <a:cubicBezTo>
                    <a:pt x="36856" y="-749"/>
                    <a:pt x="54589" y="34138"/>
                    <a:pt x="40817" y="36736"/>
                  </a:cubicBezTo>
                  <a:lnTo>
                    <a:pt x="26389" y="39989"/>
                  </a:lnTo>
                  <a:cubicBezTo>
                    <a:pt x="36460" y="72082"/>
                    <a:pt x="52943" y="80587"/>
                    <a:pt x="72964" y="94095"/>
                  </a:cubicBezTo>
                  <a:cubicBezTo>
                    <a:pt x="76896" y="86510"/>
                    <a:pt x="79879" y="79980"/>
                    <a:pt x="87192" y="80632"/>
                  </a:cubicBezTo>
                  <a:cubicBezTo>
                    <a:pt x="97886" y="80489"/>
                    <a:pt x="125435" y="96900"/>
                    <a:pt x="119051" y="104683"/>
                  </a:cubicBezTo>
                  <a:cubicBezTo>
                    <a:pt x="106535" y="120291"/>
                    <a:pt x="87826" y="122140"/>
                    <a:pt x="76857" y="118271"/>
                  </a:cubicBezTo>
                  <a:cubicBezTo>
                    <a:pt x="41852" y="104694"/>
                    <a:pt x="-2881" y="68781"/>
                    <a:pt x="145" y="23576"/>
                  </a:cubicBezTo>
                  <a:cubicBezTo>
                    <a:pt x="2783" y="9223"/>
                    <a:pt x="10227" y="1447"/>
                    <a:pt x="25518" y="12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4500562" y="1071552"/>
            <a:ext cx="4643470" cy="1720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04800"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altLang="zh-TW" sz="20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Doctors can access to multiple sites at same time.</a:t>
            </a:r>
            <a:endParaRPr lang="zh-TW" altLang="en-US" sz="2000" b="1" dirty="0" smtClean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marL="342900" lvl="0" indent="-406400">
              <a:spcBef>
                <a:spcPts val="200"/>
              </a:spcBef>
              <a:buClr>
                <a:srgbClr val="000000"/>
              </a:buClr>
              <a:buSzPts val="1000"/>
            </a:pPr>
            <a:endParaRPr lang="zh-TW" altLang="en-US" sz="2000" dirty="0" smtClean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pPr marL="342900" lvl="0" indent="-304800">
              <a:spcBef>
                <a:spcPts val="480"/>
              </a:spcBef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altLang="zh-TW" sz="20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Instructions can be conveyed even when doctors are away from hospital.</a:t>
            </a:r>
            <a:endParaRPr lang="zh-TW" altLang="en-US" sz="2000" b="1" dirty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  <p:sp>
        <p:nvSpPr>
          <p:cNvPr id="774" name="Shape 774"/>
          <p:cNvSpPr txBox="1"/>
          <p:nvPr/>
        </p:nvSpPr>
        <p:spPr>
          <a:xfrm>
            <a:off x="4643438" y="2714626"/>
            <a:ext cx="3999372" cy="107157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4064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2000" b="1" i="0" u="none" strike="noStrike" cap="none" dirty="0" smtClean="0">
              <a:solidFill>
                <a:schemeClr val="lt1"/>
              </a:solidFill>
              <a:latin typeface="Calibri" pitchFamily="34" charset="0"/>
              <a:ea typeface="微軟正黑體" pitchFamily="34" charset="-120"/>
              <a:cs typeface="Calibri" pitchFamily="34" charset="0"/>
              <a:sym typeface="Arial"/>
            </a:endParaRPr>
          </a:p>
          <a:p>
            <a:pPr marL="342900" marR="0" lvl="0" indent="-3048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altLang="zh-TW" sz="2000" b="1" i="0" u="none" strike="noStrike" cap="none" dirty="0" smtClean="0">
                <a:solidFill>
                  <a:schemeClr val="lt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rPr>
              <a:t>Patients can be visited remotely.</a:t>
            </a:r>
            <a:endParaRPr lang="zh-TW" sz="2000" b="1" i="0" u="none" strike="noStrike" cap="none" dirty="0">
              <a:solidFill>
                <a:schemeClr val="lt1"/>
              </a:solidFill>
              <a:latin typeface="Calibri" pitchFamily="34" charset="0"/>
              <a:ea typeface="微軟正黑體" pitchFamily="34" charset="-120"/>
              <a:cs typeface="Calibri" pitchFamily="34" charset="0"/>
              <a:sym typeface="Arial"/>
            </a:endParaRPr>
          </a:p>
        </p:txBody>
      </p:sp>
      <p:sp>
        <p:nvSpPr>
          <p:cNvPr id="32" name="Shape 774"/>
          <p:cNvSpPr txBox="1"/>
          <p:nvPr/>
        </p:nvSpPr>
        <p:spPr>
          <a:xfrm>
            <a:off x="4643438" y="3714758"/>
            <a:ext cx="3070710" cy="10001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048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itchFamily="34" charset="0"/>
              <a:buChar char="•"/>
            </a:pPr>
            <a:r>
              <a:rPr lang="en-US" altLang="zh-TW" sz="2000" b="1" i="0" u="none" strike="noStrike" cap="none" dirty="0" smtClean="0">
                <a:solidFill>
                  <a:schemeClr val="lt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rPr>
              <a:t>Voice trigger for emergency help. </a:t>
            </a:r>
            <a:r>
              <a:rPr lang="en-US" altLang="zh-TW" sz="2000" b="1" dirty="0" smtClean="0">
                <a:solidFill>
                  <a:schemeClr val="lt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Can be an addition option.</a:t>
            </a:r>
            <a:endParaRPr lang="zh-TW" sz="2000" b="1" i="0" u="none" strike="noStrike" cap="none" dirty="0">
              <a:solidFill>
                <a:schemeClr val="lt1"/>
              </a:solidFill>
              <a:latin typeface="Calibri" pitchFamily="34" charset="0"/>
              <a:ea typeface="微軟正黑體" pitchFamily="34" charset="-120"/>
              <a:cs typeface="Calibri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336"/>
          <p:cNvSpPr txBox="1"/>
          <p:nvPr/>
        </p:nvSpPr>
        <p:spPr>
          <a:xfrm>
            <a:off x="-14262" y="214296"/>
            <a:ext cx="9158262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indent="-254000" algn="ctr">
              <a:buClr>
                <a:schemeClr val="dk1"/>
              </a:buClr>
              <a:buSzPts val="4000"/>
            </a:pPr>
            <a:r>
              <a:rPr lang="en-US" altLang="zh-TW" sz="40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AfoBot @ Retail</a:t>
            </a:r>
            <a:endParaRPr sz="4000" b="1" i="0" u="none" strike="noStrike" cap="none" dirty="0">
              <a:solidFill>
                <a:srgbClr val="0070C0"/>
              </a:solidFill>
              <a:latin typeface="Calibri" pitchFamily="34" charset="0"/>
              <a:cs typeface="Calibri" pitchFamily="34" charset="0"/>
              <a:sym typeface="Arial"/>
            </a:endParaRPr>
          </a:p>
        </p:txBody>
      </p:sp>
      <p:sp>
        <p:nvSpPr>
          <p:cNvPr id="16" name="Shape 179"/>
          <p:cNvSpPr/>
          <p:nvPr/>
        </p:nvSpPr>
        <p:spPr>
          <a:xfrm>
            <a:off x="32" y="2714626"/>
            <a:ext cx="9144000" cy="207170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圓角矩形 16"/>
          <p:cNvSpPr/>
          <p:nvPr/>
        </p:nvSpPr>
        <p:spPr>
          <a:xfrm>
            <a:off x="285720" y="1071552"/>
            <a:ext cx="4429156" cy="3067305"/>
          </a:xfrm>
          <a:prstGeom prst="roundRect">
            <a:avLst>
              <a:gd name="adj" fmla="val 4966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Picture 2" descr="C:\Users\Han Tsai\Desktop\AfoBot_PPT\d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9" y="1138461"/>
            <a:ext cx="4286280" cy="2939073"/>
          </a:xfrm>
          <a:prstGeom prst="rect">
            <a:avLst/>
          </a:prstGeom>
          <a:noFill/>
        </p:spPr>
      </p:pic>
      <p:grpSp>
        <p:nvGrpSpPr>
          <p:cNvPr id="2" name="群組 25"/>
          <p:cNvGrpSpPr/>
          <p:nvPr/>
        </p:nvGrpSpPr>
        <p:grpSpPr>
          <a:xfrm>
            <a:off x="2357404" y="2857502"/>
            <a:ext cx="2143158" cy="2143158"/>
            <a:chOff x="2357422" y="3786196"/>
            <a:chExt cx="2214578" cy="2214578"/>
          </a:xfrm>
        </p:grpSpPr>
        <p:sp>
          <p:nvSpPr>
            <p:cNvPr id="19" name="橢圓 18"/>
            <p:cNvSpPr/>
            <p:nvPr/>
          </p:nvSpPr>
          <p:spPr>
            <a:xfrm>
              <a:off x="2357422" y="3786196"/>
              <a:ext cx="2214578" cy="2214578"/>
            </a:xfrm>
            <a:prstGeom prst="ellipse">
              <a:avLst/>
            </a:prstGeom>
            <a:solidFill>
              <a:schemeClr val="bg1"/>
            </a:solidFill>
            <a:ln w="412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noFill/>
              </a:endParaRPr>
            </a:p>
          </p:txBody>
        </p:sp>
        <p:pic>
          <p:nvPicPr>
            <p:cNvPr id="20" name="Picture 3" descr="C:\Users\Han Tsai\Desktop\AfoBot_PPT\d2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428860" y="3857634"/>
              <a:ext cx="2071702" cy="2071702"/>
            </a:xfrm>
            <a:prstGeom prst="rect">
              <a:avLst/>
            </a:prstGeom>
            <a:noFill/>
          </p:spPr>
        </p:pic>
      </p:grpSp>
      <p:grpSp>
        <p:nvGrpSpPr>
          <p:cNvPr id="3" name="群組 16"/>
          <p:cNvGrpSpPr/>
          <p:nvPr/>
        </p:nvGrpSpPr>
        <p:grpSpPr>
          <a:xfrm>
            <a:off x="1428710" y="4286244"/>
            <a:ext cx="714398" cy="714398"/>
            <a:chOff x="1351337" y="4643446"/>
            <a:chExt cx="785818" cy="785818"/>
          </a:xfrm>
        </p:grpSpPr>
        <p:sp>
          <p:nvSpPr>
            <p:cNvPr id="22" name="Shape 809"/>
            <p:cNvSpPr/>
            <p:nvPr/>
          </p:nvSpPr>
          <p:spPr>
            <a:xfrm>
              <a:off x="1351337" y="4643446"/>
              <a:ext cx="785818" cy="78581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Shape 1359"/>
            <p:cNvSpPr/>
            <p:nvPr/>
          </p:nvSpPr>
          <p:spPr>
            <a:xfrm flipH="1">
              <a:off x="1509480" y="4857760"/>
              <a:ext cx="431220" cy="35572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1626" y="29908"/>
                  </a:moveTo>
                  <a:cubicBezTo>
                    <a:pt x="55535" y="29908"/>
                    <a:pt x="58705" y="33750"/>
                    <a:pt x="58705" y="38489"/>
                  </a:cubicBezTo>
                  <a:cubicBezTo>
                    <a:pt x="58705" y="43229"/>
                    <a:pt x="55535" y="47071"/>
                    <a:pt x="51626" y="47071"/>
                  </a:cubicBezTo>
                  <a:cubicBezTo>
                    <a:pt x="47716" y="47071"/>
                    <a:pt x="44546" y="43229"/>
                    <a:pt x="44546" y="38489"/>
                  </a:cubicBezTo>
                  <a:cubicBezTo>
                    <a:pt x="44546" y="33750"/>
                    <a:pt x="47716" y="29908"/>
                    <a:pt x="51626" y="29908"/>
                  </a:cubicBezTo>
                  <a:close/>
                  <a:moveTo>
                    <a:pt x="74345" y="29908"/>
                  </a:moveTo>
                  <a:cubicBezTo>
                    <a:pt x="78255" y="29908"/>
                    <a:pt x="81424" y="33750"/>
                    <a:pt x="81424" y="38489"/>
                  </a:cubicBezTo>
                  <a:cubicBezTo>
                    <a:pt x="81424" y="43229"/>
                    <a:pt x="78255" y="47071"/>
                    <a:pt x="74345" y="47071"/>
                  </a:cubicBezTo>
                  <a:cubicBezTo>
                    <a:pt x="70435" y="47071"/>
                    <a:pt x="67266" y="43229"/>
                    <a:pt x="67266" y="38489"/>
                  </a:cubicBezTo>
                  <a:cubicBezTo>
                    <a:pt x="67266" y="33750"/>
                    <a:pt x="70435" y="29908"/>
                    <a:pt x="74345" y="29908"/>
                  </a:cubicBezTo>
                  <a:close/>
                  <a:moveTo>
                    <a:pt x="97064" y="29908"/>
                  </a:moveTo>
                  <a:cubicBezTo>
                    <a:pt x="100974" y="29908"/>
                    <a:pt x="104143" y="33750"/>
                    <a:pt x="104143" y="38489"/>
                  </a:cubicBezTo>
                  <a:cubicBezTo>
                    <a:pt x="104143" y="43229"/>
                    <a:pt x="100974" y="47071"/>
                    <a:pt x="97064" y="47071"/>
                  </a:cubicBezTo>
                  <a:cubicBezTo>
                    <a:pt x="93154" y="47071"/>
                    <a:pt x="89985" y="43229"/>
                    <a:pt x="89985" y="38489"/>
                  </a:cubicBezTo>
                  <a:cubicBezTo>
                    <a:pt x="89985" y="33750"/>
                    <a:pt x="93154" y="29908"/>
                    <a:pt x="97064" y="29908"/>
                  </a:cubicBezTo>
                  <a:close/>
                  <a:moveTo>
                    <a:pt x="25253" y="25746"/>
                  </a:moveTo>
                  <a:lnTo>
                    <a:pt x="12341" y="25746"/>
                  </a:lnTo>
                  <a:cubicBezTo>
                    <a:pt x="5525" y="25746"/>
                    <a:pt x="0" y="32444"/>
                    <a:pt x="0" y="40707"/>
                  </a:cubicBezTo>
                  <a:lnTo>
                    <a:pt x="0" y="88250"/>
                  </a:lnTo>
                  <a:cubicBezTo>
                    <a:pt x="0" y="96512"/>
                    <a:pt x="5525" y="103210"/>
                    <a:pt x="12341" y="103210"/>
                  </a:cubicBezTo>
                  <a:lnTo>
                    <a:pt x="26542" y="103210"/>
                  </a:lnTo>
                  <a:cubicBezTo>
                    <a:pt x="23858" y="108250"/>
                    <a:pt x="24133" y="111919"/>
                    <a:pt x="10259" y="120000"/>
                  </a:cubicBezTo>
                  <a:cubicBezTo>
                    <a:pt x="33603" y="116808"/>
                    <a:pt x="37236" y="115403"/>
                    <a:pt x="48279" y="103210"/>
                  </a:cubicBezTo>
                  <a:lnTo>
                    <a:pt x="78967" y="103210"/>
                  </a:lnTo>
                  <a:cubicBezTo>
                    <a:pt x="83972" y="103210"/>
                    <a:pt x="88281" y="99599"/>
                    <a:pt x="90194" y="94396"/>
                  </a:cubicBezTo>
                  <a:cubicBezTo>
                    <a:pt x="82256" y="91458"/>
                    <a:pt x="75819" y="87372"/>
                    <a:pt x="68282" y="81348"/>
                  </a:cubicBezTo>
                  <a:lnTo>
                    <a:pt x="37594" y="81348"/>
                  </a:lnTo>
                  <a:cubicBezTo>
                    <a:pt x="30778" y="81348"/>
                    <a:pt x="25253" y="74650"/>
                    <a:pt x="25253" y="66387"/>
                  </a:cubicBezTo>
                  <a:lnTo>
                    <a:pt x="25253" y="25746"/>
                  </a:lnTo>
                  <a:close/>
                  <a:moveTo>
                    <a:pt x="107658" y="0"/>
                  </a:moveTo>
                  <a:lnTo>
                    <a:pt x="41032" y="0"/>
                  </a:lnTo>
                  <a:cubicBezTo>
                    <a:pt x="34216" y="0"/>
                    <a:pt x="28690" y="6698"/>
                    <a:pt x="28690" y="14960"/>
                  </a:cubicBezTo>
                  <a:lnTo>
                    <a:pt x="28690" y="62503"/>
                  </a:lnTo>
                  <a:cubicBezTo>
                    <a:pt x="28690" y="70766"/>
                    <a:pt x="34216" y="77464"/>
                    <a:pt x="41032" y="77464"/>
                  </a:cubicBezTo>
                  <a:lnTo>
                    <a:pt x="71720" y="77464"/>
                  </a:lnTo>
                  <a:cubicBezTo>
                    <a:pt x="85817" y="88731"/>
                    <a:pt x="91486" y="90753"/>
                    <a:pt x="114830" y="93944"/>
                  </a:cubicBezTo>
                  <a:cubicBezTo>
                    <a:pt x="101210" y="84938"/>
                    <a:pt x="99704" y="85896"/>
                    <a:pt x="93457" y="77464"/>
                  </a:cubicBezTo>
                  <a:lnTo>
                    <a:pt x="107658" y="77464"/>
                  </a:lnTo>
                  <a:cubicBezTo>
                    <a:pt x="114474" y="77464"/>
                    <a:pt x="120000" y="70766"/>
                    <a:pt x="120000" y="62503"/>
                  </a:cubicBezTo>
                  <a:lnTo>
                    <a:pt x="120000" y="14960"/>
                  </a:lnTo>
                  <a:cubicBezTo>
                    <a:pt x="120000" y="6698"/>
                    <a:pt x="114474" y="0"/>
                    <a:pt x="107658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" name="群組 26"/>
          <p:cNvGrpSpPr/>
          <p:nvPr/>
        </p:nvGrpSpPr>
        <p:grpSpPr>
          <a:xfrm>
            <a:off x="500016" y="4286262"/>
            <a:ext cx="714398" cy="714398"/>
            <a:chOff x="428596" y="4286262"/>
            <a:chExt cx="857256" cy="857256"/>
          </a:xfrm>
        </p:grpSpPr>
        <p:sp>
          <p:nvSpPr>
            <p:cNvPr id="24" name="Shape 809"/>
            <p:cNvSpPr/>
            <p:nvPr/>
          </p:nvSpPr>
          <p:spPr>
            <a:xfrm>
              <a:off x="428596" y="4286262"/>
              <a:ext cx="857256" cy="85725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Shape 861"/>
            <p:cNvSpPr/>
            <p:nvPr/>
          </p:nvSpPr>
          <p:spPr>
            <a:xfrm>
              <a:off x="571472" y="4429138"/>
              <a:ext cx="571504" cy="57615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8400" y="39542"/>
                  </a:moveTo>
                  <a:cubicBezTo>
                    <a:pt x="61899" y="39542"/>
                    <a:pt x="65213" y="40327"/>
                    <a:pt x="68141" y="41798"/>
                  </a:cubicBezTo>
                  <a:lnTo>
                    <a:pt x="60267" y="49608"/>
                  </a:lnTo>
                  <a:cubicBezTo>
                    <a:pt x="59663" y="49468"/>
                    <a:pt x="59037" y="49421"/>
                    <a:pt x="58400" y="49421"/>
                  </a:cubicBezTo>
                  <a:cubicBezTo>
                    <a:pt x="51357" y="49421"/>
                    <a:pt x="45648" y="55085"/>
                    <a:pt x="45648" y="62070"/>
                  </a:cubicBezTo>
                  <a:cubicBezTo>
                    <a:pt x="45648" y="69056"/>
                    <a:pt x="51357" y="74719"/>
                    <a:pt x="58400" y="74719"/>
                  </a:cubicBezTo>
                  <a:cubicBezTo>
                    <a:pt x="65443" y="74719"/>
                    <a:pt x="71152" y="69056"/>
                    <a:pt x="71152" y="62070"/>
                  </a:cubicBezTo>
                  <a:cubicBezTo>
                    <a:pt x="71152" y="60979"/>
                    <a:pt x="71013" y="59920"/>
                    <a:pt x="70706" y="58922"/>
                  </a:cubicBezTo>
                  <a:lnTo>
                    <a:pt x="78287" y="51402"/>
                  </a:lnTo>
                  <a:cubicBezTo>
                    <a:pt x="80122" y="54539"/>
                    <a:pt x="81112" y="58190"/>
                    <a:pt x="81112" y="62070"/>
                  </a:cubicBezTo>
                  <a:cubicBezTo>
                    <a:pt x="81112" y="74512"/>
                    <a:pt x="70943" y="84598"/>
                    <a:pt x="58400" y="84598"/>
                  </a:cubicBezTo>
                  <a:cubicBezTo>
                    <a:pt x="45857" y="84598"/>
                    <a:pt x="35689" y="74512"/>
                    <a:pt x="35689" y="62070"/>
                  </a:cubicBezTo>
                  <a:cubicBezTo>
                    <a:pt x="35689" y="49629"/>
                    <a:pt x="45857" y="39542"/>
                    <a:pt x="58400" y="39542"/>
                  </a:cubicBezTo>
                  <a:close/>
                  <a:moveTo>
                    <a:pt x="58400" y="21520"/>
                  </a:moveTo>
                  <a:cubicBezTo>
                    <a:pt x="66955" y="21520"/>
                    <a:pt x="74896" y="24127"/>
                    <a:pt x="81454" y="28592"/>
                  </a:cubicBezTo>
                  <a:lnTo>
                    <a:pt x="73607" y="36375"/>
                  </a:lnTo>
                  <a:cubicBezTo>
                    <a:pt x="69191" y="33656"/>
                    <a:pt x="63972" y="32157"/>
                    <a:pt x="58400" y="32157"/>
                  </a:cubicBezTo>
                  <a:cubicBezTo>
                    <a:pt x="41745" y="32157"/>
                    <a:pt x="28243" y="45550"/>
                    <a:pt x="28243" y="62070"/>
                  </a:cubicBezTo>
                  <a:cubicBezTo>
                    <a:pt x="28243" y="78591"/>
                    <a:pt x="41745" y="91984"/>
                    <a:pt x="58400" y="91984"/>
                  </a:cubicBezTo>
                  <a:cubicBezTo>
                    <a:pt x="75055" y="91984"/>
                    <a:pt x="88557" y="78591"/>
                    <a:pt x="88557" y="62070"/>
                  </a:cubicBezTo>
                  <a:cubicBezTo>
                    <a:pt x="88557" y="56133"/>
                    <a:pt x="86813" y="50599"/>
                    <a:pt x="83753" y="45979"/>
                  </a:cubicBezTo>
                  <a:lnTo>
                    <a:pt x="91481" y="38314"/>
                  </a:lnTo>
                  <a:cubicBezTo>
                    <a:pt x="96400" y="44970"/>
                    <a:pt x="99281" y="53186"/>
                    <a:pt x="99281" y="62070"/>
                  </a:cubicBezTo>
                  <a:cubicBezTo>
                    <a:pt x="99281" y="84466"/>
                    <a:pt x="80978" y="102621"/>
                    <a:pt x="58400" y="102621"/>
                  </a:cubicBezTo>
                  <a:cubicBezTo>
                    <a:pt x="35823" y="102621"/>
                    <a:pt x="17520" y="84466"/>
                    <a:pt x="17520" y="62070"/>
                  </a:cubicBezTo>
                  <a:cubicBezTo>
                    <a:pt x="17520" y="39675"/>
                    <a:pt x="35823" y="21520"/>
                    <a:pt x="58400" y="21520"/>
                  </a:cubicBezTo>
                  <a:close/>
                  <a:moveTo>
                    <a:pt x="58400" y="4141"/>
                  </a:moveTo>
                  <a:cubicBezTo>
                    <a:pt x="70706" y="4141"/>
                    <a:pt x="82124" y="7917"/>
                    <a:pt x="91524" y="14385"/>
                  </a:cubicBezTo>
                  <a:lnTo>
                    <a:pt x="91775" y="18354"/>
                  </a:lnTo>
                  <a:lnTo>
                    <a:pt x="86376" y="23709"/>
                  </a:lnTo>
                  <a:cubicBezTo>
                    <a:pt x="78537" y="18013"/>
                    <a:pt x="68861" y="14679"/>
                    <a:pt x="58400" y="14679"/>
                  </a:cubicBezTo>
                  <a:cubicBezTo>
                    <a:pt x="32013" y="14679"/>
                    <a:pt x="10623" y="35897"/>
                    <a:pt x="10623" y="62070"/>
                  </a:cubicBezTo>
                  <a:cubicBezTo>
                    <a:pt x="10623" y="88244"/>
                    <a:pt x="32013" y="109462"/>
                    <a:pt x="58400" y="109462"/>
                  </a:cubicBezTo>
                  <a:cubicBezTo>
                    <a:pt x="84787" y="109462"/>
                    <a:pt x="106178" y="88244"/>
                    <a:pt x="106178" y="62070"/>
                  </a:cubicBezTo>
                  <a:cubicBezTo>
                    <a:pt x="106178" y="51295"/>
                    <a:pt x="102553" y="41360"/>
                    <a:pt x="96403" y="33431"/>
                  </a:cubicBezTo>
                  <a:lnTo>
                    <a:pt x="101234" y="28640"/>
                  </a:lnTo>
                  <a:lnTo>
                    <a:pt x="106278" y="28953"/>
                  </a:lnTo>
                  <a:cubicBezTo>
                    <a:pt x="112921" y="38322"/>
                    <a:pt x="116801" y="49747"/>
                    <a:pt x="116801" y="62070"/>
                  </a:cubicBezTo>
                  <a:cubicBezTo>
                    <a:pt x="116801" y="94064"/>
                    <a:pt x="90654" y="120000"/>
                    <a:pt x="58400" y="120000"/>
                  </a:cubicBezTo>
                  <a:cubicBezTo>
                    <a:pt x="26146" y="120000"/>
                    <a:pt x="0" y="94064"/>
                    <a:pt x="0" y="62070"/>
                  </a:cubicBezTo>
                  <a:cubicBezTo>
                    <a:pt x="0" y="30077"/>
                    <a:pt x="26146" y="4141"/>
                    <a:pt x="58400" y="4141"/>
                  </a:cubicBezTo>
                  <a:close/>
                  <a:moveTo>
                    <a:pt x="108805" y="0"/>
                  </a:moveTo>
                  <a:lnTo>
                    <a:pt x="109465" y="10449"/>
                  </a:lnTo>
                  <a:lnTo>
                    <a:pt x="120000" y="11103"/>
                  </a:lnTo>
                  <a:lnTo>
                    <a:pt x="107089" y="23910"/>
                  </a:lnTo>
                  <a:lnTo>
                    <a:pt x="100443" y="23497"/>
                  </a:lnTo>
                  <a:lnTo>
                    <a:pt x="64259" y="59389"/>
                  </a:lnTo>
                  <a:cubicBezTo>
                    <a:pt x="64676" y="60193"/>
                    <a:pt x="64889" y="61107"/>
                    <a:pt x="64889" y="62070"/>
                  </a:cubicBezTo>
                  <a:cubicBezTo>
                    <a:pt x="64889" y="65625"/>
                    <a:pt x="61984" y="68507"/>
                    <a:pt x="58400" y="68507"/>
                  </a:cubicBezTo>
                  <a:cubicBezTo>
                    <a:pt x="54816" y="68507"/>
                    <a:pt x="51911" y="65625"/>
                    <a:pt x="51911" y="62070"/>
                  </a:cubicBezTo>
                  <a:cubicBezTo>
                    <a:pt x="51911" y="58516"/>
                    <a:pt x="54816" y="55634"/>
                    <a:pt x="58400" y="55634"/>
                  </a:cubicBezTo>
                  <a:lnTo>
                    <a:pt x="59506" y="55855"/>
                  </a:lnTo>
                  <a:lnTo>
                    <a:pt x="96308" y="19350"/>
                  </a:lnTo>
                  <a:lnTo>
                    <a:pt x="95895" y="12806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" name="矩形 27"/>
          <p:cNvSpPr/>
          <p:nvPr/>
        </p:nvSpPr>
        <p:spPr>
          <a:xfrm>
            <a:off x="4857752" y="1266641"/>
            <a:ext cx="4071966" cy="1233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04800"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altLang="zh-TW" sz="20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A new channel to engage with customers.</a:t>
            </a:r>
          </a:p>
          <a:p>
            <a:pPr marL="342900" lvl="0" indent="-304800">
              <a:buClr>
                <a:schemeClr val="bg1"/>
              </a:buClr>
              <a:buSzPts val="1800"/>
              <a:buFont typeface="Arial"/>
              <a:buChar char="•"/>
            </a:pPr>
            <a:endParaRPr lang="zh-TW" altLang="en-US" sz="1000" dirty="0" smtClean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pPr marL="342900" lvl="0" indent="-304800">
              <a:spcBef>
                <a:spcPts val="480"/>
              </a:spcBef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altLang="zh-TW" sz="20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New customer support method</a:t>
            </a:r>
            <a:endParaRPr lang="zh-TW" altLang="en-US" sz="2000" b="1" dirty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  <p:sp>
        <p:nvSpPr>
          <p:cNvPr id="29" name="Shape 774"/>
          <p:cNvSpPr txBox="1"/>
          <p:nvPr/>
        </p:nvSpPr>
        <p:spPr>
          <a:xfrm>
            <a:off x="4858908" y="2428874"/>
            <a:ext cx="3999372" cy="107157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4064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2000" b="1" i="0" u="none" strike="noStrike" cap="none" dirty="0" smtClean="0">
              <a:solidFill>
                <a:schemeClr val="lt1"/>
              </a:solidFill>
              <a:latin typeface="Calibri" pitchFamily="34" charset="0"/>
              <a:ea typeface="微軟正黑體" pitchFamily="34" charset="-120"/>
              <a:cs typeface="Calibri" pitchFamily="34" charset="0"/>
              <a:sym typeface="Arial"/>
            </a:endParaRPr>
          </a:p>
          <a:p>
            <a:pPr marL="342900" lvl="0" indent="-304800">
              <a:spcBef>
                <a:spcPts val="480"/>
              </a:spcBef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altLang="zh-TW" sz="2000" b="1" dirty="0" smtClean="0">
                <a:solidFill>
                  <a:schemeClr val="lt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As a catalogue which provides more interactions.</a:t>
            </a:r>
            <a:endParaRPr lang="zh-TW" sz="2000" b="1" i="0" u="none" strike="noStrike" cap="none" dirty="0">
              <a:solidFill>
                <a:schemeClr val="lt1"/>
              </a:solidFill>
              <a:latin typeface="Calibri" pitchFamily="34" charset="0"/>
              <a:ea typeface="微軟正黑體" pitchFamily="34" charset="-120"/>
              <a:cs typeface="Calibri" pitchFamily="34" charset="0"/>
              <a:sym typeface="Arial"/>
            </a:endParaRPr>
          </a:p>
        </p:txBody>
      </p:sp>
      <p:sp>
        <p:nvSpPr>
          <p:cNvPr id="30" name="Shape 774"/>
          <p:cNvSpPr txBox="1"/>
          <p:nvPr/>
        </p:nvSpPr>
        <p:spPr>
          <a:xfrm>
            <a:off x="4858876" y="3500444"/>
            <a:ext cx="3999404" cy="10001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lvl="0" indent="-304800">
              <a:spcBef>
                <a:spcPts val="480"/>
              </a:spcBef>
              <a:buClr>
                <a:schemeClr val="lt1"/>
              </a:buClr>
              <a:buSzPts val="1800"/>
              <a:buFont typeface="Arial" pitchFamily="34" charset="0"/>
              <a:buChar char="•"/>
            </a:pPr>
            <a:r>
              <a:rPr lang="en-US" altLang="zh-TW" sz="2000" b="1" dirty="0" smtClean="0">
                <a:solidFill>
                  <a:schemeClr val="lt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Provide tailored advertisement and recommendations based on age or gender.</a:t>
            </a:r>
            <a:endParaRPr lang="zh-TW" sz="2000" b="1" i="0" u="none" strike="noStrike" cap="none" dirty="0">
              <a:solidFill>
                <a:schemeClr val="lt1"/>
              </a:solidFill>
              <a:latin typeface="Calibri" pitchFamily="34" charset="0"/>
              <a:ea typeface="微軟正黑體" pitchFamily="34" charset="-120"/>
              <a:cs typeface="Calibri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336"/>
          <p:cNvSpPr txBox="1"/>
          <p:nvPr/>
        </p:nvSpPr>
        <p:spPr>
          <a:xfrm>
            <a:off x="-14262" y="214296"/>
            <a:ext cx="9158262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indent="-254000" algn="ctr">
              <a:buClr>
                <a:schemeClr val="dk1"/>
              </a:buClr>
              <a:buSzPts val="4000"/>
            </a:pPr>
            <a:r>
              <a:rPr lang="en-US" altLang="zh-TW" sz="40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AfoBot </a:t>
            </a:r>
            <a:r>
              <a:rPr lang="en-US" altLang="zh-TW" sz="40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@Kindergarten</a:t>
            </a:r>
            <a:endParaRPr sz="4000" b="1" i="0" u="none" strike="noStrike" cap="none" dirty="0">
              <a:solidFill>
                <a:srgbClr val="0070C0"/>
              </a:solidFill>
              <a:latin typeface="Calibri" pitchFamily="34" charset="0"/>
              <a:cs typeface="Calibri" pitchFamily="34" charset="0"/>
              <a:sym typeface="Arial"/>
            </a:endParaRPr>
          </a:p>
        </p:txBody>
      </p:sp>
      <p:sp>
        <p:nvSpPr>
          <p:cNvPr id="18" name="Shape 179"/>
          <p:cNvSpPr/>
          <p:nvPr/>
        </p:nvSpPr>
        <p:spPr>
          <a:xfrm>
            <a:off x="32" y="2786064"/>
            <a:ext cx="9144000" cy="20002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群組 29"/>
          <p:cNvGrpSpPr/>
          <p:nvPr/>
        </p:nvGrpSpPr>
        <p:grpSpPr>
          <a:xfrm>
            <a:off x="428596" y="1000114"/>
            <a:ext cx="2928958" cy="2928958"/>
            <a:chOff x="214282" y="571486"/>
            <a:chExt cx="3500462" cy="3500462"/>
          </a:xfrm>
        </p:grpSpPr>
        <p:sp>
          <p:nvSpPr>
            <p:cNvPr id="19" name="橢圓 18"/>
            <p:cNvSpPr/>
            <p:nvPr/>
          </p:nvSpPr>
          <p:spPr>
            <a:xfrm>
              <a:off x="214282" y="571486"/>
              <a:ext cx="3500462" cy="3500462"/>
            </a:xfrm>
            <a:prstGeom prst="ellipse">
              <a:avLst/>
            </a:prstGeom>
            <a:solidFill>
              <a:schemeClr val="bg1"/>
            </a:solidFill>
            <a:ln w="412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noFill/>
              </a:endParaRPr>
            </a:p>
          </p:txBody>
        </p:sp>
        <p:pic>
          <p:nvPicPr>
            <p:cNvPr id="20" name="Picture 3" descr="C:\Users\Han Tsai\Desktop\AfoBot_PPT\B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5720" y="642924"/>
              <a:ext cx="3357586" cy="3357586"/>
            </a:xfrm>
            <a:prstGeom prst="rect">
              <a:avLst/>
            </a:prstGeom>
            <a:noFill/>
          </p:spPr>
        </p:pic>
      </p:grpSp>
      <p:grpSp>
        <p:nvGrpSpPr>
          <p:cNvPr id="3" name="群組 30"/>
          <p:cNvGrpSpPr/>
          <p:nvPr/>
        </p:nvGrpSpPr>
        <p:grpSpPr>
          <a:xfrm>
            <a:off x="2428860" y="2643188"/>
            <a:ext cx="2286016" cy="2286016"/>
            <a:chOff x="2002163" y="3216623"/>
            <a:chExt cx="2571768" cy="2571768"/>
          </a:xfrm>
        </p:grpSpPr>
        <p:sp>
          <p:nvSpPr>
            <p:cNvPr id="21" name="橢圓 20"/>
            <p:cNvSpPr/>
            <p:nvPr/>
          </p:nvSpPr>
          <p:spPr>
            <a:xfrm>
              <a:off x="2002163" y="3216623"/>
              <a:ext cx="2571768" cy="2571768"/>
            </a:xfrm>
            <a:prstGeom prst="ellipse">
              <a:avLst/>
            </a:prstGeom>
            <a:solidFill>
              <a:schemeClr val="bg1"/>
            </a:solidFill>
            <a:ln w="412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noFill/>
              </a:endParaRPr>
            </a:p>
          </p:txBody>
        </p:sp>
        <p:pic>
          <p:nvPicPr>
            <p:cNvPr id="22" name="Picture 4" descr="C:\Users\Han Tsai\Desktop\AfoBot_PPT\B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71670" y="3286130"/>
              <a:ext cx="2432754" cy="2432754"/>
            </a:xfrm>
            <a:prstGeom prst="rect">
              <a:avLst/>
            </a:prstGeom>
            <a:noFill/>
          </p:spPr>
        </p:pic>
      </p:grpSp>
      <p:grpSp>
        <p:nvGrpSpPr>
          <p:cNvPr id="4" name="群組 19"/>
          <p:cNvGrpSpPr/>
          <p:nvPr/>
        </p:nvGrpSpPr>
        <p:grpSpPr>
          <a:xfrm>
            <a:off x="357158" y="3571882"/>
            <a:ext cx="1357322" cy="1357322"/>
            <a:chOff x="285720" y="4286256"/>
            <a:chExt cx="2000264" cy="2000264"/>
          </a:xfrm>
        </p:grpSpPr>
        <p:sp>
          <p:nvSpPr>
            <p:cNvPr id="24" name="橢圓 23"/>
            <p:cNvSpPr/>
            <p:nvPr/>
          </p:nvSpPr>
          <p:spPr>
            <a:xfrm>
              <a:off x="285720" y="4286256"/>
              <a:ext cx="2000264" cy="2000264"/>
            </a:xfrm>
            <a:prstGeom prst="ellipse">
              <a:avLst/>
            </a:prstGeom>
            <a:solidFill>
              <a:schemeClr val="bg1"/>
            </a:solidFill>
            <a:ln w="412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n>
                  <a:solidFill>
                    <a:schemeClr val="tx2"/>
                  </a:solidFill>
                </a:ln>
                <a:noFill/>
              </a:endParaRPr>
            </a:p>
          </p:txBody>
        </p:sp>
        <p:pic>
          <p:nvPicPr>
            <p:cNvPr id="25" name="Picture 5" descr="C:\Users\Han Tsai\Desktop\AfoBot_PPT\B3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7158" y="4460192"/>
              <a:ext cx="1792312" cy="1792312"/>
            </a:xfrm>
            <a:prstGeom prst="rect">
              <a:avLst/>
            </a:prstGeom>
            <a:noFill/>
          </p:spPr>
        </p:pic>
      </p:grpSp>
      <p:grpSp>
        <p:nvGrpSpPr>
          <p:cNvPr id="5" name="群組 33"/>
          <p:cNvGrpSpPr/>
          <p:nvPr/>
        </p:nvGrpSpPr>
        <p:grpSpPr>
          <a:xfrm>
            <a:off x="6386525" y="3429006"/>
            <a:ext cx="2043127" cy="928694"/>
            <a:chOff x="6357950" y="3714758"/>
            <a:chExt cx="1571636" cy="714380"/>
          </a:xfrm>
        </p:grpSpPr>
        <p:sp>
          <p:nvSpPr>
            <p:cNvPr id="26" name="Shape 809"/>
            <p:cNvSpPr/>
            <p:nvPr/>
          </p:nvSpPr>
          <p:spPr>
            <a:xfrm>
              <a:off x="6357950" y="3714758"/>
              <a:ext cx="714380" cy="71438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Shape 1348"/>
            <p:cNvSpPr/>
            <p:nvPr/>
          </p:nvSpPr>
          <p:spPr>
            <a:xfrm rot="-900000">
              <a:off x="6471089" y="3890601"/>
              <a:ext cx="444524" cy="38077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426"/>
                  </a:moveTo>
                  <a:lnTo>
                    <a:pt x="119341" y="3367"/>
                  </a:lnTo>
                  <a:lnTo>
                    <a:pt x="119546" y="3431"/>
                  </a:lnTo>
                  <a:lnTo>
                    <a:pt x="96423" y="104174"/>
                  </a:lnTo>
                  <a:lnTo>
                    <a:pt x="96051" y="104058"/>
                  </a:lnTo>
                  <a:cubicBezTo>
                    <a:pt x="95616" y="112947"/>
                    <a:pt x="88002" y="120000"/>
                    <a:pt x="78684" y="120000"/>
                  </a:cubicBezTo>
                  <a:cubicBezTo>
                    <a:pt x="69039" y="120000"/>
                    <a:pt x="61219" y="112443"/>
                    <a:pt x="61219" y="103121"/>
                  </a:cubicBezTo>
                  <a:cubicBezTo>
                    <a:pt x="61219" y="93799"/>
                    <a:pt x="69039" y="86242"/>
                    <a:pt x="78684" y="86242"/>
                  </a:cubicBezTo>
                  <a:cubicBezTo>
                    <a:pt x="83798" y="86242"/>
                    <a:pt x="88398" y="88366"/>
                    <a:pt x="91556" y="91798"/>
                  </a:cubicBezTo>
                  <a:lnTo>
                    <a:pt x="106992" y="24547"/>
                  </a:lnTo>
                  <a:lnTo>
                    <a:pt x="53077" y="24547"/>
                  </a:lnTo>
                  <a:lnTo>
                    <a:pt x="35073" y="102992"/>
                  </a:lnTo>
                  <a:lnTo>
                    <a:pt x="34816" y="102912"/>
                  </a:lnTo>
                  <a:cubicBezTo>
                    <a:pt x="34312" y="111733"/>
                    <a:pt x="26731" y="118708"/>
                    <a:pt x="17464" y="118708"/>
                  </a:cubicBezTo>
                  <a:cubicBezTo>
                    <a:pt x="7819" y="118708"/>
                    <a:pt x="0" y="111151"/>
                    <a:pt x="0" y="101829"/>
                  </a:cubicBezTo>
                  <a:cubicBezTo>
                    <a:pt x="0" y="92507"/>
                    <a:pt x="7819" y="84950"/>
                    <a:pt x="17464" y="84950"/>
                  </a:cubicBezTo>
                  <a:cubicBezTo>
                    <a:pt x="22532" y="84950"/>
                    <a:pt x="27095" y="87036"/>
                    <a:pt x="30253" y="90409"/>
                  </a:cubicBezTo>
                  <a:lnTo>
                    <a:pt x="51004" y="0"/>
                  </a:lnTo>
                  <a:lnTo>
                    <a:pt x="52367" y="426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Shape 809"/>
            <p:cNvSpPr/>
            <p:nvPr/>
          </p:nvSpPr>
          <p:spPr>
            <a:xfrm>
              <a:off x="7215206" y="3714758"/>
              <a:ext cx="714380" cy="71438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Shape 949"/>
            <p:cNvSpPr/>
            <p:nvPr/>
          </p:nvSpPr>
          <p:spPr>
            <a:xfrm>
              <a:off x="7358082" y="3857634"/>
              <a:ext cx="457894" cy="42862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8392" y="109921"/>
                  </a:moveTo>
                  <a:cubicBezTo>
                    <a:pt x="58392" y="109945"/>
                    <a:pt x="61607" y="110494"/>
                    <a:pt x="61607" y="109921"/>
                  </a:cubicBezTo>
                  <a:lnTo>
                    <a:pt x="61607" y="109851"/>
                  </a:lnTo>
                  <a:cubicBezTo>
                    <a:pt x="80929" y="103093"/>
                    <a:pt x="90538" y="98937"/>
                    <a:pt x="110790" y="107213"/>
                  </a:cubicBezTo>
                  <a:lnTo>
                    <a:pt x="111142" y="20850"/>
                  </a:lnTo>
                  <a:lnTo>
                    <a:pt x="105743" y="20850"/>
                  </a:lnTo>
                  <a:cubicBezTo>
                    <a:pt x="105821" y="46504"/>
                    <a:pt x="105899" y="72157"/>
                    <a:pt x="105976" y="97811"/>
                  </a:cubicBezTo>
                  <a:cubicBezTo>
                    <a:pt x="91995" y="91718"/>
                    <a:pt x="76016" y="96522"/>
                    <a:pt x="61607" y="109411"/>
                  </a:cubicBezTo>
                  <a:lnTo>
                    <a:pt x="61607" y="20850"/>
                  </a:lnTo>
                  <a:lnTo>
                    <a:pt x="61607" y="17030"/>
                  </a:lnTo>
                  <a:lnTo>
                    <a:pt x="61607" y="15907"/>
                  </a:lnTo>
                  <a:cubicBezTo>
                    <a:pt x="70238" y="5918"/>
                    <a:pt x="78364" y="83"/>
                    <a:pt x="89113" y="0"/>
                  </a:cubicBezTo>
                  <a:cubicBezTo>
                    <a:pt x="93999" y="-36"/>
                    <a:pt x="99427" y="1114"/>
                    <a:pt x="105691" y="3604"/>
                  </a:cubicBezTo>
                  <a:cubicBezTo>
                    <a:pt x="105705" y="8079"/>
                    <a:pt x="105718" y="12555"/>
                    <a:pt x="105732" y="17030"/>
                  </a:cubicBezTo>
                  <a:lnTo>
                    <a:pt x="115580" y="16954"/>
                  </a:lnTo>
                  <a:lnTo>
                    <a:pt x="115580" y="29213"/>
                  </a:lnTo>
                  <a:lnTo>
                    <a:pt x="120000" y="29213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0" y="29213"/>
                  </a:lnTo>
                  <a:lnTo>
                    <a:pt x="3795" y="29213"/>
                  </a:lnTo>
                  <a:lnTo>
                    <a:pt x="3795" y="16954"/>
                  </a:lnTo>
                  <a:lnTo>
                    <a:pt x="14267" y="17030"/>
                  </a:lnTo>
                  <a:cubicBezTo>
                    <a:pt x="14281" y="12555"/>
                    <a:pt x="14294" y="8079"/>
                    <a:pt x="14308" y="3604"/>
                  </a:cubicBezTo>
                  <a:cubicBezTo>
                    <a:pt x="20572" y="1114"/>
                    <a:pt x="26000" y="-36"/>
                    <a:pt x="30886" y="0"/>
                  </a:cubicBezTo>
                  <a:cubicBezTo>
                    <a:pt x="41635" y="83"/>
                    <a:pt x="49761" y="5918"/>
                    <a:pt x="58392" y="15907"/>
                  </a:cubicBezTo>
                  <a:lnTo>
                    <a:pt x="58392" y="17030"/>
                  </a:lnTo>
                  <a:lnTo>
                    <a:pt x="58392" y="20850"/>
                  </a:lnTo>
                  <a:lnTo>
                    <a:pt x="58392" y="109411"/>
                  </a:lnTo>
                  <a:cubicBezTo>
                    <a:pt x="43983" y="96522"/>
                    <a:pt x="28004" y="91718"/>
                    <a:pt x="14023" y="97811"/>
                  </a:cubicBezTo>
                  <a:lnTo>
                    <a:pt x="14256" y="20850"/>
                  </a:lnTo>
                  <a:lnTo>
                    <a:pt x="8857" y="20850"/>
                  </a:lnTo>
                  <a:lnTo>
                    <a:pt x="8504" y="106459"/>
                  </a:lnTo>
                  <a:cubicBezTo>
                    <a:pt x="28638" y="97578"/>
                    <a:pt x="40064" y="103903"/>
                    <a:pt x="58392" y="109851"/>
                  </a:cubicBezTo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4786314" y="1142990"/>
            <a:ext cx="4071966" cy="1541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04800"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altLang="zh-TW" sz="20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Video feeds of the kindergarten can be accessed by parents.</a:t>
            </a:r>
          </a:p>
          <a:p>
            <a:pPr marL="342900" lvl="0" indent="-304800">
              <a:buClr>
                <a:schemeClr val="bg1"/>
              </a:buClr>
              <a:buSzPts val="1800"/>
              <a:buFont typeface="Arial"/>
              <a:buChar char="•"/>
            </a:pPr>
            <a:endParaRPr lang="zh-TW" altLang="en-US" sz="1000" dirty="0" smtClean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pPr marL="342900" lvl="0" indent="-304800">
              <a:spcBef>
                <a:spcPts val="480"/>
              </a:spcBef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altLang="zh-TW" sz="20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Kids can also dial to parents when they like to.</a:t>
            </a:r>
            <a:endParaRPr lang="zh-TW" altLang="en-US" sz="2000" b="1" dirty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  <p:sp>
        <p:nvSpPr>
          <p:cNvPr id="33" name="Shape 774"/>
          <p:cNvSpPr txBox="1"/>
          <p:nvPr/>
        </p:nvSpPr>
        <p:spPr>
          <a:xfrm>
            <a:off x="4787470" y="2500312"/>
            <a:ext cx="3999372" cy="107157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4064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2000" b="1" i="0" u="none" strike="noStrike" cap="none" dirty="0" smtClean="0">
              <a:solidFill>
                <a:schemeClr val="lt1"/>
              </a:solidFill>
              <a:latin typeface="Calibri" pitchFamily="34" charset="0"/>
              <a:ea typeface="微軟正黑體" pitchFamily="34" charset="-120"/>
              <a:cs typeface="Calibri" pitchFamily="34" charset="0"/>
              <a:sym typeface="Arial"/>
            </a:endParaRPr>
          </a:p>
          <a:p>
            <a:pPr marL="342900" lvl="0" indent="-304800">
              <a:spcBef>
                <a:spcPts val="480"/>
              </a:spcBef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altLang="zh-TW" sz="2000" b="1" dirty="0" smtClean="0">
                <a:solidFill>
                  <a:schemeClr val="lt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Player of supplemental materials.</a:t>
            </a:r>
            <a:endParaRPr lang="zh-TW" sz="2000" b="1" i="0" u="none" strike="noStrike" cap="none" dirty="0">
              <a:solidFill>
                <a:schemeClr val="lt1"/>
              </a:solidFill>
              <a:latin typeface="Calibri" pitchFamily="34" charset="0"/>
              <a:ea typeface="微軟正黑體" pitchFamily="34" charset="-120"/>
              <a:cs typeface="Calibri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an Tsai\Desktop\AFOBOT _PPT\AfoBot_Screen_main_2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</p:spPr>
      </p:pic>
      <p:sp>
        <p:nvSpPr>
          <p:cNvPr id="5" name="平行四邊形 4"/>
          <p:cNvSpPr/>
          <p:nvPr/>
        </p:nvSpPr>
        <p:spPr>
          <a:xfrm>
            <a:off x="3571868" y="1928808"/>
            <a:ext cx="4929222" cy="714380"/>
          </a:xfrm>
          <a:prstGeom prst="parallelogram">
            <a:avLst>
              <a:gd name="adj" fmla="val 58153"/>
            </a:avLst>
          </a:prstGeom>
          <a:solidFill>
            <a:srgbClr val="00518E">
              <a:alpha val="39000"/>
            </a:srgbClr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平行四邊形 5"/>
          <p:cNvSpPr/>
          <p:nvPr/>
        </p:nvSpPr>
        <p:spPr>
          <a:xfrm>
            <a:off x="3500430" y="1857370"/>
            <a:ext cx="5500726" cy="714380"/>
          </a:xfrm>
          <a:prstGeom prst="parallelogram">
            <a:avLst>
              <a:gd name="adj" fmla="val 58153"/>
            </a:avLst>
          </a:prstGeom>
          <a:solidFill>
            <a:srgbClr val="F4740A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129"/>
          <p:cNvSpPr txBox="1"/>
          <p:nvPr/>
        </p:nvSpPr>
        <p:spPr>
          <a:xfrm>
            <a:off x="3780000" y="1714494"/>
            <a:ext cx="4929222" cy="8572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b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altLang="zh-TW" sz="42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Looking for partners</a:t>
            </a:r>
          </a:p>
        </p:txBody>
      </p:sp>
      <p:sp>
        <p:nvSpPr>
          <p:cNvPr id="11" name="Shape 613"/>
          <p:cNvSpPr txBox="1"/>
          <p:nvPr/>
        </p:nvSpPr>
        <p:spPr>
          <a:xfrm>
            <a:off x="3924000" y="2556000"/>
            <a:ext cx="4000528" cy="10001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-69850" algn="ctr" rtl="0">
              <a:spcBef>
                <a:spcPts val="0"/>
              </a:spcBef>
              <a:buClr>
                <a:srgbClr val="0070C0"/>
              </a:buClr>
              <a:buSzPts val="1100"/>
              <a:buFont typeface="Arial"/>
              <a:buNone/>
            </a:pPr>
            <a:r>
              <a:rPr lang="zh-TW" sz="5500" dirty="0" smtClean="0">
                <a:solidFill>
                  <a:schemeClr val="lt1"/>
                </a:solidFill>
                <a:latin typeface="Calibri" pitchFamily="34" charset="0"/>
                <a:cs typeface="Calibri" pitchFamily="34" charset="0"/>
              </a:rPr>
              <a:t>AfoBot</a:t>
            </a:r>
            <a:endParaRPr lang="zh-TW" sz="5500" dirty="0">
              <a:solidFill>
                <a:schemeClr val="lt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816000" y="3278365"/>
            <a:ext cx="421484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700" b="1" dirty="0" smtClean="0">
                <a:solidFill>
                  <a:srgbClr val="FFFF00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Video Companion Robot</a:t>
            </a:r>
            <a:endParaRPr lang="zh-TW" altLang="en-US" sz="2700" b="1" dirty="0">
              <a:solidFill>
                <a:srgbClr val="FFFF00"/>
              </a:solidFill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Han Tsai\Desktop\AFOBOT _PPT\AfoBot_Screen_3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-32" y="-18"/>
            <a:ext cx="9144000" cy="5143500"/>
          </a:xfrm>
          <a:prstGeom prst="rect">
            <a:avLst/>
          </a:prstGeom>
          <a:noFill/>
        </p:spPr>
      </p:pic>
      <p:sp>
        <p:nvSpPr>
          <p:cNvPr id="317" name="Shape 317"/>
          <p:cNvSpPr txBox="1"/>
          <p:nvPr/>
        </p:nvSpPr>
        <p:spPr>
          <a:xfrm>
            <a:off x="642910" y="4000510"/>
            <a:ext cx="2714644" cy="78581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69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100"/>
              <a:buFont typeface="Arial"/>
              <a:buNone/>
            </a:pPr>
            <a:r>
              <a:rPr lang="zh-TW" sz="2500" b="1" i="0" u="none" strike="noStrike" cap="none" dirty="0" smtClean="0">
                <a:solidFill>
                  <a:schemeClr val="lt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rPr>
              <a:t>AfoBot</a:t>
            </a:r>
            <a:endParaRPr lang="en-US" altLang="zh-TW" sz="2500" b="1" i="0" u="none" strike="noStrike" cap="none" dirty="0" smtClean="0">
              <a:solidFill>
                <a:schemeClr val="lt1"/>
              </a:solidFill>
              <a:latin typeface="Calibri" pitchFamily="34" charset="0"/>
              <a:ea typeface="微軟正黑體" pitchFamily="34" charset="-120"/>
              <a:cs typeface="Calibri" pitchFamily="34" charset="0"/>
              <a:sym typeface="Arial"/>
            </a:endParaRPr>
          </a:p>
        </p:txBody>
      </p:sp>
      <p:sp>
        <p:nvSpPr>
          <p:cNvPr id="6" name="Shape 317"/>
          <p:cNvSpPr txBox="1"/>
          <p:nvPr/>
        </p:nvSpPr>
        <p:spPr>
          <a:xfrm>
            <a:off x="5929322" y="3786196"/>
            <a:ext cx="2714644" cy="121444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indent="-69850" algn="ctr">
              <a:buClr>
                <a:srgbClr val="0070C0"/>
              </a:buClr>
              <a:buSzPts val="1100"/>
            </a:pPr>
            <a:r>
              <a:rPr lang="en-US" altLang="zh-TW" sz="2500" b="1" dirty="0" smtClean="0">
                <a:solidFill>
                  <a:schemeClr val="lt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Mobile / Tablet</a:t>
            </a:r>
            <a:endParaRPr lang="zh-TW" sz="2500" b="1" i="0" u="none" strike="noStrike" cap="none" dirty="0">
              <a:solidFill>
                <a:schemeClr val="lt1"/>
              </a:solidFill>
              <a:latin typeface="Calibri" pitchFamily="34" charset="0"/>
              <a:ea typeface="微軟正黑體" pitchFamily="34" charset="-120"/>
              <a:cs typeface="Calibri" pitchFamily="34" charset="0"/>
              <a:sym typeface="Arial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2285984" y="108000"/>
            <a:ext cx="4786346" cy="928694"/>
            <a:chOff x="1643042" y="65098"/>
            <a:chExt cx="6474219" cy="1143008"/>
          </a:xfrm>
        </p:grpSpPr>
        <p:sp>
          <p:nvSpPr>
            <p:cNvPr id="7" name="平行四邊形 6"/>
            <p:cNvSpPr/>
            <p:nvPr/>
          </p:nvSpPr>
          <p:spPr>
            <a:xfrm>
              <a:off x="1714480" y="285735"/>
              <a:ext cx="6402781" cy="642942"/>
            </a:xfrm>
            <a:prstGeom prst="parallelogram">
              <a:avLst>
                <a:gd name="adj" fmla="val 60777"/>
              </a:avLst>
            </a:prstGeom>
            <a:solidFill>
              <a:srgbClr val="303F97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平行四邊形 7"/>
            <p:cNvSpPr/>
            <p:nvPr/>
          </p:nvSpPr>
          <p:spPr>
            <a:xfrm>
              <a:off x="1643042" y="375378"/>
              <a:ext cx="6296069" cy="624736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Shape 317"/>
            <p:cNvSpPr txBox="1"/>
            <p:nvPr/>
          </p:nvSpPr>
          <p:spPr>
            <a:xfrm>
              <a:off x="2154363" y="65098"/>
              <a:ext cx="5500726" cy="11430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indent="-69850" algn="ctr">
                <a:buClr>
                  <a:srgbClr val="0070C0"/>
                </a:buClr>
                <a:buSzPts val="1100"/>
              </a:pPr>
              <a:r>
                <a:rPr lang="en-US" altLang="zh-TW" sz="4000" b="1" dirty="0" smtClean="0">
                  <a:solidFill>
                    <a:srgbClr val="FFFF00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Application</a:t>
              </a:r>
              <a:endParaRPr lang="zh-TW" sz="4000" b="1" i="0" u="none" strike="noStrike" cap="none" dirty="0">
                <a:solidFill>
                  <a:srgbClr val="FFFF00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Arial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79"/>
          <p:cNvSpPr/>
          <p:nvPr/>
        </p:nvSpPr>
        <p:spPr>
          <a:xfrm>
            <a:off x="0" y="2714626"/>
            <a:ext cx="9144000" cy="20002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Shape 834"/>
          <p:cNvSpPr/>
          <p:nvPr/>
        </p:nvSpPr>
        <p:spPr>
          <a:xfrm>
            <a:off x="2714612" y="714362"/>
            <a:ext cx="4000500" cy="1489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5112"/>
                </a:moveTo>
                <a:cubicBezTo>
                  <a:pt x="0" y="11104"/>
                  <a:pt x="752" y="7260"/>
                  <a:pt x="2092" y="4426"/>
                </a:cubicBezTo>
                <a:cubicBezTo>
                  <a:pt x="3431" y="1592"/>
                  <a:pt x="5248" y="0"/>
                  <a:pt x="7142" y="0"/>
                </a:cubicBezTo>
                <a:lnTo>
                  <a:pt x="20000" y="0"/>
                </a:lnTo>
                <a:lnTo>
                  <a:pt x="20000" y="0"/>
                </a:lnTo>
                <a:lnTo>
                  <a:pt x="50000" y="0"/>
                </a:lnTo>
                <a:lnTo>
                  <a:pt x="112857" y="0"/>
                </a:lnTo>
                <a:cubicBezTo>
                  <a:pt x="114751" y="0"/>
                  <a:pt x="116568" y="1592"/>
                  <a:pt x="117907" y="4426"/>
                </a:cubicBezTo>
                <a:cubicBezTo>
                  <a:pt x="119247" y="7260"/>
                  <a:pt x="120000" y="11104"/>
                  <a:pt x="120000" y="15112"/>
                </a:cubicBezTo>
                <a:lnTo>
                  <a:pt x="120000" y="52892"/>
                </a:lnTo>
                <a:lnTo>
                  <a:pt x="120000" y="52892"/>
                </a:lnTo>
                <a:lnTo>
                  <a:pt x="120000" y="75560"/>
                </a:lnTo>
                <a:lnTo>
                  <a:pt x="120000" y="75559"/>
                </a:lnTo>
                <a:cubicBezTo>
                  <a:pt x="120000" y="79567"/>
                  <a:pt x="119247" y="83411"/>
                  <a:pt x="117907" y="86245"/>
                </a:cubicBezTo>
                <a:cubicBezTo>
                  <a:pt x="116568" y="89079"/>
                  <a:pt x="114751" y="90672"/>
                  <a:pt x="112857" y="90672"/>
                </a:cubicBezTo>
                <a:lnTo>
                  <a:pt x="43570" y="90672"/>
                </a:lnTo>
                <a:lnTo>
                  <a:pt x="39981" y="120000"/>
                </a:lnTo>
                <a:lnTo>
                  <a:pt x="31657" y="89750"/>
                </a:lnTo>
                <a:lnTo>
                  <a:pt x="7142" y="90672"/>
                </a:lnTo>
                <a:cubicBezTo>
                  <a:pt x="5248" y="90672"/>
                  <a:pt x="3431" y="89079"/>
                  <a:pt x="2092" y="86245"/>
                </a:cubicBezTo>
                <a:cubicBezTo>
                  <a:pt x="752" y="83411"/>
                  <a:pt x="0" y="79567"/>
                  <a:pt x="0" y="75559"/>
                </a:cubicBezTo>
                <a:lnTo>
                  <a:pt x="0" y="75560"/>
                </a:lnTo>
                <a:lnTo>
                  <a:pt x="0" y="52892"/>
                </a:lnTo>
                <a:lnTo>
                  <a:pt x="0" y="52892"/>
                </a:lnTo>
                <a:lnTo>
                  <a:pt x="0" y="15112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Shape 836"/>
          <p:cNvSpPr txBox="1">
            <a:spLocks noGrp="1"/>
          </p:cNvSpPr>
          <p:nvPr>
            <p:ph type="body" idx="1"/>
          </p:nvPr>
        </p:nvSpPr>
        <p:spPr>
          <a:xfrm>
            <a:off x="557242" y="807256"/>
            <a:ext cx="8229600" cy="83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342900" lvl="0" indent="-219075" algn="ctr">
              <a:spcBef>
                <a:spcPts val="0"/>
              </a:spcBef>
              <a:buSzPts val="1250"/>
              <a:buNone/>
            </a:pPr>
            <a:r>
              <a:rPr lang="en-US" altLang="zh-TW" sz="5000" b="1" dirty="0" smtClean="0">
                <a:solidFill>
                  <a:srgbClr val="FFC000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Thank you!!</a:t>
            </a:r>
            <a:endParaRPr lang="zh-TW" altLang="en-US" sz="5000" b="1" dirty="0">
              <a:solidFill>
                <a:srgbClr val="FFC000"/>
              </a:solidFill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3071802" y="2143122"/>
            <a:ext cx="2859650" cy="2786046"/>
            <a:chOff x="2857488" y="2244718"/>
            <a:chExt cx="2975365" cy="2898782"/>
          </a:xfrm>
        </p:grpSpPr>
        <p:sp>
          <p:nvSpPr>
            <p:cNvPr id="9" name="Shape 809"/>
            <p:cNvSpPr/>
            <p:nvPr/>
          </p:nvSpPr>
          <p:spPr>
            <a:xfrm>
              <a:off x="2857488" y="2928922"/>
              <a:ext cx="1857388" cy="1857388"/>
            </a:xfrm>
            <a:prstGeom prst="ellipse">
              <a:avLst/>
            </a:prstGeom>
            <a:solidFill>
              <a:srgbClr val="0062AC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809"/>
            <p:cNvSpPr/>
            <p:nvPr/>
          </p:nvSpPr>
          <p:spPr>
            <a:xfrm>
              <a:off x="3500430" y="3643302"/>
              <a:ext cx="1295408" cy="1295408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" name="Picture 2" descr="C:\Users\Han Tsai\Desktop\AfoBot_PPT\f_3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43306" y="2244718"/>
              <a:ext cx="2189547" cy="289878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an Tsai\Desktop\AFOBOT _PPT\AfoBot_Screen_main_2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</p:spPr>
      </p:pic>
      <p:sp>
        <p:nvSpPr>
          <p:cNvPr id="613" name="Shape 613"/>
          <p:cNvSpPr txBox="1"/>
          <p:nvPr/>
        </p:nvSpPr>
        <p:spPr>
          <a:xfrm>
            <a:off x="3924000" y="2556000"/>
            <a:ext cx="4000528" cy="10001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-69850" algn="ctr" rtl="0">
              <a:spcBef>
                <a:spcPts val="0"/>
              </a:spcBef>
              <a:buClr>
                <a:srgbClr val="0070C0"/>
              </a:buClr>
              <a:buSzPts val="1100"/>
              <a:buFont typeface="Arial"/>
              <a:buNone/>
            </a:pPr>
            <a:r>
              <a:rPr lang="zh-TW" sz="5500" dirty="0" smtClean="0">
                <a:solidFill>
                  <a:schemeClr val="lt1"/>
                </a:solidFill>
                <a:latin typeface="Calibri" pitchFamily="34" charset="0"/>
                <a:cs typeface="Calibri" pitchFamily="34" charset="0"/>
              </a:rPr>
              <a:t>AfoBot</a:t>
            </a:r>
            <a:endParaRPr lang="zh-TW" sz="5500" dirty="0">
              <a:solidFill>
                <a:schemeClr val="lt1"/>
              </a:solidFill>
            </a:endParaRPr>
          </a:p>
        </p:txBody>
      </p:sp>
      <p:sp>
        <p:nvSpPr>
          <p:cNvPr id="5" name="平行四邊形 4"/>
          <p:cNvSpPr/>
          <p:nvPr/>
        </p:nvSpPr>
        <p:spPr>
          <a:xfrm>
            <a:off x="3571868" y="1928808"/>
            <a:ext cx="4929222" cy="714380"/>
          </a:xfrm>
          <a:prstGeom prst="parallelogram">
            <a:avLst>
              <a:gd name="adj" fmla="val 58153"/>
            </a:avLst>
          </a:prstGeom>
          <a:solidFill>
            <a:srgbClr val="00518E">
              <a:alpha val="39000"/>
            </a:srgbClr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平行四邊形 5"/>
          <p:cNvSpPr/>
          <p:nvPr/>
        </p:nvSpPr>
        <p:spPr>
          <a:xfrm>
            <a:off x="3500430" y="1857370"/>
            <a:ext cx="4929222" cy="714380"/>
          </a:xfrm>
          <a:prstGeom prst="parallelogram">
            <a:avLst>
              <a:gd name="adj" fmla="val 58153"/>
            </a:avLst>
          </a:prstGeom>
          <a:solidFill>
            <a:srgbClr val="F4740A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129"/>
          <p:cNvSpPr txBox="1"/>
          <p:nvPr/>
        </p:nvSpPr>
        <p:spPr>
          <a:xfrm>
            <a:off x="3214678" y="1728000"/>
            <a:ext cx="4929222" cy="8572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b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altLang="zh-TW" sz="40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1. Companion</a:t>
            </a:r>
            <a:endParaRPr lang="en" sz="4000" b="1" dirty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816000" y="3278365"/>
            <a:ext cx="421484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700" b="1" dirty="0" smtClean="0">
                <a:solidFill>
                  <a:srgbClr val="FFFF00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Video Companion Robot</a:t>
            </a:r>
            <a:endParaRPr lang="zh-TW" altLang="en-US" sz="2700" b="1" dirty="0">
              <a:solidFill>
                <a:srgbClr val="FFFF00"/>
              </a:solidFill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7429520" y="1760722"/>
            <a:ext cx="1357322" cy="798409"/>
            <a:chOff x="2500298" y="869857"/>
            <a:chExt cx="1071570" cy="630323"/>
          </a:xfrm>
        </p:grpSpPr>
        <p:sp>
          <p:nvSpPr>
            <p:cNvPr id="12" name="Shape 1393"/>
            <p:cNvSpPr/>
            <p:nvPr/>
          </p:nvSpPr>
          <p:spPr>
            <a:xfrm>
              <a:off x="2500298" y="869857"/>
              <a:ext cx="1071570" cy="63032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9325" y="0"/>
                  </a:moveTo>
                  <a:cubicBezTo>
                    <a:pt x="57674" y="0"/>
                    <a:pt x="65058" y="7019"/>
                    <a:pt x="69179" y="18219"/>
                  </a:cubicBezTo>
                  <a:cubicBezTo>
                    <a:pt x="71776" y="14188"/>
                    <a:pt x="75252" y="11987"/>
                    <a:pt x="79031" y="11987"/>
                  </a:cubicBezTo>
                  <a:cubicBezTo>
                    <a:pt x="87238" y="11987"/>
                    <a:pt x="94019" y="22369"/>
                    <a:pt x="94791" y="35895"/>
                  </a:cubicBezTo>
                  <a:cubicBezTo>
                    <a:pt x="94933" y="35750"/>
                    <a:pt x="95076" y="35747"/>
                    <a:pt x="95220" y="35747"/>
                  </a:cubicBezTo>
                  <a:cubicBezTo>
                    <a:pt x="108905" y="35747"/>
                    <a:pt x="120000" y="54608"/>
                    <a:pt x="120000" y="77873"/>
                  </a:cubicBezTo>
                  <a:cubicBezTo>
                    <a:pt x="120000" y="99840"/>
                    <a:pt x="110109" y="117880"/>
                    <a:pt x="97485" y="119805"/>
                  </a:cubicBezTo>
                  <a:lnTo>
                    <a:pt x="97485" y="120000"/>
                  </a:lnTo>
                  <a:lnTo>
                    <a:pt x="95220" y="120000"/>
                  </a:lnTo>
                  <a:lnTo>
                    <a:pt x="27654" y="120000"/>
                  </a:lnTo>
                  <a:lnTo>
                    <a:pt x="27654" y="119685"/>
                  </a:lnTo>
                  <a:cubicBezTo>
                    <a:pt x="26712" y="119904"/>
                    <a:pt x="25752" y="120000"/>
                    <a:pt x="24779" y="120000"/>
                  </a:cubicBezTo>
                  <a:cubicBezTo>
                    <a:pt x="11094" y="120000"/>
                    <a:pt x="0" y="101139"/>
                    <a:pt x="0" y="77873"/>
                  </a:cubicBezTo>
                  <a:cubicBezTo>
                    <a:pt x="0" y="54608"/>
                    <a:pt x="11094" y="35747"/>
                    <a:pt x="24779" y="35747"/>
                  </a:cubicBezTo>
                  <a:lnTo>
                    <a:pt x="25282" y="35920"/>
                  </a:lnTo>
                  <a:cubicBezTo>
                    <a:pt x="26617" y="15537"/>
                    <a:pt x="36904" y="0"/>
                    <a:pt x="49325" y="0"/>
                  </a:cubicBezTo>
                  <a:close/>
                </a:path>
              </a:pathLst>
            </a:custGeom>
            <a:solidFill>
              <a:srgbClr val="0F94C8"/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Picture 3" descr="C:\Users\Han Tsai\Desktop\AFOBOT _PPT\I_1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786050" y="1000114"/>
              <a:ext cx="642942" cy="45924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群組 44"/>
          <p:cNvGrpSpPr/>
          <p:nvPr/>
        </p:nvGrpSpPr>
        <p:grpSpPr>
          <a:xfrm>
            <a:off x="4643438" y="785800"/>
            <a:ext cx="4786346" cy="4891133"/>
            <a:chOff x="4643438" y="785800"/>
            <a:chExt cx="4786346" cy="4891133"/>
          </a:xfrm>
        </p:grpSpPr>
        <p:pic>
          <p:nvPicPr>
            <p:cNvPr id="4099" name="Picture 3" descr="C:\Users\Han Tsai\Desktop\AFOBOT _PPT\blue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44000" y="1163604"/>
              <a:ext cx="4071172" cy="3765600"/>
            </a:xfrm>
            <a:prstGeom prst="rect">
              <a:avLst/>
            </a:prstGeom>
            <a:noFill/>
          </p:spPr>
        </p:pic>
        <p:sp>
          <p:nvSpPr>
            <p:cNvPr id="20" name="矩形 19"/>
            <p:cNvSpPr/>
            <p:nvPr/>
          </p:nvSpPr>
          <p:spPr>
            <a:xfrm>
              <a:off x="6242071" y="1142990"/>
              <a:ext cx="1116011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indent="-152400" algn="ctr">
                <a:buClr>
                  <a:schemeClr val="lt1"/>
                </a:buClr>
                <a:buSzPts val="2400"/>
              </a:pPr>
              <a:r>
                <a:rPr lang="en-US" altLang="zh-TW" sz="2500" b="1" dirty="0" err="1" smtClean="0">
                  <a:solidFill>
                    <a:srgbClr val="FF9900"/>
                  </a:solidFill>
                  <a:latin typeface="Calibri" pitchFamily="34" charset="0"/>
                  <a:cs typeface="Calibri" pitchFamily="34" charset="0"/>
                </a:rPr>
                <a:t>AfoBot</a:t>
              </a:r>
              <a:endParaRPr lang="zh-TW" altLang="en-US" sz="2500" b="1" dirty="0">
                <a:solidFill>
                  <a:srgbClr val="FF9900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sp>
          <p:nvSpPr>
            <p:cNvPr id="26" name="Shape 414"/>
            <p:cNvSpPr/>
            <p:nvPr/>
          </p:nvSpPr>
          <p:spPr>
            <a:xfrm>
              <a:off x="4786314" y="1785932"/>
              <a:ext cx="1357322" cy="42862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070C0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Shape 414"/>
            <p:cNvSpPr txBox="1"/>
            <p:nvPr/>
          </p:nvSpPr>
          <p:spPr>
            <a:xfrm>
              <a:off x="4643438" y="1785932"/>
              <a:ext cx="1643074" cy="642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en-US" altLang="zh-TW" sz="17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Click-n-home</a:t>
              </a:r>
              <a:endParaRPr lang="zh-TW" altLang="en-US" sz="17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sp>
          <p:nvSpPr>
            <p:cNvPr id="28" name="Shape 414"/>
            <p:cNvSpPr/>
            <p:nvPr/>
          </p:nvSpPr>
          <p:spPr>
            <a:xfrm>
              <a:off x="6215074" y="1785932"/>
              <a:ext cx="2357454" cy="42862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070C0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Shape 414"/>
            <p:cNvSpPr txBox="1"/>
            <p:nvPr/>
          </p:nvSpPr>
          <p:spPr>
            <a:xfrm>
              <a:off x="6000760" y="1785932"/>
              <a:ext cx="2786082" cy="4286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en-US" altLang="zh-TW" sz="17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Remote rotation control</a:t>
              </a:r>
              <a:endParaRPr lang="zh-TW" altLang="en-US" sz="17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sp>
          <p:nvSpPr>
            <p:cNvPr id="30" name="Shape 414"/>
            <p:cNvSpPr/>
            <p:nvPr/>
          </p:nvSpPr>
          <p:spPr>
            <a:xfrm>
              <a:off x="4786314" y="2357436"/>
              <a:ext cx="3786214" cy="42862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070C0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Shape 414"/>
            <p:cNvSpPr txBox="1"/>
            <p:nvPr/>
          </p:nvSpPr>
          <p:spPr>
            <a:xfrm>
              <a:off x="4857752" y="2357436"/>
              <a:ext cx="4572032" cy="4286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/>
              <a:r>
                <a:rPr lang="fr-FR" altLang="zh-TW" sz="17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5MP Cam (&gt;1080P) + Dim vision mode</a:t>
              </a:r>
              <a:endParaRPr lang="zh-TW" altLang="en-US" sz="17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pic>
          <p:nvPicPr>
            <p:cNvPr id="4102" name="Picture 6" descr="C:\Users\Han Tsai\Desktop\AFOBOT _PPT\room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357950" y="2928940"/>
              <a:ext cx="2071702" cy="207170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104" name="Picture 8" descr="C:\Users\Han Tsai\Desktop\AFOBOT _PPT\mobile_phone.png"/>
            <p:cNvPicPr>
              <a:picLocks noChangeAspect="1" noChangeArrowheads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4929190" y="3143254"/>
              <a:ext cx="1625870" cy="253367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43" name="群組 42"/>
            <p:cNvGrpSpPr/>
            <p:nvPr/>
          </p:nvGrpSpPr>
          <p:grpSpPr>
            <a:xfrm>
              <a:off x="7858148" y="785800"/>
              <a:ext cx="1428728" cy="1428728"/>
              <a:chOff x="7858148" y="785800"/>
              <a:chExt cx="1428728" cy="1428728"/>
            </a:xfrm>
          </p:grpSpPr>
          <p:pic>
            <p:nvPicPr>
              <p:cNvPr id="4105" name="Picture 9" descr="C:\Users\Han Tsai\Desktop\AFOBOT _PPT\orange_light.png"/>
              <p:cNvPicPr>
                <a:picLocks noChangeAspect="1" noChangeArrowheads="1"/>
              </p:cNvPicPr>
              <p:nvPr/>
            </p:nvPicPr>
            <p:blipFill>
              <a:blip r:embed="rId6"/>
              <a:stretch>
                <a:fillRect/>
              </a:stretch>
            </p:blipFill>
            <p:spPr bwMode="auto">
              <a:xfrm>
                <a:off x="7858148" y="785800"/>
                <a:ext cx="1428728" cy="1428728"/>
              </a:xfrm>
              <a:prstGeom prst="rect">
                <a:avLst/>
              </a:prstGeom>
              <a:noFill/>
            </p:spPr>
          </p:pic>
          <p:sp>
            <p:nvSpPr>
              <p:cNvPr id="42" name="矩形 41"/>
              <p:cNvSpPr/>
              <p:nvPr/>
            </p:nvSpPr>
            <p:spPr>
              <a:xfrm>
                <a:off x="8129708" y="1154990"/>
                <a:ext cx="942886" cy="6309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indent="-127000" algn="ctr">
                  <a:buClr>
                    <a:srgbClr val="0070C0"/>
                  </a:buClr>
                  <a:buSzPts val="2000"/>
                </a:pPr>
                <a:r>
                  <a:rPr lang="en-US" altLang="zh-TW" sz="3500" b="1" dirty="0" smtClean="0">
                    <a:solidFill>
                      <a:schemeClr val="bg1"/>
                    </a:solidFill>
                    <a:latin typeface="Calibri" pitchFamily="34" charset="0"/>
                    <a:ea typeface="微軟正黑體" pitchFamily="34" charset="-120"/>
                    <a:cs typeface="Calibri" pitchFamily="34" charset="0"/>
                  </a:rPr>
                  <a:t>Win</a:t>
                </a:r>
                <a:endParaRPr lang="zh-TW" altLang="en-US" sz="3500" b="1" dirty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endParaRPr>
              </a:p>
            </p:txBody>
          </p:sp>
        </p:grpSp>
      </p:grpSp>
      <p:sp>
        <p:nvSpPr>
          <p:cNvPr id="16" name="Shape 336"/>
          <p:cNvSpPr txBox="1"/>
          <p:nvPr/>
        </p:nvSpPr>
        <p:spPr>
          <a:xfrm>
            <a:off x="214282" y="35702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indent="-254000" algn="ctr">
              <a:buClr>
                <a:schemeClr val="dk1"/>
              </a:buClr>
              <a:buSzPts val="4000"/>
            </a:pPr>
            <a:r>
              <a:rPr lang="en-US" altLang="zh-TW" sz="39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Want to connect with family but…</a:t>
            </a:r>
            <a:endParaRPr sz="3900" b="1" i="0" u="none" strike="noStrike" cap="none" dirty="0">
              <a:solidFill>
                <a:srgbClr val="0070C0"/>
              </a:solidFill>
              <a:latin typeface="Calibri" pitchFamily="34" charset="0"/>
              <a:cs typeface="Calibri" pitchFamily="34" charset="0"/>
              <a:sym typeface="Arial"/>
            </a:endParaRPr>
          </a:p>
        </p:txBody>
      </p:sp>
      <p:grpSp>
        <p:nvGrpSpPr>
          <p:cNvPr id="33" name="群組 32"/>
          <p:cNvGrpSpPr/>
          <p:nvPr/>
        </p:nvGrpSpPr>
        <p:grpSpPr>
          <a:xfrm>
            <a:off x="8222465" y="71420"/>
            <a:ext cx="850129" cy="500066"/>
            <a:chOff x="2500298" y="869857"/>
            <a:chExt cx="1071570" cy="630323"/>
          </a:xfrm>
        </p:grpSpPr>
        <p:sp>
          <p:nvSpPr>
            <p:cNvPr id="34" name="Shape 1393"/>
            <p:cNvSpPr/>
            <p:nvPr/>
          </p:nvSpPr>
          <p:spPr>
            <a:xfrm>
              <a:off x="2500298" y="869857"/>
              <a:ext cx="1071570" cy="63032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9325" y="0"/>
                  </a:moveTo>
                  <a:cubicBezTo>
                    <a:pt x="57674" y="0"/>
                    <a:pt x="65058" y="7019"/>
                    <a:pt x="69179" y="18219"/>
                  </a:cubicBezTo>
                  <a:cubicBezTo>
                    <a:pt x="71776" y="14188"/>
                    <a:pt x="75252" y="11987"/>
                    <a:pt x="79031" y="11987"/>
                  </a:cubicBezTo>
                  <a:cubicBezTo>
                    <a:pt x="87238" y="11987"/>
                    <a:pt x="94019" y="22369"/>
                    <a:pt x="94791" y="35895"/>
                  </a:cubicBezTo>
                  <a:cubicBezTo>
                    <a:pt x="94933" y="35750"/>
                    <a:pt x="95076" y="35747"/>
                    <a:pt x="95220" y="35747"/>
                  </a:cubicBezTo>
                  <a:cubicBezTo>
                    <a:pt x="108905" y="35747"/>
                    <a:pt x="120000" y="54608"/>
                    <a:pt x="120000" y="77873"/>
                  </a:cubicBezTo>
                  <a:cubicBezTo>
                    <a:pt x="120000" y="99840"/>
                    <a:pt x="110109" y="117880"/>
                    <a:pt x="97485" y="119805"/>
                  </a:cubicBezTo>
                  <a:lnTo>
                    <a:pt x="97485" y="120000"/>
                  </a:lnTo>
                  <a:lnTo>
                    <a:pt x="95220" y="120000"/>
                  </a:lnTo>
                  <a:lnTo>
                    <a:pt x="27654" y="120000"/>
                  </a:lnTo>
                  <a:lnTo>
                    <a:pt x="27654" y="119685"/>
                  </a:lnTo>
                  <a:cubicBezTo>
                    <a:pt x="26712" y="119904"/>
                    <a:pt x="25752" y="120000"/>
                    <a:pt x="24779" y="120000"/>
                  </a:cubicBezTo>
                  <a:cubicBezTo>
                    <a:pt x="11094" y="120000"/>
                    <a:pt x="0" y="101139"/>
                    <a:pt x="0" y="77873"/>
                  </a:cubicBezTo>
                  <a:cubicBezTo>
                    <a:pt x="0" y="54608"/>
                    <a:pt x="11094" y="35747"/>
                    <a:pt x="24779" y="35747"/>
                  </a:cubicBezTo>
                  <a:lnTo>
                    <a:pt x="25282" y="35920"/>
                  </a:lnTo>
                  <a:cubicBezTo>
                    <a:pt x="26617" y="15537"/>
                    <a:pt x="36904" y="0"/>
                    <a:pt x="49325" y="0"/>
                  </a:cubicBezTo>
                  <a:close/>
                </a:path>
              </a:pathLst>
            </a:custGeom>
            <a:solidFill>
              <a:srgbClr val="0F94C8"/>
            </a:solidFill>
            <a:ln w="25400"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5" name="Picture 3" descr="C:\Users\Han Tsai\Desktop\AFOBOT _PPT\I_1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786050" y="1000114"/>
              <a:ext cx="642942" cy="459244"/>
            </a:xfrm>
            <a:prstGeom prst="rect">
              <a:avLst/>
            </a:prstGeom>
            <a:noFill/>
          </p:spPr>
        </p:pic>
      </p:grpSp>
      <p:grpSp>
        <p:nvGrpSpPr>
          <p:cNvPr id="37" name="群組 36"/>
          <p:cNvGrpSpPr/>
          <p:nvPr/>
        </p:nvGrpSpPr>
        <p:grpSpPr>
          <a:xfrm>
            <a:off x="357158" y="785800"/>
            <a:ext cx="4572000" cy="4171908"/>
            <a:chOff x="357158" y="785800"/>
            <a:chExt cx="4572000" cy="4171908"/>
          </a:xfrm>
        </p:grpSpPr>
        <p:pic>
          <p:nvPicPr>
            <p:cNvPr id="4098" name="Picture 2" descr="C:\Users\Han Tsai\Desktop\AFOBOT _PPT\gray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57158" y="1191375"/>
              <a:ext cx="4071966" cy="3766333"/>
            </a:xfrm>
            <a:prstGeom prst="rect">
              <a:avLst/>
            </a:prstGeom>
            <a:noFill/>
          </p:spPr>
        </p:pic>
        <p:sp>
          <p:nvSpPr>
            <p:cNvPr id="19" name="矩形 18"/>
            <p:cNvSpPr/>
            <p:nvPr/>
          </p:nvSpPr>
          <p:spPr>
            <a:xfrm>
              <a:off x="1357290" y="1166002"/>
              <a:ext cx="1904689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indent="-152400" algn="ctr">
                <a:buClr>
                  <a:schemeClr val="lt1"/>
                </a:buClr>
                <a:buSzPts val="2400"/>
              </a:pPr>
              <a:r>
                <a:rPr lang="en-US" altLang="zh-TW" sz="2500" b="1" dirty="0" smtClean="0">
                  <a:solidFill>
                    <a:schemeClr val="lt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Phone / Cam</a:t>
              </a:r>
              <a:endParaRPr lang="zh-TW" altLang="en-US" sz="2500" b="1" dirty="0">
                <a:solidFill>
                  <a:schemeClr val="lt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sp>
          <p:nvSpPr>
            <p:cNvPr id="21" name="Shape 414"/>
            <p:cNvSpPr/>
            <p:nvPr/>
          </p:nvSpPr>
          <p:spPr>
            <a:xfrm>
              <a:off x="642910" y="1785932"/>
              <a:ext cx="3357586" cy="42862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53626D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Shape 414"/>
            <p:cNvSpPr txBox="1"/>
            <p:nvPr/>
          </p:nvSpPr>
          <p:spPr>
            <a:xfrm>
              <a:off x="862598" y="1785932"/>
              <a:ext cx="2923584" cy="38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en-US" altLang="zh-TW" sz="17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Disturbs family</a:t>
              </a:r>
              <a:endParaRPr lang="en-US" sz="17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sp>
          <p:nvSpPr>
            <p:cNvPr id="24" name="Shape 414"/>
            <p:cNvSpPr/>
            <p:nvPr/>
          </p:nvSpPr>
          <p:spPr>
            <a:xfrm>
              <a:off x="642910" y="2357436"/>
              <a:ext cx="3357586" cy="42862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53626D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Shape 414"/>
            <p:cNvSpPr txBox="1"/>
            <p:nvPr/>
          </p:nvSpPr>
          <p:spPr>
            <a:xfrm>
              <a:off x="642910" y="2357436"/>
              <a:ext cx="3429024" cy="38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en-US" altLang="zh-TW" sz="17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Feels like being observed</a:t>
              </a:r>
              <a:endParaRPr lang="en-US" sz="17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pic>
          <p:nvPicPr>
            <p:cNvPr id="4101" name="Picture 5" descr="C:\Users\Han Tsai\Desktop\AFOBOT _PPT\prison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571736" y="3571882"/>
              <a:ext cx="1357322" cy="135732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100" name="Picture 4" descr="C:\Users\Han Tsai\Desktop\AFOBOT _PPT\noise.png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571472" y="2928940"/>
              <a:ext cx="2192234" cy="197800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44" name="群組 43"/>
            <p:cNvGrpSpPr/>
            <p:nvPr/>
          </p:nvGrpSpPr>
          <p:grpSpPr>
            <a:xfrm>
              <a:off x="3500430" y="785800"/>
              <a:ext cx="1428728" cy="1428728"/>
              <a:chOff x="3500430" y="785800"/>
              <a:chExt cx="1428728" cy="1428728"/>
            </a:xfrm>
          </p:grpSpPr>
          <p:pic>
            <p:nvPicPr>
              <p:cNvPr id="41" name="Picture 9" descr="C:\Users\Han Tsai\Desktop\AFOBOT _PPT\orange_light.png"/>
              <p:cNvPicPr>
                <a:picLocks noChangeAspect="1" noChangeArrowheads="1"/>
              </p:cNvPicPr>
              <p:nvPr/>
            </p:nvPicPr>
            <p:blipFill>
              <a:blip r:embed="rId11"/>
              <a:stretch>
                <a:fillRect/>
              </a:stretch>
            </p:blipFill>
            <p:spPr bwMode="auto">
              <a:xfrm>
                <a:off x="3500430" y="785800"/>
                <a:ext cx="1428728" cy="1428728"/>
              </a:xfrm>
              <a:prstGeom prst="rect">
                <a:avLst/>
              </a:prstGeom>
              <a:noFill/>
            </p:spPr>
          </p:pic>
          <p:sp>
            <p:nvSpPr>
              <p:cNvPr id="39" name="矩形 38"/>
              <p:cNvSpPr/>
              <p:nvPr/>
            </p:nvSpPr>
            <p:spPr>
              <a:xfrm>
                <a:off x="3786182" y="1242946"/>
                <a:ext cx="857928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indent="-127000" algn="ctr">
                  <a:buClr>
                    <a:srgbClr val="0070C0"/>
                  </a:buClr>
                  <a:buSzPts val="2000"/>
                </a:pPr>
                <a:r>
                  <a:rPr lang="en-US" altLang="zh-TW" sz="2200" b="1" dirty="0" smtClean="0">
                    <a:solidFill>
                      <a:srgbClr val="0070C0"/>
                    </a:solidFill>
                    <a:latin typeface="Calibri" pitchFamily="34" charset="0"/>
                    <a:ea typeface="微軟正黑體" pitchFamily="34" charset="-120"/>
                    <a:cs typeface="Calibri" pitchFamily="34" charset="0"/>
                  </a:rPr>
                  <a:t>Weak</a:t>
                </a:r>
                <a:endParaRPr lang="zh-TW" altLang="en-US" sz="2200" b="1" dirty="0">
                  <a:solidFill>
                    <a:srgbClr val="0070C0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endParaRPr>
              </a:p>
            </p:txBody>
          </p:sp>
        </p:grpSp>
        <p:grpSp>
          <p:nvGrpSpPr>
            <p:cNvPr id="38" name="群組 37"/>
            <p:cNvGrpSpPr/>
            <p:nvPr/>
          </p:nvGrpSpPr>
          <p:grpSpPr>
            <a:xfrm>
              <a:off x="3143240" y="2928940"/>
              <a:ext cx="1190865" cy="1071570"/>
              <a:chOff x="3286115" y="2857502"/>
              <a:chExt cx="1032083" cy="928694"/>
            </a:xfrm>
          </p:grpSpPr>
          <p:sp>
            <p:nvSpPr>
              <p:cNvPr id="36" name="橢圓 35"/>
              <p:cNvSpPr/>
              <p:nvPr/>
            </p:nvSpPr>
            <p:spPr>
              <a:xfrm>
                <a:off x="3357554" y="2857502"/>
                <a:ext cx="928694" cy="928694"/>
              </a:xfrm>
              <a:prstGeom prst="ellipse">
                <a:avLst/>
              </a:prstGeom>
              <a:solidFill>
                <a:srgbClr val="00B0F0"/>
              </a:solidFill>
              <a:ln w="412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>
                  <a:noFill/>
                </a:endParaRPr>
              </a:p>
            </p:txBody>
          </p:sp>
          <p:pic>
            <p:nvPicPr>
              <p:cNvPr id="2050" name="Picture 2" descr="C:\Users\Han Tsai\Desktop\AFOBOT _PPT\ipcamera_a.png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3286115" y="2928940"/>
                <a:ext cx="1032083" cy="727069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336"/>
          <p:cNvSpPr txBox="1"/>
          <p:nvPr/>
        </p:nvSpPr>
        <p:spPr>
          <a:xfrm>
            <a:off x="71406" y="357028"/>
            <a:ext cx="8872542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indent="-254000" algn="ctr">
              <a:buClr>
                <a:schemeClr val="dk1"/>
              </a:buClr>
              <a:buSzPts val="4000"/>
            </a:pPr>
            <a:r>
              <a:rPr lang="en-US" altLang="zh-TW" sz="39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When making calls with aging parents...</a:t>
            </a:r>
            <a:endParaRPr sz="3900" b="1" i="0" u="none" strike="noStrike" cap="none" dirty="0">
              <a:solidFill>
                <a:srgbClr val="0070C0"/>
              </a:solidFill>
              <a:latin typeface="Calibri" pitchFamily="34" charset="0"/>
              <a:cs typeface="Calibri" pitchFamily="34" charset="0"/>
              <a:sym typeface="Arial"/>
            </a:endParaRPr>
          </a:p>
        </p:txBody>
      </p:sp>
      <p:grpSp>
        <p:nvGrpSpPr>
          <p:cNvPr id="37" name="群組 36"/>
          <p:cNvGrpSpPr/>
          <p:nvPr/>
        </p:nvGrpSpPr>
        <p:grpSpPr>
          <a:xfrm>
            <a:off x="214282" y="785800"/>
            <a:ext cx="4714876" cy="4286280"/>
            <a:chOff x="214282" y="785800"/>
            <a:chExt cx="4714876" cy="4286280"/>
          </a:xfrm>
        </p:grpSpPr>
        <p:pic>
          <p:nvPicPr>
            <p:cNvPr id="4098" name="Picture 2" descr="C:\Users\Han Tsai\Desktop\AFOBOT _PPT\gray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7158" y="1191375"/>
              <a:ext cx="4071966" cy="3766333"/>
            </a:xfrm>
            <a:prstGeom prst="rect">
              <a:avLst/>
            </a:prstGeom>
            <a:noFill/>
          </p:spPr>
        </p:pic>
        <p:sp>
          <p:nvSpPr>
            <p:cNvPr id="19" name="矩形 18"/>
            <p:cNvSpPr/>
            <p:nvPr/>
          </p:nvSpPr>
          <p:spPr>
            <a:xfrm>
              <a:off x="1285852" y="1166002"/>
              <a:ext cx="2154757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indent="-152400" algn="ctr">
                <a:buClr>
                  <a:schemeClr val="lt1"/>
                </a:buClr>
                <a:buSzPts val="2400"/>
              </a:pPr>
              <a:r>
                <a:rPr lang="en-US" altLang="zh-TW" sz="2500" b="1" dirty="0" smtClean="0">
                  <a:solidFill>
                    <a:schemeClr val="lt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Phone / Tablet</a:t>
              </a:r>
              <a:endParaRPr lang="zh-TW" altLang="en-US" sz="2500" b="1" dirty="0">
                <a:solidFill>
                  <a:schemeClr val="lt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sp>
          <p:nvSpPr>
            <p:cNvPr id="21" name="Shape 414"/>
            <p:cNvSpPr/>
            <p:nvPr/>
          </p:nvSpPr>
          <p:spPr>
            <a:xfrm>
              <a:off x="642910" y="1785932"/>
              <a:ext cx="3357586" cy="42862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53626D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Shape 414"/>
            <p:cNvSpPr txBox="1"/>
            <p:nvPr/>
          </p:nvSpPr>
          <p:spPr>
            <a:xfrm>
              <a:off x="571472" y="1785932"/>
              <a:ext cx="3429024" cy="4286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en-US" altLang="zh-TW" sz="17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Not carried when at home</a:t>
              </a:r>
              <a:endParaRPr lang="en-US" sz="17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sp>
          <p:nvSpPr>
            <p:cNvPr id="24" name="Shape 414"/>
            <p:cNvSpPr/>
            <p:nvPr/>
          </p:nvSpPr>
          <p:spPr>
            <a:xfrm>
              <a:off x="642910" y="2357436"/>
              <a:ext cx="1143008" cy="642942"/>
            </a:xfrm>
            <a:prstGeom prst="round2DiagRect">
              <a:avLst>
                <a:gd name="adj1" fmla="val 38162"/>
                <a:gd name="adj2" fmla="val 0"/>
              </a:avLst>
            </a:prstGeom>
            <a:solidFill>
              <a:srgbClr val="53626D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Shape 414"/>
            <p:cNvSpPr txBox="1"/>
            <p:nvPr/>
          </p:nvSpPr>
          <p:spPr>
            <a:xfrm>
              <a:off x="214282" y="2331226"/>
              <a:ext cx="1928826" cy="38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en-US" altLang="zh-TW" sz="17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Nobody </a:t>
              </a:r>
            </a:p>
            <a:p>
              <a:pPr lvl="0" algn="ctr"/>
              <a:r>
                <a:rPr lang="en-US" altLang="zh-TW" sz="17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answers</a:t>
              </a:r>
              <a:endParaRPr lang="en-US" sz="17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sp>
          <p:nvSpPr>
            <p:cNvPr id="34" name="Shape 414"/>
            <p:cNvSpPr/>
            <p:nvPr/>
          </p:nvSpPr>
          <p:spPr>
            <a:xfrm>
              <a:off x="1928794" y="2357436"/>
              <a:ext cx="2071702" cy="642942"/>
            </a:xfrm>
            <a:prstGeom prst="round2DiagRect">
              <a:avLst>
                <a:gd name="adj1" fmla="val 40135"/>
                <a:gd name="adj2" fmla="val 0"/>
              </a:avLst>
            </a:prstGeom>
            <a:solidFill>
              <a:srgbClr val="53626D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Shape 414"/>
            <p:cNvSpPr txBox="1"/>
            <p:nvPr/>
          </p:nvSpPr>
          <p:spPr>
            <a:xfrm>
              <a:off x="1500166" y="2357436"/>
              <a:ext cx="3000396" cy="38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en-US" altLang="zh-TW" sz="17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Don't know how to</a:t>
              </a:r>
            </a:p>
            <a:p>
              <a:pPr lvl="0" algn="ctr"/>
              <a:r>
                <a:rPr lang="en-US" altLang="zh-TW" sz="17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answer</a:t>
              </a:r>
              <a:endParaRPr lang="en-US" sz="17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grpSp>
          <p:nvGrpSpPr>
            <p:cNvPr id="42" name="群組 41"/>
            <p:cNvGrpSpPr/>
            <p:nvPr/>
          </p:nvGrpSpPr>
          <p:grpSpPr>
            <a:xfrm>
              <a:off x="3500430" y="785800"/>
              <a:ext cx="1428728" cy="1428728"/>
              <a:chOff x="3500430" y="785800"/>
              <a:chExt cx="1428728" cy="1428728"/>
            </a:xfrm>
          </p:grpSpPr>
          <p:pic>
            <p:nvPicPr>
              <p:cNvPr id="43" name="Picture 9" descr="C:\Users\Han Tsai\Desktop\AFOBOT _PPT\orange_light.png"/>
              <p:cNvPicPr>
                <a:picLocks noChangeAspect="1" noChangeArrowheads="1"/>
              </p:cNvPicPr>
              <p:nvPr/>
            </p:nvPicPr>
            <p:blipFill>
              <a:blip r:embed="rId4"/>
              <a:stretch>
                <a:fillRect/>
              </a:stretch>
            </p:blipFill>
            <p:spPr bwMode="auto">
              <a:xfrm>
                <a:off x="3500430" y="785800"/>
                <a:ext cx="1428728" cy="1428728"/>
              </a:xfrm>
              <a:prstGeom prst="rect">
                <a:avLst/>
              </a:prstGeom>
              <a:noFill/>
            </p:spPr>
          </p:pic>
          <p:sp>
            <p:nvSpPr>
              <p:cNvPr id="44" name="矩形 43"/>
              <p:cNvSpPr/>
              <p:nvPr/>
            </p:nvSpPr>
            <p:spPr>
              <a:xfrm>
                <a:off x="3857620" y="1242946"/>
                <a:ext cx="857928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indent="-127000" algn="ctr">
                  <a:buClr>
                    <a:srgbClr val="0070C0"/>
                  </a:buClr>
                  <a:buSzPts val="2000"/>
                </a:pPr>
                <a:r>
                  <a:rPr lang="en-US" altLang="zh-TW" sz="2200" b="1" dirty="0" smtClean="0">
                    <a:solidFill>
                      <a:srgbClr val="0070C0"/>
                    </a:solidFill>
                    <a:latin typeface="Calibri" pitchFamily="34" charset="0"/>
                    <a:ea typeface="微軟正黑體" pitchFamily="34" charset="-120"/>
                    <a:cs typeface="Calibri" pitchFamily="34" charset="0"/>
                  </a:rPr>
                  <a:t>Weak</a:t>
                </a:r>
                <a:endParaRPr lang="zh-TW" altLang="en-US" sz="2200" b="1" dirty="0">
                  <a:solidFill>
                    <a:srgbClr val="0070C0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endParaRPr>
              </a:p>
            </p:txBody>
          </p:sp>
        </p:grpSp>
        <p:pic>
          <p:nvPicPr>
            <p:cNvPr id="1026" name="Picture 2" descr="C:\Users\Han Tsai\Desktop\AFOBOT _PPT\未命名-2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85918" y="3071816"/>
              <a:ext cx="2000264" cy="200026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27" name="Picture 3" descr="C:\Users\Han Tsai\Desktop\AFOBOT _PPT\未命名-3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142976" y="2975136"/>
              <a:ext cx="1500198" cy="206834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8" name="群組 47"/>
          <p:cNvGrpSpPr/>
          <p:nvPr/>
        </p:nvGrpSpPr>
        <p:grpSpPr>
          <a:xfrm>
            <a:off x="4644000" y="785800"/>
            <a:ext cx="4642876" cy="4714908"/>
            <a:chOff x="4644000" y="785800"/>
            <a:chExt cx="4642876" cy="4714908"/>
          </a:xfrm>
        </p:grpSpPr>
        <p:pic>
          <p:nvPicPr>
            <p:cNvPr id="4099" name="Picture 3" descr="C:\Users\Han Tsai\Desktop\AFOBOT _PPT\blue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644000" y="1188000"/>
              <a:ext cx="4071172" cy="3765600"/>
            </a:xfrm>
            <a:prstGeom prst="rect">
              <a:avLst/>
            </a:prstGeom>
            <a:noFill/>
          </p:spPr>
        </p:pic>
        <p:sp>
          <p:nvSpPr>
            <p:cNvPr id="20" name="矩形 19"/>
            <p:cNvSpPr/>
            <p:nvPr/>
          </p:nvSpPr>
          <p:spPr>
            <a:xfrm>
              <a:off x="6215074" y="1166002"/>
              <a:ext cx="1116011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indent="-152400" algn="ctr">
                <a:buClr>
                  <a:schemeClr val="lt1"/>
                </a:buClr>
                <a:buSzPts val="2400"/>
              </a:pPr>
              <a:r>
                <a:rPr lang="en-US" altLang="zh-TW" sz="2500" b="1" dirty="0" err="1" smtClean="0">
                  <a:solidFill>
                    <a:srgbClr val="FF9900"/>
                  </a:solidFill>
                  <a:latin typeface="Calibri" pitchFamily="34" charset="0"/>
                  <a:cs typeface="Calibri" pitchFamily="34" charset="0"/>
                </a:rPr>
                <a:t>AfoBot</a:t>
              </a:r>
              <a:endParaRPr lang="zh-TW" altLang="en-US" sz="2500" b="1" dirty="0">
                <a:solidFill>
                  <a:srgbClr val="FF9900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sp>
          <p:nvSpPr>
            <p:cNvPr id="26" name="Shape 414"/>
            <p:cNvSpPr/>
            <p:nvPr/>
          </p:nvSpPr>
          <p:spPr>
            <a:xfrm>
              <a:off x="4857752" y="1785932"/>
              <a:ext cx="1785950" cy="42862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070C0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Shape 414"/>
            <p:cNvSpPr txBox="1"/>
            <p:nvPr/>
          </p:nvSpPr>
          <p:spPr>
            <a:xfrm>
              <a:off x="4929190" y="1785932"/>
              <a:ext cx="1571636" cy="5000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zh-TW" altLang="en-US" sz="17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 </a:t>
              </a:r>
              <a:r>
                <a:rPr lang="en-US" altLang="zh-TW" sz="17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Auto answer</a:t>
              </a:r>
              <a:endParaRPr lang="zh-TW" altLang="en-US" sz="17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sp>
          <p:nvSpPr>
            <p:cNvPr id="28" name="Shape 414"/>
            <p:cNvSpPr/>
            <p:nvPr/>
          </p:nvSpPr>
          <p:spPr>
            <a:xfrm>
              <a:off x="4857752" y="2357436"/>
              <a:ext cx="3643338" cy="42862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070C0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Shape 414"/>
            <p:cNvSpPr txBox="1"/>
            <p:nvPr/>
          </p:nvSpPr>
          <p:spPr>
            <a:xfrm>
              <a:off x="5000628" y="2357436"/>
              <a:ext cx="3357586" cy="642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en-US" altLang="zh-TW" sz="17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Face Tracking</a:t>
              </a:r>
              <a:endParaRPr lang="zh-TW" altLang="en-US" sz="17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sp>
          <p:nvSpPr>
            <p:cNvPr id="30" name="Shape 414"/>
            <p:cNvSpPr/>
            <p:nvPr/>
          </p:nvSpPr>
          <p:spPr>
            <a:xfrm>
              <a:off x="4857752" y="2928940"/>
              <a:ext cx="3643338" cy="42862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070C0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Shape 414"/>
            <p:cNvSpPr txBox="1"/>
            <p:nvPr/>
          </p:nvSpPr>
          <p:spPr>
            <a:xfrm>
              <a:off x="5000628" y="2928940"/>
              <a:ext cx="3357586" cy="642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zh-TW" altLang="en-US" sz="17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 </a:t>
              </a:r>
              <a:r>
                <a:rPr lang="en-US" altLang="zh-TW" sz="17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Voice dial to phone app</a:t>
              </a:r>
              <a:endParaRPr lang="zh-TW" altLang="en-US" sz="17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sp>
          <p:nvSpPr>
            <p:cNvPr id="32" name="Shape 414"/>
            <p:cNvSpPr/>
            <p:nvPr/>
          </p:nvSpPr>
          <p:spPr>
            <a:xfrm>
              <a:off x="6786578" y="1785932"/>
              <a:ext cx="1785950" cy="42862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070C0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Shape 414"/>
            <p:cNvSpPr txBox="1"/>
            <p:nvPr/>
          </p:nvSpPr>
          <p:spPr>
            <a:xfrm>
              <a:off x="6858016" y="1785932"/>
              <a:ext cx="1571636" cy="5000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en-US" altLang="zh-TW" sz="17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Video call</a:t>
              </a:r>
              <a:endParaRPr lang="zh-TW" altLang="en-US" sz="17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grpSp>
          <p:nvGrpSpPr>
            <p:cNvPr id="45" name="群組 44"/>
            <p:cNvGrpSpPr/>
            <p:nvPr/>
          </p:nvGrpSpPr>
          <p:grpSpPr>
            <a:xfrm>
              <a:off x="7858148" y="785800"/>
              <a:ext cx="1428728" cy="1428728"/>
              <a:chOff x="7858148" y="785800"/>
              <a:chExt cx="1428728" cy="1428728"/>
            </a:xfrm>
          </p:grpSpPr>
          <p:pic>
            <p:nvPicPr>
              <p:cNvPr id="46" name="Picture 9" descr="C:\Users\Han Tsai\Desktop\AFOBOT _PPT\orange_light.png"/>
              <p:cNvPicPr>
                <a:picLocks noChangeAspect="1" noChangeArrowheads="1"/>
              </p:cNvPicPr>
              <p:nvPr/>
            </p:nvPicPr>
            <p:blipFill>
              <a:blip r:embed="rId8"/>
              <a:stretch>
                <a:fillRect/>
              </a:stretch>
            </p:blipFill>
            <p:spPr bwMode="auto">
              <a:xfrm>
                <a:off x="7858148" y="785800"/>
                <a:ext cx="1428728" cy="1428728"/>
              </a:xfrm>
              <a:prstGeom prst="rect">
                <a:avLst/>
              </a:prstGeom>
              <a:noFill/>
            </p:spPr>
          </p:pic>
          <p:sp>
            <p:nvSpPr>
              <p:cNvPr id="47" name="矩形 46"/>
              <p:cNvSpPr/>
              <p:nvPr/>
            </p:nvSpPr>
            <p:spPr>
              <a:xfrm>
                <a:off x="8136000" y="1154990"/>
                <a:ext cx="942887" cy="6309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indent="-127000" algn="ctr">
                  <a:buClr>
                    <a:srgbClr val="0070C0"/>
                  </a:buClr>
                  <a:buSzPts val="2000"/>
                </a:pPr>
                <a:r>
                  <a:rPr lang="en-US" altLang="zh-TW" sz="3500" b="1" dirty="0" smtClean="0">
                    <a:solidFill>
                      <a:schemeClr val="bg1"/>
                    </a:solidFill>
                    <a:latin typeface="Calibri" pitchFamily="34" charset="0"/>
                    <a:ea typeface="微軟正黑體" pitchFamily="34" charset="-120"/>
                    <a:cs typeface="Calibri" pitchFamily="34" charset="0"/>
                  </a:rPr>
                  <a:t>Win</a:t>
                </a:r>
                <a:endParaRPr lang="zh-TW" altLang="en-US" sz="3500" b="1" dirty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endParaRPr>
              </a:p>
            </p:txBody>
          </p:sp>
        </p:grpSp>
        <p:pic>
          <p:nvPicPr>
            <p:cNvPr id="4104" name="Picture 8" descr="C:\Users\Han Tsai\Desktop\AFOBOT _PPT\mobile_phone.png"/>
            <p:cNvPicPr>
              <a:picLocks noChangeAspect="1" noChangeArrowheads="1"/>
            </p:cNvPicPr>
            <p:nvPr/>
          </p:nvPicPr>
          <p:blipFill>
            <a:blip r:embed="rId9"/>
            <a:stretch>
              <a:fillRect/>
            </a:stretch>
          </p:blipFill>
          <p:spPr bwMode="auto">
            <a:xfrm>
              <a:off x="4663684" y="3639725"/>
              <a:ext cx="1194200" cy="186098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28" name="Picture 4" descr="C:\Users\Han Tsai\Desktop\AFOBOT _PPT\ling room.png"/>
            <p:cNvPicPr>
              <a:picLocks noChangeAspect="1" noChangeArrowheads="1"/>
            </p:cNvPicPr>
            <p:nvPr/>
          </p:nvPicPr>
          <p:blipFill>
            <a:blip r:embed="rId10"/>
            <a:stretch>
              <a:fillRect/>
            </a:stretch>
          </p:blipFill>
          <p:spPr bwMode="auto">
            <a:xfrm>
              <a:off x="6143636" y="3483000"/>
              <a:ext cx="2571768" cy="173195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9" name="Picture 7" descr="C:\Users\Han Tsai\Desktop\AFOBOT _PPT\wireless.png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6473465" y="3500443"/>
              <a:ext cx="170237" cy="142877"/>
            </a:xfrm>
            <a:prstGeom prst="rect">
              <a:avLst/>
            </a:prstGeom>
            <a:noFill/>
          </p:spPr>
        </p:pic>
      </p:grpSp>
      <p:grpSp>
        <p:nvGrpSpPr>
          <p:cNvPr id="36" name="群組 35"/>
          <p:cNvGrpSpPr/>
          <p:nvPr/>
        </p:nvGrpSpPr>
        <p:grpSpPr>
          <a:xfrm>
            <a:off x="8222465" y="71420"/>
            <a:ext cx="850129" cy="500066"/>
            <a:chOff x="2500298" y="869857"/>
            <a:chExt cx="1071570" cy="630323"/>
          </a:xfrm>
        </p:grpSpPr>
        <p:sp>
          <p:nvSpPr>
            <p:cNvPr id="38" name="Shape 1393"/>
            <p:cNvSpPr/>
            <p:nvPr/>
          </p:nvSpPr>
          <p:spPr>
            <a:xfrm>
              <a:off x="2500298" y="869857"/>
              <a:ext cx="1071570" cy="63032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9325" y="0"/>
                  </a:moveTo>
                  <a:cubicBezTo>
                    <a:pt x="57674" y="0"/>
                    <a:pt x="65058" y="7019"/>
                    <a:pt x="69179" y="18219"/>
                  </a:cubicBezTo>
                  <a:cubicBezTo>
                    <a:pt x="71776" y="14188"/>
                    <a:pt x="75252" y="11987"/>
                    <a:pt x="79031" y="11987"/>
                  </a:cubicBezTo>
                  <a:cubicBezTo>
                    <a:pt x="87238" y="11987"/>
                    <a:pt x="94019" y="22369"/>
                    <a:pt x="94791" y="35895"/>
                  </a:cubicBezTo>
                  <a:cubicBezTo>
                    <a:pt x="94933" y="35750"/>
                    <a:pt x="95076" y="35747"/>
                    <a:pt x="95220" y="35747"/>
                  </a:cubicBezTo>
                  <a:cubicBezTo>
                    <a:pt x="108905" y="35747"/>
                    <a:pt x="120000" y="54608"/>
                    <a:pt x="120000" y="77873"/>
                  </a:cubicBezTo>
                  <a:cubicBezTo>
                    <a:pt x="120000" y="99840"/>
                    <a:pt x="110109" y="117880"/>
                    <a:pt x="97485" y="119805"/>
                  </a:cubicBezTo>
                  <a:lnTo>
                    <a:pt x="97485" y="120000"/>
                  </a:lnTo>
                  <a:lnTo>
                    <a:pt x="95220" y="120000"/>
                  </a:lnTo>
                  <a:lnTo>
                    <a:pt x="27654" y="120000"/>
                  </a:lnTo>
                  <a:lnTo>
                    <a:pt x="27654" y="119685"/>
                  </a:lnTo>
                  <a:cubicBezTo>
                    <a:pt x="26712" y="119904"/>
                    <a:pt x="25752" y="120000"/>
                    <a:pt x="24779" y="120000"/>
                  </a:cubicBezTo>
                  <a:cubicBezTo>
                    <a:pt x="11094" y="120000"/>
                    <a:pt x="0" y="101139"/>
                    <a:pt x="0" y="77873"/>
                  </a:cubicBezTo>
                  <a:cubicBezTo>
                    <a:pt x="0" y="54608"/>
                    <a:pt x="11094" y="35747"/>
                    <a:pt x="24779" y="35747"/>
                  </a:cubicBezTo>
                  <a:lnTo>
                    <a:pt x="25282" y="35920"/>
                  </a:lnTo>
                  <a:cubicBezTo>
                    <a:pt x="26617" y="15537"/>
                    <a:pt x="36904" y="0"/>
                    <a:pt x="49325" y="0"/>
                  </a:cubicBezTo>
                  <a:close/>
                </a:path>
              </a:pathLst>
            </a:custGeom>
            <a:solidFill>
              <a:srgbClr val="0F94C8"/>
            </a:solidFill>
            <a:ln w="25400"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9" name="Picture 3" descr="C:\Users\Han Tsai\Desktop\AFOBOT _PPT\I_1.png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786050" y="1000114"/>
              <a:ext cx="642942" cy="45924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336"/>
          <p:cNvSpPr txBox="1"/>
          <p:nvPr/>
        </p:nvSpPr>
        <p:spPr>
          <a:xfrm>
            <a:off x="414366" y="285734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indent="-254000" algn="ctr">
              <a:buClr>
                <a:schemeClr val="dk1"/>
              </a:buClr>
              <a:buSzPts val="4000"/>
            </a:pPr>
            <a:r>
              <a:rPr lang="en-US" altLang="zh-TW" sz="39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Wants to call kids at home</a:t>
            </a:r>
            <a:endParaRPr sz="3900" b="1" i="0" u="none" strike="noStrike" cap="none" dirty="0">
              <a:solidFill>
                <a:srgbClr val="0070C0"/>
              </a:solidFill>
              <a:latin typeface="Calibri" pitchFamily="34" charset="0"/>
              <a:cs typeface="Calibri" pitchFamily="34" charset="0"/>
              <a:sym typeface="Arial"/>
            </a:endParaRPr>
          </a:p>
        </p:txBody>
      </p:sp>
      <p:grpSp>
        <p:nvGrpSpPr>
          <p:cNvPr id="52" name="群組 51"/>
          <p:cNvGrpSpPr/>
          <p:nvPr/>
        </p:nvGrpSpPr>
        <p:grpSpPr>
          <a:xfrm>
            <a:off x="357158" y="785800"/>
            <a:ext cx="4572000" cy="4171908"/>
            <a:chOff x="357158" y="785800"/>
            <a:chExt cx="4572000" cy="4171908"/>
          </a:xfrm>
        </p:grpSpPr>
        <p:pic>
          <p:nvPicPr>
            <p:cNvPr id="4098" name="Picture 2" descr="C:\Users\Han Tsai\Desktop\AFOBOT _PPT\gray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7158" y="1191375"/>
              <a:ext cx="4071966" cy="3766333"/>
            </a:xfrm>
            <a:prstGeom prst="rect">
              <a:avLst/>
            </a:prstGeom>
            <a:noFill/>
          </p:spPr>
        </p:pic>
        <p:sp>
          <p:nvSpPr>
            <p:cNvPr id="19" name="矩形 18"/>
            <p:cNvSpPr/>
            <p:nvPr/>
          </p:nvSpPr>
          <p:spPr>
            <a:xfrm>
              <a:off x="1285852" y="1166002"/>
              <a:ext cx="2154757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indent="-152400" algn="ctr">
                <a:buClr>
                  <a:schemeClr val="lt1"/>
                </a:buClr>
                <a:buSzPts val="2400"/>
              </a:pPr>
              <a:r>
                <a:rPr lang="en-US" altLang="zh-TW" sz="2500" b="1" dirty="0" smtClean="0">
                  <a:solidFill>
                    <a:schemeClr val="lt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Phone / Tablet</a:t>
              </a:r>
              <a:endParaRPr lang="zh-TW" altLang="en-US" sz="2500" b="1" dirty="0">
                <a:solidFill>
                  <a:schemeClr val="lt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sp>
          <p:nvSpPr>
            <p:cNvPr id="21" name="Shape 414"/>
            <p:cNvSpPr/>
            <p:nvPr/>
          </p:nvSpPr>
          <p:spPr>
            <a:xfrm>
              <a:off x="642910" y="1785932"/>
              <a:ext cx="3357586" cy="42862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53626D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Shape 414"/>
            <p:cNvSpPr txBox="1"/>
            <p:nvPr/>
          </p:nvSpPr>
          <p:spPr>
            <a:xfrm>
              <a:off x="642910" y="1785932"/>
              <a:ext cx="3357586" cy="38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en-US" altLang="zh-TW" sz="17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Need to hold the phone</a:t>
              </a:r>
              <a:endParaRPr lang="en-US" sz="17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sp>
          <p:nvSpPr>
            <p:cNvPr id="24" name="Shape 414"/>
            <p:cNvSpPr/>
            <p:nvPr/>
          </p:nvSpPr>
          <p:spPr>
            <a:xfrm>
              <a:off x="642910" y="2357436"/>
              <a:ext cx="1643074" cy="42862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53626D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Shape 414"/>
            <p:cNvSpPr txBox="1"/>
            <p:nvPr/>
          </p:nvSpPr>
          <p:spPr>
            <a:xfrm>
              <a:off x="648284" y="2357436"/>
              <a:ext cx="1637700" cy="38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en-US" altLang="zh-TW" sz="17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Device cost</a:t>
              </a:r>
              <a:endParaRPr lang="en-US" sz="17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sp>
          <p:nvSpPr>
            <p:cNvPr id="34" name="Shape 414"/>
            <p:cNvSpPr/>
            <p:nvPr/>
          </p:nvSpPr>
          <p:spPr>
            <a:xfrm>
              <a:off x="2428860" y="2357436"/>
              <a:ext cx="1571636" cy="42862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53626D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Shape 414"/>
            <p:cNvSpPr txBox="1"/>
            <p:nvPr/>
          </p:nvSpPr>
          <p:spPr>
            <a:xfrm>
              <a:off x="2362796" y="2357436"/>
              <a:ext cx="1637700" cy="38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en-US" altLang="zh-TW" sz="17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Device lost</a:t>
              </a:r>
              <a:endParaRPr lang="en-US" sz="17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grpSp>
          <p:nvGrpSpPr>
            <p:cNvPr id="42" name="群組 41"/>
            <p:cNvGrpSpPr/>
            <p:nvPr/>
          </p:nvGrpSpPr>
          <p:grpSpPr>
            <a:xfrm>
              <a:off x="3500430" y="785800"/>
              <a:ext cx="1428728" cy="1428728"/>
              <a:chOff x="3500430" y="785800"/>
              <a:chExt cx="1428728" cy="1428728"/>
            </a:xfrm>
          </p:grpSpPr>
          <p:pic>
            <p:nvPicPr>
              <p:cNvPr id="43" name="Picture 9" descr="C:\Users\Han Tsai\Desktop\AFOBOT _PPT\orange_light.png"/>
              <p:cNvPicPr>
                <a:picLocks noChangeAspect="1" noChangeArrowheads="1"/>
              </p:cNvPicPr>
              <p:nvPr/>
            </p:nvPicPr>
            <p:blipFill>
              <a:blip r:embed="rId4"/>
              <a:stretch>
                <a:fillRect/>
              </a:stretch>
            </p:blipFill>
            <p:spPr bwMode="auto">
              <a:xfrm>
                <a:off x="3500430" y="785800"/>
                <a:ext cx="1428728" cy="1428728"/>
              </a:xfrm>
              <a:prstGeom prst="rect">
                <a:avLst/>
              </a:prstGeom>
              <a:noFill/>
            </p:spPr>
          </p:pic>
          <p:sp>
            <p:nvSpPr>
              <p:cNvPr id="44" name="矩形 43"/>
              <p:cNvSpPr/>
              <p:nvPr/>
            </p:nvSpPr>
            <p:spPr>
              <a:xfrm>
                <a:off x="3816000" y="1242946"/>
                <a:ext cx="857928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indent="-127000" algn="ctr">
                  <a:buClr>
                    <a:srgbClr val="0070C0"/>
                  </a:buClr>
                  <a:buSzPts val="2000"/>
                </a:pPr>
                <a:r>
                  <a:rPr lang="en-US" altLang="zh-TW" sz="2200" b="1" dirty="0" smtClean="0">
                    <a:solidFill>
                      <a:srgbClr val="0070C0"/>
                    </a:solidFill>
                    <a:latin typeface="Calibri" pitchFamily="34" charset="0"/>
                    <a:ea typeface="微軟正黑體" pitchFamily="34" charset="-120"/>
                    <a:cs typeface="Calibri" pitchFamily="34" charset="0"/>
                  </a:rPr>
                  <a:t>Weak</a:t>
                </a:r>
                <a:endParaRPr lang="zh-TW" altLang="en-US" sz="2200" b="1" dirty="0">
                  <a:solidFill>
                    <a:srgbClr val="0070C0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endParaRPr>
              </a:p>
            </p:txBody>
          </p:sp>
        </p:grpSp>
        <p:pic>
          <p:nvPicPr>
            <p:cNvPr id="2051" name="Picture 3" descr="C:\Users\Han Tsai\Desktop\AFOBOT _PPT\money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98945" y="2928939"/>
              <a:ext cx="1229981" cy="193038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3" name="群組 52"/>
          <p:cNvGrpSpPr/>
          <p:nvPr/>
        </p:nvGrpSpPr>
        <p:grpSpPr>
          <a:xfrm>
            <a:off x="4644000" y="785800"/>
            <a:ext cx="4642876" cy="4167800"/>
            <a:chOff x="4644000" y="785800"/>
            <a:chExt cx="4642876" cy="4167800"/>
          </a:xfrm>
        </p:grpSpPr>
        <p:pic>
          <p:nvPicPr>
            <p:cNvPr id="4099" name="Picture 3" descr="C:\Users\Han Tsai\Desktop\AFOBOT _PPT\blue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644000" y="1188000"/>
              <a:ext cx="4071172" cy="3765600"/>
            </a:xfrm>
            <a:prstGeom prst="rect">
              <a:avLst/>
            </a:prstGeom>
            <a:noFill/>
          </p:spPr>
        </p:pic>
        <p:sp>
          <p:nvSpPr>
            <p:cNvPr id="20" name="矩形 19"/>
            <p:cNvSpPr/>
            <p:nvPr/>
          </p:nvSpPr>
          <p:spPr>
            <a:xfrm>
              <a:off x="6215074" y="1166002"/>
              <a:ext cx="1116011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indent="-152400" algn="ctr">
                <a:buClr>
                  <a:schemeClr val="lt1"/>
                </a:buClr>
                <a:buSzPts val="2400"/>
              </a:pPr>
              <a:r>
                <a:rPr lang="en-US" altLang="zh-TW" sz="2500" b="1" dirty="0" err="1" smtClean="0">
                  <a:solidFill>
                    <a:srgbClr val="FF9900"/>
                  </a:solidFill>
                  <a:latin typeface="Calibri" pitchFamily="34" charset="0"/>
                  <a:cs typeface="Calibri" pitchFamily="34" charset="0"/>
                </a:rPr>
                <a:t>AfoBot</a:t>
              </a:r>
              <a:endParaRPr lang="zh-TW" altLang="en-US" sz="2500" b="1" dirty="0">
                <a:solidFill>
                  <a:srgbClr val="FF9900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sp>
          <p:nvSpPr>
            <p:cNvPr id="26" name="Shape 414"/>
            <p:cNvSpPr/>
            <p:nvPr/>
          </p:nvSpPr>
          <p:spPr>
            <a:xfrm>
              <a:off x="4857752" y="1785932"/>
              <a:ext cx="1785950" cy="42862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070C0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Shape 414"/>
            <p:cNvSpPr txBox="1"/>
            <p:nvPr/>
          </p:nvSpPr>
          <p:spPr>
            <a:xfrm>
              <a:off x="4857752" y="1785932"/>
              <a:ext cx="1785950" cy="5000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en-US" altLang="zh-TW" sz="17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Auto answer</a:t>
              </a:r>
              <a:endParaRPr lang="zh-TW" altLang="en-US" sz="17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sp>
          <p:nvSpPr>
            <p:cNvPr id="28" name="Shape 414"/>
            <p:cNvSpPr/>
            <p:nvPr/>
          </p:nvSpPr>
          <p:spPr>
            <a:xfrm>
              <a:off x="4857752" y="2357436"/>
              <a:ext cx="3643338" cy="42862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070C0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Shape 414"/>
            <p:cNvSpPr txBox="1"/>
            <p:nvPr/>
          </p:nvSpPr>
          <p:spPr>
            <a:xfrm>
              <a:off x="5000628" y="2357436"/>
              <a:ext cx="3357586" cy="642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en-US" altLang="zh-TW" sz="17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Always connected</a:t>
              </a:r>
              <a:endParaRPr lang="zh-TW" altLang="en-US" sz="17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sp>
          <p:nvSpPr>
            <p:cNvPr id="32" name="Shape 414"/>
            <p:cNvSpPr/>
            <p:nvPr/>
          </p:nvSpPr>
          <p:spPr>
            <a:xfrm>
              <a:off x="6786578" y="1785932"/>
              <a:ext cx="1785950" cy="42862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070C0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Shape 414"/>
            <p:cNvSpPr txBox="1"/>
            <p:nvPr/>
          </p:nvSpPr>
          <p:spPr>
            <a:xfrm>
              <a:off x="6786578" y="1785932"/>
              <a:ext cx="1714512" cy="5000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en-US" altLang="zh-TW" sz="17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Face tracking</a:t>
              </a:r>
              <a:endParaRPr lang="zh-TW" altLang="en-US" sz="17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grpSp>
          <p:nvGrpSpPr>
            <p:cNvPr id="45" name="群組 44"/>
            <p:cNvGrpSpPr/>
            <p:nvPr/>
          </p:nvGrpSpPr>
          <p:grpSpPr>
            <a:xfrm>
              <a:off x="7858148" y="785800"/>
              <a:ext cx="1428728" cy="1428728"/>
              <a:chOff x="7858148" y="785800"/>
              <a:chExt cx="1428728" cy="1428728"/>
            </a:xfrm>
          </p:grpSpPr>
          <p:pic>
            <p:nvPicPr>
              <p:cNvPr id="46" name="Picture 9" descr="C:\Users\Han Tsai\Desktop\AFOBOT _PPT\orange_light.png"/>
              <p:cNvPicPr>
                <a:picLocks noChangeAspect="1" noChangeArrowheads="1"/>
              </p:cNvPicPr>
              <p:nvPr/>
            </p:nvPicPr>
            <p:blipFill>
              <a:blip r:embed="rId7"/>
              <a:stretch>
                <a:fillRect/>
              </a:stretch>
            </p:blipFill>
            <p:spPr bwMode="auto">
              <a:xfrm>
                <a:off x="7858148" y="785800"/>
                <a:ext cx="1428728" cy="1428728"/>
              </a:xfrm>
              <a:prstGeom prst="rect">
                <a:avLst/>
              </a:prstGeom>
              <a:noFill/>
            </p:spPr>
          </p:pic>
          <p:sp>
            <p:nvSpPr>
              <p:cNvPr id="47" name="矩形 46"/>
              <p:cNvSpPr/>
              <p:nvPr/>
            </p:nvSpPr>
            <p:spPr>
              <a:xfrm>
                <a:off x="8136000" y="1154990"/>
                <a:ext cx="942887" cy="6309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indent="-127000" algn="ctr">
                  <a:buClr>
                    <a:srgbClr val="0070C0"/>
                  </a:buClr>
                  <a:buSzPts val="2000"/>
                </a:pPr>
                <a:r>
                  <a:rPr lang="en-US" altLang="zh-TW" sz="3500" b="1" dirty="0" smtClean="0">
                    <a:solidFill>
                      <a:schemeClr val="bg1"/>
                    </a:solidFill>
                    <a:latin typeface="Calibri" pitchFamily="34" charset="0"/>
                    <a:ea typeface="微軟正黑體" pitchFamily="34" charset="-120"/>
                    <a:cs typeface="Calibri" pitchFamily="34" charset="0"/>
                  </a:rPr>
                  <a:t>Win</a:t>
                </a:r>
                <a:endParaRPr lang="zh-TW" altLang="en-US" sz="3500" b="1" dirty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endParaRPr>
              </a:p>
            </p:txBody>
          </p:sp>
        </p:grpSp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8"/>
            <a:srcRect t="8333" b="13889"/>
            <a:stretch>
              <a:fillRect/>
            </a:stretch>
          </p:blipFill>
          <p:spPr bwMode="auto">
            <a:xfrm>
              <a:off x="4857752" y="2857502"/>
              <a:ext cx="3593564" cy="2000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53" name="Picture 5" descr="C:\Users\Han Tsai\Desktop\AFOBOT _PPT\未命名-6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129164" y="3286130"/>
              <a:ext cx="657414" cy="83500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8" name="向上箭號 47"/>
            <p:cNvSpPr/>
            <p:nvPr/>
          </p:nvSpPr>
          <p:spPr>
            <a:xfrm rot="5400000">
              <a:off x="5643570" y="3286131"/>
              <a:ext cx="285754" cy="571505"/>
            </a:xfrm>
            <a:prstGeom prst="upArrow">
              <a:avLst>
                <a:gd name="adj1" fmla="val 33574"/>
                <a:gd name="adj2" fmla="val 85894"/>
              </a:avLst>
            </a:prstGeom>
            <a:solidFill>
              <a:srgbClr val="FFD49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055" name="Picture 7" descr="C:\Users\Han Tsai\Desktop\AFOBOT _PPT\mobiler_1.png"/>
            <p:cNvPicPr>
              <a:picLocks noChangeAspect="1" noChangeArrowheads="1"/>
            </p:cNvPicPr>
            <p:nvPr/>
          </p:nvPicPr>
          <p:blipFill>
            <a:blip r:embed="rId10"/>
            <a:stretch>
              <a:fillRect/>
            </a:stretch>
          </p:blipFill>
          <p:spPr bwMode="auto">
            <a:xfrm>
              <a:off x="5072065" y="3071816"/>
              <a:ext cx="500067" cy="95587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9" name="Picture 7" descr="C:\Users\Han Tsai\Desktop\AFOBOT _PPT\wireless.png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6336000" y="3000379"/>
              <a:ext cx="255353" cy="214314"/>
            </a:xfrm>
            <a:prstGeom prst="rect">
              <a:avLst/>
            </a:prstGeom>
            <a:noFill/>
          </p:spPr>
        </p:pic>
        <p:pic>
          <p:nvPicPr>
            <p:cNvPr id="8194" name="Picture 2" descr="C:\Users\Han Tsai\Desktop\AfoBot_PPT\cc_3.png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7643834" y="2928940"/>
              <a:ext cx="985096" cy="6826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7" name="群組 36"/>
          <p:cNvGrpSpPr/>
          <p:nvPr/>
        </p:nvGrpSpPr>
        <p:grpSpPr>
          <a:xfrm>
            <a:off x="8222465" y="71420"/>
            <a:ext cx="850129" cy="500066"/>
            <a:chOff x="2500298" y="869857"/>
            <a:chExt cx="1071570" cy="630323"/>
          </a:xfrm>
        </p:grpSpPr>
        <p:sp>
          <p:nvSpPr>
            <p:cNvPr id="50" name="Shape 1393"/>
            <p:cNvSpPr/>
            <p:nvPr/>
          </p:nvSpPr>
          <p:spPr>
            <a:xfrm>
              <a:off x="2500298" y="869857"/>
              <a:ext cx="1071570" cy="63032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9325" y="0"/>
                  </a:moveTo>
                  <a:cubicBezTo>
                    <a:pt x="57674" y="0"/>
                    <a:pt x="65058" y="7019"/>
                    <a:pt x="69179" y="18219"/>
                  </a:cubicBezTo>
                  <a:cubicBezTo>
                    <a:pt x="71776" y="14188"/>
                    <a:pt x="75252" y="11987"/>
                    <a:pt x="79031" y="11987"/>
                  </a:cubicBezTo>
                  <a:cubicBezTo>
                    <a:pt x="87238" y="11987"/>
                    <a:pt x="94019" y="22369"/>
                    <a:pt x="94791" y="35895"/>
                  </a:cubicBezTo>
                  <a:cubicBezTo>
                    <a:pt x="94933" y="35750"/>
                    <a:pt x="95076" y="35747"/>
                    <a:pt x="95220" y="35747"/>
                  </a:cubicBezTo>
                  <a:cubicBezTo>
                    <a:pt x="108905" y="35747"/>
                    <a:pt x="120000" y="54608"/>
                    <a:pt x="120000" y="77873"/>
                  </a:cubicBezTo>
                  <a:cubicBezTo>
                    <a:pt x="120000" y="99840"/>
                    <a:pt x="110109" y="117880"/>
                    <a:pt x="97485" y="119805"/>
                  </a:cubicBezTo>
                  <a:lnTo>
                    <a:pt x="97485" y="120000"/>
                  </a:lnTo>
                  <a:lnTo>
                    <a:pt x="95220" y="120000"/>
                  </a:lnTo>
                  <a:lnTo>
                    <a:pt x="27654" y="120000"/>
                  </a:lnTo>
                  <a:lnTo>
                    <a:pt x="27654" y="119685"/>
                  </a:lnTo>
                  <a:cubicBezTo>
                    <a:pt x="26712" y="119904"/>
                    <a:pt x="25752" y="120000"/>
                    <a:pt x="24779" y="120000"/>
                  </a:cubicBezTo>
                  <a:cubicBezTo>
                    <a:pt x="11094" y="120000"/>
                    <a:pt x="0" y="101139"/>
                    <a:pt x="0" y="77873"/>
                  </a:cubicBezTo>
                  <a:cubicBezTo>
                    <a:pt x="0" y="54608"/>
                    <a:pt x="11094" y="35747"/>
                    <a:pt x="24779" y="35747"/>
                  </a:cubicBezTo>
                  <a:lnTo>
                    <a:pt x="25282" y="35920"/>
                  </a:lnTo>
                  <a:cubicBezTo>
                    <a:pt x="26617" y="15537"/>
                    <a:pt x="36904" y="0"/>
                    <a:pt x="49325" y="0"/>
                  </a:cubicBezTo>
                  <a:close/>
                </a:path>
              </a:pathLst>
            </a:custGeom>
            <a:solidFill>
              <a:srgbClr val="0F94C8"/>
            </a:solidFill>
            <a:ln w="25400"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1" name="Picture 3" descr="C:\Users\Han Tsai\Desktop\AFOBOT _PPT\I_1.png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2786050" y="1000114"/>
              <a:ext cx="642942" cy="45924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群組 38"/>
          <p:cNvGrpSpPr/>
          <p:nvPr/>
        </p:nvGrpSpPr>
        <p:grpSpPr>
          <a:xfrm>
            <a:off x="357158" y="785800"/>
            <a:ext cx="4572000" cy="4171908"/>
            <a:chOff x="357158" y="785800"/>
            <a:chExt cx="4572000" cy="4171908"/>
          </a:xfrm>
        </p:grpSpPr>
        <p:pic>
          <p:nvPicPr>
            <p:cNvPr id="4098" name="Picture 2" descr="C:\Users\Han Tsai\Desktop\AFOBOT _PPT\gray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7158" y="1191375"/>
              <a:ext cx="4071966" cy="3766333"/>
            </a:xfrm>
            <a:prstGeom prst="rect">
              <a:avLst/>
            </a:prstGeom>
            <a:noFill/>
          </p:spPr>
        </p:pic>
        <p:sp>
          <p:nvSpPr>
            <p:cNvPr id="19" name="矩形 18"/>
            <p:cNvSpPr/>
            <p:nvPr/>
          </p:nvSpPr>
          <p:spPr>
            <a:xfrm>
              <a:off x="1285852" y="1166002"/>
              <a:ext cx="2154757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indent="-152400" algn="ctr">
                <a:buClr>
                  <a:schemeClr val="lt1"/>
                </a:buClr>
                <a:buSzPts val="2400"/>
              </a:pPr>
              <a:r>
                <a:rPr lang="en-US" altLang="zh-TW" sz="2500" b="1" dirty="0" smtClean="0">
                  <a:solidFill>
                    <a:schemeClr val="lt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Phone / Tablet</a:t>
              </a:r>
              <a:endParaRPr lang="zh-TW" altLang="en-US" sz="2500" b="1" dirty="0">
                <a:solidFill>
                  <a:schemeClr val="lt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sp>
          <p:nvSpPr>
            <p:cNvPr id="21" name="Shape 414"/>
            <p:cNvSpPr/>
            <p:nvPr/>
          </p:nvSpPr>
          <p:spPr>
            <a:xfrm>
              <a:off x="642910" y="1785932"/>
              <a:ext cx="3357586" cy="42862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53626D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Shape 414"/>
            <p:cNvSpPr txBox="1"/>
            <p:nvPr/>
          </p:nvSpPr>
          <p:spPr>
            <a:xfrm>
              <a:off x="1576978" y="1785932"/>
              <a:ext cx="1637700" cy="38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en-US" altLang="zh-TW" sz="17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Limited angles</a:t>
              </a:r>
              <a:endParaRPr lang="en-US" sz="17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sp>
          <p:nvSpPr>
            <p:cNvPr id="24" name="Shape 414"/>
            <p:cNvSpPr/>
            <p:nvPr/>
          </p:nvSpPr>
          <p:spPr>
            <a:xfrm>
              <a:off x="642910" y="2357436"/>
              <a:ext cx="3357586" cy="42862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53626D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Shape 414"/>
            <p:cNvSpPr txBox="1"/>
            <p:nvPr/>
          </p:nvSpPr>
          <p:spPr>
            <a:xfrm>
              <a:off x="1576978" y="2357436"/>
              <a:ext cx="1637700" cy="38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en-US" altLang="zh-TW" sz="17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Greasy hands</a:t>
              </a:r>
              <a:endParaRPr lang="en-US" sz="17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sp>
          <p:nvSpPr>
            <p:cNvPr id="34" name="Shape 414"/>
            <p:cNvSpPr/>
            <p:nvPr/>
          </p:nvSpPr>
          <p:spPr>
            <a:xfrm>
              <a:off x="642910" y="2928940"/>
              <a:ext cx="3357586" cy="42862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53626D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Shape 414"/>
            <p:cNvSpPr txBox="1"/>
            <p:nvPr/>
          </p:nvSpPr>
          <p:spPr>
            <a:xfrm>
              <a:off x="642910" y="2928940"/>
              <a:ext cx="3357586" cy="38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en-US" altLang="zh-TW" sz="17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Both hands are busy</a:t>
              </a:r>
              <a:endParaRPr lang="en-US" sz="17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grpSp>
          <p:nvGrpSpPr>
            <p:cNvPr id="41" name="群組 40"/>
            <p:cNvGrpSpPr/>
            <p:nvPr/>
          </p:nvGrpSpPr>
          <p:grpSpPr>
            <a:xfrm>
              <a:off x="3500430" y="785800"/>
              <a:ext cx="1428728" cy="1428728"/>
              <a:chOff x="3500430" y="785800"/>
              <a:chExt cx="1428728" cy="1428728"/>
            </a:xfrm>
          </p:grpSpPr>
          <p:pic>
            <p:nvPicPr>
              <p:cNvPr id="42" name="Picture 9" descr="C:\Users\Han Tsai\Desktop\AFOBOT _PPT\orange_light.png"/>
              <p:cNvPicPr>
                <a:picLocks noChangeAspect="1" noChangeArrowheads="1"/>
              </p:cNvPicPr>
              <p:nvPr/>
            </p:nvPicPr>
            <p:blipFill>
              <a:blip r:embed="rId4"/>
              <a:stretch>
                <a:fillRect/>
              </a:stretch>
            </p:blipFill>
            <p:spPr bwMode="auto">
              <a:xfrm>
                <a:off x="3500430" y="785800"/>
                <a:ext cx="1428728" cy="1428728"/>
              </a:xfrm>
              <a:prstGeom prst="rect">
                <a:avLst/>
              </a:prstGeom>
              <a:noFill/>
            </p:spPr>
          </p:pic>
          <p:sp>
            <p:nvSpPr>
              <p:cNvPr id="43" name="矩形 42"/>
              <p:cNvSpPr/>
              <p:nvPr/>
            </p:nvSpPr>
            <p:spPr>
              <a:xfrm>
                <a:off x="3816000" y="1242946"/>
                <a:ext cx="857928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indent="-127000" algn="ctr">
                  <a:buClr>
                    <a:srgbClr val="0070C0"/>
                  </a:buClr>
                  <a:buSzPts val="2000"/>
                </a:pPr>
                <a:r>
                  <a:rPr lang="en-US" altLang="zh-TW" sz="2200" b="1" dirty="0" smtClean="0">
                    <a:solidFill>
                      <a:srgbClr val="0070C0"/>
                    </a:solidFill>
                    <a:latin typeface="Calibri" pitchFamily="34" charset="0"/>
                    <a:ea typeface="微軟正黑體" pitchFamily="34" charset="-120"/>
                    <a:cs typeface="Calibri" pitchFamily="34" charset="0"/>
                  </a:rPr>
                  <a:t>Weak</a:t>
                </a:r>
                <a:endParaRPr lang="zh-TW" altLang="en-US" sz="2200" b="1" dirty="0">
                  <a:solidFill>
                    <a:srgbClr val="0070C0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endParaRPr>
              </a:p>
            </p:txBody>
          </p:sp>
        </p:grpSp>
        <p:sp>
          <p:nvSpPr>
            <p:cNvPr id="47" name="圓角矩形 46"/>
            <p:cNvSpPr/>
            <p:nvPr/>
          </p:nvSpPr>
          <p:spPr>
            <a:xfrm>
              <a:off x="714348" y="3500444"/>
              <a:ext cx="3214710" cy="1285884"/>
            </a:xfrm>
            <a:prstGeom prst="roundRect">
              <a:avLst/>
            </a:prstGeom>
            <a:solidFill>
              <a:srgbClr val="666633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074" name="Picture 2" descr="C:\Users\Han Tsai\Desktop\AFOBOT _PPT\未命名-7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14348" y="3571882"/>
              <a:ext cx="2233771" cy="107157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0" name="群組 39"/>
          <p:cNvGrpSpPr/>
          <p:nvPr/>
        </p:nvGrpSpPr>
        <p:grpSpPr>
          <a:xfrm>
            <a:off x="4644000" y="785800"/>
            <a:ext cx="4642876" cy="4167800"/>
            <a:chOff x="4644000" y="785800"/>
            <a:chExt cx="4642876" cy="4167800"/>
          </a:xfrm>
        </p:grpSpPr>
        <p:pic>
          <p:nvPicPr>
            <p:cNvPr id="4099" name="Picture 3" descr="C:\Users\Han Tsai\Desktop\AFOBOT _PPT\blue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644000" y="1188000"/>
              <a:ext cx="4071172" cy="3765600"/>
            </a:xfrm>
            <a:prstGeom prst="rect">
              <a:avLst/>
            </a:prstGeom>
            <a:noFill/>
          </p:spPr>
        </p:pic>
        <p:sp>
          <p:nvSpPr>
            <p:cNvPr id="20" name="矩形 19"/>
            <p:cNvSpPr/>
            <p:nvPr/>
          </p:nvSpPr>
          <p:spPr>
            <a:xfrm>
              <a:off x="6215074" y="1166002"/>
              <a:ext cx="1116011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indent="-152400" algn="ctr">
                <a:buClr>
                  <a:schemeClr val="lt1"/>
                </a:buClr>
                <a:buSzPts val="2400"/>
              </a:pPr>
              <a:r>
                <a:rPr lang="en-US" altLang="zh-TW" sz="2500" b="1" dirty="0" err="1" smtClean="0">
                  <a:solidFill>
                    <a:srgbClr val="FF9900"/>
                  </a:solidFill>
                  <a:latin typeface="Calibri" pitchFamily="34" charset="0"/>
                  <a:cs typeface="Calibri" pitchFamily="34" charset="0"/>
                </a:rPr>
                <a:t>AfoBot</a:t>
              </a:r>
              <a:endParaRPr lang="zh-TW" altLang="en-US" sz="2500" b="1" dirty="0">
                <a:solidFill>
                  <a:srgbClr val="FF9900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sp>
          <p:nvSpPr>
            <p:cNvPr id="26" name="Shape 414"/>
            <p:cNvSpPr/>
            <p:nvPr/>
          </p:nvSpPr>
          <p:spPr>
            <a:xfrm>
              <a:off x="4786314" y="1785932"/>
              <a:ext cx="2000264" cy="42862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070C0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Shape 414"/>
            <p:cNvSpPr txBox="1"/>
            <p:nvPr/>
          </p:nvSpPr>
          <p:spPr>
            <a:xfrm>
              <a:off x="4786314" y="1785932"/>
              <a:ext cx="2000264" cy="5000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en-US" altLang="zh-TW" sz="17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Voice dial</a:t>
              </a:r>
              <a:endParaRPr lang="zh-TW" altLang="en-US" sz="17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sp>
          <p:nvSpPr>
            <p:cNvPr id="28" name="Shape 414"/>
            <p:cNvSpPr/>
            <p:nvPr/>
          </p:nvSpPr>
          <p:spPr>
            <a:xfrm>
              <a:off x="4786314" y="2357436"/>
              <a:ext cx="3714776" cy="42862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070C0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Shape 414"/>
            <p:cNvSpPr txBox="1"/>
            <p:nvPr/>
          </p:nvSpPr>
          <p:spPr>
            <a:xfrm>
              <a:off x="5000628" y="2357436"/>
              <a:ext cx="3357586" cy="642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en-US" altLang="zh-TW" sz="17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Audible guidance for recipes</a:t>
              </a:r>
              <a:endParaRPr lang="zh-TW" altLang="en-US" sz="17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sp>
          <p:nvSpPr>
            <p:cNvPr id="32" name="Shape 414"/>
            <p:cNvSpPr/>
            <p:nvPr/>
          </p:nvSpPr>
          <p:spPr>
            <a:xfrm>
              <a:off x="6929454" y="1785932"/>
              <a:ext cx="1643074" cy="42862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070C0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Shape 414"/>
            <p:cNvSpPr txBox="1"/>
            <p:nvPr/>
          </p:nvSpPr>
          <p:spPr>
            <a:xfrm>
              <a:off x="6929454" y="1785932"/>
              <a:ext cx="1571636" cy="5000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/>
              <a:r>
                <a:rPr lang="zh-TW" altLang="en-US" sz="17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 </a:t>
              </a:r>
              <a:r>
                <a:rPr lang="en-US" altLang="zh-TW" sz="17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Face Tracking</a:t>
              </a:r>
              <a:endParaRPr lang="zh-TW" altLang="en-US" sz="17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sp>
          <p:nvSpPr>
            <p:cNvPr id="22" name="Shape 414"/>
            <p:cNvSpPr/>
            <p:nvPr/>
          </p:nvSpPr>
          <p:spPr>
            <a:xfrm>
              <a:off x="4786314" y="2928940"/>
              <a:ext cx="3714776" cy="42862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070C0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Shape 414"/>
            <p:cNvSpPr txBox="1"/>
            <p:nvPr/>
          </p:nvSpPr>
          <p:spPr>
            <a:xfrm>
              <a:off x="5000628" y="2928940"/>
              <a:ext cx="3357586" cy="642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en-US" altLang="zh-TW" sz="17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Audible </a:t>
              </a:r>
              <a:r>
                <a:rPr lang="en-US" altLang="zh-TW" sz="17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alarms</a:t>
              </a:r>
              <a:r>
                <a:rPr lang="en-US" altLang="zh-TW" sz="17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(timer…)</a:t>
              </a:r>
              <a:endParaRPr lang="zh-TW" altLang="en-US" sz="17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44" name="群組 43"/>
            <p:cNvGrpSpPr/>
            <p:nvPr/>
          </p:nvGrpSpPr>
          <p:grpSpPr>
            <a:xfrm>
              <a:off x="7858148" y="785800"/>
              <a:ext cx="1428728" cy="1428728"/>
              <a:chOff x="7858148" y="785800"/>
              <a:chExt cx="1428728" cy="1428728"/>
            </a:xfrm>
          </p:grpSpPr>
          <p:pic>
            <p:nvPicPr>
              <p:cNvPr id="45" name="Picture 9" descr="C:\Users\Han Tsai\Desktop\AFOBOT _PPT\orange_light.png"/>
              <p:cNvPicPr>
                <a:picLocks noChangeAspect="1" noChangeArrowheads="1"/>
              </p:cNvPicPr>
              <p:nvPr/>
            </p:nvPicPr>
            <p:blipFill>
              <a:blip r:embed="rId7"/>
              <a:stretch>
                <a:fillRect/>
              </a:stretch>
            </p:blipFill>
            <p:spPr bwMode="auto">
              <a:xfrm>
                <a:off x="7858148" y="785800"/>
                <a:ext cx="1428728" cy="1428728"/>
              </a:xfrm>
              <a:prstGeom prst="rect">
                <a:avLst/>
              </a:prstGeom>
              <a:noFill/>
            </p:spPr>
          </p:pic>
          <p:sp>
            <p:nvSpPr>
              <p:cNvPr id="46" name="矩形 45"/>
              <p:cNvSpPr/>
              <p:nvPr/>
            </p:nvSpPr>
            <p:spPr>
              <a:xfrm>
                <a:off x="8136000" y="1154990"/>
                <a:ext cx="942887" cy="6309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indent="-127000" algn="ctr">
                  <a:buClr>
                    <a:srgbClr val="0070C0"/>
                  </a:buClr>
                  <a:buSzPts val="2000"/>
                </a:pPr>
                <a:r>
                  <a:rPr lang="en-US" altLang="zh-TW" sz="3500" b="1" dirty="0" smtClean="0">
                    <a:solidFill>
                      <a:schemeClr val="bg1"/>
                    </a:solidFill>
                    <a:latin typeface="Calibri" pitchFamily="34" charset="0"/>
                    <a:ea typeface="微軟正黑體" pitchFamily="34" charset="-120"/>
                    <a:cs typeface="Calibri" pitchFamily="34" charset="0"/>
                  </a:rPr>
                  <a:t>Win</a:t>
                </a:r>
                <a:endParaRPr lang="zh-TW" altLang="en-US" sz="3500" b="1" dirty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endParaRPr>
              </a:p>
            </p:txBody>
          </p:sp>
        </p:grpSp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8"/>
            <a:srcRect l="16524" t="37251" r="4487" b="27235"/>
            <a:stretch>
              <a:fillRect/>
            </a:stretch>
          </p:blipFill>
          <p:spPr bwMode="auto">
            <a:xfrm>
              <a:off x="4799921" y="3500444"/>
              <a:ext cx="3772607" cy="1357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079" name="Picture 7" descr="C:\Users\Han Tsai\Desktop\AFOBOT _PPT\wireless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220000" y="3600000"/>
              <a:ext cx="168342" cy="141287"/>
            </a:xfrm>
            <a:prstGeom prst="rect">
              <a:avLst/>
            </a:prstGeom>
            <a:noFill/>
          </p:spPr>
        </p:pic>
      </p:grpSp>
      <p:sp>
        <p:nvSpPr>
          <p:cNvPr id="16" name="Shape 336"/>
          <p:cNvSpPr txBox="1"/>
          <p:nvPr/>
        </p:nvSpPr>
        <p:spPr>
          <a:xfrm>
            <a:off x="-14230" y="357172"/>
            <a:ext cx="9158262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indent="-254000" algn="ctr">
              <a:buClr>
                <a:schemeClr val="dk1"/>
              </a:buClr>
              <a:buSzPts val="4000"/>
            </a:pPr>
            <a:r>
              <a:rPr lang="en-US" altLang="zh-TW" sz="39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When busy cooking but need help…</a:t>
            </a:r>
            <a:endParaRPr sz="3900" b="1" i="0" u="none" strike="noStrike" cap="none" dirty="0">
              <a:solidFill>
                <a:srgbClr val="0070C0"/>
              </a:solidFill>
              <a:latin typeface="Calibri" pitchFamily="34" charset="0"/>
              <a:cs typeface="Calibri" pitchFamily="34" charset="0"/>
              <a:sym typeface="Arial"/>
            </a:endParaRPr>
          </a:p>
        </p:txBody>
      </p:sp>
      <p:grpSp>
        <p:nvGrpSpPr>
          <p:cNvPr id="36" name="群組 35"/>
          <p:cNvGrpSpPr/>
          <p:nvPr/>
        </p:nvGrpSpPr>
        <p:grpSpPr>
          <a:xfrm>
            <a:off x="8222465" y="71420"/>
            <a:ext cx="850129" cy="500066"/>
            <a:chOff x="2500298" y="869857"/>
            <a:chExt cx="1071570" cy="630323"/>
          </a:xfrm>
        </p:grpSpPr>
        <p:sp>
          <p:nvSpPr>
            <p:cNvPr id="37" name="Shape 1393"/>
            <p:cNvSpPr/>
            <p:nvPr/>
          </p:nvSpPr>
          <p:spPr>
            <a:xfrm>
              <a:off x="2500298" y="869857"/>
              <a:ext cx="1071570" cy="63032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9325" y="0"/>
                  </a:moveTo>
                  <a:cubicBezTo>
                    <a:pt x="57674" y="0"/>
                    <a:pt x="65058" y="7019"/>
                    <a:pt x="69179" y="18219"/>
                  </a:cubicBezTo>
                  <a:cubicBezTo>
                    <a:pt x="71776" y="14188"/>
                    <a:pt x="75252" y="11987"/>
                    <a:pt x="79031" y="11987"/>
                  </a:cubicBezTo>
                  <a:cubicBezTo>
                    <a:pt x="87238" y="11987"/>
                    <a:pt x="94019" y="22369"/>
                    <a:pt x="94791" y="35895"/>
                  </a:cubicBezTo>
                  <a:cubicBezTo>
                    <a:pt x="94933" y="35750"/>
                    <a:pt x="95076" y="35747"/>
                    <a:pt x="95220" y="35747"/>
                  </a:cubicBezTo>
                  <a:cubicBezTo>
                    <a:pt x="108905" y="35747"/>
                    <a:pt x="120000" y="54608"/>
                    <a:pt x="120000" y="77873"/>
                  </a:cubicBezTo>
                  <a:cubicBezTo>
                    <a:pt x="120000" y="99840"/>
                    <a:pt x="110109" y="117880"/>
                    <a:pt x="97485" y="119805"/>
                  </a:cubicBezTo>
                  <a:lnTo>
                    <a:pt x="97485" y="120000"/>
                  </a:lnTo>
                  <a:lnTo>
                    <a:pt x="95220" y="120000"/>
                  </a:lnTo>
                  <a:lnTo>
                    <a:pt x="27654" y="120000"/>
                  </a:lnTo>
                  <a:lnTo>
                    <a:pt x="27654" y="119685"/>
                  </a:lnTo>
                  <a:cubicBezTo>
                    <a:pt x="26712" y="119904"/>
                    <a:pt x="25752" y="120000"/>
                    <a:pt x="24779" y="120000"/>
                  </a:cubicBezTo>
                  <a:cubicBezTo>
                    <a:pt x="11094" y="120000"/>
                    <a:pt x="0" y="101139"/>
                    <a:pt x="0" y="77873"/>
                  </a:cubicBezTo>
                  <a:cubicBezTo>
                    <a:pt x="0" y="54608"/>
                    <a:pt x="11094" y="35747"/>
                    <a:pt x="24779" y="35747"/>
                  </a:cubicBezTo>
                  <a:lnTo>
                    <a:pt x="25282" y="35920"/>
                  </a:lnTo>
                  <a:cubicBezTo>
                    <a:pt x="26617" y="15537"/>
                    <a:pt x="36904" y="0"/>
                    <a:pt x="49325" y="0"/>
                  </a:cubicBezTo>
                  <a:close/>
                </a:path>
              </a:pathLst>
            </a:custGeom>
            <a:solidFill>
              <a:srgbClr val="0F94C8"/>
            </a:solidFill>
            <a:ln w="25400"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8" name="Picture 3" descr="C:\Users\Han Tsai\Desktop\AFOBOT _PPT\I_1.png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786050" y="1000114"/>
              <a:ext cx="642942" cy="45924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336"/>
          <p:cNvSpPr txBox="1"/>
          <p:nvPr/>
        </p:nvSpPr>
        <p:spPr>
          <a:xfrm>
            <a:off x="-14262" y="357172"/>
            <a:ext cx="9158262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indent="-254000" algn="ctr">
              <a:buClr>
                <a:schemeClr val="dk1"/>
              </a:buClr>
              <a:buSzPts val="4000"/>
            </a:pPr>
            <a:r>
              <a:rPr lang="en-US" altLang="zh-TW" sz="39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Record events to be remembered…</a:t>
            </a:r>
            <a:endParaRPr sz="3900" b="1" i="0" u="none" strike="noStrike" cap="none" dirty="0">
              <a:solidFill>
                <a:srgbClr val="0070C0"/>
              </a:solidFill>
              <a:latin typeface="Calibri" pitchFamily="34" charset="0"/>
              <a:cs typeface="Calibri" pitchFamily="34" charset="0"/>
              <a:sym typeface="Arial"/>
            </a:endParaRPr>
          </a:p>
        </p:txBody>
      </p:sp>
      <p:grpSp>
        <p:nvGrpSpPr>
          <p:cNvPr id="69" name="群組 68"/>
          <p:cNvGrpSpPr/>
          <p:nvPr/>
        </p:nvGrpSpPr>
        <p:grpSpPr>
          <a:xfrm>
            <a:off x="4644000" y="785800"/>
            <a:ext cx="5357288" cy="4500594"/>
            <a:chOff x="4644000" y="785800"/>
            <a:chExt cx="5357288" cy="4500594"/>
          </a:xfrm>
        </p:grpSpPr>
        <p:pic>
          <p:nvPicPr>
            <p:cNvPr id="4099" name="Picture 3" descr="C:\Users\Han Tsai\Desktop\AFOBOT _PPT\blue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44000" y="1188000"/>
              <a:ext cx="4071172" cy="3765600"/>
            </a:xfrm>
            <a:prstGeom prst="rect">
              <a:avLst/>
            </a:prstGeom>
            <a:noFill/>
          </p:spPr>
        </p:pic>
        <p:sp>
          <p:nvSpPr>
            <p:cNvPr id="20" name="矩形 19"/>
            <p:cNvSpPr/>
            <p:nvPr/>
          </p:nvSpPr>
          <p:spPr>
            <a:xfrm>
              <a:off x="6215074" y="1166002"/>
              <a:ext cx="1116011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indent="-152400" algn="ctr">
                <a:buClr>
                  <a:schemeClr val="lt1"/>
                </a:buClr>
                <a:buSzPts val="2400"/>
              </a:pPr>
              <a:r>
                <a:rPr lang="en-US" altLang="zh-TW" sz="2500" b="1" dirty="0" err="1" smtClean="0">
                  <a:solidFill>
                    <a:srgbClr val="FF9900"/>
                  </a:solidFill>
                  <a:latin typeface="Calibri" pitchFamily="34" charset="0"/>
                  <a:cs typeface="Calibri" pitchFamily="34" charset="0"/>
                </a:rPr>
                <a:t>AfoBot</a:t>
              </a:r>
              <a:endParaRPr lang="zh-TW" altLang="en-US" sz="2500" b="1" dirty="0">
                <a:solidFill>
                  <a:srgbClr val="FF9900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sp>
          <p:nvSpPr>
            <p:cNvPr id="26" name="Shape 414"/>
            <p:cNvSpPr/>
            <p:nvPr/>
          </p:nvSpPr>
          <p:spPr>
            <a:xfrm>
              <a:off x="4786314" y="1785932"/>
              <a:ext cx="2428892" cy="42862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070C0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Shape 414"/>
            <p:cNvSpPr txBox="1"/>
            <p:nvPr/>
          </p:nvSpPr>
          <p:spPr>
            <a:xfrm>
              <a:off x="4786314" y="1785932"/>
              <a:ext cx="2571768" cy="5000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/>
              <a:r>
                <a:rPr lang="en-US" altLang="zh-TW" sz="17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Group video call (max. 4)</a:t>
              </a:r>
              <a:endParaRPr lang="zh-TW" altLang="en-US" sz="17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sp>
          <p:nvSpPr>
            <p:cNvPr id="32" name="Shape 414"/>
            <p:cNvSpPr/>
            <p:nvPr/>
          </p:nvSpPr>
          <p:spPr>
            <a:xfrm>
              <a:off x="7286644" y="1785932"/>
              <a:ext cx="1285884" cy="42862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070C0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Shape 414"/>
            <p:cNvSpPr txBox="1"/>
            <p:nvPr/>
          </p:nvSpPr>
          <p:spPr>
            <a:xfrm>
              <a:off x="7215206" y="1785932"/>
              <a:ext cx="1357322" cy="5000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en-US" altLang="zh-TW" sz="17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Can record</a:t>
              </a:r>
              <a:endParaRPr lang="zh-TW" altLang="en-US" sz="17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cxnSp>
          <p:nvCxnSpPr>
            <p:cNvPr id="45" name="Shape 434"/>
            <p:cNvCxnSpPr/>
            <p:nvPr/>
          </p:nvCxnSpPr>
          <p:spPr>
            <a:xfrm>
              <a:off x="5643570" y="2857502"/>
              <a:ext cx="500066" cy="285752"/>
            </a:xfrm>
            <a:prstGeom prst="straightConnector1">
              <a:avLst/>
            </a:prstGeom>
            <a:noFill/>
            <a:ln w="76200" cap="flat" cmpd="sng">
              <a:solidFill>
                <a:srgbClr val="FFE697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grpSp>
          <p:nvGrpSpPr>
            <p:cNvPr id="52" name="群組 51"/>
            <p:cNvGrpSpPr/>
            <p:nvPr/>
          </p:nvGrpSpPr>
          <p:grpSpPr>
            <a:xfrm>
              <a:off x="7858148" y="785800"/>
              <a:ext cx="1428728" cy="1428728"/>
              <a:chOff x="7858148" y="785800"/>
              <a:chExt cx="1428728" cy="1428728"/>
            </a:xfrm>
          </p:grpSpPr>
          <p:pic>
            <p:nvPicPr>
              <p:cNvPr id="53" name="Picture 9" descr="C:\Users\Han Tsai\Desktop\AFOBOT _PPT\orange_light.png"/>
              <p:cNvPicPr>
                <a:picLocks noChangeAspect="1" noChangeArrowheads="1"/>
              </p:cNvPicPr>
              <p:nvPr/>
            </p:nvPicPr>
            <p:blipFill>
              <a:blip r:embed="rId4"/>
              <a:stretch>
                <a:fillRect/>
              </a:stretch>
            </p:blipFill>
            <p:spPr bwMode="auto">
              <a:xfrm>
                <a:off x="7858148" y="785800"/>
                <a:ext cx="1428728" cy="1428728"/>
              </a:xfrm>
              <a:prstGeom prst="rect">
                <a:avLst/>
              </a:prstGeom>
              <a:noFill/>
            </p:spPr>
          </p:pic>
          <p:sp>
            <p:nvSpPr>
              <p:cNvPr id="54" name="矩形 53"/>
              <p:cNvSpPr/>
              <p:nvPr/>
            </p:nvSpPr>
            <p:spPr>
              <a:xfrm>
                <a:off x="8136000" y="1154990"/>
                <a:ext cx="942887" cy="6309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indent="-127000" algn="ctr">
                  <a:buClr>
                    <a:srgbClr val="0070C0"/>
                  </a:buClr>
                  <a:buSzPts val="2000"/>
                </a:pPr>
                <a:r>
                  <a:rPr lang="en-US" altLang="zh-TW" sz="3500" b="1" dirty="0" smtClean="0">
                    <a:solidFill>
                      <a:schemeClr val="bg1"/>
                    </a:solidFill>
                    <a:latin typeface="Calibri" pitchFamily="34" charset="0"/>
                    <a:ea typeface="微軟正黑體" pitchFamily="34" charset="-120"/>
                    <a:cs typeface="Calibri" pitchFamily="34" charset="0"/>
                  </a:rPr>
                  <a:t>Win</a:t>
                </a:r>
                <a:endParaRPr lang="zh-TW" altLang="en-US" sz="3500" b="1" dirty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endParaRPr>
              </a:p>
            </p:txBody>
          </p:sp>
        </p:grpSp>
        <p:grpSp>
          <p:nvGrpSpPr>
            <p:cNvPr id="59" name="群組 58"/>
            <p:cNvGrpSpPr/>
            <p:nvPr/>
          </p:nvGrpSpPr>
          <p:grpSpPr>
            <a:xfrm>
              <a:off x="5970334" y="2571750"/>
              <a:ext cx="4030954" cy="2714644"/>
              <a:chOff x="6143636" y="3483000"/>
              <a:chExt cx="2571768" cy="1731956"/>
            </a:xfrm>
          </p:grpSpPr>
          <p:pic>
            <p:nvPicPr>
              <p:cNvPr id="55" name="Picture 4" descr="C:\Users\Han Tsai\Desktop\AFOBOT _PPT\ling room.png"/>
              <p:cNvPicPr>
                <a:picLocks noChangeAspect="1" noChangeArrowheads="1"/>
              </p:cNvPicPr>
              <p:nvPr/>
            </p:nvPicPr>
            <p:blipFill>
              <a:blip r:embed="rId5"/>
              <a:stretch>
                <a:fillRect/>
              </a:stretch>
            </p:blipFill>
            <p:spPr bwMode="auto">
              <a:xfrm>
                <a:off x="6143636" y="3483000"/>
                <a:ext cx="2571768" cy="1731956"/>
              </a:xfrm>
              <a:prstGeom prst="rect">
                <a:avLst/>
              </a:prstGeom>
              <a:noFill/>
            </p:spPr>
          </p:pic>
          <p:pic>
            <p:nvPicPr>
              <p:cNvPr id="56" name="Picture 7" descr="C:\Users\Han Tsai\Desktop\AFOBOT _PPT\wireless.png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6473465" y="3500443"/>
                <a:ext cx="170237" cy="142877"/>
              </a:xfrm>
              <a:prstGeom prst="rect">
                <a:avLst/>
              </a:prstGeom>
              <a:noFill/>
            </p:spPr>
          </p:pic>
        </p:grpSp>
        <p:cxnSp>
          <p:nvCxnSpPr>
            <p:cNvPr id="64" name="Shape 434"/>
            <p:cNvCxnSpPr/>
            <p:nvPr/>
          </p:nvCxnSpPr>
          <p:spPr>
            <a:xfrm flipV="1">
              <a:off x="5500694" y="3643320"/>
              <a:ext cx="571504" cy="357190"/>
            </a:xfrm>
            <a:prstGeom prst="straightConnector1">
              <a:avLst/>
            </a:prstGeom>
            <a:noFill/>
            <a:ln w="76200" cap="flat" cmpd="sng">
              <a:solidFill>
                <a:srgbClr val="FFE697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67" name="Shape 434"/>
            <p:cNvCxnSpPr/>
            <p:nvPr/>
          </p:nvCxnSpPr>
          <p:spPr>
            <a:xfrm>
              <a:off x="5072066" y="3427418"/>
              <a:ext cx="928694" cy="1588"/>
            </a:xfrm>
            <a:prstGeom prst="straightConnector1">
              <a:avLst/>
            </a:prstGeom>
            <a:noFill/>
            <a:ln w="76200" cap="flat" cmpd="sng">
              <a:solidFill>
                <a:srgbClr val="FFE697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pic>
          <p:nvPicPr>
            <p:cNvPr id="58" name="Picture 7" descr="C:\Users\Han Tsai\Desktop\AFOBOT _PPT\mobiler_1.png"/>
            <p:cNvPicPr>
              <a:picLocks noChangeAspect="1" noChangeArrowheads="1"/>
            </p:cNvPicPr>
            <p:nvPr/>
          </p:nvPicPr>
          <p:blipFill>
            <a:blip r:embed="rId7"/>
            <a:stretch>
              <a:fillRect/>
            </a:stretch>
          </p:blipFill>
          <p:spPr bwMode="auto">
            <a:xfrm>
              <a:off x="4786314" y="2928940"/>
              <a:ext cx="411099" cy="7858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0" name="Picture 7" descr="C:\Users\Han Tsai\Desktop\AFOBOT _PPT\mobiler_1.png"/>
            <p:cNvPicPr>
              <a:picLocks noChangeAspect="1" noChangeArrowheads="1"/>
            </p:cNvPicPr>
            <p:nvPr/>
          </p:nvPicPr>
          <p:blipFill>
            <a:blip r:embed="rId7"/>
            <a:stretch>
              <a:fillRect/>
            </a:stretch>
          </p:blipFill>
          <p:spPr bwMode="auto">
            <a:xfrm>
              <a:off x="5286380" y="2357436"/>
              <a:ext cx="411099" cy="7858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1" name="Picture 7" descr="C:\Users\Han Tsai\Desktop\AFOBOT _PPT\mobiler_1.png"/>
            <p:cNvPicPr>
              <a:picLocks noChangeAspect="1" noChangeArrowheads="1"/>
            </p:cNvPicPr>
            <p:nvPr/>
          </p:nvPicPr>
          <p:blipFill>
            <a:blip r:embed="rId7"/>
            <a:stretch>
              <a:fillRect/>
            </a:stretch>
          </p:blipFill>
          <p:spPr bwMode="auto">
            <a:xfrm>
              <a:off x="5143504" y="3786196"/>
              <a:ext cx="411099" cy="7858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7" name="群組 56"/>
          <p:cNvGrpSpPr/>
          <p:nvPr/>
        </p:nvGrpSpPr>
        <p:grpSpPr>
          <a:xfrm>
            <a:off x="357158" y="785800"/>
            <a:ext cx="4572000" cy="4357700"/>
            <a:chOff x="357158" y="785800"/>
            <a:chExt cx="4572000" cy="4357700"/>
          </a:xfrm>
        </p:grpSpPr>
        <p:pic>
          <p:nvPicPr>
            <p:cNvPr id="4098" name="Picture 2" descr="C:\Users\Han Tsai\Desktop\AFOBOT _PPT\gray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57158" y="1191375"/>
              <a:ext cx="4071966" cy="3766333"/>
            </a:xfrm>
            <a:prstGeom prst="rect">
              <a:avLst/>
            </a:prstGeom>
            <a:noFill/>
          </p:spPr>
        </p:pic>
        <p:sp>
          <p:nvSpPr>
            <p:cNvPr id="19" name="矩形 18"/>
            <p:cNvSpPr/>
            <p:nvPr/>
          </p:nvSpPr>
          <p:spPr>
            <a:xfrm>
              <a:off x="1285852" y="1166002"/>
              <a:ext cx="2154757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indent="-152400" algn="ctr">
                <a:buClr>
                  <a:schemeClr val="lt1"/>
                </a:buClr>
                <a:buSzPts val="2400"/>
              </a:pPr>
              <a:r>
                <a:rPr lang="en-US" altLang="zh-TW" sz="2500" b="1" dirty="0" smtClean="0">
                  <a:solidFill>
                    <a:schemeClr val="lt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Phone / Tablet</a:t>
              </a:r>
              <a:endParaRPr lang="zh-TW" altLang="en-US" sz="2500" b="1" dirty="0">
                <a:solidFill>
                  <a:schemeClr val="lt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sp>
          <p:nvSpPr>
            <p:cNvPr id="21" name="Shape 414"/>
            <p:cNvSpPr/>
            <p:nvPr/>
          </p:nvSpPr>
          <p:spPr>
            <a:xfrm>
              <a:off x="642910" y="1785932"/>
              <a:ext cx="3357586" cy="42862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53626D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Shape 414"/>
            <p:cNvSpPr txBox="1"/>
            <p:nvPr/>
          </p:nvSpPr>
          <p:spPr>
            <a:xfrm>
              <a:off x="642910" y="1785932"/>
              <a:ext cx="3357586" cy="38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en-US" altLang="zh-TW" sz="17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Can not record</a:t>
              </a:r>
              <a:endParaRPr lang="en-US" sz="17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sp>
          <p:nvSpPr>
            <p:cNvPr id="24" name="Shape 414"/>
            <p:cNvSpPr/>
            <p:nvPr/>
          </p:nvSpPr>
          <p:spPr>
            <a:xfrm>
              <a:off x="642910" y="2357436"/>
              <a:ext cx="3357586" cy="42862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53626D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Shape 414"/>
            <p:cNvSpPr txBox="1"/>
            <p:nvPr/>
          </p:nvSpPr>
          <p:spPr>
            <a:xfrm>
              <a:off x="642910" y="2357436"/>
              <a:ext cx="3357586" cy="38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en-US" altLang="zh-TW" sz="17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Screen size is limited.</a:t>
              </a:r>
              <a:endParaRPr lang="en-US" sz="17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  <p:grpSp>
          <p:nvGrpSpPr>
            <p:cNvPr id="49" name="群組 48"/>
            <p:cNvGrpSpPr/>
            <p:nvPr/>
          </p:nvGrpSpPr>
          <p:grpSpPr>
            <a:xfrm>
              <a:off x="3500430" y="785800"/>
              <a:ext cx="1428728" cy="1428728"/>
              <a:chOff x="3500430" y="785800"/>
              <a:chExt cx="1428728" cy="1428728"/>
            </a:xfrm>
          </p:grpSpPr>
          <p:pic>
            <p:nvPicPr>
              <p:cNvPr id="50" name="Picture 9" descr="C:\Users\Han Tsai\Desktop\AFOBOT _PPT\orange_light.png"/>
              <p:cNvPicPr>
                <a:picLocks noChangeAspect="1" noChangeArrowheads="1"/>
              </p:cNvPicPr>
              <p:nvPr/>
            </p:nvPicPr>
            <p:blipFill>
              <a:blip r:embed="rId9"/>
              <a:stretch>
                <a:fillRect/>
              </a:stretch>
            </p:blipFill>
            <p:spPr bwMode="auto">
              <a:xfrm>
                <a:off x="3500430" y="785800"/>
                <a:ext cx="1428728" cy="1428728"/>
              </a:xfrm>
              <a:prstGeom prst="rect">
                <a:avLst/>
              </a:prstGeom>
              <a:noFill/>
            </p:spPr>
          </p:pic>
          <p:sp>
            <p:nvSpPr>
              <p:cNvPr id="51" name="矩形 50"/>
              <p:cNvSpPr/>
              <p:nvPr/>
            </p:nvSpPr>
            <p:spPr>
              <a:xfrm>
                <a:off x="3816000" y="1242946"/>
                <a:ext cx="857928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indent="-127000" algn="ctr">
                  <a:buClr>
                    <a:srgbClr val="0070C0"/>
                  </a:buClr>
                  <a:buSzPts val="2000"/>
                </a:pPr>
                <a:r>
                  <a:rPr lang="en-US" altLang="zh-TW" sz="2200" b="1" dirty="0" smtClean="0">
                    <a:solidFill>
                      <a:srgbClr val="0070C0"/>
                    </a:solidFill>
                    <a:latin typeface="Calibri" pitchFamily="34" charset="0"/>
                    <a:ea typeface="微軟正黑體" pitchFamily="34" charset="-120"/>
                    <a:cs typeface="Calibri" pitchFamily="34" charset="0"/>
                  </a:rPr>
                  <a:t>Weak</a:t>
                </a:r>
                <a:endParaRPr lang="zh-TW" altLang="en-US" sz="2200" b="1" dirty="0">
                  <a:solidFill>
                    <a:srgbClr val="0070C0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endParaRPr>
              </a:p>
            </p:txBody>
          </p:sp>
        </p:grpSp>
        <p:pic>
          <p:nvPicPr>
            <p:cNvPr id="2" name="Picture 2" descr="C:\Users\Han Tsai\Desktop\AFOBOT _PPT\record.png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216991" y="2952731"/>
              <a:ext cx="1926249" cy="219076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3" name="矩形 62"/>
            <p:cNvSpPr/>
            <p:nvPr/>
          </p:nvSpPr>
          <p:spPr>
            <a:xfrm>
              <a:off x="3143240" y="3286130"/>
              <a:ext cx="56457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b="1" dirty="0" smtClean="0">
                  <a:solidFill>
                    <a:srgbClr val="C00000"/>
                  </a:solidFill>
                  <a:latin typeface="+mj-lt"/>
                  <a:ea typeface="微軟正黑體" pitchFamily="34" charset="-120"/>
                </a:rPr>
                <a:t>REC</a:t>
              </a:r>
              <a:endParaRPr lang="zh-TW" altLang="en-US" dirty="0">
                <a:solidFill>
                  <a:srgbClr val="C00000"/>
                </a:solidFill>
                <a:latin typeface="+mj-lt"/>
              </a:endParaRPr>
            </a:p>
          </p:txBody>
        </p:sp>
      </p:grpSp>
      <p:grpSp>
        <p:nvGrpSpPr>
          <p:cNvPr id="65" name="群組 64"/>
          <p:cNvGrpSpPr/>
          <p:nvPr/>
        </p:nvGrpSpPr>
        <p:grpSpPr>
          <a:xfrm>
            <a:off x="8222465" y="71420"/>
            <a:ext cx="850129" cy="500066"/>
            <a:chOff x="2500298" y="869857"/>
            <a:chExt cx="1071570" cy="630323"/>
          </a:xfrm>
        </p:grpSpPr>
        <p:sp>
          <p:nvSpPr>
            <p:cNvPr id="66" name="Shape 1393"/>
            <p:cNvSpPr/>
            <p:nvPr/>
          </p:nvSpPr>
          <p:spPr>
            <a:xfrm>
              <a:off x="2500298" y="869857"/>
              <a:ext cx="1071570" cy="63032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9325" y="0"/>
                  </a:moveTo>
                  <a:cubicBezTo>
                    <a:pt x="57674" y="0"/>
                    <a:pt x="65058" y="7019"/>
                    <a:pt x="69179" y="18219"/>
                  </a:cubicBezTo>
                  <a:cubicBezTo>
                    <a:pt x="71776" y="14188"/>
                    <a:pt x="75252" y="11987"/>
                    <a:pt x="79031" y="11987"/>
                  </a:cubicBezTo>
                  <a:cubicBezTo>
                    <a:pt x="87238" y="11987"/>
                    <a:pt x="94019" y="22369"/>
                    <a:pt x="94791" y="35895"/>
                  </a:cubicBezTo>
                  <a:cubicBezTo>
                    <a:pt x="94933" y="35750"/>
                    <a:pt x="95076" y="35747"/>
                    <a:pt x="95220" y="35747"/>
                  </a:cubicBezTo>
                  <a:cubicBezTo>
                    <a:pt x="108905" y="35747"/>
                    <a:pt x="120000" y="54608"/>
                    <a:pt x="120000" y="77873"/>
                  </a:cubicBezTo>
                  <a:cubicBezTo>
                    <a:pt x="120000" y="99840"/>
                    <a:pt x="110109" y="117880"/>
                    <a:pt x="97485" y="119805"/>
                  </a:cubicBezTo>
                  <a:lnTo>
                    <a:pt x="97485" y="120000"/>
                  </a:lnTo>
                  <a:lnTo>
                    <a:pt x="95220" y="120000"/>
                  </a:lnTo>
                  <a:lnTo>
                    <a:pt x="27654" y="120000"/>
                  </a:lnTo>
                  <a:lnTo>
                    <a:pt x="27654" y="119685"/>
                  </a:lnTo>
                  <a:cubicBezTo>
                    <a:pt x="26712" y="119904"/>
                    <a:pt x="25752" y="120000"/>
                    <a:pt x="24779" y="120000"/>
                  </a:cubicBezTo>
                  <a:cubicBezTo>
                    <a:pt x="11094" y="120000"/>
                    <a:pt x="0" y="101139"/>
                    <a:pt x="0" y="77873"/>
                  </a:cubicBezTo>
                  <a:cubicBezTo>
                    <a:pt x="0" y="54608"/>
                    <a:pt x="11094" y="35747"/>
                    <a:pt x="24779" y="35747"/>
                  </a:cubicBezTo>
                  <a:lnTo>
                    <a:pt x="25282" y="35920"/>
                  </a:lnTo>
                  <a:cubicBezTo>
                    <a:pt x="26617" y="15537"/>
                    <a:pt x="36904" y="0"/>
                    <a:pt x="49325" y="0"/>
                  </a:cubicBezTo>
                  <a:close/>
                </a:path>
              </a:pathLst>
            </a:custGeom>
            <a:solidFill>
              <a:srgbClr val="0F94C8"/>
            </a:solidFill>
            <a:ln w="25400"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8" name="Picture 3" descr="C:\Users\Han Tsai\Desktop\AFOBOT _PPT\I_1.png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786050" y="1000114"/>
              <a:ext cx="642942" cy="45924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4093</TotalTime>
  <Words>1145</Words>
  <PresentationFormat>如螢幕大小 (16:9)</PresentationFormat>
  <Paragraphs>299</Paragraphs>
  <Slides>30</Slides>
  <Notes>30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30</vt:i4>
      </vt:variant>
    </vt:vector>
  </HeadingPairs>
  <TitlesOfParts>
    <vt:vector size="41" baseType="lpstr">
      <vt:lpstr>Arial</vt:lpstr>
      <vt:lpstr>新細明體</vt:lpstr>
      <vt:lpstr>Calibri</vt:lpstr>
      <vt:lpstr>微軟正黑體</vt:lpstr>
      <vt:lpstr>Arial Narrow</vt:lpstr>
      <vt:lpstr>Verdana</vt:lpstr>
      <vt:lpstr>Times New Roman</vt:lpstr>
      <vt:lpstr>Arial Black</vt:lpstr>
      <vt:lpstr>Maven Pro</vt:lpstr>
      <vt:lpstr>Nunito</vt:lpstr>
      <vt:lpstr>Momentum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投影片 29</vt:lpstr>
      <vt:lpstr>投影片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AfoBot 直播說明</dc:title>
  <dc:creator>Han Tsai</dc:creator>
  <cp:lastModifiedBy>Coco Chiang</cp:lastModifiedBy>
  <cp:revision>387</cp:revision>
  <dcterms:modified xsi:type="dcterms:W3CDTF">2017-12-19T07:06:42Z</dcterms:modified>
</cp:coreProperties>
</file>