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44"/>
  </p:notesMasterIdLst>
  <p:sldIdLst>
    <p:sldId id="256" r:id="rId2"/>
    <p:sldId id="257" r:id="rId3"/>
    <p:sldId id="288" r:id="rId4"/>
    <p:sldId id="258" r:id="rId5"/>
    <p:sldId id="262" r:id="rId6"/>
    <p:sldId id="259" r:id="rId7"/>
    <p:sldId id="282" r:id="rId8"/>
    <p:sldId id="261" r:id="rId9"/>
    <p:sldId id="263" r:id="rId10"/>
    <p:sldId id="283" r:id="rId11"/>
    <p:sldId id="265" r:id="rId12"/>
    <p:sldId id="266" r:id="rId13"/>
    <p:sldId id="290" r:id="rId14"/>
    <p:sldId id="284" r:id="rId15"/>
    <p:sldId id="268" r:id="rId16"/>
    <p:sldId id="269" r:id="rId17"/>
    <p:sldId id="285" r:id="rId18"/>
    <p:sldId id="271" r:id="rId19"/>
    <p:sldId id="286" r:id="rId20"/>
    <p:sldId id="306" r:id="rId21"/>
    <p:sldId id="287" r:id="rId22"/>
    <p:sldId id="275" r:id="rId23"/>
    <p:sldId id="291" r:id="rId24"/>
    <p:sldId id="277" r:id="rId25"/>
    <p:sldId id="278" r:id="rId26"/>
    <p:sldId id="279" r:id="rId27"/>
    <p:sldId id="292" r:id="rId28"/>
    <p:sldId id="305" r:id="rId29"/>
    <p:sldId id="293" r:id="rId30"/>
    <p:sldId id="299" r:id="rId31"/>
    <p:sldId id="294" r:id="rId32"/>
    <p:sldId id="300" r:id="rId33"/>
    <p:sldId id="295" r:id="rId34"/>
    <p:sldId id="301" r:id="rId35"/>
    <p:sldId id="296" r:id="rId36"/>
    <p:sldId id="303" r:id="rId37"/>
    <p:sldId id="297" r:id="rId38"/>
    <p:sldId id="304" r:id="rId39"/>
    <p:sldId id="298" r:id="rId40"/>
    <p:sldId id="302" r:id="rId41"/>
    <p:sldId id="280" r:id="rId42"/>
    <p:sldId id="281"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0CA487BC-E19A-4B9E-BF3B-6B6347B5B093}">
  <a:tblStyle styleId="{0CA487BC-E19A-4B9E-BF3B-6B6347B5B093}" styleName="Table_0">
    <a:wholeTbl>
      <a:tcTxStyle b="off" i="off">
        <a:font>
          <a:latin typeface="Calibri"/>
          <a:ea typeface="Calibri"/>
          <a:cs typeface="Calibri"/>
        </a:font>
        <a:schemeClr val="dk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chemeClr val="accent1"/>
              </a:solidFill>
              <a:prstDash val="solid"/>
              <a:round/>
              <a:headEnd type="none" w="med" len="med"/>
              <a:tailEnd type="none" w="med" len="med"/>
            </a:ln>
          </a:insideV>
        </a:tcBdr>
        <a:fill>
          <a:solidFill>
            <a:srgbClr val="FFFFFF">
              <a:alpha val="0"/>
            </a:srgbClr>
          </a:solidFill>
        </a:fill>
      </a:tcStyle>
    </a:wholeTbl>
    <a:band1H>
      <a:tcTxStyle b="off" i="off"/>
      <a:tcStyle>
        <a:tcBdr/>
        <a:fill>
          <a:solidFill>
            <a:schemeClr val="accent1">
              <a:alpha val="40000"/>
            </a:schemeClr>
          </a:solidFill>
        </a:fill>
      </a:tcStyle>
    </a:band1H>
    <a:band2H>
      <a:tcTxStyle b="off" i="off"/>
      <a:tcStyle>
        <a:tcBdr/>
      </a:tcStyle>
    </a:band2H>
    <a:band1V>
      <a:tcTxStyle b="off" i="off"/>
      <a:tcStyle>
        <a:tcBdr>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tcBdr>
        <a:fill>
          <a:solidFill>
            <a:schemeClr val="accent1">
              <a:alpha val="40000"/>
            </a:schemeClr>
          </a:solidFill>
        </a:fill>
      </a:tcStyle>
    </a:band1V>
    <a:band2V>
      <a:tcTxStyle b="off" i="off"/>
      <a:tcStyle>
        <a:tcBdr/>
      </a:tcStyle>
    </a:band2V>
    <a:la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l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1"/>
          </a:solidFill>
        </a:fill>
      </a:tcStyle>
    </a:firstRow>
    <a:neCell>
      <a:tcTxStyle b="off" i="off"/>
      <a:tcStyle>
        <a:tcBdr/>
      </a:tcStyle>
    </a:neCell>
    <a:nwCell>
      <a:tcTxStyle b="off" i="off"/>
      <a:tcStyle>
        <a:tcBdr/>
      </a:tcStyle>
    </a:nwCell>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2626" y="-1219"/>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xmlns="" val="36701024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henextweb.com/insider/2017/04/24/hipchat-hacked-weekend-ba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uber.com/en-SG/blog/uber-hits-5-billion-rides-mileston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Demo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sz="1050" dirty="0">
                <a:solidFill>
                  <a:srgbClr val="FFFFFF"/>
                </a:solidFill>
                <a:highlight>
                  <a:srgbClr val="707070"/>
                </a:highlight>
              </a:rPr>
              <a:t>給想要體驗整合工作好處的你。 Webhook 是一個發生任何事情都會提醒你的概念，可視為個人化的整合服務，將外部平台或應用程式的通知寄發至 mattermost。你可以同時使用 Gmail、Facebook、MailChimp 等服務辦公，整合所有想要的工具成為無敵的平台，就看你的想像力有多大。</a:t>
            </a:r>
          </a:p>
          <a:p>
            <a:pPr marL="0" lvl="0" indent="0" rtl="0">
              <a:lnSpc>
                <a:spcPct val="115000"/>
              </a:lnSpc>
              <a:spcBef>
                <a:spcPts val="0"/>
              </a:spcBef>
              <a:buNone/>
            </a:pPr>
            <a:r>
              <a:rPr lang="en" sz="1200" dirty="0">
                <a:solidFill>
                  <a:srgbClr val="424242"/>
                </a:solidFill>
              </a:rPr>
              <a:t>從團隊日曆行程共享、專案進度追蹤到市場業務或客服開發，都能整合到 JANDI 上面，即時接收通知並立即討論！</a:t>
            </a:r>
          </a:p>
          <a:p>
            <a:pPr marL="0" lvl="0" indent="0" rtl="0">
              <a:lnSpc>
                <a:spcPct val="115000"/>
              </a:lnSpc>
              <a:spcBef>
                <a:spcPts val="0"/>
              </a:spcBef>
              <a:buNone/>
            </a:pPr>
            <a:r>
              <a:rPr lang="en" sz="1200" dirty="0">
                <a:solidFill>
                  <a:srgbClr val="424242"/>
                </a:solidFill>
              </a:rPr>
              <a:t>Example: Dropbpx 、 Google Drive 、 Google Calendar 、Trello、 GitHub 、JIRA 、RSS 訂閱、Bitbucket ，以及 incoming webhooks  的服務。</a:t>
            </a:r>
          </a:p>
          <a:p>
            <a:pPr marL="0" lvl="0" indent="0" rtl="0">
              <a:lnSpc>
                <a:spcPct val="115000"/>
              </a:lnSpc>
              <a:spcBef>
                <a:spcPts val="0"/>
              </a:spcBef>
              <a:buNone/>
            </a:pPr>
            <a:endParaRPr sz="1200" dirty="0">
              <a:solidFill>
                <a:srgbClr val="424242"/>
              </a:solidFill>
            </a:endParaRPr>
          </a:p>
          <a:p>
            <a:pPr marL="0" lvl="0" indent="-69850" rtl="0">
              <a:lnSpc>
                <a:spcPct val="115000"/>
              </a:lnSpc>
              <a:spcBef>
                <a:spcPts val="0"/>
              </a:spcBef>
              <a:buClr>
                <a:schemeClr val="dk1"/>
              </a:buClr>
              <a:buSzPts val="1100"/>
              <a:buFont typeface="Arial"/>
              <a:buNone/>
            </a:pPr>
            <a:r>
              <a:rPr lang="en" sz="1200" dirty="0">
                <a:solidFill>
                  <a:srgbClr val="424242"/>
                </a:solidFill>
              </a:rPr>
              <a:t>用最習慣的方式完成最困難的工作，這是你的專屬整合平台！</a:t>
            </a:r>
          </a:p>
          <a:p>
            <a:pPr marL="0" lvl="0" indent="0" rtl="0">
              <a:spcBef>
                <a:spcPts val="0"/>
              </a:spcBef>
              <a:buNone/>
            </a:pPr>
            <a:endParaRPr sz="1050" dirty="0">
              <a:solidFill>
                <a:srgbClr val="FFFFFF"/>
              </a:solidFill>
              <a:highlight>
                <a:srgbClr val="707070"/>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1200">
                <a:solidFill>
                  <a:schemeClr val="dk1"/>
                </a:solidFill>
              </a:rPr>
              <a:t>企業: Uber, HP Enterprise, Samsung, 等等百大企業都在使用</a:t>
            </a:r>
          </a:p>
          <a:p>
            <a:pPr marL="0" lvl="0" indent="-69850">
              <a:spcBef>
                <a:spcPts val="0"/>
              </a:spcBef>
              <a:buClr>
                <a:schemeClr val="dk1"/>
              </a:buClr>
              <a:buSzPts val="1100"/>
              <a:buFont typeface="Arial"/>
              <a:buNone/>
            </a:pPr>
            <a:r>
              <a:rPr lang="en" sz="1200">
                <a:solidFill>
                  <a:srgbClr val="263238"/>
                </a:solidFill>
              </a:rPr>
              <a:t>the world’s largest open source project for workplace messaging</a:t>
            </a:r>
          </a:p>
          <a:p>
            <a:pPr marL="0" lvl="0" indent="-69850" rtl="0">
              <a:spcBef>
                <a:spcPts val="0"/>
              </a:spcBef>
              <a:buClr>
                <a:schemeClr val="dk1"/>
              </a:buClr>
              <a:buSzPts val="1100"/>
              <a:buFont typeface="Arial"/>
              <a:buNone/>
            </a:pPr>
            <a:r>
              <a:rPr lang="en" sz="1200">
                <a:solidFill>
                  <a:srgbClr val="262626"/>
                </a:solidFill>
              </a:rPr>
              <a:t>Mattermost is a slack-alternative team communication system and is known to be one of the best and most advanced workplace messaging solutions in the world.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Demo</a:t>
            </a:r>
          </a:p>
          <a:p>
            <a:pPr marL="0" lvl="0" indent="0" rtl="0">
              <a:spcBef>
                <a:spcPts val="0"/>
              </a:spcBef>
              <a:buNone/>
            </a:pPr>
            <a:r>
              <a:rPr lang="en"/>
              <a:t>Port forwarding should be enabled. 8065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Shape 4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r>
              <a:rPr lang="en"/>
              <a:t>demo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7" name="Shape 487"/>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lvl="0" indent="0" rtl="0">
              <a:lnSpc>
                <a:spcPct val="140000"/>
              </a:lnSpc>
              <a:spcBef>
                <a:spcPts val="400"/>
              </a:spcBef>
              <a:buNone/>
            </a:pPr>
            <a:endParaRPr sz="12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94" name="Shape 494"/>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 Slack has limited storage of 5gb total per team whereas mattermost has Unlimited teams, and unlimited storage per team</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Security: Mattermost offers modern communication behind your firewall. Run your vital communications under your existing security and IT policies. Deploy to public, private or hybrid clouds with full access to source code and total control of your single-tenant system.</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Privacy: Your IP address, your usage patterns, the contents of your messages—SaaS services know more about your company than you do. In contrast, Mattermost provides the benefits of modern communication without sacrificing privacy.</a:t>
            </a:r>
          </a:p>
          <a:p>
            <a:pPr marL="76200" marR="0" lvl="0" indent="-76200" algn="l" rtl="0">
              <a:spcBef>
                <a:spcPts val="0"/>
              </a:spcBef>
              <a:buClr>
                <a:schemeClr val="dk1"/>
              </a:buClr>
              <a:buSzPts val="1200"/>
              <a:buFont typeface="Arial"/>
              <a:buChar char="●"/>
            </a:pPr>
            <a:r>
              <a:rPr lang="en" sz="1200" b="0" i="0" u="none" strike="noStrike" cap="none">
                <a:solidFill>
                  <a:schemeClr val="dk1"/>
                </a:solidFill>
                <a:latin typeface="Arial"/>
                <a:ea typeface="Arial"/>
                <a:cs typeface="Arial"/>
                <a:sym typeface="Arial"/>
              </a:rPr>
              <a:t>Legal Compliance: Consumer data protection laws, data regulations, GDPR and even non-disclosure agreements are complex and ever-changing, with heavy penalties for breach. Self-hosting your communications simplifies compliance and reduces risk.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2" name="Shape 502"/>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Add members directly by URL, Synology requires members to be registered on NAS.</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easy and plenty of system level features, Managing users and member roles</a:t>
            </a:r>
          </a:p>
          <a:p>
            <a:pPr marL="228600" marR="0" lvl="1" indent="-15240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 Changing passwords</a:t>
            </a:r>
          </a:p>
          <a:p>
            <a:pPr marL="228600" marR="0" lvl="1" indent="-152400" algn="l" rtl="0">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 Deactivating accounts</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easy to add/remove/ create /deactivate account in mattermost</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east to manage roles, change passwords, </a:t>
            </a:r>
          </a:p>
          <a:p>
            <a:pPr marL="76200" marR="0" lvl="0" indent="-76200" algn="l" rtl="0">
              <a:spcBef>
                <a:spcPts val="0"/>
              </a:spcBef>
              <a:buClr>
                <a:schemeClr val="dk1"/>
              </a:buClr>
              <a:buSzPts val="1200"/>
              <a:buFont typeface="Arial"/>
              <a:buChar char="●"/>
            </a:pPr>
            <a:r>
              <a:rPr lang="en" sz="1200" b="0" i="0" u="none" strike="noStrike" cap="none">
                <a:solidFill>
                  <a:schemeClr val="dk1"/>
                </a:solidFill>
                <a:latin typeface="Arial"/>
                <a:ea typeface="Arial"/>
                <a:cs typeface="Arial"/>
                <a:sym typeface="Arial"/>
              </a:rPr>
              <a:t>Configurations for certificates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0" name="Shape 510"/>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Communication is one of the most important tool for an organization</a:t>
            </a:r>
          </a:p>
          <a:p>
            <a:pPr marL="76200" marR="0" lvl="0" indent="-762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Many tools, slack had more features, work related</a:t>
            </a:r>
          </a:p>
          <a:p>
            <a:pPr marL="76200" marR="0" lvl="0" indent="-762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Privacy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
            </a:r>
            <a:br>
              <a:rPr lang="en" sz="1200" b="0" i="0" u="none" strike="noStrike" cap="none">
                <a:solidFill>
                  <a:schemeClr val="dk1"/>
                </a:solidFill>
                <a:latin typeface="Arial"/>
                <a:ea typeface="Arial"/>
                <a:cs typeface="Arial"/>
                <a:sym typeface="Arial"/>
              </a:rPr>
            </a:br>
            <a:endParaRPr lang="en"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Many enterprises use Skype and hangouts, for work communication</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But with growth and  increasing size of team, it’s difficult to organize, </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So, slack was introduced, where you have all your team communication needs fulfilled, </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But all, the Skype, , Hangouts, Slack have a drawback of privacy and security, since it is connected over the cloud, </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With Mattermost on your QNAP NAS, you don’t have to worry about the security and privacy, since all your chat data would be residing in your NAS, next to you.</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Not only this, QNAP on NAS has plenty of other features, that makes it better than Slack</a:t>
            </a:r>
          </a:p>
          <a:p>
            <a:pPr marL="76200" marR="0" lvl="0" indent="-762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1200">
                <a:solidFill>
                  <a:schemeClr val="dk1"/>
                </a:solidFill>
              </a:rPr>
              <a:t>企業: Uber, HP Enterprise, Samsung, 等等百大企業都在使用</a:t>
            </a:r>
          </a:p>
          <a:p>
            <a:pPr marL="0" lvl="0" indent="-69850">
              <a:spcBef>
                <a:spcPts val="0"/>
              </a:spcBef>
              <a:buClr>
                <a:schemeClr val="dk1"/>
              </a:buClr>
              <a:buSzPts val="1100"/>
              <a:buFont typeface="Arial"/>
              <a:buNone/>
            </a:pPr>
            <a:r>
              <a:rPr lang="en" sz="1200">
                <a:solidFill>
                  <a:srgbClr val="263238"/>
                </a:solidFill>
              </a:rPr>
              <a:t>the world’s largest open source project for workplace messaging</a:t>
            </a:r>
          </a:p>
          <a:p>
            <a:pPr marL="0" lvl="0" indent="-69850" rtl="0">
              <a:spcBef>
                <a:spcPts val="0"/>
              </a:spcBef>
              <a:buClr>
                <a:schemeClr val="dk1"/>
              </a:buClr>
              <a:buSzPts val="1100"/>
              <a:buFont typeface="Arial"/>
              <a:buNone/>
            </a:pPr>
            <a:r>
              <a:rPr lang="en" sz="1200">
                <a:solidFill>
                  <a:srgbClr val="262626"/>
                </a:solidFill>
              </a:rPr>
              <a:t>Mattermost is a slack-alternative team communication system and is known to be one of the best and most advanced workplace messaging solutions in the world.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69850">
              <a:spcBef>
                <a:spcPts val="0"/>
              </a:spcBef>
              <a:buClr>
                <a:schemeClr val="dk1"/>
              </a:buClr>
              <a:buSzPts val="1100"/>
              <a:buFont typeface="Arial"/>
              <a:buNone/>
            </a:pPr>
            <a:r>
              <a:rPr lang="en" sz="1200">
                <a:solidFill>
                  <a:schemeClr val="dk1"/>
                </a:solidFill>
              </a:rPr>
              <a:t>中小企業或家庭或學校團體都可以享有國際大企業般的即時通訊系統</a:t>
            </a:r>
          </a:p>
          <a:p>
            <a:pPr marL="241300" lvl="0" indent="-69850" rtl="0">
              <a:spcBef>
                <a:spcPts val="400"/>
              </a:spcBef>
              <a:buClr>
                <a:schemeClr val="dk1"/>
              </a:buClr>
              <a:buSzPts val="1100"/>
              <a:buFont typeface="Arial"/>
              <a:buNone/>
            </a:pPr>
            <a:r>
              <a:rPr lang="en" sz="1200">
                <a:solidFill>
                  <a:srgbClr val="262626"/>
                </a:solidFill>
              </a:rPr>
              <a:t>QNAP has ported Mattermost (Team Edition) for its  NAS users to create their own privately hosted chat solution.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7" name="Shape 51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76200" marR="0" lvl="0" indent="-762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Communication is one of the most important tool for an organization</a:t>
            </a:r>
          </a:p>
          <a:p>
            <a:pPr marL="76200" marR="0" lvl="0" indent="-762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Many tools, slack had more features, work related</a:t>
            </a:r>
          </a:p>
          <a:p>
            <a:pPr marL="76200" marR="0" lvl="0" indent="-762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Privacy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
            </a:r>
            <a:br>
              <a:rPr lang="en" sz="1200" b="0" i="0" u="none" strike="noStrike" cap="none">
                <a:solidFill>
                  <a:schemeClr val="dk1"/>
                </a:solidFill>
                <a:latin typeface="Arial"/>
                <a:ea typeface="Arial"/>
                <a:cs typeface="Arial"/>
                <a:sym typeface="Arial"/>
              </a:rPr>
            </a:br>
            <a:endParaRPr lang="en"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Many enterprises use Skype and hangouts, for work communication</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But with growth and  increasing size of team, it’s difficult to organize, </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So, slack was introduced, where you have all your team communication needs fulfilled, </a:t>
            </a:r>
          </a:p>
          <a:p>
            <a:pPr marL="76200" marR="0" lvl="0" indent="-762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But all, the Skype, , Hangouts, Slack have a drawback of privacy and security, since it is connected over the cloud, </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With Mattermost on your QNAP NAS, you don’t have to worry about the security and privacy, since all your chat data would be residing in your NAS, next to you.</a:t>
            </a:r>
          </a:p>
          <a:p>
            <a:pPr marL="76200" marR="0" lvl="0" indent="-76200" algn="l" rtl="0">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Not only this, QNAP on NAS has plenty of other features, that makes it better than Slack</a:t>
            </a:r>
          </a:p>
          <a:p>
            <a:pPr marL="76200" marR="0" lvl="0" indent="-762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76200" marR="0" lvl="0" indent="-76200" algn="l" rtl="0">
              <a:spcBef>
                <a:spcPts val="0"/>
              </a:spcBef>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spcBef>
                <a:spcPts val="0"/>
              </a:spcBef>
              <a:buClr>
                <a:srgbClr val="262626"/>
              </a:buClr>
              <a:buSzPts val="1800"/>
              <a:buAutoNum type="arabicParenBoth"/>
            </a:pPr>
            <a:r>
              <a:rPr lang="en" sz="1800">
                <a:solidFill>
                  <a:srgbClr val="262626"/>
                </a:solidFill>
              </a:rPr>
              <a:t>Transform your QNAP NAS into a private chat server</a:t>
            </a:r>
          </a:p>
          <a:p>
            <a:pPr marL="285750" lvl="0" indent="-241300" rtl="0">
              <a:spcBef>
                <a:spcPts val="0"/>
              </a:spcBef>
              <a:buClr>
                <a:srgbClr val="000000"/>
              </a:buClr>
              <a:buSzPts val="1100"/>
              <a:buFont typeface="Arial"/>
              <a:buNone/>
            </a:pPr>
            <a:endParaRPr sz="1800">
              <a:solidFill>
                <a:srgbClr val="262626"/>
              </a:solidFill>
            </a:endParaRPr>
          </a:p>
          <a:p>
            <a:pPr marL="457200" lvl="0" indent="-342900" rtl="0">
              <a:spcBef>
                <a:spcPts val="0"/>
              </a:spcBef>
              <a:spcAft>
                <a:spcPts val="0"/>
              </a:spcAft>
              <a:buClr>
                <a:srgbClr val="262626"/>
              </a:buClr>
              <a:buSzPts val="1800"/>
              <a:buAutoNum type="arabicParenBoth"/>
            </a:pPr>
            <a:endParaRPr sz="1800">
              <a:solidFill>
                <a:srgbClr val="262626"/>
              </a:solidFill>
            </a:endParaRPr>
          </a:p>
          <a:p>
            <a:pPr marL="285750" lvl="0" indent="-285750" rtl="0">
              <a:spcBef>
                <a:spcPts val="0"/>
              </a:spcBef>
              <a:buClr>
                <a:srgbClr val="0070C0"/>
              </a:buClr>
              <a:buSzPts val="1800"/>
              <a:buChar char="•"/>
            </a:pPr>
            <a:r>
              <a:rPr lang="en" sz="1800">
                <a:solidFill>
                  <a:srgbClr val="262626"/>
                </a:solidFill>
              </a:rPr>
              <a:t>Connects teams with apps, services and resources needed to get the work done, </a:t>
            </a:r>
          </a:p>
          <a:p>
            <a:pPr marL="0" lvl="0" indent="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a:p>
            <a:pPr marL="0" lvl="0" indent="0">
              <a:spcBef>
                <a:spcPts val="0"/>
              </a:spcBef>
              <a:buNone/>
            </a:pPr>
            <a:endParaRPr/>
          </a:p>
          <a:p>
            <a:pPr marL="285750" lvl="0" indent="-285750" rtl="0">
              <a:spcBef>
                <a:spcPts val="0"/>
              </a:spcBef>
              <a:buClr>
                <a:srgbClr val="0070C0"/>
              </a:buClr>
              <a:buSzPts val="1800"/>
              <a:buChar char="•"/>
            </a:pPr>
            <a:r>
              <a:rPr lang="en" sz="1800">
                <a:solidFill>
                  <a:srgbClr val="262626"/>
                </a:solidFill>
              </a:rPr>
              <a:t>Transform your QNAP NAS into a chat server</a:t>
            </a:r>
          </a:p>
          <a:p>
            <a:pPr marL="285750" lvl="0" indent="-285750" rtl="0">
              <a:spcBef>
                <a:spcPts val="0"/>
              </a:spcBef>
              <a:buClr>
                <a:srgbClr val="262626"/>
              </a:buClr>
              <a:buSzPts val="1800"/>
              <a:buChar char="•"/>
            </a:pPr>
            <a:r>
              <a:rPr lang="en" sz="1800">
                <a:solidFill>
                  <a:srgbClr val="262626"/>
                </a:solidFill>
              </a:rPr>
              <a:t>Create your own privately hosted chat solution </a:t>
            </a:r>
            <a:br>
              <a:rPr lang="en" sz="1800">
                <a:solidFill>
                  <a:srgbClr val="262626"/>
                </a:solidFill>
              </a:rPr>
            </a:br>
            <a:r>
              <a:rPr lang="en" sz="1800">
                <a:solidFill>
                  <a:srgbClr val="262626"/>
                </a:solidFill>
              </a:rPr>
              <a:t>by installing Mattermost on your NAS</a:t>
            </a:r>
          </a:p>
          <a:p>
            <a:pPr marL="0" lvl="0" indent="0">
              <a:spcBef>
                <a:spcPts val="0"/>
              </a:spcBef>
              <a:buNone/>
            </a:pPr>
            <a:endParaRPr/>
          </a:p>
          <a:p>
            <a:pPr marL="0" lvl="0" indent="0">
              <a:spcBef>
                <a:spcPts val="0"/>
              </a:spcBef>
              <a:buNone/>
            </a:pPr>
            <a:r>
              <a:rPr lang="en" u="sng">
                <a:solidFill>
                  <a:schemeClr val="hlink"/>
                </a:solidFill>
                <a:hlinkClick r:id="rId3"/>
              </a:rPr>
              <a:t>https://thenextweb.com/insider/2017/04/24/hipchat-hacked-weekend-bad/#.tnw_j77nMKNW</a:t>
            </a:r>
          </a:p>
          <a:p>
            <a:pPr marL="0" lvl="0" indent="0">
              <a:spcBef>
                <a:spcPts val="0"/>
              </a:spcBef>
              <a:buNone/>
            </a:pPr>
            <a:r>
              <a:rPr lang="en"/>
              <a:t>HipChat was hacked (Uber case)</a:t>
            </a:r>
          </a:p>
          <a:p>
            <a:pPr marL="0" lvl="0" indent="0">
              <a:spcBef>
                <a:spcPts val="0"/>
              </a:spcBef>
              <a:buNone/>
            </a:pPr>
            <a:r>
              <a:rPr lang="en" sz="1150">
                <a:solidFill>
                  <a:srgbClr val="263238"/>
                </a:solidFill>
                <a:highlight>
                  <a:srgbClr val="FFFFFF"/>
                </a:highlight>
              </a:rPr>
              <a:t>Uber needed an enterprise messaging solution that could scale to meet its needs: massive collaboration from tens of thousands of concurrent users across web, PC and phones, plus extensive workflow integration and automation, all with zero downtime. Slack couldn’t scale. HipChat wasn’t secure.</a:t>
            </a:r>
          </a:p>
          <a:p>
            <a:pPr marL="0" lvl="0" indent="0" rtl="0">
              <a:spcBef>
                <a:spcPts val="0"/>
              </a:spcBef>
              <a:buNone/>
            </a:pPr>
            <a:r>
              <a:rPr lang="en" sz="1150">
                <a:solidFill>
                  <a:srgbClr val="263238"/>
                </a:solidFill>
                <a:highlight>
                  <a:srgbClr val="FFFFFF"/>
                </a:highlight>
              </a:rPr>
              <a:t>It now has operations in more than 71 countries and 620 cities; Uber drivers have collectively given passengers </a:t>
            </a:r>
            <a:r>
              <a:rPr lang="en" sz="1150" u="sng">
                <a:solidFill>
                  <a:srgbClr val="186CDA"/>
                </a:solidFill>
                <a:highlight>
                  <a:srgbClr val="FFFFFF"/>
                </a:highlight>
                <a:hlinkClick r:id="rId4"/>
              </a:rPr>
              <a:t>more than 5 billion rides</a:t>
            </a:r>
            <a:r>
              <a:rPr lang="en" sz="1150">
                <a:solidFill>
                  <a:srgbClr val="263238"/>
                </a:solidFill>
                <a:highlight>
                  <a:srgbClr val="FFFFFF"/>
                </a:highlight>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a:endParaRPr dirty="0"/>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pic>
        <p:nvPicPr>
          <p:cNvPr id="3074" name="Picture 2" descr="D:\ING\20171214\Cover-01.png"/>
          <p:cNvPicPr>
            <a:picLocks noChangeAspect="1" noChangeArrowheads="1"/>
          </p:cNvPicPr>
          <p:nvPr userDrawn="1"/>
        </p:nvPicPr>
        <p:blipFill>
          <a:blip r:embed="rId2"/>
          <a:stretch>
            <a:fillRect/>
          </a:stretch>
        </p:blipFill>
        <p:spPr bwMode="auto">
          <a:xfrm>
            <a:off x="0" y="0"/>
            <a:ext cx="9144000" cy="514350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515896" y="267494"/>
            <a:ext cx="8520600" cy="572700"/>
          </a:xfrm>
          <a:prstGeom prst="rect">
            <a:avLst/>
          </a:prstGeom>
        </p:spPr>
        <p:txBody>
          <a:bodyPr wrap="square" lIns="91425" tIns="91425" rIns="91425" bIns="91425" anchor="t" anchorCtr="0"/>
          <a:lstStyle>
            <a:lvl1pPr lvl="0">
              <a:spcBef>
                <a:spcPts val="0"/>
              </a:spcBef>
              <a:buSzPts val="2800"/>
              <a:buNone/>
              <a:defRPr sz="4000">
                <a:solidFill>
                  <a:srgbClr val="002060"/>
                </a:solidFill>
                <a:latin typeface="微軟正黑體" pitchFamily="34" charset="-120"/>
                <a:ea typeface="微軟正黑體" pitchFamily="34" charset="-120"/>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dirty="0"/>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Shape 25"/>
        <p:cNvGrpSpPr/>
        <p:nvPr/>
      </p:nvGrpSpPr>
      <p:grpSpPr>
        <a:xfrm>
          <a:off x="0" y="0"/>
          <a:ext cx="0" cy="0"/>
          <a:chOff x="0" y="0"/>
          <a:chExt cx="0" cy="0"/>
        </a:xfrm>
      </p:grpSpPr>
      <p:pic>
        <p:nvPicPr>
          <p:cNvPr id="1026" name="Picture 2" descr="D:\ING\20171214\Final_page-01.png"/>
          <p:cNvPicPr>
            <a:picLocks noChangeAspect="1" noChangeArrowheads="1"/>
          </p:cNvPicPr>
          <p:nvPr userDrawn="1"/>
        </p:nvPicPr>
        <p:blipFill>
          <a:blip r:embed="rId2"/>
          <a:stretch>
            <a:fillRect/>
          </a:stretch>
        </p:blipFill>
        <p:spPr bwMode="auto">
          <a:xfrm>
            <a:off x="0" y="0"/>
            <a:ext cx="9144002" cy="5143500"/>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aption">
    <p:spTree>
      <p:nvGrpSpPr>
        <p:cNvPr id="1" name="Shape 41"/>
        <p:cNvGrpSpPr/>
        <p:nvPr/>
      </p:nvGrpSpPr>
      <p:grpSpPr>
        <a:xfrm>
          <a:off x="0" y="0"/>
          <a:ext cx="0" cy="0"/>
          <a:chOff x="0" y="0"/>
          <a:chExt cx="0" cy="0"/>
        </a:xfrm>
      </p:grpSpPr>
      <p:pic>
        <p:nvPicPr>
          <p:cNvPr id="3074" name="Picture 2" descr="D:\ING\20171214\P29.png"/>
          <p:cNvPicPr>
            <a:picLocks noChangeAspect="1" noChangeArrowheads="1"/>
          </p:cNvPicPr>
          <p:nvPr userDrawn="1"/>
        </p:nvPicPr>
        <p:blipFill>
          <a:blip r:embed="rId2"/>
          <a:stretch>
            <a:fillRect/>
          </a:stretch>
        </p:blipFill>
        <p:spPr bwMode="auto">
          <a:xfrm>
            <a:off x="0" y="0"/>
            <a:ext cx="9144000" cy="5143499"/>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ig number">
    <p:spTree>
      <p:nvGrpSpPr>
        <p:cNvPr id="1" name="Shape 44"/>
        <p:cNvGrpSpPr/>
        <p:nvPr/>
      </p:nvGrpSpPr>
      <p:grpSpPr>
        <a:xfrm>
          <a:off x="0" y="0"/>
          <a:ext cx="0" cy="0"/>
          <a:chOff x="0" y="0"/>
          <a:chExt cx="0" cy="0"/>
        </a:xfrm>
      </p:grpSpPr>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pic>
        <p:nvPicPr>
          <p:cNvPr id="2050" name="Picture 2" descr="D:\ING\20171214\P25.png"/>
          <p:cNvPicPr>
            <a:picLocks noChangeAspect="1" noChangeArrowheads="1"/>
          </p:cNvPicPr>
          <p:nvPr userDrawn="1"/>
        </p:nvPicPr>
        <p:blipFill>
          <a:blip r:embed="rId2"/>
          <a:stretch>
            <a:fillRect/>
          </a:stretch>
        </p:blipFill>
        <p:spPr bwMode="auto">
          <a:xfrm>
            <a:off x="0" y="1"/>
            <a:ext cx="9144000" cy="5143499"/>
          </a:xfrm>
          <a:prstGeom prst="rect">
            <a:avLst/>
          </a:prstGeom>
          <a:noFill/>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pPr marL="0" lvl="0" indent="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body">
    <p:spTree>
      <p:nvGrpSpPr>
        <p:cNvPr id="1" name="Shape 67"/>
        <p:cNvGrpSpPr/>
        <p:nvPr/>
      </p:nvGrpSpPr>
      <p:grpSpPr>
        <a:xfrm>
          <a:off x="0" y="0"/>
          <a:ext cx="0" cy="0"/>
          <a:chOff x="0" y="0"/>
          <a:chExt cx="0" cy="0"/>
        </a:xfrm>
      </p:grpSpPr>
      <p:sp>
        <p:nvSpPr>
          <p:cNvPr id="70" name="Shape 70"/>
          <p:cNvSpPr txBox="1">
            <a:spLocks noGrp="1"/>
          </p:cNvSpPr>
          <p:nvPr>
            <p:ph type="sldNum" idx="12"/>
          </p:nvPr>
        </p:nvSpPr>
        <p:spPr>
          <a:xfrm>
            <a:off x="8472457" y="4669899"/>
            <a:ext cx="393300" cy="380100"/>
          </a:xfrm>
          <a:prstGeom prst="rect">
            <a:avLst/>
          </a:prstGeom>
          <a:noFill/>
          <a:ln>
            <a:noFill/>
          </a:ln>
        </p:spPr>
        <p:txBody>
          <a:bodyPr wrap="square" lIns="91400" tIns="91400" rIns="91400" bIns="91400" anchor="ctr" anchorCtr="0">
            <a:noAutofit/>
          </a:bodyPr>
          <a:lstStyle/>
          <a:p>
            <a:pPr marL="0" marR="0" lvl="0" indent="-8890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88900" algn="l" rtl="0">
                <a:lnSpc>
                  <a:spcPct val="100000"/>
                </a:lnSpc>
                <a:spcBef>
                  <a:spcPts val="0"/>
                </a:spcBef>
                <a:spcAft>
                  <a:spcPts val="0"/>
                </a:spcAft>
                <a:buClr>
                  <a:srgbClr val="000000"/>
                </a:buClr>
                <a:buSzPts val="1400"/>
                <a:buFont typeface="Arial"/>
                <a:buNone/>
              </a:pPr>
              <a:t>‹#›</a:t>
            </a:fld>
            <a:endParaRPr lang="en" sz="1400" b="0" i="0" u="none" strike="noStrike" cap="none">
              <a:solidFill>
                <a:srgbClr val="000000"/>
              </a:solidFill>
              <a:latin typeface="Arial"/>
              <a:ea typeface="Arial"/>
              <a:cs typeface="Arial"/>
              <a:sym typeface="Arial"/>
            </a:endParaRPr>
          </a:p>
        </p:txBody>
      </p:sp>
      <p:sp>
        <p:nvSpPr>
          <p:cNvPr id="71" name="Shape 71"/>
          <p:cNvSpPr txBox="1">
            <a:spLocks noGrp="1"/>
          </p:cNvSpPr>
          <p:nvPr>
            <p:ph type="body" idx="1"/>
          </p:nvPr>
        </p:nvSpPr>
        <p:spPr>
          <a:xfrm>
            <a:off x="142844" y="1143000"/>
            <a:ext cx="8715600" cy="3451200"/>
          </a:xfrm>
          <a:prstGeom prst="rect">
            <a:avLst/>
          </a:prstGeom>
          <a:noFill/>
          <a:ln>
            <a:noFill/>
          </a:ln>
        </p:spPr>
        <p:txBody>
          <a:bodyPr wrap="square" lIns="91425" tIns="91425" rIns="91425" bIns="91425" anchor="t" anchorCtr="0"/>
          <a:lstStyle>
            <a:lvl1pPr marL="342900" marR="0" lvl="0" indent="12700" algn="l" rtl="0">
              <a:lnSpc>
                <a:spcPct val="100000"/>
              </a:lnSpc>
              <a:spcBef>
                <a:spcPts val="400"/>
              </a:spcBef>
              <a:spcAft>
                <a:spcPts val="0"/>
              </a:spcAft>
              <a:buClr>
                <a:srgbClr val="002060"/>
              </a:buClr>
              <a:buSzPts val="1800"/>
              <a:buFont typeface="Arial"/>
              <a:buChar char="•"/>
              <a:defRPr sz="1800" b="0" i="0" u="none" strike="noStrike" cap="none">
                <a:solidFill>
                  <a:srgbClr val="262626"/>
                </a:solidFill>
                <a:latin typeface="Arial"/>
                <a:ea typeface="Arial"/>
                <a:cs typeface="Arial"/>
                <a:sym typeface="Arial"/>
              </a:defRPr>
            </a:lvl1pPr>
            <a:lvl2pPr marL="742950" marR="0" lvl="1" indent="82550" algn="l" rtl="0">
              <a:lnSpc>
                <a:spcPct val="100000"/>
              </a:lnSpc>
              <a:spcBef>
                <a:spcPts val="36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2pPr>
            <a:lvl3pPr marL="1143000" marR="0" lvl="2" indent="101600" algn="l" rtl="0">
              <a:lnSpc>
                <a:spcPct val="100000"/>
              </a:lnSpc>
              <a:spcBef>
                <a:spcPts val="32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3pPr>
            <a:lvl4pPr marL="1600200" marR="0" lvl="3" indent="63500" algn="l" rtl="0">
              <a:lnSpc>
                <a:spcPct val="100000"/>
              </a:lnSpc>
              <a:spcBef>
                <a:spcPts val="280"/>
              </a:spcBef>
              <a:spcAft>
                <a:spcPts val="0"/>
              </a:spcAft>
              <a:buClr>
                <a:srgbClr val="262626"/>
              </a:buClr>
              <a:buSzPts val="1600"/>
              <a:buFont typeface="Arial"/>
              <a:buChar char="–"/>
              <a:defRPr sz="1600" b="0" i="0" u="none" strike="noStrike" cap="none">
                <a:solidFill>
                  <a:srgbClr val="262626"/>
                </a:solidFill>
                <a:latin typeface="Arial"/>
                <a:ea typeface="Arial"/>
                <a:cs typeface="Arial"/>
                <a:sym typeface="Arial"/>
              </a:defRPr>
            </a:lvl4pPr>
            <a:lvl5pPr marL="2057400" marR="0" lvl="4" indent="25400" algn="l" rtl="0">
              <a:lnSpc>
                <a:spcPct val="100000"/>
              </a:lnSpc>
              <a:spcBef>
                <a:spcPts val="24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514600" marR="0" lvl="5" indent="25400" algn="l" rtl="0">
              <a:lnSpc>
                <a:spcPct val="100000"/>
              </a:lnSpc>
              <a:spcBef>
                <a:spcPts val="32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2971800" marR="0" lvl="6" indent="0" algn="l" rtl="0">
              <a:lnSpc>
                <a:spcPct val="100000"/>
              </a:lnSpc>
              <a:spcBef>
                <a:spcPts val="32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429000" marR="0" lvl="7" indent="0" algn="l" rtl="0">
              <a:lnSpc>
                <a:spcPct val="100000"/>
              </a:lnSpc>
              <a:spcBef>
                <a:spcPts val="32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3886200" marR="0" lvl="8" indent="0" algn="l" rtl="0">
              <a:lnSpc>
                <a:spcPct val="100000"/>
              </a:lnSpc>
              <a:spcBef>
                <a:spcPts val="32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title"/>
          </p:nvPr>
        </p:nvSpPr>
        <p:spPr>
          <a:xfrm>
            <a:off x="285719" y="214296"/>
            <a:ext cx="8501100" cy="7857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2060"/>
              </a:buClr>
              <a:buSzPts val="2800"/>
              <a:buFont typeface="Arial"/>
              <a:buNone/>
              <a:defRPr sz="2800" b="1" i="0" u="none" strike="noStrike" cap="none">
                <a:solidFill>
                  <a:srgbClr val="002060"/>
                </a:solidFill>
                <a:latin typeface="Arial"/>
                <a:ea typeface="Arial"/>
                <a:cs typeface="Arial"/>
                <a:sym typeface="Arial"/>
              </a:defRPr>
            </a:lvl1pPr>
            <a:lvl2pPr lvl="1" indent="0" rtl="0">
              <a:spcBef>
                <a:spcPts val="0"/>
              </a:spcBef>
              <a:buSzPts val="1800"/>
              <a:buFont typeface="Arial"/>
              <a:buNone/>
              <a:defRPr sz="1800">
                <a:latin typeface="Arial"/>
                <a:ea typeface="Arial"/>
                <a:cs typeface="Arial"/>
                <a:sym typeface="Arial"/>
              </a:defRPr>
            </a:lvl2pPr>
            <a:lvl3pPr lvl="2" indent="0" rtl="0">
              <a:spcBef>
                <a:spcPts val="0"/>
              </a:spcBef>
              <a:buSzPts val="1800"/>
              <a:buFont typeface="Arial"/>
              <a:buNone/>
              <a:defRPr sz="1800">
                <a:latin typeface="Arial"/>
                <a:ea typeface="Arial"/>
                <a:cs typeface="Arial"/>
                <a:sym typeface="Arial"/>
              </a:defRPr>
            </a:lvl3pPr>
            <a:lvl4pPr lvl="3" indent="0" rtl="0">
              <a:spcBef>
                <a:spcPts val="0"/>
              </a:spcBef>
              <a:buSzPts val="1800"/>
              <a:buFont typeface="Arial"/>
              <a:buNone/>
              <a:defRPr sz="1800">
                <a:latin typeface="Arial"/>
                <a:ea typeface="Arial"/>
                <a:cs typeface="Arial"/>
                <a:sym typeface="Arial"/>
              </a:defRPr>
            </a:lvl4pPr>
            <a:lvl5pPr lvl="4" indent="0" rtl="0">
              <a:spcBef>
                <a:spcPts val="0"/>
              </a:spcBef>
              <a:buSzPts val="1800"/>
              <a:buFont typeface="Arial"/>
              <a:buNone/>
              <a:defRPr sz="1800">
                <a:latin typeface="Arial"/>
                <a:ea typeface="Arial"/>
                <a:cs typeface="Arial"/>
                <a:sym typeface="Arial"/>
              </a:defRPr>
            </a:lvl5pPr>
            <a:lvl6pPr lvl="5" indent="0" rtl="0">
              <a:spcBef>
                <a:spcPts val="0"/>
              </a:spcBef>
              <a:buSzPts val="1800"/>
              <a:buFont typeface="Arial"/>
              <a:buNone/>
              <a:defRPr sz="1800">
                <a:latin typeface="Arial"/>
                <a:ea typeface="Arial"/>
                <a:cs typeface="Arial"/>
                <a:sym typeface="Arial"/>
              </a:defRPr>
            </a:lvl6pPr>
            <a:lvl7pPr lvl="6" indent="0" rtl="0">
              <a:spcBef>
                <a:spcPts val="0"/>
              </a:spcBef>
              <a:buSzPts val="1800"/>
              <a:buFont typeface="Arial"/>
              <a:buNone/>
              <a:defRPr sz="1800">
                <a:latin typeface="Arial"/>
                <a:ea typeface="Arial"/>
                <a:cs typeface="Arial"/>
                <a:sym typeface="Arial"/>
              </a:defRPr>
            </a:lvl7pPr>
            <a:lvl8pPr lvl="7" indent="0" rtl="0">
              <a:spcBef>
                <a:spcPts val="0"/>
              </a:spcBef>
              <a:buSzPts val="1800"/>
              <a:buFont typeface="Arial"/>
              <a:buNone/>
              <a:defRPr sz="1800">
                <a:latin typeface="Arial"/>
                <a:ea typeface="Arial"/>
                <a:cs typeface="Arial"/>
                <a:sym typeface="Arial"/>
              </a:defRPr>
            </a:lvl8pPr>
            <a:lvl9pPr lvl="8" indent="0" rtl="0">
              <a:spcBef>
                <a:spcPts val="0"/>
              </a:spcBef>
              <a:buSzPts val="1800"/>
              <a:buFont typeface="Arial"/>
              <a:buNone/>
              <a:defRPr sz="1800">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2"/>
                </a:solidFill>
              </a:rPr>
              <a:pPr marL="0" lvl="0" indent="0" algn="r">
                <a:spcBef>
                  <a:spcPts val="0"/>
                </a:spcBef>
                <a:buNone/>
              </a:pPr>
              <a:t>‹#›</a:t>
            </a:fld>
            <a:endParaRPr lang="en" sz="1000">
              <a:solidFill>
                <a:schemeClr val="dk2"/>
              </a:solidFill>
            </a:endParaRPr>
          </a:p>
        </p:txBody>
      </p:sp>
      <p:pic>
        <p:nvPicPr>
          <p:cNvPr id="5" name="Picture 2" descr="D:\ING\20171214\Cover-01.png"/>
          <p:cNvPicPr>
            <a:picLocks noChangeAspect="1" noChangeArrowheads="1"/>
          </p:cNvPicPr>
          <p:nvPr userDrawn="1"/>
        </p:nvPicPr>
        <p:blipFill>
          <a:blip r:embed="rId11"/>
          <a:stretch>
            <a:fillRect/>
          </a:stretch>
        </p:blipFill>
        <p:spPr bwMode="auto">
          <a:xfrm>
            <a:off x="1" y="0"/>
            <a:ext cx="9143998" cy="5143499"/>
          </a:xfrm>
          <a:prstGeom prst="rect">
            <a:avLst/>
          </a:prstGeom>
          <a:noFill/>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 id="2147483657" r:id="rId7"/>
    <p:sldLayoutId id="214748365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6" name="Shape 156"/>
          <p:cNvSpPr/>
          <p:nvPr/>
        </p:nvSpPr>
        <p:spPr>
          <a:xfrm>
            <a:off x="486267" y="1711825"/>
            <a:ext cx="5165205" cy="648072"/>
          </a:xfrm>
          <a:prstGeom prst="rect">
            <a:avLst/>
          </a:prstGeom>
          <a:noFill/>
          <a:ln>
            <a:noFill/>
          </a:ln>
        </p:spPr>
        <p:txBody>
          <a:bodyPr wrap="square" lIns="91425" tIns="91425" rIns="91425" bIns="91425" anchor="ctr" anchorCtr="0">
            <a:noAutofit/>
          </a:bodyPr>
          <a:lstStyle/>
          <a:p>
            <a:pPr lvl="0" algn="ctr"/>
            <a:r>
              <a:rPr lang="zh-TW" altLang="en-US" sz="2600" b="1" dirty="0" smtClean="0">
                <a:solidFill>
                  <a:schemeClr val="tx2">
                    <a:lumMod val="50000"/>
                  </a:schemeClr>
                </a:solidFill>
                <a:latin typeface="微軟正黑體" pitchFamily="34" charset="-120"/>
                <a:ea typeface="微軟正黑體" pitchFamily="34" charset="-120"/>
              </a:rPr>
              <a:t>企業最信賴的團隊協作溝通工具</a:t>
            </a:r>
            <a:endParaRPr lang="en" sz="2600" b="1" dirty="0">
              <a:solidFill>
                <a:schemeClr val="tx2">
                  <a:lumMod val="50000"/>
                </a:schemeClr>
              </a:solidFill>
              <a:latin typeface="微軟正黑體" pitchFamily="34" charset="-120"/>
              <a:ea typeface="微軟正黑體" pitchFamily="34" charset="-120"/>
            </a:endParaRPr>
          </a:p>
        </p:txBody>
      </p:sp>
      <p:pic>
        <p:nvPicPr>
          <p:cNvPr id="7" name="Shape 168"/>
          <p:cNvPicPr preferRelativeResize="0"/>
          <p:nvPr/>
        </p:nvPicPr>
        <p:blipFill>
          <a:blip r:embed="rId3">
            <a:alphaModFix/>
          </a:blip>
          <a:stretch>
            <a:fillRect/>
          </a:stretch>
        </p:blipFill>
        <p:spPr>
          <a:xfrm>
            <a:off x="395536" y="699542"/>
            <a:ext cx="5399952" cy="122830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solidFill>
                    <a:schemeClr val="tx1">
                      <a:lumMod val="50000"/>
                      <a:lumOff val="50000"/>
                    </a:schemeClr>
                  </a:solidFill>
                  <a:latin typeface="微軟正黑體" pitchFamily="34" charset="-120"/>
                  <a:ea typeface="微軟正黑體" pitchFamily="34" charset="-120"/>
                </a:rPr>
                <a:t>NAS </a:t>
              </a:r>
              <a:r>
                <a:rPr lang="zh-TW" altLang="en-US" sz="2000" b="1" dirty="0" smtClean="0">
                  <a:solidFill>
                    <a:schemeClr val="tx1">
                      <a:lumMod val="50000"/>
                      <a:lumOff val="50000"/>
                    </a:schemeClr>
                  </a:solidFill>
                  <a:latin typeface="微軟正黑體" pitchFamily="34" charset="-120"/>
                  <a:ea typeface="微軟正黑體" pitchFamily="34" charset="-120"/>
                </a:rPr>
                <a:t>私有雲通訊</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3"/>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整合眾多應用</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3"/>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行動版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系統統計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b="1" dirty="0" smtClean="0"/>
              <a:t>Mattermost</a:t>
            </a:r>
            <a:r>
              <a:rPr lang="zh-TW" altLang="en-US" b="1" dirty="0" smtClean="0"/>
              <a:t> 絕對好用</a:t>
            </a:r>
            <a:r>
              <a:rPr lang="en-US" altLang="zh-TW" b="1" dirty="0" smtClean="0"/>
              <a:t>!</a:t>
            </a:r>
            <a:r>
              <a:rPr lang="en" altLang="zh-TW" b="1" dirty="0" smtClean="0"/>
              <a:t> </a:t>
            </a:r>
            <a:endParaRPr lang="zh-TW" altLang="en-US" dirty="0"/>
          </a:p>
        </p:txBody>
      </p:sp>
      <p:grpSp>
        <p:nvGrpSpPr>
          <p:cNvPr id="7" name="群組 22"/>
          <p:cNvGrpSpPr/>
          <p:nvPr/>
        </p:nvGrpSpPr>
        <p:grpSpPr>
          <a:xfrm>
            <a:off x="6516216" y="339502"/>
            <a:ext cx="1979027" cy="628350"/>
            <a:chOff x="6516216" y="339502"/>
            <a:chExt cx="1979027" cy="628350"/>
          </a:xfrm>
        </p:grpSpPr>
        <p:pic>
          <p:nvPicPr>
            <p:cNvPr id="190" name="Shape 190"/>
            <p:cNvPicPr preferRelativeResize="0"/>
            <p:nvPr/>
          </p:nvPicPr>
          <p:blipFill>
            <a:blip r:embed="rId4">
              <a:alphaModFix/>
            </a:blip>
            <a:stretch>
              <a:fillRect/>
            </a:stretch>
          </p:blipFill>
          <p:spPr>
            <a:xfrm>
              <a:off x="6516216" y="339502"/>
              <a:ext cx="610875" cy="628350"/>
            </a:xfrm>
            <a:prstGeom prst="rect">
              <a:avLst/>
            </a:prstGeom>
            <a:noFill/>
            <a:ln>
              <a:noFill/>
            </a:ln>
          </p:spPr>
        </p:pic>
        <p:pic>
          <p:nvPicPr>
            <p:cNvPr id="191" name="Shape 191"/>
            <p:cNvPicPr preferRelativeResize="0"/>
            <p:nvPr/>
          </p:nvPicPr>
          <p:blipFill>
            <a:blip r:embed="rId4">
              <a:alphaModFix/>
            </a:blip>
            <a:stretch>
              <a:fillRect/>
            </a:stretch>
          </p:blipFill>
          <p:spPr>
            <a:xfrm>
              <a:off x="7200292" y="339502"/>
              <a:ext cx="610875" cy="628350"/>
            </a:xfrm>
            <a:prstGeom prst="rect">
              <a:avLst/>
            </a:prstGeom>
            <a:noFill/>
            <a:ln>
              <a:noFill/>
            </a:ln>
          </p:spPr>
        </p:pic>
        <p:pic>
          <p:nvPicPr>
            <p:cNvPr id="192" name="Shape 192"/>
            <p:cNvPicPr preferRelativeResize="0"/>
            <p:nvPr/>
          </p:nvPicPr>
          <p:blipFill>
            <a:blip r:embed="rId4">
              <a:alphaModFix/>
            </a:blip>
            <a:stretch>
              <a:fillRect/>
            </a:stretch>
          </p:blipFill>
          <p:spPr>
            <a:xfrm>
              <a:off x="7884368" y="339502"/>
              <a:ext cx="610875" cy="628350"/>
            </a:xfrm>
            <a:prstGeom prst="rect">
              <a:avLst/>
            </a:prstGeom>
            <a:noFill/>
            <a:ln>
              <a:noFill/>
            </a:ln>
          </p:spPr>
        </p:pic>
      </p:grpSp>
      <p:grpSp>
        <p:nvGrpSpPr>
          <p:cNvPr id="8" name="群組 32"/>
          <p:cNvGrpSpPr/>
          <p:nvPr/>
        </p:nvGrpSpPr>
        <p:grpSpPr>
          <a:xfrm>
            <a:off x="3185846" y="1383618"/>
            <a:ext cx="2788022" cy="1728191"/>
            <a:chOff x="2987824" y="1347614"/>
            <a:chExt cx="2788022" cy="1728191"/>
          </a:xfrm>
        </p:grpSpPr>
        <p:pic>
          <p:nvPicPr>
            <p:cNvPr id="24" name="圖片 23" descr="TAG-01.png"/>
            <p:cNvPicPr>
              <a:picLocks noChangeAspect="1"/>
            </p:cNvPicPr>
            <p:nvPr/>
          </p:nvPicPr>
          <p:blipFill>
            <a:blip r:embed="rId5"/>
            <a:stretch>
              <a:fillRect/>
            </a:stretch>
          </p:blipFill>
          <p:spPr>
            <a:xfrm>
              <a:off x="2987824" y="1347614"/>
              <a:ext cx="2788022"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10" name="標題 9"/>
          <p:cNvSpPr>
            <a:spLocks noGrp="1"/>
          </p:cNvSpPr>
          <p:nvPr>
            <p:ph type="title"/>
          </p:nvPr>
        </p:nvSpPr>
        <p:spPr>
          <a:xfrm>
            <a:off x="515896" y="342866"/>
            <a:ext cx="8520600" cy="572700"/>
          </a:xfrm>
        </p:spPr>
        <p:txBody>
          <a:bodyPr/>
          <a:lstStyle/>
          <a:p>
            <a:pPr lvl="0"/>
            <a:r>
              <a:rPr lang="en" altLang="zh-TW" sz="3000" b="1" dirty="0" smtClean="0">
                <a:cs typeface="Calibri"/>
                <a:sym typeface="Calibri"/>
              </a:rPr>
              <a:t>多元客製化設定:用戶與專案團隊管理一次到位!</a:t>
            </a:r>
            <a:endParaRPr lang="zh-TW" altLang="en-US" sz="3000" dirty="0"/>
          </a:p>
        </p:txBody>
      </p:sp>
      <p:sp>
        <p:nvSpPr>
          <p:cNvPr id="322" name="Shape 322"/>
          <p:cNvSpPr/>
          <p:nvPr/>
        </p:nvSpPr>
        <p:spPr>
          <a:xfrm>
            <a:off x="5220072" y="1707654"/>
            <a:ext cx="4304100" cy="2352900"/>
          </a:xfrm>
          <a:prstGeom prst="rect">
            <a:avLst/>
          </a:prstGeom>
          <a:noFill/>
          <a:ln>
            <a:noFill/>
          </a:ln>
        </p:spPr>
        <p:txBody>
          <a:bodyPr wrap="square" lIns="91425" tIns="91425" rIns="91425" bIns="91425" anchor="t" anchorCtr="0">
            <a:noAutofit/>
          </a:bodyPr>
          <a:lstStyle/>
          <a:p>
            <a:pPr marL="457200" lvl="0" indent="-355600">
              <a:buSzPts val="20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使用者在系統和團隊的</a:t>
            </a:r>
            <a:r>
              <a:rPr lang="zh-TW" altLang="en-US" sz="1800" b="1" dirty="0" smtClean="0">
                <a:solidFill>
                  <a:srgbClr val="002060"/>
                </a:solidFill>
                <a:latin typeface="微軟正黑體" pitchFamily="34" charset="-120"/>
                <a:ea typeface="微軟正黑體" pitchFamily="34" charset="-120"/>
              </a:rPr>
              <a:t>權限</a:t>
            </a:r>
            <a:r>
              <a:rPr lang="en" sz="1800" b="1" dirty="0" smtClean="0">
                <a:solidFill>
                  <a:srgbClr val="002060"/>
                </a:solidFill>
                <a:latin typeface="微軟正黑體" pitchFamily="34" charset="-120"/>
                <a:ea typeface="微軟正黑體" pitchFamily="34" charset="-120"/>
              </a:rPr>
              <a:t>管理</a:t>
            </a:r>
            <a:endParaRPr lang="en" sz="1800" b="1" dirty="0">
              <a:solidFill>
                <a:srgbClr val="002060"/>
              </a:solidFill>
              <a:latin typeface="微軟正黑體" pitchFamily="34" charset="-120"/>
              <a:ea typeface="微軟正黑體" pitchFamily="34" charset="-120"/>
            </a:endParaRPr>
          </a:p>
          <a:p>
            <a:pPr marL="457200" lvl="0" indent="-355600">
              <a:buSzPts val="2000"/>
            </a:pPr>
            <a:r>
              <a:rPr lang="zh-TW" altLang="en-US" sz="1800" b="1" dirty="0" smtClean="0">
                <a:solidFill>
                  <a:srgbClr val="002060"/>
                </a:solidFill>
                <a:latin typeface="微軟正黑體" pitchFamily="34" charset="-120"/>
                <a:ea typeface="微軟正黑體" pitchFamily="34" charset="-120"/>
              </a:rPr>
              <a:t>◆ 建立多個團隊</a:t>
            </a:r>
            <a:endParaRPr lang="en" sz="1800" b="1" dirty="0">
              <a:solidFill>
                <a:srgbClr val="002060"/>
              </a:solidFill>
              <a:latin typeface="微軟正黑體" pitchFamily="34" charset="-120"/>
              <a:ea typeface="微軟正黑體" pitchFamily="34" charset="-120"/>
            </a:endParaRPr>
          </a:p>
          <a:p>
            <a:pPr marL="457200" lvl="0" indent="-355600">
              <a:buSzPts val="2000"/>
            </a:pPr>
            <a:r>
              <a:rPr lang="zh-TW" altLang="en-US" sz="1800" b="1" dirty="0" smtClean="0">
                <a:solidFill>
                  <a:srgbClr val="002060"/>
                </a:solidFill>
                <a:latin typeface="微軟正黑體" pitchFamily="34" charset="-120"/>
                <a:ea typeface="微軟正黑體" pitchFamily="34" charset="-120"/>
              </a:rPr>
              <a:t>◆ 建立公開頻道 </a:t>
            </a:r>
            <a:endParaRPr lang="en" sz="1800" b="1" dirty="0">
              <a:solidFill>
                <a:srgbClr val="002060"/>
              </a:solidFill>
              <a:latin typeface="微軟正黑體" pitchFamily="34" charset="-120"/>
              <a:ea typeface="微軟正黑體" pitchFamily="34" charset="-120"/>
            </a:endParaRPr>
          </a:p>
          <a:p>
            <a:pPr marL="457200" lvl="0" indent="-355600">
              <a:buSzPts val="2000"/>
            </a:pPr>
            <a:r>
              <a:rPr lang="zh-TW" altLang="en-US" sz="1800" b="1" dirty="0" smtClean="0">
                <a:solidFill>
                  <a:srgbClr val="002060"/>
                </a:solidFill>
                <a:latin typeface="微軟正黑體" pitchFamily="34" charset="-120"/>
                <a:ea typeface="微軟正黑體" pitchFamily="34" charset="-120"/>
              </a:rPr>
              <a:t>◆ 建立私人頻道</a:t>
            </a:r>
            <a:endParaRPr lang="en" sz="1800" b="1" dirty="0">
              <a:solidFill>
                <a:srgbClr val="002060"/>
              </a:solidFill>
              <a:latin typeface="微軟正黑體" pitchFamily="34" charset="-120"/>
              <a:ea typeface="微軟正黑體" pitchFamily="34" charset="-120"/>
            </a:endParaRPr>
          </a:p>
          <a:p>
            <a:pPr marL="457200" lvl="0" indent="-355600">
              <a:buSzPts val="2000"/>
            </a:pPr>
            <a:r>
              <a:rPr lang="zh-TW" altLang="en-US" sz="1800" b="1" dirty="0" smtClean="0">
                <a:solidFill>
                  <a:srgbClr val="002060"/>
                </a:solidFill>
                <a:latin typeface="微軟正黑體" pitchFamily="34" charset="-120"/>
                <a:ea typeface="微軟正黑體" pitchFamily="34" charset="-120"/>
              </a:rPr>
              <a:t>◆ 一對一</a:t>
            </a:r>
            <a:r>
              <a:rPr lang="en" sz="1800" b="1" dirty="0" smtClean="0">
                <a:solidFill>
                  <a:srgbClr val="002060"/>
                </a:solidFill>
                <a:latin typeface="微軟正黑體" pitchFamily="34" charset="-120"/>
                <a:ea typeface="微軟正黑體" pitchFamily="34" charset="-120"/>
              </a:rPr>
              <a:t>傳訊</a:t>
            </a:r>
            <a:endParaRPr lang="en" sz="1800" b="1" dirty="0">
              <a:solidFill>
                <a:srgbClr val="002060"/>
              </a:solidFill>
              <a:latin typeface="微軟正黑體" pitchFamily="34" charset="-120"/>
              <a:ea typeface="微軟正黑體" pitchFamily="34" charset="-120"/>
            </a:endParaRPr>
          </a:p>
          <a:p>
            <a:pPr marL="457200" lvl="0" indent="-355600">
              <a:buSzPts val="20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團隊的設定</a:t>
            </a:r>
            <a:endParaRPr lang="en" sz="1800" b="1" dirty="0">
              <a:solidFill>
                <a:srgbClr val="002060"/>
              </a:solidFill>
              <a:latin typeface="微軟正黑體" pitchFamily="34" charset="-120"/>
              <a:ea typeface="微軟正黑體" pitchFamily="34" charset="-120"/>
            </a:endParaRPr>
          </a:p>
          <a:p>
            <a:pPr marL="457200" lvl="0" indent="-355600">
              <a:buSzPts val="2000"/>
            </a:pPr>
            <a:r>
              <a:rPr lang="zh-TW" altLang="en-US" sz="1800" b="1" dirty="0" smtClean="0">
                <a:solidFill>
                  <a:srgbClr val="002060"/>
                </a:solidFill>
                <a:latin typeface="微軟正黑體" pitchFamily="34" charset="-120"/>
                <a:ea typeface="微軟正黑體" pitchFamily="34" charset="-120"/>
              </a:rPr>
              <a:t>◆ 單一連結同時邀請多人</a:t>
            </a:r>
            <a:endParaRPr lang="en" sz="1800" b="1" dirty="0">
              <a:solidFill>
                <a:srgbClr val="002060"/>
              </a:solidFill>
              <a:latin typeface="微軟正黑體" pitchFamily="34" charset="-120"/>
              <a:ea typeface="微軟正黑體" pitchFamily="34" charset="-120"/>
            </a:endParaRPr>
          </a:p>
        </p:txBody>
      </p:sp>
      <p:pic>
        <p:nvPicPr>
          <p:cNvPr id="323" name="Shape 323"/>
          <p:cNvPicPr preferRelativeResize="0"/>
          <p:nvPr/>
        </p:nvPicPr>
        <p:blipFill>
          <a:blip r:embed="rId3"/>
          <a:stretch>
            <a:fillRect/>
          </a:stretch>
        </p:blipFill>
        <p:spPr>
          <a:xfrm>
            <a:off x="611560" y="987574"/>
            <a:ext cx="4680520" cy="3983091"/>
          </a:xfrm>
          <a:prstGeom prst="rect">
            <a:avLst/>
          </a:prstGeom>
          <a:noFill/>
          <a:ln>
            <a:noFill/>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0" name="標題 9"/>
          <p:cNvSpPr>
            <a:spLocks noGrp="1"/>
          </p:cNvSpPr>
          <p:nvPr>
            <p:ph type="title"/>
          </p:nvPr>
        </p:nvSpPr>
        <p:spPr/>
        <p:txBody>
          <a:bodyPr/>
          <a:lstStyle/>
          <a:p>
            <a:r>
              <a:rPr lang="zh-TW" altLang="en-US" b="1" dirty="0" smtClean="0"/>
              <a:t>眾多實用功能</a:t>
            </a:r>
            <a:endParaRPr lang="zh-TW" altLang="en-US" b="1" dirty="0"/>
          </a:p>
        </p:txBody>
      </p:sp>
      <p:sp>
        <p:nvSpPr>
          <p:cNvPr id="332" name="Shape 332"/>
          <p:cNvSpPr/>
          <p:nvPr/>
        </p:nvSpPr>
        <p:spPr>
          <a:xfrm>
            <a:off x="306088" y="1514994"/>
            <a:ext cx="5058000" cy="2352900"/>
          </a:xfrm>
          <a:prstGeom prst="rect">
            <a:avLst/>
          </a:prstGeom>
          <a:noFill/>
          <a:ln>
            <a:noFill/>
          </a:ln>
        </p:spPr>
        <p:txBody>
          <a:bodyPr wrap="square" lIns="91425" tIns="91425" rIns="91425" bIns="91425" anchor="t" anchorCtr="0">
            <a:noAutofit/>
          </a:bodyPr>
          <a:lstStyle/>
          <a:p>
            <a:pPr marL="457200" lvl="0" indent="-342900" rtl="0">
              <a:spcBef>
                <a:spcPts val="0"/>
              </a:spcBef>
              <a:spcAft>
                <a:spcPts val="0"/>
              </a:spcAft>
              <a:buSzPts val="1800"/>
            </a:pPr>
            <a:r>
              <a:rPr lang="zh-TW" altLang="en-US" sz="1800" b="1" dirty="0" smtClean="0">
                <a:solidFill>
                  <a:srgbClr val="002060"/>
                </a:solidFill>
                <a:latin typeface="微軟正黑體" pitchFamily="34" charset="-120"/>
                <a:ea typeface="微軟正黑體" pitchFamily="34" charset="-120"/>
              </a:rPr>
              <a:t>◆ 直接拖曳</a:t>
            </a:r>
            <a:r>
              <a:rPr lang="en" sz="1800" b="1" dirty="0" smtClean="0">
                <a:solidFill>
                  <a:srgbClr val="002060"/>
                </a:solidFill>
                <a:latin typeface="微軟正黑體" pitchFamily="34" charset="-120"/>
                <a:ea typeface="微軟正黑體" pitchFamily="34" charset="-120"/>
              </a:rPr>
              <a:t>一鍵傳送圖檔文檔</a:t>
            </a:r>
            <a:endParaRPr lang="en" sz="1800" b="1" dirty="0">
              <a:solidFill>
                <a:srgbClr val="002060"/>
              </a:solidFill>
              <a:latin typeface="微軟正黑體" pitchFamily="34" charset="-120"/>
              <a:ea typeface="微軟正黑體" pitchFamily="34" charset="-120"/>
            </a:endParaRPr>
          </a:p>
          <a:p>
            <a:pPr marL="457200" lvl="0" indent="-342900">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在特定回覆主題下回文</a:t>
            </a:r>
            <a:endParaRPr lang="en" sz="1800" b="1" dirty="0">
              <a:solidFill>
                <a:srgbClr val="002060"/>
              </a:solidFill>
              <a:latin typeface="微軟正黑體" pitchFamily="34" charset="-120"/>
              <a:ea typeface="微軟正黑體" pitchFamily="34" charset="-120"/>
            </a:endParaRPr>
          </a:p>
          <a:p>
            <a:pPr marL="457200" lvl="0" indent="-342900">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回文永久網址</a:t>
            </a:r>
            <a:r>
              <a:rPr lang="en" sz="1800" b="1" dirty="0">
                <a:solidFill>
                  <a:srgbClr val="002060"/>
                </a:solidFill>
                <a:latin typeface="微軟正黑體" pitchFamily="34" charset="-120"/>
                <a:ea typeface="微軟正黑體" pitchFamily="34" charset="-120"/>
              </a:rPr>
              <a:t>、編輯、刪除</a:t>
            </a:r>
          </a:p>
          <a:p>
            <a:pPr marL="457200" lvl="0" indent="-342900">
              <a:buClr>
                <a:schemeClr val="dk1"/>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公告發文至頻道</a:t>
            </a:r>
            <a:r>
              <a:rPr lang="en" sz="1800" b="1" dirty="0">
                <a:solidFill>
                  <a:srgbClr val="002060"/>
                </a:solidFill>
                <a:latin typeface="微軟正黑體" pitchFamily="34" charset="-120"/>
                <a:ea typeface="微軟正黑體" pitchFamily="34" charset="-120"/>
              </a:rPr>
              <a:t>、指定人名</a:t>
            </a:r>
          </a:p>
          <a:p>
            <a:pPr marL="457200" lvl="0" indent="-342900">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釘選回文</a:t>
            </a:r>
            <a:endParaRPr lang="en" sz="1800" b="1" dirty="0">
              <a:solidFill>
                <a:srgbClr val="002060"/>
              </a:solidFill>
              <a:latin typeface="微軟正黑體" pitchFamily="34" charset="-120"/>
              <a:ea typeface="微軟正黑體" pitchFamily="34" charset="-120"/>
            </a:endParaRPr>
          </a:p>
          <a:p>
            <a:pPr marL="457200" lvl="0" indent="-342900">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標記訊息</a:t>
            </a:r>
            <a:endParaRPr lang="en" sz="1800" b="1" dirty="0">
              <a:solidFill>
                <a:srgbClr val="002060"/>
              </a:solidFill>
              <a:latin typeface="微軟正黑體" pitchFamily="34" charset="-120"/>
              <a:ea typeface="微軟正黑體" pitchFamily="34" charset="-120"/>
            </a:endParaRPr>
          </a:p>
          <a:p>
            <a:pPr marL="457200" lvl="0" indent="-342900">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多種表情符號選擇</a:t>
            </a:r>
            <a:endParaRPr lang="en" sz="1800" b="1" dirty="0">
              <a:solidFill>
                <a:srgbClr val="002060"/>
              </a:solidFill>
              <a:latin typeface="微軟正黑體" pitchFamily="34" charset="-120"/>
              <a:ea typeface="微軟正黑體" pitchFamily="34" charset="-120"/>
            </a:endParaRPr>
          </a:p>
          <a:p>
            <a:pPr marL="457200" lvl="0" indent="-342900">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帳戶設定</a:t>
            </a:r>
            <a:r>
              <a:rPr lang="en" sz="1800" b="1" dirty="0">
                <a:solidFill>
                  <a:srgbClr val="002060"/>
                </a:solidFill>
                <a:latin typeface="微軟正黑體" pitchFamily="34" charset="-120"/>
                <a:ea typeface="微軟正黑體" pitchFamily="34" charset="-120"/>
              </a:rPr>
              <a:t>: 背景主題、通知、</a:t>
            </a:r>
            <a:r>
              <a:rPr lang="en" sz="1800" b="1" dirty="0" smtClean="0">
                <a:solidFill>
                  <a:srgbClr val="002060"/>
                </a:solidFill>
                <a:latin typeface="微軟正黑體" pitchFamily="34" charset="-120"/>
                <a:ea typeface="微軟正黑體" pitchFamily="34" charset="-120"/>
              </a:rPr>
              <a:t>語言等</a:t>
            </a:r>
            <a:endParaRPr lang="en" sz="1800" b="1" dirty="0">
              <a:solidFill>
                <a:srgbClr val="002060"/>
              </a:solidFill>
              <a:latin typeface="微軟正黑體" pitchFamily="34" charset="-120"/>
              <a:ea typeface="微軟正黑體" pitchFamily="34" charset="-120"/>
            </a:endParaRPr>
          </a:p>
          <a:p>
            <a:pPr marL="457200" lvl="0" indent="-342900">
              <a:buClr>
                <a:schemeClr val="dk1"/>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搜尋語句</a:t>
            </a:r>
            <a:r>
              <a:rPr lang="en" sz="1800" b="1" dirty="0">
                <a:solidFill>
                  <a:srgbClr val="002060"/>
                </a:solidFill>
                <a:latin typeface="微軟正黑體" pitchFamily="34" charset="-120"/>
                <a:ea typeface="微軟正黑體" pitchFamily="34" charset="-120"/>
              </a:rPr>
              <a:t>、使用者、搜尋頻道</a:t>
            </a:r>
          </a:p>
          <a:p>
            <a:pPr marL="457200" lvl="0" indent="-342900">
              <a:buClr>
                <a:schemeClr val="dk1"/>
              </a:buClr>
              <a:buSzPts val="1800"/>
            </a:pPr>
            <a:r>
              <a:rPr lang="zh-TW" altLang="en-US" sz="1800" b="1" dirty="0" smtClean="0">
                <a:solidFill>
                  <a:srgbClr val="002060"/>
                </a:solidFill>
                <a:latin typeface="微軟正黑體" pitchFamily="34" charset="-120"/>
                <a:ea typeface="微軟正黑體" pitchFamily="34" charset="-120"/>
              </a:rPr>
              <a:t>◆ </a:t>
            </a:r>
            <a:r>
              <a:rPr lang="en" sz="1800" b="1" dirty="0" smtClean="0">
                <a:solidFill>
                  <a:srgbClr val="002060"/>
                </a:solidFill>
                <a:latin typeface="微軟正黑體" pitchFamily="34" charset="-120"/>
                <a:ea typeface="微軟正黑體" pitchFamily="34" charset="-120"/>
              </a:rPr>
              <a:t>快速鍵清單</a:t>
            </a:r>
            <a:endParaRPr lang="en" sz="1800" b="1" dirty="0">
              <a:solidFill>
                <a:srgbClr val="002060"/>
              </a:solidFill>
              <a:latin typeface="微軟正黑體" pitchFamily="34" charset="-120"/>
              <a:ea typeface="微軟正黑體" pitchFamily="34" charset="-120"/>
            </a:endParaRPr>
          </a:p>
        </p:txBody>
      </p:sp>
      <p:pic>
        <p:nvPicPr>
          <p:cNvPr id="333" name="Shape 333"/>
          <p:cNvPicPr preferRelativeResize="0"/>
          <p:nvPr/>
        </p:nvPicPr>
        <p:blipFill>
          <a:blip r:embed="rId3"/>
          <a:stretch>
            <a:fillRect/>
          </a:stretch>
        </p:blipFill>
        <p:spPr>
          <a:xfrm>
            <a:off x="4067944" y="1275606"/>
            <a:ext cx="3715619" cy="3593288"/>
          </a:xfrm>
          <a:prstGeom prst="rect">
            <a:avLst/>
          </a:prstGeom>
          <a:noFill/>
          <a:ln>
            <a:noFill/>
          </a:ln>
          <a:effectLst>
            <a:outerShdw blurRad="63500" sx="102000" sy="102000" algn="ctr" rotWithShape="0">
              <a:prstClr val="black">
                <a:alpha val="40000"/>
              </a:prstClr>
            </a:outerShdw>
          </a:effectLst>
        </p:spPr>
      </p:pic>
      <p:pic>
        <p:nvPicPr>
          <p:cNvPr id="11" name="Shape 270" descr="matermost_square.png"/>
          <p:cNvPicPr preferRelativeResize="0"/>
          <p:nvPr/>
        </p:nvPicPr>
        <p:blipFill rotWithShape="1">
          <a:blip r:embed="rId4">
            <a:alphaModFix/>
          </a:blip>
          <a:srcRect/>
          <a:stretch/>
        </p:blipFill>
        <p:spPr>
          <a:xfrm>
            <a:off x="4644008" y="4229568"/>
            <a:ext cx="688076" cy="639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0" name="標題 9"/>
          <p:cNvSpPr>
            <a:spLocks noGrp="1"/>
          </p:cNvSpPr>
          <p:nvPr>
            <p:ph type="title"/>
          </p:nvPr>
        </p:nvSpPr>
        <p:spPr/>
        <p:txBody>
          <a:bodyPr/>
          <a:lstStyle/>
          <a:p>
            <a:r>
              <a:rPr lang="zh-TW" altLang="en-US" b="1" dirty="0" smtClean="0"/>
              <a:t>客製化設定</a:t>
            </a:r>
            <a:endParaRPr lang="zh-TW" altLang="en-US" b="1" dirty="0"/>
          </a:p>
        </p:txBody>
      </p:sp>
      <p:grpSp>
        <p:nvGrpSpPr>
          <p:cNvPr id="13" name="群組 12"/>
          <p:cNvGrpSpPr/>
          <p:nvPr/>
        </p:nvGrpSpPr>
        <p:grpSpPr>
          <a:xfrm>
            <a:off x="683567" y="1491630"/>
            <a:ext cx="7920881" cy="3456384"/>
            <a:chOff x="683567" y="1347614"/>
            <a:chExt cx="7920881" cy="3456384"/>
          </a:xfrm>
        </p:grpSpPr>
        <p:sp>
          <p:nvSpPr>
            <p:cNvPr id="332" name="Shape 332"/>
            <p:cNvSpPr/>
            <p:nvPr/>
          </p:nvSpPr>
          <p:spPr>
            <a:xfrm>
              <a:off x="1835694" y="1347614"/>
              <a:ext cx="3312369" cy="3456384"/>
            </a:xfrm>
            <a:prstGeom prst="rect">
              <a:avLst/>
            </a:prstGeom>
            <a:noFill/>
            <a:ln>
              <a:noFill/>
            </a:ln>
          </p:spPr>
          <p:txBody>
            <a:bodyPr wrap="square" lIns="91425" tIns="91425" rIns="91425" bIns="91425" anchor="t" anchorCtr="0">
              <a:noAutofit/>
            </a:bodyPr>
            <a:lstStyle/>
            <a:p>
              <a:pPr lvl="0" indent="-342900" rtl="0">
                <a:lnSpc>
                  <a:spcPct val="270000"/>
                </a:lnSpc>
                <a:spcBef>
                  <a:spcPts val="0"/>
                </a:spcBef>
                <a:spcAft>
                  <a:spcPts val="0"/>
                </a:spcAft>
                <a:buSzPts val="1800"/>
              </a:pPr>
              <a:r>
                <a:rPr lang="zh-TW" altLang="en-US" sz="2000" b="1" dirty="0" smtClean="0">
                  <a:solidFill>
                    <a:srgbClr val="002060"/>
                  </a:solidFill>
                  <a:latin typeface="微軟正黑體" pitchFamily="34" charset="-120"/>
                  <a:ea typeface="微軟正黑體" pitchFamily="34" charset="-120"/>
                </a:rPr>
                <a:t>◆ 名字、郵件、圖片</a:t>
              </a:r>
              <a:endParaRPr lang="en" sz="2000" b="1" dirty="0">
                <a:solidFill>
                  <a:srgbClr val="002060"/>
                </a:solidFill>
                <a:latin typeface="微軟正黑體" pitchFamily="34" charset="-120"/>
                <a:ea typeface="微軟正黑體" pitchFamily="34" charset="-120"/>
              </a:endParaRPr>
            </a:p>
            <a:p>
              <a:pPr lvl="0" indent="-342900">
                <a:lnSpc>
                  <a:spcPct val="270000"/>
                </a:lnSpc>
                <a:buSzPts val="1800"/>
              </a:pPr>
              <a:r>
                <a:rPr lang="zh-TW" altLang="en-US" sz="2000" b="1" dirty="0" smtClean="0">
                  <a:solidFill>
                    <a:srgbClr val="002060"/>
                  </a:solidFill>
                  <a:latin typeface="微軟正黑體" pitchFamily="34" charset="-120"/>
                  <a:ea typeface="微軟正黑體" pitchFamily="34" charset="-120"/>
                </a:rPr>
                <a:t>◆ 客製表情符號</a:t>
              </a:r>
              <a:endParaRPr lang="en" sz="2000" b="1" dirty="0">
                <a:solidFill>
                  <a:srgbClr val="002060"/>
                </a:solidFill>
                <a:latin typeface="微軟正黑體" pitchFamily="34" charset="-120"/>
                <a:ea typeface="微軟正黑體" pitchFamily="34" charset="-120"/>
              </a:endParaRPr>
            </a:p>
            <a:p>
              <a:pPr lvl="0" indent="-342900">
                <a:lnSpc>
                  <a:spcPct val="270000"/>
                </a:lnSpc>
                <a:buSzPts val="1800"/>
              </a:pPr>
              <a:r>
                <a:rPr lang="zh-TW" altLang="en-US" sz="2000" b="1" dirty="0" smtClean="0">
                  <a:solidFill>
                    <a:srgbClr val="002060"/>
                  </a:solidFill>
                  <a:latin typeface="微軟正黑體" pitchFamily="34" charset="-120"/>
                  <a:ea typeface="微軟正黑體" pitchFamily="34" charset="-120"/>
                </a:rPr>
                <a:t>◆ 開啟</a:t>
              </a:r>
              <a:r>
                <a:rPr lang="en-US" altLang="zh-TW" sz="2000" b="1" dirty="0" smtClean="0">
                  <a:solidFill>
                    <a:srgbClr val="002060"/>
                  </a:solidFill>
                  <a:latin typeface="微軟正黑體" pitchFamily="34" charset="-120"/>
                  <a:ea typeface="微軟正黑體" pitchFamily="34" charset="-120"/>
                </a:rPr>
                <a:t>/</a:t>
              </a:r>
              <a:r>
                <a:rPr lang="zh-TW" altLang="en-US" sz="2000" b="1" dirty="0" smtClean="0">
                  <a:solidFill>
                    <a:srgbClr val="002060"/>
                  </a:solidFill>
                  <a:latin typeface="微軟正黑體" pitchFamily="34" charset="-120"/>
                  <a:ea typeface="微軟正黑體" pitchFamily="34" charset="-120"/>
                </a:rPr>
                <a:t>關閉通知</a:t>
              </a:r>
              <a:endParaRPr lang="en" sz="2000" b="1" dirty="0">
                <a:solidFill>
                  <a:srgbClr val="002060"/>
                </a:solidFill>
                <a:latin typeface="微軟正黑體" pitchFamily="34" charset="-120"/>
                <a:ea typeface="微軟正黑體" pitchFamily="34" charset="-120"/>
              </a:endParaRPr>
            </a:p>
          </p:txBody>
        </p:sp>
        <p:pic>
          <p:nvPicPr>
            <p:cNvPr id="6" name="圖片 5" descr="P14-01.png"/>
            <p:cNvPicPr>
              <a:picLocks noChangeAspect="1"/>
            </p:cNvPicPr>
            <p:nvPr/>
          </p:nvPicPr>
          <p:blipFill>
            <a:blip r:embed="rId3"/>
            <a:stretch>
              <a:fillRect/>
            </a:stretch>
          </p:blipFill>
          <p:spPr>
            <a:xfrm>
              <a:off x="683567" y="1635647"/>
              <a:ext cx="1152128" cy="727832"/>
            </a:xfrm>
            <a:prstGeom prst="rect">
              <a:avLst/>
            </a:prstGeom>
          </p:spPr>
        </p:pic>
        <p:pic>
          <p:nvPicPr>
            <p:cNvPr id="7" name="圖片 6" descr="P14-02.png"/>
            <p:cNvPicPr>
              <a:picLocks noChangeAspect="1"/>
            </p:cNvPicPr>
            <p:nvPr/>
          </p:nvPicPr>
          <p:blipFill>
            <a:blip r:embed="rId4"/>
            <a:stretch>
              <a:fillRect/>
            </a:stretch>
          </p:blipFill>
          <p:spPr>
            <a:xfrm>
              <a:off x="4716016" y="1491630"/>
              <a:ext cx="964297" cy="720080"/>
            </a:xfrm>
            <a:prstGeom prst="rect">
              <a:avLst/>
            </a:prstGeom>
          </p:spPr>
        </p:pic>
        <p:pic>
          <p:nvPicPr>
            <p:cNvPr id="8" name="圖片 7" descr="P14-03.png"/>
            <p:cNvPicPr>
              <a:picLocks noChangeAspect="1"/>
            </p:cNvPicPr>
            <p:nvPr/>
          </p:nvPicPr>
          <p:blipFill>
            <a:blip r:embed="rId5"/>
            <a:stretch>
              <a:fillRect/>
            </a:stretch>
          </p:blipFill>
          <p:spPr>
            <a:xfrm>
              <a:off x="1043607" y="3291830"/>
              <a:ext cx="504055" cy="549878"/>
            </a:xfrm>
            <a:prstGeom prst="rect">
              <a:avLst/>
            </a:prstGeom>
          </p:spPr>
        </p:pic>
        <p:pic>
          <p:nvPicPr>
            <p:cNvPr id="9" name="圖片 8" descr="P14-04.png"/>
            <p:cNvPicPr>
              <a:picLocks noChangeAspect="1"/>
            </p:cNvPicPr>
            <p:nvPr/>
          </p:nvPicPr>
          <p:blipFill>
            <a:blip r:embed="rId6"/>
            <a:stretch>
              <a:fillRect/>
            </a:stretch>
          </p:blipFill>
          <p:spPr>
            <a:xfrm>
              <a:off x="5004048" y="2523687"/>
              <a:ext cx="648072" cy="696135"/>
            </a:xfrm>
            <a:prstGeom prst="rect">
              <a:avLst/>
            </a:prstGeom>
          </p:spPr>
        </p:pic>
        <p:pic>
          <p:nvPicPr>
            <p:cNvPr id="12" name="圖片 11" descr="P14-05.png"/>
            <p:cNvPicPr>
              <a:picLocks noChangeAspect="1"/>
            </p:cNvPicPr>
            <p:nvPr/>
          </p:nvPicPr>
          <p:blipFill>
            <a:blip r:embed="rId7"/>
            <a:stretch>
              <a:fillRect/>
            </a:stretch>
          </p:blipFill>
          <p:spPr>
            <a:xfrm>
              <a:off x="971600" y="2499742"/>
              <a:ext cx="576064" cy="574683"/>
            </a:xfrm>
            <a:prstGeom prst="rect">
              <a:avLst/>
            </a:prstGeom>
          </p:spPr>
        </p:pic>
        <p:sp>
          <p:nvSpPr>
            <p:cNvPr id="11" name="文字方塊 10"/>
            <p:cNvSpPr txBox="1"/>
            <p:nvPr/>
          </p:nvSpPr>
          <p:spPr>
            <a:xfrm>
              <a:off x="5724128" y="1347614"/>
              <a:ext cx="2880320" cy="1754326"/>
            </a:xfrm>
            <a:prstGeom prst="rect">
              <a:avLst/>
            </a:prstGeom>
            <a:noFill/>
          </p:spPr>
          <p:txBody>
            <a:bodyPr wrap="square" rtlCol="0">
              <a:spAutoFit/>
            </a:bodyPr>
            <a:lstStyle/>
            <a:p>
              <a:pPr indent="-342900">
                <a:lnSpc>
                  <a:spcPct val="270000"/>
                </a:lnSpc>
                <a:buClr>
                  <a:schemeClr val="dk1"/>
                </a:buClr>
                <a:buSzPts val="1800"/>
              </a:pPr>
              <a:r>
                <a:rPr lang="zh-TW" altLang="en-US" sz="2000" b="1" dirty="0" smtClean="0">
                  <a:solidFill>
                    <a:srgbClr val="002060"/>
                  </a:solidFill>
                  <a:latin typeface="微軟正黑體" pitchFamily="34" charset="-120"/>
                  <a:ea typeface="微軟正黑體" pitchFamily="34" charset="-120"/>
                </a:rPr>
                <a:t>◆ 匯入</a:t>
              </a:r>
              <a:r>
                <a:rPr lang="en-US" altLang="zh-TW" sz="2000" b="1" dirty="0" smtClean="0">
                  <a:solidFill>
                    <a:srgbClr val="002060"/>
                  </a:solidFill>
                  <a:latin typeface="微軟正黑體" pitchFamily="34" charset="-120"/>
                  <a:ea typeface="微軟正黑體" pitchFamily="34" charset="-120"/>
                </a:rPr>
                <a:t>Slack</a:t>
              </a:r>
              <a:r>
                <a:rPr lang="zh-TW" altLang="en-US" sz="2000" b="1" dirty="0" smtClean="0">
                  <a:solidFill>
                    <a:srgbClr val="002060"/>
                  </a:solidFill>
                  <a:latin typeface="微軟正黑體" pitchFamily="34" charset="-120"/>
                  <a:ea typeface="微軟正黑體" pitchFamily="34" charset="-120"/>
                </a:rPr>
                <a:t>帳戶資料</a:t>
              </a:r>
              <a:endParaRPr lang="en" altLang="zh-TW" sz="2000" b="1" dirty="0" smtClean="0">
                <a:solidFill>
                  <a:srgbClr val="002060"/>
                </a:solidFill>
                <a:latin typeface="微軟正黑體" pitchFamily="34" charset="-120"/>
                <a:ea typeface="微軟正黑體" pitchFamily="34" charset="-120"/>
              </a:endParaRPr>
            </a:p>
            <a:p>
              <a:pPr indent="-342900">
                <a:lnSpc>
                  <a:spcPct val="270000"/>
                </a:lnSpc>
                <a:buSzPts val="1800"/>
              </a:pPr>
              <a:r>
                <a:rPr lang="zh-TW" altLang="en-US" sz="2000" b="1" dirty="0" smtClean="0">
                  <a:solidFill>
                    <a:srgbClr val="002060"/>
                  </a:solidFill>
                  <a:latin typeface="微軟正黑體" pitchFamily="34" charset="-120"/>
                  <a:ea typeface="微軟正黑體" pitchFamily="34" charset="-120"/>
                </a:rPr>
                <a:t>◆ 客製化佈景主題</a:t>
              </a:r>
              <a:endParaRPr lang="en" altLang="zh-TW" sz="2000" b="1" dirty="0" smtClean="0">
                <a:solidFill>
                  <a:srgbClr val="002060"/>
                </a:solidFill>
                <a:latin typeface="微軟正黑體" pitchFamily="34" charset="-120"/>
                <a:ea typeface="微軟正黑體" pitchFamily="34" charset="-12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solidFill>
                    <a:schemeClr val="tx1">
                      <a:lumMod val="50000"/>
                      <a:lumOff val="50000"/>
                    </a:schemeClr>
                  </a:solidFill>
                  <a:latin typeface="微軟正黑體" pitchFamily="34" charset="-120"/>
                  <a:ea typeface="微軟正黑體" pitchFamily="34" charset="-120"/>
                </a:rPr>
                <a:t>NAS </a:t>
              </a:r>
              <a:r>
                <a:rPr lang="zh-TW" altLang="en-US" sz="2000" b="1" dirty="0" smtClean="0">
                  <a:solidFill>
                    <a:schemeClr val="tx1">
                      <a:lumMod val="50000"/>
                      <a:lumOff val="50000"/>
                    </a:schemeClr>
                  </a:solidFill>
                  <a:latin typeface="微軟正黑體" pitchFamily="34" charset="-120"/>
                  <a:ea typeface="微軟正黑體" pitchFamily="34" charset="-120"/>
                </a:rPr>
                <a:t>私有雲通訊</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 name="群組 33"/>
          <p:cNvGrpSpPr/>
          <p:nvPr/>
        </p:nvGrpSpPr>
        <p:grpSpPr>
          <a:xfrm>
            <a:off x="5940152" y="1383618"/>
            <a:ext cx="2788022" cy="1728191"/>
            <a:chOff x="107504" y="1419622"/>
            <a:chExt cx="2788022" cy="1728191"/>
          </a:xfrm>
        </p:grpSpPr>
        <p:pic>
          <p:nvPicPr>
            <p:cNvPr id="35" name="圖片 34" descr="TAG-01.png"/>
            <p:cNvPicPr>
              <a:picLocks noChangeAspect="1"/>
            </p:cNvPicPr>
            <p:nvPr/>
          </p:nvPicPr>
          <p:blipFill>
            <a:blip r:embed="rId4"/>
            <a:stretch>
              <a:fillRect/>
            </a:stretch>
          </p:blipFill>
          <p:spPr>
            <a:xfrm>
              <a:off x="107504" y="1419622"/>
              <a:ext cx="2788022"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latin typeface="微軟正黑體" pitchFamily="34" charset="-120"/>
                  <a:ea typeface="微軟正黑體" pitchFamily="34" charset="-120"/>
                </a:rPr>
                <a:t>整合眾多應用</a:t>
              </a:r>
              <a:endParaRPr lang="en" altLang="zh-TW" sz="2000" b="1" dirty="0" smtClean="0">
                <a:latin typeface="微軟正黑體" pitchFamily="34" charset="-120"/>
                <a:ea typeface="微軟正黑體" pitchFamily="34" charset="-120"/>
              </a:endParaRPr>
            </a:p>
          </p:txBody>
        </p:sp>
        <p:sp>
          <p:nvSpPr>
            <p:cNvPr id="37" name="文字方塊 36"/>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3"/>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行動版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系統統計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b="1" dirty="0" smtClean="0"/>
              <a:t>Mattermost</a:t>
            </a:r>
            <a:r>
              <a:rPr lang="zh-TW" altLang="en-US" b="1" dirty="0" smtClean="0"/>
              <a:t> 絕對好用</a:t>
            </a:r>
            <a:r>
              <a:rPr lang="en" altLang="zh-TW" b="1" dirty="0" smtClean="0"/>
              <a:t>! </a:t>
            </a:r>
            <a:endParaRPr lang="zh-TW" altLang="en-US" dirty="0"/>
          </a:p>
        </p:txBody>
      </p:sp>
      <p:grpSp>
        <p:nvGrpSpPr>
          <p:cNvPr id="7" name="群組 22"/>
          <p:cNvGrpSpPr/>
          <p:nvPr/>
        </p:nvGrpSpPr>
        <p:grpSpPr>
          <a:xfrm>
            <a:off x="6516216" y="339502"/>
            <a:ext cx="1979027" cy="628350"/>
            <a:chOff x="6516216" y="339502"/>
            <a:chExt cx="1979027" cy="628350"/>
          </a:xfrm>
        </p:grpSpPr>
        <p:pic>
          <p:nvPicPr>
            <p:cNvPr id="190"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191"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192"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grpSp>
        <p:nvGrpSpPr>
          <p:cNvPr id="8" name="群組 32"/>
          <p:cNvGrpSpPr/>
          <p:nvPr/>
        </p:nvGrpSpPr>
        <p:grpSpPr>
          <a:xfrm>
            <a:off x="3185846" y="1383618"/>
            <a:ext cx="2788022" cy="1728190"/>
            <a:chOff x="2987824" y="1347614"/>
            <a:chExt cx="2788022" cy="1728190"/>
          </a:xfrm>
        </p:grpSpPr>
        <p:pic>
          <p:nvPicPr>
            <p:cNvPr id="24" name="圖片 23" descr="TAG-01.png"/>
            <p:cNvPicPr>
              <a:picLocks noChangeAspect="1"/>
            </p:cNvPicPr>
            <p:nvPr/>
          </p:nvPicPr>
          <p:blipFill>
            <a:blip r:embed="rId3"/>
            <a:stretch>
              <a:fillRect/>
            </a:stretch>
          </p:blipFill>
          <p:spPr>
            <a:xfrm>
              <a:off x="2987824" y="1347614"/>
              <a:ext cx="2788022" cy="1728190"/>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12" name="標題 11"/>
          <p:cNvSpPr>
            <a:spLocks noGrp="1"/>
          </p:cNvSpPr>
          <p:nvPr>
            <p:ph type="title"/>
          </p:nvPr>
        </p:nvSpPr>
        <p:spPr/>
        <p:txBody>
          <a:bodyPr/>
          <a:lstStyle/>
          <a:p>
            <a:pPr lvl="0"/>
            <a:r>
              <a:rPr lang="en" altLang="zh-TW" b="1" dirty="0" smtClean="0">
                <a:cs typeface="Calibri"/>
                <a:sym typeface="Calibri"/>
              </a:rPr>
              <a:t>整合與通知: 打造屬於您的即時通訊!</a:t>
            </a:r>
            <a:endParaRPr lang="zh-TW" altLang="en-US" dirty="0"/>
          </a:p>
        </p:txBody>
      </p:sp>
      <p:sp>
        <p:nvSpPr>
          <p:cNvPr id="364" name="Shape 364"/>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latin typeface="Calibri"/>
              <a:ea typeface="Calibri"/>
              <a:cs typeface="Calibri"/>
              <a:sym typeface="Calibri"/>
            </a:endParaRPr>
          </a:p>
        </p:txBody>
      </p:sp>
      <p:sp>
        <p:nvSpPr>
          <p:cNvPr id="366" name="Shape 366"/>
          <p:cNvSpPr/>
          <p:nvPr/>
        </p:nvSpPr>
        <p:spPr>
          <a:xfrm>
            <a:off x="257100" y="1226325"/>
            <a:ext cx="86298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1800">
              <a:solidFill>
                <a:schemeClr val="dk1"/>
              </a:solidFill>
            </a:endParaRPr>
          </a:p>
        </p:txBody>
      </p:sp>
      <p:grpSp>
        <p:nvGrpSpPr>
          <p:cNvPr id="14" name="群組 13"/>
          <p:cNvGrpSpPr/>
          <p:nvPr/>
        </p:nvGrpSpPr>
        <p:grpSpPr>
          <a:xfrm>
            <a:off x="251520" y="1347614"/>
            <a:ext cx="6158032" cy="3240360"/>
            <a:chOff x="251520" y="1347614"/>
            <a:chExt cx="6158032" cy="3240360"/>
          </a:xfrm>
        </p:grpSpPr>
        <p:sp>
          <p:nvSpPr>
            <p:cNvPr id="365" name="Shape 365"/>
            <p:cNvSpPr/>
            <p:nvPr/>
          </p:nvSpPr>
          <p:spPr>
            <a:xfrm>
              <a:off x="251520" y="1540800"/>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a:p>
              <a:pPr marL="0" lvl="0" indent="0" rtl="0">
                <a:spcBef>
                  <a:spcPts val="0"/>
                </a:spcBef>
                <a:buNone/>
              </a:pPr>
              <a:endParaRPr sz="2000"/>
            </a:p>
          </p:txBody>
        </p:sp>
        <p:pic>
          <p:nvPicPr>
            <p:cNvPr id="367" name="Shape 367"/>
            <p:cNvPicPr preferRelativeResize="0"/>
            <p:nvPr/>
          </p:nvPicPr>
          <p:blipFill>
            <a:blip r:embed="rId3">
              <a:alphaModFix/>
            </a:blip>
            <a:srcRect l="77734" t="10333" r="11273" b="48796"/>
            <a:stretch>
              <a:fillRect/>
            </a:stretch>
          </p:blipFill>
          <p:spPr>
            <a:xfrm>
              <a:off x="432888" y="3579862"/>
              <a:ext cx="1008112" cy="1008112"/>
            </a:xfrm>
            <a:prstGeom prst="rect">
              <a:avLst/>
            </a:prstGeom>
            <a:noFill/>
            <a:ln>
              <a:noFill/>
            </a:ln>
          </p:spPr>
        </p:pic>
        <p:sp>
          <p:nvSpPr>
            <p:cNvPr id="8" name="Shape 332"/>
            <p:cNvSpPr/>
            <p:nvPr/>
          </p:nvSpPr>
          <p:spPr>
            <a:xfrm>
              <a:off x="1296984" y="1491630"/>
              <a:ext cx="4896544" cy="792088"/>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微軟正黑體" pitchFamily="34" charset="-120"/>
                  <a:ea typeface="微軟正黑體" pitchFamily="34" charset="-120"/>
                </a:rPr>
                <a:t>◆ 傳入的</a:t>
              </a:r>
              <a:r>
                <a:rPr lang="en-US" altLang="zh-TW" sz="2000" b="1" dirty="0" err="1" smtClean="0">
                  <a:solidFill>
                    <a:srgbClr val="002060"/>
                  </a:solidFill>
                  <a:latin typeface="微軟正黑體" pitchFamily="34" charset="-120"/>
                  <a:ea typeface="微軟正黑體" pitchFamily="34" charset="-120"/>
                </a:rPr>
                <a:t>Webhook</a:t>
              </a:r>
              <a:endParaRPr lang="en" sz="2000" b="1" dirty="0">
                <a:solidFill>
                  <a:srgbClr val="002060"/>
                </a:solidFill>
                <a:latin typeface="微軟正黑體" pitchFamily="34" charset="-120"/>
                <a:ea typeface="微軟正黑體" pitchFamily="34" charset="-120"/>
              </a:endParaRPr>
            </a:p>
            <a:p>
              <a:pPr marL="457200" lvl="0" indent="-342900">
                <a:buSzPts val="1800"/>
              </a:pPr>
              <a:r>
                <a:rPr lang="zh-TW" altLang="en-US" sz="1600" b="1" dirty="0" smtClean="0">
                  <a:solidFill>
                    <a:srgbClr val="002060"/>
                  </a:solidFill>
                  <a:latin typeface="微軟正黑體" pitchFamily="34" charset="-120"/>
                  <a:ea typeface="微軟正黑體" pitchFamily="34" charset="-120"/>
                </a:rPr>
                <a:t>   △ 讓外部整合功能可以傳訊息</a:t>
              </a:r>
              <a:endParaRPr lang="en" altLang="zh-TW" sz="1600" b="1" dirty="0" smtClean="0">
                <a:solidFill>
                  <a:srgbClr val="002060"/>
                </a:solidFill>
                <a:latin typeface="微軟正黑體" pitchFamily="34" charset="-120"/>
                <a:ea typeface="微軟正黑體" pitchFamily="34" charset="-120"/>
              </a:endParaRPr>
            </a:p>
          </p:txBody>
        </p:sp>
        <p:sp>
          <p:nvSpPr>
            <p:cNvPr id="9" name="Shape 332"/>
            <p:cNvSpPr/>
            <p:nvPr/>
          </p:nvSpPr>
          <p:spPr>
            <a:xfrm>
              <a:off x="1296984" y="3723878"/>
              <a:ext cx="4896544" cy="792088"/>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微軟正黑體" pitchFamily="34" charset="-120"/>
                  <a:ea typeface="微軟正黑體" pitchFamily="34" charset="-120"/>
                </a:rPr>
                <a:t>◆ 斜線命令</a:t>
              </a:r>
              <a:endParaRPr lang="en" sz="2000" b="1" dirty="0">
                <a:solidFill>
                  <a:srgbClr val="002060"/>
                </a:solidFill>
                <a:latin typeface="微軟正黑體" pitchFamily="34" charset="-120"/>
                <a:ea typeface="微軟正黑體" pitchFamily="34" charset="-120"/>
              </a:endParaRPr>
            </a:p>
            <a:p>
              <a:pPr marL="457200" lvl="0" indent="-342900">
                <a:buSzPts val="1800"/>
              </a:pPr>
              <a:r>
                <a:rPr lang="zh-TW" altLang="en-US" sz="1600" b="1" dirty="0" smtClean="0">
                  <a:solidFill>
                    <a:srgbClr val="002060"/>
                  </a:solidFill>
                  <a:latin typeface="微軟正黑體" pitchFamily="34" charset="-120"/>
                  <a:ea typeface="微軟正黑體" pitchFamily="34" charset="-120"/>
                </a:rPr>
                <a:t>   △ 斜線命令用來傳送事件給外部整合功能</a:t>
              </a:r>
              <a:endParaRPr lang="en" altLang="zh-TW" sz="1600" b="1" dirty="0" smtClean="0">
                <a:solidFill>
                  <a:srgbClr val="002060"/>
                </a:solidFill>
                <a:latin typeface="微軟正黑體" pitchFamily="34" charset="-120"/>
                <a:ea typeface="微軟正黑體" pitchFamily="34" charset="-120"/>
              </a:endParaRPr>
            </a:p>
          </p:txBody>
        </p:sp>
        <p:sp>
          <p:nvSpPr>
            <p:cNvPr id="10" name="Shape 332"/>
            <p:cNvSpPr/>
            <p:nvPr/>
          </p:nvSpPr>
          <p:spPr>
            <a:xfrm>
              <a:off x="1296984" y="2607754"/>
              <a:ext cx="5112568" cy="792088"/>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微軟正黑體" pitchFamily="34" charset="-120"/>
                  <a:ea typeface="微軟正黑體" pitchFamily="34" charset="-120"/>
                </a:rPr>
                <a:t>◆ 傳出的</a:t>
              </a:r>
              <a:r>
                <a:rPr lang="en-US" altLang="zh-TW" sz="2000" b="1" dirty="0" err="1" smtClean="0">
                  <a:solidFill>
                    <a:srgbClr val="002060"/>
                  </a:solidFill>
                  <a:latin typeface="微軟正黑體" pitchFamily="34" charset="-120"/>
                  <a:ea typeface="微軟正黑體" pitchFamily="34" charset="-120"/>
                </a:rPr>
                <a:t>Webhook</a:t>
              </a:r>
              <a:endParaRPr lang="en" sz="2000" b="1" dirty="0">
                <a:solidFill>
                  <a:srgbClr val="002060"/>
                </a:solidFill>
                <a:latin typeface="微軟正黑體" pitchFamily="34" charset="-120"/>
                <a:ea typeface="微軟正黑體" pitchFamily="34" charset="-120"/>
              </a:endParaRPr>
            </a:p>
            <a:p>
              <a:pPr marL="457200" lvl="0" indent="-342900">
                <a:buSzPts val="1800"/>
              </a:pPr>
              <a:r>
                <a:rPr lang="zh-TW" altLang="en-US" sz="1600" b="1" dirty="0" smtClean="0">
                  <a:solidFill>
                    <a:srgbClr val="002060"/>
                  </a:solidFill>
                  <a:latin typeface="微軟正黑體" pitchFamily="34" charset="-120"/>
                  <a:ea typeface="微軟正黑體" pitchFamily="34" charset="-120"/>
                </a:rPr>
                <a:t>   △ 讓外部整合功能可以收訊息並回應</a:t>
              </a:r>
              <a:endParaRPr lang="en" altLang="zh-TW" sz="1600" b="1" dirty="0" smtClean="0">
                <a:solidFill>
                  <a:srgbClr val="002060"/>
                </a:solidFill>
                <a:latin typeface="微軟正黑體" pitchFamily="34" charset="-120"/>
                <a:ea typeface="微軟正黑體" pitchFamily="34" charset="-120"/>
              </a:endParaRPr>
            </a:p>
          </p:txBody>
        </p:sp>
        <p:pic>
          <p:nvPicPr>
            <p:cNvPr id="11" name="Shape 367"/>
            <p:cNvPicPr preferRelativeResize="0"/>
            <p:nvPr/>
          </p:nvPicPr>
          <p:blipFill>
            <a:blip r:embed="rId3">
              <a:alphaModFix/>
            </a:blip>
            <a:srcRect l="43971" t="10333" r="43466" b="48796"/>
            <a:stretch>
              <a:fillRect/>
            </a:stretch>
          </p:blipFill>
          <p:spPr>
            <a:xfrm>
              <a:off x="360880" y="2427734"/>
              <a:ext cx="1152128" cy="1008112"/>
            </a:xfrm>
            <a:prstGeom prst="rect">
              <a:avLst/>
            </a:prstGeom>
            <a:noFill/>
            <a:ln>
              <a:noFill/>
            </a:ln>
          </p:spPr>
        </p:pic>
        <p:pic>
          <p:nvPicPr>
            <p:cNvPr id="13" name="Shape 367"/>
            <p:cNvPicPr preferRelativeResize="0"/>
            <p:nvPr/>
          </p:nvPicPr>
          <p:blipFill>
            <a:blip r:embed="rId3">
              <a:alphaModFix/>
            </a:blip>
            <a:srcRect l="10025" t="12573" r="78197" b="49476"/>
            <a:stretch>
              <a:fillRect/>
            </a:stretch>
          </p:blipFill>
          <p:spPr>
            <a:xfrm>
              <a:off x="396884" y="1347614"/>
              <a:ext cx="1080120" cy="936104"/>
            </a:xfrm>
            <a:prstGeom prst="rect">
              <a:avLst/>
            </a:prstGeom>
            <a:noFill/>
            <a:ln>
              <a:noFill/>
            </a:ln>
          </p:spPr>
        </p:pic>
      </p:grpSp>
      <p:grpSp>
        <p:nvGrpSpPr>
          <p:cNvPr id="17" name="群組 16"/>
          <p:cNvGrpSpPr/>
          <p:nvPr/>
        </p:nvGrpSpPr>
        <p:grpSpPr>
          <a:xfrm>
            <a:off x="6732240" y="1491630"/>
            <a:ext cx="2232248" cy="2271965"/>
            <a:chOff x="6228184" y="1347614"/>
            <a:chExt cx="3224270" cy="3281638"/>
          </a:xfrm>
        </p:grpSpPr>
        <p:pic>
          <p:nvPicPr>
            <p:cNvPr id="368" name="Shape 368"/>
            <p:cNvPicPr preferRelativeResize="0"/>
            <p:nvPr/>
          </p:nvPicPr>
          <p:blipFill>
            <a:blip r:embed="rId4"/>
            <a:stretch>
              <a:fillRect/>
            </a:stretch>
          </p:blipFill>
          <p:spPr>
            <a:xfrm>
              <a:off x="6228184" y="1347614"/>
              <a:ext cx="2496209" cy="3281638"/>
            </a:xfrm>
            <a:prstGeom prst="rect">
              <a:avLst/>
            </a:prstGeom>
            <a:noFill/>
            <a:ln>
              <a:noFill/>
            </a:ln>
          </p:spPr>
        </p:pic>
        <p:sp>
          <p:nvSpPr>
            <p:cNvPr id="15" name="文字方塊 14"/>
            <p:cNvSpPr txBox="1"/>
            <p:nvPr/>
          </p:nvSpPr>
          <p:spPr>
            <a:xfrm>
              <a:off x="7668344" y="3011754"/>
              <a:ext cx="1784110" cy="366758"/>
            </a:xfrm>
            <a:prstGeom prst="rect">
              <a:avLst/>
            </a:prstGeom>
            <a:noFill/>
          </p:spPr>
          <p:txBody>
            <a:bodyPr wrap="square" rtlCol="0">
              <a:spAutoFit/>
            </a:bodyPr>
            <a:lstStyle/>
            <a:p>
              <a:r>
                <a:rPr lang="en-US" altLang="zh-TW" sz="1050" b="1" dirty="0" err="1" smtClean="0"/>
                <a:t>Webhook</a:t>
              </a:r>
              <a:endParaRPr lang="zh-TW" altLang="en-US" sz="1050" b="1" dirty="0"/>
            </a:p>
          </p:txBody>
        </p:sp>
        <p:sp>
          <p:nvSpPr>
            <p:cNvPr id="16" name="文字方塊 15"/>
            <p:cNvSpPr txBox="1"/>
            <p:nvPr/>
          </p:nvSpPr>
          <p:spPr>
            <a:xfrm>
              <a:off x="7996332" y="3947832"/>
              <a:ext cx="1216053" cy="400099"/>
            </a:xfrm>
            <a:prstGeom prst="rect">
              <a:avLst/>
            </a:prstGeom>
            <a:noFill/>
          </p:spPr>
          <p:txBody>
            <a:bodyPr wrap="square" rtlCol="0">
              <a:spAutoFit/>
            </a:bodyPr>
            <a:lstStyle/>
            <a:p>
              <a:r>
                <a:rPr lang="en-US" altLang="zh-TW" sz="1200" b="1" dirty="0" smtClean="0"/>
                <a:t>API</a:t>
              </a:r>
              <a:endParaRPr lang="zh-TW" altLang="en-US" sz="1200" b="1"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8" name="群組 7"/>
          <p:cNvGrpSpPr/>
          <p:nvPr/>
        </p:nvGrpSpPr>
        <p:grpSpPr>
          <a:xfrm>
            <a:off x="5926960" y="1758155"/>
            <a:ext cx="2749496" cy="2068028"/>
            <a:chOff x="6394504" y="1686147"/>
            <a:chExt cx="2749496" cy="2068028"/>
          </a:xfrm>
        </p:grpSpPr>
        <p:pic>
          <p:nvPicPr>
            <p:cNvPr id="6" name="圖片 5" descr="對話框-01.png"/>
            <p:cNvPicPr>
              <a:picLocks noChangeAspect="1"/>
            </p:cNvPicPr>
            <p:nvPr/>
          </p:nvPicPr>
          <p:blipFill>
            <a:blip r:embed="rId3"/>
            <a:stretch>
              <a:fillRect/>
            </a:stretch>
          </p:blipFill>
          <p:spPr>
            <a:xfrm>
              <a:off x="6394504" y="1686147"/>
              <a:ext cx="2749496" cy="2068028"/>
            </a:xfrm>
            <a:prstGeom prst="rect">
              <a:avLst/>
            </a:prstGeom>
          </p:spPr>
        </p:pic>
        <p:sp>
          <p:nvSpPr>
            <p:cNvPr id="7" name="Shape 483"/>
            <p:cNvSpPr/>
            <p:nvPr/>
          </p:nvSpPr>
          <p:spPr>
            <a:xfrm>
              <a:off x="6876256" y="2283718"/>
              <a:ext cx="1887333" cy="792088"/>
            </a:xfrm>
            <a:prstGeom prst="rect">
              <a:avLst/>
            </a:prstGeom>
            <a:noFill/>
            <a:ln>
              <a:noFill/>
            </a:ln>
          </p:spPr>
          <p:txBody>
            <a:bodyPr wrap="square" lIns="91425" tIns="91425" rIns="91425" bIns="91425" anchor="ctr" anchorCtr="0">
              <a:noAutofit/>
            </a:bodyPr>
            <a:lstStyle/>
            <a:p>
              <a:pPr lvl="0"/>
              <a:r>
                <a:rPr lang="en" altLang="zh-TW" sz="2000" b="1" dirty="0" smtClean="0">
                  <a:solidFill>
                    <a:srgbClr val="002060"/>
                  </a:solidFill>
                  <a:latin typeface="微軟正黑體" pitchFamily="34" charset="-120"/>
                  <a:ea typeface="微軟正黑體" pitchFamily="34" charset="-120"/>
                </a:rPr>
                <a:t>讓您在Mattermost 上即時追蹤任何重要的頭條新聞 </a:t>
              </a:r>
            </a:p>
          </p:txBody>
        </p:sp>
      </p:grpSp>
      <p:sp>
        <p:nvSpPr>
          <p:cNvPr id="11" name="標題 10"/>
          <p:cNvSpPr>
            <a:spLocks noGrp="1"/>
          </p:cNvSpPr>
          <p:nvPr>
            <p:ph type="title"/>
          </p:nvPr>
        </p:nvSpPr>
        <p:spPr/>
        <p:txBody>
          <a:bodyPr/>
          <a:lstStyle/>
          <a:p>
            <a:r>
              <a:rPr lang="en" altLang="zh-TW" b="1" dirty="0" smtClean="0">
                <a:cs typeface="Calibri"/>
                <a:sym typeface="Calibri"/>
              </a:rPr>
              <a:t>整合與通知: 打造屬於您的即時通訊!</a:t>
            </a:r>
            <a:endParaRPr lang="zh-TW" altLang="en-US" dirty="0"/>
          </a:p>
        </p:txBody>
      </p:sp>
      <p:grpSp>
        <p:nvGrpSpPr>
          <p:cNvPr id="12" name="群組 11"/>
          <p:cNvGrpSpPr/>
          <p:nvPr/>
        </p:nvGrpSpPr>
        <p:grpSpPr>
          <a:xfrm>
            <a:off x="2987824" y="1203598"/>
            <a:ext cx="3672408" cy="3672408"/>
            <a:chOff x="2627784" y="1059582"/>
            <a:chExt cx="4752528" cy="4752528"/>
          </a:xfrm>
        </p:grpSpPr>
        <p:pic>
          <p:nvPicPr>
            <p:cNvPr id="10" name="圖片 9" descr="P17-01.png"/>
            <p:cNvPicPr>
              <a:picLocks noChangeAspect="1"/>
            </p:cNvPicPr>
            <p:nvPr/>
          </p:nvPicPr>
          <p:blipFill>
            <a:blip r:embed="rId4"/>
            <a:stretch>
              <a:fillRect/>
            </a:stretch>
          </p:blipFill>
          <p:spPr>
            <a:xfrm>
              <a:off x="2627784" y="1059582"/>
              <a:ext cx="4752528" cy="4752528"/>
            </a:xfrm>
            <a:prstGeom prst="rect">
              <a:avLst/>
            </a:prstGeom>
          </p:spPr>
        </p:pic>
        <p:pic>
          <p:nvPicPr>
            <p:cNvPr id="377" name="Shape 377"/>
            <p:cNvPicPr preferRelativeResize="0"/>
            <p:nvPr/>
          </p:nvPicPr>
          <p:blipFill>
            <a:blip r:embed="rId5">
              <a:alphaModFix/>
            </a:blip>
            <a:srcRect l="8825" t="13766" r="8811"/>
            <a:stretch>
              <a:fillRect/>
            </a:stretch>
          </p:blipFill>
          <p:spPr>
            <a:xfrm>
              <a:off x="3995936" y="1618703"/>
              <a:ext cx="2016224" cy="3541099"/>
            </a:xfrm>
            <a:prstGeom prst="rect">
              <a:avLst/>
            </a:prstGeom>
            <a:noFill/>
            <a:ln>
              <a:noFill/>
            </a:ln>
          </p:spPr>
        </p:pic>
      </p:grpSp>
      <p:pic>
        <p:nvPicPr>
          <p:cNvPr id="378" name="Shape 378"/>
          <p:cNvPicPr preferRelativeResize="0"/>
          <p:nvPr/>
        </p:nvPicPr>
        <p:blipFill>
          <a:blip r:embed="rId6">
            <a:alphaModFix/>
          </a:blip>
          <a:stretch>
            <a:fillRect/>
          </a:stretch>
        </p:blipFill>
        <p:spPr>
          <a:xfrm>
            <a:off x="467544" y="1275606"/>
            <a:ext cx="3272805" cy="3260585"/>
          </a:xfrm>
          <a:prstGeom prst="rect">
            <a:avLst/>
          </a:prstGeom>
          <a:noFill/>
          <a:ln w="9525" cap="flat" cmpd="sng">
            <a:noFill/>
            <a:prstDash val="solid"/>
            <a:round/>
            <a:headEnd type="none" w="med" len="med"/>
            <a:tailEnd type="none" w="med" len="me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solidFill>
                    <a:schemeClr val="tx1">
                      <a:lumMod val="50000"/>
                      <a:lumOff val="50000"/>
                    </a:schemeClr>
                  </a:solidFill>
                  <a:latin typeface="微軟正黑體" pitchFamily="34" charset="-120"/>
                  <a:ea typeface="微軟正黑體" pitchFamily="34" charset="-120"/>
                </a:rPr>
                <a:t>NAS </a:t>
              </a:r>
              <a:r>
                <a:rPr lang="zh-TW" altLang="en-US" sz="2000" b="1" dirty="0" smtClean="0">
                  <a:solidFill>
                    <a:schemeClr val="tx1">
                      <a:lumMod val="50000"/>
                      <a:lumOff val="50000"/>
                    </a:schemeClr>
                  </a:solidFill>
                  <a:latin typeface="微軟正黑體" pitchFamily="34" charset="-120"/>
                  <a:ea typeface="微軟正黑體" pitchFamily="34" charset="-120"/>
                </a:rPr>
                <a:t>私有雲通訊</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 name="群組 33"/>
          <p:cNvGrpSpPr/>
          <p:nvPr/>
        </p:nvGrpSpPr>
        <p:grpSpPr>
          <a:xfrm>
            <a:off x="5940152" y="1383618"/>
            <a:ext cx="2788022" cy="1728190"/>
            <a:chOff x="107504" y="1419622"/>
            <a:chExt cx="2788022" cy="1728190"/>
          </a:xfrm>
        </p:grpSpPr>
        <p:pic>
          <p:nvPicPr>
            <p:cNvPr id="35" name="圖片 34" descr="TAG-01.png"/>
            <p:cNvPicPr>
              <a:picLocks noChangeAspect="1"/>
            </p:cNvPicPr>
            <p:nvPr/>
          </p:nvPicPr>
          <p:blipFill>
            <a:blip r:embed="rId3"/>
            <a:stretch>
              <a:fillRect/>
            </a:stretch>
          </p:blipFill>
          <p:spPr>
            <a:xfrm>
              <a:off x="107504" y="1419622"/>
              <a:ext cx="2788022" cy="1728190"/>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整合眾多應用</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2" cy="1728191"/>
            <a:chOff x="107504" y="1419622"/>
            <a:chExt cx="2788022" cy="1728191"/>
          </a:xfrm>
        </p:grpSpPr>
        <p:pic>
          <p:nvPicPr>
            <p:cNvPr id="39" name="圖片 38" descr="TAG-01.png"/>
            <p:cNvPicPr>
              <a:picLocks noChangeAspect="1"/>
            </p:cNvPicPr>
            <p:nvPr/>
          </p:nvPicPr>
          <p:blipFill>
            <a:blip r:embed="rId4"/>
            <a:stretch>
              <a:fillRect/>
            </a:stretch>
          </p:blipFill>
          <p:spPr>
            <a:xfrm>
              <a:off x="107504" y="1419622"/>
              <a:ext cx="2788022"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通知</a:t>
              </a:r>
              <a:endParaRPr lang="en" altLang="zh-TW" sz="2000" b="1" dirty="0" smtClean="0">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行動版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系統統計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b="1" dirty="0" smtClean="0"/>
              <a:t>Mattermost</a:t>
            </a:r>
            <a:r>
              <a:rPr lang="zh-TW" altLang="en-US" b="1" dirty="0" smtClean="0"/>
              <a:t>絕對好用</a:t>
            </a:r>
            <a:r>
              <a:rPr lang="en-US" altLang="zh-TW" b="1" dirty="0" smtClean="0"/>
              <a:t>!</a:t>
            </a:r>
            <a:r>
              <a:rPr lang="en" altLang="zh-TW" b="1" dirty="0" smtClean="0"/>
              <a:t> </a:t>
            </a:r>
            <a:endParaRPr lang="zh-TW" altLang="en-US" dirty="0"/>
          </a:p>
        </p:txBody>
      </p:sp>
      <p:grpSp>
        <p:nvGrpSpPr>
          <p:cNvPr id="7" name="群組 22"/>
          <p:cNvGrpSpPr/>
          <p:nvPr/>
        </p:nvGrpSpPr>
        <p:grpSpPr>
          <a:xfrm>
            <a:off x="6516216" y="339502"/>
            <a:ext cx="1979027" cy="628350"/>
            <a:chOff x="6516216" y="339502"/>
            <a:chExt cx="1979027" cy="628350"/>
          </a:xfrm>
        </p:grpSpPr>
        <p:pic>
          <p:nvPicPr>
            <p:cNvPr id="190"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191"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192"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grpSp>
        <p:nvGrpSpPr>
          <p:cNvPr id="8" name="群組 32"/>
          <p:cNvGrpSpPr/>
          <p:nvPr/>
        </p:nvGrpSpPr>
        <p:grpSpPr>
          <a:xfrm>
            <a:off x="3185846" y="1383618"/>
            <a:ext cx="2788022" cy="1728190"/>
            <a:chOff x="2987824" y="1347614"/>
            <a:chExt cx="2788022" cy="1728190"/>
          </a:xfrm>
        </p:grpSpPr>
        <p:pic>
          <p:nvPicPr>
            <p:cNvPr id="24" name="圖片 23" descr="TAG-01.png"/>
            <p:cNvPicPr>
              <a:picLocks noChangeAspect="1"/>
            </p:cNvPicPr>
            <p:nvPr/>
          </p:nvPicPr>
          <p:blipFill>
            <a:blip r:embed="rId3"/>
            <a:stretch>
              <a:fillRect/>
            </a:stretch>
          </p:blipFill>
          <p:spPr>
            <a:xfrm>
              <a:off x="2987824" y="1347614"/>
              <a:ext cx="2788022" cy="1728190"/>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13" name="標題 12"/>
          <p:cNvSpPr>
            <a:spLocks noGrp="1"/>
          </p:cNvSpPr>
          <p:nvPr>
            <p:ph type="title"/>
          </p:nvPr>
        </p:nvSpPr>
        <p:spPr/>
        <p:txBody>
          <a:bodyPr/>
          <a:lstStyle/>
          <a:p>
            <a:r>
              <a:rPr lang="en" altLang="zh-TW" b="1" dirty="0" smtClean="0">
                <a:cs typeface="Calibri"/>
                <a:sym typeface="Calibri"/>
              </a:rPr>
              <a:t>整合與通知: 打造屬於您的即時通訊!</a:t>
            </a:r>
            <a:endParaRPr lang="zh-TW" altLang="en-US" dirty="0"/>
          </a:p>
        </p:txBody>
      </p:sp>
      <p:pic>
        <p:nvPicPr>
          <p:cNvPr id="411" name="Shape 411"/>
          <p:cNvPicPr preferRelativeResize="0"/>
          <p:nvPr/>
        </p:nvPicPr>
        <p:blipFill>
          <a:blip r:embed="rId3"/>
          <a:stretch>
            <a:fillRect/>
          </a:stretch>
        </p:blipFill>
        <p:spPr>
          <a:xfrm>
            <a:off x="899592" y="1254614"/>
            <a:ext cx="5172050" cy="3314523"/>
          </a:xfrm>
          <a:prstGeom prst="rect">
            <a:avLst/>
          </a:prstGeom>
          <a:noFill/>
          <a:ln>
            <a:noFill/>
          </a:ln>
        </p:spPr>
      </p:pic>
      <p:pic>
        <p:nvPicPr>
          <p:cNvPr id="412" name="Shape 412"/>
          <p:cNvPicPr preferRelativeResize="0"/>
          <p:nvPr/>
        </p:nvPicPr>
        <p:blipFill>
          <a:blip r:embed="rId4"/>
          <a:stretch>
            <a:fillRect/>
          </a:stretch>
        </p:blipFill>
        <p:spPr>
          <a:xfrm>
            <a:off x="827584" y="3545557"/>
            <a:ext cx="1114425" cy="1114425"/>
          </a:xfrm>
          <a:prstGeom prst="rect">
            <a:avLst/>
          </a:prstGeom>
          <a:noFill/>
          <a:ln>
            <a:noFill/>
          </a:ln>
        </p:spPr>
      </p:pic>
      <p:pic>
        <p:nvPicPr>
          <p:cNvPr id="14" name="圖片 13" descr="對話框-01.png"/>
          <p:cNvPicPr>
            <a:picLocks noChangeAspect="1"/>
          </p:cNvPicPr>
          <p:nvPr/>
        </p:nvPicPr>
        <p:blipFill>
          <a:blip r:embed="rId5"/>
          <a:stretch>
            <a:fillRect/>
          </a:stretch>
        </p:blipFill>
        <p:spPr>
          <a:xfrm>
            <a:off x="5868144" y="2427734"/>
            <a:ext cx="2930941" cy="1368278"/>
          </a:xfrm>
          <a:prstGeom prst="rect">
            <a:avLst/>
          </a:prstGeom>
        </p:spPr>
      </p:pic>
      <p:sp>
        <p:nvSpPr>
          <p:cNvPr id="15" name="Shape 483"/>
          <p:cNvSpPr/>
          <p:nvPr/>
        </p:nvSpPr>
        <p:spPr>
          <a:xfrm>
            <a:off x="6300192" y="2715766"/>
            <a:ext cx="2049820" cy="792088"/>
          </a:xfrm>
          <a:prstGeom prst="rect">
            <a:avLst/>
          </a:prstGeom>
          <a:noFill/>
          <a:ln>
            <a:noFill/>
          </a:ln>
        </p:spPr>
        <p:txBody>
          <a:bodyPr wrap="square" lIns="91425" tIns="91425" rIns="91425" bIns="91425" anchor="ctr" anchorCtr="0">
            <a:noAutofit/>
          </a:bodyPr>
          <a:lstStyle/>
          <a:p>
            <a:r>
              <a:rPr lang="en" altLang="zh-TW" sz="2000" b="1" dirty="0" smtClean="0">
                <a:solidFill>
                  <a:srgbClr val="002060"/>
                </a:solidFill>
                <a:latin typeface="微軟正黑體" pitchFamily="34" charset="-120"/>
                <a:ea typeface="微軟正黑體" pitchFamily="34" charset="-120"/>
              </a:rPr>
              <a:t>由 Email 傳送邀請和通知好方便!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solidFill>
                    <a:schemeClr val="tx1">
                      <a:lumMod val="50000"/>
                      <a:lumOff val="50000"/>
                    </a:schemeClr>
                  </a:solidFill>
                  <a:latin typeface="微軟正黑體" pitchFamily="34" charset="-120"/>
                  <a:ea typeface="微軟正黑體" pitchFamily="34" charset="-120"/>
                </a:rPr>
                <a:t>NAS </a:t>
              </a:r>
              <a:r>
                <a:rPr lang="zh-TW" altLang="en-US" sz="2000" b="1" dirty="0" smtClean="0">
                  <a:solidFill>
                    <a:schemeClr val="tx1">
                      <a:lumMod val="50000"/>
                      <a:lumOff val="50000"/>
                    </a:schemeClr>
                  </a:solidFill>
                  <a:latin typeface="微軟正黑體" pitchFamily="34" charset="-120"/>
                  <a:ea typeface="微軟正黑體" pitchFamily="34" charset="-120"/>
                </a:rPr>
                <a:t>私有雲通訊</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 name="群組 33"/>
          <p:cNvGrpSpPr/>
          <p:nvPr/>
        </p:nvGrpSpPr>
        <p:grpSpPr>
          <a:xfrm>
            <a:off x="5940152" y="1383618"/>
            <a:ext cx="2788022" cy="1728190"/>
            <a:chOff x="107504" y="1419622"/>
            <a:chExt cx="2788022" cy="1728190"/>
          </a:xfrm>
        </p:grpSpPr>
        <p:pic>
          <p:nvPicPr>
            <p:cNvPr id="35" name="圖片 34" descr="TAG-01.png"/>
            <p:cNvPicPr>
              <a:picLocks noChangeAspect="1"/>
            </p:cNvPicPr>
            <p:nvPr/>
          </p:nvPicPr>
          <p:blipFill>
            <a:blip r:embed="rId3"/>
            <a:stretch>
              <a:fillRect/>
            </a:stretch>
          </p:blipFill>
          <p:spPr>
            <a:xfrm>
              <a:off x="107504" y="1419622"/>
              <a:ext cx="2788022" cy="1728190"/>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整合眾多應用</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2" cy="1728190"/>
            <a:chOff x="107504" y="1419622"/>
            <a:chExt cx="2788022" cy="1728190"/>
          </a:xfrm>
        </p:grpSpPr>
        <p:pic>
          <p:nvPicPr>
            <p:cNvPr id="39" name="圖片 38" descr="TAG-01.png"/>
            <p:cNvPicPr>
              <a:picLocks noChangeAspect="1"/>
            </p:cNvPicPr>
            <p:nvPr/>
          </p:nvPicPr>
          <p:blipFill>
            <a:blip r:embed="rId3"/>
            <a:stretch>
              <a:fillRect/>
            </a:stretch>
          </p:blipFill>
          <p:spPr>
            <a:xfrm>
              <a:off x="107504" y="1419622"/>
              <a:ext cx="2788022" cy="1728190"/>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2" cy="1728191"/>
            <a:chOff x="107504" y="1419622"/>
            <a:chExt cx="2788022" cy="1728191"/>
          </a:xfrm>
        </p:grpSpPr>
        <p:pic>
          <p:nvPicPr>
            <p:cNvPr id="43" name="圖片 42" descr="TAG-01.png"/>
            <p:cNvPicPr>
              <a:picLocks noChangeAspect="1"/>
            </p:cNvPicPr>
            <p:nvPr/>
          </p:nvPicPr>
          <p:blipFill>
            <a:blip r:embed="rId4"/>
            <a:stretch>
              <a:fillRect/>
            </a:stretch>
          </p:blipFill>
          <p:spPr>
            <a:xfrm>
              <a:off x="107504" y="1419622"/>
              <a:ext cx="2788022"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latin typeface="微軟正黑體" pitchFamily="34" charset="-120"/>
                  <a:ea typeface="微軟正黑體" pitchFamily="34" charset="-120"/>
                </a:rPr>
                <a:t>行動版</a:t>
              </a:r>
              <a:endParaRPr lang="en" altLang="zh-TW" sz="2000" b="1" dirty="0" smtClean="0">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系統統計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b="1" dirty="0" smtClean="0"/>
              <a:t>Mattermost</a:t>
            </a:r>
            <a:r>
              <a:rPr lang="zh-TW" altLang="en-US" b="1" dirty="0" smtClean="0"/>
              <a:t> 絕對好用</a:t>
            </a:r>
            <a:r>
              <a:rPr lang="en-US" altLang="zh-TW" b="1" dirty="0" smtClean="0"/>
              <a:t>!</a:t>
            </a:r>
            <a:r>
              <a:rPr lang="en" altLang="zh-TW" b="1" dirty="0" smtClean="0"/>
              <a:t> </a:t>
            </a:r>
            <a:endParaRPr lang="zh-TW" altLang="en-US" dirty="0"/>
          </a:p>
        </p:txBody>
      </p:sp>
      <p:grpSp>
        <p:nvGrpSpPr>
          <p:cNvPr id="7" name="群組 22"/>
          <p:cNvGrpSpPr/>
          <p:nvPr/>
        </p:nvGrpSpPr>
        <p:grpSpPr>
          <a:xfrm>
            <a:off x="6516216" y="339502"/>
            <a:ext cx="1979027" cy="628350"/>
            <a:chOff x="6516216" y="339502"/>
            <a:chExt cx="1979027" cy="628350"/>
          </a:xfrm>
        </p:grpSpPr>
        <p:pic>
          <p:nvPicPr>
            <p:cNvPr id="190"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191"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192"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grpSp>
        <p:nvGrpSpPr>
          <p:cNvPr id="8" name="群組 32"/>
          <p:cNvGrpSpPr/>
          <p:nvPr/>
        </p:nvGrpSpPr>
        <p:grpSpPr>
          <a:xfrm>
            <a:off x="3185846" y="1383618"/>
            <a:ext cx="2788022" cy="1728190"/>
            <a:chOff x="2987824" y="1347614"/>
            <a:chExt cx="2788022" cy="1728190"/>
          </a:xfrm>
        </p:grpSpPr>
        <p:pic>
          <p:nvPicPr>
            <p:cNvPr id="24" name="圖片 23" descr="TAG-01.png"/>
            <p:cNvPicPr>
              <a:picLocks noChangeAspect="1"/>
            </p:cNvPicPr>
            <p:nvPr/>
          </p:nvPicPr>
          <p:blipFill>
            <a:blip r:embed="rId3"/>
            <a:stretch>
              <a:fillRect/>
            </a:stretch>
          </p:blipFill>
          <p:spPr>
            <a:xfrm>
              <a:off x="2987824" y="1347614"/>
              <a:ext cx="2788022" cy="1728190"/>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5" name="Shape 165"/>
          <p:cNvPicPr preferRelativeResize="0"/>
          <p:nvPr/>
        </p:nvPicPr>
        <p:blipFill>
          <a:blip r:embed="rId3">
            <a:alphaModFix/>
          </a:blip>
          <a:stretch>
            <a:fillRect/>
          </a:stretch>
        </p:blipFill>
        <p:spPr>
          <a:xfrm>
            <a:off x="323528" y="1419622"/>
            <a:ext cx="6264696" cy="3088046"/>
          </a:xfrm>
          <a:prstGeom prst="rect">
            <a:avLst/>
          </a:prstGeom>
          <a:noFill/>
          <a:ln>
            <a:noFill/>
          </a:ln>
        </p:spPr>
      </p:pic>
      <p:pic>
        <p:nvPicPr>
          <p:cNvPr id="9" name="圖片 8" descr="對話框-01.png"/>
          <p:cNvPicPr>
            <a:picLocks noChangeAspect="1"/>
          </p:cNvPicPr>
          <p:nvPr/>
        </p:nvPicPr>
        <p:blipFill>
          <a:blip r:embed="rId4"/>
          <a:stretch>
            <a:fillRect/>
          </a:stretch>
        </p:blipFill>
        <p:spPr>
          <a:xfrm>
            <a:off x="6033547" y="1635646"/>
            <a:ext cx="3146965" cy="1728192"/>
          </a:xfrm>
          <a:prstGeom prst="rect">
            <a:avLst/>
          </a:prstGeom>
        </p:spPr>
      </p:pic>
      <p:sp>
        <p:nvSpPr>
          <p:cNvPr id="161" name="Shape 161"/>
          <p:cNvSpPr txBox="1">
            <a:spLocks noGrp="1"/>
          </p:cNvSpPr>
          <p:nvPr>
            <p:ph type="title"/>
          </p:nvPr>
        </p:nvSpPr>
        <p:spPr>
          <a:prstGeom prst="rect">
            <a:avLst/>
          </a:prstGeom>
        </p:spPr>
        <p:txBody>
          <a:bodyPr wrap="square" lIns="91425" tIns="91425" rIns="91425" bIns="91425" anchor="t" anchorCtr="0">
            <a:noAutofit/>
          </a:bodyPr>
          <a:lstStyle/>
          <a:p>
            <a:r>
              <a:rPr lang="en-US" altLang="zh-TW" b="1" dirty="0" err="1" smtClean="0"/>
              <a:t>Mattermost</a:t>
            </a:r>
            <a:r>
              <a:rPr lang="en-US" altLang="zh-TW" b="1" dirty="0" smtClean="0"/>
              <a:t> </a:t>
            </a:r>
            <a:r>
              <a:rPr lang="zh-TW" altLang="en-US" b="1" dirty="0" smtClean="0"/>
              <a:t>是什麼</a:t>
            </a:r>
            <a:r>
              <a:rPr lang="en-US" altLang="zh-TW" b="1" dirty="0" smtClean="0"/>
              <a:t>? </a:t>
            </a:r>
            <a:endParaRPr dirty="0">
              <a:solidFill>
                <a:srgbClr val="002060"/>
              </a:solidFill>
              <a:latin typeface="微軟正黑體" pitchFamily="34" charset="-120"/>
              <a:ea typeface="微軟正黑體" pitchFamily="34" charset="-120"/>
            </a:endParaRPr>
          </a:p>
        </p:txBody>
      </p:sp>
      <p:pic>
        <p:nvPicPr>
          <p:cNvPr id="168" name="Shape 168"/>
          <p:cNvPicPr preferRelativeResize="0"/>
          <p:nvPr/>
        </p:nvPicPr>
        <p:blipFill>
          <a:blip r:embed="rId5">
            <a:alphaModFix/>
          </a:blip>
          <a:stretch>
            <a:fillRect/>
          </a:stretch>
        </p:blipFill>
        <p:spPr>
          <a:xfrm>
            <a:off x="6588224" y="1923678"/>
            <a:ext cx="2160240" cy="491382"/>
          </a:xfrm>
          <a:prstGeom prst="rect">
            <a:avLst/>
          </a:prstGeom>
          <a:noFill/>
          <a:ln>
            <a:noFill/>
          </a:ln>
        </p:spPr>
      </p:pic>
      <p:sp>
        <p:nvSpPr>
          <p:cNvPr id="10" name="文字方塊 9"/>
          <p:cNvSpPr txBox="1"/>
          <p:nvPr/>
        </p:nvSpPr>
        <p:spPr>
          <a:xfrm>
            <a:off x="6516216" y="2367920"/>
            <a:ext cx="2232248" cy="707886"/>
          </a:xfrm>
          <a:prstGeom prst="rect">
            <a:avLst/>
          </a:prstGeom>
          <a:noFill/>
        </p:spPr>
        <p:txBody>
          <a:bodyPr wrap="square" rtlCol="0">
            <a:spAutoFit/>
          </a:bodyPr>
          <a:lstStyle/>
          <a:p>
            <a:pPr lvl="0"/>
            <a:r>
              <a:rPr lang="zh-TW" altLang="en-US" sz="2000" b="1" dirty="0" smtClean="0">
                <a:solidFill>
                  <a:srgbClr val="002060"/>
                </a:solidFill>
                <a:latin typeface="微軟正黑體" pitchFamily="34" charset="-120"/>
                <a:ea typeface="微軟正黑體" pitchFamily="34" charset="-120"/>
              </a:rPr>
              <a:t>受最多企業信賴的商用即時通訊軟體 </a:t>
            </a:r>
            <a:endParaRPr lang="en" altLang="zh-TW" sz="2000" b="1" dirty="0" smtClean="0">
              <a:solidFill>
                <a:srgbClr val="00206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11" name="標題 10"/>
          <p:cNvSpPr>
            <a:spLocks noGrp="1"/>
          </p:cNvSpPr>
          <p:nvPr>
            <p:ph type="title"/>
          </p:nvPr>
        </p:nvSpPr>
        <p:spPr/>
        <p:txBody>
          <a:bodyPr/>
          <a:lstStyle/>
          <a:p>
            <a:pPr lvl="0"/>
            <a:r>
              <a:rPr lang="en" altLang="zh-TW" b="1" dirty="0" smtClean="0">
                <a:cs typeface="Calibri"/>
                <a:sym typeface="Calibri"/>
              </a:rPr>
              <a:t>行動版:</a:t>
            </a:r>
            <a:r>
              <a:rPr lang="zh-TW" altLang="en-US" b="1" dirty="0" smtClean="0">
                <a:cs typeface="Calibri"/>
                <a:sym typeface="Calibri"/>
              </a:rPr>
              <a:t> 隨時掌握最新資訊</a:t>
            </a:r>
            <a:endParaRPr lang="zh-TW" altLang="en-US" dirty="0"/>
          </a:p>
        </p:txBody>
      </p:sp>
      <p:pic>
        <p:nvPicPr>
          <p:cNvPr id="448" name="Shape 448"/>
          <p:cNvPicPr preferRelativeResize="0"/>
          <p:nvPr/>
        </p:nvPicPr>
        <p:blipFill>
          <a:blip r:embed="rId3"/>
          <a:stretch>
            <a:fillRect/>
          </a:stretch>
        </p:blipFill>
        <p:spPr>
          <a:xfrm>
            <a:off x="0" y="1203598"/>
            <a:ext cx="5701647" cy="3939902"/>
          </a:xfrm>
          <a:prstGeom prst="rect">
            <a:avLst/>
          </a:prstGeom>
          <a:noFill/>
          <a:ln>
            <a:noFill/>
          </a:ln>
        </p:spPr>
      </p:pic>
      <p:grpSp>
        <p:nvGrpSpPr>
          <p:cNvPr id="17" name="群組 16"/>
          <p:cNvGrpSpPr/>
          <p:nvPr/>
        </p:nvGrpSpPr>
        <p:grpSpPr>
          <a:xfrm>
            <a:off x="5313467" y="1481892"/>
            <a:ext cx="3722759" cy="1737930"/>
            <a:chOff x="6156176" y="1779662"/>
            <a:chExt cx="2930941" cy="1368278"/>
          </a:xfrm>
        </p:grpSpPr>
        <p:pic>
          <p:nvPicPr>
            <p:cNvPr id="15" name="圖片 14" descr="對話框-01.png"/>
            <p:cNvPicPr>
              <a:picLocks noChangeAspect="1"/>
            </p:cNvPicPr>
            <p:nvPr/>
          </p:nvPicPr>
          <p:blipFill>
            <a:blip r:embed="rId4"/>
            <a:stretch>
              <a:fillRect/>
            </a:stretch>
          </p:blipFill>
          <p:spPr>
            <a:xfrm>
              <a:off x="6156176" y="1779662"/>
              <a:ext cx="2930941" cy="1368278"/>
            </a:xfrm>
            <a:prstGeom prst="rect">
              <a:avLst/>
            </a:prstGeom>
          </p:spPr>
        </p:pic>
        <p:sp>
          <p:nvSpPr>
            <p:cNvPr id="16" name="Shape 483"/>
            <p:cNvSpPr/>
            <p:nvPr/>
          </p:nvSpPr>
          <p:spPr>
            <a:xfrm>
              <a:off x="6499613" y="1788931"/>
              <a:ext cx="2304256" cy="792088"/>
            </a:xfrm>
            <a:prstGeom prst="rect">
              <a:avLst/>
            </a:prstGeom>
            <a:noFill/>
            <a:ln>
              <a:noFill/>
            </a:ln>
          </p:spPr>
          <p:txBody>
            <a:bodyPr wrap="square" lIns="91425" tIns="91425" rIns="91425" bIns="91425" anchor="ctr" anchorCtr="0">
              <a:noAutofit/>
            </a:bodyPr>
            <a:lstStyle/>
            <a:p>
              <a:pPr algn="ctr"/>
              <a:r>
                <a:rPr lang="zh-TW" altLang="en-US" sz="2200" b="1" dirty="0" smtClean="0">
                  <a:solidFill>
                    <a:srgbClr val="002060"/>
                  </a:solidFill>
                  <a:latin typeface="微軟正黑體" pitchFamily="34" charset="-120"/>
                  <a:ea typeface="微軟正黑體" pitchFamily="34" charset="-120"/>
                </a:rPr>
                <a:t>支援 </a:t>
              </a:r>
              <a:r>
                <a:rPr lang="en-US" altLang="zh-TW" sz="2200" b="1" dirty="0" err="1" smtClean="0">
                  <a:solidFill>
                    <a:srgbClr val="002060"/>
                  </a:solidFill>
                  <a:latin typeface="微軟正黑體" pitchFamily="34" charset="-120"/>
                  <a:ea typeface="微軟正黑體" pitchFamily="34" charset="-120"/>
                </a:rPr>
                <a:t>iOS</a:t>
              </a:r>
              <a:r>
                <a:rPr lang="en-US" altLang="zh-TW" sz="2200" b="1" dirty="0" smtClean="0">
                  <a:solidFill>
                    <a:srgbClr val="002060"/>
                  </a:solidFill>
                  <a:latin typeface="微軟正黑體" pitchFamily="34" charset="-120"/>
                  <a:ea typeface="微軟正黑體" pitchFamily="34" charset="-120"/>
                </a:rPr>
                <a:t> / Android</a:t>
              </a:r>
              <a:endParaRPr lang="en" altLang="zh-TW" sz="2200" b="1" dirty="0" smtClean="0">
                <a:solidFill>
                  <a:srgbClr val="002060"/>
                </a:solidFill>
                <a:latin typeface="微軟正黑體" pitchFamily="34" charset="-120"/>
                <a:ea typeface="微軟正黑體" pitchFamily="34" charset="-120"/>
              </a:endParaRPr>
            </a:p>
          </p:txBody>
        </p:sp>
        <p:pic>
          <p:nvPicPr>
            <p:cNvPr id="13" name="圖片 12" descr="apple android icon-01.png"/>
            <p:cNvPicPr>
              <a:picLocks noChangeAspect="1"/>
            </p:cNvPicPr>
            <p:nvPr/>
          </p:nvPicPr>
          <p:blipFill>
            <a:blip r:embed="rId5"/>
            <a:stretch>
              <a:fillRect/>
            </a:stretch>
          </p:blipFill>
          <p:spPr>
            <a:xfrm>
              <a:off x="6948264" y="2427734"/>
              <a:ext cx="560309" cy="556472"/>
            </a:xfrm>
            <a:prstGeom prst="rect">
              <a:avLst/>
            </a:prstGeom>
          </p:spPr>
        </p:pic>
        <p:pic>
          <p:nvPicPr>
            <p:cNvPr id="14" name="圖片 13" descr="apple android icon-02.png"/>
            <p:cNvPicPr>
              <a:picLocks noChangeAspect="1"/>
            </p:cNvPicPr>
            <p:nvPr/>
          </p:nvPicPr>
          <p:blipFill>
            <a:blip r:embed="rId6"/>
            <a:stretch>
              <a:fillRect/>
            </a:stretch>
          </p:blipFill>
          <p:spPr>
            <a:xfrm>
              <a:off x="7656258" y="2425816"/>
              <a:ext cx="556470" cy="560308"/>
            </a:xfrm>
            <a:prstGeom prst="rect">
              <a:avLst/>
            </a:prstGeom>
          </p:spPr>
        </p:pic>
      </p:grpSp>
    </p:spTree>
    <p:extLst>
      <p:ext uri="{BB962C8B-B14F-4D97-AF65-F5344CB8AC3E}">
        <p14:creationId xmlns:p14="http://schemas.microsoft.com/office/powerpoint/2010/main" xmlns="" val="3845690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solidFill>
                    <a:schemeClr val="tx1">
                      <a:lumMod val="50000"/>
                      <a:lumOff val="50000"/>
                    </a:schemeClr>
                  </a:solidFill>
                  <a:latin typeface="微軟正黑體" pitchFamily="34" charset="-120"/>
                  <a:ea typeface="微軟正黑體" pitchFamily="34" charset="-120"/>
                </a:rPr>
                <a:t>NAS </a:t>
              </a:r>
              <a:r>
                <a:rPr lang="zh-TW" altLang="en-US" sz="2000" b="1" dirty="0" smtClean="0">
                  <a:solidFill>
                    <a:schemeClr val="tx1">
                      <a:lumMod val="50000"/>
                      <a:lumOff val="50000"/>
                    </a:schemeClr>
                  </a:solidFill>
                  <a:latin typeface="微軟正黑體" pitchFamily="34" charset="-120"/>
                  <a:ea typeface="微軟正黑體" pitchFamily="34" charset="-120"/>
                </a:rPr>
                <a:t>私有雲通訊</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 name="群組 33"/>
          <p:cNvGrpSpPr/>
          <p:nvPr/>
        </p:nvGrpSpPr>
        <p:grpSpPr>
          <a:xfrm>
            <a:off x="5940152" y="1383618"/>
            <a:ext cx="2788022" cy="1728190"/>
            <a:chOff x="107504" y="1419622"/>
            <a:chExt cx="2788022" cy="1728190"/>
          </a:xfrm>
        </p:grpSpPr>
        <p:pic>
          <p:nvPicPr>
            <p:cNvPr id="35" name="圖片 34" descr="TAG-01.png"/>
            <p:cNvPicPr>
              <a:picLocks noChangeAspect="1"/>
            </p:cNvPicPr>
            <p:nvPr/>
          </p:nvPicPr>
          <p:blipFill>
            <a:blip r:embed="rId3"/>
            <a:stretch>
              <a:fillRect/>
            </a:stretch>
          </p:blipFill>
          <p:spPr>
            <a:xfrm>
              <a:off x="107504" y="1419622"/>
              <a:ext cx="2788022" cy="1728190"/>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整合眾多應用</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2" cy="1728190"/>
            <a:chOff x="107504" y="1419622"/>
            <a:chExt cx="2788022" cy="1728190"/>
          </a:xfrm>
        </p:grpSpPr>
        <p:pic>
          <p:nvPicPr>
            <p:cNvPr id="39" name="圖片 38" descr="TAG-01.png"/>
            <p:cNvPicPr>
              <a:picLocks noChangeAspect="1"/>
            </p:cNvPicPr>
            <p:nvPr/>
          </p:nvPicPr>
          <p:blipFill>
            <a:blip r:embed="rId3"/>
            <a:stretch>
              <a:fillRect/>
            </a:stretch>
          </p:blipFill>
          <p:spPr>
            <a:xfrm>
              <a:off x="107504" y="1419622"/>
              <a:ext cx="2788022" cy="1728190"/>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2" cy="1728190"/>
            <a:chOff x="107504" y="1419622"/>
            <a:chExt cx="2788022" cy="1728190"/>
          </a:xfrm>
        </p:grpSpPr>
        <p:pic>
          <p:nvPicPr>
            <p:cNvPr id="43" name="圖片 42" descr="TAG-01.png"/>
            <p:cNvPicPr>
              <a:picLocks noChangeAspect="1"/>
            </p:cNvPicPr>
            <p:nvPr/>
          </p:nvPicPr>
          <p:blipFill>
            <a:blip r:embed="rId3"/>
            <a:stretch>
              <a:fillRect/>
            </a:stretch>
          </p:blipFill>
          <p:spPr>
            <a:xfrm>
              <a:off x="107504" y="1419622"/>
              <a:ext cx="2788022" cy="1728190"/>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行動版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2" cy="1728191"/>
            <a:chOff x="107504" y="1419622"/>
            <a:chExt cx="2788022" cy="1728191"/>
          </a:xfrm>
        </p:grpSpPr>
        <p:pic>
          <p:nvPicPr>
            <p:cNvPr id="47" name="圖片 46" descr="TAG-01.png"/>
            <p:cNvPicPr>
              <a:picLocks noChangeAspect="1"/>
            </p:cNvPicPr>
            <p:nvPr/>
          </p:nvPicPr>
          <p:blipFill>
            <a:blip r:embed="rId4"/>
            <a:stretch>
              <a:fillRect/>
            </a:stretch>
          </p:blipFill>
          <p:spPr>
            <a:xfrm>
              <a:off x="107504" y="1419622"/>
              <a:ext cx="2788022"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系統統計</a:t>
              </a:r>
              <a:endParaRPr lang="en" altLang="zh-TW" sz="2000" b="1" dirty="0" smtClean="0">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b="1" dirty="0" smtClean="0"/>
              <a:t>Mattermost</a:t>
            </a:r>
            <a:r>
              <a:rPr lang="zh-TW" altLang="en-US" b="1" dirty="0" smtClean="0"/>
              <a:t> 絕對好用</a:t>
            </a:r>
            <a:r>
              <a:rPr lang="en-US" altLang="zh-TW" b="1" dirty="0" smtClean="0"/>
              <a:t>!</a:t>
            </a:r>
            <a:r>
              <a:rPr lang="en" altLang="zh-TW" b="1" dirty="0" smtClean="0"/>
              <a:t> </a:t>
            </a:r>
            <a:endParaRPr lang="zh-TW" altLang="en-US" dirty="0"/>
          </a:p>
        </p:txBody>
      </p:sp>
      <p:grpSp>
        <p:nvGrpSpPr>
          <p:cNvPr id="7" name="群組 22"/>
          <p:cNvGrpSpPr/>
          <p:nvPr/>
        </p:nvGrpSpPr>
        <p:grpSpPr>
          <a:xfrm>
            <a:off x="6516216" y="339502"/>
            <a:ext cx="1979027" cy="628350"/>
            <a:chOff x="6516216" y="339502"/>
            <a:chExt cx="1979027" cy="628350"/>
          </a:xfrm>
        </p:grpSpPr>
        <p:pic>
          <p:nvPicPr>
            <p:cNvPr id="190"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191"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192"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grpSp>
        <p:nvGrpSpPr>
          <p:cNvPr id="8" name="群組 32"/>
          <p:cNvGrpSpPr/>
          <p:nvPr/>
        </p:nvGrpSpPr>
        <p:grpSpPr>
          <a:xfrm>
            <a:off x="3185846" y="1383618"/>
            <a:ext cx="2788022" cy="1728190"/>
            <a:chOff x="2987824" y="1347614"/>
            <a:chExt cx="2788022" cy="1728190"/>
          </a:xfrm>
        </p:grpSpPr>
        <p:pic>
          <p:nvPicPr>
            <p:cNvPr id="24" name="圖片 23" descr="TAG-01.png"/>
            <p:cNvPicPr>
              <a:picLocks noChangeAspect="1"/>
            </p:cNvPicPr>
            <p:nvPr/>
          </p:nvPicPr>
          <p:blipFill>
            <a:blip r:embed="rId3"/>
            <a:stretch>
              <a:fillRect/>
            </a:stretch>
          </p:blipFill>
          <p:spPr>
            <a:xfrm>
              <a:off x="2987824" y="1347614"/>
              <a:ext cx="2788022" cy="1728190"/>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82" name="Shape 482"/>
          <p:cNvPicPr preferRelativeResize="0"/>
          <p:nvPr/>
        </p:nvPicPr>
        <p:blipFill>
          <a:blip r:embed="rId3">
            <a:alphaModFix/>
          </a:blip>
          <a:stretch>
            <a:fillRect/>
          </a:stretch>
        </p:blipFill>
        <p:spPr>
          <a:xfrm>
            <a:off x="323528" y="1419622"/>
            <a:ext cx="5760640" cy="3614080"/>
          </a:xfrm>
          <a:prstGeom prst="rect">
            <a:avLst/>
          </a:prstGeom>
          <a:noFill/>
          <a:ln w="9525" cap="flat" cmpd="sng">
            <a:solidFill>
              <a:schemeClr val="dk2"/>
            </a:solidFill>
            <a:prstDash val="solid"/>
            <a:round/>
            <a:headEnd type="none" w="med" len="med"/>
            <a:tailEnd type="none" w="med" len="med"/>
          </a:ln>
        </p:spPr>
      </p:pic>
      <p:pic>
        <p:nvPicPr>
          <p:cNvPr id="13" name="圖片 12" descr="對話框-01.png"/>
          <p:cNvPicPr>
            <a:picLocks noChangeAspect="1"/>
          </p:cNvPicPr>
          <p:nvPr/>
        </p:nvPicPr>
        <p:blipFill>
          <a:blip r:embed="rId4"/>
          <a:stretch>
            <a:fillRect/>
          </a:stretch>
        </p:blipFill>
        <p:spPr>
          <a:xfrm>
            <a:off x="5868144" y="2427734"/>
            <a:ext cx="2930941" cy="1368278"/>
          </a:xfrm>
          <a:prstGeom prst="rect">
            <a:avLst/>
          </a:prstGeom>
        </p:spPr>
      </p:pic>
      <p:sp>
        <p:nvSpPr>
          <p:cNvPr id="12" name="標題 11"/>
          <p:cNvSpPr>
            <a:spLocks noGrp="1"/>
          </p:cNvSpPr>
          <p:nvPr>
            <p:ph type="title"/>
          </p:nvPr>
        </p:nvSpPr>
        <p:spPr/>
        <p:txBody>
          <a:bodyPr/>
          <a:lstStyle/>
          <a:p>
            <a:pPr lvl="0"/>
            <a:r>
              <a:rPr lang="en" altLang="zh-TW" b="1" dirty="0" smtClean="0">
                <a:cs typeface="Calibri"/>
                <a:sym typeface="Calibri"/>
              </a:rPr>
              <a:t>系統控制台: 數據化分析即時通訊</a:t>
            </a:r>
            <a:endParaRPr lang="zh-TW" altLang="en-US" dirty="0"/>
          </a:p>
        </p:txBody>
      </p:sp>
      <p:sp>
        <p:nvSpPr>
          <p:cNvPr id="481" name="Shape 481"/>
          <p:cNvSpPr/>
          <p:nvPr/>
        </p:nvSpPr>
        <p:spPr>
          <a:xfrm>
            <a:off x="930825" y="1588425"/>
            <a:ext cx="5058000" cy="2352900"/>
          </a:xfrm>
          <a:prstGeom prst="rect">
            <a:avLst/>
          </a:prstGeom>
          <a:noFill/>
          <a:ln>
            <a:noFill/>
          </a:ln>
        </p:spPr>
        <p:txBody>
          <a:bodyPr wrap="square" lIns="91425" tIns="91425" rIns="91425" bIns="91425" anchor="t" anchorCtr="0">
            <a:noAutofit/>
          </a:bodyPr>
          <a:lstStyle/>
          <a:p>
            <a:pPr marL="0" lvl="0" indent="0" rtl="0">
              <a:spcBef>
                <a:spcPts val="0"/>
              </a:spcBef>
              <a:buNone/>
            </a:pPr>
            <a:endParaRPr sz="2000"/>
          </a:p>
        </p:txBody>
      </p:sp>
      <p:sp>
        <p:nvSpPr>
          <p:cNvPr id="483" name="Shape 483"/>
          <p:cNvSpPr/>
          <p:nvPr/>
        </p:nvSpPr>
        <p:spPr>
          <a:xfrm>
            <a:off x="6228184" y="2715766"/>
            <a:ext cx="2232248" cy="792088"/>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2000" b="1" dirty="0" smtClean="0">
                <a:solidFill>
                  <a:srgbClr val="002060"/>
                </a:solidFill>
                <a:latin typeface="微軟正黑體" pitchFamily="34" charset="-120"/>
                <a:ea typeface="微軟正黑體" pitchFamily="34" charset="-120"/>
              </a:rPr>
              <a:t>儀</a:t>
            </a:r>
            <a:r>
              <a:rPr lang="zh-TW" altLang="en-US" sz="2000" b="1" dirty="0" smtClean="0">
                <a:solidFill>
                  <a:srgbClr val="002060"/>
                </a:solidFill>
                <a:latin typeface="微軟正黑體" pitchFamily="34" charset="-120"/>
                <a:ea typeface="微軟正黑體" pitchFamily="34" charset="-120"/>
              </a:rPr>
              <a:t>表</a:t>
            </a:r>
            <a:r>
              <a:rPr lang="en" sz="2000" b="1" dirty="0" smtClean="0">
                <a:solidFill>
                  <a:srgbClr val="002060"/>
                </a:solidFill>
                <a:latin typeface="微軟正黑體" pitchFamily="34" charset="-120"/>
                <a:ea typeface="微軟正黑體" pitchFamily="34" charset="-120"/>
              </a:rPr>
              <a:t>版式呈現</a:t>
            </a:r>
            <a:endParaRPr lang="en" sz="2000" b="1" dirty="0">
              <a:solidFill>
                <a:srgbClr val="002060"/>
              </a:solidFill>
              <a:latin typeface="微軟正黑體" pitchFamily="34" charset="-120"/>
              <a:ea typeface="微軟正黑體" pitchFamily="34" charset="-120"/>
            </a:endParaRPr>
          </a:p>
          <a:p>
            <a:pPr marL="0" lvl="0" indent="0" rtl="0">
              <a:spcBef>
                <a:spcPts val="0"/>
              </a:spcBef>
              <a:buNone/>
            </a:pPr>
            <a:r>
              <a:rPr lang="en" sz="2000" b="1" dirty="0">
                <a:solidFill>
                  <a:srgbClr val="002060"/>
                </a:solidFill>
                <a:latin typeface="微軟正黑體" pitchFamily="34" charset="-120"/>
                <a:ea typeface="微軟正黑體" pitchFamily="34" charset="-120"/>
              </a:rPr>
              <a:t>所有數據一目了然</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5" name="矩形 4"/>
          <p:cNvSpPr/>
          <p:nvPr/>
        </p:nvSpPr>
        <p:spPr>
          <a:xfrm>
            <a:off x="0" y="3003798"/>
            <a:ext cx="4860032" cy="14401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323528" y="3075806"/>
            <a:ext cx="4680520" cy="1323439"/>
          </a:xfrm>
          <a:prstGeom prst="rect">
            <a:avLst/>
          </a:prstGeom>
          <a:noFill/>
        </p:spPr>
        <p:txBody>
          <a:bodyPr wrap="square" rtlCol="0">
            <a:spAutoFit/>
          </a:bodyPr>
          <a:lstStyle/>
          <a:p>
            <a:pPr lvl="0"/>
            <a:r>
              <a:rPr lang="en" altLang="zh-TW" sz="4000" b="1" dirty="0" smtClean="0">
                <a:solidFill>
                  <a:srgbClr val="002060"/>
                </a:solidFill>
                <a:latin typeface="微軟正黑體" pitchFamily="34" charset="-120"/>
                <a:ea typeface="微軟正黑體" pitchFamily="34" charset="-120"/>
              </a:rPr>
              <a:t>為何 Mattermost 是最佳方案呢?</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graphicFrame>
        <p:nvGraphicFramePr>
          <p:cNvPr id="499" name="Shape 499"/>
          <p:cNvGraphicFramePr/>
          <p:nvPr>
            <p:extLst>
              <p:ext uri="{D42A27DB-BD31-4B8C-83A1-F6EECF244321}">
                <p14:modId xmlns:p14="http://schemas.microsoft.com/office/powerpoint/2010/main" xmlns="" val="1985151206"/>
              </p:ext>
            </p:extLst>
          </p:nvPr>
        </p:nvGraphicFramePr>
        <p:xfrm>
          <a:off x="395536" y="1359675"/>
          <a:ext cx="8496944" cy="3012275"/>
        </p:xfrm>
        <a:graphic>
          <a:graphicData uri="http://schemas.openxmlformats.org/drawingml/2006/table">
            <a:tbl>
              <a:tblPr firstRow="1" bandRow="1">
                <a:tableStyleId>{7DF18680-E054-41AD-8BC1-D1AEF772440D}</a:tableStyleId>
              </a:tblPr>
              <a:tblGrid>
                <a:gridCol w="2986010"/>
                <a:gridCol w="2797492"/>
                <a:gridCol w="2713442"/>
              </a:tblGrid>
              <a:tr h="547025">
                <a:tc>
                  <a:txBody>
                    <a:bodyPr/>
                    <a:lstStyle/>
                    <a:p>
                      <a:pPr marL="0" marR="0" lvl="0" indent="-88900" algn="ctr" rtl="0">
                        <a:lnSpc>
                          <a:spcPct val="100000"/>
                        </a:lnSpc>
                        <a:spcBef>
                          <a:spcPts val="0"/>
                        </a:spcBef>
                        <a:spcAft>
                          <a:spcPts val="0"/>
                        </a:spcAft>
                        <a:buClr>
                          <a:srgbClr val="000000"/>
                        </a:buClr>
                        <a:buSzPts val="1400"/>
                        <a:buFont typeface="Arial"/>
                        <a:buNone/>
                      </a:pPr>
                      <a:endParaRPr sz="14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US" sz="2000" b="1" u="none" strike="noStrike" cap="none" dirty="0" err="1" smtClean="0">
                          <a:solidFill>
                            <a:schemeClr val="bg1"/>
                          </a:solidFill>
                          <a:latin typeface="微軟正黑體" pitchFamily="34" charset="-120"/>
                          <a:ea typeface="微軟正黑體" pitchFamily="34" charset="-120"/>
                        </a:rPr>
                        <a:t>Mattermost</a:t>
                      </a:r>
                      <a:endParaRPr lang="en" sz="2000" b="1" u="none" strike="noStrike" cap="none" dirty="0">
                        <a:solidFill>
                          <a:schemeClr val="bg1"/>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US" sz="2000" b="1" u="none" strike="noStrike" cap="none" dirty="0" smtClean="0">
                          <a:solidFill>
                            <a:schemeClr val="bg1"/>
                          </a:solidFill>
                          <a:latin typeface="微軟正黑體" pitchFamily="34" charset="-120"/>
                          <a:ea typeface="微軟正黑體" pitchFamily="34" charset="-120"/>
                        </a:rPr>
                        <a:t>Slack</a:t>
                      </a:r>
                      <a:endParaRPr lang="en" sz="2000" b="1" u="none" strike="noStrike" cap="none" dirty="0">
                        <a:solidFill>
                          <a:schemeClr val="bg1"/>
                        </a:solidFill>
                        <a:latin typeface="微軟正黑體" pitchFamily="34" charset="-120"/>
                        <a:ea typeface="微軟正黑體" pitchFamily="34" charset="-120"/>
                      </a:endParaRPr>
                    </a:p>
                  </a:txBody>
                  <a:tcPr marL="91450" marR="91450" marT="45725" marB="45725" anchor="ctr"/>
                </a:tc>
              </a:tr>
              <a:tr h="493050">
                <a:tc>
                  <a:txBody>
                    <a:bodyPr/>
                    <a:lstStyle/>
                    <a:p>
                      <a:pPr marL="0" marR="0" lvl="0" indent="-114300" algn="ctr" rtl="0">
                        <a:lnSpc>
                          <a:spcPct val="100000"/>
                        </a:lnSpc>
                        <a:spcBef>
                          <a:spcPts val="0"/>
                        </a:spcBef>
                        <a:spcAft>
                          <a:spcPts val="0"/>
                        </a:spcAft>
                        <a:buClr>
                          <a:srgbClr val="000000"/>
                        </a:buClr>
                        <a:buSzPts val="1800"/>
                        <a:buFont typeface="Arial"/>
                        <a:buNone/>
                      </a:pPr>
                      <a:r>
                        <a:rPr lang="en" sz="1800" b="1" dirty="0">
                          <a:solidFill>
                            <a:srgbClr val="002060"/>
                          </a:solidFill>
                          <a:latin typeface="微軟正黑體" pitchFamily="34" charset="-120"/>
                          <a:ea typeface="微軟正黑體" pitchFamily="34" charset="-120"/>
                        </a:rPr>
                        <a:t>群組溝通</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93050">
                <a:tc>
                  <a:txBody>
                    <a:bodyPr/>
                    <a:lstStyle/>
                    <a:p>
                      <a:pPr marL="0" marR="0" lvl="0" indent="-114300" algn="ctr" rtl="0">
                        <a:lnSpc>
                          <a:spcPct val="100000"/>
                        </a:lnSpc>
                        <a:spcBef>
                          <a:spcPts val="0"/>
                        </a:spcBef>
                        <a:spcAft>
                          <a:spcPts val="0"/>
                        </a:spcAft>
                        <a:buClr>
                          <a:srgbClr val="000000"/>
                        </a:buClr>
                        <a:buSzPts val="1800"/>
                        <a:buFont typeface="Arial"/>
                        <a:buNone/>
                      </a:pPr>
                      <a:r>
                        <a:rPr lang="en" sz="1800" b="1" dirty="0">
                          <a:solidFill>
                            <a:srgbClr val="002060"/>
                          </a:solidFill>
                          <a:latin typeface="微軟正黑體" pitchFamily="34" charset="-120"/>
                          <a:ea typeface="微軟正黑體" pitchFamily="34" charset="-120"/>
                        </a:rPr>
                        <a:t>即時搜尋</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93050">
                <a:tc>
                  <a:txBody>
                    <a:bodyPr/>
                    <a:lstStyle/>
                    <a:p>
                      <a:pPr marL="0" marR="0" lvl="0" indent="-114300" algn="ctr" rtl="0">
                        <a:lnSpc>
                          <a:spcPct val="100000"/>
                        </a:lnSpc>
                        <a:spcBef>
                          <a:spcPts val="0"/>
                        </a:spcBef>
                        <a:spcAft>
                          <a:spcPts val="0"/>
                        </a:spcAft>
                        <a:buClr>
                          <a:srgbClr val="000000"/>
                        </a:buClr>
                        <a:buSzPts val="1800"/>
                        <a:buFont typeface="Arial"/>
                        <a:buNone/>
                      </a:pPr>
                      <a:r>
                        <a:rPr lang="en" sz="1800" b="1">
                          <a:solidFill>
                            <a:srgbClr val="002060"/>
                          </a:solidFill>
                          <a:latin typeface="微軟正黑體" pitchFamily="34" charset="-120"/>
                          <a:ea typeface="微軟正黑體" pitchFamily="34" charset="-120"/>
                        </a:rPr>
                        <a:t>Webhook 整合</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93050">
                <a:tc>
                  <a:txBody>
                    <a:bodyPr/>
                    <a:lstStyle/>
                    <a:p>
                      <a:pPr marL="0" marR="0" lvl="0" indent="-114300" algn="ctr" rtl="0">
                        <a:lnSpc>
                          <a:spcPct val="100000"/>
                        </a:lnSpc>
                        <a:spcBef>
                          <a:spcPts val="0"/>
                        </a:spcBef>
                        <a:spcAft>
                          <a:spcPts val="0"/>
                        </a:spcAft>
                        <a:buClr>
                          <a:srgbClr val="000000"/>
                        </a:buClr>
                        <a:buSzPts val="1800"/>
                        <a:buFont typeface="Arial"/>
                        <a:buNone/>
                      </a:pPr>
                      <a:r>
                        <a:rPr lang="en" sz="1800" b="1" dirty="0">
                          <a:solidFill>
                            <a:srgbClr val="002060"/>
                          </a:solidFill>
                          <a:latin typeface="微軟正黑體" pitchFamily="34" charset="-120"/>
                          <a:ea typeface="微軟正黑體" pitchFamily="34" charset="-120"/>
                        </a:rPr>
                        <a:t>隱私與安全性</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2000" b="1" u="none" strike="noStrike" cap="none" dirty="0" smtClean="0">
                          <a:solidFill>
                            <a:srgbClr val="FF0000"/>
                          </a:solidFill>
                          <a:latin typeface="微軟正黑體" pitchFamily="34" charset="-120"/>
                          <a:ea typeface="微軟正黑體" pitchFamily="34" charset="-120"/>
                        </a:rPr>
                        <a:t>√</a:t>
                      </a:r>
                      <a:endParaRPr lang="en" altLang="zh-TW" sz="20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2000" b="1" u="none" strike="noStrike" cap="none" dirty="0" smtClean="0">
                          <a:solidFill>
                            <a:srgbClr val="002060"/>
                          </a:solidFill>
                          <a:latin typeface="微軟正黑體" pitchFamily="34" charset="-120"/>
                          <a:ea typeface="微軟正黑體" pitchFamily="34" charset="-120"/>
                        </a:rPr>
                        <a:t>×</a:t>
                      </a:r>
                      <a:endParaRPr lang="en" altLang="zh-TW"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493050">
                <a:tc>
                  <a:txBody>
                    <a:bodyPr/>
                    <a:lstStyle/>
                    <a:p>
                      <a:pPr marL="0" marR="0" lvl="0" indent="-114300" algn="ctr" rtl="0">
                        <a:lnSpc>
                          <a:spcPct val="100000"/>
                        </a:lnSpc>
                        <a:spcBef>
                          <a:spcPts val="0"/>
                        </a:spcBef>
                        <a:spcAft>
                          <a:spcPts val="0"/>
                        </a:spcAft>
                        <a:buClr>
                          <a:srgbClr val="000000"/>
                        </a:buClr>
                        <a:buSzPts val="1800"/>
                        <a:buFont typeface="Arial"/>
                        <a:buNone/>
                      </a:pPr>
                      <a:r>
                        <a:rPr lang="en" sz="1800" b="1" i="0" u="none" strike="noStrike" cap="none" dirty="0">
                          <a:solidFill>
                            <a:srgbClr val="002060"/>
                          </a:solidFill>
                          <a:latin typeface="微軟正黑體" pitchFamily="34" charset="-120"/>
                          <a:ea typeface="微軟正黑體" pitchFamily="34" charset="-120"/>
                          <a:cs typeface="+mn-cs"/>
                          <a:sym typeface="Arial"/>
                        </a:rPr>
                        <a:t>團隊數量和儲存空間</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en" sz="2000" b="1" dirty="0">
                          <a:solidFill>
                            <a:srgbClr val="FF0000"/>
                          </a:solidFill>
                          <a:latin typeface="微軟正黑體" pitchFamily="34" charset="-120"/>
                          <a:ea typeface="微軟正黑體" pitchFamily="34" charset="-120"/>
                        </a:rPr>
                        <a:t>無上限</a:t>
                      </a:r>
                    </a:p>
                  </a:txBody>
                  <a:tcPr marL="91450" marR="91450" marT="45725" marB="45725" anchor="ctr"/>
                </a:tc>
                <a:tc>
                  <a:txBody>
                    <a:bodyPr/>
                    <a:lstStyle/>
                    <a:p>
                      <a:pPr marL="0" marR="0" lvl="0" indent="-127000" algn="ctr" rtl="0">
                        <a:lnSpc>
                          <a:spcPct val="100000"/>
                        </a:lnSpc>
                        <a:spcBef>
                          <a:spcPts val="0"/>
                        </a:spcBef>
                        <a:spcAft>
                          <a:spcPts val="0"/>
                        </a:spcAft>
                        <a:buClr>
                          <a:schemeClr val="dk1"/>
                        </a:buClr>
                        <a:buSzPts val="2000"/>
                        <a:buFont typeface="Arial"/>
                        <a:buNone/>
                      </a:pPr>
                      <a:r>
                        <a:rPr lang="en" sz="2000" b="1" u="none" strike="noStrike" cap="none" dirty="0">
                          <a:solidFill>
                            <a:srgbClr val="002060"/>
                          </a:solidFill>
                          <a:latin typeface="微軟正黑體" pitchFamily="34" charset="-120"/>
                          <a:ea typeface="微軟正黑體" pitchFamily="34" charset="-120"/>
                        </a:rPr>
                        <a:t>5 GB total</a:t>
                      </a:r>
                    </a:p>
                  </a:txBody>
                  <a:tcPr marL="91450" marR="91450" marT="45725" marB="45725" anchor="ctr"/>
                </a:tc>
              </a:tr>
            </a:tbl>
          </a:graphicData>
        </a:graphic>
      </p:graphicFrame>
      <p:sp>
        <p:nvSpPr>
          <p:cNvPr id="498" name="Shape 498"/>
          <p:cNvSpPr txBox="1">
            <a:spLocks noGrp="1"/>
          </p:cNvSpPr>
          <p:nvPr>
            <p:ph type="title"/>
          </p:nvPr>
        </p:nvSpPr>
        <p:spPr>
          <a:xfrm>
            <a:off x="515896" y="342866"/>
            <a:ext cx="8520600" cy="572700"/>
          </a:xfrm>
          <a:prstGeom prst="rect">
            <a:avLst/>
          </a:prstGeom>
          <a:noFill/>
          <a:ln>
            <a:noFill/>
          </a:ln>
        </p:spPr>
        <p:txBody>
          <a:bodyPr wrap="square" lIns="91425" tIns="91425" rIns="91425" bIns="91425" anchor="ctr" anchorCtr="0">
            <a:noAutofit/>
          </a:bodyPr>
          <a:lstStyle/>
          <a:p>
            <a:pPr marL="0" marR="0" lvl="0" indent="-177800" rtl="0">
              <a:lnSpc>
                <a:spcPct val="100000"/>
              </a:lnSpc>
              <a:spcBef>
                <a:spcPts val="0"/>
              </a:spcBef>
              <a:spcAft>
                <a:spcPts val="0"/>
              </a:spcAft>
              <a:buClr>
                <a:srgbClr val="002060"/>
              </a:buClr>
              <a:buSzPts val="2800"/>
              <a:buFont typeface="Arial"/>
              <a:buNone/>
            </a:pPr>
            <a:r>
              <a:rPr lang="en" b="1" i="0" u="none" strike="noStrike" cap="none" dirty="0">
                <a:solidFill>
                  <a:srgbClr val="002060"/>
                </a:solidFill>
                <a:latin typeface="Arial"/>
                <a:ea typeface="Arial"/>
                <a:cs typeface="Arial"/>
                <a:sym typeface="Arial"/>
              </a:rPr>
              <a:t>Mattermost vs Slack</a:t>
            </a:r>
          </a:p>
        </p:txBody>
      </p:sp>
      <p:pic>
        <p:nvPicPr>
          <p:cNvPr id="7" name="圖片 6" descr="Best product-01.png"/>
          <p:cNvPicPr>
            <a:picLocks noChangeAspect="1"/>
          </p:cNvPicPr>
          <p:nvPr/>
        </p:nvPicPr>
        <p:blipFill>
          <a:blip r:embed="rId3"/>
          <a:stretch>
            <a:fillRect/>
          </a:stretch>
        </p:blipFill>
        <p:spPr>
          <a:xfrm>
            <a:off x="5148064" y="3363838"/>
            <a:ext cx="499742" cy="512830"/>
          </a:xfrm>
          <a:prstGeom prst="rect">
            <a:avLst/>
          </a:prstGeom>
        </p:spPr>
      </p:pic>
      <p:pic>
        <p:nvPicPr>
          <p:cNvPr id="8" name="圖片 7" descr="Best product-01.png"/>
          <p:cNvPicPr>
            <a:picLocks noChangeAspect="1"/>
          </p:cNvPicPr>
          <p:nvPr/>
        </p:nvPicPr>
        <p:blipFill>
          <a:blip r:embed="rId3"/>
          <a:stretch>
            <a:fillRect/>
          </a:stretch>
        </p:blipFill>
        <p:spPr>
          <a:xfrm>
            <a:off x="5148064" y="3867894"/>
            <a:ext cx="499742" cy="512830"/>
          </a:xfrm>
          <a:prstGeom prst="rect">
            <a:avLst/>
          </a:prstGeom>
        </p:spPr>
      </p:pic>
      <p:pic>
        <p:nvPicPr>
          <p:cNvPr id="9" name="圖片 8" descr="皇冠-01.png"/>
          <p:cNvPicPr>
            <a:picLocks noChangeAspect="1"/>
          </p:cNvPicPr>
          <p:nvPr/>
        </p:nvPicPr>
        <p:blipFill>
          <a:blip r:embed="rId4"/>
          <a:stretch>
            <a:fillRect/>
          </a:stretch>
        </p:blipFill>
        <p:spPr>
          <a:xfrm rot="20518202">
            <a:off x="3412102" y="1070949"/>
            <a:ext cx="605548" cy="4210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aphicFrame>
        <p:nvGraphicFramePr>
          <p:cNvPr id="507" name="Shape 507"/>
          <p:cNvGraphicFramePr/>
          <p:nvPr>
            <p:extLst>
              <p:ext uri="{D42A27DB-BD31-4B8C-83A1-F6EECF244321}">
                <p14:modId xmlns:p14="http://schemas.microsoft.com/office/powerpoint/2010/main" xmlns="" val="2845461073"/>
              </p:ext>
            </p:extLst>
          </p:nvPr>
        </p:nvGraphicFramePr>
        <p:xfrm>
          <a:off x="395536" y="1203598"/>
          <a:ext cx="8496944" cy="3629120"/>
        </p:xfrm>
        <a:graphic>
          <a:graphicData uri="http://schemas.openxmlformats.org/drawingml/2006/table">
            <a:tbl>
              <a:tblPr firstRow="1" bandRow="1">
                <a:tableStyleId>{7DF18680-E054-41AD-8BC1-D1AEF772440D}</a:tableStyleId>
              </a:tblPr>
              <a:tblGrid>
                <a:gridCol w="2815846"/>
                <a:gridCol w="2959545"/>
                <a:gridCol w="2721553"/>
              </a:tblGrid>
              <a:tr h="504056">
                <a:tc>
                  <a:txBody>
                    <a:bodyPr/>
                    <a:lstStyle/>
                    <a:p>
                      <a:pPr marL="0" marR="0" lvl="0" indent="-88900" algn="ctr" rtl="0">
                        <a:lnSpc>
                          <a:spcPct val="100000"/>
                        </a:lnSpc>
                        <a:spcBef>
                          <a:spcPts val="0"/>
                        </a:spcBef>
                        <a:spcAft>
                          <a:spcPts val="0"/>
                        </a:spcAft>
                        <a:buClr>
                          <a:srgbClr val="000000"/>
                        </a:buClr>
                        <a:buSzPts val="1400"/>
                        <a:buFont typeface="Arial"/>
                        <a:buNone/>
                      </a:pPr>
                      <a:endParaRPr sz="1300" b="1" u="none" strike="noStrike" cap="none" dirty="0">
                        <a:solidFill>
                          <a:srgbClr val="002060"/>
                        </a:solidFill>
                        <a:latin typeface="微軟正黑體" pitchFamily="34" charset="-120"/>
                        <a:ea typeface="微軟正黑體" pitchFamily="34" charset="-120"/>
                      </a:endParaRPr>
                    </a:p>
                  </a:txBody>
                  <a:tcPr marL="85693" marR="85693" marT="42847" marB="42847"/>
                </a:tc>
                <a:tc>
                  <a:txBody>
                    <a:bodyPr/>
                    <a:lstStyle/>
                    <a:p>
                      <a:pPr marL="0" marR="0" lvl="0" indent="-127000" algn="ctr" rtl="0">
                        <a:lnSpc>
                          <a:spcPct val="100000"/>
                        </a:lnSpc>
                        <a:spcBef>
                          <a:spcPts val="0"/>
                        </a:spcBef>
                        <a:spcAft>
                          <a:spcPts val="0"/>
                        </a:spcAft>
                        <a:buClr>
                          <a:srgbClr val="FFFFFF"/>
                        </a:buClr>
                        <a:buSzPts val="2000"/>
                        <a:buFont typeface="Arial"/>
                        <a:buNone/>
                      </a:pPr>
                      <a:r>
                        <a:rPr lang="en" sz="1900" b="1" u="none" strike="noStrike" cap="none" dirty="0" smtClean="0">
                          <a:solidFill>
                            <a:schemeClr val="bg1"/>
                          </a:solidFill>
                          <a:latin typeface="微軟正黑體" pitchFamily="34" charset="-120"/>
                          <a:ea typeface="微軟正黑體" pitchFamily="34" charset="-120"/>
                        </a:rPr>
                        <a:t>QNAP</a:t>
                      </a:r>
                      <a:r>
                        <a:rPr lang="en-US" altLang="zh-TW" sz="1900" b="1" u="none" strike="noStrike" cap="none" dirty="0" smtClean="0">
                          <a:solidFill>
                            <a:schemeClr val="bg1"/>
                          </a:solidFill>
                          <a:latin typeface="微軟正黑體" pitchFamily="34" charset="-120"/>
                          <a:ea typeface="微軟正黑體" pitchFamily="34" charset="-120"/>
                        </a:rPr>
                        <a:t>-</a:t>
                      </a:r>
                      <a:r>
                        <a:rPr lang="en-US" sz="1900" b="1" u="none" strike="noStrike" cap="none" dirty="0" err="1" smtClean="0">
                          <a:solidFill>
                            <a:schemeClr val="bg1"/>
                          </a:solidFill>
                          <a:latin typeface="微軟正黑體" pitchFamily="34" charset="-120"/>
                          <a:ea typeface="微軟正黑體" pitchFamily="34" charset="-120"/>
                        </a:rPr>
                        <a:t>Mattermost</a:t>
                      </a:r>
                      <a:endParaRPr lang="en" sz="1900" b="1" u="none" strike="noStrike" cap="none" dirty="0">
                        <a:solidFill>
                          <a:schemeClr val="bg1"/>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US" altLang="zh-TW" sz="1900" b="1" i="0" u="none" strike="noStrike" cap="none" dirty="0" smtClean="0">
                          <a:solidFill>
                            <a:schemeClr val="bg1"/>
                          </a:solidFill>
                          <a:latin typeface="微軟正黑體" pitchFamily="34" charset="-120"/>
                          <a:ea typeface="微軟正黑體" pitchFamily="34" charset="-120"/>
                          <a:cs typeface="+mn-cs"/>
                          <a:sym typeface="Arial"/>
                        </a:rPr>
                        <a:t>S </a:t>
                      </a:r>
                      <a:r>
                        <a:rPr lang="zh-TW" altLang="en-US" sz="1900" b="1" i="0" u="none" strike="noStrike" cap="none" dirty="0" smtClean="0">
                          <a:solidFill>
                            <a:schemeClr val="bg1"/>
                          </a:solidFill>
                          <a:latin typeface="微軟正黑體" pitchFamily="34" charset="-120"/>
                          <a:ea typeface="微軟正黑體" pitchFamily="34" charset="-120"/>
                          <a:cs typeface="+mn-cs"/>
                          <a:sym typeface="Arial"/>
                        </a:rPr>
                        <a:t>牌 </a:t>
                      </a:r>
                      <a:r>
                        <a:rPr lang="en-US" altLang="zh-TW" sz="1900" b="1" i="0" u="none" strike="noStrike" cap="none" dirty="0" smtClean="0">
                          <a:solidFill>
                            <a:schemeClr val="bg1"/>
                          </a:solidFill>
                          <a:latin typeface="微軟正黑體" pitchFamily="34" charset="-120"/>
                          <a:ea typeface="微軟正黑體" pitchFamily="34" charset="-120"/>
                          <a:cs typeface="+mn-cs"/>
                          <a:sym typeface="Arial"/>
                        </a:rPr>
                        <a:t>- Chat</a:t>
                      </a:r>
                      <a:endParaRPr lang="en" sz="1900" b="1" i="0" u="none" strike="noStrike" cap="none" dirty="0">
                        <a:solidFill>
                          <a:schemeClr val="bg1"/>
                        </a:solidFill>
                        <a:latin typeface="微軟正黑體" pitchFamily="34" charset="-120"/>
                        <a:ea typeface="微軟正黑體" pitchFamily="34" charset="-120"/>
                        <a:cs typeface="+mn-cs"/>
                        <a:sym typeface="Arial"/>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dirty="0">
                          <a:solidFill>
                            <a:srgbClr val="002060"/>
                          </a:solidFill>
                          <a:latin typeface="微軟正黑體" pitchFamily="34" charset="-120"/>
                          <a:ea typeface="微軟正黑體" pitchFamily="34" charset="-120"/>
                        </a:rPr>
                        <a:t>群組溝通</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dirty="0">
                          <a:solidFill>
                            <a:srgbClr val="002060"/>
                          </a:solidFill>
                          <a:latin typeface="微軟正黑體" pitchFamily="34" charset="-120"/>
                          <a:ea typeface="微軟正黑體" pitchFamily="34" charset="-120"/>
                        </a:rPr>
                        <a:t>即時搜尋</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dirty="0">
                          <a:solidFill>
                            <a:srgbClr val="002060"/>
                          </a:solidFill>
                          <a:latin typeface="微軟正黑體" pitchFamily="34" charset="-120"/>
                          <a:ea typeface="微軟正黑體" pitchFamily="34" charset="-120"/>
                        </a:rPr>
                        <a:t>隱私與安全性</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u="none" strike="noStrike" cap="none" dirty="0">
                          <a:solidFill>
                            <a:srgbClr val="002060"/>
                          </a:solidFill>
                          <a:latin typeface="微軟正黑體" pitchFamily="34" charset="-120"/>
                          <a:ea typeface="微軟正黑體" pitchFamily="34" charset="-120"/>
                        </a:rPr>
                        <a:t>Webhook </a:t>
                      </a:r>
                      <a:r>
                        <a:rPr lang="en" sz="1700" b="1" dirty="0">
                          <a:solidFill>
                            <a:srgbClr val="002060"/>
                          </a:solidFill>
                          <a:latin typeface="微軟正黑體" pitchFamily="34" charset="-120"/>
                          <a:ea typeface="微軟正黑體" pitchFamily="34" charset="-120"/>
                        </a:rPr>
                        <a:t>整合</a:t>
                      </a:r>
                    </a:p>
                  </a:txBody>
                  <a:tcPr marL="85693" marR="85693" marT="42847" marB="42847"/>
                </a:tc>
                <a:tc>
                  <a:txBody>
                    <a:bodyPr/>
                    <a:lstStyle/>
                    <a:p>
                      <a:pPr marL="0" marR="0" lvl="0" indent="-12700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zh-TW" altLang="en-US" sz="1900" b="1" u="none" strike="noStrike" cap="none" dirty="0" smtClean="0">
                          <a:solidFill>
                            <a:srgbClr val="002060"/>
                          </a:solidFill>
                          <a:latin typeface="微軟正黑體" pitchFamily="34" charset="-120"/>
                          <a:ea typeface="微軟正黑體" pitchFamily="34" charset="-120"/>
                        </a:rPr>
                        <a:t>√</a:t>
                      </a:r>
                      <a:endParaRPr lang="en-US" altLang="zh-TW" sz="1900" b="1" u="none" strike="noStrike" cap="none" dirty="0" smtClean="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dirty="0">
                          <a:solidFill>
                            <a:srgbClr val="002060"/>
                          </a:solidFill>
                          <a:latin typeface="微軟正黑體" pitchFamily="34" charset="-120"/>
                          <a:ea typeface="微軟正黑體" pitchFamily="34" charset="-120"/>
                        </a:rPr>
                        <a:t>加入非 NAS 用戶 </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dirty="0">
                          <a:solidFill>
                            <a:srgbClr val="002060"/>
                          </a:solidFill>
                          <a:latin typeface="微軟正黑體" pitchFamily="34" charset="-120"/>
                          <a:ea typeface="微軟正黑體" pitchFamily="34" charset="-120"/>
                        </a:rPr>
                        <a:t>用戶權限分配</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altLang="zh-TW"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u="none" strike="noStrike" cap="none" dirty="0">
                          <a:solidFill>
                            <a:srgbClr val="002060"/>
                          </a:solidFill>
                          <a:latin typeface="微軟正黑體" pitchFamily="34" charset="-120"/>
                          <a:ea typeface="微軟正黑體" pitchFamily="34" charset="-120"/>
                        </a:rPr>
                        <a:t>Email </a:t>
                      </a:r>
                      <a:r>
                        <a:rPr lang="en" sz="1700" b="1" dirty="0">
                          <a:solidFill>
                            <a:srgbClr val="002060"/>
                          </a:solidFill>
                          <a:latin typeface="微軟正黑體" pitchFamily="34" charset="-120"/>
                          <a:ea typeface="微軟正黑體" pitchFamily="34" charset="-120"/>
                        </a:rPr>
                        <a:t>通知</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altLang="zh-TW"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r h="390633">
                <a:tc>
                  <a:txBody>
                    <a:bodyPr/>
                    <a:lstStyle/>
                    <a:p>
                      <a:pPr marL="0" marR="0" lvl="0" indent="-114300" algn="ctr" rtl="0">
                        <a:lnSpc>
                          <a:spcPct val="100000"/>
                        </a:lnSpc>
                        <a:spcBef>
                          <a:spcPts val="0"/>
                        </a:spcBef>
                        <a:spcAft>
                          <a:spcPts val="0"/>
                        </a:spcAft>
                        <a:buClr>
                          <a:srgbClr val="000000"/>
                        </a:buClr>
                        <a:buSzPts val="1800"/>
                        <a:buFont typeface="Arial"/>
                        <a:buNone/>
                      </a:pPr>
                      <a:r>
                        <a:rPr lang="en" sz="1700" b="1" dirty="0">
                          <a:solidFill>
                            <a:srgbClr val="002060"/>
                          </a:solidFill>
                          <a:latin typeface="微軟正黑體" pitchFamily="34" charset="-120"/>
                          <a:ea typeface="微軟正黑體" pitchFamily="34" charset="-120"/>
                        </a:rPr>
                        <a:t>數據化分析</a:t>
                      </a:r>
                    </a:p>
                  </a:txBody>
                  <a:tcPr marL="85693" marR="85693" marT="42847" marB="42847"/>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1900" b="1" u="none" strike="noStrike" cap="none" dirty="0" smtClean="0">
                          <a:solidFill>
                            <a:srgbClr val="FF0000"/>
                          </a:solidFill>
                          <a:latin typeface="微軟正黑體" pitchFamily="34" charset="-120"/>
                          <a:ea typeface="微軟正黑體" pitchFamily="34" charset="-120"/>
                        </a:rPr>
                        <a:t>√</a:t>
                      </a:r>
                      <a:endParaRPr lang="en-US" altLang="zh-TW" sz="1900" b="1" u="none" strike="noStrike" cap="none" dirty="0" smtClean="0">
                        <a:solidFill>
                          <a:srgbClr val="FF0000"/>
                        </a:solidFill>
                        <a:latin typeface="微軟正黑體" pitchFamily="34" charset="-120"/>
                        <a:ea typeface="微軟正黑體" pitchFamily="34" charset="-120"/>
                      </a:endParaRPr>
                    </a:p>
                  </a:txBody>
                  <a:tcPr marL="85693" marR="85693" marT="42847" marB="42847" anchor="ctr"/>
                </a:tc>
                <a:tc>
                  <a:txBody>
                    <a:bodyPr/>
                    <a:lstStyle/>
                    <a:p>
                      <a:pPr marL="0" marR="0" lvl="0" indent="-127000" algn="ctr" rtl="0">
                        <a:lnSpc>
                          <a:spcPct val="100000"/>
                        </a:lnSpc>
                        <a:spcBef>
                          <a:spcPts val="0"/>
                        </a:spcBef>
                        <a:spcAft>
                          <a:spcPts val="0"/>
                        </a:spcAft>
                        <a:buClr>
                          <a:srgbClr val="FF0000"/>
                        </a:buClr>
                        <a:buSzPts val="2000"/>
                        <a:buFont typeface="Arial"/>
                        <a:buNone/>
                      </a:pPr>
                      <a:r>
                        <a:rPr lang="en-US" altLang="zh-TW" sz="1900" b="1" u="none" strike="noStrike" cap="none" dirty="0" smtClean="0">
                          <a:solidFill>
                            <a:srgbClr val="002060"/>
                          </a:solidFill>
                          <a:latin typeface="微軟正黑體" pitchFamily="34" charset="-120"/>
                          <a:ea typeface="微軟正黑體" pitchFamily="34" charset="-120"/>
                        </a:rPr>
                        <a:t>×</a:t>
                      </a:r>
                      <a:endParaRPr lang="en" altLang="zh-TW" sz="1900" b="1" u="none" strike="noStrike" cap="none" dirty="0">
                        <a:solidFill>
                          <a:srgbClr val="002060"/>
                        </a:solidFill>
                        <a:latin typeface="微軟正黑體" pitchFamily="34" charset="-120"/>
                        <a:ea typeface="微軟正黑體" pitchFamily="34" charset="-120"/>
                      </a:endParaRPr>
                    </a:p>
                  </a:txBody>
                  <a:tcPr marL="85693" marR="85693" marT="42847" marB="42847" anchor="ctr"/>
                </a:tc>
              </a:tr>
            </a:tbl>
          </a:graphicData>
        </a:graphic>
      </p:graphicFrame>
      <p:sp>
        <p:nvSpPr>
          <p:cNvPr id="505" name="Shape 505"/>
          <p:cNvSpPr txBox="1">
            <a:spLocks noGrp="1"/>
          </p:cNvSpPr>
          <p:nvPr>
            <p:ph type="title"/>
          </p:nvPr>
        </p:nvSpPr>
        <p:spPr>
          <a:xfrm>
            <a:off x="515896" y="342866"/>
            <a:ext cx="8520600" cy="572700"/>
          </a:xfrm>
          <a:prstGeom prst="rect">
            <a:avLst/>
          </a:prstGeom>
          <a:noFill/>
          <a:ln>
            <a:noFill/>
          </a:ln>
        </p:spPr>
        <p:txBody>
          <a:bodyPr wrap="square" lIns="91425" tIns="91425" rIns="91425" bIns="91425" anchor="ctr" anchorCtr="0">
            <a:noAutofit/>
          </a:bodyPr>
          <a:lstStyle/>
          <a:p>
            <a:pPr marL="0" marR="0" lvl="0" indent="-177800" rtl="0">
              <a:lnSpc>
                <a:spcPct val="100000"/>
              </a:lnSpc>
              <a:spcBef>
                <a:spcPts val="0"/>
              </a:spcBef>
              <a:spcAft>
                <a:spcPts val="0"/>
              </a:spcAft>
              <a:buClr>
                <a:srgbClr val="002060"/>
              </a:buClr>
              <a:buSzPts val="2800"/>
              <a:buFont typeface="Arial"/>
              <a:buNone/>
            </a:pPr>
            <a:r>
              <a:rPr lang="en" sz="3600" b="1" u="none" strike="noStrike" cap="none" dirty="0">
                <a:solidFill>
                  <a:srgbClr val="002060"/>
                </a:solidFill>
                <a:latin typeface="+mj-lt"/>
                <a:sym typeface="Arial"/>
              </a:rPr>
              <a:t>QNAP - Mattermost </a:t>
            </a:r>
            <a:r>
              <a:rPr lang="en" sz="3600" b="1" u="none" strike="noStrike" cap="none" dirty="0" smtClean="0">
                <a:solidFill>
                  <a:srgbClr val="002060"/>
                </a:solidFill>
                <a:latin typeface="+mj-lt"/>
                <a:sym typeface="Arial"/>
              </a:rPr>
              <a:t>vs </a:t>
            </a:r>
            <a:r>
              <a:rPr lang="en" sz="3600" b="1" u="none" strike="noStrike" cap="none" dirty="0">
                <a:solidFill>
                  <a:srgbClr val="002060"/>
                </a:solidFill>
                <a:latin typeface="+mj-lt"/>
                <a:sym typeface="Arial"/>
              </a:rPr>
              <a:t>S</a:t>
            </a:r>
            <a:r>
              <a:rPr lang="en" sz="3600" b="1" dirty="0">
                <a:latin typeface="+mj-lt"/>
              </a:rPr>
              <a:t>牌</a:t>
            </a:r>
            <a:r>
              <a:rPr lang="en" sz="3600" b="1" u="none" strike="noStrike" cap="none" dirty="0">
                <a:solidFill>
                  <a:srgbClr val="002060"/>
                </a:solidFill>
                <a:latin typeface="+mj-lt"/>
                <a:sym typeface="Arial"/>
              </a:rPr>
              <a:t> - Chat</a:t>
            </a:r>
          </a:p>
        </p:txBody>
      </p:sp>
      <p:pic>
        <p:nvPicPr>
          <p:cNvPr id="7" name="圖片 6" descr="Best product-01.png"/>
          <p:cNvPicPr>
            <a:picLocks noChangeAspect="1"/>
          </p:cNvPicPr>
          <p:nvPr/>
        </p:nvPicPr>
        <p:blipFill>
          <a:blip r:embed="rId3"/>
          <a:stretch>
            <a:fillRect/>
          </a:stretch>
        </p:blipFill>
        <p:spPr>
          <a:xfrm>
            <a:off x="4932040" y="3208507"/>
            <a:ext cx="432048" cy="443363"/>
          </a:xfrm>
          <a:prstGeom prst="rect">
            <a:avLst/>
          </a:prstGeom>
        </p:spPr>
      </p:pic>
      <p:pic>
        <p:nvPicPr>
          <p:cNvPr id="8" name="圖片 7" descr="Best product-01.png"/>
          <p:cNvPicPr>
            <a:picLocks noChangeAspect="1"/>
          </p:cNvPicPr>
          <p:nvPr/>
        </p:nvPicPr>
        <p:blipFill>
          <a:blip r:embed="rId3"/>
          <a:stretch>
            <a:fillRect/>
          </a:stretch>
        </p:blipFill>
        <p:spPr>
          <a:xfrm>
            <a:off x="4932040" y="3616552"/>
            <a:ext cx="432048" cy="443363"/>
          </a:xfrm>
          <a:prstGeom prst="rect">
            <a:avLst/>
          </a:prstGeom>
        </p:spPr>
      </p:pic>
      <p:pic>
        <p:nvPicPr>
          <p:cNvPr id="9" name="圖片 8" descr="皇冠-01.png"/>
          <p:cNvPicPr>
            <a:picLocks noChangeAspect="1"/>
          </p:cNvPicPr>
          <p:nvPr/>
        </p:nvPicPr>
        <p:blipFill>
          <a:blip r:embed="rId4"/>
          <a:stretch>
            <a:fillRect/>
          </a:stretch>
        </p:blipFill>
        <p:spPr>
          <a:xfrm rot="20254201">
            <a:off x="3029600" y="982262"/>
            <a:ext cx="605548" cy="421055"/>
          </a:xfrm>
          <a:prstGeom prst="rect">
            <a:avLst/>
          </a:prstGeom>
        </p:spPr>
      </p:pic>
      <p:pic>
        <p:nvPicPr>
          <p:cNvPr id="10" name="圖片 9" descr="Best product-01.png"/>
          <p:cNvPicPr>
            <a:picLocks noChangeAspect="1"/>
          </p:cNvPicPr>
          <p:nvPr/>
        </p:nvPicPr>
        <p:blipFill>
          <a:blip r:embed="rId3"/>
          <a:stretch>
            <a:fillRect/>
          </a:stretch>
        </p:blipFill>
        <p:spPr>
          <a:xfrm>
            <a:off x="4932040" y="4024597"/>
            <a:ext cx="432048" cy="443363"/>
          </a:xfrm>
          <a:prstGeom prst="rect">
            <a:avLst/>
          </a:prstGeom>
        </p:spPr>
      </p:pic>
      <p:pic>
        <p:nvPicPr>
          <p:cNvPr id="11" name="圖片 10" descr="Best product-01.png"/>
          <p:cNvPicPr>
            <a:picLocks noChangeAspect="1"/>
          </p:cNvPicPr>
          <p:nvPr/>
        </p:nvPicPr>
        <p:blipFill>
          <a:blip r:embed="rId3"/>
          <a:stretch>
            <a:fillRect/>
          </a:stretch>
        </p:blipFill>
        <p:spPr>
          <a:xfrm>
            <a:off x="4932040" y="4432643"/>
            <a:ext cx="432048" cy="4433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515896" y="342866"/>
            <a:ext cx="8520600" cy="572700"/>
          </a:xfrm>
          <a:prstGeom prst="rect">
            <a:avLst/>
          </a:prstGeom>
          <a:noFill/>
          <a:ln>
            <a:noFill/>
          </a:ln>
        </p:spPr>
        <p:txBody>
          <a:bodyPr wrap="square" lIns="91425" tIns="91425" rIns="91425" bIns="91425" anchor="ctr" anchorCtr="0">
            <a:noAutofit/>
          </a:bodyPr>
          <a:lstStyle/>
          <a:p>
            <a:pPr marL="0" marR="0" lvl="0" indent="-177800" rtl="0">
              <a:lnSpc>
                <a:spcPct val="100000"/>
              </a:lnSpc>
              <a:spcBef>
                <a:spcPts val="0"/>
              </a:spcBef>
              <a:spcAft>
                <a:spcPts val="0"/>
              </a:spcAft>
              <a:buClr>
                <a:srgbClr val="002060"/>
              </a:buClr>
              <a:buSzPts val="2800"/>
              <a:buFont typeface="Arial"/>
              <a:buNone/>
            </a:pPr>
            <a:r>
              <a:rPr lang="en" sz="3600" b="1" i="0" u="none" strike="noStrike" cap="none" dirty="0">
                <a:solidFill>
                  <a:srgbClr val="002060"/>
                </a:solidFill>
                <a:latin typeface="+mj-lt"/>
                <a:ea typeface="Arial"/>
                <a:cs typeface="Arial"/>
                <a:sym typeface="Arial"/>
              </a:rPr>
              <a:t>QNAP - Mattermost </a:t>
            </a:r>
            <a:r>
              <a:rPr lang="en" sz="3600" b="1" i="0" u="none" strike="noStrike" cap="none" dirty="0" smtClean="0">
                <a:solidFill>
                  <a:srgbClr val="002060"/>
                </a:solidFill>
                <a:latin typeface="+mj-lt"/>
                <a:ea typeface="Arial"/>
                <a:cs typeface="Arial"/>
                <a:sym typeface="Arial"/>
              </a:rPr>
              <a:t>vs </a:t>
            </a:r>
            <a:r>
              <a:rPr lang="en" sz="3600" b="1" dirty="0">
                <a:latin typeface="+mj-lt"/>
              </a:rPr>
              <a:t>S牌</a:t>
            </a:r>
            <a:r>
              <a:rPr lang="en" sz="3600" b="1" i="0" u="none" strike="noStrike" cap="none" dirty="0">
                <a:solidFill>
                  <a:srgbClr val="002060"/>
                </a:solidFill>
                <a:latin typeface="+mj-lt"/>
                <a:ea typeface="Arial"/>
                <a:cs typeface="Arial"/>
                <a:sym typeface="Arial"/>
              </a:rPr>
              <a:t> - Chat</a:t>
            </a:r>
          </a:p>
        </p:txBody>
      </p:sp>
      <p:pic>
        <p:nvPicPr>
          <p:cNvPr id="513" name="Shape 513"/>
          <p:cNvPicPr preferRelativeResize="0"/>
          <p:nvPr/>
        </p:nvPicPr>
        <p:blipFill rotWithShape="1">
          <a:blip r:embed="rId3">
            <a:alphaModFix amt="4000"/>
          </a:blip>
          <a:srcRect/>
          <a:stretch/>
        </p:blipFill>
        <p:spPr>
          <a:xfrm>
            <a:off x="4375989" y="1094193"/>
            <a:ext cx="4768011" cy="2439855"/>
          </a:xfrm>
          <a:prstGeom prst="rect">
            <a:avLst/>
          </a:prstGeom>
          <a:noFill/>
          <a:ln>
            <a:noFill/>
          </a:ln>
        </p:spPr>
      </p:pic>
      <p:graphicFrame>
        <p:nvGraphicFramePr>
          <p:cNvPr id="514" name="Shape 514"/>
          <p:cNvGraphicFramePr/>
          <p:nvPr>
            <p:extLst>
              <p:ext uri="{D42A27DB-BD31-4B8C-83A1-F6EECF244321}">
                <p14:modId xmlns:p14="http://schemas.microsoft.com/office/powerpoint/2010/main" xmlns="" val="2212259176"/>
              </p:ext>
            </p:extLst>
          </p:nvPr>
        </p:nvGraphicFramePr>
        <p:xfrm>
          <a:off x="395536" y="1491630"/>
          <a:ext cx="8496944" cy="3067886"/>
        </p:xfrm>
        <a:graphic>
          <a:graphicData uri="http://schemas.openxmlformats.org/drawingml/2006/table">
            <a:tbl>
              <a:tblPr firstRow="1" bandRow="1">
                <a:tableStyleId>{7DF18680-E054-41AD-8BC1-D1AEF772440D}</a:tableStyleId>
              </a:tblPr>
              <a:tblGrid>
                <a:gridCol w="2762712"/>
                <a:gridCol w="3198929"/>
                <a:gridCol w="2535303"/>
              </a:tblGrid>
              <a:tr h="331801">
                <a:tc>
                  <a:txBody>
                    <a:bodyPr/>
                    <a:lstStyle/>
                    <a:p>
                      <a:pPr marL="0" marR="0" lvl="0" indent="-88900" algn="l" rtl="0">
                        <a:lnSpc>
                          <a:spcPct val="100000"/>
                        </a:lnSpc>
                        <a:spcBef>
                          <a:spcPts val="0"/>
                        </a:spcBef>
                        <a:spcAft>
                          <a:spcPts val="0"/>
                        </a:spcAft>
                        <a:buClr>
                          <a:srgbClr val="000000"/>
                        </a:buClr>
                        <a:buSzPts val="1400"/>
                        <a:buFont typeface="Arial"/>
                        <a:buNone/>
                      </a:pPr>
                      <a:endParaRPr sz="14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 sz="2000" b="1" u="none" strike="noStrike" cap="none" dirty="0">
                          <a:latin typeface="微軟正黑體" pitchFamily="34" charset="-120"/>
                          <a:ea typeface="微軟正黑體" pitchFamily="34" charset="-120"/>
                        </a:rPr>
                        <a:t>QNAP </a:t>
                      </a:r>
                      <a:r>
                        <a:rPr lang="en-US" altLang="zh-TW" sz="2000" b="1" u="none" strike="noStrike" cap="none" dirty="0" smtClean="0">
                          <a:latin typeface="微軟正黑體" pitchFamily="34" charset="-120"/>
                          <a:ea typeface="微軟正黑體" pitchFamily="34" charset="-120"/>
                        </a:rPr>
                        <a:t>-</a:t>
                      </a:r>
                      <a:r>
                        <a:rPr lang="zh-TW" altLang="en-US" sz="2000" b="1" u="none" strike="noStrike" cap="none" dirty="0" smtClean="0">
                          <a:latin typeface="微軟正黑體" pitchFamily="34" charset="-120"/>
                          <a:ea typeface="微軟正黑體" pitchFamily="34" charset="-120"/>
                        </a:rPr>
                        <a:t> </a:t>
                      </a:r>
                      <a:r>
                        <a:rPr lang="en-US" altLang="zh-TW" sz="2000" b="1" u="none" strike="noStrike" cap="none" dirty="0" err="1" smtClean="0">
                          <a:latin typeface="微軟正黑體" pitchFamily="34" charset="-120"/>
                          <a:ea typeface="微軟正黑體" pitchFamily="34" charset="-120"/>
                        </a:rPr>
                        <a:t>Mattermost</a:t>
                      </a:r>
                      <a:endParaRPr lang="en" sz="2000" b="1" u="none" strike="noStrike" cap="none"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FFFFFF"/>
                        </a:buClr>
                        <a:buSzPts val="2000"/>
                        <a:buFont typeface="Arial"/>
                        <a:buNone/>
                      </a:pPr>
                      <a:r>
                        <a:rPr lang="en-US" altLang="zh-TW" sz="2000" b="1" i="0" u="none" strike="noStrike" cap="none" dirty="0" smtClean="0">
                          <a:solidFill>
                            <a:schemeClr val="bg1"/>
                          </a:solidFill>
                          <a:latin typeface="微軟正黑體" pitchFamily="34" charset="-120"/>
                          <a:ea typeface="微軟正黑體" pitchFamily="34" charset="-120"/>
                          <a:cs typeface="+mn-cs"/>
                          <a:sym typeface="Arial"/>
                        </a:rPr>
                        <a:t>S </a:t>
                      </a:r>
                      <a:r>
                        <a:rPr lang="zh-TW" altLang="en-US" sz="2000" b="1" i="0" u="none" strike="noStrike" cap="none" dirty="0" smtClean="0">
                          <a:solidFill>
                            <a:schemeClr val="bg1"/>
                          </a:solidFill>
                          <a:latin typeface="微軟正黑體" pitchFamily="34" charset="-120"/>
                          <a:ea typeface="微軟正黑體" pitchFamily="34" charset="-120"/>
                          <a:cs typeface="+mn-cs"/>
                          <a:sym typeface="Arial"/>
                        </a:rPr>
                        <a:t>牌 </a:t>
                      </a:r>
                      <a:r>
                        <a:rPr lang="en-US" altLang="zh-TW" sz="2000" b="1" i="0" u="none" strike="noStrike" cap="none" dirty="0" smtClean="0">
                          <a:solidFill>
                            <a:schemeClr val="bg1"/>
                          </a:solidFill>
                          <a:latin typeface="微軟正黑體" pitchFamily="34" charset="-120"/>
                          <a:ea typeface="微軟正黑體" pitchFamily="34" charset="-120"/>
                          <a:cs typeface="+mn-cs"/>
                          <a:sym typeface="Arial"/>
                        </a:rPr>
                        <a:t>- Chat</a:t>
                      </a:r>
                      <a:endParaRPr lang="en" altLang="zh-TW" sz="2000" b="1" i="0" u="none" strike="noStrike" cap="none" dirty="0">
                        <a:solidFill>
                          <a:schemeClr val="bg1"/>
                        </a:solidFill>
                        <a:latin typeface="微軟正黑體" pitchFamily="34" charset="-120"/>
                        <a:ea typeface="微軟正黑體" pitchFamily="34" charset="-120"/>
                        <a:cs typeface="+mn-cs"/>
                        <a:sym typeface="Arial"/>
                      </a:endParaRPr>
                    </a:p>
                  </a:txBody>
                  <a:tcPr marL="91450" marR="91450" marT="45725" marB="45725" anchor="ctr"/>
                </a:tc>
              </a:tr>
              <a:tr h="693232">
                <a:tc>
                  <a:txBody>
                    <a:bodyPr/>
                    <a:lstStyle/>
                    <a:p>
                      <a:pPr marL="0" marR="0" lvl="0" indent="-114300" algn="l" rtl="0">
                        <a:lnSpc>
                          <a:spcPct val="100000"/>
                        </a:lnSpc>
                        <a:spcBef>
                          <a:spcPts val="0"/>
                        </a:spcBef>
                        <a:spcAft>
                          <a:spcPts val="0"/>
                        </a:spcAft>
                        <a:buClr>
                          <a:srgbClr val="000000"/>
                        </a:buClr>
                        <a:buSzPts val="1800"/>
                        <a:buFont typeface="Arial"/>
                        <a:buNone/>
                      </a:pPr>
                      <a:r>
                        <a:rPr lang="en" sz="1600" b="1" dirty="0">
                          <a:solidFill>
                            <a:srgbClr val="002060"/>
                          </a:solidFill>
                          <a:latin typeface="微軟正黑體" pitchFamily="34" charset="-120"/>
                          <a:ea typeface="微軟正黑體" pitchFamily="34" charset="-120"/>
                        </a:rPr>
                        <a:t>進階設定</a:t>
                      </a:r>
                      <a:r>
                        <a:rPr lang="en" sz="1600" b="1" dirty="0" smtClean="0">
                          <a:solidFill>
                            <a:srgbClr val="002060"/>
                          </a:solidFill>
                          <a:latin typeface="微軟正黑體" pitchFamily="34" charset="-120"/>
                          <a:ea typeface="微軟正黑體" pitchFamily="34" charset="-120"/>
                        </a:rPr>
                        <a:t>:</a:t>
                      </a:r>
                    </a:p>
                    <a:p>
                      <a:pPr marL="0" marR="0" lvl="0" indent="-114300" algn="l" rtl="0">
                        <a:lnSpc>
                          <a:spcPct val="100000"/>
                        </a:lnSpc>
                        <a:spcBef>
                          <a:spcPts val="0"/>
                        </a:spcBef>
                        <a:spcAft>
                          <a:spcPts val="0"/>
                        </a:spcAft>
                        <a:buClr>
                          <a:srgbClr val="000000"/>
                        </a:buClr>
                        <a:buSzPts val="1800"/>
                        <a:buFont typeface="Arial"/>
                        <a:buNone/>
                      </a:pPr>
                      <a:r>
                        <a:rPr lang="en" sz="1600" b="1" dirty="0" smtClean="0">
                          <a:solidFill>
                            <a:srgbClr val="002060"/>
                          </a:solidFill>
                          <a:latin typeface="微軟正黑體" pitchFamily="34" charset="-120"/>
                          <a:ea typeface="微軟正黑體" pitchFamily="34" charset="-120"/>
                        </a:rPr>
                        <a:t> </a:t>
                      </a:r>
                      <a:r>
                        <a:rPr lang="en" sz="1600" b="1" dirty="0">
                          <a:solidFill>
                            <a:srgbClr val="002060"/>
                          </a:solidFill>
                          <a:latin typeface="微軟正黑體" pitchFamily="34" charset="-120"/>
                          <a:ea typeface="微軟正黑體" pitchFamily="34" charset="-120"/>
                        </a:rPr>
                        <a:t>API 張貼速率限制設定</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3600" b="1" u="none" strike="noStrike" cap="none" dirty="0" smtClean="0">
                          <a:solidFill>
                            <a:srgbClr val="FF0000"/>
                          </a:solidFill>
                          <a:latin typeface="微軟正黑體" pitchFamily="34" charset="-120"/>
                          <a:ea typeface="微軟正黑體" pitchFamily="34" charset="-120"/>
                        </a:rPr>
                        <a:t>√</a:t>
                      </a:r>
                      <a:endParaRPr lang="en" altLang="zh-TW" sz="36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228600" algn="ctr" rtl="0">
                        <a:lnSpc>
                          <a:spcPct val="100000"/>
                        </a:lnSpc>
                        <a:spcBef>
                          <a:spcPts val="0"/>
                        </a:spcBef>
                        <a:spcAft>
                          <a:spcPts val="0"/>
                        </a:spcAft>
                        <a:buClr>
                          <a:srgbClr val="FF0000"/>
                        </a:buClr>
                        <a:buSzPts val="3600"/>
                        <a:buFont typeface="Arial"/>
                        <a:buNone/>
                      </a:pPr>
                      <a:r>
                        <a:rPr lang="en-US" altLang="zh-TW" sz="3600" b="1" u="none" strike="noStrike" cap="none" dirty="0" smtClean="0">
                          <a:solidFill>
                            <a:srgbClr val="002060"/>
                          </a:solidFill>
                          <a:latin typeface="微軟正黑體" pitchFamily="34" charset="-120"/>
                          <a:ea typeface="微軟正黑體" pitchFamily="34" charset="-120"/>
                        </a:rPr>
                        <a:t>×</a:t>
                      </a:r>
                      <a:endParaRPr lang="en" sz="36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1067828">
                <a:tc>
                  <a:txBody>
                    <a:bodyPr/>
                    <a:lstStyle/>
                    <a:p>
                      <a:pPr marL="0" marR="0" lvl="0" indent="0" algn="l" rtl="0">
                        <a:lnSpc>
                          <a:spcPct val="100000"/>
                        </a:lnSpc>
                        <a:spcBef>
                          <a:spcPts val="0"/>
                        </a:spcBef>
                        <a:spcAft>
                          <a:spcPts val="0"/>
                        </a:spcAft>
                        <a:buNone/>
                      </a:pPr>
                      <a:r>
                        <a:rPr lang="en" sz="1600" b="1" dirty="0">
                          <a:solidFill>
                            <a:srgbClr val="002060"/>
                          </a:solidFill>
                          <a:latin typeface="微軟正黑體" pitchFamily="34" charset="-120"/>
                          <a:ea typeface="微軟正黑體" pitchFamily="34" charset="-120"/>
                        </a:rPr>
                        <a:t>進階設定: </a:t>
                      </a:r>
                      <a:endParaRPr lang="en" sz="1600" b="1" dirty="0" smtClean="0">
                        <a:solidFill>
                          <a:srgbClr val="002060"/>
                        </a:solidFill>
                        <a:latin typeface="微軟正黑體" pitchFamily="34" charset="-120"/>
                        <a:ea typeface="微軟正黑體" pitchFamily="34" charset="-120"/>
                      </a:endParaRPr>
                    </a:p>
                    <a:p>
                      <a:pPr marL="0" marR="0" lvl="0" indent="0" algn="l" rtl="0">
                        <a:lnSpc>
                          <a:spcPct val="100000"/>
                        </a:lnSpc>
                        <a:spcBef>
                          <a:spcPts val="0"/>
                        </a:spcBef>
                        <a:spcAft>
                          <a:spcPts val="0"/>
                        </a:spcAft>
                        <a:buNone/>
                      </a:pPr>
                      <a:r>
                        <a:rPr lang="en" sz="1600" b="1" dirty="0" smtClean="0">
                          <a:solidFill>
                            <a:srgbClr val="002060"/>
                          </a:solidFill>
                          <a:latin typeface="微軟正黑體" pitchFamily="34" charset="-120"/>
                          <a:ea typeface="微軟正黑體" pitchFamily="34" charset="-120"/>
                        </a:rPr>
                        <a:t>資料庫設定</a:t>
                      </a:r>
                      <a:r>
                        <a:rPr lang="zh-TW" altLang="en-US" sz="1600" b="1" dirty="0" smtClean="0">
                          <a:solidFill>
                            <a:srgbClr val="002060"/>
                          </a:solidFill>
                          <a:latin typeface="微軟正黑體" pitchFamily="34" charset="-120"/>
                          <a:ea typeface="微軟正黑體" pitchFamily="34" charset="-120"/>
                        </a:rPr>
                        <a:t> </a:t>
                      </a:r>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 </a:t>
                      </a:r>
                      <a:r>
                        <a:rPr lang="en" sz="1600" b="1" dirty="0" smtClean="0">
                          <a:solidFill>
                            <a:srgbClr val="002060"/>
                          </a:solidFill>
                          <a:latin typeface="微軟正黑體" pitchFamily="34" charset="-120"/>
                          <a:ea typeface="微軟正黑體" pitchFamily="34" charset="-120"/>
                        </a:rPr>
                        <a:t>最大閒置連線</a:t>
                      </a:r>
                      <a:endParaRPr lang="en" sz="1600" b="1" dirty="0">
                        <a:solidFill>
                          <a:srgbClr val="002060"/>
                        </a:solidFill>
                        <a:latin typeface="微軟正黑體" pitchFamily="34" charset="-120"/>
                        <a:ea typeface="微軟正黑體" pitchFamily="34" charset="-120"/>
                      </a:endParaRPr>
                    </a:p>
                    <a:p>
                      <a:pPr marL="0" marR="0" lvl="0" indent="0" algn="l" rtl="0">
                        <a:lnSpc>
                          <a:spcPct val="100000"/>
                        </a:lnSpc>
                        <a:spcBef>
                          <a:spcPts val="0"/>
                        </a:spcBef>
                        <a:spcAft>
                          <a:spcPts val="0"/>
                        </a:spcAft>
                        <a:buNone/>
                      </a:pPr>
                      <a:r>
                        <a:rPr lang="en" sz="1600" b="1" dirty="0" smtClean="0">
                          <a:solidFill>
                            <a:srgbClr val="002060"/>
                          </a:solidFill>
                          <a:latin typeface="微軟正黑體" pitchFamily="34" charset="-120"/>
                          <a:ea typeface="微軟正黑體" pitchFamily="34" charset="-120"/>
                        </a:rPr>
                        <a:t>最大開啟連線</a:t>
                      </a:r>
                      <a:r>
                        <a:rPr lang="zh-TW" altLang="en-US" sz="1600" b="1" dirty="0" smtClean="0">
                          <a:solidFill>
                            <a:srgbClr val="002060"/>
                          </a:solidFill>
                          <a:latin typeface="微軟正黑體" pitchFamily="34" charset="-120"/>
                          <a:ea typeface="微軟正黑體" pitchFamily="34" charset="-120"/>
                        </a:rPr>
                        <a:t> </a:t>
                      </a:r>
                      <a:r>
                        <a:rPr lang="en-US" altLang="zh-TW" sz="1600" b="1" dirty="0" smtClean="0">
                          <a:solidFill>
                            <a:srgbClr val="002060"/>
                          </a:solidFill>
                          <a:latin typeface="微軟正黑體" pitchFamily="34" charset="-120"/>
                          <a:ea typeface="微軟正黑體" pitchFamily="34" charset="-120"/>
                        </a:rPr>
                        <a:t>/</a:t>
                      </a:r>
                      <a:r>
                        <a:rPr lang="zh-TW" altLang="en-US" sz="1600" b="1" dirty="0" smtClean="0">
                          <a:solidFill>
                            <a:srgbClr val="002060"/>
                          </a:solidFill>
                          <a:latin typeface="微軟正黑體" pitchFamily="34" charset="-120"/>
                          <a:ea typeface="微軟正黑體" pitchFamily="34" charset="-120"/>
                        </a:rPr>
                        <a:t> </a:t>
                      </a:r>
                      <a:r>
                        <a:rPr lang="en" sz="1600" b="1" dirty="0" smtClean="0">
                          <a:solidFill>
                            <a:srgbClr val="002060"/>
                          </a:solidFill>
                          <a:latin typeface="微軟正黑體" pitchFamily="34" charset="-120"/>
                          <a:ea typeface="微軟正黑體" pitchFamily="34" charset="-120"/>
                        </a:rPr>
                        <a:t>查詢時限</a:t>
                      </a:r>
                      <a:endParaRPr lang="en" sz="1600" b="1" dirty="0">
                        <a:solidFill>
                          <a:srgbClr val="002060"/>
                        </a:solidFill>
                        <a:latin typeface="微軟正黑體" pitchFamily="34" charset="-120"/>
                        <a:ea typeface="微軟正黑體" pitchFamily="34" charset="-120"/>
                      </a:endParaRP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3600" b="1" u="none" strike="noStrike" cap="none" dirty="0" smtClean="0">
                          <a:solidFill>
                            <a:srgbClr val="FF0000"/>
                          </a:solidFill>
                          <a:latin typeface="微軟正黑體" pitchFamily="34" charset="-120"/>
                          <a:ea typeface="微軟正黑體" pitchFamily="34" charset="-120"/>
                        </a:rPr>
                        <a:t>√</a:t>
                      </a:r>
                      <a:endParaRPr lang="en" altLang="zh-TW" sz="36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228600" algn="ctr" rtl="0">
                        <a:lnSpc>
                          <a:spcPct val="100000"/>
                        </a:lnSpc>
                        <a:spcBef>
                          <a:spcPts val="0"/>
                        </a:spcBef>
                        <a:spcAft>
                          <a:spcPts val="0"/>
                        </a:spcAft>
                        <a:buClr>
                          <a:srgbClr val="FF0000"/>
                        </a:buClr>
                        <a:buSzPts val="3600"/>
                        <a:buFont typeface="Arial"/>
                        <a:buNone/>
                      </a:pPr>
                      <a:r>
                        <a:rPr lang="en-US" altLang="zh-TW" sz="3600" b="1" u="none" strike="noStrike" cap="none" dirty="0" smtClean="0">
                          <a:solidFill>
                            <a:srgbClr val="002060"/>
                          </a:solidFill>
                          <a:latin typeface="微軟正黑體" pitchFamily="34" charset="-120"/>
                          <a:ea typeface="微軟正黑體" pitchFamily="34" charset="-120"/>
                        </a:rPr>
                        <a:t>×</a:t>
                      </a:r>
                      <a:endParaRPr lang="en" altLang="zh-TW" sz="36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r h="910576">
                <a:tc>
                  <a:txBody>
                    <a:bodyPr/>
                    <a:lstStyle/>
                    <a:p>
                      <a:pPr marL="0" marR="0" lvl="0" indent="0" algn="l" rtl="0">
                        <a:lnSpc>
                          <a:spcPct val="100000"/>
                        </a:lnSpc>
                        <a:spcBef>
                          <a:spcPts val="0"/>
                        </a:spcBef>
                        <a:spcAft>
                          <a:spcPts val="0"/>
                        </a:spcAft>
                        <a:buNone/>
                      </a:pPr>
                      <a:r>
                        <a:rPr lang="en" sz="1600" b="1" dirty="0">
                          <a:solidFill>
                            <a:srgbClr val="002060"/>
                          </a:solidFill>
                          <a:latin typeface="微軟正黑體" pitchFamily="34" charset="-120"/>
                          <a:ea typeface="微軟正黑體" pitchFamily="34" charset="-120"/>
                        </a:rPr>
                        <a:t>設定站台網址</a:t>
                      </a:r>
                    </a:p>
                    <a:p>
                      <a:pPr marL="0" marR="0" lvl="0" indent="0" algn="l" rtl="0">
                        <a:lnSpc>
                          <a:spcPct val="100000"/>
                        </a:lnSpc>
                        <a:spcBef>
                          <a:spcPts val="0"/>
                        </a:spcBef>
                        <a:spcAft>
                          <a:spcPts val="0"/>
                        </a:spcAft>
                        <a:buNone/>
                      </a:pPr>
                      <a:r>
                        <a:rPr lang="en" sz="1600" b="1" dirty="0">
                          <a:solidFill>
                            <a:srgbClr val="002060"/>
                          </a:solidFill>
                          <a:latin typeface="微軟正黑體" pitchFamily="34" charset="-120"/>
                          <a:ea typeface="微軟正黑體" pitchFamily="34" charset="-120"/>
                        </a:rPr>
                        <a:t>監聽位址</a:t>
                      </a:r>
                    </a:p>
                    <a:p>
                      <a:pPr marL="0" marR="0" lvl="0" indent="0" algn="l" rtl="0">
                        <a:lnSpc>
                          <a:spcPct val="100000"/>
                        </a:lnSpc>
                        <a:spcBef>
                          <a:spcPts val="0"/>
                        </a:spcBef>
                        <a:spcAft>
                          <a:spcPts val="0"/>
                        </a:spcAft>
                        <a:buNone/>
                      </a:pPr>
                      <a:r>
                        <a:rPr lang="en" sz="1600" b="1" dirty="0">
                          <a:solidFill>
                            <a:srgbClr val="002060"/>
                          </a:solidFill>
                          <a:latin typeface="微軟正黑體" pitchFamily="34" charset="-120"/>
                          <a:ea typeface="微軟正黑體" pitchFamily="34" charset="-120"/>
                        </a:rPr>
                        <a:t>憑證/金鑰檔案</a:t>
                      </a:r>
                    </a:p>
                  </a:txBody>
                  <a:tcPr marL="91450" marR="91450" marT="45725" marB="45725" anchor="ctr"/>
                </a:tc>
                <a:tc>
                  <a:txBody>
                    <a:bodyPr/>
                    <a:lstStyle/>
                    <a:p>
                      <a:pPr marL="0" marR="0" lvl="0" indent="-127000" algn="ctr" rtl="0">
                        <a:lnSpc>
                          <a:spcPct val="100000"/>
                        </a:lnSpc>
                        <a:spcBef>
                          <a:spcPts val="0"/>
                        </a:spcBef>
                        <a:spcAft>
                          <a:spcPts val="0"/>
                        </a:spcAft>
                        <a:buClr>
                          <a:srgbClr val="000000"/>
                        </a:buClr>
                        <a:buSzPts val="2000"/>
                        <a:buFont typeface="Arial"/>
                        <a:buNone/>
                      </a:pPr>
                      <a:r>
                        <a:rPr lang="zh-TW" altLang="en-US" sz="3600" b="1" u="none" strike="noStrike" cap="none" dirty="0" smtClean="0">
                          <a:solidFill>
                            <a:srgbClr val="FF0000"/>
                          </a:solidFill>
                          <a:latin typeface="微軟正黑體" pitchFamily="34" charset="-120"/>
                          <a:ea typeface="微軟正黑體" pitchFamily="34" charset="-120"/>
                        </a:rPr>
                        <a:t>√</a:t>
                      </a:r>
                      <a:endParaRPr lang="en" altLang="zh-TW" sz="3600" b="1" u="none" strike="noStrike" cap="none" dirty="0">
                        <a:solidFill>
                          <a:srgbClr val="FF0000"/>
                        </a:solidFill>
                        <a:latin typeface="微軟正黑體" pitchFamily="34" charset="-120"/>
                        <a:ea typeface="微軟正黑體" pitchFamily="34" charset="-120"/>
                      </a:endParaRPr>
                    </a:p>
                  </a:txBody>
                  <a:tcPr marL="91450" marR="91450" marT="45725" marB="45725" anchor="ctr"/>
                </a:tc>
                <a:tc>
                  <a:txBody>
                    <a:bodyPr/>
                    <a:lstStyle/>
                    <a:p>
                      <a:pPr marL="0" marR="0" lvl="0" indent="-228600" algn="ctr" rtl="0">
                        <a:lnSpc>
                          <a:spcPct val="100000"/>
                        </a:lnSpc>
                        <a:spcBef>
                          <a:spcPts val="0"/>
                        </a:spcBef>
                        <a:spcAft>
                          <a:spcPts val="0"/>
                        </a:spcAft>
                        <a:buClr>
                          <a:srgbClr val="FF0000"/>
                        </a:buClr>
                        <a:buSzPts val="3600"/>
                        <a:buFont typeface="Arial"/>
                        <a:buNone/>
                      </a:pPr>
                      <a:r>
                        <a:rPr lang="en-US" altLang="zh-TW" sz="3600" b="1" u="none" strike="noStrike" cap="none" dirty="0" smtClean="0">
                          <a:solidFill>
                            <a:srgbClr val="002060"/>
                          </a:solidFill>
                          <a:latin typeface="微軟正黑體" pitchFamily="34" charset="-120"/>
                          <a:ea typeface="微軟正黑體" pitchFamily="34" charset="-120"/>
                        </a:rPr>
                        <a:t>×</a:t>
                      </a:r>
                      <a:endParaRPr lang="en" altLang="zh-TW" sz="3600" b="1" u="none" strike="noStrike" cap="none" dirty="0">
                        <a:solidFill>
                          <a:srgbClr val="002060"/>
                        </a:solidFill>
                        <a:latin typeface="微軟正黑體" pitchFamily="34" charset="-120"/>
                        <a:ea typeface="微軟正黑體" pitchFamily="34" charset="-120"/>
                      </a:endParaRPr>
                    </a:p>
                  </a:txBody>
                  <a:tcPr marL="91450" marR="91450" marT="45725" marB="45725" anchor="ctr"/>
                </a:tc>
              </a:tr>
            </a:tbl>
          </a:graphicData>
        </a:graphic>
      </p:graphicFrame>
      <p:pic>
        <p:nvPicPr>
          <p:cNvPr id="6" name="圖片 5" descr="皇冠-01.png"/>
          <p:cNvPicPr>
            <a:picLocks noChangeAspect="1"/>
          </p:cNvPicPr>
          <p:nvPr/>
        </p:nvPicPr>
        <p:blipFill>
          <a:blip r:embed="rId4"/>
          <a:stretch>
            <a:fillRect/>
          </a:stretch>
        </p:blipFill>
        <p:spPr>
          <a:xfrm rot="20254201">
            <a:off x="2959317" y="1088975"/>
            <a:ext cx="687201" cy="4778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396552" y="3003798"/>
            <a:ext cx="5256584" cy="1440160"/>
          </a:xfrm>
          <a:prstGeom prst="roundRect">
            <a:avLst>
              <a:gd name="adj" fmla="val 22487"/>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467544" y="3363838"/>
            <a:ext cx="3816424" cy="707886"/>
          </a:xfrm>
          <a:prstGeom prst="rect">
            <a:avLst/>
          </a:prstGeom>
          <a:noFill/>
        </p:spPr>
        <p:txBody>
          <a:bodyPr wrap="square" rtlCol="0">
            <a:spAutoFit/>
          </a:bodyPr>
          <a:lstStyle/>
          <a:p>
            <a:pPr lvl="0"/>
            <a:r>
              <a:rPr lang="zh-TW" altLang="en-US" sz="4000" b="1" dirty="0" smtClean="0">
                <a:solidFill>
                  <a:srgbClr val="002060"/>
                </a:solidFill>
                <a:latin typeface="微軟正黑體" pitchFamily="34" charset="-120"/>
                <a:ea typeface="微軟正黑體" pitchFamily="34" charset="-120"/>
              </a:rPr>
              <a:t>升級至企業版本</a:t>
            </a:r>
            <a:endParaRPr lang="en" altLang="zh-TW" sz="4000" b="1" dirty="0" smtClean="0">
              <a:solidFill>
                <a:srgbClr val="002060"/>
              </a:solidFill>
              <a:latin typeface="微軟正黑體" pitchFamily="34" charset="-120"/>
              <a:ea typeface="微軟正黑體" pitchFamily="34"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2"/>
            <a:chOff x="107504" y="1419622"/>
            <a:chExt cx="2788023" cy="1728192"/>
          </a:xfrm>
        </p:grpSpPr>
        <p:pic>
          <p:nvPicPr>
            <p:cNvPr id="29" name="圖片 28" descr="TAG-01.png"/>
            <p:cNvPicPr>
              <a:picLocks noChangeAspect="1"/>
            </p:cNvPicPr>
            <p:nvPr/>
          </p:nvPicPr>
          <p:blipFill>
            <a:blip r:embed="rId3"/>
            <a:stretch>
              <a:fillRect/>
            </a:stretch>
          </p:blipFill>
          <p:spPr>
            <a:xfrm>
              <a:off x="107504" y="1419622"/>
              <a:ext cx="2788023" cy="1728192"/>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 altLang="zh-TW" sz="2000" b="1" dirty="0" smtClean="0">
                  <a:latin typeface="微軟正黑體" pitchFamily="34" charset="-120"/>
                  <a:ea typeface="微軟正黑體" pitchFamily="34" charset="-120"/>
                </a:rPr>
                <a:t>進階認證機制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3" cy="1728192"/>
            <a:chOff x="107504" y="1419622"/>
            <a:chExt cx="2788023" cy="1728192"/>
          </a:xfrm>
        </p:grpSpPr>
        <p:pic>
          <p:nvPicPr>
            <p:cNvPr id="35" name="圖片 34" descr="TAG-01.png"/>
            <p:cNvPicPr>
              <a:picLocks noChangeAspect="1"/>
            </p:cNvPicPr>
            <p:nvPr/>
          </p:nvPicPr>
          <p:blipFill>
            <a:blip r:embed="rId3"/>
            <a:stretch>
              <a:fillRect/>
            </a:stretch>
          </p:blipFill>
          <p:spPr>
            <a:xfrm>
              <a:off x="107504" y="1419622"/>
              <a:ext cx="2788023" cy="1728192"/>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客製化頁面</a:t>
              </a:r>
              <a:endParaRPr lang="en" altLang="zh-TW" sz="2000" b="1" dirty="0" smtClean="0">
                <a:latin typeface="微軟正黑體" pitchFamily="34" charset="-120"/>
                <a:ea typeface="微軟正黑體" pitchFamily="34" charset="-120"/>
              </a:endParaRPr>
            </a:p>
          </p:txBody>
        </p:sp>
        <p:sp>
          <p:nvSpPr>
            <p:cNvPr id="37" name="文字方塊 36"/>
            <p:cNvSpPr txBox="1"/>
            <p:nvPr/>
          </p:nvSpPr>
          <p:spPr>
            <a:xfrm>
              <a:off x="683568" y="1995686"/>
              <a:ext cx="1614554"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2"/>
            <a:chOff x="107504" y="1419622"/>
            <a:chExt cx="2788023" cy="1728192"/>
          </a:xfrm>
        </p:grpSpPr>
        <p:pic>
          <p:nvPicPr>
            <p:cNvPr id="39" name="圖片 38" descr="TAG-01.png"/>
            <p:cNvPicPr>
              <a:picLocks noChangeAspect="1"/>
            </p:cNvPicPr>
            <p:nvPr/>
          </p:nvPicPr>
          <p:blipFill>
            <a:blip r:embed="rId3"/>
            <a:stretch>
              <a:fillRect/>
            </a:stretch>
          </p:blipFill>
          <p:spPr>
            <a:xfrm>
              <a:off x="107504" y="1419622"/>
              <a:ext cx="2788023" cy="1728192"/>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企業支援</a:t>
              </a:r>
              <a:endParaRPr lang="en" altLang="zh-TW" sz="2000" b="1" dirty="0" smtClean="0">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2"/>
            <a:chOff x="107504" y="1419622"/>
            <a:chExt cx="2788023" cy="1728192"/>
          </a:xfrm>
        </p:grpSpPr>
        <p:pic>
          <p:nvPicPr>
            <p:cNvPr id="43" name="圖片 42" descr="TAG-01.png"/>
            <p:cNvPicPr>
              <a:picLocks noChangeAspect="1"/>
            </p:cNvPicPr>
            <p:nvPr/>
          </p:nvPicPr>
          <p:blipFill>
            <a:blip r:embed="rId3"/>
            <a:stretch>
              <a:fillRect/>
            </a:stretch>
          </p:blipFill>
          <p:spPr>
            <a:xfrm>
              <a:off x="107504" y="1419622"/>
              <a:ext cx="2788023" cy="1728192"/>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進階的使用設定</a:t>
              </a:r>
              <a:endParaRPr lang="en" altLang="zh-TW" sz="2000" b="1" dirty="0" smtClean="0">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2"/>
            <a:chOff x="107504" y="1419622"/>
            <a:chExt cx="2788023" cy="1728192"/>
          </a:xfrm>
        </p:grpSpPr>
        <p:pic>
          <p:nvPicPr>
            <p:cNvPr id="47" name="圖片 46" descr="TAG-01.png"/>
            <p:cNvPicPr>
              <a:picLocks noChangeAspect="1"/>
            </p:cNvPicPr>
            <p:nvPr/>
          </p:nvPicPr>
          <p:blipFill>
            <a:blip r:embed="rId3"/>
            <a:stretch>
              <a:fillRect/>
            </a:stretch>
          </p:blipFill>
          <p:spPr>
            <a:xfrm>
              <a:off x="107504" y="1419622"/>
              <a:ext cx="2788023" cy="1728192"/>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進階儀表板</a:t>
              </a:r>
              <a:endParaRPr lang="en" altLang="zh-TW" sz="2000" b="1" dirty="0" smtClean="0">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3" cy="1728192"/>
            <a:chOff x="2987824" y="1347614"/>
            <a:chExt cx="2788023" cy="1728192"/>
          </a:xfrm>
        </p:grpSpPr>
        <p:pic>
          <p:nvPicPr>
            <p:cNvPr id="24" name="圖片 23" descr="TAG-01.png"/>
            <p:cNvPicPr>
              <a:picLocks noChangeAspect="1"/>
            </p:cNvPicPr>
            <p:nvPr/>
          </p:nvPicPr>
          <p:blipFill>
            <a:blip r:embed="rId3"/>
            <a:stretch>
              <a:fillRect/>
            </a:stretch>
          </p:blipFill>
          <p:spPr>
            <a:xfrm>
              <a:off x="2987824" y="1347614"/>
              <a:ext cx="2788023" cy="1728192"/>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加密通知</a:t>
              </a:r>
              <a:endParaRPr lang="en" altLang="zh-TW" sz="2000" b="1" dirty="0" smtClean="0">
                <a:latin typeface="微軟正黑體" pitchFamily="34" charset="-120"/>
                <a:ea typeface="微軟正黑體" pitchFamily="34" charset="-120"/>
              </a:endParaRPr>
            </a:p>
          </p:txBody>
        </p:sp>
        <p:sp>
          <p:nvSpPr>
            <p:cNvPr id="28" name="文字方塊 27"/>
            <p:cNvSpPr txBox="1"/>
            <p:nvPr/>
          </p:nvSpPr>
          <p:spPr>
            <a:xfrm>
              <a:off x="3581890" y="1923678"/>
              <a:ext cx="1656184"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xmlns="" val="3959696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2"/>
            <a:chOff x="107504" y="1419622"/>
            <a:chExt cx="2788023" cy="1728192"/>
          </a:xfrm>
        </p:grpSpPr>
        <p:pic>
          <p:nvPicPr>
            <p:cNvPr id="29" name="圖片 28" descr="TAG-01.png"/>
            <p:cNvPicPr>
              <a:picLocks noChangeAspect="1"/>
            </p:cNvPicPr>
            <p:nvPr/>
          </p:nvPicPr>
          <p:blipFill>
            <a:blip r:embed="rId3"/>
            <a:stretch>
              <a:fillRect/>
            </a:stretch>
          </p:blipFill>
          <p:spPr>
            <a:xfrm>
              <a:off x="107504" y="1419622"/>
              <a:ext cx="2788023" cy="1728192"/>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 altLang="zh-TW" sz="2000" b="1" dirty="0" smtClean="0">
                  <a:latin typeface="微軟正黑體" pitchFamily="34" charset="-120"/>
                  <a:ea typeface="微軟正黑體" pitchFamily="34" charset="-120"/>
                </a:rPr>
                <a:t>進階認證機制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4"/>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客製化頁面</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755576" y="1995686"/>
              <a:ext cx="1470538"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4"/>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企業支援</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4"/>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進階的使用設定</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4"/>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進階儀表板</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3" cy="1728191"/>
            <a:chOff x="2987824" y="1347614"/>
            <a:chExt cx="2788023" cy="1728191"/>
          </a:xfrm>
        </p:grpSpPr>
        <p:pic>
          <p:nvPicPr>
            <p:cNvPr id="24" name="圖片 23" descr="TAG-01.png"/>
            <p:cNvPicPr>
              <a:picLocks noChangeAspect="1"/>
            </p:cNvPicPr>
            <p:nvPr/>
          </p:nvPicPr>
          <p:blipFill>
            <a:blip r:embed="rId4"/>
            <a:stretch>
              <a:fillRect/>
            </a:stretch>
          </p:blipFill>
          <p:spPr>
            <a:xfrm>
              <a:off x="2987824" y="1347614"/>
              <a:ext cx="2788023"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加密通知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28" name="文字方塊 27"/>
            <p:cNvSpPr txBox="1"/>
            <p:nvPr/>
          </p:nvSpPr>
          <p:spPr>
            <a:xfrm>
              <a:off x="3581890" y="1923678"/>
              <a:ext cx="1560548"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prstGeom prst="rect">
            <a:avLst/>
          </a:prstGeom>
        </p:spPr>
        <p:txBody>
          <a:bodyPr wrap="square" lIns="91425" tIns="91425" rIns="91425" bIns="91425" anchor="t" anchorCtr="0">
            <a:noAutofit/>
          </a:bodyPr>
          <a:lstStyle/>
          <a:p>
            <a:pPr lvl="0"/>
            <a:r>
              <a:rPr lang="en" altLang="zh-TW" b="1" dirty="0" smtClean="0"/>
              <a:t>QNAP 與 Mattermost 為最佳拍檔</a:t>
            </a:r>
            <a:endParaRPr lang="en" altLang="zh-TW" b="1" dirty="0"/>
          </a:p>
        </p:txBody>
      </p:sp>
      <p:grpSp>
        <p:nvGrpSpPr>
          <p:cNvPr id="25" name="群組 24"/>
          <p:cNvGrpSpPr/>
          <p:nvPr/>
        </p:nvGrpSpPr>
        <p:grpSpPr>
          <a:xfrm>
            <a:off x="1115616" y="1275606"/>
            <a:ext cx="7560840" cy="720080"/>
            <a:chOff x="1259632" y="1491630"/>
            <a:chExt cx="7560840" cy="720080"/>
          </a:xfrm>
        </p:grpSpPr>
        <p:sp>
          <p:nvSpPr>
            <p:cNvPr id="19" name="文字方塊 18"/>
            <p:cNvSpPr txBox="1"/>
            <p:nvPr/>
          </p:nvSpPr>
          <p:spPr>
            <a:xfrm>
              <a:off x="1259632" y="1491630"/>
              <a:ext cx="7560840" cy="338554"/>
            </a:xfrm>
            <a:prstGeom prst="rect">
              <a:avLst/>
            </a:prstGeom>
            <a:noFill/>
          </p:spPr>
          <p:txBody>
            <a:bodyPr wrap="square" rtlCol="0">
              <a:spAutoFit/>
            </a:bodyPr>
            <a:lstStyle/>
            <a:p>
              <a:r>
                <a:rPr lang="en" altLang="zh-TW" sz="1600" b="1" dirty="0" smtClean="0">
                  <a:solidFill>
                    <a:srgbClr val="002060"/>
                  </a:solidFill>
                  <a:latin typeface="微軟正黑體" pitchFamily="34" charset="-120"/>
                  <a:ea typeface="微軟正黑體" pitchFamily="34" charset="-120"/>
                  <a:sym typeface="Calibri"/>
                </a:rPr>
                <a:t>Mattermost 提供的方案多元且功能擴充性強</a:t>
              </a:r>
              <a:endParaRPr lang="en" altLang="zh-TW" sz="1600" b="1" dirty="0" smtClean="0">
                <a:solidFill>
                  <a:srgbClr val="002060"/>
                </a:solidFill>
                <a:latin typeface="微軟正黑體" pitchFamily="34" charset="-120"/>
                <a:ea typeface="微軟正黑體" pitchFamily="34" charset="-120"/>
              </a:endParaRPr>
            </a:p>
          </p:txBody>
        </p:sp>
        <p:sp>
          <p:nvSpPr>
            <p:cNvPr id="20" name="文字方塊 19"/>
            <p:cNvSpPr txBox="1"/>
            <p:nvPr/>
          </p:nvSpPr>
          <p:spPr>
            <a:xfrm>
              <a:off x="1403648" y="1750045"/>
              <a:ext cx="7344816" cy="461665"/>
            </a:xfrm>
            <a:prstGeom prst="rect">
              <a:avLst/>
            </a:prstGeom>
            <a:noFill/>
          </p:spPr>
          <p:txBody>
            <a:bodyPr wrap="square" rtlCol="0">
              <a:spAutoFit/>
            </a:bodyPr>
            <a:lstStyle/>
            <a:p>
              <a:pPr lvl="1"/>
              <a:r>
                <a:rPr lang="zh-TW" altLang="en-US" sz="1200" b="1" dirty="0" smtClean="0">
                  <a:solidFill>
                    <a:srgbClr val="002060"/>
                  </a:solidFill>
                  <a:latin typeface="微軟正黑體" pitchFamily="34" charset="-120"/>
                  <a:ea typeface="微軟正黑體" pitchFamily="34" charset="-120"/>
                  <a:sym typeface="Calibri"/>
                </a:rPr>
                <a:t>◆ </a:t>
              </a:r>
              <a:r>
                <a:rPr lang="en" altLang="zh-TW" sz="1200" b="1" dirty="0" smtClean="0">
                  <a:solidFill>
                    <a:srgbClr val="002060"/>
                  </a:solidFill>
                  <a:latin typeface="微軟正黑體" pitchFamily="34" charset="-120"/>
                  <a:ea typeface="微軟正黑體" pitchFamily="34" charset="-120"/>
                  <a:sym typeface="Calibri"/>
                </a:rPr>
                <a:t>提供 Team Edition / Enterprise </a:t>
              </a:r>
              <a:r>
                <a:rPr lang="en-US" altLang="zh-TW" sz="1200" b="1" dirty="0" smtClean="0">
                  <a:solidFill>
                    <a:srgbClr val="002060"/>
                  </a:solidFill>
                  <a:latin typeface="微軟正黑體" pitchFamily="34" charset="-120"/>
                  <a:ea typeface="微軟正黑體" pitchFamily="34" charset="-120"/>
                  <a:sym typeface="Calibri"/>
                </a:rPr>
                <a:t>E10 </a:t>
              </a:r>
              <a:r>
                <a:rPr lang="en" altLang="zh-TW" sz="1200" b="1" dirty="0" smtClean="0">
                  <a:solidFill>
                    <a:srgbClr val="002060"/>
                  </a:solidFill>
                  <a:latin typeface="微軟正黑體" pitchFamily="34" charset="-120"/>
                  <a:ea typeface="微軟正黑體" pitchFamily="34" charset="-120"/>
                  <a:sym typeface="Calibri"/>
                </a:rPr>
                <a:t>/ Enterprise E20 / Premier Support</a:t>
              </a:r>
            </a:p>
            <a:p>
              <a:pPr lvl="1"/>
              <a:r>
                <a:rPr lang="zh-TW" altLang="en-US" sz="1200" b="1" dirty="0" smtClean="0">
                  <a:solidFill>
                    <a:srgbClr val="002060"/>
                  </a:solidFill>
                  <a:latin typeface="微軟正黑體" pitchFamily="34" charset="-120"/>
                  <a:ea typeface="微軟正黑體" pitchFamily="34" charset="-120"/>
                </a:rPr>
                <a:t>◆ </a:t>
              </a:r>
              <a:r>
                <a:rPr lang="en" altLang="zh-TW" sz="1200" b="1" dirty="0" smtClean="0">
                  <a:solidFill>
                    <a:srgbClr val="002060"/>
                  </a:solidFill>
                  <a:latin typeface="微軟正黑體" pitchFamily="34" charset="-120"/>
                  <a:ea typeface="微軟正黑體" pitchFamily="34" charset="-120"/>
                  <a:sym typeface="Calibri"/>
                </a:rPr>
                <a:t>容易管理、升級、</a:t>
              </a:r>
              <a:r>
                <a:rPr lang="zh-TW" altLang="en-US" sz="1200" b="1" dirty="0" smtClean="0">
                  <a:solidFill>
                    <a:srgbClr val="002060"/>
                  </a:solidFill>
                  <a:latin typeface="微軟正黑體" pitchFamily="34" charset="-120"/>
                  <a:ea typeface="微軟正黑體" pitchFamily="34" charset="-120"/>
                  <a:sym typeface="Calibri"/>
                </a:rPr>
                <a:t>彈性擴充</a:t>
              </a:r>
              <a:r>
                <a:rPr lang="en" altLang="zh-TW" sz="1200" b="1" dirty="0" smtClean="0">
                  <a:solidFill>
                    <a:srgbClr val="002060"/>
                  </a:solidFill>
                  <a:latin typeface="微軟正黑體" pitchFamily="34" charset="-120"/>
                  <a:ea typeface="微軟正黑體" pitchFamily="34" charset="-120"/>
                  <a:sym typeface="Calibri"/>
                </a:rPr>
                <a:t>應用</a:t>
              </a:r>
            </a:p>
          </p:txBody>
        </p:sp>
      </p:grpSp>
      <p:pic>
        <p:nvPicPr>
          <p:cNvPr id="24" name="圖片 23" descr="P8-02.png"/>
          <p:cNvPicPr>
            <a:picLocks noChangeAspect="1"/>
          </p:cNvPicPr>
          <p:nvPr/>
        </p:nvPicPr>
        <p:blipFill>
          <a:blip r:embed="rId3"/>
          <a:stretch>
            <a:fillRect/>
          </a:stretch>
        </p:blipFill>
        <p:spPr>
          <a:xfrm>
            <a:off x="611560" y="1406723"/>
            <a:ext cx="504056" cy="507267"/>
          </a:xfrm>
          <a:prstGeom prst="rect">
            <a:avLst/>
          </a:prstGeom>
        </p:spPr>
      </p:pic>
      <p:grpSp>
        <p:nvGrpSpPr>
          <p:cNvPr id="34" name="群組 33"/>
          <p:cNvGrpSpPr/>
          <p:nvPr/>
        </p:nvGrpSpPr>
        <p:grpSpPr>
          <a:xfrm>
            <a:off x="1115616" y="1995686"/>
            <a:ext cx="7560840" cy="637039"/>
            <a:chOff x="1259632" y="1491630"/>
            <a:chExt cx="7560840" cy="637039"/>
          </a:xfrm>
        </p:grpSpPr>
        <p:sp>
          <p:nvSpPr>
            <p:cNvPr id="35" name="文字方塊 34"/>
            <p:cNvSpPr txBox="1"/>
            <p:nvPr/>
          </p:nvSpPr>
          <p:spPr>
            <a:xfrm>
              <a:off x="1259632" y="1491630"/>
              <a:ext cx="7560840" cy="422360"/>
            </a:xfrm>
            <a:prstGeom prst="rect">
              <a:avLst/>
            </a:prstGeom>
            <a:noFill/>
          </p:spPr>
          <p:txBody>
            <a:bodyPr wrap="square" rtlCol="0">
              <a:spAutoFit/>
            </a:bodyPr>
            <a:lstStyle/>
            <a:p>
              <a:pPr lvl="0" indent="-304800">
                <a:lnSpc>
                  <a:spcPct val="150000"/>
                </a:lnSpc>
                <a:spcAft>
                  <a:spcPts val="1600"/>
                </a:spcAft>
                <a:buClr>
                  <a:schemeClr val="dk1"/>
                </a:buClr>
                <a:buSzPts val="1200"/>
              </a:pPr>
              <a:r>
                <a:rPr lang="en" altLang="zh-TW" sz="1600" b="1" dirty="0" smtClean="0">
                  <a:solidFill>
                    <a:srgbClr val="002060"/>
                  </a:solidFill>
                  <a:latin typeface="微軟正黑體" pitchFamily="34" charset="-120"/>
                  <a:ea typeface="微軟正黑體" pitchFamily="34" charset="-120"/>
                  <a:sym typeface="Calibri"/>
                </a:rPr>
                <a:t>Mattermost 可容納並</a:t>
              </a:r>
              <a:r>
                <a:rPr lang="zh-TW" altLang="en-US" sz="1600" b="1" dirty="0" smtClean="0">
                  <a:solidFill>
                    <a:srgbClr val="002060"/>
                  </a:solidFill>
                  <a:latin typeface="微軟正黑體" pitchFamily="34" charset="-120"/>
                  <a:ea typeface="微軟正黑體" pitchFamily="34" charset="-120"/>
                  <a:sym typeface="Calibri"/>
                </a:rPr>
                <a:t>允許多人同時使用</a:t>
              </a:r>
              <a:endParaRPr lang="en" altLang="zh-TW" sz="1600" b="1" dirty="0" smtClean="0">
                <a:solidFill>
                  <a:srgbClr val="002060"/>
                </a:solidFill>
                <a:latin typeface="微軟正黑體" pitchFamily="34" charset="-120"/>
                <a:ea typeface="微軟正黑體" pitchFamily="34" charset="-120"/>
                <a:sym typeface="Calibri"/>
              </a:endParaRPr>
            </a:p>
          </p:txBody>
        </p:sp>
        <p:sp>
          <p:nvSpPr>
            <p:cNvPr id="36" name="文字方塊 35"/>
            <p:cNvSpPr txBox="1"/>
            <p:nvPr/>
          </p:nvSpPr>
          <p:spPr>
            <a:xfrm>
              <a:off x="1403648" y="1851670"/>
              <a:ext cx="7344816" cy="276999"/>
            </a:xfrm>
            <a:prstGeom prst="rect">
              <a:avLst/>
            </a:prstGeom>
            <a:noFill/>
          </p:spPr>
          <p:txBody>
            <a:bodyPr wrap="square" rtlCol="0">
              <a:spAutoFit/>
            </a:bodyPr>
            <a:lstStyle/>
            <a:p>
              <a:pPr lvl="1"/>
              <a:r>
                <a:rPr lang="zh-TW" altLang="en-US" sz="1200" b="1" dirty="0" smtClean="0">
                  <a:solidFill>
                    <a:srgbClr val="002060"/>
                  </a:solidFill>
                  <a:latin typeface="微軟正黑體" pitchFamily="34" charset="-120"/>
                  <a:ea typeface="微軟正黑體" pitchFamily="34" charset="-120"/>
                  <a:sym typeface="Calibri"/>
                </a:rPr>
                <a:t>◆ </a:t>
              </a:r>
              <a:r>
                <a:rPr lang="en" altLang="zh-TW" sz="1200" b="1" dirty="0" smtClean="0">
                  <a:solidFill>
                    <a:srgbClr val="002060"/>
                  </a:solidFill>
                  <a:latin typeface="微軟正黑體" pitchFamily="34" charset="-120"/>
                  <a:ea typeface="微軟正黑體" pitchFamily="34" charset="-120"/>
                  <a:sym typeface="Calibri"/>
                </a:rPr>
                <a:t>範例: UBER, Wargaming</a:t>
              </a:r>
            </a:p>
          </p:txBody>
        </p:sp>
      </p:grpSp>
      <p:pic>
        <p:nvPicPr>
          <p:cNvPr id="37" name="圖片 36" descr="P8-02.png"/>
          <p:cNvPicPr>
            <a:picLocks noChangeAspect="1"/>
          </p:cNvPicPr>
          <p:nvPr/>
        </p:nvPicPr>
        <p:blipFill>
          <a:blip r:embed="rId3"/>
          <a:stretch>
            <a:fillRect/>
          </a:stretch>
        </p:blipFill>
        <p:spPr>
          <a:xfrm>
            <a:off x="611560" y="2108801"/>
            <a:ext cx="504056" cy="507267"/>
          </a:xfrm>
          <a:prstGeom prst="rect">
            <a:avLst/>
          </a:prstGeom>
        </p:spPr>
      </p:pic>
      <p:grpSp>
        <p:nvGrpSpPr>
          <p:cNvPr id="38" name="群組 37"/>
          <p:cNvGrpSpPr/>
          <p:nvPr/>
        </p:nvGrpSpPr>
        <p:grpSpPr>
          <a:xfrm>
            <a:off x="1115616" y="2715766"/>
            <a:ext cx="7632848" cy="749697"/>
            <a:chOff x="1259632" y="1491630"/>
            <a:chExt cx="7632848" cy="749697"/>
          </a:xfrm>
        </p:grpSpPr>
        <p:sp>
          <p:nvSpPr>
            <p:cNvPr id="39" name="文字方塊 38"/>
            <p:cNvSpPr txBox="1"/>
            <p:nvPr/>
          </p:nvSpPr>
          <p:spPr>
            <a:xfrm>
              <a:off x="1259632" y="1491630"/>
              <a:ext cx="7560840" cy="338554"/>
            </a:xfrm>
            <a:prstGeom prst="rect">
              <a:avLst/>
            </a:prstGeom>
            <a:noFill/>
          </p:spPr>
          <p:txBody>
            <a:bodyPr wrap="square" rtlCol="0">
              <a:spAutoFit/>
            </a:bodyPr>
            <a:lstStyle/>
            <a:p>
              <a:pPr lvl="0"/>
              <a:r>
                <a:rPr lang="en" altLang="zh-TW" sz="1600" b="1" dirty="0" smtClean="0">
                  <a:solidFill>
                    <a:srgbClr val="002060"/>
                  </a:solidFill>
                  <a:latin typeface="微軟正黑體" pitchFamily="34" charset="-120"/>
                  <a:ea typeface="微軟正黑體" pitchFamily="34" charset="-120"/>
                  <a:sym typeface="Calibri"/>
                </a:rPr>
                <a:t>所有對話和檔案儲存於</a:t>
              </a:r>
              <a:r>
                <a:rPr lang="en-US" altLang="zh-TW" sz="1600" b="1" dirty="0" smtClean="0">
                  <a:solidFill>
                    <a:srgbClr val="002060"/>
                  </a:solidFill>
                  <a:latin typeface="微軟正黑體" pitchFamily="34" charset="-120"/>
                  <a:ea typeface="微軟正黑體" pitchFamily="34" charset="-120"/>
                  <a:sym typeface="Calibri"/>
                </a:rPr>
                <a:t>NAS </a:t>
              </a:r>
              <a:r>
                <a:rPr lang="zh-TW" altLang="en-US" sz="1600" b="1" dirty="0" smtClean="0">
                  <a:solidFill>
                    <a:srgbClr val="002060"/>
                  </a:solidFill>
                  <a:latin typeface="微軟正黑體" pitchFamily="34" charset="-120"/>
                  <a:ea typeface="微軟正黑體" pitchFamily="34" charset="-120"/>
                  <a:sym typeface="Calibri"/>
                </a:rPr>
                <a:t>私有雲，</a:t>
              </a:r>
              <a:r>
                <a:rPr lang="en" altLang="zh-TW" sz="1600" b="1" dirty="0" smtClean="0">
                  <a:solidFill>
                    <a:srgbClr val="002060"/>
                  </a:solidFill>
                  <a:latin typeface="微軟正黑體" pitchFamily="34" charset="-120"/>
                  <a:ea typeface="微軟正黑體" pitchFamily="34" charset="-120"/>
                  <a:sym typeface="Calibri"/>
                </a:rPr>
                <a:t>保護您的重要對話與機密討論</a:t>
              </a:r>
            </a:p>
          </p:txBody>
        </p:sp>
        <p:sp>
          <p:nvSpPr>
            <p:cNvPr id="40" name="文字方塊 39"/>
            <p:cNvSpPr txBox="1"/>
            <p:nvPr/>
          </p:nvSpPr>
          <p:spPr>
            <a:xfrm>
              <a:off x="1331640" y="1779662"/>
              <a:ext cx="7560840" cy="461665"/>
            </a:xfrm>
            <a:prstGeom prst="rect">
              <a:avLst/>
            </a:prstGeom>
            <a:noFill/>
          </p:spPr>
          <p:txBody>
            <a:bodyPr wrap="square" rtlCol="0">
              <a:spAutoFit/>
            </a:bodyPr>
            <a:lstStyle/>
            <a:p>
              <a:pPr lvl="1"/>
              <a:r>
                <a:rPr lang="zh-TW" altLang="en-US" sz="1200" b="1" dirty="0" smtClean="0">
                  <a:solidFill>
                    <a:srgbClr val="002060"/>
                  </a:solidFill>
                  <a:latin typeface="微軟正黑體" pitchFamily="34" charset="-120"/>
                  <a:ea typeface="微軟正黑體" pitchFamily="34" charset="-120"/>
                </a:rPr>
                <a:t>◆ </a:t>
              </a:r>
              <a:r>
                <a:rPr lang="en" altLang="zh-TW" sz="1200" b="1" dirty="0" smtClean="0">
                  <a:solidFill>
                    <a:srgbClr val="002060"/>
                  </a:solidFill>
                  <a:latin typeface="微軟正黑體" pitchFamily="34" charset="-120"/>
                  <a:ea typeface="微軟正黑體" pitchFamily="34" charset="-120"/>
                  <a:sym typeface="Calibri"/>
                </a:rPr>
                <a:t>團隊溝通平台</a:t>
              </a:r>
              <a:r>
                <a:rPr lang="zh-TW" altLang="en-US" sz="1200" b="1" dirty="0" smtClean="0">
                  <a:solidFill>
                    <a:srgbClr val="002060"/>
                  </a:solidFill>
                  <a:latin typeface="微軟正黑體" pitchFamily="34" charset="-120"/>
                  <a:ea typeface="微軟正黑體" pitchFamily="34" charset="-120"/>
                  <a:sym typeface="Calibri"/>
                </a:rPr>
                <a:t>可用於</a:t>
              </a:r>
              <a:r>
                <a:rPr lang="en" altLang="zh-TW" sz="1200" b="1" dirty="0" smtClean="0">
                  <a:solidFill>
                    <a:srgbClr val="002060"/>
                  </a:solidFill>
                  <a:latin typeface="微軟正黑體" pitchFamily="34" charset="-120"/>
                  <a:ea typeface="微軟正黑體" pitchFamily="34" charset="-120"/>
                  <a:sym typeface="Calibri"/>
                </a:rPr>
                <a:t>企業內各部門專案間的溝通，並且更著重於訊息的紀錄、安全性、可用性與整合性</a:t>
              </a:r>
            </a:p>
            <a:p>
              <a:pPr lvl="1"/>
              <a:r>
                <a:rPr lang="zh-TW" altLang="en-US" sz="1200" b="1" dirty="0" smtClean="0">
                  <a:solidFill>
                    <a:srgbClr val="002060"/>
                  </a:solidFill>
                  <a:latin typeface="微軟正黑體" pitchFamily="34" charset="-120"/>
                  <a:ea typeface="微軟正黑體" pitchFamily="34" charset="-120"/>
                  <a:sym typeface="Calibri"/>
                </a:rPr>
                <a:t>◆過去的對話紀錄及檔案</a:t>
              </a:r>
              <a:r>
                <a:rPr lang="en" altLang="zh-TW" sz="1200" b="1" dirty="0" smtClean="0">
                  <a:solidFill>
                    <a:srgbClr val="002060"/>
                  </a:solidFill>
                  <a:latin typeface="微軟正黑體" pitchFamily="34" charset="-120"/>
                  <a:ea typeface="微軟正黑體" pitchFamily="34" charset="-120"/>
                  <a:sym typeface="Calibri"/>
                </a:rPr>
                <a:t>，可以轉瞬間搜尋到</a:t>
              </a:r>
            </a:p>
          </p:txBody>
        </p:sp>
      </p:grpSp>
      <p:pic>
        <p:nvPicPr>
          <p:cNvPr id="41" name="圖片 40" descr="P8-02.png"/>
          <p:cNvPicPr>
            <a:picLocks noChangeAspect="1"/>
          </p:cNvPicPr>
          <p:nvPr/>
        </p:nvPicPr>
        <p:blipFill>
          <a:blip r:embed="rId3"/>
          <a:stretch>
            <a:fillRect/>
          </a:stretch>
        </p:blipFill>
        <p:spPr>
          <a:xfrm>
            <a:off x="611560" y="2810879"/>
            <a:ext cx="504056" cy="507267"/>
          </a:xfrm>
          <a:prstGeom prst="rect">
            <a:avLst/>
          </a:prstGeom>
        </p:spPr>
      </p:pic>
      <p:grpSp>
        <p:nvGrpSpPr>
          <p:cNvPr id="42" name="群組 41"/>
          <p:cNvGrpSpPr/>
          <p:nvPr/>
        </p:nvGrpSpPr>
        <p:grpSpPr>
          <a:xfrm>
            <a:off x="1115616" y="3435846"/>
            <a:ext cx="7632848" cy="812017"/>
            <a:chOff x="1259632" y="1491630"/>
            <a:chExt cx="7632848" cy="812017"/>
          </a:xfrm>
        </p:grpSpPr>
        <p:sp>
          <p:nvSpPr>
            <p:cNvPr id="43" name="文字方塊 42"/>
            <p:cNvSpPr txBox="1"/>
            <p:nvPr/>
          </p:nvSpPr>
          <p:spPr>
            <a:xfrm>
              <a:off x="1259632" y="1491630"/>
              <a:ext cx="7560840" cy="422360"/>
            </a:xfrm>
            <a:prstGeom prst="rect">
              <a:avLst/>
            </a:prstGeom>
            <a:noFill/>
          </p:spPr>
          <p:txBody>
            <a:bodyPr wrap="square" rtlCol="0">
              <a:spAutoFit/>
            </a:bodyPr>
            <a:lstStyle/>
            <a:p>
              <a:pPr lvl="0" indent="-304800">
                <a:lnSpc>
                  <a:spcPct val="150000"/>
                </a:lnSpc>
                <a:buSzPts val="1200"/>
              </a:pPr>
              <a:r>
                <a:rPr lang="en" altLang="zh-TW" sz="1600" b="1" dirty="0" smtClean="0">
                  <a:solidFill>
                    <a:srgbClr val="002060"/>
                  </a:solidFill>
                  <a:latin typeface="微軟正黑體" pitchFamily="34" charset="-120"/>
                  <a:ea typeface="微軟正黑體" pitchFamily="34" charset="-120"/>
                  <a:sym typeface="Calibri"/>
                </a:rPr>
                <a:t>與 Slack 相容，快速將帳戶移轉至 NAS 上的 Mattermost</a:t>
              </a:r>
            </a:p>
          </p:txBody>
        </p:sp>
        <p:sp>
          <p:nvSpPr>
            <p:cNvPr id="44" name="文字方塊 43"/>
            <p:cNvSpPr txBox="1"/>
            <p:nvPr/>
          </p:nvSpPr>
          <p:spPr>
            <a:xfrm>
              <a:off x="1331640" y="1841982"/>
              <a:ext cx="7560840" cy="461665"/>
            </a:xfrm>
            <a:prstGeom prst="rect">
              <a:avLst/>
            </a:prstGeom>
            <a:noFill/>
          </p:spPr>
          <p:txBody>
            <a:bodyPr wrap="square" rtlCol="0">
              <a:spAutoFit/>
            </a:bodyPr>
            <a:lstStyle/>
            <a:p>
              <a:pPr lvl="1"/>
              <a:r>
                <a:rPr lang="zh-TW" altLang="en-US" sz="1200" b="1" dirty="0" smtClean="0">
                  <a:solidFill>
                    <a:srgbClr val="002060"/>
                  </a:solidFill>
                  <a:latin typeface="微軟正黑體" pitchFamily="34" charset="-120"/>
                  <a:ea typeface="微軟正黑體" pitchFamily="34" charset="-120"/>
                  <a:sym typeface="Calibri"/>
                </a:rPr>
                <a:t>◆ </a:t>
              </a:r>
              <a:r>
                <a:rPr lang="en" altLang="zh-TW" sz="1200" b="1" dirty="0" smtClean="0">
                  <a:solidFill>
                    <a:srgbClr val="002060"/>
                  </a:solidFill>
                  <a:latin typeface="微軟正黑體" pitchFamily="34" charset="-120"/>
                  <a:ea typeface="微軟正黑體" pitchFamily="34" charset="-120"/>
                  <a:sym typeface="Calibri"/>
                </a:rPr>
                <a:t>可直接把原來 Slack 的使用者、公開頻道、訊息歷史、主題設定匯至私有雲</a:t>
              </a:r>
            </a:p>
            <a:p>
              <a:pPr lvl="1" indent="-304800">
                <a:buClr>
                  <a:srgbClr val="444444"/>
                </a:buClr>
                <a:buSzPts val="1200"/>
              </a:pPr>
              <a:r>
                <a:rPr lang="zh-TW" altLang="en-US" sz="1200" b="1" dirty="0" smtClean="0">
                  <a:solidFill>
                    <a:srgbClr val="002060"/>
                  </a:solidFill>
                  <a:latin typeface="微軟正黑體" pitchFamily="34" charset="-120"/>
                  <a:ea typeface="微軟正黑體" pitchFamily="34" charset="-120"/>
                  <a:sym typeface="Calibri"/>
                </a:rPr>
                <a:t>◆ </a:t>
              </a:r>
              <a:r>
                <a:rPr lang="en" altLang="zh-TW" sz="1200" b="1" dirty="0" smtClean="0">
                  <a:solidFill>
                    <a:srgbClr val="002060"/>
                  </a:solidFill>
                  <a:latin typeface="微軟正黑體" pitchFamily="34" charset="-120"/>
                  <a:ea typeface="微軟正黑體" pitchFamily="34" charset="-120"/>
                  <a:sym typeface="Calibri"/>
                </a:rPr>
                <a:t>網路掛接（webhook）</a:t>
              </a:r>
              <a:r>
                <a:rPr lang="zh-TW" altLang="en-US" sz="1200" b="1" dirty="0" smtClean="0">
                  <a:solidFill>
                    <a:srgbClr val="002060"/>
                  </a:solidFill>
                  <a:latin typeface="微軟正黑體" pitchFamily="34" charset="-120"/>
                  <a:ea typeface="微軟正黑體" pitchFamily="34" charset="-120"/>
                  <a:sym typeface="Calibri"/>
                </a:rPr>
                <a:t>與</a:t>
              </a:r>
              <a:r>
                <a:rPr lang="en" altLang="zh-TW" sz="1200" b="1" dirty="0" smtClean="0">
                  <a:solidFill>
                    <a:srgbClr val="002060"/>
                  </a:solidFill>
                  <a:latin typeface="微軟正黑體" pitchFamily="34" charset="-120"/>
                  <a:ea typeface="微軟正黑體" pitchFamily="34" charset="-120"/>
                  <a:sym typeface="Calibri"/>
                </a:rPr>
                <a:t> Slack 相容，</a:t>
              </a:r>
              <a:r>
                <a:rPr lang="zh-TW" altLang="en-US" sz="1200" b="1" dirty="0" smtClean="0">
                  <a:solidFill>
                    <a:srgbClr val="002060"/>
                  </a:solidFill>
                  <a:latin typeface="微軟正黑體" pitchFamily="34" charset="-120"/>
                  <a:ea typeface="微軟正黑體" pitchFamily="34" charset="-120"/>
                  <a:sym typeface="Calibri"/>
                </a:rPr>
                <a:t>在 </a:t>
              </a:r>
              <a:r>
                <a:rPr lang="en-US" altLang="zh-TW" sz="1200" b="1" dirty="0" smtClean="0">
                  <a:solidFill>
                    <a:srgbClr val="002060"/>
                  </a:solidFill>
                  <a:latin typeface="微軟正黑體" pitchFamily="34" charset="-120"/>
                  <a:ea typeface="微軟正黑體" pitchFamily="34" charset="-120"/>
                  <a:sym typeface="Calibri"/>
                </a:rPr>
                <a:t>Slack </a:t>
              </a:r>
              <a:r>
                <a:rPr lang="zh-TW" altLang="en-US" sz="1200" b="1" dirty="0" smtClean="0">
                  <a:solidFill>
                    <a:srgbClr val="002060"/>
                  </a:solidFill>
                  <a:latin typeface="微軟正黑體" pitchFamily="34" charset="-120"/>
                  <a:ea typeface="微軟正黑體" pitchFamily="34" charset="-120"/>
                  <a:sym typeface="Calibri"/>
                </a:rPr>
                <a:t>上的擴充應用</a:t>
              </a:r>
              <a:r>
                <a:rPr lang="en" altLang="zh-TW" sz="1200" b="1" dirty="0" smtClean="0">
                  <a:solidFill>
                    <a:srgbClr val="002060"/>
                  </a:solidFill>
                  <a:latin typeface="微軟正黑體" pitchFamily="34" charset="-120"/>
                  <a:ea typeface="微軟正黑體" pitchFamily="34" charset="-120"/>
                  <a:sym typeface="Calibri"/>
                </a:rPr>
                <a:t>也可以</a:t>
              </a:r>
              <a:r>
                <a:rPr lang="zh-TW" altLang="en-US" sz="1200" b="1" dirty="0">
                  <a:solidFill>
                    <a:srgbClr val="002060"/>
                  </a:solidFill>
                  <a:latin typeface="微軟正黑體" pitchFamily="34" charset="-120"/>
                  <a:ea typeface="微軟正黑體" pitchFamily="34" charset="-120"/>
                </a:rPr>
                <a:t>迅速</a:t>
              </a:r>
              <a:r>
                <a:rPr lang="en" altLang="zh-TW" sz="1200" b="1" dirty="0" smtClean="0">
                  <a:solidFill>
                    <a:srgbClr val="002060"/>
                  </a:solidFill>
                  <a:latin typeface="微軟正黑體" pitchFamily="34" charset="-120"/>
                  <a:ea typeface="微軟正黑體" pitchFamily="34" charset="-120"/>
                  <a:sym typeface="Calibri"/>
                </a:rPr>
                <a:t>移植給 Mattermost 使用</a:t>
              </a:r>
            </a:p>
          </p:txBody>
        </p:sp>
      </p:grpSp>
      <p:pic>
        <p:nvPicPr>
          <p:cNvPr id="45" name="圖片 44" descr="P8-02.png"/>
          <p:cNvPicPr>
            <a:picLocks noChangeAspect="1"/>
          </p:cNvPicPr>
          <p:nvPr/>
        </p:nvPicPr>
        <p:blipFill>
          <a:blip r:embed="rId3"/>
          <a:stretch>
            <a:fillRect/>
          </a:stretch>
        </p:blipFill>
        <p:spPr>
          <a:xfrm>
            <a:off x="611560" y="3512957"/>
            <a:ext cx="504056" cy="507267"/>
          </a:xfrm>
          <a:prstGeom prst="rect">
            <a:avLst/>
          </a:prstGeom>
        </p:spPr>
      </p:pic>
      <p:sp>
        <p:nvSpPr>
          <p:cNvPr id="47" name="文字方塊 46"/>
          <p:cNvSpPr txBox="1"/>
          <p:nvPr/>
        </p:nvSpPr>
        <p:spPr>
          <a:xfrm>
            <a:off x="1115616" y="4227934"/>
            <a:ext cx="7560840" cy="422360"/>
          </a:xfrm>
          <a:prstGeom prst="rect">
            <a:avLst/>
          </a:prstGeom>
          <a:noFill/>
        </p:spPr>
        <p:txBody>
          <a:bodyPr wrap="square" rtlCol="0">
            <a:spAutoFit/>
          </a:bodyPr>
          <a:lstStyle/>
          <a:p>
            <a:pPr lvl="0" indent="-304800">
              <a:lnSpc>
                <a:spcPct val="150000"/>
              </a:lnSpc>
              <a:buSzPts val="1200"/>
            </a:pPr>
            <a:r>
              <a:rPr lang="zh-TW" altLang="en-US" sz="1600" b="1" dirty="0" smtClean="0">
                <a:solidFill>
                  <a:srgbClr val="002060"/>
                </a:solidFill>
                <a:latin typeface="微軟正黑體" pitchFamily="34" charset="-120"/>
                <a:ea typeface="微軟正黑體" pitchFamily="34" charset="-120"/>
                <a:sym typeface="Calibri"/>
              </a:rPr>
              <a:t>使用私有雲的備份方案</a:t>
            </a:r>
            <a:endParaRPr lang="en" altLang="zh-TW" sz="1600" b="1" dirty="0" smtClean="0">
              <a:solidFill>
                <a:srgbClr val="002060"/>
              </a:solidFill>
              <a:latin typeface="微軟正黑體" pitchFamily="34" charset="-120"/>
              <a:ea typeface="微軟正黑體" pitchFamily="34" charset="-120"/>
              <a:sym typeface="Calibri"/>
            </a:endParaRPr>
          </a:p>
        </p:txBody>
      </p:sp>
      <p:pic>
        <p:nvPicPr>
          <p:cNvPr id="49" name="圖片 48" descr="P8-02.png"/>
          <p:cNvPicPr>
            <a:picLocks noChangeAspect="1"/>
          </p:cNvPicPr>
          <p:nvPr/>
        </p:nvPicPr>
        <p:blipFill>
          <a:blip r:embed="rId3"/>
          <a:stretch>
            <a:fillRect/>
          </a:stretch>
        </p:blipFill>
        <p:spPr>
          <a:xfrm>
            <a:off x="611560" y="4215035"/>
            <a:ext cx="504056" cy="50726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5" name="Shape 265"/>
          <p:cNvSpPr txBox="1">
            <a:spLocks noGrp="1"/>
          </p:cNvSpPr>
          <p:nvPr>
            <p:ph type="body" idx="4294967295"/>
          </p:nvPr>
        </p:nvSpPr>
        <p:spPr>
          <a:xfrm>
            <a:off x="0" y="1152525"/>
            <a:ext cx="8521700" cy="3416300"/>
          </a:xfrm>
          <a:prstGeom prst="rect">
            <a:avLst/>
          </a:prstGeom>
          <a:noFill/>
          <a:ln>
            <a:noFill/>
          </a:ln>
        </p:spPr>
        <p:txBody>
          <a:bodyPr wrap="square" lIns="91425" tIns="91425" rIns="91425" bIns="91425" anchor="t" anchorCtr="0">
            <a:noAutofit/>
          </a:bodyPr>
          <a:lstStyle/>
          <a:p>
            <a:pPr marL="342900" marR="0" lvl="0" indent="-101600" algn="l" rtl="0">
              <a:lnSpc>
                <a:spcPct val="100000"/>
              </a:lnSpc>
              <a:spcBef>
                <a:spcPts val="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a:p>
            <a:pPr marL="342900" marR="0" lvl="0" indent="-101600" algn="l" rtl="0">
              <a:lnSpc>
                <a:spcPct val="100000"/>
              </a:lnSpc>
              <a:spcBef>
                <a:spcPts val="40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a:p>
            <a:pPr marL="342900" marR="0" lvl="0" indent="-101600" algn="l" rtl="0">
              <a:lnSpc>
                <a:spcPct val="100000"/>
              </a:lnSpc>
              <a:spcBef>
                <a:spcPts val="40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a:p>
            <a:pPr marL="241300" marR="0" lvl="0" indent="-114300" algn="l" rtl="0">
              <a:lnSpc>
                <a:spcPct val="100000"/>
              </a:lnSpc>
              <a:spcBef>
                <a:spcPts val="40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p:txBody>
      </p:sp>
      <p:pic>
        <p:nvPicPr>
          <p:cNvPr id="20" name="圖片 19" descr="對話框-01.png"/>
          <p:cNvPicPr>
            <a:picLocks noChangeAspect="1"/>
          </p:cNvPicPr>
          <p:nvPr/>
        </p:nvPicPr>
        <p:blipFill>
          <a:blip r:embed="rId3"/>
          <a:stretch>
            <a:fillRect/>
          </a:stretch>
        </p:blipFill>
        <p:spPr>
          <a:xfrm>
            <a:off x="611560" y="1203598"/>
            <a:ext cx="3384376" cy="3556227"/>
          </a:xfrm>
          <a:prstGeom prst="rect">
            <a:avLst/>
          </a:prstGeom>
        </p:spPr>
      </p:pic>
      <p:sp>
        <p:nvSpPr>
          <p:cNvPr id="26" name="標題 25"/>
          <p:cNvSpPr>
            <a:spLocks noGrp="1"/>
          </p:cNvSpPr>
          <p:nvPr>
            <p:ph type="title"/>
          </p:nvPr>
        </p:nvSpPr>
        <p:spPr/>
        <p:txBody>
          <a:bodyPr/>
          <a:lstStyle/>
          <a:p>
            <a:r>
              <a:rPr lang="zh-TW" altLang="en-US" b="1" dirty="0" smtClean="0"/>
              <a:t>進階版認證機制</a:t>
            </a:r>
            <a:endParaRPr lang="zh-TW" altLang="en-US" b="1" dirty="0"/>
          </a:p>
        </p:txBody>
      </p:sp>
      <p:pic>
        <p:nvPicPr>
          <p:cNvPr id="27" name="圖片 26" descr="對話框-01.png"/>
          <p:cNvPicPr>
            <a:picLocks noChangeAspect="1"/>
          </p:cNvPicPr>
          <p:nvPr/>
        </p:nvPicPr>
        <p:blipFill>
          <a:blip r:embed="rId3"/>
          <a:stretch>
            <a:fillRect/>
          </a:stretch>
        </p:blipFill>
        <p:spPr>
          <a:xfrm>
            <a:off x="3779912" y="1203598"/>
            <a:ext cx="3384376" cy="3556227"/>
          </a:xfrm>
          <a:prstGeom prst="rect">
            <a:avLst/>
          </a:prstGeom>
        </p:spPr>
      </p:pic>
      <p:sp>
        <p:nvSpPr>
          <p:cNvPr id="28" name="Shape 483"/>
          <p:cNvSpPr/>
          <p:nvPr/>
        </p:nvSpPr>
        <p:spPr>
          <a:xfrm>
            <a:off x="1187624" y="1563638"/>
            <a:ext cx="2232248" cy="576064"/>
          </a:xfrm>
          <a:prstGeom prst="rect">
            <a:avLst/>
          </a:prstGeom>
          <a:noFill/>
          <a:ln>
            <a:noFill/>
          </a:ln>
        </p:spPr>
        <p:txBody>
          <a:bodyPr wrap="square" lIns="91425" tIns="91425" rIns="91425" bIns="91425" anchor="ctr" anchorCtr="0">
            <a:noAutofit/>
          </a:bodyPr>
          <a:lstStyle/>
          <a:p>
            <a:pPr marL="0" lvl="0" indent="0" rtl="0">
              <a:spcBef>
                <a:spcPts val="0"/>
              </a:spcBef>
              <a:buNone/>
            </a:pPr>
            <a:r>
              <a:rPr lang="zh-TW" altLang="en-US" sz="2400" b="1" dirty="0" smtClean="0">
                <a:solidFill>
                  <a:srgbClr val="002060"/>
                </a:solidFill>
                <a:latin typeface="微軟正黑體" pitchFamily="34" charset="-120"/>
                <a:ea typeface="微軟正黑體" pitchFamily="34" charset="-120"/>
              </a:rPr>
              <a:t>企業版</a:t>
            </a:r>
            <a:r>
              <a:rPr lang="en-US" altLang="zh-TW" sz="2400" b="1" dirty="0" smtClean="0">
                <a:solidFill>
                  <a:srgbClr val="002060"/>
                </a:solidFill>
                <a:latin typeface="微軟正黑體" pitchFamily="34" charset="-120"/>
                <a:ea typeface="微軟正黑體" pitchFamily="34" charset="-120"/>
              </a:rPr>
              <a:t>E10</a:t>
            </a:r>
            <a:endParaRPr lang="en" sz="2400" b="1" dirty="0">
              <a:solidFill>
                <a:srgbClr val="002060"/>
              </a:solidFill>
              <a:latin typeface="微軟正黑體" pitchFamily="34" charset="-120"/>
              <a:ea typeface="微軟正黑體" pitchFamily="34" charset="-120"/>
            </a:endParaRPr>
          </a:p>
        </p:txBody>
      </p:sp>
      <p:sp>
        <p:nvSpPr>
          <p:cNvPr id="29" name="Shape 483"/>
          <p:cNvSpPr/>
          <p:nvPr/>
        </p:nvSpPr>
        <p:spPr>
          <a:xfrm>
            <a:off x="4355976" y="1563638"/>
            <a:ext cx="2232248" cy="576064"/>
          </a:xfrm>
          <a:prstGeom prst="rect">
            <a:avLst/>
          </a:prstGeom>
          <a:noFill/>
          <a:ln>
            <a:noFill/>
          </a:ln>
        </p:spPr>
        <p:txBody>
          <a:bodyPr wrap="square" lIns="91425" tIns="91425" rIns="91425" bIns="91425" anchor="ctr" anchorCtr="0">
            <a:noAutofit/>
          </a:bodyPr>
          <a:lstStyle/>
          <a:p>
            <a:pPr marL="0" lvl="0" indent="0" rtl="0">
              <a:spcBef>
                <a:spcPts val="0"/>
              </a:spcBef>
              <a:buNone/>
            </a:pPr>
            <a:r>
              <a:rPr lang="zh-TW" altLang="en-US" sz="2400" b="1" dirty="0" smtClean="0">
                <a:solidFill>
                  <a:srgbClr val="002060"/>
                </a:solidFill>
                <a:latin typeface="微軟正黑體" pitchFamily="34" charset="-120"/>
                <a:ea typeface="微軟正黑體" pitchFamily="34" charset="-120"/>
              </a:rPr>
              <a:t>企業版</a:t>
            </a:r>
            <a:r>
              <a:rPr lang="en-US" altLang="zh-TW" sz="2400" b="1" dirty="0" smtClean="0">
                <a:solidFill>
                  <a:srgbClr val="002060"/>
                </a:solidFill>
                <a:latin typeface="微軟正黑體" pitchFamily="34" charset="-120"/>
                <a:ea typeface="微軟正黑體" pitchFamily="34" charset="-120"/>
              </a:rPr>
              <a:t>E20</a:t>
            </a:r>
            <a:endParaRPr lang="en" sz="2400" b="1" dirty="0">
              <a:solidFill>
                <a:srgbClr val="002060"/>
              </a:solidFill>
              <a:latin typeface="微軟正黑體" pitchFamily="34" charset="-120"/>
              <a:ea typeface="微軟正黑體" pitchFamily="34" charset="-120"/>
            </a:endParaRPr>
          </a:p>
        </p:txBody>
      </p:sp>
      <p:sp>
        <p:nvSpPr>
          <p:cNvPr id="30" name="文字方塊 29"/>
          <p:cNvSpPr txBox="1"/>
          <p:nvPr/>
        </p:nvSpPr>
        <p:spPr>
          <a:xfrm>
            <a:off x="971600" y="2139702"/>
            <a:ext cx="2664296" cy="830997"/>
          </a:xfrm>
          <a:prstGeom prst="rect">
            <a:avLst/>
          </a:prstGeom>
          <a:noFill/>
        </p:spPr>
        <p:txBody>
          <a:bodyPr wrap="square" rtlCol="0">
            <a:spAutoFit/>
          </a:bodyPr>
          <a:lstStyle/>
          <a:p>
            <a:pPr lvl="0" indent="-342900">
              <a:buSzPts val="1800"/>
            </a:pPr>
            <a:r>
              <a:rPr lang="zh-TW" altLang="en-US" sz="1600" b="1" dirty="0" smtClean="0">
                <a:solidFill>
                  <a:srgbClr val="002060"/>
                </a:solidFill>
                <a:latin typeface="微軟正黑體" pitchFamily="34" charset="-120"/>
                <a:ea typeface="微軟正黑體" pitchFamily="34" charset="-120"/>
              </a:rPr>
              <a:t>◆ 多種登入認證方式</a:t>
            </a:r>
            <a:endParaRPr lang="en-US" altLang="zh-TW" sz="1600" b="1" dirty="0" smtClean="0">
              <a:solidFill>
                <a:srgbClr val="002060"/>
              </a:solidFill>
              <a:latin typeface="微軟正黑體" pitchFamily="34" charset="-120"/>
              <a:ea typeface="微軟正黑體" pitchFamily="34" charset="-120"/>
            </a:endParaRPr>
          </a:p>
          <a:p>
            <a:pPr indent="-342900">
              <a:buSzPts val="1800"/>
            </a:pP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 </a:t>
            </a:r>
            <a:r>
              <a:rPr lang="en" altLang="zh-TW" sz="1600" dirty="0" smtClean="0">
                <a:solidFill>
                  <a:srgbClr val="4A86E8"/>
                </a:solidFill>
              </a:rPr>
              <a:t>G</a:t>
            </a:r>
            <a:r>
              <a:rPr lang="en" altLang="zh-TW" sz="1600" dirty="0" smtClean="0">
                <a:solidFill>
                  <a:srgbClr val="FF0000"/>
                </a:solidFill>
              </a:rPr>
              <a:t>o</a:t>
            </a:r>
            <a:r>
              <a:rPr lang="en" altLang="zh-TW" sz="1600" dirty="0" smtClean="0">
                <a:solidFill>
                  <a:srgbClr val="FFFF00"/>
                </a:solidFill>
              </a:rPr>
              <a:t>o</a:t>
            </a:r>
            <a:r>
              <a:rPr lang="en" altLang="zh-TW" sz="1600" dirty="0" smtClean="0">
                <a:solidFill>
                  <a:srgbClr val="4A86E8"/>
                </a:solidFill>
              </a:rPr>
              <a:t>g</a:t>
            </a:r>
            <a:r>
              <a:rPr lang="en" altLang="zh-TW" sz="1600" dirty="0" smtClean="0">
                <a:solidFill>
                  <a:srgbClr val="00FF00"/>
                </a:solidFill>
              </a:rPr>
              <a:t>l</a:t>
            </a:r>
            <a:r>
              <a:rPr lang="en" altLang="zh-TW" sz="1600" dirty="0" smtClean="0">
                <a:solidFill>
                  <a:srgbClr val="FF0000"/>
                </a:solidFill>
              </a:rPr>
              <a:t>e</a:t>
            </a:r>
            <a:r>
              <a:rPr lang="en" altLang="zh-TW" sz="1600" dirty="0" smtClean="0">
                <a:solidFill>
                  <a:srgbClr val="404040"/>
                </a:solidFill>
              </a:rPr>
              <a:t> </a:t>
            </a:r>
            <a:r>
              <a:rPr lang="en" altLang="zh-TW" sz="1600" b="1" dirty="0" smtClean="0">
                <a:solidFill>
                  <a:srgbClr val="002060"/>
                </a:solidFill>
                <a:latin typeface="微軟正黑體" pitchFamily="34" charset="-120"/>
                <a:ea typeface="微軟正黑體" pitchFamily="34" charset="-120"/>
              </a:rPr>
              <a:t>Authenticator</a:t>
            </a:r>
          </a:p>
          <a:p>
            <a:pPr lvl="0" indent="-342900">
              <a:buClr>
                <a:schemeClr val="dk1"/>
              </a:buClr>
              <a:buSzPts val="1800"/>
            </a:pPr>
            <a:r>
              <a:rPr lang="zh-TW" altLang="en-US" sz="1600" b="1" dirty="0" smtClean="0">
                <a:solidFill>
                  <a:srgbClr val="002060"/>
                </a:solidFill>
                <a:latin typeface="微軟正黑體" pitchFamily="34" charset="-120"/>
                <a:ea typeface="微軟正黑體" pitchFamily="34" charset="-120"/>
              </a:rPr>
              <a:t>◆ </a:t>
            </a:r>
            <a:r>
              <a:rPr lang="en-US" altLang="zh-TW" sz="1600" b="1" dirty="0" smtClean="0">
                <a:solidFill>
                  <a:srgbClr val="002060"/>
                </a:solidFill>
                <a:latin typeface="微軟正黑體" pitchFamily="34" charset="-120"/>
                <a:ea typeface="微軟正黑體" pitchFamily="34" charset="-120"/>
              </a:rPr>
              <a:t>Active Directory/LDAP</a:t>
            </a:r>
            <a:endParaRPr lang="en" altLang="zh-TW" sz="1600" b="1" dirty="0" smtClean="0">
              <a:solidFill>
                <a:srgbClr val="002060"/>
              </a:solidFill>
              <a:latin typeface="微軟正黑體" pitchFamily="34" charset="-120"/>
              <a:ea typeface="微軟正黑體" pitchFamily="34" charset="-120"/>
            </a:endParaRPr>
          </a:p>
        </p:txBody>
      </p:sp>
      <p:sp>
        <p:nvSpPr>
          <p:cNvPr id="31" name="文字方塊 30"/>
          <p:cNvSpPr txBox="1"/>
          <p:nvPr/>
        </p:nvSpPr>
        <p:spPr>
          <a:xfrm>
            <a:off x="4211960" y="2139702"/>
            <a:ext cx="2520280" cy="2308324"/>
          </a:xfrm>
          <a:prstGeom prst="rect">
            <a:avLst/>
          </a:prstGeom>
          <a:noFill/>
        </p:spPr>
        <p:txBody>
          <a:bodyPr wrap="square" rtlCol="0">
            <a:spAutoFit/>
          </a:bodyPr>
          <a:lstStyle/>
          <a:p>
            <a:pPr marL="457200" lvl="0" indent="-342900">
              <a:buClr>
                <a:schemeClr val="dk1"/>
              </a:buClr>
              <a:buSzPts val="1800"/>
            </a:pPr>
            <a:r>
              <a:rPr lang="en-US" altLang="zh-TW" sz="1600" b="1" dirty="0" smtClean="0">
                <a:solidFill>
                  <a:srgbClr val="002060"/>
                </a:solidFill>
                <a:latin typeface="微軟正黑體" pitchFamily="34" charset="-120"/>
                <a:ea typeface="微軟正黑體" pitchFamily="34" charset="-120"/>
              </a:rPr>
              <a:t>SAML</a:t>
            </a:r>
            <a:r>
              <a:rPr lang="zh-TW" altLang="en-US" sz="1600" b="1" dirty="0" smtClean="0">
                <a:solidFill>
                  <a:srgbClr val="002060"/>
                </a:solidFill>
                <a:latin typeface="微軟正黑體" pitchFamily="34" charset="-120"/>
                <a:ea typeface="微軟正黑體" pitchFamily="34" charset="-120"/>
              </a:rPr>
              <a:t> </a:t>
            </a:r>
            <a:r>
              <a:rPr lang="en-US" altLang="zh-TW" sz="1600" b="1" dirty="0" smtClean="0">
                <a:solidFill>
                  <a:srgbClr val="002060"/>
                </a:solidFill>
                <a:latin typeface="微軟正黑體" pitchFamily="34" charset="-120"/>
                <a:ea typeface="微軟正黑體" pitchFamily="34" charset="-120"/>
              </a:rPr>
              <a:t>2.0</a:t>
            </a:r>
            <a:r>
              <a:rPr lang="zh-TW" altLang="en-US" sz="1600" b="1" dirty="0" smtClean="0">
                <a:solidFill>
                  <a:srgbClr val="002060"/>
                </a:solidFill>
                <a:latin typeface="微軟正黑體" pitchFamily="34" charset="-120"/>
                <a:ea typeface="微軟正黑體" pitchFamily="34" charset="-120"/>
              </a:rPr>
              <a:t> 整合</a:t>
            </a:r>
            <a:endParaRPr lang="en-US" altLang="zh-TW" sz="1600" b="1" dirty="0" smtClean="0">
              <a:solidFill>
                <a:srgbClr val="002060"/>
              </a:solidFill>
              <a:latin typeface="微軟正黑體" pitchFamily="34" charset="-120"/>
              <a:ea typeface="微軟正黑體" pitchFamily="34" charset="-120"/>
            </a:endParaRPr>
          </a:p>
          <a:p>
            <a:pPr marL="457200" lvl="0" indent="-342900">
              <a:buClr>
                <a:schemeClr val="dk1"/>
              </a:buClr>
              <a:buSzPts val="1800"/>
            </a:pPr>
            <a:r>
              <a:rPr lang="zh-TW" altLang="en-US" sz="1600" b="1" dirty="0" smtClean="0">
                <a:solidFill>
                  <a:srgbClr val="002060"/>
                </a:solidFill>
                <a:latin typeface="微軟正黑體" pitchFamily="34" charset="-120"/>
                <a:ea typeface="微軟正黑體" pitchFamily="34" charset="-120"/>
              </a:rPr>
              <a:t>◆單一登入</a:t>
            </a:r>
            <a:r>
              <a:rPr lang="en-US" altLang="zh-TW" sz="1600" b="1" dirty="0" smtClean="0">
                <a:solidFill>
                  <a:srgbClr val="002060"/>
                </a:solidFill>
                <a:latin typeface="微軟正黑體" pitchFamily="34" charset="-120"/>
                <a:ea typeface="微軟正黑體" pitchFamily="34" charset="-120"/>
              </a:rPr>
              <a:t>(SSO)</a:t>
            </a:r>
          </a:p>
          <a:p>
            <a:pPr marL="457200" lvl="0" indent="-342900">
              <a:buClr>
                <a:schemeClr val="dk1"/>
              </a:buClr>
              <a:buSzPts val="1800"/>
            </a:pPr>
            <a:r>
              <a:rPr lang="en-US" altLang="zh-TW" sz="1600" b="1" dirty="0" smtClean="0">
                <a:solidFill>
                  <a:srgbClr val="002060"/>
                </a:solidFill>
                <a:latin typeface="微軟正黑體" pitchFamily="34" charset="-120"/>
                <a:ea typeface="微軟正黑體" pitchFamily="34" charset="-120"/>
              </a:rPr>
              <a:t>    </a:t>
            </a:r>
            <a:r>
              <a:rPr lang="zh-TW" altLang="en-US" sz="1600" b="1" dirty="0" smtClean="0">
                <a:solidFill>
                  <a:srgbClr val="002060"/>
                </a:solidFill>
                <a:latin typeface="微軟正黑體" pitchFamily="34" charset="-120"/>
                <a:ea typeface="微軟正黑體" pitchFamily="34" charset="-120"/>
              </a:rPr>
              <a:t>△ </a:t>
            </a:r>
            <a:r>
              <a:rPr lang="en-US" altLang="zh-TW" sz="1600" b="1" dirty="0" err="1" smtClean="0">
                <a:solidFill>
                  <a:srgbClr val="002060"/>
                </a:solidFill>
                <a:latin typeface="微軟正黑體" pitchFamily="34" charset="-120"/>
                <a:ea typeface="微軟正黑體" pitchFamily="34" charset="-120"/>
              </a:rPr>
              <a:t>Okta</a:t>
            </a:r>
            <a:r>
              <a:rPr lang="en-US" altLang="zh-TW" sz="1600" b="1" dirty="0" smtClean="0">
                <a:solidFill>
                  <a:srgbClr val="002060"/>
                </a:solidFill>
                <a:latin typeface="微軟正黑體" pitchFamily="34" charset="-120"/>
                <a:ea typeface="微軟正黑體" pitchFamily="34" charset="-120"/>
              </a:rPr>
              <a:t>/</a:t>
            </a:r>
            <a:r>
              <a:rPr lang="en-US" altLang="zh-TW" sz="1600" b="1" dirty="0" err="1" smtClean="0">
                <a:solidFill>
                  <a:srgbClr val="002060"/>
                </a:solidFill>
                <a:latin typeface="微軟正黑體" pitchFamily="34" charset="-120"/>
                <a:ea typeface="微軟正黑體" pitchFamily="34" charset="-120"/>
              </a:rPr>
              <a:t>OneLogin</a:t>
            </a:r>
            <a:r>
              <a:rPr lang="en-US" altLang="zh-TW" sz="1600" b="1" dirty="0" smtClean="0">
                <a:solidFill>
                  <a:srgbClr val="002060"/>
                </a:solidFill>
                <a:latin typeface="微軟正黑體" pitchFamily="34" charset="-120"/>
                <a:ea typeface="微軟正黑體" pitchFamily="34" charset="-120"/>
              </a:rPr>
              <a:t>/</a:t>
            </a:r>
          </a:p>
          <a:p>
            <a:pPr marL="457200" lvl="0" indent="-342900">
              <a:buClr>
                <a:schemeClr val="dk1"/>
              </a:buClr>
              <a:buSzPts val="1800"/>
            </a:pPr>
            <a:r>
              <a:rPr lang="en-US" altLang="zh-TW" sz="1600" b="1" smtClean="0">
                <a:solidFill>
                  <a:srgbClr val="002060"/>
                </a:solidFill>
                <a:latin typeface="微軟正黑體" pitchFamily="34" charset="-120"/>
                <a:ea typeface="微軟正黑體" pitchFamily="34" charset="-120"/>
              </a:rPr>
              <a:t>       </a:t>
            </a:r>
            <a:r>
              <a:rPr lang="en-US" altLang="zh-TW" sz="1600" b="1" smtClean="0">
                <a:solidFill>
                  <a:srgbClr val="002060"/>
                </a:solidFill>
                <a:latin typeface="微軟正黑體" pitchFamily="34" charset="-120"/>
                <a:ea typeface="微軟正黑體" pitchFamily="34" charset="-120"/>
              </a:rPr>
              <a:t>Microsoft </a:t>
            </a:r>
            <a:r>
              <a:rPr lang="en-US" altLang="zh-TW" sz="1600" b="1" dirty="0" smtClean="0">
                <a:solidFill>
                  <a:srgbClr val="002060"/>
                </a:solidFill>
                <a:latin typeface="微軟正黑體" pitchFamily="34" charset="-120"/>
                <a:ea typeface="微軟正黑體" pitchFamily="34" charset="-120"/>
              </a:rPr>
              <a:t>ADFS</a:t>
            </a:r>
          </a:p>
          <a:p>
            <a:pPr marL="457200" lvl="0" indent="-342900">
              <a:buClr>
                <a:schemeClr val="dk1"/>
              </a:buClr>
              <a:buSzPts val="1800"/>
            </a:pPr>
            <a:endParaRPr lang="en-US" altLang="zh-TW" sz="1600" b="1" dirty="0" smtClean="0">
              <a:solidFill>
                <a:srgbClr val="002060"/>
              </a:solidFill>
              <a:latin typeface="微軟正黑體" pitchFamily="34" charset="-120"/>
              <a:ea typeface="微軟正黑體" pitchFamily="34" charset="-120"/>
            </a:endParaRPr>
          </a:p>
          <a:p>
            <a:pPr marL="457200" lvl="0" indent="-342900">
              <a:buClr>
                <a:schemeClr val="dk1"/>
              </a:buClr>
              <a:buSzPts val="1800"/>
            </a:pPr>
            <a:endParaRPr lang="en-US" altLang="zh-TW" sz="1600" b="1" dirty="0" smtClean="0">
              <a:solidFill>
                <a:srgbClr val="002060"/>
              </a:solidFill>
              <a:latin typeface="微軟正黑體" pitchFamily="34" charset="-120"/>
              <a:ea typeface="微軟正黑體" pitchFamily="34" charset="-120"/>
            </a:endParaRPr>
          </a:p>
          <a:p>
            <a:pPr marL="457200" lvl="0" indent="-342900">
              <a:buClr>
                <a:schemeClr val="dk1"/>
              </a:buClr>
              <a:buSzPts val="1800"/>
            </a:pPr>
            <a:endParaRPr lang="en" altLang="zh-TW" sz="1600" b="1" dirty="0" smtClean="0">
              <a:solidFill>
                <a:srgbClr val="002060"/>
              </a:solidFill>
              <a:latin typeface="微軟正黑體" pitchFamily="34" charset="-120"/>
              <a:ea typeface="微軟正黑體" pitchFamily="34" charset="-120"/>
            </a:endParaRPr>
          </a:p>
          <a:p>
            <a:pPr marL="457200" lvl="0" indent="-342900">
              <a:buSzPts val="1800"/>
            </a:pPr>
            <a:r>
              <a:rPr lang="zh-TW" altLang="en-US" sz="1600" b="1" dirty="0" smtClean="0">
                <a:solidFill>
                  <a:srgbClr val="002060"/>
                </a:solidFill>
                <a:latin typeface="微軟正黑體" pitchFamily="34" charset="-120"/>
                <a:ea typeface="微軟正黑體" pitchFamily="34" charset="-120"/>
              </a:rPr>
              <a:t>◆ 帳戶資訊整合</a:t>
            </a:r>
            <a:endParaRPr lang="en-US" altLang="zh-TW" sz="1600" b="1" dirty="0" smtClean="0">
              <a:solidFill>
                <a:srgbClr val="002060"/>
              </a:solidFill>
              <a:latin typeface="微軟正黑體" pitchFamily="34" charset="-120"/>
              <a:ea typeface="微軟正黑體" pitchFamily="34" charset="-120"/>
            </a:endParaRPr>
          </a:p>
          <a:p>
            <a:pPr marL="457200" indent="-342900">
              <a:buSzPts val="1800"/>
            </a:pPr>
            <a:r>
              <a:rPr lang="zh-TW" altLang="en-US" sz="1600" b="1" dirty="0" smtClean="0">
                <a:solidFill>
                  <a:srgbClr val="002060"/>
                </a:solidFill>
                <a:latin typeface="微軟正黑體" pitchFamily="34" charset="-120"/>
                <a:ea typeface="微軟正黑體" pitchFamily="34" charset="-120"/>
              </a:rPr>
              <a:t>◆ 自動化帳戶建立</a:t>
            </a:r>
            <a:endParaRPr lang="en" altLang="zh-TW" sz="1600" b="1" dirty="0" smtClean="0">
              <a:solidFill>
                <a:srgbClr val="002060"/>
              </a:solidFill>
              <a:latin typeface="微軟正黑體" pitchFamily="34" charset="-120"/>
              <a:ea typeface="微軟正黑體" pitchFamily="34" charset="-120"/>
            </a:endParaRPr>
          </a:p>
        </p:txBody>
      </p:sp>
      <p:pic>
        <p:nvPicPr>
          <p:cNvPr id="32" name="Shape 609"/>
          <p:cNvPicPr preferRelativeResize="0"/>
          <p:nvPr/>
        </p:nvPicPr>
        <p:blipFill>
          <a:blip r:embed="rId4">
            <a:alphaModFix/>
          </a:blip>
          <a:srcRect t="23680" b="23577"/>
          <a:stretch>
            <a:fillRect/>
          </a:stretch>
        </p:blipFill>
        <p:spPr>
          <a:xfrm>
            <a:off x="4788024" y="3219822"/>
            <a:ext cx="1638300" cy="648072"/>
          </a:xfrm>
          <a:prstGeom prst="rect">
            <a:avLst/>
          </a:prstGeom>
          <a:noFill/>
          <a:ln>
            <a:noFill/>
          </a:ln>
        </p:spPr>
      </p:pic>
      <p:pic>
        <p:nvPicPr>
          <p:cNvPr id="33" name="Shape 610"/>
          <p:cNvPicPr preferRelativeResize="0"/>
          <p:nvPr/>
        </p:nvPicPr>
        <p:blipFill>
          <a:blip r:embed="rId5">
            <a:alphaModFix/>
          </a:blip>
          <a:stretch>
            <a:fillRect/>
          </a:stretch>
        </p:blipFill>
        <p:spPr>
          <a:xfrm>
            <a:off x="7020272" y="2067694"/>
            <a:ext cx="1872208" cy="1741153"/>
          </a:xfrm>
          <a:prstGeom prst="rect">
            <a:avLst/>
          </a:prstGeom>
          <a:noFill/>
          <a:ln>
            <a:noFill/>
          </a:ln>
        </p:spPr>
      </p:pic>
      <p:pic>
        <p:nvPicPr>
          <p:cNvPr id="34" name="Shape 606"/>
          <p:cNvPicPr preferRelativeResize="0"/>
          <p:nvPr/>
        </p:nvPicPr>
        <p:blipFill>
          <a:blip r:embed="rId6">
            <a:alphaModFix/>
          </a:blip>
          <a:stretch>
            <a:fillRect/>
          </a:stretch>
        </p:blipFill>
        <p:spPr>
          <a:xfrm>
            <a:off x="1126129" y="3175894"/>
            <a:ext cx="743478" cy="743478"/>
          </a:xfrm>
          <a:prstGeom prst="rect">
            <a:avLst/>
          </a:prstGeom>
          <a:noFill/>
          <a:ln>
            <a:noFill/>
          </a:ln>
        </p:spPr>
      </p:pic>
      <p:pic>
        <p:nvPicPr>
          <p:cNvPr id="35" name="Shape 607"/>
          <p:cNvPicPr preferRelativeResize="0"/>
          <p:nvPr/>
        </p:nvPicPr>
        <p:blipFill>
          <a:blip r:embed="rId7">
            <a:alphaModFix/>
          </a:blip>
          <a:stretch>
            <a:fillRect/>
          </a:stretch>
        </p:blipFill>
        <p:spPr>
          <a:xfrm>
            <a:off x="2699793" y="3187594"/>
            <a:ext cx="720079" cy="720079"/>
          </a:xfrm>
          <a:prstGeom prst="rect">
            <a:avLst/>
          </a:prstGeom>
          <a:noFill/>
          <a:ln>
            <a:noFill/>
          </a:ln>
        </p:spPr>
      </p:pic>
      <p:pic>
        <p:nvPicPr>
          <p:cNvPr id="36" name="Shape 608"/>
          <p:cNvPicPr preferRelativeResize="0"/>
          <p:nvPr/>
        </p:nvPicPr>
        <p:blipFill>
          <a:blip r:embed="rId8">
            <a:alphaModFix/>
          </a:blip>
          <a:stretch>
            <a:fillRect/>
          </a:stretch>
        </p:blipFill>
        <p:spPr>
          <a:xfrm>
            <a:off x="1888656" y="3151589"/>
            <a:ext cx="792088" cy="792088"/>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進階認證機制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3"/>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客製化頁面</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755576" y="1995686"/>
              <a:ext cx="1542546"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3"/>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企業支援</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進階的使用設定</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進階儀表板</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2" cy="1728191"/>
            <a:chOff x="2987824" y="1347614"/>
            <a:chExt cx="2788022" cy="1728191"/>
          </a:xfrm>
        </p:grpSpPr>
        <p:pic>
          <p:nvPicPr>
            <p:cNvPr id="24" name="圖片 23" descr="TAG-01.png"/>
            <p:cNvPicPr>
              <a:picLocks noChangeAspect="1"/>
            </p:cNvPicPr>
            <p:nvPr/>
          </p:nvPicPr>
          <p:blipFill>
            <a:blip r:embed="rId4"/>
            <a:stretch>
              <a:fillRect/>
            </a:stretch>
          </p:blipFill>
          <p:spPr>
            <a:xfrm>
              <a:off x="2987824" y="1347614"/>
              <a:ext cx="2788022"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algn="ctr"/>
              <a:r>
                <a:rPr lang="zh-TW" altLang="en-US" sz="2000" b="1" dirty="0" smtClean="0">
                  <a:latin typeface="微軟正黑體" pitchFamily="34" charset="-120"/>
                  <a:ea typeface="微軟正黑體" pitchFamily="34" charset="-120"/>
                </a:rPr>
                <a:t>加密通知</a:t>
              </a:r>
              <a:endParaRPr lang="en" altLang="zh-TW" sz="2000" b="1" dirty="0" smtClean="0">
                <a:latin typeface="微軟正黑體" pitchFamily="34" charset="-120"/>
                <a:ea typeface="微軟正黑體" pitchFamily="34" charset="-120"/>
              </a:endParaRPr>
            </a:p>
          </p:txBody>
        </p:sp>
        <p:sp>
          <p:nvSpPr>
            <p:cNvPr id="28" name="文字方塊 27"/>
            <p:cNvSpPr txBox="1"/>
            <p:nvPr/>
          </p:nvSpPr>
          <p:spPr>
            <a:xfrm>
              <a:off x="3581890" y="1923678"/>
              <a:ext cx="1560548"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0" name="標題 9"/>
          <p:cNvSpPr>
            <a:spLocks noGrp="1"/>
          </p:cNvSpPr>
          <p:nvPr>
            <p:ph type="title"/>
          </p:nvPr>
        </p:nvSpPr>
        <p:spPr/>
        <p:txBody>
          <a:bodyPr/>
          <a:lstStyle/>
          <a:p>
            <a:r>
              <a:rPr lang="zh-TW" altLang="en-US" b="1" dirty="0" smtClean="0"/>
              <a:t>加密通知</a:t>
            </a:r>
            <a:endParaRPr lang="zh-TW" altLang="en-US" b="1" dirty="0"/>
          </a:p>
        </p:txBody>
      </p:sp>
      <p:sp>
        <p:nvSpPr>
          <p:cNvPr id="332" name="Shape 332"/>
          <p:cNvSpPr/>
          <p:nvPr/>
        </p:nvSpPr>
        <p:spPr>
          <a:xfrm>
            <a:off x="899592" y="1275606"/>
            <a:ext cx="7794304" cy="1416796"/>
          </a:xfrm>
          <a:prstGeom prst="rect">
            <a:avLst/>
          </a:prstGeom>
          <a:noFill/>
          <a:ln>
            <a:noFill/>
          </a:ln>
        </p:spPr>
        <p:txBody>
          <a:bodyPr wrap="square" lIns="91425" tIns="91425" rIns="91425" bIns="91425" anchor="t" anchorCtr="0">
            <a:noAutofit/>
          </a:bodyPr>
          <a:lstStyle/>
          <a:p>
            <a:pPr marL="457200" indent="-342900">
              <a:buSzPts val="1800"/>
            </a:pPr>
            <a:r>
              <a:rPr lang="zh-TW" altLang="en-US" sz="2400" b="1" dirty="0" smtClean="0">
                <a:solidFill>
                  <a:srgbClr val="002060"/>
                </a:solidFill>
                <a:latin typeface="微軟正黑體" pitchFamily="34" charset="-120"/>
                <a:ea typeface="微軟正黑體" pitchFamily="34" charset="-120"/>
              </a:rPr>
              <a:t>◆ </a:t>
            </a:r>
            <a:r>
              <a:rPr lang="en" altLang="zh-TW" sz="2400" b="1" dirty="0" smtClean="0">
                <a:solidFill>
                  <a:srgbClr val="002060"/>
                </a:solidFill>
                <a:latin typeface="微軟正黑體" pitchFamily="34" charset="-120"/>
                <a:ea typeface="微軟正黑體" pitchFamily="34" charset="-120"/>
              </a:rPr>
              <a:t>透過 HPNS 加密推播至手機的通知</a:t>
            </a:r>
            <a:endParaRPr lang="en" sz="2400" b="1" dirty="0">
              <a:solidFill>
                <a:srgbClr val="002060"/>
              </a:solidFill>
              <a:latin typeface="微軟正黑體" pitchFamily="34" charset="-120"/>
              <a:ea typeface="微軟正黑體" pitchFamily="34" charset="-120"/>
            </a:endParaRPr>
          </a:p>
          <a:p>
            <a:pPr marL="457200" lvl="0" indent="-342900">
              <a:buSzPts val="1800"/>
            </a:pPr>
            <a:r>
              <a:rPr lang="zh-TW" altLang="en-US" sz="1800" b="1" dirty="0" smtClean="0">
                <a:solidFill>
                  <a:srgbClr val="002060"/>
                </a:solidFill>
                <a:latin typeface="微軟正黑體" pitchFamily="34" charset="-120"/>
                <a:ea typeface="微軟正黑體" pitchFamily="34" charset="-120"/>
              </a:rPr>
              <a:t>   △ 清楚的隱私權條例</a:t>
            </a:r>
            <a:endParaRPr lang="en-US" altLang="zh-TW" sz="1800" b="1" dirty="0" smtClean="0">
              <a:solidFill>
                <a:srgbClr val="002060"/>
              </a:solidFill>
              <a:latin typeface="微軟正黑體" pitchFamily="34" charset="-120"/>
              <a:ea typeface="微軟正黑體" pitchFamily="34" charset="-120"/>
            </a:endParaRPr>
          </a:p>
          <a:p>
            <a:pPr marL="457200" indent="-342900">
              <a:buSzPts val="1800"/>
            </a:pPr>
            <a:r>
              <a:rPr lang="zh-TW" altLang="en-US" sz="1800" b="1" dirty="0" smtClean="0">
                <a:solidFill>
                  <a:srgbClr val="002060"/>
                </a:solidFill>
                <a:latin typeface="微軟正黑體" pitchFamily="34" charset="-120"/>
                <a:ea typeface="微軟正黑體" pitchFamily="34" charset="-120"/>
              </a:rPr>
              <a:t>   △ </a:t>
            </a:r>
            <a:r>
              <a:rPr lang="en" altLang="zh-TW" sz="1800" b="1" dirty="0" smtClean="0">
                <a:solidFill>
                  <a:srgbClr val="002060"/>
                </a:solidFill>
                <a:latin typeface="微軟正黑體" pitchFamily="34" charset="-120"/>
                <a:ea typeface="微軟正黑體" pitchFamily="34" charset="-120"/>
              </a:rPr>
              <a:t>加密 HPNS 與 Apple 推播通知之間的 TLS 連線</a:t>
            </a:r>
            <a:endParaRPr lang="en-US" altLang="zh-TW" sz="1800" b="1" dirty="0" smtClean="0">
              <a:solidFill>
                <a:srgbClr val="002060"/>
              </a:solidFill>
              <a:latin typeface="微軟正黑體" pitchFamily="34" charset="-120"/>
              <a:ea typeface="微軟正黑體" pitchFamily="34" charset="-120"/>
            </a:endParaRPr>
          </a:p>
          <a:p>
            <a:pPr marL="457200" indent="-342900">
              <a:buSzPts val="1800"/>
            </a:pPr>
            <a:r>
              <a:rPr lang="zh-TW" altLang="en-US" sz="1800" b="1" dirty="0" smtClean="0">
                <a:solidFill>
                  <a:srgbClr val="002060"/>
                </a:solidFill>
                <a:latin typeface="微軟正黑體" pitchFamily="34" charset="-120"/>
                <a:ea typeface="微軟正黑體" pitchFamily="34" charset="-120"/>
              </a:rPr>
              <a:t>   △ </a:t>
            </a:r>
            <a:r>
              <a:rPr lang="en" altLang="zh-TW" sz="1800" b="1" dirty="0" smtClean="0">
                <a:solidFill>
                  <a:srgbClr val="002060"/>
                </a:solidFill>
                <a:latin typeface="微軟正黑體" pitchFamily="34" charset="-120"/>
                <a:ea typeface="微軟正黑體" pitchFamily="34" charset="-120"/>
              </a:rPr>
              <a:t>HPNS 和 Google</a:t>
            </a:r>
            <a:r>
              <a:rPr lang="zh-TW" altLang="en-US" sz="1800" b="1" dirty="0" smtClean="0">
                <a:solidFill>
                  <a:srgbClr val="002060"/>
                </a:solidFill>
                <a:latin typeface="微軟正黑體" pitchFamily="34" charset="-120"/>
                <a:ea typeface="微軟正黑體" pitchFamily="34" charset="-120"/>
              </a:rPr>
              <a:t> </a:t>
            </a:r>
            <a:r>
              <a:rPr lang="en" altLang="zh-TW" sz="1800" b="1" dirty="0" smtClean="0">
                <a:solidFill>
                  <a:srgbClr val="002060"/>
                </a:solidFill>
                <a:latin typeface="微軟正黑體" pitchFamily="34" charset="-120"/>
                <a:ea typeface="微軟正黑體" pitchFamily="34" charset="-120"/>
              </a:rPr>
              <a:t>Firebase Cloud Messaging 的服務</a:t>
            </a:r>
          </a:p>
        </p:txBody>
      </p:sp>
      <p:pic>
        <p:nvPicPr>
          <p:cNvPr id="6" name="Shape 641"/>
          <p:cNvPicPr preferRelativeResize="0"/>
          <p:nvPr/>
        </p:nvPicPr>
        <p:blipFill>
          <a:blip r:embed="rId3">
            <a:alphaModFix/>
          </a:blip>
          <a:stretch>
            <a:fillRect/>
          </a:stretch>
        </p:blipFill>
        <p:spPr>
          <a:xfrm>
            <a:off x="0" y="2761564"/>
            <a:ext cx="9143999" cy="225845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algn="ctr"/>
              <a:r>
                <a:rPr lang="en" altLang="zh-TW" sz="2000" b="1" dirty="0" smtClean="0">
                  <a:solidFill>
                    <a:schemeClr val="tx1">
                      <a:lumMod val="50000"/>
                      <a:lumOff val="50000"/>
                    </a:schemeClr>
                  </a:solidFill>
                  <a:latin typeface="微軟正黑體" pitchFamily="34" charset="-120"/>
                  <a:ea typeface="微軟正黑體" pitchFamily="34" charset="-120"/>
                </a:rPr>
                <a:t>進階認證機制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2" cy="1728191"/>
            <a:chOff x="107504" y="1419622"/>
            <a:chExt cx="2788022" cy="1728191"/>
          </a:xfrm>
        </p:grpSpPr>
        <p:pic>
          <p:nvPicPr>
            <p:cNvPr id="35" name="圖片 34" descr="TAG-01.png"/>
            <p:cNvPicPr>
              <a:picLocks noChangeAspect="1"/>
            </p:cNvPicPr>
            <p:nvPr/>
          </p:nvPicPr>
          <p:blipFill>
            <a:blip r:embed="rId4"/>
            <a:stretch>
              <a:fillRect/>
            </a:stretch>
          </p:blipFill>
          <p:spPr>
            <a:xfrm>
              <a:off x="107504" y="1419622"/>
              <a:ext cx="2788022"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latin typeface="微軟正黑體" pitchFamily="34" charset="-120"/>
                  <a:ea typeface="微軟正黑體" pitchFamily="34" charset="-120"/>
                </a:rPr>
                <a:t>客製化頁面</a:t>
              </a:r>
              <a:endParaRPr lang="en" altLang="zh-TW" sz="2000" b="1" dirty="0" smtClean="0">
                <a:latin typeface="微軟正黑體" pitchFamily="34" charset="-120"/>
                <a:ea typeface="微軟正黑體" pitchFamily="34" charset="-120"/>
              </a:endParaRPr>
            </a:p>
          </p:txBody>
        </p:sp>
        <p:sp>
          <p:nvSpPr>
            <p:cNvPr id="37" name="文字方塊 36"/>
            <p:cNvSpPr txBox="1"/>
            <p:nvPr/>
          </p:nvSpPr>
          <p:spPr>
            <a:xfrm>
              <a:off x="755576" y="1995686"/>
              <a:ext cx="1512168"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3"/>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企業支援</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進階的使用設定</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進階儀表板</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3" cy="1728191"/>
            <a:chOff x="2987824" y="1347614"/>
            <a:chExt cx="2788023" cy="1728191"/>
          </a:xfrm>
        </p:grpSpPr>
        <p:pic>
          <p:nvPicPr>
            <p:cNvPr id="24" name="圖片 23" descr="TAG-01.png"/>
            <p:cNvPicPr>
              <a:picLocks noChangeAspect="1"/>
            </p:cNvPicPr>
            <p:nvPr/>
          </p:nvPicPr>
          <p:blipFill>
            <a:blip r:embed="rId3"/>
            <a:stretch>
              <a:fillRect/>
            </a:stretch>
          </p:blipFill>
          <p:spPr>
            <a:xfrm>
              <a:off x="2987824" y="1347614"/>
              <a:ext cx="2788023"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加密通知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28" name="文字方塊 27"/>
            <p:cNvSpPr txBox="1"/>
            <p:nvPr/>
          </p:nvSpPr>
          <p:spPr>
            <a:xfrm>
              <a:off x="3653898" y="1923678"/>
              <a:ext cx="1488540"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0" name="標題 9"/>
          <p:cNvSpPr>
            <a:spLocks noGrp="1"/>
          </p:cNvSpPr>
          <p:nvPr>
            <p:ph type="title"/>
          </p:nvPr>
        </p:nvSpPr>
        <p:spPr/>
        <p:txBody>
          <a:bodyPr/>
          <a:lstStyle/>
          <a:p>
            <a:r>
              <a:rPr lang="zh-TW" altLang="en-US" b="1" dirty="0" smtClean="0"/>
              <a:t>客製化登入頁面設計</a:t>
            </a:r>
            <a:endParaRPr lang="zh-TW" altLang="en-US" b="1" dirty="0"/>
          </a:p>
        </p:txBody>
      </p:sp>
      <p:pic>
        <p:nvPicPr>
          <p:cNvPr id="5" name="Shape 671"/>
          <p:cNvPicPr preferRelativeResize="0"/>
          <p:nvPr/>
        </p:nvPicPr>
        <p:blipFill>
          <a:blip r:embed="rId3">
            <a:alphaModFix/>
          </a:blip>
          <a:srcRect l="14107" t="7685" r="16690" b="29548"/>
          <a:stretch>
            <a:fillRect/>
          </a:stretch>
        </p:blipFill>
        <p:spPr>
          <a:xfrm>
            <a:off x="375897" y="1419622"/>
            <a:ext cx="7148431" cy="2808312"/>
          </a:xfrm>
          <a:prstGeom prst="rect">
            <a:avLst/>
          </a:prstGeom>
          <a:noFill/>
          <a:ln>
            <a:solidFill>
              <a:schemeClr val="tx2">
                <a:lumMod val="90000"/>
              </a:schemeClr>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進階版認證機制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3"/>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客製化頁面</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755576" y="1995686"/>
              <a:ext cx="1584176"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2" cy="1728191"/>
            <a:chOff x="107504" y="1419622"/>
            <a:chExt cx="2788022" cy="1728191"/>
          </a:xfrm>
        </p:grpSpPr>
        <p:pic>
          <p:nvPicPr>
            <p:cNvPr id="39" name="圖片 38" descr="TAG-01.png"/>
            <p:cNvPicPr>
              <a:picLocks noChangeAspect="1"/>
            </p:cNvPicPr>
            <p:nvPr/>
          </p:nvPicPr>
          <p:blipFill>
            <a:blip r:embed="rId4"/>
            <a:stretch>
              <a:fillRect/>
            </a:stretch>
          </p:blipFill>
          <p:spPr>
            <a:xfrm>
              <a:off x="107504" y="1419622"/>
              <a:ext cx="2788022"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latin typeface="微軟正黑體" pitchFamily="34" charset="-120"/>
                  <a:ea typeface="微軟正黑體" pitchFamily="34" charset="-120"/>
                </a:rPr>
                <a:t>企業支援</a:t>
              </a:r>
              <a:endParaRPr lang="en" altLang="zh-TW" sz="2000" b="1" dirty="0" smtClean="0">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進階的使用設定</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進階儀表板</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3" cy="1728191"/>
            <a:chOff x="2987824" y="1347614"/>
            <a:chExt cx="2788023" cy="1728191"/>
          </a:xfrm>
        </p:grpSpPr>
        <p:pic>
          <p:nvPicPr>
            <p:cNvPr id="24" name="圖片 23" descr="TAG-01.png"/>
            <p:cNvPicPr>
              <a:picLocks noChangeAspect="1"/>
            </p:cNvPicPr>
            <p:nvPr/>
          </p:nvPicPr>
          <p:blipFill>
            <a:blip r:embed="rId3"/>
            <a:stretch>
              <a:fillRect/>
            </a:stretch>
          </p:blipFill>
          <p:spPr>
            <a:xfrm>
              <a:off x="2987824" y="1347614"/>
              <a:ext cx="2788023"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加密通知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28" name="文字方塊 27"/>
            <p:cNvSpPr txBox="1"/>
            <p:nvPr/>
          </p:nvSpPr>
          <p:spPr>
            <a:xfrm>
              <a:off x="3605518" y="1923678"/>
              <a:ext cx="1560548"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0" name="標題 9"/>
          <p:cNvSpPr>
            <a:spLocks noGrp="1"/>
          </p:cNvSpPr>
          <p:nvPr>
            <p:ph type="title"/>
          </p:nvPr>
        </p:nvSpPr>
        <p:spPr/>
        <p:txBody>
          <a:bodyPr/>
          <a:lstStyle/>
          <a:p>
            <a:r>
              <a:rPr lang="zh-TW" altLang="en-US" b="1" dirty="0" smtClean="0"/>
              <a:t>企業支援</a:t>
            </a:r>
            <a:endParaRPr lang="zh-TW" altLang="en-US" b="1" dirty="0"/>
          </a:p>
        </p:txBody>
      </p:sp>
      <p:sp>
        <p:nvSpPr>
          <p:cNvPr id="332" name="Shape 332"/>
          <p:cNvSpPr/>
          <p:nvPr/>
        </p:nvSpPr>
        <p:spPr>
          <a:xfrm>
            <a:off x="666128" y="1563638"/>
            <a:ext cx="3257800" cy="2952328"/>
          </a:xfrm>
          <a:prstGeom prst="rect">
            <a:avLst/>
          </a:prstGeom>
          <a:noFill/>
          <a:ln>
            <a:noFill/>
          </a:ln>
        </p:spPr>
        <p:txBody>
          <a:bodyPr wrap="square" lIns="91425" tIns="91425" rIns="91425" bIns="91425" anchor="t" anchorCtr="0">
            <a:noAutofit/>
          </a:bodyPr>
          <a:lstStyle/>
          <a:p>
            <a:pPr marL="168275" lvl="0" indent="-168275">
              <a:buSzPts val="1800"/>
            </a:pPr>
            <a:r>
              <a:rPr lang="zh-TW" altLang="en-US" sz="1800" b="1" dirty="0" smtClean="0">
                <a:solidFill>
                  <a:srgbClr val="002060"/>
                </a:solidFill>
                <a:latin typeface="微軟正黑體" pitchFamily="34" charset="-120"/>
                <a:ea typeface="微軟正黑體" pitchFamily="34" charset="-120"/>
              </a:rPr>
              <a:t>◆ 緊急狀況回復時間</a:t>
            </a:r>
            <a:r>
              <a:rPr lang="en-US" altLang="zh-TW" sz="1800" b="1" dirty="0" smtClean="0">
                <a:solidFill>
                  <a:srgbClr val="002060"/>
                </a:solidFill>
                <a:latin typeface="微軟正黑體" pitchFamily="34" charset="-120"/>
                <a:ea typeface="微軟正黑體" pitchFamily="34" charset="-120"/>
              </a:rPr>
              <a:t>:</a:t>
            </a:r>
          </a:p>
          <a:p>
            <a:pPr marL="168275" lvl="0" indent="-168275">
              <a:buSzPts val="1800"/>
            </a:pPr>
            <a:r>
              <a:rPr lang="zh-TW" altLang="en-US" sz="1800" b="1" dirty="0" smtClean="0">
                <a:solidFill>
                  <a:srgbClr val="002060"/>
                </a:solidFill>
                <a:latin typeface="微軟正黑體" pitchFamily="34" charset="-120"/>
                <a:ea typeface="微軟正黑體" pitchFamily="34" charset="-120"/>
              </a:rPr>
              <a:t>   第一級用戶</a:t>
            </a:r>
            <a:r>
              <a:rPr lang="en-US" altLang="zh-TW" sz="1800" b="1" dirty="0" smtClean="0">
                <a:solidFill>
                  <a:srgbClr val="002060"/>
                </a:solidFill>
                <a:latin typeface="微軟正黑體" pitchFamily="34" charset="-120"/>
                <a:ea typeface="微軟正黑體" pitchFamily="34" charset="-120"/>
              </a:rPr>
              <a:t>-60</a:t>
            </a:r>
            <a:r>
              <a:rPr lang="zh-TW" altLang="en-US" sz="1800" b="1" dirty="0" smtClean="0">
                <a:solidFill>
                  <a:srgbClr val="002060"/>
                </a:solidFill>
                <a:latin typeface="微軟正黑體" pitchFamily="34" charset="-120"/>
                <a:ea typeface="微軟正黑體" pitchFamily="34" charset="-120"/>
              </a:rPr>
              <a:t>分鐘， </a:t>
            </a:r>
            <a:endParaRPr lang="en-US" altLang="zh-TW" sz="1800" b="1" dirty="0" smtClean="0">
              <a:solidFill>
                <a:srgbClr val="002060"/>
              </a:solidFill>
              <a:latin typeface="微軟正黑體" pitchFamily="34" charset="-120"/>
              <a:ea typeface="微軟正黑體" pitchFamily="34" charset="-120"/>
            </a:endParaRPr>
          </a:p>
          <a:p>
            <a:pPr marL="168275" lvl="0" indent="-168275">
              <a:buSzPts val="1800"/>
            </a:pPr>
            <a:r>
              <a:rPr lang="zh-TW" altLang="en-US" sz="1800" b="1" dirty="0" smtClean="0">
                <a:solidFill>
                  <a:srgbClr val="002060"/>
                </a:solidFill>
                <a:latin typeface="微軟正黑體" pitchFamily="34" charset="-120"/>
                <a:ea typeface="微軟正黑體" pitchFamily="34" charset="-120"/>
              </a:rPr>
              <a:t>   第二級用戶</a:t>
            </a:r>
            <a:r>
              <a:rPr lang="en-US" altLang="zh-TW" sz="1800" b="1" dirty="0" smtClean="0">
                <a:solidFill>
                  <a:srgbClr val="002060"/>
                </a:solidFill>
                <a:latin typeface="微軟正黑體" pitchFamily="34" charset="-120"/>
                <a:ea typeface="微軟正黑體" pitchFamily="34" charset="-120"/>
              </a:rPr>
              <a:t>-120</a:t>
            </a:r>
            <a:r>
              <a:rPr lang="zh-TW" altLang="en-US" sz="1800" b="1" dirty="0" smtClean="0">
                <a:solidFill>
                  <a:srgbClr val="002060"/>
                </a:solidFill>
                <a:latin typeface="微軟正黑體" pitchFamily="34" charset="-120"/>
                <a:ea typeface="微軟正黑體" pitchFamily="34" charset="-120"/>
              </a:rPr>
              <a:t>分鐘</a:t>
            </a:r>
            <a:endParaRPr lang="en" sz="1800" b="1" dirty="0">
              <a:solidFill>
                <a:srgbClr val="002060"/>
              </a:solidFill>
              <a:latin typeface="微軟正黑體" pitchFamily="34" charset="-120"/>
              <a:ea typeface="微軟正黑體" pitchFamily="34" charset="-120"/>
            </a:endParaRPr>
          </a:p>
          <a:p>
            <a:pPr marL="168275" lvl="0" indent="-168275">
              <a:buSzPts val="1800"/>
            </a:pPr>
            <a:r>
              <a:rPr lang="zh-TW" altLang="en-US" sz="1800" b="1" dirty="0" smtClean="0">
                <a:solidFill>
                  <a:srgbClr val="002060"/>
                </a:solidFill>
                <a:latin typeface="微軟正黑體" pitchFamily="34" charset="-120"/>
                <a:ea typeface="微軟正黑體" pitchFamily="34" charset="-120"/>
              </a:rPr>
              <a:t>◆ 螢幕分享、協作討論、</a:t>
            </a:r>
            <a:endParaRPr lang="en-US" altLang="zh-TW" sz="1800" b="1" dirty="0" smtClean="0">
              <a:solidFill>
                <a:srgbClr val="002060"/>
              </a:solidFill>
              <a:latin typeface="微軟正黑體" pitchFamily="34" charset="-120"/>
              <a:ea typeface="微軟正黑體" pitchFamily="34" charset="-120"/>
            </a:endParaRPr>
          </a:p>
          <a:p>
            <a:pPr marL="168275" lvl="0" indent="-168275">
              <a:buSzPts val="1800"/>
            </a:pPr>
            <a:r>
              <a:rPr lang="zh-TW" altLang="en-US" sz="1800" b="1" dirty="0" smtClean="0">
                <a:solidFill>
                  <a:srgbClr val="002060"/>
                </a:solidFill>
                <a:latin typeface="微軟正黑體" pitchFamily="34" charset="-120"/>
                <a:ea typeface="微軟正黑體" pitchFamily="34" charset="-120"/>
              </a:rPr>
              <a:t>   軟體健檢</a:t>
            </a:r>
            <a:endParaRPr lang="en" sz="1800" b="1" dirty="0">
              <a:solidFill>
                <a:srgbClr val="002060"/>
              </a:solidFill>
              <a:latin typeface="微軟正黑體" pitchFamily="34" charset="-120"/>
              <a:ea typeface="微軟正黑體" pitchFamily="34" charset="-120"/>
            </a:endParaRPr>
          </a:p>
          <a:p>
            <a:pPr marL="168275" lvl="0" indent="-168275">
              <a:buSzPts val="1800"/>
            </a:pPr>
            <a:r>
              <a:rPr lang="zh-TW" altLang="en-US" sz="1800" b="1" dirty="0" smtClean="0">
                <a:solidFill>
                  <a:srgbClr val="002060"/>
                </a:solidFill>
                <a:latin typeface="微軟正黑體" pitchFamily="34" charset="-120"/>
                <a:ea typeface="微軟正黑體" pitchFamily="34" charset="-120"/>
              </a:rPr>
              <a:t>◆ 將</a:t>
            </a:r>
            <a:r>
              <a:rPr lang="en-US" altLang="zh-TW" sz="1800" b="1" dirty="0" smtClean="0">
                <a:solidFill>
                  <a:srgbClr val="002060"/>
                </a:solidFill>
                <a:latin typeface="微軟正黑體" pitchFamily="34" charset="-120"/>
                <a:ea typeface="微軟正黑體" pitchFamily="34" charset="-120"/>
              </a:rPr>
              <a:t>VIP</a:t>
            </a:r>
            <a:r>
              <a:rPr lang="zh-TW" altLang="en-US" sz="1800" b="1" dirty="0" smtClean="0">
                <a:solidFill>
                  <a:srgbClr val="002060"/>
                </a:solidFill>
                <a:latin typeface="微軟正黑體" pitchFamily="34" charset="-120"/>
                <a:ea typeface="微軟正黑體" pitchFamily="34" charset="-120"/>
              </a:rPr>
              <a:t>等級用戶的建議納入 </a:t>
            </a:r>
            <a:r>
              <a:rPr lang="en-US" altLang="zh-TW" sz="1800" b="1" dirty="0" smtClean="0">
                <a:solidFill>
                  <a:srgbClr val="002060"/>
                </a:solidFill>
                <a:latin typeface="微軟正黑體" pitchFamily="34" charset="-120"/>
                <a:ea typeface="微軟正黑體" pitchFamily="34" charset="-120"/>
              </a:rPr>
              <a:t/>
            </a:r>
            <a:br>
              <a:rPr lang="en-US" altLang="zh-TW" sz="1800" b="1" dirty="0" smtClean="0">
                <a:solidFill>
                  <a:srgbClr val="002060"/>
                </a:solidFill>
                <a:latin typeface="微軟正黑體" pitchFamily="34" charset="-120"/>
                <a:ea typeface="微軟正黑體" pitchFamily="34" charset="-120"/>
              </a:rPr>
            </a:br>
            <a:r>
              <a:rPr lang="zh-TW" altLang="en-US" sz="1800" b="1" dirty="0" smtClean="0">
                <a:solidFill>
                  <a:srgbClr val="002060"/>
                </a:solidFill>
                <a:latin typeface="微軟正黑體" pitchFamily="34" charset="-120"/>
                <a:ea typeface="微軟正黑體" pitchFamily="34" charset="-120"/>
              </a:rPr>
              <a:t>軟體未來的開發考量</a:t>
            </a:r>
            <a:endParaRPr lang="en-US" altLang="zh-TW" sz="1800" b="1" dirty="0" smtClean="0">
              <a:solidFill>
                <a:srgbClr val="002060"/>
              </a:solidFill>
              <a:latin typeface="微軟正黑體" pitchFamily="34" charset="-120"/>
              <a:ea typeface="微軟正黑體" pitchFamily="34" charset="-120"/>
            </a:endParaRPr>
          </a:p>
          <a:p>
            <a:pPr marL="168275" lvl="0" indent="-168275">
              <a:buSzPts val="1800"/>
            </a:pPr>
            <a:r>
              <a:rPr lang="zh-TW" altLang="en-US" sz="1800" b="1" dirty="0" smtClean="0">
                <a:solidFill>
                  <a:srgbClr val="002060"/>
                </a:solidFill>
                <a:latin typeface="微軟正黑體" pitchFamily="34" charset="-120"/>
                <a:ea typeface="微軟正黑體" pitchFamily="34" charset="-120"/>
              </a:rPr>
              <a:t>◆ 安裝及部署的顧問服務</a:t>
            </a:r>
            <a:endParaRPr lang="en-US" altLang="zh-TW" sz="1800" b="1" dirty="0" smtClean="0">
              <a:solidFill>
                <a:srgbClr val="002060"/>
              </a:solidFill>
              <a:latin typeface="微軟正黑體" pitchFamily="34" charset="-120"/>
              <a:ea typeface="微軟正黑體" pitchFamily="34" charset="-120"/>
            </a:endParaRPr>
          </a:p>
          <a:p>
            <a:pPr lvl="0">
              <a:buClr>
                <a:schemeClr val="dk1"/>
              </a:buClr>
              <a:buSzPts val="1800"/>
            </a:pPr>
            <a:endParaRPr lang="en-US" altLang="zh-TW" sz="1800" b="1" dirty="0" smtClean="0">
              <a:solidFill>
                <a:srgbClr val="002060"/>
              </a:solidFill>
              <a:latin typeface="微軟正黑體" pitchFamily="34" charset="-120"/>
              <a:ea typeface="微軟正黑體" pitchFamily="34" charset="-120"/>
            </a:endParaRPr>
          </a:p>
          <a:p>
            <a:pPr lvl="0">
              <a:buClr>
                <a:schemeClr val="dk1"/>
              </a:buClr>
              <a:buSzPts val="1800"/>
            </a:pPr>
            <a:r>
              <a:rPr lang="zh-TW" altLang="en-US" sz="1800" b="1" dirty="0" smtClean="0">
                <a:solidFill>
                  <a:srgbClr val="002060"/>
                </a:solidFill>
                <a:latin typeface="微軟正黑體" pitchFamily="34" charset="-120"/>
                <a:ea typeface="微軟正黑體" pitchFamily="34" charset="-120"/>
              </a:rPr>
              <a:t>更多企業享有的功能</a:t>
            </a:r>
            <a:endParaRPr lang="en" sz="1800" b="1" dirty="0">
              <a:solidFill>
                <a:srgbClr val="002060"/>
              </a:solidFill>
              <a:latin typeface="微軟正黑體" pitchFamily="34" charset="-120"/>
              <a:ea typeface="微軟正黑體" pitchFamily="34" charset="-120"/>
            </a:endParaRPr>
          </a:p>
        </p:txBody>
      </p:sp>
      <p:pic>
        <p:nvPicPr>
          <p:cNvPr id="1026" name="Picture 2" descr="\\MARKETING\Marketing\To 亞彣\20171214_直播\EN\P37-01.png"/>
          <p:cNvPicPr>
            <a:picLocks noChangeAspect="1" noChangeArrowheads="1"/>
          </p:cNvPicPr>
          <p:nvPr/>
        </p:nvPicPr>
        <p:blipFill>
          <a:blip r:embed="rId3"/>
          <a:srcRect/>
          <a:stretch>
            <a:fillRect/>
          </a:stretch>
        </p:blipFill>
        <p:spPr bwMode="auto">
          <a:xfrm>
            <a:off x="4139952" y="1059582"/>
            <a:ext cx="4083917" cy="408391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進階版認證機制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3"/>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客製化頁面</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683568" y="1995686"/>
              <a:ext cx="1656184"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3"/>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企業支援</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2" cy="1728191"/>
            <a:chOff x="107504" y="1419622"/>
            <a:chExt cx="2788022" cy="1728191"/>
          </a:xfrm>
        </p:grpSpPr>
        <p:pic>
          <p:nvPicPr>
            <p:cNvPr id="43" name="圖片 42" descr="TAG-01.png"/>
            <p:cNvPicPr>
              <a:picLocks noChangeAspect="1"/>
            </p:cNvPicPr>
            <p:nvPr/>
          </p:nvPicPr>
          <p:blipFill>
            <a:blip r:embed="rId4"/>
            <a:stretch>
              <a:fillRect/>
            </a:stretch>
          </p:blipFill>
          <p:spPr>
            <a:xfrm>
              <a:off x="107504" y="1419622"/>
              <a:ext cx="2788022"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latin typeface="微軟正黑體" pitchFamily="34" charset="-120"/>
                  <a:ea typeface="微軟正黑體" pitchFamily="34" charset="-120"/>
                </a:rPr>
                <a:t>進階的使用設定</a:t>
              </a:r>
              <a:endParaRPr lang="en" altLang="zh-TW" sz="2000" b="1" dirty="0" smtClean="0">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3"/>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進階儀表板</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3" cy="1728191"/>
            <a:chOff x="2987824" y="1347614"/>
            <a:chExt cx="2788023" cy="1728191"/>
          </a:xfrm>
        </p:grpSpPr>
        <p:pic>
          <p:nvPicPr>
            <p:cNvPr id="24" name="圖片 23" descr="TAG-01.png"/>
            <p:cNvPicPr>
              <a:picLocks noChangeAspect="1"/>
            </p:cNvPicPr>
            <p:nvPr/>
          </p:nvPicPr>
          <p:blipFill>
            <a:blip r:embed="rId3"/>
            <a:stretch>
              <a:fillRect/>
            </a:stretch>
          </p:blipFill>
          <p:spPr>
            <a:xfrm>
              <a:off x="2987824" y="1347614"/>
              <a:ext cx="2788023"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加密通知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28" name="文字方塊 27"/>
            <p:cNvSpPr txBox="1"/>
            <p:nvPr/>
          </p:nvSpPr>
          <p:spPr>
            <a:xfrm>
              <a:off x="3653898" y="1923678"/>
              <a:ext cx="1488540"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pSp>
        <p:nvGrpSpPr>
          <p:cNvPr id="6" name="群組 5"/>
          <p:cNvGrpSpPr/>
          <p:nvPr/>
        </p:nvGrpSpPr>
        <p:grpSpPr>
          <a:xfrm>
            <a:off x="827584" y="1742269"/>
            <a:ext cx="7776864" cy="2053617"/>
            <a:chOff x="827584" y="1347613"/>
            <a:chExt cx="7776864" cy="2053617"/>
          </a:xfrm>
        </p:grpSpPr>
        <p:sp>
          <p:nvSpPr>
            <p:cNvPr id="7" name="Shape 332"/>
            <p:cNvSpPr/>
            <p:nvPr/>
          </p:nvSpPr>
          <p:spPr>
            <a:xfrm>
              <a:off x="1835694" y="1347614"/>
              <a:ext cx="3312369" cy="1656184"/>
            </a:xfrm>
            <a:prstGeom prst="rect">
              <a:avLst/>
            </a:prstGeom>
            <a:noFill/>
            <a:ln>
              <a:noFill/>
            </a:ln>
          </p:spPr>
          <p:txBody>
            <a:bodyPr wrap="square" lIns="91425" tIns="91425" rIns="91425" bIns="91425" anchor="t" anchorCtr="0">
              <a:noAutofit/>
            </a:bodyPr>
            <a:lstStyle/>
            <a:p>
              <a:pPr lvl="0" indent="-342900" rtl="0">
                <a:lnSpc>
                  <a:spcPct val="270000"/>
                </a:lnSpc>
                <a:spcBef>
                  <a:spcPts val="0"/>
                </a:spcBef>
                <a:spcAft>
                  <a:spcPts val="0"/>
                </a:spcAft>
                <a:buSzPts val="1800"/>
              </a:pPr>
              <a:r>
                <a:rPr lang="zh-TW" altLang="en-US" sz="2000" b="1" dirty="0" smtClean="0">
                  <a:solidFill>
                    <a:srgbClr val="002060"/>
                  </a:solidFill>
                  <a:latin typeface="微軟正黑體" pitchFamily="34" charset="-120"/>
                  <a:ea typeface="微軟正黑體" pitchFamily="34" charset="-120"/>
                </a:rPr>
                <a:t>◆ 團隊邀請</a:t>
              </a:r>
              <a:endParaRPr lang="en" sz="2000" b="1" dirty="0">
                <a:solidFill>
                  <a:srgbClr val="002060"/>
                </a:solidFill>
                <a:latin typeface="微軟正黑體" pitchFamily="34" charset="-120"/>
                <a:ea typeface="微軟正黑體" pitchFamily="34" charset="-120"/>
              </a:endParaRPr>
            </a:p>
            <a:p>
              <a:pPr lvl="0" indent="-342900">
                <a:lnSpc>
                  <a:spcPct val="270000"/>
                </a:lnSpc>
                <a:buSzPts val="1800"/>
              </a:pPr>
              <a:r>
                <a:rPr lang="zh-TW" altLang="en-US" sz="2000" b="1" dirty="0" smtClean="0">
                  <a:solidFill>
                    <a:srgbClr val="002060"/>
                  </a:solidFill>
                  <a:latin typeface="微軟正黑體" pitchFamily="34" charset="-120"/>
                  <a:ea typeface="微軟正黑體" pitchFamily="34" charset="-120"/>
                </a:rPr>
                <a:t>◆ 頻道更改</a:t>
              </a:r>
              <a:endParaRPr lang="en" sz="2000" b="1" dirty="0">
                <a:solidFill>
                  <a:srgbClr val="002060"/>
                </a:solidFill>
                <a:latin typeface="微軟正黑體" pitchFamily="34" charset="-120"/>
                <a:ea typeface="微軟正黑體" pitchFamily="34" charset="-120"/>
              </a:endParaRPr>
            </a:p>
          </p:txBody>
        </p:sp>
        <p:pic>
          <p:nvPicPr>
            <p:cNvPr id="8" name="圖片 7" descr="P14-01.png"/>
            <p:cNvPicPr>
              <a:picLocks noChangeAspect="1"/>
            </p:cNvPicPr>
            <p:nvPr/>
          </p:nvPicPr>
          <p:blipFill>
            <a:blip r:embed="rId3"/>
            <a:stretch>
              <a:fillRect/>
            </a:stretch>
          </p:blipFill>
          <p:spPr>
            <a:xfrm>
              <a:off x="899592" y="1347613"/>
              <a:ext cx="866816" cy="872851"/>
            </a:xfrm>
            <a:prstGeom prst="rect">
              <a:avLst/>
            </a:prstGeom>
          </p:spPr>
        </p:pic>
        <p:pic>
          <p:nvPicPr>
            <p:cNvPr id="9" name="圖片 8" descr="P14-02.png"/>
            <p:cNvPicPr>
              <a:picLocks noChangeAspect="1"/>
            </p:cNvPicPr>
            <p:nvPr/>
          </p:nvPicPr>
          <p:blipFill>
            <a:blip r:embed="rId4"/>
            <a:stretch>
              <a:fillRect/>
            </a:stretch>
          </p:blipFill>
          <p:spPr>
            <a:xfrm>
              <a:off x="4716016" y="1538039"/>
              <a:ext cx="964297" cy="627261"/>
            </a:xfrm>
            <a:prstGeom prst="rect">
              <a:avLst/>
            </a:prstGeom>
          </p:spPr>
        </p:pic>
        <p:pic>
          <p:nvPicPr>
            <p:cNvPr id="13" name="圖片 12" descr="P14-04.png"/>
            <p:cNvPicPr>
              <a:picLocks noChangeAspect="1"/>
            </p:cNvPicPr>
            <p:nvPr/>
          </p:nvPicPr>
          <p:blipFill>
            <a:blip r:embed="rId5"/>
            <a:stretch>
              <a:fillRect/>
            </a:stretch>
          </p:blipFill>
          <p:spPr>
            <a:xfrm>
              <a:off x="4716016" y="2591444"/>
              <a:ext cx="936104" cy="809786"/>
            </a:xfrm>
            <a:prstGeom prst="rect">
              <a:avLst/>
            </a:prstGeom>
          </p:spPr>
        </p:pic>
        <p:pic>
          <p:nvPicPr>
            <p:cNvPr id="14" name="圖片 13" descr="P14-05.png"/>
            <p:cNvPicPr>
              <a:picLocks noChangeAspect="1"/>
            </p:cNvPicPr>
            <p:nvPr/>
          </p:nvPicPr>
          <p:blipFill>
            <a:blip r:embed="rId6"/>
            <a:stretch>
              <a:fillRect/>
            </a:stretch>
          </p:blipFill>
          <p:spPr>
            <a:xfrm>
              <a:off x="827584" y="2499742"/>
              <a:ext cx="936104" cy="756934"/>
            </a:xfrm>
            <a:prstGeom prst="rect">
              <a:avLst/>
            </a:prstGeom>
          </p:spPr>
        </p:pic>
        <p:sp>
          <p:nvSpPr>
            <p:cNvPr id="15" name="文字方塊 14"/>
            <p:cNvSpPr txBox="1"/>
            <p:nvPr/>
          </p:nvSpPr>
          <p:spPr>
            <a:xfrm>
              <a:off x="5724128" y="1347614"/>
              <a:ext cx="2880320" cy="1754326"/>
            </a:xfrm>
            <a:prstGeom prst="rect">
              <a:avLst/>
            </a:prstGeom>
            <a:noFill/>
          </p:spPr>
          <p:txBody>
            <a:bodyPr wrap="square" rtlCol="0">
              <a:spAutoFit/>
            </a:bodyPr>
            <a:lstStyle/>
            <a:p>
              <a:pPr indent="-342900">
                <a:lnSpc>
                  <a:spcPct val="270000"/>
                </a:lnSpc>
                <a:buClr>
                  <a:schemeClr val="dk1"/>
                </a:buClr>
                <a:buSzPts val="1800"/>
              </a:pPr>
              <a:r>
                <a:rPr lang="zh-TW" altLang="en-US" sz="2000" b="1" dirty="0" smtClean="0">
                  <a:solidFill>
                    <a:srgbClr val="002060"/>
                  </a:solidFill>
                  <a:latin typeface="微軟正黑體" pitchFamily="34" charset="-120"/>
                  <a:ea typeface="微軟正黑體" pitchFamily="34" charset="-120"/>
                </a:rPr>
                <a:t>◆ 公告</a:t>
              </a:r>
              <a:endParaRPr lang="en" altLang="zh-TW" sz="2000" b="1" dirty="0" smtClean="0">
                <a:solidFill>
                  <a:srgbClr val="002060"/>
                </a:solidFill>
                <a:latin typeface="微軟正黑體" pitchFamily="34" charset="-120"/>
                <a:ea typeface="微軟正黑體" pitchFamily="34" charset="-120"/>
              </a:endParaRPr>
            </a:p>
            <a:p>
              <a:pPr indent="-342900">
                <a:lnSpc>
                  <a:spcPct val="270000"/>
                </a:lnSpc>
                <a:buSzPts val="1800"/>
              </a:pPr>
              <a:r>
                <a:rPr lang="zh-TW" altLang="en-US" sz="2000" b="1" dirty="0" smtClean="0">
                  <a:solidFill>
                    <a:srgbClr val="002060"/>
                  </a:solidFill>
                  <a:latin typeface="微軟正黑體" pitchFamily="34" charset="-120"/>
                  <a:ea typeface="微軟正黑體" pitchFamily="34" charset="-120"/>
                </a:rPr>
                <a:t>◆ 使用者隱私權限</a:t>
              </a:r>
              <a:endParaRPr lang="en" altLang="zh-TW" sz="2000" b="1" dirty="0" smtClean="0">
                <a:solidFill>
                  <a:srgbClr val="002060"/>
                </a:solidFill>
                <a:latin typeface="微軟正黑體" pitchFamily="34" charset="-120"/>
                <a:ea typeface="微軟正黑體" pitchFamily="34" charset="-120"/>
              </a:endParaRPr>
            </a:p>
          </p:txBody>
        </p:sp>
      </p:grpSp>
      <p:sp>
        <p:nvSpPr>
          <p:cNvPr id="10" name="標題 9"/>
          <p:cNvSpPr>
            <a:spLocks noGrp="1"/>
          </p:cNvSpPr>
          <p:nvPr>
            <p:ph type="title"/>
          </p:nvPr>
        </p:nvSpPr>
        <p:spPr/>
        <p:txBody>
          <a:bodyPr/>
          <a:lstStyle/>
          <a:p>
            <a:r>
              <a:rPr lang="zh-TW" altLang="en-US" b="1" dirty="0" smtClean="0"/>
              <a:t>進階的使用設定</a:t>
            </a:r>
            <a:endParaRPr lang="zh-TW" altLang="en-US"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1"/>
            <a:chOff x="107504" y="1419622"/>
            <a:chExt cx="2788023" cy="1728191"/>
          </a:xfrm>
        </p:grpSpPr>
        <p:pic>
          <p:nvPicPr>
            <p:cNvPr id="29" name="圖片 28" descr="TAG-01.png"/>
            <p:cNvPicPr>
              <a:picLocks noChangeAspect="1"/>
            </p:cNvPicPr>
            <p:nvPr/>
          </p:nvPicPr>
          <p:blipFill>
            <a:blip r:embed="rId3"/>
            <a:stretch>
              <a:fillRect/>
            </a:stretch>
          </p:blipFill>
          <p:spPr>
            <a:xfrm>
              <a:off x="107504" y="1419622"/>
              <a:ext cx="2788023" cy="1728191"/>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algn="ctr"/>
              <a:r>
                <a:rPr lang="en" altLang="zh-TW" sz="2000" b="1" dirty="0" smtClean="0">
                  <a:solidFill>
                    <a:schemeClr val="tx1">
                      <a:lumMod val="50000"/>
                      <a:lumOff val="50000"/>
                    </a:schemeClr>
                  </a:solidFill>
                  <a:latin typeface="微軟正黑體" pitchFamily="34" charset="-120"/>
                  <a:ea typeface="微軟正黑體" pitchFamily="34" charset="-120"/>
                </a:rPr>
                <a:t>進階認證機制</a:t>
              </a:r>
            </a:p>
          </p:txBody>
        </p:sp>
        <p:sp>
          <p:nvSpPr>
            <p:cNvPr id="31" name="文字方塊 30"/>
            <p:cNvSpPr txBox="1"/>
            <p:nvPr/>
          </p:nvSpPr>
          <p:spPr>
            <a:xfrm>
              <a:off x="293149" y="1900448"/>
              <a:ext cx="2386354" cy="923330"/>
            </a:xfrm>
            <a:prstGeom prst="rect">
              <a:avLst/>
            </a:prstGeom>
            <a:noFill/>
          </p:spPr>
          <p:txBody>
            <a:bodyPr wrap="square" rtlCol="0">
              <a:spAutoFit/>
            </a:bodyPr>
            <a:lstStyle/>
            <a:p>
              <a:pPr lvl="0" indent="-69850" algn="ctr">
                <a:buClr>
                  <a:schemeClr val="dk1"/>
                </a:buClr>
                <a:buSzPts val="1100"/>
              </a:pPr>
              <a:r>
                <a:rPr lang="zh-TW" altLang="en-US" sz="1800" b="1" dirty="0" smtClean="0">
                  <a:solidFill>
                    <a:schemeClr val="bg1"/>
                  </a:solidFill>
                  <a:latin typeface="微軟正黑體" pitchFamily="34" charset="-120"/>
                  <a:ea typeface="微軟正黑體" pitchFamily="34" charset="-120"/>
                </a:rPr>
                <a:t>單一登入 </a:t>
              </a:r>
              <a:r>
                <a:rPr lang="en-US" altLang="zh-TW" sz="1800" b="1" dirty="0" smtClean="0">
                  <a:solidFill>
                    <a:schemeClr val="bg1"/>
                  </a:solidFill>
                  <a:latin typeface="微軟正黑體" pitchFamily="34" charset="-120"/>
                  <a:ea typeface="微軟正黑體" pitchFamily="34" charset="-120"/>
                </a:rPr>
                <a:t>(SSO)</a:t>
              </a:r>
              <a:r>
                <a:rPr lang="en" altLang="zh-TW" sz="1800" b="1" dirty="0" smtClean="0">
                  <a:solidFill>
                    <a:schemeClr val="bg1"/>
                  </a:solidFill>
                  <a:latin typeface="微軟正黑體" pitchFamily="34" charset="-120"/>
                  <a:ea typeface="微軟正黑體" pitchFamily="34" charset="-120"/>
                </a:rPr>
                <a:t>AD/LDAP, SAML(E20) </a:t>
              </a: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3"/>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客製化頁面</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755576" y="1995686"/>
              <a:ext cx="1584176"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設計專屬的登入畫面</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3"/>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企業支援</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功能支援與協助</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3"/>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algn="ctr"/>
              <a:r>
                <a:rPr lang="zh-TW" altLang="en-US" sz="2000" b="1" dirty="0" smtClean="0">
                  <a:solidFill>
                    <a:schemeClr val="tx1">
                      <a:lumMod val="50000"/>
                      <a:lumOff val="50000"/>
                    </a:schemeClr>
                  </a:solidFill>
                  <a:latin typeface="微軟正黑體" pitchFamily="34" charset="-120"/>
                  <a:ea typeface="微軟正黑體" pitchFamily="34" charset="-120"/>
                </a:rPr>
                <a:t>進階的使用設定</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權限設定</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2" cy="1728191"/>
            <a:chOff x="107504" y="1419622"/>
            <a:chExt cx="2788022" cy="1728191"/>
          </a:xfrm>
        </p:grpSpPr>
        <p:pic>
          <p:nvPicPr>
            <p:cNvPr id="47" name="圖片 46" descr="TAG-01.png"/>
            <p:cNvPicPr>
              <a:picLocks noChangeAspect="1"/>
            </p:cNvPicPr>
            <p:nvPr/>
          </p:nvPicPr>
          <p:blipFill>
            <a:blip r:embed="rId4"/>
            <a:stretch>
              <a:fillRect/>
            </a:stretch>
          </p:blipFill>
          <p:spPr>
            <a:xfrm>
              <a:off x="107504" y="1419622"/>
              <a:ext cx="2788022"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進階儀表板</a:t>
              </a:r>
              <a:endParaRPr lang="en" altLang="zh-TW" sz="2000" b="1" dirty="0" smtClean="0">
                <a:latin typeface="微軟正黑體" pitchFamily="34" charset="-120"/>
                <a:ea typeface="微軟正黑體" pitchFamily="34" charset="-120"/>
              </a:endParaRPr>
            </a:p>
          </p:txBody>
        </p:sp>
        <p:sp>
          <p:nvSpPr>
            <p:cNvPr id="49" name="文字方塊 48"/>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效能監控</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200" b="1" dirty="0" smtClean="0"/>
              <a:t>Enterprise version Mattermost (企業版本)</a:t>
            </a:r>
            <a:endParaRPr lang="en" altLang="zh-TW" sz="3200" b="1" dirty="0"/>
          </a:p>
        </p:txBody>
      </p:sp>
      <p:grpSp>
        <p:nvGrpSpPr>
          <p:cNvPr id="7" name="群組 32"/>
          <p:cNvGrpSpPr/>
          <p:nvPr/>
        </p:nvGrpSpPr>
        <p:grpSpPr>
          <a:xfrm>
            <a:off x="3185846" y="1383618"/>
            <a:ext cx="2788023" cy="1728191"/>
            <a:chOff x="2987824" y="1347614"/>
            <a:chExt cx="2788023" cy="1728191"/>
          </a:xfrm>
        </p:grpSpPr>
        <p:pic>
          <p:nvPicPr>
            <p:cNvPr id="24" name="圖片 23" descr="TAG-01.png"/>
            <p:cNvPicPr>
              <a:picLocks noChangeAspect="1"/>
            </p:cNvPicPr>
            <p:nvPr/>
          </p:nvPicPr>
          <p:blipFill>
            <a:blip r:embed="rId3"/>
            <a:stretch>
              <a:fillRect/>
            </a:stretch>
          </p:blipFill>
          <p:spPr>
            <a:xfrm>
              <a:off x="2987824" y="1347614"/>
              <a:ext cx="2788023"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加密通知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28" name="文字方塊 27"/>
            <p:cNvSpPr txBox="1"/>
            <p:nvPr/>
          </p:nvSpPr>
          <p:spPr>
            <a:xfrm>
              <a:off x="3653898" y="1923678"/>
              <a:ext cx="1488540" cy="707886"/>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透過</a:t>
              </a:r>
              <a:r>
                <a:rPr lang="en-US" altLang="zh-TW" sz="2000" b="1" dirty="0" smtClean="0">
                  <a:solidFill>
                    <a:schemeClr val="bg1"/>
                  </a:solidFill>
                  <a:latin typeface="微軟正黑體" pitchFamily="34" charset="-120"/>
                  <a:ea typeface="微軟正黑體" pitchFamily="34" charset="-120"/>
                </a:rPr>
                <a:t>HPNS</a:t>
              </a:r>
              <a:r>
                <a:rPr lang="zh-TW" altLang="en-US" sz="2000" b="1" dirty="0" smtClean="0">
                  <a:solidFill>
                    <a:schemeClr val="bg1"/>
                  </a:solidFill>
                  <a:latin typeface="微軟正黑體" pitchFamily="34" charset="-120"/>
                  <a:ea typeface="微軟正黑體" pitchFamily="34" charset="-120"/>
                </a:rPr>
                <a:t>推播通知</a:t>
              </a:r>
              <a:endParaRPr lang="en" altLang="zh-TW" sz="2000" b="1" dirty="0" smtClean="0">
                <a:solidFill>
                  <a:schemeClr val="bg1"/>
                </a:solidFill>
                <a:latin typeface="微軟正黑體" pitchFamily="34" charset="-120"/>
                <a:ea typeface="微軟正黑體" pitchFamily="34" charset="-12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1" name="Shape 165"/>
          <p:cNvPicPr preferRelativeResize="0"/>
          <p:nvPr/>
        </p:nvPicPr>
        <p:blipFill>
          <a:blip r:embed="rId3">
            <a:alphaModFix/>
          </a:blip>
          <a:stretch>
            <a:fillRect/>
          </a:stretch>
        </p:blipFill>
        <p:spPr>
          <a:xfrm>
            <a:off x="179512" y="1419622"/>
            <a:ext cx="5904656" cy="2910572"/>
          </a:xfrm>
          <a:prstGeom prst="rect">
            <a:avLst/>
          </a:prstGeom>
          <a:noFill/>
          <a:ln>
            <a:noFill/>
          </a:ln>
        </p:spPr>
      </p:pic>
      <p:pic>
        <p:nvPicPr>
          <p:cNvPr id="12" name="圖片 11" descr="對話框-09.png"/>
          <p:cNvPicPr>
            <a:picLocks noChangeAspect="1"/>
          </p:cNvPicPr>
          <p:nvPr/>
        </p:nvPicPr>
        <p:blipFill>
          <a:blip r:embed="rId4"/>
          <a:stretch>
            <a:fillRect/>
          </a:stretch>
        </p:blipFill>
        <p:spPr>
          <a:xfrm>
            <a:off x="5724128" y="1275606"/>
            <a:ext cx="3311570" cy="3479722"/>
          </a:xfrm>
          <a:prstGeom prst="rect">
            <a:avLst/>
          </a:prstGeom>
        </p:spPr>
      </p:pic>
      <p:sp>
        <p:nvSpPr>
          <p:cNvPr id="173" name="Shape 173"/>
          <p:cNvSpPr txBox="1">
            <a:spLocks noGrp="1"/>
          </p:cNvSpPr>
          <p:nvPr>
            <p:ph type="title"/>
          </p:nvPr>
        </p:nvSpPr>
        <p:spPr>
          <a:prstGeom prst="rect">
            <a:avLst/>
          </a:prstGeom>
        </p:spPr>
        <p:txBody>
          <a:bodyPr wrap="square" lIns="91425" tIns="91425" rIns="91425" bIns="91425" anchor="t" anchorCtr="0">
            <a:noAutofit/>
          </a:bodyPr>
          <a:lstStyle/>
          <a:p>
            <a:r>
              <a:rPr lang="en" altLang="zh-TW" sz="3800" b="1" dirty="0" smtClean="0">
                <a:solidFill>
                  <a:srgbClr val="002060"/>
                </a:solidFill>
              </a:rPr>
              <a:t>可以在 NAS 上用 Mattermost 了耶!</a:t>
            </a:r>
            <a:endParaRPr sz="3800" dirty="0">
              <a:solidFill>
                <a:srgbClr val="002060"/>
              </a:solidFill>
            </a:endParaRPr>
          </a:p>
        </p:txBody>
      </p:sp>
      <p:sp>
        <p:nvSpPr>
          <p:cNvPr id="177" name="Shape 177"/>
          <p:cNvSpPr txBox="1"/>
          <p:nvPr/>
        </p:nvSpPr>
        <p:spPr>
          <a:xfrm>
            <a:off x="311700" y="445025"/>
            <a:ext cx="8520600" cy="572700"/>
          </a:xfrm>
          <a:prstGeom prst="rect">
            <a:avLst/>
          </a:prstGeom>
          <a:noFill/>
          <a:ln>
            <a:noFill/>
          </a:ln>
        </p:spPr>
        <p:txBody>
          <a:bodyPr wrap="square" lIns="91425" tIns="91425" rIns="91425" bIns="91425" anchor="ctr" anchorCtr="0">
            <a:noAutofit/>
          </a:bodyPr>
          <a:lstStyle/>
          <a:p>
            <a:pPr marL="0" lvl="0" indent="0" algn="ctr" rtl="0">
              <a:spcBef>
                <a:spcPts val="0"/>
              </a:spcBef>
              <a:buNone/>
            </a:pPr>
            <a:endParaRPr lang="en" sz="2800" b="1" dirty="0">
              <a:solidFill>
                <a:srgbClr val="FFFFFF"/>
              </a:solidFill>
            </a:endParaRPr>
          </a:p>
        </p:txBody>
      </p:sp>
      <p:sp>
        <p:nvSpPr>
          <p:cNvPr id="178" name="Shape 178"/>
          <p:cNvSpPr/>
          <p:nvPr/>
        </p:nvSpPr>
        <p:spPr>
          <a:xfrm>
            <a:off x="7236296" y="2151754"/>
            <a:ext cx="360040" cy="708028"/>
          </a:xfrm>
          <a:prstGeom prst="downArrow">
            <a:avLst>
              <a:gd name="adj1" fmla="val 50000"/>
              <a:gd name="adj2" fmla="val 50000"/>
            </a:avLst>
          </a:prstGeom>
          <a:solidFill>
            <a:srgbClr val="002060"/>
          </a:solidFill>
          <a:ln w="9525" cap="flat" cmpd="sng">
            <a:no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pic>
        <p:nvPicPr>
          <p:cNvPr id="179" name="Shape 179"/>
          <p:cNvPicPr preferRelativeResize="0"/>
          <p:nvPr/>
        </p:nvPicPr>
        <p:blipFill>
          <a:blip r:embed="rId5"/>
          <a:stretch>
            <a:fillRect/>
          </a:stretch>
        </p:blipFill>
        <p:spPr>
          <a:xfrm>
            <a:off x="6084168" y="2917234"/>
            <a:ext cx="2672710" cy="1670740"/>
          </a:xfrm>
          <a:prstGeom prst="rect">
            <a:avLst/>
          </a:prstGeom>
          <a:noFill/>
          <a:ln>
            <a:noFill/>
          </a:ln>
        </p:spPr>
      </p:pic>
      <p:pic>
        <p:nvPicPr>
          <p:cNvPr id="181" name="Shape 181"/>
          <p:cNvPicPr preferRelativeResize="0"/>
          <p:nvPr/>
        </p:nvPicPr>
        <p:blipFill>
          <a:blip r:embed="rId6">
            <a:alphaModFix/>
          </a:blip>
          <a:stretch>
            <a:fillRect/>
          </a:stretch>
        </p:blipFill>
        <p:spPr>
          <a:xfrm>
            <a:off x="6097872" y="1614353"/>
            <a:ext cx="2626137" cy="597357"/>
          </a:xfrm>
          <a:prstGeom prst="rect">
            <a:avLst/>
          </a:prstGeom>
          <a:noFill/>
          <a:ln>
            <a:noFill/>
          </a:ln>
        </p:spPr>
      </p:pic>
      <p:pic>
        <p:nvPicPr>
          <p:cNvPr id="13" name="圖片 12" descr="TAG-03.png"/>
          <p:cNvPicPr>
            <a:picLocks noChangeAspect="1"/>
          </p:cNvPicPr>
          <p:nvPr/>
        </p:nvPicPr>
        <p:blipFill>
          <a:blip r:embed="rId7"/>
          <a:stretch>
            <a:fillRect/>
          </a:stretch>
        </p:blipFill>
        <p:spPr>
          <a:xfrm>
            <a:off x="1835696" y="4227934"/>
            <a:ext cx="4048813" cy="669793"/>
          </a:xfrm>
          <a:prstGeom prst="rect">
            <a:avLst/>
          </a:prstGeom>
        </p:spPr>
      </p:pic>
      <p:sp>
        <p:nvSpPr>
          <p:cNvPr id="14" name="文字方塊 13"/>
          <p:cNvSpPr txBox="1"/>
          <p:nvPr/>
        </p:nvSpPr>
        <p:spPr>
          <a:xfrm>
            <a:off x="1907704" y="4408942"/>
            <a:ext cx="3744416" cy="307777"/>
          </a:xfrm>
          <a:prstGeom prst="rect">
            <a:avLst/>
          </a:prstGeom>
          <a:noFill/>
        </p:spPr>
        <p:txBody>
          <a:bodyPr wrap="square" rtlCol="0" anchor="ctr">
            <a:spAutoFit/>
          </a:bodyPr>
          <a:lstStyle/>
          <a:p>
            <a:pPr lvl="0"/>
            <a:r>
              <a:rPr lang="en" altLang="zh-TW" b="1" dirty="0" smtClean="0">
                <a:solidFill>
                  <a:schemeClr val="bg1"/>
                </a:solidFill>
                <a:latin typeface="微軟正黑體" pitchFamily="34" charset="-120"/>
                <a:ea typeface="微軟正黑體" pitchFamily="34" charset="-120"/>
              </a:rPr>
              <a:t>讓您</a:t>
            </a:r>
            <a:r>
              <a:rPr lang="zh-TW" altLang="en-US" b="1" dirty="0" smtClean="0">
                <a:solidFill>
                  <a:schemeClr val="bg1"/>
                </a:solidFill>
                <a:latin typeface="微軟正黑體" pitchFamily="34" charset="-120"/>
                <a:ea typeface="微軟正黑體" pitchFamily="34" charset="-120"/>
              </a:rPr>
              <a:t>輕鬆享有</a:t>
            </a:r>
            <a:r>
              <a:rPr lang="en" altLang="zh-TW" b="1" dirty="0" smtClean="0">
                <a:solidFill>
                  <a:schemeClr val="bg1"/>
                </a:solidFill>
                <a:latin typeface="微軟正黑體" pitchFamily="34" charset="-120"/>
                <a:ea typeface="微軟正黑體" pitchFamily="34" charset="-120"/>
              </a:rPr>
              <a:t>世界百大企業般的即時通訊系統</a:t>
            </a:r>
            <a:endParaRPr lang="zh-TW" altLang="en-US"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10" name="標題 9"/>
          <p:cNvSpPr>
            <a:spLocks noGrp="1"/>
          </p:cNvSpPr>
          <p:nvPr>
            <p:ph type="title"/>
          </p:nvPr>
        </p:nvSpPr>
        <p:spPr/>
        <p:txBody>
          <a:bodyPr/>
          <a:lstStyle/>
          <a:p>
            <a:r>
              <a:rPr lang="zh-TW" altLang="en-US" b="1" dirty="0" smtClean="0"/>
              <a:t>進階儀表板</a:t>
            </a:r>
            <a:endParaRPr lang="zh-TW" altLang="en-US" b="1" dirty="0"/>
          </a:p>
        </p:txBody>
      </p:sp>
      <p:sp>
        <p:nvSpPr>
          <p:cNvPr id="332" name="Shape 332"/>
          <p:cNvSpPr/>
          <p:nvPr/>
        </p:nvSpPr>
        <p:spPr>
          <a:xfrm>
            <a:off x="0" y="1347614"/>
            <a:ext cx="9144000" cy="936104"/>
          </a:xfrm>
          <a:prstGeom prst="rect">
            <a:avLst/>
          </a:prstGeom>
          <a:noFill/>
          <a:ln>
            <a:noFill/>
          </a:ln>
        </p:spPr>
        <p:txBody>
          <a:bodyPr wrap="square" lIns="91425" tIns="91425" rIns="91425" bIns="91425" anchor="t" anchorCtr="0">
            <a:noAutofit/>
          </a:bodyPr>
          <a:lstStyle/>
          <a:p>
            <a:pPr marL="457200" indent="-342900">
              <a:buSzPts val="1800"/>
            </a:pPr>
            <a:r>
              <a:rPr lang="zh-TW" altLang="en-US" sz="2000" b="1" dirty="0" smtClean="0">
                <a:solidFill>
                  <a:srgbClr val="002060"/>
                </a:solidFill>
                <a:latin typeface="微軟正黑體" pitchFamily="34" charset="-120"/>
                <a:ea typeface="微軟正黑體" pitchFamily="34" charset="-120"/>
              </a:rPr>
              <a:t>◆ 追蹤大型企業級系統部署的運作狀況        ◆ </a:t>
            </a:r>
            <a:r>
              <a:rPr lang="en" altLang="zh-TW" sz="2000" b="1" dirty="0" smtClean="0">
                <a:solidFill>
                  <a:srgbClr val="002060"/>
                </a:solidFill>
                <a:latin typeface="微軟正黑體" pitchFamily="34" charset="-120"/>
                <a:ea typeface="微軟正黑體" pitchFamily="34" charset="-120"/>
              </a:rPr>
              <a:t>與 Prometheus 和 Grafana 整合</a:t>
            </a:r>
            <a:endParaRPr lang="en-US" altLang="zh-TW" sz="2000" b="1" dirty="0" smtClean="0">
              <a:solidFill>
                <a:srgbClr val="002060"/>
              </a:solidFill>
              <a:latin typeface="微軟正黑體" pitchFamily="34" charset="-120"/>
              <a:ea typeface="微軟正黑體" pitchFamily="34" charset="-120"/>
            </a:endParaRPr>
          </a:p>
        </p:txBody>
      </p:sp>
      <p:pic>
        <p:nvPicPr>
          <p:cNvPr id="7" name="Shape 761"/>
          <p:cNvPicPr preferRelativeResize="0"/>
          <p:nvPr/>
        </p:nvPicPr>
        <p:blipFill>
          <a:blip r:embed="rId3">
            <a:alphaModFix/>
          </a:blip>
          <a:stretch>
            <a:fillRect/>
          </a:stretch>
        </p:blipFill>
        <p:spPr>
          <a:xfrm>
            <a:off x="0" y="1849878"/>
            <a:ext cx="9144000" cy="319490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8" name="圖片 7" descr="P25-01.png"/>
          <p:cNvPicPr>
            <a:picLocks noChangeAspect="1"/>
          </p:cNvPicPr>
          <p:nvPr/>
        </p:nvPicPr>
        <p:blipFill>
          <a:blip r:embed="rId3"/>
          <a:stretch>
            <a:fillRect/>
          </a:stretch>
        </p:blipFill>
        <p:spPr>
          <a:xfrm>
            <a:off x="467545" y="1491630"/>
            <a:ext cx="6977284" cy="924879"/>
          </a:xfrm>
          <a:prstGeom prst="rect">
            <a:avLst/>
          </a:prstGeom>
          <a:effectLst>
            <a:outerShdw blurRad="50800" dist="38100" dir="10800000" algn="r" rotWithShape="0">
              <a:prstClr val="black">
                <a:alpha val="40000"/>
              </a:prstClr>
            </a:outerShdw>
          </a:effectLst>
        </p:spPr>
      </p:pic>
      <p:pic>
        <p:nvPicPr>
          <p:cNvPr id="9" name="圖片 8" descr="P25-02.png"/>
          <p:cNvPicPr>
            <a:picLocks noChangeAspect="1"/>
          </p:cNvPicPr>
          <p:nvPr/>
        </p:nvPicPr>
        <p:blipFill>
          <a:blip r:embed="rId4"/>
          <a:stretch>
            <a:fillRect/>
          </a:stretch>
        </p:blipFill>
        <p:spPr>
          <a:xfrm>
            <a:off x="467544" y="2484432"/>
            <a:ext cx="6946741" cy="1959526"/>
          </a:xfrm>
          <a:prstGeom prst="rect">
            <a:avLst/>
          </a:prstGeom>
          <a:effectLst>
            <a:outerShdw blurRad="50800" dist="38100" dir="10800000" algn="r" rotWithShape="0">
              <a:prstClr val="black">
                <a:alpha val="40000"/>
              </a:prstClr>
            </a:outerShdw>
          </a:effectLst>
        </p:spPr>
      </p:pic>
      <p:sp>
        <p:nvSpPr>
          <p:cNvPr id="519" name="Shape 519"/>
          <p:cNvSpPr txBox="1">
            <a:spLocks noGrp="1"/>
          </p:cNvSpPr>
          <p:nvPr>
            <p:ph type="title"/>
          </p:nvPr>
        </p:nvSpPr>
        <p:spPr>
          <a:xfrm>
            <a:off x="515896" y="342866"/>
            <a:ext cx="8520600" cy="572700"/>
          </a:xfrm>
          <a:prstGeom prst="rect">
            <a:avLst/>
          </a:prstGeom>
        </p:spPr>
        <p:txBody>
          <a:bodyPr wrap="square" lIns="91425" tIns="91425" rIns="91425" bIns="91425" anchor="ctr" anchorCtr="0">
            <a:noAutofit/>
          </a:bodyPr>
          <a:lstStyle/>
          <a:p>
            <a:pPr marL="0" lvl="0" indent="0" rtl="0">
              <a:spcBef>
                <a:spcPts val="0"/>
              </a:spcBef>
              <a:buNone/>
            </a:pPr>
            <a:r>
              <a:rPr lang="en" b="1" dirty="0"/>
              <a:t>上線時間與支援機種</a:t>
            </a:r>
          </a:p>
        </p:txBody>
      </p:sp>
      <p:sp>
        <p:nvSpPr>
          <p:cNvPr id="10" name="文字方塊 9"/>
          <p:cNvSpPr txBox="1"/>
          <p:nvPr/>
        </p:nvSpPr>
        <p:spPr>
          <a:xfrm>
            <a:off x="1043608" y="1747491"/>
            <a:ext cx="4896543" cy="338554"/>
          </a:xfrm>
          <a:prstGeom prst="rect">
            <a:avLst/>
          </a:prstGeom>
          <a:noFill/>
        </p:spPr>
        <p:txBody>
          <a:bodyPr wrap="square" rtlCol="0">
            <a:spAutoFit/>
          </a:bodyPr>
          <a:lstStyle/>
          <a:p>
            <a:pPr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US" altLang="zh-TW" sz="1600" b="1" dirty="0" err="1" smtClean="0">
                <a:solidFill>
                  <a:srgbClr val="002060"/>
                </a:solidFill>
                <a:latin typeface="微軟正黑體" pitchFamily="34" charset="-120"/>
                <a:ea typeface="微軟正黑體" pitchFamily="34" charset="-120"/>
                <a:sym typeface="Calibri"/>
              </a:rPr>
              <a:t>Mattermost</a:t>
            </a:r>
            <a:r>
              <a:rPr lang="en-US" altLang="zh-TW" sz="1600" b="1" dirty="0" smtClean="0">
                <a:solidFill>
                  <a:srgbClr val="002060"/>
                </a:solidFill>
                <a:latin typeface="微軟正黑體" pitchFamily="34" charset="-120"/>
                <a:ea typeface="微軟正黑體" pitchFamily="34" charset="-120"/>
                <a:sym typeface="Calibri"/>
              </a:rPr>
              <a:t> 4.2.0 </a:t>
            </a:r>
            <a:r>
              <a:rPr lang="zh-TW" altLang="en-US" sz="1600" b="1" dirty="0" smtClean="0">
                <a:solidFill>
                  <a:srgbClr val="002060"/>
                </a:solidFill>
                <a:latin typeface="微軟正黑體" pitchFamily="34" charset="-120"/>
                <a:ea typeface="微軟正黑體" pitchFamily="34" charset="-120"/>
                <a:sym typeface="Calibri"/>
              </a:rPr>
              <a:t>已上線至 </a:t>
            </a:r>
            <a:r>
              <a:rPr lang="en-US" altLang="zh-TW" sz="1600" b="1" dirty="0" smtClean="0">
                <a:solidFill>
                  <a:srgbClr val="002060"/>
                </a:solidFill>
                <a:latin typeface="微軟正黑體" pitchFamily="34" charset="-120"/>
                <a:ea typeface="微軟正黑體" pitchFamily="34" charset="-120"/>
                <a:sym typeface="Calibri"/>
              </a:rPr>
              <a:t>QNAP App Center</a:t>
            </a:r>
          </a:p>
        </p:txBody>
      </p:sp>
      <p:sp>
        <p:nvSpPr>
          <p:cNvPr id="11" name="文字方塊 10"/>
          <p:cNvSpPr txBox="1"/>
          <p:nvPr/>
        </p:nvSpPr>
        <p:spPr>
          <a:xfrm>
            <a:off x="1043609" y="2658274"/>
            <a:ext cx="5904656" cy="1569660"/>
          </a:xfrm>
          <a:prstGeom prst="rect">
            <a:avLst/>
          </a:prstGeom>
          <a:noFill/>
        </p:spPr>
        <p:txBody>
          <a:bodyPr wrap="square" rtlCol="0">
            <a:spAutoFit/>
          </a:bodyPr>
          <a:lstStyle/>
          <a:p>
            <a:pPr lvl="0"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 altLang="zh-TW" sz="1600" b="1" dirty="0" smtClean="0">
                <a:solidFill>
                  <a:srgbClr val="002060"/>
                </a:solidFill>
                <a:latin typeface="微軟正黑體" pitchFamily="34" charset="-120"/>
                <a:ea typeface="微軟正黑體" pitchFamily="34" charset="-120"/>
                <a:sym typeface="Calibri"/>
              </a:rPr>
              <a:t>Mattermost 支援 x86 機種: TS-x51、TS-x51+、TS-x51A、</a:t>
            </a:r>
            <a:r>
              <a:rPr lang="zh-TW" altLang="en-US" sz="1600" b="1" dirty="0" smtClean="0">
                <a:solidFill>
                  <a:srgbClr val="002060"/>
                </a:solidFill>
                <a:latin typeface="微軟正黑體" pitchFamily="34" charset="-120"/>
                <a:ea typeface="微軟正黑體" pitchFamily="34" charset="-120"/>
                <a:sym typeface="Calibri"/>
              </a:rPr>
              <a:t>   </a:t>
            </a:r>
            <a:endParaRPr lang="en-US" altLang="zh-TW" sz="1600" b="1" dirty="0" smtClean="0">
              <a:solidFill>
                <a:srgbClr val="002060"/>
              </a:solidFill>
              <a:latin typeface="微軟正黑體" pitchFamily="34" charset="-120"/>
              <a:ea typeface="微軟正黑體" pitchFamily="34" charset="-120"/>
              <a:sym typeface="Calibri"/>
            </a:endParaRPr>
          </a:p>
          <a:p>
            <a:pPr lvl="0"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 altLang="zh-TW" sz="1600" b="1" dirty="0" smtClean="0">
                <a:solidFill>
                  <a:srgbClr val="002060"/>
                </a:solidFill>
                <a:latin typeface="微軟正黑體" pitchFamily="34" charset="-120"/>
                <a:ea typeface="微軟正黑體" pitchFamily="34" charset="-120"/>
                <a:sym typeface="Calibri"/>
              </a:rPr>
              <a:t>TS-x53、TS-x53A、TS-x53B、TBS-453A、TS/TVS-x63、</a:t>
            </a:r>
            <a:r>
              <a:rPr lang="zh-TW" altLang="en-US" sz="1600" b="1" dirty="0" smtClean="0">
                <a:solidFill>
                  <a:srgbClr val="002060"/>
                </a:solidFill>
                <a:latin typeface="微軟正黑體" pitchFamily="34" charset="-120"/>
                <a:ea typeface="微軟正黑體" pitchFamily="34" charset="-120"/>
                <a:sym typeface="Calibri"/>
              </a:rPr>
              <a:t>   </a:t>
            </a:r>
            <a:endParaRPr lang="en-US" altLang="zh-TW" sz="1600" b="1" dirty="0" smtClean="0">
              <a:solidFill>
                <a:srgbClr val="002060"/>
              </a:solidFill>
              <a:latin typeface="微軟正黑體" pitchFamily="34" charset="-120"/>
              <a:ea typeface="微軟正黑體" pitchFamily="34" charset="-120"/>
              <a:sym typeface="Calibri"/>
            </a:endParaRPr>
          </a:p>
          <a:p>
            <a:pPr lvl="0"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 altLang="zh-TW" sz="1600" b="1" dirty="0" smtClean="0">
                <a:solidFill>
                  <a:srgbClr val="002060"/>
                </a:solidFill>
                <a:latin typeface="微軟正黑體" pitchFamily="34" charset="-120"/>
                <a:ea typeface="微軟正黑體" pitchFamily="34" charset="-120"/>
                <a:sym typeface="Calibri"/>
              </a:rPr>
              <a:t>TVS-x70、TVS-x71、TS/SS-x79、TS/TVS-x80、TVS-x82 </a:t>
            </a:r>
          </a:p>
          <a:p>
            <a:pPr lvl="0"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 altLang="zh-TW" sz="1600" b="1" dirty="0" smtClean="0">
                <a:solidFill>
                  <a:srgbClr val="002060"/>
                </a:solidFill>
                <a:latin typeface="微軟正黑體" pitchFamily="34" charset="-120"/>
                <a:ea typeface="微軟正黑體" pitchFamily="34" charset="-120"/>
                <a:sym typeface="Calibri"/>
              </a:rPr>
              <a:t>系列、TS-1685 、TS-X77 系列和 TDS-16489U</a:t>
            </a:r>
          </a:p>
          <a:p>
            <a:pPr lvl="0"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 altLang="zh-TW" sz="1600" b="1" dirty="0" smtClean="0">
                <a:solidFill>
                  <a:srgbClr val="002060"/>
                </a:solidFill>
                <a:latin typeface="微軟正黑體" pitchFamily="34" charset="-120"/>
                <a:ea typeface="微軟正黑體" pitchFamily="34" charset="-120"/>
                <a:sym typeface="Calibri"/>
              </a:rPr>
              <a:t>QTS 系統軟體需求: FW 4.3.3 或</a:t>
            </a:r>
            <a:r>
              <a:rPr lang="zh-TW" altLang="en-US" sz="1600" b="1" dirty="0" smtClean="0">
                <a:solidFill>
                  <a:srgbClr val="002060"/>
                </a:solidFill>
                <a:latin typeface="微軟正黑體" pitchFamily="34" charset="-120"/>
                <a:ea typeface="微軟正黑體" pitchFamily="34" charset="-120"/>
                <a:sym typeface="Calibri"/>
              </a:rPr>
              <a:t>更新</a:t>
            </a:r>
            <a:r>
              <a:rPr lang="en" altLang="zh-TW" sz="1600" b="1" dirty="0" smtClean="0">
                <a:solidFill>
                  <a:srgbClr val="002060"/>
                </a:solidFill>
                <a:latin typeface="微軟正黑體" pitchFamily="34" charset="-120"/>
                <a:ea typeface="微軟正黑體" pitchFamily="34" charset="-120"/>
                <a:sym typeface="Calibri"/>
              </a:rPr>
              <a:t>版本 </a:t>
            </a:r>
          </a:p>
          <a:p>
            <a:pPr lvl="0" indent="-342900">
              <a:buSzPts val="1800"/>
            </a:pPr>
            <a:r>
              <a:rPr lang="zh-TW" altLang="en-US" sz="1600" b="1" dirty="0" smtClean="0">
                <a:solidFill>
                  <a:srgbClr val="002060"/>
                </a:solidFill>
                <a:latin typeface="微軟正黑體" pitchFamily="34" charset="-120"/>
                <a:ea typeface="微軟正黑體" pitchFamily="34" charset="-120"/>
                <a:sym typeface="Calibri"/>
              </a:rPr>
              <a:t>◆  </a:t>
            </a:r>
            <a:r>
              <a:rPr lang="en" altLang="zh-TW" sz="1600" b="1" dirty="0" smtClean="0">
                <a:solidFill>
                  <a:srgbClr val="002060"/>
                </a:solidFill>
                <a:latin typeface="微軟正黑體" pitchFamily="34" charset="-120"/>
                <a:ea typeface="微軟正黑體" pitchFamily="34" charset="-120"/>
                <a:sym typeface="Calibri"/>
              </a:rPr>
              <a:t>需安裝軟體容器工作站 1.7.2415 或</a:t>
            </a:r>
            <a:r>
              <a:rPr lang="zh-TW" altLang="en-US" sz="1600" b="1" dirty="0" smtClean="0">
                <a:solidFill>
                  <a:srgbClr val="002060"/>
                </a:solidFill>
                <a:latin typeface="微軟正黑體" pitchFamily="34" charset="-120"/>
                <a:ea typeface="微軟正黑體" pitchFamily="34" charset="-120"/>
                <a:sym typeface="Calibri"/>
              </a:rPr>
              <a:t>更新</a:t>
            </a:r>
            <a:r>
              <a:rPr lang="en" altLang="zh-TW" sz="1600" b="1" dirty="0" smtClean="0">
                <a:solidFill>
                  <a:srgbClr val="002060"/>
                </a:solidFill>
                <a:latin typeface="微軟正黑體" pitchFamily="34" charset="-120"/>
                <a:ea typeface="微軟正黑體" pitchFamily="34" charset="-120"/>
                <a:sym typeface="Calibri"/>
              </a:rPr>
              <a:t>版本</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9" name="Shape 529"/>
          <p:cNvSpPr/>
          <p:nvPr/>
        </p:nvSpPr>
        <p:spPr>
          <a:xfrm>
            <a:off x="2990850" y="1995686"/>
            <a:ext cx="3248100" cy="981000"/>
          </a:xfrm>
          <a:prstGeom prst="rect">
            <a:avLst/>
          </a:prstGeom>
          <a:noFill/>
          <a:ln>
            <a:noFill/>
          </a:ln>
        </p:spPr>
        <p:txBody>
          <a:bodyPr wrap="square" lIns="91425" tIns="91425" rIns="91425" bIns="91425" anchor="ctr" anchorCtr="0">
            <a:noAutofit/>
          </a:bodyPr>
          <a:lstStyle/>
          <a:p>
            <a:pPr marL="0" lvl="0" indent="0" algn="ctr">
              <a:spcBef>
                <a:spcPts val="0"/>
              </a:spcBef>
              <a:buNone/>
            </a:pPr>
            <a:r>
              <a:rPr lang="en" sz="4000" b="1" dirty="0" smtClean="0">
                <a:solidFill>
                  <a:srgbClr val="002060"/>
                </a:solidFill>
                <a:latin typeface="微軟正黑體" pitchFamily="34" charset="-120"/>
                <a:ea typeface="微軟正黑體" pitchFamily="34" charset="-120"/>
              </a:rPr>
              <a:t>謝謝收看</a:t>
            </a:r>
            <a:r>
              <a:rPr lang="en-US" altLang="zh-TW" sz="4000" b="1" dirty="0" smtClean="0">
                <a:solidFill>
                  <a:srgbClr val="002060"/>
                </a:solidFill>
                <a:latin typeface="微軟正黑體" pitchFamily="34" charset="-120"/>
                <a:ea typeface="微軟正黑體" pitchFamily="34" charset="-120"/>
              </a:rPr>
              <a:t>!</a:t>
            </a:r>
            <a:endParaRPr lang="en" sz="4000" b="1" dirty="0">
              <a:solidFill>
                <a:srgbClr val="002060"/>
              </a:solidFill>
              <a:latin typeface="微軟正黑體" pitchFamily="34" charset="-120"/>
              <a:ea typeface="微軟正黑體" pitchFamily="34" charset="-120"/>
            </a:endParaRPr>
          </a:p>
        </p:txBody>
      </p:sp>
      <p:pic>
        <p:nvPicPr>
          <p:cNvPr id="10" name="Shape 168"/>
          <p:cNvPicPr preferRelativeResize="0"/>
          <p:nvPr/>
        </p:nvPicPr>
        <p:blipFill>
          <a:blip r:embed="rId3">
            <a:alphaModFix/>
          </a:blip>
          <a:srcRect l="4000" t="11725" r="78664" b="12064"/>
          <a:stretch>
            <a:fillRect/>
          </a:stretch>
        </p:blipFill>
        <p:spPr>
          <a:xfrm>
            <a:off x="7020272" y="843558"/>
            <a:ext cx="576064" cy="5760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6" name="Shape 266"/>
          <p:cNvSpPr txBox="1">
            <a:spLocks noGrp="1"/>
          </p:cNvSpPr>
          <p:nvPr>
            <p:ph type="title"/>
          </p:nvPr>
        </p:nvSpPr>
        <p:spPr>
          <a:xfrm>
            <a:off x="515896" y="342866"/>
            <a:ext cx="8520600" cy="572700"/>
          </a:xfrm>
          <a:prstGeom prst="rect">
            <a:avLst/>
          </a:prstGeom>
          <a:noFill/>
          <a:ln>
            <a:noFill/>
          </a:ln>
        </p:spPr>
        <p:txBody>
          <a:bodyPr wrap="square" lIns="91425" tIns="91425" rIns="91425" bIns="91425" anchor="ctr" anchorCtr="0">
            <a:noAutofit/>
          </a:bodyPr>
          <a:lstStyle/>
          <a:p>
            <a:pPr lvl="0" indent="-177800" algn="ctr">
              <a:buClr>
                <a:srgbClr val="002060"/>
              </a:buClr>
            </a:pPr>
            <a:r>
              <a:rPr lang="zh-TW" altLang="en-US" sz="3800" b="1" dirty="0" smtClean="0"/>
              <a:t>安全的私有雲通訊平台</a:t>
            </a:r>
            <a:endParaRPr lang="en" sz="3800" b="1" i="0" u="none" strike="noStrike" cap="none" dirty="0">
              <a:solidFill>
                <a:srgbClr val="002060"/>
              </a:solidFill>
              <a:latin typeface="Arial"/>
              <a:ea typeface="Arial"/>
              <a:cs typeface="Arial"/>
              <a:sym typeface="Arial"/>
            </a:endParaRPr>
          </a:p>
        </p:txBody>
      </p:sp>
      <p:sp>
        <p:nvSpPr>
          <p:cNvPr id="265" name="Shape 265"/>
          <p:cNvSpPr txBox="1">
            <a:spLocks noGrp="1"/>
          </p:cNvSpPr>
          <p:nvPr>
            <p:ph type="body" idx="4294967295"/>
          </p:nvPr>
        </p:nvSpPr>
        <p:spPr>
          <a:xfrm>
            <a:off x="0" y="1152525"/>
            <a:ext cx="8521700" cy="3416300"/>
          </a:xfrm>
          <a:prstGeom prst="rect">
            <a:avLst/>
          </a:prstGeom>
          <a:noFill/>
          <a:ln>
            <a:noFill/>
          </a:ln>
        </p:spPr>
        <p:txBody>
          <a:bodyPr wrap="square" lIns="91425" tIns="91425" rIns="91425" bIns="91425" anchor="t" anchorCtr="0">
            <a:noAutofit/>
          </a:bodyPr>
          <a:lstStyle/>
          <a:p>
            <a:pPr marL="342900" marR="0" lvl="0" indent="-101600" algn="l" rtl="0">
              <a:lnSpc>
                <a:spcPct val="100000"/>
              </a:lnSpc>
              <a:spcBef>
                <a:spcPts val="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a:p>
            <a:pPr marL="342900" marR="0" lvl="0" indent="-101600" algn="l" rtl="0">
              <a:lnSpc>
                <a:spcPct val="100000"/>
              </a:lnSpc>
              <a:spcBef>
                <a:spcPts val="40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a:p>
            <a:pPr marL="342900" marR="0" lvl="0" indent="-101600" algn="l" rtl="0">
              <a:lnSpc>
                <a:spcPct val="100000"/>
              </a:lnSpc>
              <a:spcBef>
                <a:spcPts val="40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a:p>
            <a:pPr marL="241300" marR="0" lvl="0" indent="-114300" algn="l" rtl="0">
              <a:lnSpc>
                <a:spcPct val="100000"/>
              </a:lnSpc>
              <a:spcBef>
                <a:spcPts val="400"/>
              </a:spcBef>
              <a:spcAft>
                <a:spcPts val="0"/>
              </a:spcAft>
              <a:buClr>
                <a:srgbClr val="002060"/>
              </a:buClr>
              <a:buSzPts val="1800"/>
              <a:buFont typeface="Arial"/>
              <a:buNone/>
            </a:pPr>
            <a:endParaRPr sz="1800" b="0" i="0" u="none" strike="noStrike" cap="none">
              <a:solidFill>
                <a:srgbClr val="262626"/>
              </a:solidFill>
              <a:latin typeface="Arial"/>
              <a:ea typeface="Arial"/>
              <a:cs typeface="Arial"/>
              <a:sym typeface="Arial"/>
            </a:endParaRPr>
          </a:p>
        </p:txBody>
      </p:sp>
      <p:grpSp>
        <p:nvGrpSpPr>
          <p:cNvPr id="24" name="群組 23"/>
          <p:cNvGrpSpPr/>
          <p:nvPr/>
        </p:nvGrpSpPr>
        <p:grpSpPr>
          <a:xfrm>
            <a:off x="3131840" y="1347614"/>
            <a:ext cx="2808312" cy="3648999"/>
            <a:chOff x="5940152" y="1347913"/>
            <a:chExt cx="2808312" cy="3648999"/>
          </a:xfrm>
        </p:grpSpPr>
        <p:pic>
          <p:nvPicPr>
            <p:cNvPr id="269" name="Shape 269" descr="No-OneDrive-Windows-10.png"/>
            <p:cNvPicPr preferRelativeResize="0"/>
            <p:nvPr/>
          </p:nvPicPr>
          <p:blipFill rotWithShape="1">
            <a:blip r:embed="rId3">
              <a:alphaModFix/>
            </a:blip>
            <a:srcRect l="23923" r="26317"/>
            <a:stretch/>
          </p:blipFill>
          <p:spPr>
            <a:xfrm>
              <a:off x="7524328" y="3075806"/>
              <a:ext cx="608807" cy="648072"/>
            </a:xfrm>
            <a:prstGeom prst="rect">
              <a:avLst/>
            </a:prstGeom>
            <a:noFill/>
            <a:ln>
              <a:noFill/>
            </a:ln>
          </p:spPr>
        </p:pic>
        <p:pic>
          <p:nvPicPr>
            <p:cNvPr id="21" name="圖片 20" descr="對話框-01.png"/>
            <p:cNvPicPr>
              <a:picLocks noChangeAspect="1"/>
            </p:cNvPicPr>
            <p:nvPr/>
          </p:nvPicPr>
          <p:blipFill>
            <a:blip r:embed="rId4"/>
            <a:stretch>
              <a:fillRect/>
            </a:stretch>
          </p:blipFill>
          <p:spPr>
            <a:xfrm>
              <a:off x="5940152" y="1347913"/>
              <a:ext cx="2808312" cy="1655885"/>
            </a:xfrm>
            <a:prstGeom prst="rect">
              <a:avLst/>
            </a:prstGeom>
          </p:spPr>
        </p:pic>
        <p:pic>
          <p:nvPicPr>
            <p:cNvPr id="270" name="Shape 270" descr="matermost_square.png"/>
            <p:cNvPicPr preferRelativeResize="0"/>
            <p:nvPr/>
          </p:nvPicPr>
          <p:blipFill rotWithShape="1">
            <a:blip r:embed="rId5">
              <a:alphaModFix/>
            </a:blip>
            <a:srcRect/>
            <a:stretch/>
          </p:blipFill>
          <p:spPr>
            <a:xfrm>
              <a:off x="6660232" y="1517154"/>
              <a:ext cx="1290331" cy="1198911"/>
            </a:xfrm>
            <a:prstGeom prst="rect">
              <a:avLst/>
            </a:prstGeom>
            <a:noFill/>
            <a:ln>
              <a:noFill/>
            </a:ln>
          </p:spPr>
        </p:pic>
        <p:pic>
          <p:nvPicPr>
            <p:cNvPr id="272" name="Shape 272" descr="ibq-1635.jpg"/>
            <p:cNvPicPr preferRelativeResize="0"/>
            <p:nvPr/>
          </p:nvPicPr>
          <p:blipFill>
            <a:blip r:embed="rId6"/>
            <a:stretch>
              <a:fillRect/>
            </a:stretch>
          </p:blipFill>
          <p:spPr>
            <a:xfrm>
              <a:off x="6372200" y="3651870"/>
              <a:ext cx="2151685" cy="1345042"/>
            </a:xfrm>
            <a:prstGeom prst="rect">
              <a:avLst/>
            </a:prstGeom>
            <a:noFill/>
            <a:ln>
              <a:noFill/>
            </a:ln>
          </p:spPr>
        </p:pic>
        <p:sp>
          <p:nvSpPr>
            <p:cNvPr id="22" name="Shape 273"/>
            <p:cNvSpPr/>
            <p:nvPr/>
          </p:nvSpPr>
          <p:spPr>
            <a:xfrm rot="5400000">
              <a:off x="6874283" y="3073833"/>
              <a:ext cx="792088" cy="219970"/>
            </a:xfrm>
            <a:prstGeom prst="lef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28" name="群組 27"/>
          <p:cNvGrpSpPr/>
          <p:nvPr/>
        </p:nvGrpSpPr>
        <p:grpSpPr>
          <a:xfrm>
            <a:off x="323528" y="1347913"/>
            <a:ext cx="2808312" cy="3426348"/>
            <a:chOff x="3131840" y="1347913"/>
            <a:chExt cx="2808312" cy="3426348"/>
          </a:xfrm>
        </p:grpSpPr>
        <p:grpSp>
          <p:nvGrpSpPr>
            <p:cNvPr id="27" name="群組 26"/>
            <p:cNvGrpSpPr/>
            <p:nvPr/>
          </p:nvGrpSpPr>
          <p:grpSpPr>
            <a:xfrm>
              <a:off x="3131840" y="1347913"/>
              <a:ext cx="2808312" cy="3426348"/>
              <a:chOff x="3059832" y="1347913"/>
              <a:chExt cx="2808312" cy="3426348"/>
            </a:xfrm>
          </p:grpSpPr>
          <p:pic>
            <p:nvPicPr>
              <p:cNvPr id="20" name="圖片 19" descr="對話框-01.png"/>
              <p:cNvPicPr>
                <a:picLocks noChangeAspect="1"/>
              </p:cNvPicPr>
              <p:nvPr/>
            </p:nvPicPr>
            <p:blipFill>
              <a:blip r:embed="rId4"/>
              <a:stretch>
                <a:fillRect/>
              </a:stretch>
            </p:blipFill>
            <p:spPr>
              <a:xfrm>
                <a:off x="3059832" y="1347913"/>
                <a:ext cx="2808312" cy="1655885"/>
              </a:xfrm>
              <a:prstGeom prst="rect">
                <a:avLst/>
              </a:prstGeom>
            </p:spPr>
          </p:pic>
          <p:pic>
            <p:nvPicPr>
              <p:cNvPr id="271" name="Shape 271" descr="onedrive.png"/>
              <p:cNvPicPr preferRelativeResize="0"/>
              <p:nvPr/>
            </p:nvPicPr>
            <p:blipFill rotWithShape="1">
              <a:blip r:embed="rId7">
                <a:alphaModFix/>
              </a:blip>
              <a:srcRect/>
              <a:stretch/>
            </p:blipFill>
            <p:spPr>
              <a:xfrm>
                <a:off x="3813820" y="3435846"/>
                <a:ext cx="1338415" cy="1338415"/>
              </a:xfrm>
              <a:prstGeom prst="rect">
                <a:avLst/>
              </a:prstGeom>
              <a:noFill/>
              <a:ln>
                <a:noFill/>
              </a:ln>
            </p:spPr>
          </p:pic>
          <p:grpSp>
            <p:nvGrpSpPr>
              <p:cNvPr id="17" name="群組 16"/>
              <p:cNvGrpSpPr/>
              <p:nvPr/>
            </p:nvGrpSpPr>
            <p:grpSpPr>
              <a:xfrm>
                <a:off x="3563888" y="1635647"/>
                <a:ext cx="1800200" cy="1152127"/>
                <a:chOff x="843925" y="1824623"/>
                <a:chExt cx="2058857" cy="1317666"/>
              </a:xfrm>
            </p:grpSpPr>
            <p:pic>
              <p:nvPicPr>
                <p:cNvPr id="268" name="Shape 268" descr="Slack-CMYK.png"/>
                <p:cNvPicPr preferRelativeResize="0"/>
                <p:nvPr/>
              </p:nvPicPr>
              <p:blipFill rotWithShape="1">
                <a:blip r:embed="rId8">
                  <a:alphaModFix/>
                </a:blip>
                <a:srcRect/>
                <a:stretch/>
              </p:blipFill>
              <p:spPr>
                <a:xfrm>
                  <a:off x="843925" y="1824623"/>
                  <a:ext cx="1910241" cy="547023"/>
                </a:xfrm>
                <a:prstGeom prst="rect">
                  <a:avLst/>
                </a:prstGeom>
                <a:noFill/>
                <a:ln>
                  <a:noFill/>
                </a:ln>
              </p:spPr>
            </p:pic>
            <p:pic>
              <p:nvPicPr>
                <p:cNvPr id="277" name="Shape 277"/>
                <p:cNvPicPr preferRelativeResize="0"/>
                <p:nvPr/>
              </p:nvPicPr>
              <p:blipFill rotWithShape="1">
                <a:blip r:embed="rId9">
                  <a:alphaModFix/>
                </a:blip>
                <a:srcRect/>
                <a:stretch/>
              </p:blipFill>
              <p:spPr>
                <a:xfrm>
                  <a:off x="868494" y="2486068"/>
                  <a:ext cx="2034288" cy="656221"/>
                </a:xfrm>
                <a:prstGeom prst="rect">
                  <a:avLst/>
                </a:prstGeom>
                <a:noFill/>
                <a:ln>
                  <a:noFill/>
                </a:ln>
              </p:spPr>
            </p:pic>
          </p:grpSp>
        </p:grpSp>
        <p:sp>
          <p:nvSpPr>
            <p:cNvPr id="23" name="Shape 273"/>
            <p:cNvSpPr/>
            <p:nvPr/>
          </p:nvSpPr>
          <p:spPr>
            <a:xfrm rot="5400000">
              <a:off x="3993962" y="3073833"/>
              <a:ext cx="792088" cy="219970"/>
            </a:xfrm>
            <a:prstGeom prst="lef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26" name="群組 25"/>
          <p:cNvGrpSpPr/>
          <p:nvPr/>
        </p:nvGrpSpPr>
        <p:grpSpPr>
          <a:xfrm>
            <a:off x="5940152" y="1347913"/>
            <a:ext cx="2808312" cy="3426348"/>
            <a:chOff x="107505" y="1347913"/>
            <a:chExt cx="2808312" cy="3426348"/>
          </a:xfrm>
        </p:grpSpPr>
        <p:pic>
          <p:nvPicPr>
            <p:cNvPr id="19" name="圖片 18" descr="對話框-01.png"/>
            <p:cNvPicPr>
              <a:picLocks noChangeAspect="1"/>
            </p:cNvPicPr>
            <p:nvPr/>
          </p:nvPicPr>
          <p:blipFill>
            <a:blip r:embed="rId4"/>
            <a:stretch>
              <a:fillRect/>
            </a:stretch>
          </p:blipFill>
          <p:spPr>
            <a:xfrm>
              <a:off x="107505" y="1347913"/>
              <a:ext cx="2808312" cy="1655885"/>
            </a:xfrm>
            <a:prstGeom prst="rect">
              <a:avLst/>
            </a:prstGeom>
          </p:spPr>
        </p:pic>
        <p:grpSp>
          <p:nvGrpSpPr>
            <p:cNvPr id="18" name="群組 17"/>
            <p:cNvGrpSpPr/>
            <p:nvPr/>
          </p:nvGrpSpPr>
          <p:grpSpPr>
            <a:xfrm>
              <a:off x="755278" y="1682021"/>
              <a:ext cx="1656482" cy="868494"/>
              <a:chOff x="755278" y="1419622"/>
              <a:chExt cx="1656482" cy="868494"/>
            </a:xfrm>
          </p:grpSpPr>
          <p:pic>
            <p:nvPicPr>
              <p:cNvPr id="263" name="Shape 263" descr="169760.png"/>
              <p:cNvPicPr preferRelativeResize="0"/>
              <p:nvPr/>
            </p:nvPicPr>
            <p:blipFill rotWithShape="1">
              <a:blip r:embed="rId10">
                <a:alphaModFix/>
              </a:blip>
              <a:srcRect/>
              <a:stretch/>
            </p:blipFill>
            <p:spPr>
              <a:xfrm>
                <a:off x="755278" y="1445255"/>
                <a:ext cx="792387" cy="792387"/>
              </a:xfrm>
              <a:prstGeom prst="rect">
                <a:avLst/>
              </a:prstGeom>
              <a:noFill/>
              <a:ln>
                <a:noFill/>
              </a:ln>
            </p:spPr>
          </p:pic>
          <p:pic>
            <p:nvPicPr>
              <p:cNvPr id="267" name="Shape 267"/>
              <p:cNvPicPr preferRelativeResize="0"/>
              <p:nvPr/>
            </p:nvPicPr>
            <p:blipFill rotWithShape="1">
              <a:blip r:embed="rId11">
                <a:alphaModFix/>
              </a:blip>
              <a:srcRect/>
              <a:stretch/>
            </p:blipFill>
            <p:spPr>
              <a:xfrm>
                <a:off x="1543266" y="1419622"/>
                <a:ext cx="868494" cy="868494"/>
              </a:xfrm>
              <a:prstGeom prst="rect">
                <a:avLst/>
              </a:prstGeom>
              <a:noFill/>
              <a:ln>
                <a:noFill/>
              </a:ln>
            </p:spPr>
          </p:pic>
        </p:grpSp>
        <p:sp>
          <p:nvSpPr>
            <p:cNvPr id="273" name="Shape 273"/>
            <p:cNvSpPr/>
            <p:nvPr/>
          </p:nvSpPr>
          <p:spPr>
            <a:xfrm rot="5400000">
              <a:off x="1113642" y="3073833"/>
              <a:ext cx="792088" cy="219970"/>
            </a:xfrm>
            <a:prstGeom prst="leftRightArrow">
              <a:avLst>
                <a:gd name="adj1" fmla="val 50000"/>
                <a:gd name="adj2" fmla="val 50000"/>
              </a:avLst>
            </a:prstGeom>
            <a:gradFill>
              <a:gsLst>
                <a:gs pos="0">
                  <a:srgbClr val="3E7FCD"/>
                </a:gs>
                <a:gs pos="100000">
                  <a:srgbClr val="96C0FF"/>
                </a:gs>
              </a:gsLst>
              <a:lin ang="16200038" scaled="0"/>
            </a:gradFill>
            <a:ln w="9525" cap="flat" cmpd="sng">
              <a:solidFill>
                <a:srgbClr val="4A7DBA"/>
              </a:solidFill>
              <a:prstDash val="solid"/>
              <a:round/>
              <a:headEnd type="none" w="med" len="med"/>
              <a:tailEnd type="none" w="med" len="med"/>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 name="Shape 271" descr="onedrive.png"/>
            <p:cNvPicPr preferRelativeResize="0"/>
            <p:nvPr/>
          </p:nvPicPr>
          <p:blipFill rotWithShape="1">
            <a:blip r:embed="rId7">
              <a:alphaModFix/>
            </a:blip>
            <a:srcRect/>
            <a:stretch/>
          </p:blipFill>
          <p:spPr>
            <a:xfrm>
              <a:off x="755576" y="3435846"/>
              <a:ext cx="1338415" cy="1338415"/>
            </a:xfrm>
            <a:prstGeom prst="rect">
              <a:avLst/>
            </a:prstGeom>
            <a:noFill/>
            <a:ln>
              <a:noFill/>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32" name="群組 31"/>
          <p:cNvGrpSpPr/>
          <p:nvPr/>
        </p:nvGrpSpPr>
        <p:grpSpPr>
          <a:xfrm>
            <a:off x="415825" y="1383618"/>
            <a:ext cx="2788023" cy="1728192"/>
            <a:chOff x="107504" y="1419622"/>
            <a:chExt cx="2788023" cy="1728192"/>
          </a:xfrm>
        </p:grpSpPr>
        <p:pic>
          <p:nvPicPr>
            <p:cNvPr id="29" name="圖片 28" descr="TAG-01.png"/>
            <p:cNvPicPr>
              <a:picLocks noChangeAspect="1"/>
            </p:cNvPicPr>
            <p:nvPr/>
          </p:nvPicPr>
          <p:blipFill>
            <a:blip r:embed="rId3"/>
            <a:stretch>
              <a:fillRect/>
            </a:stretch>
          </p:blipFill>
          <p:spPr>
            <a:xfrm>
              <a:off x="107504" y="1419622"/>
              <a:ext cx="2788023" cy="1728192"/>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latin typeface="微軟正黑體" pitchFamily="34" charset="-120"/>
                  <a:ea typeface="微軟正黑體" pitchFamily="34" charset="-120"/>
                </a:rPr>
                <a:t>NAS </a:t>
              </a:r>
              <a:r>
                <a:rPr lang="zh-TW" altLang="en-US" sz="2000" b="1" dirty="0" smtClean="0">
                  <a:latin typeface="微軟正黑體" pitchFamily="34" charset="-120"/>
                  <a:ea typeface="微軟正黑體" pitchFamily="34" charset="-120"/>
                </a:rPr>
                <a:t>私有雲通訊</a:t>
              </a:r>
              <a:endParaRPr lang="en" altLang="zh-TW" sz="2000" b="1" dirty="0" smtClean="0">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4" name="群組 33"/>
          <p:cNvGrpSpPr/>
          <p:nvPr/>
        </p:nvGrpSpPr>
        <p:grpSpPr>
          <a:xfrm>
            <a:off x="5940152" y="1383618"/>
            <a:ext cx="2788023" cy="1728192"/>
            <a:chOff x="107504" y="1419622"/>
            <a:chExt cx="2788023" cy="1728192"/>
          </a:xfrm>
        </p:grpSpPr>
        <p:pic>
          <p:nvPicPr>
            <p:cNvPr id="35" name="圖片 34" descr="TAG-01.png"/>
            <p:cNvPicPr>
              <a:picLocks noChangeAspect="1"/>
            </p:cNvPicPr>
            <p:nvPr/>
          </p:nvPicPr>
          <p:blipFill>
            <a:blip r:embed="rId3"/>
            <a:stretch>
              <a:fillRect/>
            </a:stretch>
          </p:blipFill>
          <p:spPr>
            <a:xfrm>
              <a:off x="107504" y="1419622"/>
              <a:ext cx="2788023" cy="1728192"/>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整合眾多應用</a:t>
              </a:r>
              <a:endParaRPr lang="en" altLang="zh-TW" sz="2000" b="1" dirty="0" smtClean="0">
                <a:latin typeface="微軟正黑體" pitchFamily="34" charset="-120"/>
                <a:ea typeface="微軟正黑體" pitchFamily="34" charset="-120"/>
              </a:endParaRPr>
            </a:p>
          </p:txBody>
        </p:sp>
        <p:sp>
          <p:nvSpPr>
            <p:cNvPr id="37" name="文字方塊 36"/>
            <p:cNvSpPr txBox="1"/>
            <p:nvPr/>
          </p:nvSpPr>
          <p:spPr>
            <a:xfrm>
              <a:off x="293150" y="217570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38" name="群組 37"/>
          <p:cNvGrpSpPr/>
          <p:nvPr/>
        </p:nvGrpSpPr>
        <p:grpSpPr>
          <a:xfrm>
            <a:off x="415825" y="3183818"/>
            <a:ext cx="2788023" cy="1728192"/>
            <a:chOff x="107504" y="1419622"/>
            <a:chExt cx="2788023" cy="1728192"/>
          </a:xfrm>
        </p:grpSpPr>
        <p:pic>
          <p:nvPicPr>
            <p:cNvPr id="39" name="圖片 38" descr="TAG-01.png"/>
            <p:cNvPicPr>
              <a:picLocks noChangeAspect="1"/>
            </p:cNvPicPr>
            <p:nvPr/>
          </p:nvPicPr>
          <p:blipFill>
            <a:blip r:embed="rId3"/>
            <a:stretch>
              <a:fillRect/>
            </a:stretch>
          </p:blipFill>
          <p:spPr>
            <a:xfrm>
              <a:off x="107504" y="1419622"/>
              <a:ext cx="2788023" cy="1728192"/>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通知</a:t>
              </a:r>
              <a:endParaRPr lang="en" altLang="zh-TW" sz="2000" b="1" dirty="0" smtClean="0">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42" name="群組 41"/>
          <p:cNvGrpSpPr/>
          <p:nvPr/>
        </p:nvGrpSpPr>
        <p:grpSpPr>
          <a:xfrm>
            <a:off x="3185846" y="3183818"/>
            <a:ext cx="2788023" cy="1728192"/>
            <a:chOff x="107504" y="1419622"/>
            <a:chExt cx="2788023" cy="1728192"/>
          </a:xfrm>
        </p:grpSpPr>
        <p:pic>
          <p:nvPicPr>
            <p:cNvPr id="43" name="圖片 42" descr="TAG-01.png"/>
            <p:cNvPicPr>
              <a:picLocks noChangeAspect="1"/>
            </p:cNvPicPr>
            <p:nvPr/>
          </p:nvPicPr>
          <p:blipFill>
            <a:blip r:embed="rId3"/>
            <a:stretch>
              <a:fillRect/>
            </a:stretch>
          </p:blipFill>
          <p:spPr>
            <a:xfrm>
              <a:off x="107504" y="1419622"/>
              <a:ext cx="2788023" cy="1728192"/>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行動版</a:t>
              </a:r>
              <a:endParaRPr lang="en" altLang="zh-TW" sz="2000" b="1" dirty="0" smtClean="0">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46" name="群組 45"/>
          <p:cNvGrpSpPr/>
          <p:nvPr/>
        </p:nvGrpSpPr>
        <p:grpSpPr>
          <a:xfrm>
            <a:off x="5940152" y="3183818"/>
            <a:ext cx="2788023" cy="1728192"/>
            <a:chOff x="107504" y="1419622"/>
            <a:chExt cx="2788023" cy="1728192"/>
          </a:xfrm>
        </p:grpSpPr>
        <p:pic>
          <p:nvPicPr>
            <p:cNvPr id="47" name="圖片 46" descr="TAG-01.png"/>
            <p:cNvPicPr>
              <a:picLocks noChangeAspect="1"/>
            </p:cNvPicPr>
            <p:nvPr/>
          </p:nvPicPr>
          <p:blipFill>
            <a:blip r:embed="rId3"/>
            <a:stretch>
              <a:fillRect/>
            </a:stretch>
          </p:blipFill>
          <p:spPr>
            <a:xfrm>
              <a:off x="107504" y="1419622"/>
              <a:ext cx="2788023" cy="1728192"/>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latin typeface="微軟正黑體" pitchFamily="34" charset="-120"/>
                  <a:ea typeface="微軟正黑體" pitchFamily="34" charset="-120"/>
                </a:rPr>
                <a:t>系統統計</a:t>
              </a:r>
              <a:endParaRPr lang="en" altLang="zh-TW" sz="2000" b="1" dirty="0" smtClean="0">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sz="3600" b="1" dirty="0" smtClean="0"/>
              <a:t>Team Version Mattermost (基礎版本)</a:t>
            </a:r>
            <a:endParaRPr lang="en" altLang="zh-TW" sz="3600" b="1" dirty="0"/>
          </a:p>
        </p:txBody>
      </p:sp>
      <p:grpSp>
        <p:nvGrpSpPr>
          <p:cNvPr id="33" name="群組 32"/>
          <p:cNvGrpSpPr/>
          <p:nvPr/>
        </p:nvGrpSpPr>
        <p:grpSpPr>
          <a:xfrm>
            <a:off x="3185846" y="1383618"/>
            <a:ext cx="2788023" cy="1728192"/>
            <a:chOff x="2987824" y="1347614"/>
            <a:chExt cx="2788023" cy="1728192"/>
          </a:xfrm>
        </p:grpSpPr>
        <p:pic>
          <p:nvPicPr>
            <p:cNvPr id="24" name="圖片 23" descr="TAG-01.png"/>
            <p:cNvPicPr>
              <a:picLocks noChangeAspect="1"/>
            </p:cNvPicPr>
            <p:nvPr/>
          </p:nvPicPr>
          <p:blipFill>
            <a:blip r:embed="rId3"/>
            <a:stretch>
              <a:fillRect/>
            </a:stretch>
          </p:blipFill>
          <p:spPr>
            <a:xfrm>
              <a:off x="2987824" y="1347614"/>
              <a:ext cx="2788023" cy="1728192"/>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2" name="群組 31"/>
          <p:cNvGrpSpPr/>
          <p:nvPr/>
        </p:nvGrpSpPr>
        <p:grpSpPr>
          <a:xfrm>
            <a:off x="415825" y="1383618"/>
            <a:ext cx="2788023" cy="1728192"/>
            <a:chOff x="107504" y="1419622"/>
            <a:chExt cx="2788023" cy="1728192"/>
          </a:xfrm>
        </p:grpSpPr>
        <p:pic>
          <p:nvPicPr>
            <p:cNvPr id="29" name="圖片 28" descr="TAG-01.png"/>
            <p:cNvPicPr>
              <a:picLocks noChangeAspect="1"/>
            </p:cNvPicPr>
            <p:nvPr/>
          </p:nvPicPr>
          <p:blipFill>
            <a:blip r:embed="rId3"/>
            <a:stretch>
              <a:fillRect/>
            </a:stretch>
          </p:blipFill>
          <p:spPr>
            <a:xfrm>
              <a:off x="107504" y="1419622"/>
              <a:ext cx="2788023" cy="1728192"/>
            </a:xfrm>
            <a:prstGeom prst="rect">
              <a:avLst/>
            </a:prstGeom>
          </p:spPr>
        </p:pic>
        <p:sp>
          <p:nvSpPr>
            <p:cNvPr id="30" name="文字方塊 29"/>
            <p:cNvSpPr txBox="1"/>
            <p:nvPr/>
          </p:nvSpPr>
          <p:spPr>
            <a:xfrm>
              <a:off x="251520" y="1491630"/>
              <a:ext cx="2484276" cy="400110"/>
            </a:xfrm>
            <a:prstGeom prst="rect">
              <a:avLst/>
            </a:prstGeom>
            <a:noFill/>
          </p:spPr>
          <p:txBody>
            <a:bodyPr wrap="square" rtlCol="0">
              <a:spAutoFit/>
            </a:bodyPr>
            <a:lstStyle/>
            <a:p>
              <a:pPr lvl="0" algn="ctr"/>
              <a:r>
                <a:rPr lang="en-US" altLang="zh-TW" sz="2000" b="1" dirty="0" smtClean="0">
                  <a:latin typeface="微軟正黑體" pitchFamily="34" charset="-120"/>
                  <a:ea typeface="微軟正黑體" pitchFamily="34" charset="-120"/>
                </a:rPr>
                <a:t>NAS </a:t>
              </a:r>
              <a:r>
                <a:rPr lang="zh-TW" altLang="en-US" sz="2000" b="1" dirty="0" smtClean="0">
                  <a:latin typeface="微軟正黑體" pitchFamily="34" charset="-120"/>
                  <a:ea typeface="微軟正黑體" pitchFamily="34" charset="-120"/>
                </a:rPr>
                <a:t>私有雲通訊</a:t>
              </a:r>
              <a:endParaRPr lang="en" altLang="zh-TW" sz="2000" b="1" dirty="0" smtClean="0">
                <a:latin typeface="微軟正黑體" pitchFamily="34" charset="-120"/>
                <a:ea typeface="微軟正黑體" pitchFamily="34" charset="-120"/>
              </a:endParaRPr>
            </a:p>
          </p:txBody>
        </p:sp>
        <p:sp>
          <p:nvSpPr>
            <p:cNvPr id="31" name="文字方塊 30"/>
            <p:cNvSpPr txBox="1"/>
            <p:nvPr/>
          </p:nvSpPr>
          <p:spPr>
            <a:xfrm>
              <a:off x="293150" y="2171640"/>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方便又安全</a:t>
              </a:r>
              <a:endParaRPr lang="en" altLang="zh-TW" sz="2000" b="1" dirty="0" smtClean="0">
                <a:solidFill>
                  <a:schemeClr val="bg1"/>
                </a:solidFill>
                <a:latin typeface="微軟正黑體" pitchFamily="34" charset="-120"/>
                <a:ea typeface="微軟正黑體" pitchFamily="34" charset="-120"/>
              </a:endParaRPr>
            </a:p>
          </p:txBody>
        </p:sp>
      </p:grpSp>
      <p:grpSp>
        <p:nvGrpSpPr>
          <p:cNvPr id="3" name="群組 33"/>
          <p:cNvGrpSpPr/>
          <p:nvPr/>
        </p:nvGrpSpPr>
        <p:grpSpPr>
          <a:xfrm>
            <a:off x="5940152" y="1383618"/>
            <a:ext cx="2788023" cy="1728191"/>
            <a:chOff x="107504" y="1419622"/>
            <a:chExt cx="2788023" cy="1728191"/>
          </a:xfrm>
        </p:grpSpPr>
        <p:pic>
          <p:nvPicPr>
            <p:cNvPr id="35" name="圖片 34" descr="TAG-01.png"/>
            <p:cNvPicPr>
              <a:picLocks noChangeAspect="1"/>
            </p:cNvPicPr>
            <p:nvPr/>
          </p:nvPicPr>
          <p:blipFill>
            <a:blip r:embed="rId4"/>
            <a:stretch>
              <a:fillRect/>
            </a:stretch>
          </p:blipFill>
          <p:spPr>
            <a:xfrm>
              <a:off x="107504" y="1419622"/>
              <a:ext cx="2788023" cy="1728191"/>
            </a:xfrm>
            <a:prstGeom prst="rect">
              <a:avLst/>
            </a:prstGeom>
          </p:spPr>
        </p:pic>
        <p:sp>
          <p:nvSpPr>
            <p:cNvPr id="36" name="文字方塊 35"/>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整合眾多應用</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37" name="文字方塊 36"/>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提高生產力</a:t>
              </a:r>
              <a:endParaRPr lang="en" altLang="zh-TW" sz="2000" b="1" dirty="0" smtClean="0">
                <a:solidFill>
                  <a:schemeClr val="bg1"/>
                </a:solidFill>
                <a:latin typeface="微軟正黑體" pitchFamily="34" charset="-120"/>
                <a:ea typeface="微軟正黑體" pitchFamily="34" charset="-120"/>
              </a:endParaRPr>
            </a:p>
          </p:txBody>
        </p:sp>
      </p:grpSp>
      <p:grpSp>
        <p:nvGrpSpPr>
          <p:cNvPr id="4" name="群組 37"/>
          <p:cNvGrpSpPr/>
          <p:nvPr/>
        </p:nvGrpSpPr>
        <p:grpSpPr>
          <a:xfrm>
            <a:off x="415825" y="3183818"/>
            <a:ext cx="2788023" cy="1728191"/>
            <a:chOff x="107504" y="1419622"/>
            <a:chExt cx="2788023" cy="1728191"/>
          </a:xfrm>
        </p:grpSpPr>
        <p:pic>
          <p:nvPicPr>
            <p:cNvPr id="39" name="圖片 38" descr="TAG-01.png"/>
            <p:cNvPicPr>
              <a:picLocks noChangeAspect="1"/>
            </p:cNvPicPr>
            <p:nvPr/>
          </p:nvPicPr>
          <p:blipFill>
            <a:blip r:embed="rId4"/>
            <a:stretch>
              <a:fillRect/>
            </a:stretch>
          </p:blipFill>
          <p:spPr>
            <a:xfrm>
              <a:off x="107504" y="1419622"/>
              <a:ext cx="2788023" cy="1728191"/>
            </a:xfrm>
            <a:prstGeom prst="rect">
              <a:avLst/>
            </a:prstGeom>
          </p:spPr>
        </p:pic>
        <p:sp>
          <p:nvSpPr>
            <p:cNvPr id="40" name="文字方塊 39"/>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通知</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1" name="文字方塊 40"/>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訊息滴水不露</a:t>
              </a:r>
              <a:endParaRPr lang="en" altLang="zh-TW" sz="2000" b="1" dirty="0" smtClean="0">
                <a:solidFill>
                  <a:schemeClr val="bg1"/>
                </a:solidFill>
                <a:latin typeface="微軟正黑體" pitchFamily="34" charset="-120"/>
                <a:ea typeface="微軟正黑體" pitchFamily="34" charset="-120"/>
              </a:endParaRPr>
            </a:p>
          </p:txBody>
        </p:sp>
      </p:grpSp>
      <p:grpSp>
        <p:nvGrpSpPr>
          <p:cNvPr id="5" name="群組 41"/>
          <p:cNvGrpSpPr/>
          <p:nvPr/>
        </p:nvGrpSpPr>
        <p:grpSpPr>
          <a:xfrm>
            <a:off x="3185846" y="3183818"/>
            <a:ext cx="2788023" cy="1728191"/>
            <a:chOff x="107504" y="1419622"/>
            <a:chExt cx="2788023" cy="1728191"/>
          </a:xfrm>
        </p:grpSpPr>
        <p:pic>
          <p:nvPicPr>
            <p:cNvPr id="43" name="圖片 42" descr="TAG-01.png"/>
            <p:cNvPicPr>
              <a:picLocks noChangeAspect="1"/>
            </p:cNvPicPr>
            <p:nvPr/>
          </p:nvPicPr>
          <p:blipFill>
            <a:blip r:embed="rId4"/>
            <a:stretch>
              <a:fillRect/>
            </a:stretch>
          </p:blipFill>
          <p:spPr>
            <a:xfrm>
              <a:off x="107504" y="1419622"/>
              <a:ext cx="2788023" cy="1728191"/>
            </a:xfrm>
            <a:prstGeom prst="rect">
              <a:avLst/>
            </a:prstGeom>
          </p:spPr>
        </p:pic>
        <p:sp>
          <p:nvSpPr>
            <p:cNvPr id="44" name="文字方塊 43"/>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行動版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5" name="文字方塊 44"/>
            <p:cNvSpPr txBox="1"/>
            <p:nvPr/>
          </p:nvSpPr>
          <p:spPr>
            <a:xfrm>
              <a:off x="293150" y="2135636"/>
              <a:ext cx="2406642" cy="400110"/>
            </a:xfrm>
            <a:prstGeom prst="rect">
              <a:avLst/>
            </a:prstGeom>
            <a:noFill/>
          </p:spPr>
          <p:txBody>
            <a:bodyPr wrap="square" rtlCol="0">
              <a:spAutoFit/>
            </a:bodyPr>
            <a:lstStyle/>
            <a:p>
              <a:pPr lvl="0" algn="ctr"/>
              <a:r>
                <a:rPr lang="zh-TW" altLang="en-US" sz="2000" b="1" dirty="0" smtClean="0">
                  <a:solidFill>
                    <a:schemeClr val="bg1"/>
                  </a:solidFill>
                  <a:latin typeface="微軟正黑體" pitchFamily="34" charset="-120"/>
                  <a:ea typeface="微軟正黑體" pitchFamily="34" charset="-120"/>
                </a:rPr>
                <a:t>隨時掌握最新資訊</a:t>
              </a:r>
              <a:endParaRPr lang="en" altLang="zh-TW" sz="2000" b="1" dirty="0" smtClean="0">
                <a:solidFill>
                  <a:schemeClr val="bg1"/>
                </a:solidFill>
                <a:latin typeface="微軟正黑體" pitchFamily="34" charset="-120"/>
                <a:ea typeface="微軟正黑體" pitchFamily="34" charset="-120"/>
              </a:endParaRPr>
            </a:p>
          </p:txBody>
        </p:sp>
      </p:grpSp>
      <p:grpSp>
        <p:nvGrpSpPr>
          <p:cNvPr id="6" name="群組 45"/>
          <p:cNvGrpSpPr/>
          <p:nvPr/>
        </p:nvGrpSpPr>
        <p:grpSpPr>
          <a:xfrm>
            <a:off x="5940152" y="3183818"/>
            <a:ext cx="2788023" cy="1728191"/>
            <a:chOff x="107504" y="1419622"/>
            <a:chExt cx="2788023" cy="1728191"/>
          </a:xfrm>
        </p:grpSpPr>
        <p:pic>
          <p:nvPicPr>
            <p:cNvPr id="47" name="圖片 46" descr="TAG-01.png"/>
            <p:cNvPicPr>
              <a:picLocks noChangeAspect="1"/>
            </p:cNvPicPr>
            <p:nvPr/>
          </p:nvPicPr>
          <p:blipFill>
            <a:blip r:embed="rId4"/>
            <a:stretch>
              <a:fillRect/>
            </a:stretch>
          </p:blipFill>
          <p:spPr>
            <a:xfrm>
              <a:off x="107504" y="1419622"/>
              <a:ext cx="2788023" cy="1728191"/>
            </a:xfrm>
            <a:prstGeom prst="rect">
              <a:avLst/>
            </a:prstGeom>
          </p:spPr>
        </p:pic>
        <p:sp>
          <p:nvSpPr>
            <p:cNvPr id="48" name="文字方塊 47"/>
            <p:cNvSpPr txBox="1"/>
            <p:nvPr/>
          </p:nvSpPr>
          <p:spPr>
            <a:xfrm>
              <a:off x="251520" y="1491630"/>
              <a:ext cx="2484276" cy="400110"/>
            </a:xfrm>
            <a:prstGeom prst="rect">
              <a:avLst/>
            </a:prstGeom>
            <a:noFill/>
          </p:spPr>
          <p:txBody>
            <a:bodyPr wrap="square" rtlCol="0">
              <a:spAutoFit/>
            </a:bodyPr>
            <a:lstStyle/>
            <a:p>
              <a:pPr lvl="0" algn="ctr"/>
              <a:r>
                <a:rPr lang="zh-TW" altLang="en-US" sz="2000" b="1" dirty="0" smtClean="0">
                  <a:solidFill>
                    <a:schemeClr val="tx1">
                      <a:lumMod val="50000"/>
                      <a:lumOff val="50000"/>
                    </a:schemeClr>
                  </a:solidFill>
                  <a:latin typeface="微軟正黑體" pitchFamily="34" charset="-120"/>
                  <a:ea typeface="微軟正黑體" pitchFamily="34" charset="-120"/>
                </a:rPr>
                <a:t>系統統計</a:t>
              </a:r>
              <a:endParaRPr lang="en" altLang="zh-TW" sz="2000" b="1" dirty="0" smtClean="0">
                <a:solidFill>
                  <a:schemeClr val="tx1">
                    <a:lumMod val="50000"/>
                    <a:lumOff val="50000"/>
                  </a:schemeClr>
                </a:solidFill>
                <a:latin typeface="微軟正黑體" pitchFamily="34" charset="-120"/>
                <a:ea typeface="微軟正黑體" pitchFamily="34" charset="-120"/>
              </a:endParaRPr>
            </a:p>
          </p:txBody>
        </p:sp>
        <p:sp>
          <p:nvSpPr>
            <p:cNvPr id="49" name="文字方塊 48"/>
            <p:cNvSpPr txBox="1"/>
            <p:nvPr/>
          </p:nvSpPr>
          <p:spPr>
            <a:xfrm>
              <a:off x="293150" y="1995686"/>
              <a:ext cx="2406642" cy="707886"/>
            </a:xfrm>
            <a:prstGeom prst="rect">
              <a:avLst/>
            </a:prstGeom>
            <a:noFill/>
          </p:spPr>
          <p:txBody>
            <a:bodyPr wrap="square" rtlCol="0">
              <a:spAutoFit/>
            </a:bodyPr>
            <a:lstStyle/>
            <a:p>
              <a:pPr lvl="0" algn="ctr"/>
              <a:r>
                <a:rPr lang="en-US" altLang="zh-TW" sz="2000" b="1" dirty="0" smtClean="0">
                  <a:solidFill>
                    <a:schemeClr val="bg1"/>
                  </a:solidFill>
                  <a:latin typeface="微軟正黑體" pitchFamily="34" charset="-120"/>
                  <a:ea typeface="微軟正黑體" pitchFamily="34" charset="-120"/>
                </a:rPr>
                <a:t>IT </a:t>
              </a:r>
              <a:r>
                <a:rPr lang="zh-TW" altLang="en-US" sz="2000" b="1" dirty="0" smtClean="0">
                  <a:solidFill>
                    <a:schemeClr val="bg1"/>
                  </a:solidFill>
                  <a:latin typeface="微軟正黑體" pitchFamily="34" charset="-120"/>
                  <a:ea typeface="微軟正黑體" pitchFamily="34" charset="-120"/>
                </a:rPr>
                <a:t>管理者監控分析通訊數據</a:t>
              </a:r>
              <a:endParaRPr lang="en" altLang="zh-TW" sz="2000" b="1" dirty="0" smtClean="0">
                <a:solidFill>
                  <a:schemeClr val="bg1"/>
                </a:solidFill>
                <a:latin typeface="微軟正黑體" pitchFamily="34" charset="-120"/>
                <a:ea typeface="微軟正黑體" pitchFamily="34" charset="-120"/>
              </a:endParaRPr>
            </a:p>
          </p:txBody>
        </p:sp>
      </p:grpSp>
      <p:sp>
        <p:nvSpPr>
          <p:cNvPr id="21" name="標題 20"/>
          <p:cNvSpPr>
            <a:spLocks noGrp="1"/>
          </p:cNvSpPr>
          <p:nvPr>
            <p:ph type="title"/>
          </p:nvPr>
        </p:nvSpPr>
        <p:spPr/>
        <p:txBody>
          <a:bodyPr/>
          <a:lstStyle/>
          <a:p>
            <a:pPr lvl="0"/>
            <a:r>
              <a:rPr lang="en" altLang="zh-TW" b="1" dirty="0" smtClean="0"/>
              <a:t>Mattermost</a:t>
            </a:r>
            <a:r>
              <a:rPr lang="zh-TW" altLang="en-US" b="1" dirty="0" smtClean="0"/>
              <a:t> 絕對好用</a:t>
            </a:r>
            <a:r>
              <a:rPr lang="en-US" altLang="zh-TW" b="1" dirty="0" smtClean="0"/>
              <a:t>!</a:t>
            </a:r>
            <a:r>
              <a:rPr lang="en" altLang="zh-TW" b="1" dirty="0" smtClean="0"/>
              <a:t> </a:t>
            </a:r>
            <a:endParaRPr lang="zh-TW" altLang="en-US" dirty="0"/>
          </a:p>
        </p:txBody>
      </p:sp>
      <p:grpSp>
        <p:nvGrpSpPr>
          <p:cNvPr id="7" name="群組 22"/>
          <p:cNvGrpSpPr/>
          <p:nvPr/>
        </p:nvGrpSpPr>
        <p:grpSpPr>
          <a:xfrm>
            <a:off x="6516216" y="339502"/>
            <a:ext cx="1979027" cy="628350"/>
            <a:chOff x="6516216" y="339502"/>
            <a:chExt cx="1979027" cy="628350"/>
          </a:xfrm>
        </p:grpSpPr>
        <p:pic>
          <p:nvPicPr>
            <p:cNvPr id="190" name="Shape 190"/>
            <p:cNvPicPr preferRelativeResize="0"/>
            <p:nvPr/>
          </p:nvPicPr>
          <p:blipFill>
            <a:blip r:embed="rId5">
              <a:alphaModFix/>
            </a:blip>
            <a:stretch>
              <a:fillRect/>
            </a:stretch>
          </p:blipFill>
          <p:spPr>
            <a:xfrm>
              <a:off x="6516216" y="339502"/>
              <a:ext cx="610875" cy="628350"/>
            </a:xfrm>
            <a:prstGeom prst="rect">
              <a:avLst/>
            </a:prstGeom>
            <a:noFill/>
            <a:ln>
              <a:noFill/>
            </a:ln>
          </p:spPr>
        </p:pic>
        <p:pic>
          <p:nvPicPr>
            <p:cNvPr id="191" name="Shape 191"/>
            <p:cNvPicPr preferRelativeResize="0"/>
            <p:nvPr/>
          </p:nvPicPr>
          <p:blipFill>
            <a:blip r:embed="rId5">
              <a:alphaModFix/>
            </a:blip>
            <a:stretch>
              <a:fillRect/>
            </a:stretch>
          </p:blipFill>
          <p:spPr>
            <a:xfrm>
              <a:off x="7200292" y="339502"/>
              <a:ext cx="610875" cy="628350"/>
            </a:xfrm>
            <a:prstGeom prst="rect">
              <a:avLst/>
            </a:prstGeom>
            <a:noFill/>
            <a:ln>
              <a:noFill/>
            </a:ln>
          </p:spPr>
        </p:pic>
        <p:pic>
          <p:nvPicPr>
            <p:cNvPr id="192" name="Shape 192"/>
            <p:cNvPicPr preferRelativeResize="0"/>
            <p:nvPr/>
          </p:nvPicPr>
          <p:blipFill>
            <a:blip r:embed="rId5">
              <a:alphaModFix/>
            </a:blip>
            <a:stretch>
              <a:fillRect/>
            </a:stretch>
          </p:blipFill>
          <p:spPr>
            <a:xfrm>
              <a:off x="7884368" y="339502"/>
              <a:ext cx="610875" cy="628350"/>
            </a:xfrm>
            <a:prstGeom prst="rect">
              <a:avLst/>
            </a:prstGeom>
            <a:noFill/>
            <a:ln>
              <a:noFill/>
            </a:ln>
          </p:spPr>
        </p:pic>
      </p:grpSp>
      <p:grpSp>
        <p:nvGrpSpPr>
          <p:cNvPr id="8" name="群組 32"/>
          <p:cNvGrpSpPr/>
          <p:nvPr/>
        </p:nvGrpSpPr>
        <p:grpSpPr>
          <a:xfrm>
            <a:off x="3185846" y="1383618"/>
            <a:ext cx="2788023" cy="1728191"/>
            <a:chOff x="2987824" y="1347614"/>
            <a:chExt cx="2788023" cy="1728191"/>
          </a:xfrm>
        </p:grpSpPr>
        <p:pic>
          <p:nvPicPr>
            <p:cNvPr id="24" name="圖片 23" descr="TAG-01.png"/>
            <p:cNvPicPr>
              <a:picLocks noChangeAspect="1"/>
            </p:cNvPicPr>
            <p:nvPr/>
          </p:nvPicPr>
          <p:blipFill>
            <a:blip r:embed="rId4"/>
            <a:stretch>
              <a:fillRect/>
            </a:stretch>
          </p:blipFill>
          <p:spPr>
            <a:xfrm>
              <a:off x="2987824" y="1347614"/>
              <a:ext cx="2788023" cy="1728191"/>
            </a:xfrm>
            <a:prstGeom prst="rect">
              <a:avLst/>
            </a:prstGeom>
          </p:spPr>
        </p:pic>
        <p:sp>
          <p:nvSpPr>
            <p:cNvPr id="27" name="文字方塊 26"/>
            <p:cNvSpPr txBox="1"/>
            <p:nvPr/>
          </p:nvSpPr>
          <p:spPr>
            <a:xfrm>
              <a:off x="3131840" y="1419622"/>
              <a:ext cx="2484276" cy="400110"/>
            </a:xfrm>
            <a:prstGeom prst="rect">
              <a:avLst/>
            </a:prstGeom>
            <a:noFill/>
          </p:spPr>
          <p:txBody>
            <a:bodyPr wrap="square" rtlCol="0">
              <a:spAutoFit/>
            </a:bodyPr>
            <a:lstStyle/>
            <a:p>
              <a:pPr lvl="0" algn="ctr"/>
              <a:r>
                <a:rPr lang="en" altLang="zh-TW" sz="2000" b="1" dirty="0" smtClean="0">
                  <a:solidFill>
                    <a:schemeClr val="tx1">
                      <a:lumMod val="50000"/>
                      <a:lumOff val="50000"/>
                    </a:schemeClr>
                  </a:solidFill>
                  <a:latin typeface="微軟正黑體" pitchFamily="34" charset="-120"/>
                  <a:ea typeface="微軟正黑體" pitchFamily="34" charset="-120"/>
                </a:rPr>
                <a:t>多元化設定與通訊</a:t>
              </a:r>
            </a:p>
          </p:txBody>
        </p:sp>
        <p:sp>
          <p:nvSpPr>
            <p:cNvPr id="28" name="文字方塊 27"/>
            <p:cNvSpPr txBox="1"/>
            <p:nvPr/>
          </p:nvSpPr>
          <p:spPr>
            <a:xfrm>
              <a:off x="3173470" y="1923678"/>
              <a:ext cx="2406642" cy="707886"/>
            </a:xfrm>
            <a:prstGeom prst="rect">
              <a:avLst/>
            </a:prstGeom>
            <a:noFill/>
          </p:spPr>
          <p:txBody>
            <a:bodyPr wrap="square" rtlCol="0">
              <a:spAutoFit/>
            </a:bodyPr>
            <a:lstStyle/>
            <a:p>
              <a:pPr lvl="0" algn="ctr"/>
              <a:r>
                <a:rPr lang="en" altLang="zh-TW" sz="2000" b="1" dirty="0" smtClean="0">
                  <a:solidFill>
                    <a:schemeClr val="bg1"/>
                  </a:solidFill>
                  <a:latin typeface="微軟正黑體" pitchFamily="34" charset="-120"/>
                  <a:ea typeface="微軟正黑體" pitchFamily="34" charset="-120"/>
                </a:rPr>
                <a:t>用戶與專案管理</a:t>
              </a:r>
            </a:p>
            <a:p>
              <a:pPr lvl="0" algn="ctr"/>
              <a:r>
                <a:rPr lang="en" altLang="zh-TW" sz="2000" b="1" dirty="0" smtClean="0">
                  <a:solidFill>
                    <a:schemeClr val="bg1"/>
                  </a:solidFill>
                  <a:latin typeface="微軟正黑體" pitchFamily="34" charset="-120"/>
                  <a:ea typeface="微軟正黑體" pitchFamily="34" charset="-120"/>
                </a:rPr>
                <a:t>一次到位</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31" name="標題 30"/>
          <p:cNvSpPr>
            <a:spLocks noGrp="1"/>
          </p:cNvSpPr>
          <p:nvPr>
            <p:ph type="title"/>
          </p:nvPr>
        </p:nvSpPr>
        <p:spPr/>
        <p:txBody>
          <a:bodyPr/>
          <a:lstStyle/>
          <a:p>
            <a:r>
              <a:rPr lang="zh-TW" altLang="en-US" b="1" dirty="0" smtClean="0">
                <a:cs typeface="Calibri"/>
                <a:sym typeface="Calibri"/>
              </a:rPr>
              <a:t>私有雲通訊平台</a:t>
            </a:r>
            <a:endParaRPr lang="zh-TW" altLang="en-US" dirty="0"/>
          </a:p>
        </p:txBody>
      </p:sp>
      <p:pic>
        <p:nvPicPr>
          <p:cNvPr id="32" name="圖片 31" descr="p6-01.png"/>
          <p:cNvPicPr>
            <a:picLocks noChangeAspect="1"/>
          </p:cNvPicPr>
          <p:nvPr/>
        </p:nvPicPr>
        <p:blipFill>
          <a:blip r:embed="rId3"/>
          <a:stretch>
            <a:fillRect/>
          </a:stretch>
        </p:blipFill>
        <p:spPr>
          <a:xfrm>
            <a:off x="1331640" y="483518"/>
            <a:ext cx="6732238" cy="53745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14" name="圖片 13" descr="P8-01.png"/>
          <p:cNvPicPr>
            <a:picLocks noChangeAspect="1"/>
          </p:cNvPicPr>
          <p:nvPr/>
        </p:nvPicPr>
        <p:blipFill>
          <a:blip r:embed="rId3"/>
          <a:stretch>
            <a:fillRect/>
          </a:stretch>
        </p:blipFill>
        <p:spPr>
          <a:xfrm>
            <a:off x="107504" y="1395212"/>
            <a:ext cx="8843808" cy="1019204"/>
          </a:xfrm>
          <a:prstGeom prst="rect">
            <a:avLst/>
          </a:prstGeom>
        </p:spPr>
      </p:pic>
      <p:pic>
        <p:nvPicPr>
          <p:cNvPr id="16" name="圖片 15" descr="P8-01.png"/>
          <p:cNvPicPr>
            <a:picLocks noChangeAspect="1"/>
          </p:cNvPicPr>
          <p:nvPr/>
        </p:nvPicPr>
        <p:blipFill>
          <a:blip r:embed="rId3"/>
          <a:stretch>
            <a:fillRect/>
          </a:stretch>
        </p:blipFill>
        <p:spPr>
          <a:xfrm>
            <a:off x="107504" y="2517995"/>
            <a:ext cx="8843808" cy="1019204"/>
          </a:xfrm>
          <a:prstGeom prst="rect">
            <a:avLst/>
          </a:prstGeom>
        </p:spPr>
      </p:pic>
      <p:pic>
        <p:nvPicPr>
          <p:cNvPr id="17" name="圖片 16" descr="P8-01.png"/>
          <p:cNvPicPr>
            <a:picLocks noChangeAspect="1"/>
          </p:cNvPicPr>
          <p:nvPr/>
        </p:nvPicPr>
        <p:blipFill>
          <a:blip r:embed="rId3"/>
          <a:stretch>
            <a:fillRect/>
          </a:stretch>
        </p:blipFill>
        <p:spPr>
          <a:xfrm>
            <a:off x="107504" y="3651870"/>
            <a:ext cx="8843808" cy="1019204"/>
          </a:xfrm>
          <a:prstGeom prst="rect">
            <a:avLst/>
          </a:prstGeom>
        </p:spPr>
      </p:pic>
      <p:sp>
        <p:nvSpPr>
          <p:cNvPr id="13" name="標題 12"/>
          <p:cNvSpPr>
            <a:spLocks noGrp="1"/>
          </p:cNvSpPr>
          <p:nvPr>
            <p:ph type="title"/>
          </p:nvPr>
        </p:nvSpPr>
        <p:spPr/>
        <p:txBody>
          <a:bodyPr/>
          <a:lstStyle/>
          <a:p>
            <a:pPr lvl="0"/>
            <a:r>
              <a:rPr lang="zh-TW" altLang="en-US" b="1" dirty="0" smtClean="0">
                <a:cs typeface="Calibri"/>
                <a:sym typeface="Calibri"/>
              </a:rPr>
              <a:t>私有雲通訊平台</a:t>
            </a:r>
            <a:r>
              <a:rPr lang="en" altLang="zh-TW" b="1" dirty="0" smtClean="0">
                <a:cs typeface="Calibri"/>
                <a:sym typeface="Calibri"/>
              </a:rPr>
              <a:t>:方便又安全!</a:t>
            </a:r>
            <a:endParaRPr lang="zh-TW" altLang="en-US" dirty="0"/>
          </a:p>
        </p:txBody>
      </p:sp>
      <p:pic>
        <p:nvPicPr>
          <p:cNvPr id="287" name="Shape 287"/>
          <p:cNvPicPr preferRelativeResize="0"/>
          <p:nvPr/>
        </p:nvPicPr>
        <p:blipFill>
          <a:blip r:embed="rId4">
            <a:alphaModFix/>
          </a:blip>
          <a:stretch>
            <a:fillRect/>
          </a:stretch>
        </p:blipFill>
        <p:spPr>
          <a:xfrm>
            <a:off x="7164288" y="307962"/>
            <a:ext cx="648072" cy="679612"/>
          </a:xfrm>
          <a:prstGeom prst="rect">
            <a:avLst/>
          </a:prstGeom>
          <a:noFill/>
          <a:ln>
            <a:noFill/>
          </a:ln>
        </p:spPr>
      </p:pic>
      <p:sp>
        <p:nvSpPr>
          <p:cNvPr id="18" name="文字方塊 17"/>
          <p:cNvSpPr txBox="1"/>
          <p:nvPr/>
        </p:nvSpPr>
        <p:spPr>
          <a:xfrm>
            <a:off x="1043608" y="1491630"/>
            <a:ext cx="4896544" cy="369332"/>
          </a:xfrm>
          <a:prstGeom prst="rect">
            <a:avLst/>
          </a:prstGeom>
          <a:noFill/>
        </p:spPr>
        <p:txBody>
          <a:bodyPr wrap="square" rtlCol="0">
            <a:spAutoFit/>
          </a:bodyPr>
          <a:lstStyle/>
          <a:p>
            <a:pPr lvl="0"/>
            <a:r>
              <a:rPr lang="en-US" altLang="zh-TW" sz="1800" b="1" dirty="0" smtClean="0">
                <a:solidFill>
                  <a:schemeClr val="bg1"/>
                </a:solidFill>
                <a:latin typeface="微軟正黑體" pitchFamily="34" charset="-120"/>
                <a:ea typeface="微軟正黑體" pitchFamily="34" charset="-120"/>
              </a:rPr>
              <a:t>§</a:t>
            </a:r>
            <a:r>
              <a:rPr lang="zh-TW" altLang="en-US" sz="1800" b="1" dirty="0" smtClean="0">
                <a:solidFill>
                  <a:schemeClr val="bg1"/>
                </a:solidFill>
                <a:latin typeface="微軟正黑體" pitchFamily="34" charset="-120"/>
                <a:ea typeface="微軟正黑體" pitchFamily="34" charset="-120"/>
              </a:rPr>
              <a:t> </a:t>
            </a:r>
            <a:r>
              <a:rPr lang="en" altLang="zh-TW" sz="1800" b="1" dirty="0" smtClean="0">
                <a:solidFill>
                  <a:schemeClr val="bg1"/>
                </a:solidFill>
                <a:latin typeface="微軟正黑體" pitchFamily="34" charset="-120"/>
                <a:ea typeface="微軟正黑體" pitchFamily="34" charset="-120"/>
              </a:rPr>
              <a:t>在私有雲上通訊，讓您暢所欲言</a:t>
            </a:r>
          </a:p>
        </p:txBody>
      </p:sp>
      <p:sp>
        <p:nvSpPr>
          <p:cNvPr id="19" name="文字方塊 18"/>
          <p:cNvSpPr txBox="1"/>
          <p:nvPr/>
        </p:nvSpPr>
        <p:spPr>
          <a:xfrm>
            <a:off x="1619672" y="1903933"/>
            <a:ext cx="7200800" cy="307777"/>
          </a:xfrm>
          <a:prstGeom prst="rect">
            <a:avLst/>
          </a:prstGeom>
          <a:noFill/>
        </p:spPr>
        <p:txBody>
          <a:bodyPr wrap="square" rtlCol="0">
            <a:spAutoFit/>
          </a:bodyPr>
          <a:lstStyle/>
          <a:p>
            <a:r>
              <a:rPr lang="zh-TW" altLang="en-US" b="1" dirty="0" smtClean="0">
                <a:solidFill>
                  <a:schemeClr val="bg1">
                    <a:lumMod val="85000"/>
                  </a:schemeClr>
                </a:solidFill>
                <a:latin typeface="微軟正黑體" pitchFamily="34" charset="-120"/>
                <a:ea typeface="微軟正黑體" pitchFamily="34" charset="-120"/>
              </a:rPr>
              <a:t>◆個人規劃，專利專案，機密案件，法律醫療，社會議題等討論</a:t>
            </a:r>
            <a:endParaRPr lang="en" altLang="zh-TW" b="1" dirty="0" smtClean="0">
              <a:solidFill>
                <a:schemeClr val="bg1">
                  <a:lumMod val="85000"/>
                </a:schemeClr>
              </a:solidFill>
              <a:latin typeface="微軟正黑體" pitchFamily="34" charset="-120"/>
              <a:ea typeface="微軟正黑體" pitchFamily="34" charset="-120"/>
            </a:endParaRPr>
          </a:p>
        </p:txBody>
      </p:sp>
      <p:sp>
        <p:nvSpPr>
          <p:cNvPr id="20" name="文字方塊 19"/>
          <p:cNvSpPr txBox="1"/>
          <p:nvPr/>
        </p:nvSpPr>
        <p:spPr>
          <a:xfrm>
            <a:off x="957532" y="2643758"/>
            <a:ext cx="7992888" cy="369332"/>
          </a:xfrm>
          <a:prstGeom prst="rect">
            <a:avLst/>
          </a:prstGeom>
          <a:noFill/>
        </p:spPr>
        <p:txBody>
          <a:bodyPr wrap="square" rtlCol="0">
            <a:spAutoFit/>
          </a:bodyPr>
          <a:lstStyle/>
          <a:p>
            <a:pPr marL="457200" lvl="0" indent="-368300">
              <a:buSzPts val="2200"/>
            </a:pPr>
            <a:r>
              <a:rPr lang="en-US" altLang="zh-TW" sz="1800" b="1" dirty="0" smtClean="0">
                <a:solidFill>
                  <a:schemeClr val="bg1"/>
                </a:solidFill>
                <a:latin typeface="微軟正黑體" pitchFamily="34" charset="-120"/>
                <a:ea typeface="微軟正黑體" pitchFamily="34" charset="-120"/>
              </a:rPr>
              <a:t>§ </a:t>
            </a:r>
            <a:r>
              <a:rPr lang="en" altLang="zh-TW" sz="1800" b="1" dirty="0" smtClean="0">
                <a:solidFill>
                  <a:schemeClr val="bg1"/>
                </a:solidFill>
                <a:latin typeface="微軟正黑體" pitchFamily="34" charset="-120"/>
                <a:ea typeface="微軟正黑體" pitchFamily="34" charset="-120"/>
              </a:rPr>
              <a:t>溝通內容與檔案存於個人私有雲而非第三方伺服器，讓您享有隱私百分百</a:t>
            </a:r>
          </a:p>
        </p:txBody>
      </p:sp>
      <p:sp>
        <p:nvSpPr>
          <p:cNvPr id="21" name="文字方塊 20"/>
          <p:cNvSpPr txBox="1"/>
          <p:nvPr/>
        </p:nvSpPr>
        <p:spPr>
          <a:xfrm>
            <a:off x="1619672" y="3056061"/>
            <a:ext cx="7200800" cy="307777"/>
          </a:xfrm>
          <a:prstGeom prst="rect">
            <a:avLst/>
          </a:prstGeom>
          <a:noFill/>
        </p:spPr>
        <p:txBody>
          <a:bodyPr wrap="square" rtlCol="0">
            <a:spAutoFit/>
          </a:bodyPr>
          <a:lstStyle/>
          <a:p>
            <a:r>
              <a:rPr lang="zh-TW" altLang="en-US" b="1" dirty="0" smtClean="0">
                <a:solidFill>
                  <a:schemeClr val="bg1">
                    <a:lumMod val="85000"/>
                  </a:schemeClr>
                </a:solidFill>
                <a:latin typeface="微軟正黑體" pitchFamily="34" charset="-120"/>
                <a:ea typeface="微軟正黑體" pitchFamily="34" charset="-120"/>
              </a:rPr>
              <a:t>◆ 一鍵搜尋對話與檔案</a:t>
            </a:r>
            <a:endParaRPr lang="en-US" altLang="zh-TW" b="1" dirty="0" smtClean="0">
              <a:solidFill>
                <a:schemeClr val="bg1">
                  <a:lumMod val="85000"/>
                </a:schemeClr>
              </a:solidFill>
              <a:latin typeface="微軟正黑體" pitchFamily="34" charset="-120"/>
              <a:ea typeface="微軟正黑體" pitchFamily="34" charset="-120"/>
            </a:endParaRPr>
          </a:p>
        </p:txBody>
      </p:sp>
      <p:sp>
        <p:nvSpPr>
          <p:cNvPr id="22" name="文字方塊 21"/>
          <p:cNvSpPr txBox="1"/>
          <p:nvPr/>
        </p:nvSpPr>
        <p:spPr>
          <a:xfrm>
            <a:off x="1043608" y="3714586"/>
            <a:ext cx="4896544" cy="369332"/>
          </a:xfrm>
          <a:prstGeom prst="rect">
            <a:avLst/>
          </a:prstGeom>
          <a:noFill/>
        </p:spPr>
        <p:txBody>
          <a:bodyPr wrap="square" rtlCol="0">
            <a:spAutoFit/>
          </a:bodyPr>
          <a:lstStyle/>
          <a:p>
            <a:pPr lvl="0"/>
            <a:r>
              <a:rPr lang="en-US" altLang="zh-TW" sz="1800" b="1" dirty="0" smtClean="0">
                <a:solidFill>
                  <a:schemeClr val="bg1"/>
                </a:solidFill>
                <a:latin typeface="微軟正黑體" pitchFamily="34" charset="-120"/>
                <a:ea typeface="微軟正黑體" pitchFamily="34" charset="-120"/>
              </a:rPr>
              <a:t>§</a:t>
            </a:r>
            <a:r>
              <a:rPr lang="zh-TW" altLang="en-US" sz="1800" b="1" dirty="0" smtClean="0">
                <a:solidFill>
                  <a:schemeClr val="bg1"/>
                </a:solidFill>
                <a:latin typeface="微軟正黑體" pitchFamily="34" charset="-120"/>
                <a:ea typeface="微軟正黑體" pitchFamily="34" charset="-120"/>
              </a:rPr>
              <a:t> 協作溝通不受限於第三方伺服器</a:t>
            </a:r>
            <a:endParaRPr lang="en" altLang="zh-TW" sz="1800" b="1" dirty="0" smtClean="0">
              <a:solidFill>
                <a:schemeClr val="bg1"/>
              </a:solidFill>
              <a:latin typeface="微軟正黑體" pitchFamily="34" charset="-120"/>
              <a:ea typeface="微軟正黑體" pitchFamily="34" charset="-120"/>
            </a:endParaRPr>
          </a:p>
        </p:txBody>
      </p:sp>
      <p:sp>
        <p:nvSpPr>
          <p:cNvPr id="23" name="文字方塊 22"/>
          <p:cNvSpPr txBox="1"/>
          <p:nvPr/>
        </p:nvSpPr>
        <p:spPr>
          <a:xfrm>
            <a:off x="1619672" y="4064754"/>
            <a:ext cx="7200800" cy="523220"/>
          </a:xfrm>
          <a:prstGeom prst="rect">
            <a:avLst/>
          </a:prstGeom>
          <a:noFill/>
        </p:spPr>
        <p:txBody>
          <a:bodyPr wrap="square" rtlCol="0">
            <a:spAutoFit/>
          </a:bodyPr>
          <a:lstStyle/>
          <a:p>
            <a:r>
              <a:rPr lang="zh-TW" altLang="en-US" b="1" dirty="0" smtClean="0">
                <a:solidFill>
                  <a:schemeClr val="bg1">
                    <a:lumMod val="85000"/>
                  </a:schemeClr>
                </a:solidFill>
                <a:latin typeface="微軟正黑體" pitchFamily="34" charset="-120"/>
                <a:ea typeface="微軟正黑體" pitchFamily="34" charset="-120"/>
              </a:rPr>
              <a:t>◆ 第三方伺服器當機</a:t>
            </a:r>
            <a:endParaRPr lang="en-US" altLang="zh-TW" b="1" dirty="0" smtClean="0">
              <a:solidFill>
                <a:schemeClr val="bg1">
                  <a:lumMod val="85000"/>
                </a:schemeClr>
              </a:solidFill>
              <a:latin typeface="微軟正黑體" pitchFamily="34" charset="-120"/>
              <a:ea typeface="微軟正黑體" pitchFamily="34" charset="-120"/>
            </a:endParaRPr>
          </a:p>
          <a:p>
            <a:r>
              <a:rPr lang="zh-TW" altLang="en-US" b="1" dirty="0" smtClean="0">
                <a:solidFill>
                  <a:schemeClr val="bg1">
                    <a:lumMod val="85000"/>
                  </a:schemeClr>
                </a:solidFill>
                <a:latin typeface="微軟正黑體" pitchFamily="34" charset="-120"/>
                <a:ea typeface="微軟正黑體" pitchFamily="34" charset="-120"/>
              </a:rPr>
              <a:t>◆ 對話與檔案可無限備份</a:t>
            </a:r>
            <a:endParaRPr lang="en" altLang="zh-TW" b="1" dirty="0" smtClean="0">
              <a:solidFill>
                <a:schemeClr val="bg1">
                  <a:lumMod val="85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1023</TotalTime>
  <Words>2120</Words>
  <Application>Microsoft Office PowerPoint</Application>
  <PresentationFormat>如螢幕大小 (16:9)</PresentationFormat>
  <Paragraphs>493</Paragraphs>
  <Slides>42</Slides>
  <Notes>41</Notes>
  <HiddenSlides>0</HiddenSlides>
  <MMClips>0</MMClips>
  <ScaleCrop>false</ScaleCrop>
  <HeadingPairs>
    <vt:vector size="4" baseType="variant">
      <vt:variant>
        <vt:lpstr>佈景主題</vt:lpstr>
      </vt:variant>
      <vt:variant>
        <vt:i4>1</vt:i4>
      </vt:variant>
      <vt:variant>
        <vt:lpstr>投影片標題</vt:lpstr>
      </vt:variant>
      <vt:variant>
        <vt:i4>42</vt:i4>
      </vt:variant>
    </vt:vector>
  </HeadingPairs>
  <TitlesOfParts>
    <vt:vector size="43" baseType="lpstr">
      <vt:lpstr>Simple Light</vt:lpstr>
      <vt:lpstr>投影片 1</vt:lpstr>
      <vt:lpstr>Mattermost 是什麼? </vt:lpstr>
      <vt:lpstr>QNAP 與 Mattermost 為最佳拍檔</vt:lpstr>
      <vt:lpstr>可以在 NAS 上用 Mattermost 了耶!</vt:lpstr>
      <vt:lpstr>安全的私有雲通訊平台</vt:lpstr>
      <vt:lpstr>Team Version Mattermost (基礎版本)</vt:lpstr>
      <vt:lpstr>Mattermost 絕對好用! </vt:lpstr>
      <vt:lpstr>私有雲通訊平台</vt:lpstr>
      <vt:lpstr>私有雲通訊平台:方便又安全!</vt:lpstr>
      <vt:lpstr>Mattermost 絕對好用! </vt:lpstr>
      <vt:lpstr>多元客製化設定:用戶與專案團隊管理一次到位!</vt:lpstr>
      <vt:lpstr>眾多實用功能</vt:lpstr>
      <vt:lpstr>客製化設定</vt:lpstr>
      <vt:lpstr>Mattermost 絕對好用! </vt:lpstr>
      <vt:lpstr>整合與通知: 打造屬於您的即時通訊!</vt:lpstr>
      <vt:lpstr>整合與通知: 打造屬於您的即時通訊!</vt:lpstr>
      <vt:lpstr>Mattermost絕對好用! </vt:lpstr>
      <vt:lpstr>整合與通知: 打造屬於您的即時通訊!</vt:lpstr>
      <vt:lpstr>Mattermost 絕對好用! </vt:lpstr>
      <vt:lpstr>行動版: 隨時掌握最新資訊</vt:lpstr>
      <vt:lpstr>Mattermost 絕對好用! </vt:lpstr>
      <vt:lpstr>系統控制台: 數據化分析即時通訊</vt:lpstr>
      <vt:lpstr>投影片 23</vt:lpstr>
      <vt:lpstr>Mattermost vs Slack</vt:lpstr>
      <vt:lpstr>QNAP - Mattermost vs S牌 - Chat</vt:lpstr>
      <vt:lpstr>QNAP - Mattermost vs S牌 - Chat</vt:lpstr>
      <vt:lpstr>投影片 27</vt:lpstr>
      <vt:lpstr>Enterprise version Mattermost (企業版本)</vt:lpstr>
      <vt:lpstr>Enterprise version Mattermost (企業版本)</vt:lpstr>
      <vt:lpstr>進階版認證機制</vt:lpstr>
      <vt:lpstr>Enterprise version Mattermost (企業版本)</vt:lpstr>
      <vt:lpstr>加密通知</vt:lpstr>
      <vt:lpstr>Enterprise version Mattermost (企業版本)</vt:lpstr>
      <vt:lpstr>客製化登入頁面設計</vt:lpstr>
      <vt:lpstr>Enterprise version Mattermost (企業版本)</vt:lpstr>
      <vt:lpstr>企業支援</vt:lpstr>
      <vt:lpstr>Enterprise version Mattermost (企業版本)</vt:lpstr>
      <vt:lpstr>進階的使用設定</vt:lpstr>
      <vt:lpstr>Enterprise version Mattermost (企業版本)</vt:lpstr>
      <vt:lpstr>進階儀表板</vt:lpstr>
      <vt:lpstr>上線時間與支援機種</vt:lpstr>
      <vt:lpstr>投影片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Yvonne Tsai</dc:creator>
  <cp:lastModifiedBy>Yvonne Tsai</cp:lastModifiedBy>
  <cp:revision>124</cp:revision>
  <dcterms:modified xsi:type="dcterms:W3CDTF">2017-12-14T06:09:15Z</dcterms:modified>
</cp:coreProperties>
</file>