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ang" initials="M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A486D6CA-DF36-44C1-BB64-D63E1486DDE7}">
  <a:tblStyle styleId="{A486D6CA-DF36-44C1-BB64-D63E1486DDE7}" styleName="Table_0">
    <a:wholeTbl>
      <a:tcTxStyle b="off" i="off">
        <a:font>
          <a:latin typeface="Calibri"/>
          <a:ea typeface="Calibri"/>
          <a:cs typeface="Calibri"/>
        </a:font>
        <a:srgbClr val="000000"/>
      </a:tcTxStyle>
      <a:tcStyle>
        <a:tcBdr>
          <a:left>
            <a:ln w="9525" cap="flat" cmpd="sng">
              <a:solidFill>
                <a:srgbClr val="4F81BD"/>
              </a:solidFill>
              <a:prstDash val="solid"/>
              <a:round/>
              <a:headEnd type="none" w="med" len="med"/>
              <a:tailEnd type="none" w="med" len="med"/>
            </a:ln>
          </a:left>
          <a:right>
            <a:ln w="9525" cap="flat" cmpd="sng">
              <a:solidFill>
                <a:srgbClr val="4F81BD"/>
              </a:solidFill>
              <a:prstDash val="solid"/>
              <a:round/>
              <a:headEnd type="none" w="med" len="med"/>
              <a:tailEnd type="none" w="med" len="med"/>
            </a:ln>
          </a:right>
          <a:top>
            <a:ln w="9525" cap="flat" cmpd="sng">
              <a:solidFill>
                <a:srgbClr val="4F81BD"/>
              </a:solidFill>
              <a:prstDash val="solid"/>
              <a:round/>
              <a:headEnd type="none" w="med" len="med"/>
              <a:tailEnd type="none" w="med" len="med"/>
            </a:ln>
          </a:top>
          <a:bottom>
            <a:ln w="9525" cap="flat" cmpd="sng">
              <a:solidFill>
                <a:srgbClr val="4F81BD"/>
              </a:solidFill>
              <a:prstDash val="solid"/>
              <a:round/>
              <a:headEnd type="none" w="med" len="med"/>
              <a:tailEnd type="none" w="med" len="med"/>
            </a:ln>
          </a:bottom>
          <a:insideH>
            <a:ln w="9525" cap="flat" cmpd="sng">
              <a:solidFill>
                <a:srgbClr val="4F81BD"/>
              </a:solidFill>
              <a:prstDash val="solid"/>
              <a:round/>
              <a:headEnd type="none" w="med" len="med"/>
              <a:tailEnd type="none" w="med" len="med"/>
            </a:ln>
          </a:insideH>
          <a:insideV>
            <a:ln w="9525" cap="flat" cmpd="sng">
              <a:solidFill>
                <a:srgbClr val="4F81BD"/>
              </a:solidFill>
              <a:prstDash val="solid"/>
              <a:round/>
              <a:headEnd type="none" w="med" len="med"/>
              <a:tailEnd type="none" w="med" len="med"/>
            </a:ln>
          </a:insideV>
        </a:tcBdr>
        <a:fill>
          <a:solidFill>
            <a:srgbClr val="FFFFFF">
              <a:alpha val="0"/>
            </a:srgbClr>
          </a:solidFill>
        </a:fill>
      </a:tcStyle>
    </a:wholeTbl>
    <a:band1H>
      <a:tcTxStyle b="off" i="off"/>
      <a:tcStyle>
        <a:tcBdr/>
        <a:fill>
          <a:solidFill>
            <a:srgbClr val="4F81BD">
              <a:alpha val="40000"/>
            </a:srgbClr>
          </a:solidFill>
        </a:fill>
      </a:tcStyle>
    </a:band1H>
    <a:band2H>
      <a:tcTxStyle b="off" i="off"/>
      <a:tcStyle>
        <a:tcBdr/>
      </a:tcStyle>
    </a:band2H>
    <a:band1V>
      <a:tcTxStyle b="off" i="off"/>
      <a:tcStyle>
        <a:tcBdr>
          <a:top>
            <a:ln w="9525" cap="flat" cmpd="sng">
              <a:solidFill>
                <a:srgbClr val="4F81BD"/>
              </a:solidFill>
              <a:prstDash val="solid"/>
              <a:round/>
              <a:headEnd type="none" w="med" len="med"/>
              <a:tailEnd type="none" w="med" len="med"/>
            </a:ln>
          </a:top>
          <a:bottom>
            <a:ln w="9525" cap="flat" cmpd="sng">
              <a:solidFill>
                <a:srgbClr val="4F81BD"/>
              </a:solidFill>
              <a:prstDash val="solid"/>
              <a:round/>
              <a:headEnd type="none" w="med" len="med"/>
              <a:tailEnd type="none" w="med" len="med"/>
            </a:ln>
          </a:bottom>
        </a:tcBdr>
        <a:fill>
          <a:solidFill>
            <a:srgbClr val="4F81BD">
              <a:alpha val="40000"/>
            </a:srgbClr>
          </a:solidFill>
        </a:fill>
      </a:tcStyle>
    </a:band1V>
    <a:band2V>
      <a:tcTxStyle b="off" i="off"/>
      <a:tcStyle>
        <a:tcBdr/>
      </a:tcStyle>
    </a:band2V>
    <a:lastCol>
      <a:tcTxStyle b="on" i="off"/>
      <a:tcStyle>
        <a:tcBdr>
          <a:left>
            <a:ln w="9525" cap="flat" cmpd="sng">
              <a:solidFill>
                <a:srgbClr val="4F81BD"/>
              </a:solidFill>
              <a:prstDash val="solid"/>
              <a:round/>
              <a:headEnd type="none" w="med" len="med"/>
              <a:tailEnd type="none" w="med" len="med"/>
            </a:ln>
          </a:left>
          <a:right>
            <a:ln w="9525" cap="flat" cmpd="sng">
              <a:solidFill>
                <a:srgbClr val="4F81BD"/>
              </a:solidFill>
              <a:prstDash val="solid"/>
              <a:round/>
              <a:headEnd type="none" w="med" len="med"/>
              <a:tailEnd type="none" w="med" len="med"/>
            </a:ln>
          </a:right>
          <a:top>
            <a:ln w="9525" cap="flat" cmpd="sng">
              <a:solidFill>
                <a:srgbClr val="4F81BD"/>
              </a:solidFill>
              <a:prstDash val="solid"/>
              <a:round/>
              <a:headEnd type="none" w="med" len="med"/>
              <a:tailEnd type="none" w="med" len="med"/>
            </a:ln>
          </a:top>
          <a:bottom>
            <a:ln w="9525" cap="flat" cmpd="sng">
              <a:solidFill>
                <a:srgbClr val="4F81BD"/>
              </a:solidFill>
              <a:prstDash val="solid"/>
              <a:round/>
              <a:headEnd type="none" w="med" len="med"/>
              <a:tailEnd type="none" w="med" len="med"/>
            </a:ln>
          </a:bottom>
          <a:insideH>
            <a:ln w="9525" cap="flat" cmpd="sng">
              <a:solidFill>
                <a:srgbClr val="4F81BD"/>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rgbClr val="4F81BD"/>
              </a:solidFill>
              <a:prstDash val="solid"/>
              <a:round/>
              <a:headEnd type="none" w="med" len="med"/>
              <a:tailEnd type="none" w="med" len="med"/>
            </a:ln>
          </a:left>
          <a:right>
            <a:ln w="9525" cap="flat" cmpd="sng">
              <a:solidFill>
                <a:srgbClr val="4F81BD"/>
              </a:solidFill>
              <a:prstDash val="solid"/>
              <a:round/>
              <a:headEnd type="none" w="med" len="med"/>
              <a:tailEnd type="none" w="med" len="med"/>
            </a:ln>
          </a:right>
          <a:top>
            <a:ln w="9525" cap="flat" cmpd="sng">
              <a:solidFill>
                <a:srgbClr val="4F81BD"/>
              </a:solidFill>
              <a:prstDash val="solid"/>
              <a:round/>
              <a:headEnd type="none" w="med" len="med"/>
              <a:tailEnd type="none" w="med" len="med"/>
            </a:ln>
          </a:top>
          <a:bottom>
            <a:ln w="9525" cap="flat" cmpd="sng">
              <a:solidFill>
                <a:srgbClr val="4F81BD"/>
              </a:solidFill>
              <a:prstDash val="solid"/>
              <a:round/>
              <a:headEnd type="none" w="med" len="med"/>
              <a:tailEnd type="none" w="med" len="med"/>
            </a:ln>
          </a:bottom>
          <a:insideH>
            <a:ln w="9525" cap="flat" cmpd="sng">
              <a:solidFill>
                <a:srgbClr val="4F81BD"/>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rgbClr val="4F81BD"/>
              </a:solidFill>
              <a:prstDash val="solid"/>
              <a:round/>
              <a:headEnd type="none" w="med" len="med"/>
              <a:tailEnd type="none" w="med" len="med"/>
            </a:ln>
          </a:left>
          <a:right>
            <a:ln w="9525" cap="flat" cmpd="sng">
              <a:solidFill>
                <a:srgbClr val="4F81BD"/>
              </a:solidFill>
              <a:prstDash val="solid"/>
              <a:round/>
              <a:headEnd type="none" w="med" len="med"/>
              <a:tailEnd type="none" w="med" len="med"/>
            </a:ln>
          </a:right>
          <a:top>
            <a:ln w="9525" cap="flat" cmpd="sng">
              <a:solidFill>
                <a:srgbClr val="4F81BD"/>
              </a:solidFill>
              <a:prstDash val="solid"/>
              <a:round/>
              <a:headEnd type="none" w="med" len="med"/>
              <a:tailEnd type="none" w="med" len="med"/>
            </a:ln>
          </a:top>
          <a:bottom>
            <a:ln w="9525" cap="flat" cmpd="sng">
              <a:solidFill>
                <a:srgbClr val="4F81BD"/>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left>
            <a:ln w="9525" cap="flat" cmpd="sng">
              <a:solidFill>
                <a:srgbClr val="4F81BD"/>
              </a:solidFill>
              <a:prstDash val="solid"/>
              <a:round/>
              <a:headEnd type="none" w="med" len="med"/>
              <a:tailEnd type="none" w="med" len="med"/>
            </a:ln>
          </a:left>
          <a:right>
            <a:ln w="9525" cap="flat" cmpd="sng">
              <a:solidFill>
                <a:srgbClr val="4F81BD"/>
              </a:solidFill>
              <a:prstDash val="solid"/>
              <a:round/>
              <a:headEnd type="none" w="med" len="med"/>
              <a:tailEnd type="none" w="med" len="med"/>
            </a:ln>
          </a:right>
          <a:top>
            <a:ln w="9525" cap="flat" cmpd="sng">
              <a:solidFill>
                <a:srgbClr val="4F81BD"/>
              </a:solidFill>
              <a:prstDash val="solid"/>
              <a:round/>
              <a:headEnd type="none" w="med" len="med"/>
              <a:tailEnd type="none" w="med" len="med"/>
            </a:ln>
          </a:top>
          <a:bottom>
            <a:ln w="9525" cap="flat" cmpd="sng">
              <a:solidFill>
                <a:srgbClr val="FFFFFF"/>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4F81B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1" d="100"/>
          <a:sy n="161" d="100"/>
        </p:scale>
        <p:origin x="-586" y="-72"/>
      </p:cViewPr>
      <p:guideLst>
        <p:guide orient="horz" pos="1620"/>
        <p:guide pos="2880"/>
      </p:guideLst>
    </p:cSldViewPr>
  </p:slid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2-14T09:43:36.477" idx="1">
    <p:pos x="2039" y="1636"/>
    <p:text>Using QmailAgent screenshots may imply integrations of QmailAgent with Matermost. Please conside revision/change.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xmlns="" val="254430358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cs.google.com/document/d/1v0ZkQVxu6psbgTTuIzvpk0IRjWwM2s8NQOGkyFz3N9c/edi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nextweb.com/insider/2017/04/24/hipchat-hacked-weekend-bad/"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uber.com/en-SG/blog/uber-hits-5-billion-rides-milesto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Hello everyone, QNAP has released Mattermost.</a:t>
            </a:r>
            <a:br>
              <a:rPr lang="en"/>
            </a:br>
            <a:r>
              <a:rPr lang="en"/>
              <a:t>today, we are going to talk about Mattermost.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eriod"/>
            </a:pPr>
            <a:r>
              <a:rPr lang="en"/>
              <a:t>Personal discussions</a:t>
            </a:r>
          </a:p>
          <a:p>
            <a:pPr marL="457200" lvl="0" indent="-298450" rtl="0">
              <a:spcBef>
                <a:spcPts val="0"/>
              </a:spcBef>
              <a:spcAft>
                <a:spcPts val="0"/>
              </a:spcAft>
              <a:buSzPts val="1100"/>
              <a:buAutoNum type="arabicPeriod"/>
            </a:pPr>
            <a:r>
              <a:rPr lang="en"/>
              <a:t>Safeety of storage, files, adn discussiosn</a:t>
            </a:r>
          </a:p>
          <a:p>
            <a:pPr marL="457200" lvl="0" indent="-298450" rtl="0">
              <a:spcBef>
                <a:spcPts val="0"/>
              </a:spcBef>
              <a:buSzPts val="1100"/>
              <a:buAutoNum type="arabicPeriod"/>
            </a:pPr>
            <a:r>
              <a:rPr lang="en"/>
              <a:t>Relaiblity on your own nas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solidFill>
                  <a:srgbClr val="262626"/>
                </a:solidFill>
              </a:rPr>
              <a:t>All the basic messaging features plus 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Demo</a:t>
            </a:r>
          </a:p>
          <a:p>
            <a:pPr marL="0" lvl="0" indent="0" rtl="0">
              <a:spcBef>
                <a:spcPts val="0"/>
              </a:spcBef>
              <a:buNone/>
            </a:pPr>
            <a:r>
              <a:rPr lang="en" sz="1200">
                <a:solidFill>
                  <a:schemeClr val="dk1"/>
                </a:solidFill>
              </a:rPr>
              <a:t>Team: Marketing; Channels: Social media marketing, television marketing, etc</a:t>
            </a:r>
            <a:br>
              <a:rPr lang="en" sz="1200">
                <a:solidFill>
                  <a:schemeClr val="dk1"/>
                </a:solidFill>
              </a:rPr>
            </a:br>
            <a:r>
              <a:rPr lang="en" sz="1200">
                <a:solidFill>
                  <a:schemeClr val="dk1"/>
                </a:solidFill>
              </a:rPr>
              <a:t>Team: Developers; Channels: iOS developers, Android, etc</a:t>
            </a:r>
          </a:p>
          <a:p>
            <a:pPr marL="76200" lvl="0" indent="-76200" rtl="0">
              <a:spcBef>
                <a:spcPts val="0"/>
              </a:spcBef>
              <a:buClr>
                <a:schemeClr val="dk1"/>
              </a:buClr>
              <a:buSzPts val="1200"/>
              <a:buFont typeface="Arial"/>
              <a:buNone/>
            </a:pPr>
            <a:endParaRPr sz="1200">
              <a:solidFill>
                <a:schemeClr val="dk1"/>
              </a:solidFill>
            </a:endParaRPr>
          </a:p>
          <a:p>
            <a:pPr marL="0" lvl="0" indent="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1050">
                <a:highlight>
                  <a:srgbClr val="FFFFFF"/>
                </a:highlight>
              </a:rPr>
              <a:t>To you want to experience the benefits of integration work. Webhook is a concept that alerts you to anything that happens to be thought of as a personalized integration service that sends out notifications to external platforms or applications to mattermost. You can use Gmail, Facebook, MailChimp and other services at the same time, integrate all the tools you want to become an invincible platform to see how much your imagination.</a:t>
            </a:r>
          </a:p>
          <a:p>
            <a:pPr marL="0" lvl="0" indent="-69850">
              <a:spcBef>
                <a:spcPts val="0"/>
              </a:spcBef>
              <a:buClr>
                <a:schemeClr val="dk1"/>
              </a:buClr>
              <a:buSzPts val="1100"/>
              <a:buFont typeface="Arial"/>
              <a:buNone/>
            </a:pPr>
            <a:r>
              <a:rPr lang="en" sz="1050">
                <a:highlight>
                  <a:srgbClr val="FFFFFF"/>
                </a:highlight>
              </a:rPr>
              <a:t>From the team calendar trip to share, track the progress of the project to the market business or customer service development, can be integrated into JANDI above, instant notification and immediate discussion!</a:t>
            </a:r>
          </a:p>
          <a:p>
            <a:pPr marL="0" lvl="0" indent="-69850">
              <a:spcBef>
                <a:spcPts val="0"/>
              </a:spcBef>
              <a:buClr>
                <a:schemeClr val="dk1"/>
              </a:buClr>
              <a:buSzPts val="1100"/>
              <a:buFont typeface="Arial"/>
              <a:buNone/>
            </a:pPr>
            <a:r>
              <a:rPr lang="en" sz="1050">
                <a:highlight>
                  <a:srgbClr val="FFFFFF"/>
                </a:highlight>
              </a:rPr>
              <a:t>Example: Services for Dropbpx, Google Drive, Google Calendar, Trello, GitHub, JIRA, RSS feeds, Bitbucket, and incoming webhooks.</a:t>
            </a:r>
          </a:p>
          <a:p>
            <a:pPr marL="0" lvl="0" indent="-69850">
              <a:spcBef>
                <a:spcPts val="0"/>
              </a:spcBef>
              <a:buClr>
                <a:schemeClr val="dk1"/>
              </a:buClr>
              <a:buSzPts val="1100"/>
              <a:buFont typeface="Arial"/>
              <a:buNone/>
            </a:pPr>
            <a:endParaRPr sz="1050">
              <a:highlight>
                <a:srgbClr val="FFFFFF"/>
              </a:highlight>
            </a:endParaRPr>
          </a:p>
          <a:p>
            <a:pPr marL="0" lvl="0" indent="-69850">
              <a:spcBef>
                <a:spcPts val="0"/>
              </a:spcBef>
              <a:buClr>
                <a:schemeClr val="dk1"/>
              </a:buClr>
              <a:buSzPts val="1100"/>
              <a:buFont typeface="Arial"/>
              <a:buNone/>
            </a:pPr>
            <a:r>
              <a:rPr lang="en" sz="1050">
                <a:highlight>
                  <a:srgbClr val="FFFFFF"/>
                </a:highlight>
              </a:rPr>
              <a:t>Use the most common way to complete the most difficult work, this is your exclusive integration platform!</a:t>
            </a:r>
          </a:p>
          <a:p>
            <a:pPr marL="0" lvl="0" indent="-69850">
              <a:spcBef>
                <a:spcPts val="0"/>
              </a:spcBef>
              <a:buClr>
                <a:schemeClr val="dk1"/>
              </a:buClr>
              <a:buSzPts val="1100"/>
              <a:buFont typeface="Arial"/>
              <a:buNone/>
            </a:pPr>
            <a:endParaRPr sz="1050">
              <a:highlight>
                <a:srgbClr val="FFFFFF"/>
              </a:highlight>
            </a:endParaRPr>
          </a:p>
          <a:p>
            <a:pPr marL="0" lvl="0" indent="-69850">
              <a:spcBef>
                <a:spcPts val="0"/>
              </a:spcBef>
              <a:buClr>
                <a:schemeClr val="dk1"/>
              </a:buClr>
              <a:buSzPts val="1100"/>
              <a:buFont typeface="Arial"/>
              <a:buNone/>
            </a:pPr>
            <a:r>
              <a:rPr lang="en" sz="1050">
                <a:highlight>
                  <a:srgbClr val="FFFFFF"/>
                </a:highlight>
              </a:rPr>
              <a:t>Only System admin and Team owner / creator has can create integrations,</a:t>
            </a:r>
          </a:p>
          <a:p>
            <a:pPr marL="0" lvl="0" indent="0" rtl="0">
              <a:spcBef>
                <a:spcPts val="0"/>
              </a:spcBef>
              <a:buNone/>
            </a:pPr>
            <a:endParaRPr sz="1050">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342900" lvl="0" indent="-57150" rtl="0">
              <a:lnSpc>
                <a:spcPct val="100000"/>
              </a:lnSpc>
              <a:spcBef>
                <a:spcPts val="0"/>
              </a:spcBef>
              <a:buClr>
                <a:srgbClr val="002060"/>
              </a:buClr>
              <a:buSzPts val="1100"/>
              <a:buChar char="•"/>
            </a:pPr>
            <a:r>
              <a:rPr lang="en">
                <a:solidFill>
                  <a:srgbClr val="262626"/>
                </a:solidFill>
              </a:rPr>
              <a:t>Example: (JIRA) Get a message when</a:t>
            </a:r>
          </a:p>
          <a:p>
            <a:pPr marL="742950" lvl="1" indent="12700" rtl="0">
              <a:lnSpc>
                <a:spcPct val="100000"/>
              </a:lnSpc>
              <a:spcBef>
                <a:spcPts val="360"/>
              </a:spcBef>
              <a:buClr>
                <a:srgbClr val="262626"/>
              </a:buClr>
              <a:buSzPts val="1100"/>
              <a:buChar char="–"/>
            </a:pPr>
            <a:r>
              <a:rPr lang="en">
                <a:solidFill>
                  <a:srgbClr val="262626"/>
                </a:solidFill>
              </a:rPr>
              <a:t>Issue created</a:t>
            </a:r>
          </a:p>
          <a:p>
            <a:pPr marL="742950" lvl="1" indent="12700" rtl="0">
              <a:lnSpc>
                <a:spcPct val="100000"/>
              </a:lnSpc>
              <a:spcBef>
                <a:spcPts val="360"/>
              </a:spcBef>
              <a:buClr>
                <a:srgbClr val="262626"/>
              </a:buClr>
              <a:buSzPts val="1100"/>
              <a:buChar char="–"/>
            </a:pPr>
            <a:r>
              <a:rPr lang="en">
                <a:solidFill>
                  <a:srgbClr val="262626"/>
                </a:solidFill>
              </a:rPr>
              <a:t>Issue updated</a:t>
            </a:r>
          </a:p>
          <a:p>
            <a:pPr marL="742950" lvl="1" indent="12700" rtl="0">
              <a:lnSpc>
                <a:spcPct val="100000"/>
              </a:lnSpc>
              <a:spcBef>
                <a:spcPts val="360"/>
              </a:spcBef>
              <a:buClr>
                <a:srgbClr val="262626"/>
              </a:buClr>
              <a:buSzPts val="1100"/>
              <a:buChar char="–"/>
            </a:pPr>
            <a:r>
              <a:rPr lang="en">
                <a:solidFill>
                  <a:srgbClr val="262626"/>
                </a:solidFill>
              </a:rPr>
              <a:t>Issue deleted*</a:t>
            </a:r>
          </a:p>
          <a:p>
            <a:pPr marL="0" lvl="0" indent="0" rtl="0">
              <a:lnSpc>
                <a:spcPct val="100000"/>
              </a:lnSpc>
              <a:spcBef>
                <a:spcPts val="360"/>
              </a:spcBef>
              <a:buNone/>
            </a:pPr>
            <a:r>
              <a:rPr lang="en">
                <a:solidFill>
                  <a:schemeClr val="dk1"/>
                </a:solidFill>
              </a:rPr>
              <a:t>Only when an open issue is deleted, the channel will be notified, otherwise not</a:t>
            </a:r>
          </a:p>
          <a:p>
            <a:pPr marL="742950" lvl="1" indent="12700" rtl="0">
              <a:lnSpc>
                <a:spcPct val="100000"/>
              </a:lnSpc>
              <a:spcBef>
                <a:spcPts val="360"/>
              </a:spcBef>
              <a:buClr>
                <a:schemeClr val="dk1"/>
              </a:buClr>
              <a:buSzPts val="1100"/>
              <a:buChar char="–"/>
            </a:pPr>
            <a:endParaRPr>
              <a:solidFill>
                <a:schemeClr val="dk1"/>
              </a:solidFill>
            </a:endParaRPr>
          </a:p>
          <a:p>
            <a:pPr marL="0" lvl="0" indent="0" rtl="0">
              <a:spcBef>
                <a:spcPts val="0"/>
              </a:spcBef>
              <a:buNone/>
            </a:pPr>
            <a:r>
              <a:rPr lang="en"/>
              <a:t>You can Integrate these apps and much more..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dirty="0">
              <a:solidFill>
                <a:srgbClr val="262626"/>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rtl="0">
              <a:spcBef>
                <a:spcPts val="0"/>
              </a:spcBef>
              <a:buClr>
                <a:schemeClr val="dk1"/>
              </a:buClr>
              <a:buSzPts val="1200"/>
              <a:buFont typeface="Arial"/>
              <a:buNone/>
            </a:pPr>
            <a:r>
              <a:rPr lang="en" sz="1200">
                <a:solidFill>
                  <a:schemeClr val="dk1"/>
                </a:solidFill>
              </a:rPr>
              <a:t>You will need to set up SMTP in order to receive email notifications</a:t>
            </a:r>
          </a:p>
          <a:p>
            <a:pPr marL="0" lvl="0" indent="-76200" rtl="0">
              <a:spcBef>
                <a:spcPts val="0"/>
              </a:spcBef>
              <a:buClr>
                <a:schemeClr val="dk1"/>
              </a:buClr>
              <a:buSzPts val="1200"/>
              <a:buFont typeface="Arial"/>
              <a:buNone/>
            </a:pPr>
            <a:r>
              <a:rPr lang="en" sz="1200">
                <a:solidFill>
                  <a:schemeClr val="dk1"/>
                </a:solidFill>
              </a:rPr>
              <a:t>Setting up SMTP:</a:t>
            </a:r>
          </a:p>
          <a:p>
            <a:pPr marL="0" lvl="0" indent="-76200" rtl="0">
              <a:spcBef>
                <a:spcPts val="0"/>
              </a:spcBef>
              <a:buClr>
                <a:schemeClr val="dk1"/>
              </a:buClr>
              <a:buSzPts val="1200"/>
              <a:buFont typeface="Arial"/>
              <a:buNone/>
            </a:pPr>
            <a:r>
              <a:rPr lang="en" sz="1200">
                <a:solidFill>
                  <a:schemeClr val="dk1"/>
                </a:solidFill>
              </a:rPr>
              <a:t/>
            </a:r>
            <a:br>
              <a:rPr lang="en" sz="1200">
                <a:solidFill>
                  <a:schemeClr val="dk1"/>
                </a:solidFill>
              </a:rPr>
            </a:br>
            <a:r>
              <a:rPr lang="en" sz="1200">
                <a:solidFill>
                  <a:schemeClr val="dk1"/>
                </a:solidFill>
              </a:rPr>
              <a:t>Set to true, Specially during production, when you want to keep yourself updated.</a:t>
            </a:r>
          </a:p>
          <a:p>
            <a:pPr marL="0" lvl="0" indent="-76200" rtl="0">
              <a:spcBef>
                <a:spcPts val="0"/>
              </a:spcBef>
              <a:buClr>
                <a:schemeClr val="dk1"/>
              </a:buClr>
              <a:buSzPts val="1200"/>
              <a:buFont typeface="Arial"/>
              <a:buNone/>
            </a:pPr>
            <a:endParaRPr sz="1200">
              <a:solidFill>
                <a:schemeClr val="dk1"/>
              </a:solidFill>
            </a:endParaRPr>
          </a:p>
          <a:p>
            <a:pPr marL="0" lvl="0" indent="-76200" rtl="0">
              <a:spcBef>
                <a:spcPts val="0"/>
              </a:spcBef>
              <a:buClr>
                <a:schemeClr val="dk1"/>
              </a:buClr>
              <a:buSzPts val="1200"/>
              <a:buFont typeface="Arial"/>
              <a:buNone/>
            </a:pPr>
            <a:r>
              <a:rPr lang="en" sz="1200">
                <a:solidFill>
                  <a:schemeClr val="dk1"/>
                </a:solidFill>
              </a:rPr>
              <a:t>Set up email notifications, for when you are offline in chat, or away, or unable to access.</a:t>
            </a:r>
          </a:p>
          <a:p>
            <a:pPr marL="0" lvl="0" indent="-76200" rtl="0">
              <a:spcBef>
                <a:spcPts val="0"/>
              </a:spcBef>
              <a:buClr>
                <a:schemeClr val="dk1"/>
              </a:buClr>
              <a:buSzPts val="1200"/>
              <a:buFont typeface="Arial"/>
              <a:buNone/>
            </a:pPr>
            <a:r>
              <a:rPr lang="en" sz="1200">
                <a:solidFill>
                  <a:schemeClr val="dk1"/>
                </a:solidFill>
              </a:rPr>
              <a:t>Suppose, you are working 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sz="1200" dirty="0"/>
              <a:t> </a:t>
            </a:r>
            <a:r>
              <a:rPr lang="en" sz="1200" dirty="0">
                <a:solidFill>
                  <a:srgbClr val="262626"/>
                </a:solidFill>
              </a:rPr>
              <a:t>Mattermost is a slack-like team communication appllication and is known to be one of the best and most advanced workplace messaging solutions in the world. </a:t>
            </a:r>
            <a:br>
              <a:rPr lang="en" sz="1200" dirty="0">
                <a:solidFill>
                  <a:srgbClr val="262626"/>
                </a:solidFill>
              </a:rPr>
            </a:br>
            <a:r>
              <a:rPr lang="en" sz="1200" dirty="0">
                <a:solidFill>
                  <a:srgbClr val="262626"/>
                </a:solidFill>
              </a:rPr>
              <a:t>Many of you must have </a:t>
            </a:r>
            <a:r>
              <a:rPr lang="en" sz="1200" dirty="0" smtClean="0">
                <a:solidFill>
                  <a:srgbClr val="262626"/>
                </a:solidFill>
              </a:rPr>
              <a:t>used</a:t>
            </a:r>
            <a:r>
              <a:rPr lang="en-US" sz="1200" dirty="0" smtClean="0">
                <a:solidFill>
                  <a:srgbClr val="262626"/>
                </a:solidFill>
              </a:rPr>
              <a:t> </a:t>
            </a:r>
            <a:r>
              <a:rPr lang="en-US" sz="1200" dirty="0" err="1" smtClean="0">
                <a:solidFill>
                  <a:srgbClr val="262626"/>
                </a:solidFill>
              </a:rPr>
              <a:t>skype</a:t>
            </a:r>
            <a:r>
              <a:rPr lang="en-US" sz="1200" dirty="0" smtClean="0">
                <a:solidFill>
                  <a:srgbClr val="262626"/>
                </a:solidFill>
              </a:rPr>
              <a:t>,</a:t>
            </a:r>
            <a:r>
              <a:rPr lang="en" sz="1200" dirty="0" smtClean="0">
                <a:solidFill>
                  <a:srgbClr val="262626"/>
                </a:solidFill>
              </a:rPr>
              <a:t> </a:t>
            </a:r>
            <a:r>
              <a:rPr lang="en" sz="1200" dirty="0">
                <a:solidFill>
                  <a:srgbClr val="262626"/>
                </a:solidFill>
              </a:rPr>
              <a:t>slack, hipchat, or some other communication tool, Mattermost is similar but with more advanced features.</a:t>
            </a:r>
          </a:p>
          <a:p>
            <a:pPr marL="0" lvl="0" indent="0" rtl="0">
              <a:spcBef>
                <a:spcPts val="0"/>
              </a:spcBef>
              <a:buNone/>
            </a:pPr>
            <a:endParaRPr sz="1200" dirty="0">
              <a:solidFill>
                <a:srgbClr val="262626"/>
              </a:solidFill>
            </a:endParaRPr>
          </a:p>
          <a:p>
            <a:pPr marL="0" lvl="0" indent="0" rtl="0">
              <a:spcBef>
                <a:spcPts val="0"/>
              </a:spcBef>
              <a:buNone/>
            </a:pPr>
            <a:endParaRPr sz="1150" dirty="0">
              <a:solidFill>
                <a:srgbClr val="263238"/>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sz="1200">
                <a:solidFill>
                  <a:srgbClr val="262626"/>
                </a:solidFill>
              </a:rPr>
              <a:t>Always stay connected.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Demo</a:t>
            </a:r>
          </a:p>
          <a:p>
            <a:pPr marL="0" lvl="0" indent="0" rtl="0">
              <a:spcBef>
                <a:spcPts val="0"/>
              </a:spcBef>
              <a:buNone/>
            </a:pPr>
            <a:r>
              <a:rPr lang="en"/>
              <a:t>Port forwarding should be enabled. 8065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demo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demo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a:p>
            <a:pPr marL="76200" lvl="0" indent="-76200" rtl="0">
              <a:spcBef>
                <a:spcPts val="0"/>
              </a:spcBef>
              <a:buClr>
                <a:schemeClr val="dk1"/>
              </a:buClr>
              <a:buSzPts val="1200"/>
              <a:buChar char="●"/>
            </a:pPr>
            <a:r>
              <a:rPr lang="en" sz="1200">
                <a:solidFill>
                  <a:schemeClr val="dk1"/>
                </a:solidFill>
              </a:rPr>
              <a:t> Slack has limited storage of 5gb total per team whereas mattermost has Unlimited teams, and unlimited storage per team</a:t>
            </a:r>
          </a:p>
          <a:p>
            <a:pPr marL="76200" lvl="0" indent="-76200" rtl="0">
              <a:spcBef>
                <a:spcPts val="0"/>
              </a:spcBef>
              <a:buClr>
                <a:schemeClr val="dk1"/>
              </a:buClr>
              <a:buSzPts val="1200"/>
              <a:buChar char="●"/>
            </a:pPr>
            <a:r>
              <a:rPr lang="en" sz="1200">
                <a:solidFill>
                  <a:schemeClr val="dk1"/>
                </a:solidFill>
              </a:rPr>
              <a:t>Security: Mattermost offers modern communication behind your firewall. Run your vital communications under your existing security and IT policies. Deploy to public, private or hybrid clouds with full access to source code and total control of your single-tenant system.</a:t>
            </a:r>
          </a:p>
          <a:p>
            <a:pPr marL="76200" lvl="0" indent="-76200" rtl="0">
              <a:spcBef>
                <a:spcPts val="0"/>
              </a:spcBef>
              <a:buClr>
                <a:schemeClr val="dk1"/>
              </a:buClr>
              <a:buSzPts val="1200"/>
              <a:buChar char="●"/>
            </a:pPr>
            <a:r>
              <a:rPr lang="en" sz="1200">
                <a:solidFill>
                  <a:schemeClr val="dk1"/>
                </a:solidFill>
              </a:rPr>
              <a:t>Privacy: Your IP address, your usage patterns, the contents of your messages—SaaS services know more about your company than you do. In contrast, Mattermost provides the benefits of modern communication without sacrificing privacy.</a:t>
            </a:r>
          </a:p>
          <a:p>
            <a:pPr marL="76200" lvl="0" indent="-76200" rtl="0">
              <a:spcBef>
                <a:spcPts val="0"/>
              </a:spcBef>
              <a:buClr>
                <a:schemeClr val="dk1"/>
              </a:buClr>
              <a:buSzPts val="1200"/>
              <a:buChar char="●"/>
            </a:pPr>
            <a:r>
              <a:rPr lang="en" sz="1200">
                <a:solidFill>
                  <a:schemeClr val="dk1"/>
                </a:solidFill>
              </a:rPr>
              <a:t>Legal Compliance: Consumer data protection laws, data regulations, GDPR and even non-disclosure agreements are complex and ever-changing, with heavy penalties for breach. Self-hosting your communications simplifies compliance and reduces risk.</a:t>
            </a:r>
          </a:p>
          <a:p>
            <a:pPr marL="0" lvl="0" indent="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76200" lvl="0" indent="-69850" rtl="0">
              <a:spcBef>
                <a:spcPts val="0"/>
              </a:spcBef>
              <a:buClr>
                <a:schemeClr val="dk1"/>
              </a:buClr>
              <a:buSzPts val="1100"/>
              <a:buChar char="●"/>
            </a:pPr>
            <a:r>
              <a:rPr lang="en">
                <a:solidFill>
                  <a:schemeClr val="dk1"/>
                </a:solidFill>
              </a:rPr>
              <a:t>Add members directly by URL, Synology requires members to be registered on NAS.</a:t>
            </a:r>
          </a:p>
          <a:p>
            <a:pPr marL="76200" lvl="0" indent="-69850" rtl="0">
              <a:spcBef>
                <a:spcPts val="0"/>
              </a:spcBef>
              <a:buClr>
                <a:schemeClr val="dk1"/>
              </a:buClr>
              <a:buSzPts val="1100"/>
              <a:buChar char="●"/>
            </a:pPr>
            <a:r>
              <a:rPr lang="en">
                <a:solidFill>
                  <a:schemeClr val="dk1"/>
                </a:solidFill>
              </a:rPr>
              <a:t>easy and plenty of system level features, Managing users and member roles</a:t>
            </a:r>
          </a:p>
          <a:p>
            <a:pPr marL="228600" lvl="1" indent="-107950" rtl="0">
              <a:spcBef>
                <a:spcPts val="0"/>
              </a:spcBef>
              <a:buClr>
                <a:schemeClr val="dk1"/>
              </a:buClr>
              <a:buSzPts val="1100"/>
              <a:buChar char="○"/>
            </a:pPr>
            <a:r>
              <a:rPr lang="en">
                <a:solidFill>
                  <a:schemeClr val="dk1"/>
                </a:solidFill>
              </a:rPr>
              <a:t> Changing passwords</a:t>
            </a:r>
          </a:p>
          <a:p>
            <a:pPr marL="228600" lvl="1" indent="-107950" rtl="0">
              <a:spcBef>
                <a:spcPts val="0"/>
              </a:spcBef>
              <a:buClr>
                <a:schemeClr val="dk1"/>
              </a:buClr>
              <a:buSzPts val="1100"/>
              <a:buChar char="○"/>
            </a:pPr>
            <a:r>
              <a:rPr lang="en">
                <a:solidFill>
                  <a:schemeClr val="dk1"/>
                </a:solidFill>
              </a:rPr>
              <a:t> Deactivating accounts</a:t>
            </a:r>
          </a:p>
          <a:p>
            <a:pPr marL="76200" lvl="0" indent="-76200" rtl="0">
              <a:spcBef>
                <a:spcPts val="0"/>
              </a:spcBef>
              <a:buClr>
                <a:schemeClr val="dk1"/>
              </a:buClr>
              <a:buSzPts val="1200"/>
              <a:buFont typeface="Arial"/>
              <a:buNone/>
            </a:pPr>
            <a:endParaRPr>
              <a:solidFill>
                <a:schemeClr val="dk1"/>
              </a:solidFill>
            </a:endParaRPr>
          </a:p>
          <a:p>
            <a:pPr marL="76200" lvl="0" indent="-69850" rtl="0">
              <a:spcBef>
                <a:spcPts val="0"/>
              </a:spcBef>
              <a:buClr>
                <a:schemeClr val="dk1"/>
              </a:buClr>
              <a:buSzPts val="1100"/>
              <a:buChar char="●"/>
            </a:pPr>
            <a:r>
              <a:rPr lang="en">
                <a:solidFill>
                  <a:schemeClr val="dk1"/>
                </a:solidFill>
              </a:rPr>
              <a:t>easy to add/remove/ create /deactivate account in mattermost</a:t>
            </a:r>
          </a:p>
          <a:p>
            <a:pPr marL="76200" lvl="0" indent="-69850" rtl="0">
              <a:spcBef>
                <a:spcPts val="0"/>
              </a:spcBef>
              <a:buClr>
                <a:schemeClr val="dk1"/>
              </a:buClr>
              <a:buSzPts val="1100"/>
              <a:buChar char="●"/>
            </a:pPr>
            <a:r>
              <a:rPr lang="en">
                <a:solidFill>
                  <a:schemeClr val="dk1"/>
                </a:solidFill>
              </a:rPr>
              <a:t>east to manage roles, change passwords, </a:t>
            </a:r>
          </a:p>
          <a:p>
            <a:pPr marL="76200" lvl="0" indent="-69850" rtl="0">
              <a:spcBef>
                <a:spcPts val="0"/>
              </a:spcBef>
              <a:buClr>
                <a:schemeClr val="dk1"/>
              </a:buClr>
              <a:buSzPts val="1100"/>
              <a:buChar char="●"/>
            </a:pPr>
            <a:r>
              <a:rPr lang="en">
                <a:solidFill>
                  <a:schemeClr val="dk1"/>
                </a:solidFill>
              </a:rPr>
              <a:t>Configurations for certificates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76200" lvl="0" indent="-69850" rtl="0">
              <a:spcBef>
                <a:spcPts val="0"/>
              </a:spcBef>
              <a:buClr>
                <a:schemeClr val="dk1"/>
              </a:buClr>
              <a:buSzPts val="1100"/>
              <a:buChar char="●"/>
            </a:pPr>
            <a:r>
              <a:rPr lang="en">
                <a:solidFill>
                  <a:schemeClr val="dk1"/>
                </a:solidFill>
              </a:rPr>
              <a:t>Add members directly by URL, Synology requires members to be registered on NAS.</a:t>
            </a:r>
          </a:p>
          <a:p>
            <a:pPr marL="76200" lvl="0" indent="-69850" rtl="0">
              <a:spcBef>
                <a:spcPts val="0"/>
              </a:spcBef>
              <a:buClr>
                <a:schemeClr val="dk1"/>
              </a:buClr>
              <a:buSzPts val="1100"/>
              <a:buChar char="●"/>
            </a:pPr>
            <a:r>
              <a:rPr lang="en">
                <a:solidFill>
                  <a:schemeClr val="dk1"/>
                </a:solidFill>
              </a:rPr>
              <a:t>easy and plenty of system level features, Managing users and member roles</a:t>
            </a:r>
          </a:p>
          <a:p>
            <a:pPr marL="228600" lvl="1" indent="-107950" rtl="0">
              <a:spcBef>
                <a:spcPts val="0"/>
              </a:spcBef>
              <a:buClr>
                <a:schemeClr val="dk1"/>
              </a:buClr>
              <a:buSzPts val="1100"/>
              <a:buChar char="○"/>
            </a:pPr>
            <a:r>
              <a:rPr lang="en">
                <a:solidFill>
                  <a:schemeClr val="dk1"/>
                </a:solidFill>
              </a:rPr>
              <a:t> Changing passwords</a:t>
            </a:r>
          </a:p>
          <a:p>
            <a:pPr marL="228600" lvl="1" indent="-107950" rtl="0">
              <a:spcBef>
                <a:spcPts val="0"/>
              </a:spcBef>
              <a:buClr>
                <a:schemeClr val="dk1"/>
              </a:buClr>
              <a:buSzPts val="1100"/>
              <a:buChar char="○"/>
            </a:pPr>
            <a:r>
              <a:rPr lang="en">
                <a:solidFill>
                  <a:schemeClr val="dk1"/>
                </a:solidFill>
              </a:rPr>
              <a:t> Deactivating accounts</a:t>
            </a:r>
          </a:p>
          <a:p>
            <a:pPr marL="76200" lvl="0" indent="0" rtl="0">
              <a:spcBef>
                <a:spcPts val="0"/>
              </a:spcBef>
              <a:buNone/>
            </a:pPr>
            <a:endParaRPr>
              <a:solidFill>
                <a:schemeClr val="dk1"/>
              </a:solidFill>
            </a:endParaRPr>
          </a:p>
          <a:p>
            <a:pPr marL="76200" lvl="0" indent="-69850" rtl="0">
              <a:spcBef>
                <a:spcPts val="0"/>
              </a:spcBef>
              <a:buClr>
                <a:schemeClr val="dk1"/>
              </a:buClr>
              <a:buSzPts val="1100"/>
              <a:buChar char="●"/>
            </a:pPr>
            <a:r>
              <a:rPr lang="en">
                <a:solidFill>
                  <a:schemeClr val="dk1"/>
                </a:solidFill>
              </a:rPr>
              <a:t>easy to add/remove/ create /deactivate account in mattermost</a:t>
            </a:r>
          </a:p>
          <a:p>
            <a:pPr marL="76200" lvl="0" indent="-69850" rtl="0">
              <a:spcBef>
                <a:spcPts val="0"/>
              </a:spcBef>
              <a:buClr>
                <a:schemeClr val="dk1"/>
              </a:buClr>
              <a:buSzPts val="1100"/>
              <a:buChar char="●"/>
            </a:pPr>
            <a:r>
              <a:rPr lang="en">
                <a:solidFill>
                  <a:schemeClr val="dk1"/>
                </a:solidFill>
              </a:rPr>
              <a:t>east to manage roles, change passwords, </a:t>
            </a:r>
          </a:p>
          <a:p>
            <a:pPr marL="76200" lvl="0" indent="-69850" rtl="0">
              <a:spcBef>
                <a:spcPts val="0"/>
              </a:spcBef>
              <a:buClr>
                <a:schemeClr val="dk1"/>
              </a:buClr>
              <a:buSzPts val="1100"/>
              <a:buChar char="●"/>
            </a:pPr>
            <a:r>
              <a:rPr lang="en">
                <a:solidFill>
                  <a:schemeClr val="dk1"/>
                </a:solidFill>
              </a:rPr>
              <a:t>Configurations for certificates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Buy a licence key from Mattermost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rtl="0">
              <a:spcBef>
                <a:spcPts val="0"/>
              </a:spcBef>
              <a:buClr>
                <a:schemeClr val="dk1"/>
              </a:buClr>
              <a:buSzPts val="1100"/>
              <a:buFont typeface="Arial"/>
              <a:buNone/>
            </a:pPr>
            <a:r>
              <a:rPr lang="en" sz="1200" dirty="0">
                <a:solidFill>
                  <a:schemeClr val="dk1"/>
                </a:solidFill>
              </a:rPr>
              <a:t>But If you are already using Mattermost, you can just switch to QNAP NAS for all your security and data privacy purposes. Keep all the Workplcae communication safe.</a:t>
            </a:r>
          </a:p>
          <a:p>
            <a:pPr marL="0" lvl="0" indent="-69850" rtl="0">
              <a:spcBef>
                <a:spcPts val="0"/>
              </a:spcBef>
              <a:buClr>
                <a:schemeClr val="dk1"/>
              </a:buClr>
              <a:buSzPts val="1100"/>
              <a:buFont typeface="Arial"/>
              <a:buNone/>
            </a:pPr>
            <a:r>
              <a:rPr lang="en" sz="1200" dirty="0">
                <a:solidFill>
                  <a:schemeClr val="dk1"/>
                </a:solidFill>
              </a:rPr>
              <a:t>Have almost unlimited storage capacity for all your shared files </a:t>
            </a:r>
            <a:br>
              <a:rPr lang="en" sz="1200" dirty="0">
                <a:solidFill>
                  <a:schemeClr val="dk1"/>
                </a:solidFill>
              </a:rPr>
            </a:br>
            <a:r>
              <a:rPr lang="en" sz="1200" dirty="0">
                <a:solidFill>
                  <a:schemeClr val="dk1"/>
                </a:solidFill>
              </a:rPr>
              <a:t/>
            </a:r>
            <a:br>
              <a:rPr lang="en" sz="1200" dirty="0">
                <a:solidFill>
                  <a:schemeClr val="dk1"/>
                </a:solidFill>
              </a:rPr>
            </a:br>
            <a:r>
              <a:rPr lang="en" sz="1200" dirty="0">
                <a:solidFill>
                  <a:schemeClr val="dk1"/>
                </a:solidFill>
              </a:rPr>
              <a:t>Story: Hipchat was hacked, accounts, emails, passwords were stolen.. </a:t>
            </a:r>
            <a:r>
              <a:rPr lang="en" sz="1200" dirty="0">
                <a:solidFill>
                  <a:srgbClr val="555555"/>
                </a:solidFill>
                <a:highlight>
                  <a:srgbClr val="FFFFFF"/>
                </a:highlight>
              </a:rPr>
              <a:t> even when hipchat hashes all passwords using the bcrypt algorithm, with a random salt, known to be security best practises. If this can happen with such high level encrypted security, anything can happen to your data.</a:t>
            </a:r>
            <a:br>
              <a:rPr lang="en" sz="1200" dirty="0">
                <a:solidFill>
                  <a:srgbClr val="555555"/>
                </a:solidFill>
                <a:highlight>
                  <a:srgbClr val="FFFFFF"/>
                </a:highlight>
              </a:rPr>
            </a:br>
            <a:r>
              <a:rPr lang="en" sz="1200" dirty="0">
                <a:solidFill>
                  <a:srgbClr val="555555"/>
                </a:solidFill>
                <a:highlight>
                  <a:srgbClr val="FFFFFF"/>
                </a:highlight>
              </a:rPr>
              <a:t>So, having your own network attahced storage, your own private cloud would make your data secure and away from hackers, under your nose, or “desk” haha!</a:t>
            </a:r>
            <a:br>
              <a:rPr lang="en" sz="1200" dirty="0">
                <a:solidFill>
                  <a:srgbClr val="555555"/>
                </a:solidFill>
                <a:highlight>
                  <a:srgbClr val="FFFFFF"/>
                </a:highlight>
              </a:rPr>
            </a:br>
            <a:endParaRPr lang="en" sz="1200" dirty="0">
              <a:solidFill>
                <a:srgbClr val="555555"/>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85800" lvl="0" indent="-298450" rtl="0">
              <a:spcBef>
                <a:spcPts val="0"/>
              </a:spcBef>
              <a:spcAft>
                <a:spcPts val="1800"/>
              </a:spcAft>
              <a:buClr>
                <a:srgbClr val="404040"/>
              </a:buClr>
              <a:buSzPts val="1100"/>
              <a:buChar char="●"/>
            </a:pPr>
            <a:r>
              <a:rPr lang="en" b="1">
                <a:solidFill>
                  <a:srgbClr val="404040"/>
                </a:solidFill>
              </a:rPr>
              <a:t>Single-sign-on.</a:t>
            </a:r>
            <a:r>
              <a:rPr lang="en">
                <a:solidFill>
                  <a:srgbClr val="404040"/>
                </a:solidFill>
              </a:rPr>
              <a:t> Users can sign-in to Mattermost with their SAML credentials.</a:t>
            </a:r>
          </a:p>
          <a:p>
            <a:pPr marL="685800" lvl="0" indent="-298450" rtl="0">
              <a:spcBef>
                <a:spcPts val="0"/>
              </a:spcBef>
              <a:spcAft>
                <a:spcPts val="1800"/>
              </a:spcAft>
              <a:buClr>
                <a:srgbClr val="404040"/>
              </a:buClr>
              <a:buSzPts val="1100"/>
              <a:buChar char="●"/>
            </a:pPr>
            <a:r>
              <a:rPr lang="en" b="1">
                <a:solidFill>
                  <a:srgbClr val="404040"/>
                </a:solidFill>
              </a:rPr>
              <a:t>Centralized identity management.</a:t>
            </a:r>
            <a:r>
              <a:rPr lang="en">
                <a:solidFill>
                  <a:srgbClr val="404040"/>
                </a:solidFill>
              </a:rPr>
              <a:t> Mattermost accounts can display user information from SAML, such as first and last name, email and username.</a:t>
            </a:r>
          </a:p>
          <a:p>
            <a:pPr marL="685800" lvl="0" indent="-304800" rtl="0">
              <a:spcBef>
                <a:spcPts val="0"/>
              </a:spcBef>
              <a:spcAft>
                <a:spcPts val="1800"/>
              </a:spcAft>
              <a:buClr>
                <a:srgbClr val="404040"/>
              </a:buClr>
              <a:buSzPts val="1200"/>
              <a:buChar char="●"/>
            </a:pPr>
            <a:r>
              <a:rPr lang="en" b="1">
                <a:solidFill>
                  <a:srgbClr val="404040"/>
                </a:solidFill>
              </a:rPr>
              <a:t>Automatic account provisioning.</a:t>
            </a:r>
            <a:r>
              <a:rPr lang="en">
                <a:solidFill>
                  <a:srgbClr val="404040"/>
                </a:solidFill>
              </a:rPr>
              <a:t> New Mattermost user accounts are automatically created the first time a user signs in with their SAML credentials on the Mattermost server</a:t>
            </a:r>
            <a:r>
              <a:rPr lang="en" sz="1200">
                <a:solidFill>
                  <a:srgbClr val="404040"/>
                </a:solidFill>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76200" lvl="0" indent="-69850" rtl="0">
              <a:spcBef>
                <a:spcPts val="0"/>
              </a:spcBef>
              <a:buClr>
                <a:schemeClr val="dk1"/>
              </a:buClr>
              <a:buSzPts val="1100"/>
              <a:buChar char="●"/>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76200" lvl="0" indent="-69850" rtl="0">
              <a:spcBef>
                <a:spcPts val="0"/>
              </a:spcBef>
              <a:buClr>
                <a:schemeClr val="dk1"/>
              </a:buClr>
              <a:buSzPts val="1100"/>
              <a:buChar char="●"/>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Shape 5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00000"/>
              </a:lnSpc>
              <a:spcBef>
                <a:spcPts val="0"/>
              </a:spcBef>
              <a:spcAft>
                <a:spcPts val="1900"/>
              </a:spcAft>
              <a:buNone/>
            </a:pPr>
            <a:r>
              <a:rPr lang="en">
                <a:solidFill>
                  <a:srgbClr val="333333"/>
                </a:solidFill>
              </a:rPr>
              <a:t>Premier Support key benefits &amp; details</a:t>
            </a:r>
          </a:p>
          <a:p>
            <a:pPr marL="0" lvl="0" indent="0" rtl="0">
              <a:lnSpc>
                <a:spcPct val="100000"/>
              </a:lnSpc>
              <a:spcBef>
                <a:spcPts val="0"/>
              </a:spcBef>
              <a:buNone/>
            </a:pPr>
            <a:r>
              <a:rPr lang="en">
                <a:solidFill>
                  <a:srgbClr val="263238"/>
                </a:solidFill>
              </a:rPr>
              <a:t>Mission Critical Response L1 – 60 minutes, L2 – 120 minutes – Critical and major issues impacting production environments receive top priority from the Mattermost support team.</a:t>
            </a:r>
          </a:p>
          <a:p>
            <a:pPr marL="0" lvl="0" indent="0" rtl="0">
              <a:lnSpc>
                <a:spcPct val="100000"/>
              </a:lnSpc>
              <a:spcBef>
                <a:spcPts val="0"/>
              </a:spcBef>
              <a:buNone/>
            </a:pPr>
            <a:r>
              <a:rPr lang="en">
                <a:solidFill>
                  <a:srgbClr val="263238"/>
                </a:solidFill>
              </a:rPr>
              <a:t>Weekend coverage – Premier Support customers receive weekend support for L1 and L2 escalations.</a:t>
            </a:r>
          </a:p>
          <a:p>
            <a:pPr marL="0" lvl="0" indent="0" rtl="0">
              <a:lnSpc>
                <a:spcPct val="100000"/>
              </a:lnSpc>
              <a:spcBef>
                <a:spcPts val="0"/>
              </a:spcBef>
              <a:buNone/>
            </a:pPr>
            <a:r>
              <a:rPr lang="en">
                <a:solidFill>
                  <a:srgbClr val="263238"/>
                </a:solidFill>
              </a:rPr>
              <a:t>Direct access to senior support team – Premier Support tickets are responded to by senior support engineers with advanced technical and soft skills to help customers with complex environments and mission critical needs.</a:t>
            </a:r>
          </a:p>
          <a:p>
            <a:pPr marL="0" lvl="0" indent="0" rtl="0">
              <a:lnSpc>
                <a:spcPct val="100000"/>
              </a:lnSpc>
              <a:spcBef>
                <a:spcPts val="0"/>
              </a:spcBef>
              <a:buNone/>
            </a:pPr>
            <a:r>
              <a:rPr lang="en">
                <a:solidFill>
                  <a:srgbClr val="263238"/>
                </a:solidFill>
              </a:rPr>
              <a:t>Development team priority – Priority is given to issues from Premier Support customers escalated to the development organization for assistance or fixes.</a:t>
            </a:r>
          </a:p>
          <a:p>
            <a:pPr marL="0" lvl="0" indent="0" rtl="0">
              <a:lnSpc>
                <a:spcPct val="100000"/>
              </a:lnSpc>
              <a:spcBef>
                <a:spcPts val="0"/>
              </a:spcBef>
              <a:buNone/>
            </a:pPr>
            <a:r>
              <a:rPr lang="en">
                <a:solidFill>
                  <a:srgbClr val="263238"/>
                </a:solidFill>
              </a:rPr>
              <a:t>Screen-sharing, collaboration phone calls, and health checks – Premier Support customers can reduce time to resolution by working with the Mattermost support team over phone or audio conference and screen-sharing sessions to isolate, identify and troubleshoot critical issues.</a:t>
            </a:r>
          </a:p>
          <a:p>
            <a:pPr marL="0" lvl="0" indent="0" rtl="0">
              <a:lnSpc>
                <a:spcPct val="100000"/>
              </a:lnSpc>
              <a:spcBef>
                <a:spcPts val="0"/>
              </a:spcBef>
              <a:buNone/>
            </a:pPr>
            <a:r>
              <a:rPr lang="en">
                <a:solidFill>
                  <a:srgbClr val="263238"/>
                </a:solidFill>
              </a:rPr>
              <a:t>Access to private discussion channel with Mattermost technical staff – To discuss issues quickly and effectively, you can directly message Mattermost technical staff over a dedicated private channel in a hosted Mattermost instance.</a:t>
            </a:r>
          </a:p>
          <a:p>
            <a:pPr marL="0" lvl="0" indent="0" rtl="0">
              <a:lnSpc>
                <a:spcPct val="100000"/>
              </a:lnSpc>
              <a:spcBef>
                <a:spcPts val="0"/>
              </a:spcBef>
              <a:buNone/>
            </a:pPr>
            <a:r>
              <a:rPr lang="en">
                <a:solidFill>
                  <a:srgbClr val="263238"/>
                </a:solidFill>
              </a:rPr>
              <a:t>Installation and deployment advisory – We’ll support your team in properly installing and piloting your deployment.</a:t>
            </a:r>
          </a:p>
          <a:p>
            <a:pPr marL="0" lvl="0" indent="0" rtl="0">
              <a:lnSpc>
                <a:spcPct val="100000"/>
              </a:lnSpc>
              <a:spcBef>
                <a:spcPts val="0"/>
              </a:spcBef>
              <a:buNone/>
            </a:pPr>
            <a:r>
              <a:rPr lang="en">
                <a:solidFill>
                  <a:srgbClr val="263238"/>
                </a:solidFill>
              </a:rPr>
              <a:t>Account on-boarding – Our team works with you during a series of on-boarding discussions to ensure we have your detailed environment information available about your deployment before your first ticket is filed, reducing overall resolution times, questions, and delays for each follow-on issue.</a:t>
            </a:r>
          </a:p>
          <a:p>
            <a:pPr marL="0" lvl="0" indent="0" rtl="0">
              <a:lnSpc>
                <a:spcPct val="100000"/>
              </a:lnSpc>
              <a:spcBef>
                <a:spcPts val="0"/>
              </a:spcBef>
              <a:buNone/>
            </a:pPr>
            <a:r>
              <a:rPr lang="en">
                <a:solidFill>
                  <a:srgbClr val="263238"/>
                </a:solidFill>
              </a:rPr>
              <a:t>Potential to influence product roadmap and prioritization decisions – With privileged access to senior support staff and members of the Mattermost product team, the Mattermost product roadmap is often influenced by Premier Support customers.</a:t>
            </a:r>
          </a:p>
          <a:p>
            <a:pPr marL="0" lvl="0" indent="0" rtl="0">
              <a:lnSpc>
                <a:spcPct val="100000"/>
              </a:lnSpc>
              <a:spcBef>
                <a:spcPts val="0"/>
              </a:spcBef>
              <a:buNone/>
            </a:pPr>
            <a:r>
              <a:rPr lang="en">
                <a:solidFill>
                  <a:srgbClr val="263238"/>
                </a:solidFill>
              </a:rPr>
              <a:t>Licensing – Premier Support includes licensing for up to 4 standalone non-production environments.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u="sng">
                <a:solidFill>
                  <a:schemeClr val="hlink"/>
                </a:solidFill>
                <a:hlinkClick r:id="rId3"/>
              </a:rPr>
              <a:t>https://docs.google.com/document/d/1v0ZkQVxu6psbgTTuIzvpk0IRjWwM2s8NQOGkyFz3N9c/edit#heading=h.g6mrwyaeev51</a:t>
            </a:r>
          </a:p>
          <a:p>
            <a:pPr marL="0" lvl="0" indent="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sz="1200">
                <a:solidFill>
                  <a:schemeClr val="dk1"/>
                </a:solidFill>
              </a:rPr>
              <a:t>Many communication tools in the market, slack had more features, work related</a:t>
            </a:r>
          </a:p>
          <a:p>
            <a:pPr marL="76200" lvl="0" indent="-76200" rtl="0">
              <a:spcBef>
                <a:spcPts val="0"/>
              </a:spcBef>
              <a:buClr>
                <a:schemeClr val="dk1"/>
              </a:buClr>
              <a:buSzPts val="1200"/>
              <a:buChar char="●"/>
            </a:pPr>
            <a:r>
              <a:rPr lang="en" sz="1200">
                <a:solidFill>
                  <a:schemeClr val="dk1"/>
                </a:solidFill>
              </a:rPr>
              <a:t>Uber, HP Enterprise, Samsung, world’s top most companies use Mattermost</a:t>
            </a:r>
            <a:r>
              <a:rPr lang="en" sz="1200">
                <a:solidFill>
                  <a:srgbClr val="262626"/>
                </a:solidFill>
              </a:rPr>
              <a:t>.</a:t>
            </a:r>
          </a:p>
          <a:p>
            <a:pPr marL="76200" lvl="0" indent="-76200" rtl="0">
              <a:spcBef>
                <a:spcPts val="0"/>
              </a:spcBef>
              <a:buClr>
                <a:srgbClr val="262626"/>
              </a:buClr>
              <a:buSzPts val="1200"/>
              <a:buChar char="●"/>
            </a:pPr>
            <a:r>
              <a:rPr lang="en" sz="1200">
                <a:solidFill>
                  <a:srgbClr val="262626"/>
                </a:solidFill>
              </a:rPr>
              <a:t>You can scale your company too</a:t>
            </a:r>
          </a:p>
          <a:p>
            <a:pPr marL="285750" lvl="0" indent="-247650" rtl="0">
              <a:spcBef>
                <a:spcPts val="0"/>
              </a:spcBef>
              <a:buClr>
                <a:srgbClr val="0070C0"/>
              </a:buClr>
              <a:buSzPts val="1200"/>
              <a:buChar char="•"/>
            </a:pPr>
            <a:r>
              <a:rPr lang="en" sz="1200">
                <a:solidFill>
                  <a:srgbClr val="262626"/>
                </a:solidFill>
              </a:rPr>
              <a:t>All this over a secure server with all your chat data stored at one place on your QNAP NAS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8" name="Shape 6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sz="1800">
              <a:solidFill>
                <a:srgbClr val="262626"/>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8" name="Shape 6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9" name="Shape 6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76200" lvl="0" indent="-76200" rtl="0">
              <a:spcBef>
                <a:spcPts val="0"/>
              </a:spcBef>
              <a:buClr>
                <a:schemeClr val="dk1"/>
              </a:buClr>
              <a:buSzPts val="1200"/>
              <a:buChar char="●"/>
            </a:pPr>
            <a:r>
              <a:rPr lang="en" sz="1200">
                <a:solidFill>
                  <a:schemeClr val="dk1"/>
                </a:solidFill>
              </a:rPr>
              <a:t>Communication is one of the most important tool for an organization</a:t>
            </a:r>
          </a:p>
          <a:p>
            <a:pPr marL="76200" lvl="0" indent="-76200" rtl="0">
              <a:spcBef>
                <a:spcPts val="0"/>
              </a:spcBef>
              <a:buClr>
                <a:schemeClr val="dk1"/>
              </a:buClr>
              <a:buSzPts val="1200"/>
              <a:buChar char="●"/>
            </a:pPr>
            <a:r>
              <a:rPr lang="en" sz="1200">
                <a:solidFill>
                  <a:schemeClr val="dk1"/>
                </a:solidFill>
              </a:rPr>
              <a:t>Many tools, slack had more features, work related</a:t>
            </a:r>
          </a:p>
          <a:p>
            <a:pPr marL="76200" lvl="0" indent="-76200" rtl="0">
              <a:spcBef>
                <a:spcPts val="0"/>
              </a:spcBef>
              <a:buClr>
                <a:schemeClr val="dk1"/>
              </a:buClr>
              <a:buSzPts val="1200"/>
              <a:buChar char="●"/>
            </a:pPr>
            <a:r>
              <a:rPr lang="en" sz="1200">
                <a:solidFill>
                  <a:schemeClr val="dk1"/>
                </a:solidFill>
              </a:rPr>
              <a:t>Privacy </a:t>
            </a:r>
          </a:p>
          <a:p>
            <a:pPr marL="76200" lvl="0" indent="-76200" rtl="0">
              <a:spcBef>
                <a:spcPts val="0"/>
              </a:spcBef>
              <a:buClr>
                <a:schemeClr val="dk1"/>
              </a:buClr>
              <a:buSzPts val="1200"/>
              <a:buChar char="●"/>
            </a:pPr>
            <a:r>
              <a:rPr lang="en" sz="1200">
                <a:solidFill>
                  <a:schemeClr val="dk1"/>
                </a:solidFill>
              </a:rPr>
              <a:t>Many enterprises use Skype and hangouts, for work communication</a:t>
            </a:r>
          </a:p>
          <a:p>
            <a:pPr marL="76200" lvl="0" indent="-76200" rtl="0">
              <a:spcBef>
                <a:spcPts val="0"/>
              </a:spcBef>
              <a:buClr>
                <a:schemeClr val="dk1"/>
              </a:buClr>
              <a:buSzPts val="1200"/>
              <a:buChar char="●"/>
            </a:pPr>
            <a:r>
              <a:rPr lang="en" sz="1200">
                <a:solidFill>
                  <a:schemeClr val="dk1"/>
                </a:solidFill>
              </a:rPr>
              <a:t>But with growth and  increasing size of team, it’s difficult to organize, </a:t>
            </a:r>
          </a:p>
          <a:p>
            <a:pPr marL="76200" lvl="0" indent="-76200" rtl="0">
              <a:spcBef>
                <a:spcPts val="0"/>
              </a:spcBef>
              <a:buClr>
                <a:schemeClr val="dk1"/>
              </a:buClr>
              <a:buSzPts val="1200"/>
              <a:buChar char="●"/>
            </a:pPr>
            <a:r>
              <a:rPr lang="en" sz="1200">
                <a:solidFill>
                  <a:schemeClr val="dk1"/>
                </a:solidFill>
              </a:rPr>
              <a:t>So, slack was introduced, where you have all your team communication needs fulfilled, </a:t>
            </a:r>
          </a:p>
          <a:p>
            <a:pPr marL="76200" lvl="0" indent="-76200" rtl="0">
              <a:spcBef>
                <a:spcPts val="0"/>
              </a:spcBef>
              <a:buClr>
                <a:schemeClr val="dk1"/>
              </a:buClr>
              <a:buSzPts val="1200"/>
              <a:buChar char="●"/>
            </a:pPr>
            <a:r>
              <a:rPr lang="en" sz="1200">
                <a:solidFill>
                  <a:schemeClr val="dk1"/>
                </a:solidFill>
              </a:rPr>
              <a:t>But all, the Skype, , Hangouts, Slack have a drawback of privacy and security, since it is connected over the cloud, </a:t>
            </a:r>
          </a:p>
          <a:p>
            <a:pPr marL="76200" lvl="0" indent="-76200" rtl="0">
              <a:spcBef>
                <a:spcPts val="0"/>
              </a:spcBef>
              <a:buClr>
                <a:schemeClr val="dk1"/>
              </a:buClr>
              <a:buSzPts val="1200"/>
              <a:buChar char="●"/>
            </a:pPr>
            <a:r>
              <a:rPr lang="en" sz="1200">
                <a:solidFill>
                  <a:schemeClr val="dk1"/>
                </a:solidFill>
              </a:rPr>
              <a:t>With Mattermost on your QNAP NAS, you don’t have to worry about the security and privacy, since all your chat data would be residing in your NAS, next to you.</a:t>
            </a:r>
          </a:p>
          <a:p>
            <a:pPr marL="76200" lvl="0" indent="-76200" rtl="0">
              <a:spcBef>
                <a:spcPts val="0"/>
              </a:spcBef>
              <a:buClr>
                <a:schemeClr val="dk1"/>
              </a:buClr>
              <a:buSzPts val="1200"/>
              <a:buChar char="●"/>
            </a:pPr>
            <a:r>
              <a:rPr lang="en" sz="1200">
                <a:solidFill>
                  <a:schemeClr val="dk1"/>
                </a:solidFill>
              </a:rPr>
              <a:t>Not only this, QNAP on NAS has plenty of other features, that makes it better than Slack</a:t>
            </a:r>
          </a:p>
          <a:p>
            <a:pPr marL="0" lvl="0" indent="0" rtl="0">
              <a:spcBef>
                <a:spcPts val="0"/>
              </a:spcBef>
              <a:buNone/>
            </a:pPr>
            <a:endParaRPr sz="1200">
              <a:solidFill>
                <a:schemeClr val="dk1"/>
              </a:solidFill>
            </a:endParaRPr>
          </a:p>
          <a:p>
            <a:pPr marL="0" lvl="0" indent="0" rtl="0">
              <a:spcBef>
                <a:spcPts val="0"/>
              </a:spcBef>
              <a:buNone/>
            </a:pPr>
            <a:r>
              <a:rPr lang="en" sz="1200">
                <a:solidFill>
                  <a:schemeClr val="dk1"/>
                </a:solidFill>
              </a:rPr>
              <a:t>We’ll discuss this fuas we go further</a:t>
            </a:r>
          </a:p>
          <a:p>
            <a:pPr marL="0" lvl="0" indent="0" rtl="0">
              <a:spcBef>
                <a:spcPts val="0"/>
              </a:spcBef>
              <a:buNone/>
            </a:pPr>
            <a:endParaRPr sz="1200">
              <a:solidFill>
                <a:schemeClr val="dk1"/>
              </a:solidFill>
            </a:endParaRPr>
          </a:p>
          <a:p>
            <a:pPr marL="76200" lvl="0" indent="-76200" rtl="0">
              <a:spcBef>
                <a:spcPts val="0"/>
              </a:spcBef>
              <a:buClr>
                <a:schemeClr val="dk1"/>
              </a:buClr>
              <a:buSzPts val="1200"/>
              <a:buFont typeface="Arial"/>
              <a:buNone/>
            </a:pPr>
            <a:endParaRPr sz="1200">
              <a:solidFill>
                <a:schemeClr val="dk1"/>
              </a:solidFill>
            </a:endParaRPr>
          </a:p>
          <a:p>
            <a:pPr marL="76200" lvl="0" indent="-76200" rtl="0">
              <a:spcBef>
                <a:spcPts val="0"/>
              </a:spcBef>
              <a:buClr>
                <a:schemeClr val="dk1"/>
              </a:buClr>
              <a:buSzPts val="1200"/>
              <a:buFont typeface="Arial"/>
              <a:buNone/>
            </a:pPr>
            <a:endParaRPr sz="1200">
              <a:solidFill>
                <a:schemeClr val="dk1"/>
              </a:solidFill>
            </a:endParaRPr>
          </a:p>
          <a:p>
            <a:pPr marL="0" lvl="0" indent="-69850" rtl="0">
              <a:spcBef>
                <a:spcPts val="0"/>
              </a:spcBef>
              <a:buClr>
                <a:schemeClr val="dk1"/>
              </a:buClr>
              <a:buSzPts val="1100"/>
              <a:buFont typeface="Arial"/>
              <a:buNone/>
            </a:pP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sz="1200">
                <a:solidFill>
                  <a:srgbClr val="262626"/>
                </a:solidFill>
              </a:rPr>
              <a:t>First, let us go through the basic features that Mattermost is providing</a:t>
            </a:r>
          </a:p>
          <a:p>
            <a:pPr marL="0" lvl="0" indent="0" rtl="0">
              <a:spcBef>
                <a:spcPts val="0"/>
              </a:spcBef>
              <a:buNone/>
            </a:pPr>
            <a:endParaRPr sz="1200">
              <a:solidFill>
                <a:srgbClr val="262626"/>
              </a:solidFill>
            </a:endParaRPr>
          </a:p>
          <a:p>
            <a:pPr marL="0" lvl="0" indent="0" rtl="0">
              <a:spcBef>
                <a:spcPts val="0"/>
              </a:spcBef>
              <a:buNone/>
            </a:pPr>
            <a:r>
              <a:rPr lang="en" sz="1200">
                <a:solidFill>
                  <a:srgbClr val="262626"/>
                </a:solidFill>
              </a:rPr>
              <a:t>Transform your QNAP NAS into a chat server</a:t>
            </a:r>
          </a:p>
          <a:p>
            <a:pPr marL="0" lvl="0" indent="0">
              <a:spcBef>
                <a:spcPts val="0"/>
              </a:spcBef>
              <a:buNone/>
            </a:pPr>
            <a:r>
              <a:rPr lang="en" sz="1200">
                <a:solidFill>
                  <a:srgbClr val="262626"/>
                </a:solidFill>
              </a:rPr>
              <a:t>Create your own privately hosted chat solution </a:t>
            </a:r>
            <a:br>
              <a:rPr lang="en" sz="1200">
                <a:solidFill>
                  <a:srgbClr val="262626"/>
                </a:solidFill>
              </a:rPr>
            </a:br>
            <a:r>
              <a:rPr lang="en" sz="1200">
                <a:solidFill>
                  <a:srgbClr val="262626"/>
                </a:solidFill>
              </a:rPr>
              <a:t>by installing Mattermost on your NAS</a:t>
            </a:r>
          </a:p>
          <a:p>
            <a:pPr marL="0" lvl="0" indent="0">
              <a:spcBef>
                <a:spcPts val="0"/>
              </a:spcBef>
              <a:buNone/>
            </a:pPr>
            <a:r>
              <a:rPr lang="en" sz="1200">
                <a:solidFill>
                  <a:srgbClr val="262626"/>
                </a:solidFill>
              </a:rPr>
              <a:t>2) System admin can manage all the users </a:t>
            </a:r>
            <a:br>
              <a:rPr lang="en" sz="1200">
                <a:solidFill>
                  <a:srgbClr val="262626"/>
                </a:solidFill>
              </a:rPr>
            </a:br>
            <a:r>
              <a:rPr lang="en" sz="1200">
                <a:solidFill>
                  <a:srgbClr val="262626"/>
                </a:solidFill>
              </a:rPr>
              <a:t>on your NAS and modify their access rights</a:t>
            </a:r>
          </a:p>
          <a:p>
            <a:pPr marL="0" lvl="0" indent="0" rtl="0">
              <a:spcBef>
                <a:spcPts val="0"/>
              </a:spcBef>
              <a:buNone/>
            </a:pPr>
            <a:r>
              <a:rPr lang="en" sz="1200">
                <a:solidFill>
                  <a:srgbClr val="262626"/>
                </a:solidFill>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200">
                <a:solidFill>
                  <a:srgbClr val="262626"/>
                </a:solidFill>
              </a:rPr>
              <a:t>There are plenty of advanced features in the paid versions of Mattermost.</a:t>
            </a:r>
          </a:p>
          <a:p>
            <a:pPr marL="0" lvl="0" indent="0">
              <a:spcBef>
                <a:spcPts val="0"/>
              </a:spcBef>
              <a:buNone/>
            </a:pPr>
            <a:r>
              <a:rPr lang="en" sz="1200">
                <a:solidFill>
                  <a:srgbClr val="262626"/>
                </a:solidFill>
              </a:rPr>
              <a:t>We will go through each step by step after we have discussed the basics.</a:t>
            </a:r>
          </a:p>
          <a:p>
            <a:pPr marL="0" lvl="0" indent="0" rtl="0">
              <a:spcBef>
                <a:spcPts val="0"/>
              </a:spcBef>
              <a:buNone/>
            </a:pPr>
            <a:endParaRPr sz="1200">
              <a:solidFill>
                <a:srgbClr val="262626"/>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sz="1200">
                <a:solidFill>
                  <a:srgbClr val="262626"/>
                </a:solidFill>
              </a:rPr>
              <a:t>Transform your QNAP NAS into a chat server</a:t>
            </a:r>
          </a:p>
          <a:p>
            <a:pPr marL="0" lvl="0" indent="0" rtl="0">
              <a:spcBef>
                <a:spcPts val="0"/>
              </a:spcBef>
              <a:buNone/>
            </a:pPr>
            <a:r>
              <a:rPr lang="en" sz="1200">
                <a:solidFill>
                  <a:srgbClr val="262626"/>
                </a:solidFill>
              </a:rPr>
              <a:t>Create your own privately hosted chat solution </a:t>
            </a:r>
            <a:br>
              <a:rPr lang="en" sz="1200">
                <a:solidFill>
                  <a:srgbClr val="262626"/>
                </a:solidFill>
              </a:rPr>
            </a:br>
            <a:r>
              <a:rPr lang="en" sz="1200">
                <a:solidFill>
                  <a:srgbClr val="262626"/>
                </a:solidFill>
              </a:rPr>
              <a:t>by installing Mattermost on your NAS</a:t>
            </a:r>
          </a:p>
          <a:p>
            <a:pPr marL="0" lvl="0" indent="0" rtl="0">
              <a:spcBef>
                <a:spcPts val="0"/>
              </a:spcBef>
              <a:buNone/>
            </a:pPr>
            <a:r>
              <a:rPr lang="en" sz="1200">
                <a:solidFill>
                  <a:srgbClr val="262626"/>
                </a:solidFill>
              </a:rPr>
              <a:t> System admin can manage all the users </a:t>
            </a:r>
            <a:br>
              <a:rPr lang="en" sz="1200">
                <a:solidFill>
                  <a:srgbClr val="262626"/>
                </a:solidFill>
              </a:rPr>
            </a:br>
            <a:r>
              <a:rPr lang="en" sz="1200">
                <a:solidFill>
                  <a:srgbClr val="262626"/>
                </a:solidFill>
              </a:rPr>
              <a:t>on your NAS and modify their access rights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85750" lvl="0" indent="-247650" rtl="0">
              <a:spcBef>
                <a:spcPts val="0"/>
              </a:spcBef>
              <a:spcAft>
                <a:spcPts val="0"/>
              </a:spcAft>
              <a:buClr>
                <a:srgbClr val="262626"/>
              </a:buClr>
              <a:buSzPts val="1200"/>
              <a:buChar char="•"/>
            </a:pPr>
            <a:r>
              <a:rPr lang="en" sz="1200">
                <a:solidFill>
                  <a:srgbClr val="262626"/>
                </a:solidFill>
              </a:rPr>
              <a:t>Transform your QNAP NAS into a chat server</a:t>
            </a:r>
          </a:p>
          <a:p>
            <a:pPr marL="285750" lvl="0" indent="-247650" rtl="0">
              <a:spcBef>
                <a:spcPts val="0"/>
              </a:spcBef>
              <a:buClr>
                <a:srgbClr val="262626"/>
              </a:buClr>
              <a:buSzPts val="1200"/>
              <a:buChar char="•"/>
            </a:pPr>
            <a:r>
              <a:rPr lang="en" sz="1200">
                <a:solidFill>
                  <a:srgbClr val="262626"/>
                </a:solidFill>
              </a:rPr>
              <a:t>Create your own privately hosted chat solution </a:t>
            </a:r>
            <a:br>
              <a:rPr lang="en" sz="1200">
                <a:solidFill>
                  <a:srgbClr val="262626"/>
                </a:solidFill>
              </a:rPr>
            </a:br>
            <a:r>
              <a:rPr lang="en" sz="1200">
                <a:solidFill>
                  <a:srgbClr val="262626"/>
                </a:solidFill>
              </a:rPr>
              <a:t>by installing Mattermost on your NAS</a:t>
            </a:r>
          </a:p>
          <a:p>
            <a:pPr marL="0" lvl="0" indent="0" rtl="0">
              <a:spcBef>
                <a:spcPts val="0"/>
              </a:spcBef>
              <a:buNone/>
            </a:pPr>
            <a:endParaRPr sz="1200"/>
          </a:p>
          <a:p>
            <a:pPr marL="0" lvl="0" indent="0" rtl="0">
              <a:spcBef>
                <a:spcPts val="0"/>
              </a:spcBef>
              <a:buNone/>
            </a:pPr>
            <a:r>
              <a:rPr lang="en" sz="1200" u="sng">
                <a:solidFill>
                  <a:schemeClr val="hlink"/>
                </a:solidFill>
                <a:hlinkClick r:id="rId3"/>
              </a:rPr>
              <a:t>https://thenextweb.com/insider/2017/04/24/hipchat-hacked-weekend-bad/#.tnw_j77nMKNW</a:t>
            </a:r>
          </a:p>
          <a:p>
            <a:pPr marL="0" lvl="0" indent="0" rtl="0">
              <a:spcBef>
                <a:spcPts val="0"/>
              </a:spcBef>
              <a:buNone/>
            </a:pPr>
            <a:r>
              <a:rPr lang="en" sz="1200"/>
              <a:t>HipChat was hacked (Uber case)</a:t>
            </a:r>
          </a:p>
          <a:p>
            <a:pPr marL="0" lvl="0" indent="0" rtl="0">
              <a:spcBef>
                <a:spcPts val="0"/>
              </a:spcBef>
              <a:buNone/>
            </a:pPr>
            <a:r>
              <a:rPr lang="en" sz="1200">
                <a:solidFill>
                  <a:srgbClr val="263238"/>
                </a:solidFill>
                <a:highlight>
                  <a:srgbClr val="FFFFFF"/>
                </a:highlight>
              </a:rPr>
              <a:t>Uber needed an enterprise messaging solution that could scale to meet its needs: massive collaboration from tens of thousands of concurrent users across web, PC and phones, plus extensive workflow integration and automation, all with zero downtime. Slack couldn’t scale. HipChat wasn’t secure.</a:t>
            </a:r>
          </a:p>
          <a:p>
            <a:pPr marL="0" lvl="0" indent="0" rtl="0">
              <a:spcBef>
                <a:spcPts val="0"/>
              </a:spcBef>
              <a:buNone/>
            </a:pPr>
            <a:r>
              <a:rPr lang="en" sz="1200">
                <a:solidFill>
                  <a:srgbClr val="263238"/>
                </a:solidFill>
                <a:highlight>
                  <a:srgbClr val="FFFFFF"/>
                </a:highlight>
              </a:rPr>
              <a:t>It now has operations in more than 71 countries and 620 cities; Uber drivers have collectively given passengers </a:t>
            </a:r>
            <a:r>
              <a:rPr lang="en" sz="1200" u="sng">
                <a:solidFill>
                  <a:srgbClr val="186CDA"/>
                </a:solidFill>
                <a:highlight>
                  <a:srgbClr val="FFFFFF"/>
                </a:highlight>
                <a:hlinkClick r:id="rId4"/>
              </a:rPr>
              <a:t>more than 5 billion rides</a:t>
            </a:r>
            <a:r>
              <a:rPr lang="en" sz="1200">
                <a:solidFill>
                  <a:srgbClr val="263238"/>
                </a:solidFill>
                <a:highlight>
                  <a:srgbClr val="FFFFFF"/>
                </a:highlight>
              </a:rPr>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pic>
        <p:nvPicPr>
          <p:cNvPr id="5" name="Picture 2" descr="D:\ING\20171214\Cover-01.png"/>
          <p:cNvPicPr>
            <a:picLocks noChangeAspect="1" noChangeArrowheads="1"/>
          </p:cNvPicPr>
          <p:nvPr userDrawn="1"/>
        </p:nvPicPr>
        <p:blipFill>
          <a:blip r:embed="rId2"/>
          <a:stretch>
            <a:fillRect/>
          </a:stretch>
        </p:blipFill>
        <p:spPr bwMode="auto">
          <a:xfrm>
            <a:off x="0" y="0"/>
            <a:ext cx="9144000" cy="5143500"/>
          </a:xfrm>
          <a:prstGeom prst="rect">
            <a:avLst/>
          </a:prstGeom>
          <a:noFill/>
        </p:spPr>
      </p:pic>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 name="矩形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pic>
        <p:nvPicPr>
          <p:cNvPr id="3" name="Picture 2" descr="D:\ING\20171214\P25.png"/>
          <p:cNvPicPr>
            <a:picLocks noChangeAspect="1" noChangeArrowheads="1"/>
          </p:cNvPicPr>
          <p:nvPr userDrawn="1"/>
        </p:nvPicPr>
        <p:blipFill>
          <a:blip r:embed="rId2"/>
          <a:stretch>
            <a:fillRect/>
          </a:stretch>
        </p:blipFill>
        <p:spPr bwMode="auto">
          <a:xfrm>
            <a:off x="0" y="1"/>
            <a:ext cx="9144000" cy="5143499"/>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body">
    <p:spTree>
      <p:nvGrpSpPr>
        <p:cNvPr id="1" name="Shape 50"/>
        <p:cNvGrpSpPr/>
        <p:nvPr/>
      </p:nvGrpSpPr>
      <p:grpSpPr>
        <a:xfrm>
          <a:off x="0" y="0"/>
          <a:ext cx="0" cy="0"/>
          <a:chOff x="0" y="0"/>
          <a:chExt cx="0" cy="0"/>
        </a:xfrm>
      </p:grpSpPr>
      <p:sp>
        <p:nvSpPr>
          <p:cNvPr id="53" name="Shape 53"/>
          <p:cNvSpPr txBox="1">
            <a:spLocks noGrp="1"/>
          </p:cNvSpPr>
          <p:nvPr>
            <p:ph type="sldNum" idx="12"/>
          </p:nvPr>
        </p:nvSpPr>
        <p:spPr>
          <a:xfrm>
            <a:off x="8472457" y="4669899"/>
            <a:ext cx="393300" cy="380100"/>
          </a:xfrm>
          <a:prstGeom prst="rect">
            <a:avLst/>
          </a:prstGeom>
          <a:noFill/>
          <a:ln>
            <a:noFill/>
          </a:ln>
        </p:spPr>
        <p:txBody>
          <a:bodyPr wrap="square" lIns="91400" tIns="91400" rIns="91400" bIns="91400"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88900" algn="l" rtl="0">
                <a:lnSpc>
                  <a:spcPct val="100000"/>
                </a:lnSpc>
                <a:spcBef>
                  <a:spcPts val="0"/>
                </a:spcBef>
                <a:spcAft>
                  <a:spcPts val="0"/>
                </a:spcAft>
                <a:buClr>
                  <a:srgbClr val="000000"/>
                </a:buClr>
                <a:buSzPts val="1400"/>
                <a:buFont typeface="Arial"/>
                <a:buNone/>
              </a:pPr>
              <a:t>‹#›</a:t>
            </a:fld>
            <a:endParaRPr lang="en" sz="1400" b="0" i="0" u="none" strike="noStrike" cap="none">
              <a:solidFill>
                <a:srgbClr val="000000"/>
              </a:solidFill>
              <a:latin typeface="Arial"/>
              <a:ea typeface="Arial"/>
              <a:cs typeface="Arial"/>
              <a:sym typeface="Arial"/>
            </a:endParaRPr>
          </a:p>
        </p:txBody>
      </p:sp>
      <p:sp>
        <p:nvSpPr>
          <p:cNvPr id="54" name="Shape 54"/>
          <p:cNvSpPr txBox="1">
            <a:spLocks noGrp="1"/>
          </p:cNvSpPr>
          <p:nvPr>
            <p:ph type="body" idx="1"/>
          </p:nvPr>
        </p:nvSpPr>
        <p:spPr>
          <a:xfrm>
            <a:off x="142844" y="1143000"/>
            <a:ext cx="8715600" cy="3451200"/>
          </a:xfrm>
          <a:prstGeom prst="rect">
            <a:avLst/>
          </a:prstGeom>
          <a:noFill/>
          <a:ln>
            <a:noFill/>
          </a:ln>
        </p:spPr>
        <p:txBody>
          <a:bodyPr wrap="square" lIns="91425" tIns="91425" rIns="91425" bIns="91425" anchor="t" anchorCtr="0"/>
          <a:lstStyle>
            <a:lvl1pPr marL="342900" marR="0" lvl="0" indent="12700" algn="l" rtl="0">
              <a:lnSpc>
                <a:spcPct val="100000"/>
              </a:lnSpc>
              <a:spcBef>
                <a:spcPts val="400"/>
              </a:spcBef>
              <a:spcAft>
                <a:spcPts val="0"/>
              </a:spcAft>
              <a:buClr>
                <a:srgbClr val="002060"/>
              </a:buClr>
              <a:buSzPts val="1800"/>
              <a:buFont typeface="Arial"/>
              <a:buChar char="•"/>
              <a:defRPr sz="1800" b="0" i="0" u="none" strike="noStrike" cap="none">
                <a:solidFill>
                  <a:srgbClr val="262626"/>
                </a:solidFill>
                <a:latin typeface="Arial"/>
                <a:ea typeface="Arial"/>
                <a:cs typeface="Arial"/>
                <a:sym typeface="Arial"/>
              </a:defRPr>
            </a:lvl1pPr>
            <a:lvl2pPr marL="742950" marR="0" lvl="1" indent="82550" algn="l" rtl="0">
              <a:lnSpc>
                <a:spcPct val="100000"/>
              </a:lnSpc>
              <a:spcBef>
                <a:spcPts val="36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143000" marR="0" lvl="2" indent="101600" algn="l" rtl="0">
              <a:lnSpc>
                <a:spcPct val="100000"/>
              </a:lnSpc>
              <a:spcBef>
                <a:spcPts val="32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600200" marR="0" lvl="3" indent="63500" algn="l" rtl="0">
              <a:lnSpc>
                <a:spcPct val="100000"/>
              </a:lnSpc>
              <a:spcBef>
                <a:spcPts val="28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057400" marR="0" lvl="4" indent="25400" algn="l" rtl="0">
              <a:lnSpc>
                <a:spcPct val="100000"/>
              </a:lnSpc>
              <a:spcBef>
                <a:spcPts val="24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2971800" marR="0" lvl="6" indent="0" algn="l" rtl="0">
              <a:lnSpc>
                <a:spcPct val="100000"/>
              </a:lnSpc>
              <a:spcBef>
                <a:spcPts val="32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429000" marR="0" lvl="7" indent="0" algn="l" rtl="0">
              <a:lnSpc>
                <a:spcPct val="100000"/>
              </a:lnSpc>
              <a:spcBef>
                <a:spcPts val="32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3886200" marR="0" lvl="8" indent="0" algn="l" rtl="0">
              <a:lnSpc>
                <a:spcPct val="100000"/>
              </a:lnSpc>
              <a:spcBef>
                <a:spcPts val="32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521208" y="283464"/>
            <a:ext cx="8311092" cy="734261"/>
          </a:xfrm>
          <a:prstGeom prst="rect">
            <a:avLst/>
          </a:prstGeom>
        </p:spPr>
        <p:txBody>
          <a:bodyPr wrap="square" lIns="91425" tIns="91425" rIns="91425" bIns="91425" anchor="ctr" anchorCtr="0"/>
          <a:lstStyle>
            <a:lvl1pPr lvl="0">
              <a:spcBef>
                <a:spcPts val="0"/>
              </a:spcBef>
              <a:buSzPts val="2800"/>
              <a:buNone/>
              <a:defRPr sz="3200" b="1">
                <a:solidFill>
                  <a:srgbClr val="002060"/>
                </a:solidFill>
                <a:latin typeface="+mj-lt"/>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dirty="0"/>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548640" y="310896"/>
            <a:ext cx="8283660" cy="706829"/>
          </a:xfrm>
          <a:prstGeom prst="rect">
            <a:avLst/>
          </a:prstGeom>
        </p:spPr>
        <p:txBody>
          <a:bodyPr wrap="square" lIns="91425" tIns="91425" rIns="91425" bIns="91425" anchor="ctr" anchorCtr="0"/>
          <a:lstStyle>
            <a:lvl1pPr lvl="0">
              <a:spcBef>
                <a:spcPts val="0"/>
              </a:spcBef>
              <a:buSzPts val="2800"/>
              <a:buNone/>
              <a:defRPr sz="3200" b="1">
                <a:solidFill>
                  <a:srgbClr val="002060"/>
                </a:solidFill>
                <a:latin typeface="+mj-lt"/>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dirty="0"/>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600">
                <a:latin typeface="+mj-lt"/>
              </a:defRPr>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dirty="0"/>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600">
                <a:latin typeface="+mj-lt"/>
              </a:defRPr>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dirty="0"/>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530352" y="329184"/>
            <a:ext cx="8301948" cy="688541"/>
          </a:xfrm>
          <a:prstGeom prst="rect">
            <a:avLst/>
          </a:prstGeom>
        </p:spPr>
        <p:txBody>
          <a:bodyPr wrap="square" lIns="91425" tIns="91425" rIns="91425" bIns="91425" anchor="ctr" anchorCtr="0"/>
          <a:lstStyle>
            <a:lvl1pPr lvl="0">
              <a:spcBef>
                <a:spcPts val="0"/>
              </a:spcBef>
              <a:buSzPts val="2800"/>
              <a:buNone/>
              <a:defRPr sz="3200" b="1">
                <a:solidFill>
                  <a:srgbClr val="002060"/>
                </a:solidFill>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dirty="0"/>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pic>
        <p:nvPicPr>
          <p:cNvPr id="4" name="Picture 2" descr="D:\ING\20171214\Final_page-01.png"/>
          <p:cNvPicPr>
            <a:picLocks noChangeAspect="1" noChangeArrowheads="1"/>
          </p:cNvPicPr>
          <p:nvPr userDrawn="1"/>
        </p:nvPicPr>
        <p:blipFill>
          <a:blip r:embed="rId2"/>
          <a:stretch>
            <a:fillRect/>
          </a:stretch>
        </p:blipFill>
        <p:spPr bwMode="auto">
          <a:xfrm>
            <a:off x="0" y="0"/>
            <a:ext cx="9144002" cy="5143500"/>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5" name="Picture 2" descr="D:\ING\20171214\Cover-01.png"/>
          <p:cNvPicPr>
            <a:picLocks noChangeAspect="1" noChangeArrowheads="1"/>
          </p:cNvPicPr>
          <p:nvPr userDrawn="1"/>
        </p:nvPicPr>
        <p:blipFill>
          <a:blip r:embed="rId14"/>
          <a:stretch>
            <a:fillRect/>
          </a:stretch>
        </p:blipFill>
        <p:spPr bwMode="auto">
          <a:xfrm>
            <a:off x="1" y="11395"/>
            <a:ext cx="9143998" cy="5143499"/>
          </a:xfrm>
          <a:prstGeom prst="rect">
            <a:avLst/>
          </a:prstGeom>
          <a:noFill/>
        </p:spPr>
      </p:pic>
      <p:sp>
        <p:nvSpPr>
          <p:cNvPr id="6" name="Shape 6"/>
          <p:cNvSpPr txBox="1">
            <a:spLocks noGrp="1"/>
          </p:cNvSpPr>
          <p:nvPr>
            <p:ph type="title"/>
          </p:nvPr>
        </p:nvSpPr>
        <p:spPr>
          <a:xfrm>
            <a:off x="667512" y="283464"/>
            <a:ext cx="7964424" cy="734261"/>
          </a:xfrm>
          <a:prstGeom prst="rect">
            <a:avLst/>
          </a:prstGeom>
          <a:noFill/>
          <a:ln>
            <a:noFill/>
          </a:ln>
        </p:spPr>
        <p:txBody>
          <a:bodyPr wrap="square" lIns="91425" tIns="91425" rIns="91425" bIns="91425" anchor="ctr"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dirty="0"/>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rPr>
              <a:pPr marL="0" lvl="0" indent="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200" b="0" i="0" u="none" strike="noStrike" cap="none" baseline="0">
          <a:solidFill>
            <a:srgbClr val="00206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9" name="Shape 156"/>
          <p:cNvSpPr/>
          <p:nvPr/>
        </p:nvSpPr>
        <p:spPr>
          <a:xfrm>
            <a:off x="1570515" y="1742301"/>
            <a:ext cx="5255936" cy="648072"/>
          </a:xfrm>
          <a:prstGeom prst="rect">
            <a:avLst/>
          </a:prstGeom>
          <a:noFill/>
          <a:ln>
            <a:noFill/>
          </a:ln>
        </p:spPr>
        <p:txBody>
          <a:bodyPr wrap="square" lIns="91425" tIns="91425" rIns="91425" bIns="91425" anchor="ctr" anchorCtr="0">
            <a:noAutofit/>
          </a:bodyPr>
          <a:lstStyle/>
          <a:p>
            <a:pPr lvl="0"/>
            <a:r>
              <a:rPr lang="en" sz="1800" b="1" dirty="0" smtClean="0">
                <a:solidFill>
                  <a:srgbClr val="666666"/>
                </a:solidFill>
              </a:rPr>
              <a:t>Most reliable team communication</a:t>
            </a:r>
            <a:endParaRPr lang="en" sz="1800" b="1" dirty="0">
              <a:solidFill>
                <a:srgbClr val="666666"/>
              </a:solidFill>
            </a:endParaRPr>
          </a:p>
        </p:txBody>
      </p:sp>
      <p:pic>
        <p:nvPicPr>
          <p:cNvPr id="10" name="Shape 168"/>
          <p:cNvPicPr preferRelativeResize="0"/>
          <p:nvPr/>
        </p:nvPicPr>
        <p:blipFill>
          <a:blip r:embed="rId3">
            <a:alphaModFix/>
          </a:blip>
          <a:stretch>
            <a:fillRect/>
          </a:stretch>
        </p:blipFill>
        <p:spPr>
          <a:xfrm>
            <a:off x="395536" y="800126"/>
            <a:ext cx="5399952" cy="122830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12" name="圖片 11" descr="P8-01.png"/>
          <p:cNvPicPr>
            <a:picLocks noChangeAspect="1"/>
          </p:cNvPicPr>
          <p:nvPr/>
        </p:nvPicPr>
        <p:blipFill>
          <a:blip r:embed="rId3"/>
          <a:stretch>
            <a:fillRect/>
          </a:stretch>
        </p:blipFill>
        <p:spPr>
          <a:xfrm>
            <a:off x="107504" y="1395212"/>
            <a:ext cx="8843808" cy="1019204"/>
          </a:xfrm>
          <a:prstGeom prst="rect">
            <a:avLst/>
          </a:prstGeom>
        </p:spPr>
      </p:pic>
      <p:pic>
        <p:nvPicPr>
          <p:cNvPr id="13" name="圖片 12" descr="P8-01.png"/>
          <p:cNvPicPr>
            <a:picLocks noChangeAspect="1"/>
          </p:cNvPicPr>
          <p:nvPr/>
        </p:nvPicPr>
        <p:blipFill>
          <a:blip r:embed="rId3"/>
          <a:stretch>
            <a:fillRect/>
          </a:stretch>
        </p:blipFill>
        <p:spPr>
          <a:xfrm>
            <a:off x="107504" y="2517995"/>
            <a:ext cx="8843808" cy="1019204"/>
          </a:xfrm>
          <a:prstGeom prst="rect">
            <a:avLst/>
          </a:prstGeom>
        </p:spPr>
      </p:pic>
      <p:pic>
        <p:nvPicPr>
          <p:cNvPr id="14" name="圖片 13" descr="P8-01.png"/>
          <p:cNvPicPr>
            <a:picLocks noChangeAspect="1"/>
          </p:cNvPicPr>
          <p:nvPr/>
        </p:nvPicPr>
        <p:blipFill>
          <a:blip r:embed="rId3"/>
          <a:stretch>
            <a:fillRect/>
          </a:stretch>
        </p:blipFill>
        <p:spPr>
          <a:xfrm>
            <a:off x="107504" y="3640778"/>
            <a:ext cx="8843808" cy="1019204"/>
          </a:xfrm>
          <a:prstGeom prst="rect">
            <a:avLst/>
          </a:prstGeom>
        </p:spPr>
      </p:pic>
      <p:sp>
        <p:nvSpPr>
          <p:cNvPr id="11" name="標題 10"/>
          <p:cNvSpPr>
            <a:spLocks noGrp="1"/>
          </p:cNvSpPr>
          <p:nvPr>
            <p:ph type="title"/>
          </p:nvPr>
        </p:nvSpPr>
        <p:spPr/>
        <p:txBody>
          <a:bodyPr/>
          <a:lstStyle/>
          <a:p>
            <a:r>
              <a:rPr lang="en-US" altLang="zh-TW" sz="3400" dirty="0" smtClean="0"/>
              <a:t>Communication over private cloud</a:t>
            </a:r>
            <a:endParaRPr lang="en-US" altLang="zh-TW" sz="3400" dirty="0"/>
          </a:p>
        </p:txBody>
      </p:sp>
      <p:sp>
        <p:nvSpPr>
          <p:cNvPr id="221" name="Shape 221"/>
          <p:cNvSpPr/>
          <p:nvPr/>
        </p:nvSpPr>
        <p:spPr>
          <a:xfrm>
            <a:off x="997872" y="3714033"/>
            <a:ext cx="7819688" cy="848634"/>
          </a:xfrm>
          <a:prstGeom prst="rect">
            <a:avLst/>
          </a:prstGeom>
          <a:noFill/>
          <a:ln>
            <a:noFill/>
          </a:ln>
        </p:spPr>
        <p:txBody>
          <a:bodyPr wrap="square" lIns="91425" tIns="91425" rIns="91425" bIns="91425" anchor="t" anchorCtr="0">
            <a:noAutofit/>
          </a:bodyPr>
          <a:lstStyle/>
          <a:p>
            <a:pPr lvl="0" indent="-368300">
              <a:buSzPts val="2200"/>
            </a:pPr>
            <a:r>
              <a:rPr lang="zh-TW" altLang="en-US" sz="2200" b="1" baseline="14000" dirty="0" smtClean="0">
                <a:solidFill>
                  <a:schemeClr val="bg1"/>
                </a:solidFill>
              </a:rPr>
              <a:t>◆  </a:t>
            </a:r>
            <a:r>
              <a:rPr lang="en" sz="2200" b="1" dirty="0" smtClean="0">
                <a:solidFill>
                  <a:schemeClr val="bg1"/>
                </a:solidFill>
              </a:rPr>
              <a:t>Communication </a:t>
            </a:r>
            <a:r>
              <a:rPr lang="en" sz="2200" b="1" dirty="0">
                <a:solidFill>
                  <a:schemeClr val="bg1"/>
                </a:solidFill>
              </a:rPr>
              <a:t>do not rely on third party </a:t>
            </a:r>
            <a:r>
              <a:rPr lang="en" sz="2200" b="1" dirty="0" smtClean="0">
                <a:solidFill>
                  <a:schemeClr val="bg1"/>
                </a:solidFill>
              </a:rPr>
              <a:t>server.</a:t>
            </a:r>
          </a:p>
          <a:p>
            <a:pPr lvl="0" indent="-368300">
              <a:buSzPts val="2200"/>
            </a:pPr>
            <a:r>
              <a:rPr lang="zh-TW" altLang="en-US" sz="2000" b="1" dirty="0" smtClean="0">
                <a:solidFill>
                  <a:schemeClr val="accent5">
                    <a:lumMod val="20000"/>
                    <a:lumOff val="80000"/>
                  </a:schemeClr>
                </a:solidFill>
              </a:rPr>
              <a:t>    △ </a:t>
            </a:r>
            <a:r>
              <a:rPr lang="en" sz="2000" b="1" dirty="0" smtClean="0">
                <a:solidFill>
                  <a:schemeClr val="accent5">
                    <a:lumMod val="20000"/>
                    <a:lumOff val="80000"/>
                  </a:schemeClr>
                </a:solidFill>
              </a:rPr>
              <a:t>Unable </a:t>
            </a:r>
            <a:r>
              <a:rPr lang="en" sz="2000" b="1" dirty="0">
                <a:solidFill>
                  <a:schemeClr val="accent5">
                    <a:lumMod val="20000"/>
                    <a:lumOff val="80000"/>
                  </a:schemeClr>
                </a:solidFill>
              </a:rPr>
              <a:t>to chat when third party server is down</a:t>
            </a:r>
          </a:p>
          <a:p>
            <a:pPr marL="457200" lvl="0" indent="0" rtl="0">
              <a:spcBef>
                <a:spcPts val="0"/>
              </a:spcBef>
              <a:buFont typeface="Arial" pitchFamily="34" charset="0"/>
              <a:buChar char="•"/>
            </a:pPr>
            <a:endParaRPr sz="2200" dirty="0">
              <a:solidFill>
                <a:srgbClr val="999999"/>
              </a:solidFill>
            </a:endParaRPr>
          </a:p>
          <a:p>
            <a:pPr marL="0" lvl="0" indent="0" rtl="0">
              <a:spcBef>
                <a:spcPts val="0"/>
              </a:spcBef>
              <a:buFont typeface="Arial" pitchFamily="34" charset="0"/>
              <a:buChar char="•"/>
            </a:pPr>
            <a:endParaRPr dirty="0"/>
          </a:p>
        </p:txBody>
      </p:sp>
      <p:pic>
        <p:nvPicPr>
          <p:cNvPr id="222" name="Shape 222"/>
          <p:cNvPicPr preferRelativeResize="0"/>
          <p:nvPr/>
        </p:nvPicPr>
        <p:blipFill>
          <a:blip r:embed="rId4">
            <a:alphaModFix/>
          </a:blip>
          <a:stretch>
            <a:fillRect/>
          </a:stretch>
        </p:blipFill>
        <p:spPr>
          <a:xfrm>
            <a:off x="8036826" y="304908"/>
            <a:ext cx="629744" cy="654220"/>
          </a:xfrm>
          <a:prstGeom prst="rect">
            <a:avLst/>
          </a:prstGeom>
          <a:noFill/>
          <a:ln>
            <a:noFill/>
          </a:ln>
        </p:spPr>
      </p:pic>
      <p:sp>
        <p:nvSpPr>
          <p:cNvPr id="16" name="矩形 15"/>
          <p:cNvSpPr/>
          <p:nvPr/>
        </p:nvSpPr>
        <p:spPr>
          <a:xfrm>
            <a:off x="945380" y="1536687"/>
            <a:ext cx="8246748" cy="738664"/>
          </a:xfrm>
          <a:prstGeom prst="rect">
            <a:avLst/>
          </a:prstGeom>
        </p:spPr>
        <p:txBody>
          <a:bodyPr wrap="square" anchor="ctr">
            <a:spAutoFit/>
          </a:bodyPr>
          <a:lstStyle/>
          <a:p>
            <a:pPr marL="457200" lvl="0" indent="-368300">
              <a:buSzPts val="2200"/>
            </a:pPr>
            <a:r>
              <a:rPr lang="zh-TW" altLang="en-US" sz="2200" b="1" baseline="14000" dirty="0" smtClean="0">
                <a:solidFill>
                  <a:schemeClr val="bg1"/>
                </a:solidFill>
              </a:rPr>
              <a:t>◆</a:t>
            </a:r>
            <a:r>
              <a:rPr lang="zh-TW" altLang="en-US" sz="2200" b="1" dirty="0" smtClean="0">
                <a:solidFill>
                  <a:schemeClr val="bg1"/>
                </a:solidFill>
              </a:rPr>
              <a:t>  </a:t>
            </a:r>
            <a:r>
              <a:rPr lang="en" sz="2200" b="1" dirty="0" smtClean="0">
                <a:solidFill>
                  <a:schemeClr val="bg1"/>
                </a:solidFill>
              </a:rPr>
              <a:t>Communicate on private cloud. Convenient and secure.</a:t>
            </a:r>
          </a:p>
          <a:p>
            <a:pPr marL="457200" lvl="0" indent="-368300">
              <a:buSzPts val="2200"/>
            </a:pPr>
            <a:r>
              <a:rPr lang="zh-TW" altLang="en-US" sz="2000" b="1" dirty="0" smtClean="0">
                <a:solidFill>
                  <a:schemeClr val="accent5">
                    <a:lumMod val="20000"/>
                    <a:lumOff val="80000"/>
                  </a:schemeClr>
                </a:solidFill>
              </a:rPr>
              <a:t>    △ </a:t>
            </a:r>
            <a:r>
              <a:rPr lang="en" sz="2000" b="1" dirty="0" smtClean="0">
                <a:solidFill>
                  <a:schemeClr val="accent5">
                    <a:lumMod val="20000"/>
                    <a:lumOff val="80000"/>
                  </a:schemeClr>
                </a:solidFill>
              </a:rPr>
              <a:t>Personal plan, confidential projects, etc</a:t>
            </a:r>
            <a:endParaRPr lang="zh-TW" altLang="en-US" sz="1200" b="1" dirty="0">
              <a:solidFill>
                <a:schemeClr val="accent5">
                  <a:lumMod val="20000"/>
                  <a:lumOff val="80000"/>
                </a:schemeClr>
              </a:solidFill>
            </a:endParaRPr>
          </a:p>
        </p:txBody>
      </p:sp>
      <p:sp>
        <p:nvSpPr>
          <p:cNvPr id="17" name="矩形 16"/>
          <p:cNvSpPr/>
          <p:nvPr/>
        </p:nvSpPr>
        <p:spPr>
          <a:xfrm>
            <a:off x="957412" y="2482048"/>
            <a:ext cx="7879848" cy="1077218"/>
          </a:xfrm>
          <a:prstGeom prst="rect">
            <a:avLst/>
          </a:prstGeom>
        </p:spPr>
        <p:txBody>
          <a:bodyPr wrap="square">
            <a:spAutoFit/>
          </a:bodyPr>
          <a:lstStyle/>
          <a:p>
            <a:pPr marL="457200" lvl="0" indent="-368300">
              <a:buSzPts val="2200"/>
            </a:pPr>
            <a:r>
              <a:rPr lang="zh-TW" altLang="en-US" sz="2200" b="1" baseline="14000" dirty="0" smtClean="0">
                <a:solidFill>
                  <a:schemeClr val="bg1"/>
                </a:solidFill>
              </a:rPr>
              <a:t>◆ </a:t>
            </a:r>
            <a:r>
              <a:rPr lang="zh-TW" altLang="en-US" sz="2200" b="1" dirty="0" smtClean="0">
                <a:solidFill>
                  <a:schemeClr val="bg1"/>
                </a:solidFill>
              </a:rPr>
              <a:t> </a:t>
            </a:r>
            <a:r>
              <a:rPr lang="en" sz="2200" b="1" dirty="0" smtClean="0">
                <a:solidFill>
                  <a:schemeClr val="bg1"/>
                </a:solidFill>
              </a:rPr>
              <a:t>All your messages, files, photos are saved</a:t>
            </a:r>
            <a:r>
              <a:rPr lang="zh-TW" altLang="en-US" sz="2200" b="1" dirty="0" smtClean="0">
                <a:solidFill>
                  <a:schemeClr val="bg1"/>
                </a:solidFill>
              </a:rPr>
              <a:t> </a:t>
            </a:r>
            <a:r>
              <a:rPr lang="en" sz="2200" b="1" dirty="0" smtClean="0">
                <a:solidFill>
                  <a:schemeClr val="bg1"/>
                </a:solidFill>
              </a:rPr>
              <a:t>in your own private cloud.</a:t>
            </a:r>
          </a:p>
          <a:p>
            <a:pPr marL="457200" lvl="0" indent="-368300">
              <a:buSzPts val="2200"/>
            </a:pPr>
            <a:r>
              <a:rPr lang="zh-TW" altLang="en-US" sz="2000" b="1" dirty="0" smtClean="0">
                <a:solidFill>
                  <a:schemeClr val="accent5">
                    <a:lumMod val="20000"/>
                    <a:lumOff val="80000"/>
                  </a:schemeClr>
                </a:solidFill>
              </a:rPr>
              <a:t>    △ </a:t>
            </a:r>
            <a:r>
              <a:rPr lang="en" sz="2000" b="1" dirty="0" smtClean="0">
                <a:solidFill>
                  <a:schemeClr val="accent5">
                    <a:lumMod val="20000"/>
                    <a:lumOff val="80000"/>
                  </a:schemeClr>
                </a:solidFill>
              </a:rPr>
              <a:t>Search to find messages</a:t>
            </a:r>
            <a:endParaRPr lang="en" sz="2000" b="1" dirty="0">
              <a:solidFill>
                <a:schemeClr val="accent5">
                  <a:lumMod val="20000"/>
                  <a:lumOff val="8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600" dirty="0" smtClean="0"/>
              <a:t>Basic </a:t>
            </a:r>
            <a:r>
              <a:rPr lang="en-US" altLang="zh-TW" sz="3600" dirty="0" err="1" smtClean="0"/>
              <a:t>Mattermost</a:t>
            </a:r>
            <a:r>
              <a:rPr lang="en-US" altLang="zh-TW" sz="3600" dirty="0" smtClean="0"/>
              <a:t> features</a:t>
            </a:r>
            <a:endParaRPr lang="zh-TW" altLang="en-US" sz="3600" dirty="0"/>
          </a:p>
        </p:txBody>
      </p:sp>
      <p:sp>
        <p:nvSpPr>
          <p:cNvPr id="233" name="Shape 233"/>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grpSp>
        <p:nvGrpSpPr>
          <p:cNvPr id="16" name="群組 15"/>
          <p:cNvGrpSpPr/>
          <p:nvPr/>
        </p:nvGrpSpPr>
        <p:grpSpPr>
          <a:xfrm>
            <a:off x="415825" y="1383618"/>
            <a:ext cx="2788022" cy="1728191"/>
            <a:chOff x="415825" y="1383618"/>
            <a:chExt cx="2788022" cy="1728191"/>
          </a:xfrm>
        </p:grpSpPr>
        <p:pic>
          <p:nvPicPr>
            <p:cNvPr id="17" name="圖片 16" descr="TAG-01.png"/>
            <p:cNvPicPr>
              <a:picLocks noChangeAspect="1"/>
            </p:cNvPicPr>
            <p:nvPr/>
          </p:nvPicPr>
          <p:blipFill>
            <a:blip r:embed="rId3"/>
            <a:stretch>
              <a:fillRect/>
            </a:stretch>
          </p:blipFill>
          <p:spPr>
            <a:xfrm>
              <a:off x="415825" y="1383618"/>
              <a:ext cx="2788022" cy="1728191"/>
            </a:xfrm>
            <a:prstGeom prst="rect">
              <a:avLst/>
            </a:prstGeom>
          </p:spPr>
        </p:pic>
        <p:sp>
          <p:nvSpPr>
            <p:cNvPr id="19" name="文字方塊 18"/>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QNAP NAS </a:t>
              </a:r>
            </a:p>
            <a:p>
              <a:pPr lvl="0" algn="ctr"/>
              <a:r>
                <a:rPr lang="en-US" altLang="zh-TW" sz="2000" b="1" dirty="0" smtClean="0">
                  <a:solidFill>
                    <a:schemeClr val="bg1">
                      <a:lumMod val="50000"/>
                    </a:schemeClr>
                  </a:solidFill>
                  <a:latin typeface="+mj-lt"/>
                  <a:ea typeface="微軟正黑體" pitchFamily="34" charset="-120"/>
                </a:rPr>
                <a:t>Private Cloud</a:t>
              </a:r>
            </a:p>
          </p:txBody>
        </p:sp>
        <p:sp>
          <p:nvSpPr>
            <p:cNvPr id="20" name="文字方塊 19"/>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21" name="群組 20"/>
          <p:cNvGrpSpPr/>
          <p:nvPr/>
        </p:nvGrpSpPr>
        <p:grpSpPr>
          <a:xfrm>
            <a:off x="5940152" y="1383618"/>
            <a:ext cx="2788022" cy="1728191"/>
            <a:chOff x="5940152" y="1383618"/>
            <a:chExt cx="2788022" cy="1728191"/>
          </a:xfrm>
        </p:grpSpPr>
        <p:pic>
          <p:nvPicPr>
            <p:cNvPr id="22" name="圖片 21" descr="TAG-01.png"/>
            <p:cNvPicPr>
              <a:picLocks noChangeAspect="1"/>
            </p:cNvPicPr>
            <p:nvPr/>
          </p:nvPicPr>
          <p:blipFill>
            <a:blip r:embed="rId3"/>
            <a:stretch>
              <a:fillRect/>
            </a:stretch>
          </p:blipFill>
          <p:spPr>
            <a:xfrm>
              <a:off x="5940152" y="1383618"/>
              <a:ext cx="2788022" cy="1728191"/>
            </a:xfrm>
            <a:prstGeom prst="rect">
              <a:avLst/>
            </a:prstGeom>
          </p:spPr>
        </p:pic>
        <p:sp>
          <p:nvSpPr>
            <p:cNvPr id="23" name="文字方塊 22"/>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Apps and Integrations</a:t>
              </a:r>
            </a:p>
          </p:txBody>
        </p:sp>
        <p:sp>
          <p:nvSpPr>
            <p:cNvPr id="24" name="文字方塊 23"/>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grpSp>
        <p:nvGrpSpPr>
          <p:cNvPr id="25" name="群組 24"/>
          <p:cNvGrpSpPr/>
          <p:nvPr/>
        </p:nvGrpSpPr>
        <p:grpSpPr>
          <a:xfrm>
            <a:off x="415825" y="3183818"/>
            <a:ext cx="2788022" cy="1728191"/>
            <a:chOff x="415825" y="3183818"/>
            <a:chExt cx="2788022" cy="1728191"/>
          </a:xfrm>
        </p:grpSpPr>
        <p:pic>
          <p:nvPicPr>
            <p:cNvPr id="26" name="圖片 25" descr="TAG-01.png"/>
            <p:cNvPicPr>
              <a:picLocks noChangeAspect="1"/>
            </p:cNvPicPr>
            <p:nvPr/>
          </p:nvPicPr>
          <p:blipFill>
            <a:blip r:embed="rId3"/>
            <a:stretch>
              <a:fillRect/>
            </a:stretch>
          </p:blipFill>
          <p:spPr>
            <a:xfrm>
              <a:off x="415825" y="3183818"/>
              <a:ext cx="2788022" cy="1728191"/>
            </a:xfrm>
            <a:prstGeom prst="rect">
              <a:avLst/>
            </a:prstGeom>
          </p:spPr>
        </p:pic>
        <p:sp>
          <p:nvSpPr>
            <p:cNvPr id="27" name="文字方塊 26"/>
            <p:cNvSpPr txBox="1"/>
            <p:nvPr/>
          </p:nvSpPr>
          <p:spPr>
            <a:xfrm>
              <a:off x="559841" y="3441181"/>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Notifications</a:t>
              </a:r>
              <a:endParaRPr lang="en" sz="2000" b="1" dirty="0">
                <a:solidFill>
                  <a:schemeClr val="bg1">
                    <a:lumMod val="50000"/>
                  </a:schemeClr>
                </a:solidFill>
                <a:latin typeface="+mj-lt"/>
              </a:endParaRPr>
            </a:p>
          </p:txBody>
        </p:sp>
        <p:sp>
          <p:nvSpPr>
            <p:cNvPr id="28" name="文字方塊 27"/>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grpSp>
      <p:pic>
        <p:nvPicPr>
          <p:cNvPr id="29" name="圖片 28" descr="TAG-01.png"/>
          <p:cNvPicPr>
            <a:picLocks noChangeAspect="1"/>
          </p:cNvPicPr>
          <p:nvPr/>
        </p:nvPicPr>
        <p:blipFill>
          <a:blip r:embed="rId3"/>
          <a:stretch>
            <a:fillRect/>
          </a:stretch>
        </p:blipFill>
        <p:spPr>
          <a:xfrm>
            <a:off x="3185846" y="3183818"/>
            <a:ext cx="2788022" cy="1728191"/>
          </a:xfrm>
          <a:prstGeom prst="rect">
            <a:avLst/>
          </a:prstGeom>
        </p:spPr>
      </p:pic>
      <p:sp>
        <p:nvSpPr>
          <p:cNvPr id="30" name="文字方塊 29"/>
          <p:cNvSpPr txBox="1"/>
          <p:nvPr/>
        </p:nvSpPr>
        <p:spPr>
          <a:xfrm>
            <a:off x="3329862" y="3416467"/>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Mobile</a:t>
            </a:r>
            <a:endParaRPr lang="en" sz="2000" b="1" dirty="0">
              <a:solidFill>
                <a:schemeClr val="bg1">
                  <a:lumMod val="50000"/>
                </a:schemeClr>
              </a:solidFill>
              <a:latin typeface="+mj-lt"/>
            </a:endParaRPr>
          </a:p>
        </p:txBody>
      </p:sp>
      <p:sp>
        <p:nvSpPr>
          <p:cNvPr id="31" name="文字方塊 30"/>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2" name="圖片 31" descr="TAG-01.png"/>
          <p:cNvPicPr>
            <a:picLocks noChangeAspect="1"/>
          </p:cNvPicPr>
          <p:nvPr/>
        </p:nvPicPr>
        <p:blipFill>
          <a:blip r:embed="rId3"/>
          <a:stretch>
            <a:fillRect/>
          </a:stretch>
        </p:blipFill>
        <p:spPr>
          <a:xfrm>
            <a:off x="5940152" y="3183818"/>
            <a:ext cx="2788022" cy="1728191"/>
          </a:xfrm>
          <a:prstGeom prst="rect">
            <a:avLst/>
          </a:prstGeom>
        </p:spPr>
      </p:pic>
      <p:sp>
        <p:nvSpPr>
          <p:cNvPr id="33" name="文字方塊 32"/>
          <p:cNvSpPr txBox="1"/>
          <p:nvPr/>
        </p:nvSpPr>
        <p:spPr>
          <a:xfrm>
            <a:off x="6084168" y="3428824"/>
            <a:ext cx="2484276" cy="400110"/>
          </a:xfrm>
          <a:prstGeom prst="rect">
            <a:avLst/>
          </a:prstGeom>
          <a:noFill/>
        </p:spPr>
        <p:txBody>
          <a:bodyPr wrap="square" rtlCol="0">
            <a:spAutoFit/>
          </a:bodyPr>
          <a:lstStyle/>
          <a:p>
            <a:pPr lvl="0" algn="ctr"/>
            <a:r>
              <a:rPr lang="en" sz="2000" b="1" dirty="0" smtClean="0">
                <a:solidFill>
                  <a:schemeClr val="bg1">
                    <a:lumMod val="50000"/>
                  </a:schemeClr>
                </a:solidFill>
              </a:rPr>
              <a:t>System Console</a:t>
            </a:r>
            <a:endParaRPr lang="en" sz="2000" b="1" dirty="0">
              <a:solidFill>
                <a:schemeClr val="bg1">
                  <a:lumMod val="50000"/>
                </a:schemeClr>
              </a:solidFill>
            </a:endParaRPr>
          </a:p>
        </p:txBody>
      </p:sp>
      <p:sp>
        <p:nvSpPr>
          <p:cNvPr id="34" name="文字方塊 33"/>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35" name="群組 34"/>
          <p:cNvGrpSpPr/>
          <p:nvPr/>
        </p:nvGrpSpPr>
        <p:grpSpPr>
          <a:xfrm>
            <a:off x="3185846" y="1383618"/>
            <a:ext cx="2788022" cy="1728190"/>
            <a:chOff x="3185846" y="1383618"/>
            <a:chExt cx="2788022" cy="1728190"/>
          </a:xfrm>
        </p:grpSpPr>
        <p:pic>
          <p:nvPicPr>
            <p:cNvPr id="36" name="圖片 35" descr="TAG-01.png"/>
            <p:cNvPicPr>
              <a:picLocks noChangeAspect="1"/>
            </p:cNvPicPr>
            <p:nvPr/>
          </p:nvPicPr>
          <p:blipFill>
            <a:blip r:embed="rId4"/>
            <a:stretch>
              <a:fillRect/>
            </a:stretch>
          </p:blipFill>
          <p:spPr>
            <a:xfrm>
              <a:off x="3185846" y="1383618"/>
              <a:ext cx="2788022" cy="1728190"/>
            </a:xfrm>
            <a:prstGeom prst="rect">
              <a:avLst/>
            </a:prstGeom>
          </p:spPr>
        </p:pic>
        <p:sp>
          <p:nvSpPr>
            <p:cNvPr id="37" name="文字方塊 36"/>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solidFill>
                    <a:schemeClr val="tx1"/>
                  </a:solidFill>
                  <a:latin typeface="+mj-lt"/>
                  <a:ea typeface="微軟正黑體" pitchFamily="34" charset="-120"/>
                </a:rPr>
                <a:t>Creating Team  Messaging</a:t>
              </a:r>
              <a:endParaRPr lang="en" altLang="zh-TW" sz="2000" b="1" dirty="0" smtClean="0">
                <a:solidFill>
                  <a:schemeClr val="tx1"/>
                </a:solidFill>
                <a:latin typeface="+mj-lt"/>
                <a:ea typeface="微軟正黑體" pitchFamily="34" charset="-120"/>
              </a:endParaRPr>
            </a:p>
          </p:txBody>
        </p:sp>
        <p:sp>
          <p:nvSpPr>
            <p:cNvPr id="38" name="文字方塊 37"/>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grpSp>
        <p:nvGrpSpPr>
          <p:cNvPr id="39" name="群組 22"/>
          <p:cNvGrpSpPr/>
          <p:nvPr/>
        </p:nvGrpSpPr>
        <p:grpSpPr>
          <a:xfrm>
            <a:off x="6516216" y="339502"/>
            <a:ext cx="1979027" cy="628350"/>
            <a:chOff x="6516216" y="339502"/>
            <a:chExt cx="1979027" cy="628350"/>
          </a:xfrm>
        </p:grpSpPr>
        <p:pic>
          <p:nvPicPr>
            <p:cNvPr id="40"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41"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42"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14" name="標題 13"/>
          <p:cNvSpPr>
            <a:spLocks noGrp="1"/>
          </p:cNvSpPr>
          <p:nvPr>
            <p:ph type="title"/>
          </p:nvPr>
        </p:nvSpPr>
        <p:spPr/>
        <p:txBody>
          <a:bodyPr/>
          <a:lstStyle/>
          <a:p>
            <a:pPr lvl="0"/>
            <a:r>
              <a:rPr lang="en-US" altLang="zh-TW" sz="3800" dirty="0" smtClean="0">
                <a:solidFill>
                  <a:srgbClr val="002060"/>
                </a:solidFill>
              </a:rPr>
              <a:t>Teams and Channels</a:t>
            </a:r>
            <a:endParaRPr lang="zh-TW" altLang="en-US" sz="3800" dirty="0">
              <a:solidFill>
                <a:srgbClr val="002060"/>
              </a:solidFill>
            </a:endParaRPr>
          </a:p>
        </p:txBody>
      </p:sp>
      <p:sp>
        <p:nvSpPr>
          <p:cNvPr id="254" name="Shape 254"/>
          <p:cNvSpPr/>
          <p:nvPr/>
        </p:nvSpPr>
        <p:spPr>
          <a:xfrm>
            <a:off x="142800" y="1395300"/>
            <a:ext cx="43041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dirty="0"/>
          </a:p>
        </p:txBody>
      </p:sp>
      <p:sp>
        <p:nvSpPr>
          <p:cNvPr id="17" name="Shape 264"/>
          <p:cNvSpPr/>
          <p:nvPr/>
        </p:nvSpPr>
        <p:spPr>
          <a:xfrm>
            <a:off x="191404" y="1388176"/>
            <a:ext cx="4200616" cy="2352900"/>
          </a:xfrm>
          <a:prstGeom prst="rect">
            <a:avLst/>
          </a:prstGeom>
          <a:noFill/>
          <a:ln>
            <a:noFill/>
          </a:ln>
        </p:spPr>
        <p:txBody>
          <a:bodyPr wrap="square" lIns="91425" tIns="91425" rIns="91425" bIns="91425" anchor="t" anchorCtr="0">
            <a:noAutofit/>
          </a:bodyPr>
          <a:lstStyle/>
          <a:p>
            <a:pPr marL="457200" lvl="0" indent="-342900">
              <a:lnSpc>
                <a:spcPct val="130000"/>
              </a:lnSpc>
              <a:buClr>
                <a:srgbClr val="002060"/>
              </a:buClr>
              <a:buSzPts val="1800"/>
            </a:pPr>
            <a:r>
              <a:rPr lang="zh-TW" altLang="en-US" sz="1800" b="1" dirty="0" smtClean="0">
                <a:solidFill>
                  <a:srgbClr val="002060"/>
                </a:solidFill>
                <a:ea typeface="微軟正黑體" pitchFamily="34" charset="-120"/>
              </a:rPr>
              <a:t>◆  </a:t>
            </a:r>
            <a:r>
              <a:rPr lang="en-US" sz="1800" b="1" dirty="0" smtClean="0">
                <a:solidFill>
                  <a:srgbClr val="002060"/>
                </a:solidFill>
              </a:rPr>
              <a:t>Team creation and Channel</a:t>
            </a:r>
          </a:p>
          <a:p>
            <a:pPr marL="457200" lvl="0" indent="-342900">
              <a:lnSpc>
                <a:spcPct val="130000"/>
              </a:lnSpc>
              <a:buClr>
                <a:srgbClr val="002060"/>
              </a:buClr>
              <a:buSzPts val="1800"/>
            </a:pPr>
            <a:r>
              <a:rPr lang="zh-TW" altLang="en-US" sz="1800" b="1" dirty="0" smtClean="0">
                <a:solidFill>
                  <a:srgbClr val="002060"/>
                </a:solidFill>
              </a:rPr>
              <a:t>    </a:t>
            </a:r>
            <a:r>
              <a:rPr lang="en-US" sz="1800" b="1" dirty="0" smtClean="0">
                <a:solidFill>
                  <a:srgbClr val="002060"/>
                </a:solidFill>
              </a:rPr>
              <a:t>creation</a:t>
            </a:r>
          </a:p>
          <a:p>
            <a:pPr marL="457200" lvl="0" indent="-342900">
              <a:lnSpc>
                <a:spcPct val="130000"/>
              </a:lnSpc>
              <a:buClr>
                <a:srgbClr val="002060"/>
              </a:buClr>
              <a:buSzPts val="1800"/>
            </a:pPr>
            <a:r>
              <a:rPr lang="zh-TW" altLang="en-US" sz="1800" b="1" dirty="0" smtClean="0">
                <a:solidFill>
                  <a:srgbClr val="002060"/>
                </a:solidFill>
                <a:ea typeface="微軟正黑體" pitchFamily="34" charset="-120"/>
              </a:rPr>
              <a:t>◆  </a:t>
            </a:r>
            <a:r>
              <a:rPr lang="en-US" sz="1800" b="1" dirty="0" smtClean="0">
                <a:solidFill>
                  <a:srgbClr val="002060"/>
                </a:solidFill>
              </a:rPr>
              <a:t>Channels within teams</a:t>
            </a:r>
          </a:p>
          <a:p>
            <a:pPr marL="457200" lvl="0" indent="-342900">
              <a:lnSpc>
                <a:spcPct val="130000"/>
              </a:lnSpc>
              <a:buClr>
                <a:srgbClr val="002060"/>
              </a:buClr>
              <a:buSzPts val="1800"/>
            </a:pPr>
            <a:r>
              <a:rPr lang="zh-TW" altLang="en-US" sz="1800" b="1" dirty="0" smtClean="0">
                <a:solidFill>
                  <a:srgbClr val="002060"/>
                </a:solidFill>
                <a:ea typeface="微軟正黑體" pitchFamily="34" charset="-120"/>
              </a:rPr>
              <a:t>◆  </a:t>
            </a:r>
            <a:r>
              <a:rPr lang="en-US" sz="1800" b="1" dirty="0" smtClean="0">
                <a:solidFill>
                  <a:srgbClr val="002060"/>
                </a:solidFill>
              </a:rPr>
              <a:t>New teams can be created by</a:t>
            </a:r>
          </a:p>
          <a:p>
            <a:pPr marL="457200" lvl="0" indent="-342900">
              <a:lnSpc>
                <a:spcPct val="130000"/>
              </a:lnSpc>
              <a:buClr>
                <a:srgbClr val="002060"/>
              </a:buClr>
              <a:buSzPts val="1800"/>
            </a:pPr>
            <a:r>
              <a:rPr lang="zh-TW" altLang="en-US" sz="1800" b="1" dirty="0" smtClean="0">
                <a:solidFill>
                  <a:srgbClr val="002060"/>
                </a:solidFill>
              </a:rPr>
              <a:t>    </a:t>
            </a:r>
            <a:r>
              <a:rPr lang="en-US" sz="1800" b="1" dirty="0" smtClean="0">
                <a:solidFill>
                  <a:srgbClr val="002060"/>
                </a:solidFill>
              </a:rPr>
              <a:t>members if system admin has</a:t>
            </a:r>
          </a:p>
          <a:p>
            <a:pPr marL="457200" lvl="0" indent="-342900">
              <a:lnSpc>
                <a:spcPct val="130000"/>
              </a:lnSpc>
              <a:buClr>
                <a:srgbClr val="002060"/>
              </a:buClr>
              <a:buSzPts val="1800"/>
            </a:pPr>
            <a:r>
              <a:rPr lang="zh-TW" altLang="en-US" sz="1800" b="1" dirty="0" smtClean="0">
                <a:solidFill>
                  <a:srgbClr val="002060"/>
                </a:solidFill>
              </a:rPr>
              <a:t>    </a:t>
            </a:r>
            <a:r>
              <a:rPr lang="en-US" sz="1800" b="1" dirty="0" smtClean="0">
                <a:solidFill>
                  <a:srgbClr val="002060"/>
                </a:solidFill>
              </a:rPr>
              <a:t>enabled team creation</a:t>
            </a:r>
          </a:p>
        </p:txBody>
      </p:sp>
      <p:pic>
        <p:nvPicPr>
          <p:cNvPr id="6" name="Shape 323"/>
          <p:cNvPicPr preferRelativeResize="0"/>
          <p:nvPr/>
        </p:nvPicPr>
        <p:blipFill>
          <a:blip r:embed="rId3"/>
          <a:stretch>
            <a:fillRect/>
          </a:stretch>
        </p:blipFill>
        <p:spPr>
          <a:xfrm>
            <a:off x="4410972" y="1208145"/>
            <a:ext cx="4421328" cy="3762520"/>
          </a:xfrm>
          <a:prstGeom prst="rect">
            <a:avLst/>
          </a:prstGeom>
          <a:noFill/>
          <a:ln>
            <a:noFill/>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10" name="標題 9"/>
          <p:cNvSpPr>
            <a:spLocks noGrp="1"/>
          </p:cNvSpPr>
          <p:nvPr>
            <p:ph type="title"/>
          </p:nvPr>
        </p:nvSpPr>
        <p:spPr>
          <a:xfrm>
            <a:off x="487710" y="300756"/>
            <a:ext cx="8613648" cy="688541"/>
          </a:xfrm>
        </p:spPr>
        <p:txBody>
          <a:bodyPr/>
          <a:lstStyle/>
          <a:p>
            <a:pPr lvl="0"/>
            <a:r>
              <a:rPr lang="en-US" altLang="zh-TW" sz="3600" dirty="0" smtClean="0"/>
              <a:t>Advanced Messaging and Formatting</a:t>
            </a:r>
            <a:endParaRPr lang="zh-TW" altLang="en-US" sz="3600" dirty="0"/>
          </a:p>
        </p:txBody>
      </p:sp>
      <p:sp>
        <p:nvSpPr>
          <p:cNvPr id="264" name="Shape 264"/>
          <p:cNvSpPr/>
          <p:nvPr/>
        </p:nvSpPr>
        <p:spPr>
          <a:xfrm>
            <a:off x="216450" y="1440298"/>
            <a:ext cx="5058000" cy="2352900"/>
          </a:xfrm>
          <a:prstGeom prst="rect">
            <a:avLst/>
          </a:prstGeom>
          <a:noFill/>
          <a:ln>
            <a:noFill/>
          </a:ln>
        </p:spPr>
        <p:txBody>
          <a:bodyPr wrap="square" lIns="91425" tIns="91425" rIns="91425" bIns="91425" anchor="t" anchorCtr="0">
            <a:noAutofit/>
          </a:bodyPr>
          <a:lstStyle/>
          <a:p>
            <a:pPr marL="457200" lvl="0" indent="-342900">
              <a:lnSpc>
                <a:spcPct val="130000"/>
              </a:lnSpc>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Send</a:t>
            </a:r>
            <a:r>
              <a:rPr lang="en" sz="1600" b="1" dirty="0">
                <a:solidFill>
                  <a:srgbClr val="002060"/>
                </a:solidFill>
              </a:rPr>
              <a:t>, reply, edit, delete</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Linking </a:t>
            </a:r>
            <a:r>
              <a:rPr lang="en" sz="1600" b="1" dirty="0">
                <a:solidFill>
                  <a:srgbClr val="002060"/>
                </a:solidFill>
              </a:rPr>
              <a:t>to messages</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Mentioning </a:t>
            </a:r>
            <a:r>
              <a:rPr lang="en" sz="1600" b="1" dirty="0">
                <a:solidFill>
                  <a:srgbClr val="002060"/>
                </a:solidFill>
              </a:rPr>
              <a:t>teammates</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Formatting </a:t>
            </a:r>
            <a:r>
              <a:rPr lang="en" sz="1600" b="1" dirty="0">
                <a:solidFill>
                  <a:srgbClr val="002060"/>
                </a:solidFill>
              </a:rPr>
              <a:t>text</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Execute </a:t>
            </a:r>
            <a:r>
              <a:rPr lang="en" sz="1600" b="1" dirty="0">
                <a:solidFill>
                  <a:srgbClr val="002060"/>
                </a:solidFill>
              </a:rPr>
              <a:t>commands</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Flagging </a:t>
            </a:r>
            <a:r>
              <a:rPr lang="en" sz="1600" b="1" dirty="0">
                <a:solidFill>
                  <a:srgbClr val="002060"/>
                </a:solidFill>
              </a:rPr>
              <a:t>messages</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Pinning </a:t>
            </a:r>
            <a:r>
              <a:rPr lang="en" sz="1600" b="1" dirty="0">
                <a:solidFill>
                  <a:srgbClr val="002060"/>
                </a:solidFill>
              </a:rPr>
              <a:t>messages</a:t>
            </a:r>
          </a:p>
          <a:p>
            <a:pPr marL="457200" lvl="0" indent="-342900">
              <a:lnSpc>
                <a:spcPct val="130000"/>
              </a:lnSpc>
              <a:spcBef>
                <a:spcPts val="400"/>
              </a:spcBef>
              <a:buClr>
                <a:srgbClr val="002060"/>
              </a:buClr>
              <a:buSzPts val="1800"/>
            </a:pPr>
            <a:r>
              <a:rPr lang="zh-TW" altLang="en-US" sz="1600" b="1" dirty="0" smtClean="0">
                <a:solidFill>
                  <a:srgbClr val="002060"/>
                </a:solidFill>
                <a:ea typeface="微軟正黑體" pitchFamily="34" charset="-120"/>
              </a:rPr>
              <a:t>◆ </a:t>
            </a:r>
            <a:r>
              <a:rPr lang="en" sz="1600" b="1" dirty="0" smtClean="0">
                <a:solidFill>
                  <a:srgbClr val="002060"/>
                </a:solidFill>
              </a:rPr>
              <a:t>Threaded </a:t>
            </a:r>
            <a:r>
              <a:rPr lang="en" sz="1600" b="1" dirty="0">
                <a:solidFill>
                  <a:srgbClr val="002060"/>
                </a:solidFill>
              </a:rPr>
              <a:t>chatting</a:t>
            </a:r>
          </a:p>
        </p:txBody>
      </p:sp>
      <p:pic>
        <p:nvPicPr>
          <p:cNvPr id="7" name="Shape 333"/>
          <p:cNvPicPr preferRelativeResize="0"/>
          <p:nvPr/>
        </p:nvPicPr>
        <p:blipFill>
          <a:blip r:embed="rId3"/>
          <a:stretch>
            <a:fillRect/>
          </a:stretch>
        </p:blipFill>
        <p:spPr>
          <a:xfrm>
            <a:off x="4067944" y="1275606"/>
            <a:ext cx="3715619" cy="3593288"/>
          </a:xfrm>
          <a:prstGeom prst="rect">
            <a:avLst/>
          </a:prstGeom>
          <a:noFill/>
          <a:ln>
            <a:no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8" name="標題 7"/>
          <p:cNvSpPr>
            <a:spLocks noGrp="1"/>
          </p:cNvSpPr>
          <p:nvPr>
            <p:ph type="title"/>
          </p:nvPr>
        </p:nvSpPr>
        <p:spPr>
          <a:xfrm>
            <a:off x="530352" y="314970"/>
            <a:ext cx="8301948" cy="688541"/>
          </a:xfrm>
        </p:spPr>
        <p:txBody>
          <a:bodyPr/>
          <a:lstStyle/>
          <a:p>
            <a:pPr lvl="0"/>
            <a:r>
              <a:rPr lang="en-US" altLang="zh-TW" sz="3800" dirty="0" smtClean="0"/>
              <a:t>Personalization and settings</a:t>
            </a:r>
            <a:endParaRPr lang="zh-TW" altLang="en-US" sz="3800" dirty="0"/>
          </a:p>
        </p:txBody>
      </p:sp>
      <p:grpSp>
        <p:nvGrpSpPr>
          <p:cNvPr id="5" name="群組 4"/>
          <p:cNvGrpSpPr/>
          <p:nvPr/>
        </p:nvGrpSpPr>
        <p:grpSpPr>
          <a:xfrm>
            <a:off x="217318" y="1346028"/>
            <a:ext cx="8834105" cy="3456384"/>
            <a:chOff x="526299" y="1451850"/>
            <a:chExt cx="8834105" cy="3456384"/>
          </a:xfrm>
        </p:grpSpPr>
        <p:sp>
          <p:nvSpPr>
            <p:cNvPr id="6" name="Shape 332"/>
            <p:cNvSpPr/>
            <p:nvPr/>
          </p:nvSpPr>
          <p:spPr>
            <a:xfrm>
              <a:off x="1388152" y="1451850"/>
              <a:ext cx="4787528" cy="3456384"/>
            </a:xfrm>
            <a:prstGeom prst="rect">
              <a:avLst/>
            </a:prstGeom>
            <a:noFill/>
            <a:ln>
              <a:noFill/>
            </a:ln>
          </p:spPr>
          <p:txBody>
            <a:bodyPr wrap="square" lIns="91425" tIns="91425" rIns="91425" bIns="91425" anchor="t" anchorCtr="0">
              <a:noAutofit/>
            </a:bodyPr>
            <a:lstStyle/>
            <a:p>
              <a:pPr indent="-342900">
                <a:lnSpc>
                  <a:spcPct val="270000"/>
                </a:lnSpc>
                <a:buSzPts val="1800"/>
              </a:pPr>
              <a:r>
                <a:rPr lang="en" sz="1800" b="1" dirty="0" smtClean="0">
                  <a:solidFill>
                    <a:srgbClr val="002060"/>
                  </a:solidFill>
                </a:rPr>
                <a:t>General: Name, email, picture, etc.</a:t>
              </a:r>
            </a:p>
            <a:p>
              <a:pPr indent="-342900">
                <a:lnSpc>
                  <a:spcPct val="270000"/>
                </a:lnSpc>
                <a:buSzPts val="1800"/>
              </a:pPr>
              <a:r>
                <a:rPr lang="en" sz="1800" b="1" dirty="0" smtClean="0">
                  <a:solidFill>
                    <a:srgbClr val="002060"/>
                  </a:solidFill>
                </a:rPr>
                <a:t>Look and feel of your interface</a:t>
              </a:r>
              <a:endParaRPr lang="en" sz="1800" b="1" dirty="0">
                <a:solidFill>
                  <a:srgbClr val="002060"/>
                </a:solidFill>
                <a:latin typeface="微軟正黑體" pitchFamily="34" charset="-120"/>
                <a:ea typeface="微軟正黑體" pitchFamily="34" charset="-120"/>
              </a:endParaRPr>
            </a:p>
            <a:p>
              <a:pPr indent="-342900">
                <a:lnSpc>
                  <a:spcPct val="270000"/>
                </a:lnSpc>
                <a:buSzPts val="1800"/>
              </a:pPr>
              <a:r>
                <a:rPr lang="en" sz="1800" b="1" dirty="0" smtClean="0">
                  <a:solidFill>
                    <a:srgbClr val="002060"/>
                  </a:solidFill>
                </a:rPr>
                <a:t>Turn on/off Notifications</a:t>
              </a:r>
            </a:p>
            <a:p>
              <a:pPr lvl="0" indent="-342900">
                <a:lnSpc>
                  <a:spcPct val="270000"/>
                </a:lnSpc>
                <a:buSzPts val="1800"/>
              </a:pPr>
              <a:endParaRPr lang="en" sz="1800" b="1" dirty="0">
                <a:solidFill>
                  <a:srgbClr val="002060"/>
                </a:solidFill>
                <a:latin typeface="微軟正黑體" pitchFamily="34" charset="-120"/>
                <a:ea typeface="微軟正黑體" pitchFamily="34" charset="-120"/>
              </a:endParaRPr>
            </a:p>
          </p:txBody>
        </p:sp>
        <p:pic>
          <p:nvPicPr>
            <p:cNvPr id="7" name="圖片 6" descr="P14-01.png"/>
            <p:cNvPicPr>
              <a:picLocks noChangeAspect="1"/>
            </p:cNvPicPr>
            <p:nvPr/>
          </p:nvPicPr>
          <p:blipFill>
            <a:blip r:embed="rId3"/>
            <a:stretch>
              <a:fillRect/>
            </a:stretch>
          </p:blipFill>
          <p:spPr>
            <a:xfrm>
              <a:off x="526299" y="1708035"/>
              <a:ext cx="897793" cy="583056"/>
            </a:xfrm>
            <a:prstGeom prst="rect">
              <a:avLst/>
            </a:prstGeom>
          </p:spPr>
        </p:pic>
        <p:pic>
          <p:nvPicPr>
            <p:cNvPr id="9" name="圖片 8" descr="P14-02.png"/>
            <p:cNvPicPr>
              <a:picLocks noChangeAspect="1"/>
            </p:cNvPicPr>
            <p:nvPr/>
          </p:nvPicPr>
          <p:blipFill>
            <a:blip r:embed="rId4"/>
            <a:stretch>
              <a:fillRect/>
            </a:stretch>
          </p:blipFill>
          <p:spPr>
            <a:xfrm>
              <a:off x="5383256" y="1534564"/>
              <a:ext cx="849308" cy="634212"/>
            </a:xfrm>
            <a:prstGeom prst="rect">
              <a:avLst/>
            </a:prstGeom>
          </p:spPr>
        </p:pic>
        <p:pic>
          <p:nvPicPr>
            <p:cNvPr id="10" name="圖片 9" descr="P14-03.png"/>
            <p:cNvPicPr>
              <a:picLocks noChangeAspect="1"/>
            </p:cNvPicPr>
            <p:nvPr/>
          </p:nvPicPr>
          <p:blipFill>
            <a:blip r:embed="rId5"/>
            <a:stretch>
              <a:fillRect/>
            </a:stretch>
          </p:blipFill>
          <p:spPr>
            <a:xfrm>
              <a:off x="920037" y="3249188"/>
              <a:ext cx="504055" cy="549878"/>
            </a:xfrm>
            <a:prstGeom prst="rect">
              <a:avLst/>
            </a:prstGeom>
          </p:spPr>
        </p:pic>
        <p:pic>
          <p:nvPicPr>
            <p:cNvPr id="11" name="圖片 10" descr="P14-04.png"/>
            <p:cNvPicPr>
              <a:picLocks noChangeAspect="1"/>
            </p:cNvPicPr>
            <p:nvPr/>
          </p:nvPicPr>
          <p:blipFill>
            <a:blip r:embed="rId6"/>
            <a:stretch>
              <a:fillRect/>
            </a:stretch>
          </p:blipFill>
          <p:spPr>
            <a:xfrm>
              <a:off x="5640076" y="2528123"/>
              <a:ext cx="570792" cy="613122"/>
            </a:xfrm>
            <a:prstGeom prst="rect">
              <a:avLst/>
            </a:prstGeom>
          </p:spPr>
        </p:pic>
        <p:pic>
          <p:nvPicPr>
            <p:cNvPr id="12" name="圖片 11" descr="P14-05.png"/>
            <p:cNvPicPr>
              <a:picLocks noChangeAspect="1"/>
            </p:cNvPicPr>
            <p:nvPr/>
          </p:nvPicPr>
          <p:blipFill>
            <a:blip r:embed="rId7"/>
            <a:stretch>
              <a:fillRect/>
            </a:stretch>
          </p:blipFill>
          <p:spPr>
            <a:xfrm>
              <a:off x="848030" y="2471314"/>
              <a:ext cx="576064" cy="574683"/>
            </a:xfrm>
            <a:prstGeom prst="rect">
              <a:avLst/>
            </a:prstGeom>
          </p:spPr>
        </p:pic>
        <p:sp>
          <p:nvSpPr>
            <p:cNvPr id="13" name="文字方塊 12"/>
            <p:cNvSpPr txBox="1"/>
            <p:nvPr/>
          </p:nvSpPr>
          <p:spPr>
            <a:xfrm>
              <a:off x="6272462" y="1463374"/>
              <a:ext cx="3087942" cy="2202013"/>
            </a:xfrm>
            <a:prstGeom prst="rect">
              <a:avLst/>
            </a:prstGeom>
            <a:noFill/>
          </p:spPr>
          <p:txBody>
            <a:bodyPr wrap="square" rtlCol="0">
              <a:spAutoFit/>
            </a:bodyPr>
            <a:lstStyle/>
            <a:p>
              <a:pPr indent="-342900">
                <a:lnSpc>
                  <a:spcPct val="270000"/>
                </a:lnSpc>
                <a:buClr>
                  <a:schemeClr val="dk1"/>
                </a:buClr>
                <a:buSzPts val="1800"/>
              </a:pPr>
              <a:r>
                <a:rPr lang="en" sz="1800" b="1" dirty="0" smtClean="0">
                  <a:solidFill>
                    <a:srgbClr val="002060"/>
                  </a:solidFill>
                </a:rPr>
                <a:t>Import themes from Slack</a:t>
              </a:r>
            </a:p>
            <a:p>
              <a:pPr indent="-342900">
                <a:lnSpc>
                  <a:spcPct val="270000"/>
                </a:lnSpc>
                <a:buSzPts val="1800"/>
              </a:pPr>
              <a:r>
                <a:rPr lang="en" sz="1800" b="1" dirty="0" smtClean="0">
                  <a:solidFill>
                    <a:srgbClr val="002060"/>
                  </a:solidFill>
                </a:rPr>
                <a:t>Custom themes</a:t>
              </a:r>
            </a:p>
            <a:p>
              <a:pPr indent="-342900">
                <a:lnSpc>
                  <a:spcPct val="270000"/>
                </a:lnSpc>
                <a:buSzPts val="1800"/>
              </a:pPr>
              <a:endParaRPr lang="en" altLang="zh-TW" sz="1800" b="1" dirty="0" smtClean="0">
                <a:solidFill>
                  <a:srgbClr val="002060"/>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600" dirty="0" smtClean="0"/>
              <a:t>Basic </a:t>
            </a:r>
            <a:r>
              <a:rPr lang="en-US" altLang="zh-TW" sz="3600" dirty="0" err="1" smtClean="0"/>
              <a:t>Mattermost</a:t>
            </a:r>
            <a:r>
              <a:rPr lang="en-US" altLang="zh-TW" sz="3600" dirty="0" smtClean="0"/>
              <a:t> features</a:t>
            </a:r>
            <a:endParaRPr lang="zh-TW" altLang="en-US" sz="3600" dirty="0"/>
          </a:p>
        </p:txBody>
      </p:sp>
      <p:sp>
        <p:nvSpPr>
          <p:cNvPr id="285" name="Shape 285"/>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grpSp>
        <p:nvGrpSpPr>
          <p:cNvPr id="21" name="群組 20"/>
          <p:cNvGrpSpPr/>
          <p:nvPr/>
        </p:nvGrpSpPr>
        <p:grpSpPr>
          <a:xfrm>
            <a:off x="415825" y="1383618"/>
            <a:ext cx="2788022" cy="1728191"/>
            <a:chOff x="415825" y="1383618"/>
            <a:chExt cx="2788022" cy="1728191"/>
          </a:xfrm>
        </p:grpSpPr>
        <p:pic>
          <p:nvPicPr>
            <p:cNvPr id="22" name="圖片 21" descr="TAG-01.png"/>
            <p:cNvPicPr>
              <a:picLocks noChangeAspect="1"/>
            </p:cNvPicPr>
            <p:nvPr/>
          </p:nvPicPr>
          <p:blipFill>
            <a:blip r:embed="rId3"/>
            <a:stretch>
              <a:fillRect/>
            </a:stretch>
          </p:blipFill>
          <p:spPr>
            <a:xfrm>
              <a:off x="415825" y="1383618"/>
              <a:ext cx="2788022" cy="1728191"/>
            </a:xfrm>
            <a:prstGeom prst="rect">
              <a:avLst/>
            </a:prstGeom>
          </p:spPr>
        </p:pic>
        <p:sp>
          <p:nvSpPr>
            <p:cNvPr id="23" name="文字方塊 22"/>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QNAP NAS </a:t>
              </a:r>
            </a:p>
            <a:p>
              <a:pPr lvl="0" algn="ctr"/>
              <a:r>
                <a:rPr lang="en-US" altLang="zh-TW" sz="2000" b="1" dirty="0" smtClean="0">
                  <a:solidFill>
                    <a:schemeClr val="bg1">
                      <a:lumMod val="50000"/>
                    </a:schemeClr>
                  </a:solidFill>
                  <a:latin typeface="+mj-lt"/>
                  <a:ea typeface="微軟正黑體" pitchFamily="34" charset="-120"/>
                </a:rPr>
                <a:t>Private Cloud</a:t>
              </a:r>
            </a:p>
          </p:txBody>
        </p:sp>
        <p:sp>
          <p:nvSpPr>
            <p:cNvPr id="24" name="文字方塊 23"/>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25" name="群組 24"/>
          <p:cNvGrpSpPr/>
          <p:nvPr/>
        </p:nvGrpSpPr>
        <p:grpSpPr>
          <a:xfrm>
            <a:off x="5940152" y="1383618"/>
            <a:ext cx="2788022" cy="1728190"/>
            <a:chOff x="5940152" y="1383618"/>
            <a:chExt cx="2788022" cy="1728190"/>
          </a:xfrm>
        </p:grpSpPr>
        <p:pic>
          <p:nvPicPr>
            <p:cNvPr id="26" name="圖片 25" descr="TAG-01.png"/>
            <p:cNvPicPr>
              <a:picLocks noChangeAspect="1"/>
            </p:cNvPicPr>
            <p:nvPr/>
          </p:nvPicPr>
          <p:blipFill>
            <a:blip r:embed="rId4"/>
            <a:stretch>
              <a:fillRect/>
            </a:stretch>
          </p:blipFill>
          <p:spPr>
            <a:xfrm>
              <a:off x="5940152" y="1383618"/>
              <a:ext cx="2788022" cy="1728190"/>
            </a:xfrm>
            <a:prstGeom prst="rect">
              <a:avLst/>
            </a:prstGeom>
          </p:spPr>
        </p:pic>
        <p:sp>
          <p:nvSpPr>
            <p:cNvPr id="27" name="文字方塊 26"/>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solidFill>
                    <a:schemeClr val="tx1"/>
                  </a:solidFill>
                  <a:latin typeface="+mj-lt"/>
                  <a:ea typeface="微軟正黑體" pitchFamily="34" charset="-120"/>
                </a:rPr>
                <a:t>Apps and Integrations</a:t>
              </a:r>
            </a:p>
          </p:txBody>
        </p:sp>
        <p:sp>
          <p:nvSpPr>
            <p:cNvPr id="28" name="文字方塊 27"/>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grpSp>
        <p:nvGrpSpPr>
          <p:cNvPr id="29" name="群組 28"/>
          <p:cNvGrpSpPr/>
          <p:nvPr/>
        </p:nvGrpSpPr>
        <p:grpSpPr>
          <a:xfrm>
            <a:off x="415825" y="3183818"/>
            <a:ext cx="2788022" cy="1728191"/>
            <a:chOff x="415825" y="3183818"/>
            <a:chExt cx="2788022" cy="1728191"/>
          </a:xfrm>
        </p:grpSpPr>
        <p:pic>
          <p:nvPicPr>
            <p:cNvPr id="30" name="圖片 29" descr="TAG-01.png"/>
            <p:cNvPicPr>
              <a:picLocks noChangeAspect="1"/>
            </p:cNvPicPr>
            <p:nvPr/>
          </p:nvPicPr>
          <p:blipFill>
            <a:blip r:embed="rId3"/>
            <a:stretch>
              <a:fillRect/>
            </a:stretch>
          </p:blipFill>
          <p:spPr>
            <a:xfrm>
              <a:off x="415825" y="3183818"/>
              <a:ext cx="2788022" cy="1728191"/>
            </a:xfrm>
            <a:prstGeom prst="rect">
              <a:avLst/>
            </a:prstGeom>
          </p:spPr>
        </p:pic>
        <p:sp>
          <p:nvSpPr>
            <p:cNvPr id="31" name="文字方塊 30"/>
            <p:cNvSpPr txBox="1"/>
            <p:nvPr/>
          </p:nvSpPr>
          <p:spPr>
            <a:xfrm>
              <a:off x="559841" y="3441181"/>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Notifications</a:t>
              </a:r>
              <a:endParaRPr lang="en" sz="2000" b="1" dirty="0">
                <a:solidFill>
                  <a:schemeClr val="bg1">
                    <a:lumMod val="50000"/>
                  </a:schemeClr>
                </a:solidFill>
                <a:latin typeface="+mj-lt"/>
              </a:endParaRPr>
            </a:p>
          </p:txBody>
        </p:sp>
        <p:sp>
          <p:nvSpPr>
            <p:cNvPr id="32" name="文字方塊 31"/>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grpSp>
      <p:pic>
        <p:nvPicPr>
          <p:cNvPr id="33" name="圖片 32" descr="TAG-01.png"/>
          <p:cNvPicPr>
            <a:picLocks noChangeAspect="1"/>
          </p:cNvPicPr>
          <p:nvPr/>
        </p:nvPicPr>
        <p:blipFill>
          <a:blip r:embed="rId3"/>
          <a:stretch>
            <a:fillRect/>
          </a:stretch>
        </p:blipFill>
        <p:spPr>
          <a:xfrm>
            <a:off x="3185846" y="3183818"/>
            <a:ext cx="2788022" cy="1728191"/>
          </a:xfrm>
          <a:prstGeom prst="rect">
            <a:avLst/>
          </a:prstGeom>
        </p:spPr>
      </p:pic>
      <p:sp>
        <p:nvSpPr>
          <p:cNvPr id="34" name="文字方塊 33"/>
          <p:cNvSpPr txBox="1"/>
          <p:nvPr/>
        </p:nvSpPr>
        <p:spPr>
          <a:xfrm>
            <a:off x="3329862" y="3416467"/>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Mobile</a:t>
            </a:r>
            <a:endParaRPr lang="en" sz="2000" b="1" dirty="0">
              <a:solidFill>
                <a:schemeClr val="bg1">
                  <a:lumMod val="50000"/>
                </a:schemeClr>
              </a:solidFill>
              <a:latin typeface="+mj-lt"/>
            </a:endParaRPr>
          </a:p>
        </p:txBody>
      </p:sp>
      <p:sp>
        <p:nvSpPr>
          <p:cNvPr id="35" name="文字方塊 34"/>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6" name="圖片 35" descr="TAG-01.png"/>
          <p:cNvPicPr>
            <a:picLocks noChangeAspect="1"/>
          </p:cNvPicPr>
          <p:nvPr/>
        </p:nvPicPr>
        <p:blipFill>
          <a:blip r:embed="rId3"/>
          <a:stretch>
            <a:fillRect/>
          </a:stretch>
        </p:blipFill>
        <p:spPr>
          <a:xfrm>
            <a:off x="5940152" y="3183818"/>
            <a:ext cx="2788022" cy="1728191"/>
          </a:xfrm>
          <a:prstGeom prst="rect">
            <a:avLst/>
          </a:prstGeom>
        </p:spPr>
      </p:pic>
      <p:sp>
        <p:nvSpPr>
          <p:cNvPr id="37" name="文字方塊 36"/>
          <p:cNvSpPr txBox="1"/>
          <p:nvPr/>
        </p:nvSpPr>
        <p:spPr>
          <a:xfrm>
            <a:off x="6084168" y="3428824"/>
            <a:ext cx="2484276" cy="400110"/>
          </a:xfrm>
          <a:prstGeom prst="rect">
            <a:avLst/>
          </a:prstGeom>
          <a:noFill/>
        </p:spPr>
        <p:txBody>
          <a:bodyPr wrap="square" rtlCol="0">
            <a:spAutoFit/>
          </a:bodyPr>
          <a:lstStyle/>
          <a:p>
            <a:pPr lvl="0" algn="ctr"/>
            <a:r>
              <a:rPr lang="en" sz="2000" b="1" dirty="0" smtClean="0">
                <a:solidFill>
                  <a:schemeClr val="bg1">
                    <a:lumMod val="50000"/>
                  </a:schemeClr>
                </a:solidFill>
              </a:rPr>
              <a:t>System Console</a:t>
            </a:r>
            <a:endParaRPr lang="en" sz="2000" b="1" dirty="0">
              <a:solidFill>
                <a:schemeClr val="bg1">
                  <a:lumMod val="50000"/>
                </a:schemeClr>
              </a:solidFill>
            </a:endParaRPr>
          </a:p>
        </p:txBody>
      </p:sp>
      <p:sp>
        <p:nvSpPr>
          <p:cNvPr id="38" name="文字方塊 37"/>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39" name="群組 38"/>
          <p:cNvGrpSpPr/>
          <p:nvPr/>
        </p:nvGrpSpPr>
        <p:grpSpPr>
          <a:xfrm>
            <a:off x="3185846" y="1383618"/>
            <a:ext cx="2788022" cy="1728191"/>
            <a:chOff x="3185846" y="1383618"/>
            <a:chExt cx="2788022" cy="1728191"/>
          </a:xfrm>
        </p:grpSpPr>
        <p:pic>
          <p:nvPicPr>
            <p:cNvPr id="40" name="圖片 39" descr="TAG-01.png"/>
            <p:cNvPicPr>
              <a:picLocks noChangeAspect="1"/>
            </p:cNvPicPr>
            <p:nvPr/>
          </p:nvPicPr>
          <p:blipFill>
            <a:blip r:embed="rId3"/>
            <a:stretch>
              <a:fillRect/>
            </a:stretch>
          </p:blipFill>
          <p:spPr>
            <a:xfrm>
              <a:off x="3185846" y="1383618"/>
              <a:ext cx="2788022" cy="1728191"/>
            </a:xfrm>
            <a:prstGeom prst="rect">
              <a:avLst/>
            </a:prstGeom>
          </p:spPr>
        </p:pic>
        <p:sp>
          <p:nvSpPr>
            <p:cNvPr id="41" name="文字方塊 40"/>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Creating Team  Messaging</a:t>
              </a:r>
              <a:endParaRPr lang="en" altLang="zh-TW" sz="2000" b="1" dirty="0" smtClean="0">
                <a:solidFill>
                  <a:schemeClr val="bg1">
                    <a:lumMod val="50000"/>
                  </a:schemeClr>
                </a:solidFill>
                <a:latin typeface="+mj-lt"/>
                <a:ea typeface="微軟正黑體" pitchFamily="34" charset="-120"/>
              </a:endParaRPr>
            </a:p>
          </p:txBody>
        </p:sp>
        <p:sp>
          <p:nvSpPr>
            <p:cNvPr id="42" name="文字方塊 41"/>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grpSp>
        <p:nvGrpSpPr>
          <p:cNvPr id="43" name="群組 22"/>
          <p:cNvGrpSpPr/>
          <p:nvPr/>
        </p:nvGrpSpPr>
        <p:grpSpPr>
          <a:xfrm>
            <a:off x="6516216" y="339502"/>
            <a:ext cx="1979027" cy="628350"/>
            <a:chOff x="6516216" y="339502"/>
            <a:chExt cx="1979027" cy="628350"/>
          </a:xfrm>
        </p:grpSpPr>
        <p:pic>
          <p:nvPicPr>
            <p:cNvPr id="44"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45"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46"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0" name="標題 9"/>
          <p:cNvSpPr>
            <a:spLocks noGrp="1"/>
          </p:cNvSpPr>
          <p:nvPr>
            <p:ph type="title"/>
          </p:nvPr>
        </p:nvSpPr>
        <p:spPr/>
        <p:txBody>
          <a:bodyPr/>
          <a:lstStyle/>
          <a:p>
            <a:r>
              <a:rPr lang="en-US" altLang="zh-TW" sz="3800" dirty="0" err="1" smtClean="0"/>
              <a:t>Webhook</a:t>
            </a:r>
            <a:r>
              <a:rPr lang="en-US" altLang="zh-TW" sz="3800" dirty="0" smtClean="0"/>
              <a:t> Integrations</a:t>
            </a:r>
            <a:endParaRPr lang="en-US" altLang="zh-TW" sz="3800" dirty="0"/>
          </a:p>
        </p:txBody>
      </p:sp>
      <p:sp>
        <p:nvSpPr>
          <p:cNvPr id="307" name="Shape 307"/>
          <p:cNvSpPr/>
          <p:nvPr/>
        </p:nvSpPr>
        <p:spPr>
          <a:xfrm>
            <a:off x="257100" y="1226325"/>
            <a:ext cx="86298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1800">
              <a:solidFill>
                <a:schemeClr val="dk1"/>
              </a:solidFill>
            </a:endParaRPr>
          </a:p>
        </p:txBody>
      </p:sp>
      <p:grpSp>
        <p:nvGrpSpPr>
          <p:cNvPr id="7" name="群組 6"/>
          <p:cNvGrpSpPr/>
          <p:nvPr/>
        </p:nvGrpSpPr>
        <p:grpSpPr>
          <a:xfrm>
            <a:off x="251520" y="1347614"/>
            <a:ext cx="6158032" cy="3240360"/>
            <a:chOff x="251520" y="1347614"/>
            <a:chExt cx="6158032" cy="3240360"/>
          </a:xfrm>
        </p:grpSpPr>
        <p:sp>
          <p:nvSpPr>
            <p:cNvPr id="8" name="Shape 365"/>
            <p:cNvSpPr/>
            <p:nvPr/>
          </p:nvSpPr>
          <p:spPr>
            <a:xfrm>
              <a:off x="251520" y="1540800"/>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a:p>
              <a:pPr marL="0" lvl="0" indent="0" rtl="0">
                <a:spcBef>
                  <a:spcPts val="0"/>
                </a:spcBef>
                <a:buNone/>
              </a:pPr>
              <a:endParaRPr sz="2000"/>
            </a:p>
          </p:txBody>
        </p:sp>
        <p:pic>
          <p:nvPicPr>
            <p:cNvPr id="9" name="Shape 367"/>
            <p:cNvPicPr preferRelativeResize="0"/>
            <p:nvPr/>
          </p:nvPicPr>
          <p:blipFill>
            <a:blip r:embed="rId3">
              <a:alphaModFix/>
            </a:blip>
            <a:srcRect l="77734" t="10333" r="11273" b="48796"/>
            <a:stretch>
              <a:fillRect/>
            </a:stretch>
          </p:blipFill>
          <p:spPr>
            <a:xfrm>
              <a:off x="432888" y="3579862"/>
              <a:ext cx="1008112" cy="1008112"/>
            </a:xfrm>
            <a:prstGeom prst="rect">
              <a:avLst/>
            </a:prstGeom>
            <a:noFill/>
            <a:ln>
              <a:noFill/>
            </a:ln>
          </p:spPr>
        </p:pic>
        <p:sp>
          <p:nvSpPr>
            <p:cNvPr id="11" name="Shape 332"/>
            <p:cNvSpPr/>
            <p:nvPr/>
          </p:nvSpPr>
          <p:spPr>
            <a:xfrm>
              <a:off x="1296984" y="1491630"/>
              <a:ext cx="4896544" cy="792088"/>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mj-lt"/>
                  <a:ea typeface="微軟正黑體" pitchFamily="34" charset="-120"/>
                </a:rPr>
                <a:t>◆ </a:t>
              </a:r>
              <a:r>
                <a:rPr lang="en-US" altLang="zh-TW" sz="2000" b="1" dirty="0" smtClean="0">
                  <a:solidFill>
                    <a:srgbClr val="002060"/>
                  </a:solidFill>
                  <a:latin typeface="+mj-lt"/>
                  <a:ea typeface="微軟正黑體" pitchFamily="34" charset="-120"/>
                </a:rPr>
                <a:t>Incoming </a:t>
              </a:r>
              <a:r>
                <a:rPr lang="en-US" altLang="zh-TW" sz="2000" b="1" dirty="0" err="1" smtClean="0">
                  <a:solidFill>
                    <a:srgbClr val="002060"/>
                  </a:solidFill>
                  <a:latin typeface="+mj-lt"/>
                  <a:ea typeface="微軟正黑體" pitchFamily="34" charset="-120"/>
                </a:rPr>
                <a:t>Webhook</a:t>
              </a:r>
              <a:endParaRPr lang="en" sz="2000" b="1" dirty="0">
                <a:solidFill>
                  <a:srgbClr val="002060"/>
                </a:solidFill>
                <a:latin typeface="+mj-lt"/>
                <a:ea typeface="微軟正黑體" pitchFamily="34" charset="-120"/>
              </a:endParaRPr>
            </a:p>
            <a:p>
              <a:pPr marL="457200" indent="-342900">
                <a:buSzPts val="1800"/>
              </a:pPr>
              <a:r>
                <a:rPr lang="zh-TW" altLang="en-US" sz="1600" b="1" dirty="0" smtClean="0">
                  <a:solidFill>
                    <a:srgbClr val="002060"/>
                  </a:solidFill>
                  <a:latin typeface="+mj-lt"/>
                  <a:ea typeface="微軟正黑體" pitchFamily="34" charset="-120"/>
                </a:rPr>
                <a:t>   △ </a:t>
              </a:r>
              <a:r>
                <a:rPr lang="en-US" altLang="zh-TW" sz="1600" b="1" dirty="0">
                  <a:solidFill>
                    <a:srgbClr val="002060"/>
                  </a:solidFill>
                  <a:latin typeface="+mj-lt"/>
                  <a:ea typeface="微軟正黑體" pitchFamily="34" charset="-120"/>
                </a:rPr>
                <a:t>Use incoming </a:t>
              </a:r>
              <a:r>
                <a:rPr lang="en-US" altLang="zh-TW" sz="1600" b="1" dirty="0" err="1">
                  <a:solidFill>
                    <a:srgbClr val="002060"/>
                  </a:solidFill>
                  <a:latin typeface="+mj-lt"/>
                  <a:ea typeface="微軟正黑體" pitchFamily="34" charset="-120"/>
                </a:rPr>
                <a:t>webhooks</a:t>
              </a:r>
              <a:r>
                <a:rPr lang="en-US" altLang="zh-TW" sz="1600" b="1" dirty="0">
                  <a:solidFill>
                    <a:srgbClr val="002060"/>
                  </a:solidFill>
                  <a:latin typeface="+mj-lt"/>
                  <a:ea typeface="微軟正黑體" pitchFamily="34" charset="-120"/>
                </a:rPr>
                <a:t> to connect external tools to </a:t>
              </a:r>
              <a:r>
                <a:rPr lang="en-US" altLang="zh-TW" sz="1600" b="1" dirty="0" err="1">
                  <a:solidFill>
                    <a:srgbClr val="002060"/>
                  </a:solidFill>
                  <a:latin typeface="+mj-lt"/>
                  <a:ea typeface="微軟正黑體" pitchFamily="34" charset="-120"/>
                </a:rPr>
                <a:t>Mattermost</a:t>
              </a:r>
              <a:endParaRPr lang="en-US" altLang="zh-TW" sz="1600" b="1" dirty="0">
                <a:solidFill>
                  <a:srgbClr val="002060"/>
                </a:solidFill>
                <a:latin typeface="+mj-lt"/>
                <a:ea typeface="微軟正黑體" pitchFamily="34" charset="-120"/>
              </a:endParaRPr>
            </a:p>
            <a:p>
              <a:pPr marL="457200" lvl="0" indent="-342900">
                <a:buSzPts val="1800"/>
              </a:pPr>
              <a:endParaRPr lang="en" altLang="zh-TW" sz="1600" b="1" dirty="0" smtClean="0">
                <a:solidFill>
                  <a:srgbClr val="002060"/>
                </a:solidFill>
                <a:latin typeface="+mj-lt"/>
                <a:ea typeface="微軟正黑體" pitchFamily="34" charset="-120"/>
              </a:endParaRPr>
            </a:p>
          </p:txBody>
        </p:sp>
        <p:sp>
          <p:nvSpPr>
            <p:cNvPr id="12" name="Shape 332"/>
            <p:cNvSpPr/>
            <p:nvPr/>
          </p:nvSpPr>
          <p:spPr>
            <a:xfrm>
              <a:off x="1296984" y="3723878"/>
              <a:ext cx="4896544" cy="792088"/>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mj-lt"/>
                  <a:ea typeface="微軟正黑體" pitchFamily="34" charset="-120"/>
                </a:rPr>
                <a:t>◆ </a:t>
              </a:r>
              <a:r>
                <a:rPr lang="en-US" altLang="zh-TW" sz="2000" b="1" dirty="0" smtClean="0">
                  <a:solidFill>
                    <a:srgbClr val="002060"/>
                  </a:solidFill>
                  <a:latin typeface="+mj-lt"/>
                  <a:ea typeface="微軟正黑體" pitchFamily="34" charset="-120"/>
                </a:rPr>
                <a:t>Slash Commands</a:t>
              </a:r>
              <a:endParaRPr lang="en" sz="2000" b="1" dirty="0">
                <a:solidFill>
                  <a:srgbClr val="002060"/>
                </a:solidFill>
                <a:latin typeface="+mj-lt"/>
                <a:ea typeface="微軟正黑體" pitchFamily="34" charset="-120"/>
              </a:endParaRPr>
            </a:p>
            <a:p>
              <a:pPr marL="457200" lvl="0" indent="-342900">
                <a:buSzPts val="1800"/>
              </a:pP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 Send events to external integrations.</a:t>
              </a:r>
              <a:endParaRPr lang="en" altLang="zh-TW" sz="1600" b="1" dirty="0" smtClean="0">
                <a:solidFill>
                  <a:srgbClr val="002060"/>
                </a:solidFill>
                <a:latin typeface="+mj-lt"/>
                <a:ea typeface="微軟正黑體" pitchFamily="34" charset="-120"/>
              </a:endParaRPr>
            </a:p>
          </p:txBody>
        </p:sp>
        <p:sp>
          <p:nvSpPr>
            <p:cNvPr id="13" name="Shape 332"/>
            <p:cNvSpPr/>
            <p:nvPr/>
          </p:nvSpPr>
          <p:spPr>
            <a:xfrm>
              <a:off x="1296984" y="2607754"/>
              <a:ext cx="5112568" cy="792088"/>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mj-lt"/>
                  <a:ea typeface="微軟正黑體" pitchFamily="34" charset="-120"/>
                </a:rPr>
                <a:t>◆ </a:t>
              </a:r>
              <a:r>
                <a:rPr lang="en-US" altLang="zh-TW" sz="2000" b="1" dirty="0" smtClean="0">
                  <a:solidFill>
                    <a:srgbClr val="002060"/>
                  </a:solidFill>
                  <a:latin typeface="+mj-lt"/>
                  <a:ea typeface="微軟正黑體" pitchFamily="34" charset="-120"/>
                </a:rPr>
                <a:t>Outgoing </a:t>
              </a:r>
              <a:r>
                <a:rPr lang="en-US" altLang="zh-TW" sz="2000" b="1" dirty="0" err="1" smtClean="0">
                  <a:solidFill>
                    <a:srgbClr val="002060"/>
                  </a:solidFill>
                  <a:latin typeface="+mj-lt"/>
                  <a:ea typeface="微軟正黑體" pitchFamily="34" charset="-120"/>
                </a:rPr>
                <a:t>Webhook</a:t>
              </a:r>
              <a:endParaRPr lang="en" sz="2000" b="1" dirty="0">
                <a:solidFill>
                  <a:srgbClr val="002060"/>
                </a:solidFill>
                <a:latin typeface="+mj-lt"/>
                <a:ea typeface="微軟正黑體" pitchFamily="34" charset="-120"/>
              </a:endParaRPr>
            </a:p>
            <a:p>
              <a:pPr marL="457200" indent="-342900">
                <a:buSzPts val="1800"/>
              </a:pPr>
              <a:r>
                <a:rPr lang="zh-TW" altLang="en-US" sz="1600" b="1" dirty="0" smtClean="0">
                  <a:solidFill>
                    <a:srgbClr val="002060"/>
                  </a:solidFill>
                  <a:latin typeface="+mj-lt"/>
                  <a:ea typeface="微軟正黑體" pitchFamily="34" charset="-120"/>
                </a:rPr>
                <a:t>   △ </a:t>
              </a:r>
              <a:r>
                <a:rPr lang="en-US" altLang="zh-TW" sz="1600" b="1" dirty="0" smtClean="0">
                  <a:solidFill>
                    <a:srgbClr val="002060"/>
                  </a:solidFill>
                  <a:latin typeface="+mj-lt"/>
                  <a:ea typeface="微軟正黑體" pitchFamily="34" charset="-120"/>
                </a:rPr>
                <a:t>Allow external integrations to receive and respond to messages</a:t>
              </a:r>
              <a:endParaRPr lang="en" altLang="zh-TW" sz="1600" b="1" dirty="0" smtClean="0">
                <a:solidFill>
                  <a:srgbClr val="002060"/>
                </a:solidFill>
                <a:latin typeface="+mj-lt"/>
                <a:ea typeface="微軟正黑體" pitchFamily="34" charset="-120"/>
              </a:endParaRPr>
            </a:p>
          </p:txBody>
        </p:sp>
        <p:pic>
          <p:nvPicPr>
            <p:cNvPr id="14" name="Shape 367"/>
            <p:cNvPicPr preferRelativeResize="0"/>
            <p:nvPr/>
          </p:nvPicPr>
          <p:blipFill>
            <a:blip r:embed="rId3">
              <a:alphaModFix/>
            </a:blip>
            <a:srcRect l="43971" t="10333" r="43466" b="48796"/>
            <a:stretch>
              <a:fillRect/>
            </a:stretch>
          </p:blipFill>
          <p:spPr>
            <a:xfrm>
              <a:off x="360880" y="2427734"/>
              <a:ext cx="1152128" cy="1008112"/>
            </a:xfrm>
            <a:prstGeom prst="rect">
              <a:avLst/>
            </a:prstGeom>
            <a:noFill/>
            <a:ln>
              <a:noFill/>
            </a:ln>
          </p:spPr>
        </p:pic>
        <p:pic>
          <p:nvPicPr>
            <p:cNvPr id="15" name="Shape 367"/>
            <p:cNvPicPr preferRelativeResize="0"/>
            <p:nvPr/>
          </p:nvPicPr>
          <p:blipFill>
            <a:blip r:embed="rId3">
              <a:alphaModFix/>
            </a:blip>
            <a:srcRect l="10025" t="12573" r="78197" b="49476"/>
            <a:stretch>
              <a:fillRect/>
            </a:stretch>
          </p:blipFill>
          <p:spPr>
            <a:xfrm>
              <a:off x="396884" y="1347614"/>
              <a:ext cx="1080120" cy="936104"/>
            </a:xfrm>
            <a:prstGeom prst="rect">
              <a:avLst/>
            </a:prstGeom>
            <a:noFill/>
            <a:ln>
              <a:noFill/>
            </a:ln>
          </p:spPr>
        </p:pic>
      </p:grpSp>
      <p:grpSp>
        <p:nvGrpSpPr>
          <p:cNvPr id="16" name="群組 15"/>
          <p:cNvGrpSpPr/>
          <p:nvPr/>
        </p:nvGrpSpPr>
        <p:grpSpPr>
          <a:xfrm>
            <a:off x="6348684" y="1377918"/>
            <a:ext cx="2615804" cy="2662345"/>
            <a:chOff x="6228184" y="1347614"/>
            <a:chExt cx="3224270" cy="3281638"/>
          </a:xfrm>
        </p:grpSpPr>
        <p:pic>
          <p:nvPicPr>
            <p:cNvPr id="17" name="Shape 368"/>
            <p:cNvPicPr preferRelativeResize="0"/>
            <p:nvPr/>
          </p:nvPicPr>
          <p:blipFill>
            <a:blip r:embed="rId4"/>
            <a:stretch>
              <a:fillRect/>
            </a:stretch>
          </p:blipFill>
          <p:spPr>
            <a:xfrm>
              <a:off x="6228184" y="1347614"/>
              <a:ext cx="2496209" cy="3281638"/>
            </a:xfrm>
            <a:prstGeom prst="rect">
              <a:avLst/>
            </a:prstGeom>
            <a:noFill/>
            <a:ln>
              <a:noFill/>
            </a:ln>
          </p:spPr>
        </p:pic>
        <p:sp>
          <p:nvSpPr>
            <p:cNvPr id="18" name="文字方塊 17"/>
            <p:cNvSpPr txBox="1"/>
            <p:nvPr/>
          </p:nvSpPr>
          <p:spPr>
            <a:xfrm>
              <a:off x="7668344" y="3011754"/>
              <a:ext cx="1784110" cy="366758"/>
            </a:xfrm>
            <a:prstGeom prst="rect">
              <a:avLst/>
            </a:prstGeom>
            <a:noFill/>
          </p:spPr>
          <p:txBody>
            <a:bodyPr wrap="square" rtlCol="0">
              <a:spAutoFit/>
            </a:bodyPr>
            <a:lstStyle/>
            <a:p>
              <a:r>
                <a:rPr lang="en-US" altLang="zh-TW" sz="1050" b="1" dirty="0" err="1" smtClean="0"/>
                <a:t>Webhook</a:t>
              </a:r>
              <a:endParaRPr lang="zh-TW" altLang="en-US" sz="1050" b="1" dirty="0"/>
            </a:p>
          </p:txBody>
        </p:sp>
        <p:sp>
          <p:nvSpPr>
            <p:cNvPr id="19" name="文字方塊 18"/>
            <p:cNvSpPr txBox="1"/>
            <p:nvPr/>
          </p:nvSpPr>
          <p:spPr>
            <a:xfrm>
              <a:off x="7996332" y="3947832"/>
              <a:ext cx="1216053" cy="400099"/>
            </a:xfrm>
            <a:prstGeom prst="rect">
              <a:avLst/>
            </a:prstGeom>
            <a:noFill/>
          </p:spPr>
          <p:txBody>
            <a:bodyPr wrap="square" rtlCol="0">
              <a:spAutoFit/>
            </a:bodyPr>
            <a:lstStyle/>
            <a:p>
              <a:r>
                <a:rPr lang="en-US" altLang="zh-TW" sz="1200" b="1" dirty="0" smtClean="0"/>
                <a:t>API</a:t>
              </a:r>
              <a:endParaRPr lang="zh-TW" altLang="en-US" sz="1200" b="1" dirty="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9" name="標題 8"/>
          <p:cNvSpPr>
            <a:spLocks noGrp="1"/>
          </p:cNvSpPr>
          <p:nvPr>
            <p:ph type="title"/>
          </p:nvPr>
        </p:nvSpPr>
        <p:spPr>
          <a:xfrm>
            <a:off x="530352" y="305494"/>
            <a:ext cx="8301948" cy="688541"/>
          </a:xfrm>
        </p:spPr>
        <p:txBody>
          <a:bodyPr/>
          <a:lstStyle/>
          <a:p>
            <a:pPr lvl="0"/>
            <a:r>
              <a:rPr lang="en-US" altLang="zh-TW" sz="3800" dirty="0" smtClean="0"/>
              <a:t>Integration</a:t>
            </a:r>
            <a:endParaRPr lang="zh-TW" altLang="en-US" sz="3800" dirty="0"/>
          </a:p>
        </p:txBody>
      </p:sp>
      <p:sp>
        <p:nvSpPr>
          <p:cNvPr id="320" name="Shape 320"/>
          <p:cNvSpPr/>
          <p:nvPr/>
        </p:nvSpPr>
        <p:spPr>
          <a:xfrm>
            <a:off x="5608166" y="-1076400"/>
            <a:ext cx="2505000" cy="10764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400" b="1" dirty="0"/>
          </a:p>
        </p:txBody>
      </p:sp>
      <p:grpSp>
        <p:nvGrpSpPr>
          <p:cNvPr id="6" name="群組 5"/>
          <p:cNvGrpSpPr/>
          <p:nvPr/>
        </p:nvGrpSpPr>
        <p:grpSpPr>
          <a:xfrm>
            <a:off x="5926960" y="1758155"/>
            <a:ext cx="2749496" cy="2068028"/>
            <a:chOff x="6394504" y="1686147"/>
            <a:chExt cx="2749496" cy="2068028"/>
          </a:xfrm>
        </p:grpSpPr>
        <p:pic>
          <p:nvPicPr>
            <p:cNvPr id="7" name="圖片 6" descr="對話框-01.png"/>
            <p:cNvPicPr>
              <a:picLocks noChangeAspect="1"/>
            </p:cNvPicPr>
            <p:nvPr/>
          </p:nvPicPr>
          <p:blipFill>
            <a:blip r:embed="rId3"/>
            <a:stretch>
              <a:fillRect/>
            </a:stretch>
          </p:blipFill>
          <p:spPr>
            <a:xfrm>
              <a:off x="6394504" y="1686147"/>
              <a:ext cx="2749496" cy="2068028"/>
            </a:xfrm>
            <a:prstGeom prst="rect">
              <a:avLst/>
            </a:prstGeom>
          </p:spPr>
        </p:pic>
        <p:sp>
          <p:nvSpPr>
            <p:cNvPr id="8" name="Shape 483"/>
            <p:cNvSpPr/>
            <p:nvPr/>
          </p:nvSpPr>
          <p:spPr>
            <a:xfrm>
              <a:off x="6838352" y="2283718"/>
              <a:ext cx="1887333" cy="792088"/>
            </a:xfrm>
            <a:prstGeom prst="rect">
              <a:avLst/>
            </a:prstGeom>
            <a:noFill/>
            <a:ln>
              <a:noFill/>
            </a:ln>
          </p:spPr>
          <p:txBody>
            <a:bodyPr wrap="square" lIns="91425" tIns="91425" rIns="91425" bIns="91425" anchor="ctr" anchorCtr="0">
              <a:noAutofit/>
            </a:bodyPr>
            <a:lstStyle/>
            <a:p>
              <a:pPr lvl="0" algn="ctr"/>
              <a:r>
                <a:rPr lang="en-US" altLang="zh-TW" sz="2000" b="1" dirty="0" smtClean="0">
                  <a:solidFill>
                    <a:srgbClr val="002060"/>
                  </a:solidFill>
                  <a:latin typeface="+mj-lt"/>
                  <a:ea typeface="微軟正黑體" pitchFamily="34" charset="-120"/>
                </a:rPr>
                <a:t>Never miss any updates !</a:t>
              </a:r>
            </a:p>
          </p:txBody>
        </p:sp>
      </p:grpSp>
      <p:grpSp>
        <p:nvGrpSpPr>
          <p:cNvPr id="10" name="群組 9"/>
          <p:cNvGrpSpPr/>
          <p:nvPr/>
        </p:nvGrpSpPr>
        <p:grpSpPr>
          <a:xfrm>
            <a:off x="2987824" y="1203598"/>
            <a:ext cx="3672408" cy="3672408"/>
            <a:chOff x="2627784" y="1059582"/>
            <a:chExt cx="4752528" cy="4752528"/>
          </a:xfrm>
        </p:grpSpPr>
        <p:pic>
          <p:nvPicPr>
            <p:cNvPr id="11" name="圖片 10" descr="P17-01.png"/>
            <p:cNvPicPr>
              <a:picLocks noChangeAspect="1"/>
            </p:cNvPicPr>
            <p:nvPr/>
          </p:nvPicPr>
          <p:blipFill>
            <a:blip r:embed="rId4"/>
            <a:stretch>
              <a:fillRect/>
            </a:stretch>
          </p:blipFill>
          <p:spPr>
            <a:xfrm>
              <a:off x="2627784" y="1059582"/>
              <a:ext cx="4752528" cy="4752528"/>
            </a:xfrm>
            <a:prstGeom prst="rect">
              <a:avLst/>
            </a:prstGeom>
          </p:spPr>
        </p:pic>
        <p:pic>
          <p:nvPicPr>
            <p:cNvPr id="12" name="Shape 377"/>
            <p:cNvPicPr preferRelativeResize="0"/>
            <p:nvPr/>
          </p:nvPicPr>
          <p:blipFill>
            <a:blip r:embed="rId5">
              <a:alphaModFix/>
            </a:blip>
            <a:srcRect l="8825" t="13766" r="8811"/>
            <a:stretch>
              <a:fillRect/>
            </a:stretch>
          </p:blipFill>
          <p:spPr>
            <a:xfrm>
              <a:off x="3995936" y="1678566"/>
              <a:ext cx="2016224" cy="3507853"/>
            </a:xfrm>
            <a:prstGeom prst="rect">
              <a:avLst/>
            </a:prstGeom>
            <a:noFill/>
            <a:ln>
              <a:noFill/>
            </a:ln>
          </p:spPr>
        </p:pic>
      </p:grpSp>
      <p:pic>
        <p:nvPicPr>
          <p:cNvPr id="13" name="Shape 378"/>
          <p:cNvPicPr preferRelativeResize="0"/>
          <p:nvPr/>
        </p:nvPicPr>
        <p:blipFill>
          <a:blip r:embed="rId6">
            <a:alphaModFix/>
          </a:blip>
          <a:stretch>
            <a:fillRect/>
          </a:stretch>
        </p:blipFill>
        <p:spPr>
          <a:xfrm>
            <a:off x="467544" y="1275606"/>
            <a:ext cx="3272805" cy="3260585"/>
          </a:xfrm>
          <a:prstGeom prst="rect">
            <a:avLst/>
          </a:prstGeom>
          <a:noFill/>
          <a:ln w="9525" cap="flat" cmpd="sng">
            <a:no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600" dirty="0" smtClean="0"/>
              <a:t>Basic </a:t>
            </a:r>
            <a:r>
              <a:rPr lang="en-US" altLang="zh-TW" sz="3600" dirty="0" err="1" smtClean="0"/>
              <a:t>Mattermost</a:t>
            </a:r>
            <a:r>
              <a:rPr lang="en-US" altLang="zh-TW" sz="3600" dirty="0" smtClean="0"/>
              <a:t> features</a:t>
            </a:r>
            <a:endParaRPr lang="zh-TW" altLang="en-US" sz="3600" dirty="0"/>
          </a:p>
        </p:txBody>
      </p:sp>
      <p:grpSp>
        <p:nvGrpSpPr>
          <p:cNvPr id="15" name="群組 14"/>
          <p:cNvGrpSpPr/>
          <p:nvPr/>
        </p:nvGrpSpPr>
        <p:grpSpPr>
          <a:xfrm>
            <a:off x="415825" y="1383618"/>
            <a:ext cx="2788022" cy="1728191"/>
            <a:chOff x="415825" y="1383618"/>
            <a:chExt cx="2788022" cy="1728191"/>
          </a:xfrm>
        </p:grpSpPr>
        <p:pic>
          <p:nvPicPr>
            <p:cNvPr id="16" name="圖片 15" descr="TAG-01.png"/>
            <p:cNvPicPr>
              <a:picLocks noChangeAspect="1"/>
            </p:cNvPicPr>
            <p:nvPr/>
          </p:nvPicPr>
          <p:blipFill>
            <a:blip r:embed="rId3"/>
            <a:stretch>
              <a:fillRect/>
            </a:stretch>
          </p:blipFill>
          <p:spPr>
            <a:xfrm>
              <a:off x="415825" y="1383618"/>
              <a:ext cx="2788022"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QNAP NAS </a:t>
              </a:r>
            </a:p>
            <a:p>
              <a:pPr lvl="0" algn="ctr"/>
              <a:r>
                <a:rPr lang="en-US" altLang="zh-TW" sz="2000" b="1" dirty="0" smtClean="0">
                  <a:solidFill>
                    <a:schemeClr val="bg1">
                      <a:lumMod val="50000"/>
                    </a:schemeClr>
                  </a:solidFill>
                  <a:latin typeface="+mj-lt"/>
                  <a:ea typeface="微軟正黑體" pitchFamily="34" charset="-120"/>
                </a:rPr>
                <a:t>Private Cloud</a:t>
              </a:r>
            </a:p>
          </p:txBody>
        </p:sp>
        <p:sp>
          <p:nvSpPr>
            <p:cNvPr id="19" name="文字方塊 18"/>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20" name="群組 19"/>
          <p:cNvGrpSpPr/>
          <p:nvPr/>
        </p:nvGrpSpPr>
        <p:grpSpPr>
          <a:xfrm>
            <a:off x="5940153" y="1383618"/>
            <a:ext cx="2788020" cy="1728190"/>
            <a:chOff x="5940153" y="1383618"/>
            <a:chExt cx="2788020" cy="1728190"/>
          </a:xfrm>
        </p:grpSpPr>
        <p:pic>
          <p:nvPicPr>
            <p:cNvPr id="21" name="圖片 20" descr="TAG-01.png"/>
            <p:cNvPicPr>
              <a:picLocks noChangeAspect="1"/>
            </p:cNvPicPr>
            <p:nvPr/>
          </p:nvPicPr>
          <p:blipFill>
            <a:blip r:embed="rId3"/>
            <a:stretch>
              <a:fillRect/>
            </a:stretch>
          </p:blipFill>
          <p:spPr>
            <a:xfrm>
              <a:off x="5940153" y="1383618"/>
              <a:ext cx="2788020" cy="1728190"/>
            </a:xfrm>
            <a:prstGeom prst="rect">
              <a:avLst/>
            </a:prstGeom>
          </p:spPr>
        </p:pic>
        <p:sp>
          <p:nvSpPr>
            <p:cNvPr id="22" name="文字方塊 21"/>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Apps and Integrations</a:t>
              </a:r>
            </a:p>
          </p:txBody>
        </p:sp>
        <p:sp>
          <p:nvSpPr>
            <p:cNvPr id="23" name="文字方塊 22"/>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pic>
        <p:nvPicPr>
          <p:cNvPr id="25" name="圖片 24" descr="TAG-01.png"/>
          <p:cNvPicPr>
            <a:picLocks noChangeAspect="1"/>
          </p:cNvPicPr>
          <p:nvPr/>
        </p:nvPicPr>
        <p:blipFill>
          <a:blip r:embed="rId4"/>
          <a:stretch>
            <a:fillRect/>
          </a:stretch>
        </p:blipFill>
        <p:spPr>
          <a:xfrm>
            <a:off x="415825" y="3183818"/>
            <a:ext cx="2788022" cy="1728190"/>
          </a:xfrm>
          <a:prstGeom prst="rect">
            <a:avLst/>
          </a:prstGeom>
        </p:spPr>
      </p:pic>
      <p:sp>
        <p:nvSpPr>
          <p:cNvPr id="26" name="文字方塊 25"/>
          <p:cNvSpPr txBox="1"/>
          <p:nvPr/>
        </p:nvSpPr>
        <p:spPr>
          <a:xfrm>
            <a:off x="559841" y="3441181"/>
            <a:ext cx="2484276" cy="400110"/>
          </a:xfrm>
          <a:prstGeom prst="rect">
            <a:avLst/>
          </a:prstGeom>
          <a:noFill/>
        </p:spPr>
        <p:txBody>
          <a:bodyPr wrap="square" rtlCol="0">
            <a:spAutoFit/>
          </a:bodyPr>
          <a:lstStyle/>
          <a:p>
            <a:pPr lvl="0" algn="ctr"/>
            <a:r>
              <a:rPr lang="en" sz="2000" b="1" dirty="0" smtClean="0">
                <a:solidFill>
                  <a:schemeClr val="tx1"/>
                </a:solidFill>
                <a:latin typeface="+mj-lt"/>
              </a:rPr>
              <a:t>Notifications</a:t>
            </a:r>
            <a:endParaRPr lang="en" sz="2000" b="1" dirty="0">
              <a:solidFill>
                <a:schemeClr val="tx1"/>
              </a:solidFill>
              <a:latin typeface="+mj-lt"/>
            </a:endParaRPr>
          </a:p>
        </p:txBody>
      </p:sp>
      <p:sp>
        <p:nvSpPr>
          <p:cNvPr id="27" name="文字方塊 26"/>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pic>
        <p:nvPicPr>
          <p:cNvPr id="28" name="圖片 27" descr="TAG-01.png"/>
          <p:cNvPicPr>
            <a:picLocks noChangeAspect="1"/>
          </p:cNvPicPr>
          <p:nvPr/>
        </p:nvPicPr>
        <p:blipFill>
          <a:blip r:embed="rId3"/>
          <a:stretch>
            <a:fillRect/>
          </a:stretch>
        </p:blipFill>
        <p:spPr>
          <a:xfrm>
            <a:off x="3185846" y="3183818"/>
            <a:ext cx="2788022" cy="1728190"/>
          </a:xfrm>
          <a:prstGeom prst="rect">
            <a:avLst/>
          </a:prstGeom>
        </p:spPr>
      </p:pic>
      <p:sp>
        <p:nvSpPr>
          <p:cNvPr id="29" name="文字方塊 28"/>
          <p:cNvSpPr txBox="1"/>
          <p:nvPr/>
        </p:nvSpPr>
        <p:spPr>
          <a:xfrm>
            <a:off x="3329862" y="3416467"/>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Mobile</a:t>
            </a:r>
            <a:endParaRPr lang="en" sz="2000" b="1" dirty="0">
              <a:solidFill>
                <a:schemeClr val="bg1">
                  <a:lumMod val="50000"/>
                </a:schemeClr>
              </a:solidFill>
              <a:latin typeface="+mj-lt"/>
            </a:endParaRPr>
          </a:p>
        </p:txBody>
      </p:sp>
      <p:sp>
        <p:nvSpPr>
          <p:cNvPr id="30" name="文字方塊 29"/>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1" name="圖片 30" descr="TAG-01.png"/>
          <p:cNvPicPr>
            <a:picLocks noChangeAspect="1"/>
          </p:cNvPicPr>
          <p:nvPr/>
        </p:nvPicPr>
        <p:blipFill>
          <a:blip r:embed="rId3"/>
          <a:stretch>
            <a:fillRect/>
          </a:stretch>
        </p:blipFill>
        <p:spPr>
          <a:xfrm>
            <a:off x="5940152" y="3183818"/>
            <a:ext cx="2788022" cy="1728191"/>
          </a:xfrm>
          <a:prstGeom prst="rect">
            <a:avLst/>
          </a:prstGeom>
        </p:spPr>
      </p:pic>
      <p:sp>
        <p:nvSpPr>
          <p:cNvPr id="32" name="文字方塊 31"/>
          <p:cNvSpPr txBox="1"/>
          <p:nvPr/>
        </p:nvSpPr>
        <p:spPr>
          <a:xfrm>
            <a:off x="6084168" y="3428824"/>
            <a:ext cx="2484276" cy="400110"/>
          </a:xfrm>
          <a:prstGeom prst="rect">
            <a:avLst/>
          </a:prstGeom>
          <a:noFill/>
        </p:spPr>
        <p:txBody>
          <a:bodyPr wrap="square" rtlCol="0">
            <a:spAutoFit/>
          </a:bodyPr>
          <a:lstStyle/>
          <a:p>
            <a:pPr lvl="0" algn="ctr"/>
            <a:r>
              <a:rPr lang="en" sz="2000" b="1" dirty="0" smtClean="0">
                <a:solidFill>
                  <a:schemeClr val="bg1">
                    <a:lumMod val="50000"/>
                  </a:schemeClr>
                </a:solidFill>
              </a:rPr>
              <a:t>System Console</a:t>
            </a:r>
            <a:endParaRPr lang="en" sz="2000" b="1" dirty="0">
              <a:solidFill>
                <a:schemeClr val="bg1">
                  <a:lumMod val="50000"/>
                </a:schemeClr>
              </a:solidFill>
            </a:endParaRPr>
          </a:p>
        </p:txBody>
      </p:sp>
      <p:sp>
        <p:nvSpPr>
          <p:cNvPr id="33" name="文字方塊 32"/>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34" name="群組 33"/>
          <p:cNvGrpSpPr/>
          <p:nvPr/>
        </p:nvGrpSpPr>
        <p:grpSpPr>
          <a:xfrm>
            <a:off x="3185846" y="1383618"/>
            <a:ext cx="2788022" cy="1728191"/>
            <a:chOff x="3185846" y="1383618"/>
            <a:chExt cx="2788022" cy="1728191"/>
          </a:xfrm>
        </p:grpSpPr>
        <p:pic>
          <p:nvPicPr>
            <p:cNvPr id="35" name="圖片 34" descr="TAG-01.png"/>
            <p:cNvPicPr>
              <a:picLocks noChangeAspect="1"/>
            </p:cNvPicPr>
            <p:nvPr/>
          </p:nvPicPr>
          <p:blipFill>
            <a:blip r:embed="rId3"/>
            <a:stretch>
              <a:fillRect/>
            </a:stretch>
          </p:blipFill>
          <p:spPr>
            <a:xfrm>
              <a:off x="3185846" y="1383618"/>
              <a:ext cx="2788022" cy="1728191"/>
            </a:xfrm>
            <a:prstGeom prst="rect">
              <a:avLst/>
            </a:prstGeom>
          </p:spPr>
        </p:pic>
        <p:sp>
          <p:nvSpPr>
            <p:cNvPr id="36" name="文字方塊 35"/>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Creating Team  Messaging</a:t>
              </a:r>
              <a:endParaRPr lang="en" altLang="zh-TW" sz="2000" b="1" dirty="0" smtClean="0">
                <a:solidFill>
                  <a:schemeClr val="bg1">
                    <a:lumMod val="50000"/>
                  </a:schemeClr>
                </a:solidFill>
                <a:latin typeface="+mj-lt"/>
                <a:ea typeface="微軟正黑體" pitchFamily="34" charset="-120"/>
              </a:endParaRPr>
            </a:p>
          </p:txBody>
        </p:sp>
        <p:sp>
          <p:nvSpPr>
            <p:cNvPr id="37" name="文字方塊 36"/>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grpSp>
        <p:nvGrpSpPr>
          <p:cNvPr id="38" name="群組 22"/>
          <p:cNvGrpSpPr/>
          <p:nvPr/>
        </p:nvGrpSpPr>
        <p:grpSpPr>
          <a:xfrm>
            <a:off x="6516216" y="339502"/>
            <a:ext cx="1979027" cy="628350"/>
            <a:chOff x="6516216" y="339502"/>
            <a:chExt cx="1979027" cy="628350"/>
          </a:xfrm>
        </p:grpSpPr>
        <p:pic>
          <p:nvPicPr>
            <p:cNvPr id="39"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40"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41"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12" name="標題 11"/>
          <p:cNvSpPr>
            <a:spLocks noGrp="1"/>
          </p:cNvSpPr>
          <p:nvPr>
            <p:ph type="title"/>
          </p:nvPr>
        </p:nvSpPr>
        <p:spPr/>
        <p:txBody>
          <a:bodyPr/>
          <a:lstStyle/>
          <a:p>
            <a:r>
              <a:rPr lang="en-US" altLang="zh-TW" sz="3800" dirty="0" smtClean="0"/>
              <a:t>Notification</a:t>
            </a:r>
            <a:endParaRPr lang="en-US" altLang="zh-TW" sz="3800" dirty="0"/>
          </a:p>
        </p:txBody>
      </p:sp>
      <p:sp>
        <p:nvSpPr>
          <p:cNvPr id="351" name="Shape 351"/>
          <p:cNvSpPr/>
          <p:nvPr/>
        </p:nvSpPr>
        <p:spPr>
          <a:xfrm>
            <a:off x="4685992" y="-1652100"/>
            <a:ext cx="3892800" cy="1652100"/>
          </a:xfrm>
          <a:prstGeom prst="rect">
            <a:avLst/>
          </a:prstGeom>
          <a:noFill/>
          <a:ln>
            <a:noFill/>
          </a:ln>
        </p:spPr>
        <p:txBody>
          <a:bodyPr wrap="square" lIns="91425" tIns="91425" rIns="91425" bIns="91425" anchor="t" anchorCtr="0">
            <a:noAutofit/>
          </a:bodyPr>
          <a:lstStyle/>
          <a:p>
            <a:pPr marL="0" lvl="0" indent="0" rtl="0">
              <a:spcBef>
                <a:spcPts val="0"/>
              </a:spcBef>
              <a:buNone/>
            </a:pPr>
            <a:endParaRPr sz="2400" b="1" dirty="0"/>
          </a:p>
        </p:txBody>
      </p:sp>
      <p:pic>
        <p:nvPicPr>
          <p:cNvPr id="9" name="Shape 411"/>
          <p:cNvPicPr preferRelativeResize="0"/>
          <p:nvPr/>
        </p:nvPicPr>
        <p:blipFill>
          <a:blip r:embed="rId3"/>
          <a:stretch>
            <a:fillRect/>
          </a:stretch>
        </p:blipFill>
        <p:spPr>
          <a:xfrm>
            <a:off x="899592" y="1254614"/>
            <a:ext cx="5172050" cy="3314523"/>
          </a:xfrm>
          <a:prstGeom prst="rect">
            <a:avLst/>
          </a:prstGeom>
          <a:noFill/>
          <a:ln>
            <a:noFill/>
          </a:ln>
        </p:spPr>
      </p:pic>
      <p:pic>
        <p:nvPicPr>
          <p:cNvPr id="10" name="Shape 412"/>
          <p:cNvPicPr preferRelativeResize="0"/>
          <p:nvPr/>
        </p:nvPicPr>
        <p:blipFill>
          <a:blip r:embed="rId4"/>
          <a:stretch>
            <a:fillRect/>
          </a:stretch>
        </p:blipFill>
        <p:spPr>
          <a:xfrm>
            <a:off x="827584" y="3545557"/>
            <a:ext cx="1114425" cy="1114425"/>
          </a:xfrm>
          <a:prstGeom prst="rect">
            <a:avLst/>
          </a:prstGeom>
          <a:noFill/>
          <a:ln>
            <a:noFill/>
          </a:ln>
        </p:spPr>
      </p:pic>
      <p:pic>
        <p:nvPicPr>
          <p:cNvPr id="11" name="圖片 10" descr="對話框-01.png"/>
          <p:cNvPicPr>
            <a:picLocks noChangeAspect="1"/>
          </p:cNvPicPr>
          <p:nvPr/>
        </p:nvPicPr>
        <p:blipFill>
          <a:blip r:embed="rId5"/>
          <a:stretch>
            <a:fillRect/>
          </a:stretch>
        </p:blipFill>
        <p:spPr>
          <a:xfrm>
            <a:off x="5717561" y="2345079"/>
            <a:ext cx="3232108" cy="1508874"/>
          </a:xfrm>
          <a:prstGeom prst="rect">
            <a:avLst/>
          </a:prstGeom>
        </p:spPr>
      </p:pic>
      <p:sp>
        <p:nvSpPr>
          <p:cNvPr id="13" name="Shape 483"/>
          <p:cNvSpPr/>
          <p:nvPr/>
        </p:nvSpPr>
        <p:spPr>
          <a:xfrm>
            <a:off x="6300192" y="2814622"/>
            <a:ext cx="2049820" cy="792088"/>
          </a:xfrm>
          <a:prstGeom prst="rect">
            <a:avLst/>
          </a:prstGeom>
          <a:noFill/>
          <a:ln>
            <a:noFill/>
          </a:ln>
        </p:spPr>
        <p:txBody>
          <a:bodyPr wrap="square" lIns="91425" tIns="91425" rIns="91425" bIns="91425" anchor="ctr" anchorCtr="0">
            <a:noAutofit/>
          </a:bodyPr>
          <a:lstStyle/>
          <a:p>
            <a:pPr lvl="0" indent="-69850">
              <a:buClr>
                <a:schemeClr val="dk1"/>
              </a:buClr>
              <a:buSzPts val="1100"/>
            </a:pPr>
            <a:r>
              <a:rPr lang="en-US" sz="1800" b="1" dirty="0" smtClean="0">
                <a:solidFill>
                  <a:srgbClr val="002060"/>
                </a:solidFill>
              </a:rPr>
              <a:t>Send email for team invitation and notification for chat updates.</a:t>
            </a:r>
          </a:p>
          <a:p>
            <a:pPr lvl="0"/>
            <a:endParaRPr lang="en-US" sz="1800" b="1" dirty="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2" name="Picture 1" descr="Screen Shot 2017-12-13 at 4.19.0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1700" y="1358607"/>
            <a:ext cx="6339092" cy="3375232"/>
          </a:xfrm>
          <a:prstGeom prst="rect">
            <a:avLst/>
          </a:prstGeom>
        </p:spPr>
      </p:pic>
      <p:sp>
        <p:nvSpPr>
          <p:cNvPr id="72" name="Shape 72"/>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pic>
        <p:nvPicPr>
          <p:cNvPr id="10" name="圖片 9" descr="對話框-01.png"/>
          <p:cNvPicPr>
            <a:picLocks noChangeAspect="1"/>
          </p:cNvPicPr>
          <p:nvPr/>
        </p:nvPicPr>
        <p:blipFill>
          <a:blip r:embed="rId4"/>
          <a:stretch>
            <a:fillRect/>
          </a:stretch>
        </p:blipFill>
        <p:spPr>
          <a:xfrm>
            <a:off x="6165652" y="1635646"/>
            <a:ext cx="2930941" cy="1728192"/>
          </a:xfrm>
          <a:prstGeom prst="rect">
            <a:avLst/>
          </a:prstGeom>
        </p:spPr>
      </p:pic>
      <p:sp>
        <p:nvSpPr>
          <p:cNvPr id="11" name="Shape 161"/>
          <p:cNvSpPr txBox="1">
            <a:spLocks noGrp="1"/>
          </p:cNvSpPr>
          <p:nvPr>
            <p:ph type="title"/>
          </p:nvPr>
        </p:nvSpPr>
        <p:spPr>
          <a:xfrm>
            <a:off x="523804" y="267493"/>
            <a:ext cx="8517429" cy="750231"/>
          </a:xfrm>
          <a:prstGeom prst="rect">
            <a:avLst/>
          </a:prstGeom>
        </p:spPr>
        <p:txBody>
          <a:bodyPr wrap="square" lIns="91425" tIns="91425" rIns="91425" bIns="91425" anchor="t" anchorCtr="0">
            <a:noAutofit/>
          </a:bodyPr>
          <a:lstStyle/>
          <a:p>
            <a:r>
              <a:rPr lang="en-US" altLang="zh-TW" sz="3800" b="1" dirty="0" smtClean="0"/>
              <a:t>What is </a:t>
            </a:r>
            <a:r>
              <a:rPr lang="en-US" altLang="zh-TW" sz="3800" b="1" dirty="0" err="1" smtClean="0"/>
              <a:t>Mattermost</a:t>
            </a:r>
            <a:r>
              <a:rPr lang="en-US" altLang="zh-TW" sz="3800" b="1" dirty="0" smtClean="0"/>
              <a:t>?</a:t>
            </a:r>
          </a:p>
        </p:txBody>
      </p:sp>
      <p:pic>
        <p:nvPicPr>
          <p:cNvPr id="12" name="Shape 168"/>
          <p:cNvPicPr preferRelativeResize="0"/>
          <p:nvPr/>
        </p:nvPicPr>
        <p:blipFill>
          <a:blip r:embed="rId5">
            <a:alphaModFix/>
          </a:blip>
          <a:stretch>
            <a:fillRect/>
          </a:stretch>
        </p:blipFill>
        <p:spPr>
          <a:xfrm>
            <a:off x="6597700" y="1923678"/>
            <a:ext cx="2160240" cy="491382"/>
          </a:xfrm>
          <a:prstGeom prst="rect">
            <a:avLst/>
          </a:prstGeom>
          <a:noFill/>
          <a:ln>
            <a:noFill/>
          </a:ln>
        </p:spPr>
      </p:pic>
      <p:sp>
        <p:nvSpPr>
          <p:cNvPr id="13" name="文字方塊 12"/>
          <p:cNvSpPr txBox="1"/>
          <p:nvPr/>
        </p:nvSpPr>
        <p:spPr>
          <a:xfrm>
            <a:off x="6669708" y="2367920"/>
            <a:ext cx="2088232" cy="738664"/>
          </a:xfrm>
          <a:prstGeom prst="rect">
            <a:avLst/>
          </a:prstGeom>
          <a:noFill/>
        </p:spPr>
        <p:txBody>
          <a:bodyPr wrap="square" rtlCol="0">
            <a:spAutoFit/>
          </a:bodyPr>
          <a:lstStyle/>
          <a:p>
            <a:pPr lvl="0"/>
            <a:r>
              <a:rPr lang="en-US" altLang="zh-TW" b="1" dirty="0" smtClean="0">
                <a:solidFill>
                  <a:srgbClr val="002060"/>
                </a:solidFill>
                <a:latin typeface="+mj-lt"/>
                <a:ea typeface="微軟正黑體" pitchFamily="34" charset="-120"/>
              </a:rPr>
              <a:t>most advanced workplace messaging </a:t>
            </a:r>
            <a:br>
              <a:rPr lang="en-US" altLang="zh-TW" b="1" dirty="0" smtClean="0">
                <a:solidFill>
                  <a:srgbClr val="002060"/>
                </a:solidFill>
                <a:latin typeface="+mj-lt"/>
                <a:ea typeface="微軟正黑體" pitchFamily="34" charset="-120"/>
              </a:rPr>
            </a:br>
            <a:r>
              <a:rPr lang="en-US" altLang="zh-TW" b="1" dirty="0" smtClean="0">
                <a:solidFill>
                  <a:srgbClr val="002060"/>
                </a:solidFill>
                <a:latin typeface="+mj-lt"/>
                <a:ea typeface="微軟正黑體" pitchFamily="34" charset="-120"/>
              </a:rPr>
              <a:t>solution in the world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prstGeom prst="rect">
            <a:avLst/>
          </a:prstGeom>
        </p:spPr>
        <p:txBody>
          <a:bodyPr wrap="square" lIns="91425" tIns="91425" rIns="91425" bIns="91425" anchor="t" anchorCtr="0">
            <a:noAutofit/>
          </a:bodyPr>
          <a:lstStyle/>
          <a:p>
            <a:r>
              <a:rPr lang="en-US" altLang="zh-TW" sz="3600" dirty="0" smtClean="0"/>
              <a:t>Basic </a:t>
            </a:r>
            <a:r>
              <a:rPr lang="en-US" altLang="zh-TW" sz="3600" dirty="0" err="1" smtClean="0"/>
              <a:t>Mattermost</a:t>
            </a:r>
            <a:r>
              <a:rPr lang="en-US" altLang="zh-TW" sz="3600" dirty="0" smtClean="0"/>
              <a:t> features</a:t>
            </a:r>
            <a:endParaRPr sz="3600" dirty="0"/>
          </a:p>
        </p:txBody>
      </p:sp>
      <p:grpSp>
        <p:nvGrpSpPr>
          <p:cNvPr id="15" name="群組 14"/>
          <p:cNvGrpSpPr/>
          <p:nvPr/>
        </p:nvGrpSpPr>
        <p:grpSpPr>
          <a:xfrm>
            <a:off x="415825" y="1383618"/>
            <a:ext cx="2788022" cy="1728191"/>
            <a:chOff x="415825" y="1383618"/>
            <a:chExt cx="2788022" cy="1728191"/>
          </a:xfrm>
        </p:grpSpPr>
        <p:pic>
          <p:nvPicPr>
            <p:cNvPr id="16" name="圖片 15" descr="TAG-01.png"/>
            <p:cNvPicPr>
              <a:picLocks noChangeAspect="1"/>
            </p:cNvPicPr>
            <p:nvPr/>
          </p:nvPicPr>
          <p:blipFill>
            <a:blip r:embed="rId3"/>
            <a:stretch>
              <a:fillRect/>
            </a:stretch>
          </p:blipFill>
          <p:spPr>
            <a:xfrm>
              <a:off x="415825" y="1383618"/>
              <a:ext cx="2788022"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QNAP NAS </a:t>
              </a:r>
            </a:p>
            <a:p>
              <a:pPr lvl="0" algn="ctr"/>
              <a:r>
                <a:rPr lang="en-US" altLang="zh-TW" sz="2000" b="1" dirty="0" smtClean="0">
                  <a:solidFill>
                    <a:schemeClr val="bg1">
                      <a:lumMod val="50000"/>
                    </a:schemeClr>
                  </a:solidFill>
                  <a:latin typeface="+mj-lt"/>
                  <a:ea typeface="微軟正黑體" pitchFamily="34" charset="-120"/>
                </a:rPr>
                <a:t>Private Cloud</a:t>
              </a:r>
            </a:p>
          </p:txBody>
        </p:sp>
        <p:sp>
          <p:nvSpPr>
            <p:cNvPr id="18" name="文字方塊 17"/>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19" name="群組 18"/>
          <p:cNvGrpSpPr/>
          <p:nvPr/>
        </p:nvGrpSpPr>
        <p:grpSpPr>
          <a:xfrm>
            <a:off x="5940153" y="1383618"/>
            <a:ext cx="2788020" cy="1728190"/>
            <a:chOff x="5940153" y="1383618"/>
            <a:chExt cx="2788020" cy="1728190"/>
          </a:xfrm>
        </p:grpSpPr>
        <p:pic>
          <p:nvPicPr>
            <p:cNvPr id="20" name="圖片 19" descr="TAG-01.png"/>
            <p:cNvPicPr>
              <a:picLocks noChangeAspect="1"/>
            </p:cNvPicPr>
            <p:nvPr/>
          </p:nvPicPr>
          <p:blipFill>
            <a:blip r:embed="rId3"/>
            <a:stretch>
              <a:fillRect/>
            </a:stretch>
          </p:blipFill>
          <p:spPr>
            <a:xfrm>
              <a:off x="5940153" y="1383618"/>
              <a:ext cx="2788020" cy="1728190"/>
            </a:xfrm>
            <a:prstGeom prst="rect">
              <a:avLst/>
            </a:prstGeom>
          </p:spPr>
        </p:pic>
        <p:sp>
          <p:nvSpPr>
            <p:cNvPr id="21" name="文字方塊 20"/>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Apps and Integrations</a:t>
              </a:r>
            </a:p>
          </p:txBody>
        </p:sp>
        <p:sp>
          <p:nvSpPr>
            <p:cNvPr id="22" name="文字方塊 21"/>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grpSp>
        <p:nvGrpSpPr>
          <p:cNvPr id="23" name="群組 22"/>
          <p:cNvGrpSpPr/>
          <p:nvPr/>
        </p:nvGrpSpPr>
        <p:grpSpPr>
          <a:xfrm>
            <a:off x="415825" y="3183818"/>
            <a:ext cx="2788022" cy="1728191"/>
            <a:chOff x="415825" y="3183818"/>
            <a:chExt cx="2788022" cy="1728191"/>
          </a:xfrm>
        </p:grpSpPr>
        <p:pic>
          <p:nvPicPr>
            <p:cNvPr id="24" name="圖片 23" descr="TAG-01.png"/>
            <p:cNvPicPr>
              <a:picLocks noChangeAspect="1"/>
            </p:cNvPicPr>
            <p:nvPr/>
          </p:nvPicPr>
          <p:blipFill>
            <a:blip r:embed="rId3"/>
            <a:stretch>
              <a:fillRect/>
            </a:stretch>
          </p:blipFill>
          <p:spPr>
            <a:xfrm>
              <a:off x="415825" y="3183818"/>
              <a:ext cx="2788022" cy="1728191"/>
            </a:xfrm>
            <a:prstGeom prst="rect">
              <a:avLst/>
            </a:prstGeom>
          </p:spPr>
        </p:pic>
        <p:sp>
          <p:nvSpPr>
            <p:cNvPr id="25" name="文字方塊 24"/>
            <p:cNvSpPr txBox="1"/>
            <p:nvPr/>
          </p:nvSpPr>
          <p:spPr>
            <a:xfrm>
              <a:off x="559841" y="3441181"/>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Notifications</a:t>
              </a:r>
              <a:endParaRPr lang="en" sz="2000" b="1" dirty="0">
                <a:solidFill>
                  <a:schemeClr val="bg1">
                    <a:lumMod val="50000"/>
                  </a:schemeClr>
                </a:solidFill>
                <a:latin typeface="+mj-lt"/>
              </a:endParaRPr>
            </a:p>
          </p:txBody>
        </p:sp>
        <p:sp>
          <p:nvSpPr>
            <p:cNvPr id="26" name="文字方塊 25"/>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grpSp>
      <p:pic>
        <p:nvPicPr>
          <p:cNvPr id="27" name="圖片 26" descr="TAG-01.png"/>
          <p:cNvPicPr>
            <a:picLocks noChangeAspect="1"/>
          </p:cNvPicPr>
          <p:nvPr/>
        </p:nvPicPr>
        <p:blipFill>
          <a:blip r:embed="rId4"/>
          <a:stretch>
            <a:fillRect/>
          </a:stretch>
        </p:blipFill>
        <p:spPr>
          <a:xfrm>
            <a:off x="3185846" y="3183818"/>
            <a:ext cx="2788022" cy="1728190"/>
          </a:xfrm>
          <a:prstGeom prst="rect">
            <a:avLst/>
          </a:prstGeom>
        </p:spPr>
      </p:pic>
      <p:sp>
        <p:nvSpPr>
          <p:cNvPr id="28" name="文字方塊 27"/>
          <p:cNvSpPr txBox="1"/>
          <p:nvPr/>
        </p:nvSpPr>
        <p:spPr>
          <a:xfrm>
            <a:off x="3329862" y="3416467"/>
            <a:ext cx="2484276" cy="400110"/>
          </a:xfrm>
          <a:prstGeom prst="rect">
            <a:avLst/>
          </a:prstGeom>
          <a:noFill/>
        </p:spPr>
        <p:txBody>
          <a:bodyPr wrap="square" rtlCol="0">
            <a:spAutoFit/>
          </a:bodyPr>
          <a:lstStyle/>
          <a:p>
            <a:pPr lvl="0" algn="ctr"/>
            <a:r>
              <a:rPr lang="en" sz="2000" b="1" dirty="0" smtClean="0">
                <a:solidFill>
                  <a:schemeClr val="tx1"/>
                </a:solidFill>
                <a:latin typeface="+mj-lt"/>
              </a:rPr>
              <a:t>Mobile</a:t>
            </a:r>
            <a:endParaRPr lang="en" sz="2000" b="1" dirty="0">
              <a:solidFill>
                <a:schemeClr val="tx1"/>
              </a:solidFill>
              <a:latin typeface="+mj-lt"/>
            </a:endParaRPr>
          </a:p>
        </p:txBody>
      </p:sp>
      <p:sp>
        <p:nvSpPr>
          <p:cNvPr id="29" name="文字方塊 28"/>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0" name="圖片 29" descr="TAG-01.png"/>
          <p:cNvPicPr>
            <a:picLocks noChangeAspect="1"/>
          </p:cNvPicPr>
          <p:nvPr/>
        </p:nvPicPr>
        <p:blipFill>
          <a:blip r:embed="rId3"/>
          <a:stretch>
            <a:fillRect/>
          </a:stretch>
        </p:blipFill>
        <p:spPr>
          <a:xfrm>
            <a:off x="5940152" y="3183818"/>
            <a:ext cx="2788022" cy="1728191"/>
          </a:xfrm>
          <a:prstGeom prst="rect">
            <a:avLst/>
          </a:prstGeom>
        </p:spPr>
      </p:pic>
      <p:sp>
        <p:nvSpPr>
          <p:cNvPr id="31" name="文字方塊 30"/>
          <p:cNvSpPr txBox="1"/>
          <p:nvPr/>
        </p:nvSpPr>
        <p:spPr>
          <a:xfrm>
            <a:off x="6084168" y="3428824"/>
            <a:ext cx="2484276" cy="400110"/>
          </a:xfrm>
          <a:prstGeom prst="rect">
            <a:avLst/>
          </a:prstGeom>
          <a:noFill/>
        </p:spPr>
        <p:txBody>
          <a:bodyPr wrap="square" rtlCol="0">
            <a:spAutoFit/>
          </a:bodyPr>
          <a:lstStyle/>
          <a:p>
            <a:pPr lvl="0" algn="ctr"/>
            <a:r>
              <a:rPr lang="en" sz="2000" b="1" dirty="0" smtClean="0">
                <a:solidFill>
                  <a:schemeClr val="bg1">
                    <a:lumMod val="50000"/>
                  </a:schemeClr>
                </a:solidFill>
              </a:rPr>
              <a:t>System Console</a:t>
            </a:r>
            <a:endParaRPr lang="en" sz="2000" b="1" dirty="0">
              <a:solidFill>
                <a:schemeClr val="bg1">
                  <a:lumMod val="50000"/>
                </a:schemeClr>
              </a:solidFill>
            </a:endParaRPr>
          </a:p>
        </p:txBody>
      </p:sp>
      <p:sp>
        <p:nvSpPr>
          <p:cNvPr id="32" name="文字方塊 31"/>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33" name="群組 32"/>
          <p:cNvGrpSpPr/>
          <p:nvPr/>
        </p:nvGrpSpPr>
        <p:grpSpPr>
          <a:xfrm>
            <a:off x="3185846" y="1383618"/>
            <a:ext cx="2788022" cy="1728191"/>
            <a:chOff x="3185846" y="1383618"/>
            <a:chExt cx="2788022" cy="1728191"/>
          </a:xfrm>
        </p:grpSpPr>
        <p:pic>
          <p:nvPicPr>
            <p:cNvPr id="34" name="圖片 33" descr="TAG-01.png"/>
            <p:cNvPicPr>
              <a:picLocks noChangeAspect="1"/>
            </p:cNvPicPr>
            <p:nvPr/>
          </p:nvPicPr>
          <p:blipFill>
            <a:blip r:embed="rId3"/>
            <a:stretch>
              <a:fillRect/>
            </a:stretch>
          </p:blipFill>
          <p:spPr>
            <a:xfrm>
              <a:off x="3185846" y="1383618"/>
              <a:ext cx="2788022" cy="1728191"/>
            </a:xfrm>
            <a:prstGeom prst="rect">
              <a:avLst/>
            </a:prstGeom>
          </p:spPr>
        </p:pic>
        <p:sp>
          <p:nvSpPr>
            <p:cNvPr id="35" name="文字方塊 34"/>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Creating Team  Messaging</a:t>
              </a:r>
              <a:endParaRPr lang="en" altLang="zh-TW" sz="2000" b="1" dirty="0" smtClean="0">
                <a:solidFill>
                  <a:schemeClr val="bg1">
                    <a:lumMod val="50000"/>
                  </a:schemeClr>
                </a:solidFill>
                <a:latin typeface="+mj-lt"/>
                <a:ea typeface="微軟正黑體" pitchFamily="34" charset="-120"/>
              </a:endParaRPr>
            </a:p>
          </p:txBody>
        </p:sp>
        <p:sp>
          <p:nvSpPr>
            <p:cNvPr id="36" name="文字方塊 35"/>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grpSp>
        <p:nvGrpSpPr>
          <p:cNvPr id="37" name="群組 22"/>
          <p:cNvGrpSpPr/>
          <p:nvPr/>
        </p:nvGrpSpPr>
        <p:grpSpPr>
          <a:xfrm>
            <a:off x="6516216" y="339502"/>
            <a:ext cx="1979027" cy="628350"/>
            <a:chOff x="6516216" y="339502"/>
            <a:chExt cx="1979027" cy="628350"/>
          </a:xfrm>
        </p:grpSpPr>
        <p:pic>
          <p:nvPicPr>
            <p:cNvPr id="38"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39"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40"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2" name="Shape 382"/>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latin typeface="Calibri"/>
              <a:ea typeface="Calibri"/>
              <a:cs typeface="Calibri"/>
              <a:sym typeface="Calibri"/>
            </a:endParaRPr>
          </a:p>
        </p:txBody>
      </p:sp>
      <p:sp>
        <p:nvSpPr>
          <p:cNvPr id="10" name="標題 9"/>
          <p:cNvSpPr>
            <a:spLocks noGrp="1"/>
          </p:cNvSpPr>
          <p:nvPr>
            <p:ph type="title"/>
          </p:nvPr>
        </p:nvSpPr>
        <p:spPr/>
        <p:txBody>
          <a:bodyPr/>
          <a:lstStyle/>
          <a:p>
            <a:r>
              <a:rPr lang="en-US" altLang="zh-TW" sz="3800" dirty="0" smtClean="0"/>
              <a:t>Mobile: Chat on the go</a:t>
            </a:r>
            <a:endParaRPr lang="zh-TW" altLang="en-US" sz="3800" dirty="0"/>
          </a:p>
        </p:txBody>
      </p:sp>
      <p:pic>
        <p:nvPicPr>
          <p:cNvPr id="8" name="Shape 448"/>
          <p:cNvPicPr preferRelativeResize="0"/>
          <p:nvPr/>
        </p:nvPicPr>
        <p:blipFill>
          <a:blip r:embed="rId3"/>
          <a:stretch>
            <a:fillRect/>
          </a:stretch>
        </p:blipFill>
        <p:spPr>
          <a:xfrm>
            <a:off x="0" y="1203598"/>
            <a:ext cx="5701647" cy="3939902"/>
          </a:xfrm>
          <a:prstGeom prst="rect">
            <a:avLst/>
          </a:prstGeom>
          <a:noFill/>
          <a:ln>
            <a:noFill/>
          </a:ln>
        </p:spPr>
      </p:pic>
      <p:grpSp>
        <p:nvGrpSpPr>
          <p:cNvPr id="11" name="群組 10"/>
          <p:cNvGrpSpPr/>
          <p:nvPr/>
        </p:nvGrpSpPr>
        <p:grpSpPr>
          <a:xfrm>
            <a:off x="5313467" y="1974479"/>
            <a:ext cx="3722759" cy="1740371"/>
            <a:chOff x="6156176" y="1777740"/>
            <a:chExt cx="2930941" cy="1370200"/>
          </a:xfrm>
        </p:grpSpPr>
        <p:pic>
          <p:nvPicPr>
            <p:cNvPr id="12" name="圖片 11" descr="對話框-01.png"/>
            <p:cNvPicPr>
              <a:picLocks noChangeAspect="1"/>
            </p:cNvPicPr>
            <p:nvPr/>
          </p:nvPicPr>
          <p:blipFill>
            <a:blip r:embed="rId4"/>
            <a:stretch>
              <a:fillRect/>
            </a:stretch>
          </p:blipFill>
          <p:spPr>
            <a:xfrm>
              <a:off x="6156176" y="1779662"/>
              <a:ext cx="2930941" cy="1368278"/>
            </a:xfrm>
            <a:prstGeom prst="rect">
              <a:avLst/>
            </a:prstGeom>
          </p:spPr>
        </p:pic>
        <p:sp>
          <p:nvSpPr>
            <p:cNvPr id="13" name="Shape 483"/>
            <p:cNvSpPr/>
            <p:nvPr/>
          </p:nvSpPr>
          <p:spPr>
            <a:xfrm>
              <a:off x="6469771" y="1777740"/>
              <a:ext cx="2304256" cy="792088"/>
            </a:xfrm>
            <a:prstGeom prst="rect">
              <a:avLst/>
            </a:prstGeom>
            <a:noFill/>
            <a:ln>
              <a:noFill/>
            </a:ln>
          </p:spPr>
          <p:txBody>
            <a:bodyPr wrap="square" lIns="91425" tIns="91425" rIns="91425" bIns="91425" anchor="ctr" anchorCtr="0">
              <a:noAutofit/>
            </a:bodyPr>
            <a:lstStyle/>
            <a:p>
              <a:pPr algn="ctr"/>
              <a:r>
                <a:rPr lang="en-US" altLang="zh-TW" sz="1600" b="1" dirty="0" smtClean="0">
                  <a:solidFill>
                    <a:srgbClr val="002060"/>
                  </a:solidFill>
                  <a:latin typeface="+mj-lt"/>
                  <a:ea typeface="微軟正黑體" pitchFamily="34" charset="-120"/>
                </a:rPr>
                <a:t>Install </a:t>
              </a:r>
              <a:r>
                <a:rPr lang="en-US" altLang="zh-TW" sz="1600" b="1" dirty="0" err="1" smtClean="0">
                  <a:solidFill>
                    <a:srgbClr val="002060"/>
                  </a:solidFill>
                  <a:latin typeface="+mj-lt"/>
                  <a:ea typeface="微軟正黑體" pitchFamily="34" charset="-120"/>
                </a:rPr>
                <a:t>Mattermost</a:t>
              </a: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on</a:t>
              </a:r>
            </a:p>
            <a:p>
              <a:pPr algn="ctr"/>
              <a:r>
                <a:rPr lang="zh-TW" altLang="en-US" sz="1600" b="1" dirty="0" smtClean="0">
                  <a:solidFill>
                    <a:srgbClr val="002060"/>
                  </a:solidFill>
                  <a:latin typeface="+mj-lt"/>
                  <a:ea typeface="微軟正黑體" pitchFamily="34" charset="-120"/>
                </a:rPr>
                <a:t> </a:t>
              </a:r>
              <a:r>
                <a:rPr lang="en-US" altLang="zh-TW" sz="2200" b="1" dirty="0" err="1" smtClean="0">
                  <a:solidFill>
                    <a:srgbClr val="002060"/>
                  </a:solidFill>
                  <a:latin typeface="+mj-lt"/>
                  <a:ea typeface="微軟正黑體" pitchFamily="34" charset="-120"/>
                </a:rPr>
                <a:t>iOS</a:t>
              </a:r>
              <a:r>
                <a:rPr lang="en-US" altLang="zh-TW" sz="2200" b="1" dirty="0" smtClean="0">
                  <a:solidFill>
                    <a:srgbClr val="002060"/>
                  </a:solidFill>
                  <a:latin typeface="+mj-lt"/>
                  <a:ea typeface="微軟正黑體" pitchFamily="34" charset="-120"/>
                </a:rPr>
                <a:t> and Android</a:t>
              </a:r>
              <a:endParaRPr lang="en" altLang="zh-TW" sz="2200" b="1" dirty="0" smtClean="0">
                <a:solidFill>
                  <a:srgbClr val="002060"/>
                </a:solidFill>
                <a:latin typeface="+mj-lt"/>
                <a:ea typeface="微軟正黑體" pitchFamily="34" charset="-120"/>
              </a:endParaRPr>
            </a:p>
          </p:txBody>
        </p:sp>
        <p:pic>
          <p:nvPicPr>
            <p:cNvPr id="14" name="圖片 13" descr="apple android icon-01.png"/>
            <p:cNvPicPr>
              <a:picLocks noChangeAspect="1"/>
            </p:cNvPicPr>
            <p:nvPr/>
          </p:nvPicPr>
          <p:blipFill>
            <a:blip r:embed="rId5"/>
            <a:stretch>
              <a:fillRect/>
            </a:stretch>
          </p:blipFill>
          <p:spPr>
            <a:xfrm>
              <a:off x="6948264" y="2427734"/>
              <a:ext cx="560309" cy="556472"/>
            </a:xfrm>
            <a:prstGeom prst="rect">
              <a:avLst/>
            </a:prstGeom>
          </p:spPr>
        </p:pic>
        <p:pic>
          <p:nvPicPr>
            <p:cNvPr id="15" name="圖片 14" descr="apple android icon-02.png"/>
            <p:cNvPicPr>
              <a:picLocks noChangeAspect="1"/>
            </p:cNvPicPr>
            <p:nvPr/>
          </p:nvPicPr>
          <p:blipFill>
            <a:blip r:embed="rId6"/>
            <a:stretch>
              <a:fillRect/>
            </a:stretch>
          </p:blipFill>
          <p:spPr>
            <a:xfrm>
              <a:off x="7656258" y="2425816"/>
              <a:ext cx="556470" cy="560308"/>
            </a:xfrm>
            <a:prstGeom prst="rect">
              <a:avLst/>
            </a:prstGeom>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600" dirty="0" smtClean="0"/>
              <a:t>Basic </a:t>
            </a:r>
            <a:r>
              <a:rPr lang="en-US" altLang="zh-TW" sz="3600" dirty="0" err="1" smtClean="0"/>
              <a:t>Mattermost</a:t>
            </a:r>
            <a:r>
              <a:rPr lang="en-US" altLang="zh-TW" sz="3600" dirty="0" smtClean="0"/>
              <a:t> features</a:t>
            </a:r>
            <a:endParaRPr lang="zh-TW" altLang="en-US" sz="3600" dirty="0"/>
          </a:p>
        </p:txBody>
      </p:sp>
      <p:grpSp>
        <p:nvGrpSpPr>
          <p:cNvPr id="15" name="群組 14"/>
          <p:cNvGrpSpPr/>
          <p:nvPr/>
        </p:nvGrpSpPr>
        <p:grpSpPr>
          <a:xfrm>
            <a:off x="415825" y="1383618"/>
            <a:ext cx="2788022" cy="1728191"/>
            <a:chOff x="415825" y="1383618"/>
            <a:chExt cx="2788022" cy="1728191"/>
          </a:xfrm>
        </p:grpSpPr>
        <p:pic>
          <p:nvPicPr>
            <p:cNvPr id="16" name="圖片 15" descr="TAG-01.png"/>
            <p:cNvPicPr>
              <a:picLocks noChangeAspect="1"/>
            </p:cNvPicPr>
            <p:nvPr/>
          </p:nvPicPr>
          <p:blipFill>
            <a:blip r:embed="rId3"/>
            <a:stretch>
              <a:fillRect/>
            </a:stretch>
          </p:blipFill>
          <p:spPr>
            <a:xfrm>
              <a:off x="415825" y="1383618"/>
              <a:ext cx="2788022"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QNAP NAS </a:t>
              </a:r>
            </a:p>
            <a:p>
              <a:pPr lvl="0" algn="ctr"/>
              <a:r>
                <a:rPr lang="en-US" altLang="zh-TW" sz="2000" b="1" dirty="0" smtClean="0">
                  <a:solidFill>
                    <a:schemeClr val="bg1">
                      <a:lumMod val="50000"/>
                    </a:schemeClr>
                  </a:solidFill>
                  <a:latin typeface="+mj-lt"/>
                  <a:ea typeface="微軟正黑體" pitchFamily="34" charset="-120"/>
                </a:rPr>
                <a:t>Private Cloud</a:t>
              </a:r>
            </a:p>
          </p:txBody>
        </p:sp>
        <p:sp>
          <p:nvSpPr>
            <p:cNvPr id="19" name="文字方塊 18"/>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20" name="群組 19"/>
          <p:cNvGrpSpPr/>
          <p:nvPr/>
        </p:nvGrpSpPr>
        <p:grpSpPr>
          <a:xfrm>
            <a:off x="5940153" y="1383618"/>
            <a:ext cx="2788020" cy="1728190"/>
            <a:chOff x="5940153" y="1383618"/>
            <a:chExt cx="2788020" cy="1728190"/>
          </a:xfrm>
        </p:grpSpPr>
        <p:pic>
          <p:nvPicPr>
            <p:cNvPr id="21" name="圖片 20" descr="TAG-01.png"/>
            <p:cNvPicPr>
              <a:picLocks noChangeAspect="1"/>
            </p:cNvPicPr>
            <p:nvPr/>
          </p:nvPicPr>
          <p:blipFill>
            <a:blip r:embed="rId3"/>
            <a:stretch>
              <a:fillRect/>
            </a:stretch>
          </p:blipFill>
          <p:spPr>
            <a:xfrm>
              <a:off x="5940153" y="1383618"/>
              <a:ext cx="2788020" cy="1728190"/>
            </a:xfrm>
            <a:prstGeom prst="rect">
              <a:avLst/>
            </a:prstGeom>
          </p:spPr>
        </p:pic>
        <p:sp>
          <p:nvSpPr>
            <p:cNvPr id="22" name="文字方塊 21"/>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Apps and Integrations</a:t>
              </a:r>
            </a:p>
          </p:txBody>
        </p:sp>
        <p:sp>
          <p:nvSpPr>
            <p:cNvPr id="23" name="文字方塊 22"/>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grpSp>
        <p:nvGrpSpPr>
          <p:cNvPr id="24" name="群組 23"/>
          <p:cNvGrpSpPr/>
          <p:nvPr/>
        </p:nvGrpSpPr>
        <p:grpSpPr>
          <a:xfrm>
            <a:off x="415825" y="3183818"/>
            <a:ext cx="2788022" cy="1728191"/>
            <a:chOff x="415825" y="3183818"/>
            <a:chExt cx="2788022" cy="1728191"/>
          </a:xfrm>
        </p:grpSpPr>
        <p:pic>
          <p:nvPicPr>
            <p:cNvPr id="25" name="圖片 24" descr="TAG-01.png"/>
            <p:cNvPicPr>
              <a:picLocks noChangeAspect="1"/>
            </p:cNvPicPr>
            <p:nvPr/>
          </p:nvPicPr>
          <p:blipFill>
            <a:blip r:embed="rId3"/>
            <a:stretch>
              <a:fillRect/>
            </a:stretch>
          </p:blipFill>
          <p:spPr>
            <a:xfrm>
              <a:off x="415825" y="3183818"/>
              <a:ext cx="2788022" cy="1728191"/>
            </a:xfrm>
            <a:prstGeom prst="rect">
              <a:avLst/>
            </a:prstGeom>
          </p:spPr>
        </p:pic>
        <p:sp>
          <p:nvSpPr>
            <p:cNvPr id="26" name="文字方塊 25"/>
            <p:cNvSpPr txBox="1"/>
            <p:nvPr/>
          </p:nvSpPr>
          <p:spPr>
            <a:xfrm>
              <a:off x="559841" y="3441181"/>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Notifications</a:t>
              </a:r>
              <a:endParaRPr lang="en" sz="2000" b="1" dirty="0">
                <a:solidFill>
                  <a:schemeClr val="bg1">
                    <a:lumMod val="50000"/>
                  </a:schemeClr>
                </a:solidFill>
                <a:latin typeface="+mj-lt"/>
              </a:endParaRPr>
            </a:p>
          </p:txBody>
        </p:sp>
        <p:sp>
          <p:nvSpPr>
            <p:cNvPr id="27" name="文字方塊 26"/>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grpSp>
      <p:pic>
        <p:nvPicPr>
          <p:cNvPr id="28" name="圖片 27" descr="TAG-01.png"/>
          <p:cNvPicPr>
            <a:picLocks noChangeAspect="1"/>
          </p:cNvPicPr>
          <p:nvPr/>
        </p:nvPicPr>
        <p:blipFill>
          <a:blip r:embed="rId3"/>
          <a:stretch>
            <a:fillRect/>
          </a:stretch>
        </p:blipFill>
        <p:spPr>
          <a:xfrm>
            <a:off x="3185847" y="3183818"/>
            <a:ext cx="2788020" cy="1728190"/>
          </a:xfrm>
          <a:prstGeom prst="rect">
            <a:avLst/>
          </a:prstGeom>
        </p:spPr>
      </p:pic>
      <p:sp>
        <p:nvSpPr>
          <p:cNvPr id="29" name="文字方塊 28"/>
          <p:cNvSpPr txBox="1"/>
          <p:nvPr/>
        </p:nvSpPr>
        <p:spPr>
          <a:xfrm>
            <a:off x="3329862" y="3416467"/>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Mobile</a:t>
            </a:r>
            <a:endParaRPr lang="en" sz="2000" b="1" dirty="0">
              <a:solidFill>
                <a:schemeClr val="bg1">
                  <a:lumMod val="50000"/>
                </a:schemeClr>
              </a:solidFill>
              <a:latin typeface="+mj-lt"/>
            </a:endParaRPr>
          </a:p>
        </p:txBody>
      </p:sp>
      <p:sp>
        <p:nvSpPr>
          <p:cNvPr id="30" name="文字方塊 29"/>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1" name="圖片 30" descr="TAG-01.png"/>
          <p:cNvPicPr>
            <a:picLocks noChangeAspect="1"/>
          </p:cNvPicPr>
          <p:nvPr/>
        </p:nvPicPr>
        <p:blipFill>
          <a:blip r:embed="rId4"/>
          <a:stretch>
            <a:fillRect/>
          </a:stretch>
        </p:blipFill>
        <p:spPr>
          <a:xfrm>
            <a:off x="5940152" y="3183818"/>
            <a:ext cx="2788022" cy="1728190"/>
          </a:xfrm>
          <a:prstGeom prst="rect">
            <a:avLst/>
          </a:prstGeom>
        </p:spPr>
      </p:pic>
      <p:sp>
        <p:nvSpPr>
          <p:cNvPr id="32" name="文字方塊 31"/>
          <p:cNvSpPr txBox="1"/>
          <p:nvPr/>
        </p:nvSpPr>
        <p:spPr>
          <a:xfrm>
            <a:off x="6084168" y="3428824"/>
            <a:ext cx="2484276" cy="400110"/>
          </a:xfrm>
          <a:prstGeom prst="rect">
            <a:avLst/>
          </a:prstGeom>
          <a:noFill/>
        </p:spPr>
        <p:txBody>
          <a:bodyPr wrap="square" rtlCol="0">
            <a:spAutoFit/>
          </a:bodyPr>
          <a:lstStyle/>
          <a:p>
            <a:pPr lvl="0" algn="ctr"/>
            <a:r>
              <a:rPr lang="en" sz="2000" b="1" dirty="0" smtClean="0">
                <a:solidFill>
                  <a:schemeClr val="tx1"/>
                </a:solidFill>
              </a:rPr>
              <a:t>System Console</a:t>
            </a:r>
            <a:endParaRPr lang="en" sz="2000" b="1" dirty="0">
              <a:solidFill>
                <a:schemeClr val="tx1"/>
              </a:solidFill>
            </a:endParaRPr>
          </a:p>
        </p:txBody>
      </p:sp>
      <p:sp>
        <p:nvSpPr>
          <p:cNvPr id="33" name="文字方塊 32"/>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34" name="群組 33"/>
          <p:cNvGrpSpPr/>
          <p:nvPr/>
        </p:nvGrpSpPr>
        <p:grpSpPr>
          <a:xfrm>
            <a:off x="3185846" y="1383618"/>
            <a:ext cx="2788022" cy="1728191"/>
            <a:chOff x="3185846" y="1383618"/>
            <a:chExt cx="2788022" cy="1728191"/>
          </a:xfrm>
        </p:grpSpPr>
        <p:pic>
          <p:nvPicPr>
            <p:cNvPr id="35" name="圖片 34" descr="TAG-01.png"/>
            <p:cNvPicPr>
              <a:picLocks noChangeAspect="1"/>
            </p:cNvPicPr>
            <p:nvPr/>
          </p:nvPicPr>
          <p:blipFill>
            <a:blip r:embed="rId3"/>
            <a:stretch>
              <a:fillRect/>
            </a:stretch>
          </p:blipFill>
          <p:spPr>
            <a:xfrm>
              <a:off x="3185846" y="1383618"/>
              <a:ext cx="2788022" cy="1728191"/>
            </a:xfrm>
            <a:prstGeom prst="rect">
              <a:avLst/>
            </a:prstGeom>
          </p:spPr>
        </p:pic>
        <p:sp>
          <p:nvSpPr>
            <p:cNvPr id="36" name="文字方塊 35"/>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Creating Team  Messaging</a:t>
              </a:r>
              <a:endParaRPr lang="en" altLang="zh-TW" sz="2000" b="1" dirty="0" smtClean="0">
                <a:solidFill>
                  <a:schemeClr val="bg1">
                    <a:lumMod val="50000"/>
                  </a:schemeClr>
                </a:solidFill>
                <a:latin typeface="+mj-lt"/>
                <a:ea typeface="微軟正黑體" pitchFamily="34" charset="-120"/>
              </a:endParaRPr>
            </a:p>
          </p:txBody>
        </p:sp>
        <p:sp>
          <p:nvSpPr>
            <p:cNvPr id="37" name="文字方塊 36"/>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grpSp>
        <p:nvGrpSpPr>
          <p:cNvPr id="38" name="群組 22"/>
          <p:cNvGrpSpPr/>
          <p:nvPr/>
        </p:nvGrpSpPr>
        <p:grpSpPr>
          <a:xfrm>
            <a:off x="6516216" y="339502"/>
            <a:ext cx="1979027" cy="628350"/>
            <a:chOff x="6516216" y="339502"/>
            <a:chExt cx="1979027" cy="628350"/>
          </a:xfrm>
        </p:grpSpPr>
        <p:pic>
          <p:nvPicPr>
            <p:cNvPr id="39"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40"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41"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2" name="Picture 1" descr="Screen Shot 2017-12-13 at 4.22.23 PM.png"/>
          <p:cNvPicPr>
            <a:picLocks noChangeAspect="1"/>
          </p:cNvPicPr>
          <p:nvPr/>
        </p:nvPicPr>
        <p:blipFill>
          <a:blip r:embed="rId3">
            <a:extLst>
              <a:ext uri="{28A0092B-C50C-407E-A947-70E740481C1C}">
                <a14:useLocalDpi xmlns:a14="http://schemas.microsoft.com/office/drawing/2010/main" xmlns="" val="0"/>
              </a:ext>
            </a:extLst>
          </a:blip>
          <a:srcRect r="4832"/>
          <a:stretch>
            <a:fillRect/>
          </a:stretch>
        </p:blipFill>
        <p:spPr>
          <a:xfrm>
            <a:off x="311701" y="1265533"/>
            <a:ext cx="6071171" cy="3521618"/>
          </a:xfrm>
          <a:prstGeom prst="rect">
            <a:avLst/>
          </a:prstGeom>
        </p:spPr>
      </p:pic>
      <p:sp>
        <p:nvSpPr>
          <p:cNvPr id="10" name="標題 9"/>
          <p:cNvSpPr>
            <a:spLocks noGrp="1"/>
          </p:cNvSpPr>
          <p:nvPr>
            <p:ph type="title"/>
          </p:nvPr>
        </p:nvSpPr>
        <p:spPr/>
        <p:txBody>
          <a:bodyPr/>
          <a:lstStyle/>
          <a:p>
            <a:r>
              <a:rPr lang="en-US" altLang="zh-TW" sz="3800" dirty="0" smtClean="0"/>
              <a:t>System Console</a:t>
            </a:r>
            <a:endParaRPr lang="en-US" altLang="zh-TW" sz="3800" dirty="0"/>
          </a:p>
        </p:txBody>
      </p:sp>
      <p:sp>
        <p:nvSpPr>
          <p:cNvPr id="413" name="Shape 413"/>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latin typeface="Calibri"/>
              <a:ea typeface="Calibri"/>
              <a:cs typeface="Calibri"/>
              <a:sym typeface="Calibri"/>
            </a:endParaRPr>
          </a:p>
        </p:txBody>
      </p:sp>
      <p:sp>
        <p:nvSpPr>
          <p:cNvPr id="414" name="Shape 414"/>
          <p:cNvSpPr/>
          <p:nvPr/>
        </p:nvSpPr>
        <p:spPr>
          <a:xfrm>
            <a:off x="930825" y="1588425"/>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pic>
        <p:nvPicPr>
          <p:cNvPr id="9" name="圖片 8" descr="對話框-01.png"/>
          <p:cNvPicPr>
            <a:picLocks noChangeAspect="1"/>
          </p:cNvPicPr>
          <p:nvPr/>
        </p:nvPicPr>
        <p:blipFill>
          <a:blip r:embed="rId4"/>
          <a:stretch>
            <a:fillRect/>
          </a:stretch>
        </p:blipFill>
        <p:spPr>
          <a:xfrm>
            <a:off x="5868144" y="2427734"/>
            <a:ext cx="2930941" cy="1368278"/>
          </a:xfrm>
          <a:prstGeom prst="rect">
            <a:avLst/>
          </a:prstGeom>
        </p:spPr>
      </p:pic>
      <p:sp>
        <p:nvSpPr>
          <p:cNvPr id="11" name="Shape 481"/>
          <p:cNvSpPr/>
          <p:nvPr/>
        </p:nvSpPr>
        <p:spPr>
          <a:xfrm>
            <a:off x="930825" y="1588425"/>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sp>
        <p:nvSpPr>
          <p:cNvPr id="12" name="Shape 483"/>
          <p:cNvSpPr/>
          <p:nvPr/>
        </p:nvSpPr>
        <p:spPr>
          <a:xfrm>
            <a:off x="6382872" y="2715766"/>
            <a:ext cx="2034918" cy="792088"/>
          </a:xfrm>
          <a:prstGeom prst="rect">
            <a:avLst/>
          </a:prstGeom>
          <a:noFill/>
          <a:ln>
            <a:noFill/>
          </a:ln>
        </p:spPr>
        <p:txBody>
          <a:bodyPr wrap="square" lIns="91425" tIns="91425" rIns="91425" bIns="91425" anchor="ctr" anchorCtr="0">
            <a:noAutofit/>
          </a:bodyPr>
          <a:lstStyle/>
          <a:p>
            <a:pPr lvl="0"/>
            <a:r>
              <a:rPr lang="en-US" sz="2000" b="1" dirty="0" smtClean="0">
                <a:solidFill>
                  <a:srgbClr val="002060"/>
                </a:solidFill>
                <a:latin typeface="+mj-lt"/>
                <a:ea typeface="微軟正黑體" pitchFamily="34" charset="-120"/>
              </a:rPr>
              <a:t>Dashboard for user and chat analysis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9" name="標題 8"/>
          <p:cNvSpPr>
            <a:spLocks noGrp="1"/>
          </p:cNvSpPr>
          <p:nvPr>
            <p:ph type="title"/>
          </p:nvPr>
        </p:nvSpPr>
        <p:spPr/>
        <p:txBody>
          <a:bodyPr/>
          <a:lstStyle/>
          <a:p>
            <a:pPr lvl="0"/>
            <a:r>
              <a:rPr lang="en-US" altLang="zh-TW" sz="3800" dirty="0" smtClean="0"/>
              <a:t>System Admin</a:t>
            </a:r>
            <a:endParaRPr lang="zh-TW" altLang="en-US" sz="3800" dirty="0"/>
          </a:p>
        </p:txBody>
      </p:sp>
      <p:sp>
        <p:nvSpPr>
          <p:cNvPr id="427" name="Shape 427"/>
          <p:cNvSpPr txBox="1">
            <a:spLocks noGrp="1"/>
          </p:cNvSpPr>
          <p:nvPr>
            <p:ph type="body" idx="4294967295"/>
          </p:nvPr>
        </p:nvSpPr>
        <p:spPr>
          <a:xfrm>
            <a:off x="516138" y="1393109"/>
            <a:ext cx="4033767" cy="1583068"/>
          </a:xfrm>
          <a:prstGeom prst="rect">
            <a:avLst/>
          </a:prstGeom>
          <a:noFill/>
          <a:ln>
            <a:noFill/>
          </a:ln>
        </p:spPr>
        <p:txBody>
          <a:bodyPr wrap="square" lIns="91425" tIns="91425" rIns="91425" bIns="91425" anchor="t" anchorCtr="0">
            <a:noAutofit/>
          </a:bodyPr>
          <a:lstStyle/>
          <a:p>
            <a:pPr marL="457200" lvl="0" indent="-342900">
              <a:lnSpc>
                <a:spcPct val="130000"/>
              </a:lnSpc>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Control roles of members</a:t>
            </a:r>
            <a:endParaRPr lang="en" b="1" dirty="0">
              <a:solidFill>
                <a:srgbClr val="002060"/>
              </a:solidFill>
            </a:endParaRPr>
          </a:p>
          <a:p>
            <a:pPr marL="457200" lvl="0" indent="-342900">
              <a:lnSpc>
                <a:spcPct val="130000"/>
              </a:lnSpc>
              <a:spcBef>
                <a:spcPts val="400"/>
              </a:spcBef>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Deactivate/remove </a:t>
            </a:r>
            <a:r>
              <a:rPr lang="en" b="1" dirty="0">
                <a:solidFill>
                  <a:srgbClr val="002060"/>
                </a:solidFill>
              </a:rPr>
              <a:t>accounts</a:t>
            </a:r>
          </a:p>
          <a:p>
            <a:pPr marL="457200" lvl="0" indent="-342900">
              <a:lnSpc>
                <a:spcPct val="130000"/>
              </a:lnSpc>
              <a:spcBef>
                <a:spcPts val="400"/>
              </a:spcBef>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Change </a:t>
            </a:r>
            <a:r>
              <a:rPr lang="en" b="1" dirty="0">
                <a:solidFill>
                  <a:srgbClr val="002060"/>
                </a:solidFill>
              </a:rPr>
              <a:t>limits (no. of people)</a:t>
            </a:r>
          </a:p>
          <a:p>
            <a:pPr marL="0" marR="0" lvl="0" indent="0" algn="l" rtl="0">
              <a:lnSpc>
                <a:spcPct val="200000"/>
              </a:lnSpc>
              <a:spcBef>
                <a:spcPts val="400"/>
              </a:spcBef>
              <a:spcAft>
                <a:spcPts val="0"/>
              </a:spcAft>
              <a:buNone/>
            </a:pPr>
            <a:endParaRPr dirty="0"/>
          </a:p>
          <a:p>
            <a:pPr marL="342900" indent="-114300">
              <a:lnSpc>
                <a:spcPct val="200000"/>
              </a:lnSpc>
              <a:spcBef>
                <a:spcPts val="400"/>
              </a:spcBef>
              <a:spcAft>
                <a:spcPts val="0"/>
              </a:spcAft>
              <a:buClr>
                <a:srgbClr val="0000FF"/>
              </a:buClr>
              <a:buSzPts val="2000"/>
              <a:buNone/>
            </a:pPr>
            <a:r>
              <a:rPr lang="en" sz="1600" b="1" dirty="0">
                <a:solidFill>
                  <a:schemeClr val="accent5">
                    <a:lumMod val="75000"/>
                  </a:schemeClr>
                </a:solidFill>
              </a:rPr>
              <a:t>Activate Enterprise version </a:t>
            </a:r>
          </a:p>
          <a:p>
            <a:pPr marL="342900" marR="0" lvl="0" indent="-101600" algn="l" rtl="0">
              <a:lnSpc>
                <a:spcPct val="140000"/>
              </a:lnSpc>
              <a:spcBef>
                <a:spcPts val="400"/>
              </a:spcBef>
              <a:spcAft>
                <a:spcPts val="0"/>
              </a:spcAft>
              <a:buClr>
                <a:srgbClr val="002060"/>
              </a:buClr>
              <a:buSzPts val="1800"/>
              <a:buFont typeface="Arial"/>
              <a:buNone/>
            </a:pPr>
            <a:endParaRPr sz="1800" b="0" i="0" u="none" strike="noStrike" cap="none" dirty="0">
              <a:solidFill>
                <a:srgbClr val="262626"/>
              </a:solidFill>
              <a:latin typeface="Arial"/>
              <a:ea typeface="Arial"/>
              <a:cs typeface="Arial"/>
              <a:sym typeface="Arial"/>
            </a:endParaRPr>
          </a:p>
          <a:p>
            <a:pPr marL="742950" marR="0" lvl="1" indent="-44450" algn="l" rtl="0">
              <a:lnSpc>
                <a:spcPct val="100000"/>
              </a:lnSpc>
              <a:spcBef>
                <a:spcPts val="360"/>
              </a:spcBef>
              <a:spcAft>
                <a:spcPts val="0"/>
              </a:spcAft>
              <a:buClr>
                <a:srgbClr val="262626"/>
              </a:buClr>
              <a:buSzPts val="2000"/>
              <a:buFont typeface="Arial"/>
              <a:buNone/>
            </a:pPr>
            <a:endParaRPr sz="2000" b="0" i="0" u="none" strike="noStrike" cap="none" dirty="0">
              <a:solidFill>
                <a:srgbClr val="262626"/>
              </a:solidFill>
              <a:latin typeface="Arial"/>
              <a:ea typeface="Arial"/>
              <a:cs typeface="Arial"/>
              <a:sym typeface="Arial"/>
            </a:endParaRPr>
          </a:p>
        </p:txBody>
      </p:sp>
      <p:pic>
        <p:nvPicPr>
          <p:cNvPr id="5" name="Shape 489"/>
          <p:cNvPicPr preferRelativeResize="0"/>
          <p:nvPr/>
        </p:nvPicPr>
        <p:blipFill>
          <a:blip r:embed="rId3"/>
          <a:stretch>
            <a:fillRect/>
          </a:stretch>
        </p:blipFill>
        <p:spPr>
          <a:xfrm>
            <a:off x="4345857" y="1211288"/>
            <a:ext cx="3384376" cy="3384376"/>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8" name="矩形 7"/>
          <p:cNvSpPr/>
          <p:nvPr/>
        </p:nvSpPr>
        <p:spPr>
          <a:xfrm>
            <a:off x="1" y="2127284"/>
            <a:ext cx="4819136" cy="218894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6" name="Shape 436"/>
          <p:cNvSpPr/>
          <p:nvPr/>
        </p:nvSpPr>
        <p:spPr>
          <a:xfrm>
            <a:off x="333423" y="1905828"/>
            <a:ext cx="4349786" cy="2118527"/>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3000" b="1" dirty="0">
                <a:solidFill>
                  <a:srgbClr val="002060"/>
                </a:solidFill>
              </a:rPr>
              <a:t>Why did QNAP choose Mattermost over </a:t>
            </a:r>
            <a:r>
              <a:rPr lang="en" sz="3000" b="1" dirty="0" smtClean="0">
                <a:solidFill>
                  <a:srgbClr val="002060"/>
                </a:solidFill>
              </a:rPr>
              <a:t>other</a:t>
            </a:r>
            <a:r>
              <a:rPr lang="en-US" sz="3000" b="1" dirty="0" smtClean="0">
                <a:solidFill>
                  <a:srgbClr val="002060"/>
                </a:solidFill>
              </a:rPr>
              <a:t>s</a:t>
            </a:r>
            <a:r>
              <a:rPr lang="en" sz="3000" b="1" dirty="0" smtClean="0">
                <a:solidFill>
                  <a:srgbClr val="002060"/>
                </a:solidFill>
              </a:rPr>
              <a:t> </a:t>
            </a:r>
            <a:r>
              <a:rPr lang="en" sz="3000" b="1" dirty="0">
                <a:solidFill>
                  <a:srgbClr val="002060"/>
                </a:solidFill>
              </a:rPr>
              <a:t>for you?</a:t>
            </a:r>
          </a:p>
        </p:txBody>
      </p:sp>
      <p:sp>
        <p:nvSpPr>
          <p:cNvPr id="437" name="Shape 437"/>
          <p:cNvSpPr/>
          <p:nvPr/>
        </p:nvSpPr>
        <p:spPr>
          <a:xfrm>
            <a:off x="354250" y="3323974"/>
            <a:ext cx="4328960" cy="123654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1600" dirty="0">
                <a:solidFill>
                  <a:srgbClr val="002060"/>
                </a:solidFill>
              </a:rPr>
              <a:t>Why </a:t>
            </a:r>
            <a:r>
              <a:rPr lang="en" sz="1600" dirty="0" smtClean="0">
                <a:solidFill>
                  <a:srgbClr val="002060"/>
                </a:solidFill>
              </a:rPr>
              <a:t>Mattermost </a:t>
            </a:r>
            <a:r>
              <a:rPr lang="en" sz="1600" dirty="0">
                <a:solidFill>
                  <a:srgbClr val="002060"/>
                </a:solidFill>
              </a:rPr>
              <a:t>is the best communication solution for your enterprise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8" name="標題 7"/>
          <p:cNvSpPr>
            <a:spLocks noGrp="1"/>
          </p:cNvSpPr>
          <p:nvPr>
            <p:ph type="title"/>
          </p:nvPr>
        </p:nvSpPr>
        <p:spPr/>
        <p:txBody>
          <a:bodyPr/>
          <a:lstStyle/>
          <a:p>
            <a:r>
              <a:rPr lang="en-US" altLang="zh-TW" sz="3800" dirty="0" err="1" smtClean="0"/>
              <a:t>Mattermost</a:t>
            </a:r>
            <a:r>
              <a:rPr lang="en-US" altLang="zh-TW" sz="3800" dirty="0" smtClean="0"/>
              <a:t> </a:t>
            </a:r>
            <a:r>
              <a:rPr lang="en-US" altLang="zh-TW" sz="3800" dirty="0" err="1" smtClean="0"/>
              <a:t>vs</a:t>
            </a:r>
            <a:r>
              <a:rPr lang="en-US" altLang="zh-TW" sz="3800" dirty="0" smtClean="0"/>
              <a:t> Slack</a:t>
            </a:r>
            <a:endParaRPr lang="zh-TW" altLang="en-US" sz="3800" dirty="0"/>
          </a:p>
        </p:txBody>
      </p:sp>
      <p:graphicFrame>
        <p:nvGraphicFramePr>
          <p:cNvPr id="9" name="Shape 499"/>
          <p:cNvGraphicFramePr/>
          <p:nvPr/>
        </p:nvGraphicFramePr>
        <p:xfrm>
          <a:off x="309995" y="1359675"/>
          <a:ext cx="8489375" cy="3325710"/>
        </p:xfrm>
        <a:graphic>
          <a:graphicData uri="http://schemas.openxmlformats.org/drawingml/2006/table">
            <a:tbl>
              <a:tblPr firstRow="1" bandRow="1">
                <a:tableStyleId>{7DF18680-E054-41AD-8BC1-D1AEF772440D}</a:tableStyleId>
              </a:tblPr>
              <a:tblGrid>
                <a:gridCol w="2328009"/>
                <a:gridCol w="4005557"/>
                <a:gridCol w="2155809"/>
              </a:tblGrid>
              <a:tr h="498775">
                <a:tc>
                  <a:txBody>
                    <a:bodyPr/>
                    <a:lstStyle/>
                    <a:p>
                      <a:pPr marL="0" marR="0" lvl="0" indent="-88900" algn="ctr" rtl="0">
                        <a:lnSpc>
                          <a:spcPct val="100000"/>
                        </a:lnSpc>
                        <a:spcBef>
                          <a:spcPts val="0"/>
                        </a:spcBef>
                        <a:spcAft>
                          <a:spcPts val="0"/>
                        </a:spcAft>
                        <a:buClr>
                          <a:srgbClr val="000000"/>
                        </a:buClr>
                        <a:buSzPts val="1400"/>
                        <a:buFont typeface="Arial"/>
                        <a:buNone/>
                      </a:pPr>
                      <a:endParaRPr sz="1600" b="1" u="none" strike="noStrike" cap="none" dirty="0">
                        <a:solidFill>
                          <a:srgbClr val="002060"/>
                        </a:solidFill>
                        <a:latin typeface="+mj-lt"/>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smtClean="0">
                          <a:solidFill>
                            <a:schemeClr val="bg1"/>
                          </a:solidFill>
                          <a:latin typeface="+mj-lt"/>
                          <a:ea typeface="微軟正黑體" pitchFamily="34" charset="-120"/>
                        </a:rPr>
                        <a:t>Mattermost</a:t>
                      </a:r>
                      <a:endParaRPr lang="en" sz="2000" b="1" u="none" strike="noStrike" cap="none" dirty="0">
                        <a:solidFill>
                          <a:schemeClr val="bg1"/>
                        </a:solidFill>
                        <a:latin typeface="+mj-lt"/>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smtClean="0">
                          <a:solidFill>
                            <a:schemeClr val="bg1"/>
                          </a:solidFill>
                          <a:latin typeface="+mj-lt"/>
                          <a:ea typeface="微軟正黑體" pitchFamily="34" charset="-120"/>
                        </a:rPr>
                        <a:t>Slack</a:t>
                      </a:r>
                      <a:endParaRPr lang="en" sz="2000" b="1" u="none" strike="noStrike" cap="none" dirty="0">
                        <a:solidFill>
                          <a:schemeClr val="bg1"/>
                        </a:solidFill>
                        <a:latin typeface="+mj-lt"/>
                        <a:ea typeface="微軟正黑體" pitchFamily="34" charset="-120"/>
                      </a:endParaRPr>
                    </a:p>
                  </a:txBody>
                  <a:tcPr marL="91450" marR="91450" marT="45725" marB="45725" anchor="ctr"/>
                </a:tc>
              </a:tr>
              <a:tr h="449561">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latin typeface="+mj-lt"/>
                        </a:rPr>
                        <a:t>Team communication</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49561">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latin typeface="+mj-lt"/>
                        </a:rPr>
                        <a:t>Instant search </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49561">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latin typeface="+mj-lt"/>
                        </a:rPr>
                        <a:t>Integrations</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49561">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latin typeface="+mj-lt"/>
                        </a:rPr>
                        <a:t>Security and Privacy</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FF0000"/>
                          </a:solidFill>
                          <a:latin typeface="微軟正黑體" pitchFamily="34" charset="-120"/>
                          <a:ea typeface="微軟正黑體" pitchFamily="34" charset="-120"/>
                        </a:rPr>
                        <a:t>√</a:t>
                      </a:r>
                      <a:endParaRPr lang="en" altLang="zh-TW" sz="20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49561">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latin typeface="+mj-lt"/>
                        </a:rPr>
                        <a:t>Storage</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en-US" sz="1600" b="1" dirty="0" smtClean="0">
                          <a:solidFill>
                            <a:srgbClr val="FF0000"/>
                          </a:solidFill>
                          <a:latin typeface="+mj-lt"/>
                          <a:ea typeface="微軟正黑體" pitchFamily="34" charset="-120"/>
                        </a:rPr>
                        <a:t>Unlimited teams, </a:t>
                      </a:r>
                    </a:p>
                    <a:p>
                      <a:pPr marL="0" marR="0" lvl="0" indent="-127000" algn="ctr" rtl="0">
                        <a:lnSpc>
                          <a:spcPct val="100000"/>
                        </a:lnSpc>
                        <a:spcBef>
                          <a:spcPts val="0"/>
                        </a:spcBef>
                        <a:spcAft>
                          <a:spcPts val="0"/>
                        </a:spcAft>
                        <a:buClr>
                          <a:srgbClr val="000000"/>
                        </a:buClr>
                        <a:buSzPts val="2000"/>
                        <a:buFont typeface="Arial"/>
                        <a:buNone/>
                      </a:pPr>
                      <a:r>
                        <a:rPr lang="en-US" sz="1600" b="1" dirty="0" smtClean="0">
                          <a:solidFill>
                            <a:srgbClr val="FF0000"/>
                          </a:solidFill>
                          <a:latin typeface="+mj-lt"/>
                          <a:ea typeface="微軟正黑體" pitchFamily="34" charset="-120"/>
                        </a:rPr>
                        <a:t>Unlimited* storage</a:t>
                      </a:r>
                      <a:r>
                        <a:rPr lang="zh-TW" altLang="en-US" sz="1600" b="1" dirty="0" smtClean="0">
                          <a:solidFill>
                            <a:srgbClr val="FF0000"/>
                          </a:solidFill>
                          <a:latin typeface="+mj-lt"/>
                          <a:ea typeface="微軟正黑體" pitchFamily="34" charset="-120"/>
                        </a:rPr>
                        <a:t>       </a:t>
                      </a:r>
                      <a:endParaRPr lang="en-US" sz="1800" b="1" dirty="0" smtClean="0">
                        <a:solidFill>
                          <a:srgbClr val="FF0000"/>
                        </a:solidFill>
                        <a:latin typeface="+mj-lt"/>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chemeClr val="dk1"/>
                        </a:buClr>
                        <a:buSzPts val="2000"/>
                        <a:buFont typeface="Arial"/>
                        <a:buNone/>
                      </a:pPr>
                      <a:r>
                        <a:rPr lang="en" sz="1600" b="1" u="none" strike="noStrike" cap="none" dirty="0">
                          <a:solidFill>
                            <a:srgbClr val="002060"/>
                          </a:solidFill>
                          <a:latin typeface="+mj-lt"/>
                          <a:ea typeface="微軟正黑體" pitchFamily="34" charset="-120"/>
                        </a:rPr>
                        <a:t>5 GB </a:t>
                      </a:r>
                      <a:r>
                        <a:rPr lang="en" sz="1600" b="1" u="none" strike="noStrike" cap="none" dirty="0" smtClean="0">
                          <a:solidFill>
                            <a:srgbClr val="002060"/>
                          </a:solidFill>
                          <a:latin typeface="+mj-lt"/>
                          <a:ea typeface="微軟正黑體" pitchFamily="34" charset="-120"/>
                        </a:rPr>
                        <a:t>total</a:t>
                      </a:r>
                      <a:endParaRPr lang="en" sz="1600" b="1" u="none" strike="noStrike" cap="none" dirty="0">
                        <a:solidFill>
                          <a:srgbClr val="002060"/>
                        </a:solidFill>
                        <a:latin typeface="+mj-lt"/>
                        <a:ea typeface="微軟正黑體" pitchFamily="34" charset="-120"/>
                      </a:endParaRPr>
                    </a:p>
                  </a:txBody>
                  <a:tcPr marL="91450" marR="91450" marT="45725" marB="45725" anchor="ctr"/>
                </a:tc>
              </a:tr>
              <a:tr h="449561">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latin typeface="+mj-lt"/>
                        </a:rPr>
                        <a:t>Legal Compliance </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FF0000"/>
                          </a:solidFill>
                          <a:latin typeface="微軟正黑體" pitchFamily="34" charset="-120"/>
                          <a:ea typeface="微軟正黑體" pitchFamily="34" charset="-120"/>
                        </a:rPr>
                        <a:t>√</a:t>
                      </a:r>
                      <a:endParaRPr lang="en" altLang="zh-TW" sz="20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bl>
          </a:graphicData>
        </a:graphic>
      </p:graphicFrame>
      <p:pic>
        <p:nvPicPr>
          <p:cNvPr id="12" name="圖片 11" descr="Best product-01.png"/>
          <p:cNvPicPr>
            <a:picLocks noChangeAspect="1"/>
          </p:cNvPicPr>
          <p:nvPr/>
        </p:nvPicPr>
        <p:blipFill>
          <a:blip r:embed="rId3"/>
          <a:stretch>
            <a:fillRect/>
          </a:stretch>
        </p:blipFill>
        <p:spPr>
          <a:xfrm>
            <a:off x="5709078" y="3166047"/>
            <a:ext cx="496581" cy="509587"/>
          </a:xfrm>
          <a:prstGeom prst="rect">
            <a:avLst/>
          </a:prstGeom>
        </p:spPr>
      </p:pic>
      <p:pic>
        <p:nvPicPr>
          <p:cNvPr id="13" name="圖片 12" descr="Best product-01.png"/>
          <p:cNvPicPr>
            <a:picLocks noChangeAspect="1"/>
          </p:cNvPicPr>
          <p:nvPr/>
        </p:nvPicPr>
        <p:blipFill>
          <a:blip r:embed="rId3"/>
          <a:stretch>
            <a:fillRect/>
          </a:stretch>
        </p:blipFill>
        <p:spPr>
          <a:xfrm>
            <a:off x="5709078" y="3683440"/>
            <a:ext cx="496581" cy="509587"/>
          </a:xfrm>
          <a:prstGeom prst="rect">
            <a:avLst/>
          </a:prstGeom>
        </p:spPr>
      </p:pic>
      <p:pic>
        <p:nvPicPr>
          <p:cNvPr id="6" name="圖片 5" descr="皇冠-01.png"/>
          <p:cNvPicPr>
            <a:picLocks noChangeAspect="1"/>
          </p:cNvPicPr>
          <p:nvPr/>
        </p:nvPicPr>
        <p:blipFill>
          <a:blip r:embed="rId4"/>
          <a:stretch>
            <a:fillRect/>
          </a:stretch>
        </p:blipFill>
        <p:spPr>
          <a:xfrm rot="20518202">
            <a:off x="3412101" y="1101101"/>
            <a:ext cx="605548" cy="42105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8" name="標題 7"/>
          <p:cNvSpPr>
            <a:spLocks noGrp="1"/>
          </p:cNvSpPr>
          <p:nvPr>
            <p:ph type="title"/>
          </p:nvPr>
        </p:nvSpPr>
        <p:spPr>
          <a:xfrm>
            <a:off x="445068" y="329184"/>
            <a:ext cx="8613648" cy="688541"/>
          </a:xfrm>
        </p:spPr>
        <p:txBody>
          <a:bodyPr/>
          <a:lstStyle/>
          <a:p>
            <a:pPr lvl="0"/>
            <a:r>
              <a:rPr lang="en-US" altLang="zh-TW" sz="3600" dirty="0" smtClean="0"/>
              <a:t>QNAP - </a:t>
            </a:r>
            <a:r>
              <a:rPr lang="en-US" altLang="zh-TW" sz="3600" dirty="0" err="1" smtClean="0"/>
              <a:t>Mattermost</a:t>
            </a:r>
            <a:r>
              <a:rPr lang="en-US" altLang="zh-TW" sz="3600" dirty="0" smtClean="0"/>
              <a:t> </a:t>
            </a:r>
            <a:r>
              <a:rPr lang="en-US" altLang="zh-TW" sz="3600" dirty="0" err="1" smtClean="0"/>
              <a:t>vs</a:t>
            </a:r>
            <a:r>
              <a:rPr lang="en-US" altLang="zh-TW" sz="3600" dirty="0" smtClean="0"/>
              <a:t> </a:t>
            </a:r>
            <a:r>
              <a:rPr lang="en-US" altLang="zh-TW" sz="3600" dirty="0" err="1" smtClean="0"/>
              <a:t>Synology</a:t>
            </a:r>
            <a:r>
              <a:rPr lang="en-US" altLang="zh-TW" sz="3600" dirty="0" smtClean="0"/>
              <a:t> Chat</a:t>
            </a:r>
            <a:endParaRPr lang="zh-TW" altLang="en-US" sz="3600" dirty="0"/>
          </a:p>
        </p:txBody>
      </p:sp>
      <p:sp>
        <p:nvSpPr>
          <p:cNvPr id="456" name="Shape 456"/>
          <p:cNvSpPr/>
          <p:nvPr/>
        </p:nvSpPr>
        <p:spPr>
          <a:xfrm>
            <a:off x="1029681" y="1489569"/>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graphicFrame>
        <p:nvGraphicFramePr>
          <p:cNvPr id="9" name="Shape 507"/>
          <p:cNvGraphicFramePr/>
          <p:nvPr/>
        </p:nvGraphicFramePr>
        <p:xfrm>
          <a:off x="432488" y="1104742"/>
          <a:ext cx="8271980" cy="3629120"/>
        </p:xfrm>
        <a:graphic>
          <a:graphicData uri="http://schemas.openxmlformats.org/drawingml/2006/table">
            <a:tbl>
              <a:tblPr firstRow="1" bandRow="1">
                <a:tableStyleId>{7DF18680-E054-41AD-8BC1-D1AEF772440D}</a:tableStyleId>
              </a:tblPr>
              <a:tblGrid>
                <a:gridCol w="2741294"/>
                <a:gridCol w="2881188"/>
                <a:gridCol w="2649498"/>
              </a:tblGrid>
              <a:tr h="504056">
                <a:tc>
                  <a:txBody>
                    <a:bodyPr/>
                    <a:lstStyle/>
                    <a:p>
                      <a:pPr marL="0" marR="0" lvl="0" indent="-88900" algn="ctr" rtl="0">
                        <a:lnSpc>
                          <a:spcPct val="100000"/>
                        </a:lnSpc>
                        <a:spcBef>
                          <a:spcPts val="0"/>
                        </a:spcBef>
                        <a:spcAft>
                          <a:spcPts val="0"/>
                        </a:spcAft>
                        <a:buClr>
                          <a:srgbClr val="000000"/>
                        </a:buClr>
                        <a:buSzPts val="1400"/>
                        <a:buFont typeface="Arial"/>
                        <a:buNone/>
                      </a:pPr>
                      <a:endParaRPr sz="1300" b="1" u="none" strike="noStrike" cap="none" dirty="0">
                        <a:solidFill>
                          <a:srgbClr val="002060"/>
                        </a:solidFill>
                        <a:latin typeface="微軟正黑體" pitchFamily="34" charset="-120"/>
                        <a:ea typeface="微軟正黑體" pitchFamily="34" charset="-120"/>
                      </a:endParaRPr>
                    </a:p>
                  </a:txBody>
                  <a:tcPr marL="85693" marR="85693" marT="42847" marB="42847"/>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smtClean="0">
                          <a:solidFill>
                            <a:schemeClr val="bg1"/>
                          </a:solidFill>
                          <a:latin typeface="+mj-lt"/>
                          <a:ea typeface="微軟正黑體" pitchFamily="34" charset="-120"/>
                        </a:rPr>
                        <a:t>QNAP </a:t>
                      </a:r>
                      <a:r>
                        <a:rPr lang="en-US" altLang="zh-TW" sz="2000" b="1" u="none" strike="noStrike" cap="none" dirty="0" smtClean="0">
                          <a:solidFill>
                            <a:schemeClr val="bg1"/>
                          </a:solidFill>
                          <a:latin typeface="+mj-lt"/>
                          <a:ea typeface="微軟正黑體" pitchFamily="34" charset="-120"/>
                        </a:rPr>
                        <a:t>- </a:t>
                      </a:r>
                      <a:r>
                        <a:rPr lang="en" sz="2000" b="1" u="none" strike="noStrike" cap="none" dirty="0" smtClean="0">
                          <a:solidFill>
                            <a:schemeClr val="bg1"/>
                          </a:solidFill>
                          <a:latin typeface="+mj-lt"/>
                          <a:ea typeface="微軟正黑體" pitchFamily="34" charset="-120"/>
                        </a:rPr>
                        <a:t>Mattermost</a:t>
                      </a:r>
                      <a:endParaRPr lang="en" sz="2000" b="1" u="none" strike="noStrike" cap="none" dirty="0">
                        <a:solidFill>
                          <a:schemeClr val="bg1"/>
                        </a:solidFill>
                        <a:latin typeface="+mj-lt"/>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smtClean="0">
                          <a:solidFill>
                            <a:schemeClr val="bg1"/>
                          </a:solidFill>
                          <a:latin typeface="+mj-lt"/>
                          <a:ea typeface="微軟正黑體" pitchFamily="34" charset="-120"/>
                        </a:rPr>
                        <a:t>Synology</a:t>
                      </a:r>
                      <a:r>
                        <a:rPr lang="en-US" altLang="zh-TW" sz="2000" b="1" u="none" strike="noStrike" cap="none" dirty="0" smtClean="0">
                          <a:solidFill>
                            <a:schemeClr val="bg1"/>
                          </a:solidFill>
                          <a:latin typeface="+mj-lt"/>
                          <a:ea typeface="微軟正黑體" pitchFamily="34" charset="-120"/>
                        </a:rPr>
                        <a:t>-</a:t>
                      </a:r>
                      <a:r>
                        <a:rPr lang="en" sz="2000" b="1" u="none" strike="noStrike" cap="none" dirty="0" smtClean="0">
                          <a:solidFill>
                            <a:schemeClr val="bg1"/>
                          </a:solidFill>
                          <a:latin typeface="+mj-lt"/>
                          <a:ea typeface="微軟正黑體" pitchFamily="34" charset="-120"/>
                        </a:rPr>
                        <a:t> Chat</a:t>
                      </a:r>
                      <a:endParaRPr lang="en" sz="2000" b="1" u="none" strike="noStrike" cap="none" dirty="0">
                        <a:solidFill>
                          <a:schemeClr val="bg1"/>
                        </a:solidFill>
                        <a:latin typeface="+mj-lt"/>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Team communication</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Instant search </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Privacy and security</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Webhook Integrations</a:t>
                      </a:r>
                    </a:p>
                  </a:txBody>
                  <a:tcPr marL="91450" marR="91450" marT="45725" marB="45725" anchor="ctr"/>
                </a:tc>
                <a:tc>
                  <a:txBody>
                    <a:bodyPr/>
                    <a:lstStyle/>
                    <a:p>
                      <a:pPr marL="0" marR="0" lvl="0" indent="-12700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Adding external members</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Managing member roles</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altLang="zh-TW"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Email notifications</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altLang="zh-TW"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600" b="1" u="none" strike="noStrike" cap="none" dirty="0">
                          <a:solidFill>
                            <a:srgbClr val="002060"/>
                          </a:solidFill>
                        </a:rPr>
                        <a:t>Team and Site Statistics</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altLang="zh-TW"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bl>
          </a:graphicData>
        </a:graphic>
      </p:graphicFrame>
      <p:pic>
        <p:nvPicPr>
          <p:cNvPr id="10" name="圖片 9" descr="Best product-01.png"/>
          <p:cNvPicPr>
            <a:picLocks noChangeAspect="1"/>
          </p:cNvPicPr>
          <p:nvPr/>
        </p:nvPicPr>
        <p:blipFill>
          <a:blip r:embed="rId3"/>
          <a:stretch>
            <a:fillRect/>
          </a:stretch>
        </p:blipFill>
        <p:spPr>
          <a:xfrm>
            <a:off x="5030896" y="3109651"/>
            <a:ext cx="432047" cy="443363"/>
          </a:xfrm>
          <a:prstGeom prst="rect">
            <a:avLst/>
          </a:prstGeom>
        </p:spPr>
      </p:pic>
      <p:pic>
        <p:nvPicPr>
          <p:cNvPr id="11" name="圖片 10" descr="Best product-01.png"/>
          <p:cNvPicPr>
            <a:picLocks noChangeAspect="1"/>
          </p:cNvPicPr>
          <p:nvPr/>
        </p:nvPicPr>
        <p:blipFill>
          <a:blip r:embed="rId3"/>
          <a:stretch>
            <a:fillRect/>
          </a:stretch>
        </p:blipFill>
        <p:spPr>
          <a:xfrm>
            <a:off x="5030896" y="3517696"/>
            <a:ext cx="432047" cy="443363"/>
          </a:xfrm>
          <a:prstGeom prst="rect">
            <a:avLst/>
          </a:prstGeom>
        </p:spPr>
      </p:pic>
      <p:pic>
        <p:nvPicPr>
          <p:cNvPr id="12" name="圖片 11" descr="皇冠-01.png"/>
          <p:cNvPicPr>
            <a:picLocks noChangeAspect="1"/>
          </p:cNvPicPr>
          <p:nvPr/>
        </p:nvPicPr>
        <p:blipFill>
          <a:blip r:embed="rId4"/>
          <a:stretch>
            <a:fillRect/>
          </a:stretch>
        </p:blipFill>
        <p:spPr>
          <a:xfrm rot="20254201">
            <a:off x="2965585" y="883405"/>
            <a:ext cx="605548" cy="421055"/>
          </a:xfrm>
          <a:prstGeom prst="rect">
            <a:avLst/>
          </a:prstGeom>
        </p:spPr>
      </p:pic>
      <p:pic>
        <p:nvPicPr>
          <p:cNvPr id="13" name="圖片 12" descr="Best product-01.png"/>
          <p:cNvPicPr>
            <a:picLocks noChangeAspect="1"/>
          </p:cNvPicPr>
          <p:nvPr/>
        </p:nvPicPr>
        <p:blipFill>
          <a:blip r:embed="rId3"/>
          <a:stretch>
            <a:fillRect/>
          </a:stretch>
        </p:blipFill>
        <p:spPr>
          <a:xfrm>
            <a:off x="5030896" y="3925741"/>
            <a:ext cx="432047" cy="443363"/>
          </a:xfrm>
          <a:prstGeom prst="rect">
            <a:avLst/>
          </a:prstGeom>
        </p:spPr>
      </p:pic>
      <p:pic>
        <p:nvPicPr>
          <p:cNvPr id="14" name="圖片 13" descr="Best product-01.png"/>
          <p:cNvPicPr>
            <a:picLocks noChangeAspect="1"/>
          </p:cNvPicPr>
          <p:nvPr/>
        </p:nvPicPr>
        <p:blipFill>
          <a:blip r:embed="rId3"/>
          <a:stretch>
            <a:fillRect/>
          </a:stretch>
        </p:blipFill>
        <p:spPr>
          <a:xfrm>
            <a:off x="5030896" y="4333787"/>
            <a:ext cx="432047" cy="44336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9" name="標題 8"/>
          <p:cNvSpPr>
            <a:spLocks noGrp="1"/>
          </p:cNvSpPr>
          <p:nvPr>
            <p:ph type="title"/>
          </p:nvPr>
        </p:nvSpPr>
        <p:spPr>
          <a:xfrm>
            <a:off x="439917" y="329184"/>
            <a:ext cx="8419397" cy="688541"/>
          </a:xfrm>
        </p:spPr>
        <p:txBody>
          <a:bodyPr/>
          <a:lstStyle/>
          <a:p>
            <a:pPr lvl="0"/>
            <a:r>
              <a:rPr lang="en-US" altLang="zh-TW" sz="3600" dirty="0" smtClean="0"/>
              <a:t>QNAP - </a:t>
            </a:r>
            <a:r>
              <a:rPr lang="en-US" altLang="zh-TW" sz="3600" dirty="0" err="1" smtClean="0"/>
              <a:t>Mattermost</a:t>
            </a:r>
            <a:r>
              <a:rPr lang="en-US" altLang="zh-TW" sz="3600" dirty="0" smtClean="0"/>
              <a:t> </a:t>
            </a:r>
            <a:r>
              <a:rPr lang="en-US" altLang="zh-TW" sz="3600" dirty="0" err="1" smtClean="0"/>
              <a:t>vs</a:t>
            </a:r>
            <a:r>
              <a:rPr lang="en-US" altLang="zh-TW" sz="3600" dirty="0" smtClean="0"/>
              <a:t> </a:t>
            </a:r>
            <a:r>
              <a:rPr lang="en-US" altLang="zh-TW" sz="3600" dirty="0" err="1" smtClean="0"/>
              <a:t>Synology</a:t>
            </a:r>
            <a:r>
              <a:rPr lang="en-US" altLang="zh-TW" sz="3600" dirty="0" smtClean="0"/>
              <a:t> Chat</a:t>
            </a:r>
            <a:endParaRPr lang="zh-TW" altLang="en-US" sz="3600" dirty="0"/>
          </a:p>
        </p:txBody>
      </p:sp>
      <p:sp>
        <p:nvSpPr>
          <p:cNvPr id="466" name="Shape 466"/>
          <p:cNvSpPr/>
          <p:nvPr/>
        </p:nvSpPr>
        <p:spPr>
          <a:xfrm>
            <a:off x="930825" y="1588425"/>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graphicFrame>
        <p:nvGraphicFramePr>
          <p:cNvPr id="10" name="Shape 514"/>
          <p:cNvGraphicFramePr/>
          <p:nvPr/>
        </p:nvGraphicFramePr>
        <p:xfrm>
          <a:off x="251520" y="1418802"/>
          <a:ext cx="8640960" cy="3140498"/>
        </p:xfrm>
        <a:graphic>
          <a:graphicData uri="http://schemas.openxmlformats.org/drawingml/2006/table">
            <a:tbl>
              <a:tblPr firstRow="1" bandRow="1">
                <a:tableStyleId>{7DF18680-E054-41AD-8BC1-D1AEF772440D}</a:tableStyleId>
              </a:tblPr>
              <a:tblGrid>
                <a:gridCol w="3034596"/>
                <a:gridCol w="3028090"/>
                <a:gridCol w="2578274"/>
              </a:tblGrid>
              <a:tr h="331801">
                <a:tc>
                  <a:txBody>
                    <a:bodyPr/>
                    <a:lstStyle/>
                    <a:p>
                      <a:pPr marL="0" marR="0" lvl="0" indent="-88900" algn="l" rtl="0">
                        <a:lnSpc>
                          <a:spcPct val="100000"/>
                        </a:lnSpc>
                        <a:spcBef>
                          <a:spcPts val="0"/>
                        </a:spcBef>
                        <a:spcAft>
                          <a:spcPts val="0"/>
                        </a:spcAft>
                        <a:buClr>
                          <a:srgbClr val="000000"/>
                        </a:buClr>
                        <a:buSzPts val="1400"/>
                        <a:buFont typeface="Arial"/>
                        <a:buNone/>
                      </a:pPr>
                      <a:endParaRPr sz="14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a:latin typeface="+mj-lt"/>
                          <a:ea typeface="微軟正黑體" pitchFamily="34" charset="-120"/>
                        </a:rPr>
                        <a:t>QNAP </a:t>
                      </a:r>
                      <a:r>
                        <a:rPr lang="en-US" altLang="zh-TW" sz="2000" b="1" u="none" strike="noStrike" cap="none" dirty="0" smtClean="0">
                          <a:latin typeface="+mj-lt"/>
                          <a:ea typeface="微軟正黑體" pitchFamily="34" charset="-120"/>
                        </a:rPr>
                        <a:t>-</a:t>
                      </a:r>
                      <a:r>
                        <a:rPr lang="zh-TW" altLang="en-US" sz="2000" b="1" u="none" strike="noStrike" cap="none" dirty="0" smtClean="0">
                          <a:latin typeface="+mj-lt"/>
                          <a:ea typeface="微軟正黑體" pitchFamily="34" charset="-120"/>
                        </a:rPr>
                        <a:t> </a:t>
                      </a:r>
                      <a:r>
                        <a:rPr lang="en" sz="2000" b="1" u="none" strike="noStrike" cap="none" dirty="0" smtClean="0">
                          <a:latin typeface="+mj-lt"/>
                          <a:ea typeface="微軟正黑體" pitchFamily="34" charset="-120"/>
                        </a:rPr>
                        <a:t>M</a:t>
                      </a:r>
                      <a:r>
                        <a:rPr lang="en-US" sz="2000" b="1" u="none" strike="noStrike" cap="none" dirty="0" err="1" smtClean="0">
                          <a:latin typeface="+mj-lt"/>
                          <a:ea typeface="微軟正黑體" pitchFamily="34" charset="-120"/>
                        </a:rPr>
                        <a:t>attermost</a:t>
                      </a:r>
                      <a:endParaRPr lang="en" sz="2000" b="1" u="none" strike="noStrike" cap="none" dirty="0">
                        <a:solidFill>
                          <a:srgbClr val="002060"/>
                        </a:solidFill>
                        <a:latin typeface="+mj-lt"/>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smtClean="0">
                          <a:latin typeface="+mj-lt"/>
                          <a:ea typeface="微軟正黑體" pitchFamily="34" charset="-120"/>
                        </a:rPr>
                        <a:t>Synology</a:t>
                      </a:r>
                      <a:r>
                        <a:rPr lang="zh-TW" altLang="en-US" sz="2000" b="1" u="none" strike="noStrike" cap="none" dirty="0" smtClean="0">
                          <a:latin typeface="+mj-lt"/>
                          <a:ea typeface="微軟正黑體" pitchFamily="34" charset="-120"/>
                        </a:rPr>
                        <a:t> </a:t>
                      </a:r>
                      <a:r>
                        <a:rPr lang="en" sz="2000" b="1" u="none" strike="noStrike" cap="none" dirty="0" smtClean="0">
                          <a:latin typeface="+mj-lt"/>
                          <a:ea typeface="微軟正黑體" pitchFamily="34" charset="-120"/>
                        </a:rPr>
                        <a:t>- Chat</a:t>
                      </a:r>
                      <a:endParaRPr lang="en" sz="2000" b="1" u="none" strike="noStrike" cap="none" dirty="0">
                        <a:solidFill>
                          <a:srgbClr val="002060"/>
                        </a:solidFill>
                        <a:latin typeface="+mj-lt"/>
                        <a:ea typeface="微軟正黑體" pitchFamily="34" charset="-120"/>
                      </a:endParaRPr>
                    </a:p>
                  </a:txBody>
                  <a:tcPr marL="91450" marR="91450" marT="45725" marB="45725" anchor="ctr"/>
                </a:tc>
              </a:tr>
              <a:tr h="693232">
                <a:tc>
                  <a:txBody>
                    <a:bodyPr/>
                    <a:lstStyle/>
                    <a:p>
                      <a:pPr marL="0" marR="0" lvl="0" indent="-114300" algn="l" rtl="0">
                        <a:lnSpc>
                          <a:spcPct val="100000"/>
                        </a:lnSpc>
                        <a:spcBef>
                          <a:spcPts val="0"/>
                        </a:spcBef>
                        <a:spcAft>
                          <a:spcPts val="0"/>
                        </a:spcAft>
                        <a:buClr>
                          <a:srgbClr val="000000"/>
                        </a:buClr>
                        <a:buSzPts val="1800"/>
                        <a:buFont typeface="Arial"/>
                        <a:buNone/>
                      </a:pPr>
                      <a:r>
                        <a:rPr lang="en" sz="1400" b="1" u="none" strike="noStrike" cap="none" dirty="0" smtClean="0">
                          <a:solidFill>
                            <a:srgbClr val="002060"/>
                          </a:solidFill>
                        </a:rPr>
                        <a:t>Rate limiting</a:t>
                      </a:r>
                    </a:p>
                    <a:p>
                      <a:pPr marL="285750" marR="0" lvl="0" indent="-285750" algn="l" rtl="0">
                        <a:lnSpc>
                          <a:spcPct val="100000"/>
                        </a:lnSpc>
                        <a:spcBef>
                          <a:spcPts val="0"/>
                        </a:spcBef>
                        <a:spcAft>
                          <a:spcPts val="0"/>
                        </a:spcAft>
                        <a:buClr>
                          <a:srgbClr val="000000"/>
                        </a:buClr>
                        <a:buSzPts val="1800"/>
                        <a:buFont typeface="Arial" pitchFamily="34" charset="0"/>
                        <a:buChar char="•"/>
                      </a:pPr>
                      <a:r>
                        <a:rPr lang="en" sz="1400" u="none" strike="noStrike" cap="none" dirty="0" smtClean="0">
                          <a:solidFill>
                            <a:srgbClr val="002060"/>
                          </a:solidFill>
                        </a:rPr>
                        <a:t>Set max queries per second for the integrated APIs </a:t>
                      </a:r>
                      <a:endParaRPr lang="en" sz="1400" u="none" strike="noStrike" cap="none" dirty="0">
                        <a:solidFill>
                          <a:srgbClr val="002060"/>
                        </a:solidFill>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smtClean="0">
                          <a:solidFill>
                            <a:srgbClr val="FF0000"/>
                          </a:solidFill>
                          <a:latin typeface="微軟正黑體" pitchFamily="34" charset="-120"/>
                          <a:ea typeface="微軟正黑體" pitchFamily="34" charset="-120"/>
                        </a:rPr>
                        <a:t>√</a:t>
                      </a:r>
                      <a:endParaRPr lang="en" altLang="zh-TW" sz="20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1067828">
                <a:tc>
                  <a:txBody>
                    <a:bodyPr/>
                    <a:lstStyle/>
                    <a:p>
                      <a:pPr marL="0" marR="0" lvl="0" indent="-114300" algn="l" rtl="0">
                        <a:lnSpc>
                          <a:spcPct val="100000"/>
                        </a:lnSpc>
                        <a:spcBef>
                          <a:spcPts val="0"/>
                        </a:spcBef>
                        <a:spcAft>
                          <a:spcPts val="0"/>
                        </a:spcAft>
                        <a:buClr>
                          <a:srgbClr val="000000"/>
                        </a:buClr>
                        <a:buSzPts val="1800"/>
                        <a:buFont typeface="Arial"/>
                        <a:buNone/>
                      </a:pPr>
                      <a:r>
                        <a:rPr lang="en" sz="1400" b="1" u="none" strike="noStrike" cap="none" dirty="0" smtClean="0">
                          <a:solidFill>
                            <a:srgbClr val="002060"/>
                          </a:solidFill>
                        </a:rPr>
                        <a:t>Database management</a:t>
                      </a:r>
                    </a:p>
                    <a:p>
                      <a:pPr marL="285750" marR="0" lvl="0" indent="-285750" algn="l" rtl="0">
                        <a:lnSpc>
                          <a:spcPct val="100000"/>
                        </a:lnSpc>
                        <a:spcBef>
                          <a:spcPts val="0"/>
                        </a:spcBef>
                        <a:spcAft>
                          <a:spcPts val="0"/>
                        </a:spcAft>
                        <a:buClr>
                          <a:srgbClr val="000000"/>
                        </a:buClr>
                        <a:buSzPts val="1800"/>
                        <a:buFont typeface="Arial"/>
                        <a:buChar char="•"/>
                      </a:pPr>
                      <a:r>
                        <a:rPr lang="en" sz="1400" u="none" strike="noStrike" cap="none" dirty="0" smtClean="0">
                          <a:solidFill>
                            <a:srgbClr val="002060"/>
                          </a:solidFill>
                        </a:rPr>
                        <a:t>Change max idle connections</a:t>
                      </a:r>
                    </a:p>
                    <a:p>
                      <a:pPr marL="285750" marR="0" lvl="0" indent="-285750" algn="l" rtl="0">
                        <a:lnSpc>
                          <a:spcPct val="100000"/>
                        </a:lnSpc>
                        <a:spcBef>
                          <a:spcPts val="0"/>
                        </a:spcBef>
                        <a:spcAft>
                          <a:spcPts val="0"/>
                        </a:spcAft>
                        <a:buClr>
                          <a:srgbClr val="000000"/>
                        </a:buClr>
                        <a:buSzPts val="1800"/>
                        <a:buFont typeface="Arial"/>
                        <a:buChar char="•"/>
                      </a:pPr>
                      <a:r>
                        <a:rPr lang="en" sz="1400" u="none" strike="noStrike" cap="none" dirty="0" smtClean="0">
                          <a:solidFill>
                            <a:srgbClr val="002060"/>
                          </a:solidFill>
                        </a:rPr>
                        <a:t>Change max open connections</a:t>
                      </a:r>
                    </a:p>
                    <a:p>
                      <a:pPr marL="285750" marR="0" lvl="0" indent="-285750" algn="l" rtl="0">
                        <a:lnSpc>
                          <a:spcPct val="100000"/>
                        </a:lnSpc>
                        <a:spcBef>
                          <a:spcPts val="0"/>
                        </a:spcBef>
                        <a:spcAft>
                          <a:spcPts val="0"/>
                        </a:spcAft>
                        <a:buClr>
                          <a:srgbClr val="000000"/>
                        </a:buClr>
                        <a:buSzPts val="1800"/>
                        <a:buFont typeface="Arial"/>
                        <a:buChar char="•"/>
                      </a:pPr>
                      <a:r>
                        <a:rPr lang="en" sz="1400" u="none" strike="noStrike" cap="none" dirty="0" smtClean="0">
                          <a:solidFill>
                            <a:srgbClr val="002060"/>
                          </a:solidFill>
                        </a:rPr>
                        <a:t>Set query timeout</a:t>
                      </a:r>
                      <a:endParaRPr lang="en" sz="1400" u="none" strike="noStrike" cap="none" dirty="0">
                        <a:solidFill>
                          <a:srgbClr val="002060"/>
                        </a:solidFill>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smtClean="0">
                          <a:solidFill>
                            <a:srgbClr val="FF0000"/>
                          </a:solidFill>
                          <a:latin typeface="微軟正黑體" pitchFamily="34" charset="-120"/>
                          <a:ea typeface="微軟正黑體" pitchFamily="34" charset="-120"/>
                        </a:rPr>
                        <a:t>√</a:t>
                      </a:r>
                      <a:endParaRPr lang="en" altLang="zh-TW" sz="20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910576">
                <a:tc>
                  <a:txBody>
                    <a:bodyPr/>
                    <a:lstStyle/>
                    <a:p>
                      <a:pPr marL="0" marR="0" lvl="0" indent="-114300" algn="l" rtl="0">
                        <a:lnSpc>
                          <a:spcPct val="100000"/>
                        </a:lnSpc>
                        <a:spcBef>
                          <a:spcPts val="0"/>
                        </a:spcBef>
                        <a:spcAft>
                          <a:spcPts val="0"/>
                        </a:spcAft>
                        <a:buClr>
                          <a:srgbClr val="000000"/>
                        </a:buClr>
                        <a:buSzPts val="1800"/>
                        <a:buFont typeface="Arial"/>
                        <a:buNone/>
                      </a:pPr>
                      <a:r>
                        <a:rPr lang="en" sz="1400" b="1" u="none" strike="noStrike" cap="none" dirty="0" smtClean="0">
                          <a:solidFill>
                            <a:srgbClr val="002060"/>
                          </a:solidFill>
                        </a:rPr>
                        <a:t>Configurations</a:t>
                      </a:r>
                    </a:p>
                    <a:p>
                      <a:pPr marL="285750" marR="0" lvl="0" indent="-285750" algn="l" rtl="0">
                        <a:lnSpc>
                          <a:spcPct val="100000"/>
                        </a:lnSpc>
                        <a:spcBef>
                          <a:spcPts val="0"/>
                        </a:spcBef>
                        <a:spcAft>
                          <a:spcPts val="0"/>
                        </a:spcAft>
                        <a:buClr>
                          <a:srgbClr val="000000"/>
                        </a:buClr>
                        <a:buSzPts val="1800"/>
                        <a:buFont typeface="Arial"/>
                        <a:buChar char="•"/>
                      </a:pPr>
                      <a:r>
                        <a:rPr lang="en" sz="1400" u="none" strike="noStrike" cap="none" dirty="0" smtClean="0">
                          <a:solidFill>
                            <a:srgbClr val="002060"/>
                          </a:solidFill>
                        </a:rPr>
                        <a:t>Configure Site URL</a:t>
                      </a:r>
                    </a:p>
                    <a:p>
                      <a:pPr marL="285750" marR="0" lvl="0" indent="-285750" algn="l" rtl="0">
                        <a:lnSpc>
                          <a:spcPct val="100000"/>
                        </a:lnSpc>
                        <a:spcBef>
                          <a:spcPts val="0"/>
                        </a:spcBef>
                        <a:spcAft>
                          <a:spcPts val="0"/>
                        </a:spcAft>
                        <a:buClr>
                          <a:srgbClr val="000000"/>
                        </a:buClr>
                        <a:buSzPts val="1800"/>
                        <a:buFont typeface="Arial"/>
                        <a:buChar char="•"/>
                      </a:pPr>
                      <a:r>
                        <a:rPr lang="en" sz="1400" u="none" strike="noStrike" cap="none" dirty="0" smtClean="0">
                          <a:solidFill>
                            <a:srgbClr val="002060"/>
                          </a:solidFill>
                        </a:rPr>
                        <a:t>Enable retrieval of certificates</a:t>
                      </a:r>
                    </a:p>
                    <a:p>
                      <a:pPr marL="285750" marR="0" lvl="0" indent="-285750" algn="l" rtl="0">
                        <a:lnSpc>
                          <a:spcPct val="100000"/>
                        </a:lnSpc>
                        <a:spcBef>
                          <a:spcPts val="0"/>
                        </a:spcBef>
                        <a:spcAft>
                          <a:spcPts val="0"/>
                        </a:spcAft>
                        <a:buClr>
                          <a:srgbClr val="000000"/>
                        </a:buClr>
                        <a:buSzPts val="1800"/>
                        <a:buFont typeface="Arial"/>
                        <a:buChar char="•"/>
                      </a:pPr>
                      <a:r>
                        <a:rPr lang="en" sz="1400" u="none" strike="noStrike" cap="none" dirty="0" smtClean="0">
                          <a:solidFill>
                            <a:srgbClr val="002060"/>
                          </a:solidFill>
                        </a:rPr>
                        <a:t>Configure port forwarding</a:t>
                      </a:r>
                      <a:endParaRPr lang="en" sz="1400" u="none" strike="noStrike" cap="none" dirty="0">
                        <a:solidFill>
                          <a:srgbClr val="002060"/>
                        </a:solidFill>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FF0000"/>
                          </a:solidFill>
                          <a:latin typeface="微軟正黑體" pitchFamily="34" charset="-120"/>
                          <a:ea typeface="微軟正黑體" pitchFamily="34" charset="-120"/>
                        </a:rPr>
                        <a:t>√</a:t>
                      </a:r>
                      <a:endParaRPr lang="en" altLang="zh-TW" sz="20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bl>
          </a:graphicData>
        </a:graphic>
      </p:graphicFrame>
      <p:pic>
        <p:nvPicPr>
          <p:cNvPr id="11" name="圖片 10" descr="皇冠-01.png"/>
          <p:cNvPicPr>
            <a:picLocks noChangeAspect="1"/>
          </p:cNvPicPr>
          <p:nvPr/>
        </p:nvPicPr>
        <p:blipFill>
          <a:blip r:embed="rId3"/>
          <a:stretch>
            <a:fillRect/>
          </a:stretch>
        </p:blipFill>
        <p:spPr>
          <a:xfrm rot="20254201">
            <a:off x="3167781" y="1050808"/>
            <a:ext cx="687201" cy="47783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 name="Picture 2" descr="D:\ING\20171214\P29.png"/>
          <p:cNvPicPr>
            <a:picLocks noChangeAspect="1" noChangeArrowheads="1"/>
          </p:cNvPicPr>
          <p:nvPr/>
        </p:nvPicPr>
        <p:blipFill>
          <a:blip r:embed="rId3"/>
          <a:stretch>
            <a:fillRect/>
          </a:stretch>
        </p:blipFill>
        <p:spPr bwMode="auto">
          <a:xfrm>
            <a:off x="0" y="0"/>
            <a:ext cx="9144000" cy="5143499"/>
          </a:xfrm>
          <a:prstGeom prst="rect">
            <a:avLst/>
          </a:prstGeom>
          <a:noFill/>
        </p:spPr>
      </p:pic>
      <p:sp>
        <p:nvSpPr>
          <p:cNvPr id="5" name="矩形 4"/>
          <p:cNvSpPr/>
          <p:nvPr/>
        </p:nvSpPr>
        <p:spPr>
          <a:xfrm>
            <a:off x="342900" y="510773"/>
            <a:ext cx="3994323" cy="14313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5" name="Shape 475"/>
          <p:cNvSpPr/>
          <p:nvPr/>
        </p:nvSpPr>
        <p:spPr>
          <a:xfrm>
            <a:off x="342900" y="510773"/>
            <a:ext cx="3868680" cy="1431311"/>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300" b="1" dirty="0">
                <a:solidFill>
                  <a:srgbClr val="002060"/>
                </a:solidFill>
              </a:rPr>
              <a:t>Upgrade to Enterprise Edition</a:t>
            </a:r>
          </a:p>
        </p:txBody>
      </p:sp>
      <p:sp>
        <p:nvSpPr>
          <p:cNvPr id="476" name="Shape 476"/>
          <p:cNvSpPr/>
          <p:nvPr/>
        </p:nvSpPr>
        <p:spPr>
          <a:xfrm>
            <a:off x="342900" y="2588900"/>
            <a:ext cx="8458200" cy="10191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sz="2400" b="1">
              <a:solidFill>
                <a:srgbClr val="6666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4" name="Shape 84"/>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pic>
        <p:nvPicPr>
          <p:cNvPr id="85" name="Shape 85"/>
          <p:cNvPicPr preferRelativeResize="0"/>
          <p:nvPr/>
        </p:nvPicPr>
        <p:blipFill>
          <a:blip r:embed="rId3">
            <a:alphaModFix/>
          </a:blip>
          <a:stretch>
            <a:fillRect/>
          </a:stretch>
        </p:blipFill>
        <p:spPr>
          <a:xfrm>
            <a:off x="5862944" y="1862781"/>
            <a:ext cx="2457582" cy="540678"/>
          </a:xfrm>
          <a:prstGeom prst="rect">
            <a:avLst/>
          </a:prstGeom>
          <a:noFill/>
          <a:ln>
            <a:noFill/>
          </a:ln>
        </p:spPr>
      </p:pic>
      <p:sp>
        <p:nvSpPr>
          <p:cNvPr id="86" name="Shape 86"/>
          <p:cNvSpPr txBox="1">
            <a:spLocks noGrp="1"/>
          </p:cNvSpPr>
          <p:nvPr>
            <p:ph type="body" idx="1"/>
          </p:nvPr>
        </p:nvSpPr>
        <p:spPr>
          <a:xfrm>
            <a:off x="491975" y="1310858"/>
            <a:ext cx="4886700" cy="3416400"/>
          </a:xfrm>
          <a:prstGeom prst="rect">
            <a:avLst/>
          </a:prstGeom>
        </p:spPr>
        <p:txBody>
          <a:bodyPr wrap="square" lIns="91425" tIns="91425" rIns="91425" bIns="91425" anchor="t" anchorCtr="0">
            <a:noAutofit/>
          </a:bodyPr>
          <a:lstStyle/>
          <a:p>
            <a:pPr marL="457200" indent="-342900">
              <a:lnSpc>
                <a:spcPct val="130000"/>
              </a:lnSpc>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Switch </a:t>
            </a:r>
            <a:r>
              <a:rPr lang="en" b="1" dirty="0">
                <a:solidFill>
                  <a:srgbClr val="002060"/>
                </a:solidFill>
              </a:rPr>
              <a:t>to QNAP NAS and  keep </a:t>
            </a:r>
            <a:r>
              <a:rPr lang="en" b="1" dirty="0" smtClean="0">
                <a:solidFill>
                  <a:srgbClr val="002060"/>
                </a:solidFill>
              </a:rPr>
              <a:t>using</a:t>
            </a:r>
            <a:br>
              <a:rPr lang="en" b="1" dirty="0" smtClean="0">
                <a:solidFill>
                  <a:srgbClr val="002060"/>
                </a:solidFill>
              </a:rPr>
            </a:br>
            <a:r>
              <a:rPr lang="en" b="1" dirty="0" smtClean="0">
                <a:solidFill>
                  <a:srgbClr val="002060"/>
                </a:solidFill>
              </a:rPr>
              <a:t>Mattermost</a:t>
            </a:r>
            <a:endParaRPr lang="en" b="1" dirty="0">
              <a:solidFill>
                <a:srgbClr val="002060"/>
              </a:solidFill>
            </a:endParaRPr>
          </a:p>
          <a:p>
            <a:pPr marL="457200" indent="-342900">
              <a:lnSpc>
                <a:spcPct val="130000"/>
              </a:lnSpc>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Secure </a:t>
            </a:r>
            <a:r>
              <a:rPr lang="en" b="1" dirty="0">
                <a:solidFill>
                  <a:srgbClr val="002060"/>
                </a:solidFill>
              </a:rPr>
              <a:t>all your important communication and confidential discussions in </a:t>
            </a:r>
            <a:r>
              <a:rPr lang="en" b="1" dirty="0" smtClean="0">
                <a:solidFill>
                  <a:srgbClr val="002060"/>
                </a:solidFill>
              </a:rPr>
              <a:t>NAS</a:t>
            </a:r>
            <a:endParaRPr lang="en" b="1" dirty="0">
              <a:solidFill>
                <a:srgbClr val="002060"/>
              </a:solidFill>
            </a:endParaRPr>
          </a:p>
          <a:p>
            <a:pPr marL="457200" indent="-342900">
              <a:lnSpc>
                <a:spcPct val="130000"/>
              </a:lnSpc>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Privacy </a:t>
            </a:r>
            <a:r>
              <a:rPr lang="en" b="1" dirty="0">
                <a:solidFill>
                  <a:srgbClr val="002060"/>
                </a:solidFill>
              </a:rPr>
              <a:t>for all your chat </a:t>
            </a:r>
            <a:r>
              <a:rPr lang="en" b="1" dirty="0" smtClean="0">
                <a:solidFill>
                  <a:srgbClr val="002060"/>
                </a:solidFill>
              </a:rPr>
              <a:t>data</a:t>
            </a:r>
            <a:endParaRPr lang="en" b="1" dirty="0">
              <a:solidFill>
                <a:srgbClr val="002060"/>
              </a:solidFill>
            </a:endParaRPr>
          </a:p>
          <a:p>
            <a:pPr marL="457200" indent="-342900">
              <a:lnSpc>
                <a:spcPct val="130000"/>
              </a:lnSpc>
              <a:spcAft>
                <a:spcPts val="0"/>
              </a:spcAft>
              <a:buClr>
                <a:srgbClr val="002060"/>
              </a:buClr>
              <a:buNone/>
            </a:pPr>
            <a:r>
              <a:rPr lang="zh-TW" altLang="en-US" b="1" dirty="0" smtClean="0">
                <a:solidFill>
                  <a:srgbClr val="002060"/>
                </a:solidFill>
                <a:ea typeface="微軟正黑體" pitchFamily="34" charset="-120"/>
              </a:rPr>
              <a:t>◆  </a:t>
            </a:r>
            <a:r>
              <a:rPr lang="en" b="1" dirty="0" smtClean="0">
                <a:solidFill>
                  <a:srgbClr val="002060"/>
                </a:solidFill>
              </a:rPr>
              <a:t>Unlimited </a:t>
            </a:r>
            <a:r>
              <a:rPr lang="en" b="1" dirty="0">
                <a:solidFill>
                  <a:srgbClr val="002060"/>
                </a:solidFill>
              </a:rPr>
              <a:t>Storage (almost)</a:t>
            </a:r>
          </a:p>
        </p:txBody>
      </p:sp>
      <p:pic>
        <p:nvPicPr>
          <p:cNvPr id="87" name="Shape 87"/>
          <p:cNvPicPr preferRelativeResize="0"/>
          <p:nvPr/>
        </p:nvPicPr>
        <p:blipFill>
          <a:blip r:embed="rId4"/>
          <a:stretch>
            <a:fillRect/>
          </a:stretch>
        </p:blipFill>
        <p:spPr>
          <a:xfrm>
            <a:off x="6014447" y="2337129"/>
            <a:ext cx="2055542" cy="2024023"/>
          </a:xfrm>
          <a:prstGeom prst="rect">
            <a:avLst/>
          </a:prstGeom>
          <a:noFill/>
          <a:ln>
            <a:noFill/>
          </a:ln>
        </p:spPr>
      </p:pic>
      <p:pic>
        <p:nvPicPr>
          <p:cNvPr id="88" name="Shape 88"/>
          <p:cNvPicPr preferRelativeResize="0"/>
          <p:nvPr/>
        </p:nvPicPr>
        <p:blipFill>
          <a:blip r:embed="rId5">
            <a:alphaModFix/>
          </a:blip>
          <a:stretch>
            <a:fillRect/>
          </a:stretch>
        </p:blipFill>
        <p:spPr>
          <a:xfrm>
            <a:off x="6100503" y="1473147"/>
            <a:ext cx="1855211" cy="389634"/>
          </a:xfrm>
          <a:prstGeom prst="rect">
            <a:avLst/>
          </a:prstGeom>
          <a:noFill/>
          <a:ln>
            <a:noFill/>
          </a:ln>
        </p:spPr>
      </p:pic>
      <p:sp>
        <p:nvSpPr>
          <p:cNvPr id="7" name="Shape 161"/>
          <p:cNvSpPr txBox="1">
            <a:spLocks noGrp="1"/>
          </p:cNvSpPr>
          <p:nvPr>
            <p:ph type="title"/>
          </p:nvPr>
        </p:nvSpPr>
        <p:spPr>
          <a:xfrm>
            <a:off x="519066" y="267493"/>
            <a:ext cx="8517429" cy="750231"/>
          </a:xfrm>
          <a:prstGeom prst="rect">
            <a:avLst/>
          </a:prstGeom>
        </p:spPr>
        <p:txBody>
          <a:bodyPr wrap="square" lIns="91425" tIns="91425" rIns="91425" bIns="91425" anchor="t" anchorCtr="0">
            <a:noAutofit/>
          </a:bodyPr>
          <a:lstStyle/>
          <a:p>
            <a:r>
              <a:rPr lang="en-US" altLang="zh-TW" sz="3800" dirty="0"/>
              <a:t> </a:t>
            </a:r>
            <a:r>
              <a:rPr lang="en-US" altLang="zh-TW" sz="3800" dirty="0" smtClean="0"/>
              <a:t>Already using </a:t>
            </a:r>
            <a:r>
              <a:rPr lang="en-US" altLang="zh-TW" sz="3800" dirty="0" err="1" smtClean="0"/>
              <a:t>Mattermost</a:t>
            </a:r>
            <a:r>
              <a:rPr lang="en-US" altLang="zh-TW" sz="3800" dirty="0" smtClean="0"/>
              <a:t>?</a:t>
            </a:r>
            <a:endParaRPr lang="en-US" altLang="zh-TW" sz="3800" b="1" dirty="0" smtClean="0"/>
          </a:p>
        </p:txBody>
      </p:sp>
      <p:pic>
        <p:nvPicPr>
          <p:cNvPr id="8" name="圖片 7" descr="lock-02.png"/>
          <p:cNvPicPr>
            <a:picLocks noChangeAspect="1"/>
          </p:cNvPicPr>
          <p:nvPr/>
        </p:nvPicPr>
        <p:blipFill>
          <a:blip r:embed="rId6"/>
          <a:stretch>
            <a:fillRect/>
          </a:stretch>
        </p:blipFill>
        <p:spPr>
          <a:xfrm>
            <a:off x="7649364" y="3717073"/>
            <a:ext cx="841250" cy="84429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800" dirty="0" smtClean="0"/>
              <a:t>Enterprise </a:t>
            </a:r>
            <a:r>
              <a:rPr lang="en-US" altLang="zh-TW" sz="3800" dirty="0" err="1" smtClean="0"/>
              <a:t>Mattermost</a:t>
            </a:r>
            <a:r>
              <a:rPr lang="en-US" altLang="zh-TW" sz="3800" dirty="0" smtClean="0"/>
              <a:t> features</a:t>
            </a:r>
            <a:endParaRPr lang="zh-TW" altLang="en-US" sz="3800" dirty="0"/>
          </a:p>
        </p:txBody>
      </p:sp>
      <p:sp>
        <p:nvSpPr>
          <p:cNvPr id="484" name="Shape 484"/>
          <p:cNvSpPr txBox="1"/>
          <p:nvPr/>
        </p:nvSpPr>
        <p:spPr>
          <a:xfrm>
            <a:off x="270975" y="438500"/>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grpSp>
        <p:nvGrpSpPr>
          <p:cNvPr id="16" name="群組 15"/>
          <p:cNvGrpSpPr/>
          <p:nvPr/>
        </p:nvGrpSpPr>
        <p:grpSpPr>
          <a:xfrm>
            <a:off x="415825" y="1383618"/>
            <a:ext cx="2788023" cy="1728191"/>
            <a:chOff x="415825" y="1383618"/>
            <a:chExt cx="2788023" cy="1728191"/>
          </a:xfrm>
        </p:grpSpPr>
        <p:pic>
          <p:nvPicPr>
            <p:cNvPr id="17" name="圖片 16" descr="TAG-01.png"/>
            <p:cNvPicPr>
              <a:picLocks noChangeAspect="1"/>
            </p:cNvPicPr>
            <p:nvPr/>
          </p:nvPicPr>
          <p:blipFill>
            <a:blip r:embed="rId3"/>
            <a:stretch>
              <a:fillRect/>
            </a:stretch>
          </p:blipFill>
          <p:spPr>
            <a:xfrm>
              <a:off x="415825" y="1383618"/>
              <a:ext cx="2788023" cy="1728191"/>
            </a:xfrm>
            <a:prstGeom prst="rect">
              <a:avLst/>
            </a:prstGeom>
          </p:spPr>
        </p:pic>
        <p:sp>
          <p:nvSpPr>
            <p:cNvPr id="19" name="文字方塊 18"/>
            <p:cNvSpPr txBox="1"/>
            <p:nvPr/>
          </p:nvSpPr>
          <p:spPr>
            <a:xfrm>
              <a:off x="559841" y="1455626"/>
              <a:ext cx="2484276" cy="707886"/>
            </a:xfrm>
            <a:prstGeom prst="rect">
              <a:avLst/>
            </a:prstGeom>
            <a:noFill/>
          </p:spPr>
          <p:txBody>
            <a:bodyPr wrap="square" rtlCol="0">
              <a:spAutoFit/>
            </a:bodyPr>
            <a:lstStyle/>
            <a:p>
              <a:pPr lvl="0" algn="ctr"/>
              <a:r>
                <a:rPr lang="en" sz="2000" b="1" dirty="0" smtClean="0"/>
                <a:t>Advanced Authentication </a:t>
              </a:r>
              <a:endParaRPr lang="en" sz="2000" b="1" dirty="0"/>
            </a:p>
          </p:txBody>
        </p:sp>
        <p:sp>
          <p:nvSpPr>
            <p:cNvPr id="20" name="文字方塊 19"/>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a:t>
              </a:r>
              <a:r>
                <a:rPr lang="en-US" altLang="zh-TW" sz="1800" b="1" dirty="0" smtClean="0">
                  <a:solidFill>
                    <a:schemeClr val="bg1"/>
                  </a:solidFill>
                  <a:ea typeface="微軟正黑體" pitchFamily="34" charset="-120"/>
                </a:rPr>
                <a:t>(SSO)</a:t>
              </a:r>
              <a:r>
                <a:rPr lang="en-US" altLang="zh-TW" sz="1800" b="1" dirty="0" smtClean="0">
                  <a:solidFill>
                    <a:schemeClr val="bg1"/>
                  </a:solidFill>
                  <a:latin typeface="+mj-lt"/>
                  <a:ea typeface="微軟正黑體" pitchFamily="34" charset="-120"/>
                </a:rPr>
                <a:t>, AD/LDAP, SAML(E20) </a:t>
              </a:r>
            </a:p>
          </p:txBody>
        </p:sp>
      </p:grpSp>
      <p:grpSp>
        <p:nvGrpSpPr>
          <p:cNvPr id="21" name="群組 20"/>
          <p:cNvGrpSpPr/>
          <p:nvPr/>
        </p:nvGrpSpPr>
        <p:grpSpPr>
          <a:xfrm>
            <a:off x="5940152" y="1383618"/>
            <a:ext cx="2788022" cy="1728191"/>
            <a:chOff x="5940152" y="1383618"/>
            <a:chExt cx="2788022" cy="1728191"/>
          </a:xfrm>
        </p:grpSpPr>
        <p:pic>
          <p:nvPicPr>
            <p:cNvPr id="22" name="圖片 21" descr="TAG-01.png"/>
            <p:cNvPicPr>
              <a:picLocks noChangeAspect="1"/>
            </p:cNvPicPr>
            <p:nvPr/>
          </p:nvPicPr>
          <p:blipFill>
            <a:blip r:embed="rId4"/>
            <a:stretch>
              <a:fillRect/>
            </a:stretch>
          </p:blipFill>
          <p:spPr>
            <a:xfrm>
              <a:off x="5940152" y="1383618"/>
              <a:ext cx="2788022" cy="1728191"/>
            </a:xfrm>
            <a:prstGeom prst="rect">
              <a:avLst/>
            </a:prstGeom>
          </p:spPr>
        </p:pic>
        <p:sp>
          <p:nvSpPr>
            <p:cNvPr id="23" name="文字方塊 22"/>
            <p:cNvSpPr txBox="1"/>
            <p:nvPr/>
          </p:nvSpPr>
          <p:spPr>
            <a:xfrm>
              <a:off x="6084168" y="1606253"/>
              <a:ext cx="2484276" cy="400110"/>
            </a:xfrm>
            <a:prstGeom prst="rect">
              <a:avLst/>
            </a:prstGeom>
            <a:noFill/>
          </p:spPr>
          <p:txBody>
            <a:bodyPr wrap="square" rtlCol="0">
              <a:spAutoFit/>
            </a:bodyPr>
            <a:lstStyle/>
            <a:p>
              <a:pPr lvl="0" algn="ctr"/>
              <a:r>
                <a:rPr lang="en" sz="2000" b="1" dirty="0" smtClean="0"/>
                <a:t>Custom Branding</a:t>
              </a:r>
              <a:endParaRPr lang="en" sz="2000" b="1" dirty="0"/>
            </a:p>
          </p:txBody>
        </p:sp>
        <p:sp>
          <p:nvSpPr>
            <p:cNvPr id="24" name="文字方塊 23"/>
            <p:cNvSpPr txBox="1"/>
            <p:nvPr/>
          </p:nvSpPr>
          <p:spPr>
            <a:xfrm>
              <a:off x="6125798" y="217587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25" name="群組 24"/>
          <p:cNvGrpSpPr/>
          <p:nvPr/>
        </p:nvGrpSpPr>
        <p:grpSpPr>
          <a:xfrm>
            <a:off x="415825" y="3183818"/>
            <a:ext cx="2788022" cy="1728191"/>
            <a:chOff x="415825" y="3183818"/>
            <a:chExt cx="2788022" cy="1728191"/>
          </a:xfrm>
        </p:grpSpPr>
        <p:pic>
          <p:nvPicPr>
            <p:cNvPr id="26" name="圖片 25" descr="TAG-01.png"/>
            <p:cNvPicPr>
              <a:picLocks noChangeAspect="1"/>
            </p:cNvPicPr>
            <p:nvPr/>
          </p:nvPicPr>
          <p:blipFill>
            <a:blip r:embed="rId4"/>
            <a:stretch>
              <a:fillRect/>
            </a:stretch>
          </p:blipFill>
          <p:spPr>
            <a:xfrm>
              <a:off x="415825" y="3183818"/>
              <a:ext cx="2788022" cy="1728191"/>
            </a:xfrm>
            <a:prstGeom prst="rect">
              <a:avLst/>
            </a:prstGeom>
          </p:spPr>
        </p:pic>
        <p:sp>
          <p:nvSpPr>
            <p:cNvPr id="27" name="文字方塊 26"/>
            <p:cNvSpPr txBox="1"/>
            <p:nvPr/>
          </p:nvSpPr>
          <p:spPr>
            <a:xfrm>
              <a:off x="559841"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Premier Enterprise</a:t>
              </a:r>
              <a:br>
                <a:rPr lang="en" sz="2000" b="1" dirty="0" smtClean="0">
                  <a:solidFill>
                    <a:schemeClr val="bg1">
                      <a:lumMod val="50000"/>
                    </a:schemeClr>
                  </a:solidFill>
                </a:rPr>
              </a:br>
              <a:r>
                <a:rPr lang="en" sz="2000" b="1" dirty="0" smtClean="0">
                  <a:solidFill>
                    <a:schemeClr val="bg1">
                      <a:lumMod val="50000"/>
                    </a:schemeClr>
                  </a:solidFill>
                </a:rPr>
                <a:t>Support</a:t>
              </a:r>
              <a:endParaRPr lang="en" sz="2000" b="1" dirty="0">
                <a:solidFill>
                  <a:schemeClr val="bg1">
                    <a:lumMod val="50000"/>
                  </a:schemeClr>
                </a:solidFill>
              </a:endParaRPr>
            </a:p>
          </p:txBody>
        </p:sp>
        <p:sp>
          <p:nvSpPr>
            <p:cNvPr id="28" name="文字方塊 27"/>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29" name="群組 28"/>
          <p:cNvGrpSpPr/>
          <p:nvPr/>
        </p:nvGrpSpPr>
        <p:grpSpPr>
          <a:xfrm>
            <a:off x="3185846" y="3183818"/>
            <a:ext cx="2788022" cy="1728191"/>
            <a:chOff x="3185846" y="3183818"/>
            <a:chExt cx="2788022" cy="1728191"/>
          </a:xfrm>
        </p:grpSpPr>
        <p:pic>
          <p:nvPicPr>
            <p:cNvPr id="30" name="圖片 29" descr="TAG-01.png"/>
            <p:cNvPicPr>
              <a:picLocks noChangeAspect="1"/>
            </p:cNvPicPr>
            <p:nvPr/>
          </p:nvPicPr>
          <p:blipFill>
            <a:blip r:embed="rId4"/>
            <a:stretch>
              <a:fillRect/>
            </a:stretch>
          </p:blipFill>
          <p:spPr>
            <a:xfrm>
              <a:off x="3185846" y="3183818"/>
              <a:ext cx="2788022" cy="1728191"/>
            </a:xfrm>
            <a:prstGeom prst="rect">
              <a:avLst/>
            </a:prstGeom>
          </p:spPr>
        </p:pic>
        <p:sp>
          <p:nvSpPr>
            <p:cNvPr id="31" name="文字方塊 30"/>
            <p:cNvSpPr txBox="1"/>
            <p:nvPr/>
          </p:nvSpPr>
          <p:spPr>
            <a:xfrm>
              <a:off x="3329862"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Access </a:t>
              </a:r>
              <a:br>
                <a:rPr lang="en" sz="2000" b="1" dirty="0" smtClean="0">
                  <a:solidFill>
                    <a:schemeClr val="bg1">
                      <a:lumMod val="50000"/>
                    </a:schemeClr>
                  </a:solidFill>
                </a:rPr>
              </a:br>
              <a:r>
                <a:rPr lang="en" sz="2000" b="1" dirty="0" smtClean="0">
                  <a:solidFill>
                    <a:schemeClr val="bg1">
                      <a:lumMod val="50000"/>
                    </a:schemeClr>
                  </a:solidFill>
                </a:rPr>
                <a:t>Control</a:t>
              </a:r>
              <a:endParaRPr lang="en" sz="2000" b="1" dirty="0">
                <a:solidFill>
                  <a:schemeClr val="bg1">
                    <a:lumMod val="50000"/>
                  </a:schemeClr>
                </a:solidFill>
              </a:endParaRPr>
            </a:p>
          </p:txBody>
        </p:sp>
        <p:sp>
          <p:nvSpPr>
            <p:cNvPr id="32" name="文字方塊 31"/>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33" name="群組 32"/>
          <p:cNvGrpSpPr/>
          <p:nvPr/>
        </p:nvGrpSpPr>
        <p:grpSpPr>
          <a:xfrm>
            <a:off x="5940152" y="3183818"/>
            <a:ext cx="2788022" cy="1728191"/>
            <a:chOff x="5940152" y="3183818"/>
            <a:chExt cx="2788022" cy="1728191"/>
          </a:xfrm>
        </p:grpSpPr>
        <p:pic>
          <p:nvPicPr>
            <p:cNvPr id="34" name="圖片 33" descr="TAG-01.png"/>
            <p:cNvPicPr>
              <a:picLocks noChangeAspect="1"/>
            </p:cNvPicPr>
            <p:nvPr/>
          </p:nvPicPr>
          <p:blipFill>
            <a:blip r:embed="rId4"/>
            <a:stretch>
              <a:fillRect/>
            </a:stretch>
          </p:blipFill>
          <p:spPr>
            <a:xfrm>
              <a:off x="5940152" y="3183818"/>
              <a:ext cx="2788022" cy="1728191"/>
            </a:xfrm>
            <a:prstGeom prst="rect">
              <a:avLst/>
            </a:prstGeom>
          </p:spPr>
        </p:pic>
        <p:grpSp>
          <p:nvGrpSpPr>
            <p:cNvPr id="35" name="群組 72"/>
            <p:cNvGrpSpPr/>
            <p:nvPr/>
          </p:nvGrpSpPr>
          <p:grpSpPr>
            <a:xfrm>
              <a:off x="6034739" y="3255826"/>
              <a:ext cx="2644007" cy="1364479"/>
              <a:chOff x="6034739" y="3255826"/>
              <a:chExt cx="2644007" cy="1364479"/>
            </a:xfrm>
          </p:grpSpPr>
          <p:sp>
            <p:nvSpPr>
              <p:cNvPr id="36" name="文字方塊 35"/>
              <p:cNvSpPr txBox="1"/>
              <p:nvPr/>
            </p:nvSpPr>
            <p:spPr>
              <a:xfrm>
                <a:off x="6034739" y="3255826"/>
                <a:ext cx="2644007" cy="707886"/>
              </a:xfrm>
              <a:prstGeom prst="rect">
                <a:avLst/>
              </a:prstGeom>
              <a:noFill/>
            </p:spPr>
            <p:txBody>
              <a:bodyPr wrap="square" rtlCol="0">
                <a:spAutoFit/>
              </a:bodyPr>
              <a:lstStyle/>
              <a:p>
                <a:pPr lvl="0" algn="ctr"/>
                <a:r>
                  <a:rPr lang="en" sz="2000" b="1" dirty="0" smtClean="0">
                    <a:solidFill>
                      <a:schemeClr val="bg1">
                        <a:lumMod val="50000"/>
                      </a:schemeClr>
                    </a:solidFill>
                  </a:rPr>
                  <a:t>Advanced Enterprise</a:t>
                </a:r>
                <a:r>
                  <a:rPr lang="zh-TW" altLang="en-US" sz="2000" b="1" dirty="0" smtClean="0">
                    <a:solidFill>
                      <a:schemeClr val="bg1">
                        <a:lumMod val="50000"/>
                      </a:schemeClr>
                    </a:solidFill>
                  </a:rPr>
                  <a:t> </a:t>
                </a:r>
                <a:r>
                  <a:rPr lang="en" sz="2000" b="1" dirty="0" smtClean="0">
                    <a:solidFill>
                      <a:schemeClr val="bg1">
                        <a:lumMod val="50000"/>
                      </a:schemeClr>
                    </a:solidFill>
                  </a:rPr>
                  <a:t>Analytics </a:t>
                </a:r>
                <a:endParaRPr lang="en" sz="2000" b="1" dirty="0">
                  <a:solidFill>
                    <a:schemeClr val="bg1">
                      <a:lumMod val="50000"/>
                    </a:schemeClr>
                  </a:solidFill>
                </a:endParaRPr>
              </a:p>
            </p:txBody>
          </p:sp>
          <p:sp>
            <p:nvSpPr>
              <p:cNvPr id="37" name="文字方塊 36"/>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38" name="群組 37"/>
          <p:cNvGrpSpPr/>
          <p:nvPr/>
        </p:nvGrpSpPr>
        <p:grpSpPr>
          <a:xfrm>
            <a:off x="3185846" y="1383618"/>
            <a:ext cx="2788022" cy="1728191"/>
            <a:chOff x="3185846" y="1383618"/>
            <a:chExt cx="2788022" cy="1728191"/>
          </a:xfrm>
        </p:grpSpPr>
        <p:pic>
          <p:nvPicPr>
            <p:cNvPr id="39" name="圖片 38" descr="TAG-01.png"/>
            <p:cNvPicPr>
              <a:picLocks noChangeAspect="1"/>
            </p:cNvPicPr>
            <p:nvPr/>
          </p:nvPicPr>
          <p:blipFill>
            <a:blip r:embed="rId4"/>
            <a:stretch>
              <a:fillRect/>
            </a:stretch>
          </p:blipFill>
          <p:spPr>
            <a:xfrm>
              <a:off x="3185846" y="1383618"/>
              <a:ext cx="2788022" cy="1728191"/>
            </a:xfrm>
            <a:prstGeom prst="rect">
              <a:avLst/>
            </a:prstGeom>
          </p:spPr>
        </p:pic>
        <p:sp>
          <p:nvSpPr>
            <p:cNvPr id="40" name="文字方塊 39"/>
            <p:cNvSpPr txBox="1"/>
            <p:nvPr/>
          </p:nvSpPr>
          <p:spPr>
            <a:xfrm>
              <a:off x="3329862"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Encrypted Notifications</a:t>
              </a:r>
              <a:endParaRPr lang="en" sz="2000" b="1" dirty="0">
                <a:solidFill>
                  <a:schemeClr val="bg1">
                    <a:lumMod val="50000"/>
                  </a:schemeClr>
                </a:solidFill>
              </a:endParaRPr>
            </a:p>
          </p:txBody>
        </p:sp>
        <p:sp>
          <p:nvSpPr>
            <p:cNvPr id="41" name="文字方塊 40"/>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14" name="標題 13"/>
          <p:cNvSpPr>
            <a:spLocks noGrp="1"/>
          </p:cNvSpPr>
          <p:nvPr>
            <p:ph type="title"/>
          </p:nvPr>
        </p:nvSpPr>
        <p:spPr/>
        <p:txBody>
          <a:bodyPr/>
          <a:lstStyle/>
          <a:p>
            <a:pPr lvl="0"/>
            <a:r>
              <a:rPr lang="en-US" altLang="zh-TW" sz="3800" dirty="0" smtClean="0"/>
              <a:t>Advanced Authentication</a:t>
            </a:r>
            <a:endParaRPr lang="zh-TW" altLang="en-US" sz="3800" dirty="0"/>
          </a:p>
        </p:txBody>
      </p:sp>
      <p:sp>
        <p:nvSpPr>
          <p:cNvPr id="505" name="Shape 505"/>
          <p:cNvSpPr/>
          <p:nvPr/>
        </p:nvSpPr>
        <p:spPr>
          <a:xfrm>
            <a:off x="930825" y="1588425"/>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sp>
        <p:nvSpPr>
          <p:cNvPr id="11" name="Shape 265"/>
          <p:cNvSpPr txBox="1">
            <a:spLocks/>
          </p:cNvSpPr>
          <p:nvPr/>
        </p:nvSpPr>
        <p:spPr>
          <a:xfrm>
            <a:off x="0" y="1152525"/>
            <a:ext cx="8521700" cy="3416300"/>
          </a:xfrm>
          <a:prstGeom prst="rect">
            <a:avLst/>
          </a:prstGeom>
          <a:noFill/>
          <a:ln>
            <a:noFill/>
          </a:ln>
        </p:spPr>
        <p:txBody>
          <a:bodyPr wrap="square" lIns="91425" tIns="91425" rIns="91425" bIns="91425" anchor="t" anchorCtr="0">
            <a:noAutofit/>
          </a:bodyPr>
          <a:lstStyle/>
          <a:p>
            <a:pPr marL="342900" marR="0" lvl="0" indent="-101600" algn="l" defTabSz="914400" rtl="0" eaLnBrk="1" fontAlgn="auto" latinLnBrk="0" hangingPunct="1">
              <a:lnSpc>
                <a:spcPct val="100000"/>
              </a:lnSpc>
              <a:spcBef>
                <a:spcPts val="0"/>
              </a:spcBef>
              <a:spcAft>
                <a:spcPts val="0"/>
              </a:spcAft>
              <a:buClr>
                <a:srgbClr val="002060"/>
              </a:buClr>
              <a:buSzPts val="1800"/>
              <a:buFont typeface="Arial"/>
              <a:buNone/>
              <a:tabLst/>
              <a:defRPr/>
            </a:pPr>
            <a:endParaRPr kumimoji="0" lang="zh-TW" altLang="en-US" sz="1800" b="0" i="0" u="none" strike="noStrike" kern="0" cap="none" spc="0" normalizeH="0" baseline="0" noProof="0" smtClean="0">
              <a:ln>
                <a:noFill/>
              </a:ln>
              <a:solidFill>
                <a:srgbClr val="262626"/>
              </a:solidFill>
              <a:effectLst/>
              <a:uLnTx/>
              <a:uFillTx/>
              <a:latin typeface="Arial"/>
              <a:ea typeface="Arial"/>
              <a:cs typeface="Arial"/>
              <a:sym typeface="Arial"/>
            </a:endParaRPr>
          </a:p>
          <a:p>
            <a:pPr marL="342900" marR="0" lvl="0" indent="-101600" algn="l" defTabSz="914400" rtl="0" eaLnBrk="1" fontAlgn="auto" latinLnBrk="0" hangingPunct="1">
              <a:lnSpc>
                <a:spcPct val="100000"/>
              </a:lnSpc>
              <a:spcBef>
                <a:spcPts val="400"/>
              </a:spcBef>
              <a:spcAft>
                <a:spcPts val="0"/>
              </a:spcAft>
              <a:buClr>
                <a:srgbClr val="002060"/>
              </a:buClr>
              <a:buSzPts val="1800"/>
              <a:buFont typeface="Arial"/>
              <a:buNone/>
              <a:tabLst/>
              <a:defRPr/>
            </a:pPr>
            <a:endParaRPr kumimoji="0" lang="zh-TW" altLang="en-US" sz="1800" b="0" i="0" u="none" strike="noStrike" kern="0" cap="none" spc="0" normalizeH="0" baseline="0" noProof="0" smtClean="0">
              <a:ln>
                <a:noFill/>
              </a:ln>
              <a:solidFill>
                <a:srgbClr val="262626"/>
              </a:solidFill>
              <a:effectLst/>
              <a:uLnTx/>
              <a:uFillTx/>
              <a:latin typeface="Arial"/>
              <a:ea typeface="Arial"/>
              <a:cs typeface="Arial"/>
              <a:sym typeface="Arial"/>
            </a:endParaRPr>
          </a:p>
          <a:p>
            <a:pPr marL="342900" marR="0" lvl="0" indent="-101600" algn="l" defTabSz="914400" rtl="0" eaLnBrk="1" fontAlgn="auto" latinLnBrk="0" hangingPunct="1">
              <a:lnSpc>
                <a:spcPct val="100000"/>
              </a:lnSpc>
              <a:spcBef>
                <a:spcPts val="400"/>
              </a:spcBef>
              <a:spcAft>
                <a:spcPts val="0"/>
              </a:spcAft>
              <a:buClr>
                <a:srgbClr val="002060"/>
              </a:buClr>
              <a:buSzPts val="1800"/>
              <a:buFont typeface="Arial"/>
              <a:buNone/>
              <a:tabLst/>
              <a:defRPr/>
            </a:pPr>
            <a:endParaRPr kumimoji="0" lang="zh-TW" altLang="en-US" sz="1800" b="0" i="0" u="none" strike="noStrike" kern="0" cap="none" spc="0" normalizeH="0" baseline="0" noProof="0" smtClean="0">
              <a:ln>
                <a:noFill/>
              </a:ln>
              <a:solidFill>
                <a:srgbClr val="262626"/>
              </a:solidFill>
              <a:effectLst/>
              <a:uLnTx/>
              <a:uFillTx/>
              <a:latin typeface="Arial"/>
              <a:ea typeface="Arial"/>
              <a:cs typeface="Arial"/>
              <a:sym typeface="Arial"/>
            </a:endParaRPr>
          </a:p>
          <a:p>
            <a:pPr marL="241300" marR="0" lvl="0" indent="-114300" algn="l" defTabSz="914400" rtl="0" eaLnBrk="1" fontAlgn="auto" latinLnBrk="0" hangingPunct="1">
              <a:lnSpc>
                <a:spcPct val="100000"/>
              </a:lnSpc>
              <a:spcBef>
                <a:spcPts val="400"/>
              </a:spcBef>
              <a:spcAft>
                <a:spcPts val="0"/>
              </a:spcAft>
              <a:buClr>
                <a:srgbClr val="002060"/>
              </a:buClr>
              <a:buSzPts val="1800"/>
              <a:buFont typeface="Arial"/>
              <a:buNone/>
              <a:tabLst/>
              <a:defRPr/>
            </a:pPr>
            <a:endParaRPr kumimoji="0" lang="zh-TW" altLang="en-US" sz="1800" b="0" i="0" u="none" strike="noStrike" kern="0" cap="none" spc="0" normalizeH="0" baseline="0" noProof="0">
              <a:ln>
                <a:noFill/>
              </a:ln>
              <a:solidFill>
                <a:srgbClr val="262626"/>
              </a:solidFill>
              <a:effectLst/>
              <a:uLnTx/>
              <a:uFillTx/>
              <a:latin typeface="Arial"/>
              <a:ea typeface="Arial"/>
              <a:cs typeface="Arial"/>
              <a:sym typeface="Arial"/>
            </a:endParaRPr>
          </a:p>
        </p:txBody>
      </p:sp>
      <p:pic>
        <p:nvPicPr>
          <p:cNvPr id="12" name="圖片 11" descr="對話框-01.png"/>
          <p:cNvPicPr>
            <a:picLocks noChangeAspect="1"/>
          </p:cNvPicPr>
          <p:nvPr/>
        </p:nvPicPr>
        <p:blipFill>
          <a:blip r:embed="rId3"/>
          <a:stretch>
            <a:fillRect/>
          </a:stretch>
        </p:blipFill>
        <p:spPr>
          <a:xfrm>
            <a:off x="573656" y="1203598"/>
            <a:ext cx="3384376" cy="3556227"/>
          </a:xfrm>
          <a:prstGeom prst="rect">
            <a:avLst/>
          </a:prstGeom>
        </p:spPr>
      </p:pic>
      <p:pic>
        <p:nvPicPr>
          <p:cNvPr id="13" name="圖片 12" descr="對話框-01.png"/>
          <p:cNvPicPr>
            <a:picLocks noChangeAspect="1"/>
          </p:cNvPicPr>
          <p:nvPr/>
        </p:nvPicPr>
        <p:blipFill>
          <a:blip r:embed="rId3"/>
          <a:stretch>
            <a:fillRect/>
          </a:stretch>
        </p:blipFill>
        <p:spPr>
          <a:xfrm>
            <a:off x="3779911" y="1203598"/>
            <a:ext cx="3609429" cy="3939902"/>
          </a:xfrm>
          <a:prstGeom prst="rect">
            <a:avLst/>
          </a:prstGeom>
        </p:spPr>
      </p:pic>
      <p:sp>
        <p:nvSpPr>
          <p:cNvPr id="15" name="Shape 483"/>
          <p:cNvSpPr/>
          <p:nvPr/>
        </p:nvSpPr>
        <p:spPr>
          <a:xfrm>
            <a:off x="1159196" y="1563638"/>
            <a:ext cx="2232248" cy="576064"/>
          </a:xfrm>
          <a:prstGeom prst="rect">
            <a:avLst/>
          </a:prstGeom>
          <a:noFill/>
          <a:ln>
            <a:noFill/>
          </a:ln>
        </p:spPr>
        <p:txBody>
          <a:bodyPr wrap="square" lIns="91425" tIns="91425" rIns="91425" bIns="91425" anchor="ctr" anchorCtr="0">
            <a:noAutofit/>
          </a:bodyPr>
          <a:lstStyle/>
          <a:p>
            <a:pPr lvl="0"/>
            <a:r>
              <a:rPr lang="en-US" altLang="zh-TW" sz="1800" b="1" dirty="0" smtClean="0">
                <a:solidFill>
                  <a:srgbClr val="002060"/>
                </a:solidFill>
                <a:latin typeface="+mj-lt"/>
                <a:ea typeface="微軟正黑體" pitchFamily="34" charset="-120"/>
              </a:rPr>
              <a:t>E10 Enterprise edition </a:t>
            </a:r>
          </a:p>
        </p:txBody>
      </p:sp>
      <p:sp>
        <p:nvSpPr>
          <p:cNvPr id="16" name="Shape 483"/>
          <p:cNvSpPr/>
          <p:nvPr/>
        </p:nvSpPr>
        <p:spPr>
          <a:xfrm>
            <a:off x="4355976" y="1563638"/>
            <a:ext cx="2232248" cy="576064"/>
          </a:xfrm>
          <a:prstGeom prst="rect">
            <a:avLst/>
          </a:prstGeom>
          <a:noFill/>
          <a:ln>
            <a:noFill/>
          </a:ln>
        </p:spPr>
        <p:txBody>
          <a:bodyPr wrap="square" lIns="91425" tIns="91425" rIns="91425" bIns="91425" anchor="ctr" anchorCtr="0">
            <a:noAutofit/>
          </a:bodyPr>
          <a:lstStyle/>
          <a:p>
            <a:pPr lvl="0"/>
            <a:r>
              <a:rPr lang="en-US" altLang="zh-TW" sz="1800" b="1" dirty="0" smtClean="0">
                <a:solidFill>
                  <a:srgbClr val="002060"/>
                </a:solidFill>
                <a:latin typeface="+mj-lt"/>
                <a:ea typeface="微軟正黑體" pitchFamily="34" charset="-120"/>
              </a:rPr>
              <a:t>E20 Enterprise edition </a:t>
            </a:r>
          </a:p>
        </p:txBody>
      </p:sp>
      <p:sp>
        <p:nvSpPr>
          <p:cNvPr id="17" name="文字方塊 16"/>
          <p:cNvSpPr txBox="1"/>
          <p:nvPr/>
        </p:nvSpPr>
        <p:spPr>
          <a:xfrm>
            <a:off x="943172" y="2139702"/>
            <a:ext cx="2808312" cy="1077218"/>
          </a:xfrm>
          <a:prstGeom prst="rect">
            <a:avLst/>
          </a:prstGeom>
          <a:noFill/>
        </p:spPr>
        <p:txBody>
          <a:bodyPr wrap="square" rtlCol="0">
            <a:spAutoFit/>
          </a:bodyPr>
          <a:lstStyle/>
          <a:p>
            <a:pPr indent="-342900">
              <a:buSzPts val="1800"/>
            </a:pPr>
            <a:r>
              <a:rPr lang="zh-TW" altLang="en-US" sz="1600" b="1" dirty="0" smtClean="0">
                <a:solidFill>
                  <a:srgbClr val="002060"/>
                </a:solidFill>
                <a:latin typeface="+mj-lt"/>
                <a:ea typeface="微軟正黑體" pitchFamily="34" charset="-120"/>
              </a:rPr>
              <a:t>◆ </a:t>
            </a:r>
            <a:r>
              <a:rPr lang="en" sz="1600" b="1" dirty="0" smtClean="0">
                <a:solidFill>
                  <a:srgbClr val="002060"/>
                </a:solidFill>
              </a:rPr>
              <a:t>Multi-Factor   </a:t>
            </a:r>
          </a:p>
          <a:p>
            <a:pPr indent="-342900">
              <a:buSzPts val="1800"/>
            </a:pPr>
            <a:r>
              <a:rPr lang="en" sz="1600" b="1" dirty="0" smtClean="0">
                <a:solidFill>
                  <a:srgbClr val="002060"/>
                </a:solidFill>
              </a:rPr>
              <a:t>   Authentication </a:t>
            </a:r>
          </a:p>
          <a:p>
            <a:pPr indent="-342900">
              <a:buSzPts val="1800"/>
            </a:pPr>
            <a:r>
              <a:rPr lang="en-US" altLang="zh-TW" sz="1600" b="1" dirty="0" smtClean="0">
                <a:solidFill>
                  <a:srgbClr val="002060"/>
                </a:solidFill>
                <a:latin typeface="+mj-lt"/>
                <a:ea typeface="微軟正黑體" pitchFamily="34" charset="-120"/>
              </a:rPr>
              <a:t>    </a:t>
            </a: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Google </a:t>
            </a:r>
            <a:r>
              <a:rPr lang="en" altLang="zh-TW" sz="1600" b="1" dirty="0" smtClean="0">
                <a:solidFill>
                  <a:srgbClr val="002060"/>
                </a:solidFill>
                <a:latin typeface="+mj-lt"/>
                <a:ea typeface="微軟正黑體" pitchFamily="34" charset="-120"/>
              </a:rPr>
              <a:t>Authenticator</a:t>
            </a:r>
          </a:p>
          <a:p>
            <a:pPr lvl="0" indent="-342900">
              <a:buClr>
                <a:schemeClr val="dk1"/>
              </a:buClr>
              <a:buSzPts val="1800"/>
            </a:pP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Active Directory/LDAP</a:t>
            </a:r>
            <a:endParaRPr lang="en" altLang="zh-TW" sz="1600" b="1" dirty="0" smtClean="0">
              <a:solidFill>
                <a:srgbClr val="002060"/>
              </a:solidFill>
              <a:latin typeface="+mj-lt"/>
              <a:ea typeface="微軟正黑體" pitchFamily="34" charset="-120"/>
            </a:endParaRPr>
          </a:p>
        </p:txBody>
      </p:sp>
      <p:sp>
        <p:nvSpPr>
          <p:cNvPr id="18" name="文字方塊 17"/>
          <p:cNvSpPr txBox="1"/>
          <p:nvPr/>
        </p:nvSpPr>
        <p:spPr>
          <a:xfrm>
            <a:off x="4211960" y="2139702"/>
            <a:ext cx="2808312" cy="2800767"/>
          </a:xfrm>
          <a:prstGeom prst="rect">
            <a:avLst/>
          </a:prstGeom>
          <a:noFill/>
        </p:spPr>
        <p:txBody>
          <a:bodyPr wrap="square" rtlCol="0">
            <a:spAutoFit/>
          </a:bodyPr>
          <a:lstStyle/>
          <a:p>
            <a:pPr marL="457200" indent="-342900">
              <a:buClr>
                <a:schemeClr val="dk1"/>
              </a:buClr>
              <a:buSzPts val="1800"/>
            </a:pPr>
            <a:r>
              <a:rPr lang="en-US" altLang="zh-TW" sz="1600" b="1" dirty="0" smtClean="0">
                <a:solidFill>
                  <a:srgbClr val="002060"/>
                </a:solidFill>
                <a:latin typeface="+mj-lt"/>
                <a:ea typeface="微軟正黑體" pitchFamily="34" charset="-120"/>
              </a:rPr>
              <a:t>SAML</a:t>
            </a: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2.0 integration</a:t>
            </a:r>
          </a:p>
          <a:p>
            <a:pPr marL="457200" lvl="0" indent="-342900">
              <a:buClr>
                <a:schemeClr val="dk1"/>
              </a:buClr>
              <a:buSzPts val="1800"/>
            </a:pP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Single Sign-On (SSO)</a:t>
            </a:r>
          </a:p>
          <a:p>
            <a:pPr marL="457200" lvl="0" indent="-342900">
              <a:buClr>
                <a:schemeClr val="dk1"/>
              </a:buClr>
              <a:buSzPts val="1800"/>
            </a:pPr>
            <a:r>
              <a:rPr lang="en-US" altLang="zh-TW" sz="1600" b="1" dirty="0" smtClean="0">
                <a:solidFill>
                  <a:srgbClr val="002060"/>
                </a:solidFill>
                <a:latin typeface="+mj-lt"/>
                <a:ea typeface="微軟正黑體" pitchFamily="34" charset="-120"/>
              </a:rPr>
              <a:t>    </a:t>
            </a:r>
            <a:r>
              <a:rPr lang="zh-TW" altLang="en-US" sz="1600" b="1" dirty="0" smtClean="0">
                <a:solidFill>
                  <a:srgbClr val="002060"/>
                </a:solidFill>
                <a:latin typeface="+mj-lt"/>
                <a:ea typeface="微軟正黑體" pitchFamily="34" charset="-120"/>
              </a:rPr>
              <a:t>△ </a:t>
            </a:r>
            <a:r>
              <a:rPr lang="en-US" altLang="zh-TW" sz="1600" b="1" dirty="0" err="1" smtClean="0">
                <a:solidFill>
                  <a:srgbClr val="002060"/>
                </a:solidFill>
                <a:latin typeface="+mj-lt"/>
                <a:ea typeface="微軟正黑體" pitchFamily="34" charset="-120"/>
              </a:rPr>
              <a:t>Okta</a:t>
            </a:r>
            <a:r>
              <a:rPr lang="en-US" altLang="zh-TW" sz="1600" b="1" dirty="0" smtClean="0">
                <a:solidFill>
                  <a:srgbClr val="002060"/>
                </a:solidFill>
                <a:latin typeface="+mj-lt"/>
                <a:ea typeface="微軟正黑體" pitchFamily="34" charset="-120"/>
              </a:rPr>
              <a:t>/</a:t>
            </a:r>
            <a:r>
              <a:rPr lang="en-US" altLang="zh-TW" sz="1600" b="1" dirty="0" err="1" smtClean="0">
                <a:solidFill>
                  <a:srgbClr val="002060"/>
                </a:solidFill>
                <a:latin typeface="+mj-lt"/>
                <a:ea typeface="微軟正黑體" pitchFamily="34" charset="-120"/>
              </a:rPr>
              <a:t>OneLogin</a:t>
            </a:r>
            <a:r>
              <a:rPr lang="en-US" altLang="zh-TW" sz="1600" b="1" dirty="0" smtClean="0">
                <a:solidFill>
                  <a:srgbClr val="002060"/>
                </a:solidFill>
                <a:latin typeface="+mj-lt"/>
                <a:ea typeface="微軟正黑體" pitchFamily="34" charset="-120"/>
              </a:rPr>
              <a:t>/</a:t>
            </a:r>
          </a:p>
          <a:p>
            <a:pPr marL="457200" lvl="0" indent="-342900">
              <a:buClr>
                <a:schemeClr val="dk1"/>
              </a:buClr>
              <a:buSzPts val="1800"/>
            </a:pPr>
            <a:r>
              <a:rPr lang="en-US" altLang="zh-TW" sz="1600" b="1" dirty="0" smtClean="0">
                <a:solidFill>
                  <a:srgbClr val="002060"/>
                </a:solidFill>
                <a:latin typeface="+mj-lt"/>
                <a:ea typeface="微軟正黑體" pitchFamily="34" charset="-120"/>
              </a:rPr>
              <a:t>       Microsoft ADFS</a:t>
            </a:r>
          </a:p>
          <a:p>
            <a:pPr marL="457200" lvl="0" indent="-342900">
              <a:buClr>
                <a:schemeClr val="dk1"/>
              </a:buClr>
              <a:buSzPts val="1800"/>
            </a:pPr>
            <a:endParaRPr lang="en-US" altLang="zh-TW" sz="1600" b="1" dirty="0" smtClean="0">
              <a:solidFill>
                <a:srgbClr val="002060"/>
              </a:solidFill>
              <a:latin typeface="+mj-lt"/>
              <a:ea typeface="微軟正黑體" pitchFamily="34" charset="-120"/>
            </a:endParaRPr>
          </a:p>
          <a:p>
            <a:pPr marL="457200" lvl="0" indent="-342900">
              <a:buClr>
                <a:schemeClr val="dk1"/>
              </a:buClr>
              <a:buSzPts val="1800"/>
            </a:pPr>
            <a:endParaRPr lang="en-US" altLang="zh-TW" sz="1600" b="1" dirty="0" smtClean="0">
              <a:solidFill>
                <a:srgbClr val="002060"/>
              </a:solidFill>
              <a:latin typeface="+mj-lt"/>
              <a:ea typeface="微軟正黑體" pitchFamily="34" charset="-120"/>
            </a:endParaRPr>
          </a:p>
          <a:p>
            <a:pPr marL="457200" lvl="0" indent="-342900">
              <a:buClr>
                <a:schemeClr val="dk1"/>
              </a:buClr>
              <a:buSzPts val="1800"/>
            </a:pPr>
            <a:endParaRPr lang="en" altLang="zh-TW" sz="1600" b="1" dirty="0" smtClean="0">
              <a:solidFill>
                <a:srgbClr val="002060"/>
              </a:solidFill>
              <a:latin typeface="+mj-lt"/>
              <a:ea typeface="微軟正黑體" pitchFamily="34" charset="-120"/>
            </a:endParaRPr>
          </a:p>
          <a:p>
            <a:pPr marL="457200" lvl="0" indent="-342900">
              <a:buSzPts val="1800"/>
            </a:pPr>
            <a:r>
              <a:rPr lang="zh-TW" altLang="en-US" sz="1600" b="1" dirty="0" smtClean="0">
                <a:solidFill>
                  <a:srgbClr val="002060"/>
                </a:solidFill>
                <a:latin typeface="+mj-lt"/>
                <a:ea typeface="微軟正黑體" pitchFamily="34" charset="-120"/>
              </a:rPr>
              <a:t>◆ </a:t>
            </a:r>
            <a:r>
              <a:rPr lang="en-US" altLang="zh-TW" sz="1600" b="1" dirty="0" smtClean="0">
                <a:solidFill>
                  <a:srgbClr val="002060"/>
                </a:solidFill>
                <a:latin typeface="+mj-lt"/>
                <a:ea typeface="微軟正黑體" pitchFamily="34" charset="-120"/>
              </a:rPr>
              <a:t>Centralized identity management</a:t>
            </a:r>
          </a:p>
          <a:p>
            <a:pPr marL="457200" lvl="0" indent="-342900">
              <a:buSzPts val="1800"/>
            </a:pPr>
            <a:r>
              <a:rPr lang="zh-TW" altLang="en-US" sz="1600" b="1" dirty="0" smtClean="0">
                <a:solidFill>
                  <a:srgbClr val="002060"/>
                </a:solidFill>
                <a:ea typeface="微軟正黑體" pitchFamily="34" charset="-120"/>
              </a:rPr>
              <a:t>◆ </a:t>
            </a:r>
            <a:r>
              <a:rPr lang="en-US" altLang="zh-TW" sz="1600" b="1" dirty="0" smtClean="0">
                <a:solidFill>
                  <a:srgbClr val="002060"/>
                </a:solidFill>
                <a:latin typeface="+mj-lt"/>
                <a:ea typeface="微軟正黑體" pitchFamily="34" charset="-120"/>
              </a:rPr>
              <a:t>Automatic account provisioning</a:t>
            </a:r>
          </a:p>
        </p:txBody>
      </p:sp>
      <p:pic>
        <p:nvPicPr>
          <p:cNvPr id="19" name="Shape 609"/>
          <p:cNvPicPr preferRelativeResize="0"/>
          <p:nvPr/>
        </p:nvPicPr>
        <p:blipFill>
          <a:blip r:embed="rId4">
            <a:alphaModFix/>
          </a:blip>
          <a:srcRect t="23680" b="23577"/>
          <a:stretch>
            <a:fillRect/>
          </a:stretch>
        </p:blipFill>
        <p:spPr>
          <a:xfrm>
            <a:off x="4832400" y="3214122"/>
            <a:ext cx="1303052" cy="515456"/>
          </a:xfrm>
          <a:prstGeom prst="rect">
            <a:avLst/>
          </a:prstGeom>
          <a:noFill/>
          <a:ln>
            <a:noFill/>
          </a:ln>
        </p:spPr>
      </p:pic>
      <p:pic>
        <p:nvPicPr>
          <p:cNvPr id="20" name="Shape 610"/>
          <p:cNvPicPr preferRelativeResize="0"/>
          <p:nvPr/>
        </p:nvPicPr>
        <p:blipFill>
          <a:blip r:embed="rId5">
            <a:alphaModFix/>
          </a:blip>
          <a:stretch>
            <a:fillRect/>
          </a:stretch>
        </p:blipFill>
        <p:spPr>
          <a:xfrm>
            <a:off x="7071557" y="1730697"/>
            <a:ext cx="1872208" cy="1741153"/>
          </a:xfrm>
          <a:prstGeom prst="rect">
            <a:avLst/>
          </a:prstGeom>
          <a:noFill/>
          <a:ln>
            <a:noFill/>
          </a:ln>
        </p:spPr>
      </p:pic>
      <p:pic>
        <p:nvPicPr>
          <p:cNvPr id="21" name="Shape 606"/>
          <p:cNvPicPr preferRelativeResize="0"/>
          <p:nvPr/>
        </p:nvPicPr>
        <p:blipFill>
          <a:blip r:embed="rId6">
            <a:alphaModFix/>
          </a:blip>
          <a:stretch>
            <a:fillRect/>
          </a:stretch>
        </p:blipFill>
        <p:spPr>
          <a:xfrm>
            <a:off x="1097701" y="3496155"/>
            <a:ext cx="743478" cy="743478"/>
          </a:xfrm>
          <a:prstGeom prst="rect">
            <a:avLst/>
          </a:prstGeom>
          <a:noFill/>
          <a:ln>
            <a:noFill/>
          </a:ln>
        </p:spPr>
      </p:pic>
      <p:pic>
        <p:nvPicPr>
          <p:cNvPr id="22" name="Shape 607"/>
          <p:cNvPicPr preferRelativeResize="0"/>
          <p:nvPr/>
        </p:nvPicPr>
        <p:blipFill>
          <a:blip r:embed="rId7">
            <a:alphaModFix/>
          </a:blip>
          <a:stretch>
            <a:fillRect/>
          </a:stretch>
        </p:blipFill>
        <p:spPr>
          <a:xfrm>
            <a:off x="2671365" y="3507855"/>
            <a:ext cx="720079" cy="720079"/>
          </a:xfrm>
          <a:prstGeom prst="rect">
            <a:avLst/>
          </a:prstGeom>
          <a:noFill/>
          <a:ln>
            <a:noFill/>
          </a:ln>
        </p:spPr>
      </p:pic>
      <p:pic>
        <p:nvPicPr>
          <p:cNvPr id="23" name="Shape 608"/>
          <p:cNvPicPr preferRelativeResize="0"/>
          <p:nvPr/>
        </p:nvPicPr>
        <p:blipFill>
          <a:blip r:embed="rId8">
            <a:alphaModFix/>
          </a:blip>
          <a:stretch>
            <a:fillRect/>
          </a:stretch>
        </p:blipFill>
        <p:spPr>
          <a:xfrm>
            <a:off x="1860228" y="3471850"/>
            <a:ext cx="792088" cy="792088"/>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800" dirty="0" smtClean="0"/>
              <a:t>Enterprise </a:t>
            </a:r>
            <a:r>
              <a:rPr lang="en-US" altLang="zh-TW" sz="3800" dirty="0" err="1" smtClean="0"/>
              <a:t>Mattermost</a:t>
            </a:r>
            <a:r>
              <a:rPr lang="en-US" altLang="zh-TW" sz="3800" dirty="0" smtClean="0"/>
              <a:t> features</a:t>
            </a:r>
            <a:endParaRPr lang="zh-TW" altLang="en-US" sz="3800" dirty="0"/>
          </a:p>
        </p:txBody>
      </p:sp>
      <p:grpSp>
        <p:nvGrpSpPr>
          <p:cNvPr id="15" name="群組 14"/>
          <p:cNvGrpSpPr/>
          <p:nvPr/>
        </p:nvGrpSpPr>
        <p:grpSpPr>
          <a:xfrm>
            <a:off x="415825" y="1383618"/>
            <a:ext cx="2788022" cy="1728191"/>
            <a:chOff x="415825" y="1383618"/>
            <a:chExt cx="2788022" cy="1728191"/>
          </a:xfrm>
        </p:grpSpPr>
        <p:pic>
          <p:nvPicPr>
            <p:cNvPr id="16" name="圖片 15" descr="TAG-01.png"/>
            <p:cNvPicPr>
              <a:picLocks noChangeAspect="1"/>
            </p:cNvPicPr>
            <p:nvPr/>
          </p:nvPicPr>
          <p:blipFill>
            <a:blip r:embed="rId3"/>
            <a:stretch>
              <a:fillRect/>
            </a:stretch>
          </p:blipFill>
          <p:spPr>
            <a:xfrm>
              <a:off x="415825" y="1383618"/>
              <a:ext cx="2788022"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Authentication </a:t>
              </a:r>
              <a:endParaRPr lang="en" sz="2000" b="1" dirty="0">
                <a:solidFill>
                  <a:schemeClr val="bg1">
                    <a:lumMod val="50000"/>
                  </a:schemeClr>
                </a:solidFill>
              </a:endParaRPr>
            </a:p>
          </p:txBody>
        </p:sp>
        <p:sp>
          <p:nvSpPr>
            <p:cNvPr id="19" name="文字方塊 18"/>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a:t>
              </a:r>
              <a:r>
                <a:rPr lang="en-US" altLang="zh-TW" sz="1800" b="1" dirty="0" smtClean="0">
                  <a:solidFill>
                    <a:schemeClr val="bg1"/>
                  </a:solidFill>
                  <a:ea typeface="微軟正黑體" pitchFamily="34" charset="-120"/>
                </a:rPr>
                <a:t>(SSO)</a:t>
              </a:r>
              <a:r>
                <a:rPr lang="en-US" altLang="zh-TW" sz="1800" b="1" dirty="0" smtClean="0">
                  <a:solidFill>
                    <a:schemeClr val="bg1"/>
                  </a:solidFill>
                  <a:latin typeface="+mj-lt"/>
                  <a:ea typeface="微軟正黑體" pitchFamily="34" charset="-120"/>
                </a:rPr>
                <a:t>, AD/LDAP, SAML(E20) </a:t>
              </a:r>
            </a:p>
          </p:txBody>
        </p:sp>
      </p:grpSp>
      <p:grpSp>
        <p:nvGrpSpPr>
          <p:cNvPr id="20" name="群組 19"/>
          <p:cNvGrpSpPr/>
          <p:nvPr/>
        </p:nvGrpSpPr>
        <p:grpSpPr>
          <a:xfrm>
            <a:off x="5940152" y="1383618"/>
            <a:ext cx="2788022" cy="1728191"/>
            <a:chOff x="5940152" y="1383618"/>
            <a:chExt cx="2788022" cy="1728191"/>
          </a:xfrm>
        </p:grpSpPr>
        <p:pic>
          <p:nvPicPr>
            <p:cNvPr id="21" name="圖片 20" descr="TAG-01.png"/>
            <p:cNvPicPr>
              <a:picLocks noChangeAspect="1"/>
            </p:cNvPicPr>
            <p:nvPr/>
          </p:nvPicPr>
          <p:blipFill>
            <a:blip r:embed="rId3"/>
            <a:stretch>
              <a:fillRect/>
            </a:stretch>
          </p:blipFill>
          <p:spPr>
            <a:xfrm>
              <a:off x="5940152" y="1383618"/>
              <a:ext cx="2788022" cy="1728191"/>
            </a:xfrm>
            <a:prstGeom prst="rect">
              <a:avLst/>
            </a:prstGeom>
          </p:spPr>
        </p:pic>
        <p:sp>
          <p:nvSpPr>
            <p:cNvPr id="22" name="文字方塊 21"/>
            <p:cNvSpPr txBox="1"/>
            <p:nvPr/>
          </p:nvSpPr>
          <p:spPr>
            <a:xfrm>
              <a:off x="6084168" y="1606253"/>
              <a:ext cx="2484276" cy="400110"/>
            </a:xfrm>
            <a:prstGeom prst="rect">
              <a:avLst/>
            </a:prstGeom>
            <a:noFill/>
          </p:spPr>
          <p:txBody>
            <a:bodyPr wrap="square" rtlCol="0">
              <a:spAutoFit/>
            </a:bodyPr>
            <a:lstStyle/>
            <a:p>
              <a:pPr lvl="0" algn="ctr"/>
              <a:r>
                <a:rPr lang="en" sz="2000" b="1" dirty="0" smtClean="0"/>
                <a:t>Custom Branding</a:t>
              </a:r>
              <a:endParaRPr lang="en" sz="2000" b="1" dirty="0"/>
            </a:p>
          </p:txBody>
        </p:sp>
        <p:sp>
          <p:nvSpPr>
            <p:cNvPr id="23" name="文字方塊 22"/>
            <p:cNvSpPr txBox="1"/>
            <p:nvPr/>
          </p:nvSpPr>
          <p:spPr>
            <a:xfrm>
              <a:off x="6125798" y="217587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24" name="群組 23"/>
          <p:cNvGrpSpPr/>
          <p:nvPr/>
        </p:nvGrpSpPr>
        <p:grpSpPr>
          <a:xfrm>
            <a:off x="415825" y="3183818"/>
            <a:ext cx="2788022" cy="1728191"/>
            <a:chOff x="415825" y="3183818"/>
            <a:chExt cx="2788022" cy="1728191"/>
          </a:xfrm>
        </p:grpSpPr>
        <p:pic>
          <p:nvPicPr>
            <p:cNvPr id="25" name="圖片 24" descr="TAG-01.png"/>
            <p:cNvPicPr>
              <a:picLocks noChangeAspect="1"/>
            </p:cNvPicPr>
            <p:nvPr/>
          </p:nvPicPr>
          <p:blipFill>
            <a:blip r:embed="rId3"/>
            <a:stretch>
              <a:fillRect/>
            </a:stretch>
          </p:blipFill>
          <p:spPr>
            <a:xfrm>
              <a:off x="415825" y="3183818"/>
              <a:ext cx="2788022" cy="1728191"/>
            </a:xfrm>
            <a:prstGeom prst="rect">
              <a:avLst/>
            </a:prstGeom>
          </p:spPr>
        </p:pic>
        <p:sp>
          <p:nvSpPr>
            <p:cNvPr id="26" name="文字方塊 25"/>
            <p:cNvSpPr txBox="1"/>
            <p:nvPr/>
          </p:nvSpPr>
          <p:spPr>
            <a:xfrm>
              <a:off x="559841"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Premier Enterprise</a:t>
              </a:r>
              <a:br>
                <a:rPr lang="en" sz="2000" b="1" dirty="0" smtClean="0">
                  <a:solidFill>
                    <a:schemeClr val="bg1">
                      <a:lumMod val="50000"/>
                    </a:schemeClr>
                  </a:solidFill>
                </a:rPr>
              </a:br>
              <a:r>
                <a:rPr lang="en" sz="2000" b="1" dirty="0" smtClean="0">
                  <a:solidFill>
                    <a:schemeClr val="bg1">
                      <a:lumMod val="50000"/>
                    </a:schemeClr>
                  </a:solidFill>
                </a:rPr>
                <a:t>Support</a:t>
              </a:r>
              <a:endParaRPr lang="en" sz="2000" b="1" dirty="0">
                <a:solidFill>
                  <a:schemeClr val="bg1">
                    <a:lumMod val="50000"/>
                  </a:schemeClr>
                </a:solidFill>
              </a:endParaRPr>
            </a:p>
          </p:txBody>
        </p:sp>
        <p:sp>
          <p:nvSpPr>
            <p:cNvPr id="27" name="文字方塊 26"/>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28" name="群組 27"/>
          <p:cNvGrpSpPr/>
          <p:nvPr/>
        </p:nvGrpSpPr>
        <p:grpSpPr>
          <a:xfrm>
            <a:off x="3185846" y="3183818"/>
            <a:ext cx="2788022" cy="1728191"/>
            <a:chOff x="3185846" y="3183818"/>
            <a:chExt cx="2788022" cy="1728191"/>
          </a:xfrm>
        </p:grpSpPr>
        <p:pic>
          <p:nvPicPr>
            <p:cNvPr id="29" name="圖片 28" descr="TAG-01.png"/>
            <p:cNvPicPr>
              <a:picLocks noChangeAspect="1"/>
            </p:cNvPicPr>
            <p:nvPr/>
          </p:nvPicPr>
          <p:blipFill>
            <a:blip r:embed="rId3"/>
            <a:stretch>
              <a:fillRect/>
            </a:stretch>
          </p:blipFill>
          <p:spPr>
            <a:xfrm>
              <a:off x="3185846" y="3183818"/>
              <a:ext cx="2788022" cy="1728191"/>
            </a:xfrm>
            <a:prstGeom prst="rect">
              <a:avLst/>
            </a:prstGeom>
          </p:spPr>
        </p:pic>
        <p:sp>
          <p:nvSpPr>
            <p:cNvPr id="30" name="文字方塊 29"/>
            <p:cNvSpPr txBox="1"/>
            <p:nvPr/>
          </p:nvSpPr>
          <p:spPr>
            <a:xfrm>
              <a:off x="3329862"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Access </a:t>
              </a:r>
              <a:br>
                <a:rPr lang="en" sz="2000" b="1" dirty="0" smtClean="0">
                  <a:solidFill>
                    <a:schemeClr val="bg1">
                      <a:lumMod val="50000"/>
                    </a:schemeClr>
                  </a:solidFill>
                </a:rPr>
              </a:br>
              <a:r>
                <a:rPr lang="en" sz="2000" b="1" dirty="0" smtClean="0">
                  <a:solidFill>
                    <a:schemeClr val="bg1">
                      <a:lumMod val="50000"/>
                    </a:schemeClr>
                  </a:solidFill>
                </a:rPr>
                <a:t>Control</a:t>
              </a:r>
              <a:endParaRPr lang="en" sz="2000" b="1" dirty="0">
                <a:solidFill>
                  <a:schemeClr val="bg1">
                    <a:lumMod val="50000"/>
                  </a:schemeClr>
                </a:solidFill>
              </a:endParaRPr>
            </a:p>
          </p:txBody>
        </p:sp>
        <p:sp>
          <p:nvSpPr>
            <p:cNvPr id="31" name="文字方塊 30"/>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32" name="群組 31"/>
          <p:cNvGrpSpPr/>
          <p:nvPr/>
        </p:nvGrpSpPr>
        <p:grpSpPr>
          <a:xfrm>
            <a:off x="5940152" y="3183818"/>
            <a:ext cx="2788022" cy="1728191"/>
            <a:chOff x="5940152" y="3183818"/>
            <a:chExt cx="2788022" cy="1728191"/>
          </a:xfrm>
        </p:grpSpPr>
        <p:pic>
          <p:nvPicPr>
            <p:cNvPr id="33" name="圖片 32" descr="TAG-01.png"/>
            <p:cNvPicPr>
              <a:picLocks noChangeAspect="1"/>
            </p:cNvPicPr>
            <p:nvPr/>
          </p:nvPicPr>
          <p:blipFill>
            <a:blip r:embed="rId3"/>
            <a:stretch>
              <a:fillRect/>
            </a:stretch>
          </p:blipFill>
          <p:spPr>
            <a:xfrm>
              <a:off x="5940152" y="3183818"/>
              <a:ext cx="2788022" cy="1728191"/>
            </a:xfrm>
            <a:prstGeom prst="rect">
              <a:avLst/>
            </a:prstGeom>
          </p:spPr>
        </p:pic>
        <p:grpSp>
          <p:nvGrpSpPr>
            <p:cNvPr id="34" name="群組 72"/>
            <p:cNvGrpSpPr/>
            <p:nvPr/>
          </p:nvGrpSpPr>
          <p:grpSpPr>
            <a:xfrm>
              <a:off x="6034739" y="3255826"/>
              <a:ext cx="2644007" cy="1364479"/>
              <a:chOff x="6034739" y="3255826"/>
              <a:chExt cx="2644007" cy="1364479"/>
            </a:xfrm>
          </p:grpSpPr>
          <p:sp>
            <p:nvSpPr>
              <p:cNvPr id="35" name="文字方塊 34"/>
              <p:cNvSpPr txBox="1"/>
              <p:nvPr/>
            </p:nvSpPr>
            <p:spPr>
              <a:xfrm>
                <a:off x="6034739" y="3255826"/>
                <a:ext cx="2644007" cy="707886"/>
              </a:xfrm>
              <a:prstGeom prst="rect">
                <a:avLst/>
              </a:prstGeom>
              <a:noFill/>
            </p:spPr>
            <p:txBody>
              <a:bodyPr wrap="square" rtlCol="0">
                <a:spAutoFit/>
              </a:bodyPr>
              <a:lstStyle/>
              <a:p>
                <a:pPr lvl="0" algn="ctr"/>
                <a:r>
                  <a:rPr lang="en" sz="2000" b="1" dirty="0" smtClean="0">
                    <a:solidFill>
                      <a:schemeClr val="bg1">
                        <a:lumMod val="50000"/>
                      </a:schemeClr>
                    </a:solidFill>
                  </a:rPr>
                  <a:t>Advanced Enterprise</a:t>
                </a:r>
                <a:r>
                  <a:rPr lang="zh-TW" altLang="en-US" sz="2000" b="1" dirty="0" smtClean="0">
                    <a:solidFill>
                      <a:schemeClr val="bg1">
                        <a:lumMod val="50000"/>
                      </a:schemeClr>
                    </a:solidFill>
                  </a:rPr>
                  <a:t> </a:t>
                </a:r>
                <a:r>
                  <a:rPr lang="en" sz="2000" b="1" dirty="0" smtClean="0">
                    <a:solidFill>
                      <a:schemeClr val="bg1">
                        <a:lumMod val="50000"/>
                      </a:schemeClr>
                    </a:solidFill>
                  </a:rPr>
                  <a:t>Analytics </a:t>
                </a:r>
                <a:endParaRPr lang="en" sz="2000" b="1" dirty="0">
                  <a:solidFill>
                    <a:schemeClr val="bg1">
                      <a:lumMod val="50000"/>
                    </a:schemeClr>
                  </a:solidFill>
                </a:endParaRPr>
              </a:p>
            </p:txBody>
          </p:sp>
          <p:sp>
            <p:nvSpPr>
              <p:cNvPr id="36" name="文字方塊 35"/>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37" name="群組 36"/>
          <p:cNvGrpSpPr/>
          <p:nvPr/>
        </p:nvGrpSpPr>
        <p:grpSpPr>
          <a:xfrm>
            <a:off x="3185846" y="1383618"/>
            <a:ext cx="2788022" cy="1728190"/>
            <a:chOff x="3185846" y="1383618"/>
            <a:chExt cx="2788022" cy="1728190"/>
          </a:xfrm>
        </p:grpSpPr>
        <p:pic>
          <p:nvPicPr>
            <p:cNvPr id="38" name="圖片 37" descr="TAG-01.png"/>
            <p:cNvPicPr>
              <a:picLocks noChangeAspect="1"/>
            </p:cNvPicPr>
            <p:nvPr/>
          </p:nvPicPr>
          <p:blipFill>
            <a:blip r:embed="rId4"/>
            <a:stretch>
              <a:fillRect/>
            </a:stretch>
          </p:blipFill>
          <p:spPr>
            <a:xfrm>
              <a:off x="3185846" y="1383618"/>
              <a:ext cx="2788022" cy="1728190"/>
            </a:xfrm>
            <a:prstGeom prst="rect">
              <a:avLst/>
            </a:prstGeom>
          </p:spPr>
        </p:pic>
        <p:sp>
          <p:nvSpPr>
            <p:cNvPr id="39" name="文字方塊 38"/>
            <p:cNvSpPr txBox="1"/>
            <p:nvPr/>
          </p:nvSpPr>
          <p:spPr>
            <a:xfrm>
              <a:off x="3329862" y="1455626"/>
              <a:ext cx="2484276" cy="707886"/>
            </a:xfrm>
            <a:prstGeom prst="rect">
              <a:avLst/>
            </a:prstGeom>
            <a:noFill/>
          </p:spPr>
          <p:txBody>
            <a:bodyPr wrap="square" rtlCol="0">
              <a:spAutoFit/>
            </a:bodyPr>
            <a:lstStyle/>
            <a:p>
              <a:pPr lvl="0" algn="ctr"/>
              <a:r>
                <a:rPr lang="en" sz="2000" b="1" dirty="0" smtClean="0">
                  <a:solidFill>
                    <a:schemeClr val="tx1"/>
                  </a:solidFill>
                </a:rPr>
                <a:t>Encrypted Notifications</a:t>
              </a:r>
              <a:endParaRPr lang="en" sz="2000" b="1" dirty="0">
                <a:solidFill>
                  <a:schemeClr val="tx1"/>
                </a:solidFill>
              </a:endParaRPr>
            </a:p>
          </p:txBody>
        </p:sp>
        <p:sp>
          <p:nvSpPr>
            <p:cNvPr id="40" name="文字方塊 39"/>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9" name="標題 8"/>
          <p:cNvSpPr>
            <a:spLocks noGrp="1"/>
          </p:cNvSpPr>
          <p:nvPr>
            <p:ph type="title"/>
          </p:nvPr>
        </p:nvSpPr>
        <p:spPr/>
        <p:txBody>
          <a:bodyPr/>
          <a:lstStyle/>
          <a:p>
            <a:pPr lvl="0"/>
            <a:r>
              <a:rPr lang="en-US" altLang="zh-TW" sz="3800" dirty="0" smtClean="0"/>
              <a:t>Encrypted Notifications	 </a:t>
            </a:r>
            <a:endParaRPr lang="zh-TW" altLang="en-US" sz="3800" dirty="0"/>
          </a:p>
        </p:txBody>
      </p:sp>
      <p:sp>
        <p:nvSpPr>
          <p:cNvPr id="542" name="Shape 542"/>
          <p:cNvSpPr txBox="1">
            <a:spLocks noGrp="1"/>
          </p:cNvSpPr>
          <p:nvPr>
            <p:ph type="body" idx="4294967295"/>
          </p:nvPr>
        </p:nvSpPr>
        <p:spPr>
          <a:xfrm>
            <a:off x="530352" y="1192200"/>
            <a:ext cx="8301948" cy="3161142"/>
          </a:xfrm>
          <a:prstGeom prst="rect">
            <a:avLst/>
          </a:prstGeom>
          <a:noFill/>
        </p:spPr>
        <p:txBody>
          <a:bodyPr wrap="square" lIns="91425" tIns="91425" rIns="91425" bIns="91425" anchor="t" anchorCtr="0">
            <a:noAutofit/>
          </a:bodyPr>
          <a:lstStyle/>
          <a:p>
            <a:pPr marL="457200" lvl="0" indent="-330200">
              <a:spcAft>
                <a:spcPts val="0"/>
              </a:spcAft>
              <a:buClr>
                <a:schemeClr val="bg2"/>
              </a:buClr>
              <a:buSzPct val="80000"/>
              <a:buNone/>
            </a:pPr>
            <a:r>
              <a:rPr lang="zh-TW" altLang="en-US" b="1" dirty="0" smtClean="0">
                <a:solidFill>
                  <a:srgbClr val="002060"/>
                </a:solidFill>
                <a:ea typeface="微軟正黑體" pitchFamily="34" charset="-120"/>
              </a:rPr>
              <a:t>◆   </a:t>
            </a:r>
            <a:r>
              <a:rPr lang="en" b="1" dirty="0" smtClean="0">
                <a:solidFill>
                  <a:srgbClr val="002060"/>
                </a:solidFill>
              </a:rPr>
              <a:t>Encrypted </a:t>
            </a:r>
            <a:r>
              <a:rPr lang="en" b="1" dirty="0">
                <a:solidFill>
                  <a:srgbClr val="002060"/>
                </a:solidFill>
              </a:rPr>
              <a:t>push notifications to iOS and Android mobile </a:t>
            </a:r>
            <a:r>
              <a:rPr lang="en" b="1" dirty="0" smtClean="0">
                <a:solidFill>
                  <a:srgbClr val="002060"/>
                </a:solidFill>
              </a:rPr>
              <a:t>apps </a:t>
            </a:r>
            <a:r>
              <a:rPr lang="en" b="1" dirty="0">
                <a:solidFill>
                  <a:srgbClr val="002060"/>
                </a:solidFill>
              </a:rPr>
              <a:t>via  Hosted Push Notification Service (HPNS</a:t>
            </a:r>
            <a:r>
              <a:rPr lang="en" b="1" dirty="0" smtClean="0">
                <a:solidFill>
                  <a:srgbClr val="002060"/>
                </a:solidFill>
              </a:rPr>
              <a:t>).</a:t>
            </a:r>
          </a:p>
          <a:p>
            <a:pPr marL="914400" lvl="1" indent="-330200">
              <a:spcAft>
                <a:spcPts val="0"/>
              </a:spcAft>
              <a:buSzPts val="1600"/>
              <a:buNone/>
            </a:pPr>
            <a:r>
              <a:rPr lang="zh-TW" altLang="en-US" b="1" dirty="0" smtClean="0">
                <a:solidFill>
                  <a:srgbClr val="002060"/>
                </a:solidFill>
                <a:latin typeface="微軟正黑體" pitchFamily="34" charset="-120"/>
                <a:ea typeface="微軟正黑體" pitchFamily="34" charset="-120"/>
              </a:rPr>
              <a:t>△ </a:t>
            </a:r>
            <a:r>
              <a:rPr lang="en" b="1" dirty="0" smtClean="0">
                <a:solidFill>
                  <a:srgbClr val="002060"/>
                </a:solidFill>
              </a:rPr>
              <a:t>Explicit privacy policy</a:t>
            </a:r>
          </a:p>
          <a:p>
            <a:pPr marL="914400" lvl="1" indent="-330200">
              <a:spcAft>
                <a:spcPts val="0"/>
              </a:spcAft>
              <a:buClr>
                <a:srgbClr val="404040"/>
              </a:buClr>
              <a:buSzPts val="1600"/>
              <a:buNone/>
            </a:pPr>
            <a:r>
              <a:rPr lang="zh-TW" altLang="en-US" b="1" dirty="0" smtClean="0">
                <a:solidFill>
                  <a:srgbClr val="002060"/>
                </a:solidFill>
                <a:latin typeface="微軟正黑體" pitchFamily="34" charset="-120"/>
                <a:ea typeface="微軟正黑體" pitchFamily="34" charset="-120"/>
              </a:rPr>
              <a:t>△ </a:t>
            </a:r>
            <a:r>
              <a:rPr lang="en" b="1" dirty="0" smtClean="0">
                <a:solidFill>
                  <a:srgbClr val="002060"/>
                </a:solidFill>
              </a:rPr>
              <a:t>Encrypted </a:t>
            </a:r>
            <a:r>
              <a:rPr lang="en" b="1" dirty="0">
                <a:solidFill>
                  <a:srgbClr val="002060"/>
                </a:solidFill>
              </a:rPr>
              <a:t>TLS connections between HPNS and Apple Push Notification Services</a:t>
            </a:r>
          </a:p>
          <a:p>
            <a:pPr marL="914400" lvl="1" indent="-330200">
              <a:spcAft>
                <a:spcPts val="0"/>
              </a:spcAft>
              <a:buClr>
                <a:srgbClr val="404040"/>
              </a:buClr>
              <a:buSzPts val="1600"/>
              <a:buNone/>
            </a:pPr>
            <a:r>
              <a:rPr lang="zh-TW" altLang="en-US" b="1" dirty="0" smtClean="0">
                <a:solidFill>
                  <a:srgbClr val="002060"/>
                </a:solidFill>
                <a:latin typeface="微軟正黑體" pitchFamily="34" charset="-120"/>
                <a:ea typeface="微軟正黑體" pitchFamily="34" charset="-120"/>
              </a:rPr>
              <a:t>△ </a:t>
            </a:r>
            <a:r>
              <a:rPr lang="en" b="1" dirty="0" smtClean="0">
                <a:solidFill>
                  <a:srgbClr val="002060"/>
                </a:solidFill>
              </a:rPr>
              <a:t>HPNS </a:t>
            </a:r>
            <a:r>
              <a:rPr lang="en" b="1" dirty="0">
                <a:solidFill>
                  <a:srgbClr val="002060"/>
                </a:solidFill>
              </a:rPr>
              <a:t>and Google’s Firebase Cloud Messaging </a:t>
            </a:r>
            <a:r>
              <a:rPr lang="en" b="1" dirty="0" smtClean="0">
                <a:solidFill>
                  <a:srgbClr val="002060"/>
                </a:solidFill>
              </a:rPr>
              <a:t>service</a:t>
            </a:r>
            <a:endParaRPr lang="en" b="1" dirty="0">
              <a:solidFill>
                <a:srgbClr val="002060"/>
              </a:solidFill>
            </a:endParaRPr>
          </a:p>
          <a:p>
            <a:pPr marL="914400" lvl="1" indent="-330200">
              <a:spcAft>
                <a:spcPts val="1800"/>
              </a:spcAft>
              <a:buClr>
                <a:srgbClr val="404040"/>
              </a:buClr>
              <a:buSzPts val="1600"/>
              <a:buNone/>
            </a:pPr>
            <a:r>
              <a:rPr lang="zh-TW" altLang="en-US" b="1" dirty="0" smtClean="0">
                <a:solidFill>
                  <a:srgbClr val="002060"/>
                </a:solidFill>
                <a:latin typeface="微軟正黑體" pitchFamily="34" charset="-120"/>
                <a:ea typeface="微軟正黑體" pitchFamily="34" charset="-120"/>
              </a:rPr>
              <a:t>△ </a:t>
            </a:r>
            <a:r>
              <a:rPr lang="en" b="1" dirty="0" smtClean="0">
                <a:solidFill>
                  <a:srgbClr val="002060"/>
                </a:solidFill>
              </a:rPr>
              <a:t>Production-level </a:t>
            </a:r>
            <a:r>
              <a:rPr lang="en" b="1" dirty="0">
                <a:solidFill>
                  <a:srgbClr val="002060"/>
                </a:solidFill>
              </a:rPr>
              <a:t>uptime expectation</a:t>
            </a:r>
          </a:p>
        </p:txBody>
      </p:sp>
      <p:sp>
        <p:nvSpPr>
          <p:cNvPr id="541" name="Shape 541"/>
          <p:cNvSpPr/>
          <p:nvPr/>
        </p:nvSpPr>
        <p:spPr>
          <a:xfrm>
            <a:off x="930825" y="1588425"/>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pic>
        <p:nvPicPr>
          <p:cNvPr id="543" name="Shape 543"/>
          <p:cNvPicPr preferRelativeResize="0"/>
          <p:nvPr/>
        </p:nvPicPr>
        <p:blipFill>
          <a:blip r:embed="rId3">
            <a:alphaModFix/>
          </a:blip>
          <a:stretch>
            <a:fillRect/>
          </a:stretch>
        </p:blipFill>
        <p:spPr>
          <a:xfrm>
            <a:off x="0" y="2979171"/>
            <a:ext cx="9143999" cy="2258458"/>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800" dirty="0" smtClean="0"/>
              <a:t>Enterprise </a:t>
            </a:r>
            <a:r>
              <a:rPr lang="en-US" altLang="zh-TW" sz="3800" dirty="0" err="1" smtClean="0"/>
              <a:t>Mattermost</a:t>
            </a:r>
            <a:r>
              <a:rPr lang="en-US" altLang="zh-TW" sz="3800" dirty="0" smtClean="0"/>
              <a:t> features</a:t>
            </a:r>
            <a:endParaRPr lang="zh-TW" altLang="en-US" sz="3800" dirty="0"/>
          </a:p>
        </p:txBody>
      </p:sp>
      <p:sp>
        <p:nvSpPr>
          <p:cNvPr id="551" name="Shape 551"/>
          <p:cNvSpPr txBox="1"/>
          <p:nvPr/>
        </p:nvSpPr>
        <p:spPr>
          <a:xfrm>
            <a:off x="270975" y="438500"/>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grpSp>
        <p:nvGrpSpPr>
          <p:cNvPr id="16" name="群組 15"/>
          <p:cNvGrpSpPr/>
          <p:nvPr/>
        </p:nvGrpSpPr>
        <p:grpSpPr>
          <a:xfrm>
            <a:off x="415825" y="1383618"/>
            <a:ext cx="2788022" cy="1728191"/>
            <a:chOff x="415825" y="1383618"/>
            <a:chExt cx="2788022" cy="1728191"/>
          </a:xfrm>
        </p:grpSpPr>
        <p:pic>
          <p:nvPicPr>
            <p:cNvPr id="17" name="圖片 16" descr="TAG-01.png"/>
            <p:cNvPicPr>
              <a:picLocks noChangeAspect="1"/>
            </p:cNvPicPr>
            <p:nvPr/>
          </p:nvPicPr>
          <p:blipFill>
            <a:blip r:embed="rId3"/>
            <a:stretch>
              <a:fillRect/>
            </a:stretch>
          </p:blipFill>
          <p:spPr>
            <a:xfrm>
              <a:off x="415825" y="1383618"/>
              <a:ext cx="2788022" cy="1728191"/>
            </a:xfrm>
            <a:prstGeom prst="rect">
              <a:avLst/>
            </a:prstGeom>
          </p:spPr>
        </p:pic>
        <p:sp>
          <p:nvSpPr>
            <p:cNvPr id="19" name="文字方塊 18"/>
            <p:cNvSpPr txBox="1"/>
            <p:nvPr/>
          </p:nvSpPr>
          <p:spPr>
            <a:xfrm>
              <a:off x="559841"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Authentication </a:t>
              </a:r>
              <a:endParaRPr lang="en" sz="2000" b="1" dirty="0">
                <a:solidFill>
                  <a:schemeClr val="bg1">
                    <a:lumMod val="50000"/>
                  </a:schemeClr>
                </a:solidFill>
              </a:endParaRPr>
            </a:p>
          </p:txBody>
        </p:sp>
        <p:sp>
          <p:nvSpPr>
            <p:cNvPr id="20" name="文字方塊 19"/>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a:t>
              </a:r>
              <a:r>
                <a:rPr lang="en-US" altLang="zh-TW" sz="1800" b="1" dirty="0" smtClean="0">
                  <a:solidFill>
                    <a:schemeClr val="bg1"/>
                  </a:solidFill>
                  <a:ea typeface="微軟正黑體" pitchFamily="34" charset="-120"/>
                </a:rPr>
                <a:t>(SSO)</a:t>
              </a:r>
              <a:r>
                <a:rPr lang="en-US" altLang="zh-TW" sz="1800" b="1" dirty="0" smtClean="0">
                  <a:solidFill>
                    <a:schemeClr val="bg1"/>
                  </a:solidFill>
                  <a:latin typeface="+mj-lt"/>
                  <a:ea typeface="微軟正黑體" pitchFamily="34" charset="-120"/>
                </a:rPr>
                <a:t>, AD/LDAP, SAML(E20) </a:t>
              </a:r>
            </a:p>
          </p:txBody>
        </p:sp>
      </p:grpSp>
      <p:grpSp>
        <p:nvGrpSpPr>
          <p:cNvPr id="21" name="群組 20"/>
          <p:cNvGrpSpPr/>
          <p:nvPr/>
        </p:nvGrpSpPr>
        <p:grpSpPr>
          <a:xfrm>
            <a:off x="5940152" y="1383618"/>
            <a:ext cx="2788022" cy="1728190"/>
            <a:chOff x="5940152" y="1383618"/>
            <a:chExt cx="2788022" cy="1728190"/>
          </a:xfrm>
        </p:grpSpPr>
        <p:pic>
          <p:nvPicPr>
            <p:cNvPr id="22" name="圖片 21" descr="TAG-01.png"/>
            <p:cNvPicPr>
              <a:picLocks noChangeAspect="1"/>
            </p:cNvPicPr>
            <p:nvPr/>
          </p:nvPicPr>
          <p:blipFill>
            <a:blip r:embed="rId4"/>
            <a:stretch>
              <a:fillRect/>
            </a:stretch>
          </p:blipFill>
          <p:spPr>
            <a:xfrm>
              <a:off x="5940152" y="1383618"/>
              <a:ext cx="2788022" cy="1728190"/>
            </a:xfrm>
            <a:prstGeom prst="rect">
              <a:avLst/>
            </a:prstGeom>
          </p:spPr>
        </p:pic>
        <p:sp>
          <p:nvSpPr>
            <p:cNvPr id="23" name="文字方塊 22"/>
            <p:cNvSpPr txBox="1"/>
            <p:nvPr/>
          </p:nvSpPr>
          <p:spPr>
            <a:xfrm>
              <a:off x="6084168" y="1606253"/>
              <a:ext cx="2484276" cy="400110"/>
            </a:xfrm>
            <a:prstGeom prst="rect">
              <a:avLst/>
            </a:prstGeom>
            <a:noFill/>
          </p:spPr>
          <p:txBody>
            <a:bodyPr wrap="square" rtlCol="0">
              <a:spAutoFit/>
            </a:bodyPr>
            <a:lstStyle/>
            <a:p>
              <a:pPr lvl="0" algn="ctr"/>
              <a:r>
                <a:rPr lang="en" sz="2000" b="1" dirty="0" smtClean="0"/>
                <a:t>Custom Branding</a:t>
              </a:r>
              <a:endParaRPr lang="en" sz="2000" b="1" dirty="0"/>
            </a:p>
          </p:txBody>
        </p:sp>
        <p:sp>
          <p:nvSpPr>
            <p:cNvPr id="24" name="文字方塊 23"/>
            <p:cNvSpPr txBox="1"/>
            <p:nvPr/>
          </p:nvSpPr>
          <p:spPr>
            <a:xfrm>
              <a:off x="6125798" y="217587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25" name="群組 24"/>
          <p:cNvGrpSpPr/>
          <p:nvPr/>
        </p:nvGrpSpPr>
        <p:grpSpPr>
          <a:xfrm>
            <a:off x="415825" y="3183818"/>
            <a:ext cx="2788022" cy="1728191"/>
            <a:chOff x="415825" y="3183818"/>
            <a:chExt cx="2788022" cy="1728191"/>
          </a:xfrm>
        </p:grpSpPr>
        <p:pic>
          <p:nvPicPr>
            <p:cNvPr id="26" name="圖片 25" descr="TAG-01.png"/>
            <p:cNvPicPr>
              <a:picLocks noChangeAspect="1"/>
            </p:cNvPicPr>
            <p:nvPr/>
          </p:nvPicPr>
          <p:blipFill>
            <a:blip r:embed="rId3"/>
            <a:stretch>
              <a:fillRect/>
            </a:stretch>
          </p:blipFill>
          <p:spPr>
            <a:xfrm>
              <a:off x="415825" y="3183818"/>
              <a:ext cx="2788022" cy="1728191"/>
            </a:xfrm>
            <a:prstGeom prst="rect">
              <a:avLst/>
            </a:prstGeom>
          </p:spPr>
        </p:pic>
        <p:sp>
          <p:nvSpPr>
            <p:cNvPr id="27" name="文字方塊 26"/>
            <p:cNvSpPr txBox="1"/>
            <p:nvPr/>
          </p:nvSpPr>
          <p:spPr>
            <a:xfrm>
              <a:off x="559841"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Premier Enterprise</a:t>
              </a:r>
              <a:br>
                <a:rPr lang="en" sz="2000" b="1" dirty="0" smtClean="0">
                  <a:solidFill>
                    <a:schemeClr val="bg1">
                      <a:lumMod val="50000"/>
                    </a:schemeClr>
                  </a:solidFill>
                </a:rPr>
              </a:br>
              <a:r>
                <a:rPr lang="en" sz="2000" b="1" dirty="0" smtClean="0">
                  <a:solidFill>
                    <a:schemeClr val="bg1">
                      <a:lumMod val="50000"/>
                    </a:schemeClr>
                  </a:solidFill>
                </a:rPr>
                <a:t>Support</a:t>
              </a:r>
              <a:endParaRPr lang="en" sz="2000" b="1" dirty="0">
                <a:solidFill>
                  <a:schemeClr val="bg1">
                    <a:lumMod val="50000"/>
                  </a:schemeClr>
                </a:solidFill>
              </a:endParaRPr>
            </a:p>
          </p:txBody>
        </p:sp>
        <p:sp>
          <p:nvSpPr>
            <p:cNvPr id="28" name="文字方塊 27"/>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29" name="群組 28"/>
          <p:cNvGrpSpPr/>
          <p:nvPr/>
        </p:nvGrpSpPr>
        <p:grpSpPr>
          <a:xfrm>
            <a:off x="3185846" y="3183818"/>
            <a:ext cx="2788022" cy="1728191"/>
            <a:chOff x="3185846" y="3183818"/>
            <a:chExt cx="2788022" cy="1728191"/>
          </a:xfrm>
        </p:grpSpPr>
        <p:pic>
          <p:nvPicPr>
            <p:cNvPr id="30" name="圖片 29" descr="TAG-01.png"/>
            <p:cNvPicPr>
              <a:picLocks noChangeAspect="1"/>
            </p:cNvPicPr>
            <p:nvPr/>
          </p:nvPicPr>
          <p:blipFill>
            <a:blip r:embed="rId3"/>
            <a:stretch>
              <a:fillRect/>
            </a:stretch>
          </p:blipFill>
          <p:spPr>
            <a:xfrm>
              <a:off x="3185846" y="3183818"/>
              <a:ext cx="2788022" cy="1728191"/>
            </a:xfrm>
            <a:prstGeom prst="rect">
              <a:avLst/>
            </a:prstGeom>
          </p:spPr>
        </p:pic>
        <p:sp>
          <p:nvSpPr>
            <p:cNvPr id="31" name="文字方塊 30"/>
            <p:cNvSpPr txBox="1"/>
            <p:nvPr/>
          </p:nvSpPr>
          <p:spPr>
            <a:xfrm>
              <a:off x="3329862"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Access </a:t>
              </a:r>
              <a:br>
                <a:rPr lang="en" sz="2000" b="1" dirty="0" smtClean="0">
                  <a:solidFill>
                    <a:schemeClr val="bg1">
                      <a:lumMod val="50000"/>
                    </a:schemeClr>
                  </a:solidFill>
                </a:rPr>
              </a:br>
              <a:r>
                <a:rPr lang="en" sz="2000" b="1" dirty="0" smtClean="0">
                  <a:solidFill>
                    <a:schemeClr val="bg1">
                      <a:lumMod val="50000"/>
                    </a:schemeClr>
                  </a:solidFill>
                </a:rPr>
                <a:t>Control</a:t>
              </a:r>
              <a:endParaRPr lang="en" sz="2000" b="1" dirty="0">
                <a:solidFill>
                  <a:schemeClr val="bg1">
                    <a:lumMod val="50000"/>
                  </a:schemeClr>
                </a:solidFill>
              </a:endParaRPr>
            </a:p>
          </p:txBody>
        </p:sp>
        <p:sp>
          <p:nvSpPr>
            <p:cNvPr id="32" name="文字方塊 31"/>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33" name="群組 32"/>
          <p:cNvGrpSpPr/>
          <p:nvPr/>
        </p:nvGrpSpPr>
        <p:grpSpPr>
          <a:xfrm>
            <a:off x="5940152" y="3183818"/>
            <a:ext cx="2788022" cy="1728191"/>
            <a:chOff x="5940152" y="3183818"/>
            <a:chExt cx="2788022" cy="1728191"/>
          </a:xfrm>
        </p:grpSpPr>
        <p:pic>
          <p:nvPicPr>
            <p:cNvPr id="34" name="圖片 33" descr="TAG-01.png"/>
            <p:cNvPicPr>
              <a:picLocks noChangeAspect="1"/>
            </p:cNvPicPr>
            <p:nvPr/>
          </p:nvPicPr>
          <p:blipFill>
            <a:blip r:embed="rId3"/>
            <a:stretch>
              <a:fillRect/>
            </a:stretch>
          </p:blipFill>
          <p:spPr>
            <a:xfrm>
              <a:off x="5940152" y="3183818"/>
              <a:ext cx="2788022" cy="1728191"/>
            </a:xfrm>
            <a:prstGeom prst="rect">
              <a:avLst/>
            </a:prstGeom>
          </p:spPr>
        </p:pic>
        <p:grpSp>
          <p:nvGrpSpPr>
            <p:cNvPr id="35" name="群組 72"/>
            <p:cNvGrpSpPr/>
            <p:nvPr/>
          </p:nvGrpSpPr>
          <p:grpSpPr>
            <a:xfrm>
              <a:off x="6034739" y="3255826"/>
              <a:ext cx="2644007" cy="1364479"/>
              <a:chOff x="6034739" y="3255826"/>
              <a:chExt cx="2644007" cy="1364479"/>
            </a:xfrm>
          </p:grpSpPr>
          <p:sp>
            <p:nvSpPr>
              <p:cNvPr id="36" name="文字方塊 35"/>
              <p:cNvSpPr txBox="1"/>
              <p:nvPr/>
            </p:nvSpPr>
            <p:spPr>
              <a:xfrm>
                <a:off x="6034739" y="3255826"/>
                <a:ext cx="2644007" cy="707886"/>
              </a:xfrm>
              <a:prstGeom prst="rect">
                <a:avLst/>
              </a:prstGeom>
              <a:noFill/>
            </p:spPr>
            <p:txBody>
              <a:bodyPr wrap="square" rtlCol="0">
                <a:spAutoFit/>
              </a:bodyPr>
              <a:lstStyle/>
              <a:p>
                <a:pPr lvl="0" algn="ctr"/>
                <a:r>
                  <a:rPr lang="en" sz="2000" b="1" dirty="0" smtClean="0">
                    <a:solidFill>
                      <a:schemeClr val="bg1">
                        <a:lumMod val="50000"/>
                      </a:schemeClr>
                    </a:solidFill>
                  </a:rPr>
                  <a:t>Advanced Enterprise</a:t>
                </a:r>
                <a:r>
                  <a:rPr lang="zh-TW" altLang="en-US" sz="2000" b="1" dirty="0" smtClean="0">
                    <a:solidFill>
                      <a:schemeClr val="bg1">
                        <a:lumMod val="50000"/>
                      </a:schemeClr>
                    </a:solidFill>
                  </a:rPr>
                  <a:t> </a:t>
                </a:r>
                <a:r>
                  <a:rPr lang="en" sz="2000" b="1" dirty="0" smtClean="0">
                    <a:solidFill>
                      <a:schemeClr val="bg1">
                        <a:lumMod val="50000"/>
                      </a:schemeClr>
                    </a:solidFill>
                  </a:rPr>
                  <a:t>Analytics </a:t>
                </a:r>
                <a:endParaRPr lang="en" sz="2000" b="1" dirty="0">
                  <a:solidFill>
                    <a:schemeClr val="bg1">
                      <a:lumMod val="50000"/>
                    </a:schemeClr>
                  </a:solidFill>
                </a:endParaRPr>
              </a:p>
            </p:txBody>
          </p:sp>
          <p:sp>
            <p:nvSpPr>
              <p:cNvPr id="37" name="文字方塊 36"/>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38" name="群組 37"/>
          <p:cNvGrpSpPr/>
          <p:nvPr/>
        </p:nvGrpSpPr>
        <p:grpSpPr>
          <a:xfrm>
            <a:off x="3185846" y="1383618"/>
            <a:ext cx="2788022" cy="1728191"/>
            <a:chOff x="3185846" y="1383618"/>
            <a:chExt cx="2788022" cy="1728191"/>
          </a:xfrm>
        </p:grpSpPr>
        <p:pic>
          <p:nvPicPr>
            <p:cNvPr id="39" name="圖片 38" descr="TAG-01.png"/>
            <p:cNvPicPr>
              <a:picLocks noChangeAspect="1"/>
            </p:cNvPicPr>
            <p:nvPr/>
          </p:nvPicPr>
          <p:blipFill>
            <a:blip r:embed="rId3"/>
            <a:stretch>
              <a:fillRect/>
            </a:stretch>
          </p:blipFill>
          <p:spPr>
            <a:xfrm>
              <a:off x="3185846" y="1383618"/>
              <a:ext cx="2788022" cy="1728191"/>
            </a:xfrm>
            <a:prstGeom prst="rect">
              <a:avLst/>
            </a:prstGeom>
          </p:spPr>
        </p:pic>
        <p:sp>
          <p:nvSpPr>
            <p:cNvPr id="40" name="文字方塊 39"/>
            <p:cNvSpPr txBox="1"/>
            <p:nvPr/>
          </p:nvSpPr>
          <p:spPr>
            <a:xfrm>
              <a:off x="3329862"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Encrypted Notifications</a:t>
              </a:r>
              <a:endParaRPr lang="en" sz="2000" b="1" dirty="0">
                <a:solidFill>
                  <a:schemeClr val="bg1">
                    <a:lumMod val="50000"/>
                  </a:schemeClr>
                </a:solidFill>
              </a:endParaRPr>
            </a:p>
          </p:txBody>
        </p:sp>
        <p:sp>
          <p:nvSpPr>
            <p:cNvPr id="41" name="文字方塊 40"/>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10" name="標題 9"/>
          <p:cNvSpPr>
            <a:spLocks noGrp="1"/>
          </p:cNvSpPr>
          <p:nvPr>
            <p:ph type="title"/>
          </p:nvPr>
        </p:nvSpPr>
        <p:spPr/>
        <p:txBody>
          <a:bodyPr/>
          <a:lstStyle/>
          <a:p>
            <a:pPr lvl="0"/>
            <a:r>
              <a:rPr lang="en-US" altLang="zh-TW" sz="3800" dirty="0" smtClean="0"/>
              <a:t>Custom Branding</a:t>
            </a:r>
            <a:endParaRPr lang="zh-TW" altLang="en-US" sz="3800" dirty="0"/>
          </a:p>
        </p:txBody>
      </p:sp>
      <p:pic>
        <p:nvPicPr>
          <p:cNvPr id="7" name="Shape 671"/>
          <p:cNvPicPr preferRelativeResize="0"/>
          <p:nvPr/>
        </p:nvPicPr>
        <p:blipFill>
          <a:blip r:embed="rId3">
            <a:alphaModFix/>
          </a:blip>
          <a:srcRect l="14107" t="7685" r="16690" b="29548"/>
          <a:stretch>
            <a:fillRect/>
          </a:stretch>
        </p:blipFill>
        <p:spPr>
          <a:xfrm>
            <a:off x="375897" y="1419622"/>
            <a:ext cx="7148431" cy="2808312"/>
          </a:xfrm>
          <a:prstGeom prst="rect">
            <a:avLst/>
          </a:prstGeom>
          <a:noFill/>
          <a:ln>
            <a:solidFill>
              <a:schemeClr val="tx2">
                <a:lumMod val="90000"/>
              </a:schemeClr>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800" dirty="0" smtClean="0"/>
              <a:t>Enterprise </a:t>
            </a:r>
            <a:r>
              <a:rPr lang="en-US" altLang="zh-TW" sz="3800" dirty="0" err="1" smtClean="0"/>
              <a:t>Mattermost</a:t>
            </a:r>
            <a:r>
              <a:rPr lang="en-US" altLang="zh-TW" sz="3800" dirty="0" smtClean="0"/>
              <a:t> features</a:t>
            </a:r>
            <a:endParaRPr lang="zh-TW" altLang="en-US" sz="3800" dirty="0"/>
          </a:p>
        </p:txBody>
      </p:sp>
      <p:grpSp>
        <p:nvGrpSpPr>
          <p:cNvPr id="41" name="群組 40"/>
          <p:cNvGrpSpPr/>
          <p:nvPr/>
        </p:nvGrpSpPr>
        <p:grpSpPr>
          <a:xfrm>
            <a:off x="415825" y="1383618"/>
            <a:ext cx="2788022" cy="1728191"/>
            <a:chOff x="415825" y="1383618"/>
            <a:chExt cx="2788022" cy="1728191"/>
          </a:xfrm>
        </p:grpSpPr>
        <p:pic>
          <p:nvPicPr>
            <p:cNvPr id="42" name="圖片 41" descr="TAG-01.png"/>
            <p:cNvPicPr>
              <a:picLocks noChangeAspect="1"/>
            </p:cNvPicPr>
            <p:nvPr/>
          </p:nvPicPr>
          <p:blipFill>
            <a:blip r:embed="rId3"/>
            <a:stretch>
              <a:fillRect/>
            </a:stretch>
          </p:blipFill>
          <p:spPr>
            <a:xfrm>
              <a:off x="415825" y="1383618"/>
              <a:ext cx="2788022" cy="1728191"/>
            </a:xfrm>
            <a:prstGeom prst="rect">
              <a:avLst/>
            </a:prstGeom>
          </p:spPr>
        </p:pic>
        <p:sp>
          <p:nvSpPr>
            <p:cNvPr id="43" name="文字方塊 42"/>
            <p:cNvSpPr txBox="1"/>
            <p:nvPr/>
          </p:nvSpPr>
          <p:spPr>
            <a:xfrm>
              <a:off x="559841"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Authentication </a:t>
              </a:r>
              <a:endParaRPr lang="en" sz="2000" b="1" dirty="0">
                <a:solidFill>
                  <a:schemeClr val="bg1">
                    <a:lumMod val="50000"/>
                  </a:schemeClr>
                </a:solidFill>
              </a:endParaRPr>
            </a:p>
          </p:txBody>
        </p:sp>
        <p:sp>
          <p:nvSpPr>
            <p:cNvPr id="44" name="文字方塊 43"/>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a:t>
              </a:r>
              <a:r>
                <a:rPr lang="en-US" altLang="zh-TW" sz="1800" b="1" dirty="0" smtClean="0">
                  <a:solidFill>
                    <a:schemeClr val="bg1"/>
                  </a:solidFill>
                  <a:ea typeface="微軟正黑體" pitchFamily="34" charset="-120"/>
                </a:rPr>
                <a:t>(SSO)</a:t>
              </a:r>
              <a:r>
                <a:rPr lang="en-US" altLang="zh-TW" sz="1800" b="1" dirty="0" smtClean="0">
                  <a:solidFill>
                    <a:schemeClr val="bg1"/>
                  </a:solidFill>
                  <a:latin typeface="+mj-lt"/>
                  <a:ea typeface="微軟正黑體" pitchFamily="34" charset="-120"/>
                </a:rPr>
                <a:t>, AD/LDAP, SAML(E20) </a:t>
              </a:r>
            </a:p>
          </p:txBody>
        </p:sp>
      </p:grpSp>
      <p:grpSp>
        <p:nvGrpSpPr>
          <p:cNvPr id="45" name="群組 44"/>
          <p:cNvGrpSpPr/>
          <p:nvPr/>
        </p:nvGrpSpPr>
        <p:grpSpPr>
          <a:xfrm>
            <a:off x="5940152" y="1383618"/>
            <a:ext cx="2788022" cy="1728191"/>
            <a:chOff x="5940152" y="1383618"/>
            <a:chExt cx="2788022" cy="1728191"/>
          </a:xfrm>
        </p:grpSpPr>
        <p:pic>
          <p:nvPicPr>
            <p:cNvPr id="46" name="圖片 45" descr="TAG-01.png"/>
            <p:cNvPicPr>
              <a:picLocks noChangeAspect="1"/>
            </p:cNvPicPr>
            <p:nvPr/>
          </p:nvPicPr>
          <p:blipFill>
            <a:blip r:embed="rId3"/>
            <a:stretch>
              <a:fillRect/>
            </a:stretch>
          </p:blipFill>
          <p:spPr>
            <a:xfrm>
              <a:off x="5940152" y="1383618"/>
              <a:ext cx="2788022" cy="1728191"/>
            </a:xfrm>
            <a:prstGeom prst="rect">
              <a:avLst/>
            </a:prstGeom>
          </p:spPr>
        </p:pic>
        <p:sp>
          <p:nvSpPr>
            <p:cNvPr id="47" name="文字方塊 46"/>
            <p:cNvSpPr txBox="1"/>
            <p:nvPr/>
          </p:nvSpPr>
          <p:spPr>
            <a:xfrm>
              <a:off x="6084168" y="1606253"/>
              <a:ext cx="2484276" cy="400110"/>
            </a:xfrm>
            <a:prstGeom prst="rect">
              <a:avLst/>
            </a:prstGeom>
            <a:noFill/>
          </p:spPr>
          <p:txBody>
            <a:bodyPr wrap="square" rtlCol="0">
              <a:spAutoFit/>
            </a:bodyPr>
            <a:lstStyle/>
            <a:p>
              <a:pPr lvl="0" algn="ctr"/>
              <a:r>
                <a:rPr lang="en" sz="2000" b="1" dirty="0" smtClean="0">
                  <a:solidFill>
                    <a:schemeClr val="bg2"/>
                  </a:solidFill>
                </a:rPr>
                <a:t>Custom Branding</a:t>
              </a:r>
              <a:endParaRPr lang="en" sz="2000" b="1" dirty="0">
                <a:solidFill>
                  <a:schemeClr val="bg2"/>
                </a:solidFill>
              </a:endParaRPr>
            </a:p>
          </p:txBody>
        </p:sp>
        <p:sp>
          <p:nvSpPr>
            <p:cNvPr id="48" name="文字方塊 47"/>
            <p:cNvSpPr txBox="1"/>
            <p:nvPr/>
          </p:nvSpPr>
          <p:spPr>
            <a:xfrm>
              <a:off x="6125798" y="217587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49" name="群組 48"/>
          <p:cNvGrpSpPr/>
          <p:nvPr/>
        </p:nvGrpSpPr>
        <p:grpSpPr>
          <a:xfrm>
            <a:off x="415825" y="3183818"/>
            <a:ext cx="2788022" cy="1728190"/>
            <a:chOff x="415825" y="3183818"/>
            <a:chExt cx="2788022" cy="1728190"/>
          </a:xfrm>
        </p:grpSpPr>
        <p:pic>
          <p:nvPicPr>
            <p:cNvPr id="50" name="圖片 49" descr="TAG-01.png"/>
            <p:cNvPicPr>
              <a:picLocks noChangeAspect="1"/>
            </p:cNvPicPr>
            <p:nvPr/>
          </p:nvPicPr>
          <p:blipFill>
            <a:blip r:embed="rId4"/>
            <a:stretch>
              <a:fillRect/>
            </a:stretch>
          </p:blipFill>
          <p:spPr>
            <a:xfrm>
              <a:off x="415825" y="3183818"/>
              <a:ext cx="2788022" cy="1728190"/>
            </a:xfrm>
            <a:prstGeom prst="rect">
              <a:avLst/>
            </a:prstGeom>
          </p:spPr>
        </p:pic>
        <p:sp>
          <p:nvSpPr>
            <p:cNvPr id="51" name="文字方塊 50"/>
            <p:cNvSpPr txBox="1"/>
            <p:nvPr/>
          </p:nvSpPr>
          <p:spPr>
            <a:xfrm>
              <a:off x="559841" y="3255826"/>
              <a:ext cx="2484276" cy="707886"/>
            </a:xfrm>
            <a:prstGeom prst="rect">
              <a:avLst/>
            </a:prstGeom>
            <a:noFill/>
          </p:spPr>
          <p:txBody>
            <a:bodyPr wrap="square" rtlCol="0">
              <a:spAutoFit/>
            </a:bodyPr>
            <a:lstStyle/>
            <a:p>
              <a:pPr lvl="0" algn="ctr"/>
              <a:r>
                <a:rPr lang="en" sz="2000" b="1" dirty="0" smtClean="0">
                  <a:solidFill>
                    <a:schemeClr val="tx1"/>
                  </a:solidFill>
                </a:rPr>
                <a:t>Premier Enterprise</a:t>
              </a:r>
              <a:br>
                <a:rPr lang="en" sz="2000" b="1" dirty="0" smtClean="0">
                  <a:solidFill>
                    <a:schemeClr val="tx1"/>
                  </a:solidFill>
                </a:rPr>
              </a:br>
              <a:r>
                <a:rPr lang="en" sz="2000" b="1" dirty="0" smtClean="0">
                  <a:solidFill>
                    <a:schemeClr val="tx1"/>
                  </a:solidFill>
                </a:rPr>
                <a:t>Support</a:t>
              </a:r>
              <a:endParaRPr lang="en" sz="2000" b="1" dirty="0">
                <a:solidFill>
                  <a:schemeClr val="tx1"/>
                </a:solidFill>
              </a:endParaRPr>
            </a:p>
          </p:txBody>
        </p:sp>
        <p:sp>
          <p:nvSpPr>
            <p:cNvPr id="52" name="文字方塊 51"/>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53" name="群組 52"/>
          <p:cNvGrpSpPr/>
          <p:nvPr/>
        </p:nvGrpSpPr>
        <p:grpSpPr>
          <a:xfrm>
            <a:off x="3185846" y="3183818"/>
            <a:ext cx="2788022" cy="1728191"/>
            <a:chOff x="3185846" y="3183818"/>
            <a:chExt cx="2788022" cy="1728191"/>
          </a:xfrm>
        </p:grpSpPr>
        <p:pic>
          <p:nvPicPr>
            <p:cNvPr id="54" name="圖片 53" descr="TAG-01.png"/>
            <p:cNvPicPr>
              <a:picLocks noChangeAspect="1"/>
            </p:cNvPicPr>
            <p:nvPr/>
          </p:nvPicPr>
          <p:blipFill>
            <a:blip r:embed="rId3"/>
            <a:stretch>
              <a:fillRect/>
            </a:stretch>
          </p:blipFill>
          <p:spPr>
            <a:xfrm>
              <a:off x="3185846" y="3183818"/>
              <a:ext cx="2788022" cy="1728191"/>
            </a:xfrm>
            <a:prstGeom prst="rect">
              <a:avLst/>
            </a:prstGeom>
          </p:spPr>
        </p:pic>
        <p:sp>
          <p:nvSpPr>
            <p:cNvPr id="55" name="文字方塊 54"/>
            <p:cNvSpPr txBox="1"/>
            <p:nvPr/>
          </p:nvSpPr>
          <p:spPr>
            <a:xfrm>
              <a:off x="3329862"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Access </a:t>
              </a:r>
              <a:br>
                <a:rPr lang="en" sz="2000" b="1" dirty="0" smtClean="0">
                  <a:solidFill>
                    <a:schemeClr val="bg1">
                      <a:lumMod val="50000"/>
                    </a:schemeClr>
                  </a:solidFill>
                </a:rPr>
              </a:br>
              <a:r>
                <a:rPr lang="en" sz="2000" b="1" dirty="0" smtClean="0">
                  <a:solidFill>
                    <a:schemeClr val="bg1">
                      <a:lumMod val="50000"/>
                    </a:schemeClr>
                  </a:solidFill>
                </a:rPr>
                <a:t>Control</a:t>
              </a:r>
              <a:endParaRPr lang="en" sz="2000" b="1" dirty="0">
                <a:solidFill>
                  <a:schemeClr val="bg1">
                    <a:lumMod val="50000"/>
                  </a:schemeClr>
                </a:solidFill>
              </a:endParaRPr>
            </a:p>
          </p:txBody>
        </p:sp>
        <p:sp>
          <p:nvSpPr>
            <p:cNvPr id="56" name="文字方塊 55"/>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57" name="群組 56"/>
          <p:cNvGrpSpPr/>
          <p:nvPr/>
        </p:nvGrpSpPr>
        <p:grpSpPr>
          <a:xfrm>
            <a:off x="5940152" y="3183818"/>
            <a:ext cx="2788022" cy="1728191"/>
            <a:chOff x="5940152" y="3183818"/>
            <a:chExt cx="2788022" cy="1728191"/>
          </a:xfrm>
        </p:grpSpPr>
        <p:pic>
          <p:nvPicPr>
            <p:cNvPr id="58" name="圖片 57" descr="TAG-01.png"/>
            <p:cNvPicPr>
              <a:picLocks noChangeAspect="1"/>
            </p:cNvPicPr>
            <p:nvPr/>
          </p:nvPicPr>
          <p:blipFill>
            <a:blip r:embed="rId3"/>
            <a:stretch>
              <a:fillRect/>
            </a:stretch>
          </p:blipFill>
          <p:spPr>
            <a:xfrm>
              <a:off x="5940152" y="3183818"/>
              <a:ext cx="2788022" cy="1728191"/>
            </a:xfrm>
            <a:prstGeom prst="rect">
              <a:avLst/>
            </a:prstGeom>
          </p:spPr>
        </p:pic>
        <p:grpSp>
          <p:nvGrpSpPr>
            <p:cNvPr id="59" name="群組 72"/>
            <p:cNvGrpSpPr/>
            <p:nvPr/>
          </p:nvGrpSpPr>
          <p:grpSpPr>
            <a:xfrm>
              <a:off x="6034739" y="3255826"/>
              <a:ext cx="2644007" cy="1364479"/>
              <a:chOff x="6034739" y="3255826"/>
              <a:chExt cx="2644007" cy="1364479"/>
            </a:xfrm>
          </p:grpSpPr>
          <p:sp>
            <p:nvSpPr>
              <p:cNvPr id="60" name="文字方塊 59"/>
              <p:cNvSpPr txBox="1"/>
              <p:nvPr/>
            </p:nvSpPr>
            <p:spPr>
              <a:xfrm>
                <a:off x="6034739" y="3255826"/>
                <a:ext cx="2644007" cy="707886"/>
              </a:xfrm>
              <a:prstGeom prst="rect">
                <a:avLst/>
              </a:prstGeom>
              <a:noFill/>
            </p:spPr>
            <p:txBody>
              <a:bodyPr wrap="square" rtlCol="0">
                <a:spAutoFit/>
              </a:bodyPr>
              <a:lstStyle/>
              <a:p>
                <a:pPr lvl="0" algn="ctr"/>
                <a:r>
                  <a:rPr lang="en" sz="2000" b="1" dirty="0" smtClean="0">
                    <a:solidFill>
                      <a:schemeClr val="bg1">
                        <a:lumMod val="50000"/>
                      </a:schemeClr>
                    </a:solidFill>
                  </a:rPr>
                  <a:t>Advanced Enterprise</a:t>
                </a:r>
                <a:r>
                  <a:rPr lang="zh-TW" altLang="en-US" sz="2000" b="1" dirty="0" smtClean="0">
                    <a:solidFill>
                      <a:schemeClr val="bg1">
                        <a:lumMod val="50000"/>
                      </a:schemeClr>
                    </a:solidFill>
                  </a:rPr>
                  <a:t> </a:t>
                </a:r>
                <a:r>
                  <a:rPr lang="en" sz="2000" b="1" dirty="0" smtClean="0">
                    <a:solidFill>
                      <a:schemeClr val="bg1">
                        <a:lumMod val="50000"/>
                      </a:schemeClr>
                    </a:solidFill>
                  </a:rPr>
                  <a:t>Analytics </a:t>
                </a:r>
                <a:endParaRPr lang="en" sz="2000" b="1" dirty="0">
                  <a:solidFill>
                    <a:schemeClr val="bg1">
                      <a:lumMod val="50000"/>
                    </a:schemeClr>
                  </a:solidFill>
                </a:endParaRPr>
              </a:p>
            </p:txBody>
          </p:sp>
          <p:sp>
            <p:nvSpPr>
              <p:cNvPr id="61" name="文字方塊 60"/>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62" name="群組 61"/>
          <p:cNvGrpSpPr/>
          <p:nvPr/>
        </p:nvGrpSpPr>
        <p:grpSpPr>
          <a:xfrm>
            <a:off x="3185847" y="1383618"/>
            <a:ext cx="2788020" cy="1728190"/>
            <a:chOff x="3185847" y="1383618"/>
            <a:chExt cx="2788020" cy="1728190"/>
          </a:xfrm>
        </p:grpSpPr>
        <p:pic>
          <p:nvPicPr>
            <p:cNvPr id="63" name="圖片 62" descr="TAG-01.png"/>
            <p:cNvPicPr>
              <a:picLocks noChangeAspect="1"/>
            </p:cNvPicPr>
            <p:nvPr/>
          </p:nvPicPr>
          <p:blipFill>
            <a:blip r:embed="rId3"/>
            <a:stretch>
              <a:fillRect/>
            </a:stretch>
          </p:blipFill>
          <p:spPr>
            <a:xfrm>
              <a:off x="3185847" y="1383618"/>
              <a:ext cx="2788020" cy="1728190"/>
            </a:xfrm>
            <a:prstGeom prst="rect">
              <a:avLst/>
            </a:prstGeom>
          </p:spPr>
        </p:pic>
        <p:sp>
          <p:nvSpPr>
            <p:cNvPr id="64" name="文字方塊 63"/>
            <p:cNvSpPr txBox="1"/>
            <p:nvPr/>
          </p:nvSpPr>
          <p:spPr>
            <a:xfrm>
              <a:off x="3329862" y="1455626"/>
              <a:ext cx="2484276" cy="707886"/>
            </a:xfrm>
            <a:prstGeom prst="rect">
              <a:avLst/>
            </a:prstGeom>
            <a:noFill/>
          </p:spPr>
          <p:txBody>
            <a:bodyPr wrap="square" rtlCol="0">
              <a:spAutoFit/>
            </a:bodyPr>
            <a:lstStyle/>
            <a:p>
              <a:pPr lvl="0" algn="ctr"/>
              <a:r>
                <a:rPr lang="en" sz="2000" b="1" dirty="0" smtClean="0">
                  <a:solidFill>
                    <a:schemeClr val="bg2"/>
                  </a:solidFill>
                </a:rPr>
                <a:t>Encrypted Notifications</a:t>
              </a:r>
              <a:endParaRPr lang="en" sz="2000" b="1" dirty="0">
                <a:solidFill>
                  <a:schemeClr val="bg2"/>
                </a:solidFill>
              </a:endParaRPr>
            </a:p>
          </p:txBody>
        </p:sp>
        <p:sp>
          <p:nvSpPr>
            <p:cNvPr id="65" name="文字方塊 64"/>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8" name="標題 7"/>
          <p:cNvSpPr>
            <a:spLocks noGrp="1"/>
          </p:cNvSpPr>
          <p:nvPr>
            <p:ph type="title"/>
          </p:nvPr>
        </p:nvSpPr>
        <p:spPr/>
        <p:txBody>
          <a:bodyPr/>
          <a:lstStyle/>
          <a:p>
            <a:pPr lvl="0"/>
            <a:r>
              <a:rPr lang="en-US" altLang="zh-TW" dirty="0" smtClean="0"/>
              <a:t>Advanced Enterprise Support</a:t>
            </a:r>
            <a:endParaRPr lang="zh-TW" altLang="en-US" dirty="0"/>
          </a:p>
        </p:txBody>
      </p:sp>
      <p:sp>
        <p:nvSpPr>
          <p:cNvPr id="603" name="Shape 603"/>
          <p:cNvSpPr txBox="1"/>
          <p:nvPr/>
        </p:nvSpPr>
        <p:spPr>
          <a:xfrm>
            <a:off x="-212566" y="621375"/>
            <a:ext cx="8520600" cy="572700"/>
          </a:xfrm>
          <a:prstGeom prst="rect">
            <a:avLst/>
          </a:prstGeom>
          <a:noFill/>
          <a:ln>
            <a:noFill/>
          </a:ln>
        </p:spPr>
        <p:txBody>
          <a:bodyPr wrap="square" lIns="91425" tIns="91425" rIns="91425" bIns="91425" anchor="ctr" anchorCtr="0">
            <a:noAutofit/>
          </a:bodyPr>
          <a:lstStyle/>
          <a:p>
            <a:pPr marL="0" lvl="0" indent="-69850" algn="ctr" rtl="0">
              <a:spcBef>
                <a:spcPts val="0"/>
              </a:spcBef>
              <a:buClr>
                <a:schemeClr val="dk1"/>
              </a:buClr>
              <a:buSzPts val="1100"/>
              <a:buFont typeface="Arial"/>
              <a:buNone/>
            </a:pPr>
            <a:endParaRPr lang="en" sz="2800" b="1" dirty="0">
              <a:solidFill>
                <a:srgbClr val="FFFFFF"/>
              </a:solidFill>
            </a:endParaRPr>
          </a:p>
        </p:txBody>
      </p:sp>
      <p:sp>
        <p:nvSpPr>
          <p:cNvPr id="604" name="Shape 604"/>
          <p:cNvSpPr/>
          <p:nvPr/>
        </p:nvSpPr>
        <p:spPr>
          <a:xfrm>
            <a:off x="453449" y="1152475"/>
            <a:ext cx="4501500" cy="3716100"/>
          </a:xfrm>
          <a:prstGeom prst="rect">
            <a:avLst/>
          </a:prstGeom>
          <a:noFill/>
          <a:ln>
            <a:noFill/>
          </a:ln>
        </p:spPr>
        <p:txBody>
          <a:bodyPr wrap="square" lIns="91425" tIns="91425" rIns="91425" bIns="91425" anchor="t" anchorCtr="0">
            <a:noAutofit/>
          </a:bodyPr>
          <a:lstStyle/>
          <a:p>
            <a:pPr marL="457200" lvl="0" indent="-342900">
              <a:lnSpc>
                <a:spcPct val="150000"/>
              </a:lnSpc>
              <a:buClr>
                <a:srgbClr val="263238"/>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highlight>
                  <a:srgbClr val="FFFFFF"/>
                </a:highlight>
                <a:latin typeface="Calibri"/>
                <a:ea typeface="Calibri"/>
                <a:cs typeface="Calibri"/>
                <a:sym typeface="Calibri"/>
              </a:rPr>
              <a:t>Mission </a:t>
            </a:r>
            <a:r>
              <a:rPr lang="en" sz="1800" b="1" dirty="0">
                <a:solidFill>
                  <a:srgbClr val="002060"/>
                </a:solidFill>
                <a:highlight>
                  <a:srgbClr val="FFFFFF"/>
                </a:highlight>
                <a:latin typeface="Calibri"/>
                <a:ea typeface="Calibri"/>
                <a:cs typeface="Calibri"/>
                <a:sym typeface="Calibri"/>
              </a:rPr>
              <a:t>Critical Response L1 – </a:t>
            </a:r>
            <a:r>
              <a:rPr lang="en" sz="1800" b="1" dirty="0" smtClean="0">
                <a:solidFill>
                  <a:srgbClr val="002060"/>
                </a:solidFill>
                <a:highlight>
                  <a:srgbClr val="FFFFFF"/>
                </a:highlight>
                <a:latin typeface="Calibri"/>
                <a:ea typeface="Calibri"/>
                <a:cs typeface="Calibri"/>
                <a:sym typeface="Calibri"/>
              </a:rPr>
              <a:t>60minutes,</a:t>
            </a:r>
          </a:p>
          <a:p>
            <a:pPr marL="457200" lvl="0" indent="-342900">
              <a:lnSpc>
                <a:spcPct val="150000"/>
              </a:lnSpc>
              <a:buClr>
                <a:srgbClr val="263238"/>
              </a:buClr>
              <a:buSzPts val="1800"/>
            </a:pPr>
            <a:r>
              <a:rPr lang="zh-TW" altLang="en-US" sz="1800" b="1" dirty="0" smtClean="0">
                <a:solidFill>
                  <a:srgbClr val="002060"/>
                </a:solidFill>
                <a:highlight>
                  <a:srgbClr val="FFFFFF"/>
                </a:highlight>
                <a:latin typeface="Calibri"/>
                <a:ea typeface="Calibri"/>
                <a:cs typeface="Calibri"/>
                <a:sym typeface="Calibri"/>
              </a:rPr>
              <a:t>     </a:t>
            </a:r>
            <a:r>
              <a:rPr lang="en" sz="1800" b="1" dirty="0" smtClean="0">
                <a:solidFill>
                  <a:srgbClr val="002060"/>
                </a:solidFill>
                <a:highlight>
                  <a:srgbClr val="FFFFFF"/>
                </a:highlight>
                <a:latin typeface="Calibri"/>
                <a:ea typeface="Calibri"/>
                <a:cs typeface="Calibri"/>
                <a:sym typeface="Calibri"/>
              </a:rPr>
              <a:t>L2 </a:t>
            </a:r>
            <a:r>
              <a:rPr lang="en" sz="1800" b="1" dirty="0">
                <a:solidFill>
                  <a:srgbClr val="002060"/>
                </a:solidFill>
                <a:highlight>
                  <a:srgbClr val="FFFFFF"/>
                </a:highlight>
                <a:latin typeface="Calibri"/>
                <a:ea typeface="Calibri"/>
                <a:cs typeface="Calibri"/>
                <a:sym typeface="Calibri"/>
              </a:rPr>
              <a:t>– 120 minutes</a:t>
            </a:r>
          </a:p>
          <a:p>
            <a:pPr marL="457200" lvl="0" indent="-342900">
              <a:lnSpc>
                <a:spcPct val="150000"/>
              </a:lnSpc>
              <a:buClr>
                <a:srgbClr val="263238"/>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highlight>
                  <a:srgbClr val="FFFFFF"/>
                </a:highlight>
                <a:latin typeface="Calibri"/>
                <a:ea typeface="Calibri"/>
                <a:cs typeface="Calibri"/>
                <a:sym typeface="Calibri"/>
              </a:rPr>
              <a:t>Screen-sharing</a:t>
            </a:r>
            <a:r>
              <a:rPr lang="en" sz="1800" b="1" dirty="0">
                <a:solidFill>
                  <a:srgbClr val="002060"/>
                </a:solidFill>
                <a:highlight>
                  <a:srgbClr val="FFFFFF"/>
                </a:highlight>
                <a:latin typeface="Calibri"/>
                <a:ea typeface="Calibri"/>
                <a:cs typeface="Calibri"/>
                <a:sym typeface="Calibri"/>
              </a:rPr>
              <a:t>, collaboration phone </a:t>
            </a:r>
            <a:r>
              <a:rPr lang="en" sz="1800" b="1" dirty="0" smtClean="0">
                <a:solidFill>
                  <a:srgbClr val="002060"/>
                </a:solidFill>
                <a:highlight>
                  <a:srgbClr val="FFFFFF"/>
                </a:highlight>
                <a:latin typeface="Calibri"/>
                <a:ea typeface="Calibri"/>
                <a:cs typeface="Calibri"/>
                <a:sym typeface="Calibri"/>
              </a:rPr>
              <a:t>calls,</a:t>
            </a:r>
          </a:p>
          <a:p>
            <a:pPr marL="457200" lvl="0" indent="-342900">
              <a:lnSpc>
                <a:spcPct val="150000"/>
              </a:lnSpc>
              <a:buClr>
                <a:srgbClr val="263238"/>
              </a:buClr>
              <a:buSzPts val="1800"/>
            </a:pPr>
            <a:r>
              <a:rPr lang="zh-TW" altLang="en-US" sz="1800" b="1" dirty="0" smtClean="0">
                <a:solidFill>
                  <a:srgbClr val="002060"/>
                </a:solidFill>
                <a:highlight>
                  <a:srgbClr val="FFFFFF"/>
                </a:highlight>
                <a:latin typeface="Calibri"/>
                <a:ea typeface="Calibri"/>
                <a:cs typeface="Calibri"/>
                <a:sym typeface="Calibri"/>
              </a:rPr>
              <a:t>     </a:t>
            </a:r>
            <a:r>
              <a:rPr lang="en" sz="1800" b="1" dirty="0" smtClean="0">
                <a:solidFill>
                  <a:srgbClr val="002060"/>
                </a:solidFill>
                <a:highlight>
                  <a:srgbClr val="FFFFFF"/>
                </a:highlight>
                <a:latin typeface="Calibri"/>
                <a:ea typeface="Calibri"/>
                <a:cs typeface="Calibri"/>
                <a:sym typeface="Calibri"/>
              </a:rPr>
              <a:t>and </a:t>
            </a:r>
            <a:r>
              <a:rPr lang="en" sz="1800" b="1" dirty="0">
                <a:solidFill>
                  <a:srgbClr val="002060"/>
                </a:solidFill>
                <a:highlight>
                  <a:srgbClr val="FFFFFF"/>
                </a:highlight>
                <a:latin typeface="Calibri"/>
                <a:ea typeface="Calibri"/>
                <a:cs typeface="Calibri"/>
                <a:sym typeface="Calibri"/>
              </a:rPr>
              <a:t>health checks</a:t>
            </a:r>
          </a:p>
          <a:p>
            <a:pPr marL="457200" lvl="0" indent="-342900">
              <a:lnSpc>
                <a:spcPct val="150000"/>
              </a:lnSpc>
              <a:buClr>
                <a:srgbClr val="263238"/>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highlight>
                  <a:srgbClr val="FFFFFF"/>
                </a:highlight>
                <a:latin typeface="Calibri"/>
                <a:ea typeface="Calibri"/>
                <a:cs typeface="Calibri"/>
                <a:sym typeface="Calibri"/>
              </a:rPr>
              <a:t>Potential </a:t>
            </a:r>
            <a:r>
              <a:rPr lang="en" sz="1800" b="1" dirty="0">
                <a:solidFill>
                  <a:srgbClr val="002060"/>
                </a:solidFill>
                <a:highlight>
                  <a:srgbClr val="FFFFFF"/>
                </a:highlight>
                <a:latin typeface="Calibri"/>
                <a:ea typeface="Calibri"/>
                <a:cs typeface="Calibri"/>
                <a:sym typeface="Calibri"/>
              </a:rPr>
              <a:t>to influence product </a:t>
            </a:r>
            <a:r>
              <a:rPr lang="en" sz="1800" b="1" dirty="0" smtClean="0">
                <a:solidFill>
                  <a:srgbClr val="002060"/>
                </a:solidFill>
                <a:highlight>
                  <a:srgbClr val="FFFFFF"/>
                </a:highlight>
                <a:latin typeface="Calibri"/>
                <a:ea typeface="Calibri"/>
                <a:cs typeface="Calibri"/>
                <a:sym typeface="Calibri"/>
              </a:rPr>
              <a:t>roadmap</a:t>
            </a:r>
          </a:p>
          <a:p>
            <a:pPr marL="457200" lvl="0" indent="-342900">
              <a:lnSpc>
                <a:spcPct val="150000"/>
              </a:lnSpc>
              <a:buClr>
                <a:srgbClr val="263238"/>
              </a:buClr>
              <a:buSzPts val="1800"/>
            </a:pPr>
            <a:r>
              <a:rPr lang="zh-TW" altLang="en-US" sz="1800" b="1" dirty="0" smtClean="0">
                <a:solidFill>
                  <a:srgbClr val="002060"/>
                </a:solidFill>
                <a:highlight>
                  <a:srgbClr val="FFFFFF"/>
                </a:highlight>
                <a:latin typeface="Calibri"/>
                <a:ea typeface="Calibri"/>
                <a:cs typeface="Calibri"/>
                <a:sym typeface="Calibri"/>
              </a:rPr>
              <a:t>     </a:t>
            </a:r>
            <a:r>
              <a:rPr lang="en" sz="1800" b="1" dirty="0" smtClean="0">
                <a:solidFill>
                  <a:srgbClr val="002060"/>
                </a:solidFill>
                <a:highlight>
                  <a:srgbClr val="FFFFFF"/>
                </a:highlight>
                <a:latin typeface="Calibri"/>
                <a:ea typeface="Calibri"/>
                <a:cs typeface="Calibri"/>
                <a:sym typeface="Calibri"/>
              </a:rPr>
              <a:t>and </a:t>
            </a:r>
            <a:r>
              <a:rPr lang="en" sz="1800" b="1" dirty="0">
                <a:solidFill>
                  <a:srgbClr val="002060"/>
                </a:solidFill>
                <a:highlight>
                  <a:srgbClr val="FFFFFF"/>
                </a:highlight>
                <a:latin typeface="Calibri"/>
                <a:ea typeface="Calibri"/>
                <a:cs typeface="Calibri"/>
                <a:sym typeface="Calibri"/>
              </a:rPr>
              <a:t>prioritization decisions</a:t>
            </a:r>
          </a:p>
          <a:p>
            <a:pPr marL="457200" lvl="0" indent="-342900">
              <a:lnSpc>
                <a:spcPct val="150000"/>
              </a:lnSpc>
              <a:buClr>
                <a:srgbClr val="263238"/>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highlight>
                  <a:srgbClr val="FFFFFF"/>
                </a:highlight>
                <a:latin typeface="Calibri"/>
                <a:ea typeface="Calibri"/>
                <a:cs typeface="Calibri"/>
                <a:sym typeface="Calibri"/>
              </a:rPr>
              <a:t>Installation </a:t>
            </a:r>
            <a:r>
              <a:rPr lang="en" sz="1800" b="1" dirty="0">
                <a:solidFill>
                  <a:srgbClr val="002060"/>
                </a:solidFill>
                <a:highlight>
                  <a:srgbClr val="FFFFFF"/>
                </a:highlight>
                <a:latin typeface="Calibri"/>
                <a:ea typeface="Calibri"/>
                <a:cs typeface="Calibri"/>
                <a:sym typeface="Calibri"/>
              </a:rPr>
              <a:t>and deployment </a:t>
            </a:r>
            <a:r>
              <a:rPr lang="en" sz="1800" b="1" dirty="0" smtClean="0">
                <a:solidFill>
                  <a:srgbClr val="002060"/>
                </a:solidFill>
                <a:highlight>
                  <a:srgbClr val="FFFFFF"/>
                </a:highlight>
                <a:latin typeface="Calibri"/>
                <a:ea typeface="Calibri"/>
                <a:cs typeface="Calibri"/>
                <a:sym typeface="Calibri"/>
              </a:rPr>
              <a:t>advisory</a:t>
            </a:r>
            <a:endParaRPr lang="en-US" sz="1800" b="1" dirty="0" smtClean="0">
              <a:solidFill>
                <a:srgbClr val="002060"/>
              </a:solidFill>
              <a:highlight>
                <a:srgbClr val="FFFFFF"/>
              </a:highlight>
              <a:latin typeface="Calibri"/>
              <a:ea typeface="Calibri"/>
              <a:cs typeface="Calibri"/>
              <a:sym typeface="Calibri"/>
            </a:endParaRPr>
          </a:p>
          <a:p>
            <a:pPr marL="457200" lvl="0" indent="-342900" rtl="0">
              <a:lnSpc>
                <a:spcPct val="150000"/>
              </a:lnSpc>
              <a:spcBef>
                <a:spcPts val="0"/>
              </a:spcBef>
              <a:buClr>
                <a:srgbClr val="263238"/>
              </a:buClr>
              <a:buSzPts val="1800"/>
            </a:pPr>
            <a:r>
              <a:rPr lang="en" sz="1800" b="1" dirty="0" smtClean="0">
                <a:solidFill>
                  <a:srgbClr val="002060"/>
                </a:solidFill>
                <a:highlight>
                  <a:srgbClr val="FFFFFF"/>
                </a:highlight>
                <a:latin typeface="Calibri"/>
                <a:ea typeface="Calibri"/>
                <a:cs typeface="Calibri"/>
                <a:sym typeface="Calibri"/>
              </a:rPr>
              <a:t>And </a:t>
            </a:r>
            <a:r>
              <a:rPr lang="en" sz="1800" b="1" dirty="0">
                <a:solidFill>
                  <a:srgbClr val="002060"/>
                </a:solidFill>
                <a:highlight>
                  <a:srgbClr val="FFFFFF"/>
                </a:highlight>
                <a:latin typeface="Calibri"/>
                <a:ea typeface="Calibri"/>
                <a:cs typeface="Calibri"/>
                <a:sym typeface="Calibri"/>
              </a:rPr>
              <a:t>much more...</a:t>
            </a:r>
          </a:p>
        </p:txBody>
      </p:sp>
      <p:pic>
        <p:nvPicPr>
          <p:cNvPr id="1026" name="Picture 2" descr="\\Marketing\Marketing\To 亞彣\20171214_直播\EN\P37-01.png"/>
          <p:cNvPicPr>
            <a:picLocks noChangeAspect="1" noChangeArrowheads="1"/>
          </p:cNvPicPr>
          <p:nvPr/>
        </p:nvPicPr>
        <p:blipFill>
          <a:blip r:embed="rId3"/>
          <a:srcRect/>
          <a:stretch>
            <a:fillRect/>
          </a:stretch>
        </p:blipFill>
        <p:spPr bwMode="auto">
          <a:xfrm>
            <a:off x="4652542" y="1152128"/>
            <a:ext cx="4134300" cy="41343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800" dirty="0" smtClean="0"/>
              <a:t>Enterprise </a:t>
            </a:r>
            <a:r>
              <a:rPr lang="en-US" altLang="zh-TW" sz="3800" dirty="0" err="1" smtClean="0"/>
              <a:t>Mattermost</a:t>
            </a:r>
            <a:r>
              <a:rPr lang="en-US" altLang="zh-TW" sz="3800" dirty="0" smtClean="0"/>
              <a:t> features</a:t>
            </a:r>
            <a:endParaRPr lang="zh-TW" altLang="en-US" sz="3800" dirty="0"/>
          </a:p>
        </p:txBody>
      </p:sp>
      <p:sp>
        <p:nvSpPr>
          <p:cNvPr id="613" name="Shape 613"/>
          <p:cNvSpPr txBox="1"/>
          <p:nvPr/>
        </p:nvSpPr>
        <p:spPr>
          <a:xfrm>
            <a:off x="270975" y="438500"/>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grpSp>
        <p:nvGrpSpPr>
          <p:cNvPr id="16" name="群組 15"/>
          <p:cNvGrpSpPr/>
          <p:nvPr/>
        </p:nvGrpSpPr>
        <p:grpSpPr>
          <a:xfrm>
            <a:off x="415825" y="1383618"/>
            <a:ext cx="2788022" cy="1728191"/>
            <a:chOff x="415825" y="1383618"/>
            <a:chExt cx="2788022" cy="1728191"/>
          </a:xfrm>
        </p:grpSpPr>
        <p:pic>
          <p:nvPicPr>
            <p:cNvPr id="17" name="圖片 16" descr="TAG-01.png"/>
            <p:cNvPicPr>
              <a:picLocks noChangeAspect="1"/>
            </p:cNvPicPr>
            <p:nvPr/>
          </p:nvPicPr>
          <p:blipFill>
            <a:blip r:embed="rId3"/>
            <a:stretch>
              <a:fillRect/>
            </a:stretch>
          </p:blipFill>
          <p:spPr>
            <a:xfrm>
              <a:off x="415825" y="1383618"/>
              <a:ext cx="2788022" cy="1728191"/>
            </a:xfrm>
            <a:prstGeom prst="rect">
              <a:avLst/>
            </a:prstGeom>
          </p:spPr>
        </p:pic>
        <p:sp>
          <p:nvSpPr>
            <p:cNvPr id="19" name="文字方塊 18"/>
            <p:cNvSpPr txBox="1"/>
            <p:nvPr/>
          </p:nvSpPr>
          <p:spPr>
            <a:xfrm>
              <a:off x="559841"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Authentication </a:t>
              </a:r>
              <a:endParaRPr lang="en" sz="2000" b="1" dirty="0">
                <a:solidFill>
                  <a:schemeClr val="bg1">
                    <a:lumMod val="50000"/>
                  </a:schemeClr>
                </a:solidFill>
              </a:endParaRPr>
            </a:p>
          </p:txBody>
        </p:sp>
        <p:sp>
          <p:nvSpPr>
            <p:cNvPr id="20" name="文字方塊 19"/>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a:t>
              </a:r>
              <a:r>
                <a:rPr lang="en-US" altLang="zh-TW" sz="1800" b="1" dirty="0" smtClean="0">
                  <a:solidFill>
                    <a:schemeClr val="bg1"/>
                  </a:solidFill>
                  <a:ea typeface="微軟正黑體" pitchFamily="34" charset="-120"/>
                </a:rPr>
                <a:t>(SSO)</a:t>
              </a:r>
              <a:r>
                <a:rPr lang="en-US" altLang="zh-TW" sz="1800" b="1" dirty="0" smtClean="0">
                  <a:solidFill>
                    <a:schemeClr val="bg1"/>
                  </a:solidFill>
                  <a:latin typeface="+mj-lt"/>
                  <a:ea typeface="微軟正黑體" pitchFamily="34" charset="-120"/>
                </a:rPr>
                <a:t>, AD/LDAP, SAML(E20) </a:t>
              </a:r>
            </a:p>
          </p:txBody>
        </p:sp>
      </p:grpSp>
      <p:grpSp>
        <p:nvGrpSpPr>
          <p:cNvPr id="21" name="群組 20"/>
          <p:cNvGrpSpPr/>
          <p:nvPr/>
        </p:nvGrpSpPr>
        <p:grpSpPr>
          <a:xfrm>
            <a:off x="5940152" y="1383618"/>
            <a:ext cx="2788022" cy="1728191"/>
            <a:chOff x="5940152" y="1383618"/>
            <a:chExt cx="2788022" cy="1728191"/>
          </a:xfrm>
        </p:grpSpPr>
        <p:pic>
          <p:nvPicPr>
            <p:cNvPr id="22" name="圖片 21" descr="TAG-01.png"/>
            <p:cNvPicPr>
              <a:picLocks noChangeAspect="1"/>
            </p:cNvPicPr>
            <p:nvPr/>
          </p:nvPicPr>
          <p:blipFill>
            <a:blip r:embed="rId3"/>
            <a:stretch>
              <a:fillRect/>
            </a:stretch>
          </p:blipFill>
          <p:spPr>
            <a:xfrm>
              <a:off x="5940152" y="1383618"/>
              <a:ext cx="2788022" cy="1728191"/>
            </a:xfrm>
            <a:prstGeom prst="rect">
              <a:avLst/>
            </a:prstGeom>
          </p:spPr>
        </p:pic>
        <p:sp>
          <p:nvSpPr>
            <p:cNvPr id="23" name="文字方塊 22"/>
            <p:cNvSpPr txBox="1"/>
            <p:nvPr/>
          </p:nvSpPr>
          <p:spPr>
            <a:xfrm>
              <a:off x="6084168" y="1606253"/>
              <a:ext cx="2484276" cy="400110"/>
            </a:xfrm>
            <a:prstGeom prst="rect">
              <a:avLst/>
            </a:prstGeom>
            <a:noFill/>
          </p:spPr>
          <p:txBody>
            <a:bodyPr wrap="square" rtlCol="0">
              <a:spAutoFit/>
            </a:bodyPr>
            <a:lstStyle/>
            <a:p>
              <a:pPr lvl="0" algn="ctr"/>
              <a:r>
                <a:rPr lang="en" sz="2000" b="1" dirty="0" smtClean="0">
                  <a:solidFill>
                    <a:schemeClr val="bg2"/>
                  </a:solidFill>
                </a:rPr>
                <a:t>Custom Branding</a:t>
              </a:r>
              <a:endParaRPr lang="en" sz="2000" b="1" dirty="0">
                <a:solidFill>
                  <a:schemeClr val="bg2"/>
                </a:solidFill>
              </a:endParaRPr>
            </a:p>
          </p:txBody>
        </p:sp>
        <p:sp>
          <p:nvSpPr>
            <p:cNvPr id="24" name="文字方塊 23"/>
            <p:cNvSpPr txBox="1"/>
            <p:nvPr/>
          </p:nvSpPr>
          <p:spPr>
            <a:xfrm>
              <a:off x="6125798" y="217587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25" name="群組 24"/>
          <p:cNvGrpSpPr/>
          <p:nvPr/>
        </p:nvGrpSpPr>
        <p:grpSpPr>
          <a:xfrm>
            <a:off x="415826" y="3183818"/>
            <a:ext cx="2788020" cy="1728190"/>
            <a:chOff x="415826" y="3183818"/>
            <a:chExt cx="2788020" cy="1728190"/>
          </a:xfrm>
        </p:grpSpPr>
        <p:pic>
          <p:nvPicPr>
            <p:cNvPr id="26" name="圖片 25" descr="TAG-01.png"/>
            <p:cNvPicPr>
              <a:picLocks noChangeAspect="1"/>
            </p:cNvPicPr>
            <p:nvPr/>
          </p:nvPicPr>
          <p:blipFill>
            <a:blip r:embed="rId3"/>
            <a:stretch>
              <a:fillRect/>
            </a:stretch>
          </p:blipFill>
          <p:spPr>
            <a:xfrm>
              <a:off x="415826" y="3183818"/>
              <a:ext cx="2788020" cy="1728190"/>
            </a:xfrm>
            <a:prstGeom prst="rect">
              <a:avLst/>
            </a:prstGeom>
          </p:spPr>
        </p:pic>
        <p:sp>
          <p:nvSpPr>
            <p:cNvPr id="27" name="文字方塊 26"/>
            <p:cNvSpPr txBox="1"/>
            <p:nvPr/>
          </p:nvSpPr>
          <p:spPr>
            <a:xfrm>
              <a:off x="559841"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Premier Enterprise</a:t>
              </a:r>
              <a:br>
                <a:rPr lang="en" sz="2000" b="1" dirty="0" smtClean="0">
                  <a:solidFill>
                    <a:schemeClr val="bg1">
                      <a:lumMod val="50000"/>
                    </a:schemeClr>
                  </a:solidFill>
                </a:rPr>
              </a:br>
              <a:r>
                <a:rPr lang="en" sz="2000" b="1" dirty="0" smtClean="0">
                  <a:solidFill>
                    <a:schemeClr val="bg1">
                      <a:lumMod val="50000"/>
                    </a:schemeClr>
                  </a:solidFill>
                </a:rPr>
                <a:t>Support</a:t>
              </a:r>
              <a:endParaRPr lang="en" sz="2000" b="1" dirty="0">
                <a:solidFill>
                  <a:schemeClr val="bg1">
                    <a:lumMod val="50000"/>
                  </a:schemeClr>
                </a:solidFill>
              </a:endParaRPr>
            </a:p>
          </p:txBody>
        </p:sp>
        <p:sp>
          <p:nvSpPr>
            <p:cNvPr id="28" name="文字方塊 27"/>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29" name="群組 28"/>
          <p:cNvGrpSpPr/>
          <p:nvPr/>
        </p:nvGrpSpPr>
        <p:grpSpPr>
          <a:xfrm>
            <a:off x="3185846" y="3183818"/>
            <a:ext cx="2788022" cy="1728190"/>
            <a:chOff x="3185846" y="3183818"/>
            <a:chExt cx="2788022" cy="1728190"/>
          </a:xfrm>
        </p:grpSpPr>
        <p:pic>
          <p:nvPicPr>
            <p:cNvPr id="30" name="圖片 29" descr="TAG-01.png"/>
            <p:cNvPicPr>
              <a:picLocks noChangeAspect="1"/>
            </p:cNvPicPr>
            <p:nvPr/>
          </p:nvPicPr>
          <p:blipFill>
            <a:blip r:embed="rId4"/>
            <a:stretch>
              <a:fillRect/>
            </a:stretch>
          </p:blipFill>
          <p:spPr>
            <a:xfrm>
              <a:off x="3185846" y="3183818"/>
              <a:ext cx="2788022" cy="1728190"/>
            </a:xfrm>
            <a:prstGeom prst="rect">
              <a:avLst/>
            </a:prstGeom>
          </p:spPr>
        </p:pic>
        <p:sp>
          <p:nvSpPr>
            <p:cNvPr id="31" name="文字方塊 30"/>
            <p:cNvSpPr txBox="1"/>
            <p:nvPr/>
          </p:nvSpPr>
          <p:spPr>
            <a:xfrm>
              <a:off x="3329862" y="3255826"/>
              <a:ext cx="2484276" cy="707886"/>
            </a:xfrm>
            <a:prstGeom prst="rect">
              <a:avLst/>
            </a:prstGeom>
            <a:noFill/>
          </p:spPr>
          <p:txBody>
            <a:bodyPr wrap="square" rtlCol="0">
              <a:spAutoFit/>
            </a:bodyPr>
            <a:lstStyle/>
            <a:p>
              <a:pPr lvl="0" algn="ctr"/>
              <a:r>
                <a:rPr lang="en" sz="2000" b="1" dirty="0" smtClean="0">
                  <a:solidFill>
                    <a:schemeClr val="tx1"/>
                  </a:solidFill>
                </a:rPr>
                <a:t>Advanced Access </a:t>
              </a:r>
              <a:br>
                <a:rPr lang="en" sz="2000" b="1" dirty="0" smtClean="0">
                  <a:solidFill>
                    <a:schemeClr val="tx1"/>
                  </a:solidFill>
                </a:rPr>
              </a:br>
              <a:r>
                <a:rPr lang="en" sz="2000" b="1" dirty="0" smtClean="0">
                  <a:solidFill>
                    <a:schemeClr val="tx1"/>
                  </a:solidFill>
                </a:rPr>
                <a:t>Control</a:t>
              </a:r>
              <a:endParaRPr lang="en" sz="2000" b="1" dirty="0">
                <a:solidFill>
                  <a:schemeClr val="tx1"/>
                </a:solidFill>
              </a:endParaRPr>
            </a:p>
          </p:txBody>
        </p:sp>
        <p:sp>
          <p:nvSpPr>
            <p:cNvPr id="32" name="文字方塊 31"/>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33" name="群組 32"/>
          <p:cNvGrpSpPr/>
          <p:nvPr/>
        </p:nvGrpSpPr>
        <p:grpSpPr>
          <a:xfrm>
            <a:off x="5940152" y="3183818"/>
            <a:ext cx="2788022" cy="1728191"/>
            <a:chOff x="5940152" y="3183818"/>
            <a:chExt cx="2788022" cy="1728191"/>
          </a:xfrm>
        </p:grpSpPr>
        <p:pic>
          <p:nvPicPr>
            <p:cNvPr id="34" name="圖片 33" descr="TAG-01.png"/>
            <p:cNvPicPr>
              <a:picLocks noChangeAspect="1"/>
            </p:cNvPicPr>
            <p:nvPr/>
          </p:nvPicPr>
          <p:blipFill>
            <a:blip r:embed="rId3"/>
            <a:stretch>
              <a:fillRect/>
            </a:stretch>
          </p:blipFill>
          <p:spPr>
            <a:xfrm>
              <a:off x="5940152" y="3183818"/>
              <a:ext cx="2788022" cy="1728191"/>
            </a:xfrm>
            <a:prstGeom prst="rect">
              <a:avLst/>
            </a:prstGeom>
          </p:spPr>
        </p:pic>
        <p:grpSp>
          <p:nvGrpSpPr>
            <p:cNvPr id="35" name="群組 72"/>
            <p:cNvGrpSpPr/>
            <p:nvPr/>
          </p:nvGrpSpPr>
          <p:grpSpPr>
            <a:xfrm>
              <a:off x="6034739" y="3255826"/>
              <a:ext cx="2644007" cy="1364479"/>
              <a:chOff x="6034739" y="3255826"/>
              <a:chExt cx="2644007" cy="1364479"/>
            </a:xfrm>
          </p:grpSpPr>
          <p:sp>
            <p:nvSpPr>
              <p:cNvPr id="36" name="文字方塊 35"/>
              <p:cNvSpPr txBox="1"/>
              <p:nvPr/>
            </p:nvSpPr>
            <p:spPr>
              <a:xfrm>
                <a:off x="6034739" y="3255826"/>
                <a:ext cx="2644007" cy="707886"/>
              </a:xfrm>
              <a:prstGeom prst="rect">
                <a:avLst/>
              </a:prstGeom>
              <a:noFill/>
            </p:spPr>
            <p:txBody>
              <a:bodyPr wrap="square" rtlCol="0">
                <a:spAutoFit/>
              </a:bodyPr>
              <a:lstStyle/>
              <a:p>
                <a:pPr lvl="0" algn="ctr"/>
                <a:r>
                  <a:rPr lang="en" sz="2000" b="1" dirty="0" smtClean="0">
                    <a:solidFill>
                      <a:schemeClr val="bg1">
                        <a:lumMod val="50000"/>
                      </a:schemeClr>
                    </a:solidFill>
                  </a:rPr>
                  <a:t>Advanced Enterprise</a:t>
                </a:r>
                <a:r>
                  <a:rPr lang="zh-TW" altLang="en-US" sz="2000" b="1" dirty="0" smtClean="0">
                    <a:solidFill>
                      <a:schemeClr val="bg1">
                        <a:lumMod val="50000"/>
                      </a:schemeClr>
                    </a:solidFill>
                  </a:rPr>
                  <a:t> </a:t>
                </a:r>
                <a:r>
                  <a:rPr lang="en" sz="2000" b="1" dirty="0" smtClean="0">
                    <a:solidFill>
                      <a:schemeClr val="bg1">
                        <a:lumMod val="50000"/>
                      </a:schemeClr>
                    </a:solidFill>
                  </a:rPr>
                  <a:t>Analytics </a:t>
                </a:r>
                <a:endParaRPr lang="en" sz="2000" b="1" dirty="0">
                  <a:solidFill>
                    <a:schemeClr val="bg1">
                      <a:lumMod val="50000"/>
                    </a:schemeClr>
                  </a:solidFill>
                </a:endParaRPr>
              </a:p>
            </p:txBody>
          </p:sp>
          <p:sp>
            <p:nvSpPr>
              <p:cNvPr id="37" name="文字方塊 36"/>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38" name="群組 37"/>
          <p:cNvGrpSpPr/>
          <p:nvPr/>
        </p:nvGrpSpPr>
        <p:grpSpPr>
          <a:xfrm>
            <a:off x="3185847" y="1383618"/>
            <a:ext cx="2788020" cy="1728190"/>
            <a:chOff x="3185847" y="1383618"/>
            <a:chExt cx="2788020" cy="1728190"/>
          </a:xfrm>
        </p:grpSpPr>
        <p:pic>
          <p:nvPicPr>
            <p:cNvPr id="39" name="圖片 38" descr="TAG-01.png"/>
            <p:cNvPicPr>
              <a:picLocks noChangeAspect="1"/>
            </p:cNvPicPr>
            <p:nvPr/>
          </p:nvPicPr>
          <p:blipFill>
            <a:blip r:embed="rId3"/>
            <a:stretch>
              <a:fillRect/>
            </a:stretch>
          </p:blipFill>
          <p:spPr>
            <a:xfrm>
              <a:off x="3185847" y="1383618"/>
              <a:ext cx="2788020" cy="1728190"/>
            </a:xfrm>
            <a:prstGeom prst="rect">
              <a:avLst/>
            </a:prstGeom>
          </p:spPr>
        </p:pic>
        <p:sp>
          <p:nvSpPr>
            <p:cNvPr id="40" name="文字方塊 39"/>
            <p:cNvSpPr txBox="1"/>
            <p:nvPr/>
          </p:nvSpPr>
          <p:spPr>
            <a:xfrm>
              <a:off x="3329862" y="1455626"/>
              <a:ext cx="2484276" cy="707886"/>
            </a:xfrm>
            <a:prstGeom prst="rect">
              <a:avLst/>
            </a:prstGeom>
            <a:noFill/>
          </p:spPr>
          <p:txBody>
            <a:bodyPr wrap="square" rtlCol="0">
              <a:spAutoFit/>
            </a:bodyPr>
            <a:lstStyle/>
            <a:p>
              <a:pPr lvl="0" algn="ctr"/>
              <a:r>
                <a:rPr lang="en" sz="2000" b="1" dirty="0" smtClean="0">
                  <a:solidFill>
                    <a:schemeClr val="bg2"/>
                  </a:solidFill>
                </a:rPr>
                <a:t>Encrypted Notifications</a:t>
              </a:r>
              <a:endParaRPr lang="en" sz="2000" b="1" dirty="0">
                <a:solidFill>
                  <a:schemeClr val="bg2"/>
                </a:solidFill>
              </a:endParaRPr>
            </a:p>
          </p:txBody>
        </p:sp>
        <p:sp>
          <p:nvSpPr>
            <p:cNvPr id="41" name="文字方塊 40"/>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8" name="標題 7"/>
          <p:cNvSpPr>
            <a:spLocks noGrp="1"/>
          </p:cNvSpPr>
          <p:nvPr>
            <p:ph type="title"/>
          </p:nvPr>
        </p:nvSpPr>
        <p:spPr/>
        <p:txBody>
          <a:bodyPr/>
          <a:lstStyle/>
          <a:p>
            <a:pPr lvl="0"/>
            <a:r>
              <a:rPr lang="en-US" altLang="zh-TW" sz="3800" dirty="0" smtClean="0"/>
              <a:t>Advanced Access Control</a:t>
            </a:r>
            <a:endParaRPr lang="zh-TW" altLang="en-US" sz="3800" dirty="0"/>
          </a:p>
        </p:txBody>
      </p:sp>
      <p:sp>
        <p:nvSpPr>
          <p:cNvPr id="633" name="Shape 633"/>
          <p:cNvSpPr txBox="1"/>
          <p:nvPr/>
        </p:nvSpPr>
        <p:spPr>
          <a:xfrm>
            <a:off x="311700" y="335000"/>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grpSp>
        <p:nvGrpSpPr>
          <p:cNvPr id="33" name="群組 32"/>
          <p:cNvGrpSpPr/>
          <p:nvPr/>
        </p:nvGrpSpPr>
        <p:grpSpPr>
          <a:xfrm>
            <a:off x="531016" y="1742269"/>
            <a:ext cx="8612984" cy="2585324"/>
            <a:chOff x="827584" y="1347613"/>
            <a:chExt cx="8612984" cy="2585324"/>
          </a:xfrm>
        </p:grpSpPr>
        <p:sp>
          <p:nvSpPr>
            <p:cNvPr id="34" name="Shape 332"/>
            <p:cNvSpPr/>
            <p:nvPr/>
          </p:nvSpPr>
          <p:spPr>
            <a:xfrm>
              <a:off x="1835694" y="1347614"/>
              <a:ext cx="3312369" cy="1656184"/>
            </a:xfrm>
            <a:prstGeom prst="rect">
              <a:avLst/>
            </a:prstGeom>
            <a:noFill/>
            <a:ln>
              <a:noFill/>
            </a:ln>
          </p:spPr>
          <p:txBody>
            <a:bodyPr wrap="square" lIns="91425" tIns="91425" rIns="91425" bIns="91425" anchor="t" anchorCtr="0">
              <a:noAutofit/>
            </a:bodyPr>
            <a:lstStyle/>
            <a:p>
              <a:pPr indent="-342900">
                <a:lnSpc>
                  <a:spcPct val="270000"/>
                </a:lnSpc>
                <a:buSzPts val="1800"/>
              </a:pPr>
              <a:r>
                <a:rPr lang="en" sz="2000" b="1" dirty="0" smtClean="0">
                  <a:solidFill>
                    <a:srgbClr val="002060"/>
                  </a:solidFill>
                </a:rPr>
                <a:t>Team invitations</a:t>
              </a:r>
              <a:endParaRPr lang="en" sz="2000" b="1" dirty="0">
                <a:solidFill>
                  <a:srgbClr val="002060"/>
                </a:solidFill>
                <a:latin typeface="微軟正黑體" pitchFamily="34" charset="-120"/>
                <a:ea typeface="微軟正黑體" pitchFamily="34" charset="-120"/>
              </a:endParaRPr>
            </a:p>
            <a:p>
              <a:pPr indent="-342900">
                <a:lnSpc>
                  <a:spcPct val="270000"/>
                </a:lnSpc>
                <a:buSzPts val="1800"/>
              </a:pPr>
              <a:r>
                <a:rPr lang="en" sz="2000" b="1" dirty="0" smtClean="0">
                  <a:solidFill>
                    <a:srgbClr val="002060"/>
                  </a:solidFill>
                </a:rPr>
                <a:t>Channel modifications</a:t>
              </a:r>
            </a:p>
            <a:p>
              <a:pPr lvl="0" indent="-342900">
                <a:lnSpc>
                  <a:spcPct val="270000"/>
                </a:lnSpc>
                <a:buSzPts val="1800"/>
              </a:pPr>
              <a:endParaRPr lang="en" sz="2000" b="1" dirty="0">
                <a:solidFill>
                  <a:srgbClr val="002060"/>
                </a:solidFill>
                <a:latin typeface="微軟正黑體" pitchFamily="34" charset="-120"/>
                <a:ea typeface="微軟正黑體" pitchFamily="34" charset="-120"/>
              </a:endParaRPr>
            </a:p>
          </p:txBody>
        </p:sp>
        <p:pic>
          <p:nvPicPr>
            <p:cNvPr id="35" name="圖片 34" descr="P14-01.png"/>
            <p:cNvPicPr>
              <a:picLocks noChangeAspect="1"/>
            </p:cNvPicPr>
            <p:nvPr/>
          </p:nvPicPr>
          <p:blipFill>
            <a:blip r:embed="rId3"/>
            <a:stretch>
              <a:fillRect/>
            </a:stretch>
          </p:blipFill>
          <p:spPr>
            <a:xfrm>
              <a:off x="899592" y="1347613"/>
              <a:ext cx="866816" cy="872851"/>
            </a:xfrm>
            <a:prstGeom prst="rect">
              <a:avLst/>
            </a:prstGeom>
          </p:spPr>
        </p:pic>
        <p:pic>
          <p:nvPicPr>
            <p:cNvPr id="36" name="圖片 35" descr="P14-02.png"/>
            <p:cNvPicPr>
              <a:picLocks noChangeAspect="1"/>
            </p:cNvPicPr>
            <p:nvPr/>
          </p:nvPicPr>
          <p:blipFill>
            <a:blip r:embed="rId4"/>
            <a:stretch>
              <a:fillRect/>
            </a:stretch>
          </p:blipFill>
          <p:spPr>
            <a:xfrm>
              <a:off x="5197939" y="1538039"/>
              <a:ext cx="964297" cy="627261"/>
            </a:xfrm>
            <a:prstGeom prst="rect">
              <a:avLst/>
            </a:prstGeom>
          </p:spPr>
        </p:pic>
        <p:pic>
          <p:nvPicPr>
            <p:cNvPr id="37" name="圖片 36" descr="P14-04.png"/>
            <p:cNvPicPr>
              <a:picLocks noChangeAspect="1"/>
            </p:cNvPicPr>
            <p:nvPr/>
          </p:nvPicPr>
          <p:blipFill>
            <a:blip r:embed="rId5"/>
            <a:stretch>
              <a:fillRect/>
            </a:stretch>
          </p:blipFill>
          <p:spPr>
            <a:xfrm>
              <a:off x="5197939" y="2504945"/>
              <a:ext cx="936104" cy="809786"/>
            </a:xfrm>
            <a:prstGeom prst="rect">
              <a:avLst/>
            </a:prstGeom>
          </p:spPr>
        </p:pic>
        <p:pic>
          <p:nvPicPr>
            <p:cNvPr id="38" name="圖片 37" descr="P14-05.png"/>
            <p:cNvPicPr>
              <a:picLocks noChangeAspect="1"/>
            </p:cNvPicPr>
            <p:nvPr/>
          </p:nvPicPr>
          <p:blipFill>
            <a:blip r:embed="rId6"/>
            <a:stretch>
              <a:fillRect/>
            </a:stretch>
          </p:blipFill>
          <p:spPr>
            <a:xfrm>
              <a:off x="827584" y="2499742"/>
              <a:ext cx="936104" cy="756934"/>
            </a:xfrm>
            <a:prstGeom prst="rect">
              <a:avLst/>
            </a:prstGeom>
          </p:spPr>
        </p:pic>
        <p:sp>
          <p:nvSpPr>
            <p:cNvPr id="39" name="文字方塊 38"/>
            <p:cNvSpPr txBox="1"/>
            <p:nvPr/>
          </p:nvSpPr>
          <p:spPr>
            <a:xfrm>
              <a:off x="6141314" y="1347614"/>
              <a:ext cx="3299254" cy="2585323"/>
            </a:xfrm>
            <a:prstGeom prst="rect">
              <a:avLst/>
            </a:prstGeom>
            <a:noFill/>
          </p:spPr>
          <p:txBody>
            <a:bodyPr wrap="square" rtlCol="0">
              <a:spAutoFit/>
            </a:bodyPr>
            <a:lstStyle/>
            <a:p>
              <a:pPr lvl="0" indent="-342900">
                <a:lnSpc>
                  <a:spcPct val="270000"/>
                </a:lnSpc>
                <a:buClr>
                  <a:schemeClr val="dk1"/>
                </a:buClr>
                <a:buSzPts val="1800"/>
              </a:pPr>
              <a:r>
                <a:rPr lang="zh-TW" altLang="en-US" sz="2000" b="1" dirty="0" smtClean="0">
                  <a:solidFill>
                    <a:srgbClr val="002060"/>
                  </a:solidFill>
                  <a:latin typeface="微軟正黑體" pitchFamily="34" charset="-120"/>
                  <a:ea typeface="微軟正黑體" pitchFamily="34" charset="-120"/>
                </a:rPr>
                <a:t> </a:t>
              </a:r>
              <a:r>
                <a:rPr lang="en" sz="2000" b="1" dirty="0" smtClean="0">
                  <a:solidFill>
                    <a:srgbClr val="002060"/>
                  </a:solidFill>
                </a:rPr>
                <a:t>Announcement Banner</a:t>
              </a:r>
            </a:p>
            <a:p>
              <a:pPr lvl="0" indent="-342900">
                <a:lnSpc>
                  <a:spcPct val="270000"/>
                </a:lnSpc>
                <a:buSzPts val="1800"/>
              </a:pPr>
              <a:r>
                <a:rPr lang="zh-TW" altLang="en-US" sz="2000" b="1" dirty="0" smtClean="0">
                  <a:solidFill>
                    <a:srgbClr val="002060"/>
                  </a:solidFill>
                  <a:latin typeface="微軟正黑體" pitchFamily="34" charset="-120"/>
                  <a:ea typeface="微軟正黑體" pitchFamily="34" charset="-120"/>
                </a:rPr>
                <a:t> </a:t>
              </a:r>
              <a:r>
                <a:rPr lang="en" sz="2000" b="1" dirty="0" smtClean="0">
                  <a:solidFill>
                    <a:srgbClr val="002060"/>
                  </a:solidFill>
                </a:rPr>
                <a:t>User Privacy</a:t>
              </a:r>
            </a:p>
            <a:p>
              <a:pPr indent="-342900">
                <a:lnSpc>
                  <a:spcPct val="270000"/>
                </a:lnSpc>
                <a:buSzPts val="1800"/>
              </a:pPr>
              <a:endParaRPr lang="en" altLang="zh-TW" sz="2000" b="1" dirty="0" smtClean="0">
                <a:solidFill>
                  <a:srgbClr val="002060"/>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16" name="Picture 15" descr="Screen Shot 2017-12-13 at 4.19.0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6989" y="1426162"/>
            <a:ext cx="5938263" cy="3161812"/>
          </a:xfrm>
          <a:prstGeom prst="rect">
            <a:avLst/>
          </a:prstGeom>
        </p:spPr>
      </p:pic>
      <p:pic>
        <p:nvPicPr>
          <p:cNvPr id="11" name="圖片 10" descr="TAG-03.png"/>
          <p:cNvPicPr>
            <a:picLocks noChangeAspect="1"/>
          </p:cNvPicPr>
          <p:nvPr/>
        </p:nvPicPr>
        <p:blipFill>
          <a:blip r:embed="rId4"/>
          <a:stretch>
            <a:fillRect/>
          </a:stretch>
        </p:blipFill>
        <p:spPr>
          <a:xfrm>
            <a:off x="1835696" y="4227934"/>
            <a:ext cx="4048813" cy="669793"/>
          </a:xfrm>
          <a:prstGeom prst="rect">
            <a:avLst/>
          </a:prstGeom>
        </p:spPr>
      </p:pic>
      <p:sp>
        <p:nvSpPr>
          <p:cNvPr id="93" name="Shape 93"/>
          <p:cNvSpPr txBox="1">
            <a:spLocks noGrp="1"/>
          </p:cNvSpPr>
          <p:nvPr>
            <p:ph type="title"/>
          </p:nvPr>
        </p:nvSpPr>
        <p:spPr>
          <a:prstGeom prst="rect">
            <a:avLst/>
          </a:prstGeom>
        </p:spPr>
        <p:txBody>
          <a:bodyPr wrap="square" lIns="91425" tIns="91425" rIns="91425" bIns="91425" anchor="t" anchorCtr="0">
            <a:noAutofit/>
          </a:bodyPr>
          <a:lstStyle/>
          <a:p>
            <a:pPr lvl="0"/>
            <a:r>
              <a:rPr lang="en-US" altLang="zh-TW" sz="3100" dirty="0" smtClean="0"/>
              <a:t>Why did QNAP choose </a:t>
            </a:r>
            <a:r>
              <a:rPr lang="en-US" altLang="zh-TW" sz="3100" dirty="0" err="1" smtClean="0"/>
              <a:t>Mattermost</a:t>
            </a:r>
            <a:r>
              <a:rPr lang="en-US" altLang="zh-TW" sz="3100" dirty="0" smtClean="0"/>
              <a:t> for you?</a:t>
            </a:r>
            <a:endParaRPr lang="en-US" altLang="zh-TW" sz="3100" dirty="0"/>
          </a:p>
        </p:txBody>
      </p:sp>
      <p:sp>
        <p:nvSpPr>
          <p:cNvPr id="100" name="Shape 100"/>
          <p:cNvSpPr/>
          <p:nvPr/>
        </p:nvSpPr>
        <p:spPr>
          <a:xfrm>
            <a:off x="2280209" y="4225657"/>
            <a:ext cx="3443919" cy="669794"/>
          </a:xfrm>
          <a:prstGeom prst="rect">
            <a:avLst/>
          </a:prstGeom>
          <a:noFill/>
          <a:ln w="9525" cap="flat" cmpd="sng">
            <a:no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r>
              <a:rPr lang="en" sz="1800" b="1" dirty="0" smtClean="0">
                <a:solidFill>
                  <a:schemeClr val="bg1"/>
                </a:solidFill>
              </a:rPr>
              <a:t>Enjoy world class instant messaging solution</a:t>
            </a:r>
            <a:endParaRPr lang="en" sz="1800" b="1" dirty="0">
              <a:solidFill>
                <a:schemeClr val="bg1"/>
              </a:solidFill>
            </a:endParaRPr>
          </a:p>
        </p:txBody>
      </p:sp>
      <p:pic>
        <p:nvPicPr>
          <p:cNvPr id="12" name="圖片 11" descr="對話框-09.png"/>
          <p:cNvPicPr>
            <a:picLocks noChangeAspect="1"/>
          </p:cNvPicPr>
          <p:nvPr/>
        </p:nvPicPr>
        <p:blipFill>
          <a:blip r:embed="rId5"/>
          <a:stretch>
            <a:fillRect/>
          </a:stretch>
        </p:blipFill>
        <p:spPr>
          <a:xfrm>
            <a:off x="5771508" y="1275606"/>
            <a:ext cx="3311570" cy="3479722"/>
          </a:xfrm>
          <a:prstGeom prst="rect">
            <a:avLst/>
          </a:prstGeom>
        </p:spPr>
      </p:pic>
      <p:sp>
        <p:nvSpPr>
          <p:cNvPr id="13" name="Shape 178"/>
          <p:cNvSpPr/>
          <p:nvPr/>
        </p:nvSpPr>
        <p:spPr>
          <a:xfrm>
            <a:off x="7283676" y="2151754"/>
            <a:ext cx="360040" cy="708028"/>
          </a:xfrm>
          <a:prstGeom prst="downArrow">
            <a:avLst>
              <a:gd name="adj1" fmla="val 50000"/>
              <a:gd name="adj2" fmla="val 50000"/>
            </a:avLst>
          </a:prstGeom>
          <a:solidFill>
            <a:srgbClr val="002060"/>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4" name="Shape 179"/>
          <p:cNvPicPr preferRelativeResize="0"/>
          <p:nvPr/>
        </p:nvPicPr>
        <p:blipFill>
          <a:blip r:embed="rId6"/>
          <a:stretch>
            <a:fillRect/>
          </a:stretch>
        </p:blipFill>
        <p:spPr>
          <a:xfrm>
            <a:off x="6131548" y="2917234"/>
            <a:ext cx="2672710" cy="1670740"/>
          </a:xfrm>
          <a:prstGeom prst="rect">
            <a:avLst/>
          </a:prstGeom>
          <a:noFill/>
          <a:ln>
            <a:noFill/>
          </a:ln>
        </p:spPr>
      </p:pic>
      <p:pic>
        <p:nvPicPr>
          <p:cNvPr id="15" name="Shape 181"/>
          <p:cNvPicPr preferRelativeResize="0"/>
          <p:nvPr/>
        </p:nvPicPr>
        <p:blipFill>
          <a:blip r:embed="rId7">
            <a:alphaModFix/>
          </a:blip>
          <a:stretch>
            <a:fillRect/>
          </a:stretch>
        </p:blipFill>
        <p:spPr>
          <a:xfrm>
            <a:off x="6145252" y="1614353"/>
            <a:ext cx="2626137" cy="59735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18" name="標題 17"/>
          <p:cNvSpPr>
            <a:spLocks noGrp="1"/>
          </p:cNvSpPr>
          <p:nvPr>
            <p:ph type="title"/>
          </p:nvPr>
        </p:nvSpPr>
        <p:spPr/>
        <p:txBody>
          <a:bodyPr/>
          <a:lstStyle/>
          <a:p>
            <a:r>
              <a:rPr lang="en-US" altLang="zh-TW" sz="3800" dirty="0" smtClean="0"/>
              <a:t>Enterprise </a:t>
            </a:r>
            <a:r>
              <a:rPr lang="en-US" altLang="zh-TW" sz="3800" dirty="0" err="1" smtClean="0"/>
              <a:t>Mattermost</a:t>
            </a:r>
            <a:r>
              <a:rPr lang="en-US" altLang="zh-TW" sz="3800" dirty="0" smtClean="0"/>
              <a:t> features</a:t>
            </a:r>
            <a:endParaRPr lang="en-US" altLang="zh-TW" sz="3800" dirty="0"/>
          </a:p>
        </p:txBody>
      </p:sp>
      <p:grpSp>
        <p:nvGrpSpPr>
          <p:cNvPr id="15" name="群組 14"/>
          <p:cNvGrpSpPr/>
          <p:nvPr/>
        </p:nvGrpSpPr>
        <p:grpSpPr>
          <a:xfrm>
            <a:off x="415825" y="1383618"/>
            <a:ext cx="2788022" cy="1728191"/>
            <a:chOff x="415825" y="1383618"/>
            <a:chExt cx="2788022" cy="1728191"/>
          </a:xfrm>
        </p:grpSpPr>
        <p:pic>
          <p:nvPicPr>
            <p:cNvPr id="16" name="圖片 15" descr="TAG-01.png"/>
            <p:cNvPicPr>
              <a:picLocks noChangeAspect="1"/>
            </p:cNvPicPr>
            <p:nvPr/>
          </p:nvPicPr>
          <p:blipFill>
            <a:blip r:embed="rId3"/>
            <a:stretch>
              <a:fillRect/>
            </a:stretch>
          </p:blipFill>
          <p:spPr>
            <a:xfrm>
              <a:off x="415825" y="1383618"/>
              <a:ext cx="2788022"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Authentication </a:t>
              </a:r>
              <a:endParaRPr lang="en" sz="2000" b="1" dirty="0">
                <a:solidFill>
                  <a:schemeClr val="bg1">
                    <a:lumMod val="50000"/>
                  </a:schemeClr>
                </a:solidFill>
              </a:endParaRPr>
            </a:p>
          </p:txBody>
        </p:sp>
        <p:sp>
          <p:nvSpPr>
            <p:cNvPr id="19" name="文字方塊 18"/>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a:t>
              </a:r>
              <a:r>
                <a:rPr lang="en-US" altLang="zh-TW" sz="1800" b="1" dirty="0" smtClean="0">
                  <a:solidFill>
                    <a:schemeClr val="bg1"/>
                  </a:solidFill>
                  <a:ea typeface="微軟正黑體" pitchFamily="34" charset="-120"/>
                </a:rPr>
                <a:t>(SSO)</a:t>
              </a:r>
              <a:r>
                <a:rPr lang="en-US" altLang="zh-TW" sz="1800" b="1" dirty="0" smtClean="0">
                  <a:solidFill>
                    <a:schemeClr val="bg1"/>
                  </a:solidFill>
                  <a:latin typeface="+mj-lt"/>
                  <a:ea typeface="微軟正黑體" pitchFamily="34" charset="-120"/>
                </a:rPr>
                <a:t>, AD/LDAP, SAML(E20) </a:t>
              </a:r>
            </a:p>
          </p:txBody>
        </p:sp>
      </p:grpSp>
      <p:grpSp>
        <p:nvGrpSpPr>
          <p:cNvPr id="20" name="群組 19"/>
          <p:cNvGrpSpPr/>
          <p:nvPr/>
        </p:nvGrpSpPr>
        <p:grpSpPr>
          <a:xfrm>
            <a:off x="5940152" y="1383618"/>
            <a:ext cx="2788022" cy="1728191"/>
            <a:chOff x="5940152" y="1383618"/>
            <a:chExt cx="2788022" cy="1728191"/>
          </a:xfrm>
        </p:grpSpPr>
        <p:pic>
          <p:nvPicPr>
            <p:cNvPr id="21" name="圖片 20" descr="TAG-01.png"/>
            <p:cNvPicPr>
              <a:picLocks noChangeAspect="1"/>
            </p:cNvPicPr>
            <p:nvPr/>
          </p:nvPicPr>
          <p:blipFill>
            <a:blip r:embed="rId3"/>
            <a:stretch>
              <a:fillRect/>
            </a:stretch>
          </p:blipFill>
          <p:spPr>
            <a:xfrm>
              <a:off x="5940152" y="1383618"/>
              <a:ext cx="2788022" cy="1728191"/>
            </a:xfrm>
            <a:prstGeom prst="rect">
              <a:avLst/>
            </a:prstGeom>
          </p:spPr>
        </p:pic>
        <p:sp>
          <p:nvSpPr>
            <p:cNvPr id="22" name="文字方塊 21"/>
            <p:cNvSpPr txBox="1"/>
            <p:nvPr/>
          </p:nvSpPr>
          <p:spPr>
            <a:xfrm>
              <a:off x="6084168" y="1606253"/>
              <a:ext cx="2484276" cy="400110"/>
            </a:xfrm>
            <a:prstGeom prst="rect">
              <a:avLst/>
            </a:prstGeom>
            <a:noFill/>
          </p:spPr>
          <p:txBody>
            <a:bodyPr wrap="square" rtlCol="0">
              <a:spAutoFit/>
            </a:bodyPr>
            <a:lstStyle/>
            <a:p>
              <a:pPr lvl="0" algn="ctr"/>
              <a:r>
                <a:rPr lang="en" sz="2000" b="1" dirty="0" smtClean="0">
                  <a:solidFill>
                    <a:schemeClr val="bg2"/>
                  </a:solidFill>
                </a:rPr>
                <a:t>Custom Branding</a:t>
              </a:r>
              <a:endParaRPr lang="en" sz="2000" b="1" dirty="0">
                <a:solidFill>
                  <a:schemeClr val="bg2"/>
                </a:solidFill>
              </a:endParaRPr>
            </a:p>
          </p:txBody>
        </p:sp>
        <p:sp>
          <p:nvSpPr>
            <p:cNvPr id="23" name="文字方塊 22"/>
            <p:cNvSpPr txBox="1"/>
            <p:nvPr/>
          </p:nvSpPr>
          <p:spPr>
            <a:xfrm>
              <a:off x="6125798" y="217587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24" name="群組 23"/>
          <p:cNvGrpSpPr/>
          <p:nvPr/>
        </p:nvGrpSpPr>
        <p:grpSpPr>
          <a:xfrm>
            <a:off x="415826" y="3183818"/>
            <a:ext cx="2788020" cy="1728190"/>
            <a:chOff x="415826" y="3183818"/>
            <a:chExt cx="2788020" cy="1728190"/>
          </a:xfrm>
        </p:grpSpPr>
        <p:pic>
          <p:nvPicPr>
            <p:cNvPr id="25" name="圖片 24" descr="TAG-01.png"/>
            <p:cNvPicPr>
              <a:picLocks noChangeAspect="1"/>
            </p:cNvPicPr>
            <p:nvPr/>
          </p:nvPicPr>
          <p:blipFill>
            <a:blip r:embed="rId3"/>
            <a:stretch>
              <a:fillRect/>
            </a:stretch>
          </p:blipFill>
          <p:spPr>
            <a:xfrm>
              <a:off x="415826" y="3183818"/>
              <a:ext cx="2788020" cy="1728190"/>
            </a:xfrm>
            <a:prstGeom prst="rect">
              <a:avLst/>
            </a:prstGeom>
          </p:spPr>
        </p:pic>
        <p:sp>
          <p:nvSpPr>
            <p:cNvPr id="26" name="文字方塊 25"/>
            <p:cNvSpPr txBox="1"/>
            <p:nvPr/>
          </p:nvSpPr>
          <p:spPr>
            <a:xfrm>
              <a:off x="559841"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Premier Enterprise</a:t>
              </a:r>
              <a:br>
                <a:rPr lang="en" sz="2000" b="1" dirty="0" smtClean="0">
                  <a:solidFill>
                    <a:schemeClr val="bg1">
                      <a:lumMod val="50000"/>
                    </a:schemeClr>
                  </a:solidFill>
                </a:rPr>
              </a:br>
              <a:r>
                <a:rPr lang="en" sz="2000" b="1" dirty="0" smtClean="0">
                  <a:solidFill>
                    <a:schemeClr val="bg1">
                      <a:lumMod val="50000"/>
                    </a:schemeClr>
                  </a:solidFill>
                </a:rPr>
                <a:t>Support</a:t>
              </a:r>
              <a:endParaRPr lang="en" sz="2000" b="1" dirty="0">
                <a:solidFill>
                  <a:schemeClr val="bg1">
                    <a:lumMod val="50000"/>
                  </a:schemeClr>
                </a:solidFill>
              </a:endParaRPr>
            </a:p>
          </p:txBody>
        </p:sp>
        <p:sp>
          <p:nvSpPr>
            <p:cNvPr id="27" name="文字方塊 26"/>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28" name="群組 27"/>
          <p:cNvGrpSpPr/>
          <p:nvPr/>
        </p:nvGrpSpPr>
        <p:grpSpPr>
          <a:xfrm>
            <a:off x="3185846" y="3183818"/>
            <a:ext cx="2788022" cy="1728191"/>
            <a:chOff x="3185846" y="3183818"/>
            <a:chExt cx="2788022" cy="1728191"/>
          </a:xfrm>
        </p:grpSpPr>
        <p:pic>
          <p:nvPicPr>
            <p:cNvPr id="29" name="圖片 28" descr="TAG-01.png"/>
            <p:cNvPicPr>
              <a:picLocks noChangeAspect="1"/>
            </p:cNvPicPr>
            <p:nvPr/>
          </p:nvPicPr>
          <p:blipFill>
            <a:blip r:embed="rId3"/>
            <a:stretch>
              <a:fillRect/>
            </a:stretch>
          </p:blipFill>
          <p:spPr>
            <a:xfrm>
              <a:off x="3185846" y="3183818"/>
              <a:ext cx="2788022" cy="1728191"/>
            </a:xfrm>
            <a:prstGeom prst="rect">
              <a:avLst/>
            </a:prstGeom>
          </p:spPr>
        </p:pic>
        <p:sp>
          <p:nvSpPr>
            <p:cNvPr id="30" name="文字方塊 29"/>
            <p:cNvSpPr txBox="1"/>
            <p:nvPr/>
          </p:nvSpPr>
          <p:spPr>
            <a:xfrm>
              <a:off x="3329862" y="3255826"/>
              <a:ext cx="2484276" cy="707886"/>
            </a:xfrm>
            <a:prstGeom prst="rect">
              <a:avLst/>
            </a:prstGeom>
            <a:noFill/>
          </p:spPr>
          <p:txBody>
            <a:bodyPr wrap="square" rtlCol="0">
              <a:spAutoFit/>
            </a:bodyPr>
            <a:lstStyle/>
            <a:p>
              <a:pPr lvl="0" algn="ctr"/>
              <a:r>
                <a:rPr lang="en" sz="2000" b="1" dirty="0" smtClean="0">
                  <a:solidFill>
                    <a:schemeClr val="bg1">
                      <a:lumMod val="50000"/>
                    </a:schemeClr>
                  </a:solidFill>
                </a:rPr>
                <a:t>Advanced Access </a:t>
              </a:r>
              <a:br>
                <a:rPr lang="en" sz="2000" b="1" dirty="0" smtClean="0">
                  <a:solidFill>
                    <a:schemeClr val="bg1">
                      <a:lumMod val="50000"/>
                    </a:schemeClr>
                  </a:solidFill>
                </a:rPr>
              </a:br>
              <a:r>
                <a:rPr lang="en" sz="2000" b="1" dirty="0" smtClean="0">
                  <a:solidFill>
                    <a:schemeClr val="bg1">
                      <a:lumMod val="50000"/>
                    </a:schemeClr>
                  </a:solidFill>
                </a:rPr>
                <a:t>Control</a:t>
              </a:r>
              <a:endParaRPr lang="en" sz="2000" b="1" dirty="0">
                <a:solidFill>
                  <a:schemeClr val="bg1">
                    <a:lumMod val="50000"/>
                  </a:schemeClr>
                </a:solidFill>
              </a:endParaRPr>
            </a:p>
          </p:txBody>
        </p:sp>
        <p:sp>
          <p:nvSpPr>
            <p:cNvPr id="31" name="文字方塊 30"/>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32" name="群組 31"/>
          <p:cNvGrpSpPr/>
          <p:nvPr/>
        </p:nvGrpSpPr>
        <p:grpSpPr>
          <a:xfrm>
            <a:off x="5940152" y="3183818"/>
            <a:ext cx="2788022" cy="1728190"/>
            <a:chOff x="5940152" y="3183818"/>
            <a:chExt cx="2788022" cy="1728190"/>
          </a:xfrm>
        </p:grpSpPr>
        <p:pic>
          <p:nvPicPr>
            <p:cNvPr id="33" name="圖片 32" descr="TAG-01.png"/>
            <p:cNvPicPr>
              <a:picLocks noChangeAspect="1"/>
            </p:cNvPicPr>
            <p:nvPr/>
          </p:nvPicPr>
          <p:blipFill>
            <a:blip r:embed="rId4"/>
            <a:stretch>
              <a:fillRect/>
            </a:stretch>
          </p:blipFill>
          <p:spPr>
            <a:xfrm>
              <a:off x="5940152" y="3183818"/>
              <a:ext cx="2788022" cy="1728190"/>
            </a:xfrm>
            <a:prstGeom prst="rect">
              <a:avLst/>
            </a:prstGeom>
          </p:spPr>
        </p:pic>
        <p:grpSp>
          <p:nvGrpSpPr>
            <p:cNvPr id="34" name="群組 72"/>
            <p:cNvGrpSpPr/>
            <p:nvPr/>
          </p:nvGrpSpPr>
          <p:grpSpPr>
            <a:xfrm>
              <a:off x="6034739" y="3255826"/>
              <a:ext cx="2644007" cy="1364479"/>
              <a:chOff x="6034739" y="3255826"/>
              <a:chExt cx="2644007" cy="1364479"/>
            </a:xfrm>
          </p:grpSpPr>
          <p:sp>
            <p:nvSpPr>
              <p:cNvPr id="35" name="文字方塊 34"/>
              <p:cNvSpPr txBox="1"/>
              <p:nvPr/>
            </p:nvSpPr>
            <p:spPr>
              <a:xfrm>
                <a:off x="6034739" y="3255826"/>
                <a:ext cx="2644007" cy="707886"/>
              </a:xfrm>
              <a:prstGeom prst="rect">
                <a:avLst/>
              </a:prstGeom>
              <a:noFill/>
            </p:spPr>
            <p:txBody>
              <a:bodyPr wrap="square" rtlCol="0">
                <a:spAutoFit/>
              </a:bodyPr>
              <a:lstStyle/>
              <a:p>
                <a:pPr lvl="0" algn="ctr"/>
                <a:r>
                  <a:rPr lang="en" sz="2000" b="1" dirty="0" smtClean="0">
                    <a:solidFill>
                      <a:schemeClr val="tx1"/>
                    </a:solidFill>
                  </a:rPr>
                  <a:t>Advanced Enterprise</a:t>
                </a:r>
                <a:r>
                  <a:rPr lang="zh-TW" altLang="en-US" sz="2000" b="1" dirty="0" smtClean="0">
                    <a:solidFill>
                      <a:schemeClr val="tx1"/>
                    </a:solidFill>
                  </a:rPr>
                  <a:t> </a:t>
                </a:r>
                <a:r>
                  <a:rPr lang="en" sz="2000" b="1" dirty="0" smtClean="0">
                    <a:solidFill>
                      <a:schemeClr val="tx1"/>
                    </a:solidFill>
                  </a:rPr>
                  <a:t>Analytics </a:t>
                </a:r>
                <a:endParaRPr lang="en" sz="2000" b="1" dirty="0">
                  <a:solidFill>
                    <a:schemeClr val="tx1"/>
                  </a:solidFill>
                </a:endParaRPr>
              </a:p>
            </p:txBody>
          </p:sp>
          <p:sp>
            <p:nvSpPr>
              <p:cNvPr id="36" name="文字方塊 35"/>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37" name="群組 36"/>
          <p:cNvGrpSpPr/>
          <p:nvPr/>
        </p:nvGrpSpPr>
        <p:grpSpPr>
          <a:xfrm>
            <a:off x="3185847" y="1383618"/>
            <a:ext cx="2788020" cy="1728190"/>
            <a:chOff x="3185847" y="1383618"/>
            <a:chExt cx="2788020" cy="1728190"/>
          </a:xfrm>
        </p:grpSpPr>
        <p:pic>
          <p:nvPicPr>
            <p:cNvPr id="38" name="圖片 37" descr="TAG-01.png"/>
            <p:cNvPicPr>
              <a:picLocks noChangeAspect="1"/>
            </p:cNvPicPr>
            <p:nvPr/>
          </p:nvPicPr>
          <p:blipFill>
            <a:blip r:embed="rId3"/>
            <a:stretch>
              <a:fillRect/>
            </a:stretch>
          </p:blipFill>
          <p:spPr>
            <a:xfrm>
              <a:off x="3185847" y="1383618"/>
              <a:ext cx="2788020" cy="1728190"/>
            </a:xfrm>
            <a:prstGeom prst="rect">
              <a:avLst/>
            </a:prstGeom>
          </p:spPr>
        </p:pic>
        <p:sp>
          <p:nvSpPr>
            <p:cNvPr id="39" name="文字方塊 38"/>
            <p:cNvSpPr txBox="1"/>
            <p:nvPr/>
          </p:nvSpPr>
          <p:spPr>
            <a:xfrm>
              <a:off x="3329862" y="1455626"/>
              <a:ext cx="2484276" cy="707886"/>
            </a:xfrm>
            <a:prstGeom prst="rect">
              <a:avLst/>
            </a:prstGeom>
            <a:noFill/>
          </p:spPr>
          <p:txBody>
            <a:bodyPr wrap="square" rtlCol="0">
              <a:spAutoFit/>
            </a:bodyPr>
            <a:lstStyle/>
            <a:p>
              <a:pPr lvl="0" algn="ctr"/>
              <a:r>
                <a:rPr lang="en" sz="2000" b="1" dirty="0" smtClean="0">
                  <a:solidFill>
                    <a:schemeClr val="bg2"/>
                  </a:solidFill>
                </a:rPr>
                <a:t>Encrypted Notifications</a:t>
              </a:r>
              <a:endParaRPr lang="en" sz="2000" b="1" dirty="0">
                <a:solidFill>
                  <a:schemeClr val="bg2"/>
                </a:solidFill>
              </a:endParaRPr>
            </a:p>
          </p:txBody>
        </p:sp>
        <p:sp>
          <p:nvSpPr>
            <p:cNvPr id="40" name="文字方塊 39"/>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9" name="標題 8"/>
          <p:cNvSpPr>
            <a:spLocks noGrp="1"/>
          </p:cNvSpPr>
          <p:nvPr>
            <p:ph type="title"/>
          </p:nvPr>
        </p:nvSpPr>
        <p:spPr/>
        <p:txBody>
          <a:bodyPr/>
          <a:lstStyle/>
          <a:p>
            <a:pPr lvl="0"/>
            <a:r>
              <a:rPr lang="en-US" altLang="zh-TW" sz="3800" dirty="0" smtClean="0"/>
              <a:t>Advanced Enterprise Analytics</a:t>
            </a:r>
            <a:endParaRPr lang="zh-TW" altLang="en-US" sz="3800" dirty="0"/>
          </a:p>
        </p:txBody>
      </p:sp>
      <p:sp>
        <p:nvSpPr>
          <p:cNvPr id="11" name="文字版面配置區 10"/>
          <p:cNvSpPr>
            <a:spLocks noGrp="1"/>
          </p:cNvSpPr>
          <p:nvPr>
            <p:ph type="body" idx="1"/>
          </p:nvPr>
        </p:nvSpPr>
        <p:spPr>
          <a:xfrm>
            <a:off x="311700" y="1361880"/>
            <a:ext cx="4223230" cy="3416400"/>
          </a:xfrm>
          <a:noFill/>
          <a:ln>
            <a:noFill/>
          </a:ln>
        </p:spPr>
        <p:txBody>
          <a:bodyPr/>
          <a:lstStyle/>
          <a:p>
            <a:pPr lvl="0">
              <a:spcAft>
                <a:spcPts val="0"/>
              </a:spcAft>
              <a:buNone/>
            </a:pPr>
            <a:r>
              <a:rPr lang="en" sz="1800" b="1" dirty="0" smtClean="0">
                <a:solidFill>
                  <a:srgbClr val="002060"/>
                </a:solidFill>
              </a:rPr>
              <a:t>Track system health for large Enterprise deployments</a:t>
            </a:r>
          </a:p>
        </p:txBody>
      </p:sp>
      <p:sp>
        <p:nvSpPr>
          <p:cNvPr id="12" name="文字版面配置區 11"/>
          <p:cNvSpPr>
            <a:spLocks noGrp="1"/>
          </p:cNvSpPr>
          <p:nvPr>
            <p:ph type="body" idx="2"/>
          </p:nvPr>
        </p:nvSpPr>
        <p:spPr>
          <a:xfrm>
            <a:off x="4832400" y="1361880"/>
            <a:ext cx="3999900" cy="3416400"/>
          </a:xfrm>
        </p:spPr>
        <p:txBody>
          <a:bodyPr/>
          <a:lstStyle/>
          <a:p>
            <a:pPr>
              <a:spcAft>
                <a:spcPts val="0"/>
              </a:spcAft>
              <a:buNone/>
            </a:pPr>
            <a:r>
              <a:rPr lang="en" sz="1800" b="1" dirty="0" smtClean="0">
                <a:solidFill>
                  <a:srgbClr val="002060"/>
                </a:solidFill>
              </a:rPr>
              <a:t>Integrate with Prometheus </a:t>
            </a:r>
            <a:r>
              <a:rPr lang="en" sz="1800" b="1" smtClean="0">
                <a:solidFill>
                  <a:srgbClr val="002060"/>
                </a:solidFill>
              </a:rPr>
              <a:t>and Grafana</a:t>
            </a:r>
            <a:endParaRPr lang="en" sz="1800" b="1" dirty="0" smtClean="0">
              <a:solidFill>
                <a:srgbClr val="002060"/>
              </a:solidFill>
            </a:endParaRPr>
          </a:p>
          <a:p>
            <a:endParaRPr lang="zh-TW" altLang="en-US" sz="1800" b="1" dirty="0">
              <a:solidFill>
                <a:srgbClr val="002060"/>
              </a:solidFill>
            </a:endParaRPr>
          </a:p>
        </p:txBody>
      </p:sp>
      <p:pic>
        <p:nvPicPr>
          <p:cNvPr id="665" name="Shape 665"/>
          <p:cNvPicPr preferRelativeResize="0"/>
          <p:nvPr/>
        </p:nvPicPr>
        <p:blipFill>
          <a:blip r:embed="rId3">
            <a:alphaModFix/>
          </a:blip>
          <a:stretch>
            <a:fillRect/>
          </a:stretch>
        </p:blipFill>
        <p:spPr>
          <a:xfrm>
            <a:off x="311701" y="2166409"/>
            <a:ext cx="8520599" cy="2977091"/>
          </a:xfrm>
          <a:prstGeom prst="rect">
            <a:avLst/>
          </a:prstGeom>
          <a:noFill/>
          <a:ln>
            <a:noFill/>
          </a:ln>
        </p:spPr>
      </p:pic>
      <p:cxnSp>
        <p:nvCxnSpPr>
          <p:cNvPr id="7" name="直線接點 6"/>
          <p:cNvCxnSpPr/>
          <p:nvPr/>
        </p:nvCxnSpPr>
        <p:spPr>
          <a:xfrm rot="5400000">
            <a:off x="4313698" y="1781512"/>
            <a:ext cx="586944" cy="15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11" name="標題 10"/>
          <p:cNvSpPr>
            <a:spLocks noGrp="1"/>
          </p:cNvSpPr>
          <p:nvPr>
            <p:ph type="title"/>
          </p:nvPr>
        </p:nvSpPr>
        <p:spPr>
          <a:xfrm>
            <a:off x="394394" y="329184"/>
            <a:ext cx="8708404" cy="688541"/>
          </a:xfrm>
        </p:spPr>
        <p:txBody>
          <a:bodyPr/>
          <a:lstStyle/>
          <a:p>
            <a:r>
              <a:rPr lang="en-US" altLang="zh-TW" sz="3000" dirty="0" err="1" smtClean="0"/>
              <a:t>Mattermost</a:t>
            </a:r>
            <a:r>
              <a:rPr lang="en-US" altLang="zh-TW" sz="3000" dirty="0" smtClean="0"/>
              <a:t> Release Date and Support Models</a:t>
            </a:r>
            <a:endParaRPr lang="zh-TW" altLang="en-US" sz="3000" dirty="0"/>
          </a:p>
        </p:txBody>
      </p:sp>
      <p:grpSp>
        <p:nvGrpSpPr>
          <p:cNvPr id="12" name="群組 11"/>
          <p:cNvGrpSpPr/>
          <p:nvPr/>
        </p:nvGrpSpPr>
        <p:grpSpPr>
          <a:xfrm>
            <a:off x="394394" y="1447740"/>
            <a:ext cx="8104773" cy="3065740"/>
            <a:chOff x="438284" y="1491630"/>
            <a:chExt cx="8104773" cy="3065740"/>
          </a:xfrm>
        </p:grpSpPr>
        <p:pic>
          <p:nvPicPr>
            <p:cNvPr id="8" name="圖片 7" descr="P25-01.png"/>
            <p:cNvPicPr>
              <a:picLocks noChangeAspect="1"/>
            </p:cNvPicPr>
            <p:nvPr/>
          </p:nvPicPr>
          <p:blipFill>
            <a:blip r:embed="rId3"/>
            <a:stretch>
              <a:fillRect/>
            </a:stretch>
          </p:blipFill>
          <p:spPr>
            <a:xfrm>
              <a:off x="438284" y="1491630"/>
              <a:ext cx="8104773" cy="924879"/>
            </a:xfrm>
            <a:prstGeom prst="rect">
              <a:avLst/>
            </a:prstGeom>
            <a:effectLst>
              <a:outerShdw blurRad="50800" dist="38100" dir="10800000" algn="r" rotWithShape="0">
                <a:prstClr val="black">
                  <a:alpha val="40000"/>
                </a:prstClr>
              </a:outerShdw>
            </a:effectLst>
          </p:spPr>
        </p:pic>
        <p:pic>
          <p:nvPicPr>
            <p:cNvPr id="9" name="圖片 8" descr="P25-02.png"/>
            <p:cNvPicPr>
              <a:picLocks noChangeAspect="1"/>
            </p:cNvPicPr>
            <p:nvPr/>
          </p:nvPicPr>
          <p:blipFill>
            <a:blip r:embed="rId4"/>
            <a:stretch>
              <a:fillRect/>
            </a:stretch>
          </p:blipFill>
          <p:spPr>
            <a:xfrm>
              <a:off x="438284" y="2484432"/>
              <a:ext cx="8069294" cy="1959526"/>
            </a:xfrm>
            <a:prstGeom prst="rect">
              <a:avLst/>
            </a:prstGeom>
            <a:effectLst>
              <a:outerShdw blurRad="50800" dist="38100" dir="10800000" algn="r" rotWithShape="0">
                <a:prstClr val="black">
                  <a:alpha val="40000"/>
                </a:prstClr>
              </a:outerShdw>
            </a:effectLst>
          </p:spPr>
        </p:pic>
        <p:sp>
          <p:nvSpPr>
            <p:cNvPr id="675" name="Shape 675"/>
            <p:cNvSpPr/>
            <p:nvPr/>
          </p:nvSpPr>
          <p:spPr>
            <a:xfrm>
              <a:off x="1055574" y="1640375"/>
              <a:ext cx="7269124" cy="727200"/>
            </a:xfrm>
            <a:prstGeom prst="rect">
              <a:avLst/>
            </a:prstGeom>
            <a:noFill/>
            <a:ln w="9525" cap="flat" cmpd="sng">
              <a:noFill/>
              <a:prstDash val="solid"/>
              <a:round/>
              <a:headEnd type="none" w="med" len="med"/>
              <a:tailEnd type="none" w="med" len="med"/>
            </a:ln>
          </p:spPr>
          <p:txBody>
            <a:bodyPr wrap="square" lIns="91425" tIns="91425" rIns="91425" bIns="91425" anchor="ctr" anchorCtr="0">
              <a:noAutofit/>
            </a:bodyPr>
            <a:lstStyle/>
            <a:p>
              <a:pPr marL="457200" lvl="0" indent="-342900" rtl="0">
                <a:spcBef>
                  <a:spcPts val="0"/>
                </a:spcBef>
                <a:buSzPts val="1800"/>
              </a:pPr>
              <a:r>
                <a:rPr lang="en" sz="2000" b="1" dirty="0">
                  <a:solidFill>
                    <a:srgbClr val="002060"/>
                  </a:solidFill>
                  <a:latin typeface="+mj-lt"/>
                </a:rPr>
                <a:t>Mattermost on App Center : Mid-December</a:t>
              </a:r>
            </a:p>
          </p:txBody>
        </p:sp>
        <p:sp>
          <p:nvSpPr>
            <p:cNvPr id="676" name="Shape 676"/>
            <p:cNvSpPr/>
            <p:nvPr/>
          </p:nvSpPr>
          <p:spPr>
            <a:xfrm>
              <a:off x="1019850" y="2529850"/>
              <a:ext cx="7487728" cy="2027520"/>
            </a:xfrm>
            <a:prstGeom prst="rect">
              <a:avLst/>
            </a:prstGeom>
            <a:noFill/>
            <a:ln w="9525" cap="flat" cmpd="sng">
              <a:noFill/>
              <a:prstDash val="solid"/>
              <a:round/>
              <a:headEnd type="none" w="med" len="med"/>
              <a:tailEnd type="none" w="med" len="med"/>
            </a:ln>
          </p:spPr>
          <p:txBody>
            <a:bodyPr wrap="square" lIns="91425" tIns="91425" rIns="91425" bIns="91425" anchor="t" anchorCtr="0">
              <a:noAutofit/>
            </a:bodyPr>
            <a:lstStyle/>
            <a:p>
              <a:pPr marL="457200" indent="-342900">
                <a:lnSpc>
                  <a:spcPct val="150000"/>
                </a:lnSpc>
                <a:buSzPct val="80000"/>
                <a:buFont typeface="Wingdings" pitchFamily="2" charset="2"/>
                <a:buChar char="u"/>
              </a:pPr>
              <a:r>
                <a:rPr lang="en" b="1" dirty="0">
                  <a:solidFill>
                    <a:srgbClr val="002060"/>
                  </a:solidFill>
                  <a:latin typeface="+mj-lt"/>
                  <a:ea typeface="Calibri"/>
                  <a:cs typeface="Calibri"/>
                  <a:sym typeface="Calibri"/>
                </a:rPr>
                <a:t>Mattermost is currently supported by x86 models: TS-x51, TS-x51+, TS-x51A, </a:t>
              </a:r>
              <a:r>
                <a:rPr lang="en" b="1" dirty="0" smtClean="0">
                  <a:solidFill>
                    <a:srgbClr val="002060"/>
                  </a:solidFill>
                  <a:latin typeface="+mj-lt"/>
                  <a:ea typeface="Calibri"/>
                  <a:cs typeface="Calibri"/>
                  <a:sym typeface="Calibri"/>
                </a:rPr>
                <a:t>  TS-x53</a:t>
              </a:r>
              <a:r>
                <a:rPr lang="en" b="1" dirty="0">
                  <a:solidFill>
                    <a:srgbClr val="002060"/>
                  </a:solidFill>
                  <a:latin typeface="+mj-lt"/>
                  <a:ea typeface="Calibri"/>
                  <a:cs typeface="Calibri"/>
                  <a:sym typeface="Calibri"/>
                </a:rPr>
                <a:t>, </a:t>
              </a:r>
              <a:r>
                <a:rPr lang="en" b="1" dirty="0" smtClean="0">
                  <a:solidFill>
                    <a:srgbClr val="002060"/>
                  </a:solidFill>
                  <a:latin typeface="+mj-lt"/>
                  <a:ea typeface="Calibri"/>
                  <a:cs typeface="Calibri"/>
                  <a:sym typeface="Calibri"/>
                </a:rPr>
                <a:t>TS-x53A</a:t>
              </a:r>
              <a:r>
                <a:rPr lang="en" b="1" dirty="0">
                  <a:solidFill>
                    <a:srgbClr val="002060"/>
                  </a:solidFill>
                  <a:latin typeface="+mj-lt"/>
                  <a:ea typeface="Calibri"/>
                  <a:cs typeface="Calibri"/>
                  <a:sym typeface="Calibri"/>
                </a:rPr>
                <a:t>, TS-x53B, TBS-453A, TS/TVS-x63, TVS-x70, TVS-x71, TS/SS-x79, </a:t>
              </a:r>
              <a:r>
                <a:rPr lang="en" b="1" dirty="0" smtClean="0">
                  <a:solidFill>
                    <a:srgbClr val="002060"/>
                  </a:solidFill>
                  <a:latin typeface="+mj-lt"/>
                  <a:ea typeface="Calibri"/>
                  <a:cs typeface="Calibri"/>
                  <a:sym typeface="Calibri"/>
                </a:rPr>
                <a:t>     TS/TVS-x80</a:t>
              </a:r>
              <a:r>
                <a:rPr lang="en" b="1" dirty="0">
                  <a:solidFill>
                    <a:srgbClr val="002060"/>
                  </a:solidFill>
                  <a:latin typeface="+mj-lt"/>
                  <a:ea typeface="Calibri"/>
                  <a:cs typeface="Calibri"/>
                  <a:sym typeface="Calibri"/>
                </a:rPr>
                <a:t>, TVS-x82 series, TS-1685 , TS-X77 series and TDS-16489U</a:t>
              </a:r>
            </a:p>
            <a:p>
              <a:pPr marL="457200" lvl="0" indent="-342900" rtl="0">
                <a:lnSpc>
                  <a:spcPct val="150000"/>
                </a:lnSpc>
                <a:spcBef>
                  <a:spcPts val="0"/>
                </a:spcBef>
                <a:spcAft>
                  <a:spcPts val="0"/>
                </a:spcAft>
                <a:buSzPct val="80000"/>
                <a:buFont typeface="Wingdings" pitchFamily="2" charset="2"/>
                <a:buChar char="u"/>
              </a:pPr>
              <a:r>
                <a:rPr lang="en" b="1" dirty="0">
                  <a:solidFill>
                    <a:srgbClr val="002060"/>
                  </a:solidFill>
                  <a:latin typeface="+mj-lt"/>
                  <a:ea typeface="Calibri"/>
                  <a:cs typeface="Calibri"/>
                  <a:sym typeface="Calibri"/>
                </a:rPr>
                <a:t>QTS version:  4.3.3 and above</a:t>
              </a:r>
            </a:p>
            <a:p>
              <a:pPr marL="457200" lvl="0" indent="-342900" rtl="0">
                <a:lnSpc>
                  <a:spcPct val="150000"/>
                </a:lnSpc>
                <a:spcBef>
                  <a:spcPts val="0"/>
                </a:spcBef>
                <a:buSzPct val="80000"/>
                <a:buFont typeface="Wingdings" pitchFamily="2" charset="2"/>
                <a:buChar char="u"/>
              </a:pPr>
              <a:r>
                <a:rPr lang="en" b="1" dirty="0">
                  <a:solidFill>
                    <a:srgbClr val="002060"/>
                  </a:solidFill>
                  <a:latin typeface="+mj-lt"/>
                  <a:ea typeface="Calibri"/>
                  <a:cs typeface="Calibri"/>
                  <a:sym typeface="Calibri"/>
                </a:rPr>
                <a:t>Container station version: 1.7.2415 and above.</a:t>
              </a:r>
            </a:p>
            <a:p>
              <a:pPr marL="0" lvl="0" indent="0" rtl="0">
                <a:lnSpc>
                  <a:spcPct val="150000"/>
                </a:lnSpc>
                <a:spcBef>
                  <a:spcPts val="0"/>
                </a:spcBef>
                <a:buSzPct val="80000"/>
                <a:buFont typeface="Wingdings" pitchFamily="2" charset="2"/>
                <a:buChar char="u"/>
              </a:pPr>
              <a:endParaRPr sz="1100" b="1" dirty="0">
                <a:solidFill>
                  <a:srgbClr val="002060"/>
                </a:solidFill>
                <a:latin typeface="+mj-lt"/>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4" name="Shape 684"/>
          <p:cNvSpPr/>
          <p:nvPr/>
        </p:nvSpPr>
        <p:spPr>
          <a:xfrm>
            <a:off x="2815264" y="2026507"/>
            <a:ext cx="3248100" cy="9810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b="1" dirty="0">
                <a:solidFill>
                  <a:srgbClr val="002060"/>
                </a:solidFill>
              </a:rPr>
              <a:t>Thank you</a:t>
            </a:r>
          </a:p>
        </p:txBody>
      </p:sp>
      <p:sp>
        <p:nvSpPr>
          <p:cNvPr id="3" name="文字版面配置區 2"/>
          <p:cNvSpPr>
            <a:spLocks noGrp="1"/>
          </p:cNvSpPr>
          <p:nvPr>
            <p:ph type="body" idx="1"/>
          </p:nvPr>
        </p:nvSpPr>
        <p:spPr/>
        <p:txBody>
          <a:bodyPr/>
          <a:lstStyle/>
          <a:p>
            <a:endParaRPr lang="zh-TW" altLang="en-US"/>
          </a:p>
        </p:txBody>
      </p:sp>
      <p:pic>
        <p:nvPicPr>
          <p:cNvPr id="4" name="Shape 168"/>
          <p:cNvPicPr preferRelativeResize="0"/>
          <p:nvPr/>
        </p:nvPicPr>
        <p:blipFill>
          <a:blip r:embed="rId3">
            <a:alphaModFix/>
          </a:blip>
          <a:srcRect l="4000" t="11725" r="78664" b="12064"/>
          <a:stretch>
            <a:fillRect/>
          </a:stretch>
        </p:blipFill>
        <p:spPr>
          <a:xfrm>
            <a:off x="7020272" y="843558"/>
            <a:ext cx="576064" cy="57606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800" dirty="0" smtClean="0"/>
              <a:t>Security and Privacy</a:t>
            </a:r>
            <a:endParaRPr lang="zh-TW" altLang="en-US" sz="3800" dirty="0"/>
          </a:p>
        </p:txBody>
      </p:sp>
      <p:sp>
        <p:nvSpPr>
          <p:cNvPr id="109" name="Shape 109"/>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sz="2400" dirty="0">
              <a:solidFill>
                <a:srgbClr val="FFFFFF"/>
              </a:solidFill>
            </a:endParaRPr>
          </a:p>
        </p:txBody>
      </p:sp>
      <p:grpSp>
        <p:nvGrpSpPr>
          <p:cNvPr id="16" name="群組 15"/>
          <p:cNvGrpSpPr/>
          <p:nvPr/>
        </p:nvGrpSpPr>
        <p:grpSpPr>
          <a:xfrm>
            <a:off x="3131840" y="1347614"/>
            <a:ext cx="2808312" cy="3648999"/>
            <a:chOff x="5940152" y="1347913"/>
            <a:chExt cx="2808312" cy="3648999"/>
          </a:xfrm>
        </p:grpSpPr>
        <p:pic>
          <p:nvPicPr>
            <p:cNvPr id="17" name="Shape 269" descr="No-OneDrive-Windows-10.png"/>
            <p:cNvPicPr preferRelativeResize="0"/>
            <p:nvPr/>
          </p:nvPicPr>
          <p:blipFill rotWithShape="1">
            <a:blip r:embed="rId3">
              <a:alphaModFix/>
            </a:blip>
            <a:srcRect l="23923" r="26317"/>
            <a:stretch/>
          </p:blipFill>
          <p:spPr>
            <a:xfrm>
              <a:off x="7524328" y="3037902"/>
              <a:ext cx="608807" cy="648072"/>
            </a:xfrm>
            <a:prstGeom prst="rect">
              <a:avLst/>
            </a:prstGeom>
            <a:noFill/>
            <a:ln>
              <a:noFill/>
            </a:ln>
          </p:spPr>
        </p:pic>
        <p:pic>
          <p:nvPicPr>
            <p:cNvPr id="20" name="圖片 19" descr="對話框-01.png"/>
            <p:cNvPicPr>
              <a:picLocks noChangeAspect="1"/>
            </p:cNvPicPr>
            <p:nvPr/>
          </p:nvPicPr>
          <p:blipFill>
            <a:blip r:embed="rId4"/>
            <a:stretch>
              <a:fillRect/>
            </a:stretch>
          </p:blipFill>
          <p:spPr>
            <a:xfrm>
              <a:off x="5940152" y="1347913"/>
              <a:ext cx="2808312" cy="1655885"/>
            </a:xfrm>
            <a:prstGeom prst="rect">
              <a:avLst/>
            </a:prstGeom>
          </p:spPr>
        </p:pic>
        <p:pic>
          <p:nvPicPr>
            <p:cNvPr id="21" name="Shape 270" descr="matermost_square.png"/>
            <p:cNvPicPr preferRelativeResize="0"/>
            <p:nvPr/>
          </p:nvPicPr>
          <p:blipFill rotWithShape="1">
            <a:blip r:embed="rId5">
              <a:alphaModFix/>
            </a:blip>
            <a:srcRect/>
            <a:stretch/>
          </p:blipFill>
          <p:spPr>
            <a:xfrm>
              <a:off x="6660232" y="1542829"/>
              <a:ext cx="1290331" cy="1198911"/>
            </a:xfrm>
            <a:prstGeom prst="rect">
              <a:avLst/>
            </a:prstGeom>
            <a:noFill/>
            <a:ln>
              <a:noFill/>
            </a:ln>
          </p:spPr>
        </p:pic>
        <p:pic>
          <p:nvPicPr>
            <p:cNvPr id="22" name="Shape 272" descr="ibq-1635.jpg"/>
            <p:cNvPicPr preferRelativeResize="0"/>
            <p:nvPr/>
          </p:nvPicPr>
          <p:blipFill>
            <a:blip r:embed="rId6"/>
            <a:stretch>
              <a:fillRect/>
            </a:stretch>
          </p:blipFill>
          <p:spPr>
            <a:xfrm>
              <a:off x="6372200" y="3651870"/>
              <a:ext cx="2151685" cy="1345042"/>
            </a:xfrm>
            <a:prstGeom prst="rect">
              <a:avLst/>
            </a:prstGeom>
            <a:noFill/>
            <a:ln>
              <a:noFill/>
            </a:ln>
          </p:spPr>
        </p:pic>
        <p:sp>
          <p:nvSpPr>
            <p:cNvPr id="23" name="Shape 273"/>
            <p:cNvSpPr/>
            <p:nvPr/>
          </p:nvSpPr>
          <p:spPr>
            <a:xfrm rot="5400000">
              <a:off x="6874283" y="3073833"/>
              <a:ext cx="792088" cy="219970"/>
            </a:xfrm>
            <a:prstGeom prst="lef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24" name="群組 23"/>
          <p:cNvGrpSpPr/>
          <p:nvPr/>
        </p:nvGrpSpPr>
        <p:grpSpPr>
          <a:xfrm>
            <a:off x="323528" y="1347913"/>
            <a:ext cx="2808312" cy="3426348"/>
            <a:chOff x="3131840" y="1347913"/>
            <a:chExt cx="2808312" cy="3426348"/>
          </a:xfrm>
        </p:grpSpPr>
        <p:grpSp>
          <p:nvGrpSpPr>
            <p:cNvPr id="25" name="群組 26"/>
            <p:cNvGrpSpPr/>
            <p:nvPr/>
          </p:nvGrpSpPr>
          <p:grpSpPr>
            <a:xfrm>
              <a:off x="3131840" y="1347913"/>
              <a:ext cx="2808312" cy="3426348"/>
              <a:chOff x="3059832" y="1347913"/>
              <a:chExt cx="2808312" cy="3426348"/>
            </a:xfrm>
          </p:grpSpPr>
          <p:pic>
            <p:nvPicPr>
              <p:cNvPr id="27" name="圖片 26" descr="對話框-01.png"/>
              <p:cNvPicPr>
                <a:picLocks noChangeAspect="1"/>
              </p:cNvPicPr>
              <p:nvPr/>
            </p:nvPicPr>
            <p:blipFill>
              <a:blip r:embed="rId4"/>
              <a:stretch>
                <a:fillRect/>
              </a:stretch>
            </p:blipFill>
            <p:spPr>
              <a:xfrm>
                <a:off x="3059832" y="1347913"/>
                <a:ext cx="2808312" cy="1655885"/>
              </a:xfrm>
              <a:prstGeom prst="rect">
                <a:avLst/>
              </a:prstGeom>
            </p:spPr>
          </p:pic>
          <p:pic>
            <p:nvPicPr>
              <p:cNvPr id="28" name="Shape 271" descr="onedrive.png"/>
              <p:cNvPicPr preferRelativeResize="0"/>
              <p:nvPr/>
            </p:nvPicPr>
            <p:blipFill rotWithShape="1">
              <a:blip r:embed="rId7">
                <a:alphaModFix/>
              </a:blip>
              <a:srcRect/>
              <a:stretch/>
            </p:blipFill>
            <p:spPr>
              <a:xfrm>
                <a:off x="3813820" y="3435846"/>
                <a:ext cx="1338415" cy="1338415"/>
              </a:xfrm>
              <a:prstGeom prst="rect">
                <a:avLst/>
              </a:prstGeom>
              <a:noFill/>
              <a:ln>
                <a:noFill/>
              </a:ln>
            </p:spPr>
          </p:pic>
          <p:grpSp>
            <p:nvGrpSpPr>
              <p:cNvPr id="29" name="群組 16"/>
              <p:cNvGrpSpPr/>
              <p:nvPr/>
            </p:nvGrpSpPr>
            <p:grpSpPr>
              <a:xfrm>
                <a:off x="3563888" y="1597357"/>
                <a:ext cx="1800200" cy="1146836"/>
                <a:chOff x="843925" y="1780833"/>
                <a:chExt cx="2058857" cy="1311617"/>
              </a:xfrm>
            </p:grpSpPr>
            <p:pic>
              <p:nvPicPr>
                <p:cNvPr id="30" name="Shape 268" descr="Slack-CMYK.png"/>
                <p:cNvPicPr preferRelativeResize="0"/>
                <p:nvPr/>
              </p:nvPicPr>
              <p:blipFill rotWithShape="1">
                <a:blip r:embed="rId8">
                  <a:alphaModFix/>
                </a:blip>
                <a:srcRect/>
                <a:stretch/>
              </p:blipFill>
              <p:spPr>
                <a:xfrm>
                  <a:off x="843925" y="1780833"/>
                  <a:ext cx="1910241" cy="547023"/>
                </a:xfrm>
                <a:prstGeom prst="rect">
                  <a:avLst/>
                </a:prstGeom>
                <a:noFill/>
                <a:ln>
                  <a:noFill/>
                </a:ln>
              </p:spPr>
            </p:pic>
            <p:pic>
              <p:nvPicPr>
                <p:cNvPr id="31" name="Shape 277"/>
                <p:cNvPicPr preferRelativeResize="0"/>
                <p:nvPr/>
              </p:nvPicPr>
              <p:blipFill rotWithShape="1">
                <a:blip r:embed="rId9">
                  <a:alphaModFix/>
                </a:blip>
                <a:srcRect/>
                <a:stretch/>
              </p:blipFill>
              <p:spPr>
                <a:xfrm>
                  <a:off x="868494" y="2436228"/>
                  <a:ext cx="2034288" cy="656222"/>
                </a:xfrm>
                <a:prstGeom prst="rect">
                  <a:avLst/>
                </a:prstGeom>
                <a:noFill/>
                <a:ln>
                  <a:noFill/>
                </a:ln>
              </p:spPr>
            </p:pic>
          </p:grpSp>
        </p:grpSp>
        <p:sp>
          <p:nvSpPr>
            <p:cNvPr id="26" name="Shape 273"/>
            <p:cNvSpPr/>
            <p:nvPr/>
          </p:nvSpPr>
          <p:spPr>
            <a:xfrm rot="5400000">
              <a:off x="3993962" y="3073833"/>
              <a:ext cx="792088" cy="219970"/>
            </a:xfrm>
            <a:prstGeom prst="lef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32" name="群組 31"/>
          <p:cNvGrpSpPr/>
          <p:nvPr/>
        </p:nvGrpSpPr>
        <p:grpSpPr>
          <a:xfrm>
            <a:off x="5940152" y="1347913"/>
            <a:ext cx="2808312" cy="3426348"/>
            <a:chOff x="107505" y="1347913"/>
            <a:chExt cx="2808312" cy="3426348"/>
          </a:xfrm>
        </p:grpSpPr>
        <p:pic>
          <p:nvPicPr>
            <p:cNvPr id="33" name="圖片 32" descr="對話框-01.png"/>
            <p:cNvPicPr>
              <a:picLocks noChangeAspect="1"/>
            </p:cNvPicPr>
            <p:nvPr/>
          </p:nvPicPr>
          <p:blipFill>
            <a:blip r:embed="rId4"/>
            <a:stretch>
              <a:fillRect/>
            </a:stretch>
          </p:blipFill>
          <p:spPr>
            <a:xfrm>
              <a:off x="107505" y="1347913"/>
              <a:ext cx="2808312" cy="1655885"/>
            </a:xfrm>
            <a:prstGeom prst="rect">
              <a:avLst/>
            </a:prstGeom>
          </p:spPr>
        </p:pic>
        <p:grpSp>
          <p:nvGrpSpPr>
            <p:cNvPr id="34" name="群組 33"/>
            <p:cNvGrpSpPr/>
            <p:nvPr/>
          </p:nvGrpSpPr>
          <p:grpSpPr>
            <a:xfrm>
              <a:off x="689234" y="1682021"/>
              <a:ext cx="1722526" cy="888162"/>
              <a:chOff x="689234" y="1419622"/>
              <a:chExt cx="1722526" cy="888162"/>
            </a:xfrm>
          </p:grpSpPr>
          <p:pic>
            <p:nvPicPr>
              <p:cNvPr id="37" name="Shape 263" descr="169760.png"/>
              <p:cNvPicPr preferRelativeResize="0"/>
              <p:nvPr/>
            </p:nvPicPr>
            <p:blipFill rotWithShape="1">
              <a:blip r:embed="rId10">
                <a:alphaModFix/>
              </a:blip>
              <a:srcRect/>
              <a:stretch/>
            </p:blipFill>
            <p:spPr>
              <a:xfrm>
                <a:off x="689234" y="1419622"/>
                <a:ext cx="888162" cy="888162"/>
              </a:xfrm>
              <a:prstGeom prst="rect">
                <a:avLst/>
              </a:prstGeom>
              <a:noFill/>
              <a:ln>
                <a:noFill/>
              </a:ln>
            </p:spPr>
          </p:pic>
          <p:pic>
            <p:nvPicPr>
              <p:cNvPr id="38" name="Shape 267"/>
              <p:cNvPicPr preferRelativeResize="0"/>
              <p:nvPr/>
            </p:nvPicPr>
            <p:blipFill rotWithShape="1">
              <a:blip r:embed="rId11">
                <a:alphaModFix/>
              </a:blip>
              <a:srcRect/>
              <a:stretch/>
            </p:blipFill>
            <p:spPr>
              <a:xfrm>
                <a:off x="1543266" y="1419622"/>
                <a:ext cx="868494" cy="868494"/>
              </a:xfrm>
              <a:prstGeom prst="rect">
                <a:avLst/>
              </a:prstGeom>
              <a:noFill/>
              <a:ln>
                <a:noFill/>
              </a:ln>
            </p:spPr>
          </p:pic>
        </p:grpSp>
        <p:sp>
          <p:nvSpPr>
            <p:cNvPr id="35" name="Shape 273"/>
            <p:cNvSpPr/>
            <p:nvPr/>
          </p:nvSpPr>
          <p:spPr>
            <a:xfrm rot="5400000">
              <a:off x="1113642" y="3073833"/>
              <a:ext cx="792088" cy="219970"/>
            </a:xfrm>
            <a:prstGeom prst="lef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 name="Shape 271" descr="onedrive.png"/>
            <p:cNvPicPr preferRelativeResize="0"/>
            <p:nvPr/>
          </p:nvPicPr>
          <p:blipFill rotWithShape="1">
            <a:blip r:embed="rId7">
              <a:alphaModFix/>
            </a:blip>
            <a:srcRect/>
            <a:stretch/>
          </p:blipFill>
          <p:spPr>
            <a:xfrm>
              <a:off x="755576" y="3435846"/>
              <a:ext cx="1338415" cy="1338415"/>
            </a:xfrm>
            <a:prstGeom prst="rect">
              <a:avLst/>
            </a:prstGeom>
            <a:noFill/>
            <a:ln>
              <a:noFill/>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01578" y="216568"/>
            <a:ext cx="8230721" cy="801157"/>
          </a:xfrm>
          <a:prstGeom prst="rect">
            <a:avLst/>
          </a:prstGeom>
        </p:spPr>
        <p:txBody>
          <a:bodyPr wrap="square" lIns="91425" tIns="91425" rIns="91425" bIns="91425" anchor="ctr" anchorCtr="0">
            <a:noAutofit/>
          </a:bodyPr>
          <a:lstStyle/>
          <a:p>
            <a:pPr lvl="0"/>
            <a:r>
              <a:rPr lang="en-US" altLang="zh-TW" sz="3600" dirty="0" smtClean="0"/>
              <a:t>Basic </a:t>
            </a:r>
            <a:r>
              <a:rPr lang="en-US" altLang="zh-TW" sz="3600" dirty="0" err="1" smtClean="0"/>
              <a:t>Mattermost</a:t>
            </a:r>
            <a:r>
              <a:rPr lang="en-US" altLang="zh-TW" sz="3600" dirty="0" smtClean="0"/>
              <a:t> features</a:t>
            </a:r>
            <a:endParaRPr lang="en-US" altLang="zh-TW" sz="3600" dirty="0"/>
          </a:p>
        </p:txBody>
      </p:sp>
      <p:grpSp>
        <p:nvGrpSpPr>
          <p:cNvPr id="46" name="群組 45"/>
          <p:cNvGrpSpPr/>
          <p:nvPr/>
        </p:nvGrpSpPr>
        <p:grpSpPr>
          <a:xfrm>
            <a:off x="415825" y="1383618"/>
            <a:ext cx="2788023" cy="1728191"/>
            <a:chOff x="415825" y="1383618"/>
            <a:chExt cx="2788023" cy="1728191"/>
          </a:xfrm>
        </p:grpSpPr>
        <p:pic>
          <p:nvPicPr>
            <p:cNvPr id="19" name="圖片 18" descr="TAG-01.png"/>
            <p:cNvPicPr>
              <a:picLocks noChangeAspect="1"/>
            </p:cNvPicPr>
            <p:nvPr/>
          </p:nvPicPr>
          <p:blipFill>
            <a:blip r:embed="rId3"/>
            <a:stretch>
              <a:fillRect/>
            </a:stretch>
          </p:blipFill>
          <p:spPr>
            <a:xfrm>
              <a:off x="415825" y="1383618"/>
              <a:ext cx="2788023" cy="1728191"/>
            </a:xfrm>
            <a:prstGeom prst="rect">
              <a:avLst/>
            </a:prstGeom>
          </p:spPr>
        </p:pic>
        <p:sp>
          <p:nvSpPr>
            <p:cNvPr id="20" name="文字方塊 19"/>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latin typeface="+mj-lt"/>
                  <a:ea typeface="微軟正黑體" pitchFamily="34" charset="-120"/>
                </a:rPr>
                <a:t>QNAP NAS </a:t>
              </a:r>
            </a:p>
            <a:p>
              <a:pPr lvl="0" algn="ctr"/>
              <a:r>
                <a:rPr lang="en-US" altLang="zh-TW" sz="2000" b="1" dirty="0" smtClean="0">
                  <a:latin typeface="+mj-lt"/>
                  <a:ea typeface="微軟正黑體" pitchFamily="34" charset="-120"/>
                </a:rPr>
                <a:t>Private Cloud</a:t>
              </a:r>
            </a:p>
          </p:txBody>
        </p:sp>
        <p:sp>
          <p:nvSpPr>
            <p:cNvPr id="21" name="文字方塊 20"/>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48" name="群組 47"/>
          <p:cNvGrpSpPr/>
          <p:nvPr/>
        </p:nvGrpSpPr>
        <p:grpSpPr>
          <a:xfrm>
            <a:off x="5940152" y="1383618"/>
            <a:ext cx="2788023" cy="1728191"/>
            <a:chOff x="5940152" y="1383618"/>
            <a:chExt cx="2788023" cy="1728191"/>
          </a:xfrm>
        </p:grpSpPr>
        <p:pic>
          <p:nvPicPr>
            <p:cNvPr id="23" name="圖片 22" descr="TAG-01.png"/>
            <p:cNvPicPr>
              <a:picLocks noChangeAspect="1"/>
            </p:cNvPicPr>
            <p:nvPr/>
          </p:nvPicPr>
          <p:blipFill>
            <a:blip r:embed="rId3"/>
            <a:stretch>
              <a:fillRect/>
            </a:stretch>
          </p:blipFill>
          <p:spPr>
            <a:xfrm>
              <a:off x="5940152" y="1383618"/>
              <a:ext cx="2788023" cy="1728191"/>
            </a:xfrm>
            <a:prstGeom prst="rect">
              <a:avLst/>
            </a:prstGeom>
          </p:spPr>
        </p:pic>
        <p:sp>
          <p:nvSpPr>
            <p:cNvPr id="24" name="文字方塊 23"/>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latin typeface="+mj-lt"/>
                  <a:ea typeface="微軟正黑體" pitchFamily="34" charset="-120"/>
                </a:rPr>
                <a:t>Apps and Integrations</a:t>
              </a:r>
            </a:p>
          </p:txBody>
        </p:sp>
        <p:sp>
          <p:nvSpPr>
            <p:cNvPr id="25" name="文字方塊 24"/>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grpSp>
        <p:nvGrpSpPr>
          <p:cNvPr id="49" name="群組 48"/>
          <p:cNvGrpSpPr/>
          <p:nvPr/>
        </p:nvGrpSpPr>
        <p:grpSpPr>
          <a:xfrm>
            <a:off x="415825" y="3183818"/>
            <a:ext cx="2788023" cy="1728191"/>
            <a:chOff x="415825" y="3183818"/>
            <a:chExt cx="2788023" cy="1728191"/>
          </a:xfrm>
        </p:grpSpPr>
        <p:pic>
          <p:nvPicPr>
            <p:cNvPr id="27" name="圖片 26" descr="TAG-01.png"/>
            <p:cNvPicPr>
              <a:picLocks noChangeAspect="1"/>
            </p:cNvPicPr>
            <p:nvPr/>
          </p:nvPicPr>
          <p:blipFill>
            <a:blip r:embed="rId3"/>
            <a:stretch>
              <a:fillRect/>
            </a:stretch>
          </p:blipFill>
          <p:spPr>
            <a:xfrm>
              <a:off x="415825" y="3183818"/>
              <a:ext cx="2788023" cy="1728191"/>
            </a:xfrm>
            <a:prstGeom prst="rect">
              <a:avLst/>
            </a:prstGeom>
          </p:spPr>
        </p:pic>
        <p:sp>
          <p:nvSpPr>
            <p:cNvPr id="28" name="文字方塊 27"/>
            <p:cNvSpPr txBox="1"/>
            <p:nvPr/>
          </p:nvSpPr>
          <p:spPr>
            <a:xfrm>
              <a:off x="559841" y="3441181"/>
              <a:ext cx="2484276" cy="400110"/>
            </a:xfrm>
            <a:prstGeom prst="rect">
              <a:avLst/>
            </a:prstGeom>
            <a:noFill/>
          </p:spPr>
          <p:txBody>
            <a:bodyPr wrap="square" rtlCol="0">
              <a:spAutoFit/>
            </a:bodyPr>
            <a:lstStyle/>
            <a:p>
              <a:pPr lvl="0" algn="ctr"/>
              <a:r>
                <a:rPr lang="en" sz="2000" b="1" dirty="0" smtClean="0">
                  <a:latin typeface="+mj-lt"/>
                </a:rPr>
                <a:t>Notifications</a:t>
              </a:r>
              <a:endParaRPr lang="en" sz="2000" b="1" dirty="0">
                <a:latin typeface="+mj-lt"/>
              </a:endParaRPr>
            </a:p>
          </p:txBody>
        </p:sp>
        <p:sp>
          <p:nvSpPr>
            <p:cNvPr id="29" name="文字方塊 28"/>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grpSp>
      <p:pic>
        <p:nvPicPr>
          <p:cNvPr id="31" name="圖片 30" descr="TAG-01.png"/>
          <p:cNvPicPr>
            <a:picLocks noChangeAspect="1"/>
          </p:cNvPicPr>
          <p:nvPr/>
        </p:nvPicPr>
        <p:blipFill>
          <a:blip r:embed="rId3"/>
          <a:stretch>
            <a:fillRect/>
          </a:stretch>
        </p:blipFill>
        <p:spPr>
          <a:xfrm>
            <a:off x="3185846" y="3183818"/>
            <a:ext cx="2788023" cy="1728191"/>
          </a:xfrm>
          <a:prstGeom prst="rect">
            <a:avLst/>
          </a:prstGeom>
        </p:spPr>
      </p:pic>
      <p:sp>
        <p:nvSpPr>
          <p:cNvPr id="32" name="文字方塊 31"/>
          <p:cNvSpPr txBox="1"/>
          <p:nvPr/>
        </p:nvSpPr>
        <p:spPr>
          <a:xfrm>
            <a:off x="3329862" y="3416467"/>
            <a:ext cx="2484276" cy="400110"/>
          </a:xfrm>
          <a:prstGeom prst="rect">
            <a:avLst/>
          </a:prstGeom>
          <a:noFill/>
        </p:spPr>
        <p:txBody>
          <a:bodyPr wrap="square" rtlCol="0">
            <a:spAutoFit/>
          </a:bodyPr>
          <a:lstStyle/>
          <a:p>
            <a:pPr lvl="0" algn="ctr"/>
            <a:r>
              <a:rPr lang="en" sz="2000" b="1" dirty="0" smtClean="0">
                <a:latin typeface="+mj-lt"/>
              </a:rPr>
              <a:t>Mobile</a:t>
            </a:r>
            <a:endParaRPr lang="en" sz="2000" b="1" dirty="0">
              <a:latin typeface="+mj-lt"/>
            </a:endParaRPr>
          </a:p>
        </p:txBody>
      </p:sp>
      <p:sp>
        <p:nvSpPr>
          <p:cNvPr id="33" name="文字方塊 32"/>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5" name="圖片 34" descr="TAG-01.png"/>
          <p:cNvPicPr>
            <a:picLocks noChangeAspect="1"/>
          </p:cNvPicPr>
          <p:nvPr/>
        </p:nvPicPr>
        <p:blipFill>
          <a:blip r:embed="rId3"/>
          <a:stretch>
            <a:fillRect/>
          </a:stretch>
        </p:blipFill>
        <p:spPr>
          <a:xfrm>
            <a:off x="5940152" y="3183818"/>
            <a:ext cx="2788023" cy="1728191"/>
          </a:xfrm>
          <a:prstGeom prst="rect">
            <a:avLst/>
          </a:prstGeom>
        </p:spPr>
      </p:pic>
      <p:sp>
        <p:nvSpPr>
          <p:cNvPr id="36" name="文字方塊 35"/>
          <p:cNvSpPr txBox="1"/>
          <p:nvPr/>
        </p:nvSpPr>
        <p:spPr>
          <a:xfrm>
            <a:off x="6084168" y="3428824"/>
            <a:ext cx="2484276" cy="400110"/>
          </a:xfrm>
          <a:prstGeom prst="rect">
            <a:avLst/>
          </a:prstGeom>
          <a:noFill/>
        </p:spPr>
        <p:txBody>
          <a:bodyPr wrap="square" rtlCol="0">
            <a:spAutoFit/>
          </a:bodyPr>
          <a:lstStyle/>
          <a:p>
            <a:pPr lvl="0" algn="ctr"/>
            <a:r>
              <a:rPr lang="en" sz="2000" b="1" dirty="0" smtClean="0"/>
              <a:t>System Console</a:t>
            </a:r>
            <a:endParaRPr lang="en" sz="2000" b="1" dirty="0"/>
          </a:p>
        </p:txBody>
      </p:sp>
      <p:sp>
        <p:nvSpPr>
          <p:cNvPr id="37" name="文字方塊 36"/>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47" name="群組 46"/>
          <p:cNvGrpSpPr/>
          <p:nvPr/>
        </p:nvGrpSpPr>
        <p:grpSpPr>
          <a:xfrm>
            <a:off x="3185846" y="1383618"/>
            <a:ext cx="2788023" cy="1728191"/>
            <a:chOff x="3185846" y="1383618"/>
            <a:chExt cx="2788023" cy="1728191"/>
          </a:xfrm>
        </p:grpSpPr>
        <p:pic>
          <p:nvPicPr>
            <p:cNvPr id="39" name="圖片 38" descr="TAG-01.png"/>
            <p:cNvPicPr>
              <a:picLocks noChangeAspect="1"/>
            </p:cNvPicPr>
            <p:nvPr/>
          </p:nvPicPr>
          <p:blipFill>
            <a:blip r:embed="rId3"/>
            <a:stretch>
              <a:fillRect/>
            </a:stretch>
          </p:blipFill>
          <p:spPr>
            <a:xfrm>
              <a:off x="3185846" y="1383618"/>
              <a:ext cx="2788023" cy="1728191"/>
            </a:xfrm>
            <a:prstGeom prst="rect">
              <a:avLst/>
            </a:prstGeom>
          </p:spPr>
        </p:pic>
        <p:sp>
          <p:nvSpPr>
            <p:cNvPr id="40" name="文字方塊 39"/>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latin typeface="+mj-lt"/>
                  <a:ea typeface="微軟正黑體" pitchFamily="34" charset="-120"/>
                </a:rPr>
                <a:t>Creating Team  Messaging</a:t>
              </a:r>
              <a:endParaRPr lang="en" altLang="zh-TW" sz="2000" b="1" dirty="0" smtClean="0">
                <a:latin typeface="+mj-lt"/>
                <a:ea typeface="微軟正黑體" pitchFamily="34" charset="-120"/>
              </a:endParaRPr>
            </a:p>
          </p:txBody>
        </p:sp>
        <p:sp>
          <p:nvSpPr>
            <p:cNvPr id="41" name="文字方塊 40"/>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70" name="群組 69"/>
          <p:cNvGrpSpPr/>
          <p:nvPr/>
        </p:nvGrpSpPr>
        <p:grpSpPr>
          <a:xfrm>
            <a:off x="415825" y="1383618"/>
            <a:ext cx="2788023" cy="1728191"/>
            <a:chOff x="415825" y="1383618"/>
            <a:chExt cx="2788023" cy="1728191"/>
          </a:xfrm>
        </p:grpSpPr>
        <p:pic>
          <p:nvPicPr>
            <p:cNvPr id="64" name="圖片 63" descr="TAG-01.png"/>
            <p:cNvPicPr>
              <a:picLocks noChangeAspect="1"/>
            </p:cNvPicPr>
            <p:nvPr/>
          </p:nvPicPr>
          <p:blipFill>
            <a:blip r:embed="rId3"/>
            <a:stretch>
              <a:fillRect/>
            </a:stretch>
          </p:blipFill>
          <p:spPr>
            <a:xfrm>
              <a:off x="415825" y="1383618"/>
              <a:ext cx="2788023"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 sz="2000" b="1" dirty="0" smtClean="0"/>
                <a:t>Advanced Authentication </a:t>
              </a:r>
              <a:endParaRPr lang="en" sz="2000" b="1" dirty="0"/>
            </a:p>
          </p:txBody>
        </p:sp>
        <p:sp>
          <p:nvSpPr>
            <p:cNvPr id="19" name="文字方塊 18"/>
            <p:cNvSpPr txBox="1"/>
            <p:nvPr/>
          </p:nvSpPr>
          <p:spPr>
            <a:xfrm>
              <a:off x="539685" y="2169188"/>
              <a:ext cx="2584376" cy="646331"/>
            </a:xfrm>
            <a:prstGeom prst="rect">
              <a:avLst/>
            </a:prstGeom>
            <a:noFill/>
          </p:spPr>
          <p:txBody>
            <a:bodyPr wrap="square" rtlCol="0">
              <a:spAutoFit/>
            </a:bodyPr>
            <a:lstStyle/>
            <a:p>
              <a:pPr lvl="0" indent="-69850" algn="ctr">
                <a:buClr>
                  <a:schemeClr val="dk1"/>
                </a:buClr>
                <a:buSzPts val="1100"/>
              </a:pPr>
              <a:r>
                <a:rPr lang="en-US" altLang="zh-TW" sz="1800" b="1" dirty="0" smtClean="0">
                  <a:solidFill>
                    <a:schemeClr val="bg1"/>
                  </a:solidFill>
                  <a:latin typeface="+mj-lt"/>
                  <a:ea typeface="微軟正黑體" pitchFamily="34" charset="-120"/>
                </a:rPr>
                <a:t>Single Sign-On (SSO), AD/LDAP, SAML(E20) </a:t>
              </a:r>
            </a:p>
          </p:txBody>
        </p:sp>
      </p:grpSp>
      <p:grpSp>
        <p:nvGrpSpPr>
          <p:cNvPr id="72" name="群組 71"/>
          <p:cNvGrpSpPr/>
          <p:nvPr/>
        </p:nvGrpSpPr>
        <p:grpSpPr>
          <a:xfrm>
            <a:off x="5940152" y="1383618"/>
            <a:ext cx="2788023" cy="1728191"/>
            <a:chOff x="5940152" y="1383618"/>
            <a:chExt cx="2788023" cy="1728191"/>
          </a:xfrm>
        </p:grpSpPr>
        <p:pic>
          <p:nvPicPr>
            <p:cNvPr id="65" name="圖片 64" descr="TAG-01.png"/>
            <p:cNvPicPr>
              <a:picLocks noChangeAspect="1"/>
            </p:cNvPicPr>
            <p:nvPr/>
          </p:nvPicPr>
          <p:blipFill>
            <a:blip r:embed="rId3"/>
            <a:stretch>
              <a:fillRect/>
            </a:stretch>
          </p:blipFill>
          <p:spPr>
            <a:xfrm>
              <a:off x="5940152" y="1383618"/>
              <a:ext cx="2788023" cy="1728191"/>
            </a:xfrm>
            <a:prstGeom prst="rect">
              <a:avLst/>
            </a:prstGeom>
          </p:spPr>
        </p:pic>
        <p:sp>
          <p:nvSpPr>
            <p:cNvPr id="22" name="文字方塊 21"/>
            <p:cNvSpPr txBox="1"/>
            <p:nvPr/>
          </p:nvSpPr>
          <p:spPr>
            <a:xfrm>
              <a:off x="6084168" y="1606253"/>
              <a:ext cx="2484276" cy="400110"/>
            </a:xfrm>
            <a:prstGeom prst="rect">
              <a:avLst/>
            </a:prstGeom>
            <a:noFill/>
          </p:spPr>
          <p:txBody>
            <a:bodyPr wrap="square" rtlCol="0">
              <a:spAutoFit/>
            </a:bodyPr>
            <a:lstStyle/>
            <a:p>
              <a:pPr lvl="0" algn="ctr"/>
              <a:r>
                <a:rPr lang="en" sz="2000" b="1" dirty="0" smtClean="0"/>
                <a:t>Custom Branding</a:t>
              </a:r>
              <a:endParaRPr lang="en" sz="2000" b="1" dirty="0"/>
            </a:p>
          </p:txBody>
        </p:sp>
        <p:sp>
          <p:nvSpPr>
            <p:cNvPr id="23" name="文字方塊 22"/>
            <p:cNvSpPr txBox="1"/>
            <p:nvPr/>
          </p:nvSpPr>
          <p:spPr>
            <a:xfrm>
              <a:off x="6125798"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Design your own sign-in page</a:t>
              </a:r>
            </a:p>
          </p:txBody>
        </p:sp>
      </p:grpSp>
      <p:grpSp>
        <p:nvGrpSpPr>
          <p:cNvPr id="76" name="群組 75"/>
          <p:cNvGrpSpPr/>
          <p:nvPr/>
        </p:nvGrpSpPr>
        <p:grpSpPr>
          <a:xfrm>
            <a:off x="415825" y="3183818"/>
            <a:ext cx="2788023" cy="1728191"/>
            <a:chOff x="415825" y="3183818"/>
            <a:chExt cx="2788023" cy="1728191"/>
          </a:xfrm>
        </p:grpSpPr>
        <p:pic>
          <p:nvPicPr>
            <p:cNvPr id="66" name="圖片 65" descr="TAG-01.png"/>
            <p:cNvPicPr>
              <a:picLocks noChangeAspect="1"/>
            </p:cNvPicPr>
            <p:nvPr/>
          </p:nvPicPr>
          <p:blipFill>
            <a:blip r:embed="rId3"/>
            <a:stretch>
              <a:fillRect/>
            </a:stretch>
          </p:blipFill>
          <p:spPr>
            <a:xfrm>
              <a:off x="415825" y="3183818"/>
              <a:ext cx="2788023" cy="1728191"/>
            </a:xfrm>
            <a:prstGeom prst="rect">
              <a:avLst/>
            </a:prstGeom>
          </p:spPr>
        </p:pic>
        <p:sp>
          <p:nvSpPr>
            <p:cNvPr id="26" name="文字方塊 25"/>
            <p:cNvSpPr txBox="1"/>
            <p:nvPr/>
          </p:nvSpPr>
          <p:spPr>
            <a:xfrm>
              <a:off x="559841" y="3255826"/>
              <a:ext cx="2484276" cy="707886"/>
            </a:xfrm>
            <a:prstGeom prst="rect">
              <a:avLst/>
            </a:prstGeom>
            <a:noFill/>
          </p:spPr>
          <p:txBody>
            <a:bodyPr wrap="square" rtlCol="0">
              <a:spAutoFit/>
            </a:bodyPr>
            <a:lstStyle/>
            <a:p>
              <a:pPr lvl="0" algn="ctr"/>
              <a:r>
                <a:rPr lang="en" sz="2000" b="1" dirty="0" smtClean="0"/>
                <a:t>Premier Enterprise</a:t>
              </a:r>
              <a:br>
                <a:rPr lang="en" sz="2000" b="1" dirty="0" smtClean="0"/>
              </a:br>
              <a:r>
                <a:rPr lang="en" sz="2000" b="1" dirty="0" smtClean="0"/>
                <a:t>Support</a:t>
              </a:r>
              <a:endParaRPr lang="en" sz="2000" b="1" dirty="0"/>
            </a:p>
          </p:txBody>
        </p:sp>
        <p:sp>
          <p:nvSpPr>
            <p:cNvPr id="27" name="文字方塊 26"/>
            <p:cNvSpPr txBox="1"/>
            <p:nvPr/>
          </p:nvSpPr>
          <p:spPr>
            <a:xfrm>
              <a:off x="601471" y="3949260"/>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Assistance and guidance</a:t>
              </a:r>
            </a:p>
          </p:txBody>
        </p:sp>
      </p:grpSp>
      <p:grpSp>
        <p:nvGrpSpPr>
          <p:cNvPr id="75" name="群組 74"/>
          <p:cNvGrpSpPr/>
          <p:nvPr/>
        </p:nvGrpSpPr>
        <p:grpSpPr>
          <a:xfrm>
            <a:off x="3185846" y="3183818"/>
            <a:ext cx="2788023" cy="1728191"/>
            <a:chOff x="3185846" y="3183818"/>
            <a:chExt cx="2788023" cy="1728191"/>
          </a:xfrm>
        </p:grpSpPr>
        <p:pic>
          <p:nvPicPr>
            <p:cNvPr id="67" name="圖片 66" descr="TAG-01.png"/>
            <p:cNvPicPr>
              <a:picLocks noChangeAspect="1"/>
            </p:cNvPicPr>
            <p:nvPr/>
          </p:nvPicPr>
          <p:blipFill>
            <a:blip r:embed="rId3"/>
            <a:stretch>
              <a:fillRect/>
            </a:stretch>
          </p:blipFill>
          <p:spPr>
            <a:xfrm>
              <a:off x="3185846" y="3183818"/>
              <a:ext cx="2788023" cy="1728191"/>
            </a:xfrm>
            <a:prstGeom prst="rect">
              <a:avLst/>
            </a:prstGeom>
          </p:spPr>
        </p:pic>
        <p:sp>
          <p:nvSpPr>
            <p:cNvPr id="30" name="文字方塊 29"/>
            <p:cNvSpPr txBox="1"/>
            <p:nvPr/>
          </p:nvSpPr>
          <p:spPr>
            <a:xfrm>
              <a:off x="3329862" y="3255826"/>
              <a:ext cx="2484276" cy="707886"/>
            </a:xfrm>
            <a:prstGeom prst="rect">
              <a:avLst/>
            </a:prstGeom>
            <a:noFill/>
          </p:spPr>
          <p:txBody>
            <a:bodyPr wrap="square" rtlCol="0">
              <a:spAutoFit/>
            </a:bodyPr>
            <a:lstStyle/>
            <a:p>
              <a:pPr lvl="0" algn="ctr"/>
              <a:r>
                <a:rPr lang="en" sz="2000" b="1" dirty="0" smtClean="0"/>
                <a:t>Advanced Access </a:t>
              </a:r>
              <a:br>
                <a:rPr lang="en" sz="2000" b="1" dirty="0" smtClean="0"/>
              </a:br>
              <a:r>
                <a:rPr lang="en" sz="2000" b="1" dirty="0" smtClean="0"/>
                <a:t>Control</a:t>
              </a:r>
              <a:endParaRPr lang="en" sz="2000" b="1" dirty="0"/>
            </a:p>
          </p:txBody>
        </p:sp>
        <p:sp>
          <p:nvSpPr>
            <p:cNvPr id="31" name="文字方塊 30"/>
            <p:cNvSpPr txBox="1"/>
            <p:nvPr/>
          </p:nvSpPr>
          <p:spPr>
            <a:xfrm>
              <a:off x="3371492" y="4085187"/>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Control user access</a:t>
              </a:r>
            </a:p>
          </p:txBody>
        </p:sp>
      </p:grpSp>
      <p:grpSp>
        <p:nvGrpSpPr>
          <p:cNvPr id="74" name="群組 73"/>
          <p:cNvGrpSpPr/>
          <p:nvPr/>
        </p:nvGrpSpPr>
        <p:grpSpPr>
          <a:xfrm>
            <a:off x="5940152" y="3183818"/>
            <a:ext cx="2788023" cy="1728191"/>
            <a:chOff x="5940152" y="3183818"/>
            <a:chExt cx="2788023" cy="1728191"/>
          </a:xfrm>
        </p:grpSpPr>
        <p:pic>
          <p:nvPicPr>
            <p:cNvPr id="68" name="圖片 67" descr="TAG-01.png"/>
            <p:cNvPicPr>
              <a:picLocks noChangeAspect="1"/>
            </p:cNvPicPr>
            <p:nvPr/>
          </p:nvPicPr>
          <p:blipFill>
            <a:blip r:embed="rId3"/>
            <a:stretch>
              <a:fillRect/>
            </a:stretch>
          </p:blipFill>
          <p:spPr>
            <a:xfrm>
              <a:off x="5940152" y="3183818"/>
              <a:ext cx="2788023" cy="1728191"/>
            </a:xfrm>
            <a:prstGeom prst="rect">
              <a:avLst/>
            </a:prstGeom>
          </p:spPr>
        </p:pic>
        <p:grpSp>
          <p:nvGrpSpPr>
            <p:cNvPr id="73" name="群組 72"/>
            <p:cNvGrpSpPr/>
            <p:nvPr/>
          </p:nvGrpSpPr>
          <p:grpSpPr>
            <a:xfrm>
              <a:off x="6034739" y="3255826"/>
              <a:ext cx="2644007" cy="1364479"/>
              <a:chOff x="6034739" y="3255826"/>
              <a:chExt cx="2644007" cy="1364479"/>
            </a:xfrm>
          </p:grpSpPr>
          <p:sp>
            <p:nvSpPr>
              <p:cNvPr id="34" name="文字方塊 33"/>
              <p:cNvSpPr txBox="1"/>
              <p:nvPr/>
            </p:nvSpPr>
            <p:spPr>
              <a:xfrm>
                <a:off x="6034739" y="3255826"/>
                <a:ext cx="2644007" cy="707886"/>
              </a:xfrm>
              <a:prstGeom prst="rect">
                <a:avLst/>
              </a:prstGeom>
              <a:noFill/>
            </p:spPr>
            <p:txBody>
              <a:bodyPr wrap="square" rtlCol="0">
                <a:spAutoFit/>
              </a:bodyPr>
              <a:lstStyle/>
              <a:p>
                <a:pPr lvl="0" algn="ctr"/>
                <a:r>
                  <a:rPr lang="en" sz="2000" b="1" dirty="0" smtClean="0"/>
                  <a:t>Advanced Enterprise</a:t>
                </a:r>
                <a:r>
                  <a:rPr lang="zh-TW" altLang="en-US" sz="2000" b="1" dirty="0" smtClean="0"/>
                  <a:t> </a:t>
                </a:r>
                <a:r>
                  <a:rPr lang="en" sz="2000" b="1" dirty="0" smtClean="0"/>
                  <a:t>Analytics </a:t>
                </a:r>
                <a:endParaRPr lang="en" sz="2000" b="1" dirty="0"/>
              </a:p>
            </p:txBody>
          </p:sp>
          <p:sp>
            <p:nvSpPr>
              <p:cNvPr id="35" name="文字方塊 34"/>
              <p:cNvSpPr txBox="1"/>
              <p:nvPr/>
            </p:nvSpPr>
            <p:spPr>
              <a:xfrm>
                <a:off x="6125798" y="3973974"/>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Performance monitoring </a:t>
                </a:r>
              </a:p>
            </p:txBody>
          </p:sp>
        </p:grpSp>
      </p:grpSp>
      <p:grpSp>
        <p:nvGrpSpPr>
          <p:cNvPr id="71" name="群組 70"/>
          <p:cNvGrpSpPr/>
          <p:nvPr/>
        </p:nvGrpSpPr>
        <p:grpSpPr>
          <a:xfrm>
            <a:off x="3185846" y="1383618"/>
            <a:ext cx="2788023" cy="1728191"/>
            <a:chOff x="3185846" y="1383618"/>
            <a:chExt cx="2788023" cy="1728191"/>
          </a:xfrm>
        </p:grpSpPr>
        <p:pic>
          <p:nvPicPr>
            <p:cNvPr id="69" name="圖片 68" descr="TAG-01.png"/>
            <p:cNvPicPr>
              <a:picLocks noChangeAspect="1"/>
            </p:cNvPicPr>
            <p:nvPr/>
          </p:nvPicPr>
          <p:blipFill>
            <a:blip r:embed="rId3"/>
            <a:stretch>
              <a:fillRect/>
            </a:stretch>
          </p:blipFill>
          <p:spPr>
            <a:xfrm>
              <a:off x="3185846" y="1383618"/>
              <a:ext cx="2788023" cy="1728191"/>
            </a:xfrm>
            <a:prstGeom prst="rect">
              <a:avLst/>
            </a:prstGeom>
          </p:spPr>
        </p:pic>
        <p:sp>
          <p:nvSpPr>
            <p:cNvPr id="38" name="文字方塊 37"/>
            <p:cNvSpPr txBox="1"/>
            <p:nvPr/>
          </p:nvSpPr>
          <p:spPr>
            <a:xfrm>
              <a:off x="3329862" y="1455626"/>
              <a:ext cx="2484276" cy="707886"/>
            </a:xfrm>
            <a:prstGeom prst="rect">
              <a:avLst/>
            </a:prstGeom>
            <a:noFill/>
          </p:spPr>
          <p:txBody>
            <a:bodyPr wrap="square" rtlCol="0">
              <a:spAutoFit/>
            </a:bodyPr>
            <a:lstStyle/>
            <a:p>
              <a:pPr lvl="0" algn="ctr"/>
              <a:r>
                <a:rPr lang="en" sz="2000" b="1" dirty="0" smtClean="0"/>
                <a:t>Encrypted Notifications</a:t>
              </a:r>
              <a:endParaRPr lang="en" sz="2000" b="1" dirty="0"/>
            </a:p>
          </p:txBody>
        </p:sp>
        <p:sp>
          <p:nvSpPr>
            <p:cNvPr id="39" name="文字方塊 38"/>
            <p:cNvSpPr txBox="1"/>
            <p:nvPr/>
          </p:nvSpPr>
          <p:spPr>
            <a:xfrm>
              <a:off x="3371492" y="2175869"/>
              <a:ext cx="2406642" cy="646331"/>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Push notifications via HPNS</a:t>
              </a:r>
            </a:p>
          </p:txBody>
        </p:sp>
      </p:grpSp>
      <p:sp>
        <p:nvSpPr>
          <p:cNvPr id="18" name="標題 17"/>
          <p:cNvSpPr>
            <a:spLocks noGrp="1"/>
          </p:cNvSpPr>
          <p:nvPr>
            <p:ph type="title"/>
          </p:nvPr>
        </p:nvSpPr>
        <p:spPr/>
        <p:txBody>
          <a:bodyPr/>
          <a:lstStyle/>
          <a:p>
            <a:pPr lvl="0"/>
            <a:r>
              <a:rPr lang="en-US" altLang="zh-TW" sz="3800" dirty="0" smtClean="0"/>
              <a:t>Enterprise </a:t>
            </a:r>
            <a:r>
              <a:rPr lang="en-US" altLang="zh-TW" sz="3800" dirty="0" err="1" smtClean="0"/>
              <a:t>Mattermost</a:t>
            </a:r>
            <a:r>
              <a:rPr lang="en-US" altLang="zh-TW" sz="3800" dirty="0" smtClean="0"/>
              <a:t> features</a:t>
            </a:r>
            <a:endParaRPr lang="zh-TW" altLang="en-US" sz="3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8" name="標題 17"/>
          <p:cNvSpPr>
            <a:spLocks noGrp="1"/>
          </p:cNvSpPr>
          <p:nvPr>
            <p:ph type="title"/>
          </p:nvPr>
        </p:nvSpPr>
        <p:spPr/>
        <p:txBody>
          <a:bodyPr/>
          <a:lstStyle/>
          <a:p>
            <a:pPr lvl="0"/>
            <a:r>
              <a:rPr lang="en-US" altLang="zh-TW" sz="3600" dirty="0" smtClean="0"/>
              <a:t>Basic </a:t>
            </a:r>
            <a:r>
              <a:rPr lang="en-US" altLang="zh-TW" sz="3600" dirty="0" err="1" smtClean="0"/>
              <a:t>Mattermost</a:t>
            </a:r>
            <a:r>
              <a:rPr lang="en-US" altLang="zh-TW" sz="3600" dirty="0" smtClean="0"/>
              <a:t> features</a:t>
            </a:r>
            <a:endParaRPr lang="zh-TW" altLang="en-US" sz="3600" dirty="0"/>
          </a:p>
        </p:txBody>
      </p:sp>
      <p:grpSp>
        <p:nvGrpSpPr>
          <p:cNvPr id="15" name="群組 14"/>
          <p:cNvGrpSpPr/>
          <p:nvPr/>
        </p:nvGrpSpPr>
        <p:grpSpPr>
          <a:xfrm>
            <a:off x="415825" y="1383618"/>
            <a:ext cx="2788023" cy="1728191"/>
            <a:chOff x="415825" y="1383618"/>
            <a:chExt cx="2788023" cy="1728191"/>
          </a:xfrm>
        </p:grpSpPr>
        <p:pic>
          <p:nvPicPr>
            <p:cNvPr id="16" name="圖片 15" descr="TAG-01.png"/>
            <p:cNvPicPr>
              <a:picLocks noChangeAspect="1"/>
            </p:cNvPicPr>
            <p:nvPr/>
          </p:nvPicPr>
          <p:blipFill>
            <a:blip r:embed="rId3"/>
            <a:stretch>
              <a:fillRect/>
            </a:stretch>
          </p:blipFill>
          <p:spPr>
            <a:xfrm>
              <a:off x="415825" y="1383618"/>
              <a:ext cx="2788023" cy="1728191"/>
            </a:xfrm>
            <a:prstGeom prst="rect">
              <a:avLst/>
            </a:prstGeom>
          </p:spPr>
        </p:pic>
        <p:sp>
          <p:nvSpPr>
            <p:cNvPr id="17" name="文字方塊 16"/>
            <p:cNvSpPr txBox="1"/>
            <p:nvPr/>
          </p:nvSpPr>
          <p:spPr>
            <a:xfrm>
              <a:off x="559841" y="1455626"/>
              <a:ext cx="2484276" cy="707886"/>
            </a:xfrm>
            <a:prstGeom prst="rect">
              <a:avLst/>
            </a:prstGeom>
            <a:noFill/>
          </p:spPr>
          <p:txBody>
            <a:bodyPr wrap="square" rtlCol="0">
              <a:spAutoFit/>
            </a:bodyPr>
            <a:lstStyle/>
            <a:p>
              <a:pPr lvl="0" algn="ctr"/>
              <a:r>
                <a:rPr lang="en-US" altLang="zh-TW" sz="2000" b="1" dirty="0" smtClean="0">
                  <a:latin typeface="+mj-lt"/>
                  <a:ea typeface="微軟正黑體" pitchFamily="34" charset="-120"/>
                </a:rPr>
                <a:t>QNAP NAS </a:t>
              </a:r>
            </a:p>
            <a:p>
              <a:pPr lvl="0" algn="ctr"/>
              <a:r>
                <a:rPr lang="en-US" altLang="zh-TW" sz="2000" b="1" dirty="0" smtClean="0">
                  <a:latin typeface="+mj-lt"/>
                  <a:ea typeface="微軟正黑體" pitchFamily="34" charset="-120"/>
                </a:rPr>
                <a:t>Private Cloud</a:t>
              </a:r>
            </a:p>
          </p:txBody>
        </p:sp>
        <p:sp>
          <p:nvSpPr>
            <p:cNvPr id="19" name="文字方塊 18"/>
            <p:cNvSpPr txBox="1"/>
            <p:nvPr/>
          </p:nvSpPr>
          <p:spPr>
            <a:xfrm>
              <a:off x="601471" y="2259206"/>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Safe and secure</a:t>
              </a:r>
            </a:p>
          </p:txBody>
        </p:sp>
      </p:grpSp>
      <p:grpSp>
        <p:nvGrpSpPr>
          <p:cNvPr id="20" name="群組 19"/>
          <p:cNvGrpSpPr/>
          <p:nvPr/>
        </p:nvGrpSpPr>
        <p:grpSpPr>
          <a:xfrm>
            <a:off x="5940152" y="1383618"/>
            <a:ext cx="2788022" cy="1728191"/>
            <a:chOff x="5940152" y="1383618"/>
            <a:chExt cx="2788022" cy="1728191"/>
          </a:xfrm>
        </p:grpSpPr>
        <p:pic>
          <p:nvPicPr>
            <p:cNvPr id="21" name="圖片 20" descr="TAG-01.png"/>
            <p:cNvPicPr>
              <a:picLocks noChangeAspect="1"/>
            </p:cNvPicPr>
            <p:nvPr/>
          </p:nvPicPr>
          <p:blipFill>
            <a:blip r:embed="rId4"/>
            <a:stretch>
              <a:fillRect/>
            </a:stretch>
          </p:blipFill>
          <p:spPr>
            <a:xfrm>
              <a:off x="5940152" y="1383618"/>
              <a:ext cx="2788022" cy="1728191"/>
            </a:xfrm>
            <a:prstGeom prst="rect">
              <a:avLst/>
            </a:prstGeom>
          </p:spPr>
        </p:pic>
        <p:sp>
          <p:nvSpPr>
            <p:cNvPr id="22" name="文字方塊 21"/>
            <p:cNvSpPr txBox="1"/>
            <p:nvPr/>
          </p:nvSpPr>
          <p:spPr>
            <a:xfrm>
              <a:off x="6084168" y="1407498"/>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Apps and Integrations</a:t>
              </a:r>
            </a:p>
          </p:txBody>
        </p:sp>
        <p:sp>
          <p:nvSpPr>
            <p:cNvPr id="23" name="文字方塊 22"/>
            <p:cNvSpPr txBox="1"/>
            <p:nvPr/>
          </p:nvSpPr>
          <p:spPr>
            <a:xfrm>
              <a:off x="6125798" y="2164812"/>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Increase productivity</a:t>
              </a:r>
            </a:p>
          </p:txBody>
        </p:sp>
      </p:grpSp>
      <p:grpSp>
        <p:nvGrpSpPr>
          <p:cNvPr id="24" name="群組 23"/>
          <p:cNvGrpSpPr/>
          <p:nvPr/>
        </p:nvGrpSpPr>
        <p:grpSpPr>
          <a:xfrm>
            <a:off x="415825" y="3183818"/>
            <a:ext cx="2788022" cy="1728191"/>
            <a:chOff x="415825" y="3183818"/>
            <a:chExt cx="2788022" cy="1728191"/>
          </a:xfrm>
        </p:grpSpPr>
        <p:pic>
          <p:nvPicPr>
            <p:cNvPr id="25" name="圖片 24" descr="TAG-01.png"/>
            <p:cNvPicPr>
              <a:picLocks noChangeAspect="1"/>
            </p:cNvPicPr>
            <p:nvPr/>
          </p:nvPicPr>
          <p:blipFill>
            <a:blip r:embed="rId4"/>
            <a:stretch>
              <a:fillRect/>
            </a:stretch>
          </p:blipFill>
          <p:spPr>
            <a:xfrm>
              <a:off x="415825" y="3183818"/>
              <a:ext cx="2788022" cy="1728191"/>
            </a:xfrm>
            <a:prstGeom prst="rect">
              <a:avLst/>
            </a:prstGeom>
          </p:spPr>
        </p:pic>
        <p:sp>
          <p:nvSpPr>
            <p:cNvPr id="26" name="文字方塊 25"/>
            <p:cNvSpPr txBox="1"/>
            <p:nvPr/>
          </p:nvSpPr>
          <p:spPr>
            <a:xfrm>
              <a:off x="559841" y="3441181"/>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Notifications</a:t>
              </a:r>
              <a:endParaRPr lang="en" sz="2000" b="1" dirty="0">
                <a:solidFill>
                  <a:schemeClr val="bg1">
                    <a:lumMod val="50000"/>
                  </a:schemeClr>
                </a:solidFill>
                <a:latin typeface="+mj-lt"/>
              </a:endParaRPr>
            </a:p>
          </p:txBody>
        </p:sp>
        <p:sp>
          <p:nvSpPr>
            <p:cNvPr id="27" name="文字方塊 26"/>
            <p:cNvSpPr txBox="1"/>
            <p:nvPr/>
          </p:nvSpPr>
          <p:spPr>
            <a:xfrm>
              <a:off x="601471"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Always be on track</a:t>
              </a:r>
            </a:p>
          </p:txBody>
        </p:sp>
      </p:grpSp>
      <p:pic>
        <p:nvPicPr>
          <p:cNvPr id="28" name="圖片 27" descr="TAG-01.png"/>
          <p:cNvPicPr>
            <a:picLocks noChangeAspect="1"/>
          </p:cNvPicPr>
          <p:nvPr/>
        </p:nvPicPr>
        <p:blipFill>
          <a:blip r:embed="rId4"/>
          <a:stretch>
            <a:fillRect/>
          </a:stretch>
        </p:blipFill>
        <p:spPr>
          <a:xfrm>
            <a:off x="3185846" y="3183818"/>
            <a:ext cx="2788022" cy="1728191"/>
          </a:xfrm>
          <a:prstGeom prst="rect">
            <a:avLst/>
          </a:prstGeom>
        </p:spPr>
      </p:pic>
      <p:sp>
        <p:nvSpPr>
          <p:cNvPr id="29" name="文字方塊 28"/>
          <p:cNvSpPr txBox="1"/>
          <p:nvPr/>
        </p:nvSpPr>
        <p:spPr>
          <a:xfrm>
            <a:off x="3329862" y="3416467"/>
            <a:ext cx="2484276" cy="400110"/>
          </a:xfrm>
          <a:prstGeom prst="rect">
            <a:avLst/>
          </a:prstGeom>
          <a:noFill/>
        </p:spPr>
        <p:txBody>
          <a:bodyPr wrap="square" rtlCol="0">
            <a:spAutoFit/>
          </a:bodyPr>
          <a:lstStyle/>
          <a:p>
            <a:pPr lvl="0" algn="ctr"/>
            <a:r>
              <a:rPr lang="en" sz="2000" b="1" dirty="0" smtClean="0">
                <a:solidFill>
                  <a:schemeClr val="bg1">
                    <a:lumMod val="50000"/>
                  </a:schemeClr>
                </a:solidFill>
                <a:latin typeface="+mj-lt"/>
              </a:rPr>
              <a:t>Mobile</a:t>
            </a:r>
            <a:endParaRPr lang="en" sz="2000" b="1" dirty="0">
              <a:solidFill>
                <a:schemeClr val="bg1">
                  <a:lumMod val="50000"/>
                </a:schemeClr>
              </a:solidFill>
              <a:latin typeface="+mj-lt"/>
            </a:endParaRPr>
          </a:p>
        </p:txBody>
      </p:sp>
      <p:sp>
        <p:nvSpPr>
          <p:cNvPr id="30" name="文字方塊 29"/>
          <p:cNvSpPr txBox="1"/>
          <p:nvPr/>
        </p:nvSpPr>
        <p:spPr>
          <a:xfrm>
            <a:off x="3371492" y="4072830"/>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Chat on the go</a:t>
            </a:r>
          </a:p>
        </p:txBody>
      </p:sp>
      <p:pic>
        <p:nvPicPr>
          <p:cNvPr id="31" name="圖片 30" descr="TAG-01.png"/>
          <p:cNvPicPr>
            <a:picLocks noChangeAspect="1"/>
          </p:cNvPicPr>
          <p:nvPr/>
        </p:nvPicPr>
        <p:blipFill>
          <a:blip r:embed="rId4"/>
          <a:stretch>
            <a:fillRect/>
          </a:stretch>
        </p:blipFill>
        <p:spPr>
          <a:xfrm>
            <a:off x="5940152" y="3183818"/>
            <a:ext cx="2788022" cy="1728191"/>
          </a:xfrm>
          <a:prstGeom prst="rect">
            <a:avLst/>
          </a:prstGeom>
        </p:spPr>
      </p:pic>
      <p:sp>
        <p:nvSpPr>
          <p:cNvPr id="32" name="文字方塊 31"/>
          <p:cNvSpPr txBox="1"/>
          <p:nvPr/>
        </p:nvSpPr>
        <p:spPr>
          <a:xfrm>
            <a:off x="6084168" y="3428824"/>
            <a:ext cx="2484276" cy="400110"/>
          </a:xfrm>
          <a:prstGeom prst="rect">
            <a:avLst/>
          </a:prstGeom>
          <a:noFill/>
        </p:spPr>
        <p:txBody>
          <a:bodyPr wrap="square" rtlCol="0">
            <a:spAutoFit/>
          </a:bodyPr>
          <a:lstStyle/>
          <a:p>
            <a:pPr lvl="0" algn="ctr"/>
            <a:r>
              <a:rPr lang="en" sz="2000" b="1" dirty="0" smtClean="0">
                <a:solidFill>
                  <a:schemeClr val="bg1">
                    <a:lumMod val="50000"/>
                  </a:schemeClr>
                </a:solidFill>
              </a:rPr>
              <a:t>System Console</a:t>
            </a:r>
            <a:endParaRPr lang="en" sz="2000" b="1" dirty="0">
              <a:solidFill>
                <a:schemeClr val="bg1">
                  <a:lumMod val="50000"/>
                </a:schemeClr>
              </a:solidFill>
            </a:endParaRPr>
          </a:p>
        </p:txBody>
      </p:sp>
      <p:sp>
        <p:nvSpPr>
          <p:cNvPr id="33" name="文字方塊 32"/>
          <p:cNvSpPr txBox="1"/>
          <p:nvPr/>
        </p:nvSpPr>
        <p:spPr>
          <a:xfrm>
            <a:off x="6125798" y="3961617"/>
            <a:ext cx="2406642" cy="646331"/>
          </a:xfrm>
          <a:prstGeom prst="rect">
            <a:avLst/>
          </a:prstGeom>
          <a:noFill/>
        </p:spPr>
        <p:txBody>
          <a:bodyPr wrap="square" rtlCol="0">
            <a:spAutoFit/>
          </a:bodyPr>
          <a:lstStyle/>
          <a:p>
            <a:pPr lvl="0" algn="ctr"/>
            <a:r>
              <a:rPr lang="en-US" altLang="zh-TW" sz="1800" b="1" dirty="0" smtClean="0">
                <a:solidFill>
                  <a:schemeClr val="bg1"/>
                </a:solidFill>
                <a:latin typeface="微軟正黑體" pitchFamily="34" charset="-120"/>
                <a:ea typeface="微軟正黑體" pitchFamily="34" charset="-120"/>
              </a:rPr>
              <a:t>Total control for system admin </a:t>
            </a:r>
          </a:p>
        </p:txBody>
      </p:sp>
      <p:grpSp>
        <p:nvGrpSpPr>
          <p:cNvPr id="34" name="群組 33"/>
          <p:cNvGrpSpPr/>
          <p:nvPr/>
        </p:nvGrpSpPr>
        <p:grpSpPr>
          <a:xfrm>
            <a:off x="3185846" y="1383618"/>
            <a:ext cx="2788022" cy="1728191"/>
            <a:chOff x="3185846" y="1383618"/>
            <a:chExt cx="2788022" cy="1728191"/>
          </a:xfrm>
        </p:grpSpPr>
        <p:pic>
          <p:nvPicPr>
            <p:cNvPr id="35" name="圖片 34" descr="TAG-01.png"/>
            <p:cNvPicPr>
              <a:picLocks noChangeAspect="1"/>
            </p:cNvPicPr>
            <p:nvPr/>
          </p:nvPicPr>
          <p:blipFill>
            <a:blip r:embed="rId4"/>
            <a:stretch>
              <a:fillRect/>
            </a:stretch>
          </p:blipFill>
          <p:spPr>
            <a:xfrm>
              <a:off x="3185846" y="1383618"/>
              <a:ext cx="2788022" cy="1728191"/>
            </a:xfrm>
            <a:prstGeom prst="rect">
              <a:avLst/>
            </a:prstGeom>
          </p:spPr>
        </p:pic>
        <p:sp>
          <p:nvSpPr>
            <p:cNvPr id="36" name="文字方塊 35"/>
            <p:cNvSpPr txBox="1"/>
            <p:nvPr/>
          </p:nvSpPr>
          <p:spPr>
            <a:xfrm>
              <a:off x="3329862" y="1455626"/>
              <a:ext cx="2484276" cy="707886"/>
            </a:xfrm>
            <a:prstGeom prst="rect">
              <a:avLst/>
            </a:prstGeom>
            <a:noFill/>
          </p:spPr>
          <p:txBody>
            <a:bodyPr wrap="square" rtlCol="0">
              <a:spAutoFit/>
            </a:bodyPr>
            <a:lstStyle/>
            <a:p>
              <a:pPr lvl="0" algn="ctr"/>
              <a:r>
                <a:rPr lang="en-US" altLang="zh-TW" sz="2000" b="1" dirty="0" smtClean="0">
                  <a:solidFill>
                    <a:schemeClr val="bg1">
                      <a:lumMod val="50000"/>
                    </a:schemeClr>
                  </a:solidFill>
                  <a:latin typeface="+mj-lt"/>
                  <a:ea typeface="微軟正黑體" pitchFamily="34" charset="-120"/>
                </a:rPr>
                <a:t>Creating Team  Messaging</a:t>
              </a:r>
              <a:endParaRPr lang="en" altLang="zh-TW" sz="2000" b="1" dirty="0" smtClean="0">
                <a:solidFill>
                  <a:schemeClr val="bg1">
                    <a:lumMod val="50000"/>
                  </a:schemeClr>
                </a:solidFill>
                <a:latin typeface="+mj-lt"/>
                <a:ea typeface="微軟正黑體" pitchFamily="34" charset="-120"/>
              </a:endParaRPr>
            </a:p>
          </p:txBody>
        </p:sp>
        <p:sp>
          <p:nvSpPr>
            <p:cNvPr id="37" name="文字方塊 36"/>
            <p:cNvSpPr txBox="1"/>
            <p:nvPr/>
          </p:nvSpPr>
          <p:spPr>
            <a:xfrm>
              <a:off x="3371492" y="2271563"/>
              <a:ext cx="2406642" cy="369332"/>
            </a:xfrm>
            <a:prstGeom prst="rect">
              <a:avLst/>
            </a:prstGeom>
            <a:noFill/>
          </p:spPr>
          <p:txBody>
            <a:bodyPr wrap="square" rtlCol="0">
              <a:spAutoFit/>
            </a:bodyPr>
            <a:lstStyle/>
            <a:p>
              <a:pPr lvl="0" algn="ctr"/>
              <a:r>
                <a:rPr lang="en-US" altLang="zh-TW" sz="1800" b="1" dirty="0" smtClean="0">
                  <a:solidFill>
                    <a:schemeClr val="bg1"/>
                  </a:solidFill>
                  <a:latin typeface="+mj-lt"/>
                  <a:ea typeface="微軟正黑體" pitchFamily="34" charset="-120"/>
                </a:rPr>
                <a:t>Getting started</a:t>
              </a:r>
              <a:endParaRPr lang="en" altLang="zh-TW" sz="1800" b="1" dirty="0" smtClean="0">
                <a:solidFill>
                  <a:schemeClr val="bg1"/>
                </a:solidFill>
                <a:latin typeface="+mj-lt"/>
                <a:ea typeface="微軟正黑體" pitchFamily="34" charset="-120"/>
              </a:endParaRPr>
            </a:p>
          </p:txBody>
        </p:sp>
      </p:grpSp>
      <p:grpSp>
        <p:nvGrpSpPr>
          <p:cNvPr id="38" name="群組 22"/>
          <p:cNvGrpSpPr/>
          <p:nvPr/>
        </p:nvGrpSpPr>
        <p:grpSpPr>
          <a:xfrm>
            <a:off x="6516216" y="339502"/>
            <a:ext cx="1979027" cy="628350"/>
            <a:chOff x="6516216" y="339502"/>
            <a:chExt cx="1979027" cy="628350"/>
          </a:xfrm>
        </p:grpSpPr>
        <p:pic>
          <p:nvPicPr>
            <p:cNvPr id="39"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40"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41"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9" name="標題 28"/>
          <p:cNvSpPr>
            <a:spLocks noGrp="1"/>
          </p:cNvSpPr>
          <p:nvPr>
            <p:ph type="title"/>
          </p:nvPr>
        </p:nvSpPr>
        <p:spPr/>
        <p:txBody>
          <a:bodyPr/>
          <a:lstStyle/>
          <a:p>
            <a:pPr lvl="0"/>
            <a:r>
              <a:rPr lang="en-US" altLang="zh-TW" sz="3800" dirty="0" smtClean="0"/>
              <a:t>Communicate over private cloud</a:t>
            </a:r>
            <a:endParaRPr lang="zh-TW" altLang="en-US" sz="3800" dirty="0"/>
          </a:p>
        </p:txBody>
      </p:sp>
      <p:pic>
        <p:nvPicPr>
          <p:cNvPr id="31" name="圖片 30" descr="p6-01.png"/>
          <p:cNvPicPr>
            <a:picLocks noChangeAspect="1"/>
          </p:cNvPicPr>
          <p:nvPr/>
        </p:nvPicPr>
        <p:blipFill>
          <a:blip r:embed="rId3"/>
          <a:srcRect b="24540"/>
          <a:stretch>
            <a:fillRect/>
          </a:stretch>
        </p:blipFill>
        <p:spPr>
          <a:xfrm>
            <a:off x="659859" y="343624"/>
            <a:ext cx="7678016" cy="462542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TotalTime>
  <Words>2524</Words>
  <Application>Microsoft Office PowerPoint</Application>
  <PresentationFormat>如螢幕大小 (16:9)</PresentationFormat>
  <Paragraphs>480</Paragraphs>
  <Slides>43</Slides>
  <Notes>43</Notes>
  <HiddenSlides>0</HiddenSlides>
  <MMClips>0</MMClips>
  <ScaleCrop>false</ScaleCrop>
  <HeadingPairs>
    <vt:vector size="4" baseType="variant">
      <vt:variant>
        <vt:lpstr>佈景主題</vt:lpstr>
      </vt:variant>
      <vt:variant>
        <vt:i4>1</vt:i4>
      </vt:variant>
      <vt:variant>
        <vt:lpstr>投影片標題</vt:lpstr>
      </vt:variant>
      <vt:variant>
        <vt:i4>43</vt:i4>
      </vt:variant>
    </vt:vector>
  </HeadingPairs>
  <TitlesOfParts>
    <vt:vector size="44" baseType="lpstr">
      <vt:lpstr>Simple Light</vt:lpstr>
      <vt:lpstr>投影片 1</vt:lpstr>
      <vt:lpstr>What is Mattermost?</vt:lpstr>
      <vt:lpstr> Already using Mattermost?</vt:lpstr>
      <vt:lpstr>Why did QNAP choose Mattermost for you?</vt:lpstr>
      <vt:lpstr>Security and Privacy</vt:lpstr>
      <vt:lpstr>Basic Mattermost features</vt:lpstr>
      <vt:lpstr>Enterprise Mattermost features</vt:lpstr>
      <vt:lpstr>Basic Mattermost features</vt:lpstr>
      <vt:lpstr>Communicate over private cloud</vt:lpstr>
      <vt:lpstr>Communication over private cloud</vt:lpstr>
      <vt:lpstr>Basic Mattermost features</vt:lpstr>
      <vt:lpstr>Teams and Channels</vt:lpstr>
      <vt:lpstr>Advanced Messaging and Formatting</vt:lpstr>
      <vt:lpstr>Personalization and settings</vt:lpstr>
      <vt:lpstr>Basic Mattermost features</vt:lpstr>
      <vt:lpstr>Webhook Integrations</vt:lpstr>
      <vt:lpstr>Integration</vt:lpstr>
      <vt:lpstr>Basic Mattermost features</vt:lpstr>
      <vt:lpstr>Notification</vt:lpstr>
      <vt:lpstr>Basic Mattermost features</vt:lpstr>
      <vt:lpstr>Mobile: Chat on the go</vt:lpstr>
      <vt:lpstr>Basic Mattermost features</vt:lpstr>
      <vt:lpstr>System Console</vt:lpstr>
      <vt:lpstr>System Admin</vt:lpstr>
      <vt:lpstr>投影片 25</vt:lpstr>
      <vt:lpstr>Mattermost vs Slack</vt:lpstr>
      <vt:lpstr>QNAP - Mattermost vs Synology Chat</vt:lpstr>
      <vt:lpstr>QNAP - Mattermost vs Synology Chat</vt:lpstr>
      <vt:lpstr>投影片 29</vt:lpstr>
      <vt:lpstr>Enterprise Mattermost features</vt:lpstr>
      <vt:lpstr>Advanced Authentication</vt:lpstr>
      <vt:lpstr>Enterprise Mattermost features</vt:lpstr>
      <vt:lpstr>Encrypted Notifications  </vt:lpstr>
      <vt:lpstr>Enterprise Mattermost features</vt:lpstr>
      <vt:lpstr>Custom Branding</vt:lpstr>
      <vt:lpstr>Enterprise Mattermost features</vt:lpstr>
      <vt:lpstr>Advanced Enterprise Support</vt:lpstr>
      <vt:lpstr>Enterprise Mattermost features</vt:lpstr>
      <vt:lpstr>Advanced Access Control</vt:lpstr>
      <vt:lpstr>Enterprise Mattermost features</vt:lpstr>
      <vt:lpstr>Advanced Enterprise Analytics</vt:lpstr>
      <vt:lpstr>Mattermost Release Date and Support Models</vt:lpstr>
      <vt:lpstr>投影片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Coco Chiang</dc:creator>
  <cp:lastModifiedBy>Yvonne Tsai</cp:lastModifiedBy>
  <cp:revision>46</cp:revision>
  <dcterms:modified xsi:type="dcterms:W3CDTF">2017-12-14T06:11:16Z</dcterms:modified>
</cp:coreProperties>
</file>